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theme/theme15.xml" ContentType="application/vnd.openxmlformats-officedocument.theme+xml"/>
  <Override PartName="/ppt/slideLayouts/slideLayout17.xml" ContentType="application/vnd.openxmlformats-officedocument.presentationml.slideLayout+xml"/>
  <Override PartName="/ppt/theme/theme16.xml" ContentType="application/vnd.openxmlformats-officedocument.theme+xml"/>
  <Override PartName="/ppt/slideLayouts/slideLayout18.xml" ContentType="application/vnd.openxmlformats-officedocument.presentationml.slideLayout+xml"/>
  <Override PartName="/ppt/theme/theme17.xml" ContentType="application/vnd.openxmlformats-officedocument.theme+xml"/>
  <Override PartName="/ppt/slideLayouts/slideLayout19.xml" ContentType="application/vnd.openxmlformats-officedocument.presentationml.slideLayout+xml"/>
  <Override PartName="/ppt/theme/theme18.xml" ContentType="application/vnd.openxmlformats-officedocument.theme+xml"/>
  <Override PartName="/ppt/slideLayouts/slideLayout20.xml" ContentType="application/vnd.openxmlformats-officedocument.presentationml.slideLayout+xml"/>
  <Override PartName="/ppt/theme/theme19.xml" ContentType="application/vnd.openxmlformats-officedocument.theme+xml"/>
  <Override PartName="/ppt/slideLayouts/slideLayout21.xml" ContentType="application/vnd.openxmlformats-officedocument.presentationml.slideLayout+xml"/>
  <Override PartName="/ppt/theme/theme20.xml" ContentType="application/vnd.openxmlformats-officedocument.theme+xml"/>
  <Override PartName="/ppt/slideLayouts/slideLayout22.xml" ContentType="application/vnd.openxmlformats-officedocument.presentationml.slideLayout+xml"/>
  <Override PartName="/ppt/theme/theme21.xml" ContentType="application/vnd.openxmlformats-officedocument.theme+xml"/>
  <Override PartName="/ppt/slideLayouts/slideLayout23.xml" ContentType="application/vnd.openxmlformats-officedocument.presentationml.slideLayout+xml"/>
  <Override PartName="/ppt/theme/theme22.xml" ContentType="application/vnd.openxmlformats-officedocument.theme+xml"/>
  <Override PartName="/ppt/slideLayouts/slideLayout24.xml" ContentType="application/vnd.openxmlformats-officedocument.presentationml.slideLayout+xml"/>
  <Override PartName="/ppt/theme/theme23.xml" ContentType="application/vnd.openxmlformats-officedocument.theme+xml"/>
  <Override PartName="/ppt/slideLayouts/slideLayout25.xml" ContentType="application/vnd.openxmlformats-officedocument.presentationml.slideLayout+xml"/>
  <Override PartName="/ppt/theme/theme24.xml" ContentType="application/vnd.openxmlformats-officedocument.theme+xml"/>
  <Override PartName="/ppt/slideLayouts/slideLayout26.xml" ContentType="application/vnd.openxmlformats-officedocument.presentationml.slideLayout+xml"/>
  <Override PartName="/ppt/theme/theme25.xml" ContentType="application/vnd.openxmlformats-officedocument.theme+xml"/>
  <Override PartName="/ppt/slideLayouts/slideLayout27.xml" ContentType="application/vnd.openxmlformats-officedocument.presentationml.slideLayout+xml"/>
  <Override PartName="/ppt/theme/theme26.xml" ContentType="application/vnd.openxmlformats-officedocument.theme+xml"/>
  <Override PartName="/ppt/slideLayouts/slideLayout28.xml" ContentType="application/vnd.openxmlformats-officedocument.presentationml.slideLayout+xml"/>
  <Override PartName="/ppt/theme/theme27.xml" ContentType="application/vnd.openxmlformats-officedocument.theme+xml"/>
  <Override PartName="/ppt/slideLayouts/slideLayout29.xml" ContentType="application/vnd.openxmlformats-officedocument.presentationml.slideLayout+xml"/>
  <Override PartName="/ppt/theme/theme28.xml" ContentType="application/vnd.openxmlformats-officedocument.theme+xml"/>
  <Override PartName="/ppt/slideLayouts/slideLayout30.xml" ContentType="application/vnd.openxmlformats-officedocument.presentationml.slideLayout+xml"/>
  <Override PartName="/ppt/theme/theme29.xml" ContentType="application/vnd.openxmlformats-officedocument.theme+xml"/>
  <Override PartName="/ppt/slideLayouts/slideLayout31.xml" ContentType="application/vnd.openxmlformats-officedocument.presentationml.slideLayout+xml"/>
  <Override PartName="/ppt/theme/theme30.xml" ContentType="application/vnd.openxmlformats-officedocument.theme+xml"/>
  <Override PartName="/ppt/slideLayouts/slideLayout32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5" r:id="rId3"/>
    <p:sldMasterId id="2147483667" r:id="rId4"/>
    <p:sldMasterId id="2147483669" r:id="rId5"/>
    <p:sldMasterId id="2147483671" r:id="rId6"/>
    <p:sldMasterId id="2147483673" r:id="rId7"/>
    <p:sldMasterId id="2147483675" r:id="rId8"/>
    <p:sldMasterId id="2147483677" r:id="rId9"/>
    <p:sldMasterId id="2147483679" r:id="rId10"/>
    <p:sldMasterId id="2147483681" r:id="rId11"/>
    <p:sldMasterId id="2147483683" r:id="rId12"/>
    <p:sldMasterId id="2147483685" r:id="rId13"/>
    <p:sldMasterId id="2147483687" r:id="rId14"/>
    <p:sldMasterId id="2147483689" r:id="rId15"/>
    <p:sldMasterId id="2147483691" r:id="rId16"/>
    <p:sldMasterId id="2147483693" r:id="rId17"/>
    <p:sldMasterId id="2147483695" r:id="rId18"/>
    <p:sldMasterId id="2147483697" r:id="rId19"/>
    <p:sldMasterId id="2147483699" r:id="rId20"/>
    <p:sldMasterId id="2147483701" r:id="rId21"/>
    <p:sldMasterId id="2147483703" r:id="rId22"/>
    <p:sldMasterId id="2147483705" r:id="rId23"/>
    <p:sldMasterId id="2147483707" r:id="rId24"/>
    <p:sldMasterId id="2147483709" r:id="rId25"/>
    <p:sldMasterId id="2147483711" r:id="rId26"/>
    <p:sldMasterId id="2147483713" r:id="rId27"/>
    <p:sldMasterId id="2147483715" r:id="rId28"/>
    <p:sldMasterId id="2147483717" r:id="rId29"/>
    <p:sldMasterId id="2147483719" r:id="rId30"/>
    <p:sldMasterId id="2147483721" r:id="rId31"/>
  </p:sldMasterIdLst>
  <p:notesMasterIdLst>
    <p:notesMasterId r:id="rId66"/>
  </p:notesMasterIdLst>
  <p:sldIdLst>
    <p:sldId id="257" r:id="rId32"/>
    <p:sldId id="258" r:id="rId33"/>
    <p:sldId id="259" r:id="rId34"/>
    <p:sldId id="260" r:id="rId35"/>
    <p:sldId id="261" r:id="rId36"/>
    <p:sldId id="262" r:id="rId37"/>
    <p:sldId id="263" r:id="rId38"/>
    <p:sldId id="264" r:id="rId39"/>
    <p:sldId id="265" r:id="rId40"/>
    <p:sldId id="266" r:id="rId41"/>
    <p:sldId id="267" r:id="rId42"/>
    <p:sldId id="268" r:id="rId43"/>
    <p:sldId id="269" r:id="rId44"/>
    <p:sldId id="270" r:id="rId45"/>
    <p:sldId id="271" r:id="rId46"/>
    <p:sldId id="272" r:id="rId47"/>
    <p:sldId id="273" r:id="rId48"/>
    <p:sldId id="274" r:id="rId49"/>
    <p:sldId id="275" r:id="rId50"/>
    <p:sldId id="276" r:id="rId51"/>
    <p:sldId id="277" r:id="rId52"/>
    <p:sldId id="278" r:id="rId53"/>
    <p:sldId id="279" r:id="rId54"/>
    <p:sldId id="280" r:id="rId55"/>
    <p:sldId id="281" r:id="rId56"/>
    <p:sldId id="282" r:id="rId57"/>
    <p:sldId id="283" r:id="rId58"/>
    <p:sldId id="284" r:id="rId59"/>
    <p:sldId id="285" r:id="rId60"/>
    <p:sldId id="286" r:id="rId61"/>
    <p:sldId id="287" r:id="rId62"/>
    <p:sldId id="288" r:id="rId63"/>
    <p:sldId id="289" r:id="rId64"/>
    <p:sldId id="290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slide" Target="slides/slide24.xml"/><Relationship Id="rId63" Type="http://schemas.openxmlformats.org/officeDocument/2006/relationships/slide" Target="slides/slide32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slide" Target="slides/slide22.xml"/><Relationship Id="rId58" Type="http://schemas.openxmlformats.org/officeDocument/2006/relationships/slide" Target="slides/slide27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slide" Target="slides/slide26.xml"/><Relationship Id="rId61" Type="http://schemas.openxmlformats.org/officeDocument/2006/relationships/slide" Target="slides/slide3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3.xml"/><Relationship Id="rId52" Type="http://schemas.openxmlformats.org/officeDocument/2006/relationships/slide" Target="slides/slide21.xml"/><Relationship Id="rId60" Type="http://schemas.openxmlformats.org/officeDocument/2006/relationships/slide" Target="slides/slide29.xml"/><Relationship Id="rId65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slide" Target="slides/slide25.xml"/><Relationship Id="rId64" Type="http://schemas.openxmlformats.org/officeDocument/2006/relationships/slide" Target="slides/slide33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59" Type="http://schemas.openxmlformats.org/officeDocument/2006/relationships/slide" Target="slides/slide28.xml"/><Relationship Id="rId67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0.xml"/><Relationship Id="rId54" Type="http://schemas.openxmlformats.org/officeDocument/2006/relationships/slide" Target="slides/slide23.xml"/><Relationship Id="rId62" Type="http://schemas.openxmlformats.org/officeDocument/2006/relationships/slide" Target="slides/slide3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921978-6086-44D8-95B6-35E07332CBD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7BD47CC-4C06-461A-BD08-66B279688908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sz="1300" b="1" dirty="0" smtClean="0">
              <a:latin typeface="Helvetica" pitchFamily="34" charset="0"/>
              <a:cs typeface="Arial" pitchFamily="34" charset="0"/>
            </a:rPr>
            <a:t>Aligned public funding and delivery of local priorities</a:t>
          </a:r>
          <a:endParaRPr lang="en-GB" sz="1300" b="1" dirty="0">
            <a:latin typeface="Helvetica" pitchFamily="34" charset="0"/>
            <a:cs typeface="Arial" pitchFamily="34" charset="0"/>
          </a:endParaRPr>
        </a:p>
      </dgm:t>
    </dgm:pt>
    <dgm:pt modelId="{223A18F8-285B-4BFC-8E15-2151A1221B3A}" type="parTrans" cxnId="{629DF97F-A46D-47FA-9096-DAC6B0B33E6E}">
      <dgm:prSet/>
      <dgm:spPr/>
      <dgm:t>
        <a:bodyPr/>
        <a:lstStyle/>
        <a:p>
          <a:endParaRPr lang="en-GB" sz="2800"/>
        </a:p>
      </dgm:t>
    </dgm:pt>
    <dgm:pt modelId="{EE036D92-B4C3-46F9-9C63-64DD716FC569}" type="sibTrans" cxnId="{629DF97F-A46D-47FA-9096-DAC6B0B33E6E}">
      <dgm:prSet/>
      <dgm:spPr/>
      <dgm:t>
        <a:bodyPr/>
        <a:lstStyle/>
        <a:p>
          <a:endParaRPr lang="en-GB" sz="2800"/>
        </a:p>
      </dgm:t>
    </dgm:pt>
    <dgm:pt modelId="{8C2007B9-F01C-4C5D-92AF-AF3C14F4EFC3}">
      <dgm:prSet phldrT="[Text]" custT="1"/>
      <dgm:spPr>
        <a:solidFill>
          <a:srgbClr val="009590"/>
        </a:solidFill>
      </dgm:spPr>
      <dgm:t>
        <a:bodyPr/>
        <a:lstStyle/>
        <a:p>
          <a:r>
            <a:rPr lang="en-GB" sz="1300" b="1" dirty="0" smtClean="0">
              <a:latin typeface="Helvetica" pitchFamily="34" charset="0"/>
              <a:cs typeface="Arial" pitchFamily="34" charset="0"/>
            </a:rPr>
            <a:t>Local Growth</a:t>
          </a:r>
          <a:endParaRPr lang="en-GB" sz="1300" b="1" dirty="0">
            <a:latin typeface="Helvetica" pitchFamily="34" charset="0"/>
            <a:cs typeface="Arial" pitchFamily="34" charset="0"/>
          </a:endParaRPr>
        </a:p>
      </dgm:t>
    </dgm:pt>
    <dgm:pt modelId="{D62953F3-F1EE-464A-B7FB-09CC4CAC2881}" type="parTrans" cxnId="{09C57EBD-CDB5-417E-B8C9-06DE3964EEFA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GB" sz="2800"/>
        </a:p>
      </dgm:t>
    </dgm:pt>
    <dgm:pt modelId="{507B9675-0EF6-469D-82B5-7DD2CB774999}" type="sibTrans" cxnId="{09C57EBD-CDB5-417E-B8C9-06DE3964EEFA}">
      <dgm:prSet/>
      <dgm:spPr/>
      <dgm:t>
        <a:bodyPr/>
        <a:lstStyle/>
        <a:p>
          <a:endParaRPr lang="en-GB" sz="2800"/>
        </a:p>
      </dgm:t>
    </dgm:pt>
    <dgm:pt modelId="{50A43542-2626-4625-84B8-DFFB75B54408}">
      <dgm:prSet phldrT="[Text]" custT="1"/>
      <dgm:spPr>
        <a:solidFill>
          <a:srgbClr val="009590"/>
        </a:solidFill>
      </dgm:spPr>
      <dgm:t>
        <a:bodyPr/>
        <a:lstStyle/>
        <a:p>
          <a:r>
            <a:rPr lang="en-GB" sz="1300" b="1" dirty="0" smtClean="0">
              <a:latin typeface="Helvetica" pitchFamily="34" charset="0"/>
              <a:cs typeface="Arial" pitchFamily="34" charset="0"/>
            </a:rPr>
            <a:t>Affordable housing</a:t>
          </a:r>
          <a:endParaRPr lang="en-GB" sz="1300" b="1" dirty="0">
            <a:latin typeface="Helvetica" pitchFamily="34" charset="0"/>
            <a:cs typeface="Arial" pitchFamily="34" charset="0"/>
          </a:endParaRPr>
        </a:p>
      </dgm:t>
    </dgm:pt>
    <dgm:pt modelId="{6BC4826D-AB41-4207-92CA-4157D7DB6C06}" type="parTrans" cxnId="{CCEBECAB-7A13-4E7A-AB1E-2C89433A1CE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GB" sz="2800"/>
        </a:p>
      </dgm:t>
    </dgm:pt>
    <dgm:pt modelId="{67FA59D8-5ED7-48DE-A41E-09E5E02A98F6}" type="sibTrans" cxnId="{CCEBECAB-7A13-4E7A-AB1E-2C89433A1CE3}">
      <dgm:prSet/>
      <dgm:spPr/>
      <dgm:t>
        <a:bodyPr/>
        <a:lstStyle/>
        <a:p>
          <a:endParaRPr lang="en-GB" sz="2800"/>
        </a:p>
      </dgm:t>
    </dgm:pt>
    <dgm:pt modelId="{B17B9F41-7A36-4CC6-B6DE-2FF0AFF1DECF}">
      <dgm:prSet phldrT="[Text]" custT="1"/>
      <dgm:spPr>
        <a:solidFill>
          <a:srgbClr val="00959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200" b="1" dirty="0" smtClean="0">
              <a:latin typeface="Helvetica" pitchFamily="34" charset="0"/>
              <a:cs typeface="Arial" pitchFamily="34" charset="0"/>
            </a:rPr>
            <a:t>Recoverable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200" b="1" dirty="0" smtClean="0">
              <a:latin typeface="Helvetica" pitchFamily="34" charset="0"/>
              <a:cs typeface="Arial" pitchFamily="34" charset="0"/>
            </a:rPr>
            <a:t>Investment (debt/equity)</a:t>
          </a:r>
          <a:endParaRPr lang="en-GB" sz="1200" b="1" dirty="0">
            <a:latin typeface="Helvetica" pitchFamily="34" charset="0"/>
            <a:cs typeface="Arial" pitchFamily="34" charset="0"/>
          </a:endParaRPr>
        </a:p>
      </dgm:t>
    </dgm:pt>
    <dgm:pt modelId="{7CEF7DC8-0CBA-42D8-A1CF-AF597266C410}" type="parTrans" cxnId="{9116B0AE-398A-40E8-9C97-30EBA5C88EA8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GB" sz="2800"/>
        </a:p>
      </dgm:t>
    </dgm:pt>
    <dgm:pt modelId="{12539F5E-EAFA-41A1-8E0C-A65DDA0ADED5}" type="sibTrans" cxnId="{9116B0AE-398A-40E8-9C97-30EBA5C88EA8}">
      <dgm:prSet/>
      <dgm:spPr/>
      <dgm:t>
        <a:bodyPr/>
        <a:lstStyle/>
        <a:p>
          <a:endParaRPr lang="en-GB" sz="2800"/>
        </a:p>
      </dgm:t>
    </dgm:pt>
    <dgm:pt modelId="{067E56D4-C47D-429B-B64B-04D0DC36FDDC}">
      <dgm:prSet custT="1"/>
      <dgm:spPr>
        <a:solidFill>
          <a:srgbClr val="009590"/>
        </a:solidFill>
      </dgm:spPr>
      <dgm:t>
        <a:bodyPr/>
        <a:lstStyle/>
        <a:p>
          <a:r>
            <a:rPr lang="en-GB" sz="1300" b="1" dirty="0" smtClean="0">
              <a:latin typeface="Helvetica" pitchFamily="34" charset="0"/>
              <a:cs typeface="Arial" pitchFamily="34" charset="0"/>
            </a:rPr>
            <a:t>Regulation</a:t>
          </a:r>
          <a:endParaRPr lang="en-GB" sz="1300" b="1" dirty="0">
            <a:latin typeface="Helvetica" pitchFamily="34" charset="0"/>
            <a:cs typeface="Arial" pitchFamily="34" charset="0"/>
          </a:endParaRPr>
        </a:p>
      </dgm:t>
    </dgm:pt>
    <dgm:pt modelId="{CF3112D9-6E67-4BB1-96C2-531D1DD4349C}" type="parTrans" cxnId="{AF3F1845-1A4E-4DB1-BF63-485E1DD20AF5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GB" sz="2800"/>
        </a:p>
      </dgm:t>
    </dgm:pt>
    <dgm:pt modelId="{9082D4EE-07E3-4F2A-A36D-8AB04DB5010C}" type="sibTrans" cxnId="{AF3F1845-1A4E-4DB1-BF63-485E1DD20AF5}">
      <dgm:prSet/>
      <dgm:spPr/>
      <dgm:t>
        <a:bodyPr/>
        <a:lstStyle/>
        <a:p>
          <a:endParaRPr lang="en-GB" sz="2800"/>
        </a:p>
      </dgm:t>
    </dgm:pt>
    <dgm:pt modelId="{147EC51C-99BB-43EF-8DBD-1CF23C731958}">
      <dgm:prSet custT="1"/>
      <dgm:spPr>
        <a:solidFill>
          <a:srgbClr val="009590"/>
        </a:solidFill>
      </dgm:spPr>
      <dgm:t>
        <a:bodyPr/>
        <a:lstStyle/>
        <a:p>
          <a:r>
            <a:rPr lang="en-GB" sz="1300" b="1" dirty="0" smtClean="0">
              <a:latin typeface="Helvetica" pitchFamily="34" charset="0"/>
              <a:cs typeface="Arial" pitchFamily="34" charset="0"/>
            </a:rPr>
            <a:t>Land</a:t>
          </a:r>
          <a:endParaRPr lang="en-GB" sz="1300" b="1" dirty="0">
            <a:latin typeface="Helvetica" pitchFamily="34" charset="0"/>
          </a:endParaRPr>
        </a:p>
      </dgm:t>
    </dgm:pt>
    <dgm:pt modelId="{03D07F42-95CC-4ABF-BA3B-DC9AD51A262D}" type="parTrans" cxnId="{BB58EAC7-1B29-414A-B83E-6E8214151DF8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GB" sz="2800"/>
        </a:p>
      </dgm:t>
    </dgm:pt>
    <dgm:pt modelId="{30120E46-07EB-4864-ADED-00C2CD959C3A}" type="sibTrans" cxnId="{BB58EAC7-1B29-414A-B83E-6E8214151DF8}">
      <dgm:prSet/>
      <dgm:spPr/>
      <dgm:t>
        <a:bodyPr/>
        <a:lstStyle/>
        <a:p>
          <a:endParaRPr lang="en-GB" sz="2800"/>
        </a:p>
      </dgm:t>
    </dgm:pt>
    <dgm:pt modelId="{1C0B689F-C23F-48F2-B502-F361D15DF970}" type="pres">
      <dgm:prSet presAssocID="{A7921978-6086-44D8-95B6-35E07332CB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1F6D44-92FF-4015-97A5-92EB26683760}" type="pres">
      <dgm:prSet presAssocID="{17BD47CC-4C06-461A-BD08-66B279688908}" presName="centerShape" presStyleLbl="node0" presStyleIdx="0" presStyleCnt="1" custScaleX="132059" custScaleY="132059"/>
      <dgm:spPr/>
      <dgm:t>
        <a:bodyPr/>
        <a:lstStyle/>
        <a:p>
          <a:endParaRPr lang="en-GB"/>
        </a:p>
      </dgm:t>
    </dgm:pt>
    <dgm:pt modelId="{6B0F5ED5-4650-4F2F-9975-EFA49A7B0E40}" type="pres">
      <dgm:prSet presAssocID="{03D07F42-95CC-4ABF-BA3B-DC9AD51A262D}" presName="parTrans" presStyleLbl="bgSibTrans2D1" presStyleIdx="0" presStyleCnt="5"/>
      <dgm:spPr/>
      <dgm:t>
        <a:bodyPr/>
        <a:lstStyle/>
        <a:p>
          <a:endParaRPr lang="en-GB"/>
        </a:p>
      </dgm:t>
    </dgm:pt>
    <dgm:pt modelId="{D645EB50-5AA8-4643-AF7F-05B3E940E2EE}" type="pres">
      <dgm:prSet presAssocID="{147EC51C-99BB-43EF-8DBD-1CF23C7319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3C811D-4E48-44F6-91B8-299728CC0926}" type="pres">
      <dgm:prSet presAssocID="{D62953F3-F1EE-464A-B7FB-09CC4CAC2881}" presName="parTrans" presStyleLbl="bgSibTrans2D1" presStyleIdx="1" presStyleCnt="5"/>
      <dgm:spPr/>
      <dgm:t>
        <a:bodyPr/>
        <a:lstStyle/>
        <a:p>
          <a:endParaRPr lang="en-GB"/>
        </a:p>
      </dgm:t>
    </dgm:pt>
    <dgm:pt modelId="{2554E992-65E2-4B49-A04E-B87BDF0547C0}" type="pres">
      <dgm:prSet presAssocID="{8C2007B9-F01C-4C5D-92AF-AF3C14F4EFC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B611E9-EC19-49D3-BF30-AF40684F43A4}" type="pres">
      <dgm:prSet presAssocID="{6BC4826D-AB41-4207-92CA-4157D7DB6C06}" presName="parTrans" presStyleLbl="bgSibTrans2D1" presStyleIdx="2" presStyleCnt="5"/>
      <dgm:spPr/>
      <dgm:t>
        <a:bodyPr/>
        <a:lstStyle/>
        <a:p>
          <a:endParaRPr lang="en-GB"/>
        </a:p>
      </dgm:t>
    </dgm:pt>
    <dgm:pt modelId="{0A7AEE56-14BE-45A9-BB42-A6C313B50FE7}" type="pres">
      <dgm:prSet presAssocID="{50A43542-2626-4625-84B8-DFFB75B5440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BE0CC6-D236-45C6-A06E-D5E555058696}" type="pres">
      <dgm:prSet presAssocID="{7CEF7DC8-0CBA-42D8-A1CF-AF597266C410}" presName="parTrans" presStyleLbl="bgSibTrans2D1" presStyleIdx="3" presStyleCnt="5"/>
      <dgm:spPr/>
      <dgm:t>
        <a:bodyPr/>
        <a:lstStyle/>
        <a:p>
          <a:endParaRPr lang="en-GB"/>
        </a:p>
      </dgm:t>
    </dgm:pt>
    <dgm:pt modelId="{8B2E23F5-DEAD-4095-A59B-AD916703EE99}" type="pres">
      <dgm:prSet presAssocID="{B17B9F41-7A36-4CC6-B6DE-2FF0AFF1DEC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EFF87F-3258-411B-9ECD-B50A82A34F8F}" type="pres">
      <dgm:prSet presAssocID="{CF3112D9-6E67-4BB1-96C2-531D1DD4349C}" presName="parTrans" presStyleLbl="bgSibTrans2D1" presStyleIdx="4" presStyleCnt="5"/>
      <dgm:spPr/>
      <dgm:t>
        <a:bodyPr/>
        <a:lstStyle/>
        <a:p>
          <a:endParaRPr lang="en-GB"/>
        </a:p>
      </dgm:t>
    </dgm:pt>
    <dgm:pt modelId="{51163A93-84CE-429B-9603-46DE128EE01C}" type="pres">
      <dgm:prSet presAssocID="{067E56D4-C47D-429B-B64B-04D0DC36FD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A1961D3-0FEC-46B7-B0AE-85090214E7E9}" type="presOf" srcId="{8C2007B9-F01C-4C5D-92AF-AF3C14F4EFC3}" destId="{2554E992-65E2-4B49-A04E-B87BDF0547C0}" srcOrd="0" destOrd="0" presId="urn:microsoft.com/office/officeart/2005/8/layout/radial4"/>
    <dgm:cxn modelId="{283543C8-22D0-4940-93A5-123F3B9BE155}" type="presOf" srcId="{6BC4826D-AB41-4207-92CA-4157D7DB6C06}" destId="{E3B611E9-EC19-49D3-BF30-AF40684F43A4}" srcOrd="0" destOrd="0" presId="urn:microsoft.com/office/officeart/2005/8/layout/radial4"/>
    <dgm:cxn modelId="{F7B67BA6-4DCD-4DAE-AEE4-F9F44B290A7A}" type="presOf" srcId="{7CEF7DC8-0CBA-42D8-A1CF-AF597266C410}" destId="{D5BE0CC6-D236-45C6-A06E-D5E555058696}" srcOrd="0" destOrd="0" presId="urn:microsoft.com/office/officeart/2005/8/layout/radial4"/>
    <dgm:cxn modelId="{BB58EAC7-1B29-414A-B83E-6E8214151DF8}" srcId="{17BD47CC-4C06-461A-BD08-66B279688908}" destId="{147EC51C-99BB-43EF-8DBD-1CF23C731958}" srcOrd="0" destOrd="0" parTransId="{03D07F42-95CC-4ABF-BA3B-DC9AD51A262D}" sibTransId="{30120E46-07EB-4864-ADED-00C2CD959C3A}"/>
    <dgm:cxn modelId="{09C57EBD-CDB5-417E-B8C9-06DE3964EEFA}" srcId="{17BD47CC-4C06-461A-BD08-66B279688908}" destId="{8C2007B9-F01C-4C5D-92AF-AF3C14F4EFC3}" srcOrd="1" destOrd="0" parTransId="{D62953F3-F1EE-464A-B7FB-09CC4CAC2881}" sibTransId="{507B9675-0EF6-469D-82B5-7DD2CB774999}"/>
    <dgm:cxn modelId="{DE473F4F-4737-4725-A2A8-65AB29DE53DA}" type="presOf" srcId="{CF3112D9-6E67-4BB1-96C2-531D1DD4349C}" destId="{B2EFF87F-3258-411B-9ECD-B50A82A34F8F}" srcOrd="0" destOrd="0" presId="urn:microsoft.com/office/officeart/2005/8/layout/radial4"/>
    <dgm:cxn modelId="{FC538AFD-3110-4BA0-9E33-05BC1DBA297B}" type="presOf" srcId="{03D07F42-95CC-4ABF-BA3B-DC9AD51A262D}" destId="{6B0F5ED5-4650-4F2F-9975-EFA49A7B0E40}" srcOrd="0" destOrd="0" presId="urn:microsoft.com/office/officeart/2005/8/layout/radial4"/>
    <dgm:cxn modelId="{91D20E70-A3C7-4BB0-BDDC-3B7756207413}" type="presOf" srcId="{067E56D4-C47D-429B-B64B-04D0DC36FDDC}" destId="{51163A93-84CE-429B-9603-46DE128EE01C}" srcOrd="0" destOrd="0" presId="urn:microsoft.com/office/officeart/2005/8/layout/radial4"/>
    <dgm:cxn modelId="{99FAE618-E1B3-496C-B916-7B0295770D92}" type="presOf" srcId="{D62953F3-F1EE-464A-B7FB-09CC4CAC2881}" destId="{2B3C811D-4E48-44F6-91B8-299728CC0926}" srcOrd="0" destOrd="0" presId="urn:microsoft.com/office/officeart/2005/8/layout/radial4"/>
    <dgm:cxn modelId="{F381338D-04DD-4430-B3C8-DA75D31BE380}" type="presOf" srcId="{17BD47CC-4C06-461A-BD08-66B279688908}" destId="{941F6D44-92FF-4015-97A5-92EB26683760}" srcOrd="0" destOrd="0" presId="urn:microsoft.com/office/officeart/2005/8/layout/radial4"/>
    <dgm:cxn modelId="{62990CB8-92A1-41A7-B6A6-EA60374E4A3D}" type="presOf" srcId="{50A43542-2626-4625-84B8-DFFB75B54408}" destId="{0A7AEE56-14BE-45A9-BB42-A6C313B50FE7}" srcOrd="0" destOrd="0" presId="urn:microsoft.com/office/officeart/2005/8/layout/radial4"/>
    <dgm:cxn modelId="{629DF97F-A46D-47FA-9096-DAC6B0B33E6E}" srcId="{A7921978-6086-44D8-95B6-35E07332CBD9}" destId="{17BD47CC-4C06-461A-BD08-66B279688908}" srcOrd="0" destOrd="0" parTransId="{223A18F8-285B-4BFC-8E15-2151A1221B3A}" sibTransId="{EE036D92-B4C3-46F9-9C63-64DD716FC569}"/>
    <dgm:cxn modelId="{9B266FE1-C5D6-472A-BC28-A274D549050C}" type="presOf" srcId="{B17B9F41-7A36-4CC6-B6DE-2FF0AFF1DECF}" destId="{8B2E23F5-DEAD-4095-A59B-AD916703EE99}" srcOrd="0" destOrd="0" presId="urn:microsoft.com/office/officeart/2005/8/layout/radial4"/>
    <dgm:cxn modelId="{AF3F1845-1A4E-4DB1-BF63-485E1DD20AF5}" srcId="{17BD47CC-4C06-461A-BD08-66B279688908}" destId="{067E56D4-C47D-429B-B64B-04D0DC36FDDC}" srcOrd="4" destOrd="0" parTransId="{CF3112D9-6E67-4BB1-96C2-531D1DD4349C}" sibTransId="{9082D4EE-07E3-4F2A-A36D-8AB04DB5010C}"/>
    <dgm:cxn modelId="{6CF20C01-E575-4C7E-9013-08EC87738529}" type="presOf" srcId="{A7921978-6086-44D8-95B6-35E07332CBD9}" destId="{1C0B689F-C23F-48F2-B502-F361D15DF970}" srcOrd="0" destOrd="0" presId="urn:microsoft.com/office/officeart/2005/8/layout/radial4"/>
    <dgm:cxn modelId="{CCEBECAB-7A13-4E7A-AB1E-2C89433A1CE3}" srcId="{17BD47CC-4C06-461A-BD08-66B279688908}" destId="{50A43542-2626-4625-84B8-DFFB75B54408}" srcOrd="2" destOrd="0" parTransId="{6BC4826D-AB41-4207-92CA-4157D7DB6C06}" sibTransId="{67FA59D8-5ED7-48DE-A41E-09E5E02A98F6}"/>
    <dgm:cxn modelId="{3B3AD53D-337B-4D5D-8A16-17937959C4B5}" type="presOf" srcId="{147EC51C-99BB-43EF-8DBD-1CF23C731958}" destId="{D645EB50-5AA8-4643-AF7F-05B3E940E2EE}" srcOrd="0" destOrd="0" presId="urn:microsoft.com/office/officeart/2005/8/layout/radial4"/>
    <dgm:cxn modelId="{9116B0AE-398A-40E8-9C97-30EBA5C88EA8}" srcId="{17BD47CC-4C06-461A-BD08-66B279688908}" destId="{B17B9F41-7A36-4CC6-B6DE-2FF0AFF1DECF}" srcOrd="3" destOrd="0" parTransId="{7CEF7DC8-0CBA-42D8-A1CF-AF597266C410}" sibTransId="{12539F5E-EAFA-41A1-8E0C-A65DDA0ADED5}"/>
    <dgm:cxn modelId="{9D966EB7-61DA-4355-A363-3BD370A7BE2F}" type="presParOf" srcId="{1C0B689F-C23F-48F2-B502-F361D15DF970}" destId="{941F6D44-92FF-4015-97A5-92EB26683760}" srcOrd="0" destOrd="0" presId="urn:microsoft.com/office/officeart/2005/8/layout/radial4"/>
    <dgm:cxn modelId="{A1224AFD-4FDE-4E19-AAB2-C1DF96686981}" type="presParOf" srcId="{1C0B689F-C23F-48F2-B502-F361D15DF970}" destId="{6B0F5ED5-4650-4F2F-9975-EFA49A7B0E40}" srcOrd="1" destOrd="0" presId="urn:microsoft.com/office/officeart/2005/8/layout/radial4"/>
    <dgm:cxn modelId="{6C30CB59-60E2-4471-A0E1-695D1CE4C849}" type="presParOf" srcId="{1C0B689F-C23F-48F2-B502-F361D15DF970}" destId="{D645EB50-5AA8-4643-AF7F-05B3E940E2EE}" srcOrd="2" destOrd="0" presId="urn:microsoft.com/office/officeart/2005/8/layout/radial4"/>
    <dgm:cxn modelId="{823D4A36-2EBC-482E-B623-912D861C4EB5}" type="presParOf" srcId="{1C0B689F-C23F-48F2-B502-F361D15DF970}" destId="{2B3C811D-4E48-44F6-91B8-299728CC0926}" srcOrd="3" destOrd="0" presId="urn:microsoft.com/office/officeart/2005/8/layout/radial4"/>
    <dgm:cxn modelId="{436ED7EB-002D-409E-AC51-E04C77F8A8DA}" type="presParOf" srcId="{1C0B689F-C23F-48F2-B502-F361D15DF970}" destId="{2554E992-65E2-4B49-A04E-B87BDF0547C0}" srcOrd="4" destOrd="0" presId="urn:microsoft.com/office/officeart/2005/8/layout/radial4"/>
    <dgm:cxn modelId="{BE402370-0079-430C-978E-3F0E5B77ABA5}" type="presParOf" srcId="{1C0B689F-C23F-48F2-B502-F361D15DF970}" destId="{E3B611E9-EC19-49D3-BF30-AF40684F43A4}" srcOrd="5" destOrd="0" presId="urn:microsoft.com/office/officeart/2005/8/layout/radial4"/>
    <dgm:cxn modelId="{C9AB19EE-95F8-415E-A56C-D671E81CD276}" type="presParOf" srcId="{1C0B689F-C23F-48F2-B502-F361D15DF970}" destId="{0A7AEE56-14BE-45A9-BB42-A6C313B50FE7}" srcOrd="6" destOrd="0" presId="urn:microsoft.com/office/officeart/2005/8/layout/radial4"/>
    <dgm:cxn modelId="{0EC51355-243D-490B-8828-C3261D5D9EBB}" type="presParOf" srcId="{1C0B689F-C23F-48F2-B502-F361D15DF970}" destId="{D5BE0CC6-D236-45C6-A06E-D5E555058696}" srcOrd="7" destOrd="0" presId="urn:microsoft.com/office/officeart/2005/8/layout/radial4"/>
    <dgm:cxn modelId="{A664EFD5-AAB8-44DD-ADB8-F011643C7344}" type="presParOf" srcId="{1C0B689F-C23F-48F2-B502-F361D15DF970}" destId="{8B2E23F5-DEAD-4095-A59B-AD916703EE99}" srcOrd="8" destOrd="0" presId="urn:microsoft.com/office/officeart/2005/8/layout/radial4"/>
    <dgm:cxn modelId="{21B09AC9-2399-4CFB-ADCE-A77A56F86925}" type="presParOf" srcId="{1C0B689F-C23F-48F2-B502-F361D15DF970}" destId="{B2EFF87F-3258-411B-9ECD-B50A82A34F8F}" srcOrd="9" destOrd="0" presId="urn:microsoft.com/office/officeart/2005/8/layout/radial4"/>
    <dgm:cxn modelId="{1C050E69-E9E2-4E81-8FCA-908858079FEA}" type="presParOf" srcId="{1C0B689F-C23F-48F2-B502-F361D15DF970}" destId="{51163A93-84CE-429B-9603-46DE128EE01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F6D44-92FF-4015-97A5-92EB26683760}">
      <dsp:nvSpPr>
        <dsp:cNvPr id="0" name=""/>
        <dsp:cNvSpPr/>
      </dsp:nvSpPr>
      <dsp:spPr>
        <a:xfrm>
          <a:off x="1686628" y="2590183"/>
          <a:ext cx="1736542" cy="1736542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Helvetica" pitchFamily="34" charset="0"/>
              <a:cs typeface="Arial" pitchFamily="34" charset="0"/>
            </a:rPr>
            <a:t>Aligned public funding and delivery of local priorities</a:t>
          </a:r>
          <a:endParaRPr lang="en-GB" sz="1300" b="1" kern="1200" dirty="0">
            <a:latin typeface="Helvetica" pitchFamily="34" charset="0"/>
            <a:cs typeface="Arial" pitchFamily="34" charset="0"/>
          </a:endParaRPr>
        </a:p>
      </dsp:txBody>
      <dsp:txXfrm>
        <a:off x="1940939" y="2844494"/>
        <a:ext cx="1227920" cy="1227920"/>
      </dsp:txXfrm>
    </dsp:sp>
    <dsp:sp modelId="{6B0F5ED5-4650-4F2F-9975-EFA49A7B0E40}">
      <dsp:nvSpPr>
        <dsp:cNvPr id="0" name=""/>
        <dsp:cNvSpPr/>
      </dsp:nvSpPr>
      <dsp:spPr>
        <a:xfrm rot="10800000">
          <a:off x="625004" y="3271070"/>
          <a:ext cx="1003234" cy="374767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5EB50-5AA8-4643-AF7F-05B3E940E2EE}">
      <dsp:nvSpPr>
        <dsp:cNvPr id="0" name=""/>
        <dsp:cNvSpPr/>
      </dsp:nvSpPr>
      <dsp:spPr>
        <a:xfrm>
          <a:off x="391" y="2958764"/>
          <a:ext cx="1249226" cy="999380"/>
        </a:xfrm>
        <a:prstGeom prst="roundRect">
          <a:avLst>
            <a:gd name="adj" fmla="val 10000"/>
          </a:avLst>
        </a:prstGeom>
        <a:solidFill>
          <a:srgbClr val="0095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Helvetica" pitchFamily="34" charset="0"/>
              <a:cs typeface="Arial" pitchFamily="34" charset="0"/>
            </a:rPr>
            <a:t>Land</a:t>
          </a:r>
          <a:endParaRPr lang="en-GB" sz="1300" b="1" kern="1200" dirty="0">
            <a:latin typeface="Helvetica" pitchFamily="34" charset="0"/>
          </a:endParaRPr>
        </a:p>
      </dsp:txBody>
      <dsp:txXfrm>
        <a:off x="29662" y="2988035"/>
        <a:ext cx="1190684" cy="940838"/>
      </dsp:txXfrm>
    </dsp:sp>
    <dsp:sp modelId="{2B3C811D-4E48-44F6-91B8-299728CC0926}">
      <dsp:nvSpPr>
        <dsp:cNvPr id="0" name=""/>
        <dsp:cNvSpPr/>
      </dsp:nvSpPr>
      <dsp:spPr>
        <a:xfrm rot="13500000">
          <a:off x="1043337" y="2261125"/>
          <a:ext cx="1003234" cy="374767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4E992-65E2-4B49-A04E-B87BDF0547C0}">
      <dsp:nvSpPr>
        <dsp:cNvPr id="0" name=""/>
        <dsp:cNvSpPr/>
      </dsp:nvSpPr>
      <dsp:spPr>
        <a:xfrm>
          <a:off x="565644" y="1594122"/>
          <a:ext cx="1249226" cy="999380"/>
        </a:xfrm>
        <a:prstGeom prst="roundRect">
          <a:avLst>
            <a:gd name="adj" fmla="val 10000"/>
          </a:avLst>
        </a:prstGeom>
        <a:solidFill>
          <a:srgbClr val="0095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Helvetica" pitchFamily="34" charset="0"/>
              <a:cs typeface="Arial" pitchFamily="34" charset="0"/>
            </a:rPr>
            <a:t>Local Growth</a:t>
          </a:r>
          <a:endParaRPr lang="en-GB" sz="1300" b="1" kern="1200" dirty="0">
            <a:latin typeface="Helvetica" pitchFamily="34" charset="0"/>
            <a:cs typeface="Arial" pitchFamily="34" charset="0"/>
          </a:endParaRPr>
        </a:p>
      </dsp:txBody>
      <dsp:txXfrm>
        <a:off x="594915" y="1623393"/>
        <a:ext cx="1190684" cy="940838"/>
      </dsp:txXfrm>
    </dsp:sp>
    <dsp:sp modelId="{E3B611E9-EC19-49D3-BF30-AF40684F43A4}">
      <dsp:nvSpPr>
        <dsp:cNvPr id="0" name=""/>
        <dsp:cNvSpPr/>
      </dsp:nvSpPr>
      <dsp:spPr>
        <a:xfrm rot="16200000">
          <a:off x="2053282" y="1842792"/>
          <a:ext cx="1003234" cy="374767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AEE56-14BE-45A9-BB42-A6C313B50FE7}">
      <dsp:nvSpPr>
        <dsp:cNvPr id="0" name=""/>
        <dsp:cNvSpPr/>
      </dsp:nvSpPr>
      <dsp:spPr>
        <a:xfrm>
          <a:off x="1930286" y="1028868"/>
          <a:ext cx="1249226" cy="999380"/>
        </a:xfrm>
        <a:prstGeom prst="roundRect">
          <a:avLst>
            <a:gd name="adj" fmla="val 10000"/>
          </a:avLst>
        </a:prstGeom>
        <a:solidFill>
          <a:srgbClr val="0095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Helvetica" pitchFamily="34" charset="0"/>
              <a:cs typeface="Arial" pitchFamily="34" charset="0"/>
            </a:rPr>
            <a:t>Affordable housing</a:t>
          </a:r>
          <a:endParaRPr lang="en-GB" sz="1300" b="1" kern="1200" dirty="0">
            <a:latin typeface="Helvetica" pitchFamily="34" charset="0"/>
            <a:cs typeface="Arial" pitchFamily="34" charset="0"/>
          </a:endParaRPr>
        </a:p>
      </dsp:txBody>
      <dsp:txXfrm>
        <a:off x="1959557" y="1058139"/>
        <a:ext cx="1190684" cy="940838"/>
      </dsp:txXfrm>
    </dsp:sp>
    <dsp:sp modelId="{D5BE0CC6-D236-45C6-A06E-D5E555058696}">
      <dsp:nvSpPr>
        <dsp:cNvPr id="0" name=""/>
        <dsp:cNvSpPr/>
      </dsp:nvSpPr>
      <dsp:spPr>
        <a:xfrm rot="18900000">
          <a:off x="3063227" y="2261125"/>
          <a:ext cx="1003234" cy="374767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E23F5-DEAD-4095-A59B-AD916703EE99}">
      <dsp:nvSpPr>
        <dsp:cNvPr id="0" name=""/>
        <dsp:cNvSpPr/>
      </dsp:nvSpPr>
      <dsp:spPr>
        <a:xfrm>
          <a:off x="3294928" y="1594122"/>
          <a:ext cx="1249226" cy="999380"/>
        </a:xfrm>
        <a:prstGeom prst="roundRect">
          <a:avLst>
            <a:gd name="adj" fmla="val 10000"/>
          </a:avLst>
        </a:prstGeom>
        <a:solidFill>
          <a:srgbClr val="0095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200" b="1" kern="1200" dirty="0" smtClean="0">
              <a:latin typeface="Helvetica" pitchFamily="34" charset="0"/>
              <a:cs typeface="Arial" pitchFamily="34" charset="0"/>
            </a:rPr>
            <a:t>Recoverable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200" b="1" kern="1200" dirty="0" smtClean="0">
              <a:latin typeface="Helvetica" pitchFamily="34" charset="0"/>
              <a:cs typeface="Arial" pitchFamily="34" charset="0"/>
            </a:rPr>
            <a:t>Investment (debt/equity)</a:t>
          </a:r>
          <a:endParaRPr lang="en-GB" sz="1200" b="1" kern="1200" dirty="0">
            <a:latin typeface="Helvetica" pitchFamily="34" charset="0"/>
            <a:cs typeface="Arial" pitchFamily="34" charset="0"/>
          </a:endParaRPr>
        </a:p>
      </dsp:txBody>
      <dsp:txXfrm>
        <a:off x="3324199" y="1623393"/>
        <a:ext cx="1190684" cy="940838"/>
      </dsp:txXfrm>
    </dsp:sp>
    <dsp:sp modelId="{B2EFF87F-3258-411B-9ECD-B50A82A34F8F}">
      <dsp:nvSpPr>
        <dsp:cNvPr id="0" name=""/>
        <dsp:cNvSpPr/>
      </dsp:nvSpPr>
      <dsp:spPr>
        <a:xfrm>
          <a:off x="3481560" y="3271070"/>
          <a:ext cx="1003234" cy="374767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63A93-84CE-429B-9603-46DE128EE01C}">
      <dsp:nvSpPr>
        <dsp:cNvPr id="0" name=""/>
        <dsp:cNvSpPr/>
      </dsp:nvSpPr>
      <dsp:spPr>
        <a:xfrm>
          <a:off x="3860181" y="2958764"/>
          <a:ext cx="1249226" cy="999380"/>
        </a:xfrm>
        <a:prstGeom prst="roundRect">
          <a:avLst>
            <a:gd name="adj" fmla="val 10000"/>
          </a:avLst>
        </a:prstGeom>
        <a:solidFill>
          <a:srgbClr val="0095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Helvetica" pitchFamily="34" charset="0"/>
              <a:cs typeface="Arial" pitchFamily="34" charset="0"/>
            </a:rPr>
            <a:t>Regulation</a:t>
          </a:r>
          <a:endParaRPr lang="en-GB" sz="1300" b="1" kern="1200" dirty="0">
            <a:latin typeface="Helvetica" pitchFamily="34" charset="0"/>
            <a:cs typeface="Arial" pitchFamily="34" charset="0"/>
          </a:endParaRPr>
        </a:p>
      </dsp:txBody>
      <dsp:txXfrm>
        <a:off x="3889452" y="2988035"/>
        <a:ext cx="1190684" cy="940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21D04-7900-44B1-B25A-89B42B53C803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9940-2835-484B-B375-2471C7E7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46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2D168A-9053-4942-BF94-5E6B5F32D4BA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3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59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/>
            <a:r>
              <a:rPr lang="en-GB" b="1" dirty="0" smtClean="0">
                <a:latin typeface="Arial" charset="0"/>
              </a:rPr>
              <a:t>We are the people who help get things done: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Supporting local authorities and communities deliver what they want, in the way they want, where they want it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Local Investment Plans are tailored to each area, focusing on local needs and aspirations – bottom-up approach to investment</a:t>
            </a:r>
          </a:p>
          <a:p>
            <a:pPr marL="741363" lvl="1" indent="-28416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b="1" dirty="0" smtClean="0">
                <a:latin typeface="Arial" charset="0"/>
              </a:rPr>
              <a:t>Enabling = </a:t>
            </a:r>
            <a:r>
              <a:rPr lang="en-GB" dirty="0" smtClean="0">
                <a:latin typeface="Arial" charset="0"/>
              </a:rPr>
              <a:t>Working with people and places to deliver new homes, economic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growth and jobs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Land</a:t>
            </a:r>
            <a:r>
              <a:rPr lang="en-GB" dirty="0" smtClean="0">
                <a:latin typeface="Arial" charset="0"/>
              </a:rPr>
              <a:t> </a:t>
            </a:r>
            <a:r>
              <a:rPr lang="en-GB" b="1" dirty="0" smtClean="0">
                <a:latin typeface="Arial" charset="0"/>
              </a:rPr>
              <a:t>=</a:t>
            </a:r>
            <a:r>
              <a:rPr lang="en-GB" dirty="0" smtClean="0">
                <a:latin typeface="Arial" charset="0"/>
              </a:rPr>
              <a:t> Both HCA and wider government land. Economic Assets from the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RDAs.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Investment = </a:t>
            </a:r>
            <a:r>
              <a:rPr lang="en-GB" dirty="0" smtClean="0">
                <a:latin typeface="Arial" charset="0"/>
              </a:rPr>
              <a:t>Delivering programmes of investment in places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Affordable homes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Decent homes backlog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Land and regeneration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Regulation</a:t>
            </a:r>
            <a:r>
              <a:rPr lang="en-GB" dirty="0" smtClean="0">
                <a:latin typeface="Arial" charset="0"/>
              </a:rPr>
              <a:t> = From April 2012 the HCA became the</a:t>
            </a:r>
            <a:r>
              <a:rPr lang="en-GB" b="1" dirty="0" smtClean="0">
                <a:latin typeface="Arial" charset="0"/>
              </a:rPr>
              <a:t> regulator of social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housing providers</a:t>
            </a:r>
            <a:r>
              <a:rPr lang="en-GB" dirty="0" smtClean="0">
                <a:latin typeface="Arial" charset="0"/>
              </a:rPr>
              <a:t>, focusing on good governance, financial viability and value for money in Private Registered Providers as the basis for robust economic regulation.</a:t>
            </a:r>
            <a:endParaRPr lang="en-GB" b="1" dirty="0" smtClean="0">
              <a:latin typeface="Arial" charset="0"/>
            </a:endParaRPr>
          </a:p>
          <a:p>
            <a:pPr marL="227013" indent="-227013"/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91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/>
            <a:r>
              <a:rPr lang="en-GB" b="1" dirty="0" smtClean="0">
                <a:latin typeface="Arial" charset="0"/>
              </a:rPr>
              <a:t>We are the people who help get things done: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Supporting local authorities and communities deliver what they want, in the way they want, where they want it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Local Investment Plans are tailored to each area, focusing on local needs and aspirations – bottom-up approach to investment</a:t>
            </a:r>
          </a:p>
          <a:p>
            <a:pPr marL="741363" lvl="1" indent="-28416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b="1" dirty="0" smtClean="0">
                <a:latin typeface="Arial" charset="0"/>
              </a:rPr>
              <a:t>Enabling = </a:t>
            </a:r>
            <a:r>
              <a:rPr lang="en-GB" dirty="0" smtClean="0">
                <a:latin typeface="Arial" charset="0"/>
              </a:rPr>
              <a:t>Working with people and places to deliver new homes, economic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growth and jobs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Land</a:t>
            </a:r>
            <a:r>
              <a:rPr lang="en-GB" dirty="0" smtClean="0">
                <a:latin typeface="Arial" charset="0"/>
              </a:rPr>
              <a:t> </a:t>
            </a:r>
            <a:r>
              <a:rPr lang="en-GB" b="1" dirty="0" smtClean="0">
                <a:latin typeface="Arial" charset="0"/>
              </a:rPr>
              <a:t>=</a:t>
            </a:r>
            <a:r>
              <a:rPr lang="en-GB" dirty="0" smtClean="0">
                <a:latin typeface="Arial" charset="0"/>
              </a:rPr>
              <a:t> Both HCA and wider government land. Economic Assets from the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RDAs.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Investment = </a:t>
            </a:r>
            <a:r>
              <a:rPr lang="en-GB" dirty="0" smtClean="0">
                <a:latin typeface="Arial" charset="0"/>
              </a:rPr>
              <a:t>Delivering programmes of investment in places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Affordable homes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Decent homes backlog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Land and regeneration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Regulation</a:t>
            </a:r>
            <a:r>
              <a:rPr lang="en-GB" dirty="0" smtClean="0">
                <a:latin typeface="Arial" charset="0"/>
              </a:rPr>
              <a:t> = From April 2012 the HCA became the</a:t>
            </a:r>
            <a:r>
              <a:rPr lang="en-GB" b="1" dirty="0" smtClean="0">
                <a:latin typeface="Arial" charset="0"/>
              </a:rPr>
              <a:t> regulator of social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housing providers</a:t>
            </a:r>
            <a:r>
              <a:rPr lang="en-GB" dirty="0" smtClean="0">
                <a:latin typeface="Arial" charset="0"/>
              </a:rPr>
              <a:t>, focusing on good governance, financial viability and value for money in Private Registered Providers as the basis for robust economic regulation.</a:t>
            </a:r>
            <a:endParaRPr lang="en-GB" b="1" dirty="0" smtClean="0">
              <a:latin typeface="Arial" charset="0"/>
            </a:endParaRPr>
          </a:p>
          <a:p>
            <a:pPr marL="227013" indent="-227013"/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58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AFD2F2-DD6B-4B19-8F6D-B5A746D92737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24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28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6CD9F7-1629-4E2D-86BA-09B10C682CB3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25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63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5F1166-3678-43D2-804D-CB8EF5EDEB20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26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80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/>
            <a:r>
              <a:rPr lang="en-GB" b="1" dirty="0" smtClean="0">
                <a:latin typeface="Arial" charset="0"/>
              </a:rPr>
              <a:t>We are the people who help get things done: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Supporting local authorities and communities deliver what they want, in the way they want, where they want it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Local Investment Plans are tailored to each area, focusing on local needs and aspirations – bottom-up approach to investment</a:t>
            </a:r>
          </a:p>
          <a:p>
            <a:pPr marL="741363" lvl="1" indent="-28416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b="1" dirty="0" smtClean="0">
                <a:latin typeface="Arial" charset="0"/>
              </a:rPr>
              <a:t>Enabling = </a:t>
            </a:r>
            <a:r>
              <a:rPr lang="en-GB" dirty="0" smtClean="0">
                <a:latin typeface="Arial" charset="0"/>
              </a:rPr>
              <a:t>Working with people and places to deliver new homes, economic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growth and jobs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Land</a:t>
            </a:r>
            <a:r>
              <a:rPr lang="en-GB" dirty="0" smtClean="0">
                <a:latin typeface="Arial" charset="0"/>
              </a:rPr>
              <a:t> </a:t>
            </a:r>
            <a:r>
              <a:rPr lang="en-GB" b="1" dirty="0" smtClean="0">
                <a:latin typeface="Arial" charset="0"/>
              </a:rPr>
              <a:t>=</a:t>
            </a:r>
            <a:r>
              <a:rPr lang="en-GB" dirty="0" smtClean="0">
                <a:latin typeface="Arial" charset="0"/>
              </a:rPr>
              <a:t> Both HCA and wider government land. Economic Assets from the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RDAs.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Investment = </a:t>
            </a:r>
            <a:r>
              <a:rPr lang="en-GB" dirty="0" smtClean="0">
                <a:latin typeface="Arial" charset="0"/>
              </a:rPr>
              <a:t>Delivering programmes of investment in places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Affordable homes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Decent homes backlog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Land and regeneration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Regulation</a:t>
            </a:r>
            <a:r>
              <a:rPr lang="en-GB" dirty="0" smtClean="0">
                <a:latin typeface="Arial" charset="0"/>
              </a:rPr>
              <a:t> = From April 2012 the HCA became the</a:t>
            </a:r>
            <a:r>
              <a:rPr lang="en-GB" b="1" dirty="0" smtClean="0">
                <a:latin typeface="Arial" charset="0"/>
              </a:rPr>
              <a:t> regulator of social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housing providers</a:t>
            </a:r>
            <a:r>
              <a:rPr lang="en-GB" dirty="0" smtClean="0">
                <a:latin typeface="Arial" charset="0"/>
              </a:rPr>
              <a:t>, focusing on good governance, financial viability and value for money in Private Registered Providers as the basis for robust economic regulation.</a:t>
            </a:r>
            <a:endParaRPr lang="en-GB" b="1" dirty="0" smtClean="0">
              <a:latin typeface="Arial" charset="0"/>
            </a:endParaRPr>
          </a:p>
          <a:p>
            <a:pPr marL="227013" indent="-227013"/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69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/>
            <a:r>
              <a:rPr lang="en-GB" b="1" dirty="0" smtClean="0">
                <a:latin typeface="Arial" charset="0"/>
              </a:rPr>
              <a:t>We are the people who help get things done: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Supporting local authorities and communities deliver what they want, in the way they want, where they want it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Local Investment Plans are tailored to each area, focusing on local needs and aspirations – bottom-up approach to investment</a:t>
            </a:r>
          </a:p>
          <a:p>
            <a:pPr marL="741363" lvl="1" indent="-28416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b="1" dirty="0" smtClean="0">
                <a:latin typeface="Arial" charset="0"/>
              </a:rPr>
              <a:t>Enabling = </a:t>
            </a:r>
            <a:r>
              <a:rPr lang="en-GB" dirty="0" smtClean="0">
                <a:latin typeface="Arial" charset="0"/>
              </a:rPr>
              <a:t>Working with people and places to deliver new homes, economic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growth and jobs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Land</a:t>
            </a:r>
            <a:r>
              <a:rPr lang="en-GB" dirty="0" smtClean="0">
                <a:latin typeface="Arial" charset="0"/>
              </a:rPr>
              <a:t> </a:t>
            </a:r>
            <a:r>
              <a:rPr lang="en-GB" b="1" dirty="0" smtClean="0">
                <a:latin typeface="Arial" charset="0"/>
              </a:rPr>
              <a:t>=</a:t>
            </a:r>
            <a:r>
              <a:rPr lang="en-GB" dirty="0" smtClean="0">
                <a:latin typeface="Arial" charset="0"/>
              </a:rPr>
              <a:t> Both HCA and wider government land. Economic Assets from the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RDAs.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Investment = </a:t>
            </a:r>
            <a:r>
              <a:rPr lang="en-GB" dirty="0" smtClean="0">
                <a:latin typeface="Arial" charset="0"/>
              </a:rPr>
              <a:t>Delivering programmes of investment in places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Affordable homes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Decent homes backlog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Land and regeneration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Regulation</a:t>
            </a:r>
            <a:r>
              <a:rPr lang="en-GB" dirty="0" smtClean="0">
                <a:latin typeface="Arial" charset="0"/>
              </a:rPr>
              <a:t> = From April 2012 the HCA became the</a:t>
            </a:r>
            <a:r>
              <a:rPr lang="en-GB" b="1" dirty="0" smtClean="0">
                <a:latin typeface="Arial" charset="0"/>
              </a:rPr>
              <a:t> regulator of social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housing providers</a:t>
            </a:r>
            <a:r>
              <a:rPr lang="en-GB" dirty="0" smtClean="0">
                <a:latin typeface="Arial" charset="0"/>
              </a:rPr>
              <a:t>, focusing on good governance, financial viability and value for money in Private Registered Providers as the basis for robust economic regulation.</a:t>
            </a:r>
            <a:endParaRPr lang="en-GB" b="1" dirty="0" smtClean="0">
              <a:latin typeface="Arial" charset="0"/>
            </a:endParaRPr>
          </a:p>
          <a:p>
            <a:pPr marL="227013" indent="-227013"/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57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/>
            <a:r>
              <a:rPr lang="en-GB" dirty="0" smtClean="0">
                <a:latin typeface="Arial" charset="0"/>
              </a:rPr>
              <a:t>Partnership approach via a dedicated Growth Point team – meaning partners are coordinated and have a </a:t>
            </a:r>
            <a:r>
              <a:rPr lang="en-GB" b="1" dirty="0" smtClean="0">
                <a:latin typeface="Arial" charset="0"/>
              </a:rPr>
              <a:t>strategic approach</a:t>
            </a:r>
          </a:p>
          <a:p>
            <a:pPr marL="227013" indent="-22701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dirty="0" smtClean="0">
                <a:latin typeface="Arial" charset="0"/>
              </a:rPr>
              <a:t>Recognised form the outset that </a:t>
            </a:r>
            <a:r>
              <a:rPr lang="en-GB" b="1" dirty="0" smtClean="0">
                <a:latin typeface="Arial" charset="0"/>
              </a:rPr>
              <a:t>viability would be challenging, </a:t>
            </a:r>
            <a:r>
              <a:rPr lang="en-GB" dirty="0" smtClean="0">
                <a:latin typeface="Arial" charset="0"/>
              </a:rPr>
              <a:t>and they have been excellent to date about tracking funding opportunities and securing support for different parts of the project</a:t>
            </a:r>
          </a:p>
          <a:p>
            <a:pPr marL="227013" indent="-22701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dirty="0" smtClean="0">
                <a:latin typeface="Arial" charset="0"/>
              </a:rPr>
              <a:t>A good illustration relates to environmental sustainability where the site will be one of the first to include a </a:t>
            </a:r>
            <a:r>
              <a:rPr lang="en-GB" b="1" dirty="0" smtClean="0">
                <a:latin typeface="Arial" charset="0"/>
              </a:rPr>
              <a:t>district wide heating network</a:t>
            </a:r>
            <a:r>
              <a:rPr lang="en-GB" dirty="0" smtClean="0">
                <a:latin typeface="Arial" charset="0"/>
              </a:rPr>
              <a:t>. Funding was challenging but they secured nearly £4m from the Low Carbon Infra Fund to help make it happen.</a:t>
            </a:r>
          </a:p>
          <a:p>
            <a:pPr marL="227013" indent="-22701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dirty="0" smtClean="0">
                <a:latin typeface="Arial" charset="0"/>
              </a:rPr>
              <a:t>The overall mix of public funding secured to date includes:</a:t>
            </a:r>
          </a:p>
          <a:p>
            <a:pPr marL="227013" indent="-22701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dirty="0" smtClean="0"/>
              <a:t>The HCA investment in Cranbrook includes: </a:t>
            </a:r>
          </a:p>
          <a:p>
            <a:pPr marL="227013" indent="-227013"/>
            <a:r>
              <a:rPr lang="en-GB" dirty="0" smtClean="0"/>
              <a:t>Infrastructure funding £1m</a:t>
            </a:r>
          </a:p>
          <a:p>
            <a:pPr marL="227013" indent="-227013"/>
            <a:r>
              <a:rPr lang="en-GB" dirty="0" smtClean="0"/>
              <a:t>National Affordable Housing Programme £15.6m </a:t>
            </a:r>
          </a:p>
          <a:p>
            <a:pPr marL="227013" indent="-227013"/>
            <a:r>
              <a:rPr lang="en-GB" dirty="0" smtClean="0"/>
              <a:t>Growth Point funding £6.3m </a:t>
            </a:r>
          </a:p>
          <a:p>
            <a:pPr marL="227013" indent="-227013"/>
            <a:r>
              <a:rPr lang="en-GB" dirty="0" smtClean="0"/>
              <a:t>Community Infrastructure Fund £7m </a:t>
            </a:r>
          </a:p>
          <a:p>
            <a:pPr marL="227013" indent="-227013"/>
            <a:r>
              <a:rPr lang="en-GB" dirty="0" smtClean="0"/>
              <a:t>Low Carbon Infrastructure Fund £3.6m </a:t>
            </a:r>
          </a:p>
          <a:p>
            <a:pPr marL="227013" indent="-227013"/>
            <a:endParaRPr lang="en-GB" dirty="0" smtClean="0"/>
          </a:p>
          <a:p>
            <a:pPr marL="227013" indent="-227013"/>
            <a:r>
              <a:rPr lang="en-GB" dirty="0" smtClean="0"/>
              <a:t>Other funding </a:t>
            </a:r>
          </a:p>
          <a:p>
            <a:pPr marL="227013" indent="-227013"/>
            <a:r>
              <a:rPr lang="en-GB" dirty="0" smtClean="0"/>
              <a:t>Planning and support fees 0.1m </a:t>
            </a:r>
          </a:p>
          <a:p>
            <a:pPr marL="227013" indent="-227013"/>
            <a:r>
              <a:rPr lang="en-GB" dirty="0" smtClean="0"/>
              <a:t>South West RDA funding through the Regional Infrastructure Fund £12m</a:t>
            </a:r>
          </a:p>
          <a:p>
            <a:pPr marL="227013" indent="-227013"/>
            <a:r>
              <a:rPr lang="en-GB" dirty="0" smtClean="0"/>
              <a:t>Department for Transport – for Junction 29 £10.4m </a:t>
            </a:r>
          </a:p>
          <a:p>
            <a:pPr marL="227013" indent="-227013"/>
            <a:r>
              <a:rPr lang="en-GB" dirty="0" smtClean="0"/>
              <a:t>Sub Total </a:t>
            </a:r>
            <a:r>
              <a:rPr lang="en-GB" b="1" dirty="0" smtClean="0"/>
              <a:t>£56m </a:t>
            </a:r>
          </a:p>
          <a:p>
            <a:pPr marL="227013" indent="-22701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dirty="0" smtClean="0">
                <a:latin typeface="Arial" charset="0"/>
              </a:rPr>
              <a:t>They are now mindful that </a:t>
            </a:r>
            <a:r>
              <a:rPr lang="en-GB" b="1" dirty="0" smtClean="0">
                <a:latin typeface="Arial" charset="0"/>
              </a:rPr>
              <a:t>infrastructure triggers are looming </a:t>
            </a:r>
            <a:r>
              <a:rPr lang="en-GB" dirty="0" smtClean="0">
                <a:latin typeface="Arial" charset="0"/>
              </a:rPr>
              <a:t>and they will need to maintain momentum. The </a:t>
            </a:r>
            <a:r>
              <a:rPr lang="en-GB" b="1" dirty="0" smtClean="0">
                <a:latin typeface="Arial" charset="0"/>
              </a:rPr>
              <a:t>cashflow</a:t>
            </a:r>
            <a:r>
              <a:rPr lang="en-GB" dirty="0" smtClean="0">
                <a:latin typeface="Arial" charset="0"/>
              </a:rPr>
              <a:t> for the project is a particular issue and partners are actively looking as to how to make sure the project doesn’t stall.</a:t>
            </a:r>
          </a:p>
          <a:p>
            <a:pPr marL="227013" indent="-22701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dirty="0" smtClean="0">
                <a:latin typeface="Arial" charset="0"/>
              </a:rPr>
              <a:t>They are looking at innovative ways to make it work and evolving a concept of a </a:t>
            </a:r>
            <a:r>
              <a:rPr lang="en-GB" b="1" dirty="0" smtClean="0">
                <a:latin typeface="Arial" charset="0"/>
              </a:rPr>
              <a:t>Local revolving Infrastructure Fund</a:t>
            </a:r>
            <a:r>
              <a:rPr lang="en-GB" dirty="0" smtClean="0">
                <a:latin typeface="Arial" charset="0"/>
              </a:rPr>
              <a:t>. This could pool New Homes Bonus, CIL and local Business Rates to help deliver infrastructure over the lifetime of the growth strategy</a:t>
            </a:r>
          </a:p>
          <a:p>
            <a:pPr marL="227013" indent="-22701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dirty="0" smtClean="0">
                <a:latin typeface="Arial" charset="0"/>
              </a:rPr>
              <a:t>Good example of a place bring focussed, proactive, innovative and taking some direct responsibility to help make it happen.</a:t>
            </a:r>
          </a:p>
          <a:p>
            <a:pPr marL="227013" indent="-227013"/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61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Thriving communities, affordable homes</a:t>
            </a:r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FCBC490-60C8-46B1-8489-2A3C20ED2FD9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34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b="1" dirty="0" smtClean="0"/>
              <a:t>Integral </a:t>
            </a:r>
            <a:r>
              <a:rPr lang="en-GB" dirty="0" smtClean="0"/>
              <a:t>part of spatial planning process – putting spatial development plans into action</a:t>
            </a:r>
          </a:p>
          <a:p>
            <a:endParaRPr lang="en-GB" dirty="0" smtClean="0"/>
          </a:p>
          <a:p>
            <a:r>
              <a:rPr lang="en-GB" b="1" dirty="0" smtClean="0"/>
              <a:t>End to end</a:t>
            </a:r>
            <a:r>
              <a:rPr lang="en-GB" dirty="0" smtClean="0"/>
              <a:t> management of delivery chain for sustainable development</a:t>
            </a:r>
          </a:p>
          <a:p>
            <a:endParaRPr lang="en-GB" dirty="0" smtClean="0"/>
          </a:p>
          <a:p>
            <a:r>
              <a:rPr lang="en-GB" dirty="0" smtClean="0"/>
              <a:t>Cultural change underlining role of </a:t>
            </a:r>
            <a:r>
              <a:rPr lang="en-GB" b="1" dirty="0" smtClean="0"/>
              <a:t>LA as place shaper</a:t>
            </a:r>
            <a:r>
              <a:rPr lang="en-GB" dirty="0" smtClean="0"/>
              <a:t> in partnership</a:t>
            </a:r>
          </a:p>
          <a:p>
            <a:endParaRPr lang="en-GB" dirty="0" smtClean="0"/>
          </a:p>
          <a:p>
            <a:r>
              <a:rPr lang="en-GB" b="1" dirty="0" smtClean="0"/>
              <a:t>The process</a:t>
            </a:r>
            <a:r>
              <a:rPr lang="en-GB" dirty="0" smtClean="0"/>
              <a:t> for considering proposals needs to be proportionate and appropriate to the impact of individual development</a:t>
            </a:r>
          </a:p>
          <a:p>
            <a:endParaRPr lang="en-GB" dirty="0" smtClean="0"/>
          </a:p>
          <a:p>
            <a:r>
              <a:rPr lang="en-GB" dirty="0" smtClean="0"/>
              <a:t>DM approach necessitates changes in the </a:t>
            </a:r>
            <a:r>
              <a:rPr lang="en-GB" b="1" dirty="0" smtClean="0"/>
              <a:t>structure and allocation of resources in LA</a:t>
            </a:r>
          </a:p>
          <a:p>
            <a:endParaRPr lang="en-GB" b="1" dirty="0" smtClean="0"/>
          </a:p>
          <a:p>
            <a:r>
              <a:rPr lang="en-GB" b="1" dirty="0" smtClean="0"/>
              <a:t>Planning Performance Agreements</a:t>
            </a:r>
            <a:r>
              <a:rPr lang="en-GB" dirty="0" smtClean="0"/>
              <a:t> – encapsulate a development management approach of shared vision, collaboration and clear project coordination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2692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/>
            <a:r>
              <a:rPr lang="en-GB" b="1" dirty="0" smtClean="0">
                <a:latin typeface="Arial" charset="0"/>
              </a:rPr>
              <a:t>We are the people who help get things done: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Supporting local authorities and communities deliver what they want, in the way they want, where they want it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Local Investment Plans are tailored to each area, focusing on local needs and aspirations – bottom-up approach to investment</a:t>
            </a:r>
          </a:p>
          <a:p>
            <a:pPr marL="741363" lvl="1" indent="-28416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b="1" dirty="0" smtClean="0">
                <a:latin typeface="Arial" charset="0"/>
              </a:rPr>
              <a:t>Enabling = </a:t>
            </a:r>
            <a:r>
              <a:rPr lang="en-GB" dirty="0" smtClean="0">
                <a:latin typeface="Arial" charset="0"/>
              </a:rPr>
              <a:t>Working with people and places to deliver new homes, economic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growth and jobs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Land</a:t>
            </a:r>
            <a:r>
              <a:rPr lang="en-GB" dirty="0" smtClean="0">
                <a:latin typeface="Arial" charset="0"/>
              </a:rPr>
              <a:t> </a:t>
            </a:r>
            <a:r>
              <a:rPr lang="en-GB" b="1" dirty="0" smtClean="0">
                <a:latin typeface="Arial" charset="0"/>
              </a:rPr>
              <a:t>=</a:t>
            </a:r>
            <a:r>
              <a:rPr lang="en-GB" dirty="0" smtClean="0">
                <a:latin typeface="Arial" charset="0"/>
              </a:rPr>
              <a:t> Both HCA and wider government land. Economic Assets from the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RDAs.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Investment = </a:t>
            </a:r>
            <a:r>
              <a:rPr lang="en-GB" dirty="0" smtClean="0">
                <a:latin typeface="Arial" charset="0"/>
              </a:rPr>
              <a:t>Delivering programmes of investment in places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Affordable homes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Decent homes backlog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Land and regeneration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Regulation</a:t>
            </a:r>
            <a:r>
              <a:rPr lang="en-GB" dirty="0" smtClean="0">
                <a:latin typeface="Arial" charset="0"/>
              </a:rPr>
              <a:t> = From April 2012 the HCA became the</a:t>
            </a:r>
            <a:r>
              <a:rPr lang="en-GB" b="1" dirty="0" smtClean="0">
                <a:latin typeface="Arial" charset="0"/>
              </a:rPr>
              <a:t> regulator of social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housing providers</a:t>
            </a:r>
            <a:r>
              <a:rPr lang="en-GB" dirty="0" smtClean="0">
                <a:latin typeface="Arial" charset="0"/>
              </a:rPr>
              <a:t>, focusing on good governance, financial viability and value for money in Private Registered Providers as the basis for robust economic regulation.</a:t>
            </a:r>
            <a:endParaRPr lang="en-GB" b="1" dirty="0" smtClean="0">
              <a:latin typeface="Arial" charset="0"/>
            </a:endParaRPr>
          </a:p>
          <a:p>
            <a:pPr marL="227013" indent="-227013"/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8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45EA71-D70A-4EBA-970D-F361B3921338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9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99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BE230EE-EC67-44EF-AA26-B1AC960E7B33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10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00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F0AC3F-7A79-45E9-9AB6-E1CC93CDA8A0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13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630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/>
            <a:r>
              <a:rPr lang="en-GB" b="1" dirty="0" smtClean="0">
                <a:latin typeface="Arial" charset="0"/>
              </a:rPr>
              <a:t>We are the people who help get things done: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Supporting local authorities and communities deliver what they want, in the way they want, where they want it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Local Investment Plans are tailored to each area, focusing on local needs and aspirations – bottom-up approach to investment</a:t>
            </a:r>
          </a:p>
          <a:p>
            <a:pPr marL="741363" lvl="1" indent="-28416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b="1" dirty="0" smtClean="0">
                <a:latin typeface="Arial" charset="0"/>
              </a:rPr>
              <a:t>Enabling = </a:t>
            </a:r>
            <a:r>
              <a:rPr lang="en-GB" dirty="0" smtClean="0">
                <a:latin typeface="Arial" charset="0"/>
              </a:rPr>
              <a:t>Working with people and places to deliver new homes, economic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growth and jobs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Land</a:t>
            </a:r>
            <a:r>
              <a:rPr lang="en-GB" dirty="0" smtClean="0">
                <a:latin typeface="Arial" charset="0"/>
              </a:rPr>
              <a:t> </a:t>
            </a:r>
            <a:r>
              <a:rPr lang="en-GB" b="1" dirty="0" smtClean="0">
                <a:latin typeface="Arial" charset="0"/>
              </a:rPr>
              <a:t>=</a:t>
            </a:r>
            <a:r>
              <a:rPr lang="en-GB" dirty="0" smtClean="0">
                <a:latin typeface="Arial" charset="0"/>
              </a:rPr>
              <a:t> Both HCA and wider government land. Economic Assets from the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RDAs.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Investment = </a:t>
            </a:r>
            <a:r>
              <a:rPr lang="en-GB" dirty="0" smtClean="0">
                <a:latin typeface="Arial" charset="0"/>
              </a:rPr>
              <a:t>Delivering programmes of investment in places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Affordable homes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Decent homes backlog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Land and regeneration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Regulation</a:t>
            </a:r>
            <a:r>
              <a:rPr lang="en-GB" dirty="0" smtClean="0">
                <a:latin typeface="Arial" charset="0"/>
              </a:rPr>
              <a:t> = From April 2012 the HCA became the</a:t>
            </a:r>
            <a:r>
              <a:rPr lang="en-GB" b="1" dirty="0" smtClean="0">
                <a:latin typeface="Arial" charset="0"/>
              </a:rPr>
              <a:t> regulator of social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housing providers</a:t>
            </a:r>
            <a:r>
              <a:rPr lang="en-GB" dirty="0" smtClean="0">
                <a:latin typeface="Arial" charset="0"/>
              </a:rPr>
              <a:t>, focusing on good governance, financial viability and value for money in Private Registered Providers as the basis for robust economic regulation.</a:t>
            </a:r>
            <a:endParaRPr lang="en-GB" b="1" dirty="0" smtClean="0">
              <a:latin typeface="Arial" charset="0"/>
            </a:endParaRPr>
          </a:p>
          <a:p>
            <a:pPr marL="227013" indent="-227013"/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50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/>
            <a:r>
              <a:rPr lang="en-GB" b="1" dirty="0" smtClean="0">
                <a:latin typeface="Arial" charset="0"/>
              </a:rPr>
              <a:t>We are the people who help get things done: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Supporting local authorities and communities deliver what they want, in the way they want, where they want it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Local Investment Plans are tailored to each area, focusing on local needs and aspirations – bottom-up approach to investment</a:t>
            </a:r>
          </a:p>
          <a:p>
            <a:pPr marL="741363" lvl="1" indent="-28416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b="1" dirty="0" smtClean="0">
                <a:latin typeface="Arial" charset="0"/>
              </a:rPr>
              <a:t>Enabling = </a:t>
            </a:r>
            <a:r>
              <a:rPr lang="en-GB" dirty="0" smtClean="0">
                <a:latin typeface="Arial" charset="0"/>
              </a:rPr>
              <a:t>Working with people and places to deliver new homes, economic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growth and jobs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Land</a:t>
            </a:r>
            <a:r>
              <a:rPr lang="en-GB" dirty="0" smtClean="0">
                <a:latin typeface="Arial" charset="0"/>
              </a:rPr>
              <a:t> </a:t>
            </a:r>
            <a:r>
              <a:rPr lang="en-GB" b="1" dirty="0" smtClean="0">
                <a:latin typeface="Arial" charset="0"/>
              </a:rPr>
              <a:t>=</a:t>
            </a:r>
            <a:r>
              <a:rPr lang="en-GB" dirty="0" smtClean="0">
                <a:latin typeface="Arial" charset="0"/>
              </a:rPr>
              <a:t> Both HCA and wider government land. Economic Assets from the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RDAs.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Investment = </a:t>
            </a:r>
            <a:r>
              <a:rPr lang="en-GB" dirty="0" smtClean="0">
                <a:latin typeface="Arial" charset="0"/>
              </a:rPr>
              <a:t>Delivering programmes of investment in places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Affordable homes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Decent homes backlog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Land and regeneration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Regulation</a:t>
            </a:r>
            <a:r>
              <a:rPr lang="en-GB" dirty="0" smtClean="0">
                <a:latin typeface="Arial" charset="0"/>
              </a:rPr>
              <a:t> = From April 2012 the HCA became the</a:t>
            </a:r>
            <a:r>
              <a:rPr lang="en-GB" b="1" dirty="0" smtClean="0">
                <a:latin typeface="Arial" charset="0"/>
              </a:rPr>
              <a:t> regulator of social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housing providers</a:t>
            </a:r>
            <a:r>
              <a:rPr lang="en-GB" dirty="0" smtClean="0">
                <a:latin typeface="Arial" charset="0"/>
              </a:rPr>
              <a:t>, focusing on good governance, financial viability and value for money in Private Registered Providers as the basis for robust economic regulation.</a:t>
            </a:r>
            <a:endParaRPr lang="en-GB" b="1" dirty="0" smtClean="0">
              <a:latin typeface="Arial" charset="0"/>
            </a:endParaRPr>
          </a:p>
          <a:p>
            <a:pPr marL="227013" indent="-227013"/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19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/>
            <a:r>
              <a:rPr lang="en-GB" b="1" dirty="0" smtClean="0">
                <a:latin typeface="Arial" charset="0"/>
              </a:rPr>
              <a:t>We are the people who help get things done: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Supporting local authorities and communities deliver what they want, in the way they want, where they want it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Local Investment Plans are tailored to each area, focusing on local needs and aspirations – bottom-up approach to investment</a:t>
            </a:r>
          </a:p>
          <a:p>
            <a:pPr marL="741363" lvl="1" indent="-28416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b="1" dirty="0" smtClean="0">
                <a:latin typeface="Arial" charset="0"/>
              </a:rPr>
              <a:t>Enabling = </a:t>
            </a:r>
            <a:r>
              <a:rPr lang="en-GB" dirty="0" smtClean="0">
                <a:latin typeface="Arial" charset="0"/>
              </a:rPr>
              <a:t>Working with people and places to deliver new homes, economic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growth and jobs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Land</a:t>
            </a:r>
            <a:r>
              <a:rPr lang="en-GB" dirty="0" smtClean="0">
                <a:latin typeface="Arial" charset="0"/>
              </a:rPr>
              <a:t> </a:t>
            </a:r>
            <a:r>
              <a:rPr lang="en-GB" b="1" dirty="0" smtClean="0">
                <a:latin typeface="Arial" charset="0"/>
              </a:rPr>
              <a:t>=</a:t>
            </a:r>
            <a:r>
              <a:rPr lang="en-GB" dirty="0" smtClean="0">
                <a:latin typeface="Arial" charset="0"/>
              </a:rPr>
              <a:t> Both HCA and wider government land. Economic Assets from the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RDAs.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Investment = </a:t>
            </a:r>
            <a:r>
              <a:rPr lang="en-GB" dirty="0" smtClean="0">
                <a:latin typeface="Arial" charset="0"/>
              </a:rPr>
              <a:t>Delivering programmes of investment in places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Affordable homes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Decent homes backlog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Land and regeneration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Regulation</a:t>
            </a:r>
            <a:r>
              <a:rPr lang="en-GB" dirty="0" smtClean="0">
                <a:latin typeface="Arial" charset="0"/>
              </a:rPr>
              <a:t> = From April 2012 the HCA became the</a:t>
            </a:r>
            <a:r>
              <a:rPr lang="en-GB" b="1" dirty="0" smtClean="0">
                <a:latin typeface="Arial" charset="0"/>
              </a:rPr>
              <a:t> regulator of social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housing providers</a:t>
            </a:r>
            <a:r>
              <a:rPr lang="en-GB" dirty="0" smtClean="0">
                <a:latin typeface="Arial" charset="0"/>
              </a:rPr>
              <a:t>, focusing on good governance, financial viability and value for money in Private Registered Providers as the basis for robust economic regulation.</a:t>
            </a:r>
            <a:endParaRPr lang="en-GB" b="1" dirty="0" smtClean="0">
              <a:latin typeface="Arial" charset="0"/>
            </a:endParaRPr>
          </a:p>
          <a:p>
            <a:pPr marL="227013" indent="-227013"/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24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/>
            <a:r>
              <a:rPr lang="en-GB" b="1" dirty="0" smtClean="0">
                <a:latin typeface="Arial" charset="0"/>
              </a:rPr>
              <a:t>We are the people who help get things done: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Supporting local authorities and communities deliver what they want, in the way they want, where they want it</a:t>
            </a:r>
          </a:p>
          <a:p>
            <a:pPr marL="227013" indent="-227013">
              <a:buFontTx/>
              <a:buChar char="•"/>
            </a:pPr>
            <a:r>
              <a:rPr lang="en-GB" dirty="0" smtClean="0">
                <a:latin typeface="Arial" charset="0"/>
              </a:rPr>
              <a:t>Local Investment Plans are tailored to each area, focusing on local needs and aspirations – bottom-up approach to investment</a:t>
            </a:r>
          </a:p>
          <a:p>
            <a:pPr marL="741363" lvl="1" indent="-284163"/>
            <a:endParaRPr lang="en-GB" dirty="0" smtClean="0">
              <a:latin typeface="Arial" charset="0"/>
            </a:endParaRPr>
          </a:p>
          <a:p>
            <a:pPr marL="227013" indent="-227013"/>
            <a:r>
              <a:rPr lang="en-GB" b="1" dirty="0" smtClean="0">
                <a:latin typeface="Arial" charset="0"/>
              </a:rPr>
              <a:t>Enabling = </a:t>
            </a:r>
            <a:r>
              <a:rPr lang="en-GB" dirty="0" smtClean="0">
                <a:latin typeface="Arial" charset="0"/>
              </a:rPr>
              <a:t>Working with people and places to deliver new homes, economic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growth and jobs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Land</a:t>
            </a:r>
            <a:r>
              <a:rPr lang="en-GB" dirty="0" smtClean="0">
                <a:latin typeface="Arial" charset="0"/>
              </a:rPr>
              <a:t> </a:t>
            </a:r>
            <a:r>
              <a:rPr lang="en-GB" b="1" dirty="0" smtClean="0">
                <a:latin typeface="Arial" charset="0"/>
              </a:rPr>
              <a:t>=</a:t>
            </a:r>
            <a:r>
              <a:rPr lang="en-GB" dirty="0" smtClean="0">
                <a:latin typeface="Arial" charset="0"/>
              </a:rPr>
              <a:t> Both HCA and wider government land. Economic Assets from the </a:t>
            </a:r>
          </a:p>
          <a:p>
            <a:pPr marL="227013" indent="-227013"/>
            <a:r>
              <a:rPr lang="en-GB" dirty="0" smtClean="0">
                <a:latin typeface="Arial" charset="0"/>
              </a:rPr>
              <a:t>RDAs.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Investment = </a:t>
            </a:r>
            <a:r>
              <a:rPr lang="en-GB" dirty="0" smtClean="0">
                <a:latin typeface="Arial" charset="0"/>
              </a:rPr>
              <a:t>Delivering programmes of investment in places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Affordable homes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Decent homes backlog programme</a:t>
            </a:r>
          </a:p>
          <a:p>
            <a:pPr marL="741363" lvl="1" indent="-284163">
              <a:buFontTx/>
              <a:buChar char="•"/>
            </a:pPr>
            <a:r>
              <a:rPr lang="en-GB" dirty="0" smtClean="0">
                <a:latin typeface="Arial" charset="0"/>
              </a:rPr>
              <a:t>Land and regeneration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Regulation</a:t>
            </a:r>
            <a:r>
              <a:rPr lang="en-GB" dirty="0" smtClean="0">
                <a:latin typeface="Arial" charset="0"/>
              </a:rPr>
              <a:t> = From April 2012 the HCA became the</a:t>
            </a:r>
            <a:r>
              <a:rPr lang="en-GB" b="1" dirty="0" smtClean="0">
                <a:latin typeface="Arial" charset="0"/>
              </a:rPr>
              <a:t> regulator of social </a:t>
            </a:r>
          </a:p>
          <a:p>
            <a:pPr marL="227013" indent="-227013"/>
            <a:r>
              <a:rPr lang="en-GB" b="1" dirty="0" smtClean="0">
                <a:latin typeface="Arial" charset="0"/>
              </a:rPr>
              <a:t>housing providers</a:t>
            </a:r>
            <a:r>
              <a:rPr lang="en-GB" dirty="0" smtClean="0">
                <a:latin typeface="Arial" charset="0"/>
              </a:rPr>
              <a:t>, focusing on good governance, financial viability and value for money in Private Registered Providers as the basis for robust economic regulation.</a:t>
            </a:r>
            <a:endParaRPr lang="en-GB" b="1" dirty="0" smtClean="0">
              <a:latin typeface="Arial" charset="0"/>
            </a:endParaRPr>
          </a:p>
          <a:p>
            <a:pPr marL="227013" indent="-227013"/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6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HC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413" y="1611313"/>
            <a:ext cx="865028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2450" y="844553"/>
            <a:ext cx="302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009590"/>
                </a:solidFill>
                <a:latin typeface="Arial" charset="0"/>
                <a:cs typeface="Arial" charset="0"/>
              </a:rPr>
              <a:t>Successful places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009590"/>
                </a:solidFill>
                <a:latin typeface="Arial" charset="0"/>
                <a:cs typeface="Arial" charset="0"/>
              </a:rPr>
              <a:t>with homes and jobs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35313"/>
            <a:ext cx="33416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313" y="1993905"/>
            <a:ext cx="30527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spc="-100" dirty="0">
                <a:solidFill>
                  <a:srgbClr val="009590"/>
                </a:solidFill>
                <a:latin typeface="Arial" pitchFamily="34" charset="0"/>
                <a:cs typeface="Arial" pitchFamily="34" charset="0"/>
              </a:rPr>
              <a:t>A NATIONAL AGENCY</a:t>
            </a:r>
          </a:p>
          <a:p>
            <a:pPr>
              <a:defRPr/>
            </a:pPr>
            <a:r>
              <a:rPr lang="en-GB" sz="3600" b="1" spc="-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WORKING LOCALLY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976124"/>
            <a:ext cx="3886200" cy="147002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3888432" cy="175260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03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C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2" y="266344"/>
            <a:ext cx="662473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 marL="914400" indent="0">
              <a:buNone/>
              <a:defRPr sz="2000" baseline="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358816"/>
            <a:ext cx="7880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55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256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24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C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2" y="266344"/>
            <a:ext cx="662473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 marL="914400" indent="0">
              <a:buNone/>
              <a:defRPr sz="2000" baseline="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358740"/>
            <a:ext cx="7880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726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701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HC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413" y="1611313"/>
            <a:ext cx="865028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2450" y="844553"/>
            <a:ext cx="302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009590"/>
                </a:solidFill>
                <a:latin typeface="Arial" charset="0"/>
                <a:cs typeface="Arial" charset="0"/>
              </a:rPr>
              <a:t>Successful places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009590"/>
                </a:solidFill>
                <a:latin typeface="Arial" charset="0"/>
                <a:cs typeface="Arial" charset="0"/>
              </a:rPr>
              <a:t>with homes and jobs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35313"/>
            <a:ext cx="33416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313" y="1993905"/>
            <a:ext cx="30527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spc="-100" dirty="0">
                <a:solidFill>
                  <a:srgbClr val="009590"/>
                </a:solidFill>
                <a:latin typeface="Arial" pitchFamily="34" charset="0"/>
                <a:cs typeface="Arial" pitchFamily="34" charset="0"/>
              </a:rPr>
              <a:t>A NATIONAL AGENCY</a:t>
            </a:r>
          </a:p>
          <a:p>
            <a:pPr>
              <a:defRPr/>
            </a:pPr>
            <a:r>
              <a:rPr lang="en-GB" sz="3600" b="1" spc="-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WORKING LOCALLY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976124"/>
            <a:ext cx="3886200" cy="147002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3888432" cy="175260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371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457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831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18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C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2" y="266344"/>
            <a:ext cx="662473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 marL="914400" indent="0">
              <a:buNone/>
              <a:defRPr sz="2000" baseline="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358878"/>
            <a:ext cx="7880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204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254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C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2" y="266344"/>
            <a:ext cx="662473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 marL="914400" indent="0">
              <a:buNone/>
              <a:defRPr sz="2000" baseline="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358530"/>
            <a:ext cx="7880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170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C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2" y="266344"/>
            <a:ext cx="662473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 marL="914400" indent="0">
              <a:buNone/>
              <a:defRPr sz="2000" baseline="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358492"/>
            <a:ext cx="7880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812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C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2" y="266344"/>
            <a:ext cx="662473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 marL="914400" indent="0">
              <a:buNone/>
              <a:defRPr sz="2000" baseline="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358452"/>
            <a:ext cx="7880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339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C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2" y="266344"/>
            <a:ext cx="662473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 marL="914400" indent="0">
              <a:buNone/>
              <a:defRPr sz="2000" baseline="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358410"/>
            <a:ext cx="7880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099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928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C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2" y="266344"/>
            <a:ext cx="662473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 marL="914400" indent="0">
              <a:buNone/>
              <a:defRPr sz="2000" baseline="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358320"/>
            <a:ext cx="7880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75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C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2" y="266344"/>
            <a:ext cx="662473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 marL="914400" indent="0">
              <a:buNone/>
              <a:defRPr sz="2000" baseline="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358272"/>
            <a:ext cx="7880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606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C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2" y="266344"/>
            <a:ext cx="662473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 marL="914400" indent="0">
              <a:buNone/>
              <a:defRPr sz="2000" baseline="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358222"/>
            <a:ext cx="7880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483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03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008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599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C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2" y="266344"/>
            <a:ext cx="662473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 marL="914400" indent="0">
              <a:buNone/>
              <a:defRPr sz="2000" baseline="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358060"/>
            <a:ext cx="7880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741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C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2" y="266344"/>
            <a:ext cx="662473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 marL="914400" indent="0">
              <a:buNone/>
              <a:defRPr sz="2000" baseline="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358002"/>
            <a:ext cx="7880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36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69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05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24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C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2" y="266344"/>
            <a:ext cx="662473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 marL="914400" indent="0">
              <a:buNone/>
              <a:defRPr sz="2000" baseline="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358852"/>
            <a:ext cx="7880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06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C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2" y="266344"/>
            <a:ext cx="662473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 marL="914400" indent="0">
              <a:buNone/>
              <a:defRPr sz="2000" baseline="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358842"/>
            <a:ext cx="7880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C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2" y="266344"/>
            <a:ext cx="662473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 marL="914400" indent="0">
              <a:buNone/>
              <a:defRPr sz="2000" baseline="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358830"/>
            <a:ext cx="7880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78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7290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02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7210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72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7192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04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7172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66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7150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16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7126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98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7100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31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7072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75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7042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61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7010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6976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65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7286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07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6940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70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6902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77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6862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50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6820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9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6776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75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6730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8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6682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39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6632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6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6580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63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6526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14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7280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60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6470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19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6412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37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7276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51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7270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1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7262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4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7252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83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7240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26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1" y="266700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075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6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1326" y="6357226"/>
            <a:ext cx="864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8" y="136529"/>
            <a:ext cx="14081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44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95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90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xqFQoTCMCpwurlkcgCFQJYFAodnD0DXw&amp;url=http://www.metallixrefining.com/discussions-underway-for-how-to-reform-london-gold-fix/&amp;psig=AFQjCNFDcoJve0trL-YjSKlChUDWIaa5Wg&amp;ust=144325706662744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xqFQoTCPe5kOnmkcgCFYRWFAodn4IAIw&amp;url=http://creativebusinessculture.com/why-creative-learning/&amp;bvm=bv.103627116,d.ZGU&amp;psig=AFQjCNEn88WIT55dFZcO-PA8s2QmmzxH5Q&amp;ust=144325734144884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.uk/url?sa=i&amp;rct=j&amp;q=&amp;esrc=s&amp;frm=1&amp;source=images&amp;cd=&amp;cad=rja&amp;uact=8&amp;ved=0CAcQjRxqFQoTCL6WjZ22jcgCFclbGgodTTwI_A&amp;url=http://getentrepreneurial.com/archives/3-simple-steps-to-get-your-business-on-track-in-2014/&amp;psig=AFQjCNHBRMOtBy-MRoRuGs7U7DjXGyC7PQ&amp;ust=144310688416537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xqFQoTCOTajM7-kcgCFYG8FAodLRUAbg&amp;url=http://www.nominet.uk/how-participate/uk-policy-development&amp;bvm=bv.103627116,d.ZGU&amp;psig=AFQjCNGSsj3CBtd29gh-0S35SOFH5Que4Q&amp;ust=144326372526221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xqFQoTCMrJ9MjtkcgCFQs7FAodaNgNOw&amp;url=http://www.emergingedtech.com/2014/07/take-classroom-collaboration-to-new-level/&amp;bvm=bv.103627116,d.ZGU&amp;psig=AFQjCNEd6UhGkNzJjExy2JksnUA6xZIqKQ&amp;ust=144325914718202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xqFQoTCNWX4M_wkcgCFUXNFAodyXgKQw&amp;url=http://blog.vistage.com/business-strategy-and-management/understanding-strategy-execution-part-four/&amp;bvm=bv.103627116,d.ZGU&amp;psig=AFQjCNGjtzeruxh7gWeJcF_sgFNy7yNucg&amp;ust=144325996960863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://www.exeterandeastdevon.gov.uk/" TargetMode="Externa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65693" y="3114679"/>
            <a:ext cx="4593981" cy="1000125"/>
          </a:xfrm>
        </p:spPr>
        <p:txBody>
          <a:bodyPr/>
          <a:lstStyle/>
          <a:p>
            <a:pPr eaLnBrk="1" hangingPunct="1"/>
            <a:r>
              <a:rPr lang="en-GB" sz="4000" b="1" dirty="0">
                <a:latin typeface="Arial" charset="0"/>
                <a:cs typeface="Arial" charset="0"/>
              </a:rPr>
              <a:t>Getting development</a:t>
            </a:r>
            <a:br>
              <a:rPr lang="en-GB" sz="4000" b="1" dirty="0">
                <a:latin typeface="Arial" charset="0"/>
                <a:cs typeface="Arial" charset="0"/>
              </a:rPr>
            </a:br>
            <a:r>
              <a:rPr lang="en-GB" sz="4000" b="1" dirty="0">
                <a:latin typeface="Arial" charset="0"/>
                <a:cs typeface="Arial" charset="0"/>
              </a:rPr>
              <a:t>back on track</a:t>
            </a:r>
            <a:br>
              <a:rPr lang="en-GB" sz="4000" b="1" dirty="0">
                <a:latin typeface="Arial" charset="0"/>
                <a:cs typeface="Arial" charset="0"/>
              </a:rPr>
            </a:br>
            <a:r>
              <a:rPr lang="en-GB" sz="1400" b="1" dirty="0">
                <a:latin typeface="Arial" charset="0"/>
                <a:cs typeface="Arial" charset="0"/>
              </a:rPr>
              <a:t/>
            </a:r>
            <a:br>
              <a:rPr lang="en-GB" sz="1400" b="1" dirty="0">
                <a:latin typeface="Arial" charset="0"/>
                <a:cs typeface="Arial" charset="0"/>
              </a:rPr>
            </a:br>
            <a:r>
              <a:rPr lang="en-GB" sz="2400" b="1" dirty="0">
                <a:latin typeface="Arial" charset="0"/>
                <a:cs typeface="Arial" charset="0"/>
              </a:rPr>
              <a:t>Leading Planning Conference</a:t>
            </a:r>
            <a:r>
              <a:rPr lang="en-GB" sz="4000" b="1" dirty="0">
                <a:latin typeface="Arial" charset="0"/>
                <a:cs typeface="Arial" charset="0"/>
              </a:rPr>
              <a:t/>
            </a:r>
            <a:br>
              <a:rPr lang="en-GB" sz="4000" b="1" dirty="0">
                <a:latin typeface="Arial" charset="0"/>
                <a:cs typeface="Arial" charset="0"/>
              </a:rPr>
            </a:br>
            <a:endParaRPr lang="en-GB" sz="32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54969" y="6589029"/>
            <a:ext cx="231530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Glenig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i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(2015)</a:t>
            </a:r>
            <a:r>
              <a:rPr sz="1000" i="1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000" i="1" spc="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CLG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579" name="object 4"/>
          <p:cNvSpPr>
            <a:spLocks/>
          </p:cNvSpPr>
          <p:nvPr/>
        </p:nvSpPr>
        <p:spPr bwMode="auto">
          <a:xfrm>
            <a:off x="3399705" y="1601788"/>
            <a:ext cx="2417885" cy="3643312"/>
          </a:xfrm>
          <a:custGeom>
            <a:avLst/>
            <a:gdLst>
              <a:gd name="T0" fmla="*/ 1125634 w 2620137"/>
              <a:gd name="T1" fmla="*/ 1539641 h 3642995"/>
              <a:gd name="T2" fmla="*/ 486114 w 2620137"/>
              <a:gd name="T3" fmla="*/ 1539641 h 3642995"/>
              <a:gd name="T4" fmla="*/ 0 w 2620137"/>
              <a:gd name="T5" fmla="*/ 3643946 h 3642995"/>
              <a:gd name="T6" fmla="*/ 1125634 w 2620137"/>
              <a:gd name="T7" fmla="*/ 1539641 h 3642995"/>
              <a:gd name="T8" fmla="*/ 2617851 w 2620137"/>
              <a:gd name="T9" fmla="*/ 0 h 3642995"/>
              <a:gd name="T10" fmla="*/ 59766 w 2620137"/>
              <a:gd name="T11" fmla="*/ 0 h 3642995"/>
              <a:gd name="T12" fmla="*/ 59766 w 2620137"/>
              <a:gd name="T13" fmla="*/ 1539641 h 3642995"/>
              <a:gd name="T14" fmla="*/ 2617851 w 2620137"/>
              <a:gd name="T15" fmla="*/ 1539641 h 3642995"/>
              <a:gd name="T16" fmla="*/ 2617851 w 2620137"/>
              <a:gd name="T17" fmla="*/ 0 h 36429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20137" h="3642995">
                <a:moveTo>
                  <a:pt x="1126617" y="1539239"/>
                </a:moveTo>
                <a:lnTo>
                  <a:pt x="486537" y="1539239"/>
                </a:lnTo>
                <a:lnTo>
                  <a:pt x="0" y="3642995"/>
                </a:lnTo>
                <a:lnTo>
                  <a:pt x="1126617" y="1539239"/>
                </a:lnTo>
                <a:close/>
              </a:path>
              <a:path w="2620137" h="3642995">
                <a:moveTo>
                  <a:pt x="2620137" y="0"/>
                </a:moveTo>
                <a:lnTo>
                  <a:pt x="59817" y="0"/>
                </a:lnTo>
                <a:lnTo>
                  <a:pt x="59817" y="1539239"/>
                </a:lnTo>
                <a:lnTo>
                  <a:pt x="2620137" y="1539239"/>
                </a:lnTo>
                <a:lnTo>
                  <a:pt x="2620137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580" name="object 5"/>
          <p:cNvSpPr>
            <a:spLocks/>
          </p:cNvSpPr>
          <p:nvPr/>
        </p:nvSpPr>
        <p:spPr bwMode="auto">
          <a:xfrm>
            <a:off x="3399705" y="1601788"/>
            <a:ext cx="2417885" cy="3643312"/>
          </a:xfrm>
          <a:custGeom>
            <a:avLst/>
            <a:gdLst>
              <a:gd name="T0" fmla="*/ 59766 w 2620137"/>
              <a:gd name="T1" fmla="*/ 0 h 3642995"/>
              <a:gd name="T2" fmla="*/ 486114 w 2620137"/>
              <a:gd name="T3" fmla="*/ 0 h 3642995"/>
              <a:gd name="T4" fmla="*/ 1125634 w 2620137"/>
              <a:gd name="T5" fmla="*/ 0 h 3642995"/>
              <a:gd name="T6" fmla="*/ 2617851 w 2620137"/>
              <a:gd name="T7" fmla="*/ 0 h 3642995"/>
              <a:gd name="T8" fmla="*/ 2617851 w 2620137"/>
              <a:gd name="T9" fmla="*/ 898123 h 3642995"/>
              <a:gd name="T10" fmla="*/ 2617851 w 2620137"/>
              <a:gd name="T11" fmla="*/ 1283036 h 3642995"/>
              <a:gd name="T12" fmla="*/ 2617851 w 2620137"/>
              <a:gd name="T13" fmla="*/ 1539641 h 3642995"/>
              <a:gd name="T14" fmla="*/ 1125634 w 2620137"/>
              <a:gd name="T15" fmla="*/ 1539641 h 3642995"/>
              <a:gd name="T16" fmla="*/ 0 w 2620137"/>
              <a:gd name="T17" fmla="*/ 3643946 h 3642995"/>
              <a:gd name="T18" fmla="*/ 486114 w 2620137"/>
              <a:gd name="T19" fmla="*/ 1539641 h 3642995"/>
              <a:gd name="T20" fmla="*/ 59766 w 2620137"/>
              <a:gd name="T21" fmla="*/ 1539641 h 3642995"/>
              <a:gd name="T22" fmla="*/ 59766 w 2620137"/>
              <a:gd name="T23" fmla="*/ 1283036 h 3642995"/>
              <a:gd name="T24" fmla="*/ 59766 w 2620137"/>
              <a:gd name="T25" fmla="*/ 898123 h 3642995"/>
              <a:gd name="T26" fmla="*/ 59766 w 2620137"/>
              <a:gd name="T27" fmla="*/ 0 h 364299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20137" h="3642995">
                <a:moveTo>
                  <a:pt x="59817" y="0"/>
                </a:moveTo>
                <a:lnTo>
                  <a:pt x="486537" y="0"/>
                </a:lnTo>
                <a:lnTo>
                  <a:pt x="1126617" y="0"/>
                </a:lnTo>
                <a:lnTo>
                  <a:pt x="2620137" y="0"/>
                </a:lnTo>
                <a:lnTo>
                  <a:pt x="2620137" y="897889"/>
                </a:lnTo>
                <a:lnTo>
                  <a:pt x="2620137" y="1282700"/>
                </a:lnTo>
                <a:lnTo>
                  <a:pt x="2620137" y="1539239"/>
                </a:lnTo>
                <a:lnTo>
                  <a:pt x="1126617" y="1539239"/>
                </a:lnTo>
                <a:lnTo>
                  <a:pt x="0" y="3642995"/>
                </a:lnTo>
                <a:lnTo>
                  <a:pt x="486537" y="1539239"/>
                </a:lnTo>
                <a:lnTo>
                  <a:pt x="59817" y="1539239"/>
                </a:lnTo>
                <a:lnTo>
                  <a:pt x="59817" y="1282700"/>
                </a:lnTo>
                <a:lnTo>
                  <a:pt x="59817" y="897889"/>
                </a:lnTo>
                <a:lnTo>
                  <a:pt x="59817" y="0"/>
                </a:lnTo>
                <a:close/>
              </a:path>
            </a:pathLst>
          </a:custGeom>
          <a:noFill/>
          <a:ln w="25908">
            <a:solidFill>
              <a:srgbClr val="88A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581" name="object 6"/>
          <p:cNvSpPr txBox="1">
            <a:spLocks noChangeArrowheads="1"/>
          </p:cNvSpPr>
          <p:nvPr/>
        </p:nvSpPr>
        <p:spPr bwMode="auto">
          <a:xfrm>
            <a:off x="3560891" y="1727200"/>
            <a:ext cx="2148254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indent="1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As of September 2015, </a:t>
            </a:r>
            <a:r>
              <a:rPr lang="en-US" sz="1200" b="1" dirty="0">
                <a:solidFill>
                  <a:prstClr val="black"/>
                </a:solidFill>
              </a:rPr>
              <a:t>620,000 units </a:t>
            </a:r>
            <a:r>
              <a:rPr lang="en-US" sz="1200" dirty="0">
                <a:solidFill>
                  <a:prstClr val="black"/>
                </a:solidFill>
              </a:rPr>
              <a:t>had either detailed permission or reserved matters granted compared with fewer than</a:t>
            </a:r>
          </a:p>
        </p:txBody>
      </p:sp>
      <p:sp>
        <p:nvSpPr>
          <p:cNvPr id="24582" name="object 7"/>
          <p:cNvSpPr txBox="1">
            <a:spLocks noChangeArrowheads="1"/>
          </p:cNvSpPr>
          <p:nvPr/>
        </p:nvSpPr>
        <p:spPr bwMode="auto">
          <a:xfrm>
            <a:off x="3601921" y="2459942"/>
            <a:ext cx="206765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half a million in 2013: </a:t>
            </a:r>
            <a:r>
              <a:rPr lang="en-US" sz="1200" b="1" dirty="0">
                <a:solidFill>
                  <a:prstClr val="black"/>
                </a:solidFill>
              </a:rPr>
              <a:t>more projects being given the green light by planning authorities.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83" name="object 20"/>
          <p:cNvSpPr>
            <a:spLocks noChangeArrowheads="1"/>
          </p:cNvSpPr>
          <p:nvPr/>
        </p:nvSpPr>
        <p:spPr bwMode="auto">
          <a:xfrm>
            <a:off x="1333500" y="5209492"/>
            <a:ext cx="1988527" cy="99218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584" name="object 21"/>
          <p:cNvSpPr>
            <a:spLocks noChangeArrowheads="1"/>
          </p:cNvSpPr>
          <p:nvPr/>
        </p:nvSpPr>
        <p:spPr bwMode="auto">
          <a:xfrm>
            <a:off x="1333500" y="4871354"/>
            <a:ext cx="1988527" cy="44291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585" name="object 22"/>
          <p:cNvSpPr>
            <a:spLocks noChangeArrowheads="1"/>
          </p:cNvSpPr>
          <p:nvPr/>
        </p:nvSpPr>
        <p:spPr bwMode="auto">
          <a:xfrm>
            <a:off x="1333500" y="3976689"/>
            <a:ext cx="1988527" cy="998537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586" name="object 23"/>
          <p:cNvSpPr>
            <a:spLocks noChangeArrowheads="1"/>
          </p:cNvSpPr>
          <p:nvPr/>
        </p:nvSpPr>
        <p:spPr bwMode="auto">
          <a:xfrm>
            <a:off x="1333500" y="3187706"/>
            <a:ext cx="1988527" cy="893763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587" name="object 24"/>
          <p:cNvSpPr>
            <a:spLocks noChangeArrowheads="1"/>
          </p:cNvSpPr>
          <p:nvPr/>
        </p:nvSpPr>
        <p:spPr bwMode="auto">
          <a:xfrm>
            <a:off x="1333500" y="2441575"/>
            <a:ext cx="1988527" cy="852488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378933" y="5245100"/>
            <a:ext cx="1890346" cy="952500"/>
          </a:xfrm>
          <a:custGeom>
            <a:avLst/>
            <a:gdLst/>
            <a:ahLst/>
            <a:cxnLst/>
            <a:rect l="l" t="t" r="r" b="b"/>
            <a:pathLst>
              <a:path w="2048025" h="951785">
                <a:moveTo>
                  <a:pt x="0" y="951785"/>
                </a:moveTo>
                <a:lnTo>
                  <a:pt x="2048025" y="951785"/>
                </a:lnTo>
                <a:lnTo>
                  <a:pt x="2048025" y="0"/>
                </a:lnTo>
                <a:lnTo>
                  <a:pt x="0" y="0"/>
                </a:lnTo>
                <a:lnTo>
                  <a:pt x="0" y="95178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object 31"/>
          <p:cNvSpPr>
            <a:spLocks/>
          </p:cNvSpPr>
          <p:nvPr/>
        </p:nvSpPr>
        <p:spPr bwMode="auto">
          <a:xfrm>
            <a:off x="1378933" y="5245100"/>
            <a:ext cx="1890346" cy="952500"/>
          </a:xfrm>
          <a:custGeom>
            <a:avLst/>
            <a:gdLst>
              <a:gd name="T0" fmla="*/ 0 w 2048025"/>
              <a:gd name="T1" fmla="*/ 953932 h 951785"/>
              <a:gd name="T2" fmla="*/ 2047575 w 2048025"/>
              <a:gd name="T3" fmla="*/ 953932 h 951785"/>
              <a:gd name="T4" fmla="*/ 2047575 w 2048025"/>
              <a:gd name="T5" fmla="*/ 0 h 951785"/>
              <a:gd name="T6" fmla="*/ 0 w 2048025"/>
              <a:gd name="T7" fmla="*/ 0 h 951785"/>
              <a:gd name="T8" fmla="*/ 0 w 2048025"/>
              <a:gd name="T9" fmla="*/ 953932 h 951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951785">
                <a:moveTo>
                  <a:pt x="0" y="951785"/>
                </a:moveTo>
                <a:lnTo>
                  <a:pt x="2048025" y="951785"/>
                </a:lnTo>
                <a:lnTo>
                  <a:pt x="2048025" y="0"/>
                </a:lnTo>
                <a:lnTo>
                  <a:pt x="0" y="0"/>
                </a:lnTo>
                <a:lnTo>
                  <a:pt x="0" y="951785"/>
                </a:lnTo>
                <a:close/>
              </a:path>
            </a:pathLst>
          </a:custGeom>
          <a:noFill/>
          <a:ln w="7148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78933" y="4901517"/>
            <a:ext cx="1890346" cy="344487"/>
          </a:xfrm>
          <a:custGeom>
            <a:avLst/>
            <a:gdLst/>
            <a:ahLst/>
            <a:cxnLst/>
            <a:rect l="l" t="t" r="r" b="b"/>
            <a:pathLst>
              <a:path w="2048025" h="345462">
                <a:moveTo>
                  <a:pt x="0" y="345462"/>
                </a:moveTo>
                <a:lnTo>
                  <a:pt x="2048025" y="345462"/>
                </a:lnTo>
                <a:lnTo>
                  <a:pt x="2048025" y="0"/>
                </a:lnTo>
                <a:lnTo>
                  <a:pt x="0" y="0"/>
                </a:lnTo>
                <a:lnTo>
                  <a:pt x="0" y="34546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91" name="object 33"/>
          <p:cNvSpPr>
            <a:spLocks/>
          </p:cNvSpPr>
          <p:nvPr/>
        </p:nvSpPr>
        <p:spPr bwMode="auto">
          <a:xfrm>
            <a:off x="1378933" y="4901517"/>
            <a:ext cx="1890346" cy="344487"/>
          </a:xfrm>
          <a:custGeom>
            <a:avLst/>
            <a:gdLst>
              <a:gd name="T0" fmla="*/ 0 w 2048025"/>
              <a:gd name="T1" fmla="*/ 342545 h 345462"/>
              <a:gd name="T2" fmla="*/ 2047575 w 2048025"/>
              <a:gd name="T3" fmla="*/ 342545 h 345462"/>
              <a:gd name="T4" fmla="*/ 2047575 w 2048025"/>
              <a:gd name="T5" fmla="*/ 0 h 345462"/>
              <a:gd name="T6" fmla="*/ 0 w 2048025"/>
              <a:gd name="T7" fmla="*/ 0 h 345462"/>
              <a:gd name="T8" fmla="*/ 0 w 2048025"/>
              <a:gd name="T9" fmla="*/ 342545 h 3454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345462">
                <a:moveTo>
                  <a:pt x="0" y="345462"/>
                </a:moveTo>
                <a:lnTo>
                  <a:pt x="2048025" y="345462"/>
                </a:lnTo>
                <a:lnTo>
                  <a:pt x="2048025" y="0"/>
                </a:lnTo>
                <a:lnTo>
                  <a:pt x="0" y="0"/>
                </a:lnTo>
                <a:lnTo>
                  <a:pt x="0" y="345462"/>
                </a:lnTo>
                <a:close/>
              </a:path>
            </a:pathLst>
          </a:custGeom>
          <a:noFill/>
          <a:ln w="7062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374532" y="4035429"/>
            <a:ext cx="1890346" cy="887413"/>
          </a:xfrm>
          <a:custGeom>
            <a:avLst/>
            <a:gdLst/>
            <a:ahLst/>
            <a:cxnLst/>
            <a:rect l="l" t="t" r="r" b="b"/>
            <a:pathLst>
              <a:path w="2048025" h="888324">
                <a:moveTo>
                  <a:pt x="0" y="888324"/>
                </a:moveTo>
                <a:lnTo>
                  <a:pt x="2048025" y="888324"/>
                </a:lnTo>
                <a:lnTo>
                  <a:pt x="2048025" y="0"/>
                </a:lnTo>
                <a:lnTo>
                  <a:pt x="0" y="0"/>
                </a:lnTo>
                <a:lnTo>
                  <a:pt x="0" y="88832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93" name="object 35"/>
          <p:cNvSpPr>
            <a:spLocks/>
          </p:cNvSpPr>
          <p:nvPr/>
        </p:nvSpPr>
        <p:spPr bwMode="auto">
          <a:xfrm>
            <a:off x="1378933" y="4011613"/>
            <a:ext cx="1890346" cy="889000"/>
          </a:xfrm>
          <a:custGeom>
            <a:avLst/>
            <a:gdLst>
              <a:gd name="T0" fmla="*/ 0 w 2048025"/>
              <a:gd name="T1" fmla="*/ 890354 h 888324"/>
              <a:gd name="T2" fmla="*/ 2047575 w 2048025"/>
              <a:gd name="T3" fmla="*/ 890354 h 888324"/>
              <a:gd name="T4" fmla="*/ 2047575 w 2048025"/>
              <a:gd name="T5" fmla="*/ 0 h 888324"/>
              <a:gd name="T6" fmla="*/ 0 w 2048025"/>
              <a:gd name="T7" fmla="*/ 0 h 888324"/>
              <a:gd name="T8" fmla="*/ 0 w 2048025"/>
              <a:gd name="T9" fmla="*/ 890354 h 888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888324">
                <a:moveTo>
                  <a:pt x="0" y="888324"/>
                </a:moveTo>
                <a:lnTo>
                  <a:pt x="2048025" y="888324"/>
                </a:lnTo>
                <a:lnTo>
                  <a:pt x="2048025" y="0"/>
                </a:lnTo>
                <a:lnTo>
                  <a:pt x="0" y="0"/>
                </a:lnTo>
                <a:lnTo>
                  <a:pt x="0" y="888324"/>
                </a:lnTo>
                <a:close/>
              </a:path>
            </a:pathLst>
          </a:custGeom>
          <a:noFill/>
          <a:ln w="7137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78933" y="3222625"/>
            <a:ext cx="1890346" cy="788988"/>
          </a:xfrm>
          <a:custGeom>
            <a:avLst/>
            <a:gdLst/>
            <a:ahLst/>
            <a:cxnLst/>
            <a:rect l="l" t="t" r="r" b="b"/>
            <a:pathLst>
              <a:path w="2048025" h="789631">
                <a:moveTo>
                  <a:pt x="0" y="789631"/>
                </a:moveTo>
                <a:lnTo>
                  <a:pt x="2048025" y="789631"/>
                </a:lnTo>
                <a:lnTo>
                  <a:pt x="2048025" y="0"/>
                </a:lnTo>
                <a:lnTo>
                  <a:pt x="0" y="0"/>
                </a:lnTo>
                <a:lnTo>
                  <a:pt x="0" y="78963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object 37"/>
          <p:cNvSpPr>
            <a:spLocks/>
          </p:cNvSpPr>
          <p:nvPr/>
        </p:nvSpPr>
        <p:spPr bwMode="auto">
          <a:xfrm>
            <a:off x="1378933" y="3222625"/>
            <a:ext cx="1890346" cy="788988"/>
          </a:xfrm>
          <a:custGeom>
            <a:avLst/>
            <a:gdLst>
              <a:gd name="T0" fmla="*/ 0 w 2048025"/>
              <a:gd name="T1" fmla="*/ 787704 h 789631"/>
              <a:gd name="T2" fmla="*/ 2047575 w 2048025"/>
              <a:gd name="T3" fmla="*/ 787704 h 789631"/>
              <a:gd name="T4" fmla="*/ 2047575 w 2048025"/>
              <a:gd name="T5" fmla="*/ 0 h 789631"/>
              <a:gd name="T6" fmla="*/ 0 w 2048025"/>
              <a:gd name="T7" fmla="*/ 0 h 789631"/>
              <a:gd name="T8" fmla="*/ 0 w 2048025"/>
              <a:gd name="T9" fmla="*/ 787704 h 7896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789631">
                <a:moveTo>
                  <a:pt x="0" y="789631"/>
                </a:moveTo>
                <a:lnTo>
                  <a:pt x="2048025" y="789631"/>
                </a:lnTo>
                <a:lnTo>
                  <a:pt x="2048025" y="0"/>
                </a:lnTo>
                <a:lnTo>
                  <a:pt x="0" y="0"/>
                </a:lnTo>
                <a:lnTo>
                  <a:pt x="0" y="789631"/>
                </a:lnTo>
                <a:close/>
              </a:path>
            </a:pathLst>
          </a:custGeom>
          <a:noFill/>
          <a:ln w="7120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378933" y="2474913"/>
            <a:ext cx="1890346" cy="747712"/>
          </a:xfrm>
          <a:custGeom>
            <a:avLst/>
            <a:gdLst/>
            <a:ahLst/>
            <a:cxnLst/>
            <a:rect l="l" t="t" r="r" b="b"/>
            <a:pathLst>
              <a:path w="2048025" h="747323">
                <a:moveTo>
                  <a:pt x="0" y="747323"/>
                </a:moveTo>
                <a:lnTo>
                  <a:pt x="2048025" y="747323"/>
                </a:lnTo>
                <a:lnTo>
                  <a:pt x="2048025" y="0"/>
                </a:lnTo>
                <a:lnTo>
                  <a:pt x="0" y="0"/>
                </a:lnTo>
                <a:lnTo>
                  <a:pt x="0" y="74732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97" name="object 39"/>
          <p:cNvSpPr>
            <a:spLocks/>
          </p:cNvSpPr>
          <p:nvPr/>
        </p:nvSpPr>
        <p:spPr bwMode="auto">
          <a:xfrm>
            <a:off x="1378933" y="2474913"/>
            <a:ext cx="1890346" cy="747712"/>
          </a:xfrm>
          <a:custGeom>
            <a:avLst/>
            <a:gdLst>
              <a:gd name="T0" fmla="*/ 0 w 2048025"/>
              <a:gd name="T1" fmla="*/ 748490 h 747323"/>
              <a:gd name="T2" fmla="*/ 2047575 w 2048025"/>
              <a:gd name="T3" fmla="*/ 748490 h 747323"/>
              <a:gd name="T4" fmla="*/ 2047575 w 2048025"/>
              <a:gd name="T5" fmla="*/ 0 h 747323"/>
              <a:gd name="T6" fmla="*/ 0 w 2048025"/>
              <a:gd name="T7" fmla="*/ 0 h 747323"/>
              <a:gd name="T8" fmla="*/ 0 w 2048025"/>
              <a:gd name="T9" fmla="*/ 748490 h 747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747323">
                <a:moveTo>
                  <a:pt x="0" y="747323"/>
                </a:moveTo>
                <a:lnTo>
                  <a:pt x="2048025" y="747323"/>
                </a:lnTo>
                <a:lnTo>
                  <a:pt x="2048025" y="0"/>
                </a:lnTo>
                <a:lnTo>
                  <a:pt x="0" y="0"/>
                </a:lnTo>
                <a:lnTo>
                  <a:pt x="0" y="747323"/>
                </a:lnTo>
                <a:close/>
              </a:path>
            </a:pathLst>
          </a:custGeom>
          <a:noFill/>
          <a:ln w="7114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598" name="object 43"/>
          <p:cNvSpPr>
            <a:spLocks/>
          </p:cNvSpPr>
          <p:nvPr/>
        </p:nvSpPr>
        <p:spPr bwMode="auto">
          <a:xfrm>
            <a:off x="3648808" y="5246004"/>
            <a:ext cx="1883020" cy="479425"/>
          </a:xfrm>
          <a:custGeom>
            <a:avLst/>
            <a:gdLst>
              <a:gd name="T0" fmla="*/ 0 w 2040412"/>
              <a:gd name="T1" fmla="*/ 479451 h 479412"/>
              <a:gd name="T2" fmla="*/ 2038990 w 2040412"/>
              <a:gd name="T3" fmla="*/ 479451 h 479412"/>
              <a:gd name="T4" fmla="*/ 2038990 w 2040412"/>
              <a:gd name="T5" fmla="*/ 0 h 479412"/>
              <a:gd name="T6" fmla="*/ 0 w 2040412"/>
              <a:gd name="T7" fmla="*/ 0 h 479412"/>
              <a:gd name="T8" fmla="*/ 0 w 2040412"/>
              <a:gd name="T9" fmla="*/ 479451 h 4794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0412" h="479412">
                <a:moveTo>
                  <a:pt x="0" y="479412"/>
                </a:moveTo>
                <a:lnTo>
                  <a:pt x="2040412" y="479412"/>
                </a:lnTo>
                <a:lnTo>
                  <a:pt x="2040412" y="0"/>
                </a:lnTo>
                <a:lnTo>
                  <a:pt x="0" y="0"/>
                </a:lnTo>
                <a:lnTo>
                  <a:pt x="0" y="479412"/>
                </a:lnTo>
                <a:close/>
              </a:path>
            </a:pathLst>
          </a:custGeom>
          <a:noFill/>
          <a:ln w="7076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599" name="object 50"/>
          <p:cNvSpPr>
            <a:spLocks/>
          </p:cNvSpPr>
          <p:nvPr/>
        </p:nvSpPr>
        <p:spPr bwMode="auto">
          <a:xfrm>
            <a:off x="1188427" y="1571625"/>
            <a:ext cx="0" cy="4654550"/>
          </a:xfrm>
          <a:custGeom>
            <a:avLst/>
            <a:gdLst>
              <a:gd name="T0" fmla="*/ 0 h 4653148"/>
              <a:gd name="T1" fmla="*/ 4657355 h 4653148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53148">
                <a:moveTo>
                  <a:pt x="0" y="0"/>
                </a:moveTo>
                <a:lnTo>
                  <a:pt x="0" y="4653148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600" name="object 51"/>
          <p:cNvSpPr>
            <a:spLocks/>
          </p:cNvSpPr>
          <p:nvPr/>
        </p:nvSpPr>
        <p:spPr bwMode="auto">
          <a:xfrm>
            <a:off x="1160584" y="6189663"/>
            <a:ext cx="6824297" cy="0"/>
          </a:xfrm>
          <a:custGeom>
            <a:avLst/>
            <a:gdLst>
              <a:gd name="T0" fmla="*/ 0 w 7392687"/>
              <a:gd name="T1" fmla="*/ 7393590 w 7392687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392687">
                <a:moveTo>
                  <a:pt x="0" y="0"/>
                </a:moveTo>
                <a:lnTo>
                  <a:pt x="7392687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601" name="object 52"/>
          <p:cNvSpPr>
            <a:spLocks/>
          </p:cNvSpPr>
          <p:nvPr/>
        </p:nvSpPr>
        <p:spPr bwMode="auto">
          <a:xfrm>
            <a:off x="1160674" y="5422900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602" name="object 53"/>
          <p:cNvSpPr>
            <a:spLocks/>
          </p:cNvSpPr>
          <p:nvPr/>
        </p:nvSpPr>
        <p:spPr bwMode="auto">
          <a:xfrm>
            <a:off x="1160674" y="4648200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603" name="object 54"/>
          <p:cNvSpPr>
            <a:spLocks/>
          </p:cNvSpPr>
          <p:nvPr/>
        </p:nvSpPr>
        <p:spPr bwMode="auto">
          <a:xfrm>
            <a:off x="1160674" y="3881438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604" name="object 55"/>
          <p:cNvSpPr>
            <a:spLocks/>
          </p:cNvSpPr>
          <p:nvPr/>
        </p:nvSpPr>
        <p:spPr bwMode="auto">
          <a:xfrm>
            <a:off x="1160674" y="3114675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605" name="object 56"/>
          <p:cNvSpPr>
            <a:spLocks/>
          </p:cNvSpPr>
          <p:nvPr/>
        </p:nvSpPr>
        <p:spPr bwMode="auto">
          <a:xfrm>
            <a:off x="1160674" y="2346325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606" name="object 57"/>
          <p:cNvSpPr>
            <a:spLocks/>
          </p:cNvSpPr>
          <p:nvPr/>
        </p:nvSpPr>
        <p:spPr bwMode="auto">
          <a:xfrm>
            <a:off x="1160674" y="1571625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607" name="object 58"/>
          <p:cNvSpPr>
            <a:spLocks/>
          </p:cNvSpPr>
          <p:nvPr/>
        </p:nvSpPr>
        <p:spPr bwMode="auto">
          <a:xfrm>
            <a:off x="3458308" y="6189663"/>
            <a:ext cx="0" cy="36512"/>
          </a:xfrm>
          <a:custGeom>
            <a:avLst/>
            <a:gdLst>
              <a:gd name="T0" fmla="*/ 0 h 35197"/>
              <a:gd name="T1" fmla="*/ 39291 h 35197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5197">
                <a:moveTo>
                  <a:pt x="0" y="0"/>
                </a:moveTo>
                <a:lnTo>
                  <a:pt x="0" y="35197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608" name="object 59"/>
          <p:cNvSpPr>
            <a:spLocks/>
          </p:cNvSpPr>
          <p:nvPr/>
        </p:nvSpPr>
        <p:spPr bwMode="auto">
          <a:xfrm>
            <a:off x="5722327" y="6189663"/>
            <a:ext cx="0" cy="36512"/>
          </a:xfrm>
          <a:custGeom>
            <a:avLst/>
            <a:gdLst>
              <a:gd name="T0" fmla="*/ 0 h 35197"/>
              <a:gd name="T1" fmla="*/ 39291 h 35197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5197">
                <a:moveTo>
                  <a:pt x="0" y="0"/>
                </a:moveTo>
                <a:lnTo>
                  <a:pt x="0" y="35197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609" name="object 60"/>
          <p:cNvSpPr>
            <a:spLocks/>
          </p:cNvSpPr>
          <p:nvPr/>
        </p:nvSpPr>
        <p:spPr bwMode="auto">
          <a:xfrm>
            <a:off x="7984881" y="6189663"/>
            <a:ext cx="0" cy="36512"/>
          </a:xfrm>
          <a:custGeom>
            <a:avLst/>
            <a:gdLst>
              <a:gd name="T0" fmla="*/ 0 h 35197"/>
              <a:gd name="T1" fmla="*/ 39291 h 35197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5197">
                <a:moveTo>
                  <a:pt x="0" y="0"/>
                </a:moveTo>
                <a:lnTo>
                  <a:pt x="0" y="35197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610" name="object 62"/>
          <p:cNvSpPr txBox="1">
            <a:spLocks noChangeArrowheads="1"/>
          </p:cNvSpPr>
          <p:nvPr/>
        </p:nvSpPr>
        <p:spPr bwMode="auto">
          <a:xfrm>
            <a:off x="1679334" y="5511800"/>
            <a:ext cx="1283677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300"/>
              </a:spcAft>
            </a:pPr>
            <a:r>
              <a:rPr lang="en-US" sz="1000" b="1" dirty="0">
                <a:solidFill>
                  <a:prstClr val="black"/>
                </a:solidFill>
              </a:rPr>
              <a:t>Detailed  Permission or Reserved Matters  Granted, 620,000</a:t>
            </a:r>
          </a:p>
        </p:txBody>
      </p:sp>
      <p:sp>
        <p:nvSpPr>
          <p:cNvPr id="24611" name="object 63"/>
          <p:cNvSpPr txBox="1">
            <a:spLocks noChangeArrowheads="1"/>
          </p:cNvSpPr>
          <p:nvPr/>
        </p:nvSpPr>
        <p:spPr bwMode="auto">
          <a:xfrm>
            <a:off x="1616320" y="4272867"/>
            <a:ext cx="1417026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indent="-6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sz="1000" b="1" dirty="0">
                <a:solidFill>
                  <a:prstClr val="black"/>
                </a:solidFill>
              </a:rPr>
              <a:t>Outline  Granted, </a:t>
            </a:r>
            <a:r>
              <a:rPr lang="en-GB" sz="1000" b="1" dirty="0">
                <a:solidFill>
                  <a:prstClr val="black"/>
                </a:solidFill>
              </a:rPr>
              <a:t>Working up</a:t>
            </a:r>
            <a:r>
              <a:rPr lang="en-US" sz="1000" b="1" dirty="0">
                <a:solidFill>
                  <a:prstClr val="black"/>
                </a:solidFill>
              </a:rPr>
              <a:t> Detailed P</a:t>
            </a:r>
            <a:r>
              <a:rPr lang="en-GB" sz="1000" b="1" dirty="0">
                <a:solidFill>
                  <a:prstClr val="black"/>
                </a:solidFill>
              </a:rPr>
              <a:t>lans/RMs</a:t>
            </a:r>
            <a:r>
              <a:rPr lang="en-US" sz="1000" b="1" dirty="0">
                <a:solidFill>
                  <a:prstClr val="black"/>
                </a:solidFill>
              </a:rPr>
              <a:t>,  578,000</a:t>
            </a:r>
          </a:p>
        </p:txBody>
      </p:sp>
      <p:sp>
        <p:nvSpPr>
          <p:cNvPr id="24612" name="object 64"/>
          <p:cNvSpPr txBox="1">
            <a:spLocks noChangeArrowheads="1"/>
          </p:cNvSpPr>
          <p:nvPr/>
        </p:nvSpPr>
        <p:spPr bwMode="auto">
          <a:xfrm>
            <a:off x="1406771" y="3494092"/>
            <a:ext cx="1792166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sz="1000" b="1" dirty="0">
                <a:solidFill>
                  <a:prstClr val="white"/>
                </a:solidFill>
              </a:rPr>
              <a:t>Obtaining  Outline</a:t>
            </a:r>
          </a:p>
          <a:p>
            <a:pPr algn="ctr" eaLnBrk="1" fontAlgn="base" hangingPunct="1">
              <a:lnSpc>
                <a:spcPts val="95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b="1" dirty="0">
                <a:solidFill>
                  <a:prstClr val="white"/>
                </a:solidFill>
              </a:rPr>
              <a:t>Permission,  513,000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688123" y="2786063"/>
            <a:ext cx="1378927" cy="2333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000" b="1" spc="45" dirty="0">
                <a:solidFill>
                  <a:prstClr val="white"/>
                </a:solidFill>
                <a:latin typeface="Arial"/>
                <a:cs typeface="Arial"/>
              </a:rPr>
              <a:t>Pre</a:t>
            </a:r>
            <a:r>
              <a:rPr sz="1000" b="1" spc="55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000" b="1" spc="60" dirty="0">
                <a:solidFill>
                  <a:prstClr val="white"/>
                </a:solidFill>
                <a:latin typeface="Arial"/>
                <a:cs typeface="Arial"/>
              </a:rPr>
              <a:t>P</a:t>
            </a:r>
            <a:r>
              <a:rPr sz="1000" b="1" dirty="0">
                <a:solidFill>
                  <a:prstClr val="white"/>
                </a:solidFill>
                <a:latin typeface="Arial"/>
                <a:cs typeface="Arial"/>
              </a:rPr>
              <a:t>l</a:t>
            </a:r>
            <a:r>
              <a:rPr sz="1000" b="1" spc="25" dirty="0">
                <a:solidFill>
                  <a:prstClr val="white"/>
                </a:solidFill>
                <a:latin typeface="Arial"/>
                <a:cs typeface="Arial"/>
              </a:rPr>
              <a:t>ann</a:t>
            </a:r>
            <a:r>
              <a:rPr sz="1000" b="1" dirty="0">
                <a:solidFill>
                  <a:prstClr val="white"/>
                </a:solidFill>
                <a:latin typeface="Arial"/>
                <a:cs typeface="Arial"/>
              </a:rPr>
              <a:t>i</a:t>
            </a:r>
            <a:r>
              <a:rPr sz="1000" b="1" spc="25" dirty="0">
                <a:solidFill>
                  <a:prstClr val="white"/>
                </a:solidFill>
                <a:latin typeface="Arial"/>
                <a:cs typeface="Arial"/>
              </a:rPr>
              <a:t>ng,  </a:t>
            </a:r>
            <a:r>
              <a:rPr sz="1000" b="1" spc="-8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000" b="1" spc="25" dirty="0">
                <a:solidFill>
                  <a:prstClr val="white"/>
                </a:solidFill>
                <a:latin typeface="Arial"/>
                <a:cs typeface="Arial"/>
              </a:rPr>
              <a:t>486</a:t>
            </a:r>
            <a:r>
              <a:rPr sz="1000" b="1" spc="15" dirty="0">
                <a:solidFill>
                  <a:prstClr val="white"/>
                </a:solidFill>
                <a:latin typeface="Arial"/>
                <a:cs typeface="Arial"/>
              </a:rPr>
              <a:t>,</a:t>
            </a:r>
            <a:r>
              <a:rPr sz="1000" b="1" spc="25" dirty="0">
                <a:solidFill>
                  <a:prstClr val="white"/>
                </a:solidFill>
                <a:latin typeface="Arial"/>
                <a:cs typeface="Arial"/>
              </a:rPr>
              <a:t>00</a:t>
            </a:r>
            <a:r>
              <a:rPr sz="1000" b="1" spc="50" dirty="0">
                <a:solidFill>
                  <a:prstClr val="white"/>
                </a:solidFill>
                <a:latin typeface="Arial"/>
                <a:cs typeface="Arial"/>
              </a:rPr>
              <a:t>0</a:t>
            </a:r>
            <a:endParaRPr sz="1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842277" y="5882592"/>
            <a:ext cx="1503485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N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ot </a:t>
            </a:r>
            <a:r>
              <a:rPr sz="1200" b="1" spc="-10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prstClr val="white"/>
                </a:solidFill>
                <a:latin typeface="Arial"/>
                <a:cs typeface="Arial"/>
              </a:rPr>
              <a:t>S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a</a:t>
            </a:r>
            <a:r>
              <a:rPr sz="1200" b="1" spc="30" dirty="0">
                <a:solidFill>
                  <a:prstClr val="white"/>
                </a:solidFill>
                <a:latin typeface="Arial"/>
                <a:cs typeface="Arial"/>
              </a:rPr>
              <a:t>r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ed, </a:t>
            </a:r>
            <a:r>
              <a:rPr sz="1200" b="1" spc="8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305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,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00</a:t>
            </a:r>
            <a:r>
              <a:rPr sz="1200" b="1" spc="50" dirty="0">
                <a:solidFill>
                  <a:prstClr val="white"/>
                </a:solidFill>
                <a:latin typeface="Arial"/>
                <a:cs typeface="Arial"/>
              </a:rPr>
              <a:t>0</a:t>
            </a:r>
            <a:endParaRPr sz="12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688378" y="5424488"/>
            <a:ext cx="1795096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200" b="1" spc="60" dirty="0">
                <a:solidFill>
                  <a:prstClr val="white"/>
                </a:solidFill>
                <a:latin typeface="Arial"/>
                <a:cs typeface="Arial"/>
              </a:rPr>
              <a:t>S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a</a:t>
            </a:r>
            <a:r>
              <a:rPr sz="1200" b="1" spc="30" dirty="0">
                <a:solidFill>
                  <a:prstClr val="white"/>
                </a:solidFill>
                <a:latin typeface="Arial"/>
                <a:cs typeface="Arial"/>
              </a:rPr>
              <a:t>r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e</a:t>
            </a:r>
            <a:r>
              <a:rPr sz="1200" b="1" spc="50" dirty="0">
                <a:solidFill>
                  <a:prstClr val="white"/>
                </a:solidFill>
                <a:latin typeface="Arial"/>
                <a:cs typeface="Arial"/>
              </a:rPr>
              <a:t>d </a:t>
            </a:r>
            <a:r>
              <a:rPr sz="1200" b="1" spc="-11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o</a:t>
            </a:r>
            <a:r>
              <a:rPr sz="1200" b="1" spc="50" dirty="0">
                <a:solidFill>
                  <a:prstClr val="white"/>
                </a:solidFill>
                <a:latin typeface="Arial"/>
                <a:cs typeface="Arial"/>
              </a:rPr>
              <a:t>n</a:t>
            </a:r>
            <a:r>
              <a:rPr sz="1200" b="1" spc="-5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prstClr val="white"/>
                </a:solidFill>
                <a:latin typeface="Arial"/>
                <a:cs typeface="Arial"/>
              </a:rPr>
              <a:t>S</a:t>
            </a:r>
            <a:r>
              <a:rPr sz="1200" b="1" spc="-5" dirty="0">
                <a:solidFill>
                  <a:prstClr val="white"/>
                </a:solidFill>
                <a:latin typeface="Arial"/>
                <a:cs typeface="Arial"/>
              </a:rPr>
              <a:t>i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e, </a:t>
            </a:r>
            <a:r>
              <a:rPr sz="1200" b="1" spc="-8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315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,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00</a:t>
            </a:r>
            <a:r>
              <a:rPr sz="1200" b="1" spc="50" dirty="0">
                <a:solidFill>
                  <a:prstClr val="white"/>
                </a:solidFill>
                <a:latin typeface="Arial"/>
                <a:cs typeface="Arial"/>
              </a:rPr>
              <a:t>0</a:t>
            </a:r>
            <a:endParaRPr sz="12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31631" y="6134100"/>
            <a:ext cx="82062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800" spc="5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09246" y="5365067"/>
            <a:ext cx="404446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0.5m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21327" y="4594225"/>
            <a:ext cx="489438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1m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21327" y="3824292"/>
            <a:ext cx="489438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1.5m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21327" y="3054350"/>
            <a:ext cx="489438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2m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21327" y="2284413"/>
            <a:ext cx="489438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2.5m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21327" y="1513792"/>
            <a:ext cx="489438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3m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547506" y="6257242"/>
            <a:ext cx="1704243" cy="1555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400" b="1" spc="3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400" b="1" spc="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400" b="1" spc="25" dirty="0">
                <a:solidFill>
                  <a:prstClr val="black"/>
                </a:solidFill>
                <a:latin typeface="Arial"/>
                <a:cs typeface="Arial"/>
              </a:rPr>
              <a:t>tt</a:t>
            </a:r>
            <a:r>
              <a:rPr sz="1400" b="1" spc="-4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b="1" spc="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400" b="1" spc="3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4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400" b="1" spc="6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400" b="1" spc="-2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400" b="1" spc="4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400" b="1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400" b="1" spc="6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400" b="1" spc="-4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b="1" spc="6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400" b="1" spc="3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624" name="Rectangle 82"/>
          <p:cNvSpPr>
            <a:spLocks noChangeArrowheads="1"/>
          </p:cNvSpPr>
          <p:nvPr/>
        </p:nvSpPr>
        <p:spPr bwMode="auto">
          <a:xfrm>
            <a:off x="1378932" y="4983614"/>
            <a:ext cx="1943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300"/>
              </a:spcAft>
            </a:pPr>
            <a:r>
              <a:rPr lang="en-GB" sz="1000" b="1" dirty="0">
                <a:solidFill>
                  <a:prstClr val="black"/>
                </a:solidFill>
                <a:latin typeface="Arial" charset="0"/>
                <a:cs typeface="Arial" charset="0"/>
              </a:rPr>
              <a:t>Detailed  Plans Subm = 221,000</a:t>
            </a:r>
          </a:p>
        </p:txBody>
      </p:sp>
      <p:sp>
        <p:nvSpPr>
          <p:cNvPr id="24625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636416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Context 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New Homes in the Planning Pipeline</a:t>
            </a:r>
          </a:p>
        </p:txBody>
      </p:sp>
      <p:sp>
        <p:nvSpPr>
          <p:cNvPr id="2" name="Oval 1"/>
          <p:cNvSpPr/>
          <p:nvPr/>
        </p:nvSpPr>
        <p:spPr>
          <a:xfrm>
            <a:off x="1283678" y="5117417"/>
            <a:ext cx="2066192" cy="115093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54969" y="6589017"/>
            <a:ext cx="231530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Glenig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i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(2015)</a:t>
            </a:r>
            <a:r>
              <a:rPr sz="1000" i="1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000" i="1" spc="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CLG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603" name="object 4"/>
          <p:cNvSpPr>
            <a:spLocks/>
          </p:cNvSpPr>
          <p:nvPr/>
        </p:nvSpPr>
        <p:spPr bwMode="auto">
          <a:xfrm>
            <a:off x="3399705" y="1601788"/>
            <a:ext cx="2417885" cy="3643312"/>
          </a:xfrm>
          <a:custGeom>
            <a:avLst/>
            <a:gdLst>
              <a:gd name="T0" fmla="*/ 1125634 w 2620137"/>
              <a:gd name="T1" fmla="*/ 1539641 h 3642995"/>
              <a:gd name="T2" fmla="*/ 486114 w 2620137"/>
              <a:gd name="T3" fmla="*/ 1539641 h 3642995"/>
              <a:gd name="T4" fmla="*/ 0 w 2620137"/>
              <a:gd name="T5" fmla="*/ 3643946 h 3642995"/>
              <a:gd name="T6" fmla="*/ 1125634 w 2620137"/>
              <a:gd name="T7" fmla="*/ 1539641 h 3642995"/>
              <a:gd name="T8" fmla="*/ 2617851 w 2620137"/>
              <a:gd name="T9" fmla="*/ 0 h 3642995"/>
              <a:gd name="T10" fmla="*/ 59766 w 2620137"/>
              <a:gd name="T11" fmla="*/ 0 h 3642995"/>
              <a:gd name="T12" fmla="*/ 59766 w 2620137"/>
              <a:gd name="T13" fmla="*/ 1539641 h 3642995"/>
              <a:gd name="T14" fmla="*/ 2617851 w 2620137"/>
              <a:gd name="T15" fmla="*/ 1539641 h 3642995"/>
              <a:gd name="T16" fmla="*/ 2617851 w 2620137"/>
              <a:gd name="T17" fmla="*/ 0 h 36429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20137" h="3642995">
                <a:moveTo>
                  <a:pt x="1126617" y="1539239"/>
                </a:moveTo>
                <a:lnTo>
                  <a:pt x="486537" y="1539239"/>
                </a:lnTo>
                <a:lnTo>
                  <a:pt x="0" y="3642995"/>
                </a:lnTo>
                <a:lnTo>
                  <a:pt x="1126617" y="1539239"/>
                </a:lnTo>
                <a:close/>
              </a:path>
              <a:path w="2620137" h="3642995">
                <a:moveTo>
                  <a:pt x="2620137" y="0"/>
                </a:moveTo>
                <a:lnTo>
                  <a:pt x="59817" y="0"/>
                </a:lnTo>
                <a:lnTo>
                  <a:pt x="59817" y="1539239"/>
                </a:lnTo>
                <a:lnTo>
                  <a:pt x="2620137" y="1539239"/>
                </a:lnTo>
                <a:lnTo>
                  <a:pt x="2620137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04" name="object 5"/>
          <p:cNvSpPr>
            <a:spLocks/>
          </p:cNvSpPr>
          <p:nvPr/>
        </p:nvSpPr>
        <p:spPr bwMode="auto">
          <a:xfrm>
            <a:off x="3399705" y="1601788"/>
            <a:ext cx="2417885" cy="3643312"/>
          </a:xfrm>
          <a:custGeom>
            <a:avLst/>
            <a:gdLst>
              <a:gd name="T0" fmla="*/ 59766 w 2620137"/>
              <a:gd name="T1" fmla="*/ 0 h 3642995"/>
              <a:gd name="T2" fmla="*/ 486114 w 2620137"/>
              <a:gd name="T3" fmla="*/ 0 h 3642995"/>
              <a:gd name="T4" fmla="*/ 1125634 w 2620137"/>
              <a:gd name="T5" fmla="*/ 0 h 3642995"/>
              <a:gd name="T6" fmla="*/ 2617851 w 2620137"/>
              <a:gd name="T7" fmla="*/ 0 h 3642995"/>
              <a:gd name="T8" fmla="*/ 2617851 w 2620137"/>
              <a:gd name="T9" fmla="*/ 898123 h 3642995"/>
              <a:gd name="T10" fmla="*/ 2617851 w 2620137"/>
              <a:gd name="T11" fmla="*/ 1283036 h 3642995"/>
              <a:gd name="T12" fmla="*/ 2617851 w 2620137"/>
              <a:gd name="T13" fmla="*/ 1539641 h 3642995"/>
              <a:gd name="T14" fmla="*/ 1125634 w 2620137"/>
              <a:gd name="T15" fmla="*/ 1539641 h 3642995"/>
              <a:gd name="T16" fmla="*/ 0 w 2620137"/>
              <a:gd name="T17" fmla="*/ 3643946 h 3642995"/>
              <a:gd name="T18" fmla="*/ 486114 w 2620137"/>
              <a:gd name="T19" fmla="*/ 1539641 h 3642995"/>
              <a:gd name="T20" fmla="*/ 59766 w 2620137"/>
              <a:gd name="T21" fmla="*/ 1539641 h 3642995"/>
              <a:gd name="T22" fmla="*/ 59766 w 2620137"/>
              <a:gd name="T23" fmla="*/ 1283036 h 3642995"/>
              <a:gd name="T24" fmla="*/ 59766 w 2620137"/>
              <a:gd name="T25" fmla="*/ 898123 h 3642995"/>
              <a:gd name="T26" fmla="*/ 59766 w 2620137"/>
              <a:gd name="T27" fmla="*/ 0 h 364299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20137" h="3642995">
                <a:moveTo>
                  <a:pt x="59817" y="0"/>
                </a:moveTo>
                <a:lnTo>
                  <a:pt x="486537" y="0"/>
                </a:lnTo>
                <a:lnTo>
                  <a:pt x="1126617" y="0"/>
                </a:lnTo>
                <a:lnTo>
                  <a:pt x="2620137" y="0"/>
                </a:lnTo>
                <a:lnTo>
                  <a:pt x="2620137" y="897889"/>
                </a:lnTo>
                <a:lnTo>
                  <a:pt x="2620137" y="1282700"/>
                </a:lnTo>
                <a:lnTo>
                  <a:pt x="2620137" y="1539239"/>
                </a:lnTo>
                <a:lnTo>
                  <a:pt x="1126617" y="1539239"/>
                </a:lnTo>
                <a:lnTo>
                  <a:pt x="0" y="3642995"/>
                </a:lnTo>
                <a:lnTo>
                  <a:pt x="486537" y="1539239"/>
                </a:lnTo>
                <a:lnTo>
                  <a:pt x="59817" y="1539239"/>
                </a:lnTo>
                <a:lnTo>
                  <a:pt x="59817" y="1282700"/>
                </a:lnTo>
                <a:lnTo>
                  <a:pt x="59817" y="897889"/>
                </a:lnTo>
                <a:lnTo>
                  <a:pt x="59817" y="0"/>
                </a:lnTo>
                <a:close/>
              </a:path>
            </a:pathLst>
          </a:custGeom>
          <a:noFill/>
          <a:ln w="25908">
            <a:solidFill>
              <a:srgbClr val="88A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05" name="object 6"/>
          <p:cNvSpPr txBox="1">
            <a:spLocks noChangeArrowheads="1"/>
          </p:cNvSpPr>
          <p:nvPr/>
        </p:nvSpPr>
        <p:spPr bwMode="auto">
          <a:xfrm>
            <a:off x="3560891" y="1727200"/>
            <a:ext cx="2148254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indent="1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As of September 2015, </a:t>
            </a:r>
            <a:r>
              <a:rPr lang="en-US" sz="1200" b="1" dirty="0">
                <a:solidFill>
                  <a:prstClr val="black"/>
                </a:solidFill>
              </a:rPr>
              <a:t>620,000 units </a:t>
            </a:r>
            <a:r>
              <a:rPr lang="en-US" sz="1200" dirty="0">
                <a:solidFill>
                  <a:prstClr val="black"/>
                </a:solidFill>
              </a:rPr>
              <a:t>had either detailed permission or reserved matters granted compared with fewer than</a:t>
            </a:r>
          </a:p>
        </p:txBody>
      </p:sp>
      <p:sp>
        <p:nvSpPr>
          <p:cNvPr id="25606" name="object 7"/>
          <p:cNvSpPr txBox="1">
            <a:spLocks noChangeArrowheads="1"/>
          </p:cNvSpPr>
          <p:nvPr/>
        </p:nvSpPr>
        <p:spPr bwMode="auto">
          <a:xfrm>
            <a:off x="3601921" y="2459930"/>
            <a:ext cx="206765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half a million in 2013: </a:t>
            </a:r>
            <a:r>
              <a:rPr lang="en-US" sz="1200" b="1" dirty="0">
                <a:solidFill>
                  <a:prstClr val="black"/>
                </a:solidFill>
              </a:rPr>
              <a:t>more projects being given the green light by planning authorities.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5607" name="object 8"/>
          <p:cNvSpPr>
            <a:spLocks/>
          </p:cNvSpPr>
          <p:nvPr/>
        </p:nvSpPr>
        <p:spPr bwMode="auto">
          <a:xfrm>
            <a:off x="4372710" y="3313113"/>
            <a:ext cx="1918189" cy="2432050"/>
          </a:xfrm>
          <a:custGeom>
            <a:avLst/>
            <a:gdLst>
              <a:gd name="T0" fmla="*/ 2078674 w 2077720"/>
              <a:gd name="T1" fmla="*/ 1438467 h 2433015"/>
              <a:gd name="T2" fmla="*/ 1455073 w 2077720"/>
              <a:gd name="T3" fmla="*/ 1438467 h 2433015"/>
              <a:gd name="T4" fmla="*/ 1346564 w 2077720"/>
              <a:gd name="T5" fmla="*/ 2430121 h 2433015"/>
              <a:gd name="T6" fmla="*/ 2078674 w 2077720"/>
              <a:gd name="T7" fmla="*/ 1438467 h 2433015"/>
              <a:gd name="T8" fmla="*/ 2494410 w 2077720"/>
              <a:gd name="T9" fmla="*/ 0 h 2433015"/>
              <a:gd name="T10" fmla="*/ 0 w 2077720"/>
              <a:gd name="T11" fmla="*/ 0 h 2433015"/>
              <a:gd name="T12" fmla="*/ 0 w 2077720"/>
              <a:gd name="T13" fmla="*/ 1438467 h 2433015"/>
              <a:gd name="T14" fmla="*/ 2494410 w 2077720"/>
              <a:gd name="T15" fmla="*/ 1438467 h 2433015"/>
              <a:gd name="T16" fmla="*/ 2494410 w 2077720"/>
              <a:gd name="T17" fmla="*/ 0 h 24330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77720" h="2433015">
                <a:moveTo>
                  <a:pt x="2077720" y="1440180"/>
                </a:moveTo>
                <a:lnTo>
                  <a:pt x="1454404" y="1440180"/>
                </a:lnTo>
                <a:lnTo>
                  <a:pt x="1345946" y="2433015"/>
                </a:lnTo>
                <a:lnTo>
                  <a:pt x="2077720" y="1440180"/>
                </a:lnTo>
                <a:close/>
              </a:path>
              <a:path w="2077720" h="2433015">
                <a:moveTo>
                  <a:pt x="2493264" y="0"/>
                </a:moveTo>
                <a:lnTo>
                  <a:pt x="0" y="0"/>
                </a:lnTo>
                <a:lnTo>
                  <a:pt x="0" y="1440180"/>
                </a:lnTo>
                <a:lnTo>
                  <a:pt x="2493264" y="1440180"/>
                </a:lnTo>
                <a:lnTo>
                  <a:pt x="2493264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08" name="object 9"/>
          <p:cNvSpPr>
            <a:spLocks/>
          </p:cNvSpPr>
          <p:nvPr/>
        </p:nvSpPr>
        <p:spPr bwMode="auto">
          <a:xfrm>
            <a:off x="4372714" y="3313113"/>
            <a:ext cx="2302120" cy="2432050"/>
          </a:xfrm>
          <a:custGeom>
            <a:avLst/>
            <a:gdLst>
              <a:gd name="T0" fmla="*/ 2495361 w 2493264"/>
              <a:gd name="T1" fmla="*/ 0 h 2433015"/>
              <a:gd name="T2" fmla="*/ 2079469 w 2493264"/>
              <a:gd name="T3" fmla="*/ 0 h 2433015"/>
              <a:gd name="T4" fmla="*/ 1455628 w 2493264"/>
              <a:gd name="T5" fmla="*/ 0 h 2433015"/>
              <a:gd name="T6" fmla="*/ 0 w 2493264"/>
              <a:gd name="T7" fmla="*/ 0 h 2433015"/>
              <a:gd name="T8" fmla="*/ 0 w 2493264"/>
              <a:gd name="T9" fmla="*/ 839106 h 2433015"/>
              <a:gd name="T10" fmla="*/ 0 w 2493264"/>
              <a:gd name="T11" fmla="*/ 1198722 h 2433015"/>
              <a:gd name="T12" fmla="*/ 0 w 2493264"/>
              <a:gd name="T13" fmla="*/ 1438467 h 2433015"/>
              <a:gd name="T14" fmla="*/ 1455628 w 2493264"/>
              <a:gd name="T15" fmla="*/ 1438467 h 2433015"/>
              <a:gd name="T16" fmla="*/ 1347078 w 2493264"/>
              <a:gd name="T17" fmla="*/ 2430121 h 2433015"/>
              <a:gd name="T18" fmla="*/ 2079469 w 2493264"/>
              <a:gd name="T19" fmla="*/ 1438467 h 2433015"/>
              <a:gd name="T20" fmla="*/ 2495361 w 2493264"/>
              <a:gd name="T21" fmla="*/ 1438467 h 2433015"/>
              <a:gd name="T22" fmla="*/ 2495361 w 2493264"/>
              <a:gd name="T23" fmla="*/ 1198722 h 2433015"/>
              <a:gd name="T24" fmla="*/ 2495361 w 2493264"/>
              <a:gd name="T25" fmla="*/ 839106 h 2433015"/>
              <a:gd name="T26" fmla="*/ 2495361 w 2493264"/>
              <a:gd name="T27" fmla="*/ 0 h 24330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493264" h="2433015">
                <a:moveTo>
                  <a:pt x="2493264" y="0"/>
                </a:moveTo>
                <a:lnTo>
                  <a:pt x="2077720" y="0"/>
                </a:lnTo>
                <a:lnTo>
                  <a:pt x="1454404" y="0"/>
                </a:lnTo>
                <a:lnTo>
                  <a:pt x="0" y="0"/>
                </a:lnTo>
                <a:lnTo>
                  <a:pt x="0" y="840105"/>
                </a:lnTo>
                <a:lnTo>
                  <a:pt x="0" y="1200150"/>
                </a:lnTo>
                <a:lnTo>
                  <a:pt x="0" y="1440180"/>
                </a:lnTo>
                <a:lnTo>
                  <a:pt x="1454404" y="1440180"/>
                </a:lnTo>
                <a:lnTo>
                  <a:pt x="1345946" y="2433015"/>
                </a:lnTo>
                <a:lnTo>
                  <a:pt x="2077720" y="1440180"/>
                </a:lnTo>
                <a:lnTo>
                  <a:pt x="2493264" y="1440180"/>
                </a:lnTo>
                <a:lnTo>
                  <a:pt x="2493264" y="1200150"/>
                </a:lnTo>
                <a:lnTo>
                  <a:pt x="2493264" y="840105"/>
                </a:lnTo>
                <a:lnTo>
                  <a:pt x="2493264" y="0"/>
                </a:lnTo>
                <a:close/>
              </a:path>
            </a:pathLst>
          </a:custGeom>
          <a:noFill/>
          <a:ln w="25908">
            <a:solidFill>
              <a:srgbClr val="88A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09" name="object 10"/>
          <p:cNvSpPr txBox="1">
            <a:spLocks noChangeArrowheads="1"/>
          </p:cNvSpPr>
          <p:nvPr/>
        </p:nvSpPr>
        <p:spPr bwMode="auto">
          <a:xfrm>
            <a:off x="4445977" y="3387730"/>
            <a:ext cx="21526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However, over 300,000 of projects with full permission are yet to make a start on site. Reflecting both the increase of permissions in the system, and the time it takes between getting permission and starting.</a:t>
            </a:r>
          </a:p>
        </p:txBody>
      </p:sp>
      <p:sp>
        <p:nvSpPr>
          <p:cNvPr id="25610" name="object 20"/>
          <p:cNvSpPr>
            <a:spLocks noChangeArrowheads="1"/>
          </p:cNvSpPr>
          <p:nvPr/>
        </p:nvSpPr>
        <p:spPr bwMode="auto">
          <a:xfrm>
            <a:off x="1333500" y="5209480"/>
            <a:ext cx="1988527" cy="992187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11" name="object 21"/>
          <p:cNvSpPr>
            <a:spLocks noChangeArrowheads="1"/>
          </p:cNvSpPr>
          <p:nvPr/>
        </p:nvSpPr>
        <p:spPr bwMode="auto">
          <a:xfrm>
            <a:off x="1333500" y="4871342"/>
            <a:ext cx="1988527" cy="44291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12" name="object 22"/>
          <p:cNvSpPr>
            <a:spLocks noChangeArrowheads="1"/>
          </p:cNvSpPr>
          <p:nvPr/>
        </p:nvSpPr>
        <p:spPr bwMode="auto">
          <a:xfrm>
            <a:off x="1333500" y="3976689"/>
            <a:ext cx="1988527" cy="998537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13" name="object 23"/>
          <p:cNvSpPr>
            <a:spLocks noChangeArrowheads="1"/>
          </p:cNvSpPr>
          <p:nvPr/>
        </p:nvSpPr>
        <p:spPr bwMode="auto">
          <a:xfrm>
            <a:off x="1333500" y="3187706"/>
            <a:ext cx="1988527" cy="893763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14" name="object 24"/>
          <p:cNvSpPr>
            <a:spLocks noChangeArrowheads="1"/>
          </p:cNvSpPr>
          <p:nvPr/>
        </p:nvSpPr>
        <p:spPr bwMode="auto">
          <a:xfrm>
            <a:off x="1333500" y="2441575"/>
            <a:ext cx="1988527" cy="852488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15" name="object 25"/>
          <p:cNvSpPr>
            <a:spLocks noChangeArrowheads="1"/>
          </p:cNvSpPr>
          <p:nvPr/>
        </p:nvSpPr>
        <p:spPr bwMode="auto">
          <a:xfrm>
            <a:off x="3596055" y="5694363"/>
            <a:ext cx="1995854" cy="50641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16" name="object 26"/>
          <p:cNvSpPr>
            <a:spLocks noChangeArrowheads="1"/>
          </p:cNvSpPr>
          <p:nvPr/>
        </p:nvSpPr>
        <p:spPr bwMode="auto">
          <a:xfrm>
            <a:off x="3596055" y="5208588"/>
            <a:ext cx="1995854" cy="59055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378933" y="5245100"/>
            <a:ext cx="1890346" cy="952500"/>
          </a:xfrm>
          <a:custGeom>
            <a:avLst/>
            <a:gdLst/>
            <a:ahLst/>
            <a:cxnLst/>
            <a:rect l="l" t="t" r="r" b="b"/>
            <a:pathLst>
              <a:path w="2048025" h="951785">
                <a:moveTo>
                  <a:pt x="0" y="951785"/>
                </a:moveTo>
                <a:lnTo>
                  <a:pt x="2048025" y="951785"/>
                </a:lnTo>
                <a:lnTo>
                  <a:pt x="2048025" y="0"/>
                </a:lnTo>
                <a:lnTo>
                  <a:pt x="0" y="0"/>
                </a:lnTo>
                <a:lnTo>
                  <a:pt x="0" y="95178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8" name="object 31"/>
          <p:cNvSpPr>
            <a:spLocks/>
          </p:cNvSpPr>
          <p:nvPr/>
        </p:nvSpPr>
        <p:spPr bwMode="auto">
          <a:xfrm>
            <a:off x="1378933" y="5245100"/>
            <a:ext cx="1890346" cy="952500"/>
          </a:xfrm>
          <a:custGeom>
            <a:avLst/>
            <a:gdLst>
              <a:gd name="T0" fmla="*/ 0 w 2048025"/>
              <a:gd name="T1" fmla="*/ 953932 h 951785"/>
              <a:gd name="T2" fmla="*/ 2047575 w 2048025"/>
              <a:gd name="T3" fmla="*/ 953932 h 951785"/>
              <a:gd name="T4" fmla="*/ 2047575 w 2048025"/>
              <a:gd name="T5" fmla="*/ 0 h 951785"/>
              <a:gd name="T6" fmla="*/ 0 w 2048025"/>
              <a:gd name="T7" fmla="*/ 0 h 951785"/>
              <a:gd name="T8" fmla="*/ 0 w 2048025"/>
              <a:gd name="T9" fmla="*/ 953932 h 951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951785">
                <a:moveTo>
                  <a:pt x="0" y="951785"/>
                </a:moveTo>
                <a:lnTo>
                  <a:pt x="2048025" y="951785"/>
                </a:lnTo>
                <a:lnTo>
                  <a:pt x="2048025" y="0"/>
                </a:lnTo>
                <a:lnTo>
                  <a:pt x="0" y="0"/>
                </a:lnTo>
                <a:lnTo>
                  <a:pt x="0" y="951785"/>
                </a:lnTo>
                <a:close/>
              </a:path>
            </a:pathLst>
          </a:custGeom>
          <a:noFill/>
          <a:ln w="7148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78933" y="4901505"/>
            <a:ext cx="1890346" cy="344487"/>
          </a:xfrm>
          <a:custGeom>
            <a:avLst/>
            <a:gdLst/>
            <a:ahLst/>
            <a:cxnLst/>
            <a:rect l="l" t="t" r="r" b="b"/>
            <a:pathLst>
              <a:path w="2048025" h="345462">
                <a:moveTo>
                  <a:pt x="0" y="345462"/>
                </a:moveTo>
                <a:lnTo>
                  <a:pt x="2048025" y="345462"/>
                </a:lnTo>
                <a:lnTo>
                  <a:pt x="2048025" y="0"/>
                </a:lnTo>
                <a:lnTo>
                  <a:pt x="0" y="0"/>
                </a:lnTo>
                <a:lnTo>
                  <a:pt x="0" y="34546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20" name="object 33"/>
          <p:cNvSpPr>
            <a:spLocks/>
          </p:cNvSpPr>
          <p:nvPr/>
        </p:nvSpPr>
        <p:spPr bwMode="auto">
          <a:xfrm>
            <a:off x="1378933" y="4901505"/>
            <a:ext cx="1890346" cy="344487"/>
          </a:xfrm>
          <a:custGeom>
            <a:avLst/>
            <a:gdLst>
              <a:gd name="T0" fmla="*/ 0 w 2048025"/>
              <a:gd name="T1" fmla="*/ 342545 h 345462"/>
              <a:gd name="T2" fmla="*/ 2047575 w 2048025"/>
              <a:gd name="T3" fmla="*/ 342545 h 345462"/>
              <a:gd name="T4" fmla="*/ 2047575 w 2048025"/>
              <a:gd name="T5" fmla="*/ 0 h 345462"/>
              <a:gd name="T6" fmla="*/ 0 w 2048025"/>
              <a:gd name="T7" fmla="*/ 0 h 345462"/>
              <a:gd name="T8" fmla="*/ 0 w 2048025"/>
              <a:gd name="T9" fmla="*/ 342545 h 3454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345462">
                <a:moveTo>
                  <a:pt x="0" y="345462"/>
                </a:moveTo>
                <a:lnTo>
                  <a:pt x="2048025" y="345462"/>
                </a:lnTo>
                <a:lnTo>
                  <a:pt x="2048025" y="0"/>
                </a:lnTo>
                <a:lnTo>
                  <a:pt x="0" y="0"/>
                </a:lnTo>
                <a:lnTo>
                  <a:pt x="0" y="345462"/>
                </a:lnTo>
                <a:close/>
              </a:path>
            </a:pathLst>
          </a:custGeom>
          <a:noFill/>
          <a:ln w="7062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374532" y="4035429"/>
            <a:ext cx="1890346" cy="887413"/>
          </a:xfrm>
          <a:custGeom>
            <a:avLst/>
            <a:gdLst/>
            <a:ahLst/>
            <a:cxnLst/>
            <a:rect l="l" t="t" r="r" b="b"/>
            <a:pathLst>
              <a:path w="2048025" h="888324">
                <a:moveTo>
                  <a:pt x="0" y="888324"/>
                </a:moveTo>
                <a:lnTo>
                  <a:pt x="2048025" y="888324"/>
                </a:lnTo>
                <a:lnTo>
                  <a:pt x="2048025" y="0"/>
                </a:lnTo>
                <a:lnTo>
                  <a:pt x="0" y="0"/>
                </a:lnTo>
                <a:lnTo>
                  <a:pt x="0" y="88832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22" name="object 35"/>
          <p:cNvSpPr>
            <a:spLocks/>
          </p:cNvSpPr>
          <p:nvPr/>
        </p:nvSpPr>
        <p:spPr bwMode="auto">
          <a:xfrm>
            <a:off x="1378933" y="4011613"/>
            <a:ext cx="1890346" cy="889000"/>
          </a:xfrm>
          <a:custGeom>
            <a:avLst/>
            <a:gdLst>
              <a:gd name="T0" fmla="*/ 0 w 2048025"/>
              <a:gd name="T1" fmla="*/ 890354 h 888324"/>
              <a:gd name="T2" fmla="*/ 2047575 w 2048025"/>
              <a:gd name="T3" fmla="*/ 890354 h 888324"/>
              <a:gd name="T4" fmla="*/ 2047575 w 2048025"/>
              <a:gd name="T5" fmla="*/ 0 h 888324"/>
              <a:gd name="T6" fmla="*/ 0 w 2048025"/>
              <a:gd name="T7" fmla="*/ 0 h 888324"/>
              <a:gd name="T8" fmla="*/ 0 w 2048025"/>
              <a:gd name="T9" fmla="*/ 890354 h 888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888324">
                <a:moveTo>
                  <a:pt x="0" y="888324"/>
                </a:moveTo>
                <a:lnTo>
                  <a:pt x="2048025" y="888324"/>
                </a:lnTo>
                <a:lnTo>
                  <a:pt x="2048025" y="0"/>
                </a:lnTo>
                <a:lnTo>
                  <a:pt x="0" y="0"/>
                </a:lnTo>
                <a:lnTo>
                  <a:pt x="0" y="888324"/>
                </a:lnTo>
                <a:close/>
              </a:path>
            </a:pathLst>
          </a:custGeom>
          <a:noFill/>
          <a:ln w="7137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78933" y="3222625"/>
            <a:ext cx="1890346" cy="788988"/>
          </a:xfrm>
          <a:custGeom>
            <a:avLst/>
            <a:gdLst/>
            <a:ahLst/>
            <a:cxnLst/>
            <a:rect l="l" t="t" r="r" b="b"/>
            <a:pathLst>
              <a:path w="2048025" h="789631">
                <a:moveTo>
                  <a:pt x="0" y="789631"/>
                </a:moveTo>
                <a:lnTo>
                  <a:pt x="2048025" y="789631"/>
                </a:lnTo>
                <a:lnTo>
                  <a:pt x="2048025" y="0"/>
                </a:lnTo>
                <a:lnTo>
                  <a:pt x="0" y="0"/>
                </a:lnTo>
                <a:lnTo>
                  <a:pt x="0" y="78963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24" name="object 37"/>
          <p:cNvSpPr>
            <a:spLocks/>
          </p:cNvSpPr>
          <p:nvPr/>
        </p:nvSpPr>
        <p:spPr bwMode="auto">
          <a:xfrm>
            <a:off x="1378933" y="3222625"/>
            <a:ext cx="1890346" cy="788988"/>
          </a:xfrm>
          <a:custGeom>
            <a:avLst/>
            <a:gdLst>
              <a:gd name="T0" fmla="*/ 0 w 2048025"/>
              <a:gd name="T1" fmla="*/ 787704 h 789631"/>
              <a:gd name="T2" fmla="*/ 2047575 w 2048025"/>
              <a:gd name="T3" fmla="*/ 787704 h 789631"/>
              <a:gd name="T4" fmla="*/ 2047575 w 2048025"/>
              <a:gd name="T5" fmla="*/ 0 h 789631"/>
              <a:gd name="T6" fmla="*/ 0 w 2048025"/>
              <a:gd name="T7" fmla="*/ 0 h 789631"/>
              <a:gd name="T8" fmla="*/ 0 w 2048025"/>
              <a:gd name="T9" fmla="*/ 787704 h 7896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789631">
                <a:moveTo>
                  <a:pt x="0" y="789631"/>
                </a:moveTo>
                <a:lnTo>
                  <a:pt x="2048025" y="789631"/>
                </a:lnTo>
                <a:lnTo>
                  <a:pt x="2048025" y="0"/>
                </a:lnTo>
                <a:lnTo>
                  <a:pt x="0" y="0"/>
                </a:lnTo>
                <a:lnTo>
                  <a:pt x="0" y="789631"/>
                </a:lnTo>
                <a:close/>
              </a:path>
            </a:pathLst>
          </a:custGeom>
          <a:noFill/>
          <a:ln w="7120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378933" y="2474913"/>
            <a:ext cx="1890346" cy="747712"/>
          </a:xfrm>
          <a:custGeom>
            <a:avLst/>
            <a:gdLst/>
            <a:ahLst/>
            <a:cxnLst/>
            <a:rect l="l" t="t" r="r" b="b"/>
            <a:pathLst>
              <a:path w="2048025" h="747323">
                <a:moveTo>
                  <a:pt x="0" y="747323"/>
                </a:moveTo>
                <a:lnTo>
                  <a:pt x="2048025" y="747323"/>
                </a:lnTo>
                <a:lnTo>
                  <a:pt x="2048025" y="0"/>
                </a:lnTo>
                <a:lnTo>
                  <a:pt x="0" y="0"/>
                </a:lnTo>
                <a:lnTo>
                  <a:pt x="0" y="74732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26" name="object 39"/>
          <p:cNvSpPr>
            <a:spLocks/>
          </p:cNvSpPr>
          <p:nvPr/>
        </p:nvSpPr>
        <p:spPr bwMode="auto">
          <a:xfrm>
            <a:off x="1378933" y="2474913"/>
            <a:ext cx="1890346" cy="747712"/>
          </a:xfrm>
          <a:custGeom>
            <a:avLst/>
            <a:gdLst>
              <a:gd name="T0" fmla="*/ 0 w 2048025"/>
              <a:gd name="T1" fmla="*/ 748490 h 747323"/>
              <a:gd name="T2" fmla="*/ 2047575 w 2048025"/>
              <a:gd name="T3" fmla="*/ 748490 h 747323"/>
              <a:gd name="T4" fmla="*/ 2047575 w 2048025"/>
              <a:gd name="T5" fmla="*/ 0 h 747323"/>
              <a:gd name="T6" fmla="*/ 0 w 2048025"/>
              <a:gd name="T7" fmla="*/ 0 h 747323"/>
              <a:gd name="T8" fmla="*/ 0 w 2048025"/>
              <a:gd name="T9" fmla="*/ 748490 h 747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747323">
                <a:moveTo>
                  <a:pt x="0" y="747323"/>
                </a:moveTo>
                <a:lnTo>
                  <a:pt x="2048025" y="747323"/>
                </a:lnTo>
                <a:lnTo>
                  <a:pt x="2048025" y="0"/>
                </a:lnTo>
                <a:lnTo>
                  <a:pt x="0" y="0"/>
                </a:lnTo>
                <a:lnTo>
                  <a:pt x="0" y="747323"/>
                </a:lnTo>
                <a:close/>
              </a:path>
            </a:pathLst>
          </a:custGeom>
          <a:noFill/>
          <a:ln w="7114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648808" y="5725417"/>
            <a:ext cx="1883020" cy="473075"/>
          </a:xfrm>
          <a:custGeom>
            <a:avLst/>
            <a:gdLst/>
            <a:ahLst/>
            <a:cxnLst/>
            <a:rect l="l" t="t" r="r" b="b"/>
            <a:pathLst>
              <a:path w="2040412" h="472361">
                <a:moveTo>
                  <a:pt x="0" y="472361"/>
                </a:moveTo>
                <a:lnTo>
                  <a:pt x="2040412" y="472361"/>
                </a:lnTo>
                <a:lnTo>
                  <a:pt x="2040412" y="0"/>
                </a:lnTo>
                <a:lnTo>
                  <a:pt x="0" y="0"/>
                </a:lnTo>
                <a:lnTo>
                  <a:pt x="0" y="47236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28" name="object 41"/>
          <p:cNvSpPr>
            <a:spLocks/>
          </p:cNvSpPr>
          <p:nvPr/>
        </p:nvSpPr>
        <p:spPr bwMode="auto">
          <a:xfrm>
            <a:off x="3648808" y="5725417"/>
            <a:ext cx="1883020" cy="473075"/>
          </a:xfrm>
          <a:custGeom>
            <a:avLst/>
            <a:gdLst>
              <a:gd name="T0" fmla="*/ 0 w 2040412"/>
              <a:gd name="T1" fmla="*/ 474506 h 472361"/>
              <a:gd name="T2" fmla="*/ 2038990 w 2040412"/>
              <a:gd name="T3" fmla="*/ 474506 h 472361"/>
              <a:gd name="T4" fmla="*/ 2038990 w 2040412"/>
              <a:gd name="T5" fmla="*/ 0 h 472361"/>
              <a:gd name="T6" fmla="*/ 0 w 2040412"/>
              <a:gd name="T7" fmla="*/ 0 h 472361"/>
              <a:gd name="T8" fmla="*/ 0 w 2040412"/>
              <a:gd name="T9" fmla="*/ 474506 h 472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0412" h="472361">
                <a:moveTo>
                  <a:pt x="0" y="472361"/>
                </a:moveTo>
                <a:lnTo>
                  <a:pt x="2040412" y="472361"/>
                </a:lnTo>
                <a:lnTo>
                  <a:pt x="2040412" y="0"/>
                </a:lnTo>
                <a:lnTo>
                  <a:pt x="0" y="0"/>
                </a:lnTo>
                <a:lnTo>
                  <a:pt x="0" y="472361"/>
                </a:lnTo>
                <a:close/>
              </a:path>
            </a:pathLst>
          </a:custGeom>
          <a:noFill/>
          <a:ln w="7075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648808" y="5245992"/>
            <a:ext cx="1883020" cy="479425"/>
          </a:xfrm>
          <a:custGeom>
            <a:avLst/>
            <a:gdLst/>
            <a:ahLst/>
            <a:cxnLst/>
            <a:rect l="l" t="t" r="r" b="b"/>
            <a:pathLst>
              <a:path w="2040412" h="479412">
                <a:moveTo>
                  <a:pt x="0" y="479412"/>
                </a:moveTo>
                <a:lnTo>
                  <a:pt x="2040412" y="479412"/>
                </a:lnTo>
                <a:lnTo>
                  <a:pt x="2040412" y="0"/>
                </a:lnTo>
                <a:lnTo>
                  <a:pt x="0" y="0"/>
                </a:lnTo>
                <a:lnTo>
                  <a:pt x="0" y="47941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30" name="object 43"/>
          <p:cNvSpPr>
            <a:spLocks/>
          </p:cNvSpPr>
          <p:nvPr/>
        </p:nvSpPr>
        <p:spPr bwMode="auto">
          <a:xfrm>
            <a:off x="3648808" y="5245992"/>
            <a:ext cx="1883020" cy="479425"/>
          </a:xfrm>
          <a:custGeom>
            <a:avLst/>
            <a:gdLst>
              <a:gd name="T0" fmla="*/ 0 w 2040412"/>
              <a:gd name="T1" fmla="*/ 479451 h 479412"/>
              <a:gd name="T2" fmla="*/ 2038990 w 2040412"/>
              <a:gd name="T3" fmla="*/ 479451 h 479412"/>
              <a:gd name="T4" fmla="*/ 2038990 w 2040412"/>
              <a:gd name="T5" fmla="*/ 0 h 479412"/>
              <a:gd name="T6" fmla="*/ 0 w 2040412"/>
              <a:gd name="T7" fmla="*/ 0 h 479412"/>
              <a:gd name="T8" fmla="*/ 0 w 2040412"/>
              <a:gd name="T9" fmla="*/ 479451 h 4794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0412" h="479412">
                <a:moveTo>
                  <a:pt x="0" y="479412"/>
                </a:moveTo>
                <a:lnTo>
                  <a:pt x="2040412" y="479412"/>
                </a:lnTo>
                <a:lnTo>
                  <a:pt x="2040412" y="0"/>
                </a:lnTo>
                <a:lnTo>
                  <a:pt x="0" y="0"/>
                </a:lnTo>
                <a:lnTo>
                  <a:pt x="0" y="479412"/>
                </a:lnTo>
                <a:close/>
              </a:path>
            </a:pathLst>
          </a:custGeom>
          <a:noFill/>
          <a:ln w="7076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31" name="object 44"/>
          <p:cNvSpPr>
            <a:spLocks/>
          </p:cNvSpPr>
          <p:nvPr/>
        </p:nvSpPr>
        <p:spPr bwMode="auto">
          <a:xfrm>
            <a:off x="5911369" y="6176267"/>
            <a:ext cx="1890346" cy="22225"/>
          </a:xfrm>
          <a:custGeom>
            <a:avLst/>
            <a:gdLst>
              <a:gd name="T0" fmla="*/ 0 w 2048025"/>
              <a:gd name="T1" fmla="*/ 21838 h 22421"/>
              <a:gd name="T2" fmla="*/ 2047575 w 2048025"/>
              <a:gd name="T3" fmla="*/ 21838 h 22421"/>
              <a:gd name="T4" fmla="*/ 2047575 w 2048025"/>
              <a:gd name="T5" fmla="*/ 0 h 22421"/>
              <a:gd name="T6" fmla="*/ 0 w 2048025"/>
              <a:gd name="T7" fmla="*/ 0 h 22421"/>
              <a:gd name="T8" fmla="*/ 0 w 2048025"/>
              <a:gd name="T9" fmla="*/ 21838 h 224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22421">
                <a:moveTo>
                  <a:pt x="0" y="22421"/>
                </a:moveTo>
                <a:lnTo>
                  <a:pt x="2048025" y="22421"/>
                </a:lnTo>
                <a:lnTo>
                  <a:pt x="2048025" y="0"/>
                </a:lnTo>
                <a:lnTo>
                  <a:pt x="0" y="0"/>
                </a:lnTo>
                <a:lnTo>
                  <a:pt x="0" y="22421"/>
                </a:lnTo>
                <a:close/>
              </a:path>
            </a:pathLst>
          </a:custGeom>
          <a:solidFill>
            <a:srgbClr val="EBF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32" name="object 45"/>
          <p:cNvSpPr>
            <a:spLocks/>
          </p:cNvSpPr>
          <p:nvPr/>
        </p:nvSpPr>
        <p:spPr bwMode="auto">
          <a:xfrm>
            <a:off x="5911369" y="6177855"/>
            <a:ext cx="1890346" cy="20637"/>
          </a:xfrm>
          <a:custGeom>
            <a:avLst/>
            <a:gdLst>
              <a:gd name="T0" fmla="*/ 0 w 2048025"/>
              <a:gd name="T1" fmla="*/ 19646 h 21151"/>
              <a:gd name="T2" fmla="*/ 2047575 w 2048025"/>
              <a:gd name="T3" fmla="*/ 19646 h 21151"/>
              <a:gd name="T4" fmla="*/ 2047575 w 2048025"/>
              <a:gd name="T5" fmla="*/ 0 h 21151"/>
              <a:gd name="T6" fmla="*/ 0 w 2048025"/>
              <a:gd name="T7" fmla="*/ 0 h 21151"/>
              <a:gd name="T8" fmla="*/ 0 w 2048025"/>
              <a:gd name="T9" fmla="*/ 19646 h 21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21151">
                <a:moveTo>
                  <a:pt x="0" y="21151"/>
                </a:moveTo>
                <a:lnTo>
                  <a:pt x="2048025" y="21151"/>
                </a:lnTo>
                <a:lnTo>
                  <a:pt x="2048025" y="0"/>
                </a:lnTo>
                <a:lnTo>
                  <a:pt x="0" y="0"/>
                </a:lnTo>
                <a:lnTo>
                  <a:pt x="0" y="21151"/>
                </a:lnTo>
                <a:close/>
              </a:path>
            </a:pathLst>
          </a:custGeom>
          <a:noFill/>
          <a:ln w="7046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33" name="object 50"/>
          <p:cNvSpPr>
            <a:spLocks/>
          </p:cNvSpPr>
          <p:nvPr/>
        </p:nvSpPr>
        <p:spPr bwMode="auto">
          <a:xfrm>
            <a:off x="1188427" y="1571625"/>
            <a:ext cx="0" cy="4654550"/>
          </a:xfrm>
          <a:custGeom>
            <a:avLst/>
            <a:gdLst>
              <a:gd name="T0" fmla="*/ 0 h 4653148"/>
              <a:gd name="T1" fmla="*/ 4657355 h 4653148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53148">
                <a:moveTo>
                  <a:pt x="0" y="0"/>
                </a:moveTo>
                <a:lnTo>
                  <a:pt x="0" y="4653148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34" name="object 51"/>
          <p:cNvSpPr>
            <a:spLocks/>
          </p:cNvSpPr>
          <p:nvPr/>
        </p:nvSpPr>
        <p:spPr bwMode="auto">
          <a:xfrm>
            <a:off x="1160584" y="6189663"/>
            <a:ext cx="6824297" cy="0"/>
          </a:xfrm>
          <a:custGeom>
            <a:avLst/>
            <a:gdLst>
              <a:gd name="T0" fmla="*/ 0 w 7392687"/>
              <a:gd name="T1" fmla="*/ 7393590 w 7392687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392687">
                <a:moveTo>
                  <a:pt x="0" y="0"/>
                </a:moveTo>
                <a:lnTo>
                  <a:pt x="7392687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35" name="object 52"/>
          <p:cNvSpPr>
            <a:spLocks/>
          </p:cNvSpPr>
          <p:nvPr/>
        </p:nvSpPr>
        <p:spPr bwMode="auto">
          <a:xfrm>
            <a:off x="1160674" y="5422900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36" name="object 53"/>
          <p:cNvSpPr>
            <a:spLocks/>
          </p:cNvSpPr>
          <p:nvPr/>
        </p:nvSpPr>
        <p:spPr bwMode="auto">
          <a:xfrm>
            <a:off x="1160674" y="4648200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37" name="object 54"/>
          <p:cNvSpPr>
            <a:spLocks/>
          </p:cNvSpPr>
          <p:nvPr/>
        </p:nvSpPr>
        <p:spPr bwMode="auto">
          <a:xfrm>
            <a:off x="1160674" y="3881438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38" name="object 55"/>
          <p:cNvSpPr>
            <a:spLocks/>
          </p:cNvSpPr>
          <p:nvPr/>
        </p:nvSpPr>
        <p:spPr bwMode="auto">
          <a:xfrm>
            <a:off x="1160674" y="3114675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39" name="object 56"/>
          <p:cNvSpPr>
            <a:spLocks/>
          </p:cNvSpPr>
          <p:nvPr/>
        </p:nvSpPr>
        <p:spPr bwMode="auto">
          <a:xfrm>
            <a:off x="1160674" y="2346325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40" name="object 57"/>
          <p:cNvSpPr>
            <a:spLocks/>
          </p:cNvSpPr>
          <p:nvPr/>
        </p:nvSpPr>
        <p:spPr bwMode="auto">
          <a:xfrm>
            <a:off x="1160674" y="1571625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41" name="object 58"/>
          <p:cNvSpPr>
            <a:spLocks/>
          </p:cNvSpPr>
          <p:nvPr/>
        </p:nvSpPr>
        <p:spPr bwMode="auto">
          <a:xfrm>
            <a:off x="3458308" y="6189663"/>
            <a:ext cx="0" cy="36512"/>
          </a:xfrm>
          <a:custGeom>
            <a:avLst/>
            <a:gdLst>
              <a:gd name="T0" fmla="*/ 0 h 35197"/>
              <a:gd name="T1" fmla="*/ 39291 h 35197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5197">
                <a:moveTo>
                  <a:pt x="0" y="0"/>
                </a:moveTo>
                <a:lnTo>
                  <a:pt x="0" y="35197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42" name="object 59"/>
          <p:cNvSpPr>
            <a:spLocks/>
          </p:cNvSpPr>
          <p:nvPr/>
        </p:nvSpPr>
        <p:spPr bwMode="auto">
          <a:xfrm>
            <a:off x="5722327" y="6189663"/>
            <a:ext cx="0" cy="36512"/>
          </a:xfrm>
          <a:custGeom>
            <a:avLst/>
            <a:gdLst>
              <a:gd name="T0" fmla="*/ 0 h 35197"/>
              <a:gd name="T1" fmla="*/ 39291 h 35197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5197">
                <a:moveTo>
                  <a:pt x="0" y="0"/>
                </a:moveTo>
                <a:lnTo>
                  <a:pt x="0" y="35197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43" name="object 62"/>
          <p:cNvSpPr txBox="1">
            <a:spLocks noChangeArrowheads="1"/>
          </p:cNvSpPr>
          <p:nvPr/>
        </p:nvSpPr>
        <p:spPr bwMode="auto">
          <a:xfrm>
            <a:off x="1679334" y="5511800"/>
            <a:ext cx="1283677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300"/>
              </a:spcAft>
            </a:pPr>
            <a:r>
              <a:rPr lang="en-US" sz="1000" b="1" dirty="0">
                <a:solidFill>
                  <a:prstClr val="black"/>
                </a:solidFill>
              </a:rPr>
              <a:t>Detailed  Permission or Reserved Matters  Granted, 620,000</a:t>
            </a:r>
          </a:p>
        </p:txBody>
      </p:sp>
      <p:sp>
        <p:nvSpPr>
          <p:cNvPr id="25644" name="object 63"/>
          <p:cNvSpPr txBox="1">
            <a:spLocks noChangeArrowheads="1"/>
          </p:cNvSpPr>
          <p:nvPr/>
        </p:nvSpPr>
        <p:spPr bwMode="auto">
          <a:xfrm>
            <a:off x="1616320" y="4272855"/>
            <a:ext cx="1417026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indent="-6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sz="1000" b="1" dirty="0">
                <a:solidFill>
                  <a:prstClr val="black"/>
                </a:solidFill>
              </a:rPr>
              <a:t>Outline  Granted, </a:t>
            </a:r>
            <a:r>
              <a:rPr lang="en-GB" sz="1000" b="1" dirty="0">
                <a:solidFill>
                  <a:prstClr val="black"/>
                </a:solidFill>
              </a:rPr>
              <a:t>Working up</a:t>
            </a:r>
            <a:r>
              <a:rPr lang="en-US" sz="1000" b="1" dirty="0">
                <a:solidFill>
                  <a:prstClr val="black"/>
                </a:solidFill>
              </a:rPr>
              <a:t> Detailed P</a:t>
            </a:r>
            <a:r>
              <a:rPr lang="en-GB" sz="1000" b="1" dirty="0">
                <a:solidFill>
                  <a:prstClr val="black"/>
                </a:solidFill>
              </a:rPr>
              <a:t>lans/RMs</a:t>
            </a:r>
            <a:r>
              <a:rPr lang="en-US" sz="1000" b="1" dirty="0">
                <a:solidFill>
                  <a:prstClr val="black"/>
                </a:solidFill>
              </a:rPr>
              <a:t>,  578,000</a:t>
            </a:r>
          </a:p>
        </p:txBody>
      </p:sp>
      <p:sp>
        <p:nvSpPr>
          <p:cNvPr id="25645" name="object 64"/>
          <p:cNvSpPr txBox="1">
            <a:spLocks noChangeArrowheads="1"/>
          </p:cNvSpPr>
          <p:nvPr/>
        </p:nvSpPr>
        <p:spPr bwMode="auto">
          <a:xfrm>
            <a:off x="1406771" y="3494092"/>
            <a:ext cx="1792166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sz="1000" b="1" dirty="0">
                <a:solidFill>
                  <a:prstClr val="white"/>
                </a:solidFill>
              </a:rPr>
              <a:t>Obtaining  Outline</a:t>
            </a:r>
          </a:p>
          <a:p>
            <a:pPr algn="ctr" eaLnBrk="1" fontAlgn="base" hangingPunct="1">
              <a:lnSpc>
                <a:spcPts val="95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b="1" dirty="0">
                <a:solidFill>
                  <a:prstClr val="white"/>
                </a:solidFill>
              </a:rPr>
              <a:t>Permission,  513,000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688123" y="2786063"/>
            <a:ext cx="1378927" cy="2333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000" b="1" spc="45" dirty="0">
                <a:solidFill>
                  <a:prstClr val="white"/>
                </a:solidFill>
                <a:latin typeface="Arial"/>
                <a:cs typeface="Arial"/>
              </a:rPr>
              <a:t>Pre</a:t>
            </a:r>
            <a:r>
              <a:rPr sz="1000" b="1" spc="55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000" b="1" spc="60" dirty="0">
                <a:solidFill>
                  <a:prstClr val="white"/>
                </a:solidFill>
                <a:latin typeface="Arial"/>
                <a:cs typeface="Arial"/>
              </a:rPr>
              <a:t>P</a:t>
            </a:r>
            <a:r>
              <a:rPr sz="1000" b="1" dirty="0">
                <a:solidFill>
                  <a:prstClr val="white"/>
                </a:solidFill>
                <a:latin typeface="Arial"/>
                <a:cs typeface="Arial"/>
              </a:rPr>
              <a:t>l</a:t>
            </a:r>
            <a:r>
              <a:rPr sz="1000" b="1" spc="25" dirty="0">
                <a:solidFill>
                  <a:prstClr val="white"/>
                </a:solidFill>
                <a:latin typeface="Arial"/>
                <a:cs typeface="Arial"/>
              </a:rPr>
              <a:t>ann</a:t>
            </a:r>
            <a:r>
              <a:rPr sz="1000" b="1" dirty="0">
                <a:solidFill>
                  <a:prstClr val="white"/>
                </a:solidFill>
                <a:latin typeface="Arial"/>
                <a:cs typeface="Arial"/>
              </a:rPr>
              <a:t>i</a:t>
            </a:r>
            <a:r>
              <a:rPr sz="1000" b="1" spc="25" dirty="0">
                <a:solidFill>
                  <a:prstClr val="white"/>
                </a:solidFill>
                <a:latin typeface="Arial"/>
                <a:cs typeface="Arial"/>
              </a:rPr>
              <a:t>ng,  </a:t>
            </a:r>
            <a:r>
              <a:rPr sz="1000" b="1" spc="-8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000" b="1" spc="25" dirty="0">
                <a:solidFill>
                  <a:prstClr val="white"/>
                </a:solidFill>
                <a:latin typeface="Arial"/>
                <a:cs typeface="Arial"/>
              </a:rPr>
              <a:t>486</a:t>
            </a:r>
            <a:r>
              <a:rPr sz="1000" b="1" spc="15" dirty="0">
                <a:solidFill>
                  <a:prstClr val="white"/>
                </a:solidFill>
                <a:latin typeface="Arial"/>
                <a:cs typeface="Arial"/>
              </a:rPr>
              <a:t>,</a:t>
            </a:r>
            <a:r>
              <a:rPr sz="1000" b="1" spc="25" dirty="0">
                <a:solidFill>
                  <a:prstClr val="white"/>
                </a:solidFill>
                <a:latin typeface="Arial"/>
                <a:cs typeface="Arial"/>
              </a:rPr>
              <a:t>00</a:t>
            </a:r>
            <a:r>
              <a:rPr sz="1000" b="1" spc="50" dirty="0">
                <a:solidFill>
                  <a:prstClr val="white"/>
                </a:solidFill>
                <a:latin typeface="Arial"/>
                <a:cs typeface="Arial"/>
              </a:rPr>
              <a:t>0</a:t>
            </a:r>
            <a:endParaRPr sz="1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842277" y="5882580"/>
            <a:ext cx="1503485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N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ot </a:t>
            </a:r>
            <a:r>
              <a:rPr sz="1200" b="1" spc="-10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prstClr val="white"/>
                </a:solidFill>
                <a:latin typeface="Arial"/>
                <a:cs typeface="Arial"/>
              </a:rPr>
              <a:t>S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a</a:t>
            </a:r>
            <a:r>
              <a:rPr sz="1200" b="1" spc="30" dirty="0">
                <a:solidFill>
                  <a:prstClr val="white"/>
                </a:solidFill>
                <a:latin typeface="Arial"/>
                <a:cs typeface="Arial"/>
              </a:rPr>
              <a:t>r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ed, </a:t>
            </a:r>
            <a:r>
              <a:rPr sz="1200" b="1" spc="8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305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,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00</a:t>
            </a:r>
            <a:r>
              <a:rPr sz="1200" b="1" spc="50" dirty="0">
                <a:solidFill>
                  <a:prstClr val="white"/>
                </a:solidFill>
                <a:latin typeface="Arial"/>
                <a:cs typeface="Arial"/>
              </a:rPr>
              <a:t>0</a:t>
            </a:r>
            <a:endParaRPr sz="12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688378" y="5424488"/>
            <a:ext cx="1795096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200" b="1" spc="60" dirty="0">
                <a:solidFill>
                  <a:prstClr val="white"/>
                </a:solidFill>
                <a:latin typeface="Arial"/>
                <a:cs typeface="Arial"/>
              </a:rPr>
              <a:t>S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a</a:t>
            </a:r>
            <a:r>
              <a:rPr sz="1200" b="1" spc="30" dirty="0">
                <a:solidFill>
                  <a:prstClr val="white"/>
                </a:solidFill>
                <a:latin typeface="Arial"/>
                <a:cs typeface="Arial"/>
              </a:rPr>
              <a:t>r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e</a:t>
            </a:r>
            <a:r>
              <a:rPr sz="1200" b="1" spc="50" dirty="0">
                <a:solidFill>
                  <a:prstClr val="white"/>
                </a:solidFill>
                <a:latin typeface="Arial"/>
                <a:cs typeface="Arial"/>
              </a:rPr>
              <a:t>d </a:t>
            </a:r>
            <a:r>
              <a:rPr sz="1200" b="1" spc="-11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o</a:t>
            </a:r>
            <a:r>
              <a:rPr sz="1200" b="1" spc="50" dirty="0">
                <a:solidFill>
                  <a:prstClr val="white"/>
                </a:solidFill>
                <a:latin typeface="Arial"/>
                <a:cs typeface="Arial"/>
              </a:rPr>
              <a:t>n</a:t>
            </a:r>
            <a:r>
              <a:rPr sz="1200" b="1" spc="-5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prstClr val="white"/>
                </a:solidFill>
                <a:latin typeface="Arial"/>
                <a:cs typeface="Arial"/>
              </a:rPr>
              <a:t>S</a:t>
            </a:r>
            <a:r>
              <a:rPr sz="1200" b="1" spc="-5" dirty="0">
                <a:solidFill>
                  <a:prstClr val="white"/>
                </a:solidFill>
                <a:latin typeface="Arial"/>
                <a:cs typeface="Arial"/>
              </a:rPr>
              <a:t>i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e, </a:t>
            </a:r>
            <a:r>
              <a:rPr sz="1200" b="1" spc="-8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315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,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00</a:t>
            </a:r>
            <a:r>
              <a:rPr sz="1200" b="1" spc="50" dirty="0">
                <a:solidFill>
                  <a:prstClr val="white"/>
                </a:solidFill>
                <a:latin typeface="Arial"/>
                <a:cs typeface="Arial"/>
              </a:rPr>
              <a:t>0</a:t>
            </a:r>
            <a:endParaRPr sz="12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31631" y="6134100"/>
            <a:ext cx="82062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800" spc="5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09246" y="5365055"/>
            <a:ext cx="404446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0.5m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21327" y="4594225"/>
            <a:ext cx="489438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1m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21327" y="3824292"/>
            <a:ext cx="489438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1.5m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21327" y="3054350"/>
            <a:ext cx="489438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2m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21327" y="2284413"/>
            <a:ext cx="489438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2.5m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21327" y="1513780"/>
            <a:ext cx="489438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3m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547506" y="6257230"/>
            <a:ext cx="1704243" cy="1555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400" b="1" spc="3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400" b="1" spc="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400" b="1" spc="25" dirty="0">
                <a:solidFill>
                  <a:prstClr val="black"/>
                </a:solidFill>
                <a:latin typeface="Arial"/>
                <a:cs typeface="Arial"/>
              </a:rPr>
              <a:t>tt</a:t>
            </a:r>
            <a:r>
              <a:rPr sz="1400" b="1" spc="-4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b="1" spc="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400" b="1" spc="3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4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400" b="1" spc="6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400" b="1" spc="-2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400" b="1" spc="4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400" b="1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400" b="1" spc="6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400" b="1" spc="-4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b="1" spc="6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400" b="1" spc="3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378569" y="6257230"/>
            <a:ext cx="685800" cy="1555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400" b="1" spc="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400" b="1" spc="2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b="1" spc="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400" b="1" spc="3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400" b="1" spc="-3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b="1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b="1" spc="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400" b="1" spc="3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658" name="Rectangle 82"/>
          <p:cNvSpPr>
            <a:spLocks noChangeArrowheads="1"/>
          </p:cNvSpPr>
          <p:nvPr/>
        </p:nvSpPr>
        <p:spPr bwMode="auto">
          <a:xfrm>
            <a:off x="1378932" y="4983608"/>
            <a:ext cx="1943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300"/>
              </a:spcAft>
            </a:pPr>
            <a:r>
              <a:rPr lang="en-GB" sz="1000" b="1" dirty="0">
                <a:solidFill>
                  <a:prstClr val="black"/>
                </a:solidFill>
                <a:latin typeface="Arial" charset="0"/>
                <a:cs typeface="Arial" charset="0"/>
              </a:rPr>
              <a:t>Detailed  Plans Subm = 221,000</a:t>
            </a:r>
          </a:p>
        </p:txBody>
      </p:sp>
      <p:sp>
        <p:nvSpPr>
          <p:cNvPr id="25659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636416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Context 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New Homes in the Planning Pipeline</a:t>
            </a:r>
          </a:p>
        </p:txBody>
      </p:sp>
      <p:sp>
        <p:nvSpPr>
          <p:cNvPr id="83" name="Oval 82"/>
          <p:cNvSpPr/>
          <p:nvPr/>
        </p:nvSpPr>
        <p:spPr>
          <a:xfrm>
            <a:off x="3575546" y="5724525"/>
            <a:ext cx="2066192" cy="46513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54969" y="6589003"/>
            <a:ext cx="231530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Glenig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i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(2015)</a:t>
            </a:r>
            <a:r>
              <a:rPr sz="1000" i="1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000" i="1" spc="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CLG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627" name="object 4"/>
          <p:cNvSpPr>
            <a:spLocks/>
          </p:cNvSpPr>
          <p:nvPr/>
        </p:nvSpPr>
        <p:spPr bwMode="auto">
          <a:xfrm>
            <a:off x="3399705" y="1601788"/>
            <a:ext cx="2417885" cy="3643312"/>
          </a:xfrm>
          <a:custGeom>
            <a:avLst/>
            <a:gdLst>
              <a:gd name="T0" fmla="*/ 1125634 w 2620137"/>
              <a:gd name="T1" fmla="*/ 1539641 h 3642995"/>
              <a:gd name="T2" fmla="*/ 486114 w 2620137"/>
              <a:gd name="T3" fmla="*/ 1539641 h 3642995"/>
              <a:gd name="T4" fmla="*/ 0 w 2620137"/>
              <a:gd name="T5" fmla="*/ 3643946 h 3642995"/>
              <a:gd name="T6" fmla="*/ 1125634 w 2620137"/>
              <a:gd name="T7" fmla="*/ 1539641 h 3642995"/>
              <a:gd name="T8" fmla="*/ 2617851 w 2620137"/>
              <a:gd name="T9" fmla="*/ 0 h 3642995"/>
              <a:gd name="T10" fmla="*/ 59766 w 2620137"/>
              <a:gd name="T11" fmla="*/ 0 h 3642995"/>
              <a:gd name="T12" fmla="*/ 59766 w 2620137"/>
              <a:gd name="T13" fmla="*/ 1539641 h 3642995"/>
              <a:gd name="T14" fmla="*/ 2617851 w 2620137"/>
              <a:gd name="T15" fmla="*/ 1539641 h 3642995"/>
              <a:gd name="T16" fmla="*/ 2617851 w 2620137"/>
              <a:gd name="T17" fmla="*/ 0 h 36429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20137" h="3642995">
                <a:moveTo>
                  <a:pt x="1126617" y="1539239"/>
                </a:moveTo>
                <a:lnTo>
                  <a:pt x="486537" y="1539239"/>
                </a:lnTo>
                <a:lnTo>
                  <a:pt x="0" y="3642995"/>
                </a:lnTo>
                <a:lnTo>
                  <a:pt x="1126617" y="1539239"/>
                </a:lnTo>
                <a:close/>
              </a:path>
              <a:path w="2620137" h="3642995">
                <a:moveTo>
                  <a:pt x="2620137" y="0"/>
                </a:moveTo>
                <a:lnTo>
                  <a:pt x="59817" y="0"/>
                </a:lnTo>
                <a:lnTo>
                  <a:pt x="59817" y="1539239"/>
                </a:lnTo>
                <a:lnTo>
                  <a:pt x="2620137" y="1539239"/>
                </a:lnTo>
                <a:lnTo>
                  <a:pt x="2620137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28" name="object 5"/>
          <p:cNvSpPr>
            <a:spLocks/>
          </p:cNvSpPr>
          <p:nvPr/>
        </p:nvSpPr>
        <p:spPr bwMode="auto">
          <a:xfrm>
            <a:off x="3399705" y="1601788"/>
            <a:ext cx="2417885" cy="3643312"/>
          </a:xfrm>
          <a:custGeom>
            <a:avLst/>
            <a:gdLst>
              <a:gd name="T0" fmla="*/ 59766 w 2620137"/>
              <a:gd name="T1" fmla="*/ 0 h 3642995"/>
              <a:gd name="T2" fmla="*/ 486114 w 2620137"/>
              <a:gd name="T3" fmla="*/ 0 h 3642995"/>
              <a:gd name="T4" fmla="*/ 1125634 w 2620137"/>
              <a:gd name="T5" fmla="*/ 0 h 3642995"/>
              <a:gd name="T6" fmla="*/ 2617851 w 2620137"/>
              <a:gd name="T7" fmla="*/ 0 h 3642995"/>
              <a:gd name="T8" fmla="*/ 2617851 w 2620137"/>
              <a:gd name="T9" fmla="*/ 898123 h 3642995"/>
              <a:gd name="T10" fmla="*/ 2617851 w 2620137"/>
              <a:gd name="T11" fmla="*/ 1283036 h 3642995"/>
              <a:gd name="T12" fmla="*/ 2617851 w 2620137"/>
              <a:gd name="T13" fmla="*/ 1539641 h 3642995"/>
              <a:gd name="T14" fmla="*/ 1125634 w 2620137"/>
              <a:gd name="T15" fmla="*/ 1539641 h 3642995"/>
              <a:gd name="T16" fmla="*/ 0 w 2620137"/>
              <a:gd name="T17" fmla="*/ 3643946 h 3642995"/>
              <a:gd name="T18" fmla="*/ 486114 w 2620137"/>
              <a:gd name="T19" fmla="*/ 1539641 h 3642995"/>
              <a:gd name="T20" fmla="*/ 59766 w 2620137"/>
              <a:gd name="T21" fmla="*/ 1539641 h 3642995"/>
              <a:gd name="T22" fmla="*/ 59766 w 2620137"/>
              <a:gd name="T23" fmla="*/ 1283036 h 3642995"/>
              <a:gd name="T24" fmla="*/ 59766 w 2620137"/>
              <a:gd name="T25" fmla="*/ 898123 h 3642995"/>
              <a:gd name="T26" fmla="*/ 59766 w 2620137"/>
              <a:gd name="T27" fmla="*/ 0 h 364299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20137" h="3642995">
                <a:moveTo>
                  <a:pt x="59817" y="0"/>
                </a:moveTo>
                <a:lnTo>
                  <a:pt x="486537" y="0"/>
                </a:lnTo>
                <a:lnTo>
                  <a:pt x="1126617" y="0"/>
                </a:lnTo>
                <a:lnTo>
                  <a:pt x="2620137" y="0"/>
                </a:lnTo>
                <a:lnTo>
                  <a:pt x="2620137" y="897889"/>
                </a:lnTo>
                <a:lnTo>
                  <a:pt x="2620137" y="1282700"/>
                </a:lnTo>
                <a:lnTo>
                  <a:pt x="2620137" y="1539239"/>
                </a:lnTo>
                <a:lnTo>
                  <a:pt x="1126617" y="1539239"/>
                </a:lnTo>
                <a:lnTo>
                  <a:pt x="0" y="3642995"/>
                </a:lnTo>
                <a:lnTo>
                  <a:pt x="486537" y="1539239"/>
                </a:lnTo>
                <a:lnTo>
                  <a:pt x="59817" y="1539239"/>
                </a:lnTo>
                <a:lnTo>
                  <a:pt x="59817" y="1282700"/>
                </a:lnTo>
                <a:lnTo>
                  <a:pt x="59817" y="897889"/>
                </a:lnTo>
                <a:lnTo>
                  <a:pt x="59817" y="0"/>
                </a:lnTo>
                <a:close/>
              </a:path>
            </a:pathLst>
          </a:custGeom>
          <a:noFill/>
          <a:ln w="25908">
            <a:solidFill>
              <a:srgbClr val="88A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29" name="object 6"/>
          <p:cNvSpPr txBox="1">
            <a:spLocks noChangeArrowheads="1"/>
          </p:cNvSpPr>
          <p:nvPr/>
        </p:nvSpPr>
        <p:spPr bwMode="auto">
          <a:xfrm>
            <a:off x="3560891" y="1727200"/>
            <a:ext cx="2148254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indent="1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As of September 2015, </a:t>
            </a:r>
            <a:r>
              <a:rPr lang="en-US" sz="1200" b="1" dirty="0">
                <a:solidFill>
                  <a:prstClr val="black"/>
                </a:solidFill>
              </a:rPr>
              <a:t>620,000 units </a:t>
            </a:r>
            <a:r>
              <a:rPr lang="en-US" sz="1200" dirty="0">
                <a:solidFill>
                  <a:prstClr val="black"/>
                </a:solidFill>
              </a:rPr>
              <a:t>had either detailed permission or reserved matters granted compared with fewer than</a:t>
            </a:r>
          </a:p>
        </p:txBody>
      </p:sp>
      <p:sp>
        <p:nvSpPr>
          <p:cNvPr id="26630" name="object 7"/>
          <p:cNvSpPr txBox="1">
            <a:spLocks noChangeArrowheads="1"/>
          </p:cNvSpPr>
          <p:nvPr/>
        </p:nvSpPr>
        <p:spPr bwMode="auto">
          <a:xfrm>
            <a:off x="3601921" y="2459916"/>
            <a:ext cx="206765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half a million in 2013: </a:t>
            </a:r>
            <a:r>
              <a:rPr lang="en-US" sz="1200" b="1" dirty="0">
                <a:solidFill>
                  <a:prstClr val="black"/>
                </a:solidFill>
              </a:rPr>
              <a:t>more projects being given the green light by planning authorities.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6631" name="object 8"/>
          <p:cNvSpPr>
            <a:spLocks/>
          </p:cNvSpPr>
          <p:nvPr/>
        </p:nvSpPr>
        <p:spPr bwMode="auto">
          <a:xfrm>
            <a:off x="4372710" y="3313113"/>
            <a:ext cx="1918189" cy="2432050"/>
          </a:xfrm>
          <a:custGeom>
            <a:avLst/>
            <a:gdLst>
              <a:gd name="T0" fmla="*/ 2078674 w 2077720"/>
              <a:gd name="T1" fmla="*/ 1438467 h 2433015"/>
              <a:gd name="T2" fmla="*/ 1455073 w 2077720"/>
              <a:gd name="T3" fmla="*/ 1438467 h 2433015"/>
              <a:gd name="T4" fmla="*/ 1346564 w 2077720"/>
              <a:gd name="T5" fmla="*/ 2430121 h 2433015"/>
              <a:gd name="T6" fmla="*/ 2078674 w 2077720"/>
              <a:gd name="T7" fmla="*/ 1438467 h 2433015"/>
              <a:gd name="T8" fmla="*/ 2494410 w 2077720"/>
              <a:gd name="T9" fmla="*/ 0 h 2433015"/>
              <a:gd name="T10" fmla="*/ 0 w 2077720"/>
              <a:gd name="T11" fmla="*/ 0 h 2433015"/>
              <a:gd name="T12" fmla="*/ 0 w 2077720"/>
              <a:gd name="T13" fmla="*/ 1438467 h 2433015"/>
              <a:gd name="T14" fmla="*/ 2494410 w 2077720"/>
              <a:gd name="T15" fmla="*/ 1438467 h 2433015"/>
              <a:gd name="T16" fmla="*/ 2494410 w 2077720"/>
              <a:gd name="T17" fmla="*/ 0 h 24330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77720" h="2433015">
                <a:moveTo>
                  <a:pt x="2077720" y="1440180"/>
                </a:moveTo>
                <a:lnTo>
                  <a:pt x="1454404" y="1440180"/>
                </a:lnTo>
                <a:lnTo>
                  <a:pt x="1345946" y="2433015"/>
                </a:lnTo>
                <a:lnTo>
                  <a:pt x="2077720" y="1440180"/>
                </a:lnTo>
                <a:close/>
              </a:path>
              <a:path w="2077720" h="2433015">
                <a:moveTo>
                  <a:pt x="2493264" y="0"/>
                </a:moveTo>
                <a:lnTo>
                  <a:pt x="0" y="0"/>
                </a:lnTo>
                <a:lnTo>
                  <a:pt x="0" y="1440180"/>
                </a:lnTo>
                <a:lnTo>
                  <a:pt x="2493264" y="1440180"/>
                </a:lnTo>
                <a:lnTo>
                  <a:pt x="2493264" y="0"/>
                </a:lnTo>
                <a:close/>
              </a:path>
            </a:pathLst>
          </a:custGeom>
          <a:solidFill>
            <a:srgbClr val="BA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32" name="object 9"/>
          <p:cNvSpPr>
            <a:spLocks/>
          </p:cNvSpPr>
          <p:nvPr/>
        </p:nvSpPr>
        <p:spPr bwMode="auto">
          <a:xfrm>
            <a:off x="4372714" y="3313113"/>
            <a:ext cx="2302120" cy="2432050"/>
          </a:xfrm>
          <a:custGeom>
            <a:avLst/>
            <a:gdLst>
              <a:gd name="T0" fmla="*/ 2495361 w 2493264"/>
              <a:gd name="T1" fmla="*/ 0 h 2433015"/>
              <a:gd name="T2" fmla="*/ 2079469 w 2493264"/>
              <a:gd name="T3" fmla="*/ 0 h 2433015"/>
              <a:gd name="T4" fmla="*/ 1455628 w 2493264"/>
              <a:gd name="T5" fmla="*/ 0 h 2433015"/>
              <a:gd name="T6" fmla="*/ 0 w 2493264"/>
              <a:gd name="T7" fmla="*/ 0 h 2433015"/>
              <a:gd name="T8" fmla="*/ 0 w 2493264"/>
              <a:gd name="T9" fmla="*/ 839106 h 2433015"/>
              <a:gd name="T10" fmla="*/ 0 w 2493264"/>
              <a:gd name="T11" fmla="*/ 1198722 h 2433015"/>
              <a:gd name="T12" fmla="*/ 0 w 2493264"/>
              <a:gd name="T13" fmla="*/ 1438467 h 2433015"/>
              <a:gd name="T14" fmla="*/ 1455628 w 2493264"/>
              <a:gd name="T15" fmla="*/ 1438467 h 2433015"/>
              <a:gd name="T16" fmla="*/ 1347078 w 2493264"/>
              <a:gd name="T17" fmla="*/ 2430121 h 2433015"/>
              <a:gd name="T18" fmla="*/ 2079469 w 2493264"/>
              <a:gd name="T19" fmla="*/ 1438467 h 2433015"/>
              <a:gd name="T20" fmla="*/ 2495361 w 2493264"/>
              <a:gd name="T21" fmla="*/ 1438467 h 2433015"/>
              <a:gd name="T22" fmla="*/ 2495361 w 2493264"/>
              <a:gd name="T23" fmla="*/ 1198722 h 2433015"/>
              <a:gd name="T24" fmla="*/ 2495361 w 2493264"/>
              <a:gd name="T25" fmla="*/ 839106 h 2433015"/>
              <a:gd name="T26" fmla="*/ 2495361 w 2493264"/>
              <a:gd name="T27" fmla="*/ 0 h 24330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493264" h="2433015">
                <a:moveTo>
                  <a:pt x="2493264" y="0"/>
                </a:moveTo>
                <a:lnTo>
                  <a:pt x="2077720" y="0"/>
                </a:lnTo>
                <a:lnTo>
                  <a:pt x="1454404" y="0"/>
                </a:lnTo>
                <a:lnTo>
                  <a:pt x="0" y="0"/>
                </a:lnTo>
                <a:lnTo>
                  <a:pt x="0" y="840105"/>
                </a:lnTo>
                <a:lnTo>
                  <a:pt x="0" y="1200150"/>
                </a:lnTo>
                <a:lnTo>
                  <a:pt x="0" y="1440180"/>
                </a:lnTo>
                <a:lnTo>
                  <a:pt x="1454404" y="1440180"/>
                </a:lnTo>
                <a:lnTo>
                  <a:pt x="1345946" y="2433015"/>
                </a:lnTo>
                <a:lnTo>
                  <a:pt x="2077720" y="1440180"/>
                </a:lnTo>
                <a:lnTo>
                  <a:pt x="2493264" y="1440180"/>
                </a:lnTo>
                <a:lnTo>
                  <a:pt x="2493264" y="1200150"/>
                </a:lnTo>
                <a:lnTo>
                  <a:pt x="2493264" y="840105"/>
                </a:lnTo>
                <a:lnTo>
                  <a:pt x="2493264" y="0"/>
                </a:lnTo>
                <a:close/>
              </a:path>
            </a:pathLst>
          </a:custGeom>
          <a:noFill/>
          <a:ln w="25908">
            <a:solidFill>
              <a:srgbClr val="88A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33" name="object 10"/>
          <p:cNvSpPr txBox="1">
            <a:spLocks noChangeArrowheads="1"/>
          </p:cNvSpPr>
          <p:nvPr/>
        </p:nvSpPr>
        <p:spPr bwMode="auto">
          <a:xfrm>
            <a:off x="4445977" y="3387730"/>
            <a:ext cx="21526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However, over 300,000 of projects with full permission are yet to make a start on site. Reflecting both the increase of permissions in the system, and the time it takes between getting permission and starting.</a:t>
            </a:r>
          </a:p>
        </p:txBody>
      </p:sp>
      <p:sp>
        <p:nvSpPr>
          <p:cNvPr id="26634" name="object 20"/>
          <p:cNvSpPr>
            <a:spLocks noChangeArrowheads="1"/>
          </p:cNvSpPr>
          <p:nvPr/>
        </p:nvSpPr>
        <p:spPr bwMode="auto">
          <a:xfrm>
            <a:off x="1333500" y="5209466"/>
            <a:ext cx="1988527" cy="992187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35" name="object 21"/>
          <p:cNvSpPr>
            <a:spLocks noChangeArrowheads="1"/>
          </p:cNvSpPr>
          <p:nvPr/>
        </p:nvSpPr>
        <p:spPr bwMode="auto">
          <a:xfrm>
            <a:off x="1333500" y="4871328"/>
            <a:ext cx="1988527" cy="44291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36" name="object 22"/>
          <p:cNvSpPr>
            <a:spLocks noChangeArrowheads="1"/>
          </p:cNvSpPr>
          <p:nvPr/>
        </p:nvSpPr>
        <p:spPr bwMode="auto">
          <a:xfrm>
            <a:off x="1333500" y="3976689"/>
            <a:ext cx="1988527" cy="998537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37" name="object 23"/>
          <p:cNvSpPr>
            <a:spLocks noChangeArrowheads="1"/>
          </p:cNvSpPr>
          <p:nvPr/>
        </p:nvSpPr>
        <p:spPr bwMode="auto">
          <a:xfrm>
            <a:off x="1333500" y="3187706"/>
            <a:ext cx="1988527" cy="893763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38" name="object 24"/>
          <p:cNvSpPr>
            <a:spLocks noChangeArrowheads="1"/>
          </p:cNvSpPr>
          <p:nvPr/>
        </p:nvSpPr>
        <p:spPr bwMode="auto">
          <a:xfrm>
            <a:off x="1333500" y="2441575"/>
            <a:ext cx="1988527" cy="852488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39" name="object 25"/>
          <p:cNvSpPr>
            <a:spLocks noChangeArrowheads="1"/>
          </p:cNvSpPr>
          <p:nvPr/>
        </p:nvSpPr>
        <p:spPr bwMode="auto">
          <a:xfrm>
            <a:off x="3596055" y="5694363"/>
            <a:ext cx="1995854" cy="50641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40" name="object 26"/>
          <p:cNvSpPr>
            <a:spLocks noChangeArrowheads="1"/>
          </p:cNvSpPr>
          <p:nvPr/>
        </p:nvSpPr>
        <p:spPr bwMode="auto">
          <a:xfrm>
            <a:off x="3596055" y="5208588"/>
            <a:ext cx="1995854" cy="59055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378933" y="5245100"/>
            <a:ext cx="1890346" cy="952500"/>
          </a:xfrm>
          <a:custGeom>
            <a:avLst/>
            <a:gdLst/>
            <a:ahLst/>
            <a:cxnLst/>
            <a:rect l="l" t="t" r="r" b="b"/>
            <a:pathLst>
              <a:path w="2048025" h="951785">
                <a:moveTo>
                  <a:pt x="0" y="951785"/>
                </a:moveTo>
                <a:lnTo>
                  <a:pt x="2048025" y="951785"/>
                </a:lnTo>
                <a:lnTo>
                  <a:pt x="2048025" y="0"/>
                </a:lnTo>
                <a:lnTo>
                  <a:pt x="0" y="0"/>
                </a:lnTo>
                <a:lnTo>
                  <a:pt x="0" y="95178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42" name="object 31"/>
          <p:cNvSpPr>
            <a:spLocks/>
          </p:cNvSpPr>
          <p:nvPr/>
        </p:nvSpPr>
        <p:spPr bwMode="auto">
          <a:xfrm>
            <a:off x="1378933" y="5245100"/>
            <a:ext cx="1890346" cy="952500"/>
          </a:xfrm>
          <a:custGeom>
            <a:avLst/>
            <a:gdLst>
              <a:gd name="T0" fmla="*/ 0 w 2048025"/>
              <a:gd name="T1" fmla="*/ 953932 h 951785"/>
              <a:gd name="T2" fmla="*/ 2047575 w 2048025"/>
              <a:gd name="T3" fmla="*/ 953932 h 951785"/>
              <a:gd name="T4" fmla="*/ 2047575 w 2048025"/>
              <a:gd name="T5" fmla="*/ 0 h 951785"/>
              <a:gd name="T6" fmla="*/ 0 w 2048025"/>
              <a:gd name="T7" fmla="*/ 0 h 951785"/>
              <a:gd name="T8" fmla="*/ 0 w 2048025"/>
              <a:gd name="T9" fmla="*/ 953932 h 951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951785">
                <a:moveTo>
                  <a:pt x="0" y="951785"/>
                </a:moveTo>
                <a:lnTo>
                  <a:pt x="2048025" y="951785"/>
                </a:lnTo>
                <a:lnTo>
                  <a:pt x="2048025" y="0"/>
                </a:lnTo>
                <a:lnTo>
                  <a:pt x="0" y="0"/>
                </a:lnTo>
                <a:lnTo>
                  <a:pt x="0" y="951785"/>
                </a:lnTo>
                <a:close/>
              </a:path>
            </a:pathLst>
          </a:custGeom>
          <a:noFill/>
          <a:ln w="7148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78933" y="4901491"/>
            <a:ext cx="1890346" cy="344487"/>
          </a:xfrm>
          <a:custGeom>
            <a:avLst/>
            <a:gdLst/>
            <a:ahLst/>
            <a:cxnLst/>
            <a:rect l="l" t="t" r="r" b="b"/>
            <a:pathLst>
              <a:path w="2048025" h="345462">
                <a:moveTo>
                  <a:pt x="0" y="345462"/>
                </a:moveTo>
                <a:lnTo>
                  <a:pt x="2048025" y="345462"/>
                </a:lnTo>
                <a:lnTo>
                  <a:pt x="2048025" y="0"/>
                </a:lnTo>
                <a:lnTo>
                  <a:pt x="0" y="0"/>
                </a:lnTo>
                <a:lnTo>
                  <a:pt x="0" y="34546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44" name="object 33"/>
          <p:cNvSpPr>
            <a:spLocks/>
          </p:cNvSpPr>
          <p:nvPr/>
        </p:nvSpPr>
        <p:spPr bwMode="auto">
          <a:xfrm>
            <a:off x="1378933" y="4901491"/>
            <a:ext cx="1890346" cy="344487"/>
          </a:xfrm>
          <a:custGeom>
            <a:avLst/>
            <a:gdLst>
              <a:gd name="T0" fmla="*/ 0 w 2048025"/>
              <a:gd name="T1" fmla="*/ 342545 h 345462"/>
              <a:gd name="T2" fmla="*/ 2047575 w 2048025"/>
              <a:gd name="T3" fmla="*/ 342545 h 345462"/>
              <a:gd name="T4" fmla="*/ 2047575 w 2048025"/>
              <a:gd name="T5" fmla="*/ 0 h 345462"/>
              <a:gd name="T6" fmla="*/ 0 w 2048025"/>
              <a:gd name="T7" fmla="*/ 0 h 345462"/>
              <a:gd name="T8" fmla="*/ 0 w 2048025"/>
              <a:gd name="T9" fmla="*/ 342545 h 3454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345462">
                <a:moveTo>
                  <a:pt x="0" y="345462"/>
                </a:moveTo>
                <a:lnTo>
                  <a:pt x="2048025" y="345462"/>
                </a:lnTo>
                <a:lnTo>
                  <a:pt x="2048025" y="0"/>
                </a:lnTo>
                <a:lnTo>
                  <a:pt x="0" y="0"/>
                </a:lnTo>
                <a:lnTo>
                  <a:pt x="0" y="345462"/>
                </a:lnTo>
                <a:close/>
              </a:path>
            </a:pathLst>
          </a:custGeom>
          <a:noFill/>
          <a:ln w="7062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374532" y="4035429"/>
            <a:ext cx="1890346" cy="887413"/>
          </a:xfrm>
          <a:custGeom>
            <a:avLst/>
            <a:gdLst/>
            <a:ahLst/>
            <a:cxnLst/>
            <a:rect l="l" t="t" r="r" b="b"/>
            <a:pathLst>
              <a:path w="2048025" h="888324">
                <a:moveTo>
                  <a:pt x="0" y="888324"/>
                </a:moveTo>
                <a:lnTo>
                  <a:pt x="2048025" y="888324"/>
                </a:lnTo>
                <a:lnTo>
                  <a:pt x="2048025" y="0"/>
                </a:lnTo>
                <a:lnTo>
                  <a:pt x="0" y="0"/>
                </a:lnTo>
                <a:lnTo>
                  <a:pt x="0" y="88832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46" name="object 35"/>
          <p:cNvSpPr>
            <a:spLocks/>
          </p:cNvSpPr>
          <p:nvPr/>
        </p:nvSpPr>
        <p:spPr bwMode="auto">
          <a:xfrm>
            <a:off x="1378933" y="4011613"/>
            <a:ext cx="1890346" cy="889000"/>
          </a:xfrm>
          <a:custGeom>
            <a:avLst/>
            <a:gdLst>
              <a:gd name="T0" fmla="*/ 0 w 2048025"/>
              <a:gd name="T1" fmla="*/ 890354 h 888324"/>
              <a:gd name="T2" fmla="*/ 2047575 w 2048025"/>
              <a:gd name="T3" fmla="*/ 890354 h 888324"/>
              <a:gd name="T4" fmla="*/ 2047575 w 2048025"/>
              <a:gd name="T5" fmla="*/ 0 h 888324"/>
              <a:gd name="T6" fmla="*/ 0 w 2048025"/>
              <a:gd name="T7" fmla="*/ 0 h 888324"/>
              <a:gd name="T8" fmla="*/ 0 w 2048025"/>
              <a:gd name="T9" fmla="*/ 890354 h 888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888324">
                <a:moveTo>
                  <a:pt x="0" y="888324"/>
                </a:moveTo>
                <a:lnTo>
                  <a:pt x="2048025" y="888324"/>
                </a:lnTo>
                <a:lnTo>
                  <a:pt x="2048025" y="0"/>
                </a:lnTo>
                <a:lnTo>
                  <a:pt x="0" y="0"/>
                </a:lnTo>
                <a:lnTo>
                  <a:pt x="0" y="888324"/>
                </a:lnTo>
                <a:close/>
              </a:path>
            </a:pathLst>
          </a:custGeom>
          <a:noFill/>
          <a:ln w="7137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78933" y="3222625"/>
            <a:ext cx="1890346" cy="788988"/>
          </a:xfrm>
          <a:custGeom>
            <a:avLst/>
            <a:gdLst/>
            <a:ahLst/>
            <a:cxnLst/>
            <a:rect l="l" t="t" r="r" b="b"/>
            <a:pathLst>
              <a:path w="2048025" h="789631">
                <a:moveTo>
                  <a:pt x="0" y="789631"/>
                </a:moveTo>
                <a:lnTo>
                  <a:pt x="2048025" y="789631"/>
                </a:lnTo>
                <a:lnTo>
                  <a:pt x="2048025" y="0"/>
                </a:lnTo>
                <a:lnTo>
                  <a:pt x="0" y="0"/>
                </a:lnTo>
                <a:lnTo>
                  <a:pt x="0" y="78963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48" name="object 37"/>
          <p:cNvSpPr>
            <a:spLocks/>
          </p:cNvSpPr>
          <p:nvPr/>
        </p:nvSpPr>
        <p:spPr bwMode="auto">
          <a:xfrm>
            <a:off x="1378933" y="3222625"/>
            <a:ext cx="1890346" cy="788988"/>
          </a:xfrm>
          <a:custGeom>
            <a:avLst/>
            <a:gdLst>
              <a:gd name="T0" fmla="*/ 0 w 2048025"/>
              <a:gd name="T1" fmla="*/ 787704 h 789631"/>
              <a:gd name="T2" fmla="*/ 2047575 w 2048025"/>
              <a:gd name="T3" fmla="*/ 787704 h 789631"/>
              <a:gd name="T4" fmla="*/ 2047575 w 2048025"/>
              <a:gd name="T5" fmla="*/ 0 h 789631"/>
              <a:gd name="T6" fmla="*/ 0 w 2048025"/>
              <a:gd name="T7" fmla="*/ 0 h 789631"/>
              <a:gd name="T8" fmla="*/ 0 w 2048025"/>
              <a:gd name="T9" fmla="*/ 787704 h 7896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789631">
                <a:moveTo>
                  <a:pt x="0" y="789631"/>
                </a:moveTo>
                <a:lnTo>
                  <a:pt x="2048025" y="789631"/>
                </a:lnTo>
                <a:lnTo>
                  <a:pt x="2048025" y="0"/>
                </a:lnTo>
                <a:lnTo>
                  <a:pt x="0" y="0"/>
                </a:lnTo>
                <a:lnTo>
                  <a:pt x="0" y="789631"/>
                </a:lnTo>
                <a:close/>
              </a:path>
            </a:pathLst>
          </a:custGeom>
          <a:noFill/>
          <a:ln w="7120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378933" y="2474913"/>
            <a:ext cx="1890346" cy="747712"/>
          </a:xfrm>
          <a:custGeom>
            <a:avLst/>
            <a:gdLst/>
            <a:ahLst/>
            <a:cxnLst/>
            <a:rect l="l" t="t" r="r" b="b"/>
            <a:pathLst>
              <a:path w="2048025" h="747323">
                <a:moveTo>
                  <a:pt x="0" y="747323"/>
                </a:moveTo>
                <a:lnTo>
                  <a:pt x="2048025" y="747323"/>
                </a:lnTo>
                <a:lnTo>
                  <a:pt x="2048025" y="0"/>
                </a:lnTo>
                <a:lnTo>
                  <a:pt x="0" y="0"/>
                </a:lnTo>
                <a:lnTo>
                  <a:pt x="0" y="74732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50" name="object 39"/>
          <p:cNvSpPr>
            <a:spLocks/>
          </p:cNvSpPr>
          <p:nvPr/>
        </p:nvSpPr>
        <p:spPr bwMode="auto">
          <a:xfrm>
            <a:off x="1378933" y="2474913"/>
            <a:ext cx="1890346" cy="747712"/>
          </a:xfrm>
          <a:custGeom>
            <a:avLst/>
            <a:gdLst>
              <a:gd name="T0" fmla="*/ 0 w 2048025"/>
              <a:gd name="T1" fmla="*/ 748490 h 747323"/>
              <a:gd name="T2" fmla="*/ 2047575 w 2048025"/>
              <a:gd name="T3" fmla="*/ 748490 h 747323"/>
              <a:gd name="T4" fmla="*/ 2047575 w 2048025"/>
              <a:gd name="T5" fmla="*/ 0 h 747323"/>
              <a:gd name="T6" fmla="*/ 0 w 2048025"/>
              <a:gd name="T7" fmla="*/ 0 h 747323"/>
              <a:gd name="T8" fmla="*/ 0 w 2048025"/>
              <a:gd name="T9" fmla="*/ 748490 h 747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747323">
                <a:moveTo>
                  <a:pt x="0" y="747323"/>
                </a:moveTo>
                <a:lnTo>
                  <a:pt x="2048025" y="747323"/>
                </a:lnTo>
                <a:lnTo>
                  <a:pt x="2048025" y="0"/>
                </a:lnTo>
                <a:lnTo>
                  <a:pt x="0" y="0"/>
                </a:lnTo>
                <a:lnTo>
                  <a:pt x="0" y="747323"/>
                </a:lnTo>
                <a:close/>
              </a:path>
            </a:pathLst>
          </a:custGeom>
          <a:noFill/>
          <a:ln w="7114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648808" y="5725403"/>
            <a:ext cx="1883020" cy="473075"/>
          </a:xfrm>
          <a:custGeom>
            <a:avLst/>
            <a:gdLst/>
            <a:ahLst/>
            <a:cxnLst/>
            <a:rect l="l" t="t" r="r" b="b"/>
            <a:pathLst>
              <a:path w="2040412" h="472361">
                <a:moveTo>
                  <a:pt x="0" y="472361"/>
                </a:moveTo>
                <a:lnTo>
                  <a:pt x="2040412" y="472361"/>
                </a:lnTo>
                <a:lnTo>
                  <a:pt x="2040412" y="0"/>
                </a:lnTo>
                <a:lnTo>
                  <a:pt x="0" y="0"/>
                </a:lnTo>
                <a:lnTo>
                  <a:pt x="0" y="47236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52" name="object 41"/>
          <p:cNvSpPr>
            <a:spLocks/>
          </p:cNvSpPr>
          <p:nvPr/>
        </p:nvSpPr>
        <p:spPr bwMode="auto">
          <a:xfrm>
            <a:off x="3648808" y="5725403"/>
            <a:ext cx="1883020" cy="473075"/>
          </a:xfrm>
          <a:custGeom>
            <a:avLst/>
            <a:gdLst>
              <a:gd name="T0" fmla="*/ 0 w 2040412"/>
              <a:gd name="T1" fmla="*/ 474506 h 472361"/>
              <a:gd name="T2" fmla="*/ 2038990 w 2040412"/>
              <a:gd name="T3" fmla="*/ 474506 h 472361"/>
              <a:gd name="T4" fmla="*/ 2038990 w 2040412"/>
              <a:gd name="T5" fmla="*/ 0 h 472361"/>
              <a:gd name="T6" fmla="*/ 0 w 2040412"/>
              <a:gd name="T7" fmla="*/ 0 h 472361"/>
              <a:gd name="T8" fmla="*/ 0 w 2040412"/>
              <a:gd name="T9" fmla="*/ 474506 h 472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0412" h="472361">
                <a:moveTo>
                  <a:pt x="0" y="472361"/>
                </a:moveTo>
                <a:lnTo>
                  <a:pt x="2040412" y="472361"/>
                </a:lnTo>
                <a:lnTo>
                  <a:pt x="2040412" y="0"/>
                </a:lnTo>
                <a:lnTo>
                  <a:pt x="0" y="0"/>
                </a:lnTo>
                <a:lnTo>
                  <a:pt x="0" y="472361"/>
                </a:lnTo>
                <a:close/>
              </a:path>
            </a:pathLst>
          </a:custGeom>
          <a:noFill/>
          <a:ln w="7075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648808" y="5245978"/>
            <a:ext cx="1883020" cy="479425"/>
          </a:xfrm>
          <a:custGeom>
            <a:avLst/>
            <a:gdLst/>
            <a:ahLst/>
            <a:cxnLst/>
            <a:rect l="l" t="t" r="r" b="b"/>
            <a:pathLst>
              <a:path w="2040412" h="479412">
                <a:moveTo>
                  <a:pt x="0" y="479412"/>
                </a:moveTo>
                <a:lnTo>
                  <a:pt x="2040412" y="479412"/>
                </a:lnTo>
                <a:lnTo>
                  <a:pt x="2040412" y="0"/>
                </a:lnTo>
                <a:lnTo>
                  <a:pt x="0" y="0"/>
                </a:lnTo>
                <a:lnTo>
                  <a:pt x="0" y="47941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54" name="object 43"/>
          <p:cNvSpPr>
            <a:spLocks/>
          </p:cNvSpPr>
          <p:nvPr/>
        </p:nvSpPr>
        <p:spPr bwMode="auto">
          <a:xfrm>
            <a:off x="3648808" y="5245978"/>
            <a:ext cx="1883020" cy="479425"/>
          </a:xfrm>
          <a:custGeom>
            <a:avLst/>
            <a:gdLst>
              <a:gd name="T0" fmla="*/ 0 w 2040412"/>
              <a:gd name="T1" fmla="*/ 479451 h 479412"/>
              <a:gd name="T2" fmla="*/ 2038990 w 2040412"/>
              <a:gd name="T3" fmla="*/ 479451 h 479412"/>
              <a:gd name="T4" fmla="*/ 2038990 w 2040412"/>
              <a:gd name="T5" fmla="*/ 0 h 479412"/>
              <a:gd name="T6" fmla="*/ 0 w 2040412"/>
              <a:gd name="T7" fmla="*/ 0 h 479412"/>
              <a:gd name="T8" fmla="*/ 0 w 2040412"/>
              <a:gd name="T9" fmla="*/ 479451 h 4794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0412" h="479412">
                <a:moveTo>
                  <a:pt x="0" y="479412"/>
                </a:moveTo>
                <a:lnTo>
                  <a:pt x="2040412" y="479412"/>
                </a:lnTo>
                <a:lnTo>
                  <a:pt x="2040412" y="0"/>
                </a:lnTo>
                <a:lnTo>
                  <a:pt x="0" y="0"/>
                </a:lnTo>
                <a:lnTo>
                  <a:pt x="0" y="479412"/>
                </a:lnTo>
                <a:close/>
              </a:path>
            </a:pathLst>
          </a:custGeom>
          <a:noFill/>
          <a:ln w="7076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55" name="object 44"/>
          <p:cNvSpPr>
            <a:spLocks/>
          </p:cNvSpPr>
          <p:nvPr/>
        </p:nvSpPr>
        <p:spPr bwMode="auto">
          <a:xfrm>
            <a:off x="5911369" y="6176253"/>
            <a:ext cx="1890346" cy="22225"/>
          </a:xfrm>
          <a:custGeom>
            <a:avLst/>
            <a:gdLst>
              <a:gd name="T0" fmla="*/ 0 w 2048025"/>
              <a:gd name="T1" fmla="*/ 21838 h 22421"/>
              <a:gd name="T2" fmla="*/ 2047575 w 2048025"/>
              <a:gd name="T3" fmla="*/ 21838 h 22421"/>
              <a:gd name="T4" fmla="*/ 2047575 w 2048025"/>
              <a:gd name="T5" fmla="*/ 0 h 22421"/>
              <a:gd name="T6" fmla="*/ 0 w 2048025"/>
              <a:gd name="T7" fmla="*/ 0 h 22421"/>
              <a:gd name="T8" fmla="*/ 0 w 2048025"/>
              <a:gd name="T9" fmla="*/ 21838 h 224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22421">
                <a:moveTo>
                  <a:pt x="0" y="22421"/>
                </a:moveTo>
                <a:lnTo>
                  <a:pt x="2048025" y="22421"/>
                </a:lnTo>
                <a:lnTo>
                  <a:pt x="2048025" y="0"/>
                </a:lnTo>
                <a:lnTo>
                  <a:pt x="0" y="0"/>
                </a:lnTo>
                <a:lnTo>
                  <a:pt x="0" y="22421"/>
                </a:lnTo>
                <a:close/>
              </a:path>
            </a:pathLst>
          </a:custGeom>
          <a:solidFill>
            <a:srgbClr val="EBF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56" name="object 45"/>
          <p:cNvSpPr>
            <a:spLocks/>
          </p:cNvSpPr>
          <p:nvPr/>
        </p:nvSpPr>
        <p:spPr bwMode="auto">
          <a:xfrm>
            <a:off x="5911369" y="6177841"/>
            <a:ext cx="1890346" cy="20637"/>
          </a:xfrm>
          <a:custGeom>
            <a:avLst/>
            <a:gdLst>
              <a:gd name="T0" fmla="*/ 0 w 2048025"/>
              <a:gd name="T1" fmla="*/ 19646 h 21151"/>
              <a:gd name="T2" fmla="*/ 2047575 w 2048025"/>
              <a:gd name="T3" fmla="*/ 19646 h 21151"/>
              <a:gd name="T4" fmla="*/ 2047575 w 2048025"/>
              <a:gd name="T5" fmla="*/ 0 h 21151"/>
              <a:gd name="T6" fmla="*/ 0 w 2048025"/>
              <a:gd name="T7" fmla="*/ 0 h 21151"/>
              <a:gd name="T8" fmla="*/ 0 w 2048025"/>
              <a:gd name="T9" fmla="*/ 19646 h 21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21151">
                <a:moveTo>
                  <a:pt x="0" y="21151"/>
                </a:moveTo>
                <a:lnTo>
                  <a:pt x="2048025" y="21151"/>
                </a:lnTo>
                <a:lnTo>
                  <a:pt x="2048025" y="0"/>
                </a:lnTo>
                <a:lnTo>
                  <a:pt x="0" y="0"/>
                </a:lnTo>
                <a:lnTo>
                  <a:pt x="0" y="21151"/>
                </a:lnTo>
                <a:close/>
              </a:path>
            </a:pathLst>
          </a:custGeom>
          <a:noFill/>
          <a:ln w="7046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57" name="object 50"/>
          <p:cNvSpPr>
            <a:spLocks/>
          </p:cNvSpPr>
          <p:nvPr/>
        </p:nvSpPr>
        <p:spPr bwMode="auto">
          <a:xfrm>
            <a:off x="1188427" y="1571625"/>
            <a:ext cx="0" cy="4654550"/>
          </a:xfrm>
          <a:custGeom>
            <a:avLst/>
            <a:gdLst>
              <a:gd name="T0" fmla="*/ 0 h 4653148"/>
              <a:gd name="T1" fmla="*/ 4657355 h 4653148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53148">
                <a:moveTo>
                  <a:pt x="0" y="0"/>
                </a:moveTo>
                <a:lnTo>
                  <a:pt x="0" y="4653148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58" name="object 51"/>
          <p:cNvSpPr>
            <a:spLocks/>
          </p:cNvSpPr>
          <p:nvPr/>
        </p:nvSpPr>
        <p:spPr bwMode="auto">
          <a:xfrm>
            <a:off x="1160584" y="6189663"/>
            <a:ext cx="6824297" cy="0"/>
          </a:xfrm>
          <a:custGeom>
            <a:avLst/>
            <a:gdLst>
              <a:gd name="T0" fmla="*/ 0 w 7392687"/>
              <a:gd name="T1" fmla="*/ 7393590 w 7392687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392687">
                <a:moveTo>
                  <a:pt x="0" y="0"/>
                </a:moveTo>
                <a:lnTo>
                  <a:pt x="7392687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59" name="object 52"/>
          <p:cNvSpPr>
            <a:spLocks/>
          </p:cNvSpPr>
          <p:nvPr/>
        </p:nvSpPr>
        <p:spPr bwMode="auto">
          <a:xfrm>
            <a:off x="1160674" y="5422900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60" name="object 53"/>
          <p:cNvSpPr>
            <a:spLocks/>
          </p:cNvSpPr>
          <p:nvPr/>
        </p:nvSpPr>
        <p:spPr bwMode="auto">
          <a:xfrm>
            <a:off x="1160674" y="4648200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61" name="object 54"/>
          <p:cNvSpPr>
            <a:spLocks/>
          </p:cNvSpPr>
          <p:nvPr/>
        </p:nvSpPr>
        <p:spPr bwMode="auto">
          <a:xfrm>
            <a:off x="1160674" y="3881438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62" name="object 55"/>
          <p:cNvSpPr>
            <a:spLocks/>
          </p:cNvSpPr>
          <p:nvPr/>
        </p:nvSpPr>
        <p:spPr bwMode="auto">
          <a:xfrm>
            <a:off x="1160674" y="3114675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63" name="object 56"/>
          <p:cNvSpPr>
            <a:spLocks/>
          </p:cNvSpPr>
          <p:nvPr/>
        </p:nvSpPr>
        <p:spPr bwMode="auto">
          <a:xfrm>
            <a:off x="1160674" y="2346325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64" name="object 57"/>
          <p:cNvSpPr>
            <a:spLocks/>
          </p:cNvSpPr>
          <p:nvPr/>
        </p:nvSpPr>
        <p:spPr bwMode="auto">
          <a:xfrm>
            <a:off x="1160674" y="1571625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65" name="object 58"/>
          <p:cNvSpPr>
            <a:spLocks/>
          </p:cNvSpPr>
          <p:nvPr/>
        </p:nvSpPr>
        <p:spPr bwMode="auto">
          <a:xfrm>
            <a:off x="3458308" y="6189663"/>
            <a:ext cx="0" cy="36512"/>
          </a:xfrm>
          <a:custGeom>
            <a:avLst/>
            <a:gdLst>
              <a:gd name="T0" fmla="*/ 0 h 35197"/>
              <a:gd name="T1" fmla="*/ 39291 h 35197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5197">
                <a:moveTo>
                  <a:pt x="0" y="0"/>
                </a:moveTo>
                <a:lnTo>
                  <a:pt x="0" y="35197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66" name="object 59"/>
          <p:cNvSpPr>
            <a:spLocks/>
          </p:cNvSpPr>
          <p:nvPr/>
        </p:nvSpPr>
        <p:spPr bwMode="auto">
          <a:xfrm>
            <a:off x="5722327" y="6189663"/>
            <a:ext cx="0" cy="36512"/>
          </a:xfrm>
          <a:custGeom>
            <a:avLst/>
            <a:gdLst>
              <a:gd name="T0" fmla="*/ 0 h 35197"/>
              <a:gd name="T1" fmla="*/ 39291 h 35197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5197">
                <a:moveTo>
                  <a:pt x="0" y="0"/>
                </a:moveTo>
                <a:lnTo>
                  <a:pt x="0" y="35197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667" name="object 62"/>
          <p:cNvSpPr txBox="1">
            <a:spLocks noChangeArrowheads="1"/>
          </p:cNvSpPr>
          <p:nvPr/>
        </p:nvSpPr>
        <p:spPr bwMode="auto">
          <a:xfrm>
            <a:off x="1679334" y="5511800"/>
            <a:ext cx="1283677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300"/>
              </a:spcAft>
            </a:pPr>
            <a:r>
              <a:rPr lang="en-US" sz="1000" b="1" dirty="0">
                <a:solidFill>
                  <a:prstClr val="black"/>
                </a:solidFill>
              </a:rPr>
              <a:t>Detailed  Permission or Reserved Matters  Granted, 620,000</a:t>
            </a:r>
          </a:p>
        </p:txBody>
      </p:sp>
      <p:sp>
        <p:nvSpPr>
          <p:cNvPr id="26668" name="object 63"/>
          <p:cNvSpPr txBox="1">
            <a:spLocks noChangeArrowheads="1"/>
          </p:cNvSpPr>
          <p:nvPr/>
        </p:nvSpPr>
        <p:spPr bwMode="auto">
          <a:xfrm>
            <a:off x="1616320" y="4272841"/>
            <a:ext cx="1417026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indent="-6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sz="1000" b="1" dirty="0">
                <a:solidFill>
                  <a:prstClr val="black"/>
                </a:solidFill>
              </a:rPr>
              <a:t>Outline  Granted, </a:t>
            </a:r>
            <a:r>
              <a:rPr lang="en-GB" sz="1000" b="1" dirty="0">
                <a:solidFill>
                  <a:prstClr val="black"/>
                </a:solidFill>
              </a:rPr>
              <a:t>Working up</a:t>
            </a:r>
            <a:r>
              <a:rPr lang="en-US" sz="1000" b="1" dirty="0">
                <a:solidFill>
                  <a:prstClr val="black"/>
                </a:solidFill>
              </a:rPr>
              <a:t> Detailed P</a:t>
            </a:r>
            <a:r>
              <a:rPr lang="en-GB" sz="1000" b="1" dirty="0">
                <a:solidFill>
                  <a:prstClr val="black"/>
                </a:solidFill>
              </a:rPr>
              <a:t>lans/RMs</a:t>
            </a:r>
            <a:r>
              <a:rPr lang="en-US" sz="1000" b="1" dirty="0">
                <a:solidFill>
                  <a:prstClr val="black"/>
                </a:solidFill>
              </a:rPr>
              <a:t>,  578,000</a:t>
            </a:r>
          </a:p>
        </p:txBody>
      </p:sp>
      <p:sp>
        <p:nvSpPr>
          <p:cNvPr id="26669" name="object 64"/>
          <p:cNvSpPr txBox="1">
            <a:spLocks noChangeArrowheads="1"/>
          </p:cNvSpPr>
          <p:nvPr/>
        </p:nvSpPr>
        <p:spPr bwMode="auto">
          <a:xfrm>
            <a:off x="1406771" y="3494092"/>
            <a:ext cx="1792166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sz="1000" b="1" dirty="0">
                <a:solidFill>
                  <a:prstClr val="white"/>
                </a:solidFill>
              </a:rPr>
              <a:t>Obtaining  Outline</a:t>
            </a:r>
          </a:p>
          <a:p>
            <a:pPr algn="ctr" eaLnBrk="1" fontAlgn="base" hangingPunct="1">
              <a:lnSpc>
                <a:spcPts val="95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b="1" dirty="0">
                <a:solidFill>
                  <a:prstClr val="white"/>
                </a:solidFill>
              </a:rPr>
              <a:t>Permission,  513,000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688123" y="2786063"/>
            <a:ext cx="1378927" cy="2333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000" b="1" spc="45" dirty="0">
                <a:solidFill>
                  <a:prstClr val="white"/>
                </a:solidFill>
                <a:latin typeface="Arial"/>
                <a:cs typeface="Arial"/>
              </a:rPr>
              <a:t>Pre</a:t>
            </a:r>
            <a:r>
              <a:rPr sz="1000" b="1" spc="55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000" b="1" spc="60" dirty="0">
                <a:solidFill>
                  <a:prstClr val="white"/>
                </a:solidFill>
                <a:latin typeface="Arial"/>
                <a:cs typeface="Arial"/>
              </a:rPr>
              <a:t>P</a:t>
            </a:r>
            <a:r>
              <a:rPr sz="1000" b="1" dirty="0">
                <a:solidFill>
                  <a:prstClr val="white"/>
                </a:solidFill>
                <a:latin typeface="Arial"/>
                <a:cs typeface="Arial"/>
              </a:rPr>
              <a:t>l</a:t>
            </a:r>
            <a:r>
              <a:rPr sz="1000" b="1" spc="25" dirty="0">
                <a:solidFill>
                  <a:prstClr val="white"/>
                </a:solidFill>
                <a:latin typeface="Arial"/>
                <a:cs typeface="Arial"/>
              </a:rPr>
              <a:t>ann</a:t>
            </a:r>
            <a:r>
              <a:rPr sz="1000" b="1" dirty="0">
                <a:solidFill>
                  <a:prstClr val="white"/>
                </a:solidFill>
                <a:latin typeface="Arial"/>
                <a:cs typeface="Arial"/>
              </a:rPr>
              <a:t>i</a:t>
            </a:r>
            <a:r>
              <a:rPr sz="1000" b="1" spc="25" dirty="0">
                <a:solidFill>
                  <a:prstClr val="white"/>
                </a:solidFill>
                <a:latin typeface="Arial"/>
                <a:cs typeface="Arial"/>
              </a:rPr>
              <a:t>ng,  </a:t>
            </a:r>
            <a:r>
              <a:rPr sz="1000" b="1" spc="-8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000" b="1" spc="25" dirty="0">
                <a:solidFill>
                  <a:prstClr val="white"/>
                </a:solidFill>
                <a:latin typeface="Arial"/>
                <a:cs typeface="Arial"/>
              </a:rPr>
              <a:t>486</a:t>
            </a:r>
            <a:r>
              <a:rPr sz="1000" b="1" spc="15" dirty="0">
                <a:solidFill>
                  <a:prstClr val="white"/>
                </a:solidFill>
                <a:latin typeface="Arial"/>
                <a:cs typeface="Arial"/>
              </a:rPr>
              <a:t>,</a:t>
            </a:r>
            <a:r>
              <a:rPr sz="1000" b="1" spc="25" dirty="0">
                <a:solidFill>
                  <a:prstClr val="white"/>
                </a:solidFill>
                <a:latin typeface="Arial"/>
                <a:cs typeface="Arial"/>
              </a:rPr>
              <a:t>00</a:t>
            </a:r>
            <a:r>
              <a:rPr sz="1000" b="1" spc="50" dirty="0">
                <a:solidFill>
                  <a:prstClr val="white"/>
                </a:solidFill>
                <a:latin typeface="Arial"/>
                <a:cs typeface="Arial"/>
              </a:rPr>
              <a:t>0</a:t>
            </a:r>
            <a:endParaRPr sz="1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842277" y="5882566"/>
            <a:ext cx="1503485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N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ot </a:t>
            </a:r>
            <a:r>
              <a:rPr sz="1200" b="1" spc="-10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prstClr val="white"/>
                </a:solidFill>
                <a:latin typeface="Arial"/>
                <a:cs typeface="Arial"/>
              </a:rPr>
              <a:t>S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a</a:t>
            </a:r>
            <a:r>
              <a:rPr sz="1200" b="1" spc="30" dirty="0">
                <a:solidFill>
                  <a:prstClr val="white"/>
                </a:solidFill>
                <a:latin typeface="Arial"/>
                <a:cs typeface="Arial"/>
              </a:rPr>
              <a:t>r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ed, </a:t>
            </a:r>
            <a:r>
              <a:rPr sz="1200" b="1" spc="8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305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,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00</a:t>
            </a:r>
            <a:r>
              <a:rPr sz="1200" b="1" spc="50" dirty="0">
                <a:solidFill>
                  <a:prstClr val="white"/>
                </a:solidFill>
                <a:latin typeface="Arial"/>
                <a:cs typeface="Arial"/>
              </a:rPr>
              <a:t>0</a:t>
            </a:r>
            <a:endParaRPr sz="12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688378" y="5424488"/>
            <a:ext cx="1795096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200" b="1" spc="60" dirty="0">
                <a:solidFill>
                  <a:prstClr val="white"/>
                </a:solidFill>
                <a:latin typeface="Arial"/>
                <a:cs typeface="Arial"/>
              </a:rPr>
              <a:t>S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a</a:t>
            </a:r>
            <a:r>
              <a:rPr sz="1200" b="1" spc="30" dirty="0">
                <a:solidFill>
                  <a:prstClr val="white"/>
                </a:solidFill>
                <a:latin typeface="Arial"/>
                <a:cs typeface="Arial"/>
              </a:rPr>
              <a:t>r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e</a:t>
            </a:r>
            <a:r>
              <a:rPr sz="1200" b="1" spc="50" dirty="0">
                <a:solidFill>
                  <a:prstClr val="white"/>
                </a:solidFill>
                <a:latin typeface="Arial"/>
                <a:cs typeface="Arial"/>
              </a:rPr>
              <a:t>d </a:t>
            </a:r>
            <a:r>
              <a:rPr sz="1200" b="1" spc="-11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o</a:t>
            </a:r>
            <a:r>
              <a:rPr sz="1200" b="1" spc="50" dirty="0">
                <a:solidFill>
                  <a:prstClr val="white"/>
                </a:solidFill>
                <a:latin typeface="Arial"/>
                <a:cs typeface="Arial"/>
              </a:rPr>
              <a:t>n</a:t>
            </a:r>
            <a:r>
              <a:rPr sz="1200" b="1" spc="-5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prstClr val="white"/>
                </a:solidFill>
                <a:latin typeface="Arial"/>
                <a:cs typeface="Arial"/>
              </a:rPr>
              <a:t>S</a:t>
            </a:r>
            <a:r>
              <a:rPr sz="1200" b="1" spc="-5" dirty="0">
                <a:solidFill>
                  <a:prstClr val="white"/>
                </a:solidFill>
                <a:latin typeface="Arial"/>
                <a:cs typeface="Arial"/>
              </a:rPr>
              <a:t>i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e, </a:t>
            </a:r>
            <a:r>
              <a:rPr sz="1200" b="1" spc="-8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315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,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00</a:t>
            </a:r>
            <a:r>
              <a:rPr sz="1200" b="1" spc="50" dirty="0">
                <a:solidFill>
                  <a:prstClr val="white"/>
                </a:solidFill>
                <a:latin typeface="Arial"/>
                <a:cs typeface="Arial"/>
              </a:rPr>
              <a:t>0</a:t>
            </a:r>
            <a:endParaRPr sz="12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31631" y="6134100"/>
            <a:ext cx="82062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800" spc="5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09246" y="5365041"/>
            <a:ext cx="404446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0.5m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21327" y="4594225"/>
            <a:ext cx="489438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1m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21327" y="3824292"/>
            <a:ext cx="489438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1.5m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21327" y="3054350"/>
            <a:ext cx="489438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2m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21327" y="2284413"/>
            <a:ext cx="489438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2.5m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21327" y="1513766"/>
            <a:ext cx="489438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3m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547506" y="6257216"/>
            <a:ext cx="1704243" cy="1555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400" b="1" spc="3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400" b="1" spc="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400" b="1" spc="25" dirty="0">
                <a:solidFill>
                  <a:prstClr val="black"/>
                </a:solidFill>
                <a:latin typeface="Arial"/>
                <a:cs typeface="Arial"/>
              </a:rPr>
              <a:t>tt</a:t>
            </a:r>
            <a:r>
              <a:rPr sz="1400" b="1" spc="-4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b="1" spc="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400" b="1" spc="3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4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400" b="1" spc="6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400" b="1" spc="-2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400" b="1" spc="4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400" b="1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400" b="1" spc="6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400" b="1" spc="-4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b="1" spc="6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400" b="1" spc="3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378569" y="6257216"/>
            <a:ext cx="685800" cy="1555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400" b="1" spc="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400" b="1" spc="2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b="1" spc="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400" b="1" spc="3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400" b="1" spc="-3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b="1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b="1" spc="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400" b="1" spc="3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682" name="Rectangle 82"/>
          <p:cNvSpPr>
            <a:spLocks noChangeArrowheads="1"/>
          </p:cNvSpPr>
          <p:nvPr/>
        </p:nvSpPr>
        <p:spPr bwMode="auto">
          <a:xfrm>
            <a:off x="1378932" y="4983601"/>
            <a:ext cx="1943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300"/>
              </a:spcAft>
            </a:pPr>
            <a:r>
              <a:rPr lang="en-GB" sz="1000" b="1" dirty="0">
                <a:solidFill>
                  <a:prstClr val="black"/>
                </a:solidFill>
                <a:latin typeface="Arial" charset="0"/>
                <a:cs typeface="Arial" charset="0"/>
              </a:rPr>
              <a:t>Detailed  Plans Subm = 221,000</a:t>
            </a:r>
          </a:p>
        </p:txBody>
      </p:sp>
      <p:sp>
        <p:nvSpPr>
          <p:cNvPr id="26683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636416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Context 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New Homes in the Planning Pipeline</a:t>
            </a:r>
          </a:p>
        </p:txBody>
      </p:sp>
      <p:sp>
        <p:nvSpPr>
          <p:cNvPr id="83" name="Oval 82"/>
          <p:cNvSpPr/>
          <p:nvPr/>
        </p:nvSpPr>
        <p:spPr>
          <a:xfrm>
            <a:off x="3575546" y="5724525"/>
            <a:ext cx="2066192" cy="46513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6193129" y="5443978"/>
            <a:ext cx="2435469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latin typeface="Arial" charset="0"/>
                <a:cs typeface="Arial" charset="0"/>
              </a:rPr>
              <a:t>60-70% do start within 1 year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latin typeface="Arial" charset="0"/>
                <a:cs typeface="Arial" charset="0"/>
              </a:rPr>
              <a:t>Why do others not progress?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010" y="1898651"/>
            <a:ext cx="7089531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636416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Context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The housebuilder perspective</a:t>
            </a: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1113721" y="6183315"/>
            <a:ext cx="4249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prstClr val="black"/>
                </a:solidFill>
              </a:rPr>
              <a:t>Constraints on New Home Supply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prstClr val="black"/>
                </a:solidFill>
              </a:rPr>
              <a:t>% house builders quoting as “major constraint”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5502525" y="6400075"/>
            <a:ext cx="3086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i="1" dirty="0">
                <a:solidFill>
                  <a:prstClr val="black"/>
                </a:solidFill>
              </a:rPr>
              <a:t>Source: Monthly Survey (HBF, 2015)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89796" y="3734743"/>
            <a:ext cx="1069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>2012 Q1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1413" y="4139788"/>
            <a:ext cx="1069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>2014 Q4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583223" y="1719271"/>
            <a:ext cx="5650523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“The planning system is not holding back house builders from delivering the homes we need.”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Suggested planning measures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Local fee setting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More robust viability assessment process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Access to growth funds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Review CIL process &amp; pooling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Other measures: skills to build, council capacity to build, better use of public land, RTB &amp; social rent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636416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Context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Supporting Housing: LGA position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8158" y="2708276"/>
            <a:ext cx="2473569" cy="3833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973" y="1584325"/>
            <a:ext cx="8030308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636416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Context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9590"/>
                </a:solidFill>
              </a:rPr>
              <a:t>What measures could boost housing supply</a:t>
            </a:r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3381071" y="6400037"/>
            <a:ext cx="55659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i="1" dirty="0">
                <a:solidFill>
                  <a:prstClr val="black"/>
                </a:solidFill>
              </a:rPr>
              <a:t>Source: Gaining Ground: Housebuilding Report 2015 (Knight Frank)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414" y="1493842"/>
            <a:ext cx="6479931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636416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Context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9590"/>
                </a:solidFill>
              </a:rPr>
              <a:t>A plethora of programmes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583223" y="2079625"/>
            <a:ext cx="6191250" cy="427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In your groups, discuss your perspectives on the issues &amp; challenges -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Do you have examples of sites not progressing in your areas?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Do you know why?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What can be done?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</a:pPr>
            <a:r>
              <a:rPr lang="en-GB" sz="2400" i="1" dirty="0">
                <a:solidFill>
                  <a:srgbClr val="000000"/>
                </a:solidFill>
                <a:latin typeface="Arial" charset="0"/>
                <a:cs typeface="Arial" charset="0"/>
              </a:rPr>
              <a:t>20 mins round table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</a:pPr>
            <a:r>
              <a:rPr lang="en-GB" sz="2400" i="1" dirty="0">
                <a:solidFill>
                  <a:srgbClr val="000000"/>
                </a:solidFill>
                <a:latin typeface="Arial" charset="0"/>
                <a:cs typeface="Arial" charset="0"/>
              </a:rPr>
              <a:t>discussions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747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636416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Reflections from practice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Discussions</a:t>
            </a:r>
          </a:p>
        </p:txBody>
      </p:sp>
      <p:pic>
        <p:nvPicPr>
          <p:cNvPr id="31748" name="Picture 2" descr="http://www.metallixrefining.com/wp-content/uploads/2014/07/The-World-Gold-Council-recently-convened-a-roundtable-discussion-regarding-the-London-Gold-Fix_698_644311_0_14084254_500-260x18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0086" y="3833813"/>
            <a:ext cx="36136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65691" y="3148960"/>
            <a:ext cx="3697417" cy="1000125"/>
          </a:xfrm>
        </p:spPr>
        <p:txBody>
          <a:bodyPr/>
          <a:lstStyle/>
          <a:p>
            <a:pPr eaLnBrk="1" hangingPunct="1"/>
            <a:r>
              <a:rPr lang="en-GB" sz="4000" b="1" dirty="0">
                <a:latin typeface="Arial" charset="0"/>
                <a:cs typeface="Arial" charset="0"/>
              </a:rPr>
              <a:t>What can the planning system do</a:t>
            </a:r>
            <a:br>
              <a:rPr lang="en-GB" sz="4000" b="1" dirty="0">
                <a:latin typeface="Arial" charset="0"/>
                <a:cs typeface="Arial" charset="0"/>
              </a:rPr>
            </a:br>
            <a:r>
              <a:rPr lang="en-GB" sz="4000" b="1" dirty="0">
                <a:latin typeface="Arial" charset="0"/>
                <a:cs typeface="Arial" charset="0"/>
              </a:rPr>
              <a:t/>
            </a:r>
            <a:br>
              <a:rPr lang="en-GB" sz="4000" b="1" dirty="0">
                <a:latin typeface="Arial" charset="0"/>
                <a:cs typeface="Arial" charset="0"/>
              </a:rPr>
            </a:br>
            <a:r>
              <a:rPr lang="en-GB" sz="4000" b="1" dirty="0">
                <a:latin typeface="Arial" charset="0"/>
                <a:cs typeface="Arial" charset="0"/>
              </a:rPr>
              <a:t/>
            </a:r>
            <a:br>
              <a:rPr lang="en-GB" sz="4000" b="1" dirty="0">
                <a:latin typeface="Arial" charset="0"/>
                <a:cs typeface="Arial" charset="0"/>
              </a:rPr>
            </a:br>
            <a:endParaRPr lang="en-GB" sz="40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748849" y="2529244"/>
            <a:ext cx="4487877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A firm footing:   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establishing robust policy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</a:pPr>
            <a:endParaRPr lang="en-GB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A shared endeavour: 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securing positive collaboration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Making things happen: 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focus on delivery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843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636416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What can the planning system do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Potential tools &amp; opportunities</a:t>
            </a:r>
          </a:p>
        </p:txBody>
      </p:sp>
      <p:pic>
        <p:nvPicPr>
          <p:cNvPr id="35844" name="Picture 4" descr="http://creativebusinessculture.com/wp/assets/3.-Finding-Solutions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0974" y="2439988"/>
            <a:ext cx="2866292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3982" y="2574181"/>
            <a:ext cx="3953608" cy="3240087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Context &amp; Scene Setting</a:t>
            </a: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Reflections from practice</a:t>
            </a: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What can the planning system do?</a:t>
            </a: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Discussion &amp; shared experiences</a:t>
            </a:r>
          </a:p>
        </p:txBody>
      </p:sp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5947996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Getting development back on track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9590"/>
                </a:solidFill>
              </a:rPr>
              <a:t>What we’ll cover</a:t>
            </a:r>
          </a:p>
        </p:txBody>
      </p:sp>
      <p:pic>
        <p:nvPicPr>
          <p:cNvPr id="16388" name="Picture 6" descr="http://getentrepreneurial.com/wp-content/uploads/2014/01/3-Simple-Steps-to-Get-Your-Business-on-Track-in-2014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93838"/>
            <a:ext cx="4800600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873369" y="2439991"/>
            <a:ext cx="4613031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Vision &amp; leadership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Corporate buy-in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Positive engagement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Testing Deliverability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Appropriate planning strategies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636416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What can the planning system do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A firm footing: robust policy</a:t>
            </a:r>
          </a:p>
        </p:txBody>
      </p:sp>
      <p:pic>
        <p:nvPicPr>
          <p:cNvPr id="36868" name="Picture 4" descr="http://www.nominet.uk/sites/default/files/Polic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3" y="2516197"/>
            <a:ext cx="2977662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74835" y="5004494"/>
            <a:ext cx="7477857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  <a:defRPr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Tools: 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Local Plans, SPDs, Engagement Strategies, Delivery Strategies, Local Development Orders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defRPr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608135" y="1906588"/>
            <a:ext cx="3382108" cy="990600"/>
          </a:xfrm>
          <a:prstGeom prst="rect">
            <a:avLst/>
          </a:prstGeom>
          <a:solidFill>
            <a:srgbClr val="0095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008A"/>
              </a:buClr>
            </a:pPr>
            <a:r>
              <a:rPr lang="en-GB" sz="2400" dirty="0">
                <a:solidFill>
                  <a:prstClr val="white"/>
                </a:solidFill>
                <a:latin typeface="Arial" charset="0"/>
                <a:cs typeface="Arial" charset="0"/>
              </a:rPr>
              <a:t>Core Strategy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008A"/>
              </a:buClr>
            </a:pPr>
            <a:r>
              <a:rPr lang="en-GB" sz="2400" dirty="0">
                <a:solidFill>
                  <a:prstClr val="white"/>
                </a:solidFill>
                <a:latin typeface="Arial" charset="0"/>
                <a:cs typeface="Arial" charset="0"/>
              </a:rPr>
              <a:t>Adopted Aug 2011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008A"/>
              </a:buClr>
            </a:pPr>
            <a:endParaRPr lang="en-GB" sz="24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0831" y="2941638"/>
            <a:ext cx="3418742" cy="35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21" y="2941638"/>
            <a:ext cx="3341077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5121521" y="1906588"/>
            <a:ext cx="3448050" cy="990600"/>
          </a:xfrm>
          <a:prstGeom prst="rect">
            <a:avLst/>
          </a:prstGeom>
          <a:solidFill>
            <a:srgbClr val="0095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008A"/>
              </a:buClr>
            </a:pPr>
            <a:r>
              <a:rPr lang="en-GB" sz="2400" dirty="0">
                <a:solidFill>
                  <a:prstClr val="white"/>
                </a:solidFill>
                <a:latin typeface="Arial" charset="0"/>
                <a:cs typeface="Arial" charset="0"/>
              </a:rPr>
              <a:t>The Welborne Plan: Draft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008A"/>
              </a:buClr>
            </a:pPr>
            <a:r>
              <a:rPr lang="en-GB" sz="2400" dirty="0">
                <a:solidFill>
                  <a:prstClr val="white"/>
                </a:solidFill>
                <a:latin typeface="Arial" charset="0"/>
                <a:cs typeface="Arial" charset="0"/>
              </a:rPr>
              <a:t>for consultation Apr 2013</a:t>
            </a:r>
          </a:p>
        </p:txBody>
      </p:sp>
      <p:sp>
        <p:nvSpPr>
          <p:cNvPr id="37894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5947996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Welborne (North of Fareham)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Evolution of policy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157628" y="1997079"/>
            <a:ext cx="788377" cy="765175"/>
          </a:xfrm>
          <a:prstGeom prst="rightArrow">
            <a:avLst/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8135" y="1906588"/>
            <a:ext cx="3382108" cy="990600"/>
          </a:xfrm>
          <a:prstGeom prst="rect">
            <a:avLst/>
          </a:prstGeom>
          <a:solidFill>
            <a:srgbClr val="0095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008A"/>
              </a:buClr>
            </a:pPr>
            <a:r>
              <a:rPr lang="en-GB" sz="2400" dirty="0">
                <a:solidFill>
                  <a:prstClr val="white"/>
                </a:solidFill>
                <a:latin typeface="Arial" charset="0"/>
                <a:cs typeface="Arial" charset="0"/>
              </a:rPr>
              <a:t>Core Strategy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008A"/>
              </a:buClr>
            </a:pPr>
            <a:r>
              <a:rPr lang="en-GB" sz="2400" dirty="0">
                <a:solidFill>
                  <a:prstClr val="white"/>
                </a:solidFill>
                <a:latin typeface="Arial" charset="0"/>
                <a:cs typeface="Arial" charset="0"/>
              </a:rPr>
              <a:t>Adopted Aug 2011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008A"/>
              </a:buClr>
            </a:pPr>
            <a:endParaRPr lang="en-GB" sz="24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0831" y="2941638"/>
            <a:ext cx="3418742" cy="35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21" y="2941638"/>
            <a:ext cx="3341077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5121521" y="1906588"/>
            <a:ext cx="3448050" cy="990600"/>
          </a:xfrm>
          <a:prstGeom prst="rect">
            <a:avLst/>
          </a:prstGeom>
          <a:solidFill>
            <a:srgbClr val="0095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008A"/>
              </a:buClr>
            </a:pPr>
            <a:r>
              <a:rPr lang="en-GB" sz="2400" dirty="0">
                <a:solidFill>
                  <a:prstClr val="white"/>
                </a:solidFill>
                <a:latin typeface="Arial" charset="0"/>
                <a:cs typeface="Arial" charset="0"/>
              </a:rPr>
              <a:t>The Welborne Plan: Draft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008A"/>
              </a:buClr>
            </a:pPr>
            <a:r>
              <a:rPr lang="en-GB" sz="2400" dirty="0">
                <a:solidFill>
                  <a:prstClr val="white"/>
                </a:solidFill>
                <a:latin typeface="Arial" charset="0"/>
                <a:cs typeface="Arial" charset="0"/>
              </a:rPr>
              <a:t>for consultation Apr 2013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157611" y="1997079"/>
            <a:ext cx="788377" cy="765175"/>
          </a:xfrm>
          <a:prstGeom prst="rightArrow">
            <a:avLst/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577617" y="3789370"/>
            <a:ext cx="4154365" cy="2941637"/>
          </a:xfrm>
          <a:prstGeom prst="rect">
            <a:avLst/>
          </a:prstGeom>
          <a:solidFill>
            <a:srgbClr val="BFDED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itchFamily="2" charset="2"/>
              <a:buChar char="§"/>
              <a:defRPr/>
            </a:pP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Community Liaison Group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itchFamily="2" charset="2"/>
              <a:buChar char="§"/>
              <a:defRPr/>
            </a:pP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Visioning events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itchFamily="2" charset="2"/>
              <a:buChar char="§"/>
              <a:defRPr/>
            </a:pP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Primary schools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itchFamily="2" charset="2"/>
              <a:buChar char="§"/>
              <a:defRPr/>
            </a:pP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Cross Representative E-Panel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itchFamily="2" charset="2"/>
              <a:buChar char="§"/>
              <a:defRPr/>
            </a:pP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Residents &amp; Business Surveys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itchFamily="2" charset="2"/>
              <a:buChar char="§"/>
              <a:defRPr/>
            </a:pP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Standing Conference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itchFamily="2" charset="2"/>
              <a:buChar char="§"/>
              <a:defRPr/>
            </a:pP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Social Media</a:t>
            </a:r>
          </a:p>
        </p:txBody>
      </p:sp>
      <p:sp>
        <p:nvSpPr>
          <p:cNvPr id="38920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5947996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Welborne (North of Fareham)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Evolution of policy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5947996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Welborne (North of Fareham)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E-panel Survey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866" y="1606550"/>
            <a:ext cx="6758354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866" y="1606550"/>
            <a:ext cx="6758354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5947996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Welborne (North of Fareham)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E-panel Survey</a:t>
            </a:r>
          </a:p>
        </p:txBody>
      </p:sp>
      <p:sp>
        <p:nvSpPr>
          <p:cNvPr id="3" name="Rectangle 2"/>
          <p:cNvSpPr/>
          <p:nvPr/>
        </p:nvSpPr>
        <p:spPr>
          <a:xfrm>
            <a:off x="5362120" y="4950379"/>
            <a:ext cx="3401157" cy="1808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752492" y="5946775"/>
          <a:ext cx="1951892" cy="1036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537"/>
                <a:gridCol w="498355"/>
              </a:tblGrid>
              <a:tr h="37147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New Community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78" marR="84378"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82%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78" marR="84378" marT="45798" marB="4579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itchFamily="34" charset="0"/>
                          <a:cs typeface="Arial" pitchFamily="34" charset="0"/>
                        </a:rPr>
                        <a:t>Dispersed</a:t>
                      </a:r>
                      <a:endParaRPr lang="en-GB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78" marR="84378"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itchFamily="34" charset="0"/>
                          <a:cs typeface="Arial" pitchFamily="34" charset="0"/>
                        </a:rPr>
                        <a:t>18%</a:t>
                      </a:r>
                      <a:endParaRPr lang="en-GB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78" marR="84378" marT="45798" marB="4579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0970" name="TextBox 5"/>
          <p:cNvSpPr txBox="1">
            <a:spLocks noChangeArrowheads="1"/>
          </p:cNvSpPr>
          <p:nvPr/>
        </p:nvSpPr>
        <p:spPr bwMode="auto">
          <a:xfrm>
            <a:off x="6752492" y="5095875"/>
            <a:ext cx="18537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prstClr val="black"/>
                </a:solidFill>
              </a:rPr>
              <a:t>Preferred location for housing to address need</a:t>
            </a:r>
          </a:p>
        </p:txBody>
      </p:sp>
      <p:pic>
        <p:nvPicPr>
          <p:cNvPr id="40971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073" y="4905375"/>
            <a:ext cx="2772508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866" y="1606550"/>
            <a:ext cx="6758354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5947996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Welborne (North of Fareham)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E-panel Survey</a:t>
            </a:r>
          </a:p>
        </p:txBody>
      </p:sp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2905" y="3960813"/>
            <a:ext cx="16954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62100" y="4950339"/>
            <a:ext cx="3401157" cy="1808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752492" y="5946775"/>
          <a:ext cx="1951892" cy="1036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537"/>
                <a:gridCol w="498355"/>
              </a:tblGrid>
              <a:tr h="37147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New Community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78" marR="84378"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82%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78" marR="84378" marT="45798" marB="4579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itchFamily="34" charset="0"/>
                          <a:cs typeface="Arial" pitchFamily="34" charset="0"/>
                        </a:rPr>
                        <a:t>Dispersed</a:t>
                      </a:r>
                      <a:endParaRPr lang="en-GB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78" marR="84378"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itchFamily="34" charset="0"/>
                          <a:cs typeface="Arial" pitchFamily="34" charset="0"/>
                        </a:rPr>
                        <a:t>18%</a:t>
                      </a:r>
                      <a:endParaRPr lang="en-GB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78" marR="84378" marT="45798" marB="4579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995" name="TextBox 5"/>
          <p:cNvSpPr txBox="1">
            <a:spLocks noChangeArrowheads="1"/>
          </p:cNvSpPr>
          <p:nvPr/>
        </p:nvSpPr>
        <p:spPr bwMode="auto">
          <a:xfrm>
            <a:off x="6752492" y="5095875"/>
            <a:ext cx="18537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prstClr val="black"/>
                </a:solidFill>
              </a:rPr>
              <a:t>Preferred location for housing to address need</a:t>
            </a:r>
          </a:p>
        </p:txBody>
      </p:sp>
      <p:pic>
        <p:nvPicPr>
          <p:cNvPr id="419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2821" y="3332677"/>
            <a:ext cx="312126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14800" y="3362325"/>
            <a:ext cx="323850" cy="153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ts val="600"/>
              </a:lnSpc>
              <a:spcBef>
                <a:spcPct val="0"/>
              </a:spcBef>
              <a:defRPr/>
            </a:pPr>
            <a:r>
              <a:rPr lang="en-GB" sz="4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Dispersed</a:t>
            </a:r>
          </a:p>
          <a:p>
            <a:pPr algn="ctr" fontAlgn="base">
              <a:lnSpc>
                <a:spcPts val="600"/>
              </a:lnSpc>
              <a:spcBef>
                <a:spcPct val="0"/>
              </a:spcBef>
              <a:defRPr/>
            </a:pPr>
            <a:r>
              <a:rPr lang="en-GB" sz="4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pic>
        <p:nvPicPr>
          <p:cNvPr id="4199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5241" y="3759200"/>
            <a:ext cx="312127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95498" y="3757620"/>
            <a:ext cx="323850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ts val="600"/>
              </a:lnSpc>
              <a:spcBef>
                <a:spcPct val="0"/>
              </a:spcBef>
              <a:defRPr/>
            </a:pPr>
            <a:r>
              <a:rPr lang="en-GB" sz="4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Dispersed</a:t>
            </a:r>
          </a:p>
          <a:p>
            <a:pPr algn="ctr" fontAlgn="base">
              <a:lnSpc>
                <a:spcPts val="600"/>
              </a:lnSpc>
              <a:spcBef>
                <a:spcPct val="0"/>
              </a:spcBef>
              <a:defRPr/>
            </a:pPr>
            <a:r>
              <a:rPr lang="en-GB" sz="4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52%</a:t>
            </a:r>
          </a:p>
        </p:txBody>
      </p:sp>
      <p:pic>
        <p:nvPicPr>
          <p:cNvPr id="420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970" y="4335977"/>
            <a:ext cx="297474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345475" y="4373563"/>
            <a:ext cx="323850" cy="769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ts val="600"/>
              </a:lnSpc>
              <a:spcBef>
                <a:spcPct val="0"/>
              </a:spcBef>
              <a:defRPr/>
            </a:pPr>
            <a:r>
              <a:rPr lang="en-GB" sz="4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Dispersed</a:t>
            </a:r>
          </a:p>
        </p:txBody>
      </p:sp>
      <p:pic>
        <p:nvPicPr>
          <p:cNvPr id="4200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073" y="4905375"/>
            <a:ext cx="2772508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0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418" y="3203575"/>
            <a:ext cx="169252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0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9324" y="2761177"/>
            <a:ext cx="1692520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05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565" y="4035425"/>
            <a:ext cx="1692519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06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0273" y="5159375"/>
            <a:ext cx="1692519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07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2604" y="3854450"/>
            <a:ext cx="1692519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866" y="1606550"/>
            <a:ext cx="6758354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5947996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Welborne (North of Fareham)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E-panel Survey</a:t>
            </a:r>
          </a:p>
        </p:txBody>
      </p:sp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2905" y="3960813"/>
            <a:ext cx="16954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62079" y="4950297"/>
            <a:ext cx="3401157" cy="1808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752492" y="5946775"/>
          <a:ext cx="1951892" cy="1036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537"/>
                <a:gridCol w="498355"/>
              </a:tblGrid>
              <a:tr h="37147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New Community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78" marR="84378"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82%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78" marR="84378" marT="45798" marB="4579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itchFamily="34" charset="0"/>
                          <a:cs typeface="Arial" pitchFamily="34" charset="0"/>
                        </a:rPr>
                        <a:t>Dispersed</a:t>
                      </a:r>
                      <a:endParaRPr lang="en-GB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78" marR="84378"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itchFamily="34" charset="0"/>
                          <a:cs typeface="Arial" pitchFamily="34" charset="0"/>
                        </a:rPr>
                        <a:t>18%</a:t>
                      </a:r>
                      <a:endParaRPr lang="en-GB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78" marR="84378" marT="45798" marB="4579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3019" name="TextBox 5"/>
          <p:cNvSpPr txBox="1">
            <a:spLocks noChangeArrowheads="1"/>
          </p:cNvSpPr>
          <p:nvPr/>
        </p:nvSpPr>
        <p:spPr bwMode="auto">
          <a:xfrm>
            <a:off x="6752492" y="5095875"/>
            <a:ext cx="18537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prstClr val="black"/>
                </a:solidFill>
              </a:rPr>
              <a:t>Preferred location for housing to address need</a:t>
            </a:r>
          </a:p>
        </p:txBody>
      </p:sp>
      <p:pic>
        <p:nvPicPr>
          <p:cNvPr id="430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2821" y="3332635"/>
            <a:ext cx="312126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14800" y="3362325"/>
            <a:ext cx="323850" cy="153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ts val="600"/>
              </a:lnSpc>
              <a:spcBef>
                <a:spcPct val="0"/>
              </a:spcBef>
              <a:defRPr/>
            </a:pPr>
            <a:r>
              <a:rPr lang="en-GB" sz="4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Dispersed</a:t>
            </a:r>
          </a:p>
          <a:p>
            <a:pPr algn="ctr" fontAlgn="base">
              <a:lnSpc>
                <a:spcPts val="600"/>
              </a:lnSpc>
              <a:spcBef>
                <a:spcPct val="0"/>
              </a:spcBef>
              <a:defRPr/>
            </a:pPr>
            <a:r>
              <a:rPr lang="en-GB" sz="4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pic>
        <p:nvPicPr>
          <p:cNvPr id="430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5241" y="3759200"/>
            <a:ext cx="312127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95498" y="3757620"/>
            <a:ext cx="323850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ts val="600"/>
              </a:lnSpc>
              <a:spcBef>
                <a:spcPct val="0"/>
              </a:spcBef>
              <a:defRPr/>
            </a:pPr>
            <a:r>
              <a:rPr lang="en-GB" sz="4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Dispersed</a:t>
            </a:r>
          </a:p>
          <a:p>
            <a:pPr algn="ctr" fontAlgn="base">
              <a:lnSpc>
                <a:spcPts val="600"/>
              </a:lnSpc>
              <a:spcBef>
                <a:spcPct val="0"/>
              </a:spcBef>
              <a:defRPr/>
            </a:pPr>
            <a:r>
              <a:rPr lang="en-GB" sz="4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52%</a:t>
            </a:r>
          </a:p>
        </p:txBody>
      </p:sp>
      <p:pic>
        <p:nvPicPr>
          <p:cNvPr id="4302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970" y="4335935"/>
            <a:ext cx="297474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345475" y="4373563"/>
            <a:ext cx="323850" cy="769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ts val="600"/>
              </a:lnSpc>
              <a:spcBef>
                <a:spcPct val="0"/>
              </a:spcBef>
              <a:defRPr/>
            </a:pPr>
            <a:r>
              <a:rPr lang="en-GB" sz="4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Dispersed</a:t>
            </a:r>
          </a:p>
        </p:txBody>
      </p:sp>
      <p:pic>
        <p:nvPicPr>
          <p:cNvPr id="4302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073" y="4905375"/>
            <a:ext cx="2772508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7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418" y="3203575"/>
            <a:ext cx="169252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8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9324" y="2761135"/>
            <a:ext cx="1692520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9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565" y="4035425"/>
            <a:ext cx="1692519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30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0273" y="5159375"/>
            <a:ext cx="1692519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31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2604" y="3854450"/>
            <a:ext cx="1692519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78426" y="1611313"/>
            <a:ext cx="8872904" cy="5467350"/>
          </a:xfrm>
          <a:prstGeom prst="rect">
            <a:avLst/>
          </a:prstGeom>
          <a:solidFill>
            <a:srgbClr val="FFFF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74839" y="1995488"/>
          <a:ext cx="2825262" cy="314325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182776"/>
                <a:gridCol w="642486"/>
              </a:tblGrid>
              <a:tr h="29244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Key Facilities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93" marR="879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No.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93" marR="879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244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Primary schools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3" marR="879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344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3" marR="879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44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Health centre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3" marR="879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324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3" marR="879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44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Secondary school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3" marR="879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208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3" marR="879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44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Shops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3" marR="879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182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3" marR="879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44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Parks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3" marR="879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149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3" marR="879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44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Community centres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3" marR="879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121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3" marR="879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44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Play areas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3" marR="879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79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3" marR="879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44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Supermarket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3" marR="879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49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3" marR="879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44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Churches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3" marR="879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21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3" marR="879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873369" y="2303468"/>
            <a:ext cx="4654062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Collective vision &amp; objective setting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Front loading issues resolution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Framework for joint evidence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Active project management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Resource &amp; work flow planning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Structure to engagement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035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6446226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What can the planning system do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A shared endeavour: positive collaboration</a:t>
            </a:r>
          </a:p>
        </p:txBody>
      </p:sp>
      <p:pic>
        <p:nvPicPr>
          <p:cNvPr id="44036" name="Picture 2" descr="http://www.c3workplace.com/wp-content/uploads/2014/04/Working-togeth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6553" y="2713046"/>
            <a:ext cx="2809143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877766" y="5409041"/>
            <a:ext cx="6963508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74836" y="5499100"/>
            <a:ext cx="7710854" cy="27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  <a:defRPr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Tools: 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PPAs, MoUs, Project Plans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defRPr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  <a:defRPr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2106" y="1673226"/>
            <a:ext cx="6022731" cy="4849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6446226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What can the planning system do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A shared endeavour: positive 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6446226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What can the planning system do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A shared endeavour: positive collaboration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829" y="1663703"/>
            <a:ext cx="6038850" cy="473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99611" y="3473450"/>
            <a:ext cx="2159977" cy="261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10362" y="1960564"/>
            <a:ext cx="7375280" cy="5068887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The Homes and Communities Agency is the national housing, regeneration and social housing regulation agency for England.</a:t>
            </a:r>
          </a:p>
          <a:p>
            <a:pPr lvl="1"/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Content Placeholder 8"/>
          <p:cNvGraphicFramePr>
            <a:graphicFrameLocks/>
          </p:cNvGraphicFramePr>
          <p:nvPr/>
        </p:nvGraphicFramePr>
        <p:xfrm>
          <a:off x="3491879" y="2123864"/>
          <a:ext cx="5109799" cy="535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3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636416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Who we are 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The Homes &amp; Communities Agency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123950" y="3830641"/>
            <a:ext cx="186983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prstClr val="white"/>
                </a:solidFill>
                <a:latin typeface="Arial" charset="0"/>
                <a:cs typeface="Arial" charset="0"/>
              </a:rPr>
              <a:t>Our vision is for successful places with homes, jobs and economic growth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6446226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What can the planning system do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A shared endeavour: positive collaboration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569" y="1673225"/>
            <a:ext cx="6038850" cy="488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873369" y="2079625"/>
            <a:ext cx="5152292" cy="427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Understanding the problem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Local economic markets, skills &amp; training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Scheme phasing flexibilities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Alternative funding &amp; delivery opportunities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Addressing finance &amp; cashflow needs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131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636416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What can the planning system do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Making things happen: focus on delivery</a:t>
            </a:r>
          </a:p>
        </p:txBody>
      </p:sp>
      <p:pic>
        <p:nvPicPr>
          <p:cNvPr id="48132" name="Picture 2" descr="http://blog.vistage.com/wp-content/uploads/2010/12/Image-Putting-the-Pieces-Togther-to-Reach-Success2-e1292964177663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6" y="2708275"/>
            <a:ext cx="2655277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74836" y="5319713"/>
            <a:ext cx="7710854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  <a:defRPr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Tools: 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S106, CIL, NHB, CPO Powers, Public Sector Land, Growth &amp; Investment Funds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defRPr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  <a:defRPr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583223" y="2079625"/>
            <a:ext cx="4988169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" charset="0"/>
                <a:cs typeface="Arial" charset="0"/>
              </a:rPr>
              <a:t>Policy &amp; permissions in place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" charset="0"/>
                <a:cs typeface="Arial" charset="0"/>
              </a:rPr>
              <a:t>No appetite to renegotiate S106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" charset="0"/>
                <a:cs typeface="Arial" charset="0"/>
              </a:rPr>
              <a:t>Strong working partnership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" charset="0"/>
                <a:cs typeface="Arial" charset="0"/>
              </a:rPr>
              <a:t>Attracting public sector investment: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" charset="0"/>
                <a:cs typeface="Arial" charset="0"/>
              </a:rPr>
              <a:t>Low Carbon funding £4m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" charset="0"/>
                <a:cs typeface="Arial" charset="0"/>
              </a:rPr>
              <a:t>Affordable Housing £16m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" charset="0"/>
                <a:cs typeface="Arial" charset="0"/>
              </a:rPr>
              <a:t>DfT funding £10m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" charset="0"/>
                <a:cs typeface="Arial" charset="0"/>
              </a:rPr>
              <a:t>Local Infrastructure Fund £20m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" charset="0"/>
                <a:cs typeface="Arial" charset="0"/>
              </a:rPr>
              <a:t>Enabled start on site &amp; delivery of agreed obligations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Arial" charset="0"/>
              <a:buChar char="•"/>
            </a:pPr>
            <a:endParaRPr lang="en-GB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49155" name="Picture 5" descr="Cranbrook after Feb 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751" y="2398716"/>
            <a:ext cx="230358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3" descr="Devon County Council Health and Wellbeing at 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9323" y="5273853"/>
            <a:ext cx="997927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1" descr="http://www.snackpack.org.uk/Core/snackpack/UserFiles/Images/ec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369" y="5950128"/>
            <a:ext cx="13906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3" descr="exeter and east devon growth point">
            <a:hlinkClick r:id="rId6" tooltip="exeter and east devon growth point homepage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004"/>
          <a:stretch>
            <a:fillRect/>
          </a:stretch>
        </p:blipFill>
        <p:spPr bwMode="auto">
          <a:xfrm>
            <a:off x="6317279" y="1704975"/>
            <a:ext cx="2300654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9" descr="http://www.uplyme.com/images/eddc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704" y="5364341"/>
            <a:ext cx="6858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5947996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Cranbrook, East Devon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Delivering the 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 txBox="1">
            <a:spLocks noChangeArrowheads="1"/>
          </p:cNvSpPr>
          <p:nvPr/>
        </p:nvSpPr>
        <p:spPr bwMode="auto">
          <a:xfrm>
            <a:off x="783986" y="333376"/>
            <a:ext cx="569888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What can the planning system do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Preparing for further reform</a:t>
            </a:r>
          </a:p>
        </p:txBody>
      </p:sp>
      <p:sp>
        <p:nvSpPr>
          <p:cNvPr id="50179" name="Rectangle 2"/>
          <p:cNvSpPr txBox="1">
            <a:spLocks noChangeArrowheads="1"/>
          </p:cNvSpPr>
          <p:nvPr/>
        </p:nvSpPr>
        <p:spPr bwMode="auto">
          <a:xfrm>
            <a:off x="783986" y="1898650"/>
            <a:ext cx="569888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</a:rPr>
              <a:t>Local Plan-making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</a:rPr>
              <a:t>Brownfield registers, permission in principle &amp; fast-track certificate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</a:rPr>
              <a:t>200,000 Starter Homes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</a:rPr>
              <a:t>Housing &amp; NSIP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</a:rPr>
              <a:t>Right to Build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</a:rPr>
              <a:t>S106 dispute resolution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</a:rPr>
              <a:t>Reform compulsory purchase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</a:rPr>
              <a:t>Planning performance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</a:rPr>
              <a:t>Simplifying and speeding up neighbourhood planning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1104" y="2168525"/>
            <a:ext cx="2655277" cy="414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83981" y="333376"/>
            <a:ext cx="5947996" cy="1008063"/>
          </a:xfrm>
        </p:spPr>
        <p:txBody>
          <a:bodyPr/>
          <a:lstStyle/>
          <a:p>
            <a:r>
              <a:rPr lang="en-GB" sz="2800" b="1" dirty="0">
                <a:latin typeface="Arial" charset="0"/>
                <a:cs typeface="Arial" charset="0"/>
              </a:rPr>
              <a:t>What can the planning system do</a:t>
            </a:r>
            <a:r>
              <a:rPr lang="en-GB" sz="2800" dirty="0">
                <a:latin typeface="Arial" charset="0"/>
                <a:cs typeface="Arial" charset="0"/>
              </a:rPr>
              <a:t/>
            </a:r>
            <a:br>
              <a:rPr lang="en-GB" sz="2800" dirty="0">
                <a:latin typeface="Arial" charset="0"/>
                <a:cs typeface="Arial" charset="0"/>
              </a:rPr>
            </a:br>
            <a:r>
              <a:rPr lang="en-GB" sz="2800" dirty="0">
                <a:latin typeface="Arial" charset="0"/>
                <a:cs typeface="Arial" charset="0"/>
              </a:rPr>
              <a:t>Discussion &amp; shared experiences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669688" y="2169197"/>
            <a:ext cx="7059593" cy="427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Your perspectives on the tools &amp; opportunities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What are your experiences – what has worked well / not so well?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What else do you think could be done in your area?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Which aspects of further reform may help most?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What else should be addressed?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624255" y="2168525"/>
            <a:ext cx="4862146" cy="427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Advisory Team for Large Applications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" charset="0"/>
                <a:cs typeface="Arial" charset="0"/>
              </a:rPr>
              <a:t>Impartial &amp; independent advice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" charset="0"/>
                <a:cs typeface="Arial" charset="0"/>
              </a:rPr>
              <a:t>Supporting Local Authorities on large scale complex schemes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" charset="0"/>
                <a:cs typeface="Arial" charset="0"/>
              </a:rPr>
              <a:t>Non-statutory advice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" charset="0"/>
                <a:cs typeface="Arial" charset="0"/>
              </a:rPr>
              <a:t>Currently helping 50-60 Local Authorities </a:t>
            </a:r>
          </a:p>
        </p:txBody>
      </p:sp>
      <p:pic>
        <p:nvPicPr>
          <p:cNvPr id="18435" name="Picture 4" descr="UDC 0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484" y="4269726"/>
            <a:ext cx="2264020" cy="163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James_Harwood_and_Kerry_Manning,_HomeBuy_Direct,_Ashford,_K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8164" y="2231376"/>
            <a:ext cx="2227385" cy="160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636416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Who we are 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ATLAS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4" y="1706337"/>
            <a:ext cx="785153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636416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Context 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Annual Housing Completions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6195" y="2676263"/>
            <a:ext cx="539262" cy="359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3899389" y="6400147"/>
            <a:ext cx="45095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i="1" dirty="0">
                <a:solidFill>
                  <a:prstClr val="black"/>
                </a:solidFill>
              </a:rPr>
              <a:t>Source: Lyons  Review 2014 (based upon DCLG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809" y="1808163"/>
            <a:ext cx="737674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636416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Context 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Residential transactions &amp; mortgages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636416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Context 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House prices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937" y="1493838"/>
            <a:ext cx="7312269" cy="521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35" y="1341443"/>
            <a:ext cx="4113334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636416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Context 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Sector performance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457" y="1924052"/>
            <a:ext cx="3947746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2619" y="1652588"/>
            <a:ext cx="15811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C0504D">
                    <a:lumMod val="75000"/>
                  </a:srgbClr>
                </a:solidFill>
                <a:latin typeface="Arial" charset="0"/>
                <a:cs typeface="Arial" charset="0"/>
              </a:rPr>
              <a:t>UK Housebuilders + 427%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2821" y="5280025"/>
            <a:ext cx="1063869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FTSE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All share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+ 72%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54969" y="6589039"/>
            <a:ext cx="231530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Glenig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i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(2015)</a:t>
            </a:r>
            <a:r>
              <a:rPr sz="1000" i="1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000" i="1" spc="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CLG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555" name="object 20"/>
          <p:cNvSpPr>
            <a:spLocks noChangeArrowheads="1"/>
          </p:cNvSpPr>
          <p:nvPr/>
        </p:nvSpPr>
        <p:spPr bwMode="auto">
          <a:xfrm>
            <a:off x="1333500" y="5209502"/>
            <a:ext cx="1988527" cy="99218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56" name="object 21"/>
          <p:cNvSpPr>
            <a:spLocks noChangeArrowheads="1"/>
          </p:cNvSpPr>
          <p:nvPr/>
        </p:nvSpPr>
        <p:spPr bwMode="auto">
          <a:xfrm>
            <a:off x="1333500" y="4871364"/>
            <a:ext cx="1988527" cy="44291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57" name="object 22"/>
          <p:cNvSpPr>
            <a:spLocks noChangeArrowheads="1"/>
          </p:cNvSpPr>
          <p:nvPr/>
        </p:nvSpPr>
        <p:spPr bwMode="auto">
          <a:xfrm>
            <a:off x="1333500" y="3976689"/>
            <a:ext cx="1988527" cy="998537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58" name="object 23"/>
          <p:cNvSpPr>
            <a:spLocks noChangeArrowheads="1"/>
          </p:cNvSpPr>
          <p:nvPr/>
        </p:nvSpPr>
        <p:spPr bwMode="auto">
          <a:xfrm>
            <a:off x="1333500" y="3187706"/>
            <a:ext cx="1988527" cy="893763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object 24"/>
          <p:cNvSpPr>
            <a:spLocks noChangeArrowheads="1"/>
          </p:cNvSpPr>
          <p:nvPr/>
        </p:nvSpPr>
        <p:spPr bwMode="auto">
          <a:xfrm>
            <a:off x="1333500" y="2441575"/>
            <a:ext cx="1988527" cy="852488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378933" y="5245100"/>
            <a:ext cx="1890346" cy="952500"/>
          </a:xfrm>
          <a:custGeom>
            <a:avLst/>
            <a:gdLst/>
            <a:ahLst/>
            <a:cxnLst/>
            <a:rect l="l" t="t" r="r" b="b"/>
            <a:pathLst>
              <a:path w="2048025" h="951785">
                <a:moveTo>
                  <a:pt x="0" y="951785"/>
                </a:moveTo>
                <a:lnTo>
                  <a:pt x="2048025" y="951785"/>
                </a:lnTo>
                <a:lnTo>
                  <a:pt x="2048025" y="0"/>
                </a:lnTo>
                <a:lnTo>
                  <a:pt x="0" y="0"/>
                </a:lnTo>
                <a:lnTo>
                  <a:pt x="0" y="95178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61" name="object 31"/>
          <p:cNvSpPr>
            <a:spLocks/>
          </p:cNvSpPr>
          <p:nvPr/>
        </p:nvSpPr>
        <p:spPr bwMode="auto">
          <a:xfrm>
            <a:off x="1378933" y="5245100"/>
            <a:ext cx="1890346" cy="952500"/>
          </a:xfrm>
          <a:custGeom>
            <a:avLst/>
            <a:gdLst>
              <a:gd name="T0" fmla="*/ 0 w 2048025"/>
              <a:gd name="T1" fmla="*/ 953932 h 951785"/>
              <a:gd name="T2" fmla="*/ 2047575 w 2048025"/>
              <a:gd name="T3" fmla="*/ 953932 h 951785"/>
              <a:gd name="T4" fmla="*/ 2047575 w 2048025"/>
              <a:gd name="T5" fmla="*/ 0 h 951785"/>
              <a:gd name="T6" fmla="*/ 0 w 2048025"/>
              <a:gd name="T7" fmla="*/ 0 h 951785"/>
              <a:gd name="T8" fmla="*/ 0 w 2048025"/>
              <a:gd name="T9" fmla="*/ 953932 h 951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951785">
                <a:moveTo>
                  <a:pt x="0" y="951785"/>
                </a:moveTo>
                <a:lnTo>
                  <a:pt x="2048025" y="951785"/>
                </a:lnTo>
                <a:lnTo>
                  <a:pt x="2048025" y="0"/>
                </a:lnTo>
                <a:lnTo>
                  <a:pt x="0" y="0"/>
                </a:lnTo>
                <a:lnTo>
                  <a:pt x="0" y="951785"/>
                </a:lnTo>
                <a:close/>
              </a:path>
            </a:pathLst>
          </a:custGeom>
          <a:noFill/>
          <a:ln w="7148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78933" y="4901527"/>
            <a:ext cx="1890346" cy="344487"/>
          </a:xfrm>
          <a:custGeom>
            <a:avLst/>
            <a:gdLst/>
            <a:ahLst/>
            <a:cxnLst/>
            <a:rect l="l" t="t" r="r" b="b"/>
            <a:pathLst>
              <a:path w="2048025" h="345462">
                <a:moveTo>
                  <a:pt x="0" y="345462"/>
                </a:moveTo>
                <a:lnTo>
                  <a:pt x="2048025" y="345462"/>
                </a:lnTo>
                <a:lnTo>
                  <a:pt x="2048025" y="0"/>
                </a:lnTo>
                <a:lnTo>
                  <a:pt x="0" y="0"/>
                </a:lnTo>
                <a:lnTo>
                  <a:pt x="0" y="34546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object 33"/>
          <p:cNvSpPr>
            <a:spLocks/>
          </p:cNvSpPr>
          <p:nvPr/>
        </p:nvSpPr>
        <p:spPr bwMode="auto">
          <a:xfrm>
            <a:off x="1378933" y="4901527"/>
            <a:ext cx="1890346" cy="344487"/>
          </a:xfrm>
          <a:custGeom>
            <a:avLst/>
            <a:gdLst>
              <a:gd name="T0" fmla="*/ 0 w 2048025"/>
              <a:gd name="T1" fmla="*/ 342545 h 345462"/>
              <a:gd name="T2" fmla="*/ 2047575 w 2048025"/>
              <a:gd name="T3" fmla="*/ 342545 h 345462"/>
              <a:gd name="T4" fmla="*/ 2047575 w 2048025"/>
              <a:gd name="T5" fmla="*/ 0 h 345462"/>
              <a:gd name="T6" fmla="*/ 0 w 2048025"/>
              <a:gd name="T7" fmla="*/ 0 h 345462"/>
              <a:gd name="T8" fmla="*/ 0 w 2048025"/>
              <a:gd name="T9" fmla="*/ 342545 h 3454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345462">
                <a:moveTo>
                  <a:pt x="0" y="345462"/>
                </a:moveTo>
                <a:lnTo>
                  <a:pt x="2048025" y="345462"/>
                </a:lnTo>
                <a:lnTo>
                  <a:pt x="2048025" y="0"/>
                </a:lnTo>
                <a:lnTo>
                  <a:pt x="0" y="0"/>
                </a:lnTo>
                <a:lnTo>
                  <a:pt x="0" y="345462"/>
                </a:lnTo>
                <a:close/>
              </a:path>
            </a:pathLst>
          </a:custGeom>
          <a:noFill/>
          <a:ln w="7062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374532" y="4035429"/>
            <a:ext cx="1890346" cy="887413"/>
          </a:xfrm>
          <a:custGeom>
            <a:avLst/>
            <a:gdLst/>
            <a:ahLst/>
            <a:cxnLst/>
            <a:rect l="l" t="t" r="r" b="b"/>
            <a:pathLst>
              <a:path w="2048025" h="888324">
                <a:moveTo>
                  <a:pt x="0" y="888324"/>
                </a:moveTo>
                <a:lnTo>
                  <a:pt x="2048025" y="888324"/>
                </a:lnTo>
                <a:lnTo>
                  <a:pt x="2048025" y="0"/>
                </a:lnTo>
                <a:lnTo>
                  <a:pt x="0" y="0"/>
                </a:lnTo>
                <a:lnTo>
                  <a:pt x="0" y="88832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65" name="object 35"/>
          <p:cNvSpPr>
            <a:spLocks/>
          </p:cNvSpPr>
          <p:nvPr/>
        </p:nvSpPr>
        <p:spPr bwMode="auto">
          <a:xfrm>
            <a:off x="1378933" y="4011613"/>
            <a:ext cx="1890346" cy="889000"/>
          </a:xfrm>
          <a:custGeom>
            <a:avLst/>
            <a:gdLst>
              <a:gd name="T0" fmla="*/ 0 w 2048025"/>
              <a:gd name="T1" fmla="*/ 890354 h 888324"/>
              <a:gd name="T2" fmla="*/ 2047575 w 2048025"/>
              <a:gd name="T3" fmla="*/ 890354 h 888324"/>
              <a:gd name="T4" fmla="*/ 2047575 w 2048025"/>
              <a:gd name="T5" fmla="*/ 0 h 888324"/>
              <a:gd name="T6" fmla="*/ 0 w 2048025"/>
              <a:gd name="T7" fmla="*/ 0 h 888324"/>
              <a:gd name="T8" fmla="*/ 0 w 2048025"/>
              <a:gd name="T9" fmla="*/ 890354 h 888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888324">
                <a:moveTo>
                  <a:pt x="0" y="888324"/>
                </a:moveTo>
                <a:lnTo>
                  <a:pt x="2048025" y="888324"/>
                </a:lnTo>
                <a:lnTo>
                  <a:pt x="2048025" y="0"/>
                </a:lnTo>
                <a:lnTo>
                  <a:pt x="0" y="0"/>
                </a:lnTo>
                <a:lnTo>
                  <a:pt x="0" y="888324"/>
                </a:lnTo>
                <a:close/>
              </a:path>
            </a:pathLst>
          </a:custGeom>
          <a:noFill/>
          <a:ln w="7137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78933" y="3222625"/>
            <a:ext cx="1890346" cy="788988"/>
          </a:xfrm>
          <a:custGeom>
            <a:avLst/>
            <a:gdLst/>
            <a:ahLst/>
            <a:cxnLst/>
            <a:rect l="l" t="t" r="r" b="b"/>
            <a:pathLst>
              <a:path w="2048025" h="789631">
                <a:moveTo>
                  <a:pt x="0" y="789631"/>
                </a:moveTo>
                <a:lnTo>
                  <a:pt x="2048025" y="789631"/>
                </a:lnTo>
                <a:lnTo>
                  <a:pt x="2048025" y="0"/>
                </a:lnTo>
                <a:lnTo>
                  <a:pt x="0" y="0"/>
                </a:lnTo>
                <a:lnTo>
                  <a:pt x="0" y="78963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67" name="object 37"/>
          <p:cNvSpPr>
            <a:spLocks/>
          </p:cNvSpPr>
          <p:nvPr/>
        </p:nvSpPr>
        <p:spPr bwMode="auto">
          <a:xfrm>
            <a:off x="1378933" y="3222625"/>
            <a:ext cx="1890346" cy="788988"/>
          </a:xfrm>
          <a:custGeom>
            <a:avLst/>
            <a:gdLst>
              <a:gd name="T0" fmla="*/ 0 w 2048025"/>
              <a:gd name="T1" fmla="*/ 787704 h 789631"/>
              <a:gd name="T2" fmla="*/ 2047575 w 2048025"/>
              <a:gd name="T3" fmla="*/ 787704 h 789631"/>
              <a:gd name="T4" fmla="*/ 2047575 w 2048025"/>
              <a:gd name="T5" fmla="*/ 0 h 789631"/>
              <a:gd name="T6" fmla="*/ 0 w 2048025"/>
              <a:gd name="T7" fmla="*/ 0 h 789631"/>
              <a:gd name="T8" fmla="*/ 0 w 2048025"/>
              <a:gd name="T9" fmla="*/ 787704 h 7896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789631">
                <a:moveTo>
                  <a:pt x="0" y="789631"/>
                </a:moveTo>
                <a:lnTo>
                  <a:pt x="2048025" y="789631"/>
                </a:lnTo>
                <a:lnTo>
                  <a:pt x="2048025" y="0"/>
                </a:lnTo>
                <a:lnTo>
                  <a:pt x="0" y="0"/>
                </a:lnTo>
                <a:lnTo>
                  <a:pt x="0" y="789631"/>
                </a:lnTo>
                <a:close/>
              </a:path>
            </a:pathLst>
          </a:custGeom>
          <a:noFill/>
          <a:ln w="7120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378933" y="2474913"/>
            <a:ext cx="1890346" cy="747712"/>
          </a:xfrm>
          <a:custGeom>
            <a:avLst/>
            <a:gdLst/>
            <a:ahLst/>
            <a:cxnLst/>
            <a:rect l="l" t="t" r="r" b="b"/>
            <a:pathLst>
              <a:path w="2048025" h="747323">
                <a:moveTo>
                  <a:pt x="0" y="747323"/>
                </a:moveTo>
                <a:lnTo>
                  <a:pt x="2048025" y="747323"/>
                </a:lnTo>
                <a:lnTo>
                  <a:pt x="2048025" y="0"/>
                </a:lnTo>
                <a:lnTo>
                  <a:pt x="0" y="0"/>
                </a:lnTo>
                <a:lnTo>
                  <a:pt x="0" y="74732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object 39"/>
          <p:cNvSpPr>
            <a:spLocks/>
          </p:cNvSpPr>
          <p:nvPr/>
        </p:nvSpPr>
        <p:spPr bwMode="auto">
          <a:xfrm>
            <a:off x="1378933" y="2474913"/>
            <a:ext cx="1890346" cy="747712"/>
          </a:xfrm>
          <a:custGeom>
            <a:avLst/>
            <a:gdLst>
              <a:gd name="T0" fmla="*/ 0 w 2048025"/>
              <a:gd name="T1" fmla="*/ 748490 h 747323"/>
              <a:gd name="T2" fmla="*/ 2047575 w 2048025"/>
              <a:gd name="T3" fmla="*/ 748490 h 747323"/>
              <a:gd name="T4" fmla="*/ 2047575 w 2048025"/>
              <a:gd name="T5" fmla="*/ 0 h 747323"/>
              <a:gd name="T6" fmla="*/ 0 w 2048025"/>
              <a:gd name="T7" fmla="*/ 0 h 747323"/>
              <a:gd name="T8" fmla="*/ 0 w 2048025"/>
              <a:gd name="T9" fmla="*/ 748490 h 747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8025" h="747323">
                <a:moveTo>
                  <a:pt x="0" y="747323"/>
                </a:moveTo>
                <a:lnTo>
                  <a:pt x="2048025" y="747323"/>
                </a:lnTo>
                <a:lnTo>
                  <a:pt x="2048025" y="0"/>
                </a:lnTo>
                <a:lnTo>
                  <a:pt x="0" y="0"/>
                </a:lnTo>
                <a:lnTo>
                  <a:pt x="0" y="747323"/>
                </a:lnTo>
                <a:close/>
              </a:path>
            </a:pathLst>
          </a:custGeom>
          <a:noFill/>
          <a:ln w="7114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70" name="object 43"/>
          <p:cNvSpPr>
            <a:spLocks/>
          </p:cNvSpPr>
          <p:nvPr/>
        </p:nvSpPr>
        <p:spPr bwMode="auto">
          <a:xfrm>
            <a:off x="3648808" y="5246014"/>
            <a:ext cx="1883020" cy="479425"/>
          </a:xfrm>
          <a:custGeom>
            <a:avLst/>
            <a:gdLst>
              <a:gd name="T0" fmla="*/ 0 w 2040412"/>
              <a:gd name="T1" fmla="*/ 479451 h 479412"/>
              <a:gd name="T2" fmla="*/ 2038990 w 2040412"/>
              <a:gd name="T3" fmla="*/ 479451 h 479412"/>
              <a:gd name="T4" fmla="*/ 2038990 w 2040412"/>
              <a:gd name="T5" fmla="*/ 0 h 479412"/>
              <a:gd name="T6" fmla="*/ 0 w 2040412"/>
              <a:gd name="T7" fmla="*/ 0 h 479412"/>
              <a:gd name="T8" fmla="*/ 0 w 2040412"/>
              <a:gd name="T9" fmla="*/ 479451 h 4794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0412" h="479412">
                <a:moveTo>
                  <a:pt x="0" y="479412"/>
                </a:moveTo>
                <a:lnTo>
                  <a:pt x="2040412" y="479412"/>
                </a:lnTo>
                <a:lnTo>
                  <a:pt x="2040412" y="0"/>
                </a:lnTo>
                <a:lnTo>
                  <a:pt x="0" y="0"/>
                </a:lnTo>
                <a:lnTo>
                  <a:pt x="0" y="479412"/>
                </a:lnTo>
                <a:close/>
              </a:path>
            </a:pathLst>
          </a:custGeom>
          <a:noFill/>
          <a:ln w="7076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71" name="object 50"/>
          <p:cNvSpPr>
            <a:spLocks/>
          </p:cNvSpPr>
          <p:nvPr/>
        </p:nvSpPr>
        <p:spPr bwMode="auto">
          <a:xfrm>
            <a:off x="1188427" y="1571625"/>
            <a:ext cx="0" cy="4654550"/>
          </a:xfrm>
          <a:custGeom>
            <a:avLst/>
            <a:gdLst>
              <a:gd name="T0" fmla="*/ 0 h 4653148"/>
              <a:gd name="T1" fmla="*/ 4657355 h 4653148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53148">
                <a:moveTo>
                  <a:pt x="0" y="0"/>
                </a:moveTo>
                <a:lnTo>
                  <a:pt x="0" y="4653148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72" name="object 51"/>
          <p:cNvSpPr>
            <a:spLocks/>
          </p:cNvSpPr>
          <p:nvPr/>
        </p:nvSpPr>
        <p:spPr bwMode="auto">
          <a:xfrm>
            <a:off x="1160584" y="6189663"/>
            <a:ext cx="6824297" cy="0"/>
          </a:xfrm>
          <a:custGeom>
            <a:avLst/>
            <a:gdLst>
              <a:gd name="T0" fmla="*/ 0 w 7392687"/>
              <a:gd name="T1" fmla="*/ 7393590 w 7392687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392687">
                <a:moveTo>
                  <a:pt x="0" y="0"/>
                </a:moveTo>
                <a:lnTo>
                  <a:pt x="7392687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73" name="object 52"/>
          <p:cNvSpPr>
            <a:spLocks/>
          </p:cNvSpPr>
          <p:nvPr/>
        </p:nvSpPr>
        <p:spPr bwMode="auto">
          <a:xfrm>
            <a:off x="1160674" y="5422900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74" name="object 53"/>
          <p:cNvSpPr>
            <a:spLocks/>
          </p:cNvSpPr>
          <p:nvPr/>
        </p:nvSpPr>
        <p:spPr bwMode="auto">
          <a:xfrm>
            <a:off x="1160674" y="4648200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75" name="object 54"/>
          <p:cNvSpPr>
            <a:spLocks/>
          </p:cNvSpPr>
          <p:nvPr/>
        </p:nvSpPr>
        <p:spPr bwMode="auto">
          <a:xfrm>
            <a:off x="1160674" y="3881438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76" name="object 55"/>
          <p:cNvSpPr>
            <a:spLocks/>
          </p:cNvSpPr>
          <p:nvPr/>
        </p:nvSpPr>
        <p:spPr bwMode="auto">
          <a:xfrm>
            <a:off x="1160674" y="3114675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77" name="object 56"/>
          <p:cNvSpPr>
            <a:spLocks/>
          </p:cNvSpPr>
          <p:nvPr/>
        </p:nvSpPr>
        <p:spPr bwMode="auto">
          <a:xfrm>
            <a:off x="1160674" y="2346325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78" name="object 57"/>
          <p:cNvSpPr>
            <a:spLocks/>
          </p:cNvSpPr>
          <p:nvPr/>
        </p:nvSpPr>
        <p:spPr bwMode="auto">
          <a:xfrm>
            <a:off x="1160674" y="1571625"/>
            <a:ext cx="27843" cy="0"/>
          </a:xfrm>
          <a:custGeom>
            <a:avLst/>
            <a:gdLst>
              <a:gd name="T0" fmla="*/ 0 w 30453"/>
              <a:gd name="T1" fmla="*/ 29591 w 3045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453">
                <a:moveTo>
                  <a:pt x="0" y="0"/>
                </a:moveTo>
                <a:lnTo>
                  <a:pt x="30453" y="0"/>
                </a:lnTo>
              </a:path>
            </a:pathLst>
          </a:custGeom>
          <a:noFill/>
          <a:ln w="7039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79" name="object 58"/>
          <p:cNvSpPr>
            <a:spLocks/>
          </p:cNvSpPr>
          <p:nvPr/>
        </p:nvSpPr>
        <p:spPr bwMode="auto">
          <a:xfrm>
            <a:off x="3458308" y="6189663"/>
            <a:ext cx="0" cy="36512"/>
          </a:xfrm>
          <a:custGeom>
            <a:avLst/>
            <a:gdLst>
              <a:gd name="T0" fmla="*/ 0 h 35197"/>
              <a:gd name="T1" fmla="*/ 39291 h 35197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5197">
                <a:moveTo>
                  <a:pt x="0" y="0"/>
                </a:moveTo>
                <a:lnTo>
                  <a:pt x="0" y="35197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80" name="object 59"/>
          <p:cNvSpPr>
            <a:spLocks/>
          </p:cNvSpPr>
          <p:nvPr/>
        </p:nvSpPr>
        <p:spPr bwMode="auto">
          <a:xfrm>
            <a:off x="5722327" y="6189663"/>
            <a:ext cx="0" cy="36512"/>
          </a:xfrm>
          <a:custGeom>
            <a:avLst/>
            <a:gdLst>
              <a:gd name="T0" fmla="*/ 0 h 35197"/>
              <a:gd name="T1" fmla="*/ 39291 h 35197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5197">
                <a:moveTo>
                  <a:pt x="0" y="0"/>
                </a:moveTo>
                <a:lnTo>
                  <a:pt x="0" y="35197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81" name="object 60"/>
          <p:cNvSpPr>
            <a:spLocks/>
          </p:cNvSpPr>
          <p:nvPr/>
        </p:nvSpPr>
        <p:spPr bwMode="auto">
          <a:xfrm>
            <a:off x="7984881" y="6189663"/>
            <a:ext cx="0" cy="36512"/>
          </a:xfrm>
          <a:custGeom>
            <a:avLst/>
            <a:gdLst>
              <a:gd name="T0" fmla="*/ 0 h 35197"/>
              <a:gd name="T1" fmla="*/ 39291 h 35197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5197">
                <a:moveTo>
                  <a:pt x="0" y="0"/>
                </a:moveTo>
                <a:lnTo>
                  <a:pt x="0" y="35197"/>
                </a:lnTo>
              </a:path>
            </a:pathLst>
          </a:custGeom>
          <a:noFill/>
          <a:ln w="7613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82" name="object 62"/>
          <p:cNvSpPr txBox="1">
            <a:spLocks noChangeArrowheads="1"/>
          </p:cNvSpPr>
          <p:nvPr/>
        </p:nvSpPr>
        <p:spPr bwMode="auto">
          <a:xfrm>
            <a:off x="1679334" y="5511800"/>
            <a:ext cx="1283677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300"/>
              </a:spcAft>
            </a:pPr>
            <a:r>
              <a:rPr lang="en-US" sz="1000" b="1" dirty="0">
                <a:solidFill>
                  <a:prstClr val="black"/>
                </a:solidFill>
              </a:rPr>
              <a:t>Detailed  Permission or Reserved Matters  Granted, 620,000</a:t>
            </a:r>
          </a:p>
        </p:txBody>
      </p:sp>
      <p:sp>
        <p:nvSpPr>
          <p:cNvPr id="23583" name="object 63"/>
          <p:cNvSpPr txBox="1">
            <a:spLocks noChangeArrowheads="1"/>
          </p:cNvSpPr>
          <p:nvPr/>
        </p:nvSpPr>
        <p:spPr bwMode="auto">
          <a:xfrm>
            <a:off x="1616320" y="4272877"/>
            <a:ext cx="1417026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indent="-6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sz="1000" b="1" dirty="0">
                <a:solidFill>
                  <a:prstClr val="black"/>
                </a:solidFill>
              </a:rPr>
              <a:t>Outline  Granted, </a:t>
            </a:r>
            <a:r>
              <a:rPr lang="en-GB" sz="1000" b="1" dirty="0">
                <a:solidFill>
                  <a:prstClr val="black"/>
                </a:solidFill>
              </a:rPr>
              <a:t>Working up</a:t>
            </a:r>
            <a:r>
              <a:rPr lang="en-US" sz="1000" b="1" dirty="0">
                <a:solidFill>
                  <a:prstClr val="black"/>
                </a:solidFill>
              </a:rPr>
              <a:t> Detailed P</a:t>
            </a:r>
            <a:r>
              <a:rPr lang="en-GB" sz="1000" b="1" dirty="0">
                <a:solidFill>
                  <a:prstClr val="black"/>
                </a:solidFill>
              </a:rPr>
              <a:t>lans/RMs</a:t>
            </a:r>
            <a:r>
              <a:rPr lang="en-US" sz="1000" b="1" dirty="0">
                <a:solidFill>
                  <a:prstClr val="black"/>
                </a:solidFill>
              </a:rPr>
              <a:t>,  578,000</a:t>
            </a:r>
          </a:p>
        </p:txBody>
      </p:sp>
      <p:sp>
        <p:nvSpPr>
          <p:cNvPr id="23584" name="object 64"/>
          <p:cNvSpPr txBox="1">
            <a:spLocks noChangeArrowheads="1"/>
          </p:cNvSpPr>
          <p:nvPr/>
        </p:nvSpPr>
        <p:spPr bwMode="auto">
          <a:xfrm>
            <a:off x="1406771" y="3494092"/>
            <a:ext cx="1792166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sz="1000" b="1" dirty="0">
                <a:solidFill>
                  <a:prstClr val="white"/>
                </a:solidFill>
              </a:rPr>
              <a:t>Obtaining  Outline</a:t>
            </a:r>
          </a:p>
          <a:p>
            <a:pPr algn="ctr" eaLnBrk="1" fontAlgn="base" hangingPunct="1">
              <a:lnSpc>
                <a:spcPts val="95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b="1" dirty="0">
                <a:solidFill>
                  <a:prstClr val="white"/>
                </a:solidFill>
              </a:rPr>
              <a:t>Permission,  513,000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688123" y="2786063"/>
            <a:ext cx="1378927" cy="2333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000" b="1" spc="45" dirty="0">
                <a:solidFill>
                  <a:prstClr val="white"/>
                </a:solidFill>
                <a:latin typeface="Arial"/>
                <a:cs typeface="Arial"/>
              </a:rPr>
              <a:t>Pre</a:t>
            </a:r>
            <a:r>
              <a:rPr sz="1000" b="1" spc="55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000" b="1" spc="60" dirty="0">
                <a:solidFill>
                  <a:prstClr val="white"/>
                </a:solidFill>
                <a:latin typeface="Arial"/>
                <a:cs typeface="Arial"/>
              </a:rPr>
              <a:t>P</a:t>
            </a:r>
            <a:r>
              <a:rPr sz="1000" b="1" dirty="0">
                <a:solidFill>
                  <a:prstClr val="white"/>
                </a:solidFill>
                <a:latin typeface="Arial"/>
                <a:cs typeface="Arial"/>
              </a:rPr>
              <a:t>l</a:t>
            </a:r>
            <a:r>
              <a:rPr sz="1000" b="1" spc="25" dirty="0">
                <a:solidFill>
                  <a:prstClr val="white"/>
                </a:solidFill>
                <a:latin typeface="Arial"/>
                <a:cs typeface="Arial"/>
              </a:rPr>
              <a:t>ann</a:t>
            </a:r>
            <a:r>
              <a:rPr sz="1000" b="1" dirty="0">
                <a:solidFill>
                  <a:prstClr val="white"/>
                </a:solidFill>
                <a:latin typeface="Arial"/>
                <a:cs typeface="Arial"/>
              </a:rPr>
              <a:t>i</a:t>
            </a:r>
            <a:r>
              <a:rPr sz="1000" b="1" spc="25" dirty="0">
                <a:solidFill>
                  <a:prstClr val="white"/>
                </a:solidFill>
                <a:latin typeface="Arial"/>
                <a:cs typeface="Arial"/>
              </a:rPr>
              <a:t>ng,  </a:t>
            </a:r>
            <a:r>
              <a:rPr sz="1000" b="1" spc="-8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000" b="1" spc="25" dirty="0">
                <a:solidFill>
                  <a:prstClr val="white"/>
                </a:solidFill>
                <a:latin typeface="Arial"/>
                <a:cs typeface="Arial"/>
              </a:rPr>
              <a:t>486</a:t>
            </a:r>
            <a:r>
              <a:rPr sz="1000" b="1" spc="15" dirty="0">
                <a:solidFill>
                  <a:prstClr val="white"/>
                </a:solidFill>
                <a:latin typeface="Arial"/>
                <a:cs typeface="Arial"/>
              </a:rPr>
              <a:t>,</a:t>
            </a:r>
            <a:r>
              <a:rPr sz="1000" b="1" spc="25" dirty="0">
                <a:solidFill>
                  <a:prstClr val="white"/>
                </a:solidFill>
                <a:latin typeface="Arial"/>
                <a:cs typeface="Arial"/>
              </a:rPr>
              <a:t>00</a:t>
            </a:r>
            <a:r>
              <a:rPr sz="1000" b="1" spc="50" dirty="0">
                <a:solidFill>
                  <a:prstClr val="white"/>
                </a:solidFill>
                <a:latin typeface="Arial"/>
                <a:cs typeface="Arial"/>
              </a:rPr>
              <a:t>0</a:t>
            </a:r>
            <a:endParaRPr sz="1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842277" y="5882602"/>
            <a:ext cx="1503485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N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ot </a:t>
            </a:r>
            <a:r>
              <a:rPr sz="1200" b="1" spc="-10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prstClr val="white"/>
                </a:solidFill>
                <a:latin typeface="Arial"/>
                <a:cs typeface="Arial"/>
              </a:rPr>
              <a:t>S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a</a:t>
            </a:r>
            <a:r>
              <a:rPr sz="1200" b="1" spc="30" dirty="0">
                <a:solidFill>
                  <a:prstClr val="white"/>
                </a:solidFill>
                <a:latin typeface="Arial"/>
                <a:cs typeface="Arial"/>
              </a:rPr>
              <a:t>r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ed, </a:t>
            </a:r>
            <a:r>
              <a:rPr sz="1200" b="1" spc="8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305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,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00</a:t>
            </a:r>
            <a:r>
              <a:rPr sz="1200" b="1" spc="50" dirty="0">
                <a:solidFill>
                  <a:prstClr val="white"/>
                </a:solidFill>
                <a:latin typeface="Arial"/>
                <a:cs typeface="Arial"/>
              </a:rPr>
              <a:t>0</a:t>
            </a:r>
            <a:endParaRPr sz="12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688378" y="5424488"/>
            <a:ext cx="1795096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200" b="1" spc="60" dirty="0">
                <a:solidFill>
                  <a:prstClr val="white"/>
                </a:solidFill>
                <a:latin typeface="Arial"/>
                <a:cs typeface="Arial"/>
              </a:rPr>
              <a:t>S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a</a:t>
            </a:r>
            <a:r>
              <a:rPr sz="1200" b="1" spc="30" dirty="0">
                <a:solidFill>
                  <a:prstClr val="white"/>
                </a:solidFill>
                <a:latin typeface="Arial"/>
                <a:cs typeface="Arial"/>
              </a:rPr>
              <a:t>r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e</a:t>
            </a:r>
            <a:r>
              <a:rPr sz="1200" b="1" spc="50" dirty="0">
                <a:solidFill>
                  <a:prstClr val="white"/>
                </a:solidFill>
                <a:latin typeface="Arial"/>
                <a:cs typeface="Arial"/>
              </a:rPr>
              <a:t>d </a:t>
            </a:r>
            <a:r>
              <a:rPr sz="1200" b="1" spc="-11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o</a:t>
            </a:r>
            <a:r>
              <a:rPr sz="1200" b="1" spc="50" dirty="0">
                <a:solidFill>
                  <a:prstClr val="white"/>
                </a:solidFill>
                <a:latin typeface="Arial"/>
                <a:cs typeface="Arial"/>
              </a:rPr>
              <a:t>n</a:t>
            </a:r>
            <a:r>
              <a:rPr sz="1200" b="1" spc="-5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prstClr val="white"/>
                </a:solidFill>
                <a:latin typeface="Arial"/>
                <a:cs typeface="Arial"/>
              </a:rPr>
              <a:t>S</a:t>
            </a:r>
            <a:r>
              <a:rPr sz="1200" b="1" spc="-5" dirty="0">
                <a:solidFill>
                  <a:prstClr val="white"/>
                </a:solidFill>
                <a:latin typeface="Arial"/>
                <a:cs typeface="Arial"/>
              </a:rPr>
              <a:t>i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t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e, </a:t>
            </a:r>
            <a:r>
              <a:rPr sz="1200" b="1" spc="-8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315</a:t>
            </a:r>
            <a:r>
              <a:rPr sz="1200" b="1" spc="10" dirty="0">
                <a:solidFill>
                  <a:prstClr val="white"/>
                </a:solidFill>
                <a:latin typeface="Arial"/>
                <a:cs typeface="Arial"/>
              </a:rPr>
              <a:t>,</a:t>
            </a:r>
            <a:r>
              <a:rPr sz="1200" b="1" spc="25" dirty="0">
                <a:solidFill>
                  <a:prstClr val="white"/>
                </a:solidFill>
                <a:latin typeface="Arial"/>
                <a:cs typeface="Arial"/>
              </a:rPr>
              <a:t>00</a:t>
            </a:r>
            <a:r>
              <a:rPr sz="1200" b="1" spc="50" dirty="0">
                <a:solidFill>
                  <a:prstClr val="white"/>
                </a:solidFill>
                <a:latin typeface="Arial"/>
                <a:cs typeface="Arial"/>
              </a:rPr>
              <a:t>0</a:t>
            </a:r>
            <a:endParaRPr sz="12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31631" y="6134100"/>
            <a:ext cx="82062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800" spc="5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09246" y="5365077"/>
            <a:ext cx="404446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0.5m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21327" y="4594225"/>
            <a:ext cx="489438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1m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21327" y="3824292"/>
            <a:ext cx="489438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1.5m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21327" y="3054350"/>
            <a:ext cx="489438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2m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21327" y="2284413"/>
            <a:ext cx="489438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2.5m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21327" y="1513802"/>
            <a:ext cx="489438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pc="25" dirty="0">
                <a:solidFill>
                  <a:prstClr val="black"/>
                </a:solidFill>
                <a:latin typeface="Arial"/>
                <a:cs typeface="Arial"/>
              </a:rPr>
              <a:t>3m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547506" y="6257252"/>
            <a:ext cx="1704243" cy="1555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400" b="1" spc="3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400" b="1" spc="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400" b="1" spc="25" dirty="0">
                <a:solidFill>
                  <a:prstClr val="black"/>
                </a:solidFill>
                <a:latin typeface="Arial"/>
                <a:cs typeface="Arial"/>
              </a:rPr>
              <a:t>tt</a:t>
            </a:r>
            <a:r>
              <a:rPr sz="1400" b="1" spc="-4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b="1" spc="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400" b="1" spc="3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4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400" b="1" spc="6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400" b="1" spc="-2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400" b="1" spc="4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400" b="1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400" b="1" spc="6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400" b="1" spc="-4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b="1" spc="6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400" b="1" spc="3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596" name="Rectangle 82"/>
          <p:cNvSpPr>
            <a:spLocks noChangeArrowheads="1"/>
          </p:cNvSpPr>
          <p:nvPr/>
        </p:nvSpPr>
        <p:spPr bwMode="auto">
          <a:xfrm>
            <a:off x="1378932" y="4983619"/>
            <a:ext cx="1943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300"/>
              </a:spcAft>
            </a:pPr>
            <a:r>
              <a:rPr lang="en-GB" sz="1000" b="1" dirty="0">
                <a:solidFill>
                  <a:prstClr val="black"/>
                </a:solidFill>
                <a:latin typeface="Arial" charset="0"/>
                <a:cs typeface="Arial" charset="0"/>
              </a:rPr>
              <a:t>Detailed  Plans Subm = 221,000</a:t>
            </a:r>
          </a:p>
        </p:txBody>
      </p:sp>
      <p:sp>
        <p:nvSpPr>
          <p:cNvPr id="23597" name="Rectangle 2"/>
          <p:cNvSpPr txBox="1">
            <a:spLocks noChangeArrowheads="1"/>
          </p:cNvSpPr>
          <p:nvPr/>
        </p:nvSpPr>
        <p:spPr bwMode="auto">
          <a:xfrm>
            <a:off x="783981" y="333376"/>
            <a:ext cx="636416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590"/>
                </a:solidFill>
              </a:rPr>
              <a:t>Context </a:t>
            </a:r>
            <a:r>
              <a:rPr lang="en-GB" sz="2800" dirty="0">
                <a:solidFill>
                  <a:srgbClr val="009590"/>
                </a:solidFill>
              </a:rPr>
              <a:t/>
            </a:r>
            <a:br>
              <a:rPr lang="en-GB" sz="2800" dirty="0">
                <a:solidFill>
                  <a:srgbClr val="009590"/>
                </a:solidFill>
              </a:rPr>
            </a:br>
            <a:r>
              <a:rPr lang="en-GB" sz="2800" dirty="0">
                <a:solidFill>
                  <a:srgbClr val="009590"/>
                </a:solidFill>
              </a:rPr>
              <a:t>New Homes in the Planning Pipeline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9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0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1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2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3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4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5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6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7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8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9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30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31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2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3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HCA Corporate Presentation 01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2805</Words>
  <Application>Microsoft Office PowerPoint</Application>
  <PresentationFormat>On-screen Show (4:3)</PresentationFormat>
  <Paragraphs>459</Paragraphs>
  <Slides>34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31</vt:i4>
      </vt:variant>
      <vt:variant>
        <vt:lpstr>Slide Titles</vt:lpstr>
      </vt:variant>
      <vt:variant>
        <vt:i4>34</vt:i4>
      </vt:variant>
    </vt:vector>
  </HeadingPairs>
  <TitlesOfParts>
    <vt:vector size="65" baseType="lpstr">
      <vt:lpstr>HCA Corporate Presentation 01 March 2013</vt:lpstr>
      <vt:lpstr>3_HCA Corporate Presentation 01 March 2013</vt:lpstr>
      <vt:lpstr>5_HCA Corporate Presentation 01 March 2013</vt:lpstr>
      <vt:lpstr>6_HCA Corporate Presentation 01 March 2013</vt:lpstr>
      <vt:lpstr>7_HCA Corporate Presentation 01 March 2013</vt:lpstr>
      <vt:lpstr>8_HCA Corporate Presentation 01 March 2013</vt:lpstr>
      <vt:lpstr>9_HCA Corporate Presentation 01 March 2013</vt:lpstr>
      <vt:lpstr>10_HCA Corporate Presentation 01 March 2013</vt:lpstr>
      <vt:lpstr>11_HCA Corporate Presentation 01 March 2013</vt:lpstr>
      <vt:lpstr>12_HCA Corporate Presentation 01 March 2013</vt:lpstr>
      <vt:lpstr>13_HCA Corporate Presentation 01 March 2013</vt:lpstr>
      <vt:lpstr>14_HCA Corporate Presentation 01 March 2013</vt:lpstr>
      <vt:lpstr>15_HCA Corporate Presentation 01 March 2013</vt:lpstr>
      <vt:lpstr>16_HCA Corporate Presentation 01 March 2013</vt:lpstr>
      <vt:lpstr>17_HCA Corporate Presentation 01 March 2013</vt:lpstr>
      <vt:lpstr>18_HCA Corporate Presentation 01 March 2013</vt:lpstr>
      <vt:lpstr>19_HCA Corporate Presentation 01 March 2013</vt:lpstr>
      <vt:lpstr>20_HCA Corporate Presentation 01 March 2013</vt:lpstr>
      <vt:lpstr>21_HCA Corporate Presentation 01 March 2013</vt:lpstr>
      <vt:lpstr>22_HCA Corporate Presentation 01 March 2013</vt:lpstr>
      <vt:lpstr>23_HCA Corporate Presentation 01 March 2013</vt:lpstr>
      <vt:lpstr>24_HCA Corporate Presentation 01 March 2013</vt:lpstr>
      <vt:lpstr>25_HCA Corporate Presentation 01 March 2013</vt:lpstr>
      <vt:lpstr>26_HCA Corporate Presentation 01 March 2013</vt:lpstr>
      <vt:lpstr>27_HCA Corporate Presentation 01 March 2013</vt:lpstr>
      <vt:lpstr>28_HCA Corporate Presentation 01 March 2013</vt:lpstr>
      <vt:lpstr>29_HCA Corporate Presentation 01 March 2013</vt:lpstr>
      <vt:lpstr>30_HCA Corporate Presentation 01 March 2013</vt:lpstr>
      <vt:lpstr>31_HCA Corporate Presentation 01 March 2013</vt:lpstr>
      <vt:lpstr>32_HCA Corporate Presentation 01 March 2013</vt:lpstr>
      <vt:lpstr>33_HCA Corporate Presentation 01 March 2013</vt:lpstr>
      <vt:lpstr>Getting development back on track  Leading Planning Conference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the planning system do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the planning system do Discussion &amp; shared experiences</vt:lpstr>
    </vt:vector>
  </TitlesOfParts>
  <Company>LGA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development back on track  Leading Planning Conference </dc:title>
  <dc:creator>Stephen Barker</dc:creator>
  <cp:lastModifiedBy>Stephen Barker</cp:lastModifiedBy>
  <cp:revision>1</cp:revision>
  <dcterms:created xsi:type="dcterms:W3CDTF">2015-10-26T11:04:14Z</dcterms:created>
  <dcterms:modified xsi:type="dcterms:W3CDTF">2015-10-26T11:08:23Z</dcterms:modified>
</cp:coreProperties>
</file>