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8" r:id="rId3"/>
    <p:sldId id="292" r:id="rId4"/>
    <p:sldId id="260" r:id="rId5"/>
    <p:sldId id="291" r:id="rId6"/>
    <p:sldId id="289" r:id="rId7"/>
    <p:sldId id="284" r:id="rId8"/>
    <p:sldId id="281" r:id="rId9"/>
    <p:sldId id="282" r:id="rId10"/>
    <p:sldId id="290" r:id="rId11"/>
    <p:sldId id="286" r:id="rId12"/>
  </p:sldIdLst>
  <p:sldSz cx="9144000" cy="6858000" type="screen4x3"/>
  <p:notesSz cx="6794500" cy="9931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7EB8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62" d="100"/>
          <a:sy n="62" d="100"/>
        </p:scale>
        <p:origin x="-1596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s-san1\estates\MSOffice\Estates\Asset%20Management%20Plans\AMP%202014_2017\Realisable%20Asset%20Review\Property%20Challenge%20-%20Revised%20List%23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cat>
            <c:strRef>
              <c:f>[1]Sheet3!$D$8:$M$8</c:f>
              <c:strCache>
                <c:ptCount val="10"/>
                <c:pt idx="0">
                  <c:v>2005/06</c:v>
                </c:pt>
                <c:pt idx="1">
                  <c:v>2006/07</c:v>
                </c:pt>
                <c:pt idx="2">
                  <c:v>2007/08</c:v>
                </c:pt>
                <c:pt idx="3">
                  <c:v>2008/09</c:v>
                </c:pt>
                <c:pt idx="4">
                  <c:v>2009/10</c:v>
                </c:pt>
                <c:pt idx="5">
                  <c:v>2010/11</c:v>
                </c:pt>
                <c:pt idx="6">
                  <c:v>2011/12</c:v>
                </c:pt>
                <c:pt idx="7">
                  <c:v>2012/13</c:v>
                </c:pt>
                <c:pt idx="8">
                  <c:v>2013/14</c:v>
                </c:pt>
                <c:pt idx="9">
                  <c:v>2014/15</c:v>
                </c:pt>
              </c:strCache>
            </c:strRef>
          </c:cat>
          <c:val>
            <c:numRef>
              <c:f>[1]Sheet3!$D$9:$M$9</c:f>
              <c:numCache>
                <c:formatCode>General</c:formatCode>
                <c:ptCount val="10"/>
                <c:pt idx="0">
                  <c:v>851000</c:v>
                </c:pt>
                <c:pt idx="1">
                  <c:v>8471950</c:v>
                </c:pt>
                <c:pt idx="2">
                  <c:v>9153075</c:v>
                </c:pt>
                <c:pt idx="3">
                  <c:v>7911000</c:v>
                </c:pt>
                <c:pt idx="4">
                  <c:v>6350000</c:v>
                </c:pt>
                <c:pt idx="5">
                  <c:v>1625594</c:v>
                </c:pt>
                <c:pt idx="6">
                  <c:v>685736</c:v>
                </c:pt>
                <c:pt idx="7">
                  <c:v>305483</c:v>
                </c:pt>
                <c:pt idx="8">
                  <c:v>106250</c:v>
                </c:pt>
                <c:pt idx="9">
                  <c:v>1748000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5063168"/>
        <c:axId val="85064704"/>
      </c:barChart>
      <c:catAx>
        <c:axId val="85063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5064704"/>
        <c:crosses val="autoZero"/>
        <c:auto val="1"/>
        <c:lblAlgn val="ctr"/>
        <c:lblOffset val="100"/>
        <c:noMultiLvlLbl val="0"/>
      </c:catAx>
      <c:valAx>
        <c:axId val="85064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063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4" tIns="46072" rIns="92144" bIns="46072" numCol="1" anchor="t" anchorCtr="0" compatLnSpc="1">
            <a:prstTxWarp prst="textNoShape">
              <a:avLst/>
            </a:prstTxWarp>
          </a:bodyPr>
          <a:lstStyle>
            <a:lvl1pPr algn="l" defTabSz="920750">
              <a:defRPr sz="1200"/>
            </a:lvl1pPr>
          </a:lstStyle>
          <a:p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4" tIns="46072" rIns="92144" bIns="46072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fld id="{970D6A81-55BF-4894-93A4-4317A92BE5C5}" type="datetimeFigureOut">
              <a:rPr lang="en-GB"/>
              <a:pPr/>
              <a:t>21/10/2015</a:t>
            </a:fld>
            <a:endParaRPr lang="en-GB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4" tIns="46072" rIns="92144" bIns="46072" numCol="1" anchor="b" anchorCtr="0" compatLnSpc="1">
            <a:prstTxWarp prst="textNoShape">
              <a:avLst/>
            </a:prstTxWarp>
          </a:bodyPr>
          <a:lstStyle>
            <a:lvl1pPr algn="l" defTabSz="920750">
              <a:defRPr sz="1200"/>
            </a:lvl1pPr>
          </a:lstStyle>
          <a:p>
            <a:endParaRPr lang="en-GB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4513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4" tIns="46072" rIns="92144" bIns="46072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fld id="{CF6B6888-78BB-4793-A19C-596BEC96DE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090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44" tIns="46072" rIns="92144" bIns="46072" numCol="1" anchor="t" anchorCtr="0" compatLnSpc="1">
            <a:prstTxWarp prst="textNoShape">
              <a:avLst/>
            </a:prstTxWarp>
          </a:bodyPr>
          <a:lstStyle>
            <a:lvl1pPr algn="l" defTabSz="920750"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44" tIns="46072" rIns="92144" bIns="46072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latin typeface="Calibri" pitchFamily="34" charset="0"/>
              </a:defRPr>
            </a:lvl1pPr>
          </a:lstStyle>
          <a:p>
            <a:fld id="{A9BAAE57-21C6-4E48-8662-F5CB6C5C0BF7}" type="datetimeFigureOut">
              <a:rPr lang="en-US"/>
              <a:pPr/>
              <a:t>10/21/2015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44" tIns="46072" rIns="92144" bIns="460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3292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44" tIns="46072" rIns="92144" bIns="46072" numCol="1" anchor="b" anchorCtr="0" compatLnSpc="1">
            <a:prstTxWarp prst="textNoShape">
              <a:avLst/>
            </a:prstTxWarp>
          </a:bodyPr>
          <a:lstStyle>
            <a:lvl1pPr algn="l" defTabSz="920750"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44" tIns="46072" rIns="92144" bIns="46072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latin typeface="Calibri" pitchFamily="34" charset="0"/>
              </a:defRPr>
            </a:lvl1pPr>
          </a:lstStyle>
          <a:p>
            <a:fld id="{E30710D1-0B8D-464E-AD3E-547C7D4093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428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1C4AC-6704-476B-92E8-391C55684152}" type="datetimeFigureOut">
              <a:rPr lang="en-US"/>
              <a:pPr>
                <a:defRPr/>
              </a:pPr>
              <a:t>10/21/2015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8AE4B-34C9-4432-8756-30BD0352AD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234A5-1C7D-4CC7-B54F-2BF9362B001C}" type="datetimeFigureOut">
              <a:rPr lang="en-US"/>
              <a:pPr>
                <a:defRPr/>
              </a:pPr>
              <a:t>10/21/2015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C7065-2BED-472B-BB82-2775F5B775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449D5-7428-4614-B9CB-E12999984D31}" type="datetimeFigureOut">
              <a:rPr lang="en-US"/>
              <a:pPr>
                <a:defRPr/>
              </a:pPr>
              <a:t>10/21/2015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4729B-1D96-41F4-A8BA-D93A3033A4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92FAE-D8A2-430D-B505-0BDBA37DC488}" type="datetimeFigureOut">
              <a:rPr lang="en-US"/>
              <a:pPr>
                <a:defRPr/>
              </a:pPr>
              <a:t>10/21/2015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8492E-0A80-4123-A2D6-E4BADB5697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00148-7AB8-4A0B-B93E-F2D39FA128CA}" type="datetimeFigureOut">
              <a:rPr lang="en-US"/>
              <a:pPr>
                <a:defRPr/>
              </a:pPr>
              <a:t>10/21/2015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17704-1575-4AFD-B940-249B4EC2FF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3303E-3EC2-43D7-8AAF-B0C67512870D}" type="datetimeFigureOut">
              <a:rPr lang="en-US"/>
              <a:pPr>
                <a:defRPr/>
              </a:pPr>
              <a:t>10/21/2015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E12D4-5307-4A2F-9D56-6429F6AAA1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734A-5014-4E66-8172-B1EF265935D2}" type="datetimeFigureOut">
              <a:rPr lang="en-US"/>
              <a:pPr>
                <a:defRPr/>
              </a:pPr>
              <a:t>10/21/2015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6E9B1-552E-4B61-850F-3433532D70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D639C-7F5F-4221-BD31-6C2754064512}" type="datetimeFigureOut">
              <a:rPr lang="en-US"/>
              <a:pPr>
                <a:defRPr/>
              </a:pPr>
              <a:t>10/21/2015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DC0EA-C690-4178-8133-83767C30CD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01E55-236C-42A1-87A5-3D1EC7372401}" type="datetimeFigureOut">
              <a:rPr lang="en-US"/>
              <a:pPr>
                <a:defRPr/>
              </a:pPr>
              <a:t>10/21/2015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92EB8-EB57-4EF6-AFA4-3C50EBB399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BDECC-03AB-4A0B-B00A-65A9F4678C1A}" type="datetimeFigureOut">
              <a:rPr lang="en-US"/>
              <a:pPr>
                <a:defRPr/>
              </a:pPr>
              <a:t>10/21/2015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731CD-44C0-4A34-96A7-B76D13E4EC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1C2B0-6850-4490-A4FD-E1B0DE0983C1}" type="datetimeFigureOut">
              <a:rPr lang="en-US"/>
              <a:pPr>
                <a:defRPr/>
              </a:pPr>
              <a:t>10/21/2015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0D8D4-222F-40E4-8F72-D72F30BE0B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EBBD05-F627-4D1F-A109-54850FDFABDD}" type="datetimeFigureOut">
              <a:rPr lang="en-US"/>
              <a:pPr>
                <a:defRPr/>
              </a:pPr>
              <a:t>10/21/2015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949BEB-291A-49E3-986D-F99C270073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urnemouth.gov.uk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://www.bournemouth.gov.uk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urnemouth.gov.uk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urnemouth.gov.uk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urnemouth.gov.uk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urnemouth.gov.uk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urnemouth.gov.uk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urnemouth.gov.uk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bournemouth.gov.uk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bournemouth.gov.uk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://www.bournemouth.gov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Aerial shot Bournemouth.jpg"/>
          <p:cNvPicPr>
            <a:picLocks noChangeAspect="1"/>
          </p:cNvPicPr>
          <p:nvPr/>
        </p:nvPicPr>
        <p:blipFill>
          <a:blip r:embed="rId2" cstate="print">
            <a:lum bright="14000" contrast="-70000"/>
          </a:blip>
          <a:srcRect/>
          <a:stretch>
            <a:fillRect/>
          </a:stretch>
        </p:blipFill>
        <p:spPr bwMode="auto">
          <a:xfrm>
            <a:off x="-1044575" y="0"/>
            <a:ext cx="11233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latin typeface="Trebuchet MS" pitchFamily="34" charset="0"/>
              </a:rPr>
              <a:t>Bournemouth Borough Council</a:t>
            </a:r>
            <a:br>
              <a:rPr lang="en-GB" sz="4000" b="1" dirty="0" smtClean="0">
                <a:latin typeface="Trebuchet MS" pitchFamily="34" charset="0"/>
              </a:rPr>
            </a:br>
            <a:r>
              <a:rPr lang="en-GB" sz="4000" b="1" dirty="0" smtClean="0">
                <a:latin typeface="Trebuchet MS" pitchFamily="34" charset="0"/>
              </a:rPr>
              <a:t>Town Centre Vision</a:t>
            </a:r>
            <a:br>
              <a:rPr lang="en-GB" sz="4000" b="1" dirty="0" smtClean="0">
                <a:latin typeface="Trebuchet MS" pitchFamily="34" charset="0"/>
              </a:rPr>
            </a:br>
            <a:r>
              <a:rPr lang="en-GB" sz="4000" b="1" dirty="0" smtClean="0">
                <a:latin typeface="Trebuchet MS" pitchFamily="34" charset="0"/>
              </a:rPr>
              <a:t/>
            </a:r>
            <a:br>
              <a:rPr lang="en-GB" sz="4000" b="1" dirty="0" smtClean="0">
                <a:latin typeface="Trebuchet MS" pitchFamily="34" charset="0"/>
              </a:rPr>
            </a:br>
            <a:r>
              <a:rPr lang="en-GB" sz="4000" b="1" dirty="0" smtClean="0">
                <a:latin typeface="Trebuchet MS" pitchFamily="34" charset="0"/>
              </a:rPr>
              <a:t>Councillor David Smith </a:t>
            </a:r>
          </a:p>
        </p:txBody>
      </p:sp>
      <p:pic>
        <p:nvPicPr>
          <p:cNvPr id="4" name="Picture 3" descr="http://biz/PublishingImages/Bournemouth_Borough_Council_Email_2014a.jpg">
            <a:hlinkClick r:id="rId3" tooltip="&quot;&quot; 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116633"/>
            <a:ext cx="223224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3" descr="TC Vision Spot 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116632"/>
            <a:ext cx="12858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1" name="TextBox 14"/>
          <p:cNvSpPr txBox="1">
            <a:spLocks noChangeArrowheads="1"/>
          </p:cNvSpPr>
          <p:nvPr/>
        </p:nvSpPr>
        <p:spPr bwMode="auto">
          <a:xfrm>
            <a:off x="2987824" y="188640"/>
            <a:ext cx="33843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2800" b="1" dirty="0" smtClean="0">
                <a:latin typeface="Trebuchet MS" pitchFamily="34" charset="0"/>
              </a:rPr>
              <a:t>Measure of Success</a:t>
            </a:r>
            <a:endParaRPr lang="en-GB" sz="2800" b="1" dirty="0">
              <a:latin typeface="Trebuchet MS" pitchFamily="34" charset="0"/>
            </a:endParaRPr>
          </a:p>
        </p:txBody>
      </p:sp>
      <p:sp>
        <p:nvSpPr>
          <p:cNvPr id="47113" name="TextBox 17"/>
          <p:cNvSpPr txBox="1">
            <a:spLocks noChangeArrowheads="1"/>
          </p:cNvSpPr>
          <p:nvPr/>
        </p:nvSpPr>
        <p:spPr bwMode="auto">
          <a:xfrm>
            <a:off x="611560" y="1412776"/>
            <a:ext cx="28083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2000" dirty="0" smtClean="0">
                <a:latin typeface="Trebuchet MS" pitchFamily="34" charset="0"/>
              </a:rPr>
              <a:t>Tower cranes dominating the skyline?</a:t>
            </a:r>
            <a:endParaRPr lang="en-GB" sz="2000" dirty="0">
              <a:latin typeface="Trebuchet MS" pitchFamily="34" charset="0"/>
            </a:endParaRPr>
          </a:p>
        </p:txBody>
      </p:sp>
      <p:sp>
        <p:nvSpPr>
          <p:cNvPr id="47114" name="TextBox 20"/>
          <p:cNvSpPr txBox="1">
            <a:spLocks noChangeArrowheads="1"/>
          </p:cNvSpPr>
          <p:nvPr/>
        </p:nvSpPr>
        <p:spPr bwMode="auto">
          <a:xfrm>
            <a:off x="611560" y="2564904"/>
            <a:ext cx="21602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2000" dirty="0" smtClean="0">
                <a:latin typeface="Trebuchet MS" pitchFamily="34" charset="0"/>
              </a:rPr>
              <a:t>Voted No 1 retail hotspot in the UK?</a:t>
            </a:r>
            <a:endParaRPr lang="en-GB" sz="2000" dirty="0">
              <a:latin typeface="Trebuchet MS" pitchFamily="34" charset="0"/>
            </a:endParaRPr>
          </a:p>
        </p:txBody>
      </p:sp>
      <p:sp>
        <p:nvSpPr>
          <p:cNvPr id="47118" name="TextBox 30"/>
          <p:cNvSpPr txBox="1">
            <a:spLocks noChangeArrowheads="1"/>
          </p:cNvSpPr>
          <p:nvPr/>
        </p:nvSpPr>
        <p:spPr bwMode="auto">
          <a:xfrm>
            <a:off x="4788024" y="4365104"/>
            <a:ext cx="25922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2000" dirty="0" smtClean="0">
                <a:latin typeface="Trebuchet MS" pitchFamily="34" charset="0"/>
              </a:rPr>
              <a:t>Top 5 performing town?</a:t>
            </a:r>
            <a:endParaRPr lang="en-GB" sz="2000" dirty="0">
              <a:latin typeface="Trebuchet MS" pitchFamily="34" charset="0"/>
            </a:endParaRPr>
          </a:p>
        </p:txBody>
      </p:sp>
      <p:sp>
        <p:nvSpPr>
          <p:cNvPr id="47119" name="TextBox 31"/>
          <p:cNvSpPr txBox="1">
            <a:spLocks noChangeArrowheads="1"/>
          </p:cNvSpPr>
          <p:nvPr/>
        </p:nvSpPr>
        <p:spPr bwMode="auto">
          <a:xfrm>
            <a:off x="4788024" y="5157192"/>
            <a:ext cx="40324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2000" dirty="0" smtClean="0">
                <a:latin typeface="Trebuchet MS" pitchFamily="34" charset="0"/>
              </a:rPr>
              <a:t>£200 million of development commenced in the last 18 months. £300 million in the pipeline over the next </a:t>
            </a:r>
            <a:r>
              <a:rPr lang="en-GB" sz="2000" smtClean="0">
                <a:latin typeface="Trebuchet MS" pitchFamily="34" charset="0"/>
              </a:rPr>
              <a:t>2/3 years.</a:t>
            </a:r>
            <a:endParaRPr lang="en-GB" sz="2000" dirty="0">
              <a:latin typeface="Trebuchet MS" pitchFamily="34" charset="0"/>
            </a:endParaRPr>
          </a:p>
        </p:txBody>
      </p:sp>
      <p:sp>
        <p:nvSpPr>
          <p:cNvPr id="47120" name="TextBox 32"/>
          <p:cNvSpPr txBox="1">
            <a:spLocks noChangeArrowheads="1"/>
          </p:cNvSpPr>
          <p:nvPr/>
        </p:nvSpPr>
        <p:spPr bwMode="auto">
          <a:xfrm>
            <a:off x="4716016" y="5445224"/>
            <a:ext cx="390510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2200" dirty="0" smtClean="0">
                <a:latin typeface="Trebuchet MS" pitchFamily="34" charset="0"/>
              </a:rPr>
              <a:t> </a:t>
            </a:r>
            <a:endParaRPr lang="en-GB" sz="2200" dirty="0">
              <a:latin typeface="Trebuchet MS" pitchFamily="34" charset="0"/>
            </a:endParaRPr>
          </a:p>
        </p:txBody>
      </p:sp>
      <p:pic>
        <p:nvPicPr>
          <p:cNvPr id="16" name="Picture 2" descr="C:\Users\fordc.BBC-CS.000\AppData\Local\Microsoft\Windows\Temporary Internet Files\Content.Outlook\BC502GKN\AUB Madeira Road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559" y="3645024"/>
            <a:ext cx="4288768" cy="2848890"/>
          </a:xfrm>
          <a:prstGeom prst="rect">
            <a:avLst/>
          </a:prstGeom>
          <a:noFill/>
        </p:spPr>
      </p:pic>
      <p:pic>
        <p:nvPicPr>
          <p:cNvPr id="17" name="Picture 2" descr="C:\Users\fordc.BBC-CS.000\AppData\Local\Microsoft\Windows\Temporary Internet Files\Content.Outlook\BC502GKN\Bournemouth Council_Madeira Rd Car Park Wessex Way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4210" y="1196752"/>
            <a:ext cx="4058230" cy="3004147"/>
          </a:xfrm>
          <a:prstGeom prst="rect">
            <a:avLst/>
          </a:prstGeom>
          <a:noFill/>
        </p:spPr>
      </p:pic>
      <p:pic>
        <p:nvPicPr>
          <p:cNvPr id="10" name="Picture 9" descr="http://biz/PublishingImages/Bournemouth_Borough_Council_Email_2014a.jpg">
            <a:hlinkClick r:id="rId4" tooltip="&quot;&quot; 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9" y="116633"/>
            <a:ext cx="223224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3" descr="TC Vision Spot log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116632"/>
            <a:ext cx="12858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467544" y="1124744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Content Placeholder 3" descr="TC Vision Spot logo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58063" y="285750"/>
            <a:ext cx="1285875" cy="777875"/>
          </a:xfrm>
        </p:spPr>
      </p:pic>
      <p:cxnSp>
        <p:nvCxnSpPr>
          <p:cNvPr id="7" name="Straight Connector 6"/>
          <p:cNvCxnSpPr/>
          <p:nvPr/>
        </p:nvCxnSpPr>
        <p:spPr>
          <a:xfrm flipV="1">
            <a:off x="428625" y="1196752"/>
            <a:ext cx="8175823" cy="17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5" name="TextBox 8"/>
          <p:cNvSpPr txBox="1">
            <a:spLocks noChangeArrowheads="1"/>
          </p:cNvSpPr>
          <p:nvPr/>
        </p:nvSpPr>
        <p:spPr bwMode="auto">
          <a:xfrm>
            <a:off x="2411760" y="2060848"/>
            <a:ext cx="4000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sz="2400" dirty="0">
                <a:latin typeface="Trebuchet MS" pitchFamily="34" charset="0"/>
              </a:rPr>
              <a:t>	</a:t>
            </a:r>
            <a:r>
              <a:rPr lang="en-GB" sz="2800" b="1" dirty="0">
                <a:latin typeface="Trebuchet MS" pitchFamily="34" charset="0"/>
              </a:rPr>
              <a:t>Any questions?</a:t>
            </a:r>
          </a:p>
        </p:txBody>
      </p:sp>
      <p:sp>
        <p:nvSpPr>
          <p:cNvPr id="51207" name="TextBox 10"/>
          <p:cNvSpPr txBox="1">
            <a:spLocks noChangeArrowheads="1"/>
          </p:cNvSpPr>
          <p:nvPr/>
        </p:nvSpPr>
        <p:spPr bwMode="auto">
          <a:xfrm>
            <a:off x="2699792" y="5929313"/>
            <a:ext cx="468052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2400" dirty="0">
                <a:solidFill>
                  <a:schemeClr val="tx2"/>
                </a:solidFill>
                <a:latin typeface="Trebuchet MS" pitchFamily="34" charset="0"/>
              </a:rPr>
              <a:t>www.towncentrevision.co.uk</a:t>
            </a:r>
          </a:p>
        </p:txBody>
      </p:sp>
      <p:pic>
        <p:nvPicPr>
          <p:cNvPr id="8" name="Picture 7" descr="http://biz/PublishingImages/Bournemouth_Borough_Council_Email_2014a.jpg">
            <a:hlinkClick r:id="rId3" tooltip="&quot;&quot; 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3"/>
            <a:ext cx="248602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2800" b="1" dirty="0" smtClean="0">
                <a:latin typeface="Trebuchet MS" pitchFamily="34" charset="0"/>
              </a:rPr>
              <a:t>Bournemouth Identity</a:t>
            </a:r>
          </a:p>
        </p:txBody>
      </p:sp>
      <p:pic>
        <p:nvPicPr>
          <p:cNvPr id="30723" name="Content Placeholder 3" descr="TC Vision Spot logo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58063" y="285750"/>
            <a:ext cx="1285875" cy="777875"/>
          </a:xfrm>
        </p:spPr>
      </p:pic>
      <p:cxnSp>
        <p:nvCxnSpPr>
          <p:cNvPr id="7" name="Straight Connector 6"/>
          <p:cNvCxnSpPr/>
          <p:nvPr/>
        </p:nvCxnSpPr>
        <p:spPr>
          <a:xfrm>
            <a:off x="467544" y="1124744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7" name="TextBox 8"/>
          <p:cNvSpPr txBox="1">
            <a:spLocks noChangeArrowheads="1"/>
          </p:cNvSpPr>
          <p:nvPr/>
        </p:nvSpPr>
        <p:spPr bwMode="auto">
          <a:xfrm>
            <a:off x="251520" y="1556793"/>
            <a:ext cx="244827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endParaRPr lang="en-GB" sz="1600" b="1" dirty="0" smtClean="0">
              <a:latin typeface="Trebuchet MS" pitchFamily="34" charset="0"/>
            </a:endParaRPr>
          </a:p>
          <a:p>
            <a:pPr algn="l"/>
            <a:endParaRPr lang="en-GB" sz="1600" dirty="0" smtClean="0">
              <a:latin typeface="Trebuchet MS" pitchFamily="34" charset="0"/>
            </a:endParaRPr>
          </a:p>
          <a:p>
            <a:pPr algn="l"/>
            <a:r>
              <a:rPr lang="en-GB" sz="1600" b="1" dirty="0" smtClean="0">
                <a:latin typeface="Trebuchet MS" pitchFamily="34" charset="0"/>
              </a:rPr>
              <a:t>Town </a:t>
            </a:r>
          </a:p>
          <a:p>
            <a:pPr algn="l"/>
            <a:r>
              <a:rPr lang="en-GB" sz="1600" dirty="0" smtClean="0">
                <a:latin typeface="Trebuchet MS" pitchFamily="34" charset="0"/>
              </a:rPr>
              <a:t>185,000 residents </a:t>
            </a:r>
          </a:p>
          <a:p>
            <a:pPr algn="l"/>
            <a:r>
              <a:rPr lang="en-GB" sz="1600" dirty="0" smtClean="0">
                <a:latin typeface="Trebuchet MS" pitchFamily="34" charset="0"/>
              </a:rPr>
              <a:t>Financial services sector £1 billion  </a:t>
            </a:r>
          </a:p>
          <a:p>
            <a:pPr algn="l"/>
            <a:r>
              <a:rPr lang="en-GB" sz="1600" dirty="0" smtClean="0">
                <a:latin typeface="Trebuchet MS" pitchFamily="34" charset="0"/>
              </a:rPr>
              <a:t>2 universities £400 million</a:t>
            </a:r>
          </a:p>
          <a:p>
            <a:pPr algn="l"/>
            <a:r>
              <a:rPr lang="en-GB" sz="1600" dirty="0" smtClean="0">
                <a:latin typeface="Trebuchet MS" pitchFamily="34" charset="0"/>
              </a:rPr>
              <a:t>Foreign language schools £200 million  </a:t>
            </a:r>
          </a:p>
          <a:p>
            <a:pPr algn="l"/>
            <a:r>
              <a:rPr lang="en-GB" sz="1600" dirty="0" smtClean="0">
                <a:latin typeface="Trebuchet MS" pitchFamily="34" charset="0"/>
              </a:rPr>
              <a:t>Tourism £500 million</a:t>
            </a:r>
          </a:p>
          <a:p>
            <a:pPr algn="l"/>
            <a:endParaRPr lang="en-GB" sz="1600" dirty="0" smtClean="0">
              <a:latin typeface="Trebuchet MS" pitchFamily="34" charset="0"/>
            </a:endParaRPr>
          </a:p>
          <a:p>
            <a:pPr algn="l"/>
            <a:r>
              <a:rPr lang="en-GB" sz="1600" b="1" dirty="0" smtClean="0">
                <a:latin typeface="Trebuchet MS" pitchFamily="34" charset="0"/>
              </a:rPr>
              <a:t>Council</a:t>
            </a:r>
          </a:p>
          <a:p>
            <a:pPr algn="l"/>
            <a:r>
              <a:rPr lang="en-GB" sz="1600" dirty="0" smtClean="0">
                <a:latin typeface="Trebuchet MS" pitchFamily="34" charset="0"/>
              </a:rPr>
              <a:t>Net assets of £650 million</a:t>
            </a:r>
          </a:p>
          <a:p>
            <a:pPr algn="l"/>
            <a:endParaRPr lang="en-GB" sz="2400" dirty="0">
              <a:latin typeface="Trebuchet MS" pitchFamily="34" charset="0"/>
            </a:endParaRPr>
          </a:p>
          <a:p>
            <a:pPr algn="l">
              <a:buFontTx/>
              <a:buChar char="•"/>
            </a:pPr>
            <a:endParaRPr lang="en-GB" sz="2400" dirty="0">
              <a:latin typeface="Trebuchet MS" pitchFamily="34" charset="0"/>
            </a:endParaRPr>
          </a:p>
        </p:txBody>
      </p:sp>
      <p:pic>
        <p:nvPicPr>
          <p:cNvPr id="14" name="Picture 13" descr="http://biz/PublishingImages/Bournemouth_Borough_Council_Email_2014a.jpg">
            <a:hlinkClick r:id="rId3" tooltip="&quot;&quot; 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116633"/>
            <a:ext cx="223224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fordc.BBC-CS.000\AppData\Local\Microsoft\Windows\Temporary Internet Files\Content.Outlook\BC502GKN\Aerial shot Bournemouth3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1149012"/>
            <a:ext cx="6264696" cy="5448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331640" y="1556792"/>
          <a:ext cx="6624736" cy="4096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biz/PublishingImages/Bournemouth_Borough_Council_Email_2014a.jpg">
            <a:hlinkClick r:id="rId3" tooltip="&quot;&quot; 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116633"/>
            <a:ext cx="223224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3" descr="TC Vision Spot 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63" y="285750"/>
            <a:ext cx="12858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467544" y="1124744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411760" y="188640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2800" b="1" dirty="0" smtClean="0">
                <a:latin typeface="Trebuchet MS" pitchFamily="34" charset="0"/>
              </a:rPr>
              <a:t>Asset Management Strategy </a:t>
            </a:r>
            <a:endParaRPr lang="en-GB" sz="2800" b="1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TextBox 11"/>
          <p:cNvSpPr txBox="1">
            <a:spLocks noChangeArrowheads="1"/>
          </p:cNvSpPr>
          <p:nvPr/>
        </p:nvSpPr>
        <p:spPr bwMode="auto">
          <a:xfrm>
            <a:off x="251520" y="3212976"/>
            <a:ext cx="1800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1600" dirty="0">
                <a:latin typeface="Trebuchet MS" pitchFamily="34" charset="0"/>
              </a:rPr>
              <a:t>Harnessing underused assets to kick start </a:t>
            </a:r>
            <a:r>
              <a:rPr lang="en-GB" sz="1600" dirty="0" smtClean="0">
                <a:latin typeface="Trebuchet MS" pitchFamily="34" charset="0"/>
              </a:rPr>
              <a:t>development</a:t>
            </a:r>
          </a:p>
          <a:p>
            <a:pPr algn="l"/>
            <a:endParaRPr lang="en-GB" sz="2000" dirty="0">
              <a:latin typeface="Trebuchet MS" pitchFamily="34" charset="0"/>
            </a:endParaRP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6175375" y="4333875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GB" sz="2000"/>
          </a:p>
        </p:txBody>
      </p:sp>
      <p:sp>
        <p:nvSpPr>
          <p:cNvPr id="25" name="Rectangle 24"/>
          <p:cNvSpPr/>
          <p:nvPr/>
        </p:nvSpPr>
        <p:spPr>
          <a:xfrm>
            <a:off x="251520" y="1484784"/>
            <a:ext cx="18722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600" dirty="0" smtClean="0">
                <a:latin typeface="Trebuchet MS" pitchFamily="34" charset="0"/>
              </a:rPr>
              <a:t>A comprehensive, joined-up approach for the whole town centre</a:t>
            </a:r>
          </a:p>
          <a:p>
            <a:pPr algn="l"/>
            <a:endParaRPr lang="en-GB" sz="1600" dirty="0">
              <a:latin typeface="Trebuchet MS" pitchFamily="34" charset="0"/>
            </a:endParaRPr>
          </a:p>
        </p:txBody>
      </p:sp>
      <p:pic>
        <p:nvPicPr>
          <p:cNvPr id="27" name="Picture 18" descr="Bournemouth Aeria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96751"/>
            <a:ext cx="6840760" cy="479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275856" y="188640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2800" b="1" dirty="0" smtClean="0">
                <a:latin typeface="Trebuchet MS" pitchFamily="34" charset="0"/>
              </a:rPr>
              <a:t>Town Centre Vision </a:t>
            </a:r>
            <a:endParaRPr lang="en-GB" sz="2800" b="1" dirty="0">
              <a:latin typeface="Trebuchet MS" pitchFamily="34" charset="0"/>
            </a:endParaRPr>
          </a:p>
        </p:txBody>
      </p:sp>
      <p:pic>
        <p:nvPicPr>
          <p:cNvPr id="10" name="Picture 9" descr="http://biz/PublishingImages/Bournemouth_Borough_Council_Email_2014a.jpg">
            <a:hlinkClick r:id="rId3" tooltip="&quot;&quot; 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116633"/>
            <a:ext cx="223224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3" descr="TC Vision Spot 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116632"/>
            <a:ext cx="12858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>
            <a:off x="467544" y="1124744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1" name="Text Box 19"/>
          <p:cNvSpPr txBox="1">
            <a:spLocks noChangeArrowheads="1"/>
          </p:cNvSpPr>
          <p:nvPr/>
        </p:nvSpPr>
        <p:spPr bwMode="auto">
          <a:xfrm flipV="1">
            <a:off x="536575" y="395605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>
            <a:spAutoFit/>
          </a:bodyPr>
          <a:lstStyle/>
          <a:p>
            <a:pPr algn="l">
              <a:spcBef>
                <a:spcPct val="50000"/>
              </a:spcBef>
            </a:pPr>
            <a:endParaRPr lang="en-GB" sz="2000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536575" y="4029075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GB" sz="2000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 flipV="1">
            <a:off x="536575" y="4017963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>
            <a:spAutoFit/>
          </a:bodyPr>
          <a:lstStyle/>
          <a:p>
            <a:pPr algn="l">
              <a:spcBef>
                <a:spcPct val="50000"/>
              </a:spcBef>
            </a:pPr>
            <a:endParaRPr lang="en-GB" sz="2000"/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6175375" y="4333875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GB" sz="2000"/>
          </a:p>
        </p:txBody>
      </p:sp>
      <p:sp>
        <p:nvSpPr>
          <p:cNvPr id="24" name="Rectangle 23"/>
          <p:cNvSpPr/>
          <p:nvPr/>
        </p:nvSpPr>
        <p:spPr>
          <a:xfrm>
            <a:off x="323528" y="1412776"/>
            <a:ext cx="20162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600" dirty="0" smtClean="0">
                <a:latin typeface="Trebuchet MS" pitchFamily="34" charset="0"/>
              </a:rPr>
              <a:t>Increasing the number of people living and working in the town centre by the creation of 2000 new homes and 23,000 square metres of office/work space</a:t>
            </a:r>
            <a:endParaRPr lang="en-GB" sz="1600" dirty="0">
              <a:latin typeface="Trebuchet MS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3528" y="4005064"/>
            <a:ext cx="2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600" dirty="0" smtClean="0">
                <a:latin typeface="Trebuchet MS" pitchFamily="34" charset="0"/>
              </a:rPr>
              <a:t>Build a more skilled </a:t>
            </a:r>
          </a:p>
          <a:p>
            <a:pPr algn="l"/>
            <a:r>
              <a:rPr lang="en-GB" sz="1600" dirty="0" smtClean="0">
                <a:latin typeface="Trebuchet MS" pitchFamily="34" charset="0"/>
              </a:rPr>
              <a:t>and diverse workforce</a:t>
            </a:r>
            <a:endParaRPr lang="en-GB" sz="1600" dirty="0">
              <a:latin typeface="Trebuchet MS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3528" y="4797152"/>
            <a:ext cx="2592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600" dirty="0" smtClean="0">
                <a:latin typeface="Trebuchet MS" pitchFamily="34" charset="0"/>
              </a:rPr>
              <a:t>Improving the public </a:t>
            </a:r>
          </a:p>
          <a:p>
            <a:pPr algn="l"/>
            <a:r>
              <a:rPr lang="en-GB" sz="1600" dirty="0" smtClean="0">
                <a:latin typeface="Trebuchet MS" pitchFamily="34" charset="0"/>
              </a:rPr>
              <a:t>realm </a:t>
            </a:r>
          </a:p>
          <a:p>
            <a:pPr algn="l"/>
            <a:endParaRPr lang="en-GB" dirty="0">
              <a:latin typeface="Trebuchet MS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3528" y="5589240"/>
            <a:ext cx="2304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600" dirty="0" smtClean="0">
                <a:latin typeface="Trebuchet MS" pitchFamily="34" charset="0"/>
              </a:rPr>
              <a:t>Thriving festival/events programme</a:t>
            </a:r>
            <a:endParaRPr lang="en-GB" sz="1600" dirty="0">
              <a:latin typeface="Trebuchet MS" pitchFamily="34" charset="0"/>
            </a:endParaRPr>
          </a:p>
        </p:txBody>
      </p:sp>
      <p:pic>
        <p:nvPicPr>
          <p:cNvPr id="26" name="Picture 2" descr="C:\Users\fordc.BBC-CS.000\AppData\Local\Microsoft\Windows\Temporary Internet Files\Content.Outlook\BC502GKN\Horseshoe Common Comple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504" y="1340768"/>
            <a:ext cx="6287960" cy="468052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275856" y="188640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2800" b="1" dirty="0" smtClean="0">
                <a:latin typeface="Trebuchet MS" pitchFamily="34" charset="0"/>
              </a:rPr>
              <a:t>Regeneration Aims  </a:t>
            </a:r>
            <a:endParaRPr lang="en-GB" sz="2800" b="1" dirty="0">
              <a:latin typeface="Trebuchet MS" pitchFamily="34" charset="0"/>
            </a:endParaRPr>
          </a:p>
        </p:txBody>
      </p:sp>
      <p:pic>
        <p:nvPicPr>
          <p:cNvPr id="13" name="Picture 12" descr="http://biz/PublishingImages/Bournemouth_Borough_Council_Email_2014a.jpg">
            <a:hlinkClick r:id="rId3" tooltip="&quot;&quot; 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116633"/>
            <a:ext cx="223224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Content Placeholder 3" descr="TC Vision Spot 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116632"/>
            <a:ext cx="12858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>
            <a:off x="467544" y="1124744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1069975" y="3952875"/>
            <a:ext cx="693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GB" sz="2000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 flipV="1">
            <a:off x="536575" y="3956050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>
            <a:spAutoFit/>
          </a:bodyPr>
          <a:lstStyle/>
          <a:p>
            <a:pPr algn="l">
              <a:spcBef>
                <a:spcPct val="50000"/>
              </a:spcBef>
            </a:pPr>
            <a:endParaRPr lang="en-GB" sz="2000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536575" y="4029075"/>
            <a:ext cx="45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GB" sz="2000"/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6175375" y="4333875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GB" sz="2000"/>
          </a:p>
        </p:txBody>
      </p:sp>
      <p:pic>
        <p:nvPicPr>
          <p:cNvPr id="17" name="Picture 2" descr="C:\Users\fordc.BBC-CS.000\AppData\Local\Microsoft\Windows\Temporary Internet Files\Content.Outlook\BC502GKN\square aerial 09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344224"/>
            <a:ext cx="6888768" cy="525312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23528" y="1628800"/>
            <a:ext cx="129614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600" dirty="0" smtClean="0">
                <a:latin typeface="Trebuchet MS" pitchFamily="34" charset="0"/>
              </a:rPr>
              <a:t>Very little inward investment in the so called boom years of 2002-2007.  </a:t>
            </a:r>
          </a:p>
          <a:p>
            <a:pPr algn="l"/>
            <a:endParaRPr lang="en-GB" dirty="0" smtClean="0">
              <a:latin typeface="Trebuchet MS" pitchFamily="34" charset="0"/>
            </a:endParaRPr>
          </a:p>
          <a:p>
            <a:pPr algn="l"/>
            <a:endParaRPr lang="en-GB" dirty="0" smtClean="0">
              <a:latin typeface="Trebuchet MS" pitchFamily="34" charset="0"/>
            </a:endParaRPr>
          </a:p>
          <a:p>
            <a:pPr algn="l"/>
            <a:endParaRPr lang="en-GB" dirty="0" smtClean="0">
              <a:latin typeface="Trebuchet MS" pitchFamily="34" charset="0"/>
            </a:endParaRPr>
          </a:p>
          <a:p>
            <a:pPr algn="l"/>
            <a:endParaRPr lang="en-GB" dirty="0" smtClean="0">
              <a:latin typeface="Trebuchet MS" pitchFamily="34" charset="0"/>
            </a:endParaRPr>
          </a:p>
          <a:p>
            <a:pPr algn="l"/>
            <a:endParaRPr lang="en-GB" dirty="0">
              <a:latin typeface="Trebuchet M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87824" y="188640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2800" b="1" dirty="0" smtClean="0">
                <a:latin typeface="Trebuchet MS" pitchFamily="34" charset="0"/>
              </a:rPr>
              <a:t>Challenges To Delivery </a:t>
            </a:r>
            <a:endParaRPr lang="en-GB" sz="2800" b="1" dirty="0">
              <a:latin typeface="Trebuchet MS" pitchFamily="34" charset="0"/>
            </a:endParaRPr>
          </a:p>
        </p:txBody>
      </p:sp>
      <p:pic>
        <p:nvPicPr>
          <p:cNvPr id="11" name="Picture 10" descr="http://biz/PublishingImages/Bournemouth_Borough_Council_Email_2014a.jpg">
            <a:hlinkClick r:id="rId3" tooltip="&quot;&quot; 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116633"/>
            <a:ext cx="223224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Content Placeholder 3" descr="TC Vision Spot 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116632"/>
            <a:ext cx="12858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467544" y="1124744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2800" b="1" smtClean="0">
                <a:latin typeface="Trebuchet MS" pitchFamily="34" charset="0"/>
              </a:rPr>
              <a:t>Why an LABV?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95536" y="1196752"/>
            <a:ext cx="81758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60" name="TextBox 15"/>
          <p:cNvSpPr txBox="1">
            <a:spLocks noChangeArrowheads="1"/>
          </p:cNvSpPr>
          <p:nvPr/>
        </p:nvSpPr>
        <p:spPr bwMode="auto">
          <a:xfrm>
            <a:off x="251520" y="1484784"/>
            <a:ext cx="424847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2200" dirty="0">
                <a:latin typeface="Trebuchet MS" pitchFamily="34" charset="0"/>
              </a:rPr>
              <a:t>Proven investment model – mixture of public and private expertise</a:t>
            </a:r>
          </a:p>
        </p:txBody>
      </p:sp>
      <p:sp>
        <p:nvSpPr>
          <p:cNvPr id="49162" name="TextBox 8"/>
          <p:cNvSpPr txBox="1">
            <a:spLocks noChangeArrowheads="1"/>
          </p:cNvSpPr>
          <p:nvPr/>
        </p:nvSpPr>
        <p:spPr bwMode="auto">
          <a:xfrm>
            <a:off x="251520" y="2780928"/>
            <a:ext cx="43924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2200" dirty="0">
                <a:latin typeface="Trebuchet MS" pitchFamily="34" charset="0"/>
              </a:rPr>
              <a:t>Enables controlled/phased development</a:t>
            </a:r>
          </a:p>
        </p:txBody>
      </p:sp>
      <p:sp>
        <p:nvSpPr>
          <p:cNvPr id="49163" name="TextBox 9"/>
          <p:cNvSpPr txBox="1">
            <a:spLocks noChangeArrowheads="1"/>
          </p:cNvSpPr>
          <p:nvPr/>
        </p:nvSpPr>
        <p:spPr bwMode="auto">
          <a:xfrm>
            <a:off x="251521" y="3717032"/>
            <a:ext cx="424847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2200" dirty="0">
                <a:latin typeface="Trebuchet MS" pitchFamily="34" charset="0"/>
              </a:rPr>
              <a:t>Flexible delivery mechanism</a:t>
            </a:r>
          </a:p>
        </p:txBody>
      </p:sp>
      <p:sp>
        <p:nvSpPr>
          <p:cNvPr id="49165" name="TextBox 11"/>
          <p:cNvSpPr txBox="1">
            <a:spLocks noChangeArrowheads="1"/>
          </p:cNvSpPr>
          <p:nvPr/>
        </p:nvSpPr>
        <p:spPr bwMode="auto">
          <a:xfrm>
            <a:off x="251521" y="4293096"/>
            <a:ext cx="4176464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2200" dirty="0">
                <a:latin typeface="Trebuchet MS" pitchFamily="34" charset="0"/>
              </a:rPr>
              <a:t>Greater economies of scale</a:t>
            </a:r>
          </a:p>
        </p:txBody>
      </p:sp>
      <p:sp>
        <p:nvSpPr>
          <p:cNvPr id="49167" name="TextBox 14"/>
          <p:cNvSpPr txBox="1">
            <a:spLocks noChangeArrowheads="1"/>
          </p:cNvSpPr>
          <p:nvPr/>
        </p:nvSpPr>
        <p:spPr bwMode="auto">
          <a:xfrm>
            <a:off x="251520" y="4941168"/>
            <a:ext cx="388843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2200" dirty="0">
                <a:latin typeface="Trebuchet MS" pitchFamily="34" charset="0"/>
              </a:rPr>
              <a:t>Council input into “quality”</a:t>
            </a:r>
          </a:p>
        </p:txBody>
      </p:sp>
      <p:pic>
        <p:nvPicPr>
          <p:cNvPr id="14" name="Picture 13" descr="http://biz/PublishingImages/Bournemouth_Borough_Council_Email_2014a.jpg">
            <a:hlinkClick r:id="rId2" tooltip="&quot;&quot; 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16633"/>
            <a:ext cx="223224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Content Placeholder 3" descr="TC Vision Spot 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116632"/>
            <a:ext cx="12858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Users\fordc.BBC-CS.000\AppData\Local\Microsoft\Windows\Temporary Internet Files\Content.Outlook\BC502GKN\Citrus 1_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196752"/>
            <a:ext cx="3744415" cy="4993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TextBox 14"/>
          <p:cNvSpPr txBox="1">
            <a:spLocks noChangeArrowheads="1"/>
          </p:cNvSpPr>
          <p:nvPr/>
        </p:nvSpPr>
        <p:spPr bwMode="auto">
          <a:xfrm>
            <a:off x="539552" y="1412776"/>
            <a:ext cx="18722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1600" dirty="0" smtClean="0">
                <a:latin typeface="Trebuchet MS" pitchFamily="34" charset="0"/>
              </a:rPr>
              <a:t>BDC undertake first three projects in the town centre in April 2013 which are now complete </a:t>
            </a:r>
            <a:endParaRPr lang="en-GB" sz="1600" dirty="0">
              <a:latin typeface="Trebuchet MS" pitchFamily="34" charset="0"/>
            </a:endParaRPr>
          </a:p>
        </p:txBody>
      </p:sp>
      <p:sp>
        <p:nvSpPr>
          <p:cNvPr id="46090" name="TextBox 18"/>
          <p:cNvSpPr txBox="1">
            <a:spLocks noChangeArrowheads="1"/>
          </p:cNvSpPr>
          <p:nvPr/>
        </p:nvSpPr>
        <p:spPr bwMode="auto">
          <a:xfrm>
            <a:off x="539552" y="3356992"/>
            <a:ext cx="187220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1600" dirty="0" smtClean="0">
                <a:latin typeface="Trebuchet MS" pitchFamily="34" charset="0"/>
              </a:rPr>
              <a:t>£160 million of development currently in construction </a:t>
            </a:r>
            <a:endParaRPr lang="en-GB" sz="1600" dirty="0">
              <a:latin typeface="Trebuchet MS" pitchFamily="34" charset="0"/>
            </a:endParaRPr>
          </a:p>
        </p:txBody>
      </p:sp>
      <p:sp>
        <p:nvSpPr>
          <p:cNvPr id="46091" name="TextBox 19"/>
          <p:cNvSpPr txBox="1">
            <a:spLocks noChangeArrowheads="1"/>
          </p:cNvSpPr>
          <p:nvPr/>
        </p:nvSpPr>
        <p:spPr bwMode="auto">
          <a:xfrm>
            <a:off x="539552" y="4725144"/>
            <a:ext cx="187220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1600" dirty="0" smtClean="0">
                <a:latin typeface="Trebuchet MS" pitchFamily="34" charset="0"/>
              </a:rPr>
              <a:t>£300 million of development due to start in the next 2-3 years </a:t>
            </a:r>
            <a:endParaRPr lang="en-GB" sz="1600" dirty="0">
              <a:latin typeface="Trebuchet MS" pitchFamily="34" charset="0"/>
            </a:endParaRPr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838200" y="4191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GB"/>
          </a:p>
        </p:txBody>
      </p:sp>
      <p:pic>
        <p:nvPicPr>
          <p:cNvPr id="7" name="Picture 6" descr="http://biz/PublishingImages/Bournemouth_Borough_Council_Email_2014a.jpg">
            <a:hlinkClick r:id="rId2" tooltip="&quot;&quot; 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16633"/>
            <a:ext cx="223224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 descr="TC Vision Spot 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116632"/>
            <a:ext cx="12858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467544" y="1124744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3923928" y="404664"/>
            <a:ext cx="16561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2800" b="1" dirty="0" smtClean="0">
                <a:latin typeface="Trebuchet MS" pitchFamily="34" charset="0"/>
              </a:rPr>
              <a:t>Delivery </a:t>
            </a:r>
            <a:endParaRPr lang="en-GB" sz="2800" b="1" dirty="0">
              <a:latin typeface="Trebuchet MS" pitchFamily="34" charset="0"/>
            </a:endParaRPr>
          </a:p>
        </p:txBody>
      </p:sp>
      <p:pic>
        <p:nvPicPr>
          <p:cNvPr id="11" name="Picture 2" descr="C:\Users\fordc\AppData\Local\Microsoft\Windows\Temporary Internet Files\Content.Outlook\M11THNWQ\DSC004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340768"/>
            <a:ext cx="6048672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3" name="TextBox 17"/>
          <p:cNvSpPr txBox="1">
            <a:spLocks noChangeArrowheads="1"/>
          </p:cNvSpPr>
          <p:nvPr/>
        </p:nvSpPr>
        <p:spPr bwMode="auto">
          <a:xfrm>
            <a:off x="395536" y="1484784"/>
            <a:ext cx="32403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2200" dirty="0" smtClean="0">
                <a:latin typeface="Trebuchet MS" pitchFamily="34" charset="0"/>
              </a:rPr>
              <a:t>Need to think long term </a:t>
            </a:r>
            <a:endParaRPr lang="en-GB" sz="2200" dirty="0">
              <a:latin typeface="Trebuchet MS" pitchFamily="34" charset="0"/>
            </a:endParaRPr>
          </a:p>
        </p:txBody>
      </p:sp>
      <p:sp>
        <p:nvSpPr>
          <p:cNvPr id="47114" name="TextBox 20"/>
          <p:cNvSpPr txBox="1">
            <a:spLocks noChangeArrowheads="1"/>
          </p:cNvSpPr>
          <p:nvPr/>
        </p:nvSpPr>
        <p:spPr bwMode="auto">
          <a:xfrm>
            <a:off x="2843808" y="260648"/>
            <a:ext cx="42484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l"/>
            <a:r>
              <a:rPr lang="en-GB" sz="2800" b="1" dirty="0" smtClean="0">
                <a:latin typeface="Trebuchet MS" pitchFamily="34" charset="0"/>
              </a:rPr>
              <a:t>What have we learnt</a:t>
            </a:r>
            <a:endParaRPr lang="en-GB" sz="2800" b="1" dirty="0">
              <a:latin typeface="Trebuchet MS" pitchFamily="34" charset="0"/>
            </a:endParaRPr>
          </a:p>
        </p:txBody>
      </p:sp>
      <p:sp>
        <p:nvSpPr>
          <p:cNvPr id="47119" name="TextBox 31"/>
          <p:cNvSpPr txBox="1">
            <a:spLocks noChangeArrowheads="1"/>
          </p:cNvSpPr>
          <p:nvPr/>
        </p:nvSpPr>
        <p:spPr bwMode="auto">
          <a:xfrm>
            <a:off x="395536" y="3573016"/>
            <a:ext cx="48965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2200" dirty="0" smtClean="0">
                <a:latin typeface="Trebuchet MS" pitchFamily="34" charset="0"/>
              </a:rPr>
              <a:t>One suit does not fit all so be flexible</a:t>
            </a:r>
            <a:endParaRPr lang="en-GB" sz="2200" dirty="0">
              <a:latin typeface="Trebuchet MS" pitchFamily="34" charset="0"/>
            </a:endParaRPr>
          </a:p>
        </p:txBody>
      </p:sp>
      <p:sp>
        <p:nvSpPr>
          <p:cNvPr id="47120" name="TextBox 32"/>
          <p:cNvSpPr txBox="1">
            <a:spLocks noChangeArrowheads="1"/>
          </p:cNvSpPr>
          <p:nvPr/>
        </p:nvSpPr>
        <p:spPr bwMode="auto">
          <a:xfrm>
            <a:off x="1785938" y="5500688"/>
            <a:ext cx="692943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sz="2200" dirty="0" smtClean="0">
                <a:latin typeface="Trebuchet MS" pitchFamily="34" charset="0"/>
              </a:rPr>
              <a:t> </a:t>
            </a:r>
            <a:endParaRPr lang="en-GB" sz="2200" dirty="0">
              <a:latin typeface="Trebuchet MS" pitchFamily="34" charset="0"/>
            </a:endParaRPr>
          </a:p>
        </p:txBody>
      </p:sp>
      <p:pic>
        <p:nvPicPr>
          <p:cNvPr id="17" name="Picture 2" descr="C:\Users\fordc.BBC-CS.000\AppData\Local\Microsoft\Windows\Temporary Internet Files\Content.Outlook\BC502GKN\Citrus 12_Smal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96752"/>
            <a:ext cx="3672408" cy="2574286"/>
          </a:xfrm>
          <a:prstGeom prst="rect">
            <a:avLst/>
          </a:prstGeom>
          <a:noFill/>
        </p:spPr>
      </p:pic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395536" y="2492896"/>
            <a:ext cx="5256584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2200" dirty="0" smtClean="0">
                <a:latin typeface="Trebuchet MS" pitchFamily="34" charset="0"/>
              </a:rPr>
              <a:t>Have a vision and create buy in</a:t>
            </a:r>
            <a:endParaRPr lang="en-GB" sz="2200" dirty="0">
              <a:latin typeface="Trebuchet MS" pitchFamily="34" charset="0"/>
            </a:endParaRPr>
          </a:p>
        </p:txBody>
      </p:sp>
      <p:pic>
        <p:nvPicPr>
          <p:cNvPr id="21" name="Picture 2" descr="C:\Users\fordc.BBC-CS.000\AppData\Local\Microsoft\Windows\Temporary Internet Files\Content.Outlook\BC502GKN\Pier Approach Steel Fram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933056"/>
            <a:ext cx="3623387" cy="2591526"/>
          </a:xfrm>
          <a:prstGeom prst="rect">
            <a:avLst/>
          </a:prstGeom>
          <a:noFill/>
        </p:spPr>
      </p:pic>
      <p:pic>
        <p:nvPicPr>
          <p:cNvPr id="11" name="Picture 10" descr="http://biz/PublishingImages/Bournemouth_Borough_Council_Email_2014a.jpg">
            <a:hlinkClick r:id="rId4" tooltip="&quot;&quot; 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9" y="116633"/>
            <a:ext cx="223224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Content Placeholder 3" descr="TC Vision Spot log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116632"/>
            <a:ext cx="128587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467544" y="1124744"/>
            <a:ext cx="8136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31"/>
          <p:cNvSpPr txBox="1">
            <a:spLocks noChangeArrowheads="1"/>
          </p:cNvSpPr>
          <p:nvPr/>
        </p:nvSpPr>
        <p:spPr bwMode="auto">
          <a:xfrm>
            <a:off x="395536" y="4797152"/>
            <a:ext cx="403244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2200" dirty="0" smtClean="0">
                <a:latin typeface="Trebuchet MS" pitchFamily="34" charset="0"/>
              </a:rPr>
              <a:t>Adapt to market conditions  </a:t>
            </a:r>
            <a:endParaRPr lang="en-GB" sz="22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264</Words>
  <Application>Microsoft Office PowerPoint</Application>
  <PresentationFormat>On-screen Show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Bournemouth Borough Council Town Centre Vision  Councillor David Smith </vt:lpstr>
      <vt:lpstr>Bournemouth Identity</vt:lpstr>
      <vt:lpstr>PowerPoint Presentation</vt:lpstr>
      <vt:lpstr>PowerPoint Presentation</vt:lpstr>
      <vt:lpstr>PowerPoint Presentation</vt:lpstr>
      <vt:lpstr>PowerPoint Presentation</vt:lpstr>
      <vt:lpstr>Why an LABV?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Centre Vision and the  Local Asset Backed Vehicle  February 24, 2010</dc:title>
  <dc:creator>jennaweekes</dc:creator>
  <cp:lastModifiedBy>Stephen Barker</cp:lastModifiedBy>
  <cp:revision>108</cp:revision>
  <dcterms:created xsi:type="dcterms:W3CDTF">2010-02-17T12:01:28Z</dcterms:created>
  <dcterms:modified xsi:type="dcterms:W3CDTF">2015-10-21T11:37:23Z</dcterms:modified>
</cp:coreProperties>
</file>