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9" r:id="rId2"/>
    <p:sldId id="340" r:id="rId3"/>
    <p:sldId id="290" r:id="rId4"/>
    <p:sldId id="287" r:id="rId5"/>
    <p:sldId id="291" r:id="rId6"/>
    <p:sldId id="288" r:id="rId7"/>
    <p:sldId id="267" r:id="rId8"/>
    <p:sldId id="263" r:id="rId9"/>
    <p:sldId id="289" r:id="rId10"/>
    <p:sldId id="314" r:id="rId11"/>
    <p:sldId id="315" r:id="rId12"/>
    <p:sldId id="316" r:id="rId13"/>
    <p:sldId id="317" r:id="rId14"/>
    <p:sldId id="318" r:id="rId15"/>
    <p:sldId id="319" r:id="rId16"/>
    <p:sldId id="320" r:id="rId17"/>
    <p:sldId id="339" r:id="rId18"/>
    <p:sldId id="322" r:id="rId19"/>
    <p:sldId id="327" r:id="rId20"/>
    <p:sldId id="330" r:id="rId21"/>
    <p:sldId id="329" r:id="rId22"/>
    <p:sldId id="326" r:id="rId23"/>
    <p:sldId id="328" r:id="rId24"/>
    <p:sldId id="323" r:id="rId25"/>
    <p:sldId id="325" r:id="rId26"/>
    <p:sldId id="331" r:id="rId27"/>
    <p:sldId id="332" r:id="rId28"/>
    <p:sldId id="333" r:id="rId29"/>
    <p:sldId id="334" r:id="rId30"/>
    <p:sldId id="337" r:id="rId31"/>
    <p:sldId id="335"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165" autoAdjust="0"/>
  </p:normalViewPr>
  <p:slideViewPr>
    <p:cSldViewPr snapToGrid="0">
      <p:cViewPr varScale="1">
        <p:scale>
          <a:sx n="66" d="100"/>
          <a:sy n="66" d="100"/>
        </p:scale>
        <p:origin x="23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3794E-B708-49BD-A8AE-E2B71D12EB16}" type="doc">
      <dgm:prSet loTypeId="urn:microsoft.com/office/officeart/2005/8/layout/gear1" loCatId="process" qsTypeId="urn:microsoft.com/office/officeart/2005/8/quickstyle/simple1" qsCatId="simple" csTypeId="urn:microsoft.com/office/officeart/2005/8/colors/accent1_2" csCatId="accent1" phldr="1"/>
      <dgm:spPr/>
    </dgm:pt>
    <dgm:pt modelId="{7D4471D4-B1AE-45B4-8158-48573D53C4C8}">
      <dgm:prSet phldrT="[Text]" custT="1"/>
      <dgm:spPr>
        <a:xfrm>
          <a:off x="2816930" y="2143281"/>
          <a:ext cx="2937802" cy="2534182"/>
        </a:xfrm>
        <a:prstGeom prst="gear9">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600" b="1" dirty="0">
              <a:solidFill>
                <a:srgbClr val="FFFFFF"/>
              </a:solidFill>
              <a:latin typeface="Arial"/>
              <a:ea typeface="+mn-ea"/>
              <a:cs typeface="+mn-cs"/>
            </a:rPr>
            <a:t>Political Perspective</a:t>
          </a:r>
        </a:p>
      </dgm:t>
    </dgm:pt>
    <dgm:pt modelId="{C43FC4E2-0BE5-4DED-86C9-E7298AE0EEBF}" type="parTrans" cxnId="{8DCC3297-CDC2-4647-B715-E72CDDA00CE1}">
      <dgm:prSet/>
      <dgm:spPr/>
      <dgm:t>
        <a:bodyPr/>
        <a:lstStyle/>
        <a:p>
          <a:endParaRPr lang="en-GB"/>
        </a:p>
      </dgm:t>
    </dgm:pt>
    <dgm:pt modelId="{F1645A63-278A-440C-B6D3-981126988F88}" type="sibTrans" cxnId="{8DCC3297-CDC2-4647-B715-E72CDDA00CE1}">
      <dgm:prSet/>
      <dgm:spPr>
        <a:xfrm>
          <a:off x="2951895" y="1769123"/>
          <a:ext cx="3243753" cy="3243753"/>
        </a:xfrm>
        <a:prstGeom prst="circularArrow">
          <a:avLst>
            <a:gd name="adj1" fmla="val 4687"/>
            <a:gd name="adj2" fmla="val 299029"/>
            <a:gd name="adj3" fmla="val 2525234"/>
            <a:gd name="adj4" fmla="val 15841879"/>
            <a:gd name="adj5" fmla="val 5469"/>
          </a:avLst>
        </a:prstGeom>
        <a:solidFill>
          <a:srgbClr val="808080"/>
        </a:solidFill>
        <a:ln>
          <a:noFill/>
        </a:ln>
        <a:effectLst/>
      </dgm:spPr>
      <dgm:t>
        <a:bodyPr/>
        <a:lstStyle/>
        <a:p>
          <a:endParaRPr lang="en-GB"/>
        </a:p>
      </dgm:t>
    </dgm:pt>
    <dgm:pt modelId="{59ECB876-9B6F-4A8D-ADD9-65B0EFD304B1}">
      <dgm:prSet phldrT="[Text]" custT="1"/>
      <dgm:spPr>
        <a:xfrm>
          <a:off x="429984" y="1159592"/>
          <a:ext cx="2431857" cy="2162312"/>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400" b="1" dirty="0">
              <a:solidFill>
                <a:srgbClr val="FFFFFF"/>
              </a:solidFill>
              <a:latin typeface="Arial"/>
              <a:ea typeface="+mn-ea"/>
              <a:cs typeface="+mn-cs"/>
            </a:rPr>
            <a:t>Learning &amp; </a:t>
          </a:r>
          <a:r>
            <a:rPr lang="en-GB" sz="1400" b="1" dirty="0" err="1">
              <a:solidFill>
                <a:srgbClr val="FFFFFF"/>
              </a:solidFill>
              <a:latin typeface="Arial"/>
              <a:ea typeface="+mn-ea"/>
              <a:cs typeface="+mn-cs"/>
            </a:rPr>
            <a:t>Improve’t</a:t>
          </a:r>
          <a:endParaRPr lang="en-GB" sz="1400" b="1" dirty="0">
            <a:solidFill>
              <a:srgbClr val="FFFFFF"/>
            </a:solidFill>
            <a:latin typeface="Arial"/>
            <a:ea typeface="+mn-ea"/>
            <a:cs typeface="+mn-cs"/>
          </a:endParaRPr>
        </a:p>
      </dgm:t>
    </dgm:pt>
    <dgm:pt modelId="{0E4CF62F-7CAB-4AE3-8E28-18A028130D9D}" type="parTrans" cxnId="{A938F5D3-DCDB-4922-A4B0-3F0611C34AEE}">
      <dgm:prSet/>
      <dgm:spPr/>
      <dgm:t>
        <a:bodyPr/>
        <a:lstStyle/>
        <a:p>
          <a:endParaRPr lang="en-GB"/>
        </a:p>
      </dgm:t>
    </dgm:pt>
    <dgm:pt modelId="{29E9B7FA-33F1-48AC-85F0-7C73E72C2A39}" type="sibTrans" cxnId="{A938F5D3-DCDB-4922-A4B0-3F0611C34AEE}">
      <dgm:prSet/>
      <dgm:spPr>
        <a:xfrm>
          <a:off x="37813" y="948041"/>
          <a:ext cx="2356789" cy="2356789"/>
        </a:xfrm>
        <a:prstGeom prst="leftCircularArrow">
          <a:avLst>
            <a:gd name="adj1" fmla="val 6452"/>
            <a:gd name="adj2" fmla="val 429999"/>
            <a:gd name="adj3" fmla="val 10489124"/>
            <a:gd name="adj4" fmla="val 14837806"/>
            <a:gd name="adj5" fmla="val 7527"/>
          </a:avLst>
        </a:prstGeom>
        <a:solidFill>
          <a:srgbClr val="808080"/>
        </a:solidFill>
        <a:ln>
          <a:noFill/>
        </a:ln>
        <a:effectLst/>
      </dgm:spPr>
      <dgm:t>
        <a:bodyPr/>
        <a:lstStyle/>
        <a:p>
          <a:endParaRPr lang="en-GB"/>
        </a:p>
      </dgm:t>
    </dgm:pt>
    <dgm:pt modelId="{A59DC216-7AC3-439D-9657-EC9BBD084ADB}">
      <dgm:prSet phldrT="[Text]" custT="1"/>
      <dgm:spPr>
        <a:xfrm rot="20700000">
          <a:off x="2369155" y="297267"/>
          <a:ext cx="2467362" cy="2188273"/>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100" b="1" dirty="0">
              <a:solidFill>
                <a:srgbClr val="FFFFFF"/>
              </a:solidFill>
              <a:latin typeface="Arial"/>
              <a:ea typeface="+mn-ea"/>
              <a:cs typeface="+mn-cs"/>
            </a:rPr>
            <a:t>Critical Friend</a:t>
          </a:r>
        </a:p>
      </dgm:t>
    </dgm:pt>
    <dgm:pt modelId="{055035A7-6FA3-4FD9-8A8C-BE236ACC70D4}" type="parTrans" cxnId="{F2678F1B-58AD-4B0B-9E03-ABAC87A82C1F}">
      <dgm:prSet/>
      <dgm:spPr/>
      <dgm:t>
        <a:bodyPr/>
        <a:lstStyle/>
        <a:p>
          <a:endParaRPr lang="en-GB"/>
        </a:p>
      </dgm:t>
    </dgm:pt>
    <dgm:pt modelId="{818DE884-3133-4BBC-9D7C-AFC9C6A8F6DB}" type="sibTrans" cxnId="{F2678F1B-58AD-4B0B-9E03-ABAC87A82C1F}">
      <dgm:prSet/>
      <dgm:spPr>
        <a:xfrm>
          <a:off x="1992088" y="-209785"/>
          <a:ext cx="3196315" cy="2476906"/>
        </a:xfrm>
        <a:prstGeom prst="circularArrow">
          <a:avLst>
            <a:gd name="adj1" fmla="val 5984"/>
            <a:gd name="adj2" fmla="val 394124"/>
            <a:gd name="adj3" fmla="val 13313824"/>
            <a:gd name="adj4" fmla="val 10508221"/>
            <a:gd name="adj5" fmla="val 6981"/>
          </a:avLst>
        </a:prstGeom>
        <a:solidFill>
          <a:srgbClr val="808080"/>
        </a:solidFill>
        <a:ln>
          <a:noFill/>
        </a:ln>
        <a:effectLst/>
      </dgm:spPr>
      <dgm:t>
        <a:bodyPr/>
        <a:lstStyle/>
        <a:p>
          <a:endParaRPr lang="en-GB"/>
        </a:p>
      </dgm:t>
    </dgm:pt>
    <dgm:pt modelId="{BA051B1C-590F-40DE-83F8-F18410AF6B10}" type="pres">
      <dgm:prSet presAssocID="{47D3794E-B708-49BD-A8AE-E2B71D12EB16}" presName="composite" presStyleCnt="0">
        <dgm:presLayoutVars>
          <dgm:chMax val="3"/>
          <dgm:animLvl val="lvl"/>
          <dgm:resizeHandles val="exact"/>
        </dgm:presLayoutVars>
      </dgm:prSet>
      <dgm:spPr/>
    </dgm:pt>
    <dgm:pt modelId="{AA087D2F-685C-4615-A104-DECEA4B6F4D8}" type="pres">
      <dgm:prSet presAssocID="{7D4471D4-B1AE-45B4-8158-48573D53C4C8}" presName="gear1" presStyleLbl="node1" presStyleIdx="0" presStyleCnt="3" custScaleX="115927" custLinFactNeighborX="9952" custLinFactNeighborY="-2577">
        <dgm:presLayoutVars>
          <dgm:chMax val="1"/>
          <dgm:bulletEnabled val="1"/>
        </dgm:presLayoutVars>
      </dgm:prSet>
      <dgm:spPr/>
    </dgm:pt>
    <dgm:pt modelId="{E323DCA2-40D6-48D0-93A8-6D47DF8CC7EF}" type="pres">
      <dgm:prSet presAssocID="{7D4471D4-B1AE-45B4-8158-48573D53C4C8}" presName="gear1srcNode" presStyleLbl="node1" presStyleIdx="0" presStyleCnt="3"/>
      <dgm:spPr/>
    </dgm:pt>
    <dgm:pt modelId="{CB5D4885-3CC7-4933-8EE6-DB6552BC97B3}" type="pres">
      <dgm:prSet presAssocID="{7D4471D4-B1AE-45B4-8158-48573D53C4C8}" presName="gear1dstNode" presStyleLbl="node1" presStyleIdx="0" presStyleCnt="3"/>
      <dgm:spPr/>
    </dgm:pt>
    <dgm:pt modelId="{2765F1FE-7B68-49BB-84CC-5357B2EF2F9C}" type="pres">
      <dgm:prSet presAssocID="{59ECB876-9B6F-4A8D-ADD9-65B0EFD304B1}" presName="gear2" presStyleLbl="node1" presStyleIdx="1" presStyleCnt="3" custScaleX="131948" custScaleY="117323" custLinFactNeighborX="-30803" custLinFactNeighborY="-15755">
        <dgm:presLayoutVars>
          <dgm:chMax val="1"/>
          <dgm:bulletEnabled val="1"/>
        </dgm:presLayoutVars>
      </dgm:prSet>
      <dgm:spPr/>
    </dgm:pt>
    <dgm:pt modelId="{FA2FB180-9226-4A62-844B-8501DE0C153A}" type="pres">
      <dgm:prSet presAssocID="{59ECB876-9B6F-4A8D-ADD9-65B0EFD304B1}" presName="gear2srcNode" presStyleLbl="node1" presStyleIdx="1" presStyleCnt="3"/>
      <dgm:spPr/>
    </dgm:pt>
    <dgm:pt modelId="{EA5BAFCC-BAD5-40EA-A10A-E763C55C9F1D}" type="pres">
      <dgm:prSet presAssocID="{59ECB876-9B6F-4A8D-ADD9-65B0EFD304B1}" presName="gear2dstNode" presStyleLbl="node1" presStyleIdx="1" presStyleCnt="3"/>
      <dgm:spPr/>
    </dgm:pt>
    <dgm:pt modelId="{A6128E29-EB3D-421D-9FD7-BA596A26FD27}" type="pres">
      <dgm:prSet presAssocID="{A59DC216-7AC3-439D-9657-EC9BBD084ADB}" presName="gear3" presStyleLbl="node1" presStyleIdx="2" presStyleCnt="3" custScaleX="133369" custScaleY="124446" custLinFactNeighborX="14873" custLinFactNeighborY="3859"/>
      <dgm:spPr/>
    </dgm:pt>
    <dgm:pt modelId="{20C59A6D-B47D-4BC5-8D32-C0E21DD2CA0D}" type="pres">
      <dgm:prSet presAssocID="{A59DC216-7AC3-439D-9657-EC9BBD084ADB}" presName="gear3tx" presStyleLbl="node1" presStyleIdx="2" presStyleCnt="3">
        <dgm:presLayoutVars>
          <dgm:chMax val="1"/>
          <dgm:bulletEnabled val="1"/>
        </dgm:presLayoutVars>
      </dgm:prSet>
      <dgm:spPr/>
    </dgm:pt>
    <dgm:pt modelId="{88ED78A5-555B-45C2-8DDE-E6A02FCC8818}" type="pres">
      <dgm:prSet presAssocID="{A59DC216-7AC3-439D-9657-EC9BBD084ADB}" presName="gear3srcNode" presStyleLbl="node1" presStyleIdx="2" presStyleCnt="3"/>
      <dgm:spPr/>
    </dgm:pt>
    <dgm:pt modelId="{252DFE5D-2E84-4EE4-83B3-8150E98B35DC}" type="pres">
      <dgm:prSet presAssocID="{A59DC216-7AC3-439D-9657-EC9BBD084ADB}" presName="gear3dstNode" presStyleLbl="node1" presStyleIdx="2" presStyleCnt="3"/>
      <dgm:spPr/>
    </dgm:pt>
    <dgm:pt modelId="{424FC8D0-CCAD-4270-AADD-F5AE8F4B2537}" type="pres">
      <dgm:prSet presAssocID="{F1645A63-278A-440C-B6D3-981126988F88}" presName="connector1" presStyleLbl="sibTrans2D1" presStyleIdx="0" presStyleCnt="3" custLinFactNeighborX="11581" custLinFactNeighborY="-1679"/>
      <dgm:spPr/>
    </dgm:pt>
    <dgm:pt modelId="{7658ED9A-ADE8-4B5F-BD7B-08092DF71302}" type="pres">
      <dgm:prSet presAssocID="{29E9B7FA-33F1-48AC-85F0-7C73E72C2A39}" presName="connector2" presStyleLbl="sibTrans2D1" presStyleIdx="1" presStyleCnt="3" custLinFactNeighborX="-39371" custLinFactNeighborY="-10692"/>
      <dgm:spPr/>
    </dgm:pt>
    <dgm:pt modelId="{F94ED4D8-3FF8-4CAB-8681-47823E32B6E9}" type="pres">
      <dgm:prSet presAssocID="{818DE884-3133-4BBC-9D7C-AFC9C6A8F6DB}" presName="connector3" presStyleLbl="sibTrans2D1" presStyleIdx="2" presStyleCnt="3" custScaleX="125785" custScaleY="97474" custLinFactNeighborX="16253" custLinFactNeighborY="-7188"/>
      <dgm:spPr/>
    </dgm:pt>
  </dgm:ptLst>
  <dgm:cxnLst>
    <dgm:cxn modelId="{F0B3D007-0A32-44DD-BF55-339B5B67598E}" type="presOf" srcId="{29E9B7FA-33F1-48AC-85F0-7C73E72C2A39}" destId="{7658ED9A-ADE8-4B5F-BD7B-08092DF71302}" srcOrd="0" destOrd="0" presId="urn:microsoft.com/office/officeart/2005/8/layout/gear1"/>
    <dgm:cxn modelId="{DAB0350D-D608-43A6-B44C-7CA209C08FB8}" type="presOf" srcId="{59ECB876-9B6F-4A8D-ADD9-65B0EFD304B1}" destId="{2765F1FE-7B68-49BB-84CC-5357B2EF2F9C}" srcOrd="0" destOrd="0" presId="urn:microsoft.com/office/officeart/2005/8/layout/gear1"/>
    <dgm:cxn modelId="{F2678F1B-58AD-4B0B-9E03-ABAC87A82C1F}" srcId="{47D3794E-B708-49BD-A8AE-E2B71D12EB16}" destId="{A59DC216-7AC3-439D-9657-EC9BBD084ADB}" srcOrd="2" destOrd="0" parTransId="{055035A7-6FA3-4FD9-8A8C-BE236ACC70D4}" sibTransId="{818DE884-3133-4BBC-9D7C-AFC9C6A8F6DB}"/>
    <dgm:cxn modelId="{9AA62A2A-F42B-4A73-996F-A6C1B5DC2E93}" type="presOf" srcId="{7D4471D4-B1AE-45B4-8158-48573D53C4C8}" destId="{E323DCA2-40D6-48D0-93A8-6D47DF8CC7EF}" srcOrd="1" destOrd="0" presId="urn:microsoft.com/office/officeart/2005/8/layout/gear1"/>
    <dgm:cxn modelId="{5B5B3C3E-3F89-454B-B267-70AB765BC381}" type="presOf" srcId="{59ECB876-9B6F-4A8D-ADD9-65B0EFD304B1}" destId="{FA2FB180-9226-4A62-844B-8501DE0C153A}" srcOrd="1" destOrd="0" presId="urn:microsoft.com/office/officeart/2005/8/layout/gear1"/>
    <dgm:cxn modelId="{768C778B-F29C-4808-B009-02500F725F7C}" type="presOf" srcId="{7D4471D4-B1AE-45B4-8158-48573D53C4C8}" destId="{AA087D2F-685C-4615-A104-DECEA4B6F4D8}" srcOrd="0" destOrd="0" presId="urn:microsoft.com/office/officeart/2005/8/layout/gear1"/>
    <dgm:cxn modelId="{8DCC3297-CDC2-4647-B715-E72CDDA00CE1}" srcId="{47D3794E-B708-49BD-A8AE-E2B71D12EB16}" destId="{7D4471D4-B1AE-45B4-8158-48573D53C4C8}" srcOrd="0" destOrd="0" parTransId="{C43FC4E2-0BE5-4DED-86C9-E7298AE0EEBF}" sibTransId="{F1645A63-278A-440C-B6D3-981126988F88}"/>
    <dgm:cxn modelId="{362A6098-EF2E-4B51-9B56-C61D531608B6}" type="presOf" srcId="{A59DC216-7AC3-439D-9657-EC9BBD084ADB}" destId="{A6128E29-EB3D-421D-9FD7-BA596A26FD27}" srcOrd="0" destOrd="0" presId="urn:microsoft.com/office/officeart/2005/8/layout/gear1"/>
    <dgm:cxn modelId="{A625609E-41E9-4C2E-AC53-0C53DCC285DF}" type="presOf" srcId="{A59DC216-7AC3-439D-9657-EC9BBD084ADB}" destId="{88ED78A5-555B-45C2-8DDE-E6A02FCC8818}" srcOrd="2" destOrd="0" presId="urn:microsoft.com/office/officeart/2005/8/layout/gear1"/>
    <dgm:cxn modelId="{D85263A7-9E8C-4676-915A-4F4E869C3F3F}" type="presOf" srcId="{818DE884-3133-4BBC-9D7C-AFC9C6A8F6DB}" destId="{F94ED4D8-3FF8-4CAB-8681-47823E32B6E9}" srcOrd="0" destOrd="0" presId="urn:microsoft.com/office/officeart/2005/8/layout/gear1"/>
    <dgm:cxn modelId="{6DF4E2AE-CE3E-4F16-ACD5-DDD64DEC9CB2}" type="presOf" srcId="{7D4471D4-B1AE-45B4-8158-48573D53C4C8}" destId="{CB5D4885-3CC7-4933-8EE6-DB6552BC97B3}" srcOrd="2" destOrd="0" presId="urn:microsoft.com/office/officeart/2005/8/layout/gear1"/>
    <dgm:cxn modelId="{B49C48B8-099B-4606-9603-6C9DBCB1B45E}" type="presOf" srcId="{F1645A63-278A-440C-B6D3-981126988F88}" destId="{424FC8D0-CCAD-4270-AADD-F5AE8F4B2537}" srcOrd="0" destOrd="0" presId="urn:microsoft.com/office/officeart/2005/8/layout/gear1"/>
    <dgm:cxn modelId="{ADEFA0BA-0C50-4F36-B5D7-E896FA4F14BD}" type="presOf" srcId="{47D3794E-B708-49BD-A8AE-E2B71D12EB16}" destId="{BA051B1C-590F-40DE-83F8-F18410AF6B10}" srcOrd="0" destOrd="0" presId="urn:microsoft.com/office/officeart/2005/8/layout/gear1"/>
    <dgm:cxn modelId="{036017CB-3D67-49FA-A192-C6D4A60CBBCD}" type="presOf" srcId="{A59DC216-7AC3-439D-9657-EC9BBD084ADB}" destId="{252DFE5D-2E84-4EE4-83B3-8150E98B35DC}" srcOrd="3" destOrd="0" presId="urn:microsoft.com/office/officeart/2005/8/layout/gear1"/>
    <dgm:cxn modelId="{A938F5D3-DCDB-4922-A4B0-3F0611C34AEE}" srcId="{47D3794E-B708-49BD-A8AE-E2B71D12EB16}" destId="{59ECB876-9B6F-4A8D-ADD9-65B0EFD304B1}" srcOrd="1" destOrd="0" parTransId="{0E4CF62F-7CAB-4AE3-8E28-18A028130D9D}" sibTransId="{29E9B7FA-33F1-48AC-85F0-7C73E72C2A39}"/>
    <dgm:cxn modelId="{CC1AAEE3-5C72-49B3-B3F5-619EBE3C785D}" type="presOf" srcId="{59ECB876-9B6F-4A8D-ADD9-65B0EFD304B1}" destId="{EA5BAFCC-BAD5-40EA-A10A-E763C55C9F1D}" srcOrd="2" destOrd="0" presId="urn:microsoft.com/office/officeart/2005/8/layout/gear1"/>
    <dgm:cxn modelId="{90DD19E7-CE22-46E1-AA86-8107C79D4B7F}" type="presOf" srcId="{A59DC216-7AC3-439D-9657-EC9BBD084ADB}" destId="{20C59A6D-B47D-4BC5-8D32-C0E21DD2CA0D}" srcOrd="1" destOrd="0" presId="urn:microsoft.com/office/officeart/2005/8/layout/gear1"/>
    <dgm:cxn modelId="{EA52F88B-C591-439C-A94A-07AF2D7B4E8B}" type="presParOf" srcId="{BA051B1C-590F-40DE-83F8-F18410AF6B10}" destId="{AA087D2F-685C-4615-A104-DECEA4B6F4D8}" srcOrd="0" destOrd="0" presId="urn:microsoft.com/office/officeart/2005/8/layout/gear1"/>
    <dgm:cxn modelId="{1D117F5C-69B8-437C-BBFA-ED88B3E9F6FD}" type="presParOf" srcId="{BA051B1C-590F-40DE-83F8-F18410AF6B10}" destId="{E323DCA2-40D6-48D0-93A8-6D47DF8CC7EF}" srcOrd="1" destOrd="0" presId="urn:microsoft.com/office/officeart/2005/8/layout/gear1"/>
    <dgm:cxn modelId="{ABD66551-F37A-4232-9373-3099C4F177C0}" type="presParOf" srcId="{BA051B1C-590F-40DE-83F8-F18410AF6B10}" destId="{CB5D4885-3CC7-4933-8EE6-DB6552BC97B3}" srcOrd="2" destOrd="0" presId="urn:microsoft.com/office/officeart/2005/8/layout/gear1"/>
    <dgm:cxn modelId="{46FE8506-91EA-42A3-894F-28F263F5CC26}" type="presParOf" srcId="{BA051B1C-590F-40DE-83F8-F18410AF6B10}" destId="{2765F1FE-7B68-49BB-84CC-5357B2EF2F9C}" srcOrd="3" destOrd="0" presId="urn:microsoft.com/office/officeart/2005/8/layout/gear1"/>
    <dgm:cxn modelId="{CE51428B-C96C-4727-97AB-655DBD4F2F5D}" type="presParOf" srcId="{BA051B1C-590F-40DE-83F8-F18410AF6B10}" destId="{FA2FB180-9226-4A62-844B-8501DE0C153A}" srcOrd="4" destOrd="0" presId="urn:microsoft.com/office/officeart/2005/8/layout/gear1"/>
    <dgm:cxn modelId="{325B4294-EF2B-4021-9B4A-EBE6BB86FC05}" type="presParOf" srcId="{BA051B1C-590F-40DE-83F8-F18410AF6B10}" destId="{EA5BAFCC-BAD5-40EA-A10A-E763C55C9F1D}" srcOrd="5" destOrd="0" presId="urn:microsoft.com/office/officeart/2005/8/layout/gear1"/>
    <dgm:cxn modelId="{0D4FB4D8-77ED-4704-9AE6-67DA17A39725}" type="presParOf" srcId="{BA051B1C-590F-40DE-83F8-F18410AF6B10}" destId="{A6128E29-EB3D-421D-9FD7-BA596A26FD27}" srcOrd="6" destOrd="0" presId="urn:microsoft.com/office/officeart/2005/8/layout/gear1"/>
    <dgm:cxn modelId="{59A82D3C-759B-4664-A6E3-2F04ABE0EA2F}" type="presParOf" srcId="{BA051B1C-590F-40DE-83F8-F18410AF6B10}" destId="{20C59A6D-B47D-4BC5-8D32-C0E21DD2CA0D}" srcOrd="7" destOrd="0" presId="urn:microsoft.com/office/officeart/2005/8/layout/gear1"/>
    <dgm:cxn modelId="{DBDAC9E1-7D7D-4D69-B7EE-CEEC3D6F66EE}" type="presParOf" srcId="{BA051B1C-590F-40DE-83F8-F18410AF6B10}" destId="{88ED78A5-555B-45C2-8DDE-E6A02FCC8818}" srcOrd="8" destOrd="0" presId="urn:microsoft.com/office/officeart/2005/8/layout/gear1"/>
    <dgm:cxn modelId="{F1CA0273-5BDD-4DFD-A4A0-F4D679F9101B}" type="presParOf" srcId="{BA051B1C-590F-40DE-83F8-F18410AF6B10}" destId="{252DFE5D-2E84-4EE4-83B3-8150E98B35DC}" srcOrd="9" destOrd="0" presId="urn:microsoft.com/office/officeart/2005/8/layout/gear1"/>
    <dgm:cxn modelId="{2FCE2B73-BFFC-46B2-801C-546C54B4ED8F}" type="presParOf" srcId="{BA051B1C-590F-40DE-83F8-F18410AF6B10}" destId="{424FC8D0-CCAD-4270-AADD-F5AE8F4B2537}" srcOrd="10" destOrd="0" presId="urn:microsoft.com/office/officeart/2005/8/layout/gear1"/>
    <dgm:cxn modelId="{D2CECF60-73B3-44EA-BB5C-3B4A12DF296B}" type="presParOf" srcId="{BA051B1C-590F-40DE-83F8-F18410AF6B10}" destId="{7658ED9A-ADE8-4B5F-BD7B-08092DF71302}" srcOrd="11" destOrd="0" presId="urn:microsoft.com/office/officeart/2005/8/layout/gear1"/>
    <dgm:cxn modelId="{FFE77DBA-3BC2-40D5-9117-77568F7528E7}" type="presParOf" srcId="{BA051B1C-590F-40DE-83F8-F18410AF6B10}" destId="{F94ED4D8-3FF8-4CAB-8681-47823E32B6E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7D2F-685C-4615-A104-DECEA4B6F4D8}">
      <dsp:nvSpPr>
        <dsp:cNvPr id="0" name=""/>
        <dsp:cNvSpPr/>
      </dsp:nvSpPr>
      <dsp:spPr>
        <a:xfrm>
          <a:off x="2140780" y="1557806"/>
          <a:ext cx="2135290" cy="1841926"/>
        </a:xfrm>
        <a:prstGeom prst="gear9">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a:ea typeface="+mn-ea"/>
              <a:cs typeface="+mn-cs"/>
            </a:rPr>
            <a:t>Political Perspective</a:t>
          </a:r>
        </a:p>
      </dsp:txBody>
      <dsp:txXfrm>
        <a:off x="2548143" y="1989268"/>
        <a:ext cx="1320564" cy="946788"/>
      </dsp:txXfrm>
    </dsp:sp>
    <dsp:sp modelId="{2765F1FE-7B68-49BB-84CC-5357B2EF2F9C}">
      <dsp:nvSpPr>
        <dsp:cNvPr id="0" name=""/>
        <dsp:cNvSpPr/>
      </dsp:nvSpPr>
      <dsp:spPr>
        <a:xfrm>
          <a:off x="405870" y="842829"/>
          <a:ext cx="1767553" cy="1571639"/>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a:ea typeface="+mn-ea"/>
              <a:cs typeface="+mn-cs"/>
            </a:rPr>
            <a:t>Learning &amp; </a:t>
          </a:r>
          <a:r>
            <a:rPr lang="en-GB" sz="1400" b="1" kern="1200" dirty="0" err="1">
              <a:solidFill>
                <a:srgbClr val="FFFFFF"/>
              </a:solidFill>
              <a:latin typeface="Arial"/>
              <a:ea typeface="+mn-ea"/>
              <a:cs typeface="+mn-cs"/>
            </a:rPr>
            <a:t>Improve’t</a:t>
          </a:r>
          <a:endParaRPr lang="en-GB" sz="1400" b="1" kern="1200" dirty="0">
            <a:solidFill>
              <a:srgbClr val="FFFFFF"/>
            </a:solidFill>
            <a:latin typeface="Arial"/>
            <a:ea typeface="+mn-ea"/>
            <a:cs typeface="+mn-cs"/>
          </a:endParaRPr>
        </a:p>
      </dsp:txBody>
      <dsp:txXfrm>
        <a:off x="830013" y="1240885"/>
        <a:ext cx="919267" cy="775527"/>
      </dsp:txXfrm>
    </dsp:sp>
    <dsp:sp modelId="{A6128E29-EB3D-421D-9FD7-BA596A26FD27}">
      <dsp:nvSpPr>
        <dsp:cNvPr id="0" name=""/>
        <dsp:cNvSpPr/>
      </dsp:nvSpPr>
      <dsp:spPr>
        <a:xfrm rot="20700000">
          <a:off x="1781453" y="168771"/>
          <a:ext cx="1793359" cy="1590508"/>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a:ea typeface="+mn-ea"/>
              <a:cs typeface="+mn-cs"/>
            </a:rPr>
            <a:t>Critical Friend</a:t>
          </a:r>
        </a:p>
      </dsp:txBody>
      <dsp:txXfrm rot="-20700000">
        <a:off x="2427205" y="737807"/>
        <a:ext cx="501855" cy="452435"/>
      </dsp:txXfrm>
    </dsp:sp>
    <dsp:sp modelId="{424FC8D0-CCAD-4270-AADD-F5AE8F4B2537}">
      <dsp:nvSpPr>
        <dsp:cNvPr id="0" name=""/>
        <dsp:cNvSpPr/>
      </dsp:nvSpPr>
      <dsp:spPr>
        <a:xfrm>
          <a:off x="2226505" y="1292859"/>
          <a:ext cx="2357666" cy="2357666"/>
        </a:xfrm>
        <a:prstGeom prst="circularArrow">
          <a:avLst>
            <a:gd name="adj1" fmla="val 4687"/>
            <a:gd name="adj2" fmla="val 299029"/>
            <a:gd name="adj3" fmla="val 2525234"/>
            <a:gd name="adj4" fmla="val 15841879"/>
            <a:gd name="adj5" fmla="val 5469"/>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7658ED9A-ADE8-4B5F-BD7B-08092DF71302}">
      <dsp:nvSpPr>
        <dsp:cNvPr id="0" name=""/>
        <dsp:cNvSpPr/>
      </dsp:nvSpPr>
      <dsp:spPr>
        <a:xfrm>
          <a:off x="120827" y="693984"/>
          <a:ext cx="1712992" cy="1712992"/>
        </a:xfrm>
        <a:prstGeom prst="leftCircularArrow">
          <a:avLst>
            <a:gd name="adj1" fmla="val 6452"/>
            <a:gd name="adj2" fmla="val 429999"/>
            <a:gd name="adj3" fmla="val 10489124"/>
            <a:gd name="adj4" fmla="val 14837806"/>
            <a:gd name="adj5" fmla="val 7527"/>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F94ED4D8-3FF8-4CAB-8681-47823E32B6E9}">
      <dsp:nvSpPr>
        <dsp:cNvPr id="0" name=""/>
        <dsp:cNvSpPr/>
      </dsp:nvSpPr>
      <dsp:spPr>
        <a:xfrm>
          <a:off x="1541258" y="-147561"/>
          <a:ext cx="2323186" cy="1800296"/>
        </a:xfrm>
        <a:prstGeom prst="circularArrow">
          <a:avLst>
            <a:gd name="adj1" fmla="val 5984"/>
            <a:gd name="adj2" fmla="val 394124"/>
            <a:gd name="adj3" fmla="val 13313824"/>
            <a:gd name="adj4" fmla="val 10508221"/>
            <a:gd name="adj5" fmla="val 6981"/>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ABB1-1745-4369-8B68-7006BC8FF31E}" type="datetimeFigureOut">
              <a:rPr lang="en-GB" smtClean="0"/>
              <a:t>21/02/2024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387C8-FC91-4A3C-9634-2B17C6CC0AF5}" type="slidenum">
              <a:rPr lang="en-GB" smtClean="0"/>
              <a:t>‹#›</a:t>
            </a:fld>
            <a:endParaRPr lang="en-GB" dirty="0"/>
          </a:p>
        </p:txBody>
      </p:sp>
    </p:spTree>
    <p:extLst>
      <p:ext uri="{BB962C8B-B14F-4D97-AF65-F5344CB8AC3E}">
        <p14:creationId xmlns:p14="http://schemas.microsoft.com/office/powerpoint/2010/main" val="21547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llr.adam.paynter@cornwall.gov.uk"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independent.grouplga@local.gov.u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a:t>
            </a:fld>
            <a:endParaRPr lang="en-GB" dirty="0"/>
          </a:p>
        </p:txBody>
      </p:sp>
    </p:spTree>
    <p:extLst>
      <p:ext uri="{BB962C8B-B14F-4D97-AF65-F5344CB8AC3E}">
        <p14:creationId xmlns:p14="http://schemas.microsoft.com/office/powerpoint/2010/main" val="127748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10</a:t>
            </a:fld>
            <a:endParaRPr lang="en-GB" dirty="0"/>
          </a:p>
        </p:txBody>
      </p:sp>
    </p:spTree>
    <p:extLst>
      <p:ext uri="{BB962C8B-B14F-4D97-AF65-F5344CB8AC3E}">
        <p14:creationId xmlns:p14="http://schemas.microsoft.com/office/powerpoint/2010/main" val="197716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12</a:t>
            </a:fld>
            <a:endParaRPr lang="en-GB" dirty="0"/>
          </a:p>
        </p:txBody>
      </p:sp>
    </p:spTree>
    <p:extLst>
      <p:ext uri="{BB962C8B-B14F-4D97-AF65-F5344CB8AC3E}">
        <p14:creationId xmlns:p14="http://schemas.microsoft.com/office/powerpoint/2010/main" val="9808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Councils in Trouble</a:t>
            </a:r>
          </a:p>
          <a:p>
            <a:r>
              <a:rPr lang="en-GB" dirty="0"/>
              <a:t>Performance measures</a:t>
            </a:r>
          </a:p>
          <a:p>
            <a:pPr>
              <a:buFont typeface="Arial" panose="020B0604020202020204" pitchFamily="34" charset="0"/>
              <a:buChar char="•"/>
            </a:pPr>
            <a:r>
              <a:rPr lang="en-GB" dirty="0"/>
              <a:t>Speed: at least 70% of non Majors “in time”</a:t>
            </a:r>
          </a:p>
          <a:p>
            <a:pPr>
              <a:buFont typeface="Arial" panose="020B0604020202020204" pitchFamily="34" charset="0"/>
              <a:buChar char="•"/>
            </a:pPr>
            <a:r>
              <a:rPr lang="en-GB" dirty="0"/>
              <a:t>Speed: at least 60% of Majors and County matters “in time”</a:t>
            </a:r>
          </a:p>
          <a:p>
            <a:pPr>
              <a:buFont typeface="Arial" panose="020B0604020202020204" pitchFamily="34" charset="0"/>
              <a:buChar char="•"/>
            </a:pPr>
            <a:r>
              <a:rPr lang="en-GB" dirty="0"/>
              <a:t>Quality: no more than 10% of Majors and non Majors overturned at appeal</a:t>
            </a:r>
          </a:p>
          <a:p>
            <a:pPr>
              <a:buFont typeface="Arial" panose="020B0604020202020204" pitchFamily="34" charset="0"/>
              <a:buChar char="•"/>
            </a:pPr>
            <a:r>
              <a:rPr lang="en-GB" dirty="0"/>
              <a:t>Agreed extensions of time are allowed</a:t>
            </a:r>
          </a:p>
          <a:p>
            <a:endParaRPr lang="en-GB" dirty="0"/>
          </a:p>
          <a:p>
            <a:r>
              <a:rPr lang="en-GB" dirty="0"/>
              <a:t>Three councils ow designated on the basis of quality</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13</a:t>
            </a:fld>
            <a:endParaRPr lang="en-GB" dirty="0"/>
          </a:p>
        </p:txBody>
      </p:sp>
    </p:spTree>
    <p:extLst>
      <p:ext uri="{BB962C8B-B14F-4D97-AF65-F5344CB8AC3E}">
        <p14:creationId xmlns:p14="http://schemas.microsoft.com/office/powerpoint/2010/main" val="24468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 based support and resources include:</a:t>
            </a:r>
          </a:p>
          <a:p>
            <a:pPr>
              <a:buFont typeface="Arial" panose="020B0604020202020204" pitchFamily="34" charset="0"/>
              <a:buChar char="•"/>
            </a:pPr>
            <a:r>
              <a:rPr lang="en-GB" sz="1200" dirty="0"/>
              <a:t>DM challenge toolkit</a:t>
            </a:r>
          </a:p>
          <a:p>
            <a:pPr>
              <a:buFont typeface="Arial" panose="020B0604020202020204" pitchFamily="34" charset="0"/>
              <a:buChar char="•"/>
            </a:pPr>
            <a:r>
              <a:rPr lang="en-GB" sz="1200" dirty="0"/>
              <a:t>Pre applications and Plannin</a:t>
            </a:r>
            <a:r>
              <a:rPr lang="en-GB" dirty="0"/>
              <a:t>g </a:t>
            </a:r>
            <a:r>
              <a:rPr lang="en-GB" sz="1200" dirty="0"/>
              <a:t>Performance Agreements</a:t>
            </a:r>
          </a:p>
          <a:p>
            <a:pPr>
              <a:buFont typeface="Arial" panose="020B0604020202020204" pitchFamily="34" charset="0"/>
              <a:buChar char="•"/>
            </a:pPr>
            <a:r>
              <a:rPr lang="en-GB" sz="1200" dirty="0"/>
              <a:t>Scheme of delegation for Planning Committee</a:t>
            </a:r>
          </a:p>
          <a:p>
            <a:pPr>
              <a:buFont typeface="Arial" panose="020B0604020202020204" pitchFamily="34" charset="0"/>
              <a:buChar char="•"/>
            </a:pPr>
            <a:r>
              <a:rPr lang="en-GB" sz="1200" dirty="0"/>
              <a:t>Code of conduct for Planning Committee</a:t>
            </a:r>
          </a:p>
          <a:p>
            <a:pPr>
              <a:buFont typeface="Arial" panose="020B0604020202020204" pitchFamily="34" charset="0"/>
              <a:buChar char="•"/>
            </a:pPr>
            <a:r>
              <a:rPr lang="en-GB" sz="1200" dirty="0"/>
              <a:t>Officer reports (soon!)</a:t>
            </a:r>
          </a:p>
          <a:p>
            <a:pPr marL="228600" indent="0">
              <a:buFont typeface="Arial" panose="020B0604020202020204" pitchFamily="34" charset="0"/>
              <a:buNone/>
            </a:pPr>
            <a:endParaRPr lang="en-GB" sz="1200" dirty="0"/>
          </a:p>
          <a:p>
            <a:pPr marL="228600" indent="0">
              <a:buFont typeface="Arial" panose="020B0604020202020204" pitchFamily="34" charset="0"/>
              <a:buNone/>
            </a:pPr>
            <a:r>
              <a:rPr lang="en-GB" sz="1200" dirty="0"/>
              <a:t>These are prepared via engagement with the sector – we had a DM Focus group of over 10 councils earlier this week to discuss and agree best practice for officer reports</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14</a:t>
            </a:fld>
            <a:endParaRPr lang="en-GB" dirty="0"/>
          </a:p>
        </p:txBody>
      </p:sp>
    </p:spTree>
    <p:extLst>
      <p:ext uri="{BB962C8B-B14F-4D97-AF65-F5344CB8AC3E}">
        <p14:creationId xmlns:p14="http://schemas.microsoft.com/office/powerpoint/2010/main" val="221782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15</a:t>
            </a:fld>
            <a:endParaRPr lang="en-GB" dirty="0"/>
          </a:p>
        </p:txBody>
      </p:sp>
    </p:spTree>
    <p:extLst>
      <p:ext uri="{BB962C8B-B14F-4D97-AF65-F5344CB8AC3E}">
        <p14:creationId xmlns:p14="http://schemas.microsoft.com/office/powerpoint/2010/main" val="53329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16</a:t>
            </a:fld>
            <a:endParaRPr lang="en-GB" dirty="0"/>
          </a:p>
        </p:txBody>
      </p:sp>
    </p:spTree>
    <p:extLst>
      <p:ext uri="{BB962C8B-B14F-4D97-AF65-F5344CB8AC3E}">
        <p14:creationId xmlns:p14="http://schemas.microsoft.com/office/powerpoint/2010/main" val="166583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17</a:t>
            </a:fld>
            <a:endParaRPr lang="en-GB" dirty="0"/>
          </a:p>
        </p:txBody>
      </p:sp>
    </p:spTree>
    <p:extLst>
      <p:ext uri="{BB962C8B-B14F-4D97-AF65-F5344CB8AC3E}">
        <p14:creationId xmlns:p14="http://schemas.microsoft.com/office/powerpoint/2010/main" val="3102133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 we would like to finish off this session by bringing things together and discussing the important role that you as local members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Within the planning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process the role of officers and elected members is intrinsic to the process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they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 together through a number of different roles; policy and portfolio holder and policy steering committees, DM officers and planning committee members, and all ward councillors </a:t>
            </a: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engagemnet</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with their communities on planning matters in their wards. – and these roles are not just from within the lead part.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have covered a lot of ground in this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Reminded us all what a key role your local authority plays through its local planning functions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Sometimes the scope of that work can be quite humbling – local plan preparation, development management and decision making, infrastructure delivery, environmental improvement and protection all have their own areas of expertise and specialism which many members develop in their role as  a portfolio holder or on a planning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Fundamentally, as locally elected members, planning committee chairs and planning portfolio holders, I am sure that your response to this massive agenda is to try and answer some bigger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does all this mean for my community and my local authority?”;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“How do we as a Council make sense of all this to deliver the best service we can?”;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does it mean for our planning priorities locally and how do we organise ourselves to deliver these?”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it is this local elected member perspective that PAS also needs as we deliver our work in local authorities.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do this,</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we rely on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planning portfolio holders and experienced planning committee members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to come forward to work with us as “member peers” who can help us deliver key aspects of our improvement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 member peer brings a political perspective to our work, acting as a critical friend in another local authority and sharing their experience or insights with local members so that they can learn and improve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464B51"/>
                </a:solidFill>
                <a:effectLst/>
                <a:uLnTx/>
                <a:uFillTx/>
                <a:latin typeface="Arial" panose="020B0604020202020204" pitchFamily="34" charset="0"/>
                <a:ea typeface="+mn-ea"/>
                <a:cs typeface="+mn-cs"/>
              </a:rPr>
              <a:t>We need the advice of Member Peers as they understand the current challenges faced by local councils and bring credibility, trust and mutual respect to the work that PAS does. They engage and listen, explore and question, and work as a team to bring innovative ideas and experiences from elsewhere to local authorities.</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are always keen to promote the role of member peers and encourage more planning portfolio holders or planning committee chairs to put themselves forward to become a “Member Peer” so they can help us to deliver our work, in particularly things like: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Peer Challenges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where a team of external officers and members go to another local authority to review how they are delivering their planning service and help them to identify areas for improvement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Committee Reviews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where PAS officers and member peers observe a local planning committee in action and bring back a report to suggest improvements to the way they operate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Committee Training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one of our most popular services, where councils have new members on their committee or have been experiencing problems with the way it operates, and bring PAS in to train members on their role in the decision-making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Individual mentoring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 new planning committee chair or portfolio requests 1:1 support and advice and we buddy them up with a more experienced member in another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There are lots of opportunities for you to share the expertise you have developed in your role and help PAS improve the quality of local planning practice across our sector. This is very rewarding work, but it can also be quite intense and demanding!</a:t>
            </a:r>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Cllr Adam Paynter as our National Lead Peer and also the Group Office.</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hlinkClick r:id="rId3"/>
              </a:rPr>
              <a:t>cllr.adam.paynter@cornwall.gov.uk</a:t>
            </a:r>
            <a:endParaRPr lang="en-GB" sz="1800" u="none" dirty="0">
              <a:solidFill>
                <a:schemeClr val="tx1"/>
              </a:solidFill>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hlinkClick r:id="rId4"/>
              </a:rPr>
              <a:t>independent.grouplga@local.gov.uk</a:t>
            </a:r>
            <a:endParaRPr lang="en-GB"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wanted to pass you onto one our existing members peers to hear first-hand what is involved and why he does this work with PAS …… [Hand Over to Cllr Julian German)</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29</a:t>
            </a:fld>
            <a:endParaRPr lang="en-GB" dirty="0"/>
          </a:p>
        </p:txBody>
      </p:sp>
    </p:spTree>
    <p:extLst>
      <p:ext uri="{BB962C8B-B14F-4D97-AF65-F5344CB8AC3E}">
        <p14:creationId xmlns:p14="http://schemas.microsoft.com/office/powerpoint/2010/main" val="102919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30</a:t>
            </a:fld>
            <a:endParaRPr lang="en-GB" dirty="0"/>
          </a:p>
        </p:txBody>
      </p:sp>
    </p:spTree>
    <p:extLst>
      <p:ext uri="{BB962C8B-B14F-4D97-AF65-F5344CB8AC3E}">
        <p14:creationId xmlns:p14="http://schemas.microsoft.com/office/powerpoint/2010/main" val="330237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a:t>
            </a:fld>
            <a:endParaRPr lang="en-GB" dirty="0"/>
          </a:p>
        </p:txBody>
      </p:sp>
    </p:spTree>
    <p:extLst>
      <p:ext uri="{BB962C8B-B14F-4D97-AF65-F5344CB8AC3E}">
        <p14:creationId xmlns:p14="http://schemas.microsoft.com/office/powerpoint/2010/main" val="13218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a:t>
            </a:fld>
            <a:endParaRPr lang="en-GB" dirty="0"/>
          </a:p>
        </p:txBody>
      </p:sp>
    </p:spTree>
    <p:extLst>
      <p:ext uri="{BB962C8B-B14F-4D97-AF65-F5344CB8AC3E}">
        <p14:creationId xmlns:p14="http://schemas.microsoft.com/office/powerpoint/2010/main" val="379916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600"/>
              </a:spcAft>
            </a:pPr>
            <a:r>
              <a:rPr lang="en-GB" sz="1800" b="1" u="sng" dirty="0">
                <a:effectLst/>
                <a:latin typeface="Arial" panose="020B0604020202020204" pitchFamily="34" charset="0"/>
                <a:ea typeface="Times New Roman" panose="02020603050405020304" pitchFamily="18" charset="0"/>
                <a:cs typeface="Times New Roman" panose="02020603050405020304" pitchFamily="18" charset="0"/>
              </a:rPr>
              <a:t>National Planning Policy Framework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a:t>
            </a:r>
            <a:r>
              <a:rPr lang="en-GB" sz="1800" b="1" baseline="30000" dirty="0">
                <a:effectLst/>
                <a:latin typeface="Arial" panose="020B0604020202020204" pitchFamily="34" charset="0"/>
                <a:ea typeface="Times New Roman" panose="02020603050405020304" pitchFamily="18" charset="0"/>
                <a:cs typeface="Times New Roman" panose="02020603050405020304" pitchFamily="18" charset="0"/>
              </a:rPr>
              <a:t>th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Dec 2023 – Revised National Planning Policy Framework (NPPF).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Key overall message is “get your plan in place” - p</a:t>
            </a:r>
            <a:r>
              <a:rPr lang="en-GB" sz="1800" b="0" i="0" u="none" strike="noStrike" baseline="0" dirty="0">
                <a:solidFill>
                  <a:srgbClr val="000000"/>
                </a:solidFill>
                <a:latin typeface="Arial" panose="020B0604020202020204" pitchFamily="34" charset="0"/>
              </a:rPr>
              <a:t>reparing and maintaining up-to-date plans should be seen as a priority…”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Targets/housing numbers - Calculating Housing Need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not much has changed. Use of government’s standard method is still the default – and the wording accompanying it says that it is an ‘advisory starting point’ – which is really just bringing PPG wording (about the standard method approach being a ‘starting point’) into the NPPF and adding the word ‘advisory’. Remember: Standard method = Need. Local Plan delivers the ‘requirement’ (need after constraints factored in).</a:t>
            </a:r>
          </a:p>
          <a:p>
            <a:pPr marL="0" marR="0" lvl="0" indent="0" algn="l" defTabSz="914400" rtl="0" eaLnBrk="1" fontAlgn="auto" latinLnBrk="0" hangingPunct="1">
              <a:lnSpc>
                <a:spcPts val="1200"/>
              </a:lnSpc>
              <a:spcBef>
                <a:spcPts val="0"/>
              </a:spcBef>
              <a:spcAft>
                <a:spcPts val="0"/>
              </a:spcAft>
              <a:buClrTx/>
              <a:buSzTx/>
              <a:buFont typeface="Symbol" panose="05050102010706020507" pitchFamily="18" charset="2"/>
              <a:buNone/>
              <a:tabLst/>
              <a:defRPr/>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Incentives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i="0" u="none" strike="noStrike" baseline="0" dirty="0">
                <a:solidFill>
                  <a:srgbClr val="000000"/>
                </a:solidFill>
                <a:latin typeface="Arial" panose="020B0604020202020204" pitchFamily="34" charset="0"/>
              </a:rPr>
              <a:t>Local planning authorities are not required to identify and update annually a supply of specific deliverable sites sufficient to provide a minimum of five years’ worth of housing for decision making purposes if adopted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plan is less than 5 years’ old (NPPF Paragraph 76). Also, if plan is at advanced stage of preparation (NPPF paragraph 226), then only need to demo a 4-year housing land supply until plan adopted.</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4</a:t>
            </a:fld>
            <a:endParaRPr lang="en-GB" dirty="0"/>
          </a:p>
        </p:txBody>
      </p:sp>
    </p:spTree>
    <p:extLst>
      <p:ext uri="{BB962C8B-B14F-4D97-AF65-F5344CB8AC3E}">
        <p14:creationId xmlns:p14="http://schemas.microsoft.com/office/powerpoint/2010/main" val="160497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Green Belt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(NPPF paragraph 145) The version of wording consulted on in December 2022 didn’t make it into NPPF (this wording said that LPAs would not have to review their green belt if that was the only means of meeting housing numbers). Main change is that there is no link to housing, and the wording now says that LPAs are ‘not required’ to carry out a green belt review, BUT it goes on to say that councils ‘may choose to review in exceptional circumstances’.  So not a trump card as many thought (if the wording stayed as per the consulted on NPPF), but the ‘no requirement’ wording may embolden LPAs to not review/consider reviewing the green belt to meet housing need. However, at exam they may have to explain why they didn’t review green belt if they are not intending to meet housing need (there is this notion that inspectors will test whether councils have ‘left no stone unturned’ when looking for land to deliver housing need.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60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35% housing Urban uplift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for cities now incorporated from PPG.  Urban uplift for cities now incorporated into NPPF (paragraph 62). Always been controversial but including it in NPPF shows Govt is committed to it. There is an Interesting potential tension now for cities when combined with the green belt review situation highlighted in above bullet point. </a:t>
            </a:r>
          </a:p>
          <a:p>
            <a:pPr marL="342900" lvl="0" indent="-342900">
              <a:lnSpc>
                <a:spcPts val="1200"/>
              </a:lnSpc>
              <a:spcAft>
                <a:spcPts val="600"/>
              </a:spcAft>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Soundness test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‘justified’ requirement stays. It was proposed to remove this to make the examination process easier, however not having to demonstrate that the local plan is ‘justified’ has been robustly challenged in the consultation process and (many say) rightly abandoned.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spcAft>
                <a:spcPts val="6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Transition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New NPPF applies to plans reaching Reg 19 after 19 March 2024. So if plan has already reached this point or been submitted for examination then previous NPPF applies – so all those that paused after Reg 19 or examination wasted their time to take any advantages in the new NPPF.</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5</a:t>
            </a:fld>
            <a:endParaRPr lang="en-GB" dirty="0"/>
          </a:p>
        </p:txBody>
      </p:sp>
    </p:spTree>
    <p:extLst>
      <p:ext uri="{BB962C8B-B14F-4D97-AF65-F5344CB8AC3E}">
        <p14:creationId xmlns:p14="http://schemas.microsoft.com/office/powerpoint/2010/main" val="230224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Appetite for intervention is growing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Gove’s WMS on 19 December 2023. 7 councils directed to produce timetables (Local Development Scheme (LDS)) Lee Rowley is also coming down heavier on DM – signs of a growing government appetite for performance intervention</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Reviewing Plans / New NPPF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all councils should be reviewing the effect of the new NPPF on the Local Plan.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Updating plans - Current system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If updating local plan in current system – plan submission for examination has to be on or before 30th June 2025. Lots of councils assuming that the duty to cooperate is no longer required. It has been rescinded (as part of LURA) but that part of the LURA has not been enacted, so still part of current planning law, PLUS all government communications refer to the duty to cooperate being part of the system of examination of local plans submitted on or before 30</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June 2025.</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6</a:t>
            </a:fld>
            <a:endParaRPr lang="en-GB" dirty="0"/>
          </a:p>
        </p:txBody>
      </p:sp>
    </p:spTree>
    <p:extLst>
      <p:ext uri="{BB962C8B-B14F-4D97-AF65-F5344CB8AC3E}">
        <p14:creationId xmlns:p14="http://schemas.microsoft.com/office/powerpoint/2010/main" val="123659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Direct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Critical friend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Advice Notes (executive summary, detailed assessment, risk and mitigations,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Follow 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Prototyping</a:t>
            </a:r>
            <a:r>
              <a:rPr lang="en-GB" dirty="0">
                <a:latin typeface="Arial" panose="020B0604020202020204" pitchFamily="34" charset="0"/>
                <a:cs typeface="Arial" panose="020B0604020202020204" pitchFamily="34" charset="0"/>
              </a:rPr>
              <a:t>  - supporting the proposed planning reforms e.g. PID, EOR, IDS and planning in the policy ‘grey area’ (the councils that are ‘between planning systems’</a:t>
            </a:r>
          </a:p>
          <a:p>
            <a:endParaRPr lang="en-GB" dirty="0"/>
          </a:p>
          <a:p>
            <a:r>
              <a:rPr lang="en-GB" dirty="0"/>
              <a:t>Networks, events (e.g. reforms events, Supplementary Plan events) and Training (these speak for themselves)</a:t>
            </a:r>
          </a:p>
        </p:txBody>
      </p:sp>
      <p:sp>
        <p:nvSpPr>
          <p:cNvPr id="4" name="Slide Number Placeholder 3"/>
          <p:cNvSpPr>
            <a:spLocks noGrp="1"/>
          </p:cNvSpPr>
          <p:nvPr>
            <p:ph type="sldNum" sz="quarter" idx="5"/>
          </p:nvPr>
        </p:nvSpPr>
        <p:spPr/>
        <p:txBody>
          <a:bodyPr/>
          <a:lstStyle/>
          <a:p>
            <a:fld id="{D42387C8-FC91-4A3C-9634-2B17C6CC0AF5}" type="slidenum">
              <a:rPr lang="en-GB" smtClean="0"/>
              <a:t>7</a:t>
            </a:fld>
            <a:endParaRPr lang="en-GB" dirty="0"/>
          </a:p>
        </p:txBody>
      </p:sp>
    </p:spTree>
    <p:extLst>
      <p:ext uri="{BB962C8B-B14F-4D97-AF65-F5344CB8AC3E}">
        <p14:creationId xmlns:p14="http://schemas.microsoft.com/office/powerpoint/2010/main" val="102908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Intro – not got time for exhaustive list/masses of detail, but from our work with councils these are the areas that need addressing if we are going to make plan making more efficient and effective – and overall speed things up. Not rocket science, nothing new.</a:t>
            </a:r>
          </a:p>
          <a:p>
            <a:pPr marL="0" lvl="0" indent="0">
              <a:lnSpc>
                <a:spcPct val="200000"/>
              </a:lnSpc>
              <a:buFont typeface="Courier New" panose="02070309020205020404" pitchFamily="49" charset="0"/>
              <a:buNone/>
            </a:pPr>
            <a:endParaRPr lang="en-GB" sz="1200" b="1" dirty="0">
              <a:latin typeface="Arial" panose="020B0604020202020204" pitchFamily="34" charset="0"/>
              <a:cs typeface="Arial" panose="020B0604020202020204" pitchFamily="34" charset="0"/>
            </a:endParaRPr>
          </a:p>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Programme</a:t>
            </a:r>
            <a:r>
              <a:rPr lang="en-GB" sz="1200" dirty="0">
                <a:latin typeface="Arial" panose="020B0604020202020204" pitchFamily="34" charset="0"/>
                <a:cs typeface="Arial" panose="020B0604020202020204" pitchFamily="34" charset="0"/>
              </a:rPr>
              <a:t> – (Project management).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Often we find that project plans councils work with do not contain sufficient enough detail, or haven’t realistically factored in the available resources properly which makes the project plan unrealistic or unachievable. Or, we find that project plans are created for the stage at hand and not beyond, so often councils will have a project plan to get them to Reg18, and then have to produce another detailed plan programme for Regulation 19 which takes time whereas perhaps setting out a fuller project plan at the outset can save time later by having a project plan that can be refined rather than having to start from scratch at each stage.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Decision making </a:t>
            </a:r>
            <a:r>
              <a:rPr lang="en-GB" sz="1200" dirty="0">
                <a:latin typeface="Arial" panose="020B0604020202020204" pitchFamily="34" charset="0"/>
                <a:cs typeface="Arial" panose="020B0604020202020204" pitchFamily="34" charset="0"/>
              </a:rPr>
              <a:t>- (Governance).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then there is governance. Often, we work with councils where governance arrangements aren’t clear – it is important to have a clear governance structure for the production of the local plan so that it is clear which types of decisions can be made quickly (perhaps by officers or within a working group including members), and those that need a wider consultation and therefore the lead-in times for these decisions and sign-offs can be factored in to the project plan, rather than having to decide as and when things arise. Some decisions can wait months while waiting for internal committee cycles to come around.</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Consultation &amp; Engagement  </a:t>
            </a:r>
            <a:r>
              <a:rPr lang="en-GB" sz="1200" dirty="0">
                <a:latin typeface="Arial" panose="020B0604020202020204" pitchFamily="34" charset="0"/>
                <a:cs typeface="Arial" panose="020B0604020202020204" pitchFamily="34" charset="0"/>
              </a:rPr>
              <a:t>(esp. stat cons). External consultees – work to different timetables, have different priorities, their own resource pressures. Reformed system exploring ways to improve things, but there are ways of doing this now – down to good planning, forging constructive relationships/contacts, understanding agendas etc.</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600"/>
              </a:spcAft>
              <a:buClrTx/>
              <a:buSzTx/>
              <a:buFont typeface="Symbol" panose="05050102010706020507" pitchFamily="18" charset="2"/>
              <a:buNone/>
              <a:tabLst>
                <a:tab pos="457200" algn="l"/>
              </a:tabLst>
              <a:defRPr/>
            </a:pPr>
            <a:r>
              <a:rPr lang="en-GB" sz="1200" b="1" dirty="0">
                <a:latin typeface="Arial" panose="020B0604020202020204" pitchFamily="34" charset="0"/>
                <a:cs typeface="Arial" panose="020B0604020202020204" pitchFamily="34" charset="0"/>
              </a:rPr>
              <a:t>Evidence </a:t>
            </a:r>
            <a:r>
              <a:rPr lang="en-GB" sz="1200" dirty="0">
                <a:latin typeface="Arial" panose="020B0604020202020204" pitchFamily="34" charset="0"/>
                <a:cs typeface="Arial" panose="020B0604020202020204" pitchFamily="34" charset="0"/>
              </a:rPr>
              <a:t>(proportionality, risk averse, housing numbers). Solution: encouraging signals in consultation about </a:t>
            </a:r>
            <a:r>
              <a:rPr lang="en-GB" sz="1200" dirty="0">
                <a:effectLst/>
                <a:latin typeface="Arial" panose="020B0604020202020204" pitchFamily="34" charset="0"/>
                <a:cs typeface="Times New Roman" panose="02020603050405020304" pitchFamily="18" charset="0"/>
              </a:rPr>
              <a:t>p</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roviding overarching guidance on what ‘good and proportionate evidence looks like’, protecting evidence bases from challenge.</a:t>
            </a:r>
            <a:endParaRPr lang="en-GB"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Leadership</a:t>
            </a:r>
            <a:r>
              <a:rPr lang="en-GB" sz="1200" dirty="0">
                <a:latin typeface="Arial" panose="020B0604020202020204" pitchFamily="34" charset="0"/>
                <a:cs typeface="Arial" panose="020B0604020202020204" pitchFamily="34" charset="0"/>
              </a:rPr>
              <a:t> - (Council’s plan), the time it takes plans to get made often leaves them vulnerable to changes in leadership and political control. This is why it’s important that the local plan is developed in the best interests of whole communities, that the local plan is a corporate priority, and that the governance arrangements are robust and can protect the plan as far as possible from wholesale change. The shortened 30 month cycle will also help.</a:t>
            </a:r>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8</a:t>
            </a:fld>
            <a:endParaRPr lang="en-GB" dirty="0"/>
          </a:p>
        </p:txBody>
      </p:sp>
    </p:spTree>
    <p:extLst>
      <p:ext uri="{BB962C8B-B14F-4D97-AF65-F5344CB8AC3E}">
        <p14:creationId xmlns:p14="http://schemas.microsoft.com/office/powerpoint/2010/main" val="167901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Reformed planning system:</a:t>
            </a:r>
          </a:p>
          <a:p>
            <a:r>
              <a:rPr lang="en-GB" b="0" i="0" dirty="0">
                <a:solidFill>
                  <a:srgbClr val="5D5D5D"/>
                </a:solidFill>
                <a:effectLst/>
                <a:latin typeface="Arial W01 Light"/>
              </a:rPr>
              <a:t>In October 2023, the Levelling Up &amp; Regeneration Bill - now the Act (LURA) received royal ascent. LURA contains many changes to the planning system - many of which are yet to be enacted. Which brings us to December 2023 with the publication of the revised NPPF, and a Written Ministerial Statement from the Secretary of State (the long-term plan for housing). We now await details of the proposed reforms to the planning system due to be implemented in the Autumn of this year, 2024. </a:t>
            </a:r>
            <a:r>
              <a:rPr lang="en-GB" dirty="0"/>
              <a:t> </a:t>
            </a:r>
            <a:r>
              <a:rPr lang="en-GB" b="1" dirty="0"/>
              <a:t>Probably the most significant change is the 30-month plan. Go back to the first few slides of this session – IMPORTANT TO UNDERSTAND HOW THR TRANSITION BETWEEN THE CURRENT AND THE COMING SYSTEM AFFETCS YOUR LOCAL PLAN</a:t>
            </a:r>
          </a:p>
          <a:p>
            <a:endParaRPr lang="en-GB" dirty="0"/>
          </a:p>
          <a:p>
            <a:r>
              <a:rPr lang="en-GB" b="1" dirty="0"/>
              <a:t>Levelling Up &amp; Regeneration Act – THINGS YOU SHOULD TAKE AN INTEREST IN AS THEY WILL HAVE A PARTICULAR IMPACT ON THE LOCAL PLAN AND YOUR COMMUNITIES</a:t>
            </a:r>
          </a:p>
          <a:p>
            <a:endParaRPr lang="en-GB" dirty="0"/>
          </a:p>
          <a:p>
            <a:pPr marL="171450" indent="-171450">
              <a:buFont typeface="Arial" panose="020B0604020202020204" pitchFamily="34" charset="0"/>
              <a:buChar char="•"/>
            </a:pPr>
            <a:r>
              <a:rPr lang="en-GB" b="1" dirty="0"/>
              <a:t>NDMPs –</a:t>
            </a:r>
            <a:r>
              <a:rPr lang="en-GB" b="0" i="0" dirty="0">
                <a:solidFill>
                  <a:srgbClr val="69707E"/>
                </a:solidFill>
                <a:effectLst/>
                <a:latin typeface="Nunito Sans" panose="020F0502020204030204" pitchFamily="2" charset="0"/>
              </a:rPr>
              <a:t>The policy areas that they would cover are likely to be limited to key, nationally important issues commonly encountered in making decisions on planning applications across the country, leaving development plans to deal with locally specific matters. The Government’s ambition is to support faster plan making by reducing the matters to be covered by the development plan </a:t>
            </a:r>
            <a:r>
              <a:rPr lang="en-GB" b="1" i="0" dirty="0">
                <a:solidFill>
                  <a:srgbClr val="69707E"/>
                </a:solidFill>
                <a:effectLst/>
                <a:latin typeface="Nunito Sans" panose="020F0502020204030204" pitchFamily="2" charset="0"/>
              </a:rPr>
              <a:t>without undermining community control</a:t>
            </a:r>
            <a:r>
              <a:rPr lang="en-GB" b="0" i="0" dirty="0">
                <a:solidFill>
                  <a:srgbClr val="69707E"/>
                </a:solidFill>
                <a:effectLst/>
                <a:latin typeface="Nunito Sans" panose="020F0502020204030204" pitchFamily="2" charset="0"/>
              </a:rPr>
              <a:t>. They key debates are around the ability for local councils to tweak/have their own ‘local’ take on a national policy.</a:t>
            </a:r>
          </a:p>
          <a:p>
            <a:pPr algn="l" fontAlgn="base">
              <a:buFont typeface="Arial" panose="020B0604020202020204" pitchFamily="34" charset="0"/>
              <a:buChar char="•"/>
            </a:pPr>
            <a:endParaRPr lang="en-GB" b="0" i="0" dirty="0">
              <a:solidFill>
                <a:srgbClr val="69707E"/>
              </a:solidFill>
              <a:effectLst/>
              <a:latin typeface="Nunito Sans" panose="020F0502020204030204" pitchFamily="2" charset="0"/>
            </a:endParaRPr>
          </a:p>
          <a:p>
            <a:pPr algn="l" fontAlgn="base">
              <a:buFont typeface="Arial" panose="020B0604020202020204" pitchFamily="34" charset="0"/>
              <a:buChar char="•"/>
            </a:pPr>
            <a:r>
              <a:rPr lang="en-GB" b="0" i="0" dirty="0">
                <a:solidFill>
                  <a:srgbClr val="69707E"/>
                </a:solidFill>
                <a:effectLst/>
                <a:latin typeface="Nunito Sans" panose="020F0502020204030204" pitchFamily="2" charset="0"/>
              </a:rPr>
              <a:t> </a:t>
            </a:r>
            <a:r>
              <a:rPr lang="en-GB" b="1" i="0" dirty="0">
                <a:solidFill>
                  <a:srgbClr val="69707E"/>
                </a:solidFill>
                <a:effectLst/>
                <a:latin typeface="Nunito Sans" panose="020F0502020204030204" pitchFamily="2" charset="0"/>
              </a:rPr>
              <a:t>Street Votes </a:t>
            </a:r>
            <a:r>
              <a:rPr lang="en-GB" b="0" i="0" dirty="0">
                <a:solidFill>
                  <a:srgbClr val="69707E"/>
                </a:solidFill>
                <a:effectLst/>
                <a:latin typeface="Nunito Sans" panose="020F0502020204030204" pitchFamily="2" charset="0"/>
              </a:rPr>
              <a:t>- </a:t>
            </a:r>
            <a:r>
              <a:rPr lang="en-GB" b="0" i="0" dirty="0">
                <a:solidFill>
                  <a:srgbClr val="212529"/>
                </a:solidFill>
                <a:effectLst/>
                <a:latin typeface="neue-haas-grotesk-text"/>
              </a:rPr>
              <a:t>The Levelling up and Regeneration Act 2023 introduces a new street votes process, where street vote development orders can be made by the Secretary of State on behalf of a group of individuals. These will grant planning permission for the development specified in the order for a particular area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Infrastructure Levy</a:t>
            </a:r>
            <a:r>
              <a:rPr lang="en-GB" dirty="0"/>
              <a:t> – attempting to find a fairer and more equitable means of securing developer contributions towards delivering the infrastructure that will help encourage a greater acceptance of development.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Net Zero </a:t>
            </a:r>
            <a:r>
              <a:rPr lang="en-GB" dirty="0"/>
              <a:t>– There is a separate session on planning and the environment – massive and still developing role for local plans, things are slowly changing for the better but we mustn’t pretend that the local plan alone is the vehicle to deliver our ambitions around the environment – the future has to be around how much ‘teeth’ the local plan can have in regards to, for example setting energy efficiency standards, and being able to be ambitious beyond anything over and above building regulations. New development is of course only part of the equation, and is dwarfed by requirements of retro fitting of existing buildings to bring them up to standard – however the longer we wait we are simply adding today to a stock of buildings that will tomorrow require upgrading. There was a WMS on energy efficiency standards that went out in December and the Future Homes standard for 2025 are current policy announcements that you should be interested in.</a:t>
            </a:r>
          </a:p>
        </p:txBody>
      </p:sp>
      <p:sp>
        <p:nvSpPr>
          <p:cNvPr id="4" name="Slide Number Placeholder 3"/>
          <p:cNvSpPr>
            <a:spLocks noGrp="1"/>
          </p:cNvSpPr>
          <p:nvPr>
            <p:ph type="sldNum" sz="quarter" idx="5"/>
          </p:nvPr>
        </p:nvSpPr>
        <p:spPr/>
        <p:txBody>
          <a:bodyPr/>
          <a:lstStyle/>
          <a:p>
            <a:fld id="{D42387C8-FC91-4A3C-9634-2B17C6CC0AF5}" type="slidenum">
              <a:rPr lang="en-GB" smtClean="0"/>
              <a:t>9</a:t>
            </a:fld>
            <a:endParaRPr lang="en-GB" dirty="0"/>
          </a:p>
        </p:txBody>
      </p:sp>
    </p:spTree>
    <p:extLst>
      <p:ext uri="{BB962C8B-B14F-4D97-AF65-F5344CB8AC3E}">
        <p14:creationId xmlns:p14="http://schemas.microsoft.com/office/powerpoint/2010/main" val="3795523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dirty="0"/>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6456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9866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5868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5654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9633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35011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132011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21/02/2024</a:t>
            </a:fld>
            <a:endParaRPr lang="en-GB" dirty="0"/>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38058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21/02/2024</a:t>
            </a:fld>
            <a:endParaRPr lang="en-GB" dirty="0"/>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dirty="0"/>
          </a:p>
        </p:txBody>
      </p:sp>
    </p:spTree>
    <p:extLst>
      <p:ext uri="{BB962C8B-B14F-4D97-AF65-F5344CB8AC3E}">
        <p14:creationId xmlns:p14="http://schemas.microsoft.com/office/powerpoint/2010/main" val="29916933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sli.do/event/kXanf5BxKHkEVjVEyyGQk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hutterstock.com/image-photo/construction-site-new-homes-77365873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ighton-hove.gov.uk/news/2022/planning-committee-votes-reject-original-toads-hole-valley-planning-applica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ivilserviceworld.com/news/article/dluhc-hires-former-senior-no10-official-as-levellingup-direc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planningresource.co.uk/article/1860787/why-councils-follow-chorley-fareham-special-measures-poor-planning-perform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rd.com/list/funny-phot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sli.do/event/kXanf5BxKHkEVjVEyyGQk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cal.gov.uk/pas/environment/biodiversity-net-gain-local-authorities/biodiversity-net-gain-development-0" TargetMode="External"/><Relationship Id="rId2" Type="http://schemas.openxmlformats.org/officeDocument/2006/relationships/hyperlink" Target="https://www.local.gov.uk/pas/environment/biodiversity-net-gain-local-authorities/biodiversity-net-gain-development" TargetMode="External"/><Relationship Id="rId1" Type="http://schemas.openxmlformats.org/officeDocument/2006/relationships/slideLayout" Target="../slideLayouts/slideLayout2.xml"/><Relationship Id="rId6" Type="http://schemas.openxmlformats.org/officeDocument/2006/relationships/hyperlink" Target="https://www.local.gov.uk/pas/topics/environment/nutrient-neutrality-and-planning-system/habitats-regulations-advice-lpas" TargetMode="External"/><Relationship Id="rId5" Type="http://schemas.openxmlformats.org/officeDocument/2006/relationships/hyperlink" Target="https://www.local.gov.uk/pas/environment/nature-recovery-local-authorities" TargetMode="External"/><Relationship Id="rId4" Type="http://schemas.openxmlformats.org/officeDocument/2006/relationships/hyperlink" Target="https://www.local.gov.uk/pas/environment/biodiversity-net-gain-local-authorities/biodiversity-net-gain-readiness-checklis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orfolkenvironmentalcredits.co.uk/" TargetMode="External"/><Relationship Id="rId2" Type="http://schemas.openxmlformats.org/officeDocument/2006/relationships/hyperlink" Target="https://environmentban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oep.org.uk/office-environmental-protection" TargetMode="External"/><Relationship Id="rId2" Type="http://schemas.openxmlformats.org/officeDocument/2006/relationships/hyperlink" Target="https://riveractionu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cllr.adam.paynter@cornwall.gov.u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independent.grouplga@local.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GB" sz="4000" b="1" i="1" dirty="0">
              <a:latin typeface="Arial" panose="020B0604020202020204" pitchFamily="34" charset="0"/>
              <a:cs typeface="Arial" panose="020B0604020202020204" pitchFamily="34" charset="0"/>
            </a:endParaRPr>
          </a:p>
        </p:txBody>
      </p:sp>
      <p:sp>
        <p:nvSpPr>
          <p:cNvPr id="3" name="Google Shape;263;p24">
            <a:extLst>
              <a:ext uri="{FF2B5EF4-FFF2-40B4-BE49-F238E27FC236}">
                <a16:creationId xmlns:a16="http://schemas.microsoft.com/office/drawing/2014/main" id="{5DD8E2DB-67DD-9A8A-CB43-BFE4B35EB03A}"/>
              </a:ext>
            </a:extLst>
          </p:cNvPr>
          <p:cNvSpPr txBox="1">
            <a:spLocks/>
          </p:cNvSpPr>
          <p:nvPr/>
        </p:nvSpPr>
        <p:spPr bwMode="auto">
          <a:xfrm>
            <a:off x="1120531" y="2591263"/>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&amp; Political Groups’ Planning Update</a:t>
            </a:r>
            <a:r>
              <a:rPr lang="en-GB" sz="3200" kern="0" dirty="0">
                <a:solidFill>
                  <a:srgbClr val="006600"/>
                </a:solidFill>
                <a:latin typeface="Arial"/>
              </a:rPr>
              <a:t>: </a:t>
            </a:r>
          </a:p>
          <a:p>
            <a:pPr>
              <a:lnSpc>
                <a:spcPct val="90000"/>
              </a:lnSpc>
              <a:defRPr/>
            </a:pPr>
            <a:r>
              <a:rPr kumimoji="0" lang="en-GB" sz="3200" b="1" i="0" u="none" strike="noStrike" kern="0" cap="none" spc="0" normalizeH="0" baseline="0" noProof="0" dirty="0">
                <a:ln>
                  <a:noFill/>
                </a:ln>
                <a:solidFill>
                  <a:srgbClr val="006600"/>
                </a:solidFill>
                <a:effectLst/>
                <a:uLnTx/>
                <a:uFillTx/>
                <a:latin typeface="Arial"/>
                <a:ea typeface="+mj-ea"/>
                <a:cs typeface="+mj-cs"/>
              </a:rPr>
              <a:t>Planning in 2024</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kern="0" dirty="0">
                <a:solidFill>
                  <a:srgbClr val="006600"/>
                </a:solidFill>
                <a:latin typeface="Arial"/>
              </a:rPr>
              <a:t>Independent &amp; Green Party</a:t>
            </a:r>
            <a:r>
              <a:rPr kumimoji="0" lang="en-GB" sz="3200" b="1" i="0" u="none" strike="noStrike" kern="0" cap="none" spc="0" normalizeH="0" baseline="0" noProof="0" dirty="0">
                <a:ln>
                  <a:noFill/>
                </a:ln>
                <a:solidFill>
                  <a:srgbClr val="006600"/>
                </a:solidFill>
                <a:effectLst/>
                <a:uLnTx/>
                <a:uFillTx/>
                <a:latin typeface="Arial"/>
                <a:ea typeface="+mj-ea"/>
                <a:cs typeface="+mj-cs"/>
              </a:rPr>
              <a:t> Group</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February 2024</a:t>
            </a:r>
          </a:p>
        </p:txBody>
      </p:sp>
      <p:sp>
        <p:nvSpPr>
          <p:cNvPr id="5" name="TextBox 4">
            <a:extLst>
              <a:ext uri="{FF2B5EF4-FFF2-40B4-BE49-F238E27FC236}">
                <a16:creationId xmlns:a16="http://schemas.microsoft.com/office/drawing/2014/main" id="{62985893-6D30-B4C6-DB24-6FA38F25F367}"/>
              </a:ext>
            </a:extLst>
          </p:cNvPr>
          <p:cNvSpPr txBox="1"/>
          <p:nvPr/>
        </p:nvSpPr>
        <p:spPr>
          <a:xfrm>
            <a:off x="2601452" y="4219855"/>
            <a:ext cx="6754482" cy="1200329"/>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Due to the large number of people booked to attend we will be collecting questions via </a:t>
            </a:r>
            <a:r>
              <a:rPr lang="en-GB" sz="1800" b="1" dirty="0" err="1">
                <a:effectLst/>
                <a:latin typeface="Arial" panose="020B0604020202020204" pitchFamily="34" charset="0"/>
                <a:ea typeface="Calibri" panose="020F0502020204030204" pitchFamily="34" charset="0"/>
              </a:rPr>
              <a:t>slido</a:t>
            </a:r>
            <a:r>
              <a:rPr lang="en-GB" sz="1800" b="1" dirty="0">
                <a:effectLst/>
                <a:latin typeface="Arial" panose="020B0604020202020204" pitchFamily="34" charset="0"/>
                <a:ea typeface="Calibri" panose="020F0502020204030204" pitchFamily="34" charset="0"/>
              </a:rPr>
              <a:t> which can be accessed via the QR or the lin</a:t>
            </a:r>
            <a:r>
              <a:rPr lang="en-GB" b="1" dirty="0">
                <a:latin typeface="Arial" panose="020B0604020202020204" pitchFamily="34" charset="0"/>
                <a:ea typeface="Calibri" panose="020F0502020204030204" pitchFamily="34" charset="0"/>
              </a:rPr>
              <a:t>k below</a:t>
            </a:r>
          </a:p>
          <a:p>
            <a:r>
              <a:rPr lang="en-GB" b="0" i="0" u="sng" dirty="0">
                <a:effectLst/>
                <a:latin typeface="Arial" panose="020B0604020202020204" pitchFamily="34" charset="0"/>
                <a:cs typeface="Arial" panose="020B0604020202020204" pitchFamily="34" charset="0"/>
                <a:hlinkClick r:id="rId3"/>
              </a:rPr>
              <a:t>https://app.sli.do/event/kXanf5BxKHkEVjVEyyGQkf</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9DBF86-DCA6-211B-B788-B02CF8776702}"/>
              </a:ext>
            </a:extLst>
          </p:cNvPr>
          <p:cNvPicPr>
            <a:picLocks noChangeAspect="1"/>
          </p:cNvPicPr>
          <p:nvPr/>
        </p:nvPicPr>
        <p:blipFill>
          <a:blip r:embed="rId4"/>
          <a:stretch>
            <a:fillRect/>
          </a:stretch>
        </p:blipFill>
        <p:spPr>
          <a:xfrm>
            <a:off x="9429515" y="4061787"/>
            <a:ext cx="2438400" cy="2438400"/>
          </a:xfrm>
          <a:prstGeom prst="rect">
            <a:avLst/>
          </a:prstGeom>
        </p:spPr>
      </p:pic>
      <p:sp>
        <p:nvSpPr>
          <p:cNvPr id="7" name="TextBox 6">
            <a:extLst>
              <a:ext uri="{FF2B5EF4-FFF2-40B4-BE49-F238E27FC236}">
                <a16:creationId xmlns:a16="http://schemas.microsoft.com/office/drawing/2014/main" id="{85A02E48-AE5D-2B83-8073-65F6F0DCB504}"/>
              </a:ext>
            </a:extLst>
          </p:cNvPr>
          <p:cNvSpPr txBox="1"/>
          <p:nvPr/>
        </p:nvSpPr>
        <p:spPr>
          <a:xfrm>
            <a:off x="1576934" y="5632257"/>
            <a:ext cx="9161252" cy="867930"/>
          </a:xfrm>
          <a:prstGeom prst="rect">
            <a:avLst/>
          </a:prstGeom>
          <a:noFill/>
        </p:spPr>
        <p:txBody>
          <a:bodyPr wrap="squar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GB" sz="2800" b="1" kern="0" dirty="0">
                <a:solidFill>
                  <a:schemeClr val="tx1"/>
                </a:solidFill>
                <a:latin typeface="Arial"/>
              </a:rPr>
              <a:t>We will be recording the presentations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800" b="1" kern="0" dirty="0">
                <a:solidFill>
                  <a:schemeClr val="tx1"/>
                </a:solidFill>
                <a:latin typeface="Arial"/>
              </a:rPr>
              <a:t>– please keep your microphones on mute</a:t>
            </a:r>
            <a:endParaRPr kumimoji="0" lang="en-GB" sz="2800" b="1" i="0" u="none" strike="noStrike" kern="0" cap="none" spc="0" normalizeH="0" baseline="0" noProof="0" dirty="0">
              <a:ln>
                <a:noFill/>
              </a:ln>
              <a:solidFill>
                <a:schemeClr val="tx1"/>
              </a:solidFill>
              <a:effectLst/>
              <a:uLnTx/>
              <a:uFillTx/>
              <a:latin typeface="Arial"/>
              <a:ea typeface="+mj-ea"/>
              <a:cs typeface="+mj-cs"/>
            </a:endParaRPr>
          </a:p>
        </p:txBody>
      </p:sp>
    </p:spTree>
    <p:extLst>
      <p:ext uri="{BB962C8B-B14F-4D97-AF65-F5344CB8AC3E}">
        <p14:creationId xmlns:p14="http://schemas.microsoft.com/office/powerpoint/2010/main" val="42224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E3C9B0-A451-DA29-B96A-D80C3ACBFD51}"/>
              </a:ext>
            </a:extLst>
          </p:cNvPr>
          <p:cNvPicPr>
            <a:picLocks noGrp="1" noChangeAspect="1"/>
          </p:cNvPicPr>
          <p:nvPr>
            <p:ph idx="1"/>
          </p:nvPr>
        </p:nvPicPr>
        <p:blipFill>
          <a:blip r:embed="rId3"/>
          <a:stretch>
            <a:fillRect/>
          </a:stretch>
        </p:blipFill>
        <p:spPr>
          <a:xfrm>
            <a:off x="7988536" y="2564357"/>
            <a:ext cx="3236798" cy="3200429"/>
          </a:xfrm>
          <a:prstGeom prst="rect">
            <a:avLst/>
          </a:prstGeom>
        </p:spPr>
      </p:pic>
      <p:sp>
        <p:nvSpPr>
          <p:cNvPr id="5" name="Text Placeholder 2">
            <a:extLst>
              <a:ext uri="{FF2B5EF4-FFF2-40B4-BE49-F238E27FC236}">
                <a16:creationId xmlns:a16="http://schemas.microsoft.com/office/drawing/2014/main" id="{2F6AE58F-78D6-C098-E14E-3D94A11C5C2F}"/>
              </a:ext>
            </a:extLst>
          </p:cNvPr>
          <p:cNvSpPr txBox="1">
            <a:spLocks/>
          </p:cNvSpPr>
          <p:nvPr/>
        </p:nvSpPr>
        <p:spPr>
          <a:xfrm>
            <a:off x="378396" y="2926070"/>
            <a:ext cx="761013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3200" dirty="0">
                <a:solidFill>
                  <a:srgbClr val="283C46"/>
                </a:solidFill>
                <a:latin typeface="Arial" panose="020B0604020202020204" pitchFamily="34" charset="0"/>
                <a:cs typeface="Arial" panose="020B0604020202020204" pitchFamily="34" charset="0"/>
              </a:rPr>
              <a:t>In this section:</a:t>
            </a:r>
          </a:p>
          <a:p>
            <a:r>
              <a:rPr lang="en-GB" sz="3200" dirty="0">
                <a:solidFill>
                  <a:srgbClr val="283C46"/>
                </a:solidFill>
                <a:latin typeface="Arial" panose="020B0604020202020204" pitchFamily="34" charset="0"/>
                <a:cs typeface="Arial" panose="020B0604020202020204" pitchFamily="34" charset="0"/>
              </a:rPr>
              <a:t>What is DM and why it’s important</a:t>
            </a:r>
          </a:p>
          <a:p>
            <a:r>
              <a:rPr lang="en-GB" sz="3200" dirty="0">
                <a:solidFill>
                  <a:srgbClr val="283C46"/>
                </a:solidFill>
                <a:latin typeface="Arial" panose="020B0604020202020204" pitchFamily="34" charset="0"/>
                <a:cs typeface="Arial" panose="020B0604020202020204" pitchFamily="34" charset="0"/>
              </a:rPr>
              <a:t>The work we are currently doing to support councils</a:t>
            </a:r>
          </a:p>
          <a:p>
            <a:r>
              <a:rPr lang="en-GB" sz="3200" dirty="0">
                <a:solidFill>
                  <a:srgbClr val="283C46"/>
                </a:solidFill>
                <a:latin typeface="Arial" panose="020B0604020202020204" pitchFamily="34" charset="0"/>
                <a:cs typeface="Arial" panose="020B0604020202020204" pitchFamily="34" charset="0"/>
              </a:rPr>
              <a:t>What we are learning</a:t>
            </a:r>
          </a:p>
          <a:p>
            <a:r>
              <a:rPr lang="en-GB" sz="3200" dirty="0">
                <a:solidFill>
                  <a:srgbClr val="283C46"/>
                </a:solidFill>
                <a:latin typeface="Arial" panose="020B0604020202020204" pitchFamily="34" charset="0"/>
                <a:cs typeface="Arial" panose="020B0604020202020204" pitchFamily="34" charset="0"/>
              </a:rPr>
              <a:t>What's on the horizon in 2024</a:t>
            </a:r>
          </a:p>
          <a:p>
            <a:pPr marL="114300"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01EC67AB-643D-4BCB-3D5E-93436F4C5A82}"/>
              </a:ext>
            </a:extLst>
          </p:cNvPr>
          <p:cNvSpPr txBox="1"/>
          <p:nvPr/>
        </p:nvSpPr>
        <p:spPr>
          <a:xfrm>
            <a:off x="7988536" y="5867151"/>
            <a:ext cx="3669956" cy="307777"/>
          </a:xfrm>
          <a:prstGeom prst="rect">
            <a:avLst/>
          </a:prstGeom>
          <a:noFill/>
        </p:spPr>
        <p:txBody>
          <a:bodyPr wrap="square" rtlCol="0">
            <a:spAutoFit/>
          </a:bodyPr>
          <a:lstStyle/>
          <a:p>
            <a:r>
              <a:rPr lang="en-GB" sz="1400" dirty="0"/>
              <a:t>Source: </a:t>
            </a:r>
            <a:r>
              <a:rPr lang="en-GB" sz="1400" dirty="0">
                <a:hlinkClick r:id="rId4"/>
              </a:rPr>
              <a:t>Shutterstock</a:t>
            </a:r>
            <a:endParaRPr lang="en-GB" sz="1400" dirty="0"/>
          </a:p>
        </p:txBody>
      </p:sp>
      <p:sp>
        <p:nvSpPr>
          <p:cNvPr id="7" name="Google Shape;263;p24">
            <a:extLst>
              <a:ext uri="{FF2B5EF4-FFF2-40B4-BE49-F238E27FC236}">
                <a16:creationId xmlns:a16="http://schemas.microsoft.com/office/drawing/2014/main" id="{78A674C8-1A87-C466-A762-FD617992CCDF}"/>
              </a:ext>
            </a:extLst>
          </p:cNvPr>
          <p:cNvSpPr txBox="1">
            <a:spLocks/>
          </p:cNvSpPr>
          <p:nvPr/>
        </p:nvSpPr>
        <p:spPr bwMode="auto">
          <a:xfrm>
            <a:off x="378397" y="1522192"/>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Development Management (DM)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Peter Ford</a:t>
            </a:r>
            <a:r>
              <a:rPr lang="en-GB" sz="3200" b="0" kern="0" dirty="0">
                <a:solidFill>
                  <a:srgbClr val="006600"/>
                </a:solidFill>
                <a:latin typeface="Arial"/>
              </a:rPr>
              <a:t>, PAS</a:t>
            </a:r>
            <a:endParaRPr kumimoji="0" lang="en-GB" sz="3200" b="0" i="0" u="none" strike="noStrike" kern="0" cap="none" spc="0" normalizeH="0" baseline="0" noProof="0" dirty="0">
              <a:ln>
                <a:noFill/>
              </a:ln>
              <a:solidFill>
                <a:srgbClr val="006600"/>
              </a:solidFill>
              <a:effectLst/>
              <a:uLnTx/>
              <a:uFillTx/>
              <a:latin typeface="Arial"/>
              <a:ea typeface="+mj-ea"/>
              <a:cs typeface="+mj-cs"/>
            </a:endParaRPr>
          </a:p>
        </p:txBody>
      </p:sp>
    </p:spTree>
    <p:extLst>
      <p:ext uri="{BB962C8B-B14F-4D97-AF65-F5344CB8AC3E}">
        <p14:creationId xmlns:p14="http://schemas.microsoft.com/office/powerpoint/2010/main" val="25312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4EBABA-2469-94A0-DFEC-FA447CE8813F}"/>
              </a:ext>
            </a:extLst>
          </p:cNvPr>
          <p:cNvSpPr txBox="1">
            <a:spLocks/>
          </p:cNvSpPr>
          <p:nvPr/>
        </p:nvSpPr>
        <p:spPr>
          <a:xfrm>
            <a:off x="554945" y="107194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Development Management? </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D2E8E5D2-F340-DD80-9964-7010BE1AEA86}"/>
              </a:ext>
            </a:extLst>
          </p:cNvPr>
          <p:cNvPicPr>
            <a:picLocks noChangeAspect="1"/>
          </p:cNvPicPr>
          <p:nvPr/>
        </p:nvPicPr>
        <p:blipFill>
          <a:blip r:embed="rId2"/>
          <a:stretch>
            <a:fillRect/>
          </a:stretch>
        </p:blipFill>
        <p:spPr>
          <a:xfrm>
            <a:off x="7003473" y="2392056"/>
            <a:ext cx="4363945" cy="2894750"/>
          </a:xfrm>
          <a:prstGeom prst="rect">
            <a:avLst/>
          </a:prstGeom>
        </p:spPr>
      </p:pic>
      <p:sp>
        <p:nvSpPr>
          <p:cNvPr id="7" name="TextBox 6">
            <a:extLst>
              <a:ext uri="{FF2B5EF4-FFF2-40B4-BE49-F238E27FC236}">
                <a16:creationId xmlns:a16="http://schemas.microsoft.com/office/drawing/2014/main" id="{FD297922-D533-8688-8F91-6E0D9C07CA98}"/>
              </a:ext>
            </a:extLst>
          </p:cNvPr>
          <p:cNvSpPr txBox="1"/>
          <p:nvPr/>
        </p:nvSpPr>
        <p:spPr>
          <a:xfrm>
            <a:off x="7112399" y="5391660"/>
            <a:ext cx="3956644" cy="307777"/>
          </a:xfrm>
          <a:prstGeom prst="rect">
            <a:avLst/>
          </a:prstGeom>
          <a:noFill/>
        </p:spPr>
        <p:txBody>
          <a:bodyPr wrap="square" rtlCol="0">
            <a:spAutoFit/>
          </a:bodyPr>
          <a:lstStyle/>
          <a:p>
            <a:r>
              <a:rPr lang="en-GB" sz="1400" dirty="0"/>
              <a:t>Source: </a:t>
            </a:r>
            <a:r>
              <a:rPr lang="en-GB" sz="1400" dirty="0">
                <a:hlinkClick r:id="rId3"/>
              </a:rPr>
              <a:t>BHCC website</a:t>
            </a:r>
            <a:endParaRPr lang="en-GB" sz="1400" dirty="0"/>
          </a:p>
        </p:txBody>
      </p:sp>
      <p:sp>
        <p:nvSpPr>
          <p:cNvPr id="8" name="Text Placeholder 2">
            <a:extLst>
              <a:ext uri="{FF2B5EF4-FFF2-40B4-BE49-F238E27FC236}">
                <a16:creationId xmlns:a16="http://schemas.microsoft.com/office/drawing/2014/main" id="{3ACE206C-C5D3-067C-4716-651C4A82ADEC}"/>
              </a:ext>
            </a:extLst>
          </p:cNvPr>
          <p:cNvSpPr txBox="1">
            <a:spLocks/>
          </p:cNvSpPr>
          <p:nvPr/>
        </p:nvSpPr>
        <p:spPr>
          <a:xfrm>
            <a:off x="785183" y="2045615"/>
            <a:ext cx="5605226" cy="3876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Arial" panose="020B0604020202020204" pitchFamily="34" charset="0"/>
                <a:cs typeface="Arial" panose="020B0604020202020204" pitchFamily="34" charset="0"/>
              </a:rPr>
              <a:t>Planning applications – efficiency and outcomes</a:t>
            </a:r>
          </a:p>
          <a:p>
            <a:r>
              <a:rPr lang="en-GB" sz="3200" dirty="0">
                <a:latin typeface="Arial" panose="020B0604020202020204" pitchFamily="34" charset="0"/>
                <a:cs typeface="Arial" panose="020B0604020202020204" pitchFamily="34" charset="0"/>
              </a:rPr>
              <a:t>Local Planning Authorities and Planning Committee – quasi-judicial role</a:t>
            </a:r>
          </a:p>
          <a:p>
            <a:r>
              <a:rPr lang="en-GB" sz="3200" dirty="0">
                <a:latin typeface="Arial" panose="020B0604020202020204" pitchFamily="34" charset="0"/>
                <a:cs typeface="Arial" panose="020B0604020202020204" pitchFamily="34" charset="0"/>
              </a:rPr>
              <a:t>Planning enforcement</a:t>
            </a:r>
          </a:p>
        </p:txBody>
      </p:sp>
    </p:spTree>
    <p:extLst>
      <p:ext uri="{BB962C8B-B14F-4D97-AF65-F5344CB8AC3E}">
        <p14:creationId xmlns:p14="http://schemas.microsoft.com/office/powerpoint/2010/main" val="418070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9;p20">
            <a:extLst>
              <a:ext uri="{FF2B5EF4-FFF2-40B4-BE49-F238E27FC236}">
                <a16:creationId xmlns:a16="http://schemas.microsoft.com/office/drawing/2014/main" id="{01E08F9D-75BD-0026-04B1-41A1FC13EB9A}"/>
              </a:ext>
            </a:extLst>
          </p:cNvPr>
          <p:cNvSpPr txBox="1">
            <a:spLocks/>
          </p:cNvSpPr>
          <p:nvPr/>
        </p:nvSpPr>
        <p:spPr>
          <a:xfrm>
            <a:off x="624570" y="1159512"/>
            <a:ext cx="9478986"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important to know about DM?</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5" name="Content Placeholder 4">
            <a:extLst>
              <a:ext uri="{FF2B5EF4-FFF2-40B4-BE49-F238E27FC236}">
                <a16:creationId xmlns:a16="http://schemas.microsoft.com/office/drawing/2014/main" id="{E1C9F25F-A709-DFE1-E6D9-781ECB1F47D0}"/>
              </a:ext>
            </a:extLst>
          </p:cNvPr>
          <p:cNvPicPr>
            <a:picLocks noGrp="1" noChangeAspect="1"/>
          </p:cNvPicPr>
          <p:nvPr>
            <p:ph idx="1"/>
          </p:nvPr>
        </p:nvPicPr>
        <p:blipFill>
          <a:blip r:embed="rId3"/>
          <a:stretch>
            <a:fillRect/>
          </a:stretch>
        </p:blipFill>
        <p:spPr>
          <a:xfrm>
            <a:off x="8816622" y="2466854"/>
            <a:ext cx="2655074" cy="3790896"/>
          </a:xfrm>
          <a:prstGeom prst="rect">
            <a:avLst/>
          </a:prstGeom>
        </p:spPr>
      </p:pic>
      <p:sp>
        <p:nvSpPr>
          <p:cNvPr id="6" name="Google Shape;100;p20">
            <a:extLst>
              <a:ext uri="{FF2B5EF4-FFF2-40B4-BE49-F238E27FC236}">
                <a16:creationId xmlns:a16="http://schemas.microsoft.com/office/drawing/2014/main" id="{9D06A230-62FC-1784-DBE7-E8DFA657EA32}"/>
              </a:ext>
            </a:extLst>
          </p:cNvPr>
          <p:cNvSpPr txBox="1">
            <a:spLocks/>
          </p:cNvSpPr>
          <p:nvPr/>
        </p:nvSpPr>
        <p:spPr>
          <a:xfrm>
            <a:off x="624570" y="2297099"/>
            <a:ext cx="6839656" cy="37908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local and national political interest</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increase in permitted development </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fees increase</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recruitment and retention challenges</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becoming more complex</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performance rules changing</a:t>
            </a:r>
            <a:endParaRPr lang="en-GB" sz="1800" dirty="0">
              <a:latin typeface="Arial" panose="020B0604020202020204" pitchFamily="34" charset="0"/>
              <a:cs typeface="Arial" panose="020B0604020202020204" pitchFamily="34" charset="0"/>
            </a:endParaRPr>
          </a:p>
          <a:p>
            <a:pPr marL="342900" indent="-165100">
              <a:spcBef>
                <a:spcPts val="560"/>
              </a:spcBef>
              <a:buClr>
                <a:schemeClr val="dk1"/>
              </a:buClr>
              <a:buSzPts val="2800"/>
              <a:buFont typeface="Arial"/>
              <a:buNone/>
            </a:pPr>
            <a:endParaRPr lang="en-GB" dirty="0"/>
          </a:p>
          <a:p>
            <a:pPr marL="0" indent="0">
              <a:spcBef>
                <a:spcPts val="640"/>
              </a:spcBef>
              <a:buClr>
                <a:schemeClr val="dk1"/>
              </a:buClr>
              <a:buSzPts val="3200"/>
              <a:buFont typeface="Arial"/>
              <a:buNone/>
            </a:pPr>
            <a:endParaRPr lang="en-GB" dirty="0"/>
          </a:p>
        </p:txBody>
      </p:sp>
      <p:sp>
        <p:nvSpPr>
          <p:cNvPr id="7" name="TextBox 6">
            <a:extLst>
              <a:ext uri="{FF2B5EF4-FFF2-40B4-BE49-F238E27FC236}">
                <a16:creationId xmlns:a16="http://schemas.microsoft.com/office/drawing/2014/main" id="{12AD9E35-1DEE-8AD3-2823-C35262A17B59}"/>
              </a:ext>
            </a:extLst>
          </p:cNvPr>
          <p:cNvSpPr txBox="1"/>
          <p:nvPr/>
        </p:nvSpPr>
        <p:spPr>
          <a:xfrm>
            <a:off x="8771214" y="6257750"/>
            <a:ext cx="3496163" cy="307777"/>
          </a:xfrm>
          <a:prstGeom prst="rect">
            <a:avLst/>
          </a:prstGeom>
          <a:noFill/>
        </p:spPr>
        <p:txBody>
          <a:bodyPr wrap="square" rtlCol="0">
            <a:spAutoFit/>
          </a:bodyPr>
          <a:lstStyle/>
          <a:p>
            <a:r>
              <a:rPr lang="en-GB" sz="1400" dirty="0"/>
              <a:t>Source: </a:t>
            </a:r>
            <a:r>
              <a:rPr lang="en-GB" sz="1400" dirty="0">
                <a:hlinkClick r:id="rId4"/>
              </a:rPr>
              <a:t>Civil Service World</a:t>
            </a:r>
            <a:endParaRPr lang="en-GB" sz="1400" dirty="0"/>
          </a:p>
        </p:txBody>
      </p:sp>
    </p:spTree>
    <p:extLst>
      <p:ext uri="{BB962C8B-B14F-4D97-AF65-F5344CB8AC3E}">
        <p14:creationId xmlns:p14="http://schemas.microsoft.com/office/powerpoint/2010/main" val="300260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C06F90-34EC-FFA8-667F-A997AED3F699}"/>
              </a:ext>
            </a:extLst>
          </p:cNvPr>
          <p:cNvSpPr txBox="1">
            <a:spLocks/>
          </p:cNvSpPr>
          <p:nvPr/>
        </p:nvSpPr>
        <p:spPr>
          <a:xfrm>
            <a:off x="764671" y="2262188"/>
            <a:ext cx="5466796"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The number of councils designated increasing</a:t>
            </a:r>
          </a:p>
          <a:p>
            <a:r>
              <a:rPr lang="en-GB" dirty="0">
                <a:latin typeface="Arial" panose="020B0604020202020204" pitchFamily="34" charset="0"/>
                <a:cs typeface="Arial" panose="020B0604020202020204" pitchFamily="34" charset="0"/>
              </a:rPr>
              <a:t>17 councils currently at risk of designation over speed of decision-making</a:t>
            </a:r>
          </a:p>
          <a:p>
            <a:r>
              <a:rPr lang="en-GB" dirty="0">
                <a:latin typeface="Arial" panose="020B0604020202020204" pitchFamily="34" charset="0"/>
                <a:cs typeface="Arial" panose="020B0604020202020204" pitchFamily="34" charset="0"/>
              </a:rPr>
              <a:t>12 more councils in danger over quality – some duplication!</a:t>
            </a:r>
          </a:p>
        </p:txBody>
      </p:sp>
      <p:pic>
        <p:nvPicPr>
          <p:cNvPr id="5" name="Picture 4">
            <a:extLst>
              <a:ext uri="{FF2B5EF4-FFF2-40B4-BE49-F238E27FC236}">
                <a16:creationId xmlns:a16="http://schemas.microsoft.com/office/drawing/2014/main" id="{D166038F-327F-141D-AFD0-0A6826E71FA7}"/>
              </a:ext>
            </a:extLst>
          </p:cNvPr>
          <p:cNvPicPr>
            <a:picLocks noChangeAspect="1"/>
          </p:cNvPicPr>
          <p:nvPr/>
        </p:nvPicPr>
        <p:blipFill>
          <a:blip r:embed="rId3"/>
          <a:stretch>
            <a:fillRect/>
          </a:stretch>
        </p:blipFill>
        <p:spPr>
          <a:xfrm>
            <a:off x="7058530" y="1690688"/>
            <a:ext cx="4592060" cy="4277281"/>
          </a:xfrm>
          <a:prstGeom prst="rect">
            <a:avLst/>
          </a:prstGeom>
        </p:spPr>
      </p:pic>
      <p:sp>
        <p:nvSpPr>
          <p:cNvPr id="7" name="Title 1">
            <a:extLst>
              <a:ext uri="{FF2B5EF4-FFF2-40B4-BE49-F238E27FC236}">
                <a16:creationId xmlns:a16="http://schemas.microsoft.com/office/drawing/2014/main" id="{DFEF0430-120A-F406-A2D3-EBBFCDDC0783}"/>
              </a:ext>
            </a:extLst>
          </p:cNvPr>
          <p:cNvSpPr txBox="1">
            <a:spLocks/>
          </p:cNvSpPr>
          <p:nvPr/>
        </p:nvSpPr>
        <p:spPr>
          <a:xfrm>
            <a:off x="677790" y="111918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Councils in trouble</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BF855FCB-CF07-743A-0944-53A05989C962}"/>
              </a:ext>
            </a:extLst>
          </p:cNvPr>
          <p:cNvSpPr txBox="1"/>
          <p:nvPr/>
        </p:nvSpPr>
        <p:spPr>
          <a:xfrm>
            <a:off x="6921386" y="6037882"/>
            <a:ext cx="4161481" cy="318487"/>
          </a:xfrm>
          <a:prstGeom prst="rect">
            <a:avLst/>
          </a:prstGeom>
          <a:noFill/>
        </p:spPr>
        <p:txBody>
          <a:bodyPr wrap="square" rtlCol="0">
            <a:spAutoFit/>
          </a:bodyPr>
          <a:lstStyle/>
          <a:p>
            <a:r>
              <a:rPr lang="en-GB" sz="1400" dirty="0"/>
              <a:t>Source: </a:t>
            </a:r>
            <a:r>
              <a:rPr lang="en-GB" sz="1400" dirty="0">
                <a:hlinkClick r:id="rId4"/>
              </a:rPr>
              <a:t>Planning Resource</a:t>
            </a:r>
            <a:endParaRPr lang="en-GB" sz="1400" dirty="0"/>
          </a:p>
        </p:txBody>
      </p:sp>
    </p:spTree>
    <p:extLst>
      <p:ext uri="{BB962C8B-B14F-4D97-AF65-F5344CB8AC3E}">
        <p14:creationId xmlns:p14="http://schemas.microsoft.com/office/powerpoint/2010/main" val="355322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575A09-6E26-DF6C-EF92-F1EA3B54E9A6}"/>
              </a:ext>
            </a:extLst>
          </p:cNvPr>
          <p:cNvSpPr txBox="1"/>
          <p:nvPr/>
        </p:nvSpPr>
        <p:spPr>
          <a:xfrm>
            <a:off x="731555" y="2019493"/>
            <a:ext cx="6922312" cy="421653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Support for councils</a:t>
            </a:r>
            <a:r>
              <a:rPr lang="en-GB"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Supporting designated councils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DM-focused Peer Challenges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Planning Committee training and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Appeals training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Customer service training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Web based support</a:t>
            </a:r>
          </a:p>
          <a:p>
            <a:r>
              <a:rPr lang="en-GB" sz="2400" b="1" dirty="0">
                <a:latin typeface="Arial" panose="020B0604020202020204" pitchFamily="34" charset="0"/>
                <a:cs typeface="Arial" panose="020B0604020202020204" pitchFamily="34" charset="0"/>
              </a:rPr>
              <a:t>PAS Bulletin</a:t>
            </a:r>
          </a:p>
          <a:p>
            <a:endParaRPr lang="en-GB" sz="1400" dirty="0"/>
          </a:p>
          <a:p>
            <a:endParaRPr lang="en-GB" sz="1400" dirty="0"/>
          </a:p>
        </p:txBody>
      </p:sp>
      <p:pic>
        <p:nvPicPr>
          <p:cNvPr id="5" name="Picture 4">
            <a:extLst>
              <a:ext uri="{FF2B5EF4-FFF2-40B4-BE49-F238E27FC236}">
                <a16:creationId xmlns:a16="http://schemas.microsoft.com/office/drawing/2014/main" id="{10AB32FA-69C1-0CB7-B3A0-89523038591C}"/>
              </a:ext>
            </a:extLst>
          </p:cNvPr>
          <p:cNvPicPr>
            <a:picLocks noChangeAspect="1"/>
          </p:cNvPicPr>
          <p:nvPr/>
        </p:nvPicPr>
        <p:blipFill>
          <a:blip r:embed="rId3"/>
          <a:stretch>
            <a:fillRect/>
          </a:stretch>
        </p:blipFill>
        <p:spPr>
          <a:xfrm>
            <a:off x="8352910" y="2305515"/>
            <a:ext cx="2865840" cy="2006914"/>
          </a:xfrm>
          <a:prstGeom prst="rect">
            <a:avLst/>
          </a:prstGeom>
        </p:spPr>
      </p:pic>
      <p:pic>
        <p:nvPicPr>
          <p:cNvPr id="6" name="Picture 5">
            <a:extLst>
              <a:ext uri="{FF2B5EF4-FFF2-40B4-BE49-F238E27FC236}">
                <a16:creationId xmlns:a16="http://schemas.microsoft.com/office/drawing/2014/main" id="{AFF791AD-770E-EB6F-319B-02ECB39B2D2A}"/>
              </a:ext>
            </a:extLst>
          </p:cNvPr>
          <p:cNvPicPr>
            <a:picLocks noChangeAspect="1"/>
          </p:cNvPicPr>
          <p:nvPr/>
        </p:nvPicPr>
        <p:blipFill>
          <a:blip r:embed="rId4"/>
          <a:stretch>
            <a:fillRect/>
          </a:stretch>
        </p:blipFill>
        <p:spPr>
          <a:xfrm>
            <a:off x="8352910" y="4312429"/>
            <a:ext cx="3334215" cy="2067213"/>
          </a:xfrm>
          <a:prstGeom prst="rect">
            <a:avLst/>
          </a:prstGeom>
        </p:spPr>
      </p:pic>
      <p:sp>
        <p:nvSpPr>
          <p:cNvPr id="8" name="Google Shape;189;p35">
            <a:extLst>
              <a:ext uri="{FF2B5EF4-FFF2-40B4-BE49-F238E27FC236}">
                <a16:creationId xmlns:a16="http://schemas.microsoft.com/office/drawing/2014/main" id="{63107E57-729A-09A8-6076-D3DC45927D14}"/>
              </a:ext>
            </a:extLst>
          </p:cNvPr>
          <p:cNvSpPr txBox="1">
            <a:spLocks/>
          </p:cNvSpPr>
          <p:nvPr/>
        </p:nvSpPr>
        <p:spPr>
          <a:xfrm>
            <a:off x="731555" y="1127264"/>
            <a:ext cx="9288462"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Work we are doing at the moment</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Tree>
    <p:extLst>
      <p:ext uri="{BB962C8B-B14F-4D97-AF65-F5344CB8AC3E}">
        <p14:creationId xmlns:p14="http://schemas.microsoft.com/office/powerpoint/2010/main" val="134183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29B0E-8D9D-4AA5-2A2F-90E342E4538F}"/>
              </a:ext>
            </a:extLst>
          </p:cNvPr>
          <p:cNvSpPr txBox="1">
            <a:spLocks/>
          </p:cNvSpPr>
          <p:nvPr/>
        </p:nvSpPr>
        <p:spPr>
          <a:xfrm>
            <a:off x="572161" y="106470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we’re learning</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3E6A816A-CB89-0D63-1215-CC14E4E48F27}"/>
              </a:ext>
            </a:extLst>
          </p:cNvPr>
          <p:cNvSpPr txBox="1">
            <a:spLocks/>
          </p:cNvSpPr>
          <p:nvPr/>
        </p:nvSpPr>
        <p:spPr>
          <a:xfrm>
            <a:off x="572160" y="2102555"/>
            <a:ext cx="669788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key to good decision-making is having an up-to-date Local Plan</a:t>
            </a:r>
          </a:p>
          <a:p>
            <a:r>
              <a:rPr lang="en-GB" sz="2400" dirty="0">
                <a:latin typeface="Arial" panose="020B0604020202020204" pitchFamily="34" charset="0"/>
                <a:cs typeface="Arial" panose="020B0604020202020204" pitchFamily="34" charset="0"/>
              </a:rPr>
              <a:t>Officers and Members need to work together and trained</a:t>
            </a:r>
          </a:p>
          <a:p>
            <a:r>
              <a:rPr lang="en-GB" sz="2400" dirty="0">
                <a:latin typeface="Arial" panose="020B0604020202020204" pitchFamily="34" charset="0"/>
                <a:cs typeface="Arial" panose="020B0604020202020204" pitchFamily="34" charset="0"/>
              </a:rPr>
              <a:t>Harder for councils to make quick and defendable decisions</a:t>
            </a:r>
          </a:p>
          <a:p>
            <a:r>
              <a:rPr lang="en-GB" sz="2400" dirty="0">
                <a:latin typeface="Arial" panose="020B0604020202020204" pitchFamily="34" charset="0"/>
                <a:cs typeface="Arial" panose="020B0604020202020204" pitchFamily="34" charset="0"/>
              </a:rPr>
              <a:t>Engaging </a:t>
            </a:r>
            <a:r>
              <a:rPr lang="en-GB" sz="2400">
                <a:latin typeface="Arial" panose="020B0604020202020204" pitchFamily="34" charset="0"/>
                <a:cs typeface="Arial" panose="020B0604020202020204" pitchFamily="34" charset="0"/>
              </a:rPr>
              <a:t>with residents, agents </a:t>
            </a:r>
            <a:r>
              <a:rPr lang="en-GB" sz="2400" dirty="0">
                <a:latin typeface="Arial" panose="020B0604020202020204" pitchFamily="34" charset="0"/>
                <a:cs typeface="Arial" panose="020B0604020202020204" pitchFamily="34" charset="0"/>
              </a:rPr>
              <a:t>and developers is more important than ever</a:t>
            </a:r>
          </a:p>
          <a:p>
            <a:r>
              <a:rPr lang="en-GB" sz="2400" dirty="0">
                <a:latin typeface="Arial" panose="020B0604020202020204" pitchFamily="34" charset="0"/>
                <a:cs typeface="Arial" panose="020B0604020202020204" pitchFamily="34" charset="0"/>
              </a:rPr>
              <a:t>Importance of investing in leadership and efficiency</a:t>
            </a:r>
            <a:endParaRPr lang="en-GB" sz="2000" dirty="0">
              <a:latin typeface="Arial" panose="020B0604020202020204" pitchFamily="34" charset="0"/>
              <a:cs typeface="Arial" panose="020B0604020202020204" pitchFamily="34" charset="0"/>
            </a:endParaRPr>
          </a:p>
          <a:p>
            <a:endParaRPr lang="en-GB" sz="2400" dirty="0"/>
          </a:p>
          <a:p>
            <a:endParaRPr lang="en-GB" dirty="0"/>
          </a:p>
        </p:txBody>
      </p:sp>
      <p:pic>
        <p:nvPicPr>
          <p:cNvPr id="8" name="Picture 7">
            <a:extLst>
              <a:ext uri="{FF2B5EF4-FFF2-40B4-BE49-F238E27FC236}">
                <a16:creationId xmlns:a16="http://schemas.microsoft.com/office/drawing/2014/main" id="{94220402-06AE-AFDC-4BD3-398E15703A7B}"/>
              </a:ext>
            </a:extLst>
          </p:cNvPr>
          <p:cNvPicPr>
            <a:picLocks noChangeAspect="1"/>
          </p:cNvPicPr>
          <p:nvPr/>
        </p:nvPicPr>
        <p:blipFill>
          <a:blip r:embed="rId3"/>
          <a:stretch>
            <a:fillRect/>
          </a:stretch>
        </p:blipFill>
        <p:spPr>
          <a:xfrm>
            <a:off x="7706859" y="1372482"/>
            <a:ext cx="3535986" cy="4352921"/>
          </a:xfrm>
          <a:prstGeom prst="rect">
            <a:avLst/>
          </a:prstGeom>
        </p:spPr>
      </p:pic>
      <p:sp>
        <p:nvSpPr>
          <p:cNvPr id="9" name="TextBox 8">
            <a:extLst>
              <a:ext uri="{FF2B5EF4-FFF2-40B4-BE49-F238E27FC236}">
                <a16:creationId xmlns:a16="http://schemas.microsoft.com/office/drawing/2014/main" id="{6F06C690-2CFF-4376-2947-065F79D723F4}"/>
              </a:ext>
            </a:extLst>
          </p:cNvPr>
          <p:cNvSpPr txBox="1"/>
          <p:nvPr/>
        </p:nvSpPr>
        <p:spPr>
          <a:xfrm>
            <a:off x="7706859" y="5725403"/>
            <a:ext cx="3273330" cy="307777"/>
          </a:xfrm>
          <a:prstGeom prst="rect">
            <a:avLst/>
          </a:prstGeom>
          <a:noFill/>
        </p:spPr>
        <p:txBody>
          <a:bodyPr wrap="square" rtlCol="0">
            <a:spAutoFit/>
          </a:bodyPr>
          <a:lstStyle/>
          <a:p>
            <a:r>
              <a:rPr lang="en-GB" sz="1400" dirty="0"/>
              <a:t>Source: </a:t>
            </a:r>
            <a:r>
              <a:rPr lang="en-GB" sz="1400" dirty="0">
                <a:hlinkClick r:id="rId4"/>
              </a:rPr>
              <a:t>Readers’ Digest</a:t>
            </a:r>
            <a:endParaRPr lang="en-GB" sz="1400" dirty="0"/>
          </a:p>
        </p:txBody>
      </p:sp>
    </p:spTree>
    <p:extLst>
      <p:ext uri="{BB962C8B-B14F-4D97-AF65-F5344CB8AC3E}">
        <p14:creationId xmlns:p14="http://schemas.microsoft.com/office/powerpoint/2010/main" val="175866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23548" y="2332037"/>
            <a:ext cx="715715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More </a:t>
            </a:r>
            <a:r>
              <a:rPr lang="en-GB" sz="2400" b="1" dirty="0">
                <a:latin typeface="Arial" panose="020B0604020202020204" pitchFamily="34" charset="0"/>
                <a:cs typeface="Arial" panose="020B0604020202020204" pitchFamily="34" charset="0"/>
              </a:rPr>
              <a:t>technical information </a:t>
            </a:r>
            <a:r>
              <a:rPr lang="en-GB" sz="2400" dirty="0">
                <a:latin typeface="Arial" panose="020B0604020202020204" pitchFamily="34" charset="0"/>
                <a:cs typeface="Arial" panose="020B0604020202020204" pitchFamily="34" charset="0"/>
              </a:rPr>
              <a:t>required for decision-making e.g. BNG</a:t>
            </a:r>
          </a:p>
          <a:p>
            <a:r>
              <a:rPr lang="en-GB" sz="2400" dirty="0">
                <a:latin typeface="Arial" panose="020B0604020202020204" pitchFamily="34" charset="0"/>
                <a:cs typeface="Arial" panose="020B0604020202020204" pitchFamily="34" charset="0"/>
              </a:rPr>
              <a:t>More on </a:t>
            </a:r>
            <a:r>
              <a:rPr lang="en-GB" sz="2400" b="1" dirty="0">
                <a:latin typeface="Arial" panose="020B0604020202020204" pitchFamily="34" charset="0"/>
                <a:cs typeface="Arial" panose="020B0604020202020204" pitchFamily="34" charset="0"/>
              </a:rPr>
              <a:t>design</a:t>
            </a:r>
            <a:r>
              <a:rPr lang="en-GB" sz="2400" dirty="0">
                <a:latin typeface="Arial" panose="020B0604020202020204" pitchFamily="34" charset="0"/>
                <a:cs typeface="Arial" panose="020B0604020202020204" pitchFamily="34" charset="0"/>
              </a:rPr>
              <a:t> and ‘beauty’</a:t>
            </a:r>
          </a:p>
          <a:p>
            <a:r>
              <a:rPr lang="en-GB" sz="2400" dirty="0">
                <a:latin typeface="Arial" panose="020B0604020202020204" pitchFamily="34" charset="0"/>
                <a:cs typeface="Arial" panose="020B0604020202020204" pitchFamily="34" charset="0"/>
              </a:rPr>
              <a:t>More emphasis on </a:t>
            </a:r>
            <a:r>
              <a:rPr lang="en-GB" sz="2400" b="1" dirty="0">
                <a:latin typeface="Arial" panose="020B0604020202020204" pitchFamily="34" charset="0"/>
                <a:cs typeface="Arial" panose="020B0604020202020204" pitchFamily="34" charset="0"/>
              </a:rPr>
              <a:t>designation</a:t>
            </a:r>
            <a:r>
              <a:rPr lang="en-GB" sz="2400" dirty="0">
                <a:latin typeface="Arial" panose="020B0604020202020204" pitchFamily="34" charset="0"/>
                <a:cs typeface="Arial" panose="020B0604020202020204" pitchFamily="34" charset="0"/>
              </a:rPr>
              <a:t> for under-performing councils</a:t>
            </a:r>
          </a:p>
          <a:p>
            <a:r>
              <a:rPr lang="en-GB" sz="2400" dirty="0">
                <a:latin typeface="Arial" panose="020B0604020202020204" pitchFamily="34" charset="0"/>
                <a:cs typeface="Arial" panose="020B0604020202020204" pitchFamily="34" charset="0"/>
              </a:rPr>
              <a:t>Changes in </a:t>
            </a:r>
            <a:r>
              <a:rPr lang="en-GB" sz="2400" b="1" dirty="0">
                <a:latin typeface="Arial" panose="020B0604020202020204" pitchFamily="34" charset="0"/>
                <a:cs typeface="Arial" panose="020B0604020202020204" pitchFamily="34" charset="0"/>
              </a:rPr>
              <a:t>performance criteria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Greater scrutiny of </a:t>
            </a:r>
            <a:r>
              <a:rPr lang="en-GB" sz="2400" b="1" dirty="0">
                <a:latin typeface="Arial" panose="020B0604020202020204" pitchFamily="34" charset="0"/>
                <a:cs typeface="Arial" panose="020B0604020202020204" pitchFamily="34" charset="0"/>
              </a:rPr>
              <a:t>statutory consultees</a:t>
            </a:r>
          </a:p>
          <a:p>
            <a:r>
              <a:rPr lang="en-GB" sz="2400" b="1" dirty="0">
                <a:latin typeface="Arial" panose="020B0604020202020204" pitchFamily="34" charset="0"/>
                <a:cs typeface="Arial" panose="020B0604020202020204" pitchFamily="34" charset="0"/>
              </a:rPr>
              <a:t>Cost recovery </a:t>
            </a:r>
            <a:r>
              <a:rPr lang="en-GB" sz="2400" dirty="0">
                <a:latin typeface="Arial" panose="020B0604020202020204" pitchFamily="34" charset="0"/>
                <a:cs typeface="Arial" panose="020B0604020202020204" pitchFamily="34" charset="0"/>
              </a:rPr>
              <a:t>for some application types</a:t>
            </a: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114382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09600" y="2865437"/>
            <a:ext cx="756795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Action against </a:t>
            </a:r>
            <a:r>
              <a:rPr lang="en-GB" sz="2400" b="1" dirty="0">
                <a:latin typeface="Arial" panose="020B0604020202020204" pitchFamily="34" charset="0"/>
                <a:cs typeface="Arial" panose="020B0604020202020204" pitchFamily="34" charset="0"/>
              </a:rPr>
              <a:t>irresponsible applicants</a:t>
            </a:r>
          </a:p>
          <a:p>
            <a:r>
              <a:rPr lang="en-GB" sz="2400" dirty="0">
                <a:latin typeface="Arial" panose="020B0604020202020204" pitchFamily="34" charset="0"/>
                <a:cs typeface="Arial" panose="020B0604020202020204" pitchFamily="34" charset="0"/>
              </a:rPr>
              <a:t>Introduction of </a:t>
            </a:r>
            <a:r>
              <a:rPr lang="en-GB" sz="2400" b="1" dirty="0">
                <a:latin typeface="Arial" panose="020B0604020202020204" pitchFamily="34" charset="0"/>
                <a:cs typeface="Arial" panose="020B0604020202020204" pitchFamily="34" charset="0"/>
              </a:rPr>
              <a:t>street votes</a:t>
            </a:r>
          </a:p>
          <a:p>
            <a:r>
              <a:rPr lang="en-GB" sz="2400" b="1" dirty="0">
                <a:latin typeface="Arial" panose="020B0604020202020204" pitchFamily="34" charset="0"/>
                <a:cs typeface="Arial" panose="020B0604020202020204" pitchFamily="34" charset="0"/>
              </a:rPr>
              <a:t>National Development Management Policies</a:t>
            </a:r>
          </a:p>
          <a:p>
            <a:r>
              <a:rPr lang="en-GB" sz="2400" dirty="0">
                <a:latin typeface="Arial" panose="020B0604020202020204" pitchFamily="34" charset="0"/>
                <a:cs typeface="Arial" panose="020B0604020202020204" pitchFamily="34" charset="0"/>
              </a:rPr>
              <a:t>Changes to </a:t>
            </a:r>
            <a:r>
              <a:rPr lang="en-GB" sz="2400" b="1" dirty="0">
                <a:latin typeface="Arial" panose="020B0604020202020204" pitchFamily="34" charset="0"/>
                <a:cs typeface="Arial" panose="020B0604020202020204" pitchFamily="34" charset="0"/>
              </a:rPr>
              <a:t>permitted development </a:t>
            </a:r>
            <a:r>
              <a:rPr lang="en-GB" sz="2400" dirty="0">
                <a:latin typeface="Arial" panose="020B0604020202020204" pitchFamily="34" charset="0"/>
                <a:cs typeface="Arial" panose="020B0604020202020204" pitchFamily="34" charset="0"/>
              </a:rPr>
              <a:t>legislation</a:t>
            </a:r>
          </a:p>
          <a:p>
            <a:r>
              <a:rPr lang="en-GB" sz="2400" b="1" dirty="0">
                <a:latin typeface="Arial" panose="020B0604020202020204" pitchFamily="34" charset="0"/>
                <a:cs typeface="Arial" panose="020B0604020202020204" pitchFamily="34" charset="0"/>
              </a:rPr>
              <a:t>Income</a:t>
            </a:r>
            <a:r>
              <a:rPr lang="en-GB" sz="2400" dirty="0">
                <a:latin typeface="Arial" panose="020B0604020202020204" pitchFamily="34" charset="0"/>
                <a:cs typeface="Arial" panose="020B0604020202020204" pitchFamily="34" charset="0"/>
              </a:rPr>
              <a:t> from increased fees – will it help?</a:t>
            </a: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2794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BAFBD0-69A2-02C3-CDD1-7FF2A655A300}"/>
              </a:ext>
            </a:extLst>
          </p:cNvPr>
          <p:cNvSpPr>
            <a:spLocks noGrp="1"/>
          </p:cNvSpPr>
          <p:nvPr>
            <p:ph idx="1"/>
          </p:nvPr>
        </p:nvSpPr>
        <p:spPr>
          <a:xfrm>
            <a:off x="609600" y="2697483"/>
            <a:ext cx="10972800" cy="5011738"/>
          </a:xfrm>
        </p:spPr>
        <p:txBody>
          <a:bodyPr/>
          <a:lstStyle/>
          <a:p>
            <a:pPr marL="0" indent="0">
              <a:buNone/>
            </a:pPr>
            <a:r>
              <a:rPr lang="en-GB" sz="3200" dirty="0">
                <a:latin typeface="Arial" panose="020B0604020202020204" pitchFamily="34" charset="0"/>
                <a:cs typeface="Arial" panose="020B0604020202020204" pitchFamily="34" charset="0"/>
              </a:rPr>
              <a:t>An overview and guide to strategy for councils</a:t>
            </a:r>
          </a:p>
          <a:p>
            <a:pPr marL="0" indent="0">
              <a:buNone/>
            </a:pPr>
            <a:r>
              <a:rPr lang="en-GB" sz="3200" dirty="0">
                <a:latin typeface="Arial" panose="020B0604020202020204" pitchFamily="34" charset="0"/>
                <a:cs typeface="Arial" panose="020B0604020202020204" pitchFamily="34" charset="0"/>
              </a:rPr>
              <a:t>What we will cover:</a:t>
            </a:r>
          </a:p>
          <a:p>
            <a:pPr marL="514350" indent="-514350">
              <a:buFont typeface="+mj-lt"/>
              <a:buAutoNum type="arabicPeriod"/>
            </a:pPr>
            <a:r>
              <a:rPr lang="en-GB" sz="3200" dirty="0">
                <a:latin typeface="Arial" panose="020B0604020202020204" pitchFamily="34" charset="0"/>
                <a:cs typeface="Arial" panose="020B0604020202020204" pitchFamily="34" charset="0"/>
              </a:rPr>
              <a:t>What are the hot topics?</a:t>
            </a:r>
          </a:p>
          <a:p>
            <a:pPr marL="514350" indent="-514350">
              <a:buFont typeface="+mj-lt"/>
              <a:buAutoNum type="arabicPeriod"/>
            </a:pPr>
            <a:r>
              <a:rPr lang="en-GB" sz="3200" dirty="0">
                <a:latin typeface="Arial" panose="020B0604020202020204" pitchFamily="34" charset="0"/>
                <a:cs typeface="Arial" panose="020B0604020202020204" pitchFamily="34" charset="0"/>
              </a:rPr>
              <a:t>How we can help</a:t>
            </a:r>
          </a:p>
          <a:p>
            <a:pPr marL="514350" indent="-514350">
              <a:buFont typeface="+mj-lt"/>
              <a:buAutoNum type="arabicPeriod"/>
            </a:pPr>
            <a:r>
              <a:rPr lang="en-GB" sz="3200" dirty="0">
                <a:latin typeface="Arial" panose="020B0604020202020204" pitchFamily="34" charset="0"/>
                <a:cs typeface="Arial" panose="020B0604020202020204" pitchFamily="34" charset="0"/>
              </a:rPr>
              <a:t>What we are learning and thinking</a:t>
            </a:r>
          </a:p>
          <a:p>
            <a:pPr marL="514350" indent="-514350">
              <a:buFont typeface="+mj-lt"/>
              <a:buAutoNum type="arabicPeriod"/>
            </a:pPr>
            <a:r>
              <a:rPr lang="en-GB" sz="3200" dirty="0">
                <a:latin typeface="Arial" panose="020B0604020202020204" pitchFamily="34" charset="0"/>
                <a:cs typeface="Arial" panose="020B0604020202020204" pitchFamily="34" charset="0"/>
              </a:rPr>
              <a:t>What’s on the horizon?</a:t>
            </a:r>
          </a:p>
          <a:p>
            <a:pPr marL="514350" indent="-514350">
              <a:buFont typeface="+mj-lt"/>
              <a:buAutoNum type="arabicPeriod"/>
            </a:pPr>
            <a:r>
              <a:rPr lang="en-GB" sz="3200" dirty="0">
                <a:latin typeface="Arial" panose="020B0604020202020204" pitchFamily="34" charset="0"/>
                <a:cs typeface="Arial" panose="020B0604020202020204" pitchFamily="34" charset="0"/>
              </a:rPr>
              <a:t>A crib sheet of questions</a:t>
            </a:r>
          </a:p>
        </p:txBody>
      </p:sp>
      <p:pic>
        <p:nvPicPr>
          <p:cNvPr id="6" name="Picture 5">
            <a:extLst>
              <a:ext uri="{FF2B5EF4-FFF2-40B4-BE49-F238E27FC236}">
                <a16:creationId xmlns:a16="http://schemas.microsoft.com/office/drawing/2014/main" id="{4E756574-7C27-56AB-42B4-BB6F349ADD78}"/>
              </a:ext>
            </a:extLst>
          </p:cNvPr>
          <p:cNvPicPr>
            <a:picLocks noChangeAspect="1"/>
          </p:cNvPicPr>
          <p:nvPr/>
        </p:nvPicPr>
        <p:blipFill>
          <a:blip r:embed="rId2"/>
          <a:stretch>
            <a:fillRect/>
          </a:stretch>
        </p:blipFill>
        <p:spPr>
          <a:xfrm>
            <a:off x="9128964" y="2957688"/>
            <a:ext cx="2803391" cy="3702757"/>
          </a:xfrm>
          <a:prstGeom prst="rect">
            <a:avLst/>
          </a:prstGeom>
        </p:spPr>
      </p:pic>
      <p:sp>
        <p:nvSpPr>
          <p:cNvPr id="8" name="TextBox 7">
            <a:extLst>
              <a:ext uri="{FF2B5EF4-FFF2-40B4-BE49-F238E27FC236}">
                <a16:creationId xmlns:a16="http://schemas.microsoft.com/office/drawing/2014/main" id="{B38DEAB1-A451-0773-8C76-E36282FEC3BE}"/>
              </a:ext>
            </a:extLst>
          </p:cNvPr>
          <p:cNvSpPr txBox="1"/>
          <p:nvPr/>
        </p:nvSpPr>
        <p:spPr>
          <a:xfrm>
            <a:off x="500061" y="1275555"/>
            <a:ext cx="8263467"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Planning and the environment in 2024</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Krista Patrick, PAS</a:t>
            </a:r>
          </a:p>
        </p:txBody>
      </p:sp>
    </p:spTree>
    <p:extLst>
      <p:ext uri="{BB962C8B-B14F-4D97-AF65-F5344CB8AC3E}">
        <p14:creationId xmlns:p14="http://schemas.microsoft.com/office/powerpoint/2010/main" val="347402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A32527-50F8-9507-8DFF-5889DE8F6B53}"/>
              </a:ext>
            </a:extLst>
          </p:cNvPr>
          <p:cNvSpPr txBox="1">
            <a:spLocks/>
          </p:cNvSpPr>
          <p:nvPr/>
        </p:nvSpPr>
        <p:spPr bwMode="auto">
          <a:xfrm>
            <a:off x="203200" y="382147"/>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4" name="Content Placeholder 2">
            <a:extLst>
              <a:ext uri="{FF2B5EF4-FFF2-40B4-BE49-F238E27FC236}">
                <a16:creationId xmlns:a16="http://schemas.microsoft.com/office/drawing/2014/main" id="{EDCBC8A9-85CA-A723-AF71-3EF6872F4B54}"/>
              </a:ext>
            </a:extLst>
          </p:cNvPr>
          <p:cNvSpPr txBox="1">
            <a:spLocks/>
          </p:cNvSpPr>
          <p:nvPr/>
        </p:nvSpPr>
        <p:spPr bwMode="auto">
          <a:xfrm>
            <a:off x="753004" y="1283759"/>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 Act 2021 introduced lots of new things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Waste, air, water, nature, litter, reporting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It’s a big, long-term Act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 of it we understand, other bits are works in progress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role of local government feels important and relevant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 the role is clear (biodiversity net gain)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Sometimes less clear (and not funded)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coastal landfills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See also commitments on carbon, energy, infrastructure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Both national (2050) and maybe local ‘emergency’</a:t>
            </a:r>
          </a:p>
        </p:txBody>
      </p:sp>
    </p:spTree>
    <p:extLst>
      <p:ext uri="{BB962C8B-B14F-4D97-AF65-F5344CB8AC3E}">
        <p14:creationId xmlns:p14="http://schemas.microsoft.com/office/powerpoint/2010/main" val="207879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GB" sz="4000" b="1" i="1" dirty="0">
              <a:latin typeface="Arial" panose="020B0604020202020204" pitchFamily="34" charset="0"/>
              <a:cs typeface="Arial" panose="020B0604020202020204" pitchFamily="34" charset="0"/>
            </a:endParaRPr>
          </a:p>
        </p:txBody>
      </p:sp>
      <p:sp>
        <p:nvSpPr>
          <p:cNvPr id="3" name="Google Shape;263;p24">
            <a:extLst>
              <a:ext uri="{FF2B5EF4-FFF2-40B4-BE49-F238E27FC236}">
                <a16:creationId xmlns:a16="http://schemas.microsoft.com/office/drawing/2014/main" id="{5DD8E2DB-67DD-9A8A-CB43-BFE4B35EB03A}"/>
              </a:ext>
            </a:extLst>
          </p:cNvPr>
          <p:cNvSpPr txBox="1">
            <a:spLocks/>
          </p:cNvSpPr>
          <p:nvPr/>
        </p:nvSpPr>
        <p:spPr bwMode="auto">
          <a:xfrm>
            <a:off x="2860245" y="569871"/>
            <a:ext cx="67544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&amp; </a:t>
            </a:r>
            <a:r>
              <a:rPr lang="en-GB" sz="3200" kern="0" dirty="0">
                <a:solidFill>
                  <a:srgbClr val="006600"/>
                </a:solidFill>
                <a:latin typeface="Arial"/>
              </a:rPr>
              <a:t>Independent &amp; Green Party</a:t>
            </a:r>
            <a:r>
              <a:rPr kumimoji="0" lang="en-GB" sz="3200" b="1" i="0" u="none" strike="noStrike" kern="0" cap="none" spc="0" normalizeH="0" baseline="0" noProof="0" dirty="0">
                <a:ln>
                  <a:noFill/>
                </a:ln>
                <a:solidFill>
                  <a:srgbClr val="006600"/>
                </a:solidFill>
                <a:effectLst/>
                <a:uLnTx/>
                <a:uFillTx/>
                <a:latin typeface="Arial"/>
                <a:ea typeface="+mj-ea"/>
                <a:cs typeface="+mj-cs"/>
              </a:rPr>
              <a:t> Group: Planning in 2024</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6600"/>
              </a:solidFill>
              <a:effectLst/>
              <a:uLnTx/>
              <a:uFillTx/>
              <a:latin typeface="Arial"/>
              <a:ea typeface="+mj-ea"/>
              <a:cs typeface="+mj-cs"/>
            </a:endParaRPr>
          </a:p>
        </p:txBody>
      </p:sp>
      <p:sp>
        <p:nvSpPr>
          <p:cNvPr id="5" name="TextBox 4">
            <a:extLst>
              <a:ext uri="{FF2B5EF4-FFF2-40B4-BE49-F238E27FC236}">
                <a16:creationId xmlns:a16="http://schemas.microsoft.com/office/drawing/2014/main" id="{62985893-6D30-B4C6-DB24-6FA38F25F367}"/>
              </a:ext>
            </a:extLst>
          </p:cNvPr>
          <p:cNvSpPr txBox="1"/>
          <p:nvPr/>
        </p:nvSpPr>
        <p:spPr>
          <a:xfrm>
            <a:off x="1276709" y="5488990"/>
            <a:ext cx="8079225" cy="923330"/>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Due to the large number of people booked to attend we will be collecting questions via </a:t>
            </a:r>
            <a:r>
              <a:rPr lang="en-GB" sz="1800" b="1" dirty="0" err="1">
                <a:effectLst/>
                <a:latin typeface="Arial" panose="020B0604020202020204" pitchFamily="34" charset="0"/>
                <a:ea typeface="Calibri" panose="020F0502020204030204" pitchFamily="34" charset="0"/>
              </a:rPr>
              <a:t>slido</a:t>
            </a:r>
            <a:r>
              <a:rPr lang="en-GB" sz="1800" b="1" dirty="0">
                <a:effectLst/>
                <a:latin typeface="Arial" panose="020B0604020202020204" pitchFamily="34" charset="0"/>
                <a:ea typeface="Calibri" panose="020F0502020204030204" pitchFamily="34" charset="0"/>
              </a:rPr>
              <a:t> which can be accessed via the QR or the lin</a:t>
            </a:r>
            <a:r>
              <a:rPr lang="en-GB" b="1" dirty="0">
                <a:latin typeface="Arial" panose="020B0604020202020204" pitchFamily="34" charset="0"/>
                <a:ea typeface="Calibri" panose="020F0502020204030204" pitchFamily="34" charset="0"/>
              </a:rPr>
              <a:t>k below</a:t>
            </a:r>
          </a:p>
          <a:p>
            <a:r>
              <a:rPr lang="en-GB" b="0" i="0" u="sng" dirty="0">
                <a:effectLst/>
                <a:latin typeface="Arial" panose="020B0604020202020204" pitchFamily="34" charset="0"/>
                <a:cs typeface="Arial" panose="020B0604020202020204" pitchFamily="34" charset="0"/>
                <a:hlinkClick r:id="rId3"/>
              </a:rPr>
              <a:t>https://app.sli.do/event/kXanf5BxKHkEVjVEyyGQkf</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9DBF86-DCA6-211B-B788-B02CF8776702}"/>
              </a:ext>
            </a:extLst>
          </p:cNvPr>
          <p:cNvPicPr>
            <a:picLocks noChangeAspect="1"/>
          </p:cNvPicPr>
          <p:nvPr/>
        </p:nvPicPr>
        <p:blipFill>
          <a:blip r:embed="rId4"/>
          <a:stretch>
            <a:fillRect/>
          </a:stretch>
        </p:blipFill>
        <p:spPr>
          <a:xfrm>
            <a:off x="9355934" y="3849729"/>
            <a:ext cx="2438400" cy="2438400"/>
          </a:xfrm>
          <a:prstGeom prst="rect">
            <a:avLst/>
          </a:prstGeom>
        </p:spPr>
      </p:pic>
      <p:sp>
        <p:nvSpPr>
          <p:cNvPr id="6" name="TextBox 5">
            <a:extLst>
              <a:ext uri="{FF2B5EF4-FFF2-40B4-BE49-F238E27FC236}">
                <a16:creationId xmlns:a16="http://schemas.microsoft.com/office/drawing/2014/main" id="{37FD66A9-BD01-D4DE-882E-FB5BD88985FB}"/>
              </a:ext>
            </a:extLst>
          </p:cNvPr>
          <p:cNvSpPr txBox="1"/>
          <p:nvPr/>
        </p:nvSpPr>
        <p:spPr>
          <a:xfrm>
            <a:off x="690112" y="2288446"/>
            <a:ext cx="8747185" cy="2677656"/>
          </a:xfrm>
          <a:prstGeom prst="rect">
            <a:avLst/>
          </a:prstGeom>
          <a:noFill/>
        </p:spPr>
        <p:txBody>
          <a:bodyPr wrap="square" rtlCol="0">
            <a:spAutoFit/>
          </a:bodyPr>
          <a:lstStyle/>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Local Plans </a:t>
            </a:r>
            <a:r>
              <a:rPr lang="en-GB" sz="2800" dirty="0">
                <a:latin typeface="Arial" panose="020B0604020202020204" pitchFamily="34" charset="0"/>
                <a:cs typeface="Arial" panose="020B0604020202020204" pitchFamily="34" charset="0"/>
              </a:rPr>
              <a:t>– Sarah Lewis</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Development Management </a:t>
            </a:r>
            <a:r>
              <a:rPr lang="en-GB" sz="2800" dirty="0">
                <a:latin typeface="Arial" panose="020B0604020202020204" pitchFamily="34" charset="0"/>
                <a:cs typeface="Arial" panose="020B0604020202020204" pitchFamily="34" charset="0"/>
              </a:rPr>
              <a:t>– Peter Ford</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Planning for the Environment </a:t>
            </a:r>
            <a:r>
              <a:rPr lang="en-GB" sz="2800" dirty="0">
                <a:latin typeface="Arial" panose="020B0604020202020204" pitchFamily="34" charset="0"/>
                <a:cs typeface="Arial" panose="020B0604020202020204" pitchFamily="34" charset="0"/>
              </a:rPr>
              <a:t>– Krista Patrick</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Planning Peer Role </a:t>
            </a:r>
            <a:r>
              <a:rPr lang="en-GB" sz="2800" dirty="0">
                <a:latin typeface="Arial" panose="020B0604020202020204" pitchFamily="34" charset="0"/>
                <a:cs typeface="Arial" panose="020B0604020202020204" pitchFamily="34" charset="0"/>
              </a:rPr>
              <a:t>– Steve Barker &amp;  </a:t>
            </a:r>
          </a:p>
          <a:p>
            <a:r>
              <a:rPr lang="en-GB" sz="2800" dirty="0">
                <a:latin typeface="Arial" panose="020B0604020202020204" pitchFamily="34" charset="0"/>
                <a:cs typeface="Arial" panose="020B0604020202020204" pitchFamily="34" charset="0"/>
              </a:rPr>
              <a:t>				Cllr Julian German (Cornwall)</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Q&amp;A </a:t>
            </a:r>
          </a:p>
        </p:txBody>
      </p:sp>
    </p:spTree>
    <p:extLst>
      <p:ext uri="{BB962C8B-B14F-4D97-AF65-F5344CB8AC3E}">
        <p14:creationId xmlns:p14="http://schemas.microsoft.com/office/powerpoint/2010/main" val="381605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2993-D00D-90E9-26A2-B1C0B8201461}"/>
              </a:ext>
            </a:extLst>
          </p:cNvPr>
          <p:cNvSpPr txBox="1">
            <a:spLocks/>
          </p:cNvSpPr>
          <p:nvPr/>
        </p:nvSpPr>
        <p:spPr bwMode="auto">
          <a:xfrm>
            <a:off x="267583" y="494770"/>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pic>
        <p:nvPicPr>
          <p:cNvPr id="3" name="Picture 2">
            <a:extLst>
              <a:ext uri="{FF2B5EF4-FFF2-40B4-BE49-F238E27FC236}">
                <a16:creationId xmlns:a16="http://schemas.microsoft.com/office/drawing/2014/main" id="{2FE00CB0-A089-9131-4499-039F43C61987}"/>
              </a:ext>
            </a:extLst>
          </p:cNvPr>
          <p:cNvPicPr>
            <a:picLocks noChangeAspect="1"/>
          </p:cNvPicPr>
          <p:nvPr/>
        </p:nvPicPr>
        <p:blipFill>
          <a:blip r:embed="rId2"/>
          <a:stretch>
            <a:fillRect/>
          </a:stretch>
        </p:blipFill>
        <p:spPr>
          <a:xfrm>
            <a:off x="8587385" y="1689209"/>
            <a:ext cx="3025531" cy="3184769"/>
          </a:xfrm>
          <a:prstGeom prst="rect">
            <a:avLst/>
          </a:prstGeom>
        </p:spPr>
      </p:pic>
      <p:sp>
        <p:nvSpPr>
          <p:cNvPr id="4" name="Content Placeholder 2">
            <a:extLst>
              <a:ext uri="{FF2B5EF4-FFF2-40B4-BE49-F238E27FC236}">
                <a16:creationId xmlns:a16="http://schemas.microsoft.com/office/drawing/2014/main" id="{D2E81F59-5828-8E5E-3CC4-EB6B2DF97B41}"/>
              </a:ext>
            </a:extLst>
          </p:cNvPr>
          <p:cNvSpPr txBox="1">
            <a:spLocks/>
          </p:cNvSpPr>
          <p:nvPr/>
        </p:nvSpPr>
        <p:spPr bwMode="auto">
          <a:xfrm>
            <a:off x="267583" y="1351492"/>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Local Nature Recovery Strategy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48 areas – a strategic approach to nature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First time. Finished March 2025 (?)</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And then a strategy to deliver?</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Mandatory 10% increase in biodiversity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net gain / via planning applications 2024</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New! Local and specific</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sharpening focus on water and rivers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Availability, quality, flooding</a:t>
            </a:r>
          </a:p>
        </p:txBody>
      </p:sp>
    </p:spTree>
    <p:extLst>
      <p:ext uri="{BB962C8B-B14F-4D97-AF65-F5344CB8AC3E}">
        <p14:creationId xmlns:p14="http://schemas.microsoft.com/office/powerpoint/2010/main" val="300251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2790-ECAC-4FD4-C363-15720537D627}"/>
              </a:ext>
            </a:extLst>
          </p:cNvPr>
          <p:cNvSpPr txBox="1">
            <a:spLocks/>
          </p:cNvSpPr>
          <p:nvPr/>
        </p:nvSpPr>
        <p:spPr bwMode="auto">
          <a:xfrm>
            <a:off x="259645" y="4950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833A43A-95CD-3563-57A4-A772DC951D5B}"/>
              </a:ext>
            </a:extLst>
          </p:cNvPr>
          <p:cNvSpPr txBox="1">
            <a:spLocks/>
          </p:cNvSpPr>
          <p:nvPr/>
        </p:nvSpPr>
        <p:spPr bwMode="auto">
          <a:xfrm>
            <a:off x="719138"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environmental planning side of PAS is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We now work with DLUHC, Defra and Natural England</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At the moment mostly officer-centric</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Technical and regulatory</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But we recognise that politicians are central to providing leadership and long-term commitment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Many of your councils contain passionate people who don’t know how to get heard alongside pressure of budgets etc.</a:t>
            </a:r>
          </a:p>
        </p:txBody>
      </p:sp>
    </p:spTree>
    <p:extLst>
      <p:ext uri="{BB962C8B-B14F-4D97-AF65-F5344CB8AC3E}">
        <p14:creationId xmlns:p14="http://schemas.microsoft.com/office/powerpoint/2010/main" val="96560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0D29-C19D-D54C-3DC6-06122F0B01DD}"/>
              </a:ext>
            </a:extLst>
          </p:cNvPr>
          <p:cNvSpPr txBox="1">
            <a:spLocks/>
          </p:cNvSpPr>
          <p:nvPr/>
        </p:nvSpPr>
        <p:spPr bwMode="auto">
          <a:xfrm>
            <a:off x="270933" y="619214"/>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E8EF9421-F51F-F7EF-9673-D38CB2676627}"/>
              </a:ext>
            </a:extLst>
          </p:cNvPr>
          <p:cNvSpPr txBox="1">
            <a:spLocks/>
          </p:cNvSpPr>
          <p:nvPr/>
        </p:nvSpPr>
        <p:spPr bwMode="auto">
          <a:xfrm>
            <a:off x="609600"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BNG support and network</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800 people belong to our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BNG officer network</a:t>
            </a:r>
            <a:endParaRPr kumimoji="0" lang="en-GB" sz="27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Training videos</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4"/>
              </a:rPr>
              <a:t>readiness checklist</a:t>
            </a:r>
            <a:r>
              <a:rPr kumimoji="0" lang="en-GB" sz="2700" b="0" i="0" u="none" strike="noStrike" kern="0" cap="none" spc="0" normalizeH="0" baseline="0" noProof="0" dirty="0">
                <a:ln>
                  <a:noFill/>
                </a:ln>
                <a:solidFill>
                  <a:srgbClr val="000000"/>
                </a:solidFill>
                <a:effectLst/>
                <a:uLnTx/>
                <a:uFillTx/>
                <a:latin typeface="Arial"/>
                <a:ea typeface="ＭＳ Ｐゴシック"/>
              </a:rPr>
              <a:t>, Councillor’s guide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5"/>
              </a:rPr>
              <a:t>Nature toolkit</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can councils do differently for nature? Launch Spring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6"/>
              </a:rPr>
              <a:t>Nutrient neutrality</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Working with catchments who have been awarded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Pilots and R&amp;D. Launch in Spring</a:t>
            </a:r>
          </a:p>
        </p:txBody>
      </p:sp>
    </p:spTree>
    <p:extLst>
      <p:ext uri="{BB962C8B-B14F-4D97-AF65-F5344CB8AC3E}">
        <p14:creationId xmlns:p14="http://schemas.microsoft.com/office/powerpoint/2010/main" val="318531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1F54-4CE4-54DA-C40F-2803E25E0D0A}"/>
              </a:ext>
            </a:extLst>
          </p:cNvPr>
          <p:cNvSpPr txBox="1">
            <a:spLocks/>
          </p:cNvSpPr>
          <p:nvPr/>
        </p:nvSpPr>
        <p:spPr bwMode="auto">
          <a:xfrm>
            <a:off x="527227" y="6982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CE99E88-A16C-3C48-6F49-A4A817C6AA7D}"/>
              </a:ext>
            </a:extLst>
          </p:cNvPr>
          <p:cNvSpPr txBox="1">
            <a:spLocks/>
          </p:cNvSpPr>
          <p:nvPr/>
        </p:nvSpPr>
        <p:spPr bwMode="auto">
          <a:xfrm>
            <a:off x="527227"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all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Do we understand the role for local government?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Incentives, risks,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owners, operators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environment = “hot topic” for communities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There is a gap between new duties and funding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has some £, some nutrients have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much bigger than planning (and councils) </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rPr>
              <a:t>How do we involve farmers? How do we resolve competing land uses? How do we reconcile the different needs and opportunities in cities and countryside?</a:t>
            </a:r>
          </a:p>
        </p:txBody>
      </p:sp>
    </p:spTree>
    <p:extLst>
      <p:ext uri="{BB962C8B-B14F-4D97-AF65-F5344CB8AC3E}">
        <p14:creationId xmlns:p14="http://schemas.microsoft.com/office/powerpoint/2010/main" val="231825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66301-BA7F-9F2A-0B53-248F21E5F82E}"/>
              </a:ext>
            </a:extLst>
          </p:cNvPr>
          <p:cNvSpPr txBox="1">
            <a:spLocks/>
          </p:cNvSpPr>
          <p:nvPr/>
        </p:nvSpPr>
        <p:spPr bwMode="auto">
          <a:xfrm>
            <a:off x="609600" y="6643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5" name="Content Placeholder 2">
            <a:extLst>
              <a:ext uri="{FF2B5EF4-FFF2-40B4-BE49-F238E27FC236}">
                <a16:creationId xmlns:a16="http://schemas.microsoft.com/office/drawing/2014/main" id="{D16DF079-D74D-F234-E5ED-5EBF9EADFD38}"/>
              </a:ext>
            </a:extLst>
          </p:cNvPr>
          <p:cNvSpPr txBox="1">
            <a:spLocks/>
          </p:cNvSpPr>
          <p:nvPr/>
        </p:nvSpPr>
        <p:spPr bwMode="auto">
          <a:xfrm>
            <a:off x="609600" y="1475670"/>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Thinking about nature (at last!)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model shifts from “protect” to “enhance”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 long-term commitment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is more relatable than carbon and climate?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market forces and supply and demand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Habitat as an investable proposition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Environment Bank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Councils setting up SPVs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Norfolk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Habitats, nature, biodiversity, health, economy, carbon – it’s all linked so where to start?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And how ambitious to be?</a:t>
            </a:r>
          </a:p>
        </p:txBody>
      </p:sp>
    </p:spTree>
    <p:extLst>
      <p:ext uri="{BB962C8B-B14F-4D97-AF65-F5344CB8AC3E}">
        <p14:creationId xmlns:p14="http://schemas.microsoft.com/office/powerpoint/2010/main" val="370244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63D-667F-4BB9-B103-8529F8F41AE3}"/>
              </a:ext>
            </a:extLst>
          </p:cNvPr>
          <p:cNvSpPr txBox="1">
            <a:spLocks/>
          </p:cNvSpPr>
          <p:nvPr/>
        </p:nvSpPr>
        <p:spPr bwMode="auto">
          <a:xfrm>
            <a:off x="485422" y="5627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FE62636-B37A-5AFA-71F3-C57D42480E60}"/>
              </a:ext>
            </a:extLst>
          </p:cNvPr>
          <p:cNvSpPr txBox="1">
            <a:spLocks/>
          </p:cNvSpPr>
          <p:nvPr/>
        </p:nvSpPr>
        <p:spPr bwMode="auto">
          <a:xfrm>
            <a:off x="696560" y="1927225"/>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Building on the Environmental Improvement Plan (EIP)</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What does this mean for councils?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Government push to speed up delivery (“project speed”)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Push to speed up infrastructure for energy, water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Simplifying Environmental bureaucracy (EOR)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3673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75A8-F657-D6DA-2B3B-73FF999F6D61}"/>
              </a:ext>
            </a:extLst>
          </p:cNvPr>
          <p:cNvSpPr txBox="1">
            <a:spLocks/>
          </p:cNvSpPr>
          <p:nvPr/>
        </p:nvSpPr>
        <p:spPr bwMode="auto">
          <a:xfrm>
            <a:off x="496711" y="630503"/>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E6E006F-F650-54A1-02FE-5AE51AC3F0DA}"/>
              </a:ext>
            </a:extLst>
          </p:cNvPr>
          <p:cNvSpPr txBox="1">
            <a:spLocks/>
          </p:cNvSpPr>
          <p:nvPr/>
        </p:nvSpPr>
        <p:spPr bwMode="auto">
          <a:xfrm>
            <a:off x="730428" y="1611136"/>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Increasing public pressure on water, air, energy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River Action</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OEP</a:t>
            </a:r>
            <a:r>
              <a:rPr kumimoji="0" lang="en-GB" sz="2700" b="0" i="0" u="none" strike="noStrike" kern="0" cap="none" spc="0" normalizeH="0" baseline="0" noProof="0" dirty="0">
                <a:ln>
                  <a:noFill/>
                </a:ln>
                <a:solidFill>
                  <a:srgbClr val="000000"/>
                </a:solidFill>
                <a:effectLst/>
                <a:uLnTx/>
                <a:uFillTx/>
                <a:latin typeface="Arial"/>
                <a:ea typeface="ＭＳ Ｐゴシック"/>
              </a:rPr>
              <a:t>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Also increasing pressure in the opposite direction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LTNs, pylons, reservoirs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Councils considering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into biodiversity banks – improve maintain for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and operations -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Highways and public spaces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28772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FD88-046E-A1E5-FE01-E89A5332D64B}"/>
              </a:ext>
            </a:extLst>
          </p:cNvPr>
          <p:cNvSpPr txBox="1">
            <a:spLocks/>
          </p:cNvSpPr>
          <p:nvPr/>
        </p:nvSpPr>
        <p:spPr bwMode="auto">
          <a:xfrm>
            <a:off x="474133" y="641792"/>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990FD372-53D7-D207-8111-5DC16BE7BF47}"/>
              </a:ext>
            </a:extLst>
          </p:cNvPr>
          <p:cNvSpPr txBox="1">
            <a:spLocks/>
          </p:cNvSpPr>
          <p:nvPr/>
        </p:nvSpPr>
        <p:spPr bwMode="auto">
          <a:xfrm>
            <a:off x="741716"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Are we ready for the basics?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Biodiversity net gain is coming</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Ecology? Planning Committee?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Green infrastructure standards and local context</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Local plan policy intentions?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whether this matters much</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Does nature help deliver corporate objectives?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How does it get air time amongst all the other priorities?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Community perspectives and buy-in?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 staff know?</a:t>
            </a:r>
          </a:p>
        </p:txBody>
      </p:sp>
    </p:spTree>
    <p:extLst>
      <p:ext uri="{BB962C8B-B14F-4D97-AF65-F5344CB8AC3E}">
        <p14:creationId xmlns:p14="http://schemas.microsoft.com/office/powerpoint/2010/main" val="185170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D3ED-0298-F1A3-B5C8-B7E54A0BA99C}"/>
              </a:ext>
            </a:extLst>
          </p:cNvPr>
          <p:cNvSpPr txBox="1">
            <a:spLocks/>
          </p:cNvSpPr>
          <p:nvPr/>
        </p:nvSpPr>
        <p:spPr bwMode="auto">
          <a:xfrm>
            <a:off x="440267" y="607925"/>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2E5F4731-F36A-83A2-BF70-ED51EDEEC41A}"/>
              </a:ext>
            </a:extLst>
          </p:cNvPr>
          <p:cNvSpPr txBox="1">
            <a:spLocks/>
          </p:cNvSpPr>
          <p:nvPr/>
        </p:nvSpPr>
        <p:spPr bwMode="auto">
          <a:xfrm>
            <a:off x="609600" y="1351491"/>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already started the journey?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Have you organised yourself to do things differently?</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Directorates, portfolios. A “champion”?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Projects / outcomes?</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Beyond talking, doing?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your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Generating credits?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Corporate objectives and development?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green infrastructure / access to nature / tree cover)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Bids / funds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does success look like in the short &amp; medium term?</a:t>
            </a:r>
          </a:p>
        </p:txBody>
      </p:sp>
    </p:spTree>
    <p:extLst>
      <p:ext uri="{BB962C8B-B14F-4D97-AF65-F5344CB8AC3E}">
        <p14:creationId xmlns:p14="http://schemas.microsoft.com/office/powerpoint/2010/main" val="385293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FC07-B2D5-0A32-8570-77068BFC511A}"/>
              </a:ext>
            </a:extLst>
          </p:cNvPr>
          <p:cNvSpPr txBox="1">
            <a:spLocks/>
          </p:cNvSpPr>
          <p:nvPr/>
        </p:nvSpPr>
        <p:spPr bwMode="auto">
          <a:xfrm>
            <a:off x="353852" y="1571592"/>
            <a:ext cx="10972800" cy="109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0" cap="none" spc="0" normalizeH="0" baseline="0" noProof="0" dirty="0">
              <a:ln>
                <a:noFill/>
              </a:ln>
              <a:solidFill>
                <a:srgbClr val="669900"/>
              </a:solidFill>
              <a:effectLst/>
              <a:uLnTx/>
              <a:uFillTx/>
              <a:latin typeface="Arial"/>
              <a:ea typeface="+mj-ea"/>
              <a:cs typeface="+mj-cs"/>
            </a:endParaRPr>
          </a:p>
        </p:txBody>
      </p:sp>
      <p:graphicFrame>
        <p:nvGraphicFramePr>
          <p:cNvPr id="3" name="Content Placeholder 24">
            <a:extLst>
              <a:ext uri="{FF2B5EF4-FFF2-40B4-BE49-F238E27FC236}">
                <a16:creationId xmlns:a16="http://schemas.microsoft.com/office/drawing/2014/main" id="{A27A362F-160F-B531-01C4-5EB64393EE90}"/>
              </a:ext>
            </a:extLst>
          </p:cNvPr>
          <p:cNvGraphicFramePr>
            <a:graphicFrameLocks/>
          </p:cNvGraphicFramePr>
          <p:nvPr>
            <p:extLst>
              <p:ext uri="{D42A27DB-BD31-4B8C-83A1-F6EECF244321}">
                <p14:modId xmlns:p14="http://schemas.microsoft.com/office/powerpoint/2010/main" val="2028882387"/>
              </p:ext>
            </p:extLst>
          </p:nvPr>
        </p:nvGraphicFramePr>
        <p:xfrm>
          <a:off x="792823" y="3167352"/>
          <a:ext cx="4689885" cy="334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0C7C3041-D403-B336-B0C1-A097E67A5234}"/>
              </a:ext>
            </a:extLst>
          </p:cNvPr>
          <p:cNvSpPr txBox="1">
            <a:spLocks/>
          </p:cNvSpPr>
          <p:nvPr/>
        </p:nvSpPr>
        <p:spPr bwMode="auto">
          <a:xfrm>
            <a:off x="6396741" y="3178368"/>
            <a:ext cx="5386754" cy="42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Peer Challenge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an expert team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Committee Reviews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targeted development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Committee Training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essentials of decision making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Individual mentoring &amp; development</a:t>
            </a:r>
          </a:p>
          <a:p>
            <a:pPr marL="0" indent="0">
              <a:buNone/>
            </a:pPr>
            <a:r>
              <a:rPr lang="en-GB" sz="2200" u="sng" dirty="0">
                <a:solidFill>
                  <a:srgbClr val="0563C1"/>
                </a:solidFill>
                <a:effectLst/>
                <a:latin typeface="Arial" panose="020B0604020202020204" pitchFamily="34" charset="0"/>
                <a:ea typeface="Calibri" panose="020F0502020204030204" pitchFamily="34" charset="0"/>
                <a:hlinkClick r:id="rId8"/>
              </a:rPr>
              <a:t>cllr.adam.paynter@cornwall.gov.uk</a:t>
            </a:r>
            <a:endParaRPr lang="en-GB" sz="2200" u="none" dirty="0">
              <a:solidFill>
                <a:schemeClr val="tx1"/>
              </a:solidFill>
              <a:effectLst/>
              <a:latin typeface="Calibri" panose="020F0502020204030204" pitchFamily="34" charset="0"/>
              <a:ea typeface="Calibri" panose="020F0502020204030204" pitchFamily="34" charset="0"/>
            </a:endParaRPr>
          </a:p>
          <a:p>
            <a:pPr marL="0" indent="0">
              <a:buNone/>
            </a:pPr>
            <a:r>
              <a:rPr lang="en-GB" sz="2200" u="sng" dirty="0">
                <a:solidFill>
                  <a:srgbClr val="0563C1"/>
                </a:solidFill>
                <a:effectLst/>
                <a:latin typeface="Arial" panose="020B0604020202020204" pitchFamily="34" charset="0"/>
                <a:ea typeface="Calibri" panose="020F0502020204030204" pitchFamily="34" charset="0"/>
                <a:hlinkClick r:id="rId9"/>
              </a:rPr>
              <a:t>independent.grouplga@local.gov.uk</a:t>
            </a:r>
            <a:endParaRPr lang="en-GB" sz="2200" dirty="0">
              <a:effectLst/>
              <a:latin typeface="Calibri" panose="020F0502020204030204" pitchFamily="34" charset="0"/>
              <a:ea typeface="Calibri" panose="020F0502020204030204" pitchFamily="34" charset="0"/>
            </a:endParaRPr>
          </a:p>
        </p:txBody>
      </p:sp>
      <p:sp>
        <p:nvSpPr>
          <p:cNvPr id="6" name="Text Placeholder 4">
            <a:extLst>
              <a:ext uri="{FF2B5EF4-FFF2-40B4-BE49-F238E27FC236}">
                <a16:creationId xmlns:a16="http://schemas.microsoft.com/office/drawing/2014/main" id="{5A117089-D23F-7C9D-7E58-4249ED9CE791}"/>
              </a:ext>
            </a:extLst>
          </p:cNvPr>
          <p:cNvSpPr txBox="1">
            <a:spLocks/>
          </p:cNvSpPr>
          <p:nvPr/>
        </p:nvSpPr>
        <p:spPr bwMode="auto">
          <a:xfrm>
            <a:off x="6264226" y="2525906"/>
            <a:ext cx="49497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Opportunities for Members</a:t>
            </a:r>
          </a:p>
        </p:txBody>
      </p:sp>
      <p:sp>
        <p:nvSpPr>
          <p:cNvPr id="7" name="Text Placeholder 2">
            <a:extLst>
              <a:ext uri="{FF2B5EF4-FFF2-40B4-BE49-F238E27FC236}">
                <a16:creationId xmlns:a16="http://schemas.microsoft.com/office/drawing/2014/main" id="{6CD53A3E-4D09-BB03-E81D-5E1277519542}"/>
              </a:ext>
            </a:extLst>
          </p:cNvPr>
          <p:cNvSpPr txBox="1">
            <a:spLocks/>
          </p:cNvSpPr>
          <p:nvPr/>
        </p:nvSpPr>
        <p:spPr bwMode="auto">
          <a:xfrm>
            <a:off x="792823" y="2525906"/>
            <a:ext cx="5047429"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The Planning Peer Role</a:t>
            </a:r>
          </a:p>
        </p:txBody>
      </p:sp>
      <p:sp>
        <p:nvSpPr>
          <p:cNvPr id="8" name="TextBox 7">
            <a:extLst>
              <a:ext uri="{FF2B5EF4-FFF2-40B4-BE49-F238E27FC236}">
                <a16:creationId xmlns:a16="http://schemas.microsoft.com/office/drawing/2014/main" id="{114CE979-09F6-F15A-4459-4455C678004C}"/>
              </a:ext>
            </a:extLst>
          </p:cNvPr>
          <p:cNvSpPr txBox="1"/>
          <p:nvPr/>
        </p:nvSpPr>
        <p:spPr>
          <a:xfrm>
            <a:off x="621196" y="1293067"/>
            <a:ext cx="11731830"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Bringing it all together: Member Peers</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Steve </a:t>
            </a:r>
            <a:r>
              <a:rPr lang="en-GB" sz="3200" kern="0" dirty="0">
                <a:solidFill>
                  <a:srgbClr val="006600"/>
                </a:solidFill>
                <a:latin typeface="Arial"/>
                <a:ea typeface="+mj-ea"/>
                <a:cs typeface="+mj-cs"/>
              </a:rPr>
              <a:t>B</a:t>
            </a:r>
            <a:r>
              <a:rPr kumimoji="0" lang="en-GB" sz="3200" b="0" i="0" u="none" strike="noStrike" kern="0" cap="none" spc="0" normalizeH="0" baseline="0" noProof="0" dirty="0" err="1">
                <a:ln>
                  <a:noFill/>
                </a:ln>
                <a:solidFill>
                  <a:srgbClr val="006600"/>
                </a:solidFill>
                <a:effectLst/>
                <a:uLnTx/>
                <a:uFillTx/>
                <a:latin typeface="Arial"/>
                <a:ea typeface="+mj-ea"/>
                <a:cs typeface="+mj-cs"/>
              </a:rPr>
              <a:t>arker</a:t>
            </a:r>
            <a:r>
              <a:rPr kumimoji="0" lang="en-GB" sz="3200" b="0" i="0" u="none" strike="noStrike" kern="0" cap="none" spc="0" normalizeH="0" baseline="0" noProof="0" dirty="0">
                <a:ln>
                  <a:noFill/>
                </a:ln>
                <a:solidFill>
                  <a:srgbClr val="006600"/>
                </a:solidFill>
                <a:effectLst/>
                <a:uLnTx/>
                <a:uFillTx/>
                <a:latin typeface="Arial"/>
                <a:ea typeface="+mj-ea"/>
                <a:cs typeface="+mj-cs"/>
              </a:rPr>
              <a:t>, PAS &amp; Cllr Julian German (Cornwall)</a:t>
            </a:r>
          </a:p>
        </p:txBody>
      </p:sp>
    </p:spTree>
    <p:extLst>
      <p:ext uri="{BB962C8B-B14F-4D97-AF65-F5344CB8AC3E}">
        <p14:creationId xmlns:p14="http://schemas.microsoft.com/office/powerpoint/2010/main" val="122657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FB42F-6EDF-0CAD-EA92-44BE1EAC97D7}"/>
              </a:ext>
            </a:extLst>
          </p:cNvPr>
          <p:cNvSpPr txBox="1"/>
          <p:nvPr/>
        </p:nvSpPr>
        <p:spPr>
          <a:xfrm>
            <a:off x="565895" y="2804116"/>
            <a:ext cx="6817892" cy="3170099"/>
          </a:xfrm>
          <a:prstGeom prst="rect">
            <a:avLst/>
          </a:prstGeom>
          <a:noFill/>
        </p:spPr>
        <p:txBody>
          <a:bodyPr wrap="none" rtlCol="0">
            <a:spAutoFit/>
          </a:bodyPr>
          <a:lstStyle/>
          <a:p>
            <a:pPr algn="l">
              <a:spcAft>
                <a:spcPts val="1200"/>
              </a:spcAft>
            </a:pPr>
            <a:r>
              <a:rPr lang="en-GB" sz="3200" i="0" dirty="0">
                <a:effectLst/>
                <a:latin typeface="Arial" panose="020B0604020202020204" pitchFamily="34" charset="0"/>
                <a:cs typeface="Arial" panose="020B0604020202020204" pitchFamily="34" charset="0"/>
              </a:rPr>
              <a:t>What we will cover in this session</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Recent &amp; important developments</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PAS work supporting councils</a:t>
            </a:r>
          </a:p>
          <a:p>
            <a:pPr marL="457200" indent="-457200" algn="l">
              <a:spcAft>
                <a:spcPts val="1200"/>
              </a:spcAft>
              <a:buFont typeface="Arial" panose="020B0604020202020204" pitchFamily="34" charset="0"/>
              <a:buChar char="•"/>
            </a:pPr>
            <a:r>
              <a:rPr lang="en-GB" sz="3200" dirty="0">
                <a:latin typeface="Arial" panose="020B0604020202020204" pitchFamily="34" charset="0"/>
                <a:cs typeface="Arial" panose="020B0604020202020204" pitchFamily="34" charset="0"/>
              </a:rPr>
              <a:t>Our </a:t>
            </a:r>
            <a:r>
              <a:rPr lang="en-GB" sz="3200" i="0" dirty="0">
                <a:effectLst/>
                <a:latin typeface="Arial" panose="020B0604020202020204" pitchFamily="34" charset="0"/>
                <a:cs typeface="Arial" panose="020B0604020202020204" pitchFamily="34" charset="0"/>
              </a:rPr>
              <a:t>learning</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What is on the horizon?</a:t>
            </a:r>
          </a:p>
        </p:txBody>
      </p:sp>
      <p:sp>
        <p:nvSpPr>
          <p:cNvPr id="5" name="Google Shape;263;p24">
            <a:extLst>
              <a:ext uri="{FF2B5EF4-FFF2-40B4-BE49-F238E27FC236}">
                <a16:creationId xmlns:a16="http://schemas.microsoft.com/office/drawing/2014/main" id="{4F1F08AB-5AD6-D1A0-F28C-DC652A8BA225}"/>
              </a:ext>
            </a:extLst>
          </p:cNvPr>
          <p:cNvSpPr txBox="1">
            <a:spLocks/>
          </p:cNvSpPr>
          <p:nvPr/>
        </p:nvSpPr>
        <p:spPr bwMode="auto">
          <a:xfrm>
            <a:off x="479997" y="1331185"/>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Local Plans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Sarah Lewis, PAS</a:t>
            </a:r>
          </a:p>
        </p:txBody>
      </p:sp>
      <p:pic>
        <p:nvPicPr>
          <p:cNvPr id="6" name="Picture 5">
            <a:extLst>
              <a:ext uri="{FF2B5EF4-FFF2-40B4-BE49-F238E27FC236}">
                <a16:creationId xmlns:a16="http://schemas.microsoft.com/office/drawing/2014/main" id="{81B4E789-7959-DECA-41C9-1BBE6CD436AD}"/>
              </a:ext>
            </a:extLst>
          </p:cNvPr>
          <p:cNvPicPr>
            <a:picLocks noChangeAspect="1"/>
          </p:cNvPicPr>
          <p:nvPr/>
        </p:nvPicPr>
        <p:blipFill>
          <a:blip r:embed="rId3"/>
          <a:stretch>
            <a:fillRect/>
          </a:stretch>
        </p:blipFill>
        <p:spPr>
          <a:xfrm>
            <a:off x="7735784" y="2816122"/>
            <a:ext cx="3645348" cy="3338587"/>
          </a:xfrm>
          <a:prstGeom prst="rect">
            <a:avLst/>
          </a:prstGeom>
        </p:spPr>
      </p:pic>
    </p:spTree>
    <p:extLst>
      <p:ext uri="{BB962C8B-B14F-4D97-AF65-F5344CB8AC3E}">
        <p14:creationId xmlns:p14="http://schemas.microsoft.com/office/powerpoint/2010/main" val="257924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D3F408EA-8211-81B5-EC4A-22FF437DE729}"/>
              </a:ext>
            </a:extLst>
          </p:cNvPr>
          <p:cNvSpPr txBox="1">
            <a:spLocks noChangeArrowheads="1"/>
          </p:cNvSpPr>
          <p:nvPr/>
        </p:nvSpPr>
        <p:spPr bwMode="auto">
          <a:xfrm>
            <a:off x="826876" y="2204686"/>
            <a:ext cx="84551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sz="4000" b="1" dirty="0">
                <a:solidFill>
                  <a:srgbClr val="000000"/>
                </a:solidFill>
                <a:ea typeface="ＭＳ Ｐゴシック"/>
              </a:rPr>
              <a:t>Thank you &amp; questions</a:t>
            </a: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r>
              <a:rPr lang="en-GB" altLang="en-US" sz="4000" dirty="0">
                <a:solidFill>
                  <a:srgbClr val="000000"/>
                </a:solidFill>
                <a:ea typeface="ＭＳ Ｐゴシック"/>
              </a:rPr>
              <a:t>Email	pas@local.gov.uk</a:t>
            </a:r>
          </a:p>
          <a:p>
            <a:pPr eaLnBrk="1" fontAlgn="base" hangingPunct="1">
              <a:spcBef>
                <a:spcPct val="0"/>
              </a:spcBef>
              <a:spcAft>
                <a:spcPct val="0"/>
              </a:spcAft>
              <a:buFontTx/>
              <a:buNone/>
            </a:pPr>
            <a:r>
              <a:rPr lang="en-GB" altLang="en-US" sz="4000" dirty="0">
                <a:solidFill>
                  <a:srgbClr val="000000"/>
                </a:solidFill>
                <a:ea typeface="ＭＳ Ｐゴシック"/>
              </a:rPr>
              <a:t>Web	</a:t>
            </a:r>
            <a:r>
              <a:rPr lang="en-GB" altLang="en-US" sz="4000" b="1" dirty="0">
                <a:solidFill>
                  <a:srgbClr val="669900"/>
                </a:solidFill>
                <a:ea typeface="ＭＳ Ｐゴシック"/>
              </a:rPr>
              <a:t>www.local.gov.uk/pas</a:t>
            </a:r>
          </a:p>
          <a:p>
            <a:pPr eaLnBrk="1" fontAlgn="base" hangingPunct="1">
              <a:spcBef>
                <a:spcPct val="0"/>
              </a:spcBef>
              <a:spcAft>
                <a:spcPct val="0"/>
              </a:spcAft>
              <a:buFontTx/>
              <a:buNone/>
            </a:pPr>
            <a:r>
              <a:rPr lang="en-GB" altLang="en-US" sz="4000" dirty="0">
                <a:solidFill>
                  <a:srgbClr val="000000"/>
                </a:solidFill>
                <a:ea typeface="ＭＳ Ｐゴシック"/>
              </a:rPr>
              <a:t>Phone	</a:t>
            </a:r>
            <a:r>
              <a:rPr lang="en-GB" altLang="en-US" sz="4000" b="1" dirty="0">
                <a:solidFill>
                  <a:srgbClr val="000000"/>
                </a:solidFill>
                <a:ea typeface="ＭＳ Ｐゴシック"/>
              </a:rPr>
              <a:t>020 7664 3000</a:t>
            </a:r>
          </a:p>
          <a:p>
            <a:pPr eaLnBrk="1" fontAlgn="base" hangingPunct="1">
              <a:spcBef>
                <a:spcPct val="0"/>
              </a:spcBef>
              <a:spcAft>
                <a:spcPct val="0"/>
              </a:spcAft>
              <a:buFontTx/>
              <a:buNone/>
            </a:pPr>
            <a:r>
              <a:rPr lang="en-GB" altLang="en-US" sz="4000" dirty="0">
                <a:solidFill>
                  <a:srgbClr val="000000"/>
                </a:solidFill>
                <a:ea typeface="ＭＳ Ｐゴシック"/>
              </a:rPr>
              <a:t>Twitter	@</a:t>
            </a:r>
            <a:r>
              <a:rPr lang="en-GB" altLang="en-US" sz="4000" dirty="0" err="1">
                <a:solidFill>
                  <a:srgbClr val="000000"/>
                </a:solidFill>
                <a:ea typeface="ＭＳ Ｐゴシック"/>
              </a:rPr>
              <a:t>Pas_Team</a:t>
            </a:r>
            <a:endParaRPr lang="en-US" altLang="en-US" sz="4000" dirty="0">
              <a:solidFill>
                <a:srgbClr val="000000"/>
              </a:solidFill>
              <a:ea typeface="ＭＳ Ｐゴシック"/>
            </a:endParaRPr>
          </a:p>
        </p:txBody>
      </p:sp>
    </p:spTree>
    <p:extLst>
      <p:ext uri="{BB962C8B-B14F-4D97-AF65-F5344CB8AC3E}">
        <p14:creationId xmlns:p14="http://schemas.microsoft.com/office/powerpoint/2010/main" val="319259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94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2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0691" y="1242557"/>
            <a:ext cx="10442018"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National Planning Policy Framework (NPPF) (1)</a:t>
            </a:r>
          </a:p>
        </p:txBody>
      </p:sp>
      <p:sp>
        <p:nvSpPr>
          <p:cNvPr id="2" name="TextBox 1">
            <a:extLst>
              <a:ext uri="{FF2B5EF4-FFF2-40B4-BE49-F238E27FC236}">
                <a16:creationId xmlns:a16="http://schemas.microsoft.com/office/drawing/2014/main" id="{20CFB42F-6EDF-0CAD-EA92-44BE1EAC97D7}"/>
              </a:ext>
            </a:extLst>
          </p:cNvPr>
          <p:cNvSpPr txBox="1"/>
          <p:nvPr/>
        </p:nvSpPr>
        <p:spPr>
          <a:xfrm>
            <a:off x="450691" y="2082772"/>
            <a:ext cx="11290618" cy="4201150"/>
          </a:xfrm>
          <a:prstGeom prst="rect">
            <a:avLst/>
          </a:prstGeom>
          <a:noFill/>
        </p:spPr>
        <p:txBody>
          <a:bodyPr wrap="square" rtlCol="0">
            <a:spAutoFit/>
          </a:bodyPr>
          <a:lstStyle/>
          <a:p>
            <a:pPr marL="269875" indent="-269875">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Revised NPPF</a:t>
            </a:r>
            <a:r>
              <a:rPr lang="en-GB" sz="3000" dirty="0">
                <a:latin typeface="Arial" panose="020B0604020202020204" pitchFamily="34" charset="0"/>
                <a:cs typeface="Arial" panose="020B0604020202020204" pitchFamily="34" charset="0"/>
              </a:rPr>
              <a:t> </a:t>
            </a:r>
            <a:r>
              <a:rPr lang="en-GB" sz="3000" b="1" dirty="0">
                <a:latin typeface="Arial" panose="020B0604020202020204" pitchFamily="34" charset="0"/>
                <a:cs typeface="Arial" panose="020B0604020202020204" pitchFamily="34" charset="0"/>
              </a:rPr>
              <a:t>20 Dec 2023:</a:t>
            </a:r>
          </a:p>
          <a:p>
            <a:pPr marL="620713" lvl="1" indent="-350838">
              <a:buFont typeface="Wingdings" panose="05000000000000000000" pitchFamily="2" charset="2"/>
              <a:buChar char="Ø"/>
            </a:pPr>
            <a:r>
              <a:rPr lang="en-GB" sz="2800" i="1" dirty="0">
                <a:latin typeface="Arial" panose="020B0604020202020204" pitchFamily="34" charset="0"/>
                <a:cs typeface="Arial" panose="020B0604020202020204" pitchFamily="34" charset="0"/>
              </a:rPr>
              <a:t>“Preparing &amp; maintaining up-to-date plans; a priority</a:t>
            </a:r>
            <a:r>
              <a:rPr lang="en-GB"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269875" indent="-269875">
              <a:buFont typeface="Arial" panose="020B0604020202020204" pitchFamily="34" charset="0"/>
              <a:buChar char="•"/>
            </a:pPr>
            <a:r>
              <a:rPr lang="en-GB" sz="3000" b="1" dirty="0">
                <a:latin typeface="Arial" panose="020B0604020202020204" pitchFamily="34" charset="0"/>
                <a:cs typeface="Arial" panose="020B0604020202020204" pitchFamily="34" charset="0"/>
              </a:rPr>
              <a:t>Targets / housing numbers: </a:t>
            </a:r>
          </a:p>
          <a:p>
            <a:pPr marL="727075"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Standard method for calculating housing need: </a:t>
            </a:r>
            <a:r>
              <a:rPr lang="en-GB" sz="2800" i="1" dirty="0">
                <a:latin typeface="Arial" panose="020B0604020202020204" pitchFamily="34" charset="0"/>
                <a:cs typeface="Arial" panose="020B0604020202020204" pitchFamily="34" charset="0"/>
              </a:rPr>
              <a:t>‘advisory’</a:t>
            </a:r>
          </a:p>
          <a:p>
            <a:pPr marL="446088"/>
            <a:endParaRPr lang="en-GB" sz="3000" b="1" i="1" dirty="0">
              <a:latin typeface="Arial" panose="020B0604020202020204" pitchFamily="34" charset="0"/>
              <a:cs typeface="Arial" panose="020B0604020202020204" pitchFamily="34" charset="0"/>
            </a:endParaRPr>
          </a:p>
          <a:p>
            <a:pPr marL="446088" indent="-446088">
              <a:buFont typeface="Arial" panose="020B0604020202020204" pitchFamily="34" charset="0"/>
              <a:buChar char="•"/>
            </a:pPr>
            <a:r>
              <a:rPr lang="en-GB" sz="3000" b="1" dirty="0">
                <a:latin typeface="Arial" panose="020B0604020202020204" pitchFamily="34" charset="0"/>
                <a:cs typeface="Arial" panose="020B0604020202020204" pitchFamily="34" charset="0"/>
              </a:rPr>
              <a:t>Incentives to get plans in place:</a:t>
            </a:r>
          </a:p>
          <a:p>
            <a:pPr marL="714375" lvl="1" indent="-444500">
              <a:buFont typeface="Wingdings" panose="05000000000000000000" pitchFamily="2" charset="2"/>
              <a:buChar char="Ø"/>
            </a:pPr>
            <a:r>
              <a:rPr lang="en-GB" sz="2800" dirty="0">
                <a:latin typeface="Arial" panose="020B0604020202020204" pitchFamily="34" charset="0"/>
                <a:cs typeface="Arial" panose="020B0604020202020204" pitchFamily="34" charset="0"/>
              </a:rPr>
              <a:t>No requirement to annually update 5-year Housing Land Supply </a:t>
            </a:r>
          </a:p>
          <a:p>
            <a:pPr marL="714375" lvl="1"/>
            <a:r>
              <a:rPr lang="en-GB" sz="2800" b="1" u="sng" dirty="0">
                <a:latin typeface="Arial" panose="020B0604020202020204" pitchFamily="34" charset="0"/>
                <a:cs typeface="Arial" panose="020B0604020202020204" pitchFamily="34" charset="0"/>
              </a:rPr>
              <a:t>if plan is less than 5 years’ old </a:t>
            </a:r>
            <a:r>
              <a:rPr lang="en-GB" sz="2800" dirty="0">
                <a:latin typeface="Arial" panose="020B0604020202020204" pitchFamily="34" charset="0"/>
                <a:cs typeface="Arial" panose="020B0604020202020204" pitchFamily="34" charset="0"/>
              </a:rPr>
              <a:t>(from adoption)</a:t>
            </a:r>
          </a:p>
        </p:txBody>
      </p:sp>
    </p:spTree>
    <p:extLst>
      <p:ext uri="{BB962C8B-B14F-4D97-AF65-F5344CB8AC3E}">
        <p14:creationId xmlns:p14="http://schemas.microsoft.com/office/powerpoint/2010/main" val="94531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60235" y="1213490"/>
            <a:ext cx="11547232"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National Planning Policy Framework (NPPF) (2)</a:t>
            </a:r>
          </a:p>
        </p:txBody>
      </p:sp>
      <p:sp>
        <p:nvSpPr>
          <p:cNvPr id="2" name="TextBox 1">
            <a:extLst>
              <a:ext uri="{FF2B5EF4-FFF2-40B4-BE49-F238E27FC236}">
                <a16:creationId xmlns:a16="http://schemas.microsoft.com/office/drawing/2014/main" id="{20CFB42F-6EDF-0CAD-EA92-44BE1EAC97D7}"/>
              </a:ext>
            </a:extLst>
          </p:cNvPr>
          <p:cNvSpPr txBox="1"/>
          <p:nvPr/>
        </p:nvSpPr>
        <p:spPr>
          <a:xfrm>
            <a:off x="460235" y="2004148"/>
            <a:ext cx="11271530"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Green Belt:</a:t>
            </a:r>
          </a:p>
          <a:p>
            <a:pPr marL="620713" lvl="1" indent="-350838">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Reviews ‘no requirement’, but LPAs may ‘choose to’</a:t>
            </a:r>
          </a:p>
          <a:p>
            <a:pPr marL="620713" lvl="1" indent="-350838">
              <a:buFont typeface="Wingdings" panose="05000000000000000000" pitchFamily="2" charset="2"/>
              <a:buChar char="Ø"/>
            </a:pPr>
            <a:r>
              <a:rPr lang="en-GB" sz="2800" dirty="0">
                <a:latin typeface="Arial" panose="020B0604020202020204" pitchFamily="34" charset="0"/>
                <a:cs typeface="Arial" panose="020B0604020202020204" pitchFamily="34" charset="0"/>
              </a:rPr>
              <a:t>NPPF consultation linked GB reviews to housing, published NPPF didn’t make this link</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35% Housing Urban Uplift </a:t>
            </a:r>
            <a:r>
              <a:rPr lang="en-GB" sz="3000" dirty="0">
                <a:latin typeface="Arial" panose="020B0604020202020204" pitchFamily="34" charset="0"/>
                <a:cs typeface="Arial" panose="020B0604020202020204" pitchFamily="34" charset="0"/>
              </a:rPr>
              <a:t>now part of NPPF</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Soundness test </a:t>
            </a:r>
            <a:r>
              <a:rPr lang="en-GB" sz="3000" dirty="0">
                <a:latin typeface="Arial" panose="020B0604020202020204" pitchFamily="34" charset="0"/>
                <a:cs typeface="Arial" panose="020B0604020202020204" pitchFamily="34" charset="0"/>
              </a:rPr>
              <a:t>– “justified” requirement remains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Transition</a:t>
            </a:r>
            <a:r>
              <a:rPr lang="en-GB" sz="3000" dirty="0">
                <a:latin typeface="Arial" panose="020B0604020202020204" pitchFamily="34" charset="0"/>
                <a:cs typeface="Arial" panose="020B0604020202020204" pitchFamily="34" charset="0"/>
              </a:rPr>
              <a:t> – new NPPF applies to plans at Reg 19 (or beyond) after 19 March 2024.</a:t>
            </a:r>
          </a:p>
        </p:txBody>
      </p:sp>
    </p:spTree>
    <p:extLst>
      <p:ext uri="{BB962C8B-B14F-4D97-AF65-F5344CB8AC3E}">
        <p14:creationId xmlns:p14="http://schemas.microsoft.com/office/powerpoint/2010/main" val="194003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4575" y="1137253"/>
            <a:ext cx="91440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Local Plans</a:t>
            </a:r>
          </a:p>
        </p:txBody>
      </p:sp>
      <p:sp>
        <p:nvSpPr>
          <p:cNvPr id="2" name="TextBox 1">
            <a:extLst>
              <a:ext uri="{FF2B5EF4-FFF2-40B4-BE49-F238E27FC236}">
                <a16:creationId xmlns:a16="http://schemas.microsoft.com/office/drawing/2014/main" id="{20CFB42F-6EDF-0CAD-EA92-44BE1EAC97D7}"/>
              </a:ext>
            </a:extLst>
          </p:cNvPr>
          <p:cNvSpPr txBox="1"/>
          <p:nvPr/>
        </p:nvSpPr>
        <p:spPr>
          <a:xfrm>
            <a:off x="454575" y="1970196"/>
            <a:ext cx="10582241"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dirty="0">
                <a:latin typeface="Arial" panose="020B0604020202020204" pitchFamily="34" charset="0"/>
                <a:cs typeface="Arial" panose="020B0604020202020204" pitchFamily="34" charset="0"/>
              </a:rPr>
              <a:t>Appetite for </a:t>
            </a:r>
            <a:r>
              <a:rPr lang="en-GB" sz="3000" b="1" dirty="0">
                <a:latin typeface="Arial" panose="020B0604020202020204" pitchFamily="34" charset="0"/>
                <a:cs typeface="Arial" panose="020B0604020202020204" pitchFamily="34" charset="0"/>
              </a:rPr>
              <a:t>‘intervention’ </a:t>
            </a:r>
            <a:r>
              <a:rPr lang="en-GB" sz="3000" dirty="0">
                <a:latin typeface="Arial" panose="020B0604020202020204" pitchFamily="34" charset="0"/>
                <a:cs typeface="Arial" panose="020B0604020202020204" pitchFamily="34" charset="0"/>
              </a:rPr>
              <a:t>is growing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7 councils ‘directed’</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Reviewing local plans</a:t>
            </a:r>
            <a:endParaRPr lang="en-GB" sz="30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Good practice to review local plan against 2023 NPPF</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Updating local plans </a:t>
            </a:r>
            <a:r>
              <a:rPr lang="en-GB" sz="3000" dirty="0">
                <a:latin typeface="Arial" panose="020B0604020202020204" pitchFamily="34" charset="0"/>
                <a:cs typeface="Arial" panose="020B0604020202020204" pitchFamily="34" charset="0"/>
              </a:rPr>
              <a:t>– current system / new system</a:t>
            </a:r>
          </a:p>
          <a:p>
            <a:pPr marL="914400" lvl="1" indent="-457200">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Submission deadline for examination 30th June 2025 </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still relevant</a:t>
            </a:r>
          </a:p>
          <a:p>
            <a:pPr marL="742950" lvl="1" indent="-28575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0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8C89-98FB-F53B-E30B-134ABF75AF36}"/>
              </a:ext>
            </a:extLst>
          </p:cNvPr>
          <p:cNvSpPr>
            <a:spLocks noGrp="1"/>
          </p:cNvSpPr>
          <p:nvPr>
            <p:ph type="title"/>
          </p:nvPr>
        </p:nvSpPr>
        <p:spPr>
          <a:xfrm>
            <a:off x="-518441" y="867508"/>
            <a:ext cx="4504287"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algn="ctr" fontAlgn="base">
              <a:spcAft>
                <a:spcPct val="0"/>
              </a:spcAft>
            </a:pPr>
            <a:r>
              <a:rPr lang="en-GB" sz="3200" b="1" kern="0" dirty="0">
                <a:solidFill>
                  <a:srgbClr val="006600"/>
                </a:solidFill>
                <a:latin typeface="Arial"/>
              </a:rPr>
              <a:t>PAS Support </a:t>
            </a:r>
          </a:p>
        </p:txBody>
      </p:sp>
      <p:sp>
        <p:nvSpPr>
          <p:cNvPr id="3" name="Content Placeholder 2">
            <a:extLst>
              <a:ext uri="{FF2B5EF4-FFF2-40B4-BE49-F238E27FC236}">
                <a16:creationId xmlns:a16="http://schemas.microsoft.com/office/drawing/2014/main" id="{9E173179-D436-B4DD-FBD7-AAF2AA57791A}"/>
              </a:ext>
            </a:extLst>
          </p:cNvPr>
          <p:cNvSpPr>
            <a:spLocks noGrp="1"/>
          </p:cNvSpPr>
          <p:nvPr>
            <p:ph idx="1"/>
          </p:nvPr>
        </p:nvSpPr>
        <p:spPr>
          <a:xfrm>
            <a:off x="407681" y="1907173"/>
            <a:ext cx="10515600" cy="4950827"/>
          </a:xfrm>
        </p:spPr>
        <p:txBody>
          <a:bodyPr>
            <a:noAutofit/>
          </a:bodyPr>
          <a:lstStyle/>
          <a:p>
            <a:pPr>
              <a:spcBef>
                <a:spcPts val="0"/>
              </a:spcBef>
              <a:spcAft>
                <a:spcPts val="600"/>
              </a:spcAft>
            </a:pPr>
            <a:r>
              <a:rPr lang="en-GB" b="1" dirty="0">
                <a:latin typeface="Arial" panose="020B0604020202020204" pitchFamily="34" charset="0"/>
                <a:cs typeface="Arial" panose="020B0604020202020204" pitchFamily="34" charset="0"/>
              </a:rPr>
              <a:t>Directly supporting the plan making process: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Project Management / resourcing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Evidence Base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 critical friend, current system focus</a:t>
            </a:r>
          </a:p>
          <a:p>
            <a:r>
              <a:rPr lang="en-GB" b="1" dirty="0">
                <a:latin typeface="Arial" panose="020B0604020202020204" pitchFamily="34" charset="0"/>
                <a:cs typeface="Arial" panose="020B0604020202020204" pitchFamily="34" charset="0"/>
              </a:rPr>
              <a:t>Prototyping: templates, tools, how-to’s and examples</a:t>
            </a:r>
            <a:r>
              <a:rPr lang="en-GB" dirty="0">
                <a:latin typeface="Arial" panose="020B0604020202020204" pitchFamily="34" charset="0"/>
                <a:cs typeface="Arial" panose="020B0604020202020204" pitchFamily="34" charset="0"/>
              </a:rPr>
              <a:t>:</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Supporting the proposed planning reforms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Councils ‘between planning systems’</a:t>
            </a:r>
          </a:p>
          <a:p>
            <a:pPr>
              <a:spcAft>
                <a:spcPts val="1200"/>
              </a:spcAft>
            </a:pPr>
            <a:r>
              <a:rPr lang="en-GB" b="1" dirty="0">
                <a:latin typeface="Arial" panose="020B0604020202020204" pitchFamily="34" charset="0"/>
                <a:cs typeface="Arial" panose="020B0604020202020204" pitchFamily="34" charset="0"/>
              </a:rPr>
              <a:t>Networks, Topic-Based Events , Training Modules </a:t>
            </a:r>
          </a:p>
          <a:p>
            <a:r>
              <a:rPr lang="en-GB" b="1" dirty="0">
                <a:latin typeface="Arial" panose="020B0604020202020204" pitchFamily="34" charset="0"/>
                <a:cs typeface="Arial" panose="020B0604020202020204" pitchFamily="34" charset="0"/>
              </a:rPr>
              <a:t>Website: </a:t>
            </a:r>
            <a:r>
              <a:rPr lang="en-GB" dirty="0">
                <a:latin typeface="Arial" panose="020B0604020202020204" pitchFamily="34" charset="0"/>
                <a:cs typeface="Arial" panose="020B0604020202020204" pitchFamily="34" charset="0"/>
              </a:rPr>
              <a:t>tools, case studies</a:t>
            </a:r>
          </a:p>
        </p:txBody>
      </p:sp>
    </p:spTree>
    <p:extLst>
      <p:ext uri="{BB962C8B-B14F-4D97-AF65-F5344CB8AC3E}">
        <p14:creationId xmlns:p14="http://schemas.microsoft.com/office/powerpoint/2010/main" val="12438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D365-942B-7DFA-6542-E5CADC823912}"/>
              </a:ext>
            </a:extLst>
          </p:cNvPr>
          <p:cNvSpPr>
            <a:spLocks noGrp="1"/>
          </p:cNvSpPr>
          <p:nvPr>
            <p:ph type="title"/>
          </p:nvPr>
        </p:nvSpPr>
        <p:spPr>
          <a:xfrm>
            <a:off x="381000" y="8827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What have we learned? </a:t>
            </a:r>
          </a:p>
        </p:txBody>
      </p:sp>
      <p:sp>
        <p:nvSpPr>
          <p:cNvPr id="3" name="Content Placeholder 2">
            <a:extLst>
              <a:ext uri="{FF2B5EF4-FFF2-40B4-BE49-F238E27FC236}">
                <a16:creationId xmlns:a16="http://schemas.microsoft.com/office/drawing/2014/main" id="{08B96189-591F-60D9-8840-FE8378DACC3F}"/>
              </a:ext>
            </a:extLst>
          </p:cNvPr>
          <p:cNvSpPr>
            <a:spLocks noGrp="1"/>
          </p:cNvSpPr>
          <p:nvPr>
            <p:ph idx="1"/>
          </p:nvPr>
        </p:nvSpPr>
        <p:spPr>
          <a:xfrm>
            <a:off x="381000" y="2208348"/>
            <a:ext cx="10515600" cy="4351338"/>
          </a:xfrm>
        </p:spPr>
        <p:txBody>
          <a:bodyPr>
            <a:noAutofit/>
          </a:bodyPr>
          <a:lstStyle/>
          <a:p>
            <a:pPr marL="0" indent="0">
              <a:buNone/>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important to get right?</a:t>
            </a:r>
          </a:p>
          <a:p>
            <a:pPr marL="0" indent="0">
              <a:buNone/>
            </a:pPr>
            <a:endParaRPr lang="en-GB" sz="2000" dirty="0">
              <a:latin typeface="Arial" panose="020B0604020202020204" pitchFamily="34" charset="0"/>
              <a:cs typeface="Arial" panose="020B0604020202020204" pitchFamily="34" charset="0"/>
            </a:endParaRPr>
          </a:p>
          <a:p>
            <a:pPr>
              <a:spcBef>
                <a:spcPts val="0"/>
              </a:spcBef>
              <a:spcAft>
                <a:spcPts val="1200"/>
              </a:spcAft>
            </a:pPr>
            <a:r>
              <a:rPr lang="en-GB" sz="3000" b="1" dirty="0">
                <a:latin typeface="Arial" panose="020B0604020202020204" pitchFamily="34" charset="0"/>
                <a:cs typeface="Arial" panose="020B0604020202020204" pitchFamily="34" charset="0"/>
              </a:rPr>
              <a:t>Programme</a:t>
            </a:r>
            <a:r>
              <a:rPr lang="en-GB" sz="3000" dirty="0">
                <a:latin typeface="Arial" panose="020B0604020202020204" pitchFamily="34" charset="0"/>
                <a:cs typeface="Arial" panose="020B0604020202020204" pitchFamily="34" charset="0"/>
              </a:rPr>
              <a:t> – (Project management)</a:t>
            </a:r>
          </a:p>
          <a:p>
            <a:pPr>
              <a:spcBef>
                <a:spcPts val="0"/>
              </a:spcBef>
              <a:spcAft>
                <a:spcPts val="1200"/>
              </a:spcAft>
            </a:pPr>
            <a:r>
              <a:rPr lang="en-GB" sz="3000" b="1" dirty="0">
                <a:latin typeface="Arial" panose="020B0604020202020204" pitchFamily="34" charset="0"/>
                <a:cs typeface="Arial" panose="020B0604020202020204" pitchFamily="34" charset="0"/>
              </a:rPr>
              <a:t>Decision making </a:t>
            </a:r>
            <a:r>
              <a:rPr lang="en-GB" sz="3000" dirty="0">
                <a:latin typeface="Arial" panose="020B0604020202020204" pitchFamily="34" charset="0"/>
                <a:cs typeface="Arial" panose="020B0604020202020204" pitchFamily="34" charset="0"/>
              </a:rPr>
              <a:t>- (Governance)</a:t>
            </a:r>
          </a:p>
          <a:p>
            <a:pPr>
              <a:spcBef>
                <a:spcPts val="0"/>
              </a:spcBef>
              <a:spcAft>
                <a:spcPts val="1200"/>
              </a:spcAft>
            </a:pPr>
            <a:r>
              <a:rPr lang="en-GB" sz="3000" b="1" dirty="0">
                <a:latin typeface="Arial" panose="020B0604020202020204" pitchFamily="34" charset="0"/>
                <a:cs typeface="Arial" panose="020B0604020202020204" pitchFamily="34" charset="0"/>
              </a:rPr>
              <a:t>Consultation &amp; Engagement  </a:t>
            </a:r>
            <a:r>
              <a:rPr lang="en-GB" sz="3000" dirty="0">
                <a:latin typeface="Arial" panose="020B0604020202020204" pitchFamily="34" charset="0"/>
                <a:cs typeface="Arial" panose="020B0604020202020204" pitchFamily="34" charset="0"/>
              </a:rPr>
              <a:t>(esp. statutory cons)</a:t>
            </a:r>
          </a:p>
          <a:p>
            <a:pPr>
              <a:spcBef>
                <a:spcPts val="0"/>
              </a:spcBef>
              <a:spcAft>
                <a:spcPts val="1200"/>
              </a:spcAft>
            </a:pPr>
            <a:r>
              <a:rPr lang="en-GB" sz="3000" b="1" dirty="0">
                <a:latin typeface="Arial" panose="020B0604020202020204" pitchFamily="34" charset="0"/>
                <a:cs typeface="Arial" panose="020B0604020202020204" pitchFamily="34" charset="0"/>
              </a:rPr>
              <a:t>Evidence </a:t>
            </a:r>
            <a:r>
              <a:rPr lang="en-GB" sz="3000" dirty="0">
                <a:latin typeface="Arial" panose="020B0604020202020204" pitchFamily="34" charset="0"/>
                <a:cs typeface="Arial" panose="020B0604020202020204" pitchFamily="34" charset="0"/>
              </a:rPr>
              <a:t>(proportionality, risk averse)</a:t>
            </a:r>
          </a:p>
          <a:p>
            <a:pPr>
              <a:spcBef>
                <a:spcPts val="0"/>
              </a:spcBef>
              <a:spcAft>
                <a:spcPts val="1200"/>
              </a:spcAft>
            </a:pPr>
            <a:r>
              <a:rPr lang="en-GB" sz="3000" b="1" dirty="0">
                <a:latin typeface="Arial" panose="020B0604020202020204" pitchFamily="34" charset="0"/>
                <a:cs typeface="Arial" panose="020B0604020202020204" pitchFamily="34" charset="0"/>
              </a:rPr>
              <a:t>Leadership</a:t>
            </a:r>
            <a:r>
              <a:rPr lang="en-GB" sz="3000" dirty="0">
                <a:latin typeface="Arial" panose="020B0604020202020204" pitchFamily="34" charset="0"/>
                <a:cs typeface="Arial" panose="020B0604020202020204" pitchFamily="34" charset="0"/>
              </a:rPr>
              <a:t> - (Council’s plan)</a:t>
            </a: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63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6D2A-E152-6B66-59D2-AE24962BBDD8}"/>
              </a:ext>
            </a:extLst>
          </p:cNvPr>
          <p:cNvSpPr>
            <a:spLocks noGrp="1"/>
          </p:cNvSpPr>
          <p:nvPr>
            <p:ph type="title"/>
          </p:nvPr>
        </p:nvSpPr>
        <p:spPr>
          <a:xfrm>
            <a:off x="353786" y="8816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On the Horizon…</a:t>
            </a:r>
          </a:p>
        </p:txBody>
      </p:sp>
      <p:sp>
        <p:nvSpPr>
          <p:cNvPr id="3" name="Content Placeholder 2">
            <a:extLst>
              <a:ext uri="{FF2B5EF4-FFF2-40B4-BE49-F238E27FC236}">
                <a16:creationId xmlns:a16="http://schemas.microsoft.com/office/drawing/2014/main" id="{690B87C9-96E0-7014-187E-EAC61B991484}"/>
              </a:ext>
            </a:extLst>
          </p:cNvPr>
          <p:cNvSpPr>
            <a:spLocks noGrp="1"/>
          </p:cNvSpPr>
          <p:nvPr>
            <p:ph idx="1"/>
          </p:nvPr>
        </p:nvSpPr>
        <p:spPr>
          <a:xfrm>
            <a:off x="353786" y="1903580"/>
            <a:ext cx="11000014" cy="4848911"/>
          </a:xfrm>
        </p:spPr>
        <p:txBody>
          <a:bodyPr>
            <a:no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Reformed Planning System</a:t>
            </a:r>
            <a:r>
              <a:rPr lang="en-GB" dirty="0">
                <a:latin typeface="Arial" panose="020B0604020202020204" pitchFamily="34" charset="0"/>
                <a:cs typeface="Arial" panose="020B0604020202020204" pitchFamily="34" charset="0"/>
              </a:rPr>
              <a:t>:</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Autumn 2024, 30-month plan making period</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Levelling Up &amp; Regeneration Act 2023</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National Development Management Policies (NDMPs)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Street Votes</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Infrastructure Levy</a:t>
            </a:r>
          </a:p>
          <a:p>
            <a:pPr marL="285750" indent="-285750">
              <a:spcBef>
                <a:spcPts val="600"/>
              </a:spcBef>
              <a:spcAft>
                <a:spcPts val="1200"/>
              </a:spcAft>
            </a:pPr>
            <a:r>
              <a:rPr lang="en-GB" b="1" dirty="0">
                <a:latin typeface="Arial" panose="020B0604020202020204" pitchFamily="34" charset="0"/>
                <a:cs typeface="Arial" panose="020B0604020202020204" pitchFamily="34" charset="0"/>
              </a:rPr>
              <a:t>Net zero </a:t>
            </a:r>
            <a:r>
              <a:rPr lang="en-GB" dirty="0">
                <a:latin typeface="Arial" panose="020B0604020202020204" pitchFamily="34" charset="0"/>
                <a:cs typeface="Arial" panose="020B0604020202020204" pitchFamily="34" charset="0"/>
              </a:rPr>
              <a:t>– Energy Efficiency Standards, Future Homes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Standard 2025</a:t>
            </a:r>
          </a:p>
          <a:p>
            <a:pPr marL="285750" indent="-285750"/>
            <a:r>
              <a:rPr lang="en-GB" b="1">
                <a:latin typeface="Arial" panose="020B0604020202020204" pitchFamily="34" charset="0"/>
                <a:cs typeface="Arial" panose="020B0604020202020204" pitchFamily="34" charset="0"/>
              </a:rPr>
              <a:t>Next </a:t>
            </a:r>
            <a:r>
              <a:rPr lang="en-GB" b="1" dirty="0">
                <a:latin typeface="Arial" panose="020B0604020202020204" pitchFamily="34" charset="0"/>
                <a:cs typeface="Arial" panose="020B0604020202020204" pitchFamily="34" charset="0"/>
              </a:rPr>
              <a:t>Government….?</a:t>
            </a:r>
          </a:p>
          <a:p>
            <a:pPr marL="742950" lvl="1" indent="-285750"/>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825317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14070</TotalTime>
  <Words>4504</Words>
  <Application>Microsoft Office PowerPoint</Application>
  <PresentationFormat>Widescreen</PresentationFormat>
  <Paragraphs>396</Paragraphs>
  <Slides>32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W01 Light</vt:lpstr>
      <vt:lpstr>Calibri</vt:lpstr>
      <vt:lpstr>Calibri Light</vt:lpstr>
      <vt:lpstr>Courier New</vt:lpstr>
      <vt:lpstr>neue-haas-grotesk-text</vt:lpstr>
      <vt:lpstr>Nunito Sans</vt:lpstr>
      <vt:lpstr>Symbol</vt:lpstr>
      <vt:lpstr>Wingdings</vt:lpstr>
      <vt:lpstr>1_Office Theme</vt:lpstr>
      <vt:lpstr>  </vt:lpstr>
      <vt:lpstr>  </vt:lpstr>
      <vt:lpstr>PowerPoint Presentation</vt:lpstr>
      <vt:lpstr>National Planning Policy Framework (NPPF) (1)</vt:lpstr>
      <vt:lpstr>National Planning Policy Framework (NPPF) (2)</vt:lpstr>
      <vt:lpstr>Local Plans</vt:lpstr>
      <vt:lpstr>PAS Support </vt:lpstr>
      <vt:lpstr>What have we learned? </vt:lpstr>
      <vt:lpstr>On the 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Planning Policy Framework (NPPF)</dc:title>
  <dc:creator>Martin Hutchings</dc:creator>
  <cp:lastModifiedBy>Stephen Barker</cp:lastModifiedBy>
  <cp:revision>29</cp:revision>
  <dcterms:created xsi:type="dcterms:W3CDTF">2024-01-24T09:14:50Z</dcterms:created>
  <dcterms:modified xsi:type="dcterms:W3CDTF">2024-02-23T17:07:41Z</dcterms:modified>
</cp:coreProperties>
</file>