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</p:sldMasterIdLst>
  <p:notesMasterIdLst>
    <p:notesMasterId r:id="rId47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i\AppData\Local\Microsoft\Windows\Temporary%20Internet%20Files\Content.Outlook\1SRC1FKS\Portal%20Submission%20Sta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i\AppData\Local\Microsoft\Windows\Temporary%20Internet%20Files\Content.Outlook\1SRC1FKS\Printing%20and%20Postage%20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3200" baseline="0" dirty="0" smtClean="0"/>
              <a:t>Percentage of applications submitted online</a:t>
            </a:r>
            <a:endParaRPr lang="en-GB" sz="3200" baseline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>
              <a:solidFill>
                <a:srgbClr val="9900FF"/>
              </a:solidFill>
            </a:ln>
          </c:spPr>
          <c:marker>
            <c:symbol val="none"/>
          </c:marker>
          <c:cat>
            <c:numRef>
              <c:f>'Annual Overview'!$A$15:$A$22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'Annual Overview'!$B$15:$B$22</c:f>
              <c:numCache>
                <c:formatCode>0%</c:formatCode>
                <c:ptCount val="8"/>
                <c:pt idx="0">
                  <c:v>0.2829861111111111</c:v>
                </c:pt>
                <c:pt idx="1">
                  <c:v>0.40125</c:v>
                </c:pt>
                <c:pt idx="2">
                  <c:v>0.39723320158102765</c:v>
                </c:pt>
                <c:pt idx="3">
                  <c:v>0.47594142259414224</c:v>
                </c:pt>
                <c:pt idx="4">
                  <c:v>0.45552297165200389</c:v>
                </c:pt>
                <c:pt idx="5">
                  <c:v>0.53497942386831276</c:v>
                </c:pt>
                <c:pt idx="6">
                  <c:v>0.59363636363636363</c:v>
                </c:pt>
                <c:pt idx="7">
                  <c:v>0.59223300970873782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smooth val="0"/>
        <c:axId val="507003760"/>
        <c:axId val="506997488"/>
      </c:lineChart>
      <c:catAx>
        <c:axId val="50700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06997488"/>
        <c:crosses val="autoZero"/>
        <c:auto val="1"/>
        <c:lblAlgn val="ctr"/>
        <c:lblOffset val="100"/>
        <c:noMultiLvlLbl val="0"/>
      </c:catAx>
      <c:valAx>
        <c:axId val="506997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 of Portal Applications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50700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aseline="0" dirty="0"/>
              <a:t>Printing Cost per Application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'Cost per Application'!$D$1</c:f>
              <c:strCache>
                <c:ptCount val="1"/>
                <c:pt idx="0">
                  <c:v>Cost per Application</c:v>
                </c:pt>
              </c:strCache>
            </c:strRef>
          </c:tx>
          <c:spPr>
            <a:ln w="76200">
              <a:solidFill>
                <a:srgbClr val="9933FF"/>
              </a:solidFill>
            </a:ln>
          </c:spPr>
          <c:marker>
            <c:symbol val="none"/>
          </c:marker>
          <c:cat>
            <c:strRef>
              <c:f>'Cost per Application'!$A$2:$A$4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'Cost per Application'!$D$2:$D$4</c:f>
              <c:numCache>
                <c:formatCode>_("£"* #,##0.00_);_("£"* \(#,##0.00\);_("£"* "-"??_);_(@_)</c:formatCode>
                <c:ptCount val="3"/>
                <c:pt idx="0">
                  <c:v>2.3791691104594328</c:v>
                </c:pt>
                <c:pt idx="1">
                  <c:v>2.242304526748971</c:v>
                </c:pt>
                <c:pt idx="2">
                  <c:v>1.5446272727272727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003368"/>
        <c:axId val="507005720"/>
      </c:lineChart>
      <c:catAx>
        <c:axId val="507003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7005720"/>
        <c:crosses val="autoZero"/>
        <c:auto val="1"/>
        <c:lblAlgn val="ctr"/>
        <c:lblOffset val="100"/>
        <c:noMultiLvlLbl val="0"/>
      </c:catAx>
      <c:valAx>
        <c:axId val="507005720"/>
        <c:scaling>
          <c:orientation val="minMax"/>
        </c:scaling>
        <c:delete val="0"/>
        <c:axPos val="l"/>
        <c:majorGridlines/>
        <c:numFmt formatCode="_(&quot;£&quot;* #,##0.00_);_(&quot;£&quot;* \(#,##0.00\);_(&quot;£&quot;* &quot;-&quot;??_);_(@_)" sourceLinked="1"/>
        <c:majorTickMark val="out"/>
        <c:minorTickMark val="none"/>
        <c:tickLblPos val="nextTo"/>
        <c:crossAx val="507003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314B-387B-483B-880F-4E700BCA7C49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000E-E35A-4D6A-9777-23D012CE9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7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B197B-FF5B-4080-86A0-C1E143AE8A7D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6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BD7BC-31D5-48E3-A3B3-D48815B7C3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4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C8E0CC-8E38-430A-B190-CDCFA5167379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805" indent="-295694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2776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5887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8998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2108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5219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8329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1440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  <a:latin typeface="Calibri" pitchFamily="34" charset="0"/>
              </a:rPr>
              <a:t>Thriving communities, affordable homes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805" indent="-295694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2776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5887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8998" indent="-236555" defTabSz="9626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2108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5219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8329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1440" indent="-236555" defTabSz="962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6D4CA-4088-41CC-ABBF-A03BCE86D985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23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8313" cy="3835400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581" y="4855886"/>
            <a:ext cx="5208140" cy="4609171"/>
          </a:xfrm>
          <a:noFill/>
        </p:spPr>
        <p:txBody>
          <a:bodyPr/>
          <a:lstStyle/>
          <a:p>
            <a:r>
              <a:rPr lang="en-GB" smtClean="0"/>
              <a:t>Set up nearly 3 years ago as a pilot project to help unblock major planning applications</a:t>
            </a:r>
          </a:p>
          <a:p>
            <a:r>
              <a:rPr lang="en-GB" smtClean="0"/>
              <a:t>We have a fairly unusual structure (PAS,CLG, EP) and whilst our primary ‘customer’ is local authorities we normally work with developers and other stakeholders providing impartial planning and development advice.</a:t>
            </a:r>
          </a:p>
          <a:p>
            <a:r>
              <a:rPr lang="en-GB" smtClean="0"/>
              <a:t>The key reason for our success is that we are perceived by all as being independent. 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3079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8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6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5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0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BE5D-B0A3-4AEC-9D4E-D2A22828EA8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29E9-064D-4CAD-9C21-E801BCFB97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8E21-3935-434E-BE3D-086292FBE44D}" type="datetimeFigureOut">
              <a:rPr lang="en-GB"/>
              <a:pPr>
                <a:defRPr/>
              </a:pPr>
              <a:t>20/01/2016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0EDD-94E7-4BA7-869C-7CF25E5C2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4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7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0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61C1-EA71-484E-9A1F-1BA156F0700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3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4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6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5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4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3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B730-56D0-43A9-AA25-C915913F9C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4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0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5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9FBF-C9A4-4479-84A9-09C7A75AB8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85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BE5D-B0A3-4AEC-9D4E-D2A22828EA8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10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BE5D-B0A3-4AEC-9D4E-D2A22828EA8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09BB-0F5A-4D37-A460-04CBC89C73BF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BE68-299D-4ADC-B0AF-0695DDCF3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3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9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A76A2-A5E2-4E36-92B3-6BD164672D5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0" name="Picture 6" descr="Blaby_logo_withou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19" y="5842002"/>
            <a:ext cx="21103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9" y="5734052"/>
            <a:ext cx="10943167" cy="17463"/>
          </a:xfrm>
          <a:prstGeom prst="rect">
            <a:avLst/>
          </a:prstGeom>
          <a:solidFill>
            <a:srgbClr val="84ADA2"/>
          </a:solidFill>
          <a:ln w="6350">
            <a:solidFill>
              <a:srgbClr val="84ADA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ADA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1FF44-86B7-4A75-891A-2966BC5ADD9E}" type="slidenum">
              <a:rPr lang="en-GB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4DCD7-77A8-4B98-9A1E-30848A2DCC26}" type="datetimeFigureOut">
              <a:rPr lang="en-GB"/>
              <a:pPr>
                <a:defRPr/>
              </a:pPr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B7DA2-D3DA-4F16-9126-D4C1E39EC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8yZPkvcLJAhWIWhQKHV4yB0oQjRwIBw&amp;url=http://jobs.planningresource.co.uk/article/development-plan-work-sparks-blaby-expansion/&amp;bvm=bv.108538919,d.d24&amp;psig=AFQjCNHenVnF5sV07x8bL2Ou8mtH1j_Ejg&amp;ust=14493280082829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6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7725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smtClean="0"/>
              <a:t>Our Purpose…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133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7200" b="1">
                <a:solidFill>
                  <a:srgbClr val="00B050"/>
                </a:solidFill>
              </a:rPr>
              <a:t>To ensure development is acceptable in planning terms.</a:t>
            </a:r>
          </a:p>
        </p:txBody>
      </p:sp>
    </p:spTree>
    <p:extLst>
      <p:ext uri="{BB962C8B-B14F-4D97-AF65-F5344CB8AC3E}">
        <p14:creationId xmlns:p14="http://schemas.microsoft.com/office/powerpoint/2010/main" val="36725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Who are our Customers?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Our Customer…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b="1" dirty="0" smtClean="0"/>
              <a:t>The person making an application or a pre-application request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Everyone else is a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Stakeholder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7" y="2636840"/>
            <a:ext cx="39354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9193213" y="2708275"/>
            <a:ext cx="431800" cy="189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3789970">
            <a:off x="5803901" y="4040189"/>
            <a:ext cx="431800" cy="150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6607176" y="5338764"/>
            <a:ext cx="431800" cy="150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4008440" y="5832475"/>
            <a:ext cx="2232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dirty="0">
                <a:solidFill>
                  <a:srgbClr val="000000"/>
                </a:solidFill>
                <a:cs typeface="Arial" charset="0"/>
              </a:rPr>
              <a:t>The Planner!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:\Desktop\Systems thinking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7" y="0"/>
            <a:ext cx="8569325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2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000" y="8620"/>
            <a:ext cx="7772400" cy="9001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4E096D"/>
                </a:solidFill>
              </a:rPr>
              <a:t>What has changed?</a:t>
            </a:r>
            <a:endParaRPr lang="en-GB" b="1" dirty="0">
              <a:solidFill>
                <a:srgbClr val="4E096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527" y="908720"/>
            <a:ext cx="8595955" cy="585065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A free pre-application advice service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Working on one application at a time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All work is processed in date order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/>
              <a:t>We do not have a local validation list</a:t>
            </a:r>
            <a:endParaRPr lang="en-GB" sz="25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All Case Officers are responsible for managing their own workload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Case Officers do not take on new work until they have dealt with their existing workload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No separate validation process - the Case Officer deals with all aspects of the processing of an application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Senior Planning Officers making decisions on delegated applications – no second signature needed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500" dirty="0"/>
              <a:t>Technicians have become Planning Officers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87" y="458672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545" y="53627"/>
            <a:ext cx="8229600" cy="5320385"/>
          </a:xfrm>
        </p:spPr>
        <p:txBody>
          <a:bodyPr/>
          <a:lstStyle/>
          <a:p>
            <a:r>
              <a:rPr lang="en-GB" sz="2500" dirty="0"/>
              <a:t>Planning Committee – reduction in the number of members of the committee, alterations to the room layout, better training </a:t>
            </a:r>
            <a:r>
              <a:rPr lang="en-GB" sz="2500" dirty="0" err="1"/>
              <a:t>etc</a:t>
            </a:r>
            <a:endParaRPr lang="en-GB" sz="2500" dirty="0"/>
          </a:p>
          <a:p>
            <a:r>
              <a:rPr lang="en-GB" sz="2500" dirty="0"/>
              <a:t>Where possible, the application is validated and the site visit takes place on the same day</a:t>
            </a:r>
          </a:p>
          <a:p>
            <a:r>
              <a:rPr lang="en-GB" sz="2500" dirty="0"/>
              <a:t>Applicants encouraged to front load applications</a:t>
            </a:r>
          </a:p>
          <a:p>
            <a:r>
              <a:rPr lang="en-GB" sz="2500" dirty="0"/>
              <a:t>Only one paper copy of all application documents needed</a:t>
            </a:r>
          </a:p>
          <a:p>
            <a:r>
              <a:rPr lang="en-GB" sz="2500" dirty="0"/>
              <a:t>Consultations by email</a:t>
            </a:r>
          </a:p>
          <a:p>
            <a:r>
              <a:rPr lang="en-GB" sz="2500" dirty="0"/>
              <a:t>Letters to local residents hand delivered</a:t>
            </a:r>
          </a:p>
          <a:p>
            <a:r>
              <a:rPr lang="en-GB" sz="2500" dirty="0"/>
              <a:t>Statutory consultee comments displayed online</a:t>
            </a:r>
          </a:p>
          <a:p>
            <a:r>
              <a:rPr lang="en-GB" sz="2500" dirty="0"/>
              <a:t>Case Officers working with applicants/agents to overcome issues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16" y="5211433"/>
            <a:ext cx="1928580" cy="16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2063752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75052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Blaby Lean</a:t>
            </a:r>
            <a:r>
              <a:rPr lang="en-GB" altLang="en-US" sz="2400">
                <a:solidFill>
                  <a:srgbClr val="9900CC"/>
                </a:solidFill>
                <a:cs typeface="Arial" charset="0"/>
              </a:rPr>
              <a:t> </a:t>
            </a: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2208213" y="278652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00" b="1" dirty="0">
                <a:solidFill>
                  <a:srgbClr val="000000"/>
                </a:solidFill>
                <a:cs typeface="Arial" charset="0"/>
              </a:rPr>
              <a:t>Performance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2" y="1358770"/>
            <a:ext cx="7993063" cy="41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47667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2063752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75052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Blaby Lean</a:t>
            </a:r>
            <a:r>
              <a:rPr lang="en-GB" altLang="en-US" sz="2400">
                <a:solidFill>
                  <a:srgbClr val="9900CC"/>
                </a:solidFill>
                <a:cs typeface="Arial" charset="0"/>
              </a:rPr>
              <a:t> </a:t>
            </a: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2208213" y="368662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00" b="1" dirty="0">
                <a:solidFill>
                  <a:srgbClr val="000000"/>
                </a:solidFill>
                <a:cs typeface="Arial" charset="0"/>
              </a:rPr>
              <a:t>Savings - Financial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48780"/>
            <a:ext cx="79930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0" y="116634"/>
            <a:ext cx="9129911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60648"/>
          <a:ext cx="8229600" cy="547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5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79652" y="2646363"/>
            <a:ext cx="75596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altLang="en-US" sz="4800" b="1" kern="0" dirty="0">
              <a:solidFill>
                <a:srgbClr val="9933FF"/>
              </a:solidFill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79651" y="3797062"/>
            <a:ext cx="7559675" cy="28002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28688">
              <a:tabLst>
                <a:tab pos="3767138" algn="ctr"/>
              </a:tabLst>
              <a:defRPr/>
            </a:pPr>
            <a:r>
              <a:rPr lang="en-GB" altLang="en-US" sz="3000" b="1" kern="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GB" altLang="en-US" sz="4800" b="1" kern="0" dirty="0">
                <a:solidFill>
                  <a:srgbClr val="000000"/>
                </a:solidFill>
                <a:cs typeface="Arial" charset="0"/>
              </a:rPr>
              <a:t>Development Services</a:t>
            </a:r>
          </a:p>
          <a:p>
            <a:pPr>
              <a:defRPr/>
            </a:pPr>
            <a:r>
              <a:rPr lang="en-GB" altLang="en-US" sz="4800" b="1" kern="0" dirty="0">
                <a:solidFill>
                  <a:srgbClr val="000000"/>
                </a:solidFill>
                <a:cs typeface="Arial" charset="0"/>
              </a:rPr>
              <a:t>Blaby District Council</a:t>
            </a:r>
            <a:endParaRPr lang="en-GB" altLang="en-US" sz="3000" b="1" kern="0" dirty="0">
              <a:solidFill>
                <a:srgbClr val="000000"/>
              </a:solidFill>
              <a:cs typeface="Arial" charset="0"/>
            </a:endParaRPr>
          </a:p>
          <a:p>
            <a:pPr algn="l">
              <a:defRPr/>
            </a:pPr>
            <a:r>
              <a:rPr lang="en-GB" altLang="en-US" sz="3000" b="1" kern="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altLang="en-US" sz="2400" b="1" kern="0" dirty="0">
                <a:solidFill>
                  <a:srgbClr val="000000"/>
                </a:solidFill>
                <a:cs typeface="Arial" charset="0"/>
              </a:rPr>
              <a:t>	       </a:t>
            </a:r>
          </a:p>
          <a:p>
            <a:pPr algn="l">
              <a:tabLst>
                <a:tab pos="7356475" algn="r"/>
              </a:tabLst>
              <a:defRPr/>
            </a:pPr>
            <a:r>
              <a:rPr lang="en-GB" altLang="en-US" sz="2400" b="1" kern="0" dirty="0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  <p:pic>
        <p:nvPicPr>
          <p:cNvPr id="1026" name="Picture 2" descr="http://jobs.planningresource.co.uk/getasset/04afe917-ed4b-492b-9031-8227ed787014/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4" y="116632"/>
            <a:ext cx="595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05" y="5518980"/>
            <a:ext cx="24145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2063752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778500"/>
            <a:ext cx="1187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75052" y="59785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Blaby Lean</a:t>
            </a:r>
            <a:r>
              <a:rPr lang="en-GB" altLang="en-US" sz="2400">
                <a:solidFill>
                  <a:srgbClr val="9900CC"/>
                </a:solidFill>
                <a:cs typeface="Arial" charset="0"/>
              </a:rPr>
              <a:t> </a:t>
            </a:r>
            <a:r>
              <a:rPr lang="en-GB" altLang="en-US" sz="2400">
                <a:solidFill>
                  <a:srgbClr val="794E89"/>
                </a:solidFill>
                <a:cs typeface="Arial" charset="0"/>
              </a:rPr>
              <a:t>Thinking</a:t>
            </a: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2208213" y="413667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00" b="1" dirty="0">
                <a:solidFill>
                  <a:srgbClr val="000000"/>
                </a:solidFill>
                <a:cs typeface="Arial" charset="0"/>
              </a:rPr>
              <a:t>Savings - Time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71" y="1448780"/>
            <a:ext cx="8062643" cy="40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2063752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2208213" y="458672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00" b="1" dirty="0">
                <a:solidFill>
                  <a:srgbClr val="000000"/>
                </a:solidFill>
                <a:cs typeface="Arial" charset="0"/>
              </a:rPr>
              <a:t>Morale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12" y="360902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87" y="128893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83" y="1403777"/>
            <a:ext cx="3554951" cy="19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080120"/>
          </a:xfrm>
        </p:spPr>
        <p:txBody>
          <a:bodyPr/>
          <a:lstStyle/>
          <a:p>
            <a:r>
              <a:rPr lang="en-GB" b="1" dirty="0" smtClean="0">
                <a:solidFill>
                  <a:srgbClr val="4E096D"/>
                </a:solidFill>
              </a:rPr>
              <a:t>What next?</a:t>
            </a:r>
            <a:endParaRPr lang="en-GB" b="1" dirty="0">
              <a:solidFill>
                <a:srgbClr val="4E09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4133850"/>
          </a:xfrm>
        </p:spPr>
        <p:txBody>
          <a:bodyPr/>
          <a:lstStyle/>
          <a:p>
            <a:r>
              <a:rPr lang="en-GB" dirty="0" smtClean="0"/>
              <a:t>More data collection – have we improved? Has demand changed?</a:t>
            </a:r>
          </a:p>
          <a:p>
            <a:r>
              <a:rPr lang="en-GB" dirty="0" smtClean="0"/>
              <a:t>Improving information on our website to answer customers questions</a:t>
            </a:r>
          </a:p>
          <a:p>
            <a:r>
              <a:rPr lang="en-GB" dirty="0" smtClean="0"/>
              <a:t>How can we help customers submit a valid application first time?</a:t>
            </a:r>
          </a:p>
          <a:p>
            <a:r>
              <a:rPr lang="en-GB" dirty="0" smtClean="0"/>
              <a:t>Making it easier for customers to pay a fee</a:t>
            </a:r>
          </a:p>
          <a:p>
            <a:r>
              <a:rPr lang="en-GB" dirty="0" smtClean="0"/>
              <a:t>Making more historical planning information available online</a:t>
            </a:r>
          </a:p>
          <a:p>
            <a:r>
              <a:rPr lang="en-GB" dirty="0" smtClean="0"/>
              <a:t>A paperless office?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5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55800" y="1535115"/>
            <a:ext cx="51308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Compact and diverse sustainable new community to the west of Leicester (4,250 new homes)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21 ha employment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A proactive approach - project management and project plan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Corporate buy-in &amp; leadership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Effective community, stakeholder &amp; member engagement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300" dirty="0">
                <a:solidFill>
                  <a:srgbClr val="000000"/>
                </a:solidFill>
                <a:cs typeface="Arial" charset="0"/>
              </a:rPr>
              <a:t>Proactive approach to find solutions to infrastructure funding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3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Font typeface="Wingdings" pitchFamily="2" charset="2"/>
              <a:buChar char="q"/>
            </a:pPr>
            <a:endParaRPr lang="en-GB" sz="23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1820863" y="333377"/>
            <a:ext cx="6443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srgbClr val="4E096D"/>
                </a:solidFill>
              </a:rPr>
              <a:t>Lubbesthorpe New Community</a:t>
            </a:r>
            <a:r>
              <a:rPr lang="en-GB" sz="2800">
                <a:solidFill>
                  <a:srgbClr val="4E096D"/>
                </a:solidFill>
              </a:rPr>
              <a:t/>
            </a:r>
            <a:br>
              <a:rPr lang="en-GB" sz="2800">
                <a:solidFill>
                  <a:srgbClr val="4E096D"/>
                </a:solidFill>
              </a:rPr>
            </a:br>
            <a:r>
              <a:rPr lang="en-GB" sz="2800">
                <a:solidFill>
                  <a:srgbClr val="4E096D"/>
                </a:solidFill>
              </a:rPr>
              <a:t>Progressing key sites to approval</a:t>
            </a:r>
          </a:p>
        </p:txBody>
      </p:sp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563938"/>
            <a:ext cx="2971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763715"/>
            <a:ext cx="20764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40" y="207965"/>
            <a:ext cx="24145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257" y="98632"/>
            <a:ext cx="5329935" cy="94510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Blaby District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8752"/>
            <a:ext cx="8229600" cy="517557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District covers 129km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Situated in the East Midlands to the south west of Leicester</a:t>
            </a:r>
          </a:p>
          <a:p>
            <a:r>
              <a:rPr lang="en-GB" dirty="0" smtClean="0"/>
              <a:t>The District is made up of diverse settlements; being a mix of urban and rural settlements</a:t>
            </a:r>
          </a:p>
          <a:p>
            <a:r>
              <a:rPr lang="en-GB" dirty="0" smtClean="0"/>
              <a:t>Large scale business parks and many major business headquarters are located in the District</a:t>
            </a:r>
          </a:p>
          <a:p>
            <a:r>
              <a:rPr lang="en-GB" dirty="0" smtClean="0"/>
              <a:t>Unemployment rate of 0.8%</a:t>
            </a:r>
          </a:p>
          <a:p>
            <a:r>
              <a:rPr lang="en-GB" dirty="0" smtClean="0"/>
              <a:t>Population of 95,000; expected to increase to 102,000 by 2021</a:t>
            </a:r>
          </a:p>
          <a:p>
            <a:r>
              <a:rPr lang="en-GB" dirty="0" smtClean="0"/>
              <a:t>Average house price is 7.2 times the average salary in the District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60" y="207964"/>
            <a:ext cx="24145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546" y="233647"/>
            <a:ext cx="8235915" cy="1215135"/>
          </a:xfrm>
        </p:spPr>
        <p:txBody>
          <a:bodyPr/>
          <a:lstStyle/>
          <a:p>
            <a:r>
              <a:rPr lang="en-GB" b="1" dirty="0">
                <a:solidFill>
                  <a:srgbClr val="4E096D"/>
                </a:solidFill>
              </a:rPr>
              <a:t>A Positive Planning Service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36" y="1403775"/>
            <a:ext cx="407352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52626" y="1403775"/>
            <a:ext cx="4278391" cy="423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Fighting back from special measures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Comprehensive service approach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Customers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Members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Staff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What has worked well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cs typeface="Arial" charset="0"/>
              </a:rPr>
              <a:t>On-going challenges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SzPct val="85000"/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4E096D"/>
              </a:buClr>
              <a:buFont typeface="Wingdings" pitchFamily="2" charset="2"/>
              <a:buChar char="q"/>
            </a:pPr>
            <a:endParaRPr lang="en-GB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2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2063752" y="5703888"/>
            <a:ext cx="7993063" cy="0"/>
          </a:xfrm>
          <a:prstGeom prst="line">
            <a:avLst/>
          </a:prstGeom>
          <a:noFill/>
          <a:ln w="28575">
            <a:solidFill>
              <a:srgbClr val="84AD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4" name="TextBox 3"/>
          <p:cNvSpPr txBox="1">
            <a:spLocks noChangeArrowheads="1"/>
          </p:cNvSpPr>
          <p:nvPr/>
        </p:nvSpPr>
        <p:spPr bwMode="auto">
          <a:xfrm>
            <a:off x="1703512" y="692698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800" b="1" dirty="0">
                <a:solidFill>
                  <a:srgbClr val="000000"/>
                </a:solidFill>
                <a:cs typeface="Arial" charset="0"/>
              </a:rPr>
              <a:t>Start with good, reliable data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72817"/>
            <a:ext cx="7993062" cy="393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4E096D"/>
                </a:solidFill>
              </a:rPr>
              <a:t>Systems Thinking</a:t>
            </a:r>
            <a:br>
              <a:rPr lang="en-GB" b="1" dirty="0" smtClean="0">
                <a:solidFill>
                  <a:srgbClr val="4E096D"/>
                </a:solidFill>
              </a:rPr>
            </a:br>
            <a:r>
              <a:rPr lang="en-GB" b="1" dirty="0" smtClean="0">
                <a:solidFill>
                  <a:srgbClr val="4E096D"/>
                </a:solidFill>
              </a:rPr>
              <a:t>What did the Data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That we were driven by government targets (despite being a systems thinking authority!)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That our workload fluctuates throughout the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There were 279 possible steps in our process for making a decision on a planning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We had more failure demand than value demand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96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Stairs for J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224" y="202929"/>
            <a:ext cx="4225208" cy="65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39 St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599" y="188640"/>
            <a:ext cx="3950776" cy="65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 rot="-2064282">
            <a:off x="2071465" y="1315186"/>
            <a:ext cx="4297699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5000" b="1" dirty="0">
                <a:solidFill>
                  <a:srgbClr val="FF0000"/>
                </a:solidFill>
                <a:latin typeface="Gulim" pitchFamily="34" charset="-127"/>
                <a:cs typeface="Arial" charset="0"/>
              </a:rPr>
              <a:t>279</a:t>
            </a:r>
          </a:p>
        </p:txBody>
      </p:sp>
    </p:spTree>
    <p:extLst>
      <p:ext uri="{BB962C8B-B14F-4D97-AF65-F5344CB8AC3E}">
        <p14:creationId xmlns:p14="http://schemas.microsoft.com/office/powerpoint/2010/main" val="14083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 t="25555" b="26405"/>
          <a:stretch>
            <a:fillRect/>
          </a:stretch>
        </p:blipFill>
        <p:spPr bwMode="auto">
          <a:xfrm>
            <a:off x="1527175" y="1111252"/>
            <a:ext cx="91773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4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by District Council">
  <a:themeElements>
    <a:clrScheme name="Blaby District Counc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by District Cou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by District Counc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by District Counc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by District Counc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100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Gulim</vt:lpstr>
      <vt:lpstr>Arial</vt:lpstr>
      <vt:lpstr>Calibri</vt:lpstr>
      <vt:lpstr>Calibri Light</vt:lpstr>
      <vt:lpstr>Wingdings</vt:lpstr>
      <vt:lpstr>Office Theme</vt:lpstr>
      <vt:lpstr>Default Design</vt:lpstr>
      <vt:lpstr>1_Default Design</vt:lpstr>
      <vt:lpstr>Blaby District Council</vt:lpstr>
      <vt:lpstr>2_Default Design</vt:lpstr>
      <vt:lpstr>3_Default Design</vt:lpstr>
      <vt:lpstr>2_Blaby District Council</vt:lpstr>
      <vt:lpstr>4_Default Design</vt:lpstr>
      <vt:lpstr>2_Office Theme</vt:lpstr>
      <vt:lpstr>1_Blaby District Council</vt:lpstr>
      <vt:lpstr>3_Blaby District Council</vt:lpstr>
      <vt:lpstr>5_Default Design</vt:lpstr>
      <vt:lpstr>6_Default Design</vt:lpstr>
      <vt:lpstr>4_Blaby District Council</vt:lpstr>
      <vt:lpstr>7_Default Design</vt:lpstr>
      <vt:lpstr>5_Blaby District Council</vt:lpstr>
      <vt:lpstr>8_Default Design</vt:lpstr>
      <vt:lpstr>6_Blaby District Council</vt:lpstr>
      <vt:lpstr>7_Blaby District Council</vt:lpstr>
      <vt:lpstr>9_Default Design</vt:lpstr>
      <vt:lpstr>10_Default Design</vt:lpstr>
      <vt:lpstr>11_Default Design</vt:lpstr>
      <vt:lpstr>12_Default Design</vt:lpstr>
      <vt:lpstr>PowerPoint Presentation</vt:lpstr>
      <vt:lpstr>PowerPoint Presentation</vt:lpstr>
      <vt:lpstr>Blaby District</vt:lpstr>
      <vt:lpstr>A Positive Planning Service</vt:lpstr>
      <vt:lpstr>PowerPoint Presentation</vt:lpstr>
      <vt:lpstr>PowerPoint Presentation</vt:lpstr>
      <vt:lpstr>Systems Thinking What did the Data tell us?</vt:lpstr>
      <vt:lpstr>PowerPoint Presentation</vt:lpstr>
      <vt:lpstr>PowerPoint Presentation</vt:lpstr>
      <vt:lpstr>Our Purpose…</vt:lpstr>
      <vt:lpstr>Who are our Customers?</vt:lpstr>
      <vt:lpstr>PowerPoint Presentation</vt:lpstr>
      <vt:lpstr>What has changed?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Barker</dc:creator>
  <cp:lastModifiedBy>Stephen Barker</cp:lastModifiedBy>
  <cp:revision>1</cp:revision>
  <dcterms:created xsi:type="dcterms:W3CDTF">2016-01-20T12:08:53Z</dcterms:created>
  <dcterms:modified xsi:type="dcterms:W3CDTF">2016-01-20T12:09:16Z</dcterms:modified>
</cp:coreProperties>
</file>