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4" r:id="rId2"/>
    <p:sldId id="362" r:id="rId3"/>
    <p:sldId id="364" r:id="rId4"/>
    <p:sldId id="384" r:id="rId5"/>
    <p:sldId id="365" r:id="rId6"/>
    <p:sldId id="363" r:id="rId7"/>
    <p:sldId id="367" r:id="rId8"/>
    <p:sldId id="383" r:id="rId9"/>
    <p:sldId id="376" r:id="rId10"/>
    <p:sldId id="338" r:id="rId11"/>
    <p:sldId id="379" r:id="rId12"/>
    <p:sldId id="378" r:id="rId13"/>
    <p:sldId id="344" r:id="rId14"/>
    <p:sldId id="380" r:id="rId15"/>
    <p:sldId id="355" r:id="rId16"/>
    <p:sldId id="377" r:id="rId17"/>
    <p:sldId id="375" r:id="rId18"/>
    <p:sldId id="368" r:id="rId19"/>
    <p:sldId id="369" r:id="rId20"/>
    <p:sldId id="372" r:id="rId21"/>
    <p:sldId id="370" r:id="rId22"/>
    <p:sldId id="381" r:id="rId23"/>
    <p:sldId id="361" r:id="rId24"/>
    <p:sldId id="349" r:id="rId25"/>
  </p:sldIdLst>
  <p:sldSz cx="9144000" cy="6858000" type="screen4x3"/>
  <p:notesSz cx="6797675" cy="9926638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 Grimes" initials="S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3300"/>
    <a:srgbClr val="832185"/>
    <a:srgbClr val="00A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6" autoAdjust="0"/>
    <p:restoredTop sz="70000" autoAdjust="0"/>
  </p:normalViewPr>
  <p:slideViewPr>
    <p:cSldViewPr>
      <p:cViewPr>
        <p:scale>
          <a:sx n="56" d="100"/>
          <a:sy n="56" d="100"/>
        </p:scale>
        <p:origin x="-900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DF21D8-8E1A-4462-9D0C-526731ECFE2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742B5AE3-4E3A-47A8-B0D2-B2B5043F1BE9}">
      <dgm:prSet phldrT="[Text]"/>
      <dgm:spPr/>
      <dgm:t>
        <a:bodyPr/>
        <a:lstStyle/>
        <a:p>
          <a:r>
            <a:rPr lang="en-GB" dirty="0" smtClean="0"/>
            <a:t>3. Generate</a:t>
          </a:r>
          <a:endParaRPr lang="en-GB" dirty="0"/>
        </a:p>
      </dgm:t>
    </dgm:pt>
    <dgm:pt modelId="{0BB0CDC3-FC13-48FC-BB4B-9DFF8D2EB86B}" type="parTrans" cxnId="{683BC2A9-29AC-4FF5-8508-359FB0B0F043}">
      <dgm:prSet/>
      <dgm:spPr/>
      <dgm:t>
        <a:bodyPr/>
        <a:lstStyle/>
        <a:p>
          <a:endParaRPr lang="en-GB"/>
        </a:p>
      </dgm:t>
    </dgm:pt>
    <dgm:pt modelId="{DADE0497-E70E-4A01-A34C-5D35C79756C9}" type="sibTrans" cxnId="{683BC2A9-29AC-4FF5-8508-359FB0B0F043}">
      <dgm:prSet/>
      <dgm:spPr/>
      <dgm:t>
        <a:bodyPr/>
        <a:lstStyle/>
        <a:p>
          <a:endParaRPr lang="en-GB"/>
        </a:p>
      </dgm:t>
    </dgm:pt>
    <dgm:pt modelId="{EE40796A-4096-4D32-BADC-7DB5C940F4DB}">
      <dgm:prSet phldrT="[Text]"/>
      <dgm:spPr/>
      <dgm:t>
        <a:bodyPr/>
        <a:lstStyle/>
        <a:p>
          <a:r>
            <a:rPr lang="en-GB" dirty="0" smtClean="0"/>
            <a:t>2. Reduce losses</a:t>
          </a:r>
          <a:endParaRPr lang="en-GB" dirty="0"/>
        </a:p>
      </dgm:t>
    </dgm:pt>
    <dgm:pt modelId="{D394ED72-DBC0-41D4-B634-887242841734}" type="parTrans" cxnId="{40656F39-7823-415B-BA24-1335DC02E5A2}">
      <dgm:prSet/>
      <dgm:spPr/>
      <dgm:t>
        <a:bodyPr/>
        <a:lstStyle/>
        <a:p>
          <a:endParaRPr lang="en-GB"/>
        </a:p>
      </dgm:t>
    </dgm:pt>
    <dgm:pt modelId="{99BC2140-A0A1-443C-9175-A0D8E47B8438}" type="sibTrans" cxnId="{40656F39-7823-415B-BA24-1335DC02E5A2}">
      <dgm:prSet/>
      <dgm:spPr/>
      <dgm:t>
        <a:bodyPr/>
        <a:lstStyle/>
        <a:p>
          <a:endParaRPr lang="en-GB"/>
        </a:p>
      </dgm:t>
    </dgm:pt>
    <dgm:pt modelId="{97454B84-2D19-4BE5-829B-FF5B0AE2AB83}">
      <dgm:prSet phldrT="[Text]"/>
      <dgm:spPr/>
      <dgm:t>
        <a:bodyPr/>
        <a:lstStyle/>
        <a:p>
          <a:r>
            <a:rPr lang="en-GB" dirty="0" smtClean="0"/>
            <a:t>1. Reduce demand</a:t>
          </a:r>
          <a:endParaRPr lang="en-GB" dirty="0"/>
        </a:p>
      </dgm:t>
    </dgm:pt>
    <dgm:pt modelId="{22603B92-F65D-4B0D-80E0-CFE96B6F5807}" type="parTrans" cxnId="{3B9D2328-CC5D-422E-9DCA-BEF77EC9749A}">
      <dgm:prSet/>
      <dgm:spPr/>
      <dgm:t>
        <a:bodyPr/>
        <a:lstStyle/>
        <a:p>
          <a:endParaRPr lang="en-GB"/>
        </a:p>
      </dgm:t>
    </dgm:pt>
    <dgm:pt modelId="{796CE4C3-CC6C-4D79-AAF4-6DC0E5E3BD75}" type="sibTrans" cxnId="{3B9D2328-CC5D-422E-9DCA-BEF77EC9749A}">
      <dgm:prSet/>
      <dgm:spPr/>
      <dgm:t>
        <a:bodyPr/>
        <a:lstStyle/>
        <a:p>
          <a:endParaRPr lang="en-GB"/>
        </a:p>
      </dgm:t>
    </dgm:pt>
    <dgm:pt modelId="{FC952D33-809F-4E2E-9FE7-11A09B28D07B}" type="pres">
      <dgm:prSet presAssocID="{27DF21D8-8E1A-4462-9D0C-526731ECFE23}" presName="compositeShape" presStyleCnt="0">
        <dgm:presLayoutVars>
          <dgm:dir/>
          <dgm:resizeHandles/>
        </dgm:presLayoutVars>
      </dgm:prSet>
      <dgm:spPr/>
    </dgm:pt>
    <dgm:pt modelId="{1C240585-CCC0-499B-843C-BF4E49DD25E7}" type="pres">
      <dgm:prSet presAssocID="{27DF21D8-8E1A-4462-9D0C-526731ECFE23}" presName="pyramid" presStyleLbl="node1" presStyleIdx="0" presStyleCnt="1" custAng="10800000" custLinFactNeighborX="-7846" custLinFactNeighborY="-16801"/>
      <dgm:spPr/>
    </dgm:pt>
    <dgm:pt modelId="{D571E31E-093F-41D4-9E9D-55DA0B78E098}" type="pres">
      <dgm:prSet presAssocID="{27DF21D8-8E1A-4462-9D0C-526731ECFE23}" presName="theList" presStyleCnt="0"/>
      <dgm:spPr/>
    </dgm:pt>
    <dgm:pt modelId="{2915B593-E18C-454B-89DD-F74C7B19C59B}" type="pres">
      <dgm:prSet presAssocID="{742B5AE3-4E3A-47A8-B0D2-B2B5043F1BE9}" presName="aNode" presStyleLbl="fgAcc1" presStyleIdx="0" presStyleCnt="3" custLinFactY="18375" custLinFactNeighborX="2796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B3400D-F609-4000-8773-C00A677FBE35}" type="pres">
      <dgm:prSet presAssocID="{742B5AE3-4E3A-47A8-B0D2-B2B5043F1BE9}" presName="aSpace" presStyleCnt="0"/>
      <dgm:spPr/>
    </dgm:pt>
    <dgm:pt modelId="{4FB133A3-CF0D-4BCD-951C-FFF84C247490}" type="pres">
      <dgm:prSet presAssocID="{EE40796A-4096-4D32-BADC-7DB5C940F4DB}" presName="aNode" presStyleLbl="fgAcc1" presStyleIdx="1" presStyleCnt="3" custLinFactY="32582" custLinFactNeighborX="2796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933685-5D17-4471-AFC1-D5AEAE839774}" type="pres">
      <dgm:prSet presAssocID="{EE40796A-4096-4D32-BADC-7DB5C940F4DB}" presName="aSpace" presStyleCnt="0"/>
      <dgm:spPr/>
    </dgm:pt>
    <dgm:pt modelId="{D73D5979-E76A-47CD-8173-008D72125920}" type="pres">
      <dgm:prSet presAssocID="{97454B84-2D19-4BE5-829B-FF5B0AE2AB83}" presName="aNode" presStyleLbl="fgAcc1" presStyleIdx="2" presStyleCnt="3" custLinFactY="40086" custLinFactNeighborX="2796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E79285-57BE-4983-B49B-DD2188B7E944}" type="pres">
      <dgm:prSet presAssocID="{97454B84-2D19-4BE5-829B-FF5B0AE2AB83}" presName="aSpace" presStyleCnt="0"/>
      <dgm:spPr/>
    </dgm:pt>
  </dgm:ptLst>
  <dgm:cxnLst>
    <dgm:cxn modelId="{40656F39-7823-415B-BA24-1335DC02E5A2}" srcId="{27DF21D8-8E1A-4462-9D0C-526731ECFE23}" destId="{EE40796A-4096-4D32-BADC-7DB5C940F4DB}" srcOrd="1" destOrd="0" parTransId="{D394ED72-DBC0-41D4-B634-887242841734}" sibTransId="{99BC2140-A0A1-443C-9175-A0D8E47B8438}"/>
    <dgm:cxn modelId="{A8E85179-E54F-440C-9498-511DF7590C73}" type="presOf" srcId="{27DF21D8-8E1A-4462-9D0C-526731ECFE23}" destId="{FC952D33-809F-4E2E-9FE7-11A09B28D07B}" srcOrd="0" destOrd="0" presId="urn:microsoft.com/office/officeart/2005/8/layout/pyramid2"/>
    <dgm:cxn modelId="{7110C632-C85E-49BD-9971-55E7ADEC48B0}" type="presOf" srcId="{EE40796A-4096-4D32-BADC-7DB5C940F4DB}" destId="{4FB133A3-CF0D-4BCD-951C-FFF84C247490}" srcOrd="0" destOrd="0" presId="urn:microsoft.com/office/officeart/2005/8/layout/pyramid2"/>
    <dgm:cxn modelId="{3B9D2328-CC5D-422E-9DCA-BEF77EC9749A}" srcId="{27DF21D8-8E1A-4462-9D0C-526731ECFE23}" destId="{97454B84-2D19-4BE5-829B-FF5B0AE2AB83}" srcOrd="2" destOrd="0" parTransId="{22603B92-F65D-4B0D-80E0-CFE96B6F5807}" sibTransId="{796CE4C3-CC6C-4D79-AAF4-6DC0E5E3BD75}"/>
    <dgm:cxn modelId="{428B7C49-BF40-4F34-AD6F-0A8BD3BF28A5}" type="presOf" srcId="{97454B84-2D19-4BE5-829B-FF5B0AE2AB83}" destId="{D73D5979-E76A-47CD-8173-008D72125920}" srcOrd="0" destOrd="0" presId="urn:microsoft.com/office/officeart/2005/8/layout/pyramid2"/>
    <dgm:cxn modelId="{932E20D6-CBCA-4748-9218-EC6A09A35EC9}" type="presOf" srcId="{742B5AE3-4E3A-47A8-B0D2-B2B5043F1BE9}" destId="{2915B593-E18C-454B-89DD-F74C7B19C59B}" srcOrd="0" destOrd="0" presId="urn:microsoft.com/office/officeart/2005/8/layout/pyramid2"/>
    <dgm:cxn modelId="{683BC2A9-29AC-4FF5-8508-359FB0B0F043}" srcId="{27DF21D8-8E1A-4462-9D0C-526731ECFE23}" destId="{742B5AE3-4E3A-47A8-B0D2-B2B5043F1BE9}" srcOrd="0" destOrd="0" parTransId="{0BB0CDC3-FC13-48FC-BB4B-9DFF8D2EB86B}" sibTransId="{DADE0497-E70E-4A01-A34C-5D35C79756C9}"/>
    <dgm:cxn modelId="{4710BD9B-85BE-4733-B145-F0B52D92C6D4}" type="presParOf" srcId="{FC952D33-809F-4E2E-9FE7-11A09B28D07B}" destId="{1C240585-CCC0-499B-843C-BF4E49DD25E7}" srcOrd="0" destOrd="0" presId="urn:microsoft.com/office/officeart/2005/8/layout/pyramid2"/>
    <dgm:cxn modelId="{0BEA0DC9-D570-4264-804D-F6E3E92AEB93}" type="presParOf" srcId="{FC952D33-809F-4E2E-9FE7-11A09B28D07B}" destId="{D571E31E-093F-41D4-9E9D-55DA0B78E098}" srcOrd="1" destOrd="0" presId="urn:microsoft.com/office/officeart/2005/8/layout/pyramid2"/>
    <dgm:cxn modelId="{FE45C349-32E7-4CE7-A1BC-913DA73A8F7B}" type="presParOf" srcId="{D571E31E-093F-41D4-9E9D-55DA0B78E098}" destId="{2915B593-E18C-454B-89DD-F74C7B19C59B}" srcOrd="0" destOrd="0" presId="urn:microsoft.com/office/officeart/2005/8/layout/pyramid2"/>
    <dgm:cxn modelId="{98CD5751-3EA9-416B-8492-F1374C4AECBB}" type="presParOf" srcId="{D571E31E-093F-41D4-9E9D-55DA0B78E098}" destId="{0AB3400D-F609-4000-8773-C00A677FBE35}" srcOrd="1" destOrd="0" presId="urn:microsoft.com/office/officeart/2005/8/layout/pyramid2"/>
    <dgm:cxn modelId="{B557557F-A171-46C0-B497-7305B456BD51}" type="presParOf" srcId="{D571E31E-093F-41D4-9E9D-55DA0B78E098}" destId="{4FB133A3-CF0D-4BCD-951C-FFF84C247490}" srcOrd="2" destOrd="0" presId="urn:microsoft.com/office/officeart/2005/8/layout/pyramid2"/>
    <dgm:cxn modelId="{F62D0B52-B3C0-41A6-9614-F248A500FB03}" type="presParOf" srcId="{D571E31E-093F-41D4-9E9D-55DA0B78E098}" destId="{80933685-5D17-4471-AFC1-D5AEAE839774}" srcOrd="3" destOrd="0" presId="urn:microsoft.com/office/officeart/2005/8/layout/pyramid2"/>
    <dgm:cxn modelId="{CBA24A42-2E55-4AF6-BD97-647D735A51B5}" type="presParOf" srcId="{D571E31E-093F-41D4-9E9D-55DA0B78E098}" destId="{D73D5979-E76A-47CD-8173-008D72125920}" srcOrd="4" destOrd="0" presId="urn:microsoft.com/office/officeart/2005/8/layout/pyramid2"/>
    <dgm:cxn modelId="{C31AD8FD-0D90-4E12-82A8-8AEF4EAA8F0E}" type="presParOf" srcId="{D571E31E-093F-41D4-9E9D-55DA0B78E098}" destId="{A9E79285-57BE-4983-B49B-DD2188B7E94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F4DCC-8AF5-4F2F-ABBE-34F52ED20B90}" type="datetimeFigureOut">
              <a:rPr lang="en-GB" smtClean="0"/>
              <a:t>06/03/2015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C0114-D9D0-421C-9F57-46B0033FC0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771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59205-CE82-4ECA-A0AB-06EA670D372D}" type="datetimeFigureOut">
              <a:rPr lang="en-GB" smtClean="0"/>
              <a:pPr/>
              <a:t>06/03/2015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DA060-C4EF-40AC-90DF-DC161FB444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045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0" dirty="0" smtClean="0"/>
              <a:t>But LPA’ planning policy very much lagging behind</a:t>
            </a: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DA060-C4EF-40AC-90DF-DC161FB44436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608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Recognises</a:t>
            </a:r>
            <a:r>
              <a:rPr lang="en-GB" baseline="0" dirty="0" smtClean="0"/>
              <a:t> the difference between community benefits (voluntary contributions) – not taken into account and community led schemes.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DA060-C4EF-40AC-90DF-DC161FB44436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1. Cornwall</a:t>
            </a:r>
            <a:r>
              <a:rPr lang="en-GB" baseline="0" dirty="0" smtClean="0"/>
              <a:t> Local Plan policy s</a:t>
            </a:r>
            <a:r>
              <a:rPr lang="en-GB" dirty="0" smtClean="0"/>
              <a:t>tresses community involvement at project initiation stage, managing the use of the asset and allocation of any profit generated,.. community representation throughout the development of the project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DA060-C4EF-40AC-90DF-DC161FB44436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Recognises there is a spectrum,</a:t>
            </a:r>
            <a:r>
              <a:rPr lang="en-GB" baseline="0" dirty="0" smtClean="0"/>
              <a:t> between outright community ownership, community-developer partnership and nothing</a:t>
            </a:r>
          </a:p>
          <a:p>
            <a:endParaRPr lang="en-GB" baseline="0" dirty="0" smtClean="0"/>
          </a:p>
          <a:p>
            <a:r>
              <a:rPr lang="en-GB" baseline="0" dirty="0" smtClean="0"/>
              <a:t>Most LPA’s are lagging behind, don’t have community energy policies.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DA060-C4EF-40AC-90DF-DC161FB44436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TCPA study of Adopted LP’s found only</a:t>
            </a:r>
            <a:r>
              <a:rPr lang="en-GB" baseline="0" dirty="0" smtClean="0"/>
              <a:t> 4 in 10 had renewable energy policies specifically recognising community involvement</a:t>
            </a:r>
          </a:p>
          <a:p>
            <a:endParaRPr lang="en-GB" baseline="0" dirty="0" smtClean="0"/>
          </a:p>
          <a:p>
            <a:r>
              <a:rPr lang="en-GB" baseline="0" dirty="0" smtClean="0"/>
              <a:t>One idea for how to give community benefits weight / surety of delivery.</a:t>
            </a:r>
          </a:p>
          <a:p>
            <a:endParaRPr lang="en-GB" baseline="0" dirty="0" smtClean="0"/>
          </a:p>
          <a:p>
            <a:r>
              <a:rPr lang="en-GB" baseline="0" dirty="0" smtClean="0"/>
              <a:t>Community benefit society / Co-operative / Community Interest Company.  The community asset protected by an asset lock, regulated by Financial Services Authority or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Community Interest Company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Regulator</a:t>
            </a:r>
          </a:p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Unanswered question – Would such a structure limit the potential to secure capital investment? E.g. Bank loan?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DA060-C4EF-40AC-90DF-DC161FB44436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So the benefits</a:t>
            </a:r>
            <a:r>
              <a:rPr lang="en-GB" baseline="0" dirty="0" smtClean="0"/>
              <a:t> of a community energy project depend very much on what the project is, who the intended beneficiaries are, when it’s set up, and of course the size and scope of the project.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807BD5-73F2-4FBA-9E6F-1853DE3B6778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1200" dirty="0" smtClean="0"/>
              <a:t>Most projects so far are wind / solar </a:t>
            </a:r>
            <a:r>
              <a:rPr lang="en-GB" sz="1200" dirty="0" err="1" smtClean="0"/>
              <a:t>pv</a:t>
            </a:r>
            <a:r>
              <a:rPr lang="en-GB" sz="1200" dirty="0" smtClean="0"/>
              <a:t>, but full range possible</a:t>
            </a:r>
          </a:p>
          <a:p>
            <a:pPr eaLnBrk="1" hangingPunct="1"/>
            <a:endParaRPr lang="en-GB" sz="1200" dirty="0" smtClean="0"/>
          </a:p>
          <a:p>
            <a:pPr eaLnBrk="1" hangingPunct="1"/>
            <a:r>
              <a:rPr lang="en-GB" sz="1200" dirty="0" smtClean="0"/>
              <a:t>Examples:</a:t>
            </a:r>
          </a:p>
          <a:p>
            <a:pPr eaLnBrk="1" hangingPunct="1"/>
            <a:r>
              <a:rPr lang="en-GB" sz="1200" dirty="0" err="1" smtClean="0"/>
              <a:t>Awel</a:t>
            </a:r>
            <a:r>
              <a:rPr lang="en-GB" sz="1200" dirty="0" smtClean="0"/>
              <a:t> </a:t>
            </a:r>
            <a:r>
              <a:rPr lang="en-GB" sz="1200" dirty="0" err="1" smtClean="0"/>
              <a:t>Aman</a:t>
            </a:r>
            <a:r>
              <a:rPr lang="en-GB" sz="1200" dirty="0" smtClean="0"/>
              <a:t> </a:t>
            </a:r>
            <a:r>
              <a:rPr lang="en-GB" sz="1200" dirty="0" err="1" smtClean="0"/>
              <a:t>Tawe</a:t>
            </a:r>
            <a:endParaRPr lang="en-GB" sz="1200" dirty="0" smtClean="0"/>
          </a:p>
          <a:p>
            <a:pPr eaLnBrk="1" hangingPunct="1"/>
            <a:r>
              <a:rPr lang="en-GB" sz="1200" dirty="0" smtClean="0"/>
              <a:t>Settle Hydro</a:t>
            </a:r>
          </a:p>
          <a:p>
            <a:pPr eaLnBrk="1" hangingPunct="1"/>
            <a:r>
              <a:rPr lang="en-GB" sz="1200" dirty="0" smtClean="0"/>
              <a:t>Brighton Renewable Energy Co-op</a:t>
            </a:r>
          </a:p>
          <a:p>
            <a:pPr eaLnBrk="1" hangingPunct="1"/>
            <a:r>
              <a:rPr lang="en-GB" sz="1200" dirty="0" smtClean="0"/>
              <a:t>Low Carbon West Oxford</a:t>
            </a:r>
          </a:p>
          <a:p>
            <a:pPr eaLnBrk="1" hangingPunct="1"/>
            <a:r>
              <a:rPr lang="en-GB" sz="1200" dirty="0" smtClean="0"/>
              <a:t>Bath and West Energy Co-op</a:t>
            </a:r>
          </a:p>
          <a:p>
            <a:pPr eaLnBrk="1" hangingPunct="1"/>
            <a:r>
              <a:rPr lang="en-GB" sz="1200" dirty="0" smtClean="0"/>
              <a:t>Low Carbon Gordano</a:t>
            </a:r>
          </a:p>
          <a:p>
            <a:pPr eaLnBrk="1" hangingPunct="1"/>
            <a:r>
              <a:rPr lang="en-GB" sz="1200" dirty="0" smtClean="0"/>
              <a:t>Bristol Energy Co-op</a:t>
            </a:r>
          </a:p>
          <a:p>
            <a:pPr eaLnBrk="1" hangingPunct="1"/>
            <a:endParaRPr lang="en-GB" sz="1200" dirty="0" smtClean="0"/>
          </a:p>
          <a:p>
            <a:endParaRPr lang="en-GB" dirty="0" smtClean="0"/>
          </a:p>
          <a:p>
            <a:r>
              <a:rPr lang="en-GB" dirty="0" smtClean="0"/>
              <a:t>Solar PV – BEC, Streets of solar;</a:t>
            </a:r>
            <a:r>
              <a:rPr lang="en-GB" baseline="0" dirty="0" smtClean="0"/>
              <a:t> Wind – LCG</a:t>
            </a:r>
            <a:endParaRPr lang="en-GB" dirty="0" smtClean="0"/>
          </a:p>
          <a:p>
            <a:pPr eaLnBrk="1" hangingPunct="1"/>
            <a:endParaRPr lang="en-GB" sz="1200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 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www.cse.org.uk</a:t>
            </a:r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Never have to go far to find a news article on the power of the “Big Six”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DA060-C4EF-40AC-90DF-DC161FB44436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Open since Jan 2015. </a:t>
            </a:r>
          </a:p>
          <a:p>
            <a:endParaRPr lang="en-GB" dirty="0" smtClean="0"/>
          </a:p>
          <a:p>
            <a:r>
              <a:rPr lang="en-GB" dirty="0" smtClean="0"/>
              <a:t>So far, approx 20 applications granted, totalling 6.2 MW</a:t>
            </a:r>
            <a:r>
              <a:rPr lang="en-GB" baseline="0" dirty="0" smtClean="0"/>
              <a:t> </a:t>
            </a:r>
            <a:r>
              <a:rPr lang="en-GB" dirty="0" smtClean="0"/>
              <a:t>:</a:t>
            </a:r>
          </a:p>
          <a:p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 Solar</a:t>
            </a:r>
          </a:p>
          <a:p>
            <a:pPr>
              <a:buFontTx/>
              <a:buChar char="-"/>
            </a:pPr>
            <a:r>
              <a:rPr lang="en-GB" dirty="0" smtClean="0"/>
              <a:t> Wind</a:t>
            </a:r>
          </a:p>
          <a:p>
            <a:pPr>
              <a:buFontTx/>
              <a:buChar char="-"/>
            </a:pPr>
            <a:r>
              <a:rPr lang="en-GB" dirty="0" smtClean="0"/>
              <a:t> Hydro</a:t>
            </a:r>
          </a:p>
          <a:p>
            <a:pPr>
              <a:buFontTx/>
              <a:buChar char="-"/>
            </a:pPr>
            <a:r>
              <a:rPr lang="en-GB" dirty="0" smtClean="0"/>
              <a:t> Anaerobic Digestion</a:t>
            </a:r>
          </a:p>
          <a:p>
            <a:pPr>
              <a:buFontTx/>
              <a:buChar char="-"/>
            </a:pPr>
            <a:r>
              <a:rPr lang="en-GB" dirty="0" smtClean="0"/>
              <a:t> Renewable Heat</a:t>
            </a:r>
            <a:r>
              <a:rPr lang="en-GB" baseline="0" dirty="0" smtClean="0"/>
              <a:t> Networks</a:t>
            </a:r>
            <a:endParaRPr lang="en-GB" dirty="0" smtClean="0"/>
          </a:p>
          <a:p>
            <a:pPr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DA060-C4EF-40AC-90DF-DC161FB44436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Neighbourhood</a:t>
            </a:r>
            <a:r>
              <a:rPr lang="en-GB" baseline="0" dirty="0" smtClean="0"/>
              <a:t> Planning – a great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opportunity for greater community planning for resilience, including for a low-carbon and fuel-poverty ‘proofed’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future.l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vehicle for talking about the future of a community - 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test bed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policies.</a:t>
            </a:r>
          </a:p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Very fined grained approach possible with considerable variation:  e.g. Laurence Weston - peripheral estate with poor housing stock, fuel poverty, poor transport links with employment centres and closing community resources.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DA060-C4EF-40AC-90DF-DC161FB44436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DS – Worked</a:t>
            </a:r>
            <a:r>
              <a:rPr lang="en-GB" baseline="0" dirty="0" smtClean="0"/>
              <a:t> in CSE for 1 month</a:t>
            </a:r>
          </a:p>
          <a:p>
            <a:endParaRPr lang="en-GB" baseline="0" dirty="0" smtClean="0"/>
          </a:p>
          <a:p>
            <a:r>
              <a:rPr lang="en-GB" baseline="0" dirty="0" smtClean="0"/>
              <a:t>In RTPI </a:t>
            </a:r>
          </a:p>
          <a:p>
            <a:endParaRPr lang="en-GB" baseline="0" dirty="0" smtClean="0"/>
          </a:p>
          <a:p>
            <a:r>
              <a:rPr lang="en-GB" baseline="0" dirty="0" smtClean="0"/>
              <a:t>Previous experience:</a:t>
            </a:r>
          </a:p>
          <a:p>
            <a:endParaRPr lang="en-GB" baseline="0" dirty="0" smtClean="0"/>
          </a:p>
          <a:p>
            <a:pPr>
              <a:buFontTx/>
              <a:buChar char="-"/>
            </a:pPr>
            <a:r>
              <a:rPr lang="en-GB" baseline="0" dirty="0" smtClean="0"/>
              <a:t> BANES as a planner, dealing with renewable energy projects</a:t>
            </a:r>
          </a:p>
          <a:p>
            <a:pPr>
              <a:buFontTx/>
              <a:buChar char="-"/>
            </a:pPr>
            <a:r>
              <a:rPr lang="en-GB" baseline="0" dirty="0" smtClean="0"/>
              <a:t> Wind Prospect – as a Development Manager, trying to get planning permission for wind farms</a:t>
            </a:r>
          </a:p>
          <a:p>
            <a:pPr>
              <a:buFontTx/>
              <a:buChar char="-"/>
            </a:pPr>
            <a:endParaRPr lang="en-GB" baseline="0" dirty="0" smtClean="0"/>
          </a:p>
          <a:p>
            <a:pPr>
              <a:buFontTx/>
              <a:buChar char="-"/>
            </a:pPr>
            <a:r>
              <a:rPr lang="en-GB" baseline="0" dirty="0" smtClean="0"/>
              <a:t> Couldn’t claim to be an expert in what CSE does, but an interesting perspective, having seen renewable energy projects from most angles now. </a:t>
            </a:r>
          </a:p>
          <a:p>
            <a:pPr>
              <a:buFontTx/>
              <a:buChar char="-"/>
            </a:pP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DA060-C4EF-40AC-90DF-DC161FB44436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- An opportunity to look at energy use / sustainability</a:t>
            </a:r>
            <a:r>
              <a:rPr lang="en-GB" baseline="0" dirty="0" smtClean="0"/>
              <a:t> in the round</a:t>
            </a:r>
          </a:p>
          <a:p>
            <a:pPr>
              <a:buFontTx/>
              <a:buChar char="-"/>
            </a:pPr>
            <a:r>
              <a:rPr lang="en-GB" dirty="0" smtClean="0"/>
              <a:t>An opportunity</a:t>
            </a:r>
            <a:r>
              <a:rPr lang="en-GB" baseline="0" dirty="0" smtClean="0"/>
              <a:t> to broaden out neighbourhood planning from dog </a:t>
            </a:r>
            <a:r>
              <a:rPr lang="en-GB" baseline="0" dirty="0" err="1" smtClean="0"/>
              <a:t>poo</a:t>
            </a:r>
            <a:r>
              <a:rPr lang="en-GB" baseline="0" dirty="0" smtClean="0"/>
              <a:t> and bins</a:t>
            </a:r>
          </a:p>
          <a:p>
            <a:pPr>
              <a:buFontTx/>
              <a:buChar char="-"/>
            </a:pPr>
            <a:endParaRPr lang="en-GB" baseline="0" dirty="0" smtClean="0"/>
          </a:p>
          <a:p>
            <a:pPr>
              <a:buFontTx/>
              <a:buChar char="-"/>
            </a:pPr>
            <a:r>
              <a:rPr lang="en-GB" baseline="0" dirty="0" smtClean="0"/>
              <a:t> CSE role – to facilitate communities interested in sustainability and energy to move from talk to consensus-making, then policy and plan making, project forming.</a:t>
            </a:r>
          </a:p>
          <a:p>
            <a:pPr>
              <a:buFontTx/>
              <a:buChar char="-"/>
            </a:pPr>
            <a:r>
              <a:rPr lang="en-GB" baseline="0" dirty="0" smtClean="0"/>
              <a:t> Tendency for Environment Groups to be passionate but isolated.  Encouragement to treat sustainability as a theme through which talk about other issues.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 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www.cse.org.uk</a:t>
            </a:r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Of course</a:t>
            </a:r>
            <a:r>
              <a:rPr lang="en-GB" baseline="0" dirty="0" smtClean="0"/>
              <a:t> community energy not just about energy production, also consumption.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So.</a:t>
            </a:r>
            <a:r>
              <a:rPr lang="en-GB" dirty="0" smtClean="0"/>
              <a:t> Energy efficiency or a</a:t>
            </a:r>
            <a:r>
              <a:rPr lang="en-GB" baseline="0" dirty="0" smtClean="0"/>
              <a:t> renewable energy installation?  </a:t>
            </a:r>
            <a:r>
              <a:rPr lang="en-GB" dirty="0" smtClean="0"/>
              <a:t>It’s not an either-or choice.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If you want more ‘bang for your buck’ in terms of carbon reduction, ‘powering down’ - reducing energy use and using it more efficiently - is far more cost effective.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But ‘powering up’ with energy generating projects is perceived as more sexy and might get more people on board.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So sometimes</a:t>
            </a:r>
            <a:r>
              <a:rPr lang="en-GB" baseline="0" dirty="0" smtClean="0"/>
              <a:t> turning the energy hierarchy upside down is not a bad thing.</a:t>
            </a:r>
            <a:endParaRPr lang="en-GB" dirty="0" smtClean="0"/>
          </a:p>
          <a:p>
            <a:pPr lvl="0"/>
            <a:r>
              <a:rPr lang="en-GB" dirty="0" smtClean="0"/>
              <a:t>1. Generate energy can</a:t>
            </a:r>
            <a:r>
              <a:rPr lang="en-GB" baseline="0" dirty="0" smtClean="0"/>
              <a:t> be more attention grabbing, will get people to take notice and might generate income. </a:t>
            </a:r>
            <a:endParaRPr lang="en-GB" dirty="0" smtClean="0"/>
          </a:p>
          <a:p>
            <a:pPr lvl="0"/>
            <a:r>
              <a:rPr lang="en-GB" dirty="0" smtClean="0"/>
              <a:t>2. You can use that engagement and the income stream to do more around energy efficiency improvements</a:t>
            </a:r>
            <a:r>
              <a:rPr lang="en-GB" baseline="0" dirty="0" smtClean="0"/>
              <a:t> and </a:t>
            </a:r>
            <a:r>
              <a:rPr lang="en-GB" dirty="0" smtClean="0"/>
              <a:t>reducing energy use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7E6D6-EC9D-48A8-B2D6-5B231929C3C1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DA060-C4EF-40AC-90DF-DC161FB44436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You don’t need to reinvent the wheel</a:t>
            </a:r>
          </a:p>
          <a:p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There is lots of existing expertise, plenty of examples and free resources which</a:t>
            </a:r>
            <a:r>
              <a:rPr lang="en-GB" baseline="0" dirty="0" smtClean="0"/>
              <a:t> have been developed to do the job, </a:t>
            </a:r>
            <a:r>
              <a:rPr lang="en-GB" dirty="0" smtClean="0"/>
              <a:t>so you don’t need to start from scratch.</a:t>
            </a:r>
          </a:p>
          <a:p>
            <a:endParaRPr lang="en-GB" dirty="0" smtClean="0"/>
          </a:p>
          <a:p>
            <a:r>
              <a:rPr lang="en-GB" dirty="0" err="1" smtClean="0"/>
              <a:t>PlanLoCaL</a:t>
            </a:r>
            <a:r>
              <a:rPr lang="en-GB" baseline="0" dirty="0" smtClean="0"/>
              <a:t> and The Source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 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www.cse.org.uk</a:t>
            </a:r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DA060-C4EF-40AC-90DF-DC161FB44436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Climate Change Act requires yearly carbon Budgets - http://www.theccc.org.uk/wp-content/uploads/2014/07/CCC-Progress-Report-2014_web_2.pdf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DA060-C4EF-40AC-90DF-DC161FB44436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 smtClean="0"/>
              <a:t>Currently between 18 – 20% against 30% target by 2020</a:t>
            </a:r>
          </a:p>
          <a:p>
            <a:pPr>
              <a:buFontTx/>
              <a:buChar char="-"/>
            </a:pPr>
            <a:r>
              <a:rPr lang="en-GB" dirty="0" smtClean="0"/>
              <a:t> Approx</a:t>
            </a:r>
            <a:r>
              <a:rPr lang="en-GB" baseline="0" dirty="0" smtClean="0"/>
              <a:t> 5% of total energy consumption from </a:t>
            </a:r>
            <a:r>
              <a:rPr lang="en-GB" baseline="0" dirty="0" err="1" smtClean="0"/>
              <a:t>renewables</a:t>
            </a:r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 Perspective</a:t>
            </a:r>
            <a:r>
              <a:rPr lang="en-GB" baseline="0" dirty="0" smtClean="0"/>
              <a:t> from working in Commercial Wind Sector that all the easy sites have been done.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DA060-C4EF-40AC-90DF-DC161FB44436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 smtClean="0"/>
              <a:t>  My perspective on</a:t>
            </a:r>
            <a:r>
              <a:rPr lang="en-GB" baseline="0" dirty="0" smtClean="0"/>
              <a:t> working to take a commercial wind farm through the planning process - </a:t>
            </a:r>
            <a:r>
              <a:rPr lang="en-GB" dirty="0" err="1" smtClean="0"/>
              <a:t>Attritional</a:t>
            </a:r>
            <a:r>
              <a:rPr lang="en-GB" baseline="0" dirty="0" smtClean="0"/>
              <a:t> warfare on both sides, community and developer</a:t>
            </a:r>
          </a:p>
          <a:p>
            <a:pPr>
              <a:buFontTx/>
              <a:buChar char="-"/>
            </a:pPr>
            <a:r>
              <a:rPr lang="en-GB" baseline="0" dirty="0" smtClean="0"/>
              <a:t>  Increasing call-ins</a:t>
            </a:r>
          </a:p>
          <a:p>
            <a:pPr>
              <a:buFontTx/>
              <a:buChar char="-"/>
            </a:pPr>
            <a:r>
              <a:rPr lang="en-GB" baseline="0" dirty="0" smtClean="0"/>
              <a:t>  Politicisation of Big Wind</a:t>
            </a:r>
          </a:p>
          <a:p>
            <a:pPr>
              <a:buFontTx/>
              <a:buChar char="-"/>
            </a:pPr>
            <a:r>
              <a:rPr lang="en-GB" baseline="0" dirty="0" smtClean="0"/>
              <a:t>  Huge Wasted resources: community energy fighting schemes, Community, private sector and public money resourcing planning appeals</a:t>
            </a:r>
          </a:p>
          <a:p>
            <a:pPr>
              <a:buFontTx/>
              <a:buChar char="-"/>
            </a:pPr>
            <a:r>
              <a:rPr lang="en-GB" dirty="0" smtClean="0"/>
              <a:t>  Uncertainty</a:t>
            </a:r>
            <a:r>
              <a:rPr lang="en-GB" baseline="0" dirty="0" smtClean="0"/>
              <a:t> for field based solar schemes</a:t>
            </a:r>
          </a:p>
          <a:p>
            <a:pPr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DA060-C4EF-40AC-90DF-DC161FB44436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is reflected in Statistics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DA060-C4EF-40AC-90DF-DC161FB44436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0" dirty="0" smtClean="0"/>
              <a:t>Renewable energy comprised 27% of total energy production in Germany</a:t>
            </a:r>
            <a:r>
              <a:rPr lang="en-GB" i="0" baseline="0" dirty="0" smtClean="0"/>
              <a:t> in 2014</a:t>
            </a:r>
            <a:endParaRPr lang="en-GB" i="0" dirty="0" smtClean="0"/>
          </a:p>
          <a:p>
            <a:endParaRPr lang="en-GB" i="1" dirty="0" smtClean="0"/>
          </a:p>
          <a:p>
            <a:r>
              <a:rPr lang="en-GB" i="1" dirty="0" smtClean="0"/>
              <a:t>http://www.renewableenergyworld.com/rea/blog/post/2014/10/7-renewable-energy-lessons-from-germany</a:t>
            </a:r>
          </a:p>
          <a:p>
            <a:endParaRPr lang="en-GB" i="1" dirty="0" smtClean="0"/>
          </a:p>
          <a:p>
            <a:r>
              <a:rPr lang="en-GB" i="1" dirty="0" smtClean="0"/>
              <a:t>Also been key</a:t>
            </a:r>
            <a:r>
              <a:rPr lang="en-GB" i="1" baseline="0" dirty="0" smtClean="0"/>
              <a:t> to the success of countries with more </a:t>
            </a:r>
            <a:r>
              <a:rPr lang="en-GB" i="1" baseline="0" dirty="0" err="1" smtClean="0"/>
              <a:t>renewables</a:t>
            </a:r>
            <a:r>
              <a:rPr lang="en-GB" i="1" baseline="0" dirty="0" smtClean="0"/>
              <a:t> e.g. Germany http://gaianeconomics.blogspot.co.uk/2013/09/the-wind-is-ours.html </a:t>
            </a:r>
          </a:p>
          <a:p>
            <a:endParaRPr lang="en-GB" i="1" baseline="0" dirty="0" smtClean="0"/>
          </a:p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DA060-C4EF-40AC-90DF-DC161FB44436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034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DA060-C4EF-40AC-90DF-DC161FB44436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0" y="0"/>
            <a:ext cx="746125" cy="6858000"/>
          </a:xfrm>
          <a:prstGeom prst="rect">
            <a:avLst/>
          </a:prstGeom>
          <a:solidFill>
            <a:srgbClr val="00A0AF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A0AF"/>
              </a:solidFill>
            </a:endParaRPr>
          </a:p>
        </p:txBody>
      </p:sp>
      <p:pic>
        <p:nvPicPr>
          <p:cNvPr id="3" name="Picture 6" descr="CS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1901" y="908051"/>
            <a:ext cx="30956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3671888" y="4103688"/>
            <a:ext cx="404971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400"/>
              <a:t>Promoting sustainable </a:t>
            </a:r>
            <a:br>
              <a:rPr lang="en-GB" sz="2400"/>
            </a:br>
            <a:r>
              <a:rPr lang="en-GB" sz="2400"/>
              <a:t>energy policy and practice</a:t>
            </a:r>
          </a:p>
          <a:p>
            <a:pPr algn="l">
              <a:defRPr/>
            </a:pPr>
            <a:endParaRPr lang="en-GB" sz="2400"/>
          </a:p>
          <a:p>
            <a:pPr algn="l">
              <a:defRPr/>
            </a:pPr>
            <a:r>
              <a:rPr lang="en-GB" sz="3200" b="1"/>
              <a:t>www.cse.org.uk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73114"/>
            <a:ext cx="2057400" cy="60848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73114"/>
            <a:ext cx="6019800" cy="60848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4" name="Picture 6" descr="CS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7315" y="53625"/>
            <a:ext cx="1664100" cy="122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320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3320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7" name="Picture 6" descr="CS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2871" y="2"/>
            <a:ext cx="2214895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S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7315" y="53625"/>
            <a:ext cx="1664100" cy="122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6" descr="CS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7315" y="53625"/>
            <a:ext cx="1664100" cy="122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6" descr="CS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7315" y="53625"/>
            <a:ext cx="1664100" cy="122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746125" cy="6858000"/>
          </a:xfrm>
          <a:prstGeom prst="rect">
            <a:avLst/>
          </a:prstGeom>
          <a:solidFill>
            <a:srgbClr val="00A0AF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A0AF"/>
              </a:solidFill>
            </a:endParaRPr>
          </a:p>
        </p:txBody>
      </p:sp>
      <p:sp>
        <p:nvSpPr>
          <p:cNvPr id="1028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320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endParaRPr lang="en-GB" smtClean="0"/>
          </a:p>
        </p:txBody>
      </p:sp>
      <p:sp>
        <p:nvSpPr>
          <p:cNvPr id="1029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773114"/>
            <a:ext cx="55022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Heading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A0A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A0A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A0A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A0A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A0A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A0A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A0A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A0A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A0A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athnes.gov.uk/sites/default/files/sitedocuments/Planning-and-Building-Control/Planning-Policy/Placemaking-Plan/pmp_options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urban-community-energy-fund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trydt.org.uk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local.org.uk/" TargetMode="Externa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mailto:communities@cse.org.uk" TargetMode="External"/><Relationship Id="rId4" Type="http://schemas.openxmlformats.org/officeDocument/2006/relationships/hyperlink" Target="http://www.cse.org.uk/thesource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.org.uk/enews" TargetMode="External"/><Relationship Id="rId2" Type="http://schemas.openxmlformats.org/officeDocument/2006/relationships/hyperlink" Target="http://www.cse.org.uk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twitter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71600" y="2168860"/>
            <a:ext cx="4815535" cy="7191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00A0A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ttp://www.ecodyfi.org.uk/images/turbineandsharehold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7095" y="1448780"/>
            <a:ext cx="3536885" cy="53053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99592" y="404664"/>
            <a:ext cx="42574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GB" sz="3000" b="1" dirty="0" smtClean="0">
              <a:solidFill>
                <a:srgbClr val="00A0AF"/>
              </a:solidFill>
              <a:latin typeface="Arial Rounded MT Bold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3000" b="1" dirty="0" smtClean="0">
                <a:solidFill>
                  <a:srgbClr val="00A0AF"/>
                </a:solidFill>
                <a:latin typeface="Arial Rounded MT Bold" pitchFamily="34" charset="0"/>
              </a:rPr>
              <a:t>Planning Advisory Service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GB" sz="3000" b="1" dirty="0" smtClean="0">
              <a:solidFill>
                <a:srgbClr val="00A0AF"/>
              </a:solidFill>
              <a:latin typeface="Arial Rounded MT Bold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3000" b="1" dirty="0" smtClean="0">
                <a:solidFill>
                  <a:srgbClr val="00A0AF"/>
                </a:solidFill>
                <a:latin typeface="Arial Rounded MT Bold" pitchFamily="34" charset="0"/>
              </a:rPr>
              <a:t>Seminar 11</a:t>
            </a:r>
            <a:r>
              <a:rPr lang="en-GB" sz="3000" b="1" baseline="30000" dirty="0" smtClean="0">
                <a:solidFill>
                  <a:srgbClr val="00A0AF"/>
                </a:solidFill>
                <a:latin typeface="Arial Rounded MT Bold" pitchFamily="34" charset="0"/>
              </a:rPr>
              <a:t>th</a:t>
            </a:r>
            <a:r>
              <a:rPr lang="en-GB" sz="3000" b="1" dirty="0" smtClean="0">
                <a:solidFill>
                  <a:srgbClr val="00A0AF"/>
                </a:solidFill>
                <a:latin typeface="Arial Rounded MT Bold" pitchFamily="34" charset="0"/>
              </a:rPr>
              <a:t> March 2015, Leeds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GB" sz="3000" b="1" dirty="0" smtClean="0">
              <a:solidFill>
                <a:srgbClr val="00A0AF"/>
              </a:solidFill>
              <a:latin typeface="Arial Rounded MT Bold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3000" b="1" dirty="0" smtClean="0">
                <a:solidFill>
                  <a:srgbClr val="00A0AF"/>
                </a:solidFill>
                <a:latin typeface="Arial Rounded MT Bold" pitchFamily="34" charset="0"/>
              </a:rPr>
              <a:t>Renewable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04664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solidFill>
                  <a:srgbClr val="00A0AF"/>
                </a:solidFill>
                <a:latin typeface="Arial Rounded MT Bold" pitchFamily="34" charset="0"/>
              </a:rPr>
              <a:t>National Community Energy Strategy (Jan 2014)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99592" y="1556792"/>
            <a:ext cx="7776864" cy="390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16000" lvl="1" indent="-216000" algn="l">
              <a:lnSpc>
                <a:spcPts val="2800"/>
              </a:lnSpc>
              <a:spcAft>
                <a:spcPts val="0"/>
              </a:spcAft>
              <a:buClr>
                <a:srgbClr val="008080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0000"/>
                </a:solidFill>
                <a:latin typeface="Arial"/>
              </a:rPr>
              <a:t>Wide range of ambition and potential for community generation – upper end = enough to power 1 million homes</a:t>
            </a:r>
          </a:p>
          <a:p>
            <a:pPr marL="216000" lvl="1" indent="-216000" algn="l">
              <a:lnSpc>
                <a:spcPts val="2800"/>
              </a:lnSpc>
              <a:spcAft>
                <a:spcPts val="0"/>
              </a:spcAft>
              <a:buClr>
                <a:srgbClr val="008080"/>
              </a:buClr>
              <a:buFont typeface="Arial" pitchFamily="34" charset="0"/>
              <a:buChar char="•"/>
              <a:defRPr/>
            </a:pPr>
            <a:endParaRPr lang="en-GB" dirty="0" smtClean="0">
              <a:solidFill>
                <a:srgbClr val="000000"/>
              </a:solidFill>
              <a:latin typeface="Arial"/>
            </a:endParaRPr>
          </a:p>
          <a:p>
            <a:pPr marL="216000" lvl="1" indent="-216000" algn="l">
              <a:lnSpc>
                <a:spcPts val="2800"/>
              </a:lnSpc>
              <a:spcAft>
                <a:spcPts val="0"/>
              </a:spcAft>
              <a:buClr>
                <a:srgbClr val="008080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0000"/>
                </a:solidFill>
                <a:latin typeface="Arial"/>
              </a:rPr>
              <a:t>Definition of ‘community’ – doesn’t include Local Authorities, Parish Councils or Social Landlords</a:t>
            </a:r>
          </a:p>
          <a:p>
            <a:pPr marL="216000" lvl="1" indent="-216000" algn="l">
              <a:lnSpc>
                <a:spcPts val="2800"/>
              </a:lnSpc>
              <a:spcAft>
                <a:spcPts val="0"/>
              </a:spcAft>
              <a:buClr>
                <a:srgbClr val="008080"/>
              </a:buClr>
              <a:buFont typeface="Arial" pitchFamily="34" charset="0"/>
              <a:buChar char="•"/>
              <a:defRPr/>
            </a:pPr>
            <a:endParaRPr lang="en-GB" dirty="0" smtClean="0">
              <a:solidFill>
                <a:srgbClr val="000000"/>
              </a:solidFill>
              <a:latin typeface="Arial"/>
            </a:endParaRPr>
          </a:p>
          <a:p>
            <a:pPr marL="673200" lvl="2" indent="-216000" algn="l">
              <a:lnSpc>
                <a:spcPts val="2400"/>
              </a:lnSpc>
              <a:spcAft>
                <a:spcPts val="0"/>
              </a:spcAft>
              <a:buClr>
                <a:srgbClr val="008080"/>
              </a:buClr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  <a:latin typeface="Arial"/>
              </a:rPr>
              <a:t>BUT call to LAs for more recognition of positive benefits of community energy and a step-change in the support offered to projects</a:t>
            </a:r>
          </a:p>
          <a:p>
            <a:pPr marL="673200" lvl="2" indent="-216000" algn="l">
              <a:lnSpc>
                <a:spcPts val="2400"/>
              </a:lnSpc>
              <a:spcAft>
                <a:spcPts val="0"/>
              </a:spcAft>
              <a:buClr>
                <a:srgbClr val="008080"/>
              </a:buClr>
              <a:buFont typeface="Arial" pitchFamily="34" charset="0"/>
              <a:buChar char="•"/>
            </a:pPr>
            <a:endParaRPr lang="en-GB" sz="1600" dirty="0" smtClean="0">
              <a:solidFill>
                <a:srgbClr val="000000"/>
              </a:solidFill>
              <a:latin typeface="Arial"/>
            </a:endParaRPr>
          </a:p>
          <a:p>
            <a:pPr marL="216000" lvl="1" indent="-216000" algn="l">
              <a:lnSpc>
                <a:spcPts val="2800"/>
              </a:lnSpc>
              <a:spcAft>
                <a:spcPts val="0"/>
              </a:spcAft>
              <a:buClr>
                <a:srgbClr val="008080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0000"/>
                </a:solidFill>
                <a:latin typeface="Arial"/>
              </a:rPr>
              <a:t>Stresses importance of partnerships</a:t>
            </a:r>
          </a:p>
          <a:p>
            <a:pPr marL="673200" lvl="2" indent="-216000" algn="l">
              <a:lnSpc>
                <a:spcPts val="2400"/>
              </a:lnSpc>
              <a:spcAft>
                <a:spcPts val="0"/>
              </a:spcAft>
              <a:buClr>
                <a:srgbClr val="008080"/>
              </a:buClr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  <a:latin typeface="Arial"/>
              </a:rPr>
              <a:t>BANES cited – partnership working with Bath and West Community Energy (BWCE)</a:t>
            </a:r>
          </a:p>
          <a:p>
            <a:pPr marL="673200" lvl="2" indent="-216000" algn="l">
              <a:lnSpc>
                <a:spcPts val="2400"/>
              </a:lnSpc>
              <a:spcAft>
                <a:spcPts val="0"/>
              </a:spcAft>
              <a:buClr>
                <a:srgbClr val="008080"/>
              </a:buClr>
              <a:buFont typeface="Arial" pitchFamily="34" charset="0"/>
              <a:buChar char="•"/>
            </a:pPr>
            <a:endParaRPr lang="en-GB" sz="1600" dirty="0" smtClean="0">
              <a:solidFill>
                <a:srgbClr val="000000"/>
              </a:solidFill>
              <a:latin typeface="Arial"/>
            </a:endParaRPr>
          </a:p>
          <a:p>
            <a:pPr marL="216000" lvl="1" indent="-216000" algn="l">
              <a:lnSpc>
                <a:spcPts val="2800"/>
              </a:lnSpc>
              <a:spcAft>
                <a:spcPts val="0"/>
              </a:spcAft>
              <a:buClr>
                <a:srgbClr val="008080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prstClr val="black"/>
                </a:solidFill>
                <a:latin typeface="Arial"/>
              </a:rPr>
              <a:t>Identifies potential role for Neighbourhood Planning</a:t>
            </a:r>
          </a:p>
          <a:p>
            <a:pPr marL="216000" lvl="1" indent="-216000" algn="l">
              <a:lnSpc>
                <a:spcPts val="3200"/>
              </a:lnSpc>
              <a:spcAft>
                <a:spcPts val="0"/>
              </a:spcAft>
              <a:buClr>
                <a:srgbClr val="008080"/>
              </a:buClr>
              <a:buFont typeface="Arial" pitchFamily="34" charset="0"/>
              <a:buChar char="•"/>
              <a:defRPr/>
            </a:pPr>
            <a:endParaRPr lang="en-GB" sz="2400" dirty="0" smtClean="0">
              <a:solidFill>
                <a:srgbClr val="000000"/>
              </a:solidFill>
            </a:endParaRPr>
          </a:p>
          <a:p>
            <a:pPr marL="216000" lvl="1" indent="-216000" algn="l">
              <a:lnSpc>
                <a:spcPts val="3200"/>
              </a:lnSpc>
              <a:spcAft>
                <a:spcPts val="0"/>
              </a:spcAft>
              <a:buClr>
                <a:srgbClr val="008080"/>
              </a:buClr>
              <a:buFont typeface="Arial" pitchFamily="34" charset="0"/>
              <a:buChar char="•"/>
              <a:defRPr/>
            </a:pPr>
            <a:endParaRPr lang="en-GB" sz="2400" dirty="0" smtClean="0">
              <a:solidFill>
                <a:srgbClr val="000000"/>
              </a:solidFill>
            </a:endParaRPr>
          </a:p>
          <a:p>
            <a:pPr marL="0" lvl="1" indent="-216000" algn="l">
              <a:lnSpc>
                <a:spcPts val="3200"/>
              </a:lnSpc>
              <a:spcAft>
                <a:spcPts val="3000"/>
              </a:spcAft>
              <a:buClr>
                <a:srgbClr val="008080"/>
              </a:buClr>
              <a:defRPr/>
            </a:pPr>
            <a:endParaRPr lang="en-GB" sz="2400" kern="0" dirty="0" smtClean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15915" t="16539" r="21294" b="8565"/>
          <a:stretch>
            <a:fillRect/>
          </a:stretch>
        </p:blipFill>
        <p:spPr bwMode="auto">
          <a:xfrm>
            <a:off x="0" y="966800"/>
            <a:ext cx="7902370" cy="58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6585" y="0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solidFill>
                  <a:srgbClr val="00A0AF"/>
                </a:solidFill>
                <a:latin typeface="Arial Rounded MT Bold" pitchFamily="34" charset="0"/>
              </a:rPr>
              <a:t>LPA  - Community Renewable energy Policies - examples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86535" y="6488668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900" dirty="0" smtClean="0">
                <a:hlinkClick r:id="rId4"/>
              </a:rPr>
              <a:t>http://www.bathnes.gov.uk/sites/default/files/sitedocuments/Planning-and-Building-Control/Planning-Policy/Placemaking-Plan/pmp_options.pdf</a:t>
            </a:r>
            <a:endParaRPr lang="en-GB" sz="900" dirty="0" smtClean="0"/>
          </a:p>
          <a:p>
            <a:endParaRPr lang="en-GB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6595" y="1493785"/>
            <a:ext cx="75608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GB" dirty="0" smtClean="0"/>
          </a:p>
          <a:p>
            <a:pPr algn="l"/>
            <a:r>
              <a:rPr lang="en-GB" dirty="0" smtClean="0"/>
              <a:t>Draft Cornwall Local Plan </a:t>
            </a:r>
          </a:p>
          <a:p>
            <a:pPr algn="l"/>
            <a:endParaRPr lang="en-GB" dirty="0" smtClean="0"/>
          </a:p>
          <a:p>
            <a:pPr algn="l"/>
            <a:r>
              <a:rPr lang="en-GB" dirty="0" smtClean="0"/>
              <a:t>‘Particular support will be given to renewable and low carbon energy generation developments that are led by, or meet the needs of local communities’. Such development would normally; be conceived and/or promoted within the community; and have as their primary purpose long term and inclusive economic, social and/or environmental benefits to the community.” </a:t>
            </a:r>
          </a:p>
          <a:p>
            <a:pPr algn="l"/>
            <a:endParaRPr lang="en-GB" dirty="0" smtClean="0"/>
          </a:p>
          <a:p>
            <a:pPr algn="l"/>
            <a:endParaRPr lang="en-GB" dirty="0" smtClean="0"/>
          </a:p>
          <a:p>
            <a:pPr algn="l"/>
            <a:endParaRPr lang="en-GB" dirty="0" smtClean="0"/>
          </a:p>
          <a:p>
            <a:pPr algn="l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36585" y="233645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solidFill>
                  <a:srgbClr val="00A0AF"/>
                </a:solidFill>
                <a:latin typeface="Arial Rounded MT Bold" pitchFamily="34" charset="0"/>
              </a:rPr>
              <a:t>LPA Community Renewable energy Policies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0466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solidFill>
                  <a:srgbClr val="00A0AF"/>
                </a:solidFill>
                <a:latin typeface="Arial Rounded MT Bold" pitchFamily="34" charset="0"/>
              </a:rPr>
              <a:t>Types of community benefit</a:t>
            </a:r>
          </a:p>
        </p:txBody>
      </p:sp>
      <p:sp>
        <p:nvSpPr>
          <p:cNvPr id="1026" name="AutoShape 2" descr="data:image/jpeg;base64,/9j/4AAQSkZJRgABAQAAAQABAAD/2wCEAAkGBxISEhQUEhQTFBUWFxwVFhQUFR0WFxUYFxYYGRUVFxgYKDQiGiYxHBgXITEhJSkrLy4uFx81ODMtNygtLisBCgoKDgwOGBAQGiwmHiUsLC4sLCwuLC4rLzUtMTQ3OCwsLTcxKy8sKzY0Ny43LCwsNysrLiw4LSwsLCwsMywuLf/AABEIAHUAywMBIgACEQEDEQH/xAAcAAEAAQUBAQAAAAAAAAAAAAAABQMEBgcIAgH/xAA9EAACAQMCAgQLBwQBBQAAAAABAgMABBESIQUxBhNBURQVIjJSYXGBkZLRIzNCVGKToQexssGCJUNkcqL/xAAaAQEBAQEBAQEAAAAAAAAAAAAAAQMCBAUG/8QAKxEBAAEDAQUGBwAAAAAAAAAAAAECERIUITFBYqEDBBMyUrFCQ1FhcZHB/9oADAMBAAIRAxEAPwC2pSlfnW5SlKBSlKBSlKBSlKBSlKBSlKBSlKBSr3hEau/VNgdYNKt6L/gPvO3vqzZSCQRgjYjuI2Iq22XHylKVApSlApSlApSlApSlApSlApSvSEDmM+rOP5xQXvCuFSTSIqoxU4JZVzhc7n+4qle8PliZhJGyY9IY5nbB7fdWw/6eyQ9S4iDA6ySHILHYb5GxHMVQ/qPNCEjDqXbUcBW0lQVO5ODjfGx54r2T3anws7uMttmuaV9bHZnHr518rxuylKUClKUClKUH2NTnyc5G+3PY7H41kHGuEyyS60C65EV2j1qHDkYcaSe8H41Q4Zm3ha4GOsYaIwfwhj957djgerPdXnpAn2VmTuTASSeZPWE5PxraKYiib/lOKOurOSI4kR0P6lI/mqFTNpJO9v8AZGXMb6SFyQyuMjbtIIPuYVEyqwJ1Ag9oIwfgazqpiNyvFKUrkKUpQKUpQKUpQKUpQKUpQXFlcskkbamwrDtOy5BYbdh7a8T3DOzMSfKOojJxz2591UqVbzawUpSoFKUoFKUoFVoJwn4FZu9/KA9i8vjmqNKRNhOW943gsjuBIDMqsrbDSUY4XHmnkQRV50phXqbDBIQxsNTcwPIOTjmcVZQR/wDTZT/5K7/8B9alOmaYtLE9y4+KKf8AVer5c3+ke7niiuu6y3uNI0pH1QRe4Fzlj+o4yT9KizeSEaS7EdxJI/nlUvwaPNlenu6r/I1BVjXM2pn7f2VgpSlZqUpSgUpSgUpSgUpSgUpSgUpXwmg+0q7teFzybpG5HpEaV+ZsD+auV4VGn31zEv6Y8zN7PJ8kfGuooqkui6D1bnuFTAnsY+UU0575HEa/Km/81UHSiRNoIreAfojBb4tn+1XGmN8/ral1pZ8BupfMgkI7yNI+LYqUTobIN5poIR+p8n6fzUTdcbuZPPmkP/LA+AqwO+53Ped66v2ccJk2spHCOGp95eM57oh/sA17FzwhOUU0p72J/wBkCsTpV8aI3Ux7lmZDpZaJGY47MaCdRViME95G/dXyfp0rAKbSMqvIM2cezyaw6lXU9pwnpBjDKx0yTSy+Bw6X85QcBscs7b1HTcQspOdq0Z74Zf8ATDFQtK5ntqp3+0Fle6SMbxsxHc64YfDY1QpSspUpSlApSlAzTNad8Kf03+Y08Kf03+Y19DQT6ujPNuLNM1p3wp/Tf5jTwp/Tf5jTQT6uhm3FmvcMYY7sqjvbP9lBJrTXhL+m3zGpPh3Dp54LidJNrcIzoWbWVdiupezAOM79oq6Dm6Lm22PB15mSU+rEa/E5P8Cva8VKfcpFF6wut/nkyfhitWr0ZvTJZR5Ob0BofLbGGbTlu7HM+qoa+LxyPH1pfQxTUrHS2kkal9W1XRTwq6Jm3Dc3ckn3js//ALNn+KoisHHRZ1igkmv7aDr4xKiSPLq0EkZOhCOYPb2Vi7XDgka2OO0McH1ipoJn4jNuHNM1r+/6OSwQh5ruGOVohMtszydayN5u4XQGPMKWzioG3ldmVTKVBIBZmOlQTjUcdg51NBzLm29mmaw1uh5EInPE7Pqmcxh9c2C6gMV8zPIg++sQe4cEjWx35hjg+sU0HMZtw5pmtbzcAvFazXJJvVVoMOcHW+gA9xzg+wio7ikU0E0kLu2qN2jbDHGVJBI9W1NBzGbbOaZrV8HDp2tJLoSeRHIsRXU2olwSCOzG1W3Co5Z54oUchpZEiUsxwC7BQTjsyaaDmM22c0zWpeIrLDLJEzsWjdoyQxwSjFSR8KuejlhPeXMVvHIVeQkKWY6RhS2+PZTQcxm2jmma081xICRrf5jXzwp/Tf5jTQc3QzbizTNad8Kf03+Y08Kf03+Y00E+rombcWaZrTvhT+m/zGp3hkrGJcs3b2n0jXNXccY8y5scpSlfUZlKUoFZR/Tq+jS76qY4huka1lPYolGFf3NpNYvV9wjhrXDMiEBhGzqp5voGoovrwCfdQbTh6Z20i3spIDWOvxdk/gljFvpX2FFk/wCRrT1ZJf8AQ6eFS8jRhRCJiwOQCWC9Sf15I29dY2aDa/Ere5uLCwS1isZl8DEcjzG362N9b5VWmYMuxB27TWqnXBIPMbHt5eyrvjHDmt5niYhiuMleR1KG/wB1ecO6OTT20txFpYRMFaPPlkFSxZR+IAKScUGa2tq8tix4ots0MdsTa3QlTwhXC/YwDQdTjO2l1ON961jmr3jHDmt5miYhiuN15HUoYYz6jV3wjgqzRSzSTxwJGyJl1d8tIHKgCNSR5h3oJS5mXxJAmoahfSsVyMgGGMA47sg1iijJx37Vd8W4e9vK0UmNS4yVOVIIBUqe0EEH31Z0G6uIdIbZDMupOs4XGpsmBBDPJbiJ1U9oEmmT2rWvv6kMj3pmjYMJ4opiQRszIA4OO3UDVivR4+Bi7MgAZmVU0OSdBUMSwGlfOHM1CUGW8PnUcFu0LLqN1CQuRkgI2SBUV0OkC8QsmYgKLmEknYACVSSTXzpD0fmszGJdP2iBwV3APJkP6geY9Yq34Fwxrq4igUhWkbSGbOB6zjegn+mvRm5Sa6uWEXUtO7Ky3ELkq8jFToVi3Ijsrx/SyZU4raM7BVDtlmOAPs3G5PKoXj3CGtZuqchjpVwQCNnGRlWAKnHNSMiqvR/gEt4ZViKBo014c6dflABFPLUSQADzNBW430WurZTJMsYQtgFLiKQ5PLyY2J/ioOpTj3BJLNo0lKFnjEmEOrRlmUox9IFDkDlUXQKUpQKyHhX3S+//ACNY9WQ8K+6X3/5Gs+18pCN8S3X5ef8Aab6U8S3X5ef9pvpXaWKYrQcW+Jbr8vP+030p4luvy8/7TfSu0sUxQcW+Jbr8vP8AtN9KuOH2N7DKkscM6vGwdT1TbFTkbY39ldlYFRHD+JSTOxSJOoDvH1hkw5aMlWIj04xqBHnZ7cUHK91JxKSJ4njuCkkxuGHUtvIRgtnH8cth3VGHgt1+Xn/ab6V1inSFiysYQIGmNuJNf2msOY9RjxjSXGPOz247pHiXFY4YpXGJDHgFEK6tTEBFOThckjnQcj8TtL2eVpZLebU2M4hcDZQo2x3AVXsvGEMYjihnQCVZwyxOGDqrIMHHLDHauoTx54xcCeFVkgg8J0xya0kTD7BioIOUIOV7QRnst16Ut4L15g0kyrEoLNobVjDqwTWRvjzOYPZvQcw8Xt725meaS3l1uctpgZRyA2AG3KrnhDXlvHJH4GZUkZWKzW7sAyBgpGMekeddN8T6TCGW1iMYYzgHIYjGp0TyQV8rGvPladge3aq/EOkcUN3BasPKlBOrIATJxGCDudRDAY9H10HKPELO9nkaWWGdnY5Y9SwzsAMADA2GMDuq28S3X5ef9p/pXXFrxCdruSBo4Qkao+sOxYrIZAnk6cZzGc79oqjN0lWOGOeRNMbF1YjfQU1aBjtzpI9pA7aDlma3vmhjhME+iMuVAhcbyFS2rbfzRVG04ZdRuji2lJRg4DQuVJUggMMbjblXVd1xyVJbWIxIGmQu4Jc6MNGpUaFIJ8vm2kbc6k+NX3UQSS6dWgZ08s7jt99ByhxKfiVxGUnjuZftDKGeJ2ZWIwwU48lTtlRt5Iq14Ta3tvMk0dvNrjOpdULEZx2jFdd3l3okhTTnrWK57sIWz6+VQdl0rMkyReDSLqmeMyHHVhUEml1b8RJQjTzGDnbBIcxcTgvrjQZYJmZEEevqW1MoJ06zjyiAcZ54Ar5YW97CsqpBMBKnVvmFidOoNscbHIG9dU8R4zIltcTxxo3UNJqV3K6lizkggHc45V54pxiWBbfMcReVirAF2RcLnYqhY+9QKDla9tL2URh4Jj1adWp6ls6dbPvtucu29WviW6/Lz/tN9K6zv+NypNKqxRtHCsbyMZNL4kLeYunDY05wWGan8Cg4t8S3X5ef9pvpTxLdfl5/2m+ldpYpig4t8S3X5ef9pvpU7wzhdwIlBgn7f+0/pH1V1rimK5qpyiw+0pSugpSlAqwTg0Al60Jh86iQzBSxGCxQHSTjtxmlKDynArcS9aIxr1F+Z0hyMFwmdIbH4sZ3NXM9jE6urojLIMOpUEOMY8rv99KUFtBwK3RJEEfkyrok1Mzs64K6WZiWIwTgZ2ye+q13w6ORBG6nSCCAGZSpXzSGUgj40pQeLjhMMgw6avI6vLEk6cq2M5zzVTnnkc6+zcKhcuWQEuVLHfJMeNBzzGMZGKUoK62qB2kCjWyqrN2lULFR7izfGqXi2HqxGUUoCGCEZGQ2sHf9W9KUHi84TDLJHI6kvH5jBmXGSCQdJGoZUbHI2qve2iTI0ci6kcaWU9oPZtSlBSt+GRIECrtGSUyzMVLAgnLEk7E869Jw6IBQEA0uZF57O2rU3/03xpSgScPiZJIygKSata74bX5+fbXjiHCoZwgkUnQcrhmUg4xzUg8qUoKV1wG2kl654w0nkjJJwdBJTK50nBJIyKkqUoFKUoFKUo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8" name="AutoShape 4" descr="data:image/jpeg;base64,/9j/4AAQSkZJRgABAQAAAQABAAD/2wCEAAkGBxISEhQUEhQTFBUWFxwVFhQUFR0WFxUYFxYYGRUVFxgYKDQiGiYxHBgXITEhJSkrLy4uFx81ODMtNygtLisBCgoKDgwOGBAQGiwmHiUsLC4sLCwuLC4rLzUtMTQ3OCwsLTcxKy8sKzY0Ny43LCwsNysrLiw4LSwsLCwsMywuLf/AABEIAHUAywMBIgACEQEDEQH/xAAcAAEAAQUBAQAAAAAAAAAAAAAABQMEBgcIAgH/xAA9EAACAQMCAgQLBwQBBQAAAAABAgMABBESIQUxBhNBURQVIjJSYXGBkZLRIzNCVGKToQexssGCJUNkcqL/xAAaAQEBAQEBAQEAAAAAAAAAAAAAAQMCBAUG/8QAKxEBAAEDAQUGBwAAAAAAAAAAAAECERIUITFBYqEDBBMyUrFCQ1FhcZHB/9oADAMBAAIRAxEAPwC2pSlfnW5SlKBSlKBSlKBSlKBSlKBSlKBSlKBSr3hEau/VNgdYNKt6L/gPvO3vqzZSCQRgjYjuI2Iq22XHylKVApSlApSlApSlApSlApSlApSvSEDmM+rOP5xQXvCuFSTSIqoxU4JZVzhc7n+4qle8PliZhJGyY9IY5nbB7fdWw/6eyQ9S4iDA6ySHILHYb5GxHMVQ/qPNCEjDqXbUcBW0lQVO5ODjfGx54r2T3anws7uMttmuaV9bHZnHr518rxuylKUClKUClKUH2NTnyc5G+3PY7H41kHGuEyyS60C65EV2j1qHDkYcaSe8H41Q4Zm3ha4GOsYaIwfwhj957djgerPdXnpAn2VmTuTASSeZPWE5PxraKYiib/lOKOurOSI4kR0P6lI/mqFTNpJO9v8AZGXMb6SFyQyuMjbtIIPuYVEyqwJ1Ag9oIwfgazqpiNyvFKUrkKUpQKUpQKUpQKUpQKUpQXFlcskkbamwrDtOy5BYbdh7a8T3DOzMSfKOojJxz2591UqVbzawUpSoFKUoFKUoFVoJwn4FZu9/KA9i8vjmqNKRNhOW943gsjuBIDMqsrbDSUY4XHmnkQRV50phXqbDBIQxsNTcwPIOTjmcVZQR/wDTZT/5K7/8B9alOmaYtLE9y4+KKf8AVer5c3+ke7niiuu6y3uNI0pH1QRe4Fzlj+o4yT9KizeSEaS7EdxJI/nlUvwaPNlenu6r/I1BVjXM2pn7f2VgpSlZqUpSgUpSgUpSgUpSgUpSgUpXwmg+0q7teFzybpG5HpEaV+ZsD+auV4VGn31zEv6Y8zN7PJ8kfGuooqkui6D1bnuFTAnsY+UU0575HEa/Km/81UHSiRNoIreAfojBb4tn+1XGmN8/ral1pZ8BupfMgkI7yNI+LYqUTobIN5poIR+p8n6fzUTdcbuZPPmkP/LA+AqwO+53Ped66v2ccJk2spHCOGp95eM57oh/sA17FzwhOUU0p72J/wBkCsTpV8aI3Ux7lmZDpZaJGY47MaCdRViME95G/dXyfp0rAKbSMqvIM2cezyaw6lXU9pwnpBjDKx0yTSy+Bw6X85QcBscs7b1HTcQspOdq0Z74Zf8ATDFQtK5ntqp3+0Fle6SMbxsxHc64YfDY1QpSspUpSlApSlAzTNad8Kf03+Y08Kf03+Y19DQT6ujPNuLNM1p3wp/Tf5jTwp/Tf5jTQT6uhm3FmvcMYY7sqjvbP9lBJrTXhL+m3zGpPh3Dp54LidJNrcIzoWbWVdiupezAOM79oq6Dm6Lm22PB15mSU+rEa/E5P8Cva8VKfcpFF6wut/nkyfhitWr0ZvTJZR5Ob0BofLbGGbTlu7HM+qoa+LxyPH1pfQxTUrHS2kkal9W1XRTwq6Jm3Dc3ckn3js//ALNn+KoisHHRZ1igkmv7aDr4xKiSPLq0EkZOhCOYPb2Vi7XDgka2OO0McH1ipoJn4jNuHNM1r+/6OSwQh5ruGOVohMtszydayN5u4XQGPMKWzioG3ldmVTKVBIBZmOlQTjUcdg51NBzLm29mmaw1uh5EInPE7Pqmcxh9c2C6gMV8zPIg++sQe4cEjWx35hjg+sU0HMZtw5pmtbzcAvFazXJJvVVoMOcHW+gA9xzg+wio7ikU0E0kLu2qN2jbDHGVJBI9W1NBzGbbOaZrV8HDp2tJLoSeRHIsRXU2olwSCOzG1W3Co5Z54oUchpZEiUsxwC7BQTjsyaaDmM22c0zWpeIrLDLJEzsWjdoyQxwSjFSR8KuejlhPeXMVvHIVeQkKWY6RhS2+PZTQcxm2jmma081xICRrf5jXzwp/Tf5jTQc3QzbizTNad8Kf03+Y08Kf03+Y00E+rombcWaZrTvhT+m/zGp3hkrGJcs3b2n0jXNXccY8y5scpSlfUZlKUoFZR/Tq+jS76qY4huka1lPYolGFf3NpNYvV9wjhrXDMiEBhGzqp5voGoovrwCfdQbTh6Z20i3spIDWOvxdk/gljFvpX2FFk/wCRrT1ZJf8AQ6eFS8jRhRCJiwOQCWC9Sf15I29dY2aDa/Ere5uLCwS1isZl8DEcjzG362N9b5VWmYMuxB27TWqnXBIPMbHt5eyrvjHDmt5niYhiuMleR1KG/wB1ecO6OTT20txFpYRMFaPPlkFSxZR+IAKScUGa2tq8tix4ots0MdsTa3QlTwhXC/YwDQdTjO2l1ON961jmr3jHDmt5miYhiuN15HUoYYz6jV3wjgqzRSzSTxwJGyJl1d8tIHKgCNSR5h3oJS5mXxJAmoahfSsVyMgGGMA47sg1iijJx37Vd8W4e9vK0UmNS4yVOVIIBUqe0EEH31Z0G6uIdIbZDMupOs4XGpsmBBDPJbiJ1U9oEmmT2rWvv6kMj3pmjYMJ4opiQRszIA4OO3UDVivR4+Bi7MgAZmVU0OSdBUMSwGlfOHM1CUGW8PnUcFu0LLqN1CQuRkgI2SBUV0OkC8QsmYgKLmEknYACVSSTXzpD0fmszGJdP2iBwV3APJkP6geY9Yq34Fwxrq4igUhWkbSGbOB6zjegn+mvRm5Sa6uWEXUtO7Ky3ELkq8jFToVi3Ijsrx/SyZU4raM7BVDtlmOAPs3G5PKoXj3CGtZuqchjpVwQCNnGRlWAKnHNSMiqvR/gEt4ZViKBo014c6dflABFPLUSQADzNBW430WurZTJMsYQtgFLiKQ5PLyY2J/ioOpTj3BJLNo0lKFnjEmEOrRlmUox9IFDkDlUXQKUpQKyHhX3S+//ACNY9WQ8K+6X3/5Gs+18pCN8S3X5ef8Aab6U8S3X5ef9pvpXaWKYrQcW+Jbr8vP+030p4luvy8/7TfSu0sUxQcW+Jbr8vP8AtN9KuOH2N7DKkscM6vGwdT1TbFTkbY39ldlYFRHD+JSTOxSJOoDvH1hkw5aMlWIj04xqBHnZ7cUHK91JxKSJ4njuCkkxuGHUtvIRgtnH8cth3VGHgt1+Xn/ab6V1inSFiysYQIGmNuJNf2msOY9RjxjSXGPOz247pHiXFY4YpXGJDHgFEK6tTEBFOThckjnQcj8TtL2eVpZLebU2M4hcDZQo2x3AVXsvGEMYjihnQCVZwyxOGDqrIMHHLDHauoTx54xcCeFVkgg8J0xya0kTD7BioIOUIOV7QRnst16Ut4L15g0kyrEoLNobVjDqwTWRvjzOYPZvQcw8Xt725meaS3l1uctpgZRyA2AG3KrnhDXlvHJH4GZUkZWKzW7sAyBgpGMekeddN8T6TCGW1iMYYzgHIYjGp0TyQV8rGvPladge3aq/EOkcUN3BasPKlBOrIATJxGCDudRDAY9H10HKPELO9nkaWWGdnY5Y9SwzsAMADA2GMDuq28S3X5ef9p/pXXFrxCdruSBo4Qkao+sOxYrIZAnk6cZzGc79oqjN0lWOGOeRNMbF1YjfQU1aBjtzpI9pA7aDlma3vmhjhME+iMuVAhcbyFS2rbfzRVG04ZdRuji2lJRg4DQuVJUggMMbjblXVd1xyVJbWIxIGmQu4Jc6MNGpUaFIJ8vm2kbc6k+NX3UQSS6dWgZ08s7jt99ByhxKfiVxGUnjuZftDKGeJ2ZWIwwU48lTtlRt5Iq14Ta3tvMk0dvNrjOpdULEZx2jFdd3l3okhTTnrWK57sIWz6+VQdl0rMkyReDSLqmeMyHHVhUEml1b8RJQjTzGDnbBIcxcTgvrjQZYJmZEEevqW1MoJ06zjyiAcZ54Ar5YW97CsqpBMBKnVvmFidOoNscbHIG9dU8R4zIltcTxxo3UNJqV3K6lizkggHc45V54pxiWBbfMcReVirAF2RcLnYqhY+9QKDla9tL2URh4Jj1adWp6ls6dbPvtucu29WviW6/Lz/tN9K6zv+NypNKqxRtHCsbyMZNL4kLeYunDY05wWGan8Cg4t8S3X5ef9pvpTxLdfl5/2m+ldpYpig4t8S3X5ef9pvpU7wzhdwIlBgn7f+0/pH1V1rimK5qpyiw+0pSugpSlAqwTg0Al60Jh86iQzBSxGCxQHSTjtxmlKDynArcS9aIxr1F+Z0hyMFwmdIbH4sZ3NXM9jE6urojLIMOpUEOMY8rv99KUFtBwK3RJEEfkyrok1Mzs64K6WZiWIwTgZ2ye+q13w6ORBG6nSCCAGZSpXzSGUgj40pQeLjhMMgw6avI6vLEk6cq2M5zzVTnnkc6+zcKhcuWQEuVLHfJMeNBzzGMZGKUoK62qB2kCjWyqrN2lULFR7izfGqXi2HqxGUUoCGCEZGQ2sHf9W9KUHi84TDLJHI6kvH5jBmXGSCQdJGoZUbHI2qve2iTI0ci6kcaWU9oPZtSlBSt+GRIECrtGSUyzMVLAgnLEk7E869Jw6IBQEA0uZF57O2rU3/03xpSgScPiZJIygKSata74bX5+fbXjiHCoZwgkUnQcrhmUg4xzUg8qUoKV1wG2kl654w0nkjJJwdBJTK50nBJIyKkqUoFKUoFKUo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842030" y="1556792"/>
            <a:ext cx="3834426" cy="488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16000" lvl="1" indent="-216000" algn="l">
              <a:lnSpc>
                <a:spcPts val="2800"/>
              </a:lnSpc>
              <a:spcAft>
                <a:spcPts val="0"/>
              </a:spcAft>
              <a:buClr>
                <a:srgbClr val="008080"/>
              </a:buClr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rgbClr val="000000"/>
                </a:solidFill>
                <a:latin typeface="Arial"/>
              </a:rPr>
              <a:t>Community-ownership = e.g. 1 turbine in a larger scheme</a:t>
            </a:r>
          </a:p>
          <a:p>
            <a:pPr marL="216000" lvl="1" indent="-216000" algn="l">
              <a:lnSpc>
                <a:spcPts val="2800"/>
              </a:lnSpc>
              <a:spcAft>
                <a:spcPts val="0"/>
              </a:spcAft>
              <a:buClr>
                <a:srgbClr val="008080"/>
              </a:buClr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rgbClr val="000000"/>
                </a:solidFill>
                <a:latin typeface="Arial"/>
              </a:rPr>
              <a:t>Community investment = e.g. through share issue</a:t>
            </a:r>
          </a:p>
          <a:p>
            <a:pPr marL="216000" lvl="1" indent="-216000" algn="l">
              <a:lnSpc>
                <a:spcPts val="2800"/>
              </a:lnSpc>
              <a:spcAft>
                <a:spcPts val="0"/>
              </a:spcAft>
              <a:buClr>
                <a:srgbClr val="008080"/>
              </a:buClr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rgbClr val="000000"/>
                </a:solidFill>
                <a:latin typeface="Arial"/>
              </a:rPr>
              <a:t>Benefit fund = annual payment; lump sum payment</a:t>
            </a:r>
          </a:p>
          <a:p>
            <a:pPr marL="216000" lvl="1" indent="-216000" algn="l">
              <a:lnSpc>
                <a:spcPts val="2800"/>
              </a:lnSpc>
              <a:spcAft>
                <a:spcPts val="0"/>
              </a:spcAft>
              <a:buClr>
                <a:srgbClr val="008080"/>
              </a:buClr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rgbClr val="000000"/>
                </a:solidFill>
                <a:latin typeface="Arial"/>
              </a:rPr>
              <a:t>Benefits in kind = voluntary local improvements</a:t>
            </a:r>
          </a:p>
          <a:p>
            <a:pPr marL="216000" lvl="1" indent="-216000" algn="l">
              <a:lnSpc>
                <a:spcPts val="2800"/>
              </a:lnSpc>
              <a:spcAft>
                <a:spcPts val="0"/>
              </a:spcAft>
              <a:buClr>
                <a:srgbClr val="008080"/>
              </a:buClr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rgbClr val="000000"/>
                </a:solidFill>
                <a:latin typeface="Arial"/>
              </a:rPr>
              <a:t>Socio-economic benefits = jobs, skills training, educational visits. </a:t>
            </a:r>
          </a:p>
          <a:p>
            <a:pPr marL="216000" lvl="1" indent="-216000" algn="l">
              <a:lnSpc>
                <a:spcPts val="2800"/>
              </a:lnSpc>
              <a:spcAft>
                <a:spcPts val="0"/>
              </a:spcAft>
              <a:buClr>
                <a:srgbClr val="008080"/>
              </a:buClr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rgbClr val="000000"/>
                </a:solidFill>
                <a:latin typeface="Arial"/>
              </a:rPr>
              <a:t>Material benefits = e.g. improved infrastructure</a:t>
            </a:r>
          </a:p>
          <a:p>
            <a:pPr marL="216000" lvl="1" indent="-216000" algn="l">
              <a:lnSpc>
                <a:spcPts val="2800"/>
              </a:lnSpc>
              <a:spcAft>
                <a:spcPts val="0"/>
              </a:spcAft>
              <a:buClr>
                <a:srgbClr val="008080"/>
              </a:buClr>
              <a:buFont typeface="Arial" pitchFamily="34" charset="0"/>
              <a:buChar char="•"/>
              <a:defRPr/>
            </a:pPr>
            <a:endParaRPr lang="en-GB" sz="1400" dirty="0" smtClean="0">
              <a:solidFill>
                <a:srgbClr val="000000"/>
              </a:solidFill>
            </a:endParaRPr>
          </a:p>
          <a:p>
            <a:pPr marL="216000" lvl="1" indent="-216000" algn="l">
              <a:lnSpc>
                <a:spcPts val="3200"/>
              </a:lnSpc>
              <a:spcAft>
                <a:spcPts val="0"/>
              </a:spcAft>
              <a:buClr>
                <a:srgbClr val="008080"/>
              </a:buClr>
              <a:buFont typeface="Arial" pitchFamily="34" charset="0"/>
              <a:buChar char="•"/>
              <a:defRPr/>
            </a:pPr>
            <a:endParaRPr lang="en-GB" sz="1400" dirty="0" smtClean="0">
              <a:solidFill>
                <a:srgbClr val="000000"/>
              </a:solidFill>
            </a:endParaRPr>
          </a:p>
          <a:p>
            <a:pPr marL="0" lvl="1" indent="-216000" algn="l">
              <a:lnSpc>
                <a:spcPts val="3200"/>
              </a:lnSpc>
              <a:spcAft>
                <a:spcPts val="3000"/>
              </a:spcAft>
              <a:buClr>
                <a:srgbClr val="008080"/>
              </a:buClr>
              <a:defRPr/>
            </a:pPr>
            <a:endParaRPr lang="en-GB" sz="1400" kern="0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50228" t="16286" r="23335" b="22515"/>
          <a:stretch>
            <a:fillRect/>
          </a:stretch>
        </p:blipFill>
        <p:spPr bwMode="auto">
          <a:xfrm>
            <a:off x="1094703" y="998730"/>
            <a:ext cx="3701662" cy="535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106615" y="621166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GB" sz="1200" dirty="0" smtClean="0"/>
              <a:t>http://www.cornwall.gov.uk/media/10355169/Renewable-SPD-2014.pdf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6615" y="1358770"/>
            <a:ext cx="67057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GB" dirty="0" smtClean="0"/>
          </a:p>
          <a:p>
            <a:pPr algn="l"/>
            <a:r>
              <a:rPr lang="en-GB" dirty="0" smtClean="0"/>
              <a:t>Support for “community-led” </a:t>
            </a:r>
            <a:r>
              <a:rPr lang="en-GB" dirty="0" err="1" smtClean="0"/>
              <a:t>renewables</a:t>
            </a:r>
            <a:r>
              <a:rPr lang="en-GB" dirty="0" smtClean="0"/>
              <a:t> not always transferred into Local Plan policy, and community benefits not given weight in planning decisions.  Why?</a:t>
            </a:r>
          </a:p>
          <a:p>
            <a:pPr algn="l"/>
            <a:endParaRPr lang="en-GB" dirty="0" smtClean="0"/>
          </a:p>
          <a:p>
            <a:pPr algn="l">
              <a:buFont typeface="Arial" pitchFamily="34" charset="0"/>
              <a:buChar char="•"/>
            </a:pPr>
            <a:r>
              <a:rPr lang="en-GB" dirty="0" smtClean="0"/>
              <a:t> Planning permission goes with the land, not the applicant.</a:t>
            </a:r>
          </a:p>
          <a:p>
            <a:pPr algn="l">
              <a:buFont typeface="Arial" pitchFamily="34" charset="0"/>
              <a:buChar char="•"/>
            </a:pPr>
            <a:endParaRPr lang="en-GB" dirty="0" smtClean="0"/>
          </a:p>
          <a:p>
            <a:pPr algn="l">
              <a:buFont typeface="Arial" pitchFamily="34" charset="0"/>
              <a:buChar char="•"/>
            </a:pPr>
            <a:r>
              <a:rPr lang="en-GB" dirty="0" smtClean="0"/>
              <a:t> How to secure the community benefits in the long term / the ownership of the community asset.  Legal agreement?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404664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solidFill>
                  <a:srgbClr val="00A0AF"/>
                </a:solidFill>
                <a:latin typeface="Arial Rounded MT Bold" pitchFamily="34" charset="0"/>
              </a:rPr>
              <a:t>Local Planning policy support for Community </a:t>
            </a:r>
            <a:r>
              <a:rPr lang="en-GB" sz="2800" b="1" dirty="0" err="1" smtClean="0">
                <a:solidFill>
                  <a:srgbClr val="00A0AF"/>
                </a:solidFill>
                <a:latin typeface="Arial Rounded MT Bold" pitchFamily="34" charset="0"/>
              </a:rPr>
              <a:t>Renewables</a:t>
            </a:r>
            <a:endParaRPr lang="en-GB" sz="2800" b="1" dirty="0" smtClean="0">
              <a:solidFill>
                <a:srgbClr val="00A0AF"/>
              </a:solidFill>
              <a:latin typeface="Arial Rounded MT Bold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47977" t="70735" r="17148" b="14252"/>
          <a:stretch>
            <a:fillRect/>
          </a:stretch>
        </p:blipFill>
        <p:spPr bwMode="auto">
          <a:xfrm>
            <a:off x="964833" y="4059070"/>
            <a:ext cx="7694622" cy="207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71600" y="61293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GB" sz="1200" dirty="0" smtClean="0"/>
              <a:t>http://www.cornwall.gov.uk/media/10355169/Renewable-SPD-2014.pdf</a:t>
            </a:r>
            <a:endParaRPr lang="en-GB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7041976" cy="1349375"/>
          </a:xfrm>
        </p:spPr>
        <p:txBody>
          <a:bodyPr>
            <a:normAutofit/>
          </a:bodyPr>
          <a:lstStyle/>
          <a:p>
            <a:r>
              <a:rPr lang="en-GB" dirty="0" smtClean="0"/>
              <a:t>What are the benefits?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en-GB" dirty="0" smtClean="0"/>
              <a:t>National carbon reduction targets</a:t>
            </a:r>
          </a:p>
          <a:p>
            <a:r>
              <a:rPr lang="en-GB" dirty="0" smtClean="0"/>
              <a:t>Energy security</a:t>
            </a:r>
          </a:p>
          <a:p>
            <a:endParaRPr lang="en-GB" sz="1400" dirty="0" smtClean="0"/>
          </a:p>
          <a:p>
            <a:r>
              <a:rPr lang="en-GB" dirty="0" smtClean="0"/>
              <a:t>Keeps money in the community</a:t>
            </a:r>
          </a:p>
          <a:p>
            <a:r>
              <a:rPr lang="en-GB" dirty="0" smtClean="0"/>
              <a:t>Could provide funds to addresses fuel poverty</a:t>
            </a:r>
          </a:p>
          <a:p>
            <a:r>
              <a:rPr lang="en-GB" dirty="0" smtClean="0"/>
              <a:t>Could fund improvements to local facilities</a:t>
            </a:r>
          </a:p>
          <a:p>
            <a:endParaRPr lang="en-GB" sz="1500" dirty="0" smtClean="0"/>
          </a:p>
          <a:p>
            <a:r>
              <a:rPr lang="en-GB" dirty="0" smtClean="0"/>
              <a:t>Community resilience &amp; involvement</a:t>
            </a:r>
          </a:p>
          <a:p>
            <a:r>
              <a:rPr lang="en-GB" dirty="0" smtClean="0"/>
              <a:t>Stronger local economy &amp; social capital</a:t>
            </a:r>
          </a:p>
          <a:p>
            <a:endParaRPr lang="en-GB" sz="1400" dirty="0" smtClean="0"/>
          </a:p>
          <a:p>
            <a:r>
              <a:rPr lang="en-GB" dirty="0" smtClean="0"/>
              <a:t>Pay interest to investors</a:t>
            </a:r>
          </a:p>
          <a:p>
            <a:r>
              <a:rPr lang="en-GB" dirty="0" smtClean="0"/>
              <a:t>Re-invest in local projects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6275040" cy="43204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Energy from waste</a:t>
            </a:r>
          </a:p>
          <a:p>
            <a:pPr>
              <a:defRPr/>
            </a:pPr>
            <a:r>
              <a:rPr lang="en-GB" dirty="0" smtClean="0"/>
              <a:t>Biomass (individual systems /  district heating) or </a:t>
            </a:r>
            <a:r>
              <a:rPr lang="en-GB" dirty="0" err="1" smtClean="0"/>
              <a:t>woodfuel</a:t>
            </a:r>
            <a:r>
              <a:rPr lang="en-GB" dirty="0" smtClean="0"/>
              <a:t> project</a:t>
            </a:r>
          </a:p>
          <a:p>
            <a:pPr>
              <a:defRPr/>
            </a:pPr>
            <a:r>
              <a:rPr lang="en-GB" dirty="0" smtClean="0"/>
              <a:t>Solar water heating (solar thermal)</a:t>
            </a:r>
          </a:p>
          <a:p>
            <a:pPr>
              <a:defRPr/>
            </a:pPr>
            <a:r>
              <a:rPr lang="en-GB" dirty="0" smtClean="0"/>
              <a:t>Solar PV panels (electricity)</a:t>
            </a:r>
          </a:p>
          <a:p>
            <a:pPr>
              <a:defRPr/>
            </a:pPr>
            <a:r>
              <a:rPr lang="en-GB" dirty="0" smtClean="0"/>
              <a:t>Ground or air source heat pumps</a:t>
            </a:r>
          </a:p>
          <a:p>
            <a:pPr>
              <a:defRPr/>
            </a:pPr>
            <a:r>
              <a:rPr lang="en-GB" dirty="0" smtClean="0"/>
              <a:t>Wind turbine </a:t>
            </a:r>
          </a:p>
          <a:p>
            <a:pPr>
              <a:defRPr/>
            </a:pPr>
            <a:r>
              <a:rPr lang="en-GB" dirty="0" smtClean="0"/>
              <a:t>Small-scale hydro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9512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 ideas – renewable energy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52" name="AutoShape 4" descr="data:image/jpeg;base64,/9j/4AAQSkZJRgABAQAAAQABAAD/2wCEAAkGBhMSEBUUEhQVFRUWGB0aGBgXFxscGRgdGx0YGRgeHhwcHyYfFx0jHBgaHy8gIycpLCwsGB4xNTAqNSYrLCkBCQoKDgwOGg8PGiwkHyQtLi0sLCwsLCksLCwsLCwtLCwsKSwsLCksKSwsKSwpLCwsLCwsLCkpKSksLCkpLCwsLP/AABEIAO8A0wMBIgACEQEDEQH/xAAcAAABBQEBAQAAAAAAAAAAAAAFAAIDBAYBBwj/xABGEAACAQIEAwUECAMFCAEFAAABAhEAAwQSITEFQVEGEyJhcTKBkaEHFCNCUrHB0WKC8BVTcpLhFiQzQ7LC0vHiF2ODk6L/xAAaAQACAwEBAAAAAAAAAAAAAAAAAQIDBAUG/8QAMBEAAgIBAwMCBAQHAQAAAAAAAAECEQMSITEEQVETIgVhcYEUIzKxQpGhwdHh8DP/2gAMAwEAAhEDEQA/APTYpRUkU3JXSs86cArtOC0oosBtKnRSiiwG0qdFOy0WBGBTo866VroWlYDYpRT8tciiwGxSinZaUUWBBduwBuZIGnKeZqWs19Ilq8MGtywzB7N1HAXdtcsQPaiRpzE0W4BxYYmwlyMrEeJOatzHUe+ldljj7VJF+K5FPiuhaCsjinA07JSyUANmlNOyUslADZpE10rSigGNFdmnBa6FoAbrSp0UqAG5aWWnRXTRYDMtdAroFOApWA2KUU7LSy0WA2K7XctdyUWA2uRT8tdApWAyKUVJFKKVjI4pRUkUstFjSt0V7nFsLa0uX7Sv0LiQfMTWV4f2mwqY65ZS+Ie4YRrZBztlPhI3Bn7wHrVbG9orJuMyvxCJMraFu0DHLMIcjTmZ6GsY2JK8VXEIt0p3oJRrmZ/ujR2MzBPtGNh1rOsnu5OxLB+Xwe1AUorqba6U6K0Wchx3GRSipCKaYpakNY5PhMbSiu94OtIvpMN7hS1osj02R9jlKoL/ABO2phnRTzDOo+UzQ6/2nwitmbE2xGgUNmBnqACSRyik8iLF0eR/IMUqzFz6QcKu9wn/AA22Gn/5MtUrn0n4eTC3SANJKD05mhTvhMkujfdo2kUqw1vt/dcZkwrlTse9/wDhSpa/kXfgfmbvLXQleaYTieJa2p+sXdR+LzPvrpxF46tfvH+c1W868EF0MvJ6UUrsV5mxbndun1uGivD7Q+p4gSxBImWJPLnR6/yJfgfmbRryjdgPUimNjLfN0/zD968z+rJ0+JP7136ok+yJ9Kj6/wAiX4FeT02zfR5yMrRvlIMfCpstYXAdoLOBD2nMPILAIxy6CBpoTFSXfpOsjlcPoqD82n5Gr4uTXBT+Ed7NUbU+lIA9KwT/AEmrBK2mgfiuRJ6CEGvvNDsX9J1w+zaVf8RZv1X5VJKb/hGumiv1SPTiI3IrmcdRXkr/AEhYtjCFATp4U+OpkiqWP7Y4ptO/uaaEqcs+mUAiOs1L0shL0MK7tns6sDtPwOtV8TxS1bPjdFjU5nURHkTPyrw25xW8/t3bjRpq7N82Joz2S7NNinFxwTaDDkfHqdBHLTUzSnilFXJluPHik6ig0wBJI5zr72jXnWC45xk2cQ+XdXmIB2Cnnoda9SxPZsqSbmItWgZ9oawJI3bkD8q8z7R8LHe3GskXS7Em42UEDYALsAY5TpGtc3ErludbK0oUjZcF+lMtaUOLt28dWJa2ignUgZZOUdTUl76VCNrInzuMfyVR8Jrze0vdeEOqsx+08XiA5KI5ddtqs5V/EPcv/r866ePFGW7ObKbjwkbDFfSdiD7K2l/lLR/maDVax25xjSTeyoNWIS2PQA5Jn1JrOW7KsQAXJPQAfmTT795AMiyQDvmgMeZnnFX+hj8Mh6svIQxHbHFmftrgB3GY/odPdFD73Fbr+3cdvVifzJqA3V/APeTTrNwswVVUE/w/1NWLFCPCIuUnyx+F2LsfAu/Keg5TPvqK7ee4SYJnkoJEe4GpsVjNYQ6DSRGp6+Xl/NVV7rHcmhJLsFs6thuSkfAevmKucN4Wbl0KdFmSFgsRIAAG8ksF2+8PdQDFtJJPKD7tue/LpXo3Y3hS2XtgjxM0t/ihv+icv+IueQqrPl0R2J4427I7mGRDlZJK6GGIAjSBB2Gw8hSqxxZYv3P8RpVx3OVm5Anh7/Zr6fqasLe8qqYEfZrt/RNT69BHzqLEThtdqMcPecHf05j9KBsxBnT4UawDE4K/6j/tpxEwSWqXE4z6pbzkA32H2amPAD99p59B76T4lcNb71xmc/8ACTqfxMBsg+ZrH4vEXLjs1wksxkljE1t6bBqeqXBmzZf4Ykd/MzFnIkmSWYTPzpJhdzmEDUxy6QdpptvDsT08+Q6yadebZVKhV6k6nbMdOddbdcGShYi8pgZoUDRQv67E+dRLl5Zp93yjU+lcKL+Me4GrAC2+ZzEaaaqOsH2Tz99JyA5cuBAVAGYjxazHQTp76ri9/Cvw/r9aRy9H+P7AH50+xbVmgJ6kkwBzJ50t2SQ7DsWkk5UXdtPcAeppt/HsW3KiTCyYA18z1p1/GD2UUZBtI384qAYo8so9FA+X70tK7oE2nsOOIbqZ/r+o1qe2rgZyzkmcogQPMgRr015UzD3Tq5chR0MT0Gh61XuYksd4nkDHyqE8cZdkWa35ZWu8E3YZjvyHin1aprNg5RJEga6gmfcDH+lLPPn8T/Qq1hMPANwqWj2ViZO86D2RE+cUoY9DtCbb5H92LakZlVm3J3C76DfXzqr3ac35fdU/uKRs3GJJBk6mdJnnrSOBffLHqw/ep/UDjZOrH3AfvVpmW2u3icagmGA23G07R+1Mw2Bg5nKZR5ggnlJ1jXlUd1QxLPcWTrpJHl0Om23Ko8sBguqNAi+8k+7lXBif4UH8oJ/Ka6bdsbuT6KfnJFWMBgkuXAi5tZlpChQBLMfJRrIptpK2CV7Bjs1h2Y96+igkJoNWG7eiA7c2ZR1rU8Juf7xb0jxKAOg2FDMLirIXIswgiJjKomARGhOrN5k9BU3DuOYfvbeUk+NY1PUeVcfK5ZJXRrUoQjVl7jln/eLnr+gpUR4xaHfvKg7ayegpVDQyWtGNwfErQRFM5tt+ckfhqO9cuFjBhZ2iT8QNaG8P7o3EBd82fbIInMeebb3UVu6Fuknr5dKOoioJV3NHw2Kzzkp9hYHFEFu8AeBPMRG+29HsJ2is28E7smjvCIfvwBrv7IOhNZ/BtbUO1ycoUiAfExOgA/flQrG8Sa4Z8IAEKuUQoGwEiYFX9Hh9SOqRV8SrFncIcUN4hxN7zl3aS3wHQARAAFQW0ZiAJ1PnH7U5b7EwNz00/Su38RlGVWJP3j+g8q7HCpHKHXUMZFBy/eMe2f0A6c6g+rN0+a/OKjNzz+dS2bOmZxKjQaGSelG46JbNnJ4myzuoJ36EzuKgZZJLOsnU7k/lXbodySVJnou3l5U36u3Qj1IH5kVGx0OW0JADSTyAPP3VJedFU25P8RH3ugJO3oKd3ORNIzNpuBlHOP4j15CqrYeN3T/NP6UmxiNxOSsT5n9gKkw6BzAUARJJMgLzOs+7XWmrhg2gdSTtAO/TlU10oq92GPV4EljyEjSB0o2GMvYsfdAyg+GR+kR/7qP643kPQCuHu+rH4CkuUkAIxJ0Gsz8IjTzodBRNhnd21chRqSNIA929Q4zFl2kSBy1PxPnzn3cjU1+6qSgUMAZJEgT7y0x1qv8AWB+BPfr+UUhkJYnmfiafh7Oc5QN5nTbz/rnTjiuiIP5AY/8AX6irl/EG2gE/aHWBsi8gRzY7+W9ICtir0wiTlXpsx5nQdflrUIw7HZWPop+fn609sa86MfcB+g+dRtiGO7H3n/ShRYD0wjn7pnpIB+B1o7h1GGw/ibLcuxLQTlAgqunPZzy9jzqlwbC5mNy5rbtawx0d91X08Mt/CrdBJHtPL2bTa6mdd/EoY+8maoyTTkokpeyDa5F2cCk3AHLaCfBHUczrvQ3BXLS3EOdzDKfYA5j+OrfZNIuMOqj8x+9CFWG9D+VQS90jK/0R+57ji8OC5NKrBWdeoFdrJudE8Q4Yn26af8z/ALjRm8up/wAR9Y2qbD4+6LKqpERGvST571BcOuvX+pFZ+pya6+R0vhOP08kt+QbjXAgET7/j61U70fgGvrPw50SXBK58RP6cqPcP7N2Rhbt4g51ICmdvZ5RvrvW7puoxwxKPcy/EsU5dTJ/T9jK3HCaALm5jTQdNgZqBcQeij+UfrNaD+x7UnST6mq9/C212UTymBHUknkKuj1cW6SZh9BpW2DLNxjJLFUHtECPcI3NRXcUxYn2RsI0PvjnXbuKUgAKCoMicw98Dr51GcQP7tfz/ANa2FRG1082b3mamtfZrnaMx9hSf/wCiOg5DnU2HuaF2VQq7wNSeg/XpVZ8exMz+sdPOlv4AhZucyTz6+pikUPQj3VL9df8AEfz+IPnpVjDXiB3jMYHsrtnbzj7ootrsMdbstbUEKc7DkJyKf+4/Kq5wb/gPv0/OKhe+xmWOpmJ0+H9aU0OfP4/1/WvMUbgT/U39P5h84PoKt2rBtoTKh20EmMo5lZ3J2qthLIg3HAKLy08R3A+X51BfvFiWJEnnrHkB5ClY0P8Aqo/HbHvP6KaRw6/3inyAmfy/1qvnH9R+9S4fDZzAGnM6aDr69PWk2DLWFsIv2hOZQehGo2E65t9qhuXUZiWZyTqdAOcecdPSljL+aFT2F0EbEj737eVQ/V3Oyt7lYj8vdURpEkWuYf4r/wCIqTDW1d1VLbMzGAMxGp9D8arrhXn2TPmIJ/X+oo/wXBd2neHS44KptKps7eRYgL1Hi5iq8s9CuycY26DWCS3aTILa3FA5nQndmiNZOg/hUHcmpBiFYwbSleSk6LAAEadKp27bZR7O/np8KSKe83G/6CuO8km7s26EW7l1QPBatpruuh/LWnW8bppbtA/4aqXgcvtD2ulPs2vCuo+FLU/ItMfB6TaeVU9VB+IFdpmB1tWz/Av/AEilWhPYqPLcPa+zXc7+7U1BcOp1+Pw3q7hD9kuh26HqaHYi4JaIjWCOfOax5Tr/AAzfI/oS2UloB0n9RWswtqOH3wCfaG/8tZjDqFulZ2289ulaQYxbeAvZubgKObE5dBVmGLapFHxCS9Zv6fsAzbUCSd50k6+QoFj8Rm0DIAdzm1PT0A6c67xDHnUaSZB10X+EHmerChioTsD7h/pXX6fAsatvc4+TJr2XBL3C87i/5Sf/AHT7OEVp8YgCScukepiPTnXbXDLrbI0HnyH6irGJ4bcA7tEbKNz+I8zvt0FaHJeSorYi7bYiGYKogLB0HnAMknc+QqEi11c/D8jFWDwW7zQ/EfvXBwW9+HSYmdB8DMaVF5IruS70cw9i20+1AEkmBHloDqa7iMWjx4GAAAAnSPSdJ5/6VYucOuMMloSqnXUeJj6/1t0FRjs5f/B8x+/9a1H1cfklol4KvfW/7v4s3y1NTWIdgotrO5LHQDYmfQCpH4BeWCRv59PefdV5Oz93usqZZb22JjbUKNJiBT1wq7I1vQLv49fZVVZAfCTGnmBOnvqFcWeSp7kX8wAavDs3eJAGXUxq3+n9QKdd7M3V0bLqJ3ny/D5VHXBdwXkonHt5DyE9Y5n3dKtYq8baqP8AmHc6SoPLUbwdzzYzsKu4Ls46g3GKeGTBBiR102EjT1qovBXe5BZcxJnf3z5RpSc4vuNtFH6/c5O3TSP6AphxTn7xPw/09PnRDE8AyNlNydAfZ01AI5+dWcP2VLqG70az90+n4v6FDyQStjW7pclPhNhrtyGdxbVc1xsx0QbwJ3b2QOe/OjuKu/a+IZTCwv4QQMo9w0nnqedT4LhIt2+7kmTmdh94/dH+FdyOpH4dYcVhl746chXN6jLrdLg2Y4KK+ZctKQII1Bri2yXzQYnfltTcRjwmUZQZUGSR59QT86SYkFGcAAgHpyI8vM1D0XSZX66trwPurIgDWRGvnT7aEAAxppuKqWMYzsFbUGfyNWLuIuqYVTECIBjYVL0XdWR/EKro9G4Lrh7f+EUqg7M3ycJbLTMGZnkxFdqWmiSne55rw/DNCGDHWRG586pB8twExoQT7jNPw97L3Qj2nHzNV31b1rP1DujpfB4pTn9C/l+1jwjKsGDpO5idhrtyrScHQHA3tQfGPT7tZlz/ALw0bEGJnblM1oeDeHh986f8RfQzkq3C/aZuvX5/2/sDZQaEqDHn+1WbKAiQQRl8/wAXpQ3EOGYjYwDV/BXpAnTwn/qqy9kYK9zFbA8UNrHQ+XWq9y8JOj+uQ/oaunG2ijBYJAOo90imLxK1tMxvtIpp7kWvaiG5l1Mtrr7PkPOony92fa9oalY5N561NfxeWSuuugHSBVVuKC4pBBEMunrO1Jv2kl/6HeFOAH0J8Q6DlRA3dNAfjUGFwirmgOSfxEAaegrs6+xp/iqi0bKY69fUKuaNyBJO+lOtY1YMAeEyd/wt5+VMu5SB4AYMjU+/nUdu2AWORfFvqx6jrpuas1qqKPSeqwfhe0StcXwookQTPUeelXuKYqGXRZy8x/E1NsYC2hBS3bnzzE/M1JeGZpKW5iB4ZPM7n1PxqXqq7I+hLTRy1iSbDmF2bTKI2U1R4fimN1PZGvJV8/KiVpiARlSDOyiNdDy8q6lyDICA+SD9qazRV7CfTydb8FLimJcXIUiMq/dXoPKrmBvMLayddfz8qcLrHUkH+UU0Xn/EahLKpR0k4YXGblZYN0nn86F4zEMLujHYfrVx75Eku2gO3XlVK5jmNnxFiZGn+tUNmihcQ4hcUW4aJU8h+JvKn4fFO1qSxmH1nyUj9a4uC79EysBlkHNI3MjkalTAG3CllMk7TGoAFa9S0IwuEtb8EGEuvmEsx95qTFXjIgn2RzP71YXh5BnPb05Sf1qEYXOAe8VYEa++m5rVyRUJaKo2PZvFxhUEn73/AFNSoVw2FtKO9XSfzPnXKja8liUq4MpYwNgBLhW4XBkHMYkE8o2qC3cIuKRuGH5/OrmAtyviBECZ5kSduszU54NmnM4QBczMVJA8pHQSfeK5+bKr37HW6DJjxuWrbYp6LeGkqBy6aeevrWrwDr9QvkKfaGhPPwxz9KzZwgF9yCIEwJEzO0Cda0OBkcPvyPvDT/JV2KW2xX1dPLf0/YDW7ygAlMzbHUfvUffyfYGQCMpPv/OkbnkKYbh8vnU7Zm0rwPN1QpFu2qZjJIPx99NN1P7lCeZO/wD00xrnp8D+9RNcPl8KdsNKJUxZWdF15HYemlVcXxBm5KBMmOfTkK5dvHqPhVO8/n+VA6Ro7k6a11mI21pneTA8v0qTFHKp2/KqUWrlBgdl7nO6nwP705uzZ530H8v/AMqINgJzS6gM+Y9YnMAOmuvurpwy6k3EksrbiNDJ3Ok1Kie3n+gP/wBm43vgR/CPX8XTWu/7PpOt/wB0Dntzq7iLVssx75BJBjMIEIU2zee9Qr3ChV+spCmQMy/iDa69R86P+5Gqr/RGvArcf8Y6zyXlvXP7Fsf3rab7czHTqafcu4UqFOISBOzCfESYn3/KuX8fhW1fEoTETI/EG5DfSj/uQpfP+QjwbD/3jn3jXfYBddjqOlVcfwq0tl3tMxKkalpGpXy10NWf7VwgIPfiVEKRPhGug029egqnjuI4buHS1cJLRC6xMr5dF50mC+/8gQyafnQy5c+y+FFQRHnQdh9kf650iojUr/RqwhXyqrbfSp1uVMiT92nlUyqnlUSOacu9Ai1bxCgRFKoQPOu0rETYW8ttbZLEEpBgbjUgeUaUv7SJtlHGnIxAPIjN6E+vlQfh3FmzrIzZWZADrAkjT4c9qOsz3rJdgFyHwhRBaRrtqQBzNY8kHe5Uk+aH4W+FygbufaOk6SJO4B16DX0ojg7ubh+IOolx5R7NZtsQE1BJCzInpJA12M8ttaNNxQnhmIZYDK9sFgVIOY2pIC6LoSI5RV2DZ/UNblLcEMvr/XupvdeRrMdpO0V+zeyJcgZQdYO5PX0qxY4nebCLdzE3CSBoNfEANIjnWmiyw8bZ6GomtN0iszwTjF+9fRHuFgwbw5VB2OWCBJ1q/wAbw2Ow6Xbj3DZRWhEcAM2vIRMRzO9D2BO+C/dtnpVW+kAkjbeqHFsbeSxbcFle4gJIgFpUkHbrRVOCXVvJZvXrji5aR/Eg8Dk+yADqeWsUWNWwnbxIN1V5Ro0fwzt8qltXCzAOsAnU76UrWFbvVGUk7aDXaNqK4vDEGQpA03IOvy1jWqy2u4AfiGAkg3hI0I7s6GuHi2CA/wCJp5WzQfg/Zi5dxpud3NlLxdyw8BVMxI/i1gR51a7Y9nbpdLy2VFtwqhrQUBnzjQquzAGPdSuN0P3VYftpZ7k3VRnXLI0CzqQREEjahvEOIKt64q21UKxGgJ0pcVtizhlt94qsAZUORIAIIUAePNPpOtVsVwm6rNnS4vhWSysNYJkxzg1pSjRV7rJ27TYQRHenl7K/vUR7XYUbJdP+X96uYfsRYwuDud/cQ3r2XIqkEIBJGp3aSJjbWstw7s44ZjeVGRRoA6+2SAswfJjr0rMpRd/InT2Cr9t8N/d3P8yjbQ1NwztdZvXRbSywLA6l9NBPIUM4RwA28QTeRZt5/A4BYFmHdtlbTnMkRXcJwa9bxi3rlsolxiVPKGUxA06bVLa6DS6s0dq0wYZmzAbg6T5UNWQlzZiQYG2XXfzoyLYgmTpvp/rUZ4SEto1xiVuSdFggAkb6xtO3OkAJwRXKveMVZjlAGsneFAknSKuP3SXTbJbOIzKRBUHmZFCbeMts4azcANm+IkGdQRyGswa0Pafhq2seCGksi8iZCtl+GnzqZXyrsFjtFgx/zGPuP/jVp+MWEVS+YBicu5mI6DzFZLH4W34ovL7R2tsToSIoteVSlliW8Mx4YnwrzJ8Pvob2KtTCT9q8IpIJcEbgqaVZJhaYklnknXwg689SwJpUWFsMWOMqbvdrbUeKJ+9mWQW00gxtWov4giwibgHaJI2MDWd9dfOsnwbAXkxXe90xQM5kr4YOfX0o3irNw4UuNoeD5jKSdOWutV5FsW4+H9wbwXjPeXXSNC4bUSYJIOvrW/w1tBg76BUgEFhEy5IYkzoeUR0ryfszae1ikLKYbyJE6HU9PKtvi+IvaweIFo57l+6mUc1BAXfaAV386aqLQRhae24K4rxxcPbtubNu6XLCWVZGXzKnrU2OxzXbYYLH2akKqggDKG9BrPTasjj7zG7ZtYpz3UE5kQFhMzAnUyANa3vBMclnD28QywrWktIrbmJTMY2zbfGrZTjpf02IyxTtJed/pTI+y+FTuVxitP2eXIfu3IgsCBEHWByApcTwr3bI8RtsWXxKTqCzCTEmADPupcIxwureshV7tLjeyMqnMBoQNiDIodjbhF4YdHZCUNx22IjKAN9QJn3Vi1Nys3+mlDT5D/8AZDXfqzByy5x3hEiQoBaeoP61bxGAa5xJWzgDKGy5pJ7s5mi2DJ3AmKAdjcVdtXr9h27xSqX1JOu+Rh783yqbj/a7DHEIcOly86b5EbNqhFwZuZ1nkNKuV9itxT52/wBB5cCvfoNofOTpsdMoEydQfSm8agOW2UTrBI0JjYegrK4vt6l2/ntKco66OGI1BG0A8vI0T7RcTt3bgtOCbcS0GMxIldpESZ9KeSEoNSfDHhSzXGHK5LXYm8rYbEPsTdIKzMGUEEjwtzIirXDQWtm2FZVsO5tLcIY3Hf8A5k/dUTCrrB1JrO8C4Q9rEXRZtstiUHtCGYKC0AmWgkHT9dNLYu2xfRWKhroKpLZTI1aPxTpp113qMKeRKuR5INY7vgqNgrWHUPdWybiKEtq7DxPCnM0mBlMZesk0Q4fce/hHacjOcgYElWVSRJHM6MY8xQHtfwN7rOl24ihWACRB9gNMxzPyFEOy3Cb1vCPaksDcbuoMHKI0LHbxEj0Boyv3PcnjpY+Oe4JwWIL38RnkjJ9hba3BIBylgxGUmOSzz151p+6GHsM1iwUcoWlgRdYxA1JZhHITrWY4kcQO7LANctOoBLSFIJzLI2lNBIjX0r0zEqmIAuBwQygBtQMw38xtz61VKelLSuWkLTvuYXiWEa2bFy+zu2IbOzlMrKqgQgE6xLEbUsbgEuOcSHzpctuQucqoBVcksBmVo1jn76sJwy3xB+5OIdmDGCujKoJzBSwMLBOu8Vc4nxbKqWrAtLZUBRbWfZGW2M2gkkc50ga1OTSV9yUoTjLS0ZLgGFvtZdFDubsiyzEZcyrLJnJkHeJEaxWt7SXUt2LYLra+xCjMAYJFvN5EnUdN4rF2cLicKWe0lu9ZYljme4jbyJYGCybAjX1rR8T4jiHAGJspluhctwCADPjGViCZzctdjFaZYpRx6n3M2OUcmTTHlXsee3+GJhuK27TFjaulCwXQktoR1Hj06wa9b45wzv2w721BhwYJ0yOubWeQZVPxrJ9o/o7u3reGvtdRLVtmzG48MtrNnkE7kRljzFaPsvxU43BJcZs32jpIECEfwCBH3Cvxp8vT8hQpvcyvbHsVYtWWbD4i07As7y8O0mWgezC7gb70Gu2ycBpqQF/LlPpW2ucLRjfQohtFWCBgVMzpM6AA66eVYzHkLZKBcsAaToGXpOsEzv1qvenYs+OMf0mQeyZ1MHc+/Wu0/GXHDmCV20jbQUqkZTbYW+58Jc5QG00jTNWptYe6/CsqllV1cTHhzFmieuw+XlQGxxSzatgsAHMhYXfUqZbkZnToRW7t8XDYCwiBIKSxnw6EjQ9Jq/BJSnRGcttjyy9xOL9kX8yuD4mIGWQCuWRAAMk+6t3wvhK3MN3mhElWHNvwx7jUeK4fh8jK6AqzZmJ3YkyNdNp8PTXrT8NYL4aLRKqLzaDnCgax0rN1WNY4aee50eln6ma7oq4fs+LPjUB3mASATBEb+XWqOHujC4ayl5Z9tTqCQFbwSnTTf0q7ieGNbtkvIVdFzRk8W8g6nyio+KLg7dhLl63zKqEOUBQAdh5neo9NU9siI9drxz/IkuSzwLhauua3lRnUsVTZ2lIYgmAQRAA6k1nuJcCud6jvmS6pLCNDB5eY0rXcR4Xh1wuHZXCu9tDbtFszRoZGs6ddasdvLizbAbxAbeR8/X9anOEYu0czrskmoztxrwAuzGDTNiXYTeuIoU7wiHxe8+E1ksNZ/s/HXUvZu8eHtlSAMjEkgkxG2o8q9H7FYV1xaC4sLcttuZPJh5iQDvRntp2asYtgSill8ObLMDX470oxuLNmDJNpOX7V/Q+e8PiA2Jvus5WYkTvvImvW+1FuLdle7Rz3YJyQLiEAcwJOnLXasZ237LrgryhLlvLcKjUeNJkEwPaURMz5Vru1CszJCpcXKCIJVthH3ukHap9RK8cY+LN/w2KjmlN96/uA8bfAt5g8PoysJhtQJZeTA79fmQvF+FXcQwdH7x7aLnVZhd/Z669KLf2cboZScm2ZjbJywfCG2md5HSiXAMBashETxXX0uONiJEKF2CgazEzNLpVK1Ku9WL4tkwKMo6qlXHn5/wBjLYHtjfWLd1i6T4s0FhAjSROwHnWu7M9sBi/sLjZWWe70yLcXUgRtn39dOdYLj1sd6WBHiJPunQ0f+jngdx8ULxAFu0C2Yx4mIyhRJ3Ezr0rT1GGCuT5OJ03U5JxUFwavj/AxcskIYIzMNDqQJ3+U1B2V7VKcNYRhJLG2SpEgt7MgmTppI6Udv2g2ZJKkhhIOonSR5wf9Kw2J4MtlsOMOwU9+SxPi0RXYH08J6VzljU2os7mPPphT7bo2nZnhi4dLl1ZL3MygQPAoJmPUiPcOtBvqzXbkBittIbxGdZOi+WbWKbgeONh7uBtXfvqzXCOl0G5oOZ8SD3Gs5iuJXkuETAmBIAMctPSqZwd7nQUJ9TKU0/5/94NQ2LuDD3FTSSMylZAzQDHTr8Ky3FrrBzN3vQZAOpgAxAzeyPSi3D7du8mQ35NzS4Q7L3TEEBWIGgKz5fCszgOLpa8N+yL2reIvroYAPI7DxA1qxwyOFX9jCp4cGV6434a8o2HEJbgqvfeUF0Mo9qMrQfiCRHnRf6AMTbfBYi0QpZL5aN4FxViPLwkUB7Jce7yzftJhxGrJYzghs0L7b7QTOnl60R+icrZ4ribaqUD22BWcyzbcRDQCdGPKro3HZow5sinkco8O2bjH4aLhlYGvLSK80+kHAC0T3SjK6yegZTrHSdPnXqXEj4z0NY7tFg2uvkLZUAIK83G+59k8pqzIm47BKLlHY8KxV587b78hSr1q32fyDKmKVFEwpLeETIGx/OlWb1H4KdEvBcwXBLDWkd7YbMokEmCddYBGutHks27WFtW0QqBmhFVmjxE8gdTM61S4an2Nj/DWywVvLYtjmZY+/b5Cr8bcZXEbjGtzLW+BvdViFZCRoXWJ9x1I0iY0oHxbtXcwiphrITOsm5Nsas0RtGYxAk16OtwGYMwYPlXmvEeFA8VvuRKoQ/lmYKQPzNPJJyephFfwozvGeO4u6XtYhoXYooCjy28/yqpcuHHvg8KJVUX7QkSdyCwO5kQInc0V7SWs0OOUgn3mPn+dEvo07Mp/vGMdmUWWGVV2MKX1nU6kfCowlTvuE4ljit8BlRF0tgIdwQE0Ejk3ppXe2fHMJJ+3QspICqQTGkyBrvO/OgmIxQtB8UxOVSVXqznYe7Vp9KwdzvMRdYoju0EnICTA3JAGg603iizLODzxqbPSeyHbBDjcOuYsTdtoNIABzLvz3FerXLcM35V86dgbscQww1nvkiBJ9oV9C3Xu5yCoMk69BPPqakoqCpGjHB6avjyed2OFMeO4gYy3ntXkItO4+zywAFLR4YXMB/EK03EMXause7iFIWBsAsAAe6iXEMH4c7hXKg6Ros6T5xvrzrN8RtP3YNuFUOpuNscgMvHUmAv81VTtyouWlK7KfHeEs1i73GbOV0VTo2okR1isz2M4Zct4q53oZe6UhgxiC0ADfUkTFbbhfEO9trcGkz8QYPzoXxzF2lZrt4AubZtmVDTLGIXSGVRoT+KrsORwuCRRnxrJG2zz3tG69+VWIQ5ZG2n9fnV7Adqr+Fwb9wlt/F4s6lioI3ABHPf1FBMQskAQuumnvohwCwe+Tx5ZPLY+R8j+taMqcottGXp4LHNJP5ATH9tsZe3vMo5Lb8AH+XX51rOw2JbFYvArcOYE3FfUy2VHknpoV1nrT8R9GKO4vKbnc3SSERD9lzEsZEHWI20rT9jeEWcDcPdS2dHAzwTm8OxA8Phn4Vh9SFnT9Oe47i+DVuL2SCGSzhtANsygJGu+4M/w1n+00G9pEA5dNpABP5xXo/C+HLiMM73gJ7w5YBDLJP3v8MbdTO9ZfifDcJ9ZXDZ27yC4WdPFqZIiWgTHQVnyW+EdjourxYoNSuzz88QaxfLKdGAzDkQOvoRNFOI8GsPiA1py1ppMaBtIPhjkZ0mIgjlV76Q+zCWLFi7bB9oo8nqJX02NDey9i3cQi5cWz3bC4LhUtK5WDJp1j8+tdBJzwKceUv2OPnyQeeVfpbtffkXB8SMFjSQyvlBKspkeMeGY1BWdeYKmj/YviC2sW2IuM2W0HMqHae8JA30A8z1FN4/dstZtNatQ/dwbgnxyYgh/Z8QzQPyNOwH+78OusBlfEXAqwI+ztaHqILGKn061tJmLqZenFsI8X7c3mYm2UhuRyORsNwBB51Bw/jt6+5FwgwNIULA929ZuxhGbUD+udS8LxIt3QfPr8a6WTFjlCUYpWciGfNGcZybp/saVcKDqd/U0q6Ly/ijU0q89R6IL8HZblmzbBGcgAAbzWs41xBLCM5IAGi+Z2UR7qp9juzNlMPaxAnO1sGWaQpOpKjkeVW+L9mLWKC961wBZICtA15nQztV3BWAezPF0a4yh5L68xry951qHtliLdg5m0N0chuVgflFdxvYd0vWRhRcFtbge67XFznLsEn38udH+McCtYoKl9CwUyADBBIjfakt00WSSVNP6nlOC4ph7jXBezquQ5YGYs3JTpCg60e4Fx2z9VvYNQUYkPI0BWFzCdztzrUp2DwgGlm5651/esf8ASRZs4FVa2hRrqm2JcExILeEcthJP3tqrcNXBbCcEnqX0MT2k4l9be3hsOhCITEnVifaY9B+la3gXDfqGHc2pLPacO2xY5dYkaDTTpRD6KOywWwcVdw4uNf8A+GWZfDbG0KebHWegFanjfAXuEuqBECQbfgynXxGQZHhkRGtTyt1UexVjq9+5gvop7C3Xu2OIXBkthmcKQdVAhCDzlvkJr1e/cOpALNyURJ6xPSmcIw5t4cKFVUhVthQoGQDT2eW1eY9ve1+IwnF7BIy2ragqOTq2l0n12/lFXJtlVUenX1+zYEH2TI57betePcG489/AYu7cQhw8BoABDFQEB38GkjbWvZEuT95WMA+HbUSOZ5c6zXHuwV7EMndXbVm2pnIEJVpIYnKIAJI6kU04ppsi06pFfD8EWzZXITIUEjIBJgZiTM1iu2zzcA6KD6zJ168q9cGCxf3r1lp/+1XkHaYFsVeUQSHyLlBgkQsAeZFLp179QZn7KM1w/hX1m6UDZMqkzEiRAg6iN6VvNbuG04AZTGnyr0hOw5tYhLaMneNaCHkoKDM0xqxJ6dKZ2v7AYg4c3ibTPZBaEXKSo9oaL4jGup5VYs7eR+BPClBeTQ9mcVauYZGf6uSRrmJDiNCDoQR0ih+NwtuzfUgq65g4g6DeR8PLY0O+jni94zZtZPEC4D9RG2h3HLyrXY7hGLvqBdNkKDPhENt1ismbHT2NGHJ5L3EMStrChjlCjM5ybQB6DWK8k7B2/rWNv4u4yDLMF9i1wkKPKFB+Far6RcY6cMIzSzLbRiJ1zRmifIVe+jDgDW+G22W41o3SXYBU6lROYT7IFTxP8uUvOxGa9yX3GdpOCricI1l7ioAynPuog7+emnvryvCBsM95GgvbKEcw0ONR+JSPka9xx2EZHB7wsSPaIWQR5ARpXn30iWb+E4hhcULiOWUpnKrGhgq6r93KwIbl7hT6bI46oEcsdVM0CYAYlbj23tWXKqLa5VWGhSYWfCQdOfOs5xnGEi3g1BLW4ttcaQXKkySPurmJY7zpW2wWAfA2Ll25fS6gl8ioIYkQoDEzBMfOq/ZDs5dacZcKi7ekjOmbwtz3ET+VaOlaxQeSXPb6mXqrzTWNcd/oUeJ8LsWsJbFq8jPY3j7+YjOdec6x0FefX9+8GqknUCBPlPxr2XinZa5ftPaN5Qr6HLaCkc9CDpQT/wCmLi01v6xnU65WWIYCFaQNxt6E1X0+Z48up8Pn/JPqMKyYtC5XH+DC2eJMVGo/y9NK5XL/AA+7ZdrbCCpIIPWlXX9PC96RyVmzx2tnrfZTHC7hrVtNe6toHPKWBMeulaDJWd7J8BsLg7TC2AzqGcgmWY7kmflRf+zbf4fm371wtzvbFvLQPtJxcYW33rLILBR4gNTJ59ACdKu3sAmgAMnYZmH61TxXZHD3wPrCd7BkBmYqp8hPzNCdAFcPeDorqZVgCD1BEj0rxn6TOE3cVxiwjGLN1ks22XXLJ8en4pk+gFer2+zGHSMqRGwDGB86q4jsZh7jBnN1yNi1zaemmlNOhMK4Lhi2kVELhVAVfEdABA305V2/g2YEd44kRspPuMaUL/2StjQXLoHTNP510dnbdsFg90Zdfa3jWoEi5ZuIw7u3cnIuWQZYRoTHrWK+lXsU2Kwq3EZ7l60YUFR4g5AIkAQJgydBrR7hPZ/NbFzvHRn8XhPI6iin9m3P7+58h+lOM20mwmkm0jL/AEdcLvWMGVxBCtbERJbw6kSSPDlkiBIo3Ywy4gs9u84AMHLMTA21pWuyNoEszXGO/wDxGP57VBw3gYF29bLuoUgrlaJDTE+dEp7pdgitm+5c/shkBb6xdga79Na887H8EFziBt3fH3eZmjmZ0+bA1tO1VxMJhXuPdvFfZCzOaeXLl1NZb6O8FcxZxOKV+6LvlAE6CJAnyAAq+G0GymW8kjb/AOxuFzZu6k9SzmPTXT3VN/s3YH3WHo7/AL0y3wm5Al3J6rdOvuK1KnDWH373+cVQWnklzBJgMfbt3Ce7N7xa65MzKDOh1Ug/GvV/9mrERlf3XG/evOPpj4ble3iNdVFvUgklSTy/hNbr6PeNnFcPtOZzKO7aeZSBPvEVdk90VIqhs2h2M7L2MQDZuLNu3lyrMQQIHrAp+H7FYZFhbY98/o1WrPEFF67lDvJA0iFgRzI51ZPFEG+Yeo/YmssFSNEuShc4LbtW2KLB0mCSD8TpVe/2JwV1QXsg89zod6K3eJWmRpbSD909PSq3C+MA2klWICgZvDBjnBaaaVSF2APGOG2s9jBWAQHfvLsakKoOWemtaK1wK0FAAMDlJ+G9UcZxFTezWnW20BSXRm0HIAadeddv8aZNTetEc/srn6Her5SbSXgqUFFtruEF4Ja5rPvb/wAqkXhVobKR/M370MTj5P8AzLX/AOtx+tS/2y34rJ91wfpUKJFp+z+HYy1uT1JJNKq4423Wz8bn/jSp3IVI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16" descr="http://t0.gstatic.com/images?q=tbn:ANd9GcT_C2Elvqmr2h7ciXGFLtUBb9BZiPBQwgbgqs14eUCLP8jZ9P2b"/>
          <p:cNvPicPr>
            <a:picLocks noChangeAspect="1" noChangeArrowheads="1"/>
          </p:cNvPicPr>
          <p:nvPr/>
        </p:nvPicPr>
        <p:blipFill>
          <a:blip r:embed="rId3" cstate="print"/>
          <a:srcRect r="8546"/>
          <a:stretch>
            <a:fillRect/>
          </a:stretch>
        </p:blipFill>
        <p:spPr bwMode="auto">
          <a:xfrm rot="834982">
            <a:off x="6923185" y="2006177"/>
            <a:ext cx="2148444" cy="176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51520" y="1189201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000" b="1" i="1" dirty="0" err="1" smtClean="0"/>
              <a:t>Renewables</a:t>
            </a:r>
            <a:r>
              <a:rPr lang="en-GB" sz="3000" b="1" i="1" dirty="0" smtClean="0"/>
              <a:t> on community buildings, domestic properties, standalone schemes…</a:t>
            </a:r>
          </a:p>
        </p:txBody>
      </p:sp>
      <p:pic>
        <p:nvPicPr>
          <p:cNvPr id="12" name="Picture 6" descr="http://tribalgrid.files.wordpress.com/2008/08/high-school-sol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68052">
            <a:off x="6436979" y="4028245"/>
            <a:ext cx="2418768" cy="2734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 t="2637" r="15062" b="4595"/>
          <a:stretch>
            <a:fillRect/>
          </a:stretch>
        </p:blipFill>
        <p:spPr bwMode="auto">
          <a:xfrm>
            <a:off x="-26817" y="0"/>
            <a:ext cx="91954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26595" y="233645"/>
            <a:ext cx="5502275" cy="7651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Urban Community Energy Fund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00A0A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6574" y="1268760"/>
            <a:ext cx="796588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l">
              <a:buFont typeface="Arial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£10m  Central Government fund</a:t>
            </a:r>
          </a:p>
          <a:p>
            <a:pPr marL="182563" indent="-182563" algn="l">
              <a:buFont typeface="Arial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182563" indent="-182563" algn="l"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Administered by: </a:t>
            </a:r>
          </a:p>
          <a:p>
            <a:pPr marL="182563" indent="-182563" algn="l">
              <a:buFont typeface="Arial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1200150" lvl="2" indent="-285750" algn="l">
              <a:buFont typeface="Wingdings" panose="05000000000000000000" pitchFamily="2" charset="2"/>
              <a:buChar char="Ø"/>
            </a:pPr>
            <a:r>
              <a:rPr lang="en-GB" dirty="0">
                <a:solidFill>
                  <a:prstClr val="black"/>
                </a:solidFill>
              </a:rPr>
              <a:t>Centre for Sustainable Energy </a:t>
            </a:r>
          </a:p>
          <a:p>
            <a:pPr marL="1200150" lvl="2" indent="-285750" algn="l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prstClr val="black"/>
                </a:solidFill>
              </a:rPr>
              <a:t>Pure Leapfrog</a:t>
            </a:r>
          </a:p>
          <a:p>
            <a:pPr marL="1200150" lvl="2" indent="-285750" algn="l"/>
            <a:endParaRPr lang="en-GB" dirty="0" smtClean="0">
              <a:solidFill>
                <a:prstClr val="black"/>
              </a:solidFill>
            </a:endParaRPr>
          </a:p>
          <a:p>
            <a:pPr marL="182563" indent="-182563" algn="l">
              <a:buFont typeface="Arial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Grants for feasibility work – up to </a:t>
            </a:r>
            <a:r>
              <a:rPr lang="en-GB" b="1" i="1" dirty="0" smtClean="0">
                <a:solidFill>
                  <a:prstClr val="black"/>
                </a:solidFill>
              </a:rPr>
              <a:t>£20,000</a:t>
            </a:r>
          </a:p>
          <a:p>
            <a:pPr marL="182563" indent="-182563" algn="l">
              <a:buFont typeface="Arial" pitchFamily="34" charset="0"/>
              <a:buChar char="•"/>
            </a:pPr>
            <a:endParaRPr lang="en-GB" dirty="0" smtClean="0">
              <a:solidFill>
                <a:prstClr val="black"/>
              </a:solidFill>
            </a:endParaRPr>
          </a:p>
          <a:p>
            <a:pPr marL="639763" lvl="1" indent="-182563" algn="l">
              <a:buFont typeface="Arial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Local support?</a:t>
            </a:r>
          </a:p>
          <a:p>
            <a:pPr marL="639763" lvl="1" indent="-182563" algn="l">
              <a:buFont typeface="Arial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What technology works? </a:t>
            </a:r>
          </a:p>
          <a:p>
            <a:pPr marL="639763" lvl="1" indent="-182563" algn="l">
              <a:buFont typeface="Arial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Grid connection? </a:t>
            </a:r>
          </a:p>
          <a:p>
            <a:pPr marL="639763" lvl="1" indent="-182563" algn="l">
              <a:buFont typeface="Arial" pitchFamily="34" charset="0"/>
              <a:buChar char="•"/>
            </a:pPr>
            <a:endParaRPr lang="en-GB" dirty="0" smtClean="0">
              <a:solidFill>
                <a:prstClr val="black"/>
              </a:solidFill>
            </a:endParaRPr>
          </a:p>
          <a:p>
            <a:pPr marL="182563" indent="-182563" algn="l">
              <a:buFont typeface="Arial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Loans for project development costs – up to </a:t>
            </a:r>
            <a:r>
              <a:rPr lang="en-GB" b="1" i="1" dirty="0" smtClean="0">
                <a:solidFill>
                  <a:prstClr val="black"/>
                </a:solidFill>
              </a:rPr>
              <a:t>£130,000</a:t>
            </a:r>
          </a:p>
          <a:p>
            <a:pPr marL="182563" indent="-182563" algn="l">
              <a:buFont typeface="Arial" pitchFamily="34" charset="0"/>
              <a:buChar char="•"/>
            </a:pPr>
            <a:endParaRPr lang="en-GB" dirty="0" smtClean="0">
              <a:solidFill>
                <a:prstClr val="black"/>
              </a:solidFill>
            </a:endParaRPr>
          </a:p>
          <a:p>
            <a:pPr marL="639763" lvl="1" indent="-182563" algn="l">
              <a:buFont typeface="Arial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Planning permission? </a:t>
            </a:r>
          </a:p>
          <a:p>
            <a:pPr marL="639763" lvl="1" indent="-182563" algn="l">
              <a:buFont typeface="Arial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Ecological permit? </a:t>
            </a:r>
          </a:p>
          <a:p>
            <a:pPr marL="1200150" lvl="2" indent="-285750" algn="l">
              <a:buFont typeface="Wingdings" panose="05000000000000000000" pitchFamily="2" charset="2"/>
              <a:buChar char="Ø"/>
            </a:pPr>
            <a:endParaRPr lang="en-GB" dirty="0" smtClean="0">
              <a:solidFill>
                <a:prstClr val="black"/>
              </a:solidFill>
            </a:endParaRPr>
          </a:p>
          <a:p>
            <a:pPr marL="1200150" lvl="2" indent="-285750" algn="l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prstClr val="black"/>
                </a:solidFill>
                <a:hlinkClick r:id="rId3"/>
              </a:rPr>
              <a:t>https://www.gov.uk/urban-community-energy-fund</a:t>
            </a:r>
            <a:endParaRPr lang="en-GB" dirty="0" smtClean="0">
              <a:solidFill>
                <a:prstClr val="black"/>
              </a:solidFill>
            </a:endParaRPr>
          </a:p>
          <a:p>
            <a:pPr marL="1200150" lvl="2" indent="-285750" algn="l">
              <a:buFont typeface="Wingdings" panose="05000000000000000000" pitchFamily="2" charset="2"/>
              <a:buChar char="Ø"/>
            </a:pPr>
            <a:endParaRPr lang="en-GB" dirty="0">
              <a:solidFill>
                <a:prstClr val="black"/>
              </a:solidFill>
            </a:endParaRPr>
          </a:p>
          <a:p>
            <a:pPr algn="l"/>
            <a:r>
              <a:rPr lang="en-GB" dirty="0">
                <a:solidFill>
                  <a:prstClr val="black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26595" y="233645"/>
            <a:ext cx="5502275" cy="7651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A0A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Neighbourhood Planning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00A0A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6574" y="1268760"/>
            <a:ext cx="796588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prstClr val="black"/>
                </a:solidFill>
              </a:rPr>
              <a:t>2-year project to give detailed support to 10 Neighbourhood Planning Groups.</a:t>
            </a:r>
          </a:p>
          <a:p>
            <a:pPr marL="1200150" lvl="2" indent="-285750" algn="l">
              <a:buFont typeface="Wingdings" panose="05000000000000000000" pitchFamily="2" charset="2"/>
              <a:buChar char="Ø"/>
            </a:pPr>
            <a:endParaRPr lang="en-GB" dirty="0" smtClean="0">
              <a:solidFill>
                <a:prstClr val="black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prstClr val="black"/>
                </a:solidFill>
              </a:rPr>
              <a:t>Objectives: </a:t>
            </a:r>
          </a:p>
          <a:p>
            <a:pPr marL="742950" lvl="1" indent="-285750" algn="l"/>
            <a:endParaRPr lang="en-GB" dirty="0" smtClean="0">
              <a:solidFill>
                <a:prstClr val="black"/>
              </a:solidFill>
            </a:endParaRPr>
          </a:p>
          <a:p>
            <a:pPr marL="1200150" lvl="2" indent="-285750" algn="l">
              <a:buFont typeface="Wingdings" panose="05000000000000000000" pitchFamily="2" charset="2"/>
              <a:buChar char="Ø"/>
            </a:pPr>
            <a:r>
              <a:rPr lang="en-GB" dirty="0" smtClean="0"/>
              <a:t>to integrate climate change and fuel poverty objectives into their neighbourhood plans</a:t>
            </a:r>
          </a:p>
          <a:p>
            <a:pPr marL="1200150" lvl="2" indent="-285750" algn="l">
              <a:buFont typeface="Wingdings" panose="05000000000000000000" pitchFamily="2" charset="2"/>
              <a:buChar char="Ø"/>
            </a:pPr>
            <a:endParaRPr lang="en-GB" dirty="0" smtClean="0">
              <a:solidFill>
                <a:prstClr val="black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prstClr val="black"/>
                </a:solidFill>
              </a:rPr>
              <a:t>Attendance at committee meetings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prstClr val="black"/>
                </a:solidFill>
              </a:rPr>
              <a:t>Support with the delivery of public events/consultations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prstClr val="black"/>
                </a:solidFill>
              </a:rPr>
              <a:t>Research for developing an evidence base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prstClr val="black"/>
                </a:solidFill>
              </a:rPr>
              <a:t>Support with drafting policy</a:t>
            </a:r>
          </a:p>
          <a:p>
            <a:pPr marL="1200150" lvl="2" indent="-285750" algn="l">
              <a:buFont typeface="Wingdings" panose="05000000000000000000" pitchFamily="2" charset="2"/>
              <a:buChar char="Ø"/>
            </a:pPr>
            <a:endParaRPr lang="en-GB" dirty="0" smtClean="0">
              <a:solidFill>
                <a:prstClr val="black"/>
              </a:solidFill>
            </a:endParaRPr>
          </a:p>
          <a:p>
            <a:pPr marL="1200150" lvl="2" indent="-285750" algn="l"/>
            <a:endParaRPr lang="en-GB" dirty="0" smtClean="0">
              <a:solidFill>
                <a:prstClr val="black"/>
              </a:solidFill>
            </a:endParaRPr>
          </a:p>
          <a:p>
            <a:pPr marL="1200150" lvl="2" indent="-285750" algn="l"/>
            <a:endParaRPr lang="en-GB" dirty="0">
              <a:solidFill>
                <a:prstClr val="black"/>
              </a:solidFill>
            </a:endParaRPr>
          </a:p>
          <a:p>
            <a:pPr algn="l"/>
            <a:r>
              <a:rPr lang="en-GB" dirty="0">
                <a:solidFill>
                  <a:prstClr val="black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04664"/>
            <a:ext cx="4257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3000" b="1" dirty="0" smtClean="0">
                <a:solidFill>
                  <a:srgbClr val="00A0AF"/>
                </a:solidFill>
                <a:latin typeface="Arial Rounded MT Bold" pitchFamily="34" charset="0"/>
              </a:rPr>
              <a:t>Centre for Sustainable Energy</a:t>
            </a:r>
          </a:p>
        </p:txBody>
      </p:sp>
      <p:sp>
        <p:nvSpPr>
          <p:cNvPr id="4" name="Rectangle 3"/>
          <p:cNvSpPr/>
          <p:nvPr/>
        </p:nvSpPr>
        <p:spPr>
          <a:xfrm>
            <a:off x="1106615" y="1718811"/>
            <a:ext cx="77408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lvl="1" indent="-216000" algn="l">
              <a:lnSpc>
                <a:spcPts val="2800"/>
              </a:lnSpc>
              <a:spcAft>
                <a:spcPts val="0"/>
              </a:spcAft>
              <a:buClr>
                <a:srgbClr val="008080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0000"/>
                </a:solidFill>
              </a:rPr>
              <a:t>Registered Charity, set up in 1979</a:t>
            </a:r>
          </a:p>
          <a:p>
            <a:pPr marL="216000" lvl="1" indent="-216000" algn="l">
              <a:lnSpc>
                <a:spcPts val="2800"/>
              </a:lnSpc>
              <a:spcAft>
                <a:spcPts val="0"/>
              </a:spcAft>
              <a:buClr>
                <a:srgbClr val="008080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0000"/>
                </a:solidFill>
              </a:rPr>
              <a:t>Meeting twin challenges of rising energy costs and climate change through:</a:t>
            </a:r>
          </a:p>
          <a:p>
            <a:pPr marL="1130400" lvl="3" indent="-216000" algn="l">
              <a:lnSpc>
                <a:spcPts val="2800"/>
              </a:lnSpc>
              <a:spcAft>
                <a:spcPts val="0"/>
              </a:spcAft>
              <a:buClr>
                <a:srgbClr val="008080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0000"/>
                </a:solidFill>
              </a:rPr>
              <a:t>Giving energy advice to homeowners</a:t>
            </a:r>
          </a:p>
          <a:p>
            <a:pPr marL="1130400" lvl="3" indent="-216000" algn="l">
              <a:lnSpc>
                <a:spcPts val="2800"/>
              </a:lnSpc>
              <a:spcAft>
                <a:spcPts val="0"/>
              </a:spcAft>
              <a:buClr>
                <a:srgbClr val="008080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0000"/>
                </a:solidFill>
              </a:rPr>
              <a:t>Running energy efficiency programmes</a:t>
            </a:r>
          </a:p>
          <a:p>
            <a:pPr marL="1130400" lvl="3" indent="-216000" algn="l">
              <a:lnSpc>
                <a:spcPts val="2800"/>
              </a:lnSpc>
              <a:spcAft>
                <a:spcPts val="0"/>
              </a:spcAft>
              <a:buClr>
                <a:srgbClr val="008080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0000"/>
                </a:solidFill>
              </a:rPr>
              <a:t>Training</a:t>
            </a:r>
          </a:p>
          <a:p>
            <a:pPr marL="1130400" lvl="3" indent="-216000" algn="l">
              <a:lnSpc>
                <a:spcPts val="2800"/>
              </a:lnSpc>
              <a:spcAft>
                <a:spcPts val="0"/>
              </a:spcAft>
              <a:buClr>
                <a:srgbClr val="008080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0000"/>
                </a:solidFill>
              </a:rPr>
              <a:t>Research and policy analysis, to inform / influence government policy </a:t>
            </a:r>
          </a:p>
          <a:p>
            <a:pPr marL="1130400" lvl="3" indent="-216000" algn="l">
              <a:lnSpc>
                <a:spcPts val="2800"/>
              </a:lnSpc>
              <a:spcAft>
                <a:spcPts val="0"/>
              </a:spcAft>
              <a:buClr>
                <a:srgbClr val="008080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0000"/>
                </a:solidFill>
              </a:rPr>
              <a:t>Promoting community-led renewable energy projects</a:t>
            </a:r>
          </a:p>
          <a:p>
            <a:pPr marL="1130400" lvl="3" indent="-216000" algn="l">
              <a:lnSpc>
                <a:spcPts val="2800"/>
              </a:lnSpc>
              <a:spcAft>
                <a:spcPts val="0"/>
              </a:spcAft>
              <a:buClr>
                <a:srgbClr val="008080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0000"/>
                </a:solidFill>
              </a:rPr>
              <a:t>Promoting consideration in Neighbourhood Planning</a:t>
            </a:r>
          </a:p>
          <a:p>
            <a:pPr marL="1130400" lvl="3" indent="-216000" algn="l">
              <a:lnSpc>
                <a:spcPts val="2800"/>
              </a:lnSpc>
              <a:spcAft>
                <a:spcPts val="0"/>
              </a:spcAft>
              <a:buClr>
                <a:srgbClr val="008080"/>
              </a:buClr>
              <a:buFont typeface="Arial" pitchFamily="34" charset="0"/>
              <a:buChar char="•"/>
              <a:defRPr/>
            </a:pPr>
            <a:endParaRPr lang="en-GB" dirty="0" smtClean="0">
              <a:solidFill>
                <a:srgbClr val="000000"/>
              </a:solidFill>
            </a:endParaRPr>
          </a:p>
          <a:p>
            <a:pPr marL="216000" lvl="1" indent="-216000" algn="l">
              <a:lnSpc>
                <a:spcPts val="2800"/>
              </a:lnSpc>
              <a:spcAft>
                <a:spcPts val="0"/>
              </a:spcAft>
              <a:buClr>
                <a:srgbClr val="008080"/>
              </a:buClr>
              <a:buFont typeface="Arial" pitchFamily="34" charset="0"/>
              <a:buChar char="•"/>
              <a:defRPr/>
            </a:pPr>
            <a:endParaRPr lang="en-GB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040559"/>
          </a:xfrm>
        </p:spPr>
        <p:txBody>
          <a:bodyPr>
            <a:normAutofit lnSpcReduction="10000"/>
          </a:bodyPr>
          <a:lstStyle/>
          <a:p>
            <a:endParaRPr lang="en-GB" sz="2000" dirty="0" smtClean="0"/>
          </a:p>
          <a:p>
            <a:r>
              <a:rPr lang="en-GB" sz="2000" dirty="0" smtClean="0"/>
              <a:t>A vehicle for debate / forming </a:t>
            </a:r>
          </a:p>
          <a:p>
            <a:pPr>
              <a:buNone/>
            </a:pPr>
            <a:r>
              <a:rPr lang="en-GB" sz="2000" dirty="0" smtClean="0"/>
              <a:t>consensus </a:t>
            </a:r>
          </a:p>
          <a:p>
            <a:r>
              <a:rPr lang="en-GB" sz="2000" dirty="0" smtClean="0"/>
              <a:t>Developing consensus for </a:t>
            </a:r>
          </a:p>
          <a:p>
            <a:pPr>
              <a:buNone/>
            </a:pPr>
            <a:r>
              <a:rPr lang="en-GB" sz="2000" dirty="0" smtClean="0"/>
              <a:t>community </a:t>
            </a:r>
            <a:r>
              <a:rPr lang="en-GB" sz="2000" dirty="0" err="1" smtClean="0"/>
              <a:t>Renewables</a:t>
            </a:r>
            <a:endParaRPr lang="en-GB" sz="2000" dirty="0" smtClean="0"/>
          </a:p>
          <a:p>
            <a:r>
              <a:rPr lang="en-GB" sz="2000" dirty="0" smtClean="0"/>
              <a:t>Auditing of Building stock</a:t>
            </a:r>
          </a:p>
          <a:p>
            <a:r>
              <a:rPr lang="en-GB" sz="2000" dirty="0" smtClean="0"/>
              <a:t>Insulation / Draught proofing </a:t>
            </a:r>
          </a:p>
          <a:p>
            <a:pPr>
              <a:buNone/>
            </a:pPr>
            <a:r>
              <a:rPr lang="en-GB" sz="2000" dirty="0" smtClean="0"/>
              <a:t>Initiatives</a:t>
            </a:r>
          </a:p>
          <a:p>
            <a:r>
              <a:rPr lang="en-GB" sz="2000" dirty="0" smtClean="0"/>
              <a:t>Funded by Allowable Solutions fund </a:t>
            </a:r>
          </a:p>
          <a:p>
            <a:pPr>
              <a:buNone/>
            </a:pPr>
            <a:r>
              <a:rPr lang="en-GB" sz="2000" dirty="0" smtClean="0"/>
              <a:t>Contributions? (contributions for off-site abatement </a:t>
            </a:r>
          </a:p>
          <a:p>
            <a:pPr>
              <a:buNone/>
            </a:pPr>
            <a:r>
              <a:rPr lang="en-GB" sz="2000" dirty="0" smtClean="0"/>
              <a:t>from 2016 Carbon Neutral Homes requirements)</a:t>
            </a:r>
          </a:p>
          <a:p>
            <a:r>
              <a:rPr lang="en-GB" sz="2000" dirty="0" smtClean="0"/>
              <a:t>Upgrading community Buildings – retrofitting </a:t>
            </a:r>
          </a:p>
          <a:p>
            <a:pPr>
              <a:buNone/>
            </a:pPr>
            <a:r>
              <a:rPr lang="en-GB" sz="2000" dirty="0" smtClean="0"/>
              <a:t>With </a:t>
            </a:r>
            <a:r>
              <a:rPr lang="en-GB" sz="2000" dirty="0" err="1" smtClean="0"/>
              <a:t>renewables</a:t>
            </a:r>
            <a:endParaRPr lang="en-GB" sz="2000" dirty="0" smtClean="0"/>
          </a:p>
          <a:p>
            <a:r>
              <a:rPr lang="en-GB" sz="2000" dirty="0" smtClean="0"/>
              <a:t>Renewable Energy policies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pPr>
              <a:buNone/>
            </a:pPr>
            <a:endParaRPr lang="en-GB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46574" y="260648"/>
            <a:ext cx="76625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Ideas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52" name="AutoShape 4" descr="data:image/jpeg;base64,/9j/4AAQSkZJRgABAQAAAQABAAD/2wCEAAkGBhMSEBUUEhQVFRUWGB0aGBgXFxscGRgdGx0YGRgeHhwcHyYfFx0jHBgaHy8gIycpLCwsGB4xNTAqNSYrLCkBCQoKDgwOGg8PGiwkHyQtLi0sLCwsLCksLCwsLCwtLCwsKSwsLCksKSwsKSwpLCwsLCwsLCkpKSksLCkpLCwsLP/AABEIAO8A0wMBIgACEQEDEQH/xAAcAAABBQEBAQAAAAAAAAAAAAAFAAIDBAYBBwj/xABGEAACAQIEAwUECAMFCAEFAAABAhEAAwQSITEFQVEGEyJhcTKBkaEHFCNCUrHB0WKC8BVTcpLhFiQzQ7LC0vHiF2ODk6L/xAAaAQACAwEBAAAAAAAAAAAAAAAAAQIDBAUG/8QAMBEAAgIBAwMCBAQHAQAAAAAAAAECEQMSITEEQVETIgVhcYEUIzKxQpGhwdHh8DP/2gAMAwEAAhEDEQA/APTYpRUkU3JXSs86cArtOC0oosBtKnRSiiwG0qdFOy0WBGBTo866VroWlYDYpRT8tciiwGxSinZaUUWBBduwBuZIGnKeZqWs19Ilq8MGtywzB7N1HAXdtcsQPaiRpzE0W4BxYYmwlyMrEeJOatzHUe+ldljj7VJF+K5FPiuhaCsjinA07JSyUANmlNOyUslADZpE10rSigGNFdmnBa6FoAbrSp0UqAG5aWWnRXTRYDMtdAroFOApWA2KUU7LSy0WA2K7XctdyUWA2uRT8tdApWAyKUVJFKKVjI4pRUkUstFjSt0V7nFsLa0uX7Sv0LiQfMTWV4f2mwqY65ZS+Ie4YRrZBztlPhI3Bn7wHrVbG9orJuMyvxCJMraFu0DHLMIcjTmZ6GsY2JK8VXEIt0p3oJRrmZ/ujR2MzBPtGNh1rOsnu5OxLB+Xwe1AUorqba6U6K0Wchx3GRSipCKaYpakNY5PhMbSiu94OtIvpMN7hS1osj02R9jlKoL/ABO2phnRTzDOo+UzQ6/2nwitmbE2xGgUNmBnqACSRyik8iLF0eR/IMUqzFz6QcKu9wn/AA22Gn/5MtUrn0n4eTC3SANJKD05mhTvhMkujfdo2kUqw1vt/dcZkwrlTse9/wDhSpa/kXfgfmbvLXQleaYTieJa2p+sXdR+LzPvrpxF46tfvH+c1W868EF0MvJ6UUrsV5mxbndun1uGivD7Q+p4gSxBImWJPLnR6/yJfgfmbRryjdgPUimNjLfN0/zD968z+rJ0+JP7136ok+yJ9Kj6/wAiX4FeT02zfR5yMrRvlIMfCpstYXAdoLOBD2nMPILAIxy6CBpoTFSXfpOsjlcPoqD82n5Gr4uTXBT+Ed7NUbU+lIA9KwT/AEmrBK2mgfiuRJ6CEGvvNDsX9J1w+zaVf8RZv1X5VJKb/hGumiv1SPTiI3IrmcdRXkr/AEhYtjCFATp4U+OpkiqWP7Y4ptO/uaaEqcs+mUAiOs1L0shL0MK7tns6sDtPwOtV8TxS1bPjdFjU5nURHkTPyrw25xW8/t3bjRpq7N82Joz2S7NNinFxwTaDDkfHqdBHLTUzSnilFXJluPHik6ig0wBJI5zr72jXnWC45xk2cQ+XdXmIB2Cnnoda9SxPZsqSbmItWgZ9oawJI3bkD8q8z7R8LHe3GskXS7Em42UEDYALsAY5TpGtc3ErludbK0oUjZcF+lMtaUOLt28dWJa2ignUgZZOUdTUl76VCNrInzuMfyVR8Jrze0vdeEOqsx+08XiA5KI5ddtqs5V/EPcv/r866ePFGW7ObKbjwkbDFfSdiD7K2l/lLR/maDVax25xjSTeyoNWIS2PQA5Jn1JrOW7KsQAXJPQAfmTT795AMiyQDvmgMeZnnFX+hj8Mh6svIQxHbHFmftrgB3GY/odPdFD73Fbr+3cdvVifzJqA3V/APeTTrNwswVVUE/w/1NWLFCPCIuUnyx+F2LsfAu/Keg5TPvqK7ee4SYJnkoJEe4GpsVjNYQ6DSRGp6+Xl/NVV7rHcmhJLsFs6thuSkfAevmKucN4Wbl0KdFmSFgsRIAAG8ksF2+8PdQDFtJJPKD7tue/LpXo3Y3hS2XtgjxM0t/ihv+icv+IueQqrPl0R2J4427I7mGRDlZJK6GGIAjSBB2Gw8hSqxxZYv3P8RpVx3OVm5Anh7/Zr6fqasLe8qqYEfZrt/RNT69BHzqLEThtdqMcPecHf05j9KBsxBnT4UawDE4K/6j/tpxEwSWqXE4z6pbzkA32H2amPAD99p59B76T4lcNb71xmc/8ACTqfxMBsg+ZrH4vEXLjs1wksxkljE1t6bBqeqXBmzZf4Ykd/MzFnIkmSWYTPzpJhdzmEDUxy6QdpptvDsT08+Q6yadebZVKhV6k6nbMdOddbdcGShYi8pgZoUDRQv67E+dRLl5Zp93yjU+lcKL+Me4GrAC2+ZzEaaaqOsH2Tz99JyA5cuBAVAGYjxazHQTp76ri9/Cvw/r9aRy9H+P7AH50+xbVmgJ6kkwBzJ50t2SQ7DsWkk5UXdtPcAeppt/HsW3KiTCyYA18z1p1/GD2UUZBtI384qAYo8so9FA+X70tK7oE2nsOOIbqZ/r+o1qe2rgZyzkmcogQPMgRr015UzD3Tq5chR0MT0Gh61XuYksd4nkDHyqE8cZdkWa35ZWu8E3YZjvyHin1aprNg5RJEga6gmfcDH+lLPPn8T/Qq1hMPANwqWj2ViZO86D2RE+cUoY9DtCbb5H92LakZlVm3J3C76DfXzqr3ac35fdU/uKRs3GJJBk6mdJnnrSOBffLHqw/ep/UDjZOrH3AfvVpmW2u3icagmGA23G07R+1Mw2Bg5nKZR5ggnlJ1jXlUd1QxLPcWTrpJHl0Om23Ko8sBguqNAi+8k+7lXBif4UH8oJ/Ka6bdsbuT6KfnJFWMBgkuXAi5tZlpChQBLMfJRrIptpK2CV7Bjs1h2Y96+igkJoNWG7eiA7c2ZR1rU8Juf7xb0jxKAOg2FDMLirIXIswgiJjKomARGhOrN5k9BU3DuOYfvbeUk+NY1PUeVcfK5ZJXRrUoQjVl7jln/eLnr+gpUR4xaHfvKg7ayegpVDQyWtGNwfErQRFM5tt+ckfhqO9cuFjBhZ2iT8QNaG8P7o3EBd82fbIInMeebb3UVu6Fuknr5dKOoioJV3NHw2Kzzkp9hYHFEFu8AeBPMRG+29HsJ2is28E7smjvCIfvwBrv7IOhNZ/BtbUO1ycoUiAfExOgA/flQrG8Sa4Z8IAEKuUQoGwEiYFX9Hh9SOqRV8SrFncIcUN4hxN7zl3aS3wHQARAAFQW0ZiAJ1PnH7U5b7EwNz00/Su38RlGVWJP3j+g8q7HCpHKHXUMZFBy/eMe2f0A6c6g+rN0+a/OKjNzz+dS2bOmZxKjQaGSelG46JbNnJ4myzuoJ36EzuKgZZJLOsnU7k/lXbodySVJnou3l5U36u3Qj1IH5kVGx0OW0JADSTyAPP3VJedFU25P8RH3ugJO3oKd3ORNIzNpuBlHOP4j15CqrYeN3T/NP6UmxiNxOSsT5n9gKkw6BzAUARJJMgLzOs+7XWmrhg2gdSTtAO/TlU10oq92GPV4EljyEjSB0o2GMvYsfdAyg+GR+kR/7qP643kPQCuHu+rH4CkuUkAIxJ0Gsz8IjTzodBRNhnd21chRqSNIA929Q4zFl2kSBy1PxPnzn3cjU1+6qSgUMAZJEgT7y0x1qv8AWB+BPfr+UUhkJYnmfiafh7Oc5QN5nTbz/rnTjiuiIP5AY/8AX6irl/EG2gE/aHWBsi8gRzY7+W9ICtir0wiTlXpsx5nQdflrUIw7HZWPop+fn609sa86MfcB+g+dRtiGO7H3n/ShRYD0wjn7pnpIB+B1o7h1GGw/ibLcuxLQTlAgqunPZzy9jzqlwbC5mNy5rbtawx0d91X08Mt/CrdBJHtPL2bTa6mdd/EoY+8maoyTTkokpeyDa5F2cCk3AHLaCfBHUczrvQ3BXLS3EOdzDKfYA5j+OrfZNIuMOqj8x+9CFWG9D+VQS90jK/0R+57ji8OC5NKrBWdeoFdrJudE8Q4Yn26af8z/ALjRm8up/wAR9Y2qbD4+6LKqpERGvST571BcOuvX+pFZ+pya6+R0vhOP08kt+QbjXAgET7/j61U70fgGvrPw50SXBK58RP6cqPcP7N2Rhbt4g51ICmdvZ5RvrvW7puoxwxKPcy/EsU5dTJ/T9jK3HCaALm5jTQdNgZqBcQeij+UfrNaD+x7UnST6mq9/C212UTymBHUknkKuj1cW6SZh9BpW2DLNxjJLFUHtECPcI3NRXcUxYn2RsI0PvjnXbuKUgAKCoMicw98Dr51GcQP7tfz/ANa2FRG1082b3mamtfZrnaMx9hSf/wCiOg5DnU2HuaF2VQq7wNSeg/XpVZ8exMz+sdPOlv4AhZucyTz6+pikUPQj3VL9df8AEfz+IPnpVjDXiB3jMYHsrtnbzj7ootrsMdbstbUEKc7DkJyKf+4/Kq5wb/gPv0/OKhe+xmWOpmJ0+H9aU0OfP4/1/WvMUbgT/U39P5h84PoKt2rBtoTKh20EmMo5lZ3J2qthLIg3HAKLy08R3A+X51BfvFiWJEnnrHkB5ClY0P8Aqo/HbHvP6KaRw6/3inyAmfy/1qvnH9R+9S4fDZzAGnM6aDr69PWk2DLWFsIv2hOZQehGo2E65t9qhuXUZiWZyTqdAOcecdPSljL+aFT2F0EbEj737eVQ/V3Oyt7lYj8vdURpEkWuYf4r/wCIqTDW1d1VLbMzGAMxGp9D8arrhXn2TPmIJ/X+oo/wXBd2neHS44KptKps7eRYgL1Hi5iq8s9CuycY26DWCS3aTILa3FA5nQndmiNZOg/hUHcmpBiFYwbSleSk6LAAEadKp27bZR7O/np8KSKe83G/6CuO8km7s26EW7l1QPBatpruuh/LWnW8bppbtA/4aqXgcvtD2ulPs2vCuo+FLU/ItMfB6TaeVU9VB+IFdpmB1tWz/Av/AEilWhPYqPLcPa+zXc7+7U1BcOp1+Pw3q7hD9kuh26HqaHYi4JaIjWCOfOax5Tr/AAzfI/oS2UloB0n9RWswtqOH3wCfaG/8tZjDqFulZ2289ulaQYxbeAvZubgKObE5dBVmGLapFHxCS9Zv6fsAzbUCSd50k6+QoFj8Rm0DIAdzm1PT0A6c67xDHnUaSZB10X+EHmerChioTsD7h/pXX6fAsatvc4+TJr2XBL3C87i/5Sf/AHT7OEVp8YgCScukepiPTnXbXDLrbI0HnyH6irGJ4bcA7tEbKNz+I8zvt0FaHJeSorYi7bYiGYKogLB0HnAMknc+QqEi11c/D8jFWDwW7zQ/EfvXBwW9+HSYmdB8DMaVF5IruS70cw9i20+1AEkmBHloDqa7iMWjx4GAAAAnSPSdJ5/6VYucOuMMloSqnXUeJj6/1t0FRjs5f/B8x+/9a1H1cfklol4KvfW/7v4s3y1NTWIdgotrO5LHQDYmfQCpH4BeWCRv59PefdV5Oz93usqZZb22JjbUKNJiBT1wq7I1vQLv49fZVVZAfCTGnmBOnvqFcWeSp7kX8wAavDs3eJAGXUxq3+n9QKdd7M3V0bLqJ3ny/D5VHXBdwXkonHt5DyE9Y5n3dKtYq8baqP8AmHc6SoPLUbwdzzYzsKu4Ls46g3GKeGTBBiR102EjT1qovBXe5BZcxJnf3z5RpSc4vuNtFH6/c5O3TSP6AphxTn7xPw/09PnRDE8AyNlNydAfZ01AI5+dWcP2VLqG70az90+n4v6FDyQStjW7pclPhNhrtyGdxbVc1xsx0QbwJ3b2QOe/OjuKu/a+IZTCwv4QQMo9w0nnqedT4LhIt2+7kmTmdh94/dH+FdyOpH4dYcVhl746chXN6jLrdLg2Y4KK+ZctKQII1Bri2yXzQYnfltTcRjwmUZQZUGSR59QT86SYkFGcAAgHpyI8vM1D0XSZX66trwPurIgDWRGvnT7aEAAxppuKqWMYzsFbUGfyNWLuIuqYVTECIBjYVL0XdWR/EKro9G4Lrh7f+EUqg7M3ycJbLTMGZnkxFdqWmiSne55rw/DNCGDHWRG586pB8twExoQT7jNPw97L3Qj2nHzNV31b1rP1DujpfB4pTn9C/l+1jwjKsGDpO5idhrtyrScHQHA3tQfGPT7tZlz/ALw0bEGJnblM1oeDeHh986f8RfQzkq3C/aZuvX5/2/sDZQaEqDHn+1WbKAiQQRl8/wAXpQ3EOGYjYwDV/BXpAnTwn/qqy9kYK9zFbA8UNrHQ+XWq9y8JOj+uQ/oaunG2ijBYJAOo90imLxK1tMxvtIpp7kWvaiG5l1Mtrr7PkPOony92fa9oalY5N561NfxeWSuuugHSBVVuKC4pBBEMunrO1Jv2kl/6HeFOAH0J8Q6DlRA3dNAfjUGFwirmgOSfxEAaegrs6+xp/iqi0bKY69fUKuaNyBJO+lOtY1YMAeEyd/wt5+VMu5SB4AYMjU+/nUdu2AWORfFvqx6jrpuas1qqKPSeqwfhe0StcXwookQTPUeelXuKYqGXRZy8x/E1NsYC2hBS3bnzzE/M1JeGZpKW5iB4ZPM7n1PxqXqq7I+hLTRy1iSbDmF2bTKI2U1R4fimN1PZGvJV8/KiVpiARlSDOyiNdDy8q6lyDICA+SD9qazRV7CfTydb8FLimJcXIUiMq/dXoPKrmBvMLayddfz8qcLrHUkH+UU0Xn/EahLKpR0k4YXGblZYN0nn86F4zEMLujHYfrVx75Eku2gO3XlVK5jmNnxFiZGn+tUNmihcQ4hcUW4aJU8h+JvKn4fFO1qSxmH1nyUj9a4uC79EysBlkHNI3MjkalTAG3CllMk7TGoAFa9S0IwuEtb8EGEuvmEsx95qTFXjIgn2RzP71YXh5BnPb05Sf1qEYXOAe8VYEa++m5rVyRUJaKo2PZvFxhUEn73/AFNSoVw2FtKO9XSfzPnXKja8liUq4MpYwNgBLhW4XBkHMYkE8o2qC3cIuKRuGH5/OrmAtyviBECZ5kSduszU54NmnM4QBczMVJA8pHQSfeK5+bKr37HW6DJjxuWrbYp6LeGkqBy6aeevrWrwDr9QvkKfaGhPPwxz9KzZwgF9yCIEwJEzO0Cda0OBkcPvyPvDT/JV2KW2xX1dPLf0/YDW7ygAlMzbHUfvUffyfYGQCMpPv/OkbnkKYbh8vnU7Zm0rwPN1QpFu2qZjJIPx99NN1P7lCeZO/wD00xrnp8D+9RNcPl8KdsNKJUxZWdF15HYemlVcXxBm5KBMmOfTkK5dvHqPhVO8/n+VA6Ro7k6a11mI21pneTA8v0qTFHKp2/KqUWrlBgdl7nO6nwP705uzZ530H8v/AMqINgJzS6gM+Y9YnMAOmuvurpwy6k3EksrbiNDJ3Ok1Kie3n+gP/wBm43vgR/CPX8XTWu/7PpOt/wB0Dntzq7iLVssx75BJBjMIEIU2zee9Qr3ChV+spCmQMy/iDa69R86P+5Gqr/RGvArcf8Y6zyXlvXP7Fsf3rab7czHTqafcu4UqFOISBOzCfESYn3/KuX8fhW1fEoTETI/EG5DfSj/uQpfP+QjwbD/3jn3jXfYBddjqOlVcfwq0tl3tMxKkalpGpXy10NWf7VwgIPfiVEKRPhGug029egqnjuI4buHS1cJLRC6xMr5dF50mC+/8gQyafnQy5c+y+FFQRHnQdh9kf650iojUr/RqwhXyqrbfSp1uVMiT92nlUyqnlUSOacu9Ai1bxCgRFKoQPOu0rETYW8ttbZLEEpBgbjUgeUaUv7SJtlHGnIxAPIjN6E+vlQfh3FmzrIzZWZADrAkjT4c9qOsz3rJdgFyHwhRBaRrtqQBzNY8kHe5Uk+aH4W+FygbufaOk6SJO4B16DX0ojg7ubh+IOolx5R7NZtsQE1BJCzInpJA12M8ttaNNxQnhmIZYDK9sFgVIOY2pIC6LoSI5RV2DZ/UNblLcEMvr/XupvdeRrMdpO0V+zeyJcgZQdYO5PX0qxY4nebCLdzE3CSBoNfEANIjnWmiyw8bZ6GomtN0iszwTjF+9fRHuFgwbw5VB2OWCBJ1q/wAbw2Ow6Xbj3DZRWhEcAM2vIRMRzO9D2BO+C/dtnpVW+kAkjbeqHFsbeSxbcFle4gJIgFpUkHbrRVOCXVvJZvXrji5aR/Eg8Dk+yADqeWsUWNWwnbxIN1V5Ro0fwzt8qltXCzAOsAnU76UrWFbvVGUk7aDXaNqK4vDEGQpA03IOvy1jWqy2u4AfiGAkg3hI0I7s6GuHi2CA/wCJp5WzQfg/Zi5dxpud3NlLxdyw8BVMxI/i1gR51a7Y9nbpdLy2VFtwqhrQUBnzjQquzAGPdSuN0P3VYftpZ7k3VRnXLI0CzqQREEjahvEOIKt64q21UKxGgJ0pcVtizhlt94qsAZUORIAIIUAePNPpOtVsVwm6rNnS4vhWSysNYJkxzg1pSjRV7rJ27TYQRHenl7K/vUR7XYUbJdP+X96uYfsRYwuDud/cQ3r2XIqkEIBJGp3aSJjbWstw7s44ZjeVGRRoA6+2SAswfJjr0rMpRd/InT2Cr9t8N/d3P8yjbQ1NwztdZvXRbSywLA6l9NBPIUM4RwA28QTeRZt5/A4BYFmHdtlbTnMkRXcJwa9bxi3rlsolxiVPKGUxA06bVLa6DS6s0dq0wYZmzAbg6T5UNWQlzZiQYG2XXfzoyLYgmTpvp/rUZ4SEto1xiVuSdFggAkb6xtO3OkAJwRXKveMVZjlAGsneFAknSKuP3SXTbJbOIzKRBUHmZFCbeMts4azcANm+IkGdQRyGswa0Pafhq2seCGksi8iZCtl+GnzqZXyrsFjtFgx/zGPuP/jVp+MWEVS+YBicu5mI6DzFZLH4W34ovL7R2tsToSIoteVSlliW8Mx4YnwrzJ8Pvob2KtTCT9q8IpIJcEbgqaVZJhaYklnknXwg689SwJpUWFsMWOMqbvdrbUeKJ+9mWQW00gxtWov4giwibgHaJI2MDWd9dfOsnwbAXkxXe90xQM5kr4YOfX0o3irNw4UuNoeD5jKSdOWutV5FsW4+H9wbwXjPeXXSNC4bUSYJIOvrW/w1tBg76BUgEFhEy5IYkzoeUR0ryfszae1ikLKYbyJE6HU9PKtvi+IvaweIFo57l+6mUc1BAXfaAV386aqLQRhae24K4rxxcPbtubNu6XLCWVZGXzKnrU2OxzXbYYLH2akKqggDKG9BrPTasjj7zG7ZtYpz3UE5kQFhMzAnUyANa3vBMclnD28QywrWktIrbmJTMY2zbfGrZTjpf02IyxTtJed/pTI+y+FTuVxitP2eXIfu3IgsCBEHWByApcTwr3bI8RtsWXxKTqCzCTEmADPupcIxwureshV7tLjeyMqnMBoQNiDIodjbhF4YdHZCUNx22IjKAN9QJn3Vi1Nys3+mlDT5D/8AZDXfqzByy5x3hEiQoBaeoP61bxGAa5xJWzgDKGy5pJ7s5mi2DJ3AmKAdjcVdtXr9h27xSqX1JOu+Rh783yqbj/a7DHEIcOly86b5EbNqhFwZuZ1nkNKuV9itxT52/wBB5cCvfoNofOTpsdMoEydQfSm8agOW2UTrBI0JjYegrK4vt6l2/ntKco66OGI1BG0A8vI0T7RcTt3bgtOCbcS0GMxIldpESZ9KeSEoNSfDHhSzXGHK5LXYm8rYbEPsTdIKzMGUEEjwtzIirXDQWtm2FZVsO5tLcIY3Hf8A5k/dUTCrrB1JrO8C4Q9rEXRZtstiUHtCGYKC0AmWgkHT9dNLYu2xfRWKhroKpLZTI1aPxTpp113qMKeRKuR5INY7vgqNgrWHUPdWybiKEtq7DxPCnM0mBlMZesk0Q4fce/hHacjOcgYElWVSRJHM6MY8xQHtfwN7rOl24ihWACRB9gNMxzPyFEOy3Cb1vCPaksDcbuoMHKI0LHbxEj0Boyv3PcnjpY+Oe4JwWIL38RnkjJ9hba3BIBylgxGUmOSzz151p+6GHsM1iwUcoWlgRdYxA1JZhHITrWY4kcQO7LANctOoBLSFIJzLI2lNBIjX0r0zEqmIAuBwQygBtQMw38xtz61VKelLSuWkLTvuYXiWEa2bFy+zu2IbOzlMrKqgQgE6xLEbUsbgEuOcSHzpctuQucqoBVcksBmVo1jn76sJwy3xB+5OIdmDGCujKoJzBSwMLBOu8Vc4nxbKqWrAtLZUBRbWfZGW2M2gkkc50ga1OTSV9yUoTjLS0ZLgGFvtZdFDubsiyzEZcyrLJnJkHeJEaxWt7SXUt2LYLra+xCjMAYJFvN5EnUdN4rF2cLicKWe0lu9ZYljme4jbyJYGCybAjX1rR8T4jiHAGJspluhctwCADPjGViCZzctdjFaZYpRx6n3M2OUcmTTHlXsee3+GJhuK27TFjaulCwXQktoR1Hj06wa9b45wzv2w721BhwYJ0yOubWeQZVPxrJ9o/o7u3reGvtdRLVtmzG48MtrNnkE7kRljzFaPsvxU43BJcZs32jpIECEfwCBH3Cvxp8vT8hQpvcyvbHsVYtWWbD4i07As7y8O0mWgezC7gb70Gu2ycBpqQF/LlPpW2ucLRjfQohtFWCBgVMzpM6AA66eVYzHkLZKBcsAaToGXpOsEzv1qvenYs+OMf0mQeyZ1MHc+/Wu0/GXHDmCV20jbQUqkZTbYW+58Jc5QG00jTNWptYe6/CsqllV1cTHhzFmieuw+XlQGxxSzatgsAHMhYXfUqZbkZnToRW7t8XDYCwiBIKSxnw6EjQ9Jq/BJSnRGcttjyy9xOL9kX8yuD4mIGWQCuWRAAMk+6t3wvhK3MN3mhElWHNvwx7jUeK4fh8jK6AqzZmJ3YkyNdNp8PTXrT8NYL4aLRKqLzaDnCgax0rN1WNY4aee50eln6ma7oq4fs+LPjUB3mASATBEb+XWqOHujC4ayl5Z9tTqCQFbwSnTTf0q7ieGNbtkvIVdFzRk8W8g6nyio+KLg7dhLl63zKqEOUBQAdh5neo9NU9siI9drxz/IkuSzwLhauua3lRnUsVTZ2lIYgmAQRAA6k1nuJcCud6jvmS6pLCNDB5eY0rXcR4Xh1wuHZXCu9tDbtFszRoZGs6ddasdvLizbAbxAbeR8/X9anOEYu0czrskmoztxrwAuzGDTNiXYTeuIoU7wiHxe8+E1ksNZ/s/HXUvZu8eHtlSAMjEkgkxG2o8q9H7FYV1xaC4sLcttuZPJh5iQDvRntp2asYtgSill8ObLMDX470oxuLNmDJNpOX7V/Q+e8PiA2Jvus5WYkTvvImvW+1FuLdle7Rz3YJyQLiEAcwJOnLXasZ237LrgryhLlvLcKjUeNJkEwPaURMz5Vru1CszJCpcXKCIJVthH3ukHap9RK8cY+LN/w2KjmlN96/uA8bfAt5g8PoysJhtQJZeTA79fmQvF+FXcQwdH7x7aLnVZhd/Z669KLf2cboZScm2ZjbJywfCG2md5HSiXAMBashETxXX0uONiJEKF2CgazEzNLpVK1Ku9WL4tkwKMo6qlXHn5/wBjLYHtjfWLd1i6T4s0FhAjSROwHnWu7M9sBi/sLjZWWe70yLcXUgRtn39dOdYLj1sd6WBHiJPunQ0f+jngdx8ULxAFu0C2Yx4mIyhRJ3Ezr0rT1GGCuT5OJ03U5JxUFwavj/AxcskIYIzMNDqQJ3+U1B2V7VKcNYRhJLG2SpEgt7MgmTppI6Udv2g2ZJKkhhIOonSR5wf9Kw2J4MtlsOMOwU9+SxPi0RXYH08J6VzljU2os7mPPphT7bo2nZnhi4dLl1ZL3MygQPAoJmPUiPcOtBvqzXbkBittIbxGdZOi+WbWKbgeONh7uBtXfvqzXCOl0G5oOZ8SD3Gs5iuJXkuETAmBIAMctPSqZwd7nQUJ9TKU0/5/94NQ2LuDD3FTSSMylZAzQDHTr8Ky3FrrBzN3vQZAOpgAxAzeyPSi3D7du8mQ35NzS4Q7L3TEEBWIGgKz5fCszgOLpa8N+yL2reIvroYAPI7DxA1qxwyOFX9jCp4cGV6434a8o2HEJbgqvfeUF0Mo9qMrQfiCRHnRf6AMTbfBYi0QpZL5aN4FxViPLwkUB7Jce7yzftJhxGrJYzghs0L7b7QTOnl60R+icrZ4ribaqUD22BWcyzbcRDQCdGPKro3HZow5sinkco8O2bjH4aLhlYGvLSK80+kHAC0T3SjK6yegZTrHSdPnXqXEj4z0NY7tFg2uvkLZUAIK83G+59k8pqzIm47BKLlHY8KxV587b78hSr1q32fyDKmKVFEwpLeETIGx/OlWb1H4KdEvBcwXBLDWkd7YbMokEmCddYBGutHks27WFtW0QqBmhFVmjxE8gdTM61S4an2Nj/DWywVvLYtjmZY+/b5Cr8bcZXEbjGtzLW+BvdViFZCRoXWJ9x1I0iY0oHxbtXcwiphrITOsm5Nsas0RtGYxAk16OtwGYMwYPlXmvEeFA8VvuRKoQ/lmYKQPzNPJJyephFfwozvGeO4u6XtYhoXYooCjy28/yqpcuHHvg8KJVUX7QkSdyCwO5kQInc0V7SWs0OOUgn3mPn+dEvo07Mp/vGMdmUWWGVV2MKX1nU6kfCowlTvuE4ljit8BlRF0tgIdwQE0Ejk3ppXe2fHMJJ+3QspICqQTGkyBrvO/OgmIxQtB8UxOVSVXqznYe7Vp9KwdzvMRdYoju0EnICTA3JAGg603iizLODzxqbPSeyHbBDjcOuYsTdtoNIABzLvz3FerXLcM35V86dgbscQww1nvkiBJ9oV9C3Xu5yCoMk69BPPqakoqCpGjHB6avjyed2OFMeO4gYy3ntXkItO4+zywAFLR4YXMB/EK03EMXause7iFIWBsAsAAe6iXEMH4c7hXKg6Ros6T5xvrzrN8RtP3YNuFUOpuNscgMvHUmAv81VTtyouWlK7KfHeEs1i73GbOV0VTo2okR1isz2M4Zct4q53oZe6UhgxiC0ADfUkTFbbhfEO9trcGkz8QYPzoXxzF2lZrt4AubZtmVDTLGIXSGVRoT+KrsORwuCRRnxrJG2zz3tG69+VWIQ5ZG2n9fnV7Adqr+Fwb9wlt/F4s6lioI3ABHPf1FBMQskAQuumnvohwCwe+Tx5ZPLY+R8j+taMqcottGXp4LHNJP5ATH9tsZe3vMo5Lb8AH+XX51rOw2JbFYvArcOYE3FfUy2VHknpoV1nrT8R9GKO4vKbnc3SSERD9lzEsZEHWI20rT9jeEWcDcPdS2dHAzwTm8OxA8Phn4Vh9SFnT9Oe47i+DVuL2SCGSzhtANsygJGu+4M/w1n+00G9pEA5dNpABP5xXo/C+HLiMM73gJ7w5YBDLJP3v8MbdTO9ZfifDcJ9ZXDZ27yC4WdPFqZIiWgTHQVnyW+EdjourxYoNSuzz88QaxfLKdGAzDkQOvoRNFOI8GsPiA1py1ppMaBtIPhjkZ0mIgjlV76Q+zCWLFi7bB9oo8nqJX02NDey9i3cQi5cWz3bC4LhUtK5WDJp1j8+tdBJzwKceUv2OPnyQeeVfpbtffkXB8SMFjSQyvlBKspkeMeGY1BWdeYKmj/YviC2sW2IuM2W0HMqHae8JA30A8z1FN4/dstZtNatQ/dwbgnxyYgh/Z8QzQPyNOwH+78OusBlfEXAqwI+ztaHqILGKn061tJmLqZenFsI8X7c3mYm2UhuRyORsNwBB51Bw/jt6+5FwgwNIULA929ZuxhGbUD+udS8LxIt3QfPr8a6WTFjlCUYpWciGfNGcZybp/saVcKDqd/U0q6Ly/ijU0q89R6IL8HZblmzbBGcgAAbzWs41xBLCM5IAGi+Z2UR7qp9juzNlMPaxAnO1sGWaQpOpKjkeVW+L9mLWKC961wBZICtA15nQztV3BWAezPF0a4yh5L68xry951qHtliLdg5m0N0chuVgflFdxvYd0vWRhRcFtbge67XFznLsEn38udH+McCtYoKl9CwUyADBBIjfakt00WSSVNP6nlOC4ph7jXBezquQ5YGYs3JTpCg60e4Fx2z9VvYNQUYkPI0BWFzCdztzrUp2DwgGlm5651/esf8ASRZs4FVa2hRrqm2JcExILeEcthJP3tqrcNXBbCcEnqX0MT2k4l9be3hsOhCITEnVifaY9B+la3gXDfqGHc2pLPacO2xY5dYkaDTTpRD6KOywWwcVdw4uNf8A+GWZfDbG0KebHWegFanjfAXuEuqBECQbfgynXxGQZHhkRGtTyt1UexVjq9+5gvop7C3Xu2OIXBkthmcKQdVAhCDzlvkJr1e/cOpALNyURJ6xPSmcIw5t4cKFVUhVthQoGQDT2eW1eY9ve1+IwnF7BIy2ragqOTq2l0n12/lFXJtlVUenX1+zYEH2TI57betePcG489/AYu7cQhw8BoABDFQEB38GkjbWvZEuT95WMA+HbUSOZ5c6zXHuwV7EMndXbVm2pnIEJVpIYnKIAJI6kU04ppsi06pFfD8EWzZXITIUEjIBJgZiTM1iu2zzcA6KD6zJ168q9cGCxf3r1lp/+1XkHaYFsVeUQSHyLlBgkQsAeZFLp179QZn7KM1w/hX1m6UDZMqkzEiRAg6iN6VvNbuG04AZTGnyr0hOw5tYhLaMneNaCHkoKDM0xqxJ6dKZ2v7AYg4c3ibTPZBaEXKSo9oaL4jGup5VYs7eR+BPClBeTQ9mcVauYZGf6uSRrmJDiNCDoQR0ih+NwtuzfUgq65g4g6DeR8PLY0O+jni94zZtZPEC4D9RG2h3HLyrXY7hGLvqBdNkKDPhENt1ismbHT2NGHJ5L3EMStrChjlCjM5ybQB6DWK8k7B2/rWNv4u4yDLMF9i1wkKPKFB+Far6RcY6cMIzSzLbRiJ1zRmifIVe+jDgDW+G22W41o3SXYBU6lROYT7IFTxP8uUvOxGa9yX3GdpOCricI1l7ioAynPuog7+emnvryvCBsM95GgvbKEcw0ONR+JSPka9xx2EZHB7wsSPaIWQR5ARpXn30iWb+E4hhcULiOWUpnKrGhgq6r93KwIbl7hT6bI46oEcsdVM0CYAYlbj23tWXKqLa5VWGhSYWfCQdOfOs5xnGEi3g1BLW4ttcaQXKkySPurmJY7zpW2wWAfA2Ll25fS6gl8ioIYkQoDEzBMfOq/ZDs5dacZcKi7ekjOmbwtz3ET+VaOlaxQeSXPb6mXqrzTWNcd/oUeJ8LsWsJbFq8jPY3j7+YjOdec6x0FefX9+8GqknUCBPlPxr2XinZa5ftPaN5Qr6HLaCkc9CDpQT/wCmLi01v6xnU65WWIYCFaQNxt6E1X0+Z48up8Pn/JPqMKyYtC5XH+DC2eJMVGo/y9NK5XL/AA+7ZdrbCCpIIPWlXX9PC96RyVmzx2tnrfZTHC7hrVtNe6toHPKWBMeulaDJWd7J8BsLg7TC2AzqGcgmWY7kmflRf+zbf4fm371wtzvbFvLQPtJxcYW33rLILBR4gNTJ59ACdKu3sAmgAMnYZmH61TxXZHD3wPrCd7BkBmYqp8hPzNCdAFcPeDorqZVgCD1BEj0rxn6TOE3cVxiwjGLN1ks22XXLJ8en4pk+gFer2+zGHSMqRGwDGB86q4jsZh7jBnN1yNi1zaemmlNOhMK4Lhi2kVELhVAVfEdABA305V2/g2YEd44kRspPuMaUL/2StjQXLoHTNP510dnbdsFg90Zdfa3jWoEi5ZuIw7u3cnIuWQZYRoTHrWK+lXsU2Kwq3EZ7l60YUFR4g5AIkAQJgydBrR7hPZ/NbFzvHRn8XhPI6iin9m3P7+58h+lOM20mwmkm0jL/AEdcLvWMGVxBCtbERJbw6kSSPDlkiBIo3Ywy4gs9u84AMHLMTA21pWuyNoEszXGO/wDxGP57VBw3gYF29bLuoUgrlaJDTE+dEp7pdgitm+5c/shkBb6xdga79Na887H8EFziBt3fH3eZmjmZ0+bA1tO1VxMJhXuPdvFfZCzOaeXLl1NZb6O8FcxZxOKV+6LvlAE6CJAnyAAq+G0GymW8kjb/AOxuFzZu6k9SzmPTXT3VN/s3YH3WHo7/AL0y3wm5Al3J6rdOvuK1KnDWH373+cVQWnklzBJgMfbt3Ce7N7xa65MzKDOh1Ug/GvV/9mrERlf3XG/evOPpj4ble3iNdVFvUgklSTy/hNbr6PeNnFcPtOZzKO7aeZSBPvEVdk90VIqhs2h2M7L2MQDZuLNu3lyrMQQIHrAp+H7FYZFhbY98/o1WrPEFF67lDvJA0iFgRzI51ZPFEG+Yeo/YmssFSNEuShc4LbtW2KLB0mCSD8TpVe/2JwV1QXsg89zod6K3eJWmRpbSD909PSq3C+MA2klWICgZvDBjnBaaaVSF2APGOG2s9jBWAQHfvLsakKoOWemtaK1wK0FAAMDlJ+G9UcZxFTezWnW20BSXRm0HIAadeddv8aZNTetEc/srn6Her5SbSXgqUFFtruEF4Ja5rPvb/wAqkXhVobKR/M370MTj5P8AzLX/AOtx+tS/2y34rJ91wfpUKJFp+z+HYy1uT1JJNKq4423Wz8bn/jSp3IVI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 descr="Radiator valves put you in control and save mon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78081">
            <a:off x="5934384" y="4447259"/>
            <a:ext cx="2675464" cy="1779398"/>
          </a:xfrm>
          <a:prstGeom prst="rect">
            <a:avLst/>
          </a:prstGeom>
          <a:noFill/>
        </p:spPr>
      </p:pic>
      <p:pic>
        <p:nvPicPr>
          <p:cNvPr id="12" name="Picture 7" descr="C:\Users\Biddy\Dropbox\Photos\20131207_150422.jpg"/>
          <p:cNvPicPr>
            <a:picLocks noChangeAspect="1" noChangeArrowheads="1"/>
          </p:cNvPicPr>
          <p:nvPr/>
        </p:nvPicPr>
        <p:blipFill>
          <a:blip r:embed="rId4" cstate="print">
            <a:lum bright="10000" contrast="30000"/>
          </a:blip>
          <a:srcRect/>
          <a:stretch>
            <a:fillRect/>
          </a:stretch>
        </p:blipFill>
        <p:spPr bwMode="auto">
          <a:xfrm rot="21048209">
            <a:off x="4490469" y="1169475"/>
            <a:ext cx="2513603" cy="1885202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84623">
            <a:off x="6517308" y="2029997"/>
            <a:ext cx="2507034" cy="188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28688" y="285750"/>
            <a:ext cx="7027688" cy="765175"/>
          </a:xfrm>
        </p:spPr>
        <p:txBody>
          <a:bodyPr>
            <a:normAutofit/>
          </a:bodyPr>
          <a:lstStyle/>
          <a:p>
            <a:r>
              <a:rPr lang="en-GB" dirty="0" smtClean="0"/>
              <a:t>Energy efficiency or </a:t>
            </a:r>
            <a:r>
              <a:rPr lang="en-GB" dirty="0" err="1" smtClean="0"/>
              <a:t>renewables</a:t>
            </a:r>
            <a:r>
              <a:rPr lang="en-GB" dirty="0" smtClean="0"/>
              <a:t>?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914400" y="171448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Up Arrow 9"/>
          <p:cNvSpPr/>
          <p:nvPr/>
        </p:nvSpPr>
        <p:spPr bwMode="auto">
          <a:xfrm>
            <a:off x="4143375" y="2786063"/>
            <a:ext cx="428625" cy="3214687"/>
          </a:xfrm>
          <a:prstGeom prst="upArrow">
            <a:avLst/>
          </a:prstGeom>
          <a:solidFill>
            <a:schemeClr val="accent1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Right Arrow 6"/>
          <p:cNvSpPr/>
          <p:nvPr/>
        </p:nvSpPr>
        <p:spPr>
          <a:xfrm>
            <a:off x="467544" y="4365104"/>
            <a:ext cx="2448272" cy="1296144"/>
          </a:xfrm>
          <a:prstGeom prst="rightArrow">
            <a:avLst>
              <a:gd name="adj1" fmla="val 60553"/>
              <a:gd name="adj2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Power down</a:t>
            </a:r>
            <a:endParaRPr lang="en-GB" b="1" dirty="0"/>
          </a:p>
        </p:txBody>
      </p:sp>
      <p:sp>
        <p:nvSpPr>
          <p:cNvPr id="8" name="Right Arrow 7"/>
          <p:cNvSpPr/>
          <p:nvPr/>
        </p:nvSpPr>
        <p:spPr>
          <a:xfrm>
            <a:off x="467544" y="2420888"/>
            <a:ext cx="2448272" cy="1296144"/>
          </a:xfrm>
          <a:prstGeom prst="rightArrow">
            <a:avLst>
              <a:gd name="adj1" fmla="val 60553"/>
              <a:gd name="adj2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Power up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 </a:t>
            </a:r>
            <a:r>
              <a:rPr lang="en-GB" dirty="0" err="1" smtClean="0"/>
              <a:t>Fintry</a:t>
            </a:r>
            <a:r>
              <a:rPr lang="en-GB" dirty="0" smtClean="0"/>
              <a:t>, </a:t>
            </a:r>
            <a:r>
              <a:rPr lang="en-GB" dirty="0" err="1" smtClean="0"/>
              <a:t>scotland</a:t>
            </a:r>
            <a:r>
              <a:rPr lang="en-GB" dirty="0" smtClean="0"/>
              <a:t> –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2030" y="1178750"/>
            <a:ext cx="4301970" cy="5679251"/>
          </a:xfrm>
        </p:spPr>
        <p:txBody>
          <a:bodyPr/>
          <a:lstStyle/>
          <a:p>
            <a:pPr>
              <a:buNone/>
            </a:pPr>
            <a:r>
              <a:rPr lang="en-GB" sz="1400" dirty="0" smtClean="0"/>
              <a:t>Feed-in Tariff payments have funded:</a:t>
            </a:r>
          </a:p>
          <a:p>
            <a:endParaRPr lang="en-GB" sz="1400" dirty="0" smtClean="0"/>
          </a:p>
          <a:p>
            <a:r>
              <a:rPr lang="en-GB" sz="1400" dirty="0" smtClean="0"/>
              <a:t>Energy advice line</a:t>
            </a:r>
          </a:p>
          <a:p>
            <a:r>
              <a:rPr lang="en-GB" sz="1400" dirty="0" smtClean="0"/>
              <a:t>energy efficiency upgrade of community buildings</a:t>
            </a:r>
          </a:p>
          <a:p>
            <a:r>
              <a:rPr lang="en-GB" sz="1400" dirty="0" smtClean="0"/>
              <a:t>Installation of domestic renewable energy systems at 22 properties: </a:t>
            </a:r>
          </a:p>
          <a:p>
            <a:pPr lvl="1"/>
            <a:r>
              <a:rPr lang="en-GB" sz="1400" dirty="0" smtClean="0"/>
              <a:t>6 Ground Source Heat Pumps, </a:t>
            </a:r>
          </a:p>
          <a:p>
            <a:pPr lvl="1"/>
            <a:r>
              <a:rPr lang="en-GB" sz="1400" dirty="0" smtClean="0"/>
              <a:t>7 Air Source Heat Pumps, </a:t>
            </a:r>
          </a:p>
          <a:p>
            <a:pPr lvl="1"/>
            <a:r>
              <a:rPr lang="en-GB" sz="1400" dirty="0" smtClean="0"/>
              <a:t>3 X 4kW Solar PV arrays, </a:t>
            </a:r>
          </a:p>
          <a:p>
            <a:pPr lvl="1"/>
            <a:r>
              <a:rPr lang="en-GB" sz="1400" dirty="0" smtClean="0"/>
              <a:t>5 solar thermal arrays, </a:t>
            </a:r>
          </a:p>
          <a:p>
            <a:pPr lvl="1"/>
            <a:r>
              <a:rPr lang="en-GB" sz="1400" dirty="0" smtClean="0"/>
              <a:t>2 X 16kW wind turbines </a:t>
            </a:r>
          </a:p>
          <a:p>
            <a:pPr lvl="1"/>
            <a:r>
              <a:rPr lang="en-GB" sz="1400" dirty="0" smtClean="0"/>
              <a:t>3 domestic biomass.</a:t>
            </a:r>
          </a:p>
          <a:p>
            <a:pPr lvl="1"/>
            <a:r>
              <a:rPr lang="en-GB" sz="1400" dirty="0" smtClean="0"/>
              <a:t>91 renewable energy installations so far</a:t>
            </a:r>
          </a:p>
          <a:p>
            <a:pPr lvl="1"/>
            <a:endParaRPr lang="en-GB" sz="1400" dirty="0" smtClean="0"/>
          </a:p>
          <a:p>
            <a:pPr marL="342900" lvl="1" indent="-342900"/>
            <a:r>
              <a:rPr lang="en-GB" sz="1400" dirty="0" smtClean="0">
                <a:ea typeface="+mn-ea"/>
                <a:cs typeface="+mn-cs"/>
              </a:rPr>
              <a:t>£500 grants to install energy saving measures such as wood burning stoves, double glazing, external insulation</a:t>
            </a:r>
          </a:p>
          <a:p>
            <a:r>
              <a:rPr lang="en-GB" sz="1400" dirty="0" smtClean="0"/>
              <a:t>Village community car club – electric car</a:t>
            </a:r>
          </a:p>
          <a:p>
            <a:r>
              <a:rPr lang="en-GB" sz="1400" dirty="0" smtClean="0"/>
              <a:t>Community Orchard</a:t>
            </a:r>
          </a:p>
          <a:p>
            <a:r>
              <a:rPr lang="en-GB" sz="1400" dirty="0" smtClean="0"/>
              <a:t>Draught-proofing workshops</a:t>
            </a:r>
          </a:p>
          <a:p>
            <a:r>
              <a:rPr lang="en-GB" sz="1400" dirty="0" err="1" smtClean="0"/>
              <a:t>Fintry</a:t>
            </a:r>
            <a:r>
              <a:rPr lang="en-GB" sz="1400" dirty="0" smtClean="0"/>
              <a:t> Renewable Energy Show!</a:t>
            </a:r>
          </a:p>
          <a:p>
            <a:endParaRPr lang="en-GB" sz="1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791580" y="4554125"/>
            <a:ext cx="40054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GB" sz="1600" dirty="0" smtClean="0"/>
          </a:p>
          <a:p>
            <a:pPr algn="l"/>
            <a:r>
              <a:rPr lang="en-GB" sz="1600" dirty="0" smtClean="0"/>
              <a:t>- Commercial Wind Farm</a:t>
            </a:r>
          </a:p>
          <a:p>
            <a:pPr algn="l">
              <a:buFontTx/>
              <a:buChar char="-"/>
            </a:pPr>
            <a:r>
              <a:rPr lang="en-GB" sz="1600" dirty="0" smtClean="0"/>
              <a:t>Community requested additional turbine for them to buy and own.</a:t>
            </a:r>
          </a:p>
          <a:p>
            <a:pPr algn="l">
              <a:buFontTx/>
              <a:buChar char="-"/>
            </a:pPr>
            <a:endParaRPr lang="en-GB" sz="1600" dirty="0" smtClean="0"/>
          </a:p>
          <a:p>
            <a:pPr algn="l"/>
            <a:r>
              <a:rPr lang="en-GB" sz="1600" dirty="0" smtClean="0">
                <a:hlinkClick r:id="rId3"/>
              </a:rPr>
              <a:t>http://www.fintrydt.org.uk/</a:t>
            </a:r>
            <a:endParaRPr lang="en-GB" sz="1600" dirty="0" smtClean="0"/>
          </a:p>
          <a:p>
            <a:pPr algn="l"/>
            <a:endParaRPr lang="en-GB" sz="1600" dirty="0" smtClean="0"/>
          </a:p>
        </p:txBody>
      </p:sp>
      <p:pic>
        <p:nvPicPr>
          <p:cNvPr id="6148" name="Picture 4" descr="Fintry turbine"/>
          <p:cNvPicPr>
            <a:picLocks noChangeAspect="1" noChangeArrowheads="1"/>
          </p:cNvPicPr>
          <p:nvPr/>
        </p:nvPicPr>
        <p:blipFill>
          <a:blip r:embed="rId4" cstate="print"/>
          <a:srcRect r="5501"/>
          <a:stretch>
            <a:fillRect/>
          </a:stretch>
        </p:blipFill>
        <p:spPr bwMode="auto">
          <a:xfrm>
            <a:off x="746575" y="1403775"/>
            <a:ext cx="4140460" cy="262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26642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4000" dirty="0" smtClean="0">
                <a:hlinkClick r:id="rId3"/>
              </a:rPr>
              <a:t>www.planlocal.org.uk</a:t>
            </a:r>
            <a:endParaRPr lang="en-GB" sz="4000" dirty="0" smtClean="0"/>
          </a:p>
          <a:p>
            <a:pPr>
              <a:buNone/>
            </a:pPr>
            <a:r>
              <a:rPr lang="en-GB" sz="4000" dirty="0" smtClean="0">
                <a:hlinkClick r:id="rId4"/>
              </a:rPr>
              <a:t>www.cse.org.uk/thesource</a:t>
            </a:r>
            <a:r>
              <a:rPr lang="en-GB" sz="4000" dirty="0" smtClean="0"/>
              <a:t> </a:t>
            </a:r>
          </a:p>
          <a:p>
            <a:pPr>
              <a:buNone/>
            </a:pPr>
            <a:endParaRPr lang="en-GB" sz="1200" dirty="0" smtClean="0"/>
          </a:p>
          <a:p>
            <a:pPr>
              <a:buNone/>
            </a:pPr>
            <a:r>
              <a:rPr lang="en-GB" sz="4000" dirty="0" smtClean="0">
                <a:hlinkClick r:id="rId5"/>
              </a:rPr>
              <a:t>communities@cse.org.uk</a:t>
            </a:r>
            <a:r>
              <a:rPr lang="en-GB" sz="4000" dirty="0" smtClean="0"/>
              <a:t> </a:t>
            </a:r>
          </a:p>
        </p:txBody>
      </p:sp>
      <p:sp>
        <p:nvSpPr>
          <p:cNvPr id="2052" name="AutoShape 4" descr="data:image/jpeg;base64,/9j/4AAQSkZJRgABAQAAAQABAAD/2wCEAAkGBhMSEBUUEhQVFRUWGB0aGBgXFxscGRgdGx0YGRgeHhwcHyYfFx0jHBgaHy8gIycpLCwsGB4xNTAqNSYrLCkBCQoKDgwOGg8PGiwkHyQtLi0sLCwsLCksLCwsLCwtLCwsKSwsLCksKSwsKSwpLCwsLCwsLCkpKSksLCkpLCwsLP/AABEIAO8A0wMBIgACEQEDEQH/xAAcAAABBQEBAQAAAAAAAAAAAAAFAAIDBAYBBwj/xABGEAACAQIEAwUECAMFCAEFAAABAhEAAwQSITEFQVEGEyJhcTKBkaEHFCNCUrHB0WKC8BVTcpLhFiQzQ7LC0vHiF2ODk6L/xAAaAQACAwEBAAAAAAAAAAAAAAAAAQIDBAUG/8QAMBEAAgIBAwMCBAQHAQAAAAAAAAECEQMSITEEQVETIgVhcYEUIzKxQpGhwdHh8DP/2gAMAwEAAhEDEQA/APTYpRUkU3JXSs86cArtOC0oosBtKnRSiiwG0qdFOy0WBGBTo866VroWlYDYpRT8tciiwGxSinZaUUWBBduwBuZIGnKeZqWs19Ilq8MGtywzB7N1HAXdtcsQPaiRpzE0W4BxYYmwlyMrEeJOatzHUe+ldljj7VJF+K5FPiuhaCsjinA07JSyUANmlNOyUslADZpE10rSigGNFdmnBa6FoAbrSp0UqAG5aWWnRXTRYDMtdAroFOApWA2KUU7LSy0WA2K7XctdyUWA2uRT8tdApWAyKUVJFKKVjI4pRUkUstFjSt0V7nFsLa0uX7Sv0LiQfMTWV4f2mwqY65ZS+Ie4YRrZBztlPhI3Bn7wHrVbG9orJuMyvxCJMraFu0DHLMIcjTmZ6GsY2JK8VXEIt0p3oJRrmZ/ujR2MzBPtGNh1rOsnu5OxLB+Xwe1AUorqba6U6K0Wchx3GRSipCKaYpakNY5PhMbSiu94OtIvpMN7hS1osj02R9jlKoL/ABO2phnRTzDOo+UzQ6/2nwitmbE2xGgUNmBnqACSRyik8iLF0eR/IMUqzFz6QcKu9wn/AA22Gn/5MtUrn0n4eTC3SANJKD05mhTvhMkujfdo2kUqw1vt/dcZkwrlTse9/wDhSpa/kXfgfmbvLXQleaYTieJa2p+sXdR+LzPvrpxF46tfvH+c1W868EF0MvJ6UUrsV5mxbndun1uGivD7Q+p4gSxBImWJPLnR6/yJfgfmbRryjdgPUimNjLfN0/zD968z+rJ0+JP7136ok+yJ9Kj6/wAiX4FeT02zfR5yMrRvlIMfCpstYXAdoLOBD2nMPILAIxy6CBpoTFSXfpOsjlcPoqD82n5Gr4uTXBT+Ed7NUbU+lIA9KwT/AEmrBK2mgfiuRJ6CEGvvNDsX9J1w+zaVf8RZv1X5VJKb/hGumiv1SPTiI3IrmcdRXkr/AEhYtjCFATp4U+OpkiqWP7Y4ptO/uaaEqcs+mUAiOs1L0shL0MK7tns6sDtPwOtV8TxS1bPjdFjU5nURHkTPyrw25xW8/t3bjRpq7N82Joz2S7NNinFxwTaDDkfHqdBHLTUzSnilFXJluPHik6ig0wBJI5zr72jXnWC45xk2cQ+XdXmIB2Cnnoda9SxPZsqSbmItWgZ9oawJI3bkD8q8z7R8LHe3GskXS7Em42UEDYALsAY5TpGtc3ErludbK0oUjZcF+lMtaUOLt28dWJa2ignUgZZOUdTUl76VCNrInzuMfyVR8Jrze0vdeEOqsx+08XiA5KI5ddtqs5V/EPcv/r866ePFGW7ObKbjwkbDFfSdiD7K2l/lLR/maDVax25xjSTeyoNWIS2PQA5Jn1JrOW7KsQAXJPQAfmTT795AMiyQDvmgMeZnnFX+hj8Mh6svIQxHbHFmftrgB3GY/odPdFD73Fbr+3cdvVifzJqA3V/APeTTrNwswVVUE/w/1NWLFCPCIuUnyx+F2LsfAu/Keg5TPvqK7ee4SYJnkoJEe4GpsVjNYQ6DSRGp6+Xl/NVV7rHcmhJLsFs6thuSkfAevmKucN4Wbl0KdFmSFgsRIAAG8ksF2+8PdQDFtJJPKD7tue/LpXo3Y3hS2XtgjxM0t/ihv+icv+IueQqrPl0R2J4427I7mGRDlZJK6GGIAjSBB2Gw8hSqxxZYv3P8RpVx3OVm5Anh7/Zr6fqasLe8qqYEfZrt/RNT69BHzqLEThtdqMcPecHf05j9KBsxBnT4UawDE4K/6j/tpxEwSWqXE4z6pbzkA32H2amPAD99p59B76T4lcNb71xmc/8ACTqfxMBsg+ZrH4vEXLjs1wksxkljE1t6bBqeqXBmzZf4Ykd/MzFnIkmSWYTPzpJhdzmEDUxy6QdpptvDsT08+Q6yadebZVKhV6k6nbMdOddbdcGShYi8pgZoUDRQv67E+dRLl5Zp93yjU+lcKL+Me4GrAC2+ZzEaaaqOsH2Tz99JyA5cuBAVAGYjxazHQTp76ri9/Cvw/r9aRy9H+P7AH50+xbVmgJ6kkwBzJ50t2SQ7DsWkk5UXdtPcAeppt/HsW3KiTCyYA18z1p1/GD2UUZBtI384qAYo8so9FA+X70tK7oE2nsOOIbqZ/r+o1qe2rgZyzkmcogQPMgRr015UzD3Tq5chR0MT0Gh61XuYksd4nkDHyqE8cZdkWa35ZWu8E3YZjvyHin1aprNg5RJEga6gmfcDH+lLPPn8T/Qq1hMPANwqWj2ViZO86D2RE+cUoY9DtCbb5H92LakZlVm3J3C76DfXzqr3ac35fdU/uKRs3GJJBk6mdJnnrSOBffLHqw/ep/UDjZOrH3AfvVpmW2u3icagmGA23G07R+1Mw2Bg5nKZR5ggnlJ1jXlUd1QxLPcWTrpJHl0Om23Ko8sBguqNAi+8k+7lXBif4UH8oJ/Ka6bdsbuT6KfnJFWMBgkuXAi5tZlpChQBLMfJRrIptpK2CV7Bjs1h2Y96+igkJoNWG7eiA7c2ZR1rU8Juf7xb0jxKAOg2FDMLirIXIswgiJjKomARGhOrN5k9BU3DuOYfvbeUk+NY1PUeVcfK5ZJXRrUoQjVl7jln/eLnr+gpUR4xaHfvKg7ayegpVDQyWtGNwfErQRFM5tt+ckfhqO9cuFjBhZ2iT8QNaG8P7o3EBd82fbIInMeebb3UVu6Fuknr5dKOoioJV3NHw2Kzzkp9hYHFEFu8AeBPMRG+29HsJ2is28E7smjvCIfvwBrv7IOhNZ/BtbUO1ycoUiAfExOgA/flQrG8Sa4Z8IAEKuUQoGwEiYFX9Hh9SOqRV8SrFncIcUN4hxN7zl3aS3wHQARAAFQW0ZiAJ1PnH7U5b7EwNz00/Su38RlGVWJP3j+g8q7HCpHKHXUMZFBy/eMe2f0A6c6g+rN0+a/OKjNzz+dS2bOmZxKjQaGSelG46JbNnJ4myzuoJ36EzuKgZZJLOsnU7k/lXbodySVJnou3l5U36u3Qj1IH5kVGx0OW0JADSTyAPP3VJedFU25P8RH3ugJO3oKd3ORNIzNpuBlHOP4j15CqrYeN3T/NP6UmxiNxOSsT5n9gKkw6BzAUARJJMgLzOs+7XWmrhg2gdSTtAO/TlU10oq92GPV4EljyEjSB0o2GMvYsfdAyg+GR+kR/7qP643kPQCuHu+rH4CkuUkAIxJ0Gsz8IjTzodBRNhnd21chRqSNIA929Q4zFl2kSBy1PxPnzn3cjU1+6qSgUMAZJEgT7y0x1qv8AWB+BPfr+UUhkJYnmfiafh7Oc5QN5nTbz/rnTjiuiIP5AY/8AX6irl/EG2gE/aHWBsi8gRzY7+W9ICtir0wiTlXpsx5nQdflrUIw7HZWPop+fn609sa86MfcB+g+dRtiGO7H3n/ShRYD0wjn7pnpIB+B1o7h1GGw/ibLcuxLQTlAgqunPZzy9jzqlwbC5mNy5rbtawx0d91X08Mt/CrdBJHtPL2bTa6mdd/EoY+8maoyTTkokpeyDa5F2cCk3AHLaCfBHUczrvQ3BXLS3EOdzDKfYA5j+OrfZNIuMOqj8x+9CFWG9D+VQS90jK/0R+57ji8OC5NKrBWdeoFdrJudE8Q4Yn26af8z/ALjRm8up/wAR9Y2qbD4+6LKqpERGvST571BcOuvX+pFZ+pya6+R0vhOP08kt+QbjXAgET7/j61U70fgGvrPw50SXBK58RP6cqPcP7N2Rhbt4g51ICmdvZ5RvrvW7puoxwxKPcy/EsU5dTJ/T9jK3HCaALm5jTQdNgZqBcQeij+UfrNaD+x7UnST6mq9/C212UTymBHUknkKuj1cW6SZh9BpW2DLNxjJLFUHtECPcI3NRXcUxYn2RsI0PvjnXbuKUgAKCoMicw98Dr51GcQP7tfz/ANa2FRG1082b3mamtfZrnaMx9hSf/wCiOg5DnU2HuaF2VQq7wNSeg/XpVZ8exMz+sdPOlv4AhZucyTz6+pikUPQj3VL9df8AEfz+IPnpVjDXiB3jMYHsrtnbzj7ootrsMdbstbUEKc7DkJyKf+4/Kq5wb/gPv0/OKhe+xmWOpmJ0+H9aU0OfP4/1/WvMUbgT/U39P5h84PoKt2rBtoTKh20EmMo5lZ3J2qthLIg3HAKLy08R3A+X51BfvFiWJEnnrHkB5ClY0P8Aqo/HbHvP6KaRw6/3inyAmfy/1qvnH9R+9S4fDZzAGnM6aDr69PWk2DLWFsIv2hOZQehGo2E65t9qhuXUZiWZyTqdAOcecdPSljL+aFT2F0EbEj737eVQ/V3Oyt7lYj8vdURpEkWuYf4r/wCIqTDW1d1VLbMzGAMxGp9D8arrhXn2TPmIJ/X+oo/wXBd2neHS44KptKps7eRYgL1Hi5iq8s9CuycY26DWCS3aTILa3FA5nQndmiNZOg/hUHcmpBiFYwbSleSk6LAAEadKp27bZR7O/np8KSKe83G/6CuO8km7s26EW7l1QPBatpruuh/LWnW8bppbtA/4aqXgcvtD2ulPs2vCuo+FLU/ItMfB6TaeVU9VB+IFdpmB1tWz/Av/AEilWhPYqPLcPa+zXc7+7U1BcOp1+Pw3q7hD9kuh26HqaHYi4JaIjWCOfOax5Tr/AAzfI/oS2UloB0n9RWswtqOH3wCfaG/8tZjDqFulZ2289ulaQYxbeAvZubgKObE5dBVmGLapFHxCS9Zv6fsAzbUCSd50k6+QoFj8Rm0DIAdzm1PT0A6c67xDHnUaSZB10X+EHmerChioTsD7h/pXX6fAsatvc4+TJr2XBL3C87i/5Sf/AHT7OEVp8YgCScukepiPTnXbXDLrbI0HnyH6irGJ4bcA7tEbKNz+I8zvt0FaHJeSorYi7bYiGYKogLB0HnAMknc+QqEi11c/D8jFWDwW7zQ/EfvXBwW9+HSYmdB8DMaVF5IruS70cw9i20+1AEkmBHloDqa7iMWjx4GAAAAnSPSdJ5/6VYucOuMMloSqnXUeJj6/1t0FRjs5f/B8x+/9a1H1cfklol4KvfW/7v4s3y1NTWIdgotrO5LHQDYmfQCpH4BeWCRv59PefdV5Oz93usqZZb22JjbUKNJiBT1wq7I1vQLv49fZVVZAfCTGnmBOnvqFcWeSp7kX8wAavDs3eJAGXUxq3+n9QKdd7M3V0bLqJ3ny/D5VHXBdwXkonHt5DyE9Y5n3dKtYq8baqP8AmHc6SoPLUbwdzzYzsKu4Ls46g3GKeGTBBiR102EjT1qovBXe5BZcxJnf3z5RpSc4vuNtFH6/c5O3TSP6AphxTn7xPw/09PnRDE8AyNlNydAfZ01AI5+dWcP2VLqG70az90+n4v6FDyQStjW7pclPhNhrtyGdxbVc1xsx0QbwJ3b2QOe/OjuKu/a+IZTCwv4QQMo9w0nnqedT4LhIt2+7kmTmdh94/dH+FdyOpH4dYcVhl746chXN6jLrdLg2Y4KK+ZctKQII1Bri2yXzQYnfltTcRjwmUZQZUGSR59QT86SYkFGcAAgHpyI8vM1D0XSZX66trwPurIgDWRGvnT7aEAAxppuKqWMYzsFbUGfyNWLuIuqYVTECIBjYVL0XdWR/EKro9G4Lrh7f+EUqg7M3ycJbLTMGZnkxFdqWmiSne55rw/DNCGDHWRG586pB8twExoQT7jNPw97L3Qj2nHzNV31b1rP1DujpfB4pTn9C/l+1jwjKsGDpO5idhrtyrScHQHA3tQfGPT7tZlz/ALw0bEGJnblM1oeDeHh986f8RfQzkq3C/aZuvX5/2/sDZQaEqDHn+1WbKAiQQRl8/wAXpQ3EOGYjYwDV/BXpAnTwn/qqy9kYK9zFbA8UNrHQ+XWq9y8JOj+uQ/oaunG2ijBYJAOo90imLxK1tMxvtIpp7kWvaiG5l1Mtrr7PkPOony92fa9oalY5N561NfxeWSuuugHSBVVuKC4pBBEMunrO1Jv2kl/6HeFOAH0J8Q6DlRA3dNAfjUGFwirmgOSfxEAaegrs6+xp/iqi0bKY69fUKuaNyBJO+lOtY1YMAeEyd/wt5+VMu5SB4AYMjU+/nUdu2AWORfFvqx6jrpuas1qqKPSeqwfhe0StcXwookQTPUeelXuKYqGXRZy8x/E1NsYC2hBS3bnzzE/M1JeGZpKW5iB4ZPM7n1PxqXqq7I+hLTRy1iSbDmF2bTKI2U1R4fimN1PZGvJV8/KiVpiARlSDOyiNdDy8q6lyDICA+SD9qazRV7CfTydb8FLimJcXIUiMq/dXoPKrmBvMLayddfz8qcLrHUkH+UU0Xn/EahLKpR0k4YXGblZYN0nn86F4zEMLujHYfrVx75Eku2gO3XlVK5jmNnxFiZGn+tUNmihcQ4hcUW4aJU8h+JvKn4fFO1qSxmH1nyUj9a4uC79EysBlkHNI3MjkalTAG3CllMk7TGoAFa9S0IwuEtb8EGEuvmEsx95qTFXjIgn2RzP71YXh5BnPb05Sf1qEYXOAe8VYEa++m5rVyRUJaKo2PZvFxhUEn73/AFNSoVw2FtKO9XSfzPnXKja8liUq4MpYwNgBLhW4XBkHMYkE8o2qC3cIuKRuGH5/OrmAtyviBECZ5kSduszU54NmnM4QBczMVJA8pHQSfeK5+bKr37HW6DJjxuWrbYp6LeGkqBy6aeevrWrwDr9QvkKfaGhPPwxz9KzZwgF9yCIEwJEzO0Cda0OBkcPvyPvDT/JV2KW2xX1dPLf0/YDW7ygAlMzbHUfvUffyfYGQCMpPv/OkbnkKYbh8vnU7Zm0rwPN1QpFu2qZjJIPx99NN1P7lCeZO/wD00xrnp8D+9RNcPl8KdsNKJUxZWdF15HYemlVcXxBm5KBMmOfTkK5dvHqPhVO8/n+VA6Ro7k6a11mI21pneTA8v0qTFHKp2/KqUWrlBgdl7nO6nwP705uzZ530H8v/AMqINgJzS6gM+Y9YnMAOmuvurpwy6k3EksrbiNDJ3Ok1Kie3n+gP/wBm43vgR/CPX8XTWu/7PpOt/wB0Dntzq7iLVssx75BJBjMIEIU2zee9Qr3ChV+spCmQMy/iDa69R86P+5Gqr/RGvArcf8Y6zyXlvXP7Fsf3rab7czHTqafcu4UqFOISBOzCfESYn3/KuX8fhW1fEoTETI/EG5DfSj/uQpfP+QjwbD/3jn3jXfYBddjqOlVcfwq0tl3tMxKkalpGpXy10NWf7VwgIPfiVEKRPhGug029egqnjuI4buHS1cJLRC6xMr5dF50mC+/8gQyafnQy5c+y+FFQRHnQdh9kf650iojUr/RqwhXyqrbfSp1uVMiT92nlUyqnlUSOacu9Ai1bxCgRFKoQPOu0rETYW8ttbZLEEpBgbjUgeUaUv7SJtlHGnIxAPIjN6E+vlQfh3FmzrIzZWZADrAkjT4c9qOsz3rJdgFyHwhRBaRrtqQBzNY8kHe5Uk+aH4W+FygbufaOk6SJO4B16DX0ojg7ubh+IOolx5R7NZtsQE1BJCzInpJA12M8ttaNNxQnhmIZYDK9sFgVIOY2pIC6LoSI5RV2DZ/UNblLcEMvr/XupvdeRrMdpO0V+zeyJcgZQdYO5PX0qxY4nebCLdzE3CSBoNfEANIjnWmiyw8bZ6GomtN0iszwTjF+9fRHuFgwbw5VB2OWCBJ1q/wAbw2Ow6Xbj3DZRWhEcAM2vIRMRzO9D2BO+C/dtnpVW+kAkjbeqHFsbeSxbcFle4gJIgFpUkHbrRVOCXVvJZvXrji5aR/Eg8Dk+yADqeWsUWNWwnbxIN1V5Ro0fwzt8qltXCzAOsAnU76UrWFbvVGUk7aDXaNqK4vDEGQpA03IOvy1jWqy2u4AfiGAkg3hI0I7s6GuHi2CA/wCJp5WzQfg/Zi5dxpud3NlLxdyw8BVMxI/i1gR51a7Y9nbpdLy2VFtwqhrQUBnzjQquzAGPdSuN0P3VYftpZ7k3VRnXLI0CzqQREEjahvEOIKt64q21UKxGgJ0pcVtizhlt94qsAZUORIAIIUAePNPpOtVsVwm6rNnS4vhWSysNYJkxzg1pSjRV7rJ27TYQRHenl7K/vUR7XYUbJdP+X96uYfsRYwuDud/cQ3r2XIqkEIBJGp3aSJjbWstw7s44ZjeVGRRoA6+2SAswfJjr0rMpRd/InT2Cr9t8N/d3P8yjbQ1NwztdZvXRbSywLA6l9NBPIUM4RwA28QTeRZt5/A4BYFmHdtlbTnMkRXcJwa9bxi3rlsolxiVPKGUxA06bVLa6DS6s0dq0wYZmzAbg6T5UNWQlzZiQYG2XXfzoyLYgmTpvp/rUZ4SEto1xiVuSdFggAkb6xtO3OkAJwRXKveMVZjlAGsneFAknSKuP3SXTbJbOIzKRBUHmZFCbeMts4azcANm+IkGdQRyGswa0Pafhq2seCGksi8iZCtl+GnzqZXyrsFjtFgx/zGPuP/jVp+MWEVS+YBicu5mI6DzFZLH4W34ovL7R2tsToSIoteVSlliW8Mx4YnwrzJ8Pvob2KtTCT9q8IpIJcEbgqaVZJhaYklnknXwg689SwJpUWFsMWOMqbvdrbUeKJ+9mWQW00gxtWov4giwibgHaJI2MDWd9dfOsnwbAXkxXe90xQM5kr4YOfX0o3irNw4UuNoeD5jKSdOWutV5FsW4+H9wbwXjPeXXSNC4bUSYJIOvrW/w1tBg76BUgEFhEy5IYkzoeUR0ryfszae1ikLKYbyJE6HU9PKtvi+IvaweIFo57l+6mUc1BAXfaAV386aqLQRhae24K4rxxcPbtubNu6XLCWVZGXzKnrU2OxzXbYYLH2akKqggDKG9BrPTasjj7zG7ZtYpz3UE5kQFhMzAnUyANa3vBMclnD28QywrWktIrbmJTMY2zbfGrZTjpf02IyxTtJed/pTI+y+FTuVxitP2eXIfu3IgsCBEHWByApcTwr3bI8RtsWXxKTqCzCTEmADPupcIxwureshV7tLjeyMqnMBoQNiDIodjbhF4YdHZCUNx22IjKAN9QJn3Vi1Nys3+mlDT5D/8AZDXfqzByy5x3hEiQoBaeoP61bxGAa5xJWzgDKGy5pJ7s5mi2DJ3AmKAdjcVdtXr9h27xSqX1JOu+Rh783yqbj/a7DHEIcOly86b5EbNqhFwZuZ1nkNKuV9itxT52/wBB5cCvfoNofOTpsdMoEydQfSm8agOW2UTrBI0JjYegrK4vt6l2/ntKco66OGI1BG0A8vI0T7RcTt3bgtOCbcS0GMxIldpESZ9KeSEoNSfDHhSzXGHK5LXYm8rYbEPsTdIKzMGUEEjwtzIirXDQWtm2FZVsO5tLcIY3Hf8A5k/dUTCrrB1JrO8C4Q9rEXRZtstiUHtCGYKC0AmWgkHT9dNLYu2xfRWKhroKpLZTI1aPxTpp113qMKeRKuR5INY7vgqNgrWHUPdWybiKEtq7DxPCnM0mBlMZesk0Q4fce/hHacjOcgYElWVSRJHM6MY8xQHtfwN7rOl24ihWACRB9gNMxzPyFEOy3Cb1vCPaksDcbuoMHKI0LHbxEj0Boyv3PcnjpY+Oe4JwWIL38RnkjJ9hba3BIBylgxGUmOSzz151p+6GHsM1iwUcoWlgRdYxA1JZhHITrWY4kcQO7LANctOoBLSFIJzLI2lNBIjX0r0zEqmIAuBwQygBtQMw38xtz61VKelLSuWkLTvuYXiWEa2bFy+zu2IbOzlMrKqgQgE6xLEbUsbgEuOcSHzpctuQucqoBVcksBmVo1jn76sJwy3xB+5OIdmDGCujKoJzBSwMLBOu8Vc4nxbKqWrAtLZUBRbWfZGW2M2gkkc50ga1OTSV9yUoTjLS0ZLgGFvtZdFDubsiyzEZcyrLJnJkHeJEaxWt7SXUt2LYLra+xCjMAYJFvN5EnUdN4rF2cLicKWe0lu9ZYljme4jbyJYGCybAjX1rR8T4jiHAGJspluhctwCADPjGViCZzctdjFaZYpRx6n3M2OUcmTTHlXsee3+GJhuK27TFjaulCwXQktoR1Hj06wa9b45wzv2w721BhwYJ0yOubWeQZVPxrJ9o/o7u3reGvtdRLVtmzG48MtrNnkE7kRljzFaPsvxU43BJcZs32jpIECEfwCBH3Cvxp8vT8hQpvcyvbHsVYtWWbD4i07As7y8O0mWgezC7gb70Gu2ycBpqQF/LlPpW2ucLRjfQohtFWCBgVMzpM6AA66eVYzHkLZKBcsAaToGXpOsEzv1qvenYs+OMf0mQeyZ1MHc+/Wu0/GXHDmCV20jbQUqkZTbYW+58Jc5QG00jTNWptYe6/CsqllV1cTHhzFmieuw+XlQGxxSzatgsAHMhYXfUqZbkZnToRW7t8XDYCwiBIKSxnw6EjQ9Jq/BJSnRGcttjyy9xOL9kX8yuD4mIGWQCuWRAAMk+6t3wvhK3MN3mhElWHNvwx7jUeK4fh8jK6AqzZmJ3YkyNdNp8PTXrT8NYL4aLRKqLzaDnCgax0rN1WNY4aee50eln6ma7oq4fs+LPjUB3mASATBEb+XWqOHujC4ayl5Z9tTqCQFbwSnTTf0q7ieGNbtkvIVdFzRk8W8g6nyio+KLg7dhLl63zKqEOUBQAdh5neo9NU9siI9drxz/IkuSzwLhauua3lRnUsVTZ2lIYgmAQRAA6k1nuJcCud6jvmS6pLCNDB5eY0rXcR4Xh1wuHZXCu9tDbtFszRoZGs6ddasdvLizbAbxAbeR8/X9anOEYu0czrskmoztxrwAuzGDTNiXYTeuIoU7wiHxe8+E1ksNZ/s/HXUvZu8eHtlSAMjEkgkxG2o8q9H7FYV1xaC4sLcttuZPJh5iQDvRntp2asYtgSill8ObLMDX470oxuLNmDJNpOX7V/Q+e8PiA2Jvus5WYkTvvImvW+1FuLdle7Rz3YJyQLiEAcwJOnLXasZ237LrgryhLlvLcKjUeNJkEwPaURMz5Vru1CszJCpcXKCIJVthH3ukHap9RK8cY+LN/w2KjmlN96/uA8bfAt5g8PoysJhtQJZeTA79fmQvF+FXcQwdH7x7aLnVZhd/Z669KLf2cboZScm2ZjbJywfCG2md5HSiXAMBashETxXX0uONiJEKF2CgazEzNLpVK1Ku9WL4tkwKMo6qlXHn5/wBjLYHtjfWLd1i6T4s0FhAjSROwHnWu7M9sBi/sLjZWWe70yLcXUgRtn39dOdYLj1sd6WBHiJPunQ0f+jngdx8ULxAFu0C2Yx4mIyhRJ3Ezr0rT1GGCuT5OJ03U5JxUFwavj/AxcskIYIzMNDqQJ3+U1B2V7VKcNYRhJLG2SpEgt7MgmTppI6Udv2g2ZJKkhhIOonSR5wf9Kw2J4MtlsOMOwU9+SxPi0RXYH08J6VzljU2os7mPPphT7bo2nZnhi4dLl1ZL3MygQPAoJmPUiPcOtBvqzXbkBittIbxGdZOi+WbWKbgeONh7uBtXfvqzXCOl0G5oOZ8SD3Gs5iuJXkuETAmBIAMctPSqZwd7nQUJ9TKU0/5/94NQ2LuDD3FTSSMylZAzQDHTr8Ky3FrrBzN3vQZAOpgAxAzeyPSi3D7du8mQ35NzS4Q7L3TEEBWIGgKz5fCszgOLpa8N+yL2reIvroYAPI7DxA1qxwyOFX9jCp4cGV6434a8o2HEJbgqvfeUF0Mo9qMrQfiCRHnRf6AMTbfBYi0QpZL5aN4FxViPLwkUB7Jce7yzftJhxGrJYzghs0L7b7QTOnl60R+icrZ4ribaqUD22BWcyzbcRDQCdGPKro3HZow5sinkco8O2bjH4aLhlYGvLSK80+kHAC0T3SjK6yegZTrHSdPnXqXEj4z0NY7tFg2uvkLZUAIK83G+59k8pqzIm47BKLlHY8KxV587b78hSr1q32fyDKmKVFEwpLeETIGx/OlWb1H4KdEvBcwXBLDWkd7YbMokEmCddYBGutHks27WFtW0QqBmhFVmjxE8gdTM61S4an2Nj/DWywVvLYtjmZY+/b5Cr8bcZXEbjGtzLW+BvdViFZCRoXWJ9x1I0iY0oHxbtXcwiphrITOsm5Nsas0RtGYxAk16OtwGYMwYPlXmvEeFA8VvuRKoQ/lmYKQPzNPJJyephFfwozvGeO4u6XtYhoXYooCjy28/yqpcuHHvg8KJVUX7QkSdyCwO5kQInc0V7SWs0OOUgn3mPn+dEvo07Mp/vGMdmUWWGVV2MKX1nU6kfCowlTvuE4ljit8BlRF0tgIdwQE0Ejk3ppXe2fHMJJ+3QspICqQTGkyBrvO/OgmIxQtB8UxOVSVXqznYe7Vp9KwdzvMRdYoju0EnICTA3JAGg603iizLODzxqbPSeyHbBDjcOuYsTdtoNIABzLvz3FerXLcM35V86dgbscQww1nvkiBJ9oV9C3Xu5yCoMk69BPPqakoqCpGjHB6avjyed2OFMeO4gYy3ntXkItO4+zywAFLR4YXMB/EK03EMXause7iFIWBsAsAAe6iXEMH4c7hXKg6Ros6T5xvrzrN8RtP3YNuFUOpuNscgMvHUmAv81VTtyouWlK7KfHeEs1i73GbOV0VTo2okR1isz2M4Zct4q53oZe6UhgxiC0ADfUkTFbbhfEO9trcGkz8QYPzoXxzF2lZrt4AubZtmVDTLGIXSGVRoT+KrsORwuCRRnxrJG2zz3tG69+VWIQ5ZG2n9fnV7Adqr+Fwb9wlt/F4s6lioI3ABHPf1FBMQskAQuumnvohwCwe+Tx5ZPLY+R8j+taMqcottGXp4LHNJP5ATH9tsZe3vMo5Lb8AH+XX51rOw2JbFYvArcOYE3FfUy2VHknpoV1nrT8R9GKO4vKbnc3SSERD9lzEsZEHWI20rT9jeEWcDcPdS2dHAzwTm8OxA8Phn4Vh9SFnT9Oe47i+DVuL2SCGSzhtANsygJGu+4M/w1n+00G9pEA5dNpABP5xXo/C+HLiMM73gJ7w5YBDLJP3v8MbdTO9ZfifDcJ9ZXDZ27yC4WdPFqZIiWgTHQVnyW+EdjourxYoNSuzz88QaxfLKdGAzDkQOvoRNFOI8GsPiA1py1ppMaBtIPhjkZ0mIgjlV76Q+zCWLFi7bB9oo8nqJX02NDey9i3cQi5cWz3bC4LhUtK5WDJp1j8+tdBJzwKceUv2OPnyQeeVfpbtffkXB8SMFjSQyvlBKspkeMeGY1BWdeYKmj/YviC2sW2IuM2W0HMqHae8JA30A8z1FN4/dstZtNatQ/dwbgnxyYgh/Z8QzQPyNOwH+78OusBlfEXAqwI+ztaHqILGKn061tJmLqZenFsI8X7c3mYm2UhuRyORsNwBB51Bw/jt6+5FwgwNIULA929ZuxhGbUD+udS8LxIt3QfPr8a6WTFjlCUYpWciGfNGcZybp/saVcKDqd/U0q6Ly/ijU0q89R6IL8HZblmzbBGcgAAbzWs41xBLCM5IAGi+Z2UR7qp9juzNlMPaxAnO1sGWaQpOpKjkeVW+L9mLWKC961wBZICtA15nQztV3BWAezPF0a4yh5L68xry951qHtliLdg5m0N0chuVgflFdxvYd0vWRhRcFtbge67XFznLsEn38udH+McCtYoKl9CwUyADBBIjfakt00WSSVNP6nlOC4ph7jXBezquQ5YGYs3JTpCg60e4Fx2z9VvYNQUYkPI0BWFzCdztzrUp2DwgGlm5651/esf8ASRZs4FVa2hRrqm2JcExILeEcthJP3tqrcNXBbCcEnqX0MT2k4l9be3hsOhCITEnVifaY9B+la3gXDfqGHc2pLPacO2xY5dYkaDTTpRD6KOywWwcVdw4uNf8A+GWZfDbG0KebHWegFanjfAXuEuqBECQbfgynXxGQZHhkRGtTyt1UexVjq9+5gvop7C3Xu2OIXBkthmcKQdVAhCDzlvkJr1e/cOpALNyURJ6xPSmcIw5t4cKFVUhVthQoGQDT2eW1eY9ve1+IwnF7BIy2ragqOTq2l0n12/lFXJtlVUenX1+zYEH2TI57betePcG489/AYu7cQhw8BoABDFQEB38GkjbWvZEuT95WMA+HbUSOZ5c6zXHuwV7EMndXbVm2pnIEJVpIYnKIAJI6kU04ppsi06pFfD8EWzZXITIUEjIBJgZiTM1iu2zzcA6KD6zJ168q9cGCxf3r1lp/+1XkHaYFsVeUQSHyLlBgkQsAeZFLp179QZn7KM1w/hX1m6UDZMqkzEiRAg6iN6VvNbuG04AZTGnyr0hOw5tYhLaMneNaCHkoKDM0xqxJ6dKZ2v7AYg4c3ibTPZBaEXKSo9oaL4jGup5VYs7eR+BPClBeTQ9mcVauYZGf6uSRrmJDiNCDoQR0ih+NwtuzfUgq65g4g6DeR8PLY0O+jni94zZtZPEC4D9RG2h3HLyrXY7hGLvqBdNkKDPhENt1ismbHT2NGHJ5L3EMStrChjlCjM5ybQB6DWK8k7B2/rWNv4u4yDLMF9i1wkKPKFB+Far6RcY6cMIzSzLbRiJ1zRmifIVe+jDgDW+G22W41o3SXYBU6lROYT7IFTxP8uUvOxGa9yX3GdpOCricI1l7ioAynPuog7+emnvryvCBsM95GgvbKEcw0ONR+JSPka9xx2EZHB7wsSPaIWQR5ARpXn30iWb+E4hhcULiOWUpnKrGhgq6r93KwIbl7hT6bI46oEcsdVM0CYAYlbj23tWXKqLa5VWGhSYWfCQdOfOs5xnGEi3g1BLW4ttcaQXKkySPurmJY7zpW2wWAfA2Ll25fS6gl8ioIYkQoDEzBMfOq/ZDs5dacZcKi7ekjOmbwtz3ET+VaOlaxQeSXPb6mXqrzTWNcd/oUeJ8LsWsJbFq8jPY3j7+YjOdec6x0FefX9+8GqknUCBPlPxr2XinZa5ftPaN5Qr6HLaCkc9CDpQT/wCmLi01v6xnU65WWIYCFaQNxt6E1X0+Z48up8Pn/JPqMKyYtC5XH+DC2eJMVGo/y9NK5XL/AA+7ZdrbCCpIIPWlXX9PC96RyVmzx2tnrfZTHC7hrVtNe6toHPKWBMeulaDJWd7J8BsLg7TC2AzqGcgmWY7kmflRf+zbf4fm371wtzvbFvLQPtJxcYW33rLILBR4gNTJ59ACdKu3sAmgAMnYZmH61TxXZHD3wPrCd7BkBmYqp8hPzNCdAFcPeDorqZVgCD1BEj0rxn6TOE3cVxiwjGLN1ks22XXLJ8en4pk+gFer2+zGHSMqRGwDGB86q4jsZh7jBnN1yNi1zaemmlNOhMK4Lhi2kVELhVAVfEdABA305V2/g2YEd44kRspPuMaUL/2StjQXLoHTNP510dnbdsFg90Zdfa3jWoEi5ZuIw7u3cnIuWQZYRoTHrWK+lXsU2Kwq3EZ7l60YUFR4g5AIkAQJgydBrR7hPZ/NbFzvHRn8XhPI6iin9m3P7+58h+lOM20mwmkm0jL/AEdcLvWMGVxBCtbERJbw6kSSPDlkiBIo3Ywy4gs9u84AMHLMTA21pWuyNoEszXGO/wDxGP57VBw3gYF29bLuoUgrlaJDTE+dEp7pdgitm+5c/shkBb6xdga79Na887H8EFziBt3fH3eZmjmZ0+bA1tO1VxMJhXuPdvFfZCzOaeXLl1NZb6O8FcxZxOKV+6LvlAE6CJAnyAAq+G0GymW8kjb/AOxuFzZu6k9SzmPTXT3VN/s3YH3WHo7/AL0y3wm5Al3J6rdOvuK1KnDWH373+cVQWnklzBJgMfbt3Ce7N7xa65MzKDOh1Ug/GvV/9mrERlf3XG/evOPpj4ble3iNdVFvUgklSTy/hNbr6PeNnFcPtOZzKO7aeZSBPvEVdk90VIqhs2h2M7L2MQDZuLNu3lyrMQQIHrAp+H7FYZFhbY98/o1WrPEFF67lDvJA0iFgRzI51ZPFEG+Yeo/YmssFSNEuShc4LbtW2KLB0mCSD8TpVe/2JwV1QXsg89zod6K3eJWmRpbSD909PSq3C+MA2klWICgZvDBjnBaaaVSF2APGOG2s9jBWAQHfvLsakKoOWemtaK1wK0FAAMDlJ+G9UcZxFTezWnW20BSXRm0HIAadeddv8aZNTetEc/srn6Her5SbSXgqUFFtruEF4Ja5rPvb/wAqkXhVobKR/M370MTj5P8AzLX/AOtx+tS/2y34rJ91wfpUKJFp+z+HYy1uT1JJNKq4423Wz8bn/jSp3IVI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2" descr="S:\All\GRAPHICS\projects\Levels and Moors\2011 July Wedmore Green Group\1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553">
            <a:off x="964625" y="4165292"/>
            <a:ext cx="3140478" cy="21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2" descr="http://www.hwrcc.org.uk/images/planlocal-packs1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4043188"/>
            <a:ext cx="3858270" cy="2482156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79512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More 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ideas and resources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068960"/>
            <a:ext cx="7650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solidFill>
                  <a:srgbClr val="00A0AF"/>
                </a:solidFill>
                <a:latin typeface="Arial Rounded MT Bold" pitchFamily="34" charset="0"/>
              </a:rPr>
              <a:t>Thanks for listening – any questions?</a:t>
            </a:r>
          </a:p>
        </p:txBody>
      </p:sp>
      <p:sp>
        <p:nvSpPr>
          <p:cNvPr id="1026" name="AutoShape 2" descr="data:image/jpeg;base64,/9j/4AAQSkZJRgABAQAAAQABAAD/2wCEAAkGBxISEhQUEhQTFBUWFxwVFhQUFR0WFxUYFxYYGRUVFxgYKDQiGiYxHBgXITEhJSkrLy4uFx81ODMtNygtLisBCgoKDgwOGBAQGiwmHiUsLC4sLCwuLC4rLzUtMTQ3OCwsLTcxKy8sKzY0Ny43LCwsNysrLiw4LSwsLCwsMywuLf/AABEIAHUAywMBIgACEQEDEQH/xAAcAAEAAQUBAQAAAAAAAAAAAAAABQMEBgcIAgH/xAA9EAACAQMCAgQLBwQBBQAAAAABAgMABBESIQUxBhNBURQVIjJSYXGBkZLRIzNCVGKToQexssGCJUNkcqL/xAAaAQEBAQEBAQEAAAAAAAAAAAAAAQMCBAUG/8QAKxEBAAEDAQUGBwAAAAAAAAAAAAECERIUITFBYqEDBBMyUrFCQ1FhcZHB/9oADAMBAAIRAxEAPwC2pSlfnW5SlKBSlKBSlKBSlKBSlKBSlKBSlKBSr3hEau/VNgdYNKt6L/gPvO3vqzZSCQRgjYjuI2Iq22XHylKVApSlApSlApSlApSlApSlApSvSEDmM+rOP5xQXvCuFSTSIqoxU4JZVzhc7n+4qle8PliZhJGyY9IY5nbB7fdWw/6eyQ9S4iDA6ySHILHYb5GxHMVQ/qPNCEjDqXbUcBW0lQVO5ODjfGx54r2T3anws7uMttmuaV9bHZnHr518rxuylKUClKUClKUH2NTnyc5G+3PY7H41kHGuEyyS60C65EV2j1qHDkYcaSe8H41Q4Zm3ha4GOsYaIwfwhj957djgerPdXnpAn2VmTuTASSeZPWE5PxraKYiib/lOKOurOSI4kR0P6lI/mqFTNpJO9v8AZGXMb6SFyQyuMjbtIIPuYVEyqwJ1Ag9oIwfgazqpiNyvFKUrkKUpQKUpQKUpQKUpQKUpQXFlcskkbamwrDtOy5BYbdh7a8T3DOzMSfKOojJxz2591UqVbzawUpSoFKUoFKUoFVoJwn4FZu9/KA9i8vjmqNKRNhOW943gsjuBIDMqsrbDSUY4XHmnkQRV50phXqbDBIQxsNTcwPIOTjmcVZQR/wDTZT/5K7/8B9alOmaYtLE9y4+KKf8AVer5c3+ke7niiuu6y3uNI0pH1QRe4Fzlj+o4yT9KizeSEaS7EdxJI/nlUvwaPNlenu6r/I1BVjXM2pn7f2VgpSlZqUpSgUpSgUpSgUpSgUpSgUpXwmg+0q7teFzybpG5HpEaV+ZsD+auV4VGn31zEv6Y8zN7PJ8kfGuooqkui6D1bnuFTAnsY+UU0575HEa/Km/81UHSiRNoIreAfojBb4tn+1XGmN8/ral1pZ8BupfMgkI7yNI+LYqUTobIN5poIR+p8n6fzUTdcbuZPPmkP/LA+AqwO+53Ped66v2ccJk2spHCOGp95eM57oh/sA17FzwhOUU0p72J/wBkCsTpV8aI3Ux7lmZDpZaJGY47MaCdRViME95G/dXyfp0rAKbSMqvIM2cezyaw6lXU9pwnpBjDKx0yTSy+Bw6X85QcBscs7b1HTcQspOdq0Z74Zf8ATDFQtK5ntqp3+0Fle6SMbxsxHc64YfDY1QpSspUpSlApSlAzTNad8Kf03+Y08Kf03+Y19DQT6ujPNuLNM1p3wp/Tf5jTwp/Tf5jTQT6uhm3FmvcMYY7sqjvbP9lBJrTXhL+m3zGpPh3Dp54LidJNrcIzoWbWVdiupezAOM79oq6Dm6Lm22PB15mSU+rEa/E5P8Cva8VKfcpFF6wut/nkyfhitWr0ZvTJZR5Ob0BofLbGGbTlu7HM+qoa+LxyPH1pfQxTUrHS2kkal9W1XRTwq6Jm3Dc3ckn3js//ALNn+KoisHHRZ1igkmv7aDr4xKiSPLq0EkZOhCOYPb2Vi7XDgka2OO0McH1ipoJn4jNuHNM1r+/6OSwQh5ruGOVohMtszydayN5u4XQGPMKWzioG3ldmVTKVBIBZmOlQTjUcdg51NBzLm29mmaw1uh5EInPE7Pqmcxh9c2C6gMV8zPIg++sQe4cEjWx35hjg+sU0HMZtw5pmtbzcAvFazXJJvVVoMOcHW+gA9xzg+wio7ikU0E0kLu2qN2jbDHGVJBI9W1NBzGbbOaZrV8HDp2tJLoSeRHIsRXU2olwSCOzG1W3Co5Z54oUchpZEiUsxwC7BQTjsyaaDmM22c0zWpeIrLDLJEzsWjdoyQxwSjFSR8KuejlhPeXMVvHIVeQkKWY6RhS2+PZTQcxm2jmma081xICRrf5jXzwp/Tf5jTQc3QzbizTNad8Kf03+Y08Kf03+Y00E+rombcWaZrTvhT+m/zGp3hkrGJcs3b2n0jXNXccY8y5scpSlfUZlKUoFZR/Tq+jS76qY4huka1lPYolGFf3NpNYvV9wjhrXDMiEBhGzqp5voGoovrwCfdQbTh6Z20i3spIDWOvxdk/gljFvpX2FFk/wCRrT1ZJf8AQ6eFS8jRhRCJiwOQCWC9Sf15I29dY2aDa/Ere5uLCwS1isZl8DEcjzG362N9b5VWmYMuxB27TWqnXBIPMbHt5eyrvjHDmt5niYhiuMleR1KG/wB1ecO6OTT20txFpYRMFaPPlkFSxZR+IAKScUGa2tq8tix4ots0MdsTa3QlTwhXC/YwDQdTjO2l1ON961jmr3jHDmt5miYhiuN15HUoYYz6jV3wjgqzRSzSTxwJGyJl1d8tIHKgCNSR5h3oJS5mXxJAmoahfSsVyMgGGMA47sg1iijJx37Vd8W4e9vK0UmNS4yVOVIIBUqe0EEH31Z0G6uIdIbZDMupOs4XGpsmBBDPJbiJ1U9oEmmT2rWvv6kMj3pmjYMJ4opiQRszIA4OO3UDVivR4+Bi7MgAZmVU0OSdBUMSwGlfOHM1CUGW8PnUcFu0LLqN1CQuRkgI2SBUV0OkC8QsmYgKLmEknYACVSSTXzpD0fmszGJdP2iBwV3APJkP6geY9Yq34Fwxrq4igUhWkbSGbOB6zjegn+mvRm5Sa6uWEXUtO7Ky3ELkq8jFToVi3Ijsrx/SyZU4raM7BVDtlmOAPs3G5PKoXj3CGtZuqchjpVwQCNnGRlWAKnHNSMiqvR/gEt4ZViKBo014c6dflABFPLUSQADzNBW430WurZTJMsYQtgFLiKQ5PLyY2J/ioOpTj3BJLNo0lKFnjEmEOrRlmUox9IFDkDlUXQKUpQKyHhX3S+//ACNY9WQ8K+6X3/5Gs+18pCN8S3X5ef8Aab6U8S3X5ef9pvpXaWKYrQcW+Jbr8vP+030p4luvy8/7TfSu0sUxQcW+Jbr8vP8AtN9KuOH2N7DKkscM6vGwdT1TbFTkbY39ldlYFRHD+JSTOxSJOoDvH1hkw5aMlWIj04xqBHnZ7cUHK91JxKSJ4njuCkkxuGHUtvIRgtnH8cth3VGHgt1+Xn/ab6V1inSFiysYQIGmNuJNf2msOY9RjxjSXGPOz247pHiXFY4YpXGJDHgFEK6tTEBFOThckjnQcj8TtL2eVpZLebU2M4hcDZQo2x3AVXsvGEMYjihnQCVZwyxOGDqrIMHHLDHauoTx54xcCeFVkgg8J0xya0kTD7BioIOUIOV7QRnst16Ut4L15g0kyrEoLNobVjDqwTWRvjzOYPZvQcw8Xt725meaS3l1uctpgZRyA2AG3KrnhDXlvHJH4GZUkZWKzW7sAyBgpGMekeddN8T6TCGW1iMYYzgHIYjGp0TyQV8rGvPladge3aq/EOkcUN3BasPKlBOrIATJxGCDudRDAY9H10HKPELO9nkaWWGdnY5Y9SwzsAMADA2GMDuq28S3X5ef9p/pXXFrxCdruSBo4Qkao+sOxYrIZAnk6cZzGc79oqjN0lWOGOeRNMbF1YjfQU1aBjtzpI9pA7aDlma3vmhjhME+iMuVAhcbyFS2rbfzRVG04ZdRuji2lJRg4DQuVJUggMMbjblXVd1xyVJbWIxIGmQu4Jc6MNGpUaFIJ8vm2kbc6k+NX3UQSS6dWgZ08s7jt99ByhxKfiVxGUnjuZftDKGeJ2ZWIwwU48lTtlRt5Iq14Ta3tvMk0dvNrjOpdULEZx2jFdd3l3okhTTnrWK57sIWz6+VQdl0rMkyReDSLqmeMyHHVhUEml1b8RJQjTzGDnbBIcxcTgvrjQZYJmZEEevqW1MoJ06zjyiAcZ54Ar5YW97CsqpBMBKnVvmFidOoNscbHIG9dU8R4zIltcTxxo3UNJqV3K6lizkggHc45V54pxiWBbfMcReVirAF2RcLnYqhY+9QKDla9tL2URh4Jj1adWp6ls6dbPvtucu29WviW6/Lz/tN9K6zv+NypNKqxRtHCsbyMZNL4kLeYunDY05wWGan8Cg4t8S3X5ef9pvpTxLdfl5/2m+ldpYpig4t8S3X5ef9pvpU7wzhdwIlBgn7f+0/pH1V1rimK5qpyiw+0pSugpSlAqwTg0Al60Jh86iQzBSxGCxQHSTjtxmlKDynArcS9aIxr1F+Z0hyMFwmdIbH4sZ3NXM9jE6urojLIMOpUEOMY8rv99KUFtBwK3RJEEfkyrok1Mzs64K6WZiWIwTgZ2ye+q13w6ORBG6nSCCAGZSpXzSGUgj40pQeLjhMMgw6avI6vLEk6cq2M5zzVTnnkc6+zcKhcuWQEuVLHfJMeNBzzGMZGKUoK62qB2kCjWyqrN2lULFR7izfGqXi2HqxGUUoCGCEZGQ2sHf9W9KUHi84TDLJHI6kvH5jBmXGSCQdJGoZUbHI2qve2iTI0ci6kcaWU9oPZtSlBSt+GRIECrtGSUyzMVLAgnLEk7E869Jw6IBQEA0uZF57O2rU3/03xpSgScPiZJIygKSata74bX5+fbXjiHCoZwgkUnQcrhmUg4xzUg8qUoKV1wG2kl654w0nkjJJwdBJTK50nBJIyKkqUoFKUoFKUo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8" name="AutoShape 4" descr="data:image/jpeg;base64,/9j/4AAQSkZJRgABAQAAAQABAAD/2wCEAAkGBxISEhQUEhQTFBUWFxwVFhQUFR0WFxUYFxYYGRUVFxgYKDQiGiYxHBgXITEhJSkrLy4uFx81ODMtNygtLisBCgoKDgwOGBAQGiwmHiUsLC4sLCwuLC4rLzUtMTQ3OCwsLTcxKy8sKzY0Ny43LCwsNysrLiw4LSwsLCwsMywuLf/AABEIAHUAywMBIgACEQEDEQH/xAAcAAEAAQUBAQAAAAAAAAAAAAAABQMEBgcIAgH/xAA9EAACAQMCAgQLBwQBBQAAAAABAgMABBESIQUxBhNBURQVIjJSYXGBkZLRIzNCVGKToQexssGCJUNkcqL/xAAaAQEBAQEBAQEAAAAAAAAAAAAAAQMCBAUG/8QAKxEBAAEDAQUGBwAAAAAAAAAAAAECERIUITFBYqEDBBMyUrFCQ1FhcZHB/9oADAMBAAIRAxEAPwC2pSlfnW5SlKBSlKBSlKBSlKBSlKBSlKBSlKBSr3hEau/VNgdYNKt6L/gPvO3vqzZSCQRgjYjuI2Iq22XHylKVApSlApSlApSlApSlApSlApSvSEDmM+rOP5xQXvCuFSTSIqoxU4JZVzhc7n+4qle8PliZhJGyY9IY5nbB7fdWw/6eyQ9S4iDA6ySHILHYb5GxHMVQ/qPNCEjDqXbUcBW0lQVO5ODjfGx54r2T3anws7uMttmuaV9bHZnHr518rxuylKUClKUClKUH2NTnyc5G+3PY7H41kHGuEyyS60C65EV2j1qHDkYcaSe8H41Q4Zm3ha4GOsYaIwfwhj957djgerPdXnpAn2VmTuTASSeZPWE5PxraKYiib/lOKOurOSI4kR0P6lI/mqFTNpJO9v8AZGXMb6SFyQyuMjbtIIPuYVEyqwJ1Ag9oIwfgazqpiNyvFKUrkKUpQKUpQKUpQKUpQKUpQXFlcskkbamwrDtOy5BYbdh7a8T3DOzMSfKOojJxz2591UqVbzawUpSoFKUoFKUoFVoJwn4FZu9/KA9i8vjmqNKRNhOW943gsjuBIDMqsrbDSUY4XHmnkQRV50phXqbDBIQxsNTcwPIOTjmcVZQR/wDTZT/5K7/8B9alOmaYtLE9y4+KKf8AVer5c3+ke7niiuu6y3uNI0pH1QRe4Fzlj+o4yT9KizeSEaS7EdxJI/nlUvwaPNlenu6r/I1BVjXM2pn7f2VgpSlZqUpSgUpSgUpSgUpSgUpSgUpXwmg+0q7teFzybpG5HpEaV+ZsD+auV4VGn31zEv6Y8zN7PJ8kfGuooqkui6D1bnuFTAnsY+UU0575HEa/Km/81UHSiRNoIreAfojBb4tn+1XGmN8/ral1pZ8BupfMgkI7yNI+LYqUTobIN5poIR+p8n6fzUTdcbuZPPmkP/LA+AqwO+53Ped66v2ccJk2spHCOGp95eM57oh/sA17FzwhOUU0p72J/wBkCsTpV8aI3Ux7lmZDpZaJGY47MaCdRViME95G/dXyfp0rAKbSMqvIM2cezyaw6lXU9pwnpBjDKx0yTSy+Bw6X85QcBscs7b1HTcQspOdq0Z74Zf8ATDFQtK5ntqp3+0Fle6SMbxsxHc64YfDY1QpSspUpSlApSlAzTNad8Kf03+Y08Kf03+Y19DQT6ujPNuLNM1p3wp/Tf5jTwp/Tf5jTQT6uhm3FmvcMYY7sqjvbP9lBJrTXhL+m3zGpPh3Dp54LidJNrcIzoWbWVdiupezAOM79oq6Dm6Lm22PB15mSU+rEa/E5P8Cva8VKfcpFF6wut/nkyfhitWr0ZvTJZR5Ob0BofLbGGbTlu7HM+qoa+LxyPH1pfQxTUrHS2kkal9W1XRTwq6Jm3Dc3ckn3js//ALNn+KoisHHRZ1igkmv7aDr4xKiSPLq0EkZOhCOYPb2Vi7XDgka2OO0McH1ipoJn4jNuHNM1r+/6OSwQh5ruGOVohMtszydayN5u4XQGPMKWzioG3ldmVTKVBIBZmOlQTjUcdg51NBzLm29mmaw1uh5EInPE7Pqmcxh9c2C6gMV8zPIg++sQe4cEjWx35hjg+sU0HMZtw5pmtbzcAvFazXJJvVVoMOcHW+gA9xzg+wio7ikU0E0kLu2qN2jbDHGVJBI9W1NBzGbbOaZrV8HDp2tJLoSeRHIsRXU2olwSCOzG1W3Co5Z54oUchpZEiUsxwC7BQTjsyaaDmM22c0zWpeIrLDLJEzsWjdoyQxwSjFSR8KuejlhPeXMVvHIVeQkKWY6RhS2+PZTQcxm2jmma081xICRrf5jXzwp/Tf5jTQc3QzbizTNad8Kf03+Y08Kf03+Y00E+rombcWaZrTvhT+m/zGp3hkrGJcs3b2n0jXNXccY8y5scpSlfUZlKUoFZR/Tq+jS76qY4huka1lPYolGFf3NpNYvV9wjhrXDMiEBhGzqp5voGoovrwCfdQbTh6Z20i3spIDWOvxdk/gljFvpX2FFk/wCRrT1ZJf8AQ6eFS8jRhRCJiwOQCWC9Sf15I29dY2aDa/Ere5uLCwS1isZl8DEcjzG362N9b5VWmYMuxB27TWqnXBIPMbHt5eyrvjHDmt5niYhiuMleR1KG/wB1ecO6OTT20txFpYRMFaPPlkFSxZR+IAKScUGa2tq8tix4ots0MdsTa3QlTwhXC/YwDQdTjO2l1ON961jmr3jHDmt5miYhiuN15HUoYYz6jV3wjgqzRSzSTxwJGyJl1d8tIHKgCNSR5h3oJS5mXxJAmoahfSsVyMgGGMA47sg1iijJx37Vd8W4e9vK0UmNS4yVOVIIBUqe0EEH31Z0G6uIdIbZDMupOs4XGpsmBBDPJbiJ1U9oEmmT2rWvv6kMj3pmjYMJ4opiQRszIA4OO3UDVivR4+Bi7MgAZmVU0OSdBUMSwGlfOHM1CUGW8PnUcFu0LLqN1CQuRkgI2SBUV0OkC8QsmYgKLmEknYACVSSTXzpD0fmszGJdP2iBwV3APJkP6geY9Yq34Fwxrq4igUhWkbSGbOB6zjegn+mvRm5Sa6uWEXUtO7Ky3ELkq8jFToVi3Ijsrx/SyZU4raM7BVDtlmOAPs3G5PKoXj3CGtZuqchjpVwQCNnGRlWAKnHNSMiqvR/gEt4ZViKBo014c6dflABFPLUSQADzNBW430WurZTJMsYQtgFLiKQ5PLyY2J/ioOpTj3BJLNo0lKFnjEmEOrRlmUox9IFDkDlUXQKUpQKyHhX3S+//ACNY9WQ8K+6X3/5Gs+18pCN8S3X5ef8Aab6U8S3X5ef9pvpXaWKYrQcW+Jbr8vP+030p4luvy8/7TfSu0sUxQcW+Jbr8vP8AtN9KuOH2N7DKkscM6vGwdT1TbFTkbY39ldlYFRHD+JSTOxSJOoDvH1hkw5aMlWIj04xqBHnZ7cUHK91JxKSJ4njuCkkxuGHUtvIRgtnH8cth3VGHgt1+Xn/ab6V1inSFiysYQIGmNuJNf2msOY9RjxjSXGPOz247pHiXFY4YpXGJDHgFEK6tTEBFOThckjnQcj8TtL2eVpZLebU2M4hcDZQo2x3AVXsvGEMYjihnQCVZwyxOGDqrIMHHLDHauoTx54xcCeFVkgg8J0xya0kTD7BioIOUIOV7QRnst16Ut4L15g0kyrEoLNobVjDqwTWRvjzOYPZvQcw8Xt725meaS3l1uctpgZRyA2AG3KrnhDXlvHJH4GZUkZWKzW7sAyBgpGMekeddN8T6TCGW1iMYYzgHIYjGp0TyQV8rGvPladge3aq/EOkcUN3BasPKlBOrIATJxGCDudRDAY9H10HKPELO9nkaWWGdnY5Y9SwzsAMADA2GMDuq28S3X5ef9p/pXXFrxCdruSBo4Qkao+sOxYrIZAnk6cZzGc79oqjN0lWOGOeRNMbF1YjfQU1aBjtzpI9pA7aDlma3vmhjhME+iMuVAhcbyFS2rbfzRVG04ZdRuji2lJRg4DQuVJUggMMbjblXVd1xyVJbWIxIGmQu4Jc6MNGpUaFIJ8vm2kbc6k+NX3UQSS6dWgZ08s7jt99ByhxKfiVxGUnjuZftDKGeJ2ZWIwwU48lTtlRt5Iq14Ta3tvMk0dvNrjOpdULEZx2jFdd3l3okhTTnrWK57sIWz6+VQdl0rMkyReDSLqmeMyHHVhUEml1b8RJQjTzGDnbBIcxcTgvrjQZYJmZEEevqW1MoJ06zjyiAcZ54Ar5YW97CsqpBMBKnVvmFidOoNscbHIG9dU8R4zIltcTxxo3UNJqV3K6lizkggHc45V54pxiWBbfMcReVirAF2RcLnYqhY+9QKDla9tL2URh4Jj1adWp6ls6dbPvtucu29WviW6/Lz/tN9K6zv+NypNKqxRtHCsbyMZNL4kLeYunDY05wWGan8Cg4t8S3X5ef9pvpTxLdfl5/2m+ldpYpig4t8S3X5ef9pvpU7wzhdwIlBgn7f+0/pH1V1rimK5qpyiw+0pSugpSlAqwTg0Al60Jh86iQzBSxGCxQHSTjtxmlKDynArcS9aIxr1F+Z0hyMFwmdIbH4sZ3NXM9jE6urojLIMOpUEOMY8rv99KUFtBwK3RJEEfkyrok1Mzs64K6WZiWIwTgZ2ye+q13w6ORBG6nSCCAGZSpXzSGUgj40pQeLjhMMgw6avI6vLEk6cq2M5zzVTnnkc6+zcKhcuWQEuVLHfJMeNBzzGMZGKUoK62qB2kCjWyqrN2lULFR7izfGqXi2HqxGUUoCGCEZGQ2sHf9W9KUHi84TDLJHI6kvH5jBmXGSCQdJGoZUbHI2qve2iTI0ci6kcaWU9oPZtSlBSt+GRIECrtGSUyzMVLAgnLEk7E869Jw6IBQEA0uZF57O2rU3/03xpSgScPiZJIygKSata74bX5+fbXjiHCoZwgkUnQcrhmUg4xzUg8qUoKV1wG2kl654w0nkjJJwdBJTK50nBJIyKkqUoFKUoFKUo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2831" y="5364215"/>
            <a:ext cx="810907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 err="1" smtClean="0">
                <a:hlinkClick r:id="rId2"/>
              </a:rPr>
              <a:t>www.cse.org.uk</a:t>
            </a:r>
            <a:r>
              <a:rPr lang="en-GB" sz="1400" dirty="0" smtClean="0"/>
              <a:t>  |  Sign up to our monthly </a:t>
            </a:r>
            <a:r>
              <a:rPr lang="en-GB" sz="1400" dirty="0" err="1" smtClean="0"/>
              <a:t>enews</a:t>
            </a:r>
            <a:r>
              <a:rPr lang="en-GB" sz="1400" dirty="0" smtClean="0"/>
              <a:t> at  </a:t>
            </a:r>
            <a:r>
              <a:rPr lang="en-GB" sz="1400" u="sng" dirty="0" err="1" smtClean="0">
                <a:hlinkClick r:id="rId3"/>
              </a:rPr>
              <a:t>www.cse.org.uk/enews</a:t>
            </a:r>
            <a:r>
              <a:rPr lang="en-GB" sz="1400" dirty="0" smtClean="0"/>
              <a:t>  |  follow CSE on </a:t>
            </a:r>
            <a:r>
              <a:rPr lang="en-GB" sz="1400" u="sng" dirty="0" smtClean="0">
                <a:hlinkClick r:id="rId4"/>
              </a:rPr>
              <a:t>Twitter</a:t>
            </a:r>
            <a:endParaRPr lang="en-GB" sz="1400" dirty="0" smtClean="0"/>
          </a:p>
          <a:p>
            <a:r>
              <a:rPr lang="en-GB" sz="1400" i="1" dirty="0" smtClean="0"/>
              <a:t> </a:t>
            </a:r>
            <a:endParaRPr lang="en-GB" sz="1400" dirty="0" smtClean="0"/>
          </a:p>
          <a:p>
            <a:r>
              <a:rPr lang="en-GB" sz="1400" dirty="0" smtClean="0"/>
              <a:t>Centre for Sustainable Energy</a:t>
            </a:r>
            <a:br>
              <a:rPr lang="en-GB" sz="1400" dirty="0" smtClean="0"/>
            </a:br>
            <a:r>
              <a:rPr lang="en-GB" sz="1400" dirty="0" smtClean="0"/>
              <a:t>3 St Peter's Court, Bedminster Parade, Bristol BS3 4AQ </a:t>
            </a:r>
          </a:p>
          <a:p>
            <a:r>
              <a:rPr lang="en-GB" sz="1400" dirty="0" smtClean="0"/>
              <a:t>0117 934 1419 (direct)  |  0117 934 1400 (switchboard)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04664"/>
            <a:ext cx="4257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3000" b="1" dirty="0" smtClean="0">
                <a:solidFill>
                  <a:srgbClr val="00A0AF"/>
                </a:solidFill>
                <a:latin typeface="Arial Rounded MT Bold" pitchFamily="34" charset="0"/>
              </a:rPr>
              <a:t>Overview of Existing Situation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6585" y="1673805"/>
            <a:ext cx="74258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00A0AF"/>
                </a:solidFill>
                <a:latin typeface="Arial Rounded MT Bold" pitchFamily="34" charset="0"/>
              </a:rPr>
              <a:t>Policy Drivers: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GB" b="1" dirty="0" smtClean="0">
              <a:solidFill>
                <a:srgbClr val="00A0AF"/>
              </a:solidFill>
              <a:latin typeface="Arial Rounded MT Bold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GB" b="1" dirty="0" smtClean="0">
              <a:solidFill>
                <a:srgbClr val="00A0AF"/>
              </a:solidFill>
              <a:latin typeface="Arial Rounded MT Bold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dirty="0" smtClean="0"/>
              <a:t> Climate Change Act – 80% reduction in greenhouse gas emissions by 2050 (from 1990 baseline)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GB" dirty="0" smtClean="0"/>
          </a:p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dirty="0" smtClean="0"/>
              <a:t> Renewable Energy Directive 2009 - 15% of its energy consumption from renewable sources by 2020.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GB" dirty="0" smtClean="0"/>
          </a:p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dirty="0" smtClean="0"/>
              <a:t> UK Renewable Energy Roadmap – 30% of electricity from renewable sources by 2020.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GB" b="1" dirty="0" smtClean="0">
              <a:solidFill>
                <a:srgbClr val="00A0AF"/>
              </a:solidFill>
              <a:latin typeface="Arial Rounded MT Bold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GB" b="1" dirty="0" smtClean="0">
              <a:solidFill>
                <a:srgbClr val="00A0AF"/>
              </a:solidFill>
              <a:latin typeface="Arial Rounded MT Bold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GB" b="1" dirty="0" smtClean="0">
              <a:solidFill>
                <a:srgbClr val="00A0AF"/>
              </a:solidFill>
              <a:latin typeface="Arial Rounded MT Bold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GB" b="1" dirty="0" smtClean="0">
              <a:solidFill>
                <a:srgbClr val="00A0AF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29415" t="14036" r="35859" b="52214"/>
          <a:stretch>
            <a:fillRect/>
          </a:stretch>
        </p:blipFill>
        <p:spPr bwMode="auto">
          <a:xfrm>
            <a:off x="926595" y="953725"/>
            <a:ext cx="7065785" cy="429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71600" y="5499230"/>
            <a:ext cx="738082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sz="1600" dirty="0" smtClean="0"/>
              <a:t> Emissions in 2013 28% below 1990 level, </a:t>
            </a:r>
          </a:p>
          <a:p>
            <a:r>
              <a:rPr lang="en-GB" sz="1600" b="1" dirty="0" smtClean="0"/>
              <a:t>but</a:t>
            </a:r>
          </a:p>
          <a:p>
            <a:pPr algn="l">
              <a:buFont typeface="Arial" pitchFamily="34" charset="0"/>
              <a:buChar char="•"/>
            </a:pPr>
            <a:r>
              <a:rPr lang="en-GB" sz="1600" dirty="0" smtClean="0"/>
              <a:t> 4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Carbon reduction budget commits UK to further 31% reduction from 2013 – 2025 (50% reduction from 1990).  Further action / measures required to meet target.</a:t>
            </a:r>
          </a:p>
          <a:p>
            <a:pPr algn="l"/>
            <a:endParaRPr lang="en-GB" dirty="0" smtClean="0"/>
          </a:p>
          <a:p>
            <a:endParaRPr lang="en-GB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81590" y="323655"/>
            <a:ext cx="6417205" cy="5994285"/>
            <a:chOff x="881590" y="1718810"/>
            <a:chExt cx="4251044" cy="4524017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0821" t="11786" r="20242" b="9465"/>
            <a:stretch>
              <a:fillRect/>
            </a:stretch>
          </p:blipFill>
          <p:spPr bwMode="auto">
            <a:xfrm>
              <a:off x="881590" y="1718810"/>
              <a:ext cx="4251044" cy="427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1511661" y="5904273"/>
              <a:ext cx="29253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 smtClean="0"/>
                <a:t>https://www.gov.uk/government/uploads/system/uploads/attachment_data/file/386837/6_Renewables.pdf</a:t>
              </a:r>
              <a:endParaRPr lang="en-GB" sz="800"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ulin4g.wikispaces.com/file/view/trench.jpg/132360065/359x248/tren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48780"/>
            <a:ext cx="6710282" cy="46355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1" y="404664"/>
            <a:ext cx="66427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3000" b="1" dirty="0" smtClean="0">
                <a:solidFill>
                  <a:srgbClr val="00A0AF"/>
                </a:solidFill>
                <a:latin typeface="Arial Rounded MT Bold" pitchFamily="34" charset="0"/>
              </a:rPr>
              <a:t>Commercial Wind Farm development – my perspective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91580" y="908720"/>
            <a:ext cx="6705745" cy="5766447"/>
            <a:chOff x="746575" y="188640"/>
            <a:chExt cx="6705745" cy="5766447"/>
          </a:xfrm>
        </p:grpSpPr>
        <p:pic>
          <p:nvPicPr>
            <p:cNvPr id="5939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3915" t="37886" r="24179" b="5865"/>
            <a:stretch>
              <a:fillRect/>
            </a:stretch>
          </p:blipFill>
          <p:spPr bwMode="auto">
            <a:xfrm>
              <a:off x="746575" y="188640"/>
              <a:ext cx="6705745" cy="562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836585" y="5724255"/>
              <a:ext cx="453201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 smtClean="0"/>
                <a:t>http://www.fabians.org.uk/wp-content/uploads/2015/01/TransitionByConsent_final.pdf</a:t>
              </a:r>
              <a:endParaRPr lang="en-GB" sz="900" dirty="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dEq3MmXc_z4/UiQ6ybDPNHI/AAAAAAAACJw/j6K1mBrIPR4/s1600/energiewen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05" y="1358770"/>
            <a:ext cx="7245805" cy="535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7041976" cy="1349375"/>
          </a:xfrm>
        </p:spPr>
        <p:txBody>
          <a:bodyPr>
            <a:normAutofit/>
          </a:bodyPr>
          <a:lstStyle/>
          <a:p>
            <a:r>
              <a:rPr lang="en-GB" dirty="0" smtClean="0"/>
              <a:t>The German experience</a:t>
            </a:r>
          </a:p>
        </p:txBody>
      </p:sp>
    </p:spTree>
    <p:extLst>
      <p:ext uri="{BB962C8B-B14F-4D97-AF65-F5344CB8AC3E}">
        <p14:creationId xmlns:p14="http://schemas.microsoft.com/office/powerpoint/2010/main" val="3636675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11960" y="1583795"/>
            <a:ext cx="409545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600" dirty="0" smtClean="0"/>
          </a:p>
          <a:p>
            <a:r>
              <a:rPr lang="en-GB" sz="1600" dirty="0" smtClean="0"/>
              <a:t>National level: “Local Planning Authorities should.. support community-led initiatives for renewable and low carbon energy, including developments outside such areas being taken forward through neighbourhood planning”; </a:t>
            </a:r>
            <a:r>
              <a:rPr lang="en-GB" sz="1600" dirty="0" err="1" smtClean="0"/>
              <a:t>para</a:t>
            </a:r>
            <a:r>
              <a:rPr lang="en-GB" sz="1600" dirty="0" smtClean="0"/>
              <a:t> </a:t>
            </a:r>
          </a:p>
          <a:p>
            <a:r>
              <a:rPr lang="en-GB" sz="1600" dirty="0" smtClean="0"/>
              <a:t>97 NPPF.</a:t>
            </a:r>
            <a:endParaRPr lang="en-GB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1946" t="7286" r="32617" b="12165"/>
          <a:stretch>
            <a:fillRect/>
          </a:stretch>
        </p:blipFill>
        <p:spPr bwMode="auto">
          <a:xfrm>
            <a:off x="746575" y="1583795"/>
            <a:ext cx="3421386" cy="486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1" y="404664"/>
            <a:ext cx="66427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3000" b="1" dirty="0" smtClean="0">
                <a:solidFill>
                  <a:srgbClr val="00A0AF"/>
                </a:solidFill>
                <a:latin typeface="Arial Rounded MT Bold" pitchFamily="34" charset="0"/>
              </a:rPr>
              <a:t>Planning Policy favouring Community Led </a:t>
            </a:r>
            <a:r>
              <a:rPr lang="en-GB" sz="3000" b="1" dirty="0" err="1" smtClean="0">
                <a:solidFill>
                  <a:srgbClr val="00A0AF"/>
                </a:solidFill>
                <a:latin typeface="Arial Rounded MT Bold" pitchFamily="34" charset="0"/>
              </a:rPr>
              <a:t>Renewables</a:t>
            </a:r>
            <a:endParaRPr lang="en-GB" sz="3000" b="1" dirty="0" smtClean="0">
              <a:solidFill>
                <a:srgbClr val="00A0AF"/>
              </a:solidFill>
              <a:latin typeface="Arial Rounded MT Bold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GB" sz="3000" b="1" dirty="0" smtClean="0">
              <a:solidFill>
                <a:srgbClr val="00A0AF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3492</TotalTime>
  <Words>1833</Words>
  <Application>Microsoft Office PowerPoint</Application>
  <PresentationFormat>On-screen Show (4:3)</PresentationFormat>
  <Paragraphs>309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German experience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the benefits?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Energy efficiency or renewables?</vt:lpstr>
      <vt:lpstr>Case Study Fintry, scotland – </vt:lpstr>
      <vt:lpstr>PowerPoint Presentation</vt:lpstr>
      <vt:lpstr>PowerPoint Presentation</vt:lpstr>
    </vt:vector>
  </TitlesOfParts>
  <Company>Centre for Sustainable 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timw</dc:creator>
  <cp:lastModifiedBy>Nicholas Wardle</cp:lastModifiedBy>
  <cp:revision>352</cp:revision>
  <dcterms:created xsi:type="dcterms:W3CDTF">2007-11-02T12:52:20Z</dcterms:created>
  <dcterms:modified xsi:type="dcterms:W3CDTF">2015-03-06T13:52:23Z</dcterms:modified>
</cp:coreProperties>
</file>