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7" r:id="rId2"/>
    <p:sldMasterId id="2147483700" r:id="rId3"/>
    <p:sldMasterId id="2147483710" r:id="rId4"/>
  </p:sldMasterIdLst>
  <p:notesMasterIdLst>
    <p:notesMasterId r:id="rId75"/>
  </p:notesMasterIdLst>
  <p:handoutMasterIdLst>
    <p:handoutMasterId r:id="rId76"/>
  </p:handoutMasterIdLst>
  <p:sldIdLst>
    <p:sldId id="256" r:id="rId5"/>
    <p:sldId id="286" r:id="rId6"/>
    <p:sldId id="287" r:id="rId7"/>
    <p:sldId id="326" r:id="rId8"/>
    <p:sldId id="327" r:id="rId9"/>
    <p:sldId id="328" r:id="rId10"/>
    <p:sldId id="329" r:id="rId11"/>
    <p:sldId id="330" r:id="rId12"/>
    <p:sldId id="331" r:id="rId13"/>
    <p:sldId id="332" r:id="rId14"/>
    <p:sldId id="333" r:id="rId15"/>
    <p:sldId id="334" r:id="rId16"/>
    <p:sldId id="335" r:id="rId17"/>
    <p:sldId id="336" r:id="rId18"/>
    <p:sldId id="337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305" r:id="rId30"/>
    <p:sldId id="306" r:id="rId31"/>
    <p:sldId id="307" r:id="rId32"/>
    <p:sldId id="308" r:id="rId33"/>
    <p:sldId id="309" r:id="rId34"/>
    <p:sldId id="310" r:id="rId35"/>
    <p:sldId id="311" r:id="rId36"/>
    <p:sldId id="312" r:id="rId37"/>
    <p:sldId id="313" r:id="rId38"/>
    <p:sldId id="314" r:id="rId39"/>
    <p:sldId id="315" r:id="rId40"/>
    <p:sldId id="316" r:id="rId41"/>
    <p:sldId id="317" r:id="rId42"/>
    <p:sldId id="318" r:id="rId43"/>
    <p:sldId id="319" r:id="rId44"/>
    <p:sldId id="320" r:id="rId45"/>
    <p:sldId id="321" r:id="rId46"/>
    <p:sldId id="322" r:id="rId47"/>
    <p:sldId id="323" r:id="rId48"/>
    <p:sldId id="324" r:id="rId49"/>
    <p:sldId id="289" r:id="rId50"/>
    <p:sldId id="339" r:id="rId51"/>
    <p:sldId id="340" r:id="rId52"/>
    <p:sldId id="341" r:id="rId53"/>
    <p:sldId id="342" r:id="rId54"/>
    <p:sldId id="343" r:id="rId55"/>
    <p:sldId id="344" r:id="rId56"/>
    <p:sldId id="345" r:id="rId57"/>
    <p:sldId id="346" r:id="rId58"/>
    <p:sldId id="347" r:id="rId59"/>
    <p:sldId id="348" r:id="rId60"/>
    <p:sldId id="349" r:id="rId61"/>
    <p:sldId id="350" r:id="rId62"/>
    <p:sldId id="351" r:id="rId63"/>
    <p:sldId id="352" r:id="rId64"/>
    <p:sldId id="353" r:id="rId65"/>
    <p:sldId id="354" r:id="rId66"/>
    <p:sldId id="355" r:id="rId67"/>
    <p:sldId id="356" r:id="rId68"/>
    <p:sldId id="357" r:id="rId69"/>
    <p:sldId id="358" r:id="rId70"/>
    <p:sldId id="359" r:id="rId71"/>
    <p:sldId id="291" r:id="rId72"/>
    <p:sldId id="292" r:id="rId73"/>
    <p:sldId id="293" r:id="rId74"/>
  </p:sldIdLst>
  <p:sldSz cx="9906000" cy="6858000" type="A4"/>
  <p:notesSz cx="67833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2739" autoAdjust="0"/>
  </p:normalViewPr>
  <p:slideViewPr>
    <p:cSldViewPr>
      <p:cViewPr varScale="1">
        <p:scale>
          <a:sx n="116" d="100"/>
          <a:sy n="116" d="100"/>
        </p:scale>
        <p:origin x="1188" y="10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207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1597" y="0"/>
            <a:ext cx="2940207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0BCFDA-AB1B-4005-A5D9-460695021E9F}" type="datetimeFigureOut">
              <a:rPr lang="en-GB" smtClean="0"/>
              <a:t>29/02/2016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940207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1597" y="9428164"/>
            <a:ext cx="2940207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2939E3-0FCE-4238-9393-BED11C1863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808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body"/>
          </p:nvPr>
        </p:nvSpPr>
        <p:spPr>
          <a:xfrm>
            <a:off x="754411" y="5078520"/>
            <a:ext cx="6034929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2000">
                <a:latin typeface="Arial"/>
              </a:rPr>
              <a:t>Click to edit the notes format</a:t>
            </a:r>
            <a:endParaRPr/>
          </a:p>
        </p:txBody>
      </p:sp>
      <p:sp>
        <p:nvSpPr>
          <p:cNvPr id="156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73785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1400">
                <a:latin typeface="Times New Roman"/>
              </a:rPr>
              <a:t>&lt;header&gt;</a:t>
            </a:r>
            <a:endParaRPr/>
          </a:p>
        </p:txBody>
      </p:sp>
      <p:sp>
        <p:nvSpPr>
          <p:cNvPr id="157" name="PlaceHolder 3"/>
          <p:cNvSpPr>
            <a:spLocks noGrp="1"/>
          </p:cNvSpPr>
          <p:nvPr>
            <p:ph type="dt"/>
          </p:nvPr>
        </p:nvSpPr>
        <p:spPr>
          <a:xfrm>
            <a:off x="4269967" y="0"/>
            <a:ext cx="3273785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GB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158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73785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GB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159" name="PlaceHolder 5"/>
          <p:cNvSpPr>
            <a:spLocks noGrp="1"/>
          </p:cNvSpPr>
          <p:nvPr>
            <p:ph type="sldNum"/>
          </p:nvPr>
        </p:nvSpPr>
        <p:spPr>
          <a:xfrm>
            <a:off x="4269967" y="10157400"/>
            <a:ext cx="3273785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067038B6-5DA0-4518-B34D-EA57BD6A2799}" type="slidenum">
              <a:rPr lang="en-GB" sz="1400">
                <a:latin typeface="Times New Roman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9550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body"/>
          </p:nvPr>
        </p:nvSpPr>
        <p:spPr>
          <a:xfrm>
            <a:off x="678252" y="4715280"/>
            <a:ext cx="5426371" cy="44665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6" name="TextShape 2"/>
          <p:cNvSpPr txBox="1"/>
          <p:nvPr/>
        </p:nvSpPr>
        <p:spPr>
          <a:xfrm>
            <a:off x="3842467" y="9428760"/>
            <a:ext cx="2938970" cy="496080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AA6D53C1-6751-4028-859D-534C2541A163}" type="slidenum">
              <a:rPr lang="en-GB" sz="1200">
                <a:solidFill>
                  <a:srgbClr val="000000"/>
                </a:solidFill>
                <a:latin typeface="Arial"/>
                <a:ea typeface="+mn-ea"/>
              </a:rPr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9088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7F209-B831-4E09-98D4-2BCCE05C29F8}" type="slidenum">
              <a:rPr lang="en-GB" smtClean="0">
                <a:solidFill>
                  <a:srgbClr val="000000"/>
                </a:solidFill>
              </a:rPr>
              <a:pPr/>
              <a:t>27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191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2E40C-D8D1-4C04-8207-FFEE41F62581}" type="slidenum">
              <a:rPr lang="en-GB" smtClean="0">
                <a:solidFill>
                  <a:srgbClr val="000000"/>
                </a:solidFill>
              </a:rPr>
              <a:pPr/>
              <a:t>28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486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7F209-B831-4E09-98D4-2BCCE05C29F8}" type="slidenum">
              <a:rPr lang="en-GB" smtClean="0">
                <a:solidFill>
                  <a:srgbClr val="000000"/>
                </a:solidFill>
              </a:rPr>
              <a:pPr/>
              <a:t>29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811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doesn’t make you a </a:t>
            </a:r>
            <a:r>
              <a:rPr lang="en-GB" dirty="0" err="1" smtClean="0"/>
              <a:t>breadhead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7F209-B831-4E09-98D4-2BCCE05C29F8}" type="slidenum">
              <a:rPr lang="en-GB" smtClean="0">
                <a:solidFill>
                  <a:srgbClr val="000000"/>
                </a:solidFill>
              </a:rPr>
              <a:pPr/>
              <a:t>44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7879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EB2D52-9016-4D20-B538-D5F5B2AB66D8}" type="slidenum">
              <a:rPr lang="en-US"/>
              <a:pPr/>
              <a:t>47</a:t>
            </a:fld>
            <a:endParaRPr lang="en-US" dirty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91225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75" y="746125"/>
            <a:ext cx="5381625" cy="3727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5F21A-DBB8-4E65-9E4E-3435B804B7D3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231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75" y="746125"/>
            <a:ext cx="5381625" cy="3727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5F21A-DBB8-4E65-9E4E-3435B804B7D3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341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75" y="746125"/>
            <a:ext cx="5381625" cy="3727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5F21A-DBB8-4E65-9E4E-3435B804B7D3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781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These </a:t>
            </a:r>
          </a:p>
          <a:p>
            <a:r>
              <a:rPr lang="en-GB" dirty="0" smtClean="0"/>
              <a:t>This bloke is doing something unspeakable</a:t>
            </a:r>
            <a:r>
              <a:rPr lang="en-GB" baseline="0" dirty="0" smtClean="0"/>
              <a:t> to Birmingham</a:t>
            </a:r>
          </a:p>
          <a:p>
            <a:r>
              <a:rPr lang="en-GB" baseline="0" dirty="0" smtClean="0"/>
              <a:t>He thought he could put his head under a towel and come up with the answer</a:t>
            </a:r>
          </a:p>
          <a:p>
            <a:r>
              <a:rPr lang="en-GB" baseline="0" dirty="0" smtClean="0"/>
              <a:t>He can’t </a:t>
            </a:r>
          </a:p>
          <a:p>
            <a:r>
              <a:rPr lang="en-GB" baseline="0" dirty="0" smtClean="0"/>
              <a:t>Modern economies are too complex and fast moving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7F209-B831-4E09-98D4-2BCCE05C29F8}" type="slidenum">
              <a:rPr lang="en-GB" smtClean="0">
                <a:solidFill>
                  <a:srgbClr val="000000"/>
                </a:solidFill>
              </a:rPr>
              <a:pPr/>
              <a:t>19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722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7F209-B831-4E09-98D4-2BCCE05C29F8}" type="slidenum">
              <a:rPr lang="en-GB" smtClean="0">
                <a:solidFill>
                  <a:srgbClr val="000000"/>
                </a:solidFill>
              </a:rPr>
              <a:pPr/>
              <a:t>20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814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7F209-B831-4E09-98D4-2BCCE05C29F8}" type="slidenum">
              <a:rPr lang="en-GB" smtClean="0">
                <a:solidFill>
                  <a:srgbClr val="000000"/>
                </a:solidFill>
              </a:rPr>
              <a:pPr/>
              <a:t>21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496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project they need, not the project we want to do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7F209-B831-4E09-98D4-2BCCE05C29F8}" type="slidenum">
              <a:rPr lang="en-GB" smtClean="0">
                <a:solidFill>
                  <a:srgbClr val="000000"/>
                </a:solidFill>
              </a:rPr>
              <a:pPr/>
              <a:t>22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766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7F209-B831-4E09-98D4-2BCCE05C29F8}" type="slidenum">
              <a:rPr lang="en-GB" smtClean="0">
                <a:solidFill>
                  <a:srgbClr val="000000"/>
                </a:solidFill>
              </a:rPr>
              <a:pPr/>
              <a:t>26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741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89150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584280" y="3964320"/>
            <a:ext cx="89150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152320" y="160020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5152320" y="396432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84280" y="396432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89150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584280" y="1600200"/>
            <a:ext cx="89150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9" name="Picture 38"/>
          <p:cNvPicPr/>
          <p:nvPr/>
        </p:nvPicPr>
        <p:blipFill>
          <a:blip r:embed="rId2"/>
          <a:stretch>
            <a:fillRect/>
          </a:stretch>
        </p:blipFill>
        <p:spPr>
          <a:xfrm>
            <a:off x="220572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40" name="Picture 39"/>
          <p:cNvPicPr/>
          <p:nvPr/>
        </p:nvPicPr>
        <p:blipFill>
          <a:blip r:embed="rId2"/>
          <a:stretch>
            <a:fillRect/>
          </a:stretch>
        </p:blipFill>
        <p:spPr>
          <a:xfrm>
            <a:off x="220572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2" name="PlaceHolder 2"/>
          <p:cNvSpPr>
            <a:spLocks noGrp="1"/>
          </p:cNvSpPr>
          <p:nvPr>
            <p:ph type="subTitle"/>
          </p:nvPr>
        </p:nvSpPr>
        <p:spPr>
          <a:xfrm>
            <a:off x="584280" y="1600200"/>
            <a:ext cx="8915040" cy="452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89150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4350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5152320" y="1600200"/>
            <a:ext cx="4350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subTitle"/>
          </p:nvPr>
        </p:nvSpPr>
        <p:spPr>
          <a:xfrm>
            <a:off x="584280" y="274680"/>
            <a:ext cx="8915040" cy="5298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584280" y="396432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5152320" y="1600200"/>
            <a:ext cx="4350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584280" y="1600200"/>
            <a:ext cx="8915040" cy="452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4350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5152320" y="160020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5152320" y="396432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5152320" y="160020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584280" y="3964320"/>
            <a:ext cx="89150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89150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584280" y="3964320"/>
            <a:ext cx="89150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5152320" y="160020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5152320" y="396432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584280" y="396432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89150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584280" y="1600200"/>
            <a:ext cx="89150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53" name="Picture 152"/>
          <p:cNvPicPr/>
          <p:nvPr/>
        </p:nvPicPr>
        <p:blipFill>
          <a:blip r:embed="rId2"/>
          <a:stretch>
            <a:fillRect/>
          </a:stretch>
        </p:blipFill>
        <p:spPr>
          <a:xfrm>
            <a:off x="220572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154" name="Picture 153"/>
          <p:cNvPicPr/>
          <p:nvPr/>
        </p:nvPicPr>
        <p:blipFill>
          <a:blip r:embed="rId2"/>
          <a:stretch>
            <a:fillRect/>
          </a:stretch>
        </p:blipFill>
        <p:spPr>
          <a:xfrm>
            <a:off x="220572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42423" y="1736155"/>
            <a:ext cx="8627475" cy="1470025"/>
          </a:xfrm>
        </p:spPr>
        <p:txBody>
          <a:bodyPr/>
          <a:lstStyle>
            <a:lvl1pPr>
              <a:defRPr sz="3600" b="1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742424" y="3261138"/>
            <a:ext cx="6474639" cy="592584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>
                <a:solidFill>
                  <a:srgbClr val="0082C2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auto">
          <a:xfrm>
            <a:off x="730962" y="6102909"/>
            <a:ext cx="3900488" cy="445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2600">
                <a:solidFill>
                  <a:srgbClr val="0082C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rgbClr val="003357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3357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3357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003357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003357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003357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003357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003357"/>
                </a:solidFill>
                <a:latin typeface="+mn-lt"/>
              </a:defRPr>
            </a:lvl9pPr>
          </a:lstStyle>
          <a:p>
            <a:r>
              <a:rPr lang="en-GB" sz="1600" dirty="0" smtClean="0"/>
              <a:t>Peter Brett </a:t>
            </a:r>
            <a:r>
              <a:rPr lang="en-GB" sz="1800" dirty="0" smtClean="0"/>
              <a:t>Associates</a:t>
            </a:r>
            <a:r>
              <a:rPr lang="en-GB" sz="1600" dirty="0" smtClean="0"/>
              <a:t> LLP</a:t>
            </a:r>
            <a:endParaRPr lang="en-GB" sz="160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850" y="380279"/>
            <a:ext cx="1346649" cy="74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030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339" y="476672"/>
            <a:ext cx="8874786" cy="692150"/>
          </a:xfrm>
        </p:spPr>
        <p:txBody>
          <a:bodyPr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600"/>
              </a:spcBef>
              <a:defRPr sz="2400"/>
            </a:lvl1pPr>
            <a:lvl2pPr>
              <a:spcBef>
                <a:spcPts val="400"/>
              </a:spcBef>
              <a:defRPr sz="2200"/>
            </a:lvl2pPr>
            <a:lvl3pPr>
              <a:spcBef>
                <a:spcPts val="4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52135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0560" y="1860429"/>
            <a:ext cx="8420100" cy="1500187"/>
          </a:xfrm>
        </p:spPr>
        <p:txBody>
          <a:bodyPr anchor="t"/>
          <a:lstStyle>
            <a:lvl1pPr marL="0" indent="0">
              <a:buNone/>
              <a:defRPr sz="3300" b="1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41481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250312"/>
            <a:ext cx="4375150" cy="4983434"/>
          </a:xfrm>
        </p:spPr>
        <p:txBody>
          <a:bodyPr>
            <a:normAutofit/>
          </a:bodyPr>
          <a:lstStyle>
            <a:lvl1pPr>
              <a:spcBef>
                <a:spcPts val="300"/>
              </a:spcBef>
              <a:defRPr sz="2200">
                <a:solidFill>
                  <a:schemeClr val="tx1"/>
                </a:solidFill>
              </a:defRPr>
            </a:lvl1pPr>
            <a:lvl2pPr>
              <a:spcBef>
                <a:spcPts val="300"/>
              </a:spcBef>
              <a:defRPr sz="2000">
                <a:solidFill>
                  <a:schemeClr val="tx1"/>
                </a:solidFill>
              </a:defRPr>
            </a:lvl2pPr>
            <a:lvl3pPr>
              <a:spcBef>
                <a:spcPts val="300"/>
              </a:spcBef>
              <a:defRPr sz="1800">
                <a:solidFill>
                  <a:schemeClr val="tx1"/>
                </a:solidFill>
              </a:defRPr>
            </a:lvl3pPr>
            <a:lvl4pPr>
              <a:spcBef>
                <a:spcPts val="300"/>
              </a:spcBef>
              <a:defRPr sz="1800">
                <a:solidFill>
                  <a:schemeClr val="tx1"/>
                </a:solidFill>
              </a:defRPr>
            </a:lvl4pPr>
            <a:lvl5pPr>
              <a:spcBef>
                <a:spcPts val="300"/>
              </a:spcBef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250312"/>
            <a:ext cx="4375150" cy="4983434"/>
          </a:xfrm>
        </p:spPr>
        <p:txBody>
          <a:bodyPr/>
          <a:lstStyle>
            <a:lvl1pPr marL="342900" indent="-342900" algn="l" rtl="0" eaLnBrk="1" fontAlgn="base" hangingPunct="1"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•"/>
              <a:defRPr lang="en-US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•"/>
              <a:defRPr lang="en-US" sz="2000" dirty="0" smtClean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•"/>
              <a:defRPr lang="en-US" sz="1800" dirty="0" smtClean="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•"/>
              <a:defRPr lang="en-US" sz="1800" dirty="0" smtClean="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•"/>
              <a:defRPr lang="en-GB" sz="1400" dirty="0">
                <a:solidFill>
                  <a:schemeClr val="tx1"/>
                </a:solidFill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94407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245531"/>
            <a:ext cx="8915400" cy="8921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27833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918095"/>
            <a:ext cx="4376870" cy="4333236"/>
          </a:xfrm>
        </p:spPr>
        <p:txBody>
          <a:bodyPr/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08286" y="127833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9711" y="1918095"/>
            <a:ext cx="4378590" cy="4333236"/>
          </a:xfrm>
        </p:spPr>
        <p:txBody>
          <a:bodyPr/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35382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89150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45224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56029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lIns="36000" anchor="ctr" anchorCtr="1"/>
          <a:lstStyle>
            <a:lvl1pPr marL="0" indent="0"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59989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967228"/>
            <a:ext cx="5943600" cy="40011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84784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4" name="Picture 14" descr="title_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921875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31825" y="2420938"/>
            <a:ext cx="8420100" cy="11255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 smtClean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2625" y="3573463"/>
            <a:ext cx="6934200" cy="17526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631825" y="44450"/>
            <a:ext cx="57626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4400" b="1">
              <a:solidFill>
                <a:srgbClr val="000000"/>
              </a:solidFill>
            </a:endParaRPr>
          </a:p>
        </p:txBody>
      </p:sp>
      <p:pic>
        <p:nvPicPr>
          <p:cNvPr id="5132" name="Picture 12" descr="PAS logo green 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333375"/>
            <a:ext cx="1944687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:\LGA\Planning Advisory Service\Team\Website\Web images\logos\LGA logo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184" y="167258"/>
            <a:ext cx="2708563" cy="159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2558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596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78912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42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1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5752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2305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907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4350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320" y="1600200"/>
            <a:ext cx="4350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31296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078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00080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21611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274638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4200" y="274638"/>
            <a:ext cx="65341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988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584280" y="274680"/>
            <a:ext cx="8915040" cy="5298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84280" y="396432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152320" y="1600200"/>
            <a:ext cx="4350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4350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52320" y="160020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152320" y="396432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152320" y="160020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584280" y="3964320"/>
            <a:ext cx="89150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"/>
          <p:cNvSpPr/>
          <p:nvPr/>
        </p:nvSpPr>
        <p:spPr>
          <a:xfrm>
            <a:off x="583920" y="6453000"/>
            <a:ext cx="8893440" cy="0"/>
          </a:xfrm>
          <a:prstGeom prst="line">
            <a:avLst/>
          </a:prstGeom>
          <a:ln w="9360">
            <a:solidFill>
              <a:srgbClr val="99CC00"/>
            </a:solidFill>
            <a:round/>
          </a:ln>
        </p:spPr>
      </p:sp>
      <p:pic>
        <p:nvPicPr>
          <p:cNvPr id="8" name="Picture 14"/>
          <p:cNvPicPr/>
          <p:nvPr/>
        </p:nvPicPr>
        <p:blipFill>
          <a:blip r:embed="rId14"/>
          <a:stretch>
            <a:fillRect/>
          </a:stretch>
        </p:blipFill>
        <p:spPr>
          <a:xfrm>
            <a:off x="0" y="3240"/>
            <a:ext cx="9921600" cy="6854400"/>
          </a:xfrm>
          <a:prstGeom prst="rect">
            <a:avLst/>
          </a:prstGeom>
          <a:ln>
            <a:noFill/>
          </a:ln>
        </p:spPr>
      </p:pic>
      <p:sp>
        <p:nvSpPr>
          <p:cNvPr id="2" name="PlaceHolder 2"/>
          <p:cNvSpPr>
            <a:spLocks noGrp="1"/>
          </p:cNvSpPr>
          <p:nvPr>
            <p:ph type="title"/>
          </p:nvPr>
        </p:nvSpPr>
        <p:spPr>
          <a:xfrm>
            <a:off x="631800" y="2421000"/>
            <a:ext cx="8419680" cy="112500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GB" sz="4000" b="1">
                <a:solidFill>
                  <a:srgbClr val="FFFFFF"/>
                </a:solidFill>
                <a:latin typeface="Arial"/>
              </a:rPr>
              <a:t>Click to edit the title text formatClick to edit Master title style</a:t>
            </a:r>
            <a:endParaRPr/>
          </a:p>
        </p:txBody>
      </p:sp>
      <p:sp>
        <p:nvSpPr>
          <p:cNvPr id="3" name="CustomShape 3"/>
          <p:cNvSpPr/>
          <p:nvPr/>
        </p:nvSpPr>
        <p:spPr>
          <a:xfrm>
            <a:off x="631800" y="44280"/>
            <a:ext cx="576000" cy="576000"/>
          </a:xfrm>
          <a:prstGeom prst="rect">
            <a:avLst/>
          </a:prstGeom>
          <a:noFill/>
          <a:ln>
            <a:noFill/>
          </a:ln>
        </p:spPr>
      </p:sp>
      <p:pic>
        <p:nvPicPr>
          <p:cNvPr id="4" name="Picture 12"/>
          <p:cNvPicPr/>
          <p:nvPr/>
        </p:nvPicPr>
        <p:blipFill>
          <a:blip r:embed="rId15"/>
          <a:stretch>
            <a:fillRect/>
          </a:stretch>
        </p:blipFill>
        <p:spPr>
          <a:xfrm>
            <a:off x="344520" y="333360"/>
            <a:ext cx="1944360" cy="1352160"/>
          </a:xfrm>
          <a:prstGeom prst="rect">
            <a:avLst/>
          </a:prstGeom>
          <a:ln>
            <a:noFill/>
          </a:ln>
        </p:spPr>
      </p:pic>
      <p:pic>
        <p:nvPicPr>
          <p:cNvPr id="5" name="Picture 2"/>
          <p:cNvPicPr/>
          <p:nvPr/>
        </p:nvPicPr>
        <p:blipFill>
          <a:blip r:embed="rId16"/>
          <a:stretch>
            <a:fillRect/>
          </a:stretch>
        </p:blipFill>
        <p:spPr>
          <a:xfrm>
            <a:off x="6609240" y="167400"/>
            <a:ext cx="2708280" cy="1599480"/>
          </a:xfrm>
          <a:prstGeom prst="rect">
            <a:avLst/>
          </a:prstGeom>
          <a:ln>
            <a:noFill/>
          </a:ln>
        </p:spPr>
      </p:pic>
      <p:sp>
        <p:nvSpPr>
          <p:cNvPr id="6" name="PlaceHolder 4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GB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4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Line 1"/>
          <p:cNvSpPr/>
          <p:nvPr/>
        </p:nvSpPr>
        <p:spPr>
          <a:xfrm>
            <a:off x="583920" y="6453000"/>
            <a:ext cx="8893440" cy="0"/>
          </a:xfrm>
          <a:prstGeom prst="line">
            <a:avLst/>
          </a:prstGeom>
          <a:ln w="9360">
            <a:solidFill>
              <a:srgbClr val="99CC00"/>
            </a:solidFill>
            <a:round/>
          </a:ln>
        </p:spPr>
      </p:sp>
      <p:sp>
        <p:nvSpPr>
          <p:cNvPr id="119" name="PlaceHolder 2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26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GB" sz="4000" b="1">
                <a:solidFill>
                  <a:srgbClr val="669900"/>
                </a:solidFill>
                <a:latin typeface="Arial"/>
              </a:rPr>
              <a:t>Click to edit the title text formatClick to edit Master title style</a:t>
            </a:r>
            <a:endParaRPr/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584280" y="1600200"/>
            <a:ext cx="8915040" cy="4525560"/>
          </a:xfrm>
          <a:prstGeom prst="rect">
            <a:avLst/>
          </a:prstGeom>
        </p:spPr>
        <p:txBody>
          <a:bodyPr/>
          <a:lstStyle/>
          <a:p>
            <a:pPr>
              <a:buSzPct val="45000"/>
              <a:buFont typeface="StarSymbol"/>
              <a:buChar char=""/>
            </a:pPr>
            <a:r>
              <a:rPr lang="en-GB" sz="3200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3200">
                <a:solidFill>
                  <a:srgbClr val="000000"/>
                </a:solidFill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3200">
                <a:solidFill>
                  <a:srgbClr val="000000"/>
                </a:solidFill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3200">
                <a:solidFill>
                  <a:srgbClr val="000000"/>
                </a:solidFill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3200">
                <a:solidFill>
                  <a:srgbClr val="000000"/>
                </a:solidFill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3200">
                <a:solidFill>
                  <a:srgbClr val="000000"/>
                </a:solidFill>
                <a:latin typeface="Arial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en-GB" sz="3200">
                <a:solidFill>
                  <a:srgbClr val="000000"/>
                </a:solidFill>
                <a:latin typeface="Arial"/>
              </a:rPr>
              <a:t>Seventh Outline LevelClick to edit Master text styles</a:t>
            </a:r>
            <a:endParaRPr/>
          </a:p>
          <a:p>
            <a:pPr lvl="1">
              <a:lnSpc>
                <a:spcPct val="100000"/>
              </a:lnSpc>
              <a:buFont typeface="StarSymbol"/>
              <a:buChar char=""/>
            </a:pPr>
            <a:r>
              <a:rPr lang="en-GB" sz="2800">
                <a:solidFill>
                  <a:srgbClr val="000000"/>
                </a:solidFill>
                <a:latin typeface="Arial"/>
              </a:rPr>
              <a:t>Second level</a:t>
            </a:r>
            <a:endParaRPr/>
          </a:p>
          <a:p>
            <a:pPr lvl="2">
              <a:lnSpc>
                <a:spcPct val="100000"/>
              </a:lnSpc>
              <a:buFont typeface="StarSymbol"/>
              <a:buChar char=""/>
            </a:pPr>
            <a:r>
              <a:rPr lang="en-GB" sz="2400">
                <a:solidFill>
                  <a:srgbClr val="000000"/>
                </a:solidFill>
                <a:latin typeface="Arial"/>
              </a:rPr>
              <a:t>Third level</a:t>
            </a:r>
            <a:endParaRPr/>
          </a:p>
          <a:p>
            <a:pPr lvl="3">
              <a:lnSpc>
                <a:spcPct val="100000"/>
              </a:lnSpc>
              <a:buFont typeface="StarSymbol"/>
              <a:buChar char=""/>
            </a:pPr>
            <a:r>
              <a:rPr lang="en-GB" sz="2000">
                <a:solidFill>
                  <a:srgbClr val="000000"/>
                </a:solidFill>
                <a:latin typeface="Arial"/>
              </a:rPr>
              <a:t>Fourth level</a:t>
            </a:r>
            <a:endParaRPr/>
          </a:p>
          <a:p>
            <a:pPr lvl="4">
              <a:lnSpc>
                <a:spcPct val="100000"/>
              </a:lnSpc>
              <a:buFont typeface="StarSymbol"/>
              <a:buChar char="»"/>
            </a:pPr>
            <a:r>
              <a:rPr lang="en-GB" sz="2000">
                <a:solidFill>
                  <a:srgbClr val="000000"/>
                </a:solidFill>
                <a:latin typeface="Arial"/>
              </a:rPr>
              <a:t>Fifth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7339" y="476672"/>
            <a:ext cx="7565363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196851"/>
            <a:ext cx="8915400" cy="510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56590" y="6306174"/>
            <a:ext cx="3900488" cy="359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2600">
                <a:solidFill>
                  <a:srgbClr val="0082C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rgbClr val="003357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3357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3357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003357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003357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003357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003357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003357"/>
                </a:solidFill>
                <a:latin typeface="+mn-lt"/>
              </a:defRPr>
            </a:lvl9pPr>
          </a:lstStyle>
          <a:p>
            <a:r>
              <a:rPr lang="en-GB" sz="1600" dirty="0" smtClean="0"/>
              <a:t>Peter Brett Associates LLP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066599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5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5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5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5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5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57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57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57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57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rgbClr val="003357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ts val="400"/>
        </a:spcBef>
        <a:spcAft>
          <a:spcPct val="0"/>
        </a:spcAft>
        <a:buFont typeface="Arial" pitchFamily="34" charset="0"/>
        <a:buChar char="•"/>
        <a:defRPr sz="2200">
          <a:solidFill>
            <a:srgbClr val="003357"/>
          </a:solidFill>
          <a:latin typeface="+mn-lt"/>
        </a:defRPr>
      </a:lvl2pPr>
      <a:lvl3pPr marL="1143000" indent="-228600" algn="l" rtl="0" eaLnBrk="1" fontAlgn="base" hangingPunct="1">
        <a:spcBef>
          <a:spcPts val="400"/>
        </a:spcBef>
        <a:spcAft>
          <a:spcPct val="0"/>
        </a:spcAft>
        <a:buFont typeface="Arial" pitchFamily="34" charset="0"/>
        <a:buChar char="•"/>
        <a:defRPr sz="2000">
          <a:solidFill>
            <a:srgbClr val="003357"/>
          </a:solidFill>
          <a:latin typeface="+mn-lt"/>
        </a:defRPr>
      </a:lvl3pPr>
      <a:lvl4pPr marL="1600200" indent="-228600" algn="l" rtl="0" eaLnBrk="1" fontAlgn="base" hangingPunct="1">
        <a:spcBef>
          <a:spcPts val="400"/>
        </a:spcBef>
        <a:spcAft>
          <a:spcPct val="0"/>
        </a:spcAft>
        <a:buFont typeface="Arial" pitchFamily="34" charset="0"/>
        <a:buChar char="•"/>
        <a:defRPr sz="1800">
          <a:solidFill>
            <a:srgbClr val="003357"/>
          </a:solidFill>
          <a:latin typeface="+mn-lt"/>
        </a:defRPr>
      </a:lvl4pPr>
      <a:lvl5pPr marL="2057400" indent="-228600" algn="l" rtl="0" eaLnBrk="1" fontAlgn="base" hangingPunct="1">
        <a:spcBef>
          <a:spcPts val="400"/>
        </a:spcBef>
        <a:spcAft>
          <a:spcPct val="0"/>
        </a:spcAft>
        <a:buFont typeface="Arial" pitchFamily="34" charset="0"/>
        <a:buChar char="•"/>
        <a:defRPr sz="1700">
          <a:solidFill>
            <a:srgbClr val="003357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3357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3357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3357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3357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84200" y="274638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84200" y="1600200"/>
            <a:ext cx="8915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584200" y="6453188"/>
            <a:ext cx="8893175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44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440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6699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669900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669900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669900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669900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669900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669900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669900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669900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3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1065240" y="2468520"/>
            <a:ext cx="8424359" cy="2976704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GB" sz="4000" b="1" dirty="0" smtClean="0">
                <a:solidFill>
                  <a:srgbClr val="000000"/>
                </a:solidFill>
                <a:latin typeface="Arial"/>
              </a:rPr>
              <a:t>Beyond the Duty to Co-operate…</a:t>
            </a:r>
          </a:p>
          <a:p>
            <a:pPr>
              <a:lnSpc>
                <a:spcPct val="100000"/>
              </a:lnSpc>
            </a:pPr>
            <a:r>
              <a:rPr lang="en-GB" sz="4000" b="1" dirty="0" smtClean="0">
                <a:solidFill>
                  <a:srgbClr val="000000"/>
                </a:solidFill>
                <a:latin typeface="Arial"/>
              </a:rPr>
              <a:t>…and towards strategic planning </a:t>
            </a:r>
          </a:p>
          <a:p>
            <a:pPr>
              <a:lnSpc>
                <a:spcPct val="100000"/>
              </a:lnSpc>
            </a:pPr>
            <a:endParaRPr lang="en-GB" sz="4000" b="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4000" b="1" dirty="0" smtClean="0">
                <a:solidFill>
                  <a:srgbClr val="000000"/>
                </a:solidFill>
                <a:latin typeface="Arial"/>
              </a:rPr>
              <a:t>Welcome! </a:t>
            </a:r>
          </a:p>
        </p:txBody>
      </p:sp>
      <p:sp>
        <p:nvSpPr>
          <p:cNvPr id="161" name="TextShape 2"/>
          <p:cNvSpPr txBox="1"/>
          <p:nvPr/>
        </p:nvSpPr>
        <p:spPr>
          <a:xfrm>
            <a:off x="1065240" y="3593520"/>
            <a:ext cx="7991280" cy="17798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en-GB" sz="3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CustomShape 3"/>
          <p:cNvSpPr/>
          <p:nvPr/>
        </p:nvSpPr>
        <p:spPr>
          <a:xfrm>
            <a:off x="1136520" y="6021360"/>
            <a:ext cx="4032000" cy="456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2400" b="1" dirty="0" smtClean="0">
                <a:solidFill>
                  <a:srgbClr val="000000"/>
                </a:solidFill>
                <a:latin typeface="Arial"/>
              </a:rPr>
              <a:t>1 March 2016</a:t>
            </a:r>
            <a:endParaRPr dirty="0"/>
          </a:p>
        </p:txBody>
      </p:sp>
      <p:sp>
        <p:nvSpPr>
          <p:cNvPr id="163" name="CustomShape 4"/>
          <p:cNvSpPr/>
          <p:nvPr/>
        </p:nvSpPr>
        <p:spPr>
          <a:xfrm>
            <a:off x="6321600" y="6021360"/>
            <a:ext cx="3166560" cy="456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GB" sz="2400" b="1" dirty="0">
                <a:solidFill>
                  <a:srgbClr val="000000"/>
                </a:solidFill>
                <a:latin typeface="Arial"/>
              </a:rPr>
              <a:t>www.pas.gov.uk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28464" y="1196752"/>
            <a:ext cx="8928992" cy="435133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700" kern="0" dirty="0" smtClean="0">
                <a:solidFill>
                  <a:srgbClr val="000000"/>
                </a:solidFill>
              </a:rPr>
              <a:t>The response to the Duty was shaped by local context</a:t>
            </a:r>
          </a:p>
          <a:p>
            <a:r>
              <a:rPr lang="en-GB" sz="2700" kern="0" dirty="0" smtClean="0">
                <a:solidFill>
                  <a:srgbClr val="000000"/>
                </a:solidFill>
              </a:rPr>
              <a:t>For areas with a history of cooperation and a shared / emerging vision, the Duty was a continuation of business as normal. </a:t>
            </a:r>
          </a:p>
          <a:p>
            <a:r>
              <a:rPr lang="en-GB" sz="2700" kern="0" dirty="0" smtClean="0">
                <a:solidFill>
                  <a:srgbClr val="000000"/>
                </a:solidFill>
              </a:rPr>
              <a:t>For areas with little or such history and / or conflicting planning goals, the Duty raised issues that were not being answered – or even addressed</a:t>
            </a:r>
          </a:p>
          <a:p>
            <a:pPr marL="0" indent="0">
              <a:buFontTx/>
              <a:buNone/>
            </a:pPr>
            <a:endParaRPr lang="en-GB" sz="2700" kern="0" dirty="0">
              <a:solidFill>
                <a:srgbClr val="000000"/>
              </a:solidFill>
            </a:endParaRPr>
          </a:p>
          <a:p>
            <a:pPr marL="0" indent="0">
              <a:buFontTx/>
              <a:buNone/>
            </a:pPr>
            <a:r>
              <a:rPr lang="en-GB" sz="2700" i="1" kern="0" dirty="0" smtClean="0">
                <a:solidFill>
                  <a:srgbClr val="000000"/>
                </a:solidFill>
              </a:rPr>
              <a:t>“We have a strong bond [with neighbours]. The Duty just gives us another reason for talking at that strategic level, for seeing out inter-relationships”.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88504" y="188640"/>
            <a:ext cx="8424936" cy="132556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kern="0" dirty="0" smtClean="0">
                <a:solidFill>
                  <a:srgbClr val="000000"/>
                </a:solidFill>
              </a:rPr>
              <a:t>Local context</a:t>
            </a:r>
            <a:endParaRPr lang="en-GB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44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28464" y="1196752"/>
            <a:ext cx="8928992" cy="435133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sz="2700" kern="0" dirty="0" smtClean="0">
                <a:solidFill>
                  <a:srgbClr val="000000"/>
                </a:solidFill>
              </a:rPr>
              <a:t>We asked interviewees to rate the main challenges facing their authority in terms of compliance:</a:t>
            </a:r>
          </a:p>
          <a:p>
            <a:pPr marL="0" indent="0">
              <a:buFontTx/>
              <a:buNone/>
            </a:pPr>
            <a:endParaRPr lang="en-GB" sz="2700" kern="0" dirty="0" smtClean="0">
              <a:solidFill>
                <a:srgbClr val="000000"/>
              </a:solidFill>
            </a:endParaRPr>
          </a:p>
          <a:p>
            <a:r>
              <a:rPr lang="en-GB" sz="2700" kern="0" dirty="0">
                <a:solidFill>
                  <a:srgbClr val="000000"/>
                </a:solidFill>
              </a:rPr>
              <a:t>“Agreeing a distribution of housing / employment land with neighbouring authorities”</a:t>
            </a:r>
          </a:p>
          <a:p>
            <a:r>
              <a:rPr lang="en-GB" sz="2700" kern="0" dirty="0">
                <a:solidFill>
                  <a:srgbClr val="000000"/>
                </a:solidFill>
              </a:rPr>
              <a:t>“Doing effective cross-boundary strategic planning at the local authority level”</a:t>
            </a:r>
          </a:p>
          <a:p>
            <a:r>
              <a:rPr lang="en-GB" sz="2700" kern="0" dirty="0">
                <a:solidFill>
                  <a:srgbClr val="000000"/>
                </a:solidFill>
              </a:rPr>
              <a:t>“Political differences”</a:t>
            </a:r>
          </a:p>
          <a:p>
            <a:r>
              <a:rPr lang="en-GB" sz="2700" kern="0" dirty="0">
                <a:solidFill>
                  <a:srgbClr val="000000"/>
                </a:solidFill>
              </a:rPr>
              <a:t>“Lack of alignment with neighbouring areas in terms of local plan development”</a:t>
            </a:r>
          </a:p>
          <a:p>
            <a:r>
              <a:rPr lang="en-GB" sz="2700" kern="0" dirty="0">
                <a:solidFill>
                  <a:srgbClr val="000000"/>
                </a:solidFill>
              </a:rPr>
              <a:t>“Capacity in the authority” </a:t>
            </a:r>
          </a:p>
          <a:p>
            <a:endParaRPr lang="en-GB" sz="2700" kern="0" dirty="0" smtClean="0">
              <a:solidFill>
                <a:srgbClr val="000000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88504" y="188640"/>
            <a:ext cx="8424936" cy="132556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kern="0" dirty="0" smtClean="0">
                <a:solidFill>
                  <a:srgbClr val="000000"/>
                </a:solidFill>
              </a:rPr>
              <a:t>Top 5 challenges</a:t>
            </a:r>
            <a:endParaRPr lang="en-GB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45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20552" y="188640"/>
            <a:ext cx="7859216" cy="132556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kern="0" dirty="0" smtClean="0">
                <a:solidFill>
                  <a:srgbClr val="000000"/>
                </a:solidFill>
              </a:rPr>
              <a:t>Reflections on the challenges</a:t>
            </a:r>
            <a:endParaRPr lang="en-GB" kern="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28464" y="1340768"/>
            <a:ext cx="8856984" cy="483619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sz="2700" i="1" kern="0" dirty="0" smtClean="0">
                <a:solidFill>
                  <a:srgbClr val="000000"/>
                </a:solidFill>
              </a:rPr>
              <a:t>“If you have an uncooperative partner, and they’re prepared to put up with the consequences and blame the government, there is no real sanction.”</a:t>
            </a:r>
          </a:p>
          <a:p>
            <a:pPr marL="0" indent="0">
              <a:buFontTx/>
              <a:buNone/>
            </a:pPr>
            <a:endParaRPr lang="en-GB" sz="2700" i="1" kern="0" dirty="0">
              <a:solidFill>
                <a:srgbClr val="000000"/>
              </a:solidFill>
            </a:endParaRPr>
          </a:p>
          <a:p>
            <a:pPr marL="0" indent="0">
              <a:buFontTx/>
              <a:buNone/>
            </a:pPr>
            <a:r>
              <a:rPr lang="en-GB" sz="2700" i="1" kern="0" dirty="0" smtClean="0">
                <a:solidFill>
                  <a:srgbClr val="000000"/>
                </a:solidFill>
              </a:rPr>
              <a:t>“It’s a hard duty to carry out effectively…The level of collaboration is a bit pick and mix as we’re all at different stages.”</a:t>
            </a:r>
          </a:p>
          <a:p>
            <a:pPr marL="0" indent="0">
              <a:buFontTx/>
              <a:buNone/>
            </a:pPr>
            <a:endParaRPr lang="en-GB" sz="2700" i="1" kern="0" dirty="0">
              <a:solidFill>
                <a:srgbClr val="000000"/>
              </a:solidFill>
            </a:endParaRPr>
          </a:p>
          <a:p>
            <a:pPr marL="0" indent="0">
              <a:buFontTx/>
              <a:buNone/>
            </a:pPr>
            <a:r>
              <a:rPr lang="en-GB" sz="2700" i="1" kern="0" dirty="0" smtClean="0">
                <a:solidFill>
                  <a:srgbClr val="000000"/>
                </a:solidFill>
              </a:rPr>
              <a:t>“The difficulty is selling it to members.”</a:t>
            </a:r>
          </a:p>
        </p:txBody>
      </p:sp>
    </p:spTree>
    <p:extLst>
      <p:ext uri="{BB962C8B-B14F-4D97-AF65-F5344CB8AC3E}">
        <p14:creationId xmlns:p14="http://schemas.microsoft.com/office/powerpoint/2010/main" val="37820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28464" y="1196752"/>
            <a:ext cx="8928992" cy="435133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sz="2700" kern="0" dirty="0" smtClean="0">
                <a:solidFill>
                  <a:srgbClr val="000000"/>
                </a:solidFill>
              </a:rPr>
              <a:t>We also asked interviewees to identify the features of a support package:</a:t>
            </a:r>
          </a:p>
          <a:p>
            <a:pPr marL="0" indent="0">
              <a:buFontTx/>
              <a:buNone/>
            </a:pPr>
            <a:endParaRPr lang="en-GB" sz="2700" kern="0" dirty="0" smtClean="0">
              <a:solidFill>
                <a:srgbClr val="000000"/>
              </a:solidFill>
            </a:endParaRPr>
          </a:p>
          <a:p>
            <a:r>
              <a:rPr lang="en-GB" sz="2700" kern="0" dirty="0" smtClean="0">
                <a:solidFill>
                  <a:srgbClr val="000000"/>
                </a:solidFill>
              </a:rPr>
              <a:t>Bringing authorities together to focus on strategic, cross-boundary issues </a:t>
            </a:r>
          </a:p>
          <a:p>
            <a:r>
              <a:rPr lang="en-GB" sz="2700" kern="0" dirty="0" smtClean="0">
                <a:solidFill>
                  <a:srgbClr val="000000"/>
                </a:solidFill>
              </a:rPr>
              <a:t>Engaging elected member and senior managers </a:t>
            </a:r>
          </a:p>
          <a:p>
            <a:r>
              <a:rPr lang="en-GB" sz="2700" kern="0" dirty="0" smtClean="0">
                <a:solidFill>
                  <a:srgbClr val="000000"/>
                </a:solidFill>
              </a:rPr>
              <a:t>Providing a review / critical friend function</a:t>
            </a:r>
          </a:p>
          <a:p>
            <a:r>
              <a:rPr lang="en-GB" sz="2700" kern="0" dirty="0" smtClean="0">
                <a:solidFill>
                  <a:srgbClr val="000000"/>
                </a:solidFill>
              </a:rPr>
              <a:t>Illustrating examples of joint working arrangements </a:t>
            </a:r>
          </a:p>
          <a:p>
            <a:r>
              <a:rPr lang="en-GB" sz="2700" kern="0" dirty="0" smtClean="0">
                <a:solidFill>
                  <a:srgbClr val="000000"/>
                </a:solidFill>
              </a:rPr>
              <a:t>Working with individual authorities to develop capacity and raise awareness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71879" y="188640"/>
            <a:ext cx="8424936" cy="132556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kern="0" dirty="0" smtClean="0">
                <a:solidFill>
                  <a:srgbClr val="000000"/>
                </a:solidFill>
              </a:rPr>
              <a:t>Support</a:t>
            </a:r>
            <a:endParaRPr lang="en-GB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68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40632" y="116632"/>
            <a:ext cx="6483152" cy="132556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kern="0" dirty="0" smtClean="0">
                <a:solidFill>
                  <a:srgbClr val="000000"/>
                </a:solidFill>
              </a:rPr>
              <a:t>Changing context</a:t>
            </a:r>
            <a:endParaRPr lang="en-GB" kern="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28464" y="1196752"/>
            <a:ext cx="9145016" cy="511256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 smtClean="0">
                <a:solidFill>
                  <a:srgbClr val="000000"/>
                </a:solidFill>
              </a:rPr>
              <a:t>Devolution:</a:t>
            </a:r>
          </a:p>
          <a:p>
            <a:pPr lvl="1"/>
            <a:r>
              <a:rPr lang="en-GB" kern="0" dirty="0" smtClean="0">
                <a:solidFill>
                  <a:srgbClr val="000000"/>
                </a:solidFill>
              </a:rPr>
              <a:t>operating at a level larger than and across strategic housing markets </a:t>
            </a:r>
          </a:p>
          <a:p>
            <a:pPr lvl="1"/>
            <a:r>
              <a:rPr lang="en-GB" kern="0" dirty="0" smtClean="0">
                <a:solidFill>
                  <a:srgbClr val="000000"/>
                </a:solidFill>
              </a:rPr>
              <a:t>Delivering powers and resources that should enable faster delivery of planned homes</a:t>
            </a:r>
          </a:p>
          <a:p>
            <a:pPr lvl="1"/>
            <a:r>
              <a:rPr lang="en-GB" kern="0" dirty="0" smtClean="0">
                <a:solidFill>
                  <a:srgbClr val="000000"/>
                </a:solidFill>
              </a:rPr>
              <a:t>Ramping up pressure for more housing to match ambitious growth plans</a:t>
            </a:r>
          </a:p>
          <a:p>
            <a:r>
              <a:rPr lang="en-GB" kern="0" dirty="0" smtClean="0">
                <a:solidFill>
                  <a:srgbClr val="000000"/>
                </a:solidFill>
              </a:rPr>
              <a:t>Mayoral corporations 	</a:t>
            </a:r>
          </a:p>
          <a:p>
            <a:endParaRPr lang="en-GB" kern="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48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40632" y="116632"/>
            <a:ext cx="6483152" cy="132556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kern="0" dirty="0" smtClean="0">
                <a:solidFill>
                  <a:srgbClr val="000000"/>
                </a:solidFill>
              </a:rPr>
              <a:t>That was then…</a:t>
            </a:r>
            <a:endParaRPr lang="en-GB" kern="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28464" y="1196752"/>
            <a:ext cx="9145016" cy="511256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 smtClean="0">
                <a:solidFill>
                  <a:srgbClr val="000000"/>
                </a:solidFill>
              </a:rPr>
              <a:t>To what extent are those issues and concerns still relevant today? </a:t>
            </a:r>
          </a:p>
          <a:p>
            <a:r>
              <a:rPr lang="en-GB" kern="0" dirty="0" smtClean="0">
                <a:solidFill>
                  <a:srgbClr val="000000"/>
                </a:solidFill>
              </a:rPr>
              <a:t>What do we need to do to address them? </a:t>
            </a:r>
          </a:p>
          <a:p>
            <a:r>
              <a:rPr lang="en-GB" kern="0" dirty="0" smtClean="0">
                <a:solidFill>
                  <a:srgbClr val="000000"/>
                </a:solidFill>
              </a:rPr>
              <a:t>What other support needs remain?</a:t>
            </a:r>
          </a:p>
          <a:p>
            <a:endParaRPr lang="en-GB" kern="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88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4680" y="2406490"/>
            <a:ext cx="7963823" cy="646331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Strategic investment plans:  what they are, aren’t, and how they can really work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018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708" y="231345"/>
            <a:ext cx="7973160" cy="69215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What are “area-wide strategic investment plans”?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5700"/>
            <a:ext cx="8686801" cy="5109322"/>
          </a:xfrm>
        </p:spPr>
        <p:txBody>
          <a:bodyPr>
            <a:normAutofit fontScale="92500"/>
          </a:bodyPr>
          <a:lstStyle/>
          <a:p>
            <a:pPr marL="0" lvl="1" indent="0">
              <a:spcBef>
                <a:spcPts val="600"/>
              </a:spcBef>
              <a:buNone/>
            </a:pPr>
            <a:r>
              <a:rPr lang="en-GB" sz="2400" b="1" dirty="0">
                <a:ea typeface="+mn-ea"/>
                <a:cs typeface="+mn-cs"/>
              </a:rPr>
              <a:t>About plans which co-ordinate land use and infrastructure investment which cross boundaries</a:t>
            </a:r>
          </a:p>
          <a:p>
            <a:pPr marL="0" indent="0">
              <a:buNone/>
            </a:pPr>
            <a:r>
              <a:rPr lang="en-GB" dirty="0" smtClean="0"/>
              <a:t>1) Emerging Combined Authorities Investment / Growth Plans</a:t>
            </a:r>
          </a:p>
          <a:p>
            <a:pPr lvl="1"/>
            <a:r>
              <a:rPr lang="en-GB" dirty="0" smtClean="0"/>
              <a:t>Frantic devolution deals 2015: Treasury only really interested in</a:t>
            </a:r>
          </a:p>
          <a:p>
            <a:pPr lvl="2"/>
            <a:r>
              <a:rPr lang="en-GB" dirty="0" smtClean="0"/>
              <a:t>A) Elected mayor as focus of responsibility </a:t>
            </a:r>
          </a:p>
          <a:p>
            <a:pPr lvl="2"/>
            <a:r>
              <a:rPr lang="en-GB" dirty="0" smtClean="0"/>
              <a:t>B) Strategic planning powers for investment </a:t>
            </a:r>
          </a:p>
          <a:p>
            <a:pPr lvl="1"/>
            <a:r>
              <a:rPr lang="en-GB" dirty="0" smtClean="0"/>
              <a:t>Different results in different places:  Manchester, Sheffield, NE, Liverpool Mayor taking on strategic planning powers; </a:t>
            </a:r>
          </a:p>
          <a:p>
            <a:pPr lvl="1"/>
            <a:r>
              <a:rPr lang="en-GB" dirty="0" smtClean="0"/>
              <a:t>Tees Valley, West Midlands CA – Mayors have smaller (stated) role</a:t>
            </a:r>
          </a:p>
          <a:p>
            <a:pPr marL="0" lvl="1" indent="0">
              <a:spcBef>
                <a:spcPts val="600"/>
              </a:spcBef>
              <a:buNone/>
            </a:pPr>
            <a:r>
              <a:rPr lang="en-GB" sz="2400" dirty="0">
                <a:ea typeface="+mn-ea"/>
                <a:cs typeface="+mn-cs"/>
              </a:rPr>
              <a:t>2) Emerging Regional Partnership Investment Plans / Strategies</a:t>
            </a:r>
          </a:p>
          <a:p>
            <a:pPr lvl="1"/>
            <a:r>
              <a:rPr lang="en-GB" dirty="0" smtClean="0"/>
              <a:t>(eg Northern Gateway HS2 - Stoke</a:t>
            </a:r>
            <a:r>
              <a:rPr lang="en-GB" dirty="0"/>
              <a:t>, Crewe, </a:t>
            </a:r>
            <a:r>
              <a:rPr lang="en-GB" dirty="0" smtClean="0"/>
              <a:t>Cheshire)</a:t>
            </a:r>
          </a:p>
          <a:p>
            <a:pPr marL="0" indent="0">
              <a:buNone/>
            </a:pPr>
            <a:r>
              <a:rPr lang="en-GB" dirty="0"/>
              <a:t>3) Local authority cross-border investment plans</a:t>
            </a:r>
          </a:p>
          <a:p>
            <a:pPr lvl="1"/>
            <a:r>
              <a:rPr lang="en-GB" dirty="0" smtClean="0"/>
              <a:t>eg some London Opportunity Area DIFS, County documents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2927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Saving money through joint commissioning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Scale economies exist through joint commissioning</a:t>
            </a:r>
          </a:p>
          <a:p>
            <a:r>
              <a:rPr lang="en-GB" dirty="0" smtClean="0"/>
              <a:t>But not the real benefit?</a:t>
            </a:r>
          </a:p>
          <a:p>
            <a:r>
              <a:rPr lang="en-GB" dirty="0" smtClean="0"/>
              <a:t>Benefits are in </a:t>
            </a:r>
          </a:p>
          <a:p>
            <a:pPr lvl="1"/>
            <a:r>
              <a:rPr lang="en-GB" dirty="0" smtClean="0"/>
              <a:t>quality of output arising from looking at wider spatial scale </a:t>
            </a:r>
          </a:p>
          <a:p>
            <a:pPr lvl="1"/>
            <a:r>
              <a:rPr lang="en-GB" dirty="0" smtClean="0"/>
              <a:t>greater ability to lever meaningful infrastructure investment able to trigger private investment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1553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3.bp.blogspot.com/-KepTEPHwX8c/UZ-6XFNlcGI/AAAAAAAAG50/E5Iy86oviK0/s1600/Bel+Geddes+working+on+Shell+City+of+Tomorrow+mode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7" b="18453"/>
          <a:stretch/>
        </p:blipFill>
        <p:spPr bwMode="auto">
          <a:xfrm>
            <a:off x="381000" y="990600"/>
            <a:ext cx="9144001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944" y="267122"/>
            <a:ext cx="8192110" cy="692150"/>
          </a:xfrm>
        </p:spPr>
        <p:txBody>
          <a:bodyPr>
            <a:noAutofit/>
          </a:bodyPr>
          <a:lstStyle/>
          <a:p>
            <a:r>
              <a:rPr lang="en-GB" sz="2800" dirty="0"/>
              <a:t>Strategic investment plans are </a:t>
            </a:r>
            <a:r>
              <a:rPr lang="en-GB" sz="2800" u="sng" dirty="0"/>
              <a:t>not</a:t>
            </a:r>
            <a:r>
              <a:rPr lang="en-GB" sz="2800" dirty="0"/>
              <a:t> about this </a:t>
            </a:r>
          </a:p>
        </p:txBody>
      </p:sp>
    </p:spTree>
    <p:extLst>
      <p:ext uri="{BB962C8B-B14F-4D97-AF65-F5344CB8AC3E}">
        <p14:creationId xmlns:p14="http://schemas.microsoft.com/office/powerpoint/2010/main" val="287146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1"/>
          <p:cNvSpPr txBox="1"/>
          <p:nvPr/>
        </p:nvSpPr>
        <p:spPr>
          <a:xfrm>
            <a:off x="584279" y="764704"/>
            <a:ext cx="89150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GB" sz="4000" b="1" dirty="0" smtClean="0">
                <a:solidFill>
                  <a:schemeClr val="accent3"/>
                </a:solidFill>
                <a:latin typeface="Arial"/>
              </a:rPr>
              <a:t>Introduction 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215" name="TextShape 2"/>
          <p:cNvSpPr txBox="1"/>
          <p:nvPr/>
        </p:nvSpPr>
        <p:spPr>
          <a:xfrm>
            <a:off x="584280" y="1772816"/>
            <a:ext cx="8915040" cy="468018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Font typeface="StarSymbol"/>
              <a:buChar char=""/>
            </a:pP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2106324" y="2789469"/>
            <a:ext cx="58709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dirty="0" smtClean="0"/>
              <a:t>Andrew Pritchard </a:t>
            </a:r>
          </a:p>
          <a:p>
            <a:pPr algn="ctr"/>
            <a:r>
              <a:rPr lang="en-GB" sz="4000" dirty="0" smtClean="0"/>
              <a:t>PAS Principal Consultant </a:t>
            </a:r>
          </a:p>
        </p:txBody>
      </p:sp>
    </p:spTree>
    <p:extLst>
      <p:ext uri="{BB962C8B-B14F-4D97-AF65-F5344CB8AC3E}">
        <p14:creationId xmlns:p14="http://schemas.microsoft.com/office/powerpoint/2010/main" val="341554009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6/63/William_Hogarth_02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8"/>
          <a:stretch/>
        </p:blipFill>
        <p:spPr bwMode="auto">
          <a:xfrm>
            <a:off x="381000" y="1104900"/>
            <a:ext cx="9144000" cy="600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545" y="229022"/>
            <a:ext cx="8192110" cy="692150"/>
          </a:xfrm>
        </p:spPr>
        <p:txBody>
          <a:bodyPr>
            <a:normAutofit fontScale="90000"/>
          </a:bodyPr>
          <a:lstStyle/>
          <a:p>
            <a:r>
              <a:rPr lang="en-GB" sz="4000" dirty="0"/>
              <a:t>They’re about this: innovation and information flows</a:t>
            </a:r>
          </a:p>
        </p:txBody>
      </p:sp>
    </p:spTree>
    <p:extLst>
      <p:ext uri="{BB962C8B-B14F-4D97-AF65-F5344CB8AC3E}">
        <p14:creationId xmlns:p14="http://schemas.microsoft.com/office/powerpoint/2010/main" val="301278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945" y="179916"/>
            <a:ext cx="8192110" cy="692150"/>
          </a:xfrm>
        </p:spPr>
        <p:txBody>
          <a:bodyPr>
            <a:normAutofit fontScale="90000"/>
          </a:bodyPr>
          <a:lstStyle/>
          <a:p>
            <a:r>
              <a:rPr lang="en-GB" dirty="0"/>
              <a:t>Strategic investment plans are </a:t>
            </a:r>
            <a:r>
              <a:rPr lang="en-GB" u="sng" dirty="0"/>
              <a:t>not</a:t>
            </a:r>
            <a:r>
              <a:rPr lang="en-GB" dirty="0"/>
              <a:t> about this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 descr="http://foftw.org/wp-content/uploads/2010/08/future-city-5-we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9"/>
          <a:stretch/>
        </p:blipFill>
        <p:spPr bwMode="auto">
          <a:xfrm>
            <a:off x="381000" y="855134"/>
            <a:ext cx="9144000" cy="660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499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341" y="185440"/>
            <a:ext cx="8930958" cy="69215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They’re about this: improving underlying economic geographies</a:t>
            </a:r>
            <a:endParaRPr lang="en-GB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" b="16618"/>
          <a:stretch/>
        </p:blipFill>
        <p:spPr bwMode="auto">
          <a:xfrm>
            <a:off x="381000" y="1196976"/>
            <a:ext cx="9144000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55831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Strategic investment plans are </a:t>
            </a:r>
            <a:r>
              <a:rPr lang="en-GB" u="sng" dirty="0"/>
              <a:t>not</a:t>
            </a:r>
            <a:r>
              <a:rPr lang="en-GB" dirty="0"/>
              <a:t> about </a:t>
            </a:r>
            <a:r>
              <a:rPr lang="en-GB" dirty="0" smtClean="0"/>
              <a:t>this (not really) 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3"/>
          <a:stretch/>
        </p:blipFill>
        <p:spPr bwMode="auto">
          <a:xfrm>
            <a:off x="381001" y="1247775"/>
            <a:ext cx="9144000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93159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945" y="179492"/>
            <a:ext cx="8192110" cy="69215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They’re </a:t>
            </a:r>
            <a:r>
              <a:rPr lang="en-GB" dirty="0"/>
              <a:t>about </a:t>
            </a:r>
            <a:r>
              <a:rPr lang="en-GB" dirty="0" smtClean="0"/>
              <a:t>this: stimulating private sector investment </a:t>
            </a:r>
            <a:endParaRPr lang="en-GB" dirty="0"/>
          </a:p>
        </p:txBody>
      </p:sp>
      <p:pic>
        <p:nvPicPr>
          <p:cNvPr id="1026" name="Picture 2" descr="https://www.leyf.org.uk/blog/wp-content/uploads/2015/10/adult-children-financial-tim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87107"/>
            <a:ext cx="9144000" cy="608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209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945" y="184667"/>
            <a:ext cx="8192110" cy="69215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They’re </a:t>
            </a:r>
            <a:r>
              <a:rPr lang="en-GB" dirty="0"/>
              <a:t>about </a:t>
            </a:r>
            <a:r>
              <a:rPr lang="en-GB" dirty="0" smtClean="0"/>
              <a:t>this: stimulating private sector investment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https://www.leyf.org.uk/blog/wp-content/uploads/2015/10/adult-children-financial-times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87107"/>
            <a:ext cx="9144000" cy="608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990600" y="1349251"/>
            <a:ext cx="8229600" cy="510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rgbClr val="00335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•"/>
              <a:defRPr sz="2200">
                <a:solidFill>
                  <a:srgbClr val="003357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rgbClr val="003357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rgbClr val="003357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rgbClr val="003357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003357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003357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003357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003357"/>
                </a:solidFill>
                <a:latin typeface="+mn-lt"/>
              </a:defRPr>
            </a:lvl9pPr>
          </a:lstStyle>
          <a:p>
            <a:r>
              <a:rPr lang="en-GB" kern="0" dirty="0">
                <a:solidFill>
                  <a:srgbClr val="FFFFFF"/>
                </a:solidFill>
              </a:rPr>
              <a:t>Your challenge:</a:t>
            </a:r>
          </a:p>
          <a:p>
            <a:r>
              <a:rPr lang="en-GB" kern="0" dirty="0">
                <a:solidFill>
                  <a:srgbClr val="FFFFFF"/>
                </a:solidFill>
              </a:rPr>
              <a:t>To set up investible propositions that will get delivered</a:t>
            </a:r>
          </a:p>
          <a:p>
            <a:r>
              <a:rPr lang="en-GB" kern="0" dirty="0">
                <a:solidFill>
                  <a:srgbClr val="FFFFFF"/>
                </a:solidFill>
              </a:rPr>
              <a:t>Through de-risking investment </a:t>
            </a:r>
          </a:p>
          <a:p>
            <a:r>
              <a:rPr lang="en-GB" kern="0" dirty="0">
                <a:solidFill>
                  <a:srgbClr val="FFFFFF"/>
                </a:solidFill>
              </a:rPr>
              <a:t>Making intelligent use of any capital spend available </a:t>
            </a:r>
          </a:p>
        </p:txBody>
      </p:sp>
    </p:spTree>
    <p:extLst>
      <p:ext uri="{BB962C8B-B14F-4D97-AF65-F5344CB8AC3E}">
        <p14:creationId xmlns:p14="http://schemas.microsoft.com/office/powerpoint/2010/main" val="12551535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Information de-risks investment: quality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http://www.tbus.org.uk/tbus8Leeds113bluwhi2cro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188721"/>
            <a:ext cx="9168393" cy="647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70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Information de-risks investment: neighbours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J:\RTP_CURRENT\30465 Old Oak DIFS  (AC)\Maps, Graphics and Photos\Old Oak photos\underperforming environment, contam\IMGP75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85792"/>
            <a:ext cx="9144000" cy="607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16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81000" y="1"/>
            <a:ext cx="9144000" cy="836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endParaRPr lang="en-GB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28674" name="Picture 2" descr="J:\RTP_CURRENT\30465 Old Oak DIFS  (AC)\001 Proposal\Old Oak photos\social inf\IMGP75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93" y="1010882"/>
            <a:ext cx="9119007" cy="606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0487" y="237187"/>
            <a:ext cx="8686799" cy="69215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Information de-risks investment: S106/CIL (land price)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668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434" y="139215"/>
            <a:ext cx="8490630" cy="69215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Information de-risks investment: co-ordination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"/>
          <a:stretch/>
        </p:blipFill>
        <p:spPr bwMode="auto">
          <a:xfrm>
            <a:off x="381001" y="718638"/>
            <a:ext cx="9080501" cy="613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44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280" y="692696"/>
            <a:ext cx="8915040" cy="1152128"/>
          </a:xfrm>
        </p:spPr>
        <p:txBody>
          <a:bodyPr/>
          <a:lstStyle/>
          <a:p>
            <a:pPr algn="ctr"/>
            <a:r>
              <a:rPr lang="en-GB" sz="4000" b="1" dirty="0" smtClean="0">
                <a:solidFill>
                  <a:schemeClr val="accent3"/>
                </a:solidFill>
              </a:rPr>
              <a:t>The Story So Far…</a:t>
            </a:r>
            <a:endParaRPr lang="en-GB" sz="4000" b="1" dirty="0">
              <a:solidFill>
                <a:schemeClr val="accent3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580088" y="1628800"/>
            <a:ext cx="8915040" cy="452592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kern="1200" dirty="0" smtClean="0">
                <a:solidFill>
                  <a:prstClr val="black"/>
                </a:solidFill>
                <a:latin typeface="Arial"/>
              </a:rPr>
              <a:t>Keith Holland 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kern="1200" noProof="0" dirty="0" smtClean="0">
                <a:solidFill>
                  <a:prstClr val="black"/>
                </a:solidFill>
                <a:latin typeface="Arial"/>
              </a:rPr>
              <a:t>Former PINS Assistant Director </a:t>
            </a:r>
            <a:endParaRPr kumimoji="0" lang="en-GB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374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482" y="260772"/>
            <a:ext cx="8192110" cy="69215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Example: West Midlands – contaminated sites, lack of viability, fractured plans?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C:\Users\scole\AppData\Local\Microsoft\Windows\Temporary Internet Files\Content.Outlook\61HRBW59\HousepriceGrowthAreas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" t="4848" r="2979" b="10310"/>
          <a:stretch/>
        </p:blipFill>
        <p:spPr bwMode="auto">
          <a:xfrm>
            <a:off x="812482" y="1157605"/>
            <a:ext cx="8382318" cy="53193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819778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313" y="362372"/>
            <a:ext cx="8192110" cy="69215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Integrating infrastructure and </a:t>
            </a:r>
            <a:r>
              <a:rPr lang="en-GB" i="1" dirty="0" smtClean="0"/>
              <a:t>focused </a:t>
            </a:r>
            <a:r>
              <a:rPr lang="en-GB" dirty="0" smtClean="0"/>
              <a:t>site delivery to accelerate investment</a:t>
            </a:r>
            <a:endParaRPr lang="en-GB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90" y="1196976"/>
            <a:ext cx="7949821" cy="5108575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8608280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Towards “Opportunity Areas” supported by infrastructure provision to focus investment</a:t>
            </a:r>
            <a:endParaRPr lang="en-GB" dirty="0"/>
          </a:p>
        </p:txBody>
      </p:sp>
      <p:pic>
        <p:nvPicPr>
          <p:cNvPr id="4" name="Content Placeholder 3" descr="OpportunityAreasHousePrices_Transport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" t="4839" b="9718"/>
          <a:stretch/>
        </p:blipFill>
        <p:spPr bwMode="auto">
          <a:xfrm>
            <a:off x="821962" y="1347731"/>
            <a:ext cx="8576038" cy="51419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81749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51627" y="264799"/>
            <a:ext cx="8192110" cy="69215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Telling the delivery and implementation story</a:t>
            </a:r>
            <a:endParaRPr lang="en-GB" dirty="0"/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64"/>
          <a:stretch/>
        </p:blipFill>
        <p:spPr bwMode="auto">
          <a:xfrm>
            <a:off x="808514" y="1195660"/>
            <a:ext cx="8278336" cy="14999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86" y="2937510"/>
            <a:ext cx="8225947" cy="1272540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ffectLst/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4" y="4572000"/>
            <a:ext cx="8044974" cy="165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26371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13" y="349672"/>
            <a:ext cx="8192110" cy="69215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Focusing your firepower to get investment moving</a:t>
            </a:r>
            <a:endParaRPr lang="en-GB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99" y="1208406"/>
            <a:ext cx="5910442" cy="5108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5628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Getting from </a:t>
            </a:r>
            <a:r>
              <a:rPr lang="en-GB" dirty="0" smtClean="0"/>
              <a:t>LEP/Combined Authority Strategic </a:t>
            </a:r>
            <a:r>
              <a:rPr lang="en-GB" dirty="0"/>
              <a:t>Economic </a:t>
            </a:r>
            <a:r>
              <a:rPr lang="en-GB" dirty="0" smtClean="0"/>
              <a:t>Plans to implementation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94460"/>
            <a:ext cx="8686800" cy="4911713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Problem:  like LEP plans, SEPs frequently </a:t>
            </a:r>
            <a:r>
              <a:rPr lang="en-GB" dirty="0" err="1" smtClean="0"/>
              <a:t>boosterist</a:t>
            </a:r>
            <a:r>
              <a:rPr lang="en-GB" dirty="0" smtClean="0"/>
              <a:t> - big job claims</a:t>
            </a:r>
          </a:p>
          <a:p>
            <a:r>
              <a:rPr lang="en-GB" dirty="0" smtClean="0"/>
              <a:t>Needed to get Government’s attention at the time</a:t>
            </a:r>
          </a:p>
          <a:p>
            <a:r>
              <a:rPr lang="en-GB" dirty="0" smtClean="0"/>
              <a:t>But disconnected from the (statutory plan) means of delivering the targets </a:t>
            </a:r>
          </a:p>
          <a:p>
            <a:pPr lvl="1"/>
            <a:r>
              <a:rPr lang="en-GB" dirty="0" smtClean="0"/>
              <a:t>Plans don’t match the targets </a:t>
            </a:r>
          </a:p>
          <a:p>
            <a:r>
              <a:rPr lang="en-GB" dirty="0" smtClean="0"/>
              <a:t>And possible unintended consequences?</a:t>
            </a:r>
          </a:p>
          <a:p>
            <a:pPr lvl="1"/>
            <a:r>
              <a:rPr lang="en-GB" dirty="0" smtClean="0"/>
              <a:t>Jobs claims not backed by housing land supply for workers</a:t>
            </a:r>
          </a:p>
          <a:p>
            <a:r>
              <a:rPr lang="en-GB" dirty="0" smtClean="0"/>
              <a:t>The SEPs risk </a:t>
            </a:r>
            <a:r>
              <a:rPr lang="en-GB" dirty="0"/>
              <a:t>wrecking the local </a:t>
            </a:r>
            <a:r>
              <a:rPr lang="en-GB" dirty="0" smtClean="0"/>
              <a:t>plans </a:t>
            </a:r>
            <a:endParaRPr lang="en-GB" dirty="0"/>
          </a:p>
          <a:p>
            <a:pPr lvl="1"/>
            <a:r>
              <a:rPr lang="en-GB" dirty="0" smtClean="0"/>
              <a:t>Eg Oxfordshire </a:t>
            </a:r>
            <a:r>
              <a:rPr lang="en-GB" dirty="0"/>
              <a:t>and Cheshire</a:t>
            </a:r>
          </a:p>
          <a:p>
            <a:r>
              <a:rPr lang="en-GB" dirty="0" smtClean="0"/>
              <a:t>Land </a:t>
            </a:r>
            <a:r>
              <a:rPr lang="en-GB" dirty="0"/>
              <a:t>use planning is quasi-judicial </a:t>
            </a:r>
            <a:r>
              <a:rPr lang="en-GB" dirty="0" smtClean="0"/>
              <a:t>process: keep separate</a:t>
            </a:r>
          </a:p>
          <a:p>
            <a:pPr lvl="1"/>
            <a:r>
              <a:rPr lang="en-GB" dirty="0" smtClean="0"/>
              <a:t>the </a:t>
            </a:r>
            <a:r>
              <a:rPr lang="en-GB" dirty="0"/>
              <a:t>economic aspirations in the </a:t>
            </a:r>
            <a:r>
              <a:rPr lang="en-GB" dirty="0" smtClean="0"/>
              <a:t>model</a:t>
            </a:r>
          </a:p>
          <a:p>
            <a:pPr lvl="1"/>
            <a:r>
              <a:rPr lang="en-GB" dirty="0" smtClean="0"/>
              <a:t>Numbers in land use plan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5158257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Understanding the gap, and plugging it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If there is a gap between the SEP and the total homes and jobs number</a:t>
            </a:r>
          </a:p>
          <a:p>
            <a:r>
              <a:rPr lang="en-GB" dirty="0" smtClean="0"/>
              <a:t>You need to understand it and quantify it</a:t>
            </a:r>
          </a:p>
          <a:p>
            <a:r>
              <a:rPr lang="en-GB" dirty="0" smtClean="0"/>
              <a:t>You need to know shortfall in homes and jobs</a:t>
            </a:r>
          </a:p>
          <a:p>
            <a:r>
              <a:rPr lang="en-GB" dirty="0" smtClean="0"/>
              <a:t>And find schemes to plug it? </a:t>
            </a:r>
          </a:p>
          <a:p>
            <a:r>
              <a:rPr lang="en-GB" dirty="0" smtClean="0"/>
              <a:t>Challenging local authorities to grow is part of the SEP’s role</a:t>
            </a:r>
          </a:p>
          <a:p>
            <a:r>
              <a:rPr lang="en-GB" dirty="0" smtClean="0"/>
              <a:t>How do you do that?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98205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Challenging local authorities to </a:t>
            </a:r>
            <a:r>
              <a:rPr lang="en-GB" dirty="0" smtClean="0"/>
              <a:t>grow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Planning has become a system of legal compliance</a:t>
            </a:r>
          </a:p>
          <a:p>
            <a:r>
              <a:rPr lang="en-GB" dirty="0" smtClean="0"/>
              <a:t>Forget all that for a day or two </a:t>
            </a:r>
          </a:p>
          <a:p>
            <a:r>
              <a:rPr lang="en-GB" dirty="0" smtClean="0"/>
              <a:t>Give yourselves permission to think more fluidly</a:t>
            </a:r>
          </a:p>
          <a:p>
            <a:r>
              <a:rPr lang="en-GB" dirty="0" smtClean="0"/>
              <a:t>The grand example:  Birmingham’s 1989 Highbury Initiative </a:t>
            </a:r>
          </a:p>
          <a:p>
            <a:r>
              <a:rPr lang="en-GB" dirty="0" smtClean="0"/>
              <a:t>More micro examples:  Northern Gateway Workshop </a:t>
            </a:r>
          </a:p>
          <a:p>
            <a:r>
              <a:rPr lang="en-GB" dirty="0" smtClean="0"/>
              <a:t>Some possible success factors?</a:t>
            </a:r>
          </a:p>
          <a:p>
            <a:r>
              <a:rPr lang="en-GB" dirty="0" smtClean="0"/>
              <a:t>Talk </a:t>
            </a:r>
            <a:r>
              <a:rPr lang="en-GB" dirty="0"/>
              <a:t>to each other! </a:t>
            </a:r>
          </a:p>
        </p:txBody>
      </p:sp>
    </p:spTree>
    <p:extLst>
      <p:ext uri="{BB962C8B-B14F-4D97-AF65-F5344CB8AC3E}">
        <p14:creationId xmlns:p14="http://schemas.microsoft.com/office/powerpoint/2010/main" val="315916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Félix Parra - Galileo Demonstrating the New Astronomical Theories at the University of Padua - Google Art Proje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9144000" cy="696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197" y="560406"/>
            <a:ext cx="7928585" cy="584775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Success factor: a willingness to think creatively, heretically about existing plans.  Instead, think </a:t>
            </a:r>
            <a:r>
              <a:rPr lang="en-GB" u="sng" dirty="0" smtClean="0">
                <a:solidFill>
                  <a:schemeClr val="bg1"/>
                </a:solidFill>
              </a:rPr>
              <a:t>markets</a:t>
            </a:r>
            <a:r>
              <a:rPr lang="en-GB" dirty="0" smtClean="0">
                <a:solidFill>
                  <a:schemeClr val="bg1"/>
                </a:solidFill>
              </a:rPr>
              <a:t> and </a:t>
            </a:r>
            <a:r>
              <a:rPr lang="en-GB" u="sng" dirty="0" smtClean="0">
                <a:solidFill>
                  <a:schemeClr val="bg1"/>
                </a:solidFill>
              </a:rPr>
              <a:t>viability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70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2" y="0"/>
            <a:ext cx="9143999" cy="684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13" y="286172"/>
            <a:ext cx="8174037" cy="692150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Success factor: Chatham House Rules?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65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8544" y="3573016"/>
            <a:ext cx="8420100" cy="1125537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Beyond </a:t>
            </a:r>
            <a:r>
              <a:rPr lang="en-GB" dirty="0">
                <a:solidFill>
                  <a:schemeClr val="tx1"/>
                </a:solidFill>
              </a:rPr>
              <a:t>the Duty to Co-operate…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…and towards effective strategic </a:t>
            </a:r>
            <a:r>
              <a:rPr lang="en-GB" dirty="0" smtClean="0">
                <a:solidFill>
                  <a:schemeClr val="tx1"/>
                </a:solidFill>
              </a:rPr>
              <a:t>planning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321425" y="6021388"/>
            <a:ext cx="3167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000000"/>
                </a:solidFill>
              </a:rPr>
              <a:t>www.pas.gov.uk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880" y="386570"/>
            <a:ext cx="1519451" cy="131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2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Success factor</a:t>
            </a:r>
            <a:r>
              <a:rPr lang="en-GB" dirty="0" smtClean="0">
                <a:solidFill>
                  <a:schemeClr val="accent2">
                    <a:lumMod val="50000"/>
                  </a:schemeClr>
                </a:solidFill>
              </a:rPr>
              <a:t>: a willingness to return to the  old classics? </a:t>
            </a: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C:\Users\scole\AppData\Local\Microsoft\Windows\Temporary Internet Files\Content.Outlook\61HRBW59\Inside out 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91" y="1262612"/>
            <a:ext cx="7973587" cy="50043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76990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ytimg.com/vi/yQEXRRR1t5Q/maxresdefaul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6"/>
          <a:stretch/>
        </p:blipFill>
        <p:spPr bwMode="auto">
          <a:xfrm>
            <a:off x="-1806890" y="0"/>
            <a:ext cx="113318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5614" y="540172"/>
            <a:ext cx="7163767" cy="692150"/>
          </a:xfrm>
        </p:spPr>
        <p:txBody>
          <a:bodyPr>
            <a:normAutofit fontScale="90000"/>
          </a:bodyPr>
          <a:lstStyle/>
          <a:p>
            <a:r>
              <a:rPr lang="en-GB" dirty="0"/>
              <a:t>Success factor: </a:t>
            </a:r>
            <a:r>
              <a:rPr lang="en-GB" dirty="0" smtClean="0"/>
              <a:t>don’t talk your silo. Think like a disinterested alien?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22673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data:image/png;base64,iVBORw0KGgoAAAANSUhEUgAAAOEAAADhCAMAAAAJbSJIAAAAkFBMVEX/AAD+AAD/////DQ3/+Pj/vb3/4OD/7+///Pz/Jyf/Njb/uLj/QED/jIz/UFD+6Oj/Hh7/Wlr/Xl7/19f/xMT/mpr/kJD/Skr/9PT/3d3/fX3/0tL/xcX/paX/NDT/Ozv/dnb/Fxf/oqL/5eX/IiL/hYX/Y2P/q6v/cnL/srL/zMz/Rkb/enr/l5f/bGz/LS0Mdn7MAAANBElEQVR4nO2ci7aqKhSGtTKtrLSrXc0utrJWvf/bbREmgpGVlttV/OOcsZ2ByOfkDi7Fqn64lKr64QoJFSX8701SuYv/Y30D4Ycr9iGPn1ll8JqS8OHnl1JJmEelIUSXKq2QYCmspYKlQph6IyZOWhAWpRE/+io3kKwCT4ML3maiiZnix6iU8DpqZpXBa7z1JaU0Y/7vSxIWYUnCfJKERVhfQoguZY//oMrgNd76klKaMf/3JQmLsG7UQ1H78YhVCqbHCDkrVWWgSLO+tpRmVhmYFDHhWyQJi7AkYT5JwiIs2ePf928ZKNKsry2lmVUGJkVM+BaVijA16t9qW7IQclYp8p2B8C2ShEVYkjCfJGERluzx86lUhKlRwZQ9fhmtLyqlb5EkLML6onqYGhXMP92WvkWSsAhLEuaTJCzCkoT5VCrCx28sRb5fTQim7PGTkoRFWF9EmNq2lJ0izfqiPeC3SBIWYUnCfCoVIR+YWWVgUsSEb9G3E6pP5RRdqNiqPnNfMT3+ZVbHWiNrv8HGZPskYbtLbjy+gBDM1/T4Tb2CpSFrQAyj8SThGm7sZCF8iyhhl+SthSyNGLVnCYdwoyT8UsIn2pZHmBL1kCMcVIxQYUYvd5leQki/QYMvxaKv2OAzMfhaDbfT8bdr8QUkxnwBRywVWnc1JkS/mDZRVYGnkH/hgvkHQtH/DCHnGJW5oJFVkpn/UUqf8Nrb6qHXdE3/Zzqd+h3XXdKfqy5WE103j6eTbV5o4JIEou744vpT/9j0xIQXk0RV49x4S/foT0/nsetaiZxezM4q/H37QsKGr+m67tRCOU549dshAWZXjzQJ87x3HBRcn1qEvu9EYd2xUj3V9ejW1lhI2MIx9S5tabzeIXwgemIYpPlLJqeN8yZ6kh6Mld8XER6hraOq7QhhDdt1xZ/QQI34uI5N51hd0DDnLCK86vE7B/55ExuypLpz+qsx2r+GsOMkAUO1OcLNmI3Tr7KEeqfF3rgTECZ7i6mRfJwxhLddF2QmL+FGlKaxYgkNPs6eJazNuDC9eZdwdwUYKhrAKt5cEJSXcEqhnNleq8HT5yxh8oE7hjCp1j3CM5SHmjNv6ZQ2Kvs7cZq5enwP3FMbmpeqdYQiN6vyhEbYKlBjkCAMw2hOu8s7hGAZJ3NrNUeQauCFmYMaGyWZmZDv8b15N5SuGwOMPoaEQz+pDOFv1drS8jgxVZZw3vC8H5hNIKhEj88Sqj/kXRg73FPDK61dVMWn76lvetaQWq/o8bcdXEesM0CtWR8auOWhr3jP+jCIwo5gDtJ9OOL8EmamT37QqsoPpDHzuDL7qpG3avqnPn1vHOEMxzAhcMEQ1qY4sMvEvU3YDJiXFD0VSkbdUk6QPu50PHrjCwgbvel0MWEbOY5wjmM1oZFgfVjHM3faPTt2GuEZnnFYTSOdoCHYWDSJSg8n+bK5hdteD2g1EhLi4aVygRJ1YAgnZBXFhrzvUgmTz6GqWx7UybqbizCppSbsEddhECVc46gNKFGt0IgJceDYiCMzLU2omFBVaVW70sayoDcMLJxkTJjlb+6Bll36DEefdXxhS3NI+LB17UOF+nCUzYfhqBVGaf3LK0opkQcDTqMb2JetchQSJushW0o3DT47xk8aIe0QNjNe/flWaQPtS+oh0QogtGrki7GQcIb91IEcsC0NDNMBamOmEZpQ0PfXf1s17i1wW1qlfWWOlqYKLiQzG6UnJMRtezxq5PrDfjSfov0h8ndKf0hnROPrnK4gjUVkQteZy4eUcEJ+oK0OT1hp+faZznmiAUA8ppn4vd6JRr1DSMfBeKytdEbT0+n049vHquLSNNd2czyi7XsuQkjTWUWPiyduCcJwYB5fB1WFH3kzg0hnmk7o0bHfGpnQHRoOqnvxTLPWj1vAfIR09qsvftd7JtdJQlZRIboxt4gKQ9rI26euCfb7Fh1ktNBb63UrIuXq8Y+i+e8dwsnlNiEa0dyZHy5E921wB8FP/qFo5OvxEwsKc6jeXI/vsKgb3B8DocEOh4zfKOx2j4+0v54Cz1ySHXYKbPy0gDBPj6/Omdx3W4pPLoML2+OfKIYx8fCNQNh3+/H9KxzmindmYEX4lPB/d+FBbuJqU9FXlDfnyPs0xw2qHmhhV+Ye5gOkmc8Q7hVbi6Yd3eCXrLXFYxrFGgaIyOij+yM1WiiR+WA+QtZvgBKczwcW5Mbaz2ckbac/P5hsTodBVAD62lhR0Z1hSnMzH2FIMlyEOid/ZgnDXP+Gcfw4kBu1ncKwduOB51Nru1ujh66ny6swP/x92Hic6QHCW+IIk0qOS7Pk5h3WU3/POyYUBCbnFiXRV/hQEjKShH+fkM6IWtdhKp0PesyPBVGkWU8RbkdEviBwR8KmTHJ/jpCZft8O9O6WUuvSwBLlbUvCnj1NlItwfyQXqz5WYApiaRMcOGPGQuLnryGmiGKBAyea9zLCO/KGm4pNruMVeEFEWA0wdveShPGzcUkJJDOW3Lrnw8YO7XfBLnebTHP0sSBqciXq9htOPU8DE4+J9TIfphBeVpuof/hYwg5kukjCuJQWQAhLzoUSDoM5UrAvoqWhCyjQsMAatDMWxI4J71X+5CoGJw/0QCvyiFJ9uM7kQ7wOmdmHxfX4l96YLpHsbNv2LwnCS2sWBLMFPTEFhDp6H9sOPrnWQd2/e0AxtfENwi0cc7N7rqKMe8ydTWz4UURbQ8ns6QNRcttdP/xttvNCi9zpezcIefxwEFbT6ZIUOsOEqhdD2JmRcWhXI/fBym60M2PXo3NPzqShbAMSU5+5QsIBOSKlGygpjVjR3sCoFl3XVuGof0JWs7rrOKN73NZXavWRCuk45oM+vDrowRKabGgd3w8HCaK5RQ+y49lMTLI3IT6LkViIqyNC2GxahS88TubgEcJ4UQ9tf0Er/ApCp8WtcOIDTHAuhiPcrLjN5EE1SajSBpts2XH9IRD+jLgH4pMC24D9rbKAQvQKwoTwsa+jLiB0+FVyx00S0q16fCjnBuGA35bGu95t7reKAZl7AyFuPS+kumkqQ5iQsU4Q/tA3MKimECaTQY2ZORMHPkw4St7YvkmIK9AWv2d81OYGYaXOEVrxlnoL5lwPEaJiSrflKt32ec3k7IrwhhrjJT1kuDKPx3Ej7vErlVnHNONNIy26ARM6PWTEhN2zeezQJmHD9fgWXc2PlyfjlkaNjyaEpm26K/o+DmG2aSHTzDCmHXv0mKHHhw6e+nATTRBp9Wd9qLucD/EJUxtMzocVWrvmN0belNDpcBmae0qD7tlEdSTeEX+4lCrMtldyTEOavSW330L2ULoWR7jBpQ+2lnlCquAeYbTfEW81BpZCj7gOyP4OTfUWYbLHTyM0RgJC0jYlCPsPEVbadwhxDpZQ2kPCDrRRI5Lt9T3CZ3zo+CLCjojw8Bhhn47F0ggvUNlCQhsI23cJb+v23AL/EBNGJj7HN/HYlsYY4jspIdvSsBqmtzT4gQyh2oEa0yY3UsInWpqbPiRzi4QPvd10Ot1Fu9rUh6Q83/VhZQPPEPtwfOXDJj1TR8ZwdHD0ilIqJmT1KKFO+xGyXfowIR3SGLjKjGlXUipC5+zBuQGj9yQhPXw6QIuSXnz+IAshrEukEpLvRJxo2vMYIRru0Yzq1nOEPj01spmap/j7j2cI6Yyl649te3uHkFtCeogwGnwpdIYwfY6QGdIZ3AD/CUKTVpJazUBNQSohN7F7iLBmce8Rf6z3OGHnxtj3iR6fb/RWryfEc3w6otw/R6j67ESgTt3xhA95wt27CH+gQkVj2CcIlV58gKu+pHGf6PFVk6m/ld3VaiLf40PWog2HmJDv8TdsTFhNpE8JnujxI3UG6CCYUasd3Ew9PvocjyGMuyAnzYepLc2GjQnfrsWt4vDGOg2M2phxKVlrO9rD9XR89LKNS1GarS4ROod01rBa0edaSqOFTXzSaYSNQbRYfTyQqGSrbQ+BUcw5CSRnojyIPF97yi8JjA5+/RAjwKt02+EA279hoFolFDj7WQlz6n3rvOHr7rbObtNtXsjXD1lGbfn1TkJYxSCjtiZMp52lkiD8q6KDoRZq9y50yWXBR/vDPqQrI5X6cPRLR0a1XiLmH/4LPMKzxeSoz0fUQ/E3wvGZ1Q8gVO3JFaC2vYr5lwmVrTZhD95v+mtBzD9NqERjggGRZgpj/nXC+9Y3EH64vsKHwsDMKgOTIiZ8iyRhEZZsafKpHD6UhHkkCYuwvoiQD8ysMjApYsK3SBIWYckeP5/K4UNJmEeSsAhLtjT5VA4fSsI8koRFWJIwnyRhEdY3EH64vsKHkjCPJGERlmxp8qkcPpSEeSQJi7Dkqn4+ScIirG8g/HB9hQ8lYR5JwiIs2dLkUzl8KAnzSBIWYUnCfJKERVjfQPjh+gofSsI8koRFWF/U0vD4mVUGrykJH35+Kf0awk8tpf8A+XUNknqbq8sAAAAASUVORK5CYII="/>
          <p:cNvSpPr>
            <a:spLocks noChangeAspect="1" noChangeArrowheads="1"/>
          </p:cNvSpPr>
          <p:nvPr/>
        </p:nvSpPr>
        <p:spPr bwMode="auto">
          <a:xfrm>
            <a:off x="536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pic>
        <p:nvPicPr>
          <p:cNvPr id="4100" name="Picture 4" descr="https://pbs.twimg.com/profile_images/3627936200/1571df8c99ec7018dea83a4c52121bd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6" y="1316038"/>
            <a:ext cx="4848225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49313" y="476672"/>
            <a:ext cx="8675687" cy="692150"/>
          </a:xfrm>
        </p:spPr>
        <p:txBody>
          <a:bodyPr/>
          <a:lstStyle/>
          <a:p>
            <a:r>
              <a:rPr lang="en-GB" dirty="0" smtClean="0"/>
              <a:t>Success factor:  pulling the high </a:t>
            </a:r>
            <a:r>
              <a:rPr lang="en-GB" dirty="0" err="1" smtClean="0"/>
              <a:t>falutin</a:t>
            </a:r>
            <a:r>
              <a:rPr lang="en-GB" dirty="0" smtClean="0"/>
              <a:t>’ back to plausible, practical local context?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807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443" y="454916"/>
            <a:ext cx="8435657" cy="69215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Talk to investors as soon as you have ideas: road test concepts with them.  You might be surprised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7717"/>
            <a:ext cx="4293220" cy="4778456"/>
          </a:xfrm>
        </p:spPr>
        <p:txBody>
          <a:bodyPr>
            <a:normAutofit/>
          </a:bodyPr>
          <a:lstStyle/>
          <a:p>
            <a:r>
              <a:rPr lang="en-GB" sz="2600" dirty="0"/>
              <a:t>Eg Birmingham Vision for Movements</a:t>
            </a:r>
          </a:p>
          <a:p>
            <a:r>
              <a:rPr lang="en-GB" sz="2600" dirty="0"/>
              <a:t>City Council and investors met informally </a:t>
            </a:r>
          </a:p>
          <a:p>
            <a:r>
              <a:rPr lang="en-GB" sz="2600" dirty="0"/>
              <a:t>Found common ground</a:t>
            </a:r>
          </a:p>
          <a:p>
            <a:r>
              <a:rPr lang="en-GB" sz="2600" dirty="0"/>
              <a:t>Created Vision for Movement</a:t>
            </a:r>
          </a:p>
          <a:p>
            <a:r>
              <a:rPr lang="en-GB" sz="2600" dirty="0"/>
              <a:t>Helped precipitate public realm and major metro projects</a:t>
            </a:r>
            <a:endParaRPr lang="en-GB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823" y="1057856"/>
            <a:ext cx="3790276" cy="540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4819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945" y="362372"/>
            <a:ext cx="8192110" cy="69215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Getting real about investment </a:t>
            </a:r>
            <a:r>
              <a:rPr lang="en-GB" u="sng" dirty="0" smtClean="0"/>
              <a:t>actualises creativity</a:t>
            </a: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BIMP_Bicester_N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72" b="8122"/>
          <a:stretch>
            <a:fillRect/>
          </a:stretch>
        </p:blipFill>
        <p:spPr bwMode="auto">
          <a:xfrm>
            <a:off x="381000" y="1255078"/>
            <a:ext cx="9144000" cy="480282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809814" y="6079928"/>
            <a:ext cx="27799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srgbClr val="000000"/>
                </a:solidFill>
              </a:rPr>
              <a:t>Acknowledgements to </a:t>
            </a:r>
            <a:r>
              <a:rPr lang="en-GB" sz="1400" b="1" dirty="0" err="1">
                <a:solidFill>
                  <a:srgbClr val="000000"/>
                </a:solidFill>
              </a:rPr>
              <a:t>Farrells</a:t>
            </a:r>
            <a:endParaRPr lang="en-GB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78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4680" y="2406490"/>
            <a:ext cx="7963823" cy="646331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Strategic investment plans:  what they are, aren’t, and how they can really work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939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280" y="620688"/>
            <a:ext cx="8915040" cy="1215008"/>
          </a:xfrm>
        </p:spPr>
        <p:txBody>
          <a:bodyPr/>
          <a:lstStyle/>
          <a:p>
            <a:r>
              <a:rPr lang="en-GB" sz="4000" b="1" dirty="0" smtClean="0">
                <a:solidFill>
                  <a:schemeClr val="accent3"/>
                </a:solidFill>
              </a:rPr>
              <a:t>Strategic Planning Under Devolution </a:t>
            </a:r>
            <a:endParaRPr lang="en-GB" sz="4000" b="1" dirty="0">
              <a:solidFill>
                <a:schemeClr val="accent3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488504" y="3356992"/>
            <a:ext cx="8915040" cy="1143000"/>
          </a:xfrm>
        </p:spPr>
        <p:txBody>
          <a:bodyPr/>
          <a:lstStyle/>
          <a:p>
            <a:pPr algn="ctr"/>
            <a:r>
              <a:rPr lang="en-GB" sz="4000" dirty="0" smtClean="0"/>
              <a:t>Rob </a:t>
            </a:r>
            <a:r>
              <a:rPr lang="en-GB" sz="4000" dirty="0" err="1" smtClean="0"/>
              <a:t>Murfin</a:t>
            </a:r>
            <a:r>
              <a:rPr lang="en-GB" sz="4000" dirty="0" smtClean="0"/>
              <a:t> </a:t>
            </a:r>
          </a:p>
          <a:p>
            <a:pPr algn="ctr"/>
            <a:r>
              <a:rPr lang="en-GB" sz="4000" dirty="0" smtClean="0"/>
              <a:t>Derbyshire County Council 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5357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704528" y="908721"/>
            <a:ext cx="8640960" cy="1440161"/>
          </a:xfrm>
        </p:spPr>
        <p:txBody>
          <a:bodyPr/>
          <a:lstStyle/>
          <a:p>
            <a:pPr algn="ctr"/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/>
              <a:t>Beyond the Duty to Co-operate…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>Strategic Planning under Devolution</a:t>
            </a:r>
            <a:endParaRPr lang="en-US" b="0" dirty="0" smtClean="0">
              <a:latin typeface="+mn-lt"/>
              <a:cs typeface="Calibri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064840" y="2780928"/>
            <a:ext cx="7848600" cy="2376264"/>
          </a:xfrm>
          <a:prstGeom prst="rect">
            <a:avLst/>
          </a:prstGeom>
        </p:spPr>
        <p:txBody>
          <a:bodyPr/>
          <a:lstStyle/>
          <a:p>
            <a:endParaRPr lang="en-US" sz="2400" b="1" dirty="0">
              <a:latin typeface="+mj-lt"/>
            </a:endParaRPr>
          </a:p>
          <a:p>
            <a:pPr algn="ctr"/>
            <a:endParaRPr lang="en-US" sz="3200" b="1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3200" b="1" dirty="0">
                <a:latin typeface="Calibri" pitchFamily="34" charset="0"/>
                <a:cs typeface="Calibri" pitchFamily="34" charset="0"/>
              </a:rPr>
              <a:t>Rob Murfin</a:t>
            </a:r>
          </a:p>
          <a:p>
            <a:pPr algn="ctr"/>
            <a:endParaRPr lang="en-US" sz="3200" b="1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3200" b="1" dirty="0">
                <a:latin typeface="Calibri" pitchFamily="34" charset="0"/>
                <a:cs typeface="Calibri" pitchFamily="34" charset="0"/>
              </a:rPr>
              <a:t>Director, Planning Officers Society</a:t>
            </a:r>
          </a:p>
          <a:p>
            <a:pPr algn="ctr"/>
            <a:r>
              <a:rPr lang="en-US" sz="3200" b="1" dirty="0">
                <a:latin typeface="Calibri" pitchFamily="34" charset="0"/>
                <a:cs typeface="Calibri" pitchFamily="34" charset="0"/>
              </a:rPr>
              <a:t>Head of Planning, Derbyshire County Council</a:t>
            </a:r>
          </a:p>
        </p:txBody>
      </p:sp>
    </p:spTree>
    <p:extLst>
      <p:ext uri="{BB962C8B-B14F-4D97-AF65-F5344CB8AC3E}">
        <p14:creationId xmlns:p14="http://schemas.microsoft.com/office/powerpoint/2010/main" val="43703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504" y="620688"/>
            <a:ext cx="4824536" cy="5760640"/>
          </a:xfrm>
        </p:spPr>
        <p:txBody>
          <a:bodyPr/>
          <a:lstStyle/>
          <a:p>
            <a:r>
              <a:rPr lang="en-GB" sz="2800" i="1" dirty="0"/>
              <a:t>Emergence of the devolution agenda with new local governance models means opportunities for new forms of strategic planning?</a:t>
            </a:r>
            <a:r>
              <a:rPr lang="en-GB" sz="2800" dirty="0"/>
              <a:t/>
            </a:r>
            <a:br>
              <a:rPr lang="en-GB" sz="2800" dirty="0"/>
            </a:b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90600" y="2362200"/>
            <a:ext cx="7848600" cy="418728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  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064" y="1628801"/>
            <a:ext cx="3747548" cy="3530299"/>
          </a:xfrm>
          <a:prstGeom prst="rect">
            <a:avLst/>
          </a:prstGeom>
          <a:noFill/>
          <a:ln w="22225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50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504" y="28419"/>
            <a:ext cx="7692504" cy="1143000"/>
          </a:xfrm>
        </p:spPr>
        <p:txBody>
          <a:bodyPr/>
          <a:lstStyle/>
          <a:p>
            <a:r>
              <a:rPr lang="en-GB" dirty="0" smtClean="0"/>
              <a:t>Lessons from…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88504" y="1196752"/>
            <a:ext cx="8545423" cy="3733800"/>
          </a:xfrm>
          <a:prstGeom prst="rect">
            <a:avLst/>
          </a:prstGeom>
        </p:spPr>
        <p:txBody>
          <a:bodyPr/>
          <a:lstStyle/>
          <a:p>
            <a:r>
              <a:rPr lang="en-GB" sz="2800" dirty="0"/>
              <a:t>Talking to council leaders, CEs &amp; planners </a:t>
            </a:r>
          </a:p>
          <a:p>
            <a:r>
              <a:rPr lang="en-GB" sz="2800" dirty="0"/>
              <a:t>Discussions with CLG &amp; PINS</a:t>
            </a:r>
          </a:p>
          <a:p>
            <a:r>
              <a:rPr lang="en-GB" sz="2800" dirty="0"/>
              <a:t>Looking at current plan fails/DtC issues</a:t>
            </a:r>
          </a:p>
          <a:p>
            <a:r>
              <a:rPr lang="en-GB" sz="2800" dirty="0"/>
              <a:t>Housing supply issue putting planning in panic mode, inherently unstrategic and unsustainable </a:t>
            </a:r>
          </a:p>
          <a:p>
            <a:r>
              <a:rPr lang="en-GB" sz="2800" dirty="0"/>
              <a:t>Experience on strategic evidence issues</a:t>
            </a:r>
          </a:p>
          <a:p>
            <a:r>
              <a:rPr lang="en-GB" sz="2800" dirty="0"/>
              <a:t>DTC: “</a:t>
            </a:r>
            <a:r>
              <a:rPr lang="en-GB" sz="2800" i="1" dirty="0"/>
              <a:t>sustained joint working with concrete actions and outcomes</a:t>
            </a:r>
            <a:r>
              <a:rPr lang="en-GB" sz="2800" dirty="0"/>
              <a:t>” is unlikely to be met alone by “</a:t>
            </a:r>
            <a:r>
              <a:rPr lang="en-GB" sz="2800" i="1" dirty="0"/>
              <a:t>an exchange of correspondence, conversations or consultations</a:t>
            </a:r>
            <a:r>
              <a:rPr lang="en-GB" sz="2800" dirty="0"/>
              <a:t>”</a:t>
            </a:r>
          </a:p>
          <a:p>
            <a:endParaRPr lang="en-GB" sz="28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162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447600" y="260648"/>
            <a:ext cx="10515600" cy="132556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kern="0" dirty="0" smtClean="0">
                <a:solidFill>
                  <a:srgbClr val="000000"/>
                </a:solidFill>
              </a:rPr>
              <a:t>Background</a:t>
            </a:r>
            <a:endParaRPr lang="en-GB" kern="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28464" y="1196752"/>
            <a:ext cx="9361040" cy="474079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 smtClean="0">
                <a:solidFill>
                  <a:srgbClr val="000000"/>
                </a:solidFill>
              </a:rPr>
              <a:t>Research into the Duty to Cooperate conducted by Shared Intelligence (Si) in 2015.</a:t>
            </a:r>
          </a:p>
          <a:p>
            <a:r>
              <a:rPr lang="en-GB" kern="0" dirty="0" smtClean="0">
                <a:solidFill>
                  <a:srgbClr val="000000"/>
                </a:solidFill>
              </a:rPr>
              <a:t>Involving interviews with over 100 planning officers, chief executives, lead members, leaders, and industry professionals.</a:t>
            </a:r>
          </a:p>
          <a:p>
            <a:r>
              <a:rPr lang="en-GB" kern="0" dirty="0" smtClean="0">
                <a:solidFill>
                  <a:srgbClr val="000000"/>
                </a:solidFill>
              </a:rPr>
              <a:t>Aiming to understand what concerns authorities have regarding the duty, and their current and future support needs.</a:t>
            </a:r>
          </a:p>
        </p:txBody>
      </p:sp>
    </p:spTree>
    <p:extLst>
      <p:ext uri="{BB962C8B-B14F-4D97-AF65-F5344CB8AC3E}">
        <p14:creationId xmlns:p14="http://schemas.microsoft.com/office/powerpoint/2010/main" val="45546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504" y="188640"/>
            <a:ext cx="7772400" cy="1152128"/>
          </a:xfrm>
        </p:spPr>
        <p:txBody>
          <a:bodyPr/>
          <a:lstStyle/>
          <a:p>
            <a:r>
              <a:rPr lang="en-GB" dirty="0" smtClean="0"/>
              <a:t>Keep in mind..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60512" y="1484784"/>
            <a:ext cx="8712968" cy="3733800"/>
          </a:xfrm>
          <a:prstGeom prst="rect">
            <a:avLst/>
          </a:prstGeom>
        </p:spPr>
        <p:txBody>
          <a:bodyPr/>
          <a:lstStyle/>
          <a:p>
            <a:r>
              <a:rPr lang="en-GB" sz="3200" dirty="0"/>
              <a:t>Localism Act - false hope for locally set housing targets to reflect political-public ‘anti RSS housing growth’ agenda? </a:t>
            </a:r>
          </a:p>
          <a:p>
            <a:r>
              <a:rPr lang="en-GB" sz="3200" dirty="0"/>
              <a:t>Post RSS but pre Devo era – What is working? Gap analysis to inform future?</a:t>
            </a:r>
          </a:p>
          <a:p>
            <a:r>
              <a:rPr lang="en-GB" sz="3200" dirty="0"/>
              <a:t>Local Plans and local decisions space</a:t>
            </a:r>
          </a:p>
          <a:p>
            <a:r>
              <a:rPr lang="en-GB" sz="3200" dirty="0"/>
              <a:t>Government housing priority/Lyons</a:t>
            </a:r>
          </a:p>
          <a:p>
            <a:r>
              <a:rPr lang="en-GB" sz="3200" dirty="0"/>
              <a:t>How LPAs best navigate DtC </a:t>
            </a:r>
            <a:r>
              <a:rPr lang="en-GB" sz="3200" b="1" dirty="0"/>
              <a:t>and</a:t>
            </a:r>
            <a:r>
              <a:rPr lang="en-GB" sz="3200" dirty="0"/>
              <a:t> Devo</a:t>
            </a:r>
          </a:p>
          <a:p>
            <a:r>
              <a:rPr lang="en-GB" sz="3200" dirty="0"/>
              <a:t>The next 12 months, and beyond?</a:t>
            </a:r>
          </a:p>
          <a:p>
            <a:endParaRPr lang="en-GB" sz="3200" dirty="0"/>
          </a:p>
          <a:p>
            <a:endParaRPr lang="en-GB" sz="3200" dirty="0"/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67755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90600" y="2362200"/>
            <a:ext cx="7848600" cy="3733800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048" y="476672"/>
            <a:ext cx="3672408" cy="49217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561" y="4725145"/>
            <a:ext cx="1154247" cy="1546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44" y="692697"/>
            <a:ext cx="3747548" cy="3530299"/>
          </a:xfrm>
          <a:prstGeom prst="rect">
            <a:avLst/>
          </a:prstGeom>
          <a:noFill/>
          <a:ln w="22225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0039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512" y="260648"/>
            <a:ext cx="7772400" cy="1143000"/>
          </a:xfrm>
        </p:spPr>
        <p:txBody>
          <a:bodyPr/>
          <a:lstStyle/>
          <a:p>
            <a:r>
              <a:rPr lang="en-GB" dirty="0" smtClean="0"/>
              <a:t>New strategic planning emerging - 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60512" y="1484784"/>
            <a:ext cx="7848600" cy="3733800"/>
          </a:xfrm>
          <a:prstGeom prst="rect">
            <a:avLst/>
          </a:prstGeom>
        </p:spPr>
        <p:txBody>
          <a:bodyPr/>
          <a:lstStyle/>
          <a:p>
            <a:r>
              <a:rPr lang="en-GB" sz="2800" dirty="0"/>
              <a:t>Spatial framework or vision</a:t>
            </a:r>
          </a:p>
          <a:p>
            <a:r>
              <a:rPr lang="en-GB" sz="2800" dirty="0"/>
              <a:t>Unambiguously built on local plan work</a:t>
            </a:r>
          </a:p>
          <a:p>
            <a:r>
              <a:rPr lang="en-GB" sz="2800" dirty="0"/>
              <a:t>Implied uplift included to deliver Gainshare, SEPs, supported by SIPs</a:t>
            </a:r>
          </a:p>
          <a:p>
            <a:r>
              <a:rPr lang="en-GB" sz="2800" dirty="0"/>
              <a:t>Tail wagging dog or some other description?</a:t>
            </a:r>
          </a:p>
          <a:p>
            <a:r>
              <a:rPr lang="en-GB" sz="2800" dirty="0"/>
              <a:t>Delivery tools including mayor planning powers/consultee role</a:t>
            </a:r>
          </a:p>
          <a:p>
            <a:r>
              <a:rPr lang="en-GB" sz="2800" dirty="0"/>
              <a:t>Possibility of SPD on back of vision</a:t>
            </a:r>
          </a:p>
          <a:p>
            <a:r>
              <a:rPr lang="en-GB" sz="2800" dirty="0"/>
              <a:t>Direct delivery powers to fill housing shortfall  </a:t>
            </a:r>
          </a:p>
        </p:txBody>
      </p:sp>
    </p:spTree>
    <p:extLst>
      <p:ext uri="{BB962C8B-B14F-4D97-AF65-F5344CB8AC3E}">
        <p14:creationId xmlns:p14="http://schemas.microsoft.com/office/powerpoint/2010/main" val="304800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0648"/>
            <a:ext cx="9036496" cy="1152128"/>
          </a:xfrm>
        </p:spPr>
        <p:txBody>
          <a:bodyPr/>
          <a:lstStyle/>
          <a:p>
            <a:r>
              <a:rPr lang="en-GB" sz="3500" dirty="0"/>
              <a:t>Economics, SEPs, SIPs and Frameworks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84784"/>
            <a:ext cx="8712968" cy="4608512"/>
          </a:xfrm>
          <a:prstGeom prst="rect">
            <a:avLst/>
          </a:prstGeom>
        </p:spPr>
        <p:txBody>
          <a:bodyPr/>
          <a:lstStyle/>
          <a:p>
            <a:r>
              <a:rPr lang="en-GB" sz="2800" dirty="0"/>
              <a:t>PPG: LPAs expected to “</a:t>
            </a:r>
            <a:r>
              <a:rPr lang="en-GB" sz="2800" i="1" dirty="0"/>
              <a:t>work together constructively from the outset of plan preparation to maximise the effectiveness of strategic policies</a:t>
            </a:r>
            <a:r>
              <a:rPr lang="en-GB" sz="2800" dirty="0"/>
              <a:t>”</a:t>
            </a:r>
          </a:p>
          <a:p>
            <a:endParaRPr lang="en-GB" sz="2800" dirty="0"/>
          </a:p>
          <a:p>
            <a:r>
              <a:rPr lang="en-GB" sz="2800" dirty="0"/>
              <a:t>Need to show </a:t>
            </a:r>
            <a:r>
              <a:rPr lang="en-GB" sz="2800" b="1" dirty="0"/>
              <a:t>really and meaningfully</a:t>
            </a:r>
            <a:r>
              <a:rPr lang="en-GB" sz="2800" dirty="0"/>
              <a:t> got head round interplay of issues – growth, infrastructure need and </a:t>
            </a:r>
            <a:r>
              <a:rPr lang="en-GB" sz="2800" b="1" dirty="0"/>
              <a:t>economic activity rate</a:t>
            </a:r>
            <a:r>
              <a:rPr lang="en-GB" sz="2800" dirty="0"/>
              <a:t>…or others will</a:t>
            </a:r>
          </a:p>
          <a:p>
            <a:endParaRPr lang="en-GB" sz="2800" dirty="0"/>
          </a:p>
          <a:p>
            <a:r>
              <a:rPr lang="en-GB" sz="2800" dirty="0"/>
              <a:t>Failing of first round RPG/RSS – chapter based approach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598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563" y="914400"/>
            <a:ext cx="7772400" cy="498376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90600" y="1412776"/>
            <a:ext cx="7848600" cy="4683224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895491" y="1109890"/>
            <a:ext cx="2520280" cy="9144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latin typeface="+mj-lt"/>
              </a:rPr>
              <a:t>The Future of PLACES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latin typeface="Times" pitchFamily="18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12722" y="4869160"/>
            <a:ext cx="2036023" cy="108012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latin typeface="+mj-lt"/>
              </a:rPr>
              <a:t>LATENT DEMAND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944888" y="4855570"/>
            <a:ext cx="2160240" cy="108012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latin typeface="+mj-lt"/>
              </a:rPr>
              <a:t>EXPRESSED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latin typeface="+mj-lt"/>
              </a:rPr>
              <a:t>DEMAND</a:t>
            </a:r>
            <a:endParaRPr lang="en-GB" sz="2400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899864" y="3250828"/>
            <a:ext cx="2520280" cy="13303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latin typeface="+mj-lt"/>
              </a:rPr>
              <a:t>SPATIAL CHOKE FACTORS</a:t>
            </a:r>
          </a:p>
        </p:txBody>
      </p:sp>
      <p:sp>
        <p:nvSpPr>
          <p:cNvPr id="8" name="Left-Right-Up Arrow 7"/>
          <p:cNvSpPr/>
          <p:nvPr/>
        </p:nvSpPr>
        <p:spPr bwMode="auto">
          <a:xfrm>
            <a:off x="2952981" y="4855570"/>
            <a:ext cx="792088" cy="805678"/>
          </a:xfrm>
          <a:prstGeom prst="leftRight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latin typeface="Times" pitchFamily="18" charset="0"/>
            </a:endParaRPr>
          </a:p>
        </p:txBody>
      </p:sp>
      <p:sp>
        <p:nvSpPr>
          <p:cNvPr id="9" name="Up-Down Arrow 8"/>
          <p:cNvSpPr/>
          <p:nvPr/>
        </p:nvSpPr>
        <p:spPr bwMode="auto">
          <a:xfrm>
            <a:off x="3104685" y="2204932"/>
            <a:ext cx="378042" cy="763149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latin typeface="Times" pitchFamily="18" charset="0"/>
            </a:endParaRPr>
          </a:p>
        </p:txBody>
      </p:sp>
      <p:sp>
        <p:nvSpPr>
          <p:cNvPr id="10" name="Striped Right Arrow 9"/>
          <p:cNvSpPr/>
          <p:nvPr/>
        </p:nvSpPr>
        <p:spPr bwMode="auto">
          <a:xfrm>
            <a:off x="5169024" y="2348881"/>
            <a:ext cx="2664296" cy="1515797"/>
          </a:xfrm>
          <a:prstGeom prst="strip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300" dirty="0"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300" dirty="0">
                <a:latin typeface="Arial" panose="020B0604020202020204" pitchFamily="34" charset="0"/>
                <a:cs typeface="Arial" panose="020B0604020202020204" pitchFamily="34" charset="0"/>
              </a:rPr>
              <a:t>Infrastructure</a:t>
            </a:r>
          </a:p>
        </p:txBody>
      </p:sp>
      <p:sp>
        <p:nvSpPr>
          <p:cNvPr id="11" name="Flowchart: Magnetic Disk 10"/>
          <p:cNvSpPr/>
          <p:nvPr/>
        </p:nvSpPr>
        <p:spPr bwMode="auto">
          <a:xfrm>
            <a:off x="7977336" y="2204932"/>
            <a:ext cx="1368152" cy="2091793"/>
          </a:xfrm>
          <a:prstGeom prst="flowChartMagneticDisk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latin typeface="+mj-lt"/>
              </a:rPr>
              <a:t>Housing</a:t>
            </a:r>
          </a:p>
        </p:txBody>
      </p:sp>
    </p:spTree>
    <p:extLst>
      <p:ext uri="{BB962C8B-B14F-4D97-AF65-F5344CB8AC3E}">
        <p14:creationId xmlns:p14="http://schemas.microsoft.com/office/powerpoint/2010/main" val="100580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1000" y="914400"/>
            <a:ext cx="7772400" cy="1143000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1" y="1628775"/>
            <a:ext cx="1514475" cy="863600"/>
          </a:xfrm>
        </p:spPr>
        <p:txBody>
          <a:bodyPr/>
          <a:lstStyle/>
          <a:p>
            <a:r>
              <a:rPr lang="en-GB" dirty="0" smtClean="0"/>
              <a:t>				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 bwMode="auto">
          <a:xfrm>
            <a:off x="2140480" y="1340768"/>
            <a:ext cx="2160240" cy="100811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/>
                </a:solidFill>
                <a:latin typeface="+mj-lt"/>
              </a:rPr>
              <a:t>ACTIVITY </a:t>
            </a:r>
            <a:r>
              <a:rPr lang="en-GB" sz="2400" dirty="0">
                <a:solidFill>
                  <a:schemeClr val="tx1"/>
                </a:solidFill>
                <a:latin typeface="+mj-lt"/>
              </a:rPr>
              <a:t>RATE ?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617560" y="4583066"/>
            <a:ext cx="2603040" cy="1368152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/>
              <a:t>JOB MOVE &amp;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/>
              <a:t>COMMUTER RECAPTURE ? 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4990725" y="4809942"/>
            <a:ext cx="2304256" cy="9144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latin typeface="+mj-lt"/>
              </a:rPr>
              <a:t>NEW</a:t>
            </a:r>
            <a:r>
              <a:rPr lang="en-GB" dirty="0">
                <a:latin typeface="+mj-lt"/>
              </a:rPr>
              <a:t> RESIDENT ?</a:t>
            </a:r>
            <a:endParaRPr lang="en-GB" sz="2400" dirty="0">
              <a:latin typeface="+mj-lt"/>
            </a:endParaRPr>
          </a:p>
        </p:txBody>
      </p:sp>
      <p:sp>
        <p:nvSpPr>
          <p:cNvPr id="7" name="Right Arrow 6"/>
          <p:cNvSpPr/>
          <p:nvPr/>
        </p:nvSpPr>
        <p:spPr bwMode="auto">
          <a:xfrm rot="18953793" flipH="1" flipV="1">
            <a:off x="1037445" y="3344229"/>
            <a:ext cx="1984737" cy="41433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latin typeface="Times" pitchFamily="18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3487921" y="4927398"/>
            <a:ext cx="1368152" cy="432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latin typeface="Times" pitchFamily="18" charset="0"/>
            </a:endParaRPr>
          </a:p>
        </p:txBody>
      </p:sp>
      <p:sp>
        <p:nvSpPr>
          <p:cNvPr id="9" name="Up Arrow 8"/>
          <p:cNvSpPr/>
          <p:nvPr/>
        </p:nvSpPr>
        <p:spPr bwMode="auto">
          <a:xfrm rot="18644784">
            <a:off x="5320517" y="2291974"/>
            <a:ext cx="417161" cy="2111898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latin typeface="Times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2886596" y="2852937"/>
            <a:ext cx="2008298" cy="1537867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/>
              <a:t>GVA or FTE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/>
              <a:t>TARGET</a:t>
            </a:r>
          </a:p>
        </p:txBody>
      </p:sp>
      <p:sp>
        <p:nvSpPr>
          <p:cNvPr id="11" name="Striped Right Arrow 10"/>
          <p:cNvSpPr/>
          <p:nvPr/>
        </p:nvSpPr>
        <p:spPr bwMode="auto">
          <a:xfrm>
            <a:off x="4856073" y="1080524"/>
            <a:ext cx="2833296" cy="1556388"/>
          </a:xfrm>
          <a:prstGeom prst="strip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Infrastructure</a:t>
            </a:r>
          </a:p>
        </p:txBody>
      </p:sp>
      <p:sp>
        <p:nvSpPr>
          <p:cNvPr id="12" name="Flowchart: Magnetic Disk 11"/>
          <p:cNvSpPr/>
          <p:nvPr/>
        </p:nvSpPr>
        <p:spPr bwMode="auto">
          <a:xfrm>
            <a:off x="7833320" y="1080525"/>
            <a:ext cx="1368152" cy="2091793"/>
          </a:xfrm>
          <a:prstGeom prst="flowChartMagneticDisk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latin typeface="+mj-lt"/>
              </a:rPr>
              <a:t>Housing</a:t>
            </a:r>
          </a:p>
        </p:txBody>
      </p:sp>
    </p:spTree>
    <p:extLst>
      <p:ext uri="{BB962C8B-B14F-4D97-AF65-F5344CB8AC3E}">
        <p14:creationId xmlns:p14="http://schemas.microsoft.com/office/powerpoint/2010/main" val="270813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513" y="404664"/>
            <a:ext cx="8084443" cy="786408"/>
          </a:xfrm>
        </p:spPr>
        <p:txBody>
          <a:bodyPr/>
          <a:lstStyle/>
          <a:p>
            <a:r>
              <a:rPr lang="en-GB" dirty="0" smtClean="0"/>
              <a:t>Devo governance and DTC #1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88504" y="1628800"/>
            <a:ext cx="8206680" cy="4752528"/>
          </a:xfrm>
          <a:prstGeom prst="rect">
            <a:avLst/>
          </a:prstGeom>
        </p:spPr>
        <p:txBody>
          <a:bodyPr/>
          <a:lstStyle/>
          <a:p>
            <a:r>
              <a:rPr lang="en-GB" sz="2800" dirty="0"/>
              <a:t>Working arrangements need to avoid significant additional overall resource</a:t>
            </a:r>
          </a:p>
          <a:p>
            <a:r>
              <a:rPr lang="en-GB" sz="2800" dirty="0"/>
              <a:t>Reflect roles/desires of all constituent authorities and not constrain decisions</a:t>
            </a:r>
          </a:p>
          <a:p>
            <a:r>
              <a:rPr lang="en-GB" sz="2800" dirty="0"/>
              <a:t>Maintaining ongoing / live DtC resource will be valuable asset if working across many LPAs (and in particular) multiple HMAs</a:t>
            </a:r>
          </a:p>
          <a:p>
            <a:r>
              <a:rPr lang="en-GB" sz="2800" dirty="0"/>
              <a:t>DO NOT reopen HMA working, but may need to reality check boundary assumptions if not done since RSS 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651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505" y="188640"/>
            <a:ext cx="8084443" cy="786408"/>
          </a:xfrm>
        </p:spPr>
        <p:txBody>
          <a:bodyPr/>
          <a:lstStyle/>
          <a:p>
            <a:r>
              <a:rPr lang="en-GB" dirty="0" smtClean="0"/>
              <a:t>Devo governance and DTC #2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60512" y="1484784"/>
            <a:ext cx="8206680" cy="4752528"/>
          </a:xfrm>
          <a:prstGeom prst="rect">
            <a:avLst/>
          </a:prstGeom>
        </p:spPr>
        <p:txBody>
          <a:bodyPr/>
          <a:lstStyle/>
          <a:p>
            <a:r>
              <a:rPr lang="en-GB" sz="2800" dirty="0"/>
              <a:t>Keeping arrangements under review* can be simpler under devo, particularly if CLG follow through on allowing mayor power to produce CA wide SPD</a:t>
            </a:r>
          </a:p>
          <a:p>
            <a:r>
              <a:rPr lang="en-GB" sz="2800" dirty="0"/>
              <a:t>Easier to ensure political accountability*, leadership, and wider corporate ownership</a:t>
            </a:r>
          </a:p>
          <a:p>
            <a:r>
              <a:rPr lang="en-GB" sz="2800" dirty="0"/>
              <a:t>But – no obvious or consistent wider stakeholder input route </a:t>
            </a:r>
          </a:p>
          <a:p>
            <a:endParaRPr lang="en-GB" sz="2800" dirty="0"/>
          </a:p>
          <a:p>
            <a:r>
              <a:rPr lang="en-GB" dirty="0" smtClean="0"/>
              <a:t>*Golden rule issue</a:t>
            </a:r>
            <a:endParaRPr lang="en-GB" dirty="0"/>
          </a:p>
          <a:p>
            <a:endParaRPr lang="en-GB" sz="2400" dirty="0"/>
          </a:p>
          <a:p>
            <a:endParaRPr lang="en-GB" sz="24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804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504" y="188640"/>
            <a:ext cx="7772400" cy="1143000"/>
          </a:xfrm>
        </p:spPr>
        <p:txBody>
          <a:bodyPr/>
          <a:lstStyle/>
          <a:p>
            <a:r>
              <a:rPr lang="en-GB" dirty="0" smtClean="0"/>
              <a:t>Pause - cautionary thoughts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60512" y="1340768"/>
            <a:ext cx="8206680" cy="3733800"/>
          </a:xfrm>
          <a:prstGeom prst="rect">
            <a:avLst/>
          </a:prstGeom>
        </p:spPr>
        <p:txBody>
          <a:bodyPr/>
          <a:lstStyle/>
          <a:p>
            <a:endParaRPr lang="en-GB" dirty="0" smtClean="0"/>
          </a:p>
          <a:p>
            <a:r>
              <a:rPr lang="en-GB" sz="2800" dirty="0"/>
              <a:t>Philosophical change - economic need v economic potential. ‘Don’t spread jam too thinly’</a:t>
            </a:r>
          </a:p>
          <a:p>
            <a:r>
              <a:rPr lang="en-GB" sz="2800" dirty="0"/>
              <a:t>Selective use of available city evidence, ignores evidence on market towns/rural productivity</a:t>
            </a:r>
          </a:p>
          <a:p>
            <a:r>
              <a:rPr lang="en-GB" sz="2800" dirty="0"/>
              <a:t>Planning was intended to address inequality and deliver SD. Re-emergence of economic growth v sustainability false dichotomy</a:t>
            </a:r>
          </a:p>
          <a:p>
            <a:r>
              <a:rPr lang="en-GB" sz="2800" dirty="0"/>
              <a:t>Needs care in handling aspirational targets and spatial choke factors – inc skills 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76787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504" y="260648"/>
            <a:ext cx="7772400" cy="1143000"/>
          </a:xfrm>
        </p:spPr>
        <p:txBody>
          <a:bodyPr/>
          <a:lstStyle/>
          <a:p>
            <a:r>
              <a:rPr lang="en-GB" dirty="0" smtClean="0"/>
              <a:t>Example of approach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32520" y="1628800"/>
            <a:ext cx="8712968" cy="4968552"/>
          </a:xfrm>
          <a:prstGeom prst="rect">
            <a:avLst/>
          </a:prstGeom>
        </p:spPr>
        <p:txBody>
          <a:bodyPr/>
          <a:lstStyle/>
          <a:p>
            <a:r>
              <a:rPr lang="en-GB" sz="2800" dirty="0"/>
              <a:t>Extensive, fast broadband infrastructure</a:t>
            </a:r>
          </a:p>
          <a:p>
            <a:r>
              <a:rPr lang="en-GB" sz="2800" dirty="0"/>
              <a:t>Access to high quality mobile communications* </a:t>
            </a:r>
          </a:p>
          <a:p>
            <a:r>
              <a:rPr lang="en-GB" sz="2800" dirty="0"/>
              <a:t>Improved transport connectivity</a:t>
            </a:r>
          </a:p>
          <a:p>
            <a:r>
              <a:rPr lang="en-GB" sz="2800" dirty="0"/>
              <a:t>High quality education and training</a:t>
            </a:r>
          </a:p>
          <a:p>
            <a:r>
              <a:rPr lang="en-GB" sz="2800" dirty="0"/>
              <a:t>Expanded apprenticeships</a:t>
            </a:r>
          </a:p>
          <a:p>
            <a:r>
              <a:rPr lang="en-GB" sz="2800" dirty="0"/>
              <a:t>New Enterprise Zones</a:t>
            </a:r>
          </a:p>
          <a:p>
            <a:r>
              <a:rPr lang="en-GB" sz="2800" dirty="0"/>
              <a:t>Better regulation and streamlined planning</a:t>
            </a:r>
          </a:p>
          <a:p>
            <a:r>
              <a:rPr lang="en-GB" sz="2800" dirty="0"/>
              <a:t>More housing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010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20552" y="188640"/>
            <a:ext cx="7859216" cy="132556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kern="0" dirty="0" smtClean="0">
                <a:solidFill>
                  <a:srgbClr val="000000"/>
                </a:solidFill>
              </a:rPr>
              <a:t>Mixed views about the Duty </a:t>
            </a:r>
            <a:endParaRPr lang="en-GB" kern="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28464" y="1340768"/>
            <a:ext cx="8856984" cy="483619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700" kern="0" dirty="0" smtClean="0">
                <a:solidFill>
                  <a:srgbClr val="000000"/>
                </a:solidFill>
              </a:rPr>
              <a:t>Research unearthed a wide mix of views about the Duty </a:t>
            </a:r>
          </a:p>
          <a:p>
            <a:r>
              <a:rPr lang="en-GB" sz="2700" kern="0" dirty="0" smtClean="0">
                <a:solidFill>
                  <a:srgbClr val="000000"/>
                </a:solidFill>
              </a:rPr>
              <a:t>From hostility from some who saw it as a “half measure” in the absence of “proper strategic planning”</a:t>
            </a:r>
          </a:p>
          <a:p>
            <a:r>
              <a:rPr lang="en-GB" sz="2700" kern="0" dirty="0" smtClean="0">
                <a:solidFill>
                  <a:srgbClr val="000000"/>
                </a:solidFill>
              </a:rPr>
              <a:t>To a cautious welcome as a locally-led alternative to the old “top down way of doing things”</a:t>
            </a:r>
          </a:p>
          <a:p>
            <a:r>
              <a:rPr lang="en-GB" sz="2700" kern="0" dirty="0" smtClean="0">
                <a:solidFill>
                  <a:srgbClr val="000000"/>
                </a:solidFill>
              </a:rPr>
              <a:t>Introduction of the Duty – “dropped in…at the last moment” - had created considerable confusion </a:t>
            </a:r>
          </a:p>
          <a:p>
            <a:r>
              <a:rPr lang="en-GB" sz="2700" kern="0" dirty="0" smtClean="0">
                <a:solidFill>
                  <a:srgbClr val="000000"/>
                </a:solidFill>
              </a:rPr>
              <a:t>Common view that it would not survive after the May election…</a:t>
            </a:r>
          </a:p>
        </p:txBody>
      </p:sp>
    </p:spTree>
    <p:extLst>
      <p:ext uri="{BB962C8B-B14F-4D97-AF65-F5344CB8AC3E}">
        <p14:creationId xmlns:p14="http://schemas.microsoft.com/office/powerpoint/2010/main" val="73938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Key </a:t>
            </a:r>
            <a:r>
              <a:rPr lang="en-GB" dirty="0"/>
              <a:t>l</a:t>
            </a:r>
            <a:r>
              <a:rPr lang="en-GB" dirty="0" smtClean="0"/>
              <a:t>essons from Devo Experience 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…and some observations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04528" y="2708920"/>
            <a:ext cx="7848600" cy="3733800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713" y="2524426"/>
            <a:ext cx="5934293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404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Rule #1 Simple is transparent 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90600" y="2362200"/>
            <a:ext cx="7848600" cy="3733800"/>
          </a:xfrm>
          <a:prstGeom prst="rect">
            <a:avLst/>
          </a:prstGeom>
        </p:spPr>
        <p:txBody>
          <a:bodyPr/>
          <a:lstStyle/>
          <a:p>
            <a:r>
              <a:rPr lang="en-US" sz="2800" i="1" dirty="0"/>
              <a:t> “On the Method of Theoretical Physics”  the Herbert Spencer Lecture, Oxford, June 10, 1933</a:t>
            </a:r>
          </a:p>
          <a:p>
            <a:endParaRPr lang="en-US" sz="2800" i="1" dirty="0"/>
          </a:p>
          <a:p>
            <a:r>
              <a:rPr lang="en-US" sz="3600" b="1" i="1" dirty="0"/>
              <a:t> “everything should be as simple as possible, but not simpler”</a:t>
            </a:r>
            <a:endParaRPr lang="en-GB" sz="3600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04477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512" y="188640"/>
            <a:ext cx="7776864" cy="792088"/>
          </a:xfrm>
        </p:spPr>
        <p:txBody>
          <a:bodyPr/>
          <a:lstStyle/>
          <a:p>
            <a:r>
              <a:rPr lang="en-GB" dirty="0" smtClean="0"/>
              <a:t>Rule #2  </a:t>
            </a:r>
            <a:r>
              <a:rPr lang="en-US" i="1" dirty="0" smtClean="0"/>
              <a:t>Evidence </a:t>
            </a:r>
            <a:r>
              <a:rPr lang="en-US" i="1" dirty="0"/>
              <a:t>is not policy</a:t>
            </a:r>
            <a:br>
              <a:rPr lang="en-US" i="1" dirty="0"/>
            </a:b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124744"/>
            <a:ext cx="9036496" cy="3733800"/>
          </a:xfrm>
          <a:prstGeom prst="rect">
            <a:avLst/>
          </a:prstGeom>
        </p:spPr>
        <p:txBody>
          <a:bodyPr/>
          <a:lstStyle/>
          <a:p>
            <a:r>
              <a:rPr lang="en-GB" sz="2800" dirty="0"/>
              <a:t>But </a:t>
            </a:r>
            <a:r>
              <a:rPr lang="en-GB" sz="2800" i="1" dirty="0"/>
              <a:t>effective</a:t>
            </a:r>
            <a:r>
              <a:rPr lang="en-GB" sz="2800" dirty="0"/>
              <a:t> policy can be extrapolated at any stage of joint work if not anchored into clear spatial scope</a:t>
            </a:r>
          </a:p>
          <a:p>
            <a:endParaRPr lang="en-GB" sz="2800" dirty="0"/>
          </a:p>
          <a:p>
            <a:r>
              <a:rPr lang="en-GB" sz="2800" dirty="0"/>
              <a:t>Starting/joining a process is accepting logical results. Will be seen as agreeing to latent and expressed demand drivers </a:t>
            </a:r>
            <a:r>
              <a:rPr lang="en-GB" sz="2800" b="1" dirty="0"/>
              <a:t>beyond</a:t>
            </a:r>
            <a:r>
              <a:rPr lang="en-GB" sz="2800" dirty="0"/>
              <a:t> SEP sign up</a:t>
            </a:r>
          </a:p>
          <a:p>
            <a:endParaRPr lang="en-GB" sz="2800" dirty="0"/>
          </a:p>
          <a:p>
            <a:r>
              <a:rPr lang="en-GB" sz="2800" dirty="0"/>
              <a:t>Alignment of evidence and plan phases key, avoids long term aspiration impact too early in plan cycle</a:t>
            </a:r>
          </a:p>
          <a:p>
            <a:endParaRPr lang="en-GB" sz="2800" dirty="0"/>
          </a:p>
          <a:p>
            <a:r>
              <a:rPr lang="en-GB" sz="2800" dirty="0"/>
              <a:t>Structure work to avoid aspirational growth being selectively interpreted on non-strategic basis</a:t>
            </a:r>
          </a:p>
          <a:p>
            <a:endParaRPr lang="en-GB" sz="28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98888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512" y="332656"/>
            <a:ext cx="8136904" cy="936104"/>
          </a:xfrm>
        </p:spPr>
        <p:txBody>
          <a:bodyPr/>
          <a:lstStyle/>
          <a:p>
            <a:r>
              <a:rPr lang="en-GB" dirty="0" smtClean="0"/>
              <a:t>Rule #3 </a:t>
            </a:r>
            <a:r>
              <a:rPr lang="en-US" i="1" dirty="0"/>
              <a:t>Avoid Framework creep</a:t>
            </a:r>
            <a:br>
              <a:rPr lang="en-US" i="1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60512" y="1268760"/>
            <a:ext cx="8784976" cy="5040560"/>
          </a:xfrm>
          <a:prstGeom prst="rect">
            <a:avLst/>
          </a:prstGeom>
        </p:spPr>
        <p:txBody>
          <a:bodyPr/>
          <a:lstStyle/>
          <a:p>
            <a:r>
              <a:rPr lang="en-GB" sz="2800" dirty="0"/>
              <a:t>Strong evolutionary tendency – strategic working abhors a perceived policy vacuum</a:t>
            </a:r>
          </a:p>
          <a:p>
            <a:r>
              <a:rPr lang="en-GB" sz="2800" dirty="0"/>
              <a:t>Leave local space for </a:t>
            </a:r>
            <a:r>
              <a:rPr lang="en-GB" sz="2800" b="1" dirty="0"/>
              <a:t>everything</a:t>
            </a:r>
            <a:r>
              <a:rPr lang="en-GB" sz="2800" dirty="0"/>
              <a:t> but tight issues rooted in strategic spatial evidence issues</a:t>
            </a:r>
          </a:p>
          <a:p>
            <a:r>
              <a:rPr lang="en-GB" sz="2800" b="1" dirty="0"/>
              <a:t>Not</a:t>
            </a:r>
            <a:r>
              <a:rPr lang="en-GB" sz="2800" dirty="0"/>
              <a:t> RSS “do everything” (32-314), Pt 1 UDP or SP</a:t>
            </a:r>
          </a:p>
          <a:p>
            <a:endParaRPr lang="en-GB" sz="2800" dirty="0"/>
          </a:p>
          <a:p>
            <a:r>
              <a:rPr lang="en-GB" sz="2800" dirty="0"/>
              <a:t>BUT </a:t>
            </a:r>
          </a:p>
          <a:p>
            <a:r>
              <a:rPr lang="en-GB" sz="2800" dirty="0"/>
              <a:t>Agile SPD for issues between plan review cycles? SPD needs to be tied to a plan…. not just evidence? </a:t>
            </a:r>
            <a:endParaRPr lang="en-US" sz="3600" b="1" i="1" dirty="0"/>
          </a:p>
          <a:p>
            <a:endParaRPr lang="en-US" sz="2800" i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79880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512" y="332656"/>
            <a:ext cx="8136904" cy="936104"/>
          </a:xfrm>
        </p:spPr>
        <p:txBody>
          <a:bodyPr/>
          <a:lstStyle/>
          <a:p>
            <a:r>
              <a:rPr lang="en-GB" dirty="0" smtClean="0"/>
              <a:t>Rule #4 </a:t>
            </a:r>
            <a:r>
              <a:rPr lang="en-US" i="1" dirty="0" smtClean="0"/>
              <a:t>Remember this will </a:t>
            </a:r>
            <a:br>
              <a:rPr lang="en-US" i="1" dirty="0" smtClean="0"/>
            </a:br>
            <a:r>
              <a:rPr lang="en-US" i="1" dirty="0"/>
              <a:t> </a:t>
            </a:r>
            <a:r>
              <a:rPr lang="en-US" i="1" dirty="0" smtClean="0"/>
              <a:t>             be semi-voluntary</a:t>
            </a:r>
            <a:r>
              <a:rPr lang="en-US" i="1" dirty="0"/>
              <a:t/>
            </a:r>
            <a:br>
              <a:rPr lang="en-US" i="1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60512" y="1268760"/>
            <a:ext cx="8784976" cy="5040560"/>
          </a:xfrm>
          <a:prstGeom prst="rect">
            <a:avLst/>
          </a:prstGeom>
        </p:spPr>
        <p:txBody>
          <a:bodyPr/>
          <a:lstStyle/>
          <a:p>
            <a:r>
              <a:rPr lang="en-GB" sz="2800" dirty="0"/>
              <a:t>Inspectors/challenges will look for gaps in decision making process. Ongoing member involvement vital </a:t>
            </a:r>
          </a:p>
          <a:p>
            <a:r>
              <a:rPr lang="en-GB" sz="2800" dirty="0"/>
              <a:t>Power in marriage: City Region drivers, MCR message success </a:t>
            </a:r>
          </a:p>
          <a:p>
            <a:r>
              <a:rPr lang="en-GB" sz="2800" dirty="0"/>
              <a:t>If this work is to direct our plans, is Devo/LEP work spatial enough - could it “pass” SA/SEA?</a:t>
            </a:r>
          </a:p>
          <a:p>
            <a:r>
              <a:rPr lang="en-GB" sz="2800" dirty="0"/>
              <a:t>Not RSS “Table” which bedevilled Regional experiment</a:t>
            </a:r>
          </a:p>
          <a:p>
            <a:r>
              <a:rPr lang="en-GB" sz="2800" dirty="0"/>
              <a:t>Risk of non-polycentric urban economic focus because of the Gainshare issue?</a:t>
            </a:r>
          </a:p>
          <a:p>
            <a:endParaRPr lang="en-GB" sz="28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4815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504" y="332656"/>
            <a:ext cx="7772400" cy="936104"/>
          </a:xfrm>
        </p:spPr>
        <p:txBody>
          <a:bodyPr/>
          <a:lstStyle/>
          <a:p>
            <a:r>
              <a:rPr lang="en-GB" dirty="0"/>
              <a:t>Conclusions </a:t>
            </a:r>
            <a:r>
              <a:rPr lang="en-GB" dirty="0" smtClean="0"/>
              <a:t>#1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88504" y="1412776"/>
            <a:ext cx="8640960" cy="5040560"/>
          </a:xfrm>
          <a:prstGeom prst="rect">
            <a:avLst/>
          </a:prstGeom>
        </p:spPr>
        <p:txBody>
          <a:bodyPr/>
          <a:lstStyle/>
          <a:p>
            <a:r>
              <a:rPr lang="en-GB" sz="2800" dirty="0"/>
              <a:t>Many statements in this presentation end in ? </a:t>
            </a:r>
          </a:p>
          <a:p>
            <a:r>
              <a:rPr lang="en-GB" sz="2800" dirty="0"/>
              <a:t>Comparative rural advantage = </a:t>
            </a:r>
            <a:r>
              <a:rPr lang="en-GB" sz="2800" i="1" dirty="0"/>
              <a:t>stunning view</a:t>
            </a:r>
          </a:p>
          <a:p>
            <a:r>
              <a:rPr lang="en-GB" sz="2800" dirty="0"/>
              <a:t>Green belt &amp; strategic reviews - perhaps start working on scope of consistent methodology now.</a:t>
            </a:r>
          </a:p>
          <a:p>
            <a:r>
              <a:rPr lang="en-GB" sz="2800" dirty="0"/>
              <a:t>Economic growth </a:t>
            </a:r>
            <a:r>
              <a:rPr lang="en-GB" sz="2800" b="1" dirty="0"/>
              <a:t>is</a:t>
            </a:r>
            <a:r>
              <a:rPr lang="en-GB" sz="2800" dirty="0"/>
              <a:t> a delivery mechanism for spatial planning, if harnessed properly. </a:t>
            </a:r>
          </a:p>
          <a:p>
            <a:r>
              <a:rPr lang="en-GB" sz="2800" dirty="0"/>
              <a:t>Fundamental tensions with localism</a:t>
            </a:r>
          </a:p>
          <a:p>
            <a:r>
              <a:rPr lang="en-GB" sz="2800" dirty="0"/>
              <a:t>Non polycentric, language of urbanising impacts </a:t>
            </a:r>
          </a:p>
          <a:p>
            <a:endParaRPr lang="en-GB" sz="28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84206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262" y="260648"/>
            <a:ext cx="7772400" cy="1143000"/>
          </a:xfrm>
        </p:spPr>
        <p:txBody>
          <a:bodyPr/>
          <a:lstStyle/>
          <a:p>
            <a:r>
              <a:rPr lang="en-GB" dirty="0" smtClean="0"/>
              <a:t>Conclusions #2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88504" y="1412776"/>
            <a:ext cx="8677472" cy="3733800"/>
          </a:xfrm>
          <a:prstGeom prst="rect">
            <a:avLst/>
          </a:prstGeom>
        </p:spPr>
        <p:txBody>
          <a:bodyPr/>
          <a:lstStyle/>
          <a:p>
            <a:r>
              <a:rPr lang="en-GB" sz="2800" dirty="0"/>
              <a:t>Political ownership far more important than vehicle</a:t>
            </a:r>
          </a:p>
          <a:p>
            <a:r>
              <a:rPr lang="en-GB" sz="2800" dirty="0"/>
              <a:t>Understanding economics, econometrics + infrastructure</a:t>
            </a:r>
          </a:p>
          <a:p>
            <a:r>
              <a:rPr lang="en-GB" sz="2800" dirty="0"/>
              <a:t>Key difference between constraint based strategy and objective SEP aspiration/latent needs assessment </a:t>
            </a:r>
          </a:p>
          <a:p>
            <a:r>
              <a:rPr lang="en-GB" sz="2800" dirty="0"/>
              <a:t>Gov planning changes seem to be heading towards as yet unstated goals including hybrid zonal</a:t>
            </a:r>
          </a:p>
          <a:p>
            <a:r>
              <a:rPr lang="en-GB" sz="2800" dirty="0"/>
              <a:t>Looming gap: non core stakeholders</a:t>
            </a:r>
          </a:p>
          <a:p>
            <a:endParaRPr lang="en-GB" sz="2800" dirty="0"/>
          </a:p>
          <a:p>
            <a:r>
              <a:rPr lang="en-GB" sz="2800" b="1" dirty="0"/>
              <a:t> 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7839271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90600" y="2362200"/>
            <a:ext cx="7848600" cy="3733800"/>
          </a:xfrm>
          <a:prstGeom prst="rect">
            <a:avLst/>
          </a:prstGeom>
        </p:spPr>
        <p:txBody>
          <a:bodyPr/>
          <a:lstStyle/>
          <a:p>
            <a:endParaRPr lang="en-GB" dirty="0" smtClean="0"/>
          </a:p>
          <a:p>
            <a:pPr algn="ctr"/>
            <a:r>
              <a:rPr lang="en-GB" sz="2800" b="1" dirty="0"/>
              <a:t>Is it Spatial Planning rediscovered</a:t>
            </a:r>
            <a:r>
              <a:rPr lang="en-GB" sz="2800" dirty="0"/>
              <a:t>?</a:t>
            </a:r>
          </a:p>
          <a:p>
            <a:endParaRPr lang="en-GB" dirty="0"/>
          </a:p>
          <a:p>
            <a:pPr algn="ctr"/>
            <a:r>
              <a:rPr lang="en-GB" sz="36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994486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416496" y="2204864"/>
            <a:ext cx="8915040" cy="1157032"/>
          </a:xfrm>
        </p:spPr>
        <p:txBody>
          <a:bodyPr/>
          <a:lstStyle/>
          <a:p>
            <a:pPr algn="ctr"/>
            <a:r>
              <a:rPr lang="en-GB" sz="4000" b="1" dirty="0" smtClean="0">
                <a:solidFill>
                  <a:schemeClr val="accent3"/>
                </a:solidFill>
              </a:rPr>
              <a:t>Panel Q &amp; A </a:t>
            </a:r>
            <a:endParaRPr lang="en-GB" sz="4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48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280" y="836712"/>
            <a:ext cx="8915040" cy="1143000"/>
          </a:xfrm>
        </p:spPr>
        <p:txBody>
          <a:bodyPr/>
          <a:lstStyle/>
          <a:p>
            <a:pPr algn="ctr"/>
            <a:r>
              <a:rPr lang="en-GB" sz="4000" b="1" dirty="0" smtClean="0">
                <a:solidFill>
                  <a:schemeClr val="accent3"/>
                </a:solidFill>
              </a:rPr>
              <a:t>Where can I get some help?</a:t>
            </a:r>
            <a:endParaRPr lang="en-GB" sz="4000" b="1" dirty="0">
              <a:solidFill>
                <a:schemeClr val="accent3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344488" y="3356992"/>
            <a:ext cx="8915040" cy="1143000"/>
          </a:xfrm>
        </p:spPr>
        <p:txBody>
          <a:bodyPr/>
          <a:lstStyle/>
          <a:p>
            <a:pPr algn="ctr"/>
            <a:r>
              <a:rPr lang="en-GB" sz="4000" dirty="0" smtClean="0"/>
              <a:t>Andrew Pritchard</a:t>
            </a:r>
          </a:p>
          <a:p>
            <a:pPr algn="ctr"/>
            <a:r>
              <a:rPr lang="en-GB" sz="4000" dirty="0" smtClean="0"/>
              <a:t>PAS Principal Consultant 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78756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28464" y="1196752"/>
            <a:ext cx="8928992" cy="435133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700" kern="0" dirty="0" smtClean="0">
                <a:solidFill>
                  <a:srgbClr val="000000"/>
                </a:solidFill>
              </a:rPr>
              <a:t>In that context, authorities had been on a steep learning curve </a:t>
            </a:r>
          </a:p>
          <a:p>
            <a:r>
              <a:rPr lang="en-GB" sz="2700" kern="0" dirty="0" smtClean="0">
                <a:solidFill>
                  <a:srgbClr val="000000"/>
                </a:solidFill>
              </a:rPr>
              <a:t>Initial perception that the Duty was a narrow process requirement </a:t>
            </a:r>
          </a:p>
          <a:p>
            <a:r>
              <a:rPr lang="en-GB" sz="2700" kern="0" dirty="0" smtClean="0">
                <a:solidFill>
                  <a:srgbClr val="000000"/>
                </a:solidFill>
              </a:rPr>
              <a:t>Replaced by an understanding that the Duty was a “pretty fundamental test”</a:t>
            </a:r>
          </a:p>
          <a:p>
            <a:r>
              <a:rPr lang="en-GB" sz="2700" kern="0" dirty="0" smtClean="0">
                <a:solidFill>
                  <a:srgbClr val="000000"/>
                </a:solidFill>
              </a:rPr>
              <a:t>Many officers faced an internal task of raising awareness amongst senior officers and elected members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447600" y="188640"/>
            <a:ext cx="10515600" cy="132556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kern="0" dirty="0" smtClean="0">
                <a:solidFill>
                  <a:srgbClr val="000000"/>
                </a:solidFill>
              </a:rPr>
              <a:t>Learning curve</a:t>
            </a:r>
            <a:endParaRPr lang="en-GB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26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387468" y="980728"/>
            <a:ext cx="8915040" cy="1143000"/>
          </a:xfrm>
        </p:spPr>
        <p:txBody>
          <a:bodyPr/>
          <a:lstStyle/>
          <a:p>
            <a:pPr algn="ctr"/>
            <a:r>
              <a:rPr lang="en-GB" sz="4800" b="1" dirty="0" smtClean="0">
                <a:solidFill>
                  <a:schemeClr val="accent3"/>
                </a:solidFill>
              </a:rPr>
              <a:t>For More information… </a:t>
            </a:r>
            <a:endParaRPr lang="en-GB" sz="4800" b="1" dirty="0">
              <a:solidFill>
                <a:schemeClr val="accent3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96616" y="3284984"/>
            <a:ext cx="669674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600" b="1" dirty="0">
                <a:solidFill>
                  <a:srgbClr val="000000"/>
                </a:solidFill>
              </a:rPr>
              <a:t>www.pas.gov.uk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420249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20552" y="188640"/>
            <a:ext cx="7859216" cy="132556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kern="0" dirty="0" smtClean="0">
                <a:solidFill>
                  <a:srgbClr val="000000"/>
                </a:solidFill>
              </a:rPr>
              <a:t>Learning curve</a:t>
            </a:r>
            <a:endParaRPr lang="en-GB" kern="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28464" y="1340768"/>
            <a:ext cx="8856984" cy="483619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sz="2700" i="1" kern="0" dirty="0" smtClean="0">
                <a:solidFill>
                  <a:srgbClr val="000000"/>
                </a:solidFill>
              </a:rPr>
              <a:t>“They thought regional officers had been abolished. It wasn’t – it was delegated”.</a:t>
            </a:r>
          </a:p>
          <a:p>
            <a:pPr marL="0" indent="0">
              <a:buFontTx/>
              <a:buNone/>
            </a:pPr>
            <a:endParaRPr lang="en-GB" sz="2700" i="1" kern="0" dirty="0">
              <a:solidFill>
                <a:srgbClr val="000000"/>
              </a:solidFill>
            </a:endParaRPr>
          </a:p>
          <a:p>
            <a:pPr marL="0" indent="0">
              <a:buFontTx/>
              <a:buNone/>
            </a:pPr>
            <a:r>
              <a:rPr lang="en-GB" sz="2700" i="1" kern="0" dirty="0" smtClean="0">
                <a:solidFill>
                  <a:srgbClr val="000000"/>
                </a:solidFill>
              </a:rPr>
              <a:t>“The removal of top-down planning, whatever you thought of it, created a void”.</a:t>
            </a:r>
          </a:p>
          <a:p>
            <a:pPr marL="0" indent="0">
              <a:buFontTx/>
              <a:buNone/>
            </a:pPr>
            <a:endParaRPr lang="en-GB" sz="2700" i="1" kern="0" dirty="0">
              <a:solidFill>
                <a:srgbClr val="000000"/>
              </a:solidFill>
            </a:endParaRPr>
          </a:p>
          <a:p>
            <a:pPr marL="0" indent="0">
              <a:buFontTx/>
              <a:buNone/>
            </a:pPr>
            <a:r>
              <a:rPr lang="en-GB" sz="2700" i="1" kern="0" dirty="0" smtClean="0">
                <a:solidFill>
                  <a:srgbClr val="000000"/>
                </a:solidFill>
              </a:rPr>
              <a:t>“Most now appreciate that the Duty is a pretty fundamental test”.</a:t>
            </a:r>
          </a:p>
          <a:p>
            <a:pPr marL="0" indent="0">
              <a:buFontTx/>
              <a:buNone/>
            </a:pPr>
            <a:endParaRPr lang="en-GB" sz="2700" i="1" kern="0" dirty="0">
              <a:solidFill>
                <a:srgbClr val="000000"/>
              </a:solidFill>
            </a:endParaRPr>
          </a:p>
          <a:p>
            <a:pPr marL="0" indent="0">
              <a:buFontTx/>
              <a:buNone/>
            </a:pPr>
            <a:r>
              <a:rPr lang="en-GB" sz="2700" i="1" kern="0" dirty="0" smtClean="0">
                <a:solidFill>
                  <a:srgbClr val="000000"/>
                </a:solidFill>
              </a:rPr>
              <a:t>“We thought we were doing everything right. Up until the point we failed”.</a:t>
            </a:r>
          </a:p>
        </p:txBody>
      </p:sp>
    </p:spTree>
    <p:extLst>
      <p:ext uri="{BB962C8B-B14F-4D97-AF65-F5344CB8AC3E}">
        <p14:creationId xmlns:p14="http://schemas.microsoft.com/office/powerpoint/2010/main" val="25146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28464" y="1196752"/>
            <a:ext cx="8928992" cy="435133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700" kern="0" dirty="0" smtClean="0">
                <a:solidFill>
                  <a:srgbClr val="000000"/>
                </a:solidFill>
              </a:rPr>
              <a:t>The response to the Duty was shaped by local context</a:t>
            </a:r>
          </a:p>
          <a:p>
            <a:r>
              <a:rPr lang="en-GB" sz="2700" kern="0" dirty="0" smtClean="0">
                <a:solidFill>
                  <a:srgbClr val="000000"/>
                </a:solidFill>
              </a:rPr>
              <a:t>For areas with a history of cooperation and a shared / emerging vision, the Duty was a continuation of business as normal </a:t>
            </a:r>
          </a:p>
          <a:p>
            <a:pPr marL="0" indent="0">
              <a:buFontTx/>
              <a:buNone/>
            </a:pPr>
            <a:endParaRPr lang="en-GB" sz="2700" kern="0" dirty="0">
              <a:solidFill>
                <a:srgbClr val="000000"/>
              </a:solidFill>
            </a:endParaRPr>
          </a:p>
          <a:p>
            <a:pPr marL="0" indent="0">
              <a:buFontTx/>
              <a:buNone/>
            </a:pPr>
            <a:r>
              <a:rPr lang="en-GB" sz="2700" i="1" kern="0" dirty="0" smtClean="0">
                <a:solidFill>
                  <a:srgbClr val="000000"/>
                </a:solidFill>
              </a:rPr>
              <a:t>“We have a strong bond [with neighbours]. The Duty just gives us another reason for talking at that strategic level, for seeing out inter-relationships”.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88504" y="188640"/>
            <a:ext cx="8424936" cy="132556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kern="0" dirty="0" smtClean="0">
                <a:solidFill>
                  <a:srgbClr val="000000"/>
                </a:solidFill>
              </a:rPr>
              <a:t>Local context</a:t>
            </a:r>
            <a:endParaRPr lang="en-GB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82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DE Presentation 2015">
  <a:themeElements>
    <a:clrScheme name="PBA_Sept 200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BA_Sept 200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BA_Sept 20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BA_Sept 20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BA_Sept 20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BA_Sept 20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BA_Sept 20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BA_Sept 20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BA_Sept 20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BA_Sept 20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BA_Sept 20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BA_Sept 20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BA_Sept 20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BA_Sept 20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49B123E4-594F-456A-8DE3-2D5B88069A87}" vid="{F90D6CC2-093B-4F02-BA08-7EE45C675740}"/>
    </a:ext>
  </a:extLst>
</a:theme>
</file>

<file path=ppt/theme/theme4.xml><?xml version="1.0" encoding="utf-8"?>
<a:theme xmlns:a="http://schemas.openxmlformats.org/drawingml/2006/main" name="LG Group 2">
  <a:themeElements>
    <a:clrScheme name="LG Group 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G Group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LG Group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G Group 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G Group 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G Group 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G Group 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G Group 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G Group 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G Group 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G Group 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G Group 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G Group 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G Group 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</TotalTime>
  <Words>2428</Words>
  <Application>Microsoft Office PowerPoint</Application>
  <PresentationFormat>A4 Paper (210x297 mm)</PresentationFormat>
  <Paragraphs>326</Paragraphs>
  <Slides>70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70</vt:i4>
      </vt:variant>
    </vt:vector>
  </HeadingPairs>
  <TitlesOfParts>
    <vt:vector size="81" baseType="lpstr">
      <vt:lpstr>Arial</vt:lpstr>
      <vt:lpstr>Calibri</vt:lpstr>
      <vt:lpstr>DejaVu Sans</vt:lpstr>
      <vt:lpstr>StarSymbol</vt:lpstr>
      <vt:lpstr>Times</vt:lpstr>
      <vt:lpstr>Times New Roman</vt:lpstr>
      <vt:lpstr>Wingdings</vt:lpstr>
      <vt:lpstr>Office Theme</vt:lpstr>
      <vt:lpstr>Office Theme</vt:lpstr>
      <vt:lpstr>PDE Presentation 2015</vt:lpstr>
      <vt:lpstr>LG Group 2</vt:lpstr>
      <vt:lpstr>PowerPoint Presentation</vt:lpstr>
      <vt:lpstr>PowerPoint Presentation</vt:lpstr>
      <vt:lpstr>The Story So Far…</vt:lpstr>
      <vt:lpstr>Beyond the Duty to Co-operate… …and towards effective strategic planning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Strategic investment plans:  what they are, aren’t, and how they can really work </vt:lpstr>
      <vt:lpstr>What are “area-wide strategic investment plans”?</vt:lpstr>
      <vt:lpstr>Saving money through joint commissioning</vt:lpstr>
      <vt:lpstr>Strategic investment plans are not about this </vt:lpstr>
      <vt:lpstr>They’re about this: innovation and information flows</vt:lpstr>
      <vt:lpstr>Strategic investment plans are not about this </vt:lpstr>
      <vt:lpstr>They’re about this: improving underlying economic geographies</vt:lpstr>
      <vt:lpstr>Strategic investment plans are not about this (not really)  </vt:lpstr>
      <vt:lpstr>They’re about this: stimulating private sector investment </vt:lpstr>
      <vt:lpstr>They’re about this: stimulating private sector investment </vt:lpstr>
      <vt:lpstr>Information de-risks investment: quality</vt:lpstr>
      <vt:lpstr>Information de-risks investment: neighbours</vt:lpstr>
      <vt:lpstr>Information de-risks investment: S106/CIL (land price) </vt:lpstr>
      <vt:lpstr>Information de-risks investment: co-ordination</vt:lpstr>
      <vt:lpstr>Example: West Midlands – contaminated sites, lack of viability, fractured plans?</vt:lpstr>
      <vt:lpstr>Integrating infrastructure and focused site delivery to accelerate investment</vt:lpstr>
      <vt:lpstr>Towards “Opportunity Areas” supported by infrastructure provision to focus investment</vt:lpstr>
      <vt:lpstr>Telling the delivery and implementation story</vt:lpstr>
      <vt:lpstr>Focusing your firepower to get investment moving</vt:lpstr>
      <vt:lpstr>Getting from LEP/Combined Authority Strategic Economic Plans to implementation</vt:lpstr>
      <vt:lpstr>Understanding the gap, and plugging it</vt:lpstr>
      <vt:lpstr>Challenging local authorities to grow </vt:lpstr>
      <vt:lpstr>Success factor: a willingness to think creatively, heretically about existing plans.  Instead, think markets and viability </vt:lpstr>
      <vt:lpstr>Success factor: Chatham House Rules?</vt:lpstr>
      <vt:lpstr>Success factor: a willingness to return to the  old classics? </vt:lpstr>
      <vt:lpstr>Success factor: don’t talk your silo. Think like a disinterested alien?</vt:lpstr>
      <vt:lpstr>Success factor:  pulling the high falutin’ back to plausible, practical local context?</vt:lpstr>
      <vt:lpstr>Talk to investors as soon as you have ideas: road test concepts with them.  You might be surprised </vt:lpstr>
      <vt:lpstr>Getting real about investment actualises creativity</vt:lpstr>
      <vt:lpstr>Strategic investment plans:  what they are, aren’t, and how they can really work </vt:lpstr>
      <vt:lpstr>Strategic Planning Under Devolution </vt:lpstr>
      <vt:lpstr> Beyond the Duty to Co-operate…   Strategic Planning under Devolution</vt:lpstr>
      <vt:lpstr>Emergence of the devolution agenda with new local governance models means opportunities for new forms of strategic planning? </vt:lpstr>
      <vt:lpstr>Lessons from…</vt:lpstr>
      <vt:lpstr>Keep in mind.. </vt:lpstr>
      <vt:lpstr> </vt:lpstr>
      <vt:lpstr>New strategic planning emerging -  </vt:lpstr>
      <vt:lpstr>Economics, SEPs, SIPs and Frameworks</vt:lpstr>
      <vt:lpstr> </vt:lpstr>
      <vt:lpstr> </vt:lpstr>
      <vt:lpstr>Devo governance and DTC #1 </vt:lpstr>
      <vt:lpstr>Devo governance and DTC #2 </vt:lpstr>
      <vt:lpstr>Pause - cautionary thoughts</vt:lpstr>
      <vt:lpstr>Example of approach</vt:lpstr>
      <vt:lpstr>Key lessons from Devo Experience   …and some observations </vt:lpstr>
      <vt:lpstr>Rule #1 Simple is transparent  </vt:lpstr>
      <vt:lpstr>Rule #2  Evidence is not policy  </vt:lpstr>
      <vt:lpstr>Rule #3 Avoid Framework creep </vt:lpstr>
      <vt:lpstr>Rule #4 Remember this will                be semi-voluntary </vt:lpstr>
      <vt:lpstr>Conclusions #1</vt:lpstr>
      <vt:lpstr>Conclusions #2</vt:lpstr>
      <vt:lpstr>  </vt:lpstr>
      <vt:lpstr>PowerPoint Presentation</vt:lpstr>
      <vt:lpstr>Where can I get some help?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Lester</dc:creator>
  <cp:lastModifiedBy>Scott Phillips</cp:lastModifiedBy>
  <cp:revision>45</cp:revision>
  <cp:lastPrinted>2015-12-17T10:32:09Z</cp:lastPrinted>
  <dcterms:modified xsi:type="dcterms:W3CDTF">2016-02-29T11:23:02Z</dcterms:modified>
</cp:coreProperties>
</file>