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02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A5C-827B-4D40-83D9-31AEE0B1A00E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C0DA-7BF5-4A7B-8743-347FBD2E5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83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A5C-827B-4D40-83D9-31AEE0B1A00E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C0DA-7BF5-4A7B-8743-347FBD2E5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90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A5C-827B-4D40-83D9-31AEE0B1A00E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C0DA-7BF5-4A7B-8743-347FBD2E5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1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A5C-827B-4D40-83D9-31AEE0B1A00E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C0DA-7BF5-4A7B-8743-347FBD2E5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62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A5C-827B-4D40-83D9-31AEE0B1A00E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C0DA-7BF5-4A7B-8743-347FBD2E5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91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A5C-827B-4D40-83D9-31AEE0B1A00E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C0DA-7BF5-4A7B-8743-347FBD2E5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A5C-827B-4D40-83D9-31AEE0B1A00E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C0DA-7BF5-4A7B-8743-347FBD2E5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55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A5C-827B-4D40-83D9-31AEE0B1A00E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C0DA-7BF5-4A7B-8743-347FBD2E5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39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A5C-827B-4D40-83D9-31AEE0B1A00E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C0DA-7BF5-4A7B-8743-347FBD2E5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87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A5C-827B-4D40-83D9-31AEE0B1A00E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C0DA-7BF5-4A7B-8743-347FBD2E5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34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A5C-827B-4D40-83D9-31AEE0B1A00E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C0DA-7BF5-4A7B-8743-347FBD2E5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26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04A5C-827B-4D40-83D9-31AEE0B1A00E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BC0DA-7BF5-4A7B-8743-347FBD2E5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738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ritishmuseum.org/images/ps227136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718" y="3356402"/>
            <a:ext cx="2359149" cy="235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051771"/>
          </a:xfrm>
        </p:spPr>
        <p:txBody>
          <a:bodyPr>
            <a:normAutofit fontScale="90000"/>
          </a:bodyPr>
          <a:lstStyle/>
          <a:p>
            <a:r>
              <a:rPr lang="en-GB" sz="4900" dirty="0" smtClean="0">
                <a:solidFill>
                  <a:schemeClr val="bg1"/>
                </a:solidFill>
              </a:rPr>
              <a:t>Duty to Cooperate </a:t>
            </a:r>
            <a:br>
              <a:rPr lang="en-GB" sz="4900" dirty="0" smtClean="0">
                <a:solidFill>
                  <a:schemeClr val="bg1"/>
                </a:solidFill>
              </a:rPr>
            </a:br>
            <a:r>
              <a:rPr lang="en-GB" sz="4900" dirty="0" smtClean="0">
                <a:solidFill>
                  <a:schemeClr val="bg1"/>
                </a:solidFill>
              </a:rPr>
              <a:t>-the local perspective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Anna Rose, Rugby Borough Council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23</a:t>
            </a:r>
            <a:r>
              <a:rPr lang="en-GB" sz="3600" baseline="30000" dirty="0" smtClean="0">
                <a:solidFill>
                  <a:schemeClr val="bg1"/>
                </a:solidFill>
              </a:rPr>
              <a:t>rd</a:t>
            </a:r>
            <a:r>
              <a:rPr lang="en-GB" sz="3600" dirty="0" smtClean="0">
                <a:solidFill>
                  <a:schemeClr val="bg1"/>
                </a:solidFill>
              </a:rPr>
              <a:t> October 2014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077072"/>
            <a:ext cx="5792688" cy="1296144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“Remember </a:t>
            </a:r>
            <a:r>
              <a:rPr lang="en-GB" dirty="0">
                <a:solidFill>
                  <a:schemeClr val="bg1"/>
                </a:solidFill>
              </a:rPr>
              <a:t>upon the conduct of each depends the fate of all</a:t>
            </a:r>
            <a:r>
              <a:rPr lang="en-GB" dirty="0" smtClean="0">
                <a:solidFill>
                  <a:schemeClr val="bg1"/>
                </a:solidFill>
              </a:rPr>
              <a:t>.”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5589240"/>
            <a:ext cx="35361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Alexander the Great</a:t>
            </a:r>
          </a:p>
        </p:txBody>
      </p:sp>
    </p:spTree>
    <p:extLst>
      <p:ext uri="{BB962C8B-B14F-4D97-AF65-F5344CB8AC3E}">
        <p14:creationId xmlns:p14="http://schemas.microsoft.com/office/powerpoint/2010/main" val="2247000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“In </a:t>
            </a:r>
            <a:r>
              <a:rPr lang="en-GB" dirty="0">
                <a:solidFill>
                  <a:schemeClr val="bg1"/>
                </a:solidFill>
              </a:rPr>
              <a:t>union there is </a:t>
            </a:r>
            <a:r>
              <a:rPr lang="en-GB" dirty="0" smtClean="0">
                <a:solidFill>
                  <a:schemeClr val="bg1"/>
                </a:solidFill>
              </a:rPr>
              <a:t>strength”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Background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County groupings - accepted cooperation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RSS - cooperation through adversity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 end of regional planning – and cooperation?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Formation of LEP groupings - cooperation through opportunity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http://d.gr-assets.com/authors/1219179559p5/124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2793"/>
            <a:ext cx="144449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13837" y="2052137"/>
            <a:ext cx="1218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Aesop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69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323" y="0"/>
            <a:ext cx="1716815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560840" cy="1143000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>
                <a:solidFill>
                  <a:schemeClr val="bg1"/>
                </a:solidFill>
              </a:rPr>
              <a:t>“Coming </a:t>
            </a:r>
            <a:r>
              <a:rPr lang="en-GB" sz="2800" dirty="0">
                <a:solidFill>
                  <a:schemeClr val="bg1"/>
                </a:solidFill>
              </a:rPr>
              <a:t>together is a beginning. Keeping together is progress. Working together is </a:t>
            </a:r>
            <a:r>
              <a:rPr lang="en-GB" sz="2800" dirty="0" smtClean="0">
                <a:solidFill>
                  <a:schemeClr val="bg1"/>
                </a:solidFill>
              </a:rPr>
              <a:t>success.”</a:t>
            </a:r>
            <a:r>
              <a:rPr lang="en-GB" sz="2800" dirty="0">
                <a:solidFill>
                  <a:schemeClr val="bg1"/>
                </a:solidFill>
              </a:rPr>
              <a:t/>
            </a:r>
            <a:br>
              <a:rPr lang="en-GB" sz="2800" dirty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LEPs, SEPs and the NPPF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Confusion around the role of LEPs in planning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Implications of job creation figures in SEPs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Reading but then really understanding what the NPPF means by cooperation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 realisation that all of your plans have to be aligned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987701" y="1916832"/>
            <a:ext cx="2038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Henry Ford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251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6671840" cy="1143000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>
                <a:solidFill>
                  <a:schemeClr val="bg1"/>
                </a:solidFill>
              </a:rPr>
              <a:t>“We </a:t>
            </a:r>
            <a:r>
              <a:rPr lang="en-GB" sz="3200" dirty="0">
                <a:solidFill>
                  <a:schemeClr val="bg1"/>
                </a:solidFill>
              </a:rPr>
              <a:t>must all hang together or most assuredly we shall hang </a:t>
            </a:r>
            <a:r>
              <a:rPr lang="en-GB" sz="3200" dirty="0" smtClean="0">
                <a:solidFill>
                  <a:schemeClr val="bg1"/>
                </a:solidFill>
              </a:rPr>
              <a:t>separately”</a:t>
            </a:r>
            <a:r>
              <a:rPr lang="en-GB" sz="3200" dirty="0">
                <a:solidFill>
                  <a:schemeClr val="bg1"/>
                </a:solidFill>
              </a:rPr>
              <a:t/>
            </a:r>
            <a:br>
              <a:rPr lang="en-GB" sz="3200" dirty="0">
                <a:solidFill>
                  <a:schemeClr val="bg1"/>
                </a:solidFill>
              </a:rPr>
            </a:b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6419056" cy="420933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Joint Committees, EPBs and Combined Authorities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Dispelling the localism myth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Ensuring appropriate governance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Keeping up the momentum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www.freedomshrine.com/historical-figure-images/benjamin-frankl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009" y="12823"/>
            <a:ext cx="190500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76256" y="2279774"/>
            <a:ext cx="17620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Benjamin</a:t>
            </a:r>
          </a:p>
          <a:p>
            <a:r>
              <a:rPr lang="en-GB" sz="3200" dirty="0" smtClean="0">
                <a:solidFill>
                  <a:schemeClr val="bg1"/>
                </a:solidFill>
              </a:rPr>
              <a:t>Franklin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6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36" y="9115"/>
            <a:ext cx="7168224" cy="1368152"/>
          </a:xfrm>
        </p:spPr>
        <p:txBody>
          <a:bodyPr>
            <a:noAutofit/>
          </a:bodyPr>
          <a:lstStyle/>
          <a:p>
            <a:pPr algn="l"/>
            <a:r>
              <a:rPr lang="en-GB" sz="2600" dirty="0" smtClean="0">
                <a:solidFill>
                  <a:schemeClr val="bg1"/>
                </a:solidFill>
              </a:rPr>
              <a:t/>
            </a:r>
            <a:br>
              <a:rPr lang="en-GB" sz="2600" dirty="0" smtClean="0">
                <a:solidFill>
                  <a:schemeClr val="bg1"/>
                </a:solidFill>
              </a:rPr>
            </a:br>
            <a:r>
              <a:rPr lang="en-GB" sz="2600" dirty="0" smtClean="0">
                <a:solidFill>
                  <a:schemeClr val="bg1"/>
                </a:solidFill>
              </a:rPr>
              <a:t>“Cooperation </a:t>
            </a:r>
            <a:r>
              <a:rPr lang="en-GB" sz="2600" dirty="0">
                <a:solidFill>
                  <a:schemeClr val="bg1"/>
                </a:solidFill>
              </a:rPr>
              <a:t>is the thorough conviction that nobody can get there unless everybody gets </a:t>
            </a:r>
            <a:r>
              <a:rPr lang="en-GB" sz="2600" dirty="0" smtClean="0">
                <a:solidFill>
                  <a:schemeClr val="bg1"/>
                </a:solidFill>
              </a:rPr>
              <a:t>there.”</a:t>
            </a:r>
            <a:r>
              <a:rPr lang="en-GB" sz="2600" dirty="0">
                <a:solidFill>
                  <a:schemeClr val="bg1"/>
                </a:solidFill>
              </a:rPr>
              <a:t/>
            </a:r>
            <a:br>
              <a:rPr lang="en-GB" sz="2600" dirty="0">
                <a:solidFill>
                  <a:schemeClr val="bg1"/>
                </a:solidFill>
              </a:rPr>
            </a:br>
            <a:endParaRPr lang="en-GB" sz="2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Where are we now?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DtC officer working group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Joint Committee moving towards an EPB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Joint evidence base for plans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Commitment to adoption of individual plans by 2016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Commitment to start a joint plan in 2017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Currently refreshing the SEP 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2" descr="Virginia Burd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08304" y="188640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49702" y="1916832"/>
            <a:ext cx="14453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Virginia</a:t>
            </a:r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 smtClean="0">
                <a:solidFill>
                  <a:schemeClr val="bg1"/>
                </a:solidFill>
              </a:rPr>
              <a:t>Burden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070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573" y="1268760"/>
            <a:ext cx="5626968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“If </a:t>
            </a:r>
            <a:r>
              <a:rPr lang="en-GB" dirty="0">
                <a:solidFill>
                  <a:schemeClr val="bg1"/>
                </a:solidFill>
              </a:rPr>
              <a:t>you want to build a ship, don't drum up people together to collect wood and don't assign them tasks and work, but rather teach them to long for the endless immensity of the sea</a:t>
            </a:r>
            <a:r>
              <a:rPr lang="en-GB" dirty="0" smtClean="0">
                <a:solidFill>
                  <a:schemeClr val="bg1"/>
                </a:solidFill>
              </a:rPr>
              <a:t>.”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3.bp.blogspot.com/-DkMx4q5z57Q/TZOsGJG-UMI/AAAAAAAAC2w/YPW0I5prTkY/s640/saint_exupe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052736"/>
            <a:ext cx="2400300" cy="34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39952" y="4725144"/>
            <a:ext cx="465544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400" dirty="0" smtClean="0">
                <a:solidFill>
                  <a:schemeClr val="bg1"/>
                </a:solidFill>
              </a:rPr>
              <a:t>Antoine </a:t>
            </a:r>
            <a:r>
              <a:rPr lang="en-GB" sz="3400" dirty="0">
                <a:solidFill>
                  <a:schemeClr val="bg1"/>
                </a:solidFill>
              </a:rPr>
              <a:t>de Saint-Exupery</a:t>
            </a:r>
          </a:p>
        </p:txBody>
      </p:sp>
    </p:spTree>
    <p:extLst>
      <p:ext uri="{BB962C8B-B14F-4D97-AF65-F5344CB8AC3E}">
        <p14:creationId xmlns:p14="http://schemas.microsoft.com/office/powerpoint/2010/main" val="3249261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204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Duty to Cooperate  -the local perspective Anna Rose, Rugby Borough Council 23rd October 2014 </vt:lpstr>
      <vt:lpstr>“In union there is strength” </vt:lpstr>
      <vt:lpstr> “Coming together is a beginning. Keeping together is progress. Working together is success.” </vt:lpstr>
      <vt:lpstr> “We must all hang together or most assuredly we shall hang separately” </vt:lpstr>
      <vt:lpstr> “Cooperation is the thorough conviction that nobody can get there unless everybody gets there.”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Rose</dc:creator>
  <cp:lastModifiedBy>Nik</cp:lastModifiedBy>
  <cp:revision>13</cp:revision>
  <dcterms:created xsi:type="dcterms:W3CDTF">2014-10-14T15:45:07Z</dcterms:created>
  <dcterms:modified xsi:type="dcterms:W3CDTF">2014-10-21T08:11:16Z</dcterms:modified>
</cp:coreProperties>
</file>