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1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31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2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45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9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8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0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1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3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9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4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85C2-9254-401B-ACC4-94509C936909}" type="datetimeFigureOut">
              <a:rPr lang="en-GB" smtClean="0"/>
              <a:t>01/08/2014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DA99-722A-46B9-8AB1-6D2C4380D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15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89731"/>
            <a:ext cx="7772400" cy="1470025"/>
          </a:xfrm>
        </p:spPr>
        <p:txBody>
          <a:bodyPr/>
          <a:lstStyle/>
          <a:p>
            <a:r>
              <a:rPr lang="en-GB" dirty="0" smtClean="0"/>
              <a:t>PAS 2013-14 annual </a:t>
            </a:r>
            <a:r>
              <a:rPr lang="en-GB" smtClean="0"/>
              <a:t>impact assessment</a:t>
            </a:r>
            <a:endParaRPr lang="en-GB" dirty="0"/>
          </a:p>
        </p:txBody>
      </p:sp>
      <p:pic>
        <p:nvPicPr>
          <p:cNvPr id="4" name="Picture 4" descr="http://i.huffpost.com/gen/1390091/thumbs/o-SMILEY-FACE-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37028"/>
            <a:ext cx="370875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02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GB" sz="5100" b="1" dirty="0" smtClean="0"/>
              <a:t>are worth using: </a:t>
            </a:r>
          </a:p>
          <a:p>
            <a:pPr lvl="1"/>
            <a:r>
              <a:rPr lang="en-GB" sz="4000" dirty="0" smtClean="0"/>
              <a:t>97% </a:t>
            </a:r>
            <a:r>
              <a:rPr lang="en-GB" sz="4000" dirty="0"/>
              <a:t>good use of their </a:t>
            </a:r>
            <a:r>
              <a:rPr lang="en-GB" sz="4000" dirty="0" smtClean="0"/>
              <a:t>time</a:t>
            </a:r>
            <a:endParaRPr lang="en-GB" sz="4000" dirty="0"/>
          </a:p>
          <a:p>
            <a:pPr lvl="0"/>
            <a:r>
              <a:rPr lang="en-GB" sz="5100" b="1" dirty="0" smtClean="0"/>
              <a:t>remain relevant: </a:t>
            </a:r>
          </a:p>
          <a:p>
            <a:pPr lvl="1"/>
            <a:r>
              <a:rPr lang="en-GB" sz="4000" dirty="0" smtClean="0"/>
              <a:t>88</a:t>
            </a:r>
            <a:r>
              <a:rPr lang="en-GB" sz="4000" dirty="0"/>
              <a:t>% </a:t>
            </a:r>
            <a:r>
              <a:rPr lang="en-GB" sz="4000" dirty="0" smtClean="0"/>
              <a:t>relevant/getting more so </a:t>
            </a:r>
            <a:endParaRPr lang="en-GB" sz="4000" dirty="0"/>
          </a:p>
          <a:p>
            <a:pPr lvl="0"/>
            <a:r>
              <a:rPr lang="en-GB" sz="5100" b="1" dirty="0" smtClean="0"/>
              <a:t>help </a:t>
            </a:r>
            <a:r>
              <a:rPr lang="en-GB" sz="5100" b="1" dirty="0"/>
              <a:t>people </a:t>
            </a:r>
            <a:r>
              <a:rPr lang="en-GB" sz="5100" b="1" dirty="0" smtClean="0"/>
              <a:t>improve </a:t>
            </a:r>
          </a:p>
          <a:p>
            <a:pPr lvl="1"/>
            <a:r>
              <a:rPr lang="en-GB" sz="4000" dirty="0" smtClean="0"/>
              <a:t>92</a:t>
            </a:r>
            <a:r>
              <a:rPr lang="en-GB" sz="4000" dirty="0"/>
              <a:t>% </a:t>
            </a:r>
            <a:r>
              <a:rPr lang="en-GB" sz="4000" dirty="0" smtClean="0"/>
              <a:t>improved ability to do work</a:t>
            </a:r>
            <a:endParaRPr lang="en-GB" sz="4000" dirty="0"/>
          </a:p>
          <a:p>
            <a:pPr lvl="0"/>
            <a:r>
              <a:rPr lang="en-GB" sz="5100" b="1" dirty="0" smtClean="0"/>
              <a:t>get </a:t>
            </a:r>
            <a:r>
              <a:rPr lang="en-GB" sz="5100" b="1" dirty="0"/>
              <a:t>delivery </a:t>
            </a:r>
            <a:r>
              <a:rPr lang="en-GB" sz="5100" b="1" dirty="0" smtClean="0"/>
              <a:t>right</a:t>
            </a:r>
          </a:p>
          <a:p>
            <a:pPr lvl="0"/>
            <a:r>
              <a:rPr lang="en-GB" sz="5100" b="1" dirty="0" smtClean="0"/>
              <a:t>have </a:t>
            </a:r>
            <a:r>
              <a:rPr lang="en-GB" sz="5100" b="1" dirty="0"/>
              <a:t>a good </a:t>
            </a:r>
            <a:r>
              <a:rPr lang="en-GB" sz="5100" b="1" dirty="0" smtClean="0"/>
              <a:t>reputation</a:t>
            </a:r>
            <a:r>
              <a:rPr lang="en-GB" sz="5100" dirty="0" smtClean="0"/>
              <a:t> </a:t>
            </a:r>
            <a:r>
              <a:rPr lang="en-GB" dirty="0" smtClean="0"/>
              <a:t> </a:t>
            </a:r>
          </a:p>
          <a:p>
            <a:pPr lvl="1"/>
            <a:r>
              <a:rPr lang="en-GB" sz="4000" dirty="0" smtClean="0"/>
              <a:t>vital </a:t>
            </a:r>
            <a:r>
              <a:rPr lang="en-GB" sz="4000" dirty="0"/>
              <a:t>source of training and support for local authorities.  </a:t>
            </a:r>
          </a:p>
          <a:p>
            <a:pPr lvl="0"/>
            <a:r>
              <a:rPr lang="en-GB" sz="5100" b="1" dirty="0" smtClean="0"/>
              <a:t>have </a:t>
            </a:r>
            <a:r>
              <a:rPr lang="en-GB" sz="5100" b="1" dirty="0"/>
              <a:t>depth in the </a:t>
            </a:r>
            <a:r>
              <a:rPr lang="en-GB" sz="5100" b="1" dirty="0" smtClean="0"/>
              <a:t>sector: </a:t>
            </a:r>
          </a:p>
          <a:p>
            <a:pPr lvl="1"/>
            <a:r>
              <a:rPr lang="en-GB" sz="3600" dirty="0" smtClean="0"/>
              <a:t>75</a:t>
            </a:r>
            <a:r>
              <a:rPr lang="en-GB" sz="3600" dirty="0"/>
              <a:t>% </a:t>
            </a:r>
            <a:r>
              <a:rPr lang="en-GB" sz="3600" dirty="0" smtClean="0"/>
              <a:t>shared </a:t>
            </a:r>
            <a:r>
              <a:rPr lang="en-GB" sz="3600" dirty="0"/>
              <a:t>information received. </a:t>
            </a:r>
          </a:p>
          <a:p>
            <a:r>
              <a:rPr lang="en-GB" sz="5100" b="1" dirty="0" smtClean="0"/>
              <a:t>provide </a:t>
            </a:r>
            <a:r>
              <a:rPr lang="en-GB" sz="5100" b="1" dirty="0"/>
              <a:t>value for </a:t>
            </a:r>
            <a:r>
              <a:rPr lang="en-GB" sz="5100" b="1" dirty="0" smtClean="0"/>
              <a:t>money</a:t>
            </a:r>
            <a:r>
              <a:rPr lang="en-GB" sz="5100" dirty="0" smtClean="0"/>
              <a:t>: </a:t>
            </a:r>
          </a:p>
          <a:p>
            <a:pPr lvl="1"/>
            <a:r>
              <a:rPr lang="en-GB" sz="3600" dirty="0" smtClean="0"/>
              <a:t>88</a:t>
            </a:r>
            <a:r>
              <a:rPr lang="en-GB" sz="3600" dirty="0"/>
              <a:t>% </a:t>
            </a:r>
            <a:r>
              <a:rPr lang="en-GB" sz="3600" dirty="0" smtClean="0"/>
              <a:t>felt </a:t>
            </a:r>
            <a:r>
              <a:rPr lang="en-GB" sz="3600" dirty="0"/>
              <a:t>that it was value for money</a:t>
            </a:r>
          </a:p>
        </p:txBody>
      </p:sp>
      <p:pic>
        <p:nvPicPr>
          <p:cNvPr id="1028" name="Picture 4" descr="http://i.huffpost.com/gen/1390091/thumbs/o-SMILEY-FACE-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313184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59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Points of interest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Most involvement with authorities in south-east and east. 33 authorities no engagement at all</a:t>
            </a:r>
          </a:p>
          <a:p>
            <a:r>
              <a:rPr lang="en-GB" dirty="0" smtClean="0"/>
              <a:t>Mostly policy officers; but more Heads &amp; seniors</a:t>
            </a:r>
          </a:p>
          <a:p>
            <a:r>
              <a:rPr lang="en-GB" dirty="0" smtClean="0"/>
              <a:t>Peer to peer learning, case studies/examples, diverse range of speakers, ease of access to web materials &amp; events</a:t>
            </a:r>
          </a:p>
          <a:p>
            <a:r>
              <a:rPr lang="en-GB" dirty="0" smtClean="0"/>
              <a:t>Not just good </a:t>
            </a:r>
            <a:r>
              <a:rPr lang="en-GB" dirty="0" err="1" smtClean="0"/>
              <a:t>vfm</a:t>
            </a:r>
            <a:r>
              <a:rPr lang="en-GB" dirty="0" smtClean="0"/>
              <a:t> but highest quality training on the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45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some probing to do</a:t>
            </a:r>
          </a:p>
          <a:p>
            <a:pPr lvl="1"/>
            <a:r>
              <a:rPr lang="en-GB" dirty="0" smtClean="0"/>
              <a:t>Eg anything different about councillor responses</a:t>
            </a:r>
          </a:p>
          <a:p>
            <a:r>
              <a:rPr lang="en-GB" dirty="0" smtClean="0"/>
              <a:t>Publish</a:t>
            </a:r>
          </a:p>
          <a:p>
            <a:r>
              <a:rPr lang="en-GB" dirty="0" smtClean="0"/>
              <a:t>Recommendations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4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PAS 2013-14 annual impact assessment</vt:lpstr>
      <vt:lpstr>We</vt:lpstr>
      <vt:lpstr>Points of interest</vt:lpstr>
      <vt:lpstr>Next steps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Lester</dc:creator>
  <cp:lastModifiedBy>Nicholas Wardle</cp:lastModifiedBy>
  <cp:revision>6</cp:revision>
  <dcterms:created xsi:type="dcterms:W3CDTF">2014-07-30T08:20:41Z</dcterms:created>
  <dcterms:modified xsi:type="dcterms:W3CDTF">2014-08-01T14:34:04Z</dcterms:modified>
</cp:coreProperties>
</file>