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62" r:id="rId2"/>
  </p:sldMasterIdLst>
  <p:notesMasterIdLst>
    <p:notesMasterId r:id="rId42"/>
  </p:notesMasterIdLst>
  <p:handoutMasterIdLst>
    <p:handoutMasterId r:id="rId43"/>
  </p:handoutMasterIdLst>
  <p:sldIdLst>
    <p:sldId id="256" r:id="rId3"/>
    <p:sldId id="483" r:id="rId4"/>
    <p:sldId id="300" r:id="rId5"/>
    <p:sldId id="309" r:id="rId6"/>
    <p:sldId id="313" r:id="rId7"/>
    <p:sldId id="365" r:id="rId8"/>
    <p:sldId id="457" r:id="rId9"/>
    <p:sldId id="340" r:id="rId10"/>
    <p:sldId id="412" r:id="rId11"/>
    <p:sldId id="462" r:id="rId12"/>
    <p:sldId id="476" r:id="rId13"/>
    <p:sldId id="465" r:id="rId14"/>
    <p:sldId id="408" r:id="rId15"/>
    <p:sldId id="482" r:id="rId16"/>
    <p:sldId id="410" r:id="rId17"/>
    <p:sldId id="477" r:id="rId18"/>
    <p:sldId id="460" r:id="rId19"/>
    <p:sldId id="310" r:id="rId20"/>
    <p:sldId id="452" r:id="rId21"/>
    <p:sldId id="318" r:id="rId22"/>
    <p:sldId id="337" r:id="rId23"/>
    <p:sldId id="473" r:id="rId24"/>
    <p:sldId id="479" r:id="rId25"/>
    <p:sldId id="429" r:id="rId26"/>
    <p:sldId id="453" r:id="rId27"/>
    <p:sldId id="440" r:id="rId28"/>
    <p:sldId id="442" r:id="rId29"/>
    <p:sldId id="444" r:id="rId30"/>
    <p:sldId id="445" r:id="rId31"/>
    <p:sldId id="446" r:id="rId32"/>
    <p:sldId id="447" r:id="rId33"/>
    <p:sldId id="339" r:id="rId34"/>
    <p:sldId id="312" r:id="rId35"/>
    <p:sldId id="481" r:id="rId36"/>
    <p:sldId id="480" r:id="rId37"/>
    <p:sldId id="415" r:id="rId38"/>
    <p:sldId id="416" r:id="rId39"/>
    <p:sldId id="417" r:id="rId40"/>
    <p:sldId id="463" r:id="rId41"/>
  </p:sldIdLst>
  <p:sldSz cx="9906000" cy="6858000" type="A4"/>
  <p:notesSz cx="9944100" cy="6805613"/>
  <p:defaultTextStyle>
    <a:defPPr>
      <a:defRPr lang="en-GB"/>
    </a:defPPr>
    <a:lvl1pPr algn="l" rtl="0" fontAlgn="base">
      <a:spcBef>
        <a:spcPct val="0"/>
      </a:spcBef>
      <a:spcAft>
        <a:spcPct val="0"/>
      </a:spcAft>
      <a:defRPr sz="4400" kern="1200">
        <a:solidFill>
          <a:schemeClr val="tx2"/>
        </a:solidFill>
        <a:latin typeface="Arial" charset="0"/>
        <a:ea typeface="+mn-ea"/>
        <a:cs typeface="+mn-cs"/>
      </a:defRPr>
    </a:lvl1pPr>
    <a:lvl2pPr marL="457200" algn="l" rtl="0" fontAlgn="base">
      <a:spcBef>
        <a:spcPct val="0"/>
      </a:spcBef>
      <a:spcAft>
        <a:spcPct val="0"/>
      </a:spcAft>
      <a:defRPr sz="4400" kern="1200">
        <a:solidFill>
          <a:schemeClr val="tx2"/>
        </a:solidFill>
        <a:latin typeface="Arial" charset="0"/>
        <a:ea typeface="+mn-ea"/>
        <a:cs typeface="+mn-cs"/>
      </a:defRPr>
    </a:lvl2pPr>
    <a:lvl3pPr marL="914400" algn="l" rtl="0" fontAlgn="base">
      <a:spcBef>
        <a:spcPct val="0"/>
      </a:spcBef>
      <a:spcAft>
        <a:spcPct val="0"/>
      </a:spcAft>
      <a:defRPr sz="4400" kern="1200">
        <a:solidFill>
          <a:schemeClr val="tx2"/>
        </a:solidFill>
        <a:latin typeface="Arial" charset="0"/>
        <a:ea typeface="+mn-ea"/>
        <a:cs typeface="+mn-cs"/>
      </a:defRPr>
    </a:lvl3pPr>
    <a:lvl4pPr marL="1371600" algn="l" rtl="0" fontAlgn="base">
      <a:spcBef>
        <a:spcPct val="0"/>
      </a:spcBef>
      <a:spcAft>
        <a:spcPct val="0"/>
      </a:spcAft>
      <a:defRPr sz="4400" kern="1200">
        <a:solidFill>
          <a:schemeClr val="tx2"/>
        </a:solidFill>
        <a:latin typeface="Arial" charset="0"/>
        <a:ea typeface="+mn-ea"/>
        <a:cs typeface="+mn-cs"/>
      </a:defRPr>
    </a:lvl4pPr>
    <a:lvl5pPr marL="1828800" algn="l" rtl="0" fontAlgn="base">
      <a:spcBef>
        <a:spcPct val="0"/>
      </a:spcBef>
      <a:spcAft>
        <a:spcPct val="0"/>
      </a:spcAft>
      <a:defRPr sz="4400" kern="1200">
        <a:solidFill>
          <a:schemeClr val="tx2"/>
        </a:solidFill>
        <a:latin typeface="Arial" charset="0"/>
        <a:ea typeface="+mn-ea"/>
        <a:cs typeface="+mn-cs"/>
      </a:defRPr>
    </a:lvl5pPr>
    <a:lvl6pPr marL="2286000" algn="l" defTabSz="914400" rtl="0" eaLnBrk="1" latinLnBrk="0" hangingPunct="1">
      <a:defRPr sz="4400" kern="1200">
        <a:solidFill>
          <a:schemeClr val="tx2"/>
        </a:solidFill>
        <a:latin typeface="Arial" charset="0"/>
        <a:ea typeface="+mn-ea"/>
        <a:cs typeface="+mn-cs"/>
      </a:defRPr>
    </a:lvl6pPr>
    <a:lvl7pPr marL="2743200" algn="l" defTabSz="914400" rtl="0" eaLnBrk="1" latinLnBrk="0" hangingPunct="1">
      <a:defRPr sz="4400" kern="1200">
        <a:solidFill>
          <a:schemeClr val="tx2"/>
        </a:solidFill>
        <a:latin typeface="Arial" charset="0"/>
        <a:ea typeface="+mn-ea"/>
        <a:cs typeface="+mn-cs"/>
      </a:defRPr>
    </a:lvl7pPr>
    <a:lvl8pPr marL="3200400" algn="l" defTabSz="914400" rtl="0" eaLnBrk="1" latinLnBrk="0" hangingPunct="1">
      <a:defRPr sz="4400" kern="1200">
        <a:solidFill>
          <a:schemeClr val="tx2"/>
        </a:solidFill>
        <a:latin typeface="Arial" charset="0"/>
        <a:ea typeface="+mn-ea"/>
        <a:cs typeface="+mn-cs"/>
      </a:defRPr>
    </a:lvl8pPr>
    <a:lvl9pPr marL="3657600" algn="l" defTabSz="914400" rtl="0" eaLnBrk="1" latinLnBrk="0" hangingPunct="1">
      <a:defRPr sz="4400" kern="1200">
        <a:solidFill>
          <a:schemeClr val="tx2"/>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ephen Barker" initials="S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66"/>
    <a:srgbClr val="CCFFCC"/>
    <a:srgbClr val="669900"/>
    <a:srgbClr val="2C6A2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95" autoAdjust="0"/>
    <p:restoredTop sz="49817" autoAdjust="0"/>
  </p:normalViewPr>
  <p:slideViewPr>
    <p:cSldViewPr>
      <p:cViewPr>
        <p:scale>
          <a:sx n="50" d="100"/>
          <a:sy n="50" d="100"/>
        </p:scale>
        <p:origin x="-1470" y="-144"/>
      </p:cViewPr>
      <p:guideLst>
        <p:guide orient="horz" pos="2160"/>
        <p:guide pos="3120"/>
      </p:guideLst>
    </p:cSldViewPr>
  </p:slideViewPr>
  <p:outlineViewPr>
    <p:cViewPr>
      <p:scale>
        <a:sx n="33" d="100"/>
        <a:sy n="33" d="100"/>
      </p:scale>
      <p:origin x="0" y="45198"/>
    </p:cViewPr>
  </p:outlineViewPr>
  <p:notesTextViewPr>
    <p:cViewPr>
      <p:scale>
        <a:sx n="100" d="100"/>
        <a:sy n="100" d="100"/>
      </p:scale>
      <p:origin x="0" y="0"/>
    </p:cViewPr>
  </p:notesTextViewPr>
  <p:sorterViewPr>
    <p:cViewPr>
      <p:scale>
        <a:sx n="100" d="100"/>
        <a:sy n="100" d="100"/>
      </p:scale>
      <p:origin x="0" y="5742"/>
    </p:cViewPr>
  </p:sorterViewPr>
  <p:notesViewPr>
    <p:cSldViewPr>
      <p:cViewPr varScale="1">
        <p:scale>
          <a:sx n="80" d="100"/>
          <a:sy n="80" d="100"/>
        </p:scale>
        <p:origin x="-3288" y="-96"/>
      </p:cViewPr>
      <p:guideLst>
        <p:guide orient="horz" pos="2144"/>
        <p:guide pos="313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DA0D5B-B6FC-4B5C-888A-5C4D5C3BFC69}" type="doc">
      <dgm:prSet loTypeId="urn:microsoft.com/office/officeart/2005/8/layout/arrow2" loCatId="process" qsTypeId="urn:microsoft.com/office/officeart/2005/8/quickstyle/simple1" qsCatId="simple" csTypeId="urn:microsoft.com/office/officeart/2005/8/colors/accent1_2" csCatId="accent1" phldr="1"/>
      <dgm:spPr/>
    </dgm:pt>
    <dgm:pt modelId="{E900A2B8-F3B3-4FB7-83D4-B2CB3ACCFF6A}">
      <dgm:prSet phldrT="[Text]" custT="1"/>
      <dgm:spPr/>
      <dgm:t>
        <a:bodyPr/>
        <a:lstStyle/>
        <a:p>
          <a:r>
            <a:rPr lang="en-GB" sz="2400" dirty="0" smtClean="0"/>
            <a:t>Getting established</a:t>
          </a:r>
          <a:endParaRPr lang="en-GB" sz="2400" dirty="0"/>
        </a:p>
      </dgm:t>
    </dgm:pt>
    <dgm:pt modelId="{4249877E-5A2B-4783-9A36-BD5160F83BAC}" type="parTrans" cxnId="{49EEA9A3-1673-4991-B2D3-C51CB8E810CD}">
      <dgm:prSet/>
      <dgm:spPr/>
      <dgm:t>
        <a:bodyPr/>
        <a:lstStyle/>
        <a:p>
          <a:endParaRPr lang="en-GB"/>
        </a:p>
      </dgm:t>
    </dgm:pt>
    <dgm:pt modelId="{A825A34A-7E4F-4DB6-B148-BD2861B4CE85}" type="sibTrans" cxnId="{49EEA9A3-1673-4991-B2D3-C51CB8E810CD}">
      <dgm:prSet/>
      <dgm:spPr/>
      <dgm:t>
        <a:bodyPr/>
        <a:lstStyle/>
        <a:p>
          <a:endParaRPr lang="en-GB"/>
        </a:p>
      </dgm:t>
    </dgm:pt>
    <dgm:pt modelId="{5D2FB400-B89F-4660-B772-FC0347A01EBD}">
      <dgm:prSet phldrT="[Text]" custT="1"/>
      <dgm:spPr/>
      <dgm:t>
        <a:bodyPr/>
        <a:lstStyle/>
        <a:p>
          <a:r>
            <a:rPr lang="en-GB" sz="2400" dirty="0" smtClean="0"/>
            <a:t>Preparing the plan</a:t>
          </a:r>
          <a:endParaRPr lang="en-GB" sz="2400" dirty="0"/>
        </a:p>
      </dgm:t>
    </dgm:pt>
    <dgm:pt modelId="{7AE82AA3-DEF8-4051-A996-E0538903C17D}" type="parTrans" cxnId="{BAD02064-005F-4D52-AE92-0E34B258BCD7}">
      <dgm:prSet/>
      <dgm:spPr/>
      <dgm:t>
        <a:bodyPr/>
        <a:lstStyle/>
        <a:p>
          <a:endParaRPr lang="en-GB"/>
        </a:p>
      </dgm:t>
    </dgm:pt>
    <dgm:pt modelId="{262A6B80-86BC-42E1-9239-2BCCE42763C5}" type="sibTrans" cxnId="{BAD02064-005F-4D52-AE92-0E34B258BCD7}">
      <dgm:prSet/>
      <dgm:spPr/>
      <dgm:t>
        <a:bodyPr/>
        <a:lstStyle/>
        <a:p>
          <a:endParaRPr lang="en-GB"/>
        </a:p>
      </dgm:t>
    </dgm:pt>
    <dgm:pt modelId="{15ECD3C8-58C4-4984-B492-4B59DAB6B838}">
      <dgm:prSet phldrT="[Text]" custT="1"/>
      <dgm:spPr/>
      <dgm:t>
        <a:bodyPr/>
        <a:lstStyle/>
        <a:p>
          <a:r>
            <a:rPr lang="en-GB" sz="2400" dirty="0" smtClean="0"/>
            <a:t>Bringing the plan into force</a:t>
          </a:r>
          <a:endParaRPr lang="en-GB" sz="2400" dirty="0"/>
        </a:p>
      </dgm:t>
    </dgm:pt>
    <dgm:pt modelId="{EFD15D7F-1949-45DA-B23C-F7D9F2D2F66D}" type="parTrans" cxnId="{FE5D5213-9A96-45C6-9EA6-CC08932BB55E}">
      <dgm:prSet/>
      <dgm:spPr/>
      <dgm:t>
        <a:bodyPr/>
        <a:lstStyle/>
        <a:p>
          <a:endParaRPr lang="en-GB"/>
        </a:p>
      </dgm:t>
    </dgm:pt>
    <dgm:pt modelId="{54A966F7-DC70-4CD8-8A17-4F5C5763D5ED}" type="sibTrans" cxnId="{FE5D5213-9A96-45C6-9EA6-CC08932BB55E}">
      <dgm:prSet/>
      <dgm:spPr/>
      <dgm:t>
        <a:bodyPr/>
        <a:lstStyle/>
        <a:p>
          <a:endParaRPr lang="en-GB"/>
        </a:p>
      </dgm:t>
    </dgm:pt>
    <dgm:pt modelId="{6A9660AA-552F-4A7B-9406-0488F9AD8C6E}" type="pres">
      <dgm:prSet presAssocID="{CEDA0D5B-B6FC-4B5C-888A-5C4D5C3BFC69}" presName="arrowDiagram" presStyleCnt="0">
        <dgm:presLayoutVars>
          <dgm:chMax val="5"/>
          <dgm:dir/>
          <dgm:resizeHandles val="exact"/>
        </dgm:presLayoutVars>
      </dgm:prSet>
      <dgm:spPr/>
    </dgm:pt>
    <dgm:pt modelId="{9FD6289A-13FF-4BB5-9636-B3BAC2A65454}" type="pres">
      <dgm:prSet presAssocID="{CEDA0D5B-B6FC-4B5C-888A-5C4D5C3BFC69}" presName="arrow" presStyleLbl="bgShp" presStyleIdx="0" presStyleCnt="1" custLinFactNeighborX="55626" custLinFactNeighborY="-64752"/>
      <dgm:spPr>
        <a:solidFill>
          <a:srgbClr val="92D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DBA671B7-A3F5-48C4-98C3-240F742174A9}" type="pres">
      <dgm:prSet presAssocID="{CEDA0D5B-B6FC-4B5C-888A-5C4D5C3BFC69}" presName="arrowDiagram3" presStyleCnt="0"/>
      <dgm:spPr/>
    </dgm:pt>
    <dgm:pt modelId="{1E7CCAF3-1024-4CDA-9B69-8A882F812152}" type="pres">
      <dgm:prSet presAssocID="{E900A2B8-F3B3-4FB7-83D4-B2CB3ACCFF6A}" presName="bullet3a" presStyleLbl="node1" presStyleIdx="0" presStyleCnt="3"/>
      <dgm:spPr>
        <a:solidFill>
          <a:srgbClr val="669900"/>
        </a:solidFill>
      </dgm:spPr>
    </dgm:pt>
    <dgm:pt modelId="{C55D8AED-2C12-4645-9E99-ED60E681994D}" type="pres">
      <dgm:prSet presAssocID="{E900A2B8-F3B3-4FB7-83D4-B2CB3ACCFF6A}" presName="textBox3a" presStyleLbl="revTx" presStyleIdx="0" presStyleCnt="3" custScaleX="223988" custScaleY="34570" custLinFactNeighborX="68199" custLinFactNeighborY="-26663">
        <dgm:presLayoutVars>
          <dgm:bulletEnabled val="1"/>
        </dgm:presLayoutVars>
      </dgm:prSet>
      <dgm:spPr/>
      <dgm:t>
        <a:bodyPr/>
        <a:lstStyle/>
        <a:p>
          <a:endParaRPr lang="en-US"/>
        </a:p>
      </dgm:t>
    </dgm:pt>
    <dgm:pt modelId="{F4D98B39-B99E-469D-9E0D-8940D341CC52}" type="pres">
      <dgm:prSet presAssocID="{5D2FB400-B89F-4660-B772-FC0347A01EBD}" presName="bullet3b" presStyleLbl="node1" presStyleIdx="1" presStyleCnt="3"/>
      <dgm:spPr>
        <a:solidFill>
          <a:srgbClr val="669900"/>
        </a:solidFill>
      </dgm:spPr>
    </dgm:pt>
    <dgm:pt modelId="{825911F3-B002-4CA2-8695-47A975A2B46D}" type="pres">
      <dgm:prSet presAssocID="{5D2FB400-B89F-4660-B772-FC0347A01EBD}" presName="textBox3b" presStyleLbl="revTx" presStyleIdx="1" presStyleCnt="3" custScaleX="179861" custScaleY="36273" custLinFactNeighborX="36234" custLinFactNeighborY="-15150">
        <dgm:presLayoutVars>
          <dgm:bulletEnabled val="1"/>
        </dgm:presLayoutVars>
      </dgm:prSet>
      <dgm:spPr/>
      <dgm:t>
        <a:bodyPr/>
        <a:lstStyle/>
        <a:p>
          <a:endParaRPr lang="en-US"/>
        </a:p>
      </dgm:t>
    </dgm:pt>
    <dgm:pt modelId="{9ED80743-1335-41CF-8E52-DAB3B8A0B976}" type="pres">
      <dgm:prSet presAssocID="{15ECD3C8-58C4-4984-B492-4B59DAB6B838}" presName="bullet3c" presStyleLbl="node1" presStyleIdx="2" presStyleCnt="3"/>
      <dgm:spPr>
        <a:solidFill>
          <a:srgbClr val="669900"/>
        </a:solidFill>
      </dgm:spPr>
    </dgm:pt>
    <dgm:pt modelId="{344E941C-79B8-4B94-B3C3-2194A1BD0FBE}" type="pres">
      <dgm:prSet presAssocID="{15ECD3C8-58C4-4984-B492-4B59DAB6B838}" presName="textBox3c" presStyleLbl="revTx" presStyleIdx="2" presStyleCnt="3" custScaleX="126943" custScaleY="41618" custLinFactNeighborX="14999" custLinFactNeighborY="-22805">
        <dgm:presLayoutVars>
          <dgm:bulletEnabled val="1"/>
        </dgm:presLayoutVars>
      </dgm:prSet>
      <dgm:spPr/>
      <dgm:t>
        <a:bodyPr/>
        <a:lstStyle/>
        <a:p>
          <a:endParaRPr lang="en-US"/>
        </a:p>
      </dgm:t>
    </dgm:pt>
  </dgm:ptLst>
  <dgm:cxnLst>
    <dgm:cxn modelId="{49EEA9A3-1673-4991-B2D3-C51CB8E810CD}" srcId="{CEDA0D5B-B6FC-4B5C-888A-5C4D5C3BFC69}" destId="{E900A2B8-F3B3-4FB7-83D4-B2CB3ACCFF6A}" srcOrd="0" destOrd="0" parTransId="{4249877E-5A2B-4783-9A36-BD5160F83BAC}" sibTransId="{A825A34A-7E4F-4DB6-B148-BD2861B4CE85}"/>
    <dgm:cxn modelId="{C665E727-96DD-48AF-94F6-78A0BFA8EED9}" type="presOf" srcId="{15ECD3C8-58C4-4984-B492-4B59DAB6B838}" destId="{344E941C-79B8-4B94-B3C3-2194A1BD0FBE}" srcOrd="0" destOrd="0" presId="urn:microsoft.com/office/officeart/2005/8/layout/arrow2"/>
    <dgm:cxn modelId="{97052629-45A8-451E-A400-E23449560D03}" type="presOf" srcId="{E900A2B8-F3B3-4FB7-83D4-B2CB3ACCFF6A}" destId="{C55D8AED-2C12-4645-9E99-ED60E681994D}" srcOrd="0" destOrd="0" presId="urn:microsoft.com/office/officeart/2005/8/layout/arrow2"/>
    <dgm:cxn modelId="{BAD02064-005F-4D52-AE92-0E34B258BCD7}" srcId="{CEDA0D5B-B6FC-4B5C-888A-5C4D5C3BFC69}" destId="{5D2FB400-B89F-4660-B772-FC0347A01EBD}" srcOrd="1" destOrd="0" parTransId="{7AE82AA3-DEF8-4051-A996-E0538903C17D}" sibTransId="{262A6B80-86BC-42E1-9239-2BCCE42763C5}"/>
    <dgm:cxn modelId="{E2F49079-3206-42BD-AB21-D791347102E6}" type="presOf" srcId="{CEDA0D5B-B6FC-4B5C-888A-5C4D5C3BFC69}" destId="{6A9660AA-552F-4A7B-9406-0488F9AD8C6E}" srcOrd="0" destOrd="0" presId="urn:microsoft.com/office/officeart/2005/8/layout/arrow2"/>
    <dgm:cxn modelId="{FE5D5213-9A96-45C6-9EA6-CC08932BB55E}" srcId="{CEDA0D5B-B6FC-4B5C-888A-5C4D5C3BFC69}" destId="{15ECD3C8-58C4-4984-B492-4B59DAB6B838}" srcOrd="2" destOrd="0" parTransId="{EFD15D7F-1949-45DA-B23C-F7D9F2D2F66D}" sibTransId="{54A966F7-DC70-4CD8-8A17-4F5C5763D5ED}"/>
    <dgm:cxn modelId="{86D3D9CC-B32A-4E39-95F7-A367CE9FDDDF}" type="presOf" srcId="{5D2FB400-B89F-4660-B772-FC0347A01EBD}" destId="{825911F3-B002-4CA2-8695-47A975A2B46D}" srcOrd="0" destOrd="0" presId="urn:microsoft.com/office/officeart/2005/8/layout/arrow2"/>
    <dgm:cxn modelId="{671A7E7D-45D7-4D67-B34C-D6835A239F4B}" type="presParOf" srcId="{6A9660AA-552F-4A7B-9406-0488F9AD8C6E}" destId="{9FD6289A-13FF-4BB5-9636-B3BAC2A65454}" srcOrd="0" destOrd="0" presId="urn:microsoft.com/office/officeart/2005/8/layout/arrow2"/>
    <dgm:cxn modelId="{186D80F7-EE6E-4F77-B441-9615100B57D6}" type="presParOf" srcId="{6A9660AA-552F-4A7B-9406-0488F9AD8C6E}" destId="{DBA671B7-A3F5-48C4-98C3-240F742174A9}" srcOrd="1" destOrd="0" presId="urn:microsoft.com/office/officeart/2005/8/layout/arrow2"/>
    <dgm:cxn modelId="{988E5494-5869-4712-AA99-85C55F007457}" type="presParOf" srcId="{DBA671B7-A3F5-48C4-98C3-240F742174A9}" destId="{1E7CCAF3-1024-4CDA-9B69-8A882F812152}" srcOrd="0" destOrd="0" presId="urn:microsoft.com/office/officeart/2005/8/layout/arrow2"/>
    <dgm:cxn modelId="{B02C8B02-2550-4B1F-A4A6-3B4EAC395602}" type="presParOf" srcId="{DBA671B7-A3F5-48C4-98C3-240F742174A9}" destId="{C55D8AED-2C12-4645-9E99-ED60E681994D}" srcOrd="1" destOrd="0" presId="urn:microsoft.com/office/officeart/2005/8/layout/arrow2"/>
    <dgm:cxn modelId="{93552457-57E8-4F74-A107-382B770AEDE4}" type="presParOf" srcId="{DBA671B7-A3F5-48C4-98C3-240F742174A9}" destId="{F4D98B39-B99E-469D-9E0D-8940D341CC52}" srcOrd="2" destOrd="0" presId="urn:microsoft.com/office/officeart/2005/8/layout/arrow2"/>
    <dgm:cxn modelId="{669ECAA7-AB2E-4D6B-87CB-6F07A7D46974}" type="presParOf" srcId="{DBA671B7-A3F5-48C4-98C3-240F742174A9}" destId="{825911F3-B002-4CA2-8695-47A975A2B46D}" srcOrd="3" destOrd="0" presId="urn:microsoft.com/office/officeart/2005/8/layout/arrow2"/>
    <dgm:cxn modelId="{B6B976A7-9EEC-4D18-9903-692B0EE57708}" type="presParOf" srcId="{DBA671B7-A3F5-48C4-98C3-240F742174A9}" destId="{9ED80743-1335-41CF-8E52-DAB3B8A0B976}" srcOrd="4" destOrd="0" presId="urn:microsoft.com/office/officeart/2005/8/layout/arrow2"/>
    <dgm:cxn modelId="{87B58A58-A089-4F82-8637-EC9F2DA803DF}" type="presParOf" srcId="{DBA671B7-A3F5-48C4-98C3-240F742174A9}" destId="{344E941C-79B8-4B94-B3C3-2194A1BD0FBE}" srcOrd="5" destOrd="0" presId="urn:microsoft.com/office/officeart/2005/8/layout/arrow2"/>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E0771141-84AA-43A1-8594-EC8952D05A85}" type="doc">
      <dgm:prSet loTypeId="urn:microsoft.com/office/officeart/2005/8/layout/cycle3" loCatId="cycle" qsTypeId="urn:microsoft.com/office/officeart/2005/8/quickstyle/3d4" qsCatId="3D" csTypeId="urn:microsoft.com/office/officeart/2005/8/colors/accent0_2" csCatId="mainScheme" phldr="1"/>
      <dgm:spPr>
        <a:scene3d>
          <a:camera prst="orthographicFront">
            <a:rot lat="0" lon="0" rev="0"/>
          </a:camera>
          <a:lightRig rig="soft" dir="t">
            <a:rot lat="0" lon="0" rev="0"/>
          </a:lightRig>
        </a:scene3d>
      </dgm:spPr>
      <dgm:t>
        <a:bodyPr/>
        <a:lstStyle/>
        <a:p>
          <a:endParaRPr lang="en-GB"/>
        </a:p>
      </dgm:t>
    </dgm:pt>
    <dgm:pt modelId="{A10F2C4B-092A-4050-B2BB-76ECDD4A2724}">
      <dgm:prSet phldrT="[Text]" custT="1"/>
      <dgm:spPr>
        <a:solidFill>
          <a:srgbClr val="92D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GB" sz="2400" b="1" dirty="0" smtClean="0">
              <a:solidFill>
                <a:schemeClr val="bg1"/>
              </a:solidFill>
            </a:rPr>
            <a:t>Statutory Requirement</a:t>
          </a:r>
          <a:endParaRPr lang="en-GB" sz="2400" b="1" dirty="0">
            <a:solidFill>
              <a:schemeClr val="bg1"/>
            </a:solidFill>
          </a:endParaRPr>
        </a:p>
      </dgm:t>
    </dgm:pt>
    <dgm:pt modelId="{9D2F5C29-B09E-4BB7-891D-CB4F361EB645}" type="parTrans" cxnId="{AB654BE1-ACA9-4523-89DF-DEE29D02EE5E}">
      <dgm:prSet/>
      <dgm:spPr/>
      <dgm:t>
        <a:bodyPr/>
        <a:lstStyle/>
        <a:p>
          <a:endParaRPr lang="en-GB" sz="2600"/>
        </a:p>
      </dgm:t>
    </dgm:pt>
    <dgm:pt modelId="{D8383A99-0593-485D-8085-FC31C6F4BE19}" type="sibTrans" cxnId="{AB654BE1-ACA9-4523-89DF-DEE29D02EE5E}">
      <dgm:prSet/>
      <dgm:spPr>
        <a:ln>
          <a:noFill/>
        </a:ln>
        <a:effectLst>
          <a:outerShdw blurRad="107950" dist="12700" dir="5400000" algn="ctr">
            <a:srgbClr val="000000"/>
          </a:outerShdw>
        </a:effectLst>
        <a:scene3d>
          <a:camera prst="orthographicFront">
            <a:rot lat="0" lon="0" rev="0"/>
          </a:camera>
          <a:lightRig rig="soft" dir="t">
            <a:rot lat="0" lon="0" rev="0"/>
          </a:lightRig>
        </a:scene3d>
        <a:sp3d z="-12700" contourW="44450" prstMaterial="matte">
          <a:bevelT w="63500" h="63500" prst="artDeco"/>
          <a:contourClr>
            <a:srgbClr val="FFFFFF"/>
          </a:contourClr>
        </a:sp3d>
      </dgm:spPr>
      <dgm:t>
        <a:bodyPr/>
        <a:lstStyle/>
        <a:p>
          <a:endParaRPr lang="en-GB" sz="2600"/>
        </a:p>
      </dgm:t>
    </dgm:pt>
    <dgm:pt modelId="{C8CBED43-8391-4017-9080-D89C09030F90}">
      <dgm:prSet phldrT="[Text]" custT="1"/>
      <dgm:spPr>
        <a:solidFill>
          <a:srgbClr val="92D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GB" sz="2400" b="1" dirty="0" smtClean="0">
              <a:solidFill>
                <a:schemeClr val="bg1"/>
              </a:solidFill>
            </a:rPr>
            <a:t>Gaining Support</a:t>
          </a:r>
          <a:endParaRPr lang="en-GB" sz="2400" b="1" dirty="0">
            <a:solidFill>
              <a:schemeClr val="bg1"/>
            </a:solidFill>
          </a:endParaRPr>
        </a:p>
      </dgm:t>
    </dgm:pt>
    <dgm:pt modelId="{892701F1-C0F7-4E4F-B9BE-BD6893C1591B}" type="parTrans" cxnId="{BD017CD3-5496-4940-8234-1A33CB90B304}">
      <dgm:prSet/>
      <dgm:spPr/>
      <dgm:t>
        <a:bodyPr/>
        <a:lstStyle/>
        <a:p>
          <a:endParaRPr lang="en-GB" sz="2600"/>
        </a:p>
      </dgm:t>
    </dgm:pt>
    <dgm:pt modelId="{BB6F4331-AC7C-4F83-A6FC-9B332D815164}" type="sibTrans" cxnId="{BD017CD3-5496-4940-8234-1A33CB90B304}">
      <dgm:prSet/>
      <dgm:spPr/>
      <dgm:t>
        <a:bodyPr/>
        <a:lstStyle/>
        <a:p>
          <a:endParaRPr lang="en-GB" sz="2600"/>
        </a:p>
      </dgm:t>
    </dgm:pt>
    <dgm:pt modelId="{7E97C2D5-BB6F-49A3-BB16-73B8B0D9E575}">
      <dgm:prSet phldrT="[Text]" custT="1"/>
      <dgm:spPr>
        <a:solidFill>
          <a:srgbClr val="92D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GB" sz="2400" b="1" dirty="0" smtClean="0">
              <a:solidFill>
                <a:schemeClr val="bg1"/>
              </a:solidFill>
            </a:rPr>
            <a:t>Understanding the area</a:t>
          </a:r>
        </a:p>
      </dgm:t>
    </dgm:pt>
    <dgm:pt modelId="{9288C0FA-4134-440B-A9AA-6F2D656F511B}" type="parTrans" cxnId="{F5A3AF8E-3ABB-4921-9407-B8C5307ADFBF}">
      <dgm:prSet/>
      <dgm:spPr/>
      <dgm:t>
        <a:bodyPr/>
        <a:lstStyle/>
        <a:p>
          <a:endParaRPr lang="en-GB" sz="2600"/>
        </a:p>
      </dgm:t>
    </dgm:pt>
    <dgm:pt modelId="{5D653930-6423-405A-8E3F-8F4B7FC73C68}" type="sibTrans" cxnId="{F5A3AF8E-3ABB-4921-9407-B8C5307ADFBF}">
      <dgm:prSet/>
      <dgm:spPr/>
      <dgm:t>
        <a:bodyPr/>
        <a:lstStyle/>
        <a:p>
          <a:endParaRPr lang="en-GB" sz="2600"/>
        </a:p>
      </dgm:t>
    </dgm:pt>
    <dgm:pt modelId="{D8E65DF7-E50F-4DC6-9098-DFCD7454180A}">
      <dgm:prSet phldrT="[Text]" custT="1"/>
      <dgm:spPr>
        <a:solidFill>
          <a:srgbClr val="92D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GB" sz="2400" b="1" dirty="0" smtClean="0">
              <a:solidFill>
                <a:schemeClr val="bg1"/>
              </a:solidFill>
            </a:rPr>
            <a:t>Understanding need</a:t>
          </a:r>
        </a:p>
      </dgm:t>
    </dgm:pt>
    <dgm:pt modelId="{184D2747-B2E5-4973-967E-2CB5DE42A118}" type="parTrans" cxnId="{18497369-9A52-4D4F-AE3D-D4FD052F4768}">
      <dgm:prSet/>
      <dgm:spPr/>
      <dgm:t>
        <a:bodyPr/>
        <a:lstStyle/>
        <a:p>
          <a:endParaRPr lang="en-GB" sz="2600"/>
        </a:p>
      </dgm:t>
    </dgm:pt>
    <dgm:pt modelId="{D9A68454-3579-4C5D-8082-F9C0D70D8D0E}" type="sibTrans" cxnId="{18497369-9A52-4D4F-AE3D-D4FD052F4768}">
      <dgm:prSet/>
      <dgm:spPr/>
      <dgm:t>
        <a:bodyPr/>
        <a:lstStyle/>
        <a:p>
          <a:endParaRPr lang="en-GB" sz="2600"/>
        </a:p>
      </dgm:t>
    </dgm:pt>
    <dgm:pt modelId="{5D226541-FAE7-4A6F-B9C8-1D2E620994B0}">
      <dgm:prSet phldrT="[Text]" custT="1"/>
      <dgm:spPr>
        <a:solidFill>
          <a:srgbClr val="92D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GB" sz="2400" b="1" dirty="0" smtClean="0">
              <a:solidFill>
                <a:schemeClr val="bg1"/>
              </a:solidFill>
            </a:rPr>
            <a:t>Avoidance of Conflict, Cost and Delay</a:t>
          </a:r>
        </a:p>
      </dgm:t>
    </dgm:pt>
    <dgm:pt modelId="{1E4AE6FF-DB88-4DE5-92D2-9EC76213E34F}" type="parTrans" cxnId="{06D7150E-A2D2-4A25-A262-0AAC18A7C54D}">
      <dgm:prSet/>
      <dgm:spPr/>
      <dgm:t>
        <a:bodyPr/>
        <a:lstStyle/>
        <a:p>
          <a:endParaRPr lang="en-GB" sz="2600"/>
        </a:p>
      </dgm:t>
    </dgm:pt>
    <dgm:pt modelId="{BD5F2683-DC3A-4107-A43F-AE85E80F4858}" type="sibTrans" cxnId="{06D7150E-A2D2-4A25-A262-0AAC18A7C54D}">
      <dgm:prSet/>
      <dgm:spPr/>
      <dgm:t>
        <a:bodyPr/>
        <a:lstStyle/>
        <a:p>
          <a:endParaRPr lang="en-GB" sz="2600"/>
        </a:p>
      </dgm:t>
    </dgm:pt>
    <dgm:pt modelId="{D444C7C3-444F-42E1-83A3-3618049CA1D2}">
      <dgm:prSet phldrT="[Text]"/>
      <dgm:spPr>
        <a:solidFill>
          <a:srgbClr val="92D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GB" b="1" dirty="0" smtClean="0">
              <a:solidFill>
                <a:schemeClr val="bg1"/>
              </a:solidFill>
            </a:rPr>
            <a:t>Better Outcomes</a:t>
          </a:r>
        </a:p>
      </dgm:t>
    </dgm:pt>
    <dgm:pt modelId="{67450C44-3494-4FEA-8366-4E4A613B68A6}" type="parTrans" cxnId="{CD1919A7-CCE4-4F02-8937-A52FFDFC3773}">
      <dgm:prSet/>
      <dgm:spPr/>
      <dgm:t>
        <a:bodyPr/>
        <a:lstStyle/>
        <a:p>
          <a:endParaRPr lang="en-GB"/>
        </a:p>
      </dgm:t>
    </dgm:pt>
    <dgm:pt modelId="{08FA20AB-5BD0-4D78-8F5C-1D3B8A0F2C0E}" type="sibTrans" cxnId="{CD1919A7-CCE4-4F02-8937-A52FFDFC3773}">
      <dgm:prSet/>
      <dgm:spPr/>
      <dgm:t>
        <a:bodyPr/>
        <a:lstStyle/>
        <a:p>
          <a:endParaRPr lang="en-GB"/>
        </a:p>
      </dgm:t>
    </dgm:pt>
    <dgm:pt modelId="{AEE6C2B7-6F33-4FF2-89EC-28A280309430}" type="pres">
      <dgm:prSet presAssocID="{E0771141-84AA-43A1-8594-EC8952D05A85}" presName="Name0" presStyleCnt="0">
        <dgm:presLayoutVars>
          <dgm:dir/>
          <dgm:resizeHandles val="exact"/>
        </dgm:presLayoutVars>
      </dgm:prSet>
      <dgm:spPr/>
      <dgm:t>
        <a:bodyPr/>
        <a:lstStyle/>
        <a:p>
          <a:endParaRPr lang="en-GB"/>
        </a:p>
      </dgm:t>
    </dgm:pt>
    <dgm:pt modelId="{CFCAA71B-1F88-4887-BE90-090CC5C04FD8}" type="pres">
      <dgm:prSet presAssocID="{E0771141-84AA-43A1-8594-EC8952D05A85}" presName="cycle"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GB"/>
        </a:p>
      </dgm:t>
    </dgm:pt>
    <dgm:pt modelId="{120498A8-620A-4299-8D25-A190A9ADE0A5}" type="pres">
      <dgm:prSet presAssocID="{A10F2C4B-092A-4050-B2BB-76ECDD4A2724}" presName="nodeFirstNode" presStyleLbl="node1" presStyleIdx="0" presStyleCnt="6" custScaleX="115972" custRadScaleRad="101360" custRadScaleInc="15282">
        <dgm:presLayoutVars>
          <dgm:bulletEnabled val="1"/>
        </dgm:presLayoutVars>
      </dgm:prSet>
      <dgm:spPr/>
      <dgm:t>
        <a:bodyPr/>
        <a:lstStyle/>
        <a:p>
          <a:endParaRPr lang="en-GB"/>
        </a:p>
      </dgm:t>
    </dgm:pt>
    <dgm:pt modelId="{4515C5F4-4697-4669-9529-0CE02C7F9E4B}" type="pres">
      <dgm:prSet presAssocID="{D8383A99-0593-485D-8085-FC31C6F4BE19}" presName="sibTransFirstNode" presStyleLbl="bgShp" presStyleIdx="0" presStyleCnt="1"/>
      <dgm:spPr/>
      <dgm:t>
        <a:bodyPr/>
        <a:lstStyle/>
        <a:p>
          <a:endParaRPr lang="en-GB"/>
        </a:p>
      </dgm:t>
    </dgm:pt>
    <dgm:pt modelId="{3D2B1180-4281-46EC-8947-68148F2AD5D6}" type="pres">
      <dgm:prSet presAssocID="{C8CBED43-8391-4017-9080-D89C09030F90}" presName="nodeFollowingNodes" presStyleLbl="node1" presStyleIdx="1" presStyleCnt="6" custRadScaleRad="115166" custRadScaleInc="6641">
        <dgm:presLayoutVars>
          <dgm:bulletEnabled val="1"/>
        </dgm:presLayoutVars>
      </dgm:prSet>
      <dgm:spPr/>
      <dgm:t>
        <a:bodyPr/>
        <a:lstStyle/>
        <a:p>
          <a:endParaRPr lang="en-GB"/>
        </a:p>
      </dgm:t>
    </dgm:pt>
    <dgm:pt modelId="{17B2F7F9-F3AE-4E30-8162-F08330D11C03}" type="pres">
      <dgm:prSet presAssocID="{7E97C2D5-BB6F-49A3-BB16-73B8B0D9E575}" presName="nodeFollowingNodes" presStyleLbl="node1" presStyleIdx="2" presStyleCnt="6" custScaleX="131192" custScaleY="149769" custRadScaleRad="99110" custRadScaleInc="-32967">
        <dgm:presLayoutVars>
          <dgm:bulletEnabled val="1"/>
        </dgm:presLayoutVars>
      </dgm:prSet>
      <dgm:spPr/>
      <dgm:t>
        <a:bodyPr/>
        <a:lstStyle/>
        <a:p>
          <a:endParaRPr lang="en-GB"/>
        </a:p>
      </dgm:t>
    </dgm:pt>
    <dgm:pt modelId="{08FEB8FE-2326-4563-8A57-825C2A332462}" type="pres">
      <dgm:prSet presAssocID="{D8E65DF7-E50F-4DC6-9098-DFCD7454180A}" presName="nodeFollowingNodes" presStyleLbl="node1" presStyleIdx="3" presStyleCnt="6" custScaleX="135839" custScaleY="130109" custRadScaleRad="95416" custRadScaleInc="-18105">
        <dgm:presLayoutVars>
          <dgm:bulletEnabled val="1"/>
        </dgm:presLayoutVars>
      </dgm:prSet>
      <dgm:spPr/>
      <dgm:t>
        <a:bodyPr/>
        <a:lstStyle/>
        <a:p>
          <a:endParaRPr lang="en-GB"/>
        </a:p>
      </dgm:t>
    </dgm:pt>
    <dgm:pt modelId="{F5599C81-02C3-4182-BD4D-0A6D35546B94}" type="pres">
      <dgm:prSet presAssocID="{5D226541-FAE7-4A6F-B9C8-1D2E620994B0}" presName="nodeFollowingNodes" presStyleLbl="node1" presStyleIdx="4" presStyleCnt="6" custScaleX="117597" custScaleY="145613" custRadScaleRad="95990" custRadScaleInc="33269">
        <dgm:presLayoutVars>
          <dgm:bulletEnabled val="1"/>
        </dgm:presLayoutVars>
      </dgm:prSet>
      <dgm:spPr/>
      <dgm:t>
        <a:bodyPr/>
        <a:lstStyle/>
        <a:p>
          <a:endParaRPr lang="en-GB"/>
        </a:p>
      </dgm:t>
    </dgm:pt>
    <dgm:pt modelId="{DB83C1B5-F655-449D-BECA-DA147C40CCDC}" type="pres">
      <dgm:prSet presAssocID="{D444C7C3-444F-42E1-83A3-3618049CA1D2}" presName="nodeFollowingNodes" presStyleLbl="node1" presStyleIdx="5" presStyleCnt="6" custRadScaleRad="104813" custRadScaleInc="3221">
        <dgm:presLayoutVars>
          <dgm:bulletEnabled val="1"/>
        </dgm:presLayoutVars>
      </dgm:prSet>
      <dgm:spPr/>
      <dgm:t>
        <a:bodyPr/>
        <a:lstStyle/>
        <a:p>
          <a:endParaRPr lang="en-GB"/>
        </a:p>
      </dgm:t>
    </dgm:pt>
  </dgm:ptLst>
  <dgm:cxnLst>
    <dgm:cxn modelId="{966F32A9-1C45-4900-AB94-5CF00D084A3C}" type="presOf" srcId="{D444C7C3-444F-42E1-83A3-3618049CA1D2}" destId="{DB83C1B5-F655-449D-BECA-DA147C40CCDC}" srcOrd="0" destOrd="0" presId="urn:microsoft.com/office/officeart/2005/8/layout/cycle3"/>
    <dgm:cxn modelId="{BD017CD3-5496-4940-8234-1A33CB90B304}" srcId="{E0771141-84AA-43A1-8594-EC8952D05A85}" destId="{C8CBED43-8391-4017-9080-D89C09030F90}" srcOrd="1" destOrd="0" parTransId="{892701F1-C0F7-4E4F-B9BE-BD6893C1591B}" sibTransId="{BB6F4331-AC7C-4F83-A6FC-9B332D815164}"/>
    <dgm:cxn modelId="{711774BC-233C-457F-956F-618894820C6A}" type="presOf" srcId="{A10F2C4B-092A-4050-B2BB-76ECDD4A2724}" destId="{120498A8-620A-4299-8D25-A190A9ADE0A5}" srcOrd="0" destOrd="0" presId="urn:microsoft.com/office/officeart/2005/8/layout/cycle3"/>
    <dgm:cxn modelId="{4394FEF3-B72A-4AFD-BF27-91D2D1394736}" type="presOf" srcId="{5D226541-FAE7-4A6F-B9C8-1D2E620994B0}" destId="{F5599C81-02C3-4182-BD4D-0A6D35546B94}" srcOrd="0" destOrd="0" presId="urn:microsoft.com/office/officeart/2005/8/layout/cycle3"/>
    <dgm:cxn modelId="{06D7150E-A2D2-4A25-A262-0AAC18A7C54D}" srcId="{E0771141-84AA-43A1-8594-EC8952D05A85}" destId="{5D226541-FAE7-4A6F-B9C8-1D2E620994B0}" srcOrd="4" destOrd="0" parTransId="{1E4AE6FF-DB88-4DE5-92D2-9EC76213E34F}" sibTransId="{BD5F2683-DC3A-4107-A43F-AE85E80F4858}"/>
    <dgm:cxn modelId="{AB654BE1-ACA9-4523-89DF-DEE29D02EE5E}" srcId="{E0771141-84AA-43A1-8594-EC8952D05A85}" destId="{A10F2C4B-092A-4050-B2BB-76ECDD4A2724}" srcOrd="0" destOrd="0" parTransId="{9D2F5C29-B09E-4BB7-891D-CB4F361EB645}" sibTransId="{D8383A99-0593-485D-8085-FC31C6F4BE19}"/>
    <dgm:cxn modelId="{18497369-9A52-4D4F-AE3D-D4FD052F4768}" srcId="{E0771141-84AA-43A1-8594-EC8952D05A85}" destId="{D8E65DF7-E50F-4DC6-9098-DFCD7454180A}" srcOrd="3" destOrd="0" parTransId="{184D2747-B2E5-4973-967E-2CB5DE42A118}" sibTransId="{D9A68454-3579-4C5D-8082-F9C0D70D8D0E}"/>
    <dgm:cxn modelId="{54616E39-C3ED-4E20-B1CB-AF9B0E9AC01D}" type="presOf" srcId="{E0771141-84AA-43A1-8594-EC8952D05A85}" destId="{AEE6C2B7-6F33-4FF2-89EC-28A280309430}" srcOrd="0" destOrd="0" presId="urn:microsoft.com/office/officeart/2005/8/layout/cycle3"/>
    <dgm:cxn modelId="{1535A943-5D71-4767-AE38-E05A9EEA792E}" type="presOf" srcId="{7E97C2D5-BB6F-49A3-BB16-73B8B0D9E575}" destId="{17B2F7F9-F3AE-4E30-8162-F08330D11C03}" srcOrd="0" destOrd="0" presId="urn:microsoft.com/office/officeart/2005/8/layout/cycle3"/>
    <dgm:cxn modelId="{F5A3AF8E-3ABB-4921-9407-B8C5307ADFBF}" srcId="{E0771141-84AA-43A1-8594-EC8952D05A85}" destId="{7E97C2D5-BB6F-49A3-BB16-73B8B0D9E575}" srcOrd="2" destOrd="0" parTransId="{9288C0FA-4134-440B-A9AA-6F2D656F511B}" sibTransId="{5D653930-6423-405A-8E3F-8F4B7FC73C68}"/>
    <dgm:cxn modelId="{7FCF8BF4-7894-419A-95EB-DD7243B29CDC}" type="presOf" srcId="{C8CBED43-8391-4017-9080-D89C09030F90}" destId="{3D2B1180-4281-46EC-8947-68148F2AD5D6}" srcOrd="0" destOrd="0" presId="urn:microsoft.com/office/officeart/2005/8/layout/cycle3"/>
    <dgm:cxn modelId="{C0909E6D-1C7D-472C-BAA7-7EBBDA92027B}" type="presOf" srcId="{D8E65DF7-E50F-4DC6-9098-DFCD7454180A}" destId="{08FEB8FE-2326-4563-8A57-825C2A332462}" srcOrd="0" destOrd="0" presId="urn:microsoft.com/office/officeart/2005/8/layout/cycle3"/>
    <dgm:cxn modelId="{21433AC1-E808-4781-8A2A-D8098B60A8DA}" type="presOf" srcId="{D8383A99-0593-485D-8085-FC31C6F4BE19}" destId="{4515C5F4-4697-4669-9529-0CE02C7F9E4B}" srcOrd="0" destOrd="0" presId="urn:microsoft.com/office/officeart/2005/8/layout/cycle3"/>
    <dgm:cxn modelId="{CD1919A7-CCE4-4F02-8937-A52FFDFC3773}" srcId="{E0771141-84AA-43A1-8594-EC8952D05A85}" destId="{D444C7C3-444F-42E1-83A3-3618049CA1D2}" srcOrd="5" destOrd="0" parTransId="{67450C44-3494-4FEA-8366-4E4A613B68A6}" sibTransId="{08FA20AB-5BD0-4D78-8F5C-1D3B8A0F2C0E}"/>
    <dgm:cxn modelId="{F0F9C994-72B9-4F6D-9819-B3DC10FE4084}" type="presParOf" srcId="{AEE6C2B7-6F33-4FF2-89EC-28A280309430}" destId="{CFCAA71B-1F88-4887-BE90-090CC5C04FD8}" srcOrd="0" destOrd="0" presId="urn:microsoft.com/office/officeart/2005/8/layout/cycle3"/>
    <dgm:cxn modelId="{4E11FD71-DF04-459D-BC39-3E4F420EC397}" type="presParOf" srcId="{CFCAA71B-1F88-4887-BE90-090CC5C04FD8}" destId="{120498A8-620A-4299-8D25-A190A9ADE0A5}" srcOrd="0" destOrd="0" presId="urn:microsoft.com/office/officeart/2005/8/layout/cycle3"/>
    <dgm:cxn modelId="{6B7DFE87-65A7-4353-AF97-A58CB75C38FA}" type="presParOf" srcId="{CFCAA71B-1F88-4887-BE90-090CC5C04FD8}" destId="{4515C5F4-4697-4669-9529-0CE02C7F9E4B}" srcOrd="1" destOrd="0" presId="urn:microsoft.com/office/officeart/2005/8/layout/cycle3"/>
    <dgm:cxn modelId="{2C899516-6D2A-4581-8E6C-99F38C4A9469}" type="presParOf" srcId="{CFCAA71B-1F88-4887-BE90-090CC5C04FD8}" destId="{3D2B1180-4281-46EC-8947-68148F2AD5D6}" srcOrd="2" destOrd="0" presId="urn:microsoft.com/office/officeart/2005/8/layout/cycle3"/>
    <dgm:cxn modelId="{A5457A40-DF52-431A-814B-AEB4E8CC77F8}" type="presParOf" srcId="{CFCAA71B-1F88-4887-BE90-090CC5C04FD8}" destId="{17B2F7F9-F3AE-4E30-8162-F08330D11C03}" srcOrd="3" destOrd="0" presId="urn:microsoft.com/office/officeart/2005/8/layout/cycle3"/>
    <dgm:cxn modelId="{F4F1BA2A-17AF-49AD-BE8E-E6CE87660399}" type="presParOf" srcId="{CFCAA71B-1F88-4887-BE90-090CC5C04FD8}" destId="{08FEB8FE-2326-4563-8A57-825C2A332462}" srcOrd="4" destOrd="0" presId="urn:microsoft.com/office/officeart/2005/8/layout/cycle3"/>
    <dgm:cxn modelId="{F67D4568-0073-4556-9B2C-01581D3E0668}" type="presParOf" srcId="{CFCAA71B-1F88-4887-BE90-090CC5C04FD8}" destId="{F5599C81-02C3-4182-BD4D-0A6D35546B94}" srcOrd="5" destOrd="0" presId="urn:microsoft.com/office/officeart/2005/8/layout/cycle3"/>
    <dgm:cxn modelId="{0FF42784-7D9D-4525-AF50-04A52ECD978E}" type="presParOf" srcId="{CFCAA71B-1F88-4887-BE90-090CC5C04FD8}" destId="{DB83C1B5-F655-449D-BECA-DA147C40CCDC}" srcOrd="6"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EDA0D5B-B6FC-4B5C-888A-5C4D5C3BFC69}" type="doc">
      <dgm:prSet loTypeId="urn:microsoft.com/office/officeart/2005/8/layout/arrow2" loCatId="process" qsTypeId="urn:microsoft.com/office/officeart/2005/8/quickstyle/simple1" qsCatId="simple" csTypeId="urn:microsoft.com/office/officeart/2005/8/colors/accent1_2" csCatId="accent1" phldr="1"/>
      <dgm:spPr/>
    </dgm:pt>
    <dgm:pt modelId="{E900A2B8-F3B3-4FB7-83D4-B2CB3ACCFF6A}">
      <dgm:prSet phldrT="[Text]" custT="1"/>
      <dgm:spPr/>
      <dgm:t>
        <a:bodyPr/>
        <a:lstStyle/>
        <a:p>
          <a:r>
            <a:rPr lang="en-GB" sz="2400" dirty="0" smtClean="0"/>
            <a:t>Getting established</a:t>
          </a:r>
          <a:endParaRPr lang="en-GB" sz="2400" dirty="0"/>
        </a:p>
      </dgm:t>
    </dgm:pt>
    <dgm:pt modelId="{4249877E-5A2B-4783-9A36-BD5160F83BAC}" type="parTrans" cxnId="{49EEA9A3-1673-4991-B2D3-C51CB8E810CD}">
      <dgm:prSet/>
      <dgm:spPr/>
      <dgm:t>
        <a:bodyPr/>
        <a:lstStyle/>
        <a:p>
          <a:endParaRPr lang="en-GB"/>
        </a:p>
      </dgm:t>
    </dgm:pt>
    <dgm:pt modelId="{A825A34A-7E4F-4DB6-B148-BD2861B4CE85}" type="sibTrans" cxnId="{49EEA9A3-1673-4991-B2D3-C51CB8E810CD}">
      <dgm:prSet/>
      <dgm:spPr/>
      <dgm:t>
        <a:bodyPr/>
        <a:lstStyle/>
        <a:p>
          <a:endParaRPr lang="en-GB"/>
        </a:p>
      </dgm:t>
    </dgm:pt>
    <dgm:pt modelId="{5D2FB400-B89F-4660-B772-FC0347A01EBD}">
      <dgm:prSet phldrT="[Text]" custT="1"/>
      <dgm:spPr/>
      <dgm:t>
        <a:bodyPr/>
        <a:lstStyle/>
        <a:p>
          <a:r>
            <a:rPr lang="en-GB" sz="2400" dirty="0" smtClean="0"/>
            <a:t>Preparing the plan</a:t>
          </a:r>
          <a:endParaRPr lang="en-GB" sz="2400" dirty="0"/>
        </a:p>
      </dgm:t>
    </dgm:pt>
    <dgm:pt modelId="{7AE82AA3-DEF8-4051-A996-E0538903C17D}" type="parTrans" cxnId="{BAD02064-005F-4D52-AE92-0E34B258BCD7}">
      <dgm:prSet/>
      <dgm:spPr/>
      <dgm:t>
        <a:bodyPr/>
        <a:lstStyle/>
        <a:p>
          <a:endParaRPr lang="en-GB"/>
        </a:p>
      </dgm:t>
    </dgm:pt>
    <dgm:pt modelId="{262A6B80-86BC-42E1-9239-2BCCE42763C5}" type="sibTrans" cxnId="{BAD02064-005F-4D52-AE92-0E34B258BCD7}">
      <dgm:prSet/>
      <dgm:spPr/>
      <dgm:t>
        <a:bodyPr/>
        <a:lstStyle/>
        <a:p>
          <a:endParaRPr lang="en-GB"/>
        </a:p>
      </dgm:t>
    </dgm:pt>
    <dgm:pt modelId="{15ECD3C8-58C4-4984-B492-4B59DAB6B838}">
      <dgm:prSet phldrT="[Text]" custT="1"/>
      <dgm:spPr/>
      <dgm:t>
        <a:bodyPr/>
        <a:lstStyle/>
        <a:p>
          <a:r>
            <a:rPr lang="en-GB" sz="2400" dirty="0" smtClean="0"/>
            <a:t>Bringing the plan into force</a:t>
          </a:r>
          <a:endParaRPr lang="en-GB" sz="2400" dirty="0"/>
        </a:p>
      </dgm:t>
    </dgm:pt>
    <dgm:pt modelId="{EFD15D7F-1949-45DA-B23C-F7D9F2D2F66D}" type="parTrans" cxnId="{FE5D5213-9A96-45C6-9EA6-CC08932BB55E}">
      <dgm:prSet/>
      <dgm:spPr/>
      <dgm:t>
        <a:bodyPr/>
        <a:lstStyle/>
        <a:p>
          <a:endParaRPr lang="en-GB"/>
        </a:p>
      </dgm:t>
    </dgm:pt>
    <dgm:pt modelId="{54A966F7-DC70-4CD8-8A17-4F5C5763D5ED}" type="sibTrans" cxnId="{FE5D5213-9A96-45C6-9EA6-CC08932BB55E}">
      <dgm:prSet/>
      <dgm:spPr/>
      <dgm:t>
        <a:bodyPr/>
        <a:lstStyle/>
        <a:p>
          <a:endParaRPr lang="en-GB"/>
        </a:p>
      </dgm:t>
    </dgm:pt>
    <dgm:pt modelId="{6A9660AA-552F-4A7B-9406-0488F9AD8C6E}" type="pres">
      <dgm:prSet presAssocID="{CEDA0D5B-B6FC-4B5C-888A-5C4D5C3BFC69}" presName="arrowDiagram" presStyleCnt="0">
        <dgm:presLayoutVars>
          <dgm:chMax val="5"/>
          <dgm:dir/>
          <dgm:resizeHandles val="exact"/>
        </dgm:presLayoutVars>
      </dgm:prSet>
      <dgm:spPr/>
    </dgm:pt>
    <dgm:pt modelId="{9FD6289A-13FF-4BB5-9636-B3BAC2A65454}" type="pres">
      <dgm:prSet presAssocID="{CEDA0D5B-B6FC-4B5C-888A-5C4D5C3BFC69}" presName="arrow" presStyleLbl="bgShp" presStyleIdx="0" presStyleCnt="1" custLinFactNeighborX="55626" custLinFactNeighborY="-64752"/>
      <dgm:spPr>
        <a:solidFill>
          <a:srgbClr val="92D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DBA671B7-A3F5-48C4-98C3-240F742174A9}" type="pres">
      <dgm:prSet presAssocID="{CEDA0D5B-B6FC-4B5C-888A-5C4D5C3BFC69}" presName="arrowDiagram3" presStyleCnt="0"/>
      <dgm:spPr/>
    </dgm:pt>
    <dgm:pt modelId="{1E7CCAF3-1024-4CDA-9B69-8A882F812152}" type="pres">
      <dgm:prSet presAssocID="{E900A2B8-F3B3-4FB7-83D4-B2CB3ACCFF6A}" presName="bullet3a" presStyleLbl="node1" presStyleIdx="0" presStyleCnt="3"/>
      <dgm:spPr>
        <a:solidFill>
          <a:srgbClr val="669900"/>
        </a:solidFill>
      </dgm:spPr>
    </dgm:pt>
    <dgm:pt modelId="{C55D8AED-2C12-4645-9E99-ED60E681994D}" type="pres">
      <dgm:prSet presAssocID="{E900A2B8-F3B3-4FB7-83D4-B2CB3ACCFF6A}" presName="textBox3a" presStyleLbl="revTx" presStyleIdx="0" presStyleCnt="3" custScaleX="223988" custScaleY="34570" custLinFactNeighborX="68199" custLinFactNeighborY="-26663">
        <dgm:presLayoutVars>
          <dgm:bulletEnabled val="1"/>
        </dgm:presLayoutVars>
      </dgm:prSet>
      <dgm:spPr/>
      <dgm:t>
        <a:bodyPr/>
        <a:lstStyle/>
        <a:p>
          <a:endParaRPr lang="en-US"/>
        </a:p>
      </dgm:t>
    </dgm:pt>
    <dgm:pt modelId="{F4D98B39-B99E-469D-9E0D-8940D341CC52}" type="pres">
      <dgm:prSet presAssocID="{5D2FB400-B89F-4660-B772-FC0347A01EBD}" presName="bullet3b" presStyleLbl="node1" presStyleIdx="1" presStyleCnt="3"/>
      <dgm:spPr>
        <a:solidFill>
          <a:srgbClr val="669900"/>
        </a:solidFill>
      </dgm:spPr>
    </dgm:pt>
    <dgm:pt modelId="{825911F3-B002-4CA2-8695-47A975A2B46D}" type="pres">
      <dgm:prSet presAssocID="{5D2FB400-B89F-4660-B772-FC0347A01EBD}" presName="textBox3b" presStyleLbl="revTx" presStyleIdx="1" presStyleCnt="3" custScaleX="179861" custScaleY="36273" custLinFactNeighborX="36234" custLinFactNeighborY="-15150">
        <dgm:presLayoutVars>
          <dgm:bulletEnabled val="1"/>
        </dgm:presLayoutVars>
      </dgm:prSet>
      <dgm:spPr/>
      <dgm:t>
        <a:bodyPr/>
        <a:lstStyle/>
        <a:p>
          <a:endParaRPr lang="en-US"/>
        </a:p>
      </dgm:t>
    </dgm:pt>
    <dgm:pt modelId="{9ED80743-1335-41CF-8E52-DAB3B8A0B976}" type="pres">
      <dgm:prSet presAssocID="{15ECD3C8-58C4-4984-B492-4B59DAB6B838}" presName="bullet3c" presStyleLbl="node1" presStyleIdx="2" presStyleCnt="3"/>
      <dgm:spPr>
        <a:solidFill>
          <a:srgbClr val="669900"/>
        </a:solidFill>
      </dgm:spPr>
    </dgm:pt>
    <dgm:pt modelId="{344E941C-79B8-4B94-B3C3-2194A1BD0FBE}" type="pres">
      <dgm:prSet presAssocID="{15ECD3C8-58C4-4984-B492-4B59DAB6B838}" presName="textBox3c" presStyleLbl="revTx" presStyleIdx="2" presStyleCnt="3" custScaleX="126943" custScaleY="41618" custLinFactNeighborX="14999" custLinFactNeighborY="-22805">
        <dgm:presLayoutVars>
          <dgm:bulletEnabled val="1"/>
        </dgm:presLayoutVars>
      </dgm:prSet>
      <dgm:spPr/>
      <dgm:t>
        <a:bodyPr/>
        <a:lstStyle/>
        <a:p>
          <a:endParaRPr lang="en-US"/>
        </a:p>
      </dgm:t>
    </dgm:pt>
  </dgm:ptLst>
  <dgm:cxnLst>
    <dgm:cxn modelId="{49EEA9A3-1673-4991-B2D3-C51CB8E810CD}" srcId="{CEDA0D5B-B6FC-4B5C-888A-5C4D5C3BFC69}" destId="{E900A2B8-F3B3-4FB7-83D4-B2CB3ACCFF6A}" srcOrd="0" destOrd="0" parTransId="{4249877E-5A2B-4783-9A36-BD5160F83BAC}" sibTransId="{A825A34A-7E4F-4DB6-B148-BD2861B4CE85}"/>
    <dgm:cxn modelId="{B037ADEB-2AEF-41B0-ABB4-491B2B228CB6}" type="presOf" srcId="{E900A2B8-F3B3-4FB7-83D4-B2CB3ACCFF6A}" destId="{C55D8AED-2C12-4645-9E99-ED60E681994D}" srcOrd="0" destOrd="0" presId="urn:microsoft.com/office/officeart/2005/8/layout/arrow2"/>
    <dgm:cxn modelId="{A155FE2F-38DB-409D-AC3F-00BF674CF2DA}" type="presOf" srcId="{CEDA0D5B-B6FC-4B5C-888A-5C4D5C3BFC69}" destId="{6A9660AA-552F-4A7B-9406-0488F9AD8C6E}" srcOrd="0" destOrd="0" presId="urn:microsoft.com/office/officeart/2005/8/layout/arrow2"/>
    <dgm:cxn modelId="{7A9CBAFC-2942-41BF-8A4A-BCC94C4CF180}" type="presOf" srcId="{15ECD3C8-58C4-4984-B492-4B59DAB6B838}" destId="{344E941C-79B8-4B94-B3C3-2194A1BD0FBE}" srcOrd="0" destOrd="0" presId="urn:microsoft.com/office/officeart/2005/8/layout/arrow2"/>
    <dgm:cxn modelId="{7D5E8AA9-C9DA-49FA-BB8A-49F61305377A}" type="presOf" srcId="{5D2FB400-B89F-4660-B772-FC0347A01EBD}" destId="{825911F3-B002-4CA2-8695-47A975A2B46D}" srcOrd="0" destOrd="0" presId="urn:microsoft.com/office/officeart/2005/8/layout/arrow2"/>
    <dgm:cxn modelId="{BAD02064-005F-4D52-AE92-0E34B258BCD7}" srcId="{CEDA0D5B-B6FC-4B5C-888A-5C4D5C3BFC69}" destId="{5D2FB400-B89F-4660-B772-FC0347A01EBD}" srcOrd="1" destOrd="0" parTransId="{7AE82AA3-DEF8-4051-A996-E0538903C17D}" sibTransId="{262A6B80-86BC-42E1-9239-2BCCE42763C5}"/>
    <dgm:cxn modelId="{FE5D5213-9A96-45C6-9EA6-CC08932BB55E}" srcId="{CEDA0D5B-B6FC-4B5C-888A-5C4D5C3BFC69}" destId="{15ECD3C8-58C4-4984-B492-4B59DAB6B838}" srcOrd="2" destOrd="0" parTransId="{EFD15D7F-1949-45DA-B23C-F7D9F2D2F66D}" sibTransId="{54A966F7-DC70-4CD8-8A17-4F5C5763D5ED}"/>
    <dgm:cxn modelId="{DA7123F3-DE29-48A8-B1D5-4958C5B02D3B}" type="presParOf" srcId="{6A9660AA-552F-4A7B-9406-0488F9AD8C6E}" destId="{9FD6289A-13FF-4BB5-9636-B3BAC2A65454}" srcOrd="0" destOrd="0" presId="urn:microsoft.com/office/officeart/2005/8/layout/arrow2"/>
    <dgm:cxn modelId="{FDC9463F-2AA9-4EA8-82FF-04BC76170096}" type="presParOf" srcId="{6A9660AA-552F-4A7B-9406-0488F9AD8C6E}" destId="{DBA671B7-A3F5-48C4-98C3-240F742174A9}" srcOrd="1" destOrd="0" presId="urn:microsoft.com/office/officeart/2005/8/layout/arrow2"/>
    <dgm:cxn modelId="{D63A453F-A782-40FE-9B62-62FF12EEB7A4}" type="presParOf" srcId="{DBA671B7-A3F5-48C4-98C3-240F742174A9}" destId="{1E7CCAF3-1024-4CDA-9B69-8A882F812152}" srcOrd="0" destOrd="0" presId="urn:microsoft.com/office/officeart/2005/8/layout/arrow2"/>
    <dgm:cxn modelId="{788F03E9-C2A1-4AAC-9C94-4631EFB25639}" type="presParOf" srcId="{DBA671B7-A3F5-48C4-98C3-240F742174A9}" destId="{C55D8AED-2C12-4645-9E99-ED60E681994D}" srcOrd="1" destOrd="0" presId="urn:microsoft.com/office/officeart/2005/8/layout/arrow2"/>
    <dgm:cxn modelId="{C020FBDE-1D21-4859-B6FB-ABC56CCCC5E5}" type="presParOf" srcId="{DBA671B7-A3F5-48C4-98C3-240F742174A9}" destId="{F4D98B39-B99E-469D-9E0D-8940D341CC52}" srcOrd="2" destOrd="0" presId="urn:microsoft.com/office/officeart/2005/8/layout/arrow2"/>
    <dgm:cxn modelId="{1946918E-5546-4AE3-8357-36F46F5B95A2}" type="presParOf" srcId="{DBA671B7-A3F5-48C4-98C3-240F742174A9}" destId="{825911F3-B002-4CA2-8695-47A975A2B46D}" srcOrd="3" destOrd="0" presId="urn:microsoft.com/office/officeart/2005/8/layout/arrow2"/>
    <dgm:cxn modelId="{556D62DC-8DBA-48A4-AFA4-AC9C174C5A09}" type="presParOf" srcId="{DBA671B7-A3F5-48C4-98C3-240F742174A9}" destId="{9ED80743-1335-41CF-8E52-DAB3B8A0B976}" srcOrd="4" destOrd="0" presId="urn:microsoft.com/office/officeart/2005/8/layout/arrow2"/>
    <dgm:cxn modelId="{A2B2F61F-3570-437A-8153-60230ACAB4CD}" type="presParOf" srcId="{DBA671B7-A3F5-48C4-98C3-240F742174A9}" destId="{344E941C-79B8-4B94-B3C3-2194A1BD0FBE}" srcOrd="5" destOrd="0" presId="urn:microsoft.com/office/officeart/2005/8/layout/arrow2"/>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D6289A-13FF-4BB5-9636-B3BAC2A65454}">
      <dsp:nvSpPr>
        <dsp:cNvPr id="0" name=""/>
        <dsp:cNvSpPr/>
      </dsp:nvSpPr>
      <dsp:spPr>
        <a:xfrm>
          <a:off x="16253" y="0"/>
          <a:ext cx="7311423" cy="4569639"/>
        </a:xfrm>
        <a:prstGeom prst="swooshArrow">
          <a:avLst>
            <a:gd name="adj1" fmla="val 25000"/>
            <a:gd name="adj2" fmla="val 25000"/>
          </a:avLst>
        </a:prstGeom>
        <a:solidFill>
          <a:srgbClr val="92D050"/>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1">
          <a:scrgbClr r="0" g="0" b="0"/>
        </a:fillRef>
        <a:effectRef idx="0">
          <a:scrgbClr r="0" g="0" b="0"/>
        </a:effectRef>
        <a:fontRef idx="minor"/>
      </dsp:style>
    </dsp:sp>
    <dsp:sp modelId="{1E7CCAF3-1024-4CDA-9B69-8A882F812152}">
      <dsp:nvSpPr>
        <dsp:cNvPr id="0" name=""/>
        <dsp:cNvSpPr/>
      </dsp:nvSpPr>
      <dsp:spPr>
        <a:xfrm>
          <a:off x="944804" y="3209405"/>
          <a:ext cx="190096" cy="190096"/>
        </a:xfrm>
        <a:prstGeom prst="ellipse">
          <a:avLst/>
        </a:prstGeom>
        <a:solidFill>
          <a:srgbClr val="66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5D8AED-2C12-4645-9E99-ED60E681994D}">
      <dsp:nvSpPr>
        <dsp:cNvPr id="0" name=""/>
        <dsp:cNvSpPr/>
      </dsp:nvSpPr>
      <dsp:spPr>
        <a:xfrm>
          <a:off x="1145558" y="3384378"/>
          <a:ext cx="3815773" cy="4565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728" tIns="0" rIns="0" bIns="0" numCol="1" spcCol="1270" anchor="t" anchorCtr="0">
          <a:noAutofit/>
        </a:bodyPr>
        <a:lstStyle/>
        <a:p>
          <a:pPr lvl="0" algn="l" defTabSz="1066800">
            <a:lnSpc>
              <a:spcPct val="90000"/>
            </a:lnSpc>
            <a:spcBef>
              <a:spcPct val="0"/>
            </a:spcBef>
            <a:spcAft>
              <a:spcPct val="35000"/>
            </a:spcAft>
          </a:pPr>
          <a:r>
            <a:rPr lang="en-GB" sz="2400" kern="1200" dirty="0" smtClean="0"/>
            <a:t>Getting established</a:t>
          </a:r>
          <a:endParaRPr lang="en-GB" sz="2400" kern="1200" dirty="0"/>
        </a:p>
      </dsp:txBody>
      <dsp:txXfrm>
        <a:off x="1145558" y="3384378"/>
        <a:ext cx="3815773" cy="456540"/>
      </dsp:txXfrm>
    </dsp:sp>
    <dsp:sp modelId="{F4D98B39-B99E-469D-9E0D-8940D341CC52}">
      <dsp:nvSpPr>
        <dsp:cNvPr id="0" name=""/>
        <dsp:cNvSpPr/>
      </dsp:nvSpPr>
      <dsp:spPr>
        <a:xfrm>
          <a:off x="2622775" y="1967377"/>
          <a:ext cx="343636" cy="343636"/>
        </a:xfrm>
        <a:prstGeom prst="ellipse">
          <a:avLst/>
        </a:prstGeom>
        <a:solidFill>
          <a:srgbClr val="66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5911F3-B002-4CA2-8695-47A975A2B46D}">
      <dsp:nvSpPr>
        <dsp:cNvPr id="0" name=""/>
        <dsp:cNvSpPr/>
      </dsp:nvSpPr>
      <dsp:spPr>
        <a:xfrm>
          <a:off x="2729730" y="2554674"/>
          <a:ext cx="3156095" cy="9017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086" tIns="0" rIns="0" bIns="0" numCol="1" spcCol="1270" anchor="t" anchorCtr="0">
          <a:noAutofit/>
        </a:bodyPr>
        <a:lstStyle/>
        <a:p>
          <a:pPr lvl="0" algn="l" defTabSz="1066800">
            <a:lnSpc>
              <a:spcPct val="90000"/>
            </a:lnSpc>
            <a:spcBef>
              <a:spcPct val="0"/>
            </a:spcBef>
            <a:spcAft>
              <a:spcPct val="35000"/>
            </a:spcAft>
          </a:pPr>
          <a:r>
            <a:rPr lang="en-GB" sz="2400" kern="1200" dirty="0" smtClean="0"/>
            <a:t>Preparing the plan</a:t>
          </a:r>
          <a:endParaRPr lang="en-GB" sz="2400" kern="1200" dirty="0"/>
        </a:p>
      </dsp:txBody>
      <dsp:txXfrm>
        <a:off x="2729730" y="2554674"/>
        <a:ext cx="3156095" cy="901704"/>
      </dsp:txXfrm>
    </dsp:sp>
    <dsp:sp modelId="{9ED80743-1335-41CF-8E52-DAB3B8A0B976}">
      <dsp:nvSpPr>
        <dsp:cNvPr id="0" name=""/>
        <dsp:cNvSpPr/>
      </dsp:nvSpPr>
      <dsp:spPr>
        <a:xfrm>
          <a:off x="4640728" y="1211559"/>
          <a:ext cx="475242" cy="475242"/>
        </a:xfrm>
        <a:prstGeom prst="ellipse">
          <a:avLst/>
        </a:prstGeom>
        <a:solidFill>
          <a:srgbClr val="66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4E941C-79B8-4B94-B3C3-2194A1BD0FBE}">
      <dsp:nvSpPr>
        <dsp:cNvPr id="0" name=""/>
        <dsp:cNvSpPr/>
      </dsp:nvSpPr>
      <dsp:spPr>
        <a:xfrm>
          <a:off x="4905153" y="1651993"/>
          <a:ext cx="2227521" cy="1321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1821" tIns="0" rIns="0" bIns="0" numCol="1" spcCol="1270" anchor="t" anchorCtr="0">
          <a:noAutofit/>
        </a:bodyPr>
        <a:lstStyle/>
        <a:p>
          <a:pPr lvl="0" algn="l" defTabSz="1066800">
            <a:lnSpc>
              <a:spcPct val="90000"/>
            </a:lnSpc>
            <a:spcBef>
              <a:spcPct val="0"/>
            </a:spcBef>
            <a:spcAft>
              <a:spcPct val="35000"/>
            </a:spcAft>
          </a:pPr>
          <a:r>
            <a:rPr lang="en-GB" sz="2400" kern="1200" dirty="0" smtClean="0"/>
            <a:t>Bringing the plan into force</a:t>
          </a:r>
          <a:endParaRPr lang="en-GB" sz="2400" kern="1200" dirty="0"/>
        </a:p>
      </dsp:txBody>
      <dsp:txXfrm>
        <a:off x="4905153" y="1651993"/>
        <a:ext cx="2227521" cy="13217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4309591" cy="341081"/>
          </a:xfrm>
          <a:prstGeom prst="rect">
            <a:avLst/>
          </a:prstGeom>
        </p:spPr>
        <p:txBody>
          <a:bodyPr vert="horz" lIns="92236" tIns="46118" rIns="92236" bIns="46118" rtlCol="0"/>
          <a:lstStyle>
            <a:lvl1pPr algn="l">
              <a:defRPr sz="1200"/>
            </a:lvl1pPr>
          </a:lstStyle>
          <a:p>
            <a:endParaRPr lang="en-GB" dirty="0"/>
          </a:p>
        </p:txBody>
      </p:sp>
      <p:sp>
        <p:nvSpPr>
          <p:cNvPr id="3" name="Date Placeholder 2"/>
          <p:cNvSpPr>
            <a:spLocks noGrp="1"/>
          </p:cNvSpPr>
          <p:nvPr>
            <p:ph type="dt" sz="quarter" idx="1"/>
          </p:nvPr>
        </p:nvSpPr>
        <p:spPr>
          <a:xfrm>
            <a:off x="5632910" y="2"/>
            <a:ext cx="4309591" cy="341081"/>
          </a:xfrm>
          <a:prstGeom prst="rect">
            <a:avLst/>
          </a:prstGeom>
        </p:spPr>
        <p:txBody>
          <a:bodyPr vert="horz" lIns="92236" tIns="46118" rIns="92236" bIns="46118" rtlCol="0"/>
          <a:lstStyle>
            <a:lvl1pPr algn="r">
              <a:defRPr sz="1200"/>
            </a:lvl1pPr>
          </a:lstStyle>
          <a:p>
            <a:fld id="{237E3931-3609-462E-BDAB-A1F3ABB03CAE}" type="datetimeFigureOut">
              <a:rPr lang="en-GB" smtClean="0"/>
              <a:pPr/>
              <a:t>21/04/2015</a:t>
            </a:fld>
            <a:endParaRPr lang="en-GB" dirty="0"/>
          </a:p>
        </p:txBody>
      </p:sp>
      <p:sp>
        <p:nvSpPr>
          <p:cNvPr id="4" name="Footer Placeholder 3"/>
          <p:cNvSpPr>
            <a:spLocks noGrp="1"/>
          </p:cNvSpPr>
          <p:nvPr>
            <p:ph type="ftr" sz="quarter" idx="2"/>
          </p:nvPr>
        </p:nvSpPr>
        <p:spPr>
          <a:xfrm>
            <a:off x="0" y="6464536"/>
            <a:ext cx="4309591" cy="339480"/>
          </a:xfrm>
          <a:prstGeom prst="rect">
            <a:avLst/>
          </a:prstGeom>
        </p:spPr>
        <p:txBody>
          <a:bodyPr vert="horz" lIns="92236" tIns="46118" rIns="92236" bIns="46118" rtlCol="0" anchor="b"/>
          <a:lstStyle>
            <a:lvl1pPr algn="l">
              <a:defRPr sz="1200"/>
            </a:lvl1pPr>
          </a:lstStyle>
          <a:p>
            <a:endParaRPr lang="en-GB" dirty="0"/>
          </a:p>
        </p:txBody>
      </p:sp>
      <p:sp>
        <p:nvSpPr>
          <p:cNvPr id="5" name="Slide Number Placeholder 4"/>
          <p:cNvSpPr>
            <a:spLocks noGrp="1"/>
          </p:cNvSpPr>
          <p:nvPr>
            <p:ph type="sldNum" sz="quarter" idx="3"/>
          </p:nvPr>
        </p:nvSpPr>
        <p:spPr>
          <a:xfrm>
            <a:off x="5632910" y="6464536"/>
            <a:ext cx="4309591" cy="339480"/>
          </a:xfrm>
          <a:prstGeom prst="rect">
            <a:avLst/>
          </a:prstGeom>
        </p:spPr>
        <p:txBody>
          <a:bodyPr vert="horz" lIns="92236" tIns="46118" rIns="92236" bIns="46118" rtlCol="0" anchor="b"/>
          <a:lstStyle>
            <a:lvl1pPr algn="r">
              <a:defRPr sz="1200"/>
            </a:lvl1pPr>
          </a:lstStyle>
          <a:p>
            <a:fld id="{9124E897-CDC2-402B-AA0A-CFAED2E777B9}" type="slidenum">
              <a:rPr lang="en-GB" smtClean="0"/>
              <a:pPr/>
              <a:t>‹#›</a:t>
            </a:fld>
            <a:endParaRPr lang="en-GB" dirty="0"/>
          </a:p>
        </p:txBody>
      </p:sp>
    </p:spTree>
    <p:extLst>
      <p:ext uri="{BB962C8B-B14F-4D97-AF65-F5344CB8AC3E}">
        <p14:creationId xmlns:p14="http://schemas.microsoft.com/office/powerpoint/2010/main" val="3357629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3" y="0"/>
            <a:ext cx="4309891" cy="339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36" tIns="46118" rIns="92236" bIns="46118" numCol="1" anchor="t" anchorCtr="0" compatLnSpc="1">
            <a:prstTxWarp prst="textNoShape">
              <a:avLst/>
            </a:prstTxWarp>
          </a:bodyPr>
          <a:lstStyle>
            <a:lvl1pPr>
              <a:defRPr sz="1200">
                <a:solidFill>
                  <a:schemeClr val="tx1"/>
                </a:solidFill>
              </a:defRPr>
            </a:lvl1pPr>
          </a:lstStyle>
          <a:p>
            <a:endParaRPr lang="en-US" dirty="0"/>
          </a:p>
        </p:txBody>
      </p:sp>
      <p:sp>
        <p:nvSpPr>
          <p:cNvPr id="18435" name="Rectangle 3"/>
          <p:cNvSpPr>
            <a:spLocks noGrp="1" noChangeArrowheads="1"/>
          </p:cNvSpPr>
          <p:nvPr>
            <p:ph type="dt" idx="1"/>
          </p:nvPr>
        </p:nvSpPr>
        <p:spPr bwMode="auto">
          <a:xfrm>
            <a:off x="5631876" y="0"/>
            <a:ext cx="4309891" cy="339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36" tIns="46118" rIns="92236" bIns="46118" numCol="1" anchor="t" anchorCtr="0" compatLnSpc="1">
            <a:prstTxWarp prst="textNoShape">
              <a:avLst/>
            </a:prstTxWarp>
          </a:bodyPr>
          <a:lstStyle>
            <a:lvl1pPr algn="r">
              <a:defRPr sz="1200">
                <a:solidFill>
                  <a:schemeClr val="tx1"/>
                </a:solidFill>
              </a:defRPr>
            </a:lvl1pPr>
          </a:lstStyle>
          <a:p>
            <a:endParaRPr lang="en-US" dirty="0"/>
          </a:p>
        </p:txBody>
      </p:sp>
      <p:sp>
        <p:nvSpPr>
          <p:cNvPr id="18436" name="Rectangle 4"/>
          <p:cNvSpPr>
            <a:spLocks noGrp="1" noRot="1" noChangeAspect="1" noChangeArrowheads="1" noTextEdit="1"/>
          </p:cNvSpPr>
          <p:nvPr>
            <p:ph type="sldImg" idx="2"/>
          </p:nvPr>
        </p:nvSpPr>
        <p:spPr bwMode="auto">
          <a:xfrm>
            <a:off x="3128963" y="511175"/>
            <a:ext cx="3686175" cy="255111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8437" name="Rectangle 5"/>
          <p:cNvSpPr>
            <a:spLocks noGrp="1" noChangeArrowheads="1"/>
          </p:cNvSpPr>
          <p:nvPr>
            <p:ph type="body" sz="quarter" idx="3"/>
          </p:nvPr>
        </p:nvSpPr>
        <p:spPr bwMode="auto">
          <a:xfrm>
            <a:off x="994411" y="3232311"/>
            <a:ext cx="7955280" cy="3062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36" tIns="46118" rIns="92236" bIns="4611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438" name="Rectangle 6"/>
          <p:cNvSpPr>
            <a:spLocks noGrp="1" noChangeArrowheads="1"/>
          </p:cNvSpPr>
          <p:nvPr>
            <p:ph type="ftr" sz="quarter" idx="4"/>
          </p:nvPr>
        </p:nvSpPr>
        <p:spPr bwMode="auto">
          <a:xfrm>
            <a:off x="3" y="6464620"/>
            <a:ext cx="4309891" cy="339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36" tIns="46118" rIns="92236" bIns="46118" numCol="1" anchor="b" anchorCtr="0" compatLnSpc="1">
            <a:prstTxWarp prst="textNoShape">
              <a:avLst/>
            </a:prstTxWarp>
          </a:bodyPr>
          <a:lstStyle>
            <a:lvl1pPr>
              <a:defRPr sz="1200">
                <a:solidFill>
                  <a:schemeClr val="tx1"/>
                </a:solidFill>
              </a:defRPr>
            </a:lvl1pPr>
          </a:lstStyle>
          <a:p>
            <a:endParaRPr lang="en-US" dirty="0"/>
          </a:p>
        </p:txBody>
      </p:sp>
      <p:sp>
        <p:nvSpPr>
          <p:cNvPr id="18439" name="Rectangle 7"/>
          <p:cNvSpPr>
            <a:spLocks noGrp="1" noChangeArrowheads="1"/>
          </p:cNvSpPr>
          <p:nvPr>
            <p:ph type="sldNum" sz="quarter" idx="5"/>
          </p:nvPr>
        </p:nvSpPr>
        <p:spPr bwMode="auto">
          <a:xfrm>
            <a:off x="5631876" y="6464620"/>
            <a:ext cx="4309891" cy="339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36" tIns="46118" rIns="92236" bIns="46118" numCol="1" anchor="b" anchorCtr="0" compatLnSpc="1">
            <a:prstTxWarp prst="textNoShape">
              <a:avLst/>
            </a:prstTxWarp>
          </a:bodyPr>
          <a:lstStyle>
            <a:lvl1pPr algn="r">
              <a:defRPr sz="1200">
                <a:solidFill>
                  <a:schemeClr val="tx1"/>
                </a:solidFill>
              </a:defRPr>
            </a:lvl1pPr>
          </a:lstStyle>
          <a:p>
            <a:fld id="{FC79F7DC-62E4-41A5-9AF9-9F6E05305EC3}" type="slidenum">
              <a:rPr lang="en-US"/>
              <a:pPr/>
              <a:t>‹#›</a:t>
            </a:fld>
            <a:endParaRPr lang="en-US" dirty="0"/>
          </a:p>
        </p:txBody>
      </p:sp>
    </p:spTree>
    <p:extLst>
      <p:ext uri="{BB962C8B-B14F-4D97-AF65-F5344CB8AC3E}">
        <p14:creationId xmlns:p14="http://schemas.microsoft.com/office/powerpoint/2010/main" val="250647194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FD6D50-4391-4DFB-958A-4EE1E52E2FBE}" type="slidenum">
              <a:rPr lang="en-US"/>
              <a:pPr/>
              <a:t>1</a:t>
            </a:fld>
            <a:endParaRPr lang="en-US" dirty="0"/>
          </a:p>
        </p:txBody>
      </p:sp>
      <p:sp>
        <p:nvSpPr>
          <p:cNvPr id="261122" name="Rectangle 2"/>
          <p:cNvSpPr>
            <a:spLocks noGrp="1" noRot="1" noChangeAspect="1" noChangeArrowheads="1" noTextEdit="1"/>
          </p:cNvSpPr>
          <p:nvPr>
            <p:ph type="sldImg"/>
          </p:nvPr>
        </p:nvSpPr>
        <p:spPr>
          <a:ln/>
        </p:spPr>
      </p:sp>
      <p:sp>
        <p:nvSpPr>
          <p:cNvPr id="261123" name="Rectangle 3"/>
          <p:cNvSpPr>
            <a:spLocks noGrp="1" noChangeArrowheads="1"/>
          </p:cNvSpPr>
          <p:nvPr>
            <p:ph type="body" idx="1"/>
          </p:nvPr>
        </p:nvSpPr>
        <p:spPr/>
        <p:txBody>
          <a:bodyPr/>
          <a:lstStyle/>
          <a:p>
            <a:r>
              <a:rPr lang="en-US" dirty="0" smtClean="0"/>
              <a:t>Updated</a:t>
            </a:r>
            <a:r>
              <a:rPr lang="en-US" baseline="0" dirty="0" smtClean="0"/>
              <a:t> April 2015</a:t>
            </a:r>
          </a:p>
          <a:p>
            <a:endParaRPr lang="en-US" baseline="0" dirty="0" smtClean="0"/>
          </a:p>
          <a:p>
            <a:r>
              <a:rPr lang="en-US" dirty="0" smtClean="0"/>
              <a:t>This is a long presentation, but is intended for you to dip in and out of to use the most relevant aspects for your needs. There are other </a:t>
            </a:r>
            <a:r>
              <a:rPr lang="en-US" dirty="0" err="1" smtClean="0"/>
              <a:t>councillor</a:t>
            </a:r>
            <a:r>
              <a:rPr lang="en-US" dirty="0" smtClean="0"/>
              <a:t> presentations on our website that go into certain areas in more detail. </a:t>
            </a:r>
          </a:p>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smtClean="0"/>
              <a:t>This slide has been adapted from the one  developed in the Locality Roadmap and used in the neighbourhood guide for councillors ( page 7)</a:t>
            </a:r>
          </a:p>
          <a:p>
            <a:endParaRPr lang="en-GB" i="1" dirty="0" smtClean="0"/>
          </a:p>
          <a:p>
            <a:r>
              <a:rPr lang="en-GB" i="0" dirty="0" smtClean="0"/>
              <a:t>Whilst developing a neighbourhood plan is a light touch compared with preparing a local plan, there are set stages that have to be observed in order to meet the requirements that the inspector and the council will have to be sure are satisfied before the plan goes to referendum.</a:t>
            </a:r>
          </a:p>
          <a:p>
            <a:endParaRPr lang="en-GB" i="0" dirty="0" smtClean="0"/>
          </a:p>
          <a:p>
            <a:r>
              <a:rPr lang="en-GB" i="0" dirty="0" smtClean="0"/>
              <a:t>Some of the most significant of these are in relation to the engagement of the community – making sure that all those who will be</a:t>
            </a:r>
            <a:r>
              <a:rPr lang="en-GB" i="0" baseline="0" dirty="0" smtClean="0"/>
              <a:t> affected by the proposed plan have a chance to input their ideas.  This is why the blue column for engagement of the community runs right through the process from the application to designate a NP area and/or forum  to the referendum. </a:t>
            </a:r>
            <a:endParaRPr lang="en-GB" i="0" dirty="0" smtClean="0"/>
          </a:p>
        </p:txBody>
      </p:sp>
      <p:sp>
        <p:nvSpPr>
          <p:cNvPr id="4" name="Slide Number Placeholder 3"/>
          <p:cNvSpPr>
            <a:spLocks noGrp="1"/>
          </p:cNvSpPr>
          <p:nvPr>
            <p:ph type="sldNum" sz="quarter" idx="10"/>
          </p:nvPr>
        </p:nvSpPr>
        <p:spPr/>
        <p:txBody>
          <a:bodyPr/>
          <a:lstStyle/>
          <a:p>
            <a:fld id="{FC79F7DC-62E4-41A5-9AF9-9F6E05305EC3}" type="slidenum">
              <a:rPr lang="en-US" smtClean="0"/>
              <a:pPr/>
              <a:t>11</a:t>
            </a:fld>
            <a:endParaRPr lang="en-US" dirty="0"/>
          </a:p>
        </p:txBody>
      </p:sp>
    </p:spTree>
    <p:extLst>
      <p:ext uri="{BB962C8B-B14F-4D97-AF65-F5344CB8AC3E}">
        <p14:creationId xmlns:p14="http://schemas.microsoft.com/office/powerpoint/2010/main" val="30124126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smtClean="0"/>
              <a:t>This slide can be adapted to give more emphasis </a:t>
            </a:r>
            <a:r>
              <a:rPr lang="en-GB" i="1" baseline="0" dirty="0" smtClean="0"/>
              <a:t> whether or not you are in a </a:t>
            </a:r>
            <a:r>
              <a:rPr lang="en-GB" i="1" baseline="0" dirty="0" err="1" smtClean="0"/>
              <a:t>parished</a:t>
            </a:r>
            <a:r>
              <a:rPr lang="en-GB" i="1" baseline="0" dirty="0" smtClean="0"/>
              <a:t> area.  I also suggest that you include some information about the number of  designation applications that you have received and if you know of interest coming through from community groups- not forgetting that your councillors might actually be the first to hear of such things – so ask them.</a:t>
            </a:r>
          </a:p>
          <a:p>
            <a:endParaRPr lang="en-GB" i="1" baseline="0" dirty="0" smtClean="0"/>
          </a:p>
          <a:p>
            <a:r>
              <a:rPr lang="en-GB" dirty="0" smtClean="0"/>
              <a:t>Who is entitled to do neighbourhood planning – referred</a:t>
            </a:r>
            <a:r>
              <a:rPr lang="en-GB" baseline="0" dirty="0" smtClean="0"/>
              <a:t> to in the legislation as the “Qualifying Bodies” </a:t>
            </a:r>
            <a:r>
              <a:rPr lang="en-GB" dirty="0" smtClean="0"/>
              <a:t>?</a:t>
            </a:r>
          </a:p>
          <a:p>
            <a:endParaRPr lang="en-GB" dirty="0" smtClean="0"/>
          </a:p>
          <a:p>
            <a:r>
              <a:rPr lang="en-GB" dirty="0" smtClean="0"/>
              <a:t>If the area is </a:t>
            </a:r>
            <a:r>
              <a:rPr lang="en-GB" dirty="0" err="1" smtClean="0"/>
              <a:t>parished</a:t>
            </a:r>
            <a:r>
              <a:rPr lang="en-GB" dirty="0" smtClean="0"/>
              <a:t>, then the only groups allowed to undertake neighbourhood planning is the parish</a:t>
            </a:r>
            <a:r>
              <a:rPr lang="en-GB" baseline="0" dirty="0" smtClean="0"/>
              <a:t> or town council.   Parishes can join up and work together where there are issues such as geography, common issues </a:t>
            </a:r>
            <a:r>
              <a:rPr lang="en-GB" baseline="0" dirty="0" err="1" smtClean="0"/>
              <a:t>etc</a:t>
            </a:r>
            <a:r>
              <a:rPr lang="en-GB" baseline="0" dirty="0" smtClean="0"/>
              <a:t> that make a collaborative approach to plan making more sensible.  If this is the case they need to agree which parish council becomes the lead.</a:t>
            </a:r>
          </a:p>
          <a:p>
            <a:r>
              <a:rPr lang="en-GB" baseline="0" dirty="0" smtClean="0"/>
              <a:t>In such cases an application to the LPA to consider designation of the </a:t>
            </a:r>
            <a:r>
              <a:rPr lang="en-GB" b="1" baseline="0" dirty="0" smtClean="0"/>
              <a:t>area </a:t>
            </a:r>
            <a:r>
              <a:rPr lang="en-GB" b="0" baseline="0" dirty="0" smtClean="0"/>
              <a:t>is all that is required.  Councils have a broad power to consider what is an appropriate area for the neighbourhood plan to encompass. </a:t>
            </a:r>
            <a:endParaRPr lang="en-GB" baseline="0" dirty="0" smtClean="0"/>
          </a:p>
          <a:p>
            <a:endParaRPr lang="en-GB" baseline="0" dirty="0" smtClean="0"/>
          </a:p>
          <a:p>
            <a:r>
              <a:rPr lang="en-GB" baseline="0" dirty="0" smtClean="0"/>
              <a:t>If the area is non-</a:t>
            </a:r>
            <a:r>
              <a:rPr lang="en-GB" baseline="0" dirty="0" err="1" smtClean="0"/>
              <a:t>parished</a:t>
            </a:r>
            <a:r>
              <a:rPr lang="en-GB" baseline="0" dirty="0" smtClean="0"/>
              <a:t> the situation is more complex:</a:t>
            </a:r>
          </a:p>
          <a:p>
            <a:r>
              <a:rPr lang="en-GB" baseline="0" dirty="0" smtClean="0"/>
              <a:t>Applications need to be made for both the composition of the </a:t>
            </a:r>
            <a:r>
              <a:rPr lang="en-GB" b="1" baseline="0" dirty="0" smtClean="0"/>
              <a:t>neighbourhood forum </a:t>
            </a:r>
            <a:r>
              <a:rPr lang="en-GB" b="0" baseline="0" dirty="0" smtClean="0"/>
              <a:t>as well as the </a:t>
            </a:r>
            <a:r>
              <a:rPr lang="en-GB" b="1" baseline="0" dirty="0" smtClean="0"/>
              <a:t>neighbourhood area.  </a:t>
            </a:r>
            <a:r>
              <a:rPr lang="en-GB" b="0" baseline="0" dirty="0" smtClean="0"/>
              <a:t>The regulations contain more detail about the composition of the forum, and issues such as developing both the representative constituency and the governance of the forum become important considerations.   Once again, the decision on each is in the hands of the Local planning Authority.</a:t>
            </a:r>
            <a:endParaRPr lang="en-GB" b="0" dirty="0"/>
          </a:p>
        </p:txBody>
      </p:sp>
      <p:sp>
        <p:nvSpPr>
          <p:cNvPr id="4" name="Slide Number Placeholder 3"/>
          <p:cNvSpPr>
            <a:spLocks noGrp="1"/>
          </p:cNvSpPr>
          <p:nvPr>
            <p:ph type="sldNum" sz="quarter" idx="10"/>
          </p:nvPr>
        </p:nvSpPr>
        <p:spPr/>
        <p:txBody>
          <a:bodyPr/>
          <a:lstStyle/>
          <a:p>
            <a:fld id="{FC79F7DC-62E4-41A5-9AF9-9F6E05305EC3}" type="slidenum">
              <a:rPr lang="en-US" smtClean="0"/>
              <a:pPr/>
              <a:t>12</a:t>
            </a:fld>
            <a:endParaRPr lang="en-US" dirty="0"/>
          </a:p>
        </p:txBody>
      </p:sp>
    </p:spTree>
    <p:extLst>
      <p:ext uri="{BB962C8B-B14F-4D97-AF65-F5344CB8AC3E}">
        <p14:creationId xmlns:p14="http://schemas.microsoft.com/office/powerpoint/2010/main" val="17743111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Its</a:t>
            </a:r>
            <a:r>
              <a:rPr lang="en-GB" baseline="0" dirty="0" smtClean="0"/>
              <a:t> in the plan preparation stage that the council will have a really big role in advising and assisting the neighbourhood group.  The day to day support that a local authority can give will vary according to the </a:t>
            </a:r>
            <a:r>
              <a:rPr lang="en-GB" baseline="0" dirty="0" err="1" smtClean="0"/>
              <a:t>resouces</a:t>
            </a:r>
            <a:r>
              <a:rPr lang="en-GB" baseline="0" dirty="0" smtClean="0"/>
              <a:t> available.  But it is important that councils don’t take this to mean that they just stand back and let the neighbourhood get on with it!  </a:t>
            </a:r>
          </a:p>
          <a:p>
            <a:r>
              <a:rPr lang="en-GB" baseline="0" dirty="0" smtClean="0"/>
              <a:t>Many councils have prepared advice notes that the neighbourhoods can use as a way to reduce the demands on officer time, but for a successful interface between the local plan and the neighbourhood, councils do need to put more into working an establishing good relationships, assisting with the sharing of information and good practice. This can be especially challenging in regard to helping neighbourhoods appreciate that  they need to take account of both opinion and local preference and some of the important evidence that will underpin understanding of “needs” especially in relation to housing.</a:t>
            </a:r>
          </a:p>
          <a:p>
            <a:endParaRPr lang="en-GB" baseline="0" dirty="0" smtClean="0"/>
          </a:p>
          <a:p>
            <a:r>
              <a:rPr lang="en-GB" i="1" baseline="0" dirty="0" smtClean="0"/>
              <a:t>It would be appropriate to talk to the councillors about how your council is set up to give support  and  how you envisage this fitting into your local plan making programme.  In particular housing and provision of sites to deliver housing is likely to be an issue.  How are you going to be able to communicate this to the neighbourhood groups?  </a:t>
            </a:r>
          </a:p>
          <a:p>
            <a:endParaRPr lang="en-GB" i="1" baseline="0" dirty="0" smtClean="0"/>
          </a:p>
          <a:p>
            <a:endParaRPr lang="en-GB" i="1" dirty="0"/>
          </a:p>
        </p:txBody>
      </p:sp>
      <p:sp>
        <p:nvSpPr>
          <p:cNvPr id="4" name="Slide Number Placeholder 3"/>
          <p:cNvSpPr>
            <a:spLocks noGrp="1"/>
          </p:cNvSpPr>
          <p:nvPr>
            <p:ph type="sldNum" sz="quarter" idx="10"/>
          </p:nvPr>
        </p:nvSpPr>
        <p:spPr/>
        <p:txBody>
          <a:bodyPr/>
          <a:lstStyle/>
          <a:p>
            <a:fld id="{FC79F7DC-62E4-41A5-9AF9-9F6E05305EC3}" type="slidenum">
              <a:rPr lang="en-US" smtClean="0"/>
              <a:pPr/>
              <a:t>13</a:t>
            </a:fld>
            <a:endParaRPr lang="en-US" dirty="0"/>
          </a:p>
        </p:txBody>
      </p:sp>
    </p:spTree>
    <p:extLst>
      <p:ext uri="{BB962C8B-B14F-4D97-AF65-F5344CB8AC3E}">
        <p14:creationId xmlns:p14="http://schemas.microsoft.com/office/powerpoint/2010/main" val="260949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Once the neighbourhood groups have arrived at their draft plan, the formal process kicks in again with the requirement that the group</a:t>
            </a:r>
            <a:r>
              <a:rPr lang="en-GB" baseline="0" dirty="0" smtClean="0"/>
              <a:t> provide an opportunity for all members of the community to see the plan, understand the preferred options that have come out of the consideration to date and comment through a 6 week consultation period.  Following this the groups will have a chance to consider the submissions they have received.  When the group submit their plan and all the supporting information to the LPA , the council will have to undertake a further 6 week consultation on the submission plan. </a:t>
            </a:r>
          </a:p>
          <a:p>
            <a:r>
              <a:rPr lang="en-GB" baseline="0" dirty="0" smtClean="0"/>
              <a:t>The LPA are responsible for arranging and paying for the examination of the neighbourhood plan by an independent examiner.  The appointment of the examiner should be a collaborative decision taken with the neighbourhood group ( often utilising a list of appropriately qualified  people through  the NPIERS referral service run by RICS).  </a:t>
            </a:r>
          </a:p>
          <a:p>
            <a:r>
              <a:rPr lang="en-GB" baseline="0" dirty="0" smtClean="0"/>
              <a:t>The job of the examiner is to consider whether the submitted plan can go forward to referendum, having satisfied him/herself that the plan meets a variety of tests or could be modified in such a way that it would meet the tests. The results of the post submission consultation will be taken into account by the examiner who will usually be able to do the examination on the basis of the written documentation, but may on occasion ask for a hearing to discuss a specific issue.</a:t>
            </a:r>
          </a:p>
          <a:p>
            <a:endParaRPr lang="en-GB" baseline="0" dirty="0" smtClean="0"/>
          </a:p>
          <a:p>
            <a:r>
              <a:rPr lang="en-GB" baseline="0" dirty="0" smtClean="0"/>
              <a:t>Examiners of the early plans through the process have taken pains to support neighbourhood plans by providing sometimes quite detailed suggestions as to how plan policies might be modified in order to ensure that the plan meets the tests and can be passed on to referendum.</a:t>
            </a:r>
          </a:p>
          <a:p>
            <a:r>
              <a:rPr lang="en-GB" baseline="0" dirty="0" smtClean="0"/>
              <a:t>But it’s the responsibility of the LPA in the end to </a:t>
            </a:r>
            <a:r>
              <a:rPr lang="en-GB" baseline="0" dirty="0" err="1" smtClean="0"/>
              <a:t>satifisfy</a:t>
            </a:r>
            <a:r>
              <a:rPr lang="en-GB" baseline="0" dirty="0" smtClean="0"/>
              <a:t> themselves that the basic conditions have been met and to decide whether the modifications suggested by the examiner should be taken forward into the plan that goes to referendum.  Whilst it’s the job of the LPA to do this – good practice suggests that any such decisions should be taken in discussion with the neighbourhood group.</a:t>
            </a:r>
          </a:p>
          <a:p>
            <a:endParaRPr lang="en-GB" baseline="0" dirty="0" smtClean="0"/>
          </a:p>
          <a:p>
            <a:endParaRPr lang="en-GB" baseline="0" dirty="0" smtClean="0"/>
          </a:p>
          <a:p>
            <a:endParaRPr lang="en-GB" baseline="0" dirty="0" smtClean="0"/>
          </a:p>
          <a:p>
            <a:endParaRPr lang="en-GB" baseline="0" dirty="0" smtClean="0"/>
          </a:p>
          <a:p>
            <a:r>
              <a:rPr lang="en-GB" baseline="0" dirty="0" smtClean="0"/>
              <a:t>.</a:t>
            </a:r>
            <a:endParaRPr lang="en-GB" dirty="0"/>
          </a:p>
        </p:txBody>
      </p:sp>
      <p:sp>
        <p:nvSpPr>
          <p:cNvPr id="4" name="Slide Number Placeholder 3"/>
          <p:cNvSpPr>
            <a:spLocks noGrp="1"/>
          </p:cNvSpPr>
          <p:nvPr>
            <p:ph type="sldNum" sz="quarter" idx="10"/>
          </p:nvPr>
        </p:nvSpPr>
        <p:spPr/>
        <p:txBody>
          <a:bodyPr/>
          <a:lstStyle/>
          <a:p>
            <a:fld id="{FC79F7DC-62E4-41A5-9AF9-9F6E05305EC3}" type="slidenum">
              <a:rPr lang="en-US" smtClean="0"/>
              <a:pPr/>
              <a:t>14</a:t>
            </a:fld>
            <a:endParaRPr lang="en-US" dirty="0"/>
          </a:p>
        </p:txBody>
      </p:sp>
    </p:spTree>
    <p:extLst>
      <p:ext uri="{BB962C8B-B14F-4D97-AF65-F5344CB8AC3E}">
        <p14:creationId xmlns:p14="http://schemas.microsoft.com/office/powerpoint/2010/main" val="24823352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what are these basic conditions that the neighbourhood plan should be tested against?</a:t>
            </a:r>
          </a:p>
          <a:p>
            <a:r>
              <a:rPr lang="en-GB" dirty="0" smtClean="0"/>
              <a:t>These</a:t>
            </a:r>
            <a:r>
              <a:rPr lang="en-GB" baseline="0" dirty="0" smtClean="0"/>
              <a:t> are set out in the legislation and regulations regarding neighbourhood planning and are collectively known as the basic conditions.</a:t>
            </a:r>
          </a:p>
          <a:p>
            <a:r>
              <a:rPr lang="en-GB" baseline="0" dirty="0" smtClean="0"/>
              <a:t>Some of these are procedural</a:t>
            </a:r>
          </a:p>
          <a:p>
            <a:r>
              <a:rPr lang="en-GB" baseline="0" dirty="0" smtClean="0"/>
              <a:t>Some are about compliance with national and local strategic policies.</a:t>
            </a:r>
          </a:p>
          <a:p>
            <a:endParaRPr lang="en-GB" baseline="0" dirty="0" smtClean="0"/>
          </a:p>
        </p:txBody>
      </p:sp>
      <p:sp>
        <p:nvSpPr>
          <p:cNvPr id="4" name="Slide Number Placeholder 3"/>
          <p:cNvSpPr>
            <a:spLocks noGrp="1"/>
          </p:cNvSpPr>
          <p:nvPr>
            <p:ph type="sldNum" sz="quarter" idx="10"/>
          </p:nvPr>
        </p:nvSpPr>
        <p:spPr/>
        <p:txBody>
          <a:bodyPr/>
          <a:lstStyle/>
          <a:p>
            <a:fld id="{FC79F7DC-62E4-41A5-9AF9-9F6E05305EC3}" type="slidenum">
              <a:rPr lang="en-US" smtClean="0"/>
              <a:pPr/>
              <a:t>15</a:t>
            </a:fld>
            <a:endParaRPr lang="en-US" dirty="0"/>
          </a:p>
        </p:txBody>
      </p:sp>
    </p:spTree>
    <p:extLst>
      <p:ext uri="{BB962C8B-B14F-4D97-AF65-F5344CB8AC3E}">
        <p14:creationId xmlns:p14="http://schemas.microsoft.com/office/powerpoint/2010/main" val="9089928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Here is a summary of the duties</a:t>
            </a:r>
            <a:r>
              <a:rPr lang="en-GB" baseline="0" dirty="0" smtClean="0"/>
              <a:t> and responsibilities of the LPA in the neighbourhood planning process.</a:t>
            </a:r>
            <a:endParaRPr lang="en-GB" dirty="0"/>
          </a:p>
        </p:txBody>
      </p:sp>
      <p:sp>
        <p:nvSpPr>
          <p:cNvPr id="4" name="Slide Number Placeholder 3"/>
          <p:cNvSpPr>
            <a:spLocks noGrp="1"/>
          </p:cNvSpPr>
          <p:nvPr>
            <p:ph type="sldNum" sz="quarter" idx="10"/>
          </p:nvPr>
        </p:nvSpPr>
        <p:spPr/>
        <p:txBody>
          <a:bodyPr/>
          <a:lstStyle/>
          <a:p>
            <a:fld id="{FC79F7DC-62E4-41A5-9AF9-9F6E05305EC3}" type="slidenum">
              <a:rPr lang="en-US" smtClean="0"/>
              <a:pPr/>
              <a:t>16</a:t>
            </a:fld>
            <a:endParaRPr lang="en-US" dirty="0"/>
          </a:p>
        </p:txBody>
      </p:sp>
    </p:spTree>
    <p:extLst>
      <p:ext uri="{BB962C8B-B14F-4D97-AF65-F5344CB8AC3E}">
        <p14:creationId xmlns:p14="http://schemas.microsoft.com/office/powerpoint/2010/main" val="14551865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In</a:t>
            </a:r>
            <a:r>
              <a:rPr lang="en-US" baseline="0" dirty="0" smtClean="0"/>
              <a:t> October 2014 DCLG announced funding of £12.5 million for Councils to support neighbourhood planning.  This covers the period 2015-16 and bid can be made </a:t>
            </a:r>
          </a:p>
          <a:p>
            <a:endParaRPr lang="en-US" dirty="0" smtClean="0"/>
          </a:p>
          <a:p>
            <a:r>
              <a:rPr lang="en-GB" baseline="0" dirty="0" smtClean="0"/>
              <a:t>Currently £30,000 is available for each neighbourhood plan that goes right through the process.  This is broken up into tranches and should meet costs of designation, support to neighbourhood groups and for paying for the examination and referendum.  </a:t>
            </a:r>
          </a:p>
          <a:p>
            <a:r>
              <a:rPr lang="en-GB" baseline="0" dirty="0" smtClean="0"/>
              <a:t>Additional funding is available for designating neighbourhood forums in un-</a:t>
            </a:r>
            <a:r>
              <a:rPr lang="en-GB" baseline="0" dirty="0" err="1" smtClean="0"/>
              <a:t>parished</a:t>
            </a:r>
            <a:r>
              <a:rPr lang="en-GB" baseline="0" dirty="0" smtClean="0"/>
              <a:t> areas and for running the additional non domestic rate payer referendum that is necessary for business neighbourhood plans.</a:t>
            </a:r>
          </a:p>
          <a:p>
            <a:r>
              <a:rPr lang="en-GB" baseline="0" dirty="0" smtClean="0"/>
              <a:t>These payments are not ring fenced.  Some councils pass part of the resource through to the neighbourhood groups, but most appear to keep this in order to provide a proper level of support within the local authority.</a:t>
            </a:r>
          </a:p>
          <a:p>
            <a:endParaRPr lang="en-GB" baseline="0" dirty="0" smtClean="0"/>
          </a:p>
          <a:p>
            <a:r>
              <a:rPr lang="en-US" baseline="0" dirty="0" smtClean="0"/>
              <a:t>DCLG has announced a new </a:t>
            </a:r>
            <a:r>
              <a:rPr lang="en-US" baseline="0" dirty="0" err="1" smtClean="0"/>
              <a:t>programme</a:t>
            </a:r>
            <a:r>
              <a:rPr lang="en-US" baseline="0" dirty="0" smtClean="0"/>
              <a:t> for supporting neighbourhood planning starting in April 2015. This will comprise £22.5 million available  over 2015 to 2018. Two different types of support are available to help with the preparation of a neighbourhood plan or neighbourhood development order: technical support or a neighbourhood planning grant.  </a:t>
            </a:r>
            <a:endParaRPr lang="en-GB" baseline="0" dirty="0" smtClean="0"/>
          </a:p>
          <a:p>
            <a:r>
              <a:rPr lang="en-GB" baseline="0" dirty="0" smtClean="0"/>
              <a:t>This support comes through a consortium of groups headed by Locality.  Groups can apply for either or both direct assistance from the consortium’s partners  and a grant of up to £8000 to meet costs in preparation. </a:t>
            </a:r>
          </a:p>
          <a:p>
            <a:endParaRPr lang="en-GB" baseline="0" dirty="0" smtClean="0"/>
          </a:p>
          <a:p>
            <a:r>
              <a:rPr lang="en-GB" baseline="0" dirty="0" smtClean="0"/>
              <a:t>How much it costs to prepare a neighbourhood plan is a question asked very often.  The short answer is that it depends on the level of ambition  and breadth of the issues that the plan will cover.  The costs tend to mount if there is a need to employ consultants to undertake some of the technical work.  Such contracts need careful specification and management!</a:t>
            </a:r>
          </a:p>
          <a:p>
            <a:endParaRPr lang="en-GB" dirty="0"/>
          </a:p>
        </p:txBody>
      </p:sp>
      <p:sp>
        <p:nvSpPr>
          <p:cNvPr id="4" name="Slide Number Placeholder 3"/>
          <p:cNvSpPr>
            <a:spLocks noGrp="1"/>
          </p:cNvSpPr>
          <p:nvPr>
            <p:ph type="sldNum" sz="quarter" idx="10"/>
          </p:nvPr>
        </p:nvSpPr>
        <p:spPr/>
        <p:txBody>
          <a:bodyPr/>
          <a:lstStyle/>
          <a:p>
            <a:fld id="{FC79F7DC-62E4-41A5-9AF9-9F6E05305EC3}" type="slidenum">
              <a:rPr lang="en-US" smtClean="0"/>
              <a:pPr/>
              <a:t>17</a:t>
            </a:fld>
            <a:endParaRPr lang="en-US" dirty="0"/>
          </a:p>
        </p:txBody>
      </p:sp>
    </p:spTree>
    <p:extLst>
      <p:ext uri="{BB962C8B-B14F-4D97-AF65-F5344CB8AC3E}">
        <p14:creationId xmlns:p14="http://schemas.microsoft.com/office/powerpoint/2010/main" val="24389997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Neighbourhood planning was set up to allow communities to have more say in the way their communities develop in the future.  This</a:t>
            </a:r>
            <a:r>
              <a:rPr lang="en-GB" baseline="0" dirty="0" smtClean="0"/>
              <a:t> allows greater differentiation of towns and villages to deal with the matters that are important to their area but may not be so important in the context of the whole district/ unitary council area.  The grain of the matters considered and the way in which development is to be managed can be considered on a finer grain but still within the context of the strategic plan for the district as a whole.</a:t>
            </a:r>
          </a:p>
          <a:p>
            <a:endParaRPr lang="en-GB" baseline="0" dirty="0" smtClean="0"/>
          </a:p>
          <a:p>
            <a:r>
              <a:rPr lang="en-GB" baseline="0" dirty="0" smtClean="0"/>
              <a:t>But as I have said before – the context of neighbourhood plan making is to empower communities to manage change (plan positively) not to turn back the clock or turn off the need to plan for the needs of residents and businesses now and in the future.</a:t>
            </a:r>
          </a:p>
          <a:p>
            <a:endParaRPr lang="en-GB" baseline="0" dirty="0" smtClean="0"/>
          </a:p>
          <a:p>
            <a:r>
              <a:rPr lang="en-GB" baseline="0" dirty="0" smtClean="0"/>
              <a:t>Part of the incentive to encourage communities to commit their energies and time to this process has been the opportunity to direct resources and encourage the kinds of development that meet the priority needs of that community.  This can be through regeneration based plans that identify underused sites or plan for the revitalisation of the town centre, or making doubly sure that new development is matched by the provision of the infrastructure to cope with the increased needs of the community .</a:t>
            </a:r>
          </a:p>
        </p:txBody>
      </p:sp>
      <p:sp>
        <p:nvSpPr>
          <p:cNvPr id="4" name="Slide Number Placeholder 3"/>
          <p:cNvSpPr>
            <a:spLocks noGrp="1"/>
          </p:cNvSpPr>
          <p:nvPr>
            <p:ph type="sldNum" sz="quarter" idx="10"/>
          </p:nvPr>
        </p:nvSpPr>
        <p:spPr/>
        <p:txBody>
          <a:bodyPr/>
          <a:lstStyle/>
          <a:p>
            <a:fld id="{FC79F7DC-62E4-41A5-9AF9-9F6E05305EC3}" type="slidenum">
              <a:rPr lang="en-US" smtClean="0"/>
              <a:pPr/>
              <a:t>19</a:t>
            </a:fld>
            <a:endParaRPr lang="en-US" dirty="0"/>
          </a:p>
        </p:txBody>
      </p:sp>
    </p:spTree>
    <p:extLst>
      <p:ext uri="{BB962C8B-B14F-4D97-AF65-F5344CB8AC3E}">
        <p14:creationId xmlns:p14="http://schemas.microsoft.com/office/powerpoint/2010/main" val="1486538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government has been keen to ensure that some of the value of new development should be passed directly to local communities to decide for themselves how to spend this for the benefit</a:t>
            </a:r>
            <a:r>
              <a:rPr lang="en-GB" baseline="0" dirty="0" smtClean="0"/>
              <a:t> of the people living and working in the area.  </a:t>
            </a:r>
          </a:p>
          <a:p>
            <a:r>
              <a:rPr lang="en-GB" dirty="0" smtClean="0"/>
              <a:t>One of the major reasons why many neighbourhood groups have decided to proceed with neighbourhood planning is that  where</a:t>
            </a:r>
            <a:r>
              <a:rPr lang="en-GB" baseline="0" dirty="0" smtClean="0"/>
              <a:t> a neighbourhood plan is in place, communities stand to receive a greater share of the value from new development where the LPA has introduce a Community Infrastructure Levy.</a:t>
            </a:r>
          </a:p>
          <a:p>
            <a:endParaRPr lang="en-GB" dirty="0"/>
          </a:p>
        </p:txBody>
      </p:sp>
      <p:sp>
        <p:nvSpPr>
          <p:cNvPr id="4" name="Slide Number Placeholder 3"/>
          <p:cNvSpPr>
            <a:spLocks noGrp="1"/>
          </p:cNvSpPr>
          <p:nvPr>
            <p:ph type="sldNum" sz="quarter" idx="10"/>
          </p:nvPr>
        </p:nvSpPr>
        <p:spPr/>
        <p:txBody>
          <a:bodyPr/>
          <a:lstStyle/>
          <a:p>
            <a:fld id="{FC79F7DC-62E4-41A5-9AF9-9F6E05305EC3}" type="slidenum">
              <a:rPr lang="en-US" smtClean="0"/>
              <a:pPr/>
              <a:t>20</a:t>
            </a:fld>
            <a:endParaRPr lang="en-US" dirty="0"/>
          </a:p>
        </p:txBody>
      </p:sp>
    </p:spTree>
    <p:extLst>
      <p:ext uri="{BB962C8B-B14F-4D97-AF65-F5344CB8AC3E}">
        <p14:creationId xmlns:p14="http://schemas.microsoft.com/office/powerpoint/2010/main" val="19419495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a:p>
            <a:r>
              <a:rPr lang="en-GB" baseline="0" dirty="0" smtClean="0"/>
              <a:t>The CIL captures part of the enhanced value of development to pay for the provision of infrastructure.  Where a neighbourhood plan is in place, up to 25% of the value captured through the Levy is handed over to the Parish. </a:t>
            </a:r>
          </a:p>
          <a:p>
            <a:r>
              <a:rPr lang="en-GB" baseline="0" dirty="0" smtClean="0"/>
              <a:t>A similar amount is available where a plan is in place in a non </a:t>
            </a:r>
            <a:r>
              <a:rPr lang="en-GB" baseline="0" dirty="0" err="1" smtClean="0"/>
              <a:t>parished</a:t>
            </a:r>
            <a:r>
              <a:rPr lang="en-GB" baseline="0" dirty="0" smtClean="0"/>
              <a:t> area, although for legal reasons, the funds need to be administered by the Local Authority who should consult with the forum on spending this money.</a:t>
            </a:r>
            <a:endParaRPr lang="en-GB" dirty="0"/>
          </a:p>
        </p:txBody>
      </p:sp>
      <p:sp>
        <p:nvSpPr>
          <p:cNvPr id="4" name="Slide Number Placeholder 3"/>
          <p:cNvSpPr>
            <a:spLocks noGrp="1"/>
          </p:cNvSpPr>
          <p:nvPr>
            <p:ph type="sldNum" sz="quarter" idx="10"/>
          </p:nvPr>
        </p:nvSpPr>
        <p:spPr/>
        <p:txBody>
          <a:bodyPr/>
          <a:lstStyle/>
          <a:p>
            <a:fld id="{FC79F7DC-62E4-41A5-9AF9-9F6E05305EC3}" type="slidenum">
              <a:rPr lang="en-US" smtClean="0"/>
              <a:pPr/>
              <a:t>21</a:t>
            </a:fld>
            <a:endParaRPr lang="en-US" dirty="0"/>
          </a:p>
        </p:txBody>
      </p:sp>
    </p:spTree>
    <p:extLst>
      <p:ext uri="{BB962C8B-B14F-4D97-AF65-F5344CB8AC3E}">
        <p14:creationId xmlns:p14="http://schemas.microsoft.com/office/powerpoint/2010/main" val="1164734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p:spPr>
        <p:txBody>
          <a:bodyPr/>
          <a:lstStyle/>
          <a:p>
            <a:r>
              <a:rPr lang="en-GB" altLang="en-US" smtClean="0"/>
              <a:t>We provide </a:t>
            </a:r>
          </a:p>
        </p:txBody>
      </p:sp>
      <p:sp>
        <p:nvSpPr>
          <p:cNvPr id="67588" name="Slide Number Placeholder 3"/>
          <p:cNvSpPr>
            <a:spLocks noGrp="1"/>
          </p:cNvSpPr>
          <p:nvPr>
            <p:ph type="sldNum" sz="quarter" idx="5"/>
          </p:nvPr>
        </p:nvSpPr>
        <p:spPr>
          <a:noFill/>
        </p:spPr>
        <p:txBody>
          <a:bodyPr/>
          <a:lstStyle>
            <a:lvl1pPr eaLnBrk="0" hangingPunct="0">
              <a:defRPr sz="4400" b="1">
                <a:solidFill>
                  <a:schemeClr val="tx2"/>
                </a:solidFill>
                <a:latin typeface="Arial" charset="0"/>
              </a:defRPr>
            </a:lvl1pPr>
            <a:lvl2pPr marL="742950" indent="-285750" eaLnBrk="0" hangingPunct="0">
              <a:defRPr sz="4400" b="1">
                <a:solidFill>
                  <a:schemeClr val="tx2"/>
                </a:solidFill>
                <a:latin typeface="Arial" charset="0"/>
              </a:defRPr>
            </a:lvl2pPr>
            <a:lvl3pPr marL="1143000" indent="-228600" eaLnBrk="0" hangingPunct="0">
              <a:defRPr sz="4400" b="1">
                <a:solidFill>
                  <a:schemeClr val="tx2"/>
                </a:solidFill>
                <a:latin typeface="Arial" charset="0"/>
              </a:defRPr>
            </a:lvl3pPr>
            <a:lvl4pPr marL="1600200" indent="-228600" eaLnBrk="0" hangingPunct="0">
              <a:defRPr sz="4400" b="1">
                <a:solidFill>
                  <a:schemeClr val="tx2"/>
                </a:solidFill>
                <a:latin typeface="Arial" charset="0"/>
              </a:defRPr>
            </a:lvl4pPr>
            <a:lvl5pPr marL="2057400" indent="-228600" eaLnBrk="0" hangingPunct="0">
              <a:defRPr sz="4400" b="1">
                <a:solidFill>
                  <a:schemeClr val="tx2"/>
                </a:solidFill>
                <a:latin typeface="Arial" charset="0"/>
              </a:defRPr>
            </a:lvl5pPr>
            <a:lvl6pPr marL="2514600" indent="-228600" eaLnBrk="0" fontAlgn="base" hangingPunct="0">
              <a:spcBef>
                <a:spcPct val="0"/>
              </a:spcBef>
              <a:spcAft>
                <a:spcPct val="0"/>
              </a:spcAft>
              <a:defRPr sz="4400" b="1">
                <a:solidFill>
                  <a:schemeClr val="tx2"/>
                </a:solidFill>
                <a:latin typeface="Arial" charset="0"/>
              </a:defRPr>
            </a:lvl6pPr>
            <a:lvl7pPr marL="2971800" indent="-228600" eaLnBrk="0" fontAlgn="base" hangingPunct="0">
              <a:spcBef>
                <a:spcPct val="0"/>
              </a:spcBef>
              <a:spcAft>
                <a:spcPct val="0"/>
              </a:spcAft>
              <a:defRPr sz="4400" b="1">
                <a:solidFill>
                  <a:schemeClr val="tx2"/>
                </a:solidFill>
                <a:latin typeface="Arial" charset="0"/>
              </a:defRPr>
            </a:lvl7pPr>
            <a:lvl8pPr marL="3429000" indent="-228600" eaLnBrk="0" fontAlgn="base" hangingPunct="0">
              <a:spcBef>
                <a:spcPct val="0"/>
              </a:spcBef>
              <a:spcAft>
                <a:spcPct val="0"/>
              </a:spcAft>
              <a:defRPr sz="4400" b="1">
                <a:solidFill>
                  <a:schemeClr val="tx2"/>
                </a:solidFill>
                <a:latin typeface="Arial" charset="0"/>
              </a:defRPr>
            </a:lvl8pPr>
            <a:lvl9pPr marL="3886200" indent="-228600" eaLnBrk="0" fontAlgn="base" hangingPunct="0">
              <a:spcBef>
                <a:spcPct val="0"/>
              </a:spcBef>
              <a:spcAft>
                <a:spcPct val="0"/>
              </a:spcAft>
              <a:defRPr sz="4400" b="1">
                <a:solidFill>
                  <a:schemeClr val="tx2"/>
                </a:solidFill>
                <a:latin typeface="Arial" charset="0"/>
              </a:defRPr>
            </a:lvl9pPr>
          </a:lstStyle>
          <a:p>
            <a:pPr eaLnBrk="1" hangingPunct="1"/>
            <a:fld id="{BBB17D64-2DC4-4880-8ABE-D990318550E4}" type="slidenum">
              <a:rPr lang="en-US" altLang="en-US" sz="1200" b="0">
                <a:solidFill>
                  <a:prstClr val="black"/>
                </a:solidFill>
              </a:rPr>
              <a:pPr eaLnBrk="1" hangingPunct="1"/>
              <a:t>2</a:t>
            </a:fld>
            <a:endParaRPr lang="en-US" altLang="en-US" sz="1200" b="0">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effectLst/>
              </a:rPr>
              <a:t>The level of interest in doing neighbourhood plans can be judged by the number of plans that have already come forward.</a:t>
            </a:r>
          </a:p>
          <a:p>
            <a:r>
              <a:rPr lang="en-GB" dirty="0" smtClean="0">
                <a:effectLst/>
              </a:rPr>
              <a:t>But the importance of this</a:t>
            </a:r>
            <a:r>
              <a:rPr lang="en-GB" baseline="0" dirty="0" smtClean="0">
                <a:effectLst/>
              </a:rPr>
              <a:t> process and the outcomes for the community of having a plan is better judged by the high turn out that has been achieved in neighbourhood plan referendums and the huge level of support for all the plans so far.</a:t>
            </a:r>
          </a:p>
          <a:p>
            <a:r>
              <a:rPr lang="en-GB" baseline="0" dirty="0" smtClean="0">
                <a:effectLst/>
              </a:rPr>
              <a:t>What has surprised the early doubters of neighbourhood planning has been the positive approach taken by the groups.</a:t>
            </a:r>
          </a:p>
          <a:p>
            <a:endParaRPr lang="en-GB" baseline="0" dirty="0" smtClean="0">
              <a:effectLst/>
            </a:endParaRPr>
          </a:p>
          <a:p>
            <a:r>
              <a:rPr lang="en-GB" baseline="0" dirty="0" smtClean="0">
                <a:effectLst/>
              </a:rPr>
              <a:t>The plans that are coming forward have focused on many different priorities.  They have not all been complicated mini local plans with allocations for housing and employment sites.  Some have been much more focussed – on dealing with the particular issues of their area:</a:t>
            </a:r>
          </a:p>
          <a:p>
            <a:r>
              <a:rPr lang="en-GB" baseline="0" dirty="0" smtClean="0">
                <a:effectLst/>
              </a:rPr>
              <a:t>Exeter St James – had big problems with managing university student housing and how it impacted on the </a:t>
            </a:r>
            <a:r>
              <a:rPr lang="en-GB" baseline="0" dirty="0" err="1" smtClean="0">
                <a:effectLst/>
              </a:rPr>
              <a:t>environmnet</a:t>
            </a:r>
            <a:r>
              <a:rPr lang="en-GB" baseline="0" dirty="0" smtClean="0">
                <a:effectLst/>
              </a:rPr>
              <a:t> for local residents,</a:t>
            </a:r>
          </a:p>
          <a:p>
            <a:r>
              <a:rPr lang="en-GB" baseline="0" dirty="0" smtClean="0">
                <a:effectLst/>
              </a:rPr>
              <a:t>Upper Eden – concentrated on the particular issue of new housing on family farms</a:t>
            </a:r>
          </a:p>
          <a:p>
            <a:r>
              <a:rPr lang="en-GB" baseline="0" dirty="0" smtClean="0">
                <a:effectLst/>
              </a:rPr>
              <a:t>Thame – although a complicated plan related its approach back to its vision of keeping the character of a vibrant market town</a:t>
            </a:r>
          </a:p>
          <a:p>
            <a:endParaRPr lang="en-GB" baseline="0" dirty="0" smtClean="0">
              <a:effectLst/>
            </a:endParaRPr>
          </a:p>
        </p:txBody>
      </p:sp>
      <p:sp>
        <p:nvSpPr>
          <p:cNvPr id="4" name="Slide Number Placeholder 3"/>
          <p:cNvSpPr>
            <a:spLocks noGrp="1"/>
          </p:cNvSpPr>
          <p:nvPr>
            <p:ph type="sldNum" sz="quarter" idx="10"/>
          </p:nvPr>
        </p:nvSpPr>
        <p:spPr/>
        <p:txBody>
          <a:bodyPr/>
          <a:lstStyle/>
          <a:p>
            <a:fld id="{FC79F7DC-62E4-41A5-9AF9-9F6E05305EC3}" type="slidenum">
              <a:rPr lang="en-US" smtClean="0"/>
              <a:pPr/>
              <a:t>22</a:t>
            </a:fld>
            <a:endParaRPr lang="en-US" dirty="0"/>
          </a:p>
        </p:txBody>
      </p:sp>
    </p:spTree>
    <p:extLst>
      <p:ext uri="{BB962C8B-B14F-4D97-AF65-F5344CB8AC3E}">
        <p14:creationId xmlns:p14="http://schemas.microsoft.com/office/powerpoint/2010/main" val="37443595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Uppingham</a:t>
            </a:r>
            <a:r>
              <a:rPr lang="en-GB" dirty="0" smtClean="0"/>
              <a:t> – started as a business group but collaborated</a:t>
            </a:r>
            <a:r>
              <a:rPr lang="en-GB" baseline="0" dirty="0" smtClean="0"/>
              <a:t> with the town council with policies to encourage local SME businesses with specific policies about encouraging broadband and mobile phone coverage.</a:t>
            </a:r>
          </a:p>
          <a:p>
            <a:r>
              <a:rPr lang="en-GB" baseline="0" dirty="0" smtClean="0"/>
              <a:t>Broughton Astley – looked at the fine grain of potential development sites to assess which would best meet its criteria for sustainability.</a:t>
            </a:r>
          </a:p>
          <a:p>
            <a:r>
              <a:rPr lang="en-GB" baseline="0" dirty="0" err="1" smtClean="0"/>
              <a:t>Cockermouth</a:t>
            </a:r>
            <a:r>
              <a:rPr lang="en-GB" baseline="0" dirty="0" smtClean="0"/>
              <a:t> – developed a local development order to give development permission for a range of changes of use and other development that would enhance its identity as a welcoming, characterful historic retail area.</a:t>
            </a:r>
          </a:p>
          <a:p>
            <a:r>
              <a:rPr lang="en-GB" baseline="0" dirty="0" smtClean="0"/>
              <a:t>For East Preston – the neighbourhood forum was most concerned about regeneration and giving the image of the area a lift.</a:t>
            </a:r>
            <a:endParaRPr lang="en-GB" dirty="0"/>
          </a:p>
        </p:txBody>
      </p:sp>
      <p:sp>
        <p:nvSpPr>
          <p:cNvPr id="4" name="Slide Number Placeholder 3"/>
          <p:cNvSpPr>
            <a:spLocks noGrp="1"/>
          </p:cNvSpPr>
          <p:nvPr>
            <p:ph type="sldNum" sz="quarter" idx="10"/>
          </p:nvPr>
        </p:nvSpPr>
        <p:spPr/>
        <p:txBody>
          <a:bodyPr/>
          <a:lstStyle/>
          <a:p>
            <a:fld id="{FC79F7DC-62E4-41A5-9AF9-9F6E05305EC3}" type="slidenum">
              <a:rPr lang="en-US" smtClean="0"/>
              <a:pPr/>
              <a:t>23</a:t>
            </a:fld>
            <a:endParaRPr lang="en-US" dirty="0"/>
          </a:p>
        </p:txBody>
      </p:sp>
    </p:spTree>
    <p:extLst>
      <p:ext uri="{BB962C8B-B14F-4D97-AF65-F5344CB8AC3E}">
        <p14:creationId xmlns:p14="http://schemas.microsoft.com/office/powerpoint/2010/main" val="10235426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that was about why the community</a:t>
            </a:r>
            <a:r>
              <a:rPr lang="en-GB" baseline="0" dirty="0" smtClean="0"/>
              <a:t> groups have been motivated to become involved – and many of these issues will be enough to encourage local ward councillors to lend the projects their active support</a:t>
            </a:r>
          </a:p>
          <a:p>
            <a:r>
              <a:rPr lang="en-GB" baseline="0" dirty="0" smtClean="0"/>
              <a:t>However as strategic leaders for the area there are some additional benefits that effective neighbourhood planning can deliver:</a:t>
            </a:r>
          </a:p>
          <a:p>
            <a:r>
              <a:rPr lang="en-GB" baseline="0" dirty="0" smtClean="0"/>
              <a:t>It can help diffuse tensions between local planning needs and the impact of these plans on local communities by giving communities real power to influence the way new development will be delivered – new housing provision may be more acceptable if it’s the type of housing that the community recognise is what is needed, is of materials and design that complement the character, is going to have consequent traffic problems dealt with as part of the development etc.</a:t>
            </a:r>
          </a:p>
          <a:p>
            <a:r>
              <a:rPr lang="en-GB" baseline="0" dirty="0" smtClean="0"/>
              <a:t>The local issues that come up in surgeries can sometimes be addressed through the plans or through other neighbourhood rights – </a:t>
            </a:r>
            <a:r>
              <a:rPr lang="en-GB" baseline="0" dirty="0" err="1" smtClean="0"/>
              <a:t>e.g</a:t>
            </a:r>
            <a:r>
              <a:rPr lang="en-GB" baseline="0" dirty="0" smtClean="0"/>
              <a:t> the lack of a safe playground  could be addressed by making clear that provision of facilities for children should be an integral part of a housing development, or some of </a:t>
            </a:r>
            <a:r>
              <a:rPr lang="en-GB" b="1" baseline="0" dirty="0" smtClean="0"/>
              <a:t>the CIL money should </a:t>
            </a:r>
            <a:r>
              <a:rPr lang="en-GB" baseline="0" dirty="0" smtClean="0"/>
              <a:t>be prioritised for new equipment.</a:t>
            </a:r>
          </a:p>
          <a:p>
            <a:r>
              <a:rPr lang="en-GB" baseline="0" dirty="0" smtClean="0"/>
              <a:t>Neighbourhood planning  can also be a way of bringing together disparate sections of the local community, foster better cohesion or reduce isolation  by reinforcing a sense of community enterprise.</a:t>
            </a:r>
          </a:p>
        </p:txBody>
      </p:sp>
      <p:sp>
        <p:nvSpPr>
          <p:cNvPr id="4" name="Slide Number Placeholder 3"/>
          <p:cNvSpPr>
            <a:spLocks noGrp="1"/>
          </p:cNvSpPr>
          <p:nvPr>
            <p:ph type="sldNum" sz="quarter" idx="10"/>
          </p:nvPr>
        </p:nvSpPr>
        <p:spPr/>
        <p:txBody>
          <a:bodyPr/>
          <a:lstStyle/>
          <a:p>
            <a:fld id="{FC79F7DC-62E4-41A5-9AF9-9F6E05305EC3}" type="slidenum">
              <a:rPr lang="en-US" smtClean="0"/>
              <a:pPr/>
              <a:t>24</a:t>
            </a:fld>
            <a:endParaRPr lang="en-US" dirty="0"/>
          </a:p>
        </p:txBody>
      </p:sp>
    </p:spTree>
    <p:extLst>
      <p:ext uri="{BB962C8B-B14F-4D97-AF65-F5344CB8AC3E}">
        <p14:creationId xmlns:p14="http://schemas.microsoft.com/office/powerpoint/2010/main" val="21442448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Finally – we should just consider</a:t>
            </a:r>
            <a:r>
              <a:rPr lang="en-GB" baseline="0" dirty="0" smtClean="0"/>
              <a:t> some of the skills and knowledge that you as councillors might need to put into supporting your neighbourhoods in developing their plans and getting to the point where they can be implemented.</a:t>
            </a:r>
            <a:endParaRPr lang="en-GB" dirty="0"/>
          </a:p>
        </p:txBody>
      </p:sp>
      <p:sp>
        <p:nvSpPr>
          <p:cNvPr id="4" name="Slide Number Placeholder 3"/>
          <p:cNvSpPr>
            <a:spLocks noGrp="1"/>
          </p:cNvSpPr>
          <p:nvPr>
            <p:ph type="sldNum" sz="quarter" idx="10"/>
          </p:nvPr>
        </p:nvSpPr>
        <p:spPr/>
        <p:txBody>
          <a:bodyPr/>
          <a:lstStyle/>
          <a:p>
            <a:fld id="{FC79F7DC-62E4-41A5-9AF9-9F6E05305EC3}" type="slidenum">
              <a:rPr lang="en-US" smtClean="0"/>
              <a:pPr/>
              <a:t>25</a:t>
            </a:fld>
            <a:endParaRPr lang="en-US" dirty="0"/>
          </a:p>
        </p:txBody>
      </p:sp>
    </p:spTree>
    <p:extLst>
      <p:ext uri="{BB962C8B-B14F-4D97-AF65-F5344CB8AC3E}">
        <p14:creationId xmlns:p14="http://schemas.microsoft.com/office/powerpoint/2010/main" val="29502006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role that you take will vary during the life of the neighbourhood planning process.  This slide simply</a:t>
            </a:r>
            <a:r>
              <a:rPr lang="en-GB" baseline="0" dirty="0" smtClean="0"/>
              <a:t> sets a framework to understanding what these roles are and the kinds of skill that are necessary to fulfil each role.</a:t>
            </a:r>
          </a:p>
          <a:p>
            <a:endParaRPr lang="en-GB" baseline="0" dirty="0" smtClean="0"/>
          </a:p>
          <a:p>
            <a:r>
              <a:rPr lang="en-GB" baseline="0" dirty="0" smtClean="0"/>
              <a:t>Its important to appreciate that while you are civic leaders, neighbourhood plans should be led by the community rather than by the local authority – thus the skills may at times be a bit different </a:t>
            </a:r>
            <a:r>
              <a:rPr lang="en-GB" dirty="0" smtClean="0"/>
              <a:t>from those that you use as ward councillors or members of the cabinet.</a:t>
            </a:r>
            <a:endParaRPr lang="en-GB" dirty="0"/>
          </a:p>
        </p:txBody>
      </p:sp>
      <p:sp>
        <p:nvSpPr>
          <p:cNvPr id="4" name="Slide Number Placeholder 3"/>
          <p:cNvSpPr>
            <a:spLocks noGrp="1"/>
          </p:cNvSpPr>
          <p:nvPr>
            <p:ph type="sldNum" sz="quarter" idx="10"/>
          </p:nvPr>
        </p:nvSpPr>
        <p:spPr/>
        <p:txBody>
          <a:bodyPr/>
          <a:lstStyle/>
          <a:p>
            <a:fld id="{FC79F7DC-62E4-41A5-9AF9-9F6E05305EC3}" type="slidenum">
              <a:rPr lang="en-US" smtClean="0"/>
              <a:pPr/>
              <a:t>26</a:t>
            </a:fld>
            <a:endParaRPr lang="en-US" dirty="0"/>
          </a:p>
        </p:txBody>
      </p:sp>
    </p:spTree>
    <p:extLst>
      <p:ext uri="{BB962C8B-B14F-4D97-AF65-F5344CB8AC3E}">
        <p14:creationId xmlns:p14="http://schemas.microsoft.com/office/powerpoint/2010/main" val="35491825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Thinking back to the three stages in plan preparation…..</a:t>
            </a:r>
          </a:p>
          <a:p>
            <a:endParaRPr lang="en-GB" dirty="0" smtClean="0"/>
          </a:p>
          <a:p>
            <a:r>
              <a:rPr lang="en-GB" i="1" dirty="0" smtClean="0"/>
              <a:t>The next three slides look at the roles for councillors.  It is recommended that these slides be used as the basis for a discussion among the councillors – Encourage them to think about the kinds of  practical help and support that they could  give to the community groups at each stage of the process.  The Simple Guide </a:t>
            </a:r>
            <a:r>
              <a:rPr lang="en-GB" i="1" dirty="0" err="1" smtClean="0"/>
              <a:t>tfor</a:t>
            </a:r>
            <a:r>
              <a:rPr lang="en-GB" i="1" dirty="0" smtClean="0"/>
              <a:t> councillors   steps through the things that councillors can bring to the process at each stage and this can be used as an additional resource.</a:t>
            </a:r>
            <a:endParaRPr lang="en-GB" i="1" dirty="0"/>
          </a:p>
        </p:txBody>
      </p:sp>
      <p:sp>
        <p:nvSpPr>
          <p:cNvPr id="4" name="Slide Number Placeholder 3"/>
          <p:cNvSpPr>
            <a:spLocks noGrp="1"/>
          </p:cNvSpPr>
          <p:nvPr>
            <p:ph type="sldNum" sz="quarter" idx="10"/>
          </p:nvPr>
        </p:nvSpPr>
        <p:spPr/>
        <p:txBody>
          <a:bodyPr/>
          <a:lstStyle/>
          <a:p>
            <a:fld id="{FC79F7DC-62E4-41A5-9AF9-9F6E05305EC3}" type="slidenum">
              <a:rPr lang="en-US" smtClean="0"/>
              <a:pPr/>
              <a:t>27</a:t>
            </a:fld>
            <a:endParaRPr lang="en-US" dirty="0"/>
          </a:p>
        </p:txBody>
      </p:sp>
    </p:spTree>
    <p:extLst>
      <p:ext uri="{BB962C8B-B14F-4D97-AF65-F5344CB8AC3E}">
        <p14:creationId xmlns:p14="http://schemas.microsoft.com/office/powerpoint/2010/main" val="8772191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Here is </a:t>
            </a:r>
            <a:endParaRPr lang="en-GB" dirty="0"/>
          </a:p>
        </p:txBody>
      </p:sp>
      <p:sp>
        <p:nvSpPr>
          <p:cNvPr id="4" name="Slide Number Placeholder 3"/>
          <p:cNvSpPr>
            <a:spLocks noGrp="1"/>
          </p:cNvSpPr>
          <p:nvPr>
            <p:ph type="sldNum" sz="quarter" idx="10"/>
          </p:nvPr>
        </p:nvSpPr>
        <p:spPr/>
        <p:txBody>
          <a:bodyPr/>
          <a:lstStyle/>
          <a:p>
            <a:fld id="{FC79F7DC-62E4-41A5-9AF9-9F6E05305EC3}" type="slidenum">
              <a:rPr lang="en-US" smtClean="0"/>
              <a:pPr/>
              <a:t>28</a:t>
            </a:fld>
            <a:endParaRPr lang="en-US" dirty="0"/>
          </a:p>
        </p:txBody>
      </p:sp>
    </p:spTree>
    <p:extLst>
      <p:ext uri="{BB962C8B-B14F-4D97-AF65-F5344CB8AC3E}">
        <p14:creationId xmlns:p14="http://schemas.microsoft.com/office/powerpoint/2010/main" val="28894395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79F7DC-62E4-41A5-9AF9-9F6E05305EC3}" type="slidenum">
              <a:rPr lang="en-US" smtClean="0"/>
              <a:pPr/>
              <a:t>32</a:t>
            </a:fld>
            <a:endParaRPr lang="en-US" dirty="0"/>
          </a:p>
        </p:txBody>
      </p:sp>
    </p:spTree>
    <p:extLst>
      <p:ext uri="{BB962C8B-B14F-4D97-AF65-F5344CB8AC3E}">
        <p14:creationId xmlns:p14="http://schemas.microsoft.com/office/powerpoint/2010/main" val="10403448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smtClean="0"/>
              <a:t>The next 5 slides have been included to capture</a:t>
            </a:r>
            <a:r>
              <a:rPr lang="en-GB" i="1" baseline="0" dirty="0" smtClean="0"/>
              <a:t> some of the emerging themes and issues that are coming  out from experience of neighbourhood plans coming through the process.  For many audiences, especially in areas where neighbourhood planning is relatively new or untried, this will be too much detail.  For those councils where there is already some experience, you may wish to tailor the slides to pick up issues that are most relevance to your experience.</a:t>
            </a:r>
            <a:endParaRPr lang="en-GB" i="1" dirty="0"/>
          </a:p>
        </p:txBody>
      </p:sp>
      <p:sp>
        <p:nvSpPr>
          <p:cNvPr id="4" name="Slide Number Placeholder 3"/>
          <p:cNvSpPr>
            <a:spLocks noGrp="1"/>
          </p:cNvSpPr>
          <p:nvPr>
            <p:ph type="sldNum" sz="quarter" idx="10"/>
          </p:nvPr>
        </p:nvSpPr>
        <p:spPr/>
        <p:txBody>
          <a:bodyPr/>
          <a:lstStyle/>
          <a:p>
            <a:fld id="{FC79F7DC-62E4-41A5-9AF9-9F6E05305EC3}" type="slidenum">
              <a:rPr lang="en-US" smtClean="0"/>
              <a:pPr/>
              <a:t>33</a:t>
            </a:fld>
            <a:endParaRPr lang="en-US" dirty="0"/>
          </a:p>
        </p:txBody>
      </p:sp>
    </p:spTree>
    <p:extLst>
      <p:ext uri="{BB962C8B-B14F-4D97-AF65-F5344CB8AC3E}">
        <p14:creationId xmlns:p14="http://schemas.microsoft.com/office/powerpoint/2010/main" val="26416189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kumimoji="0" lang="en-GB" sz="1800" b="0" i="0" u="none" strike="noStrike" kern="1200" cap="none" spc="0" normalizeH="0" baseline="0" noProof="0" dirty="0" smtClean="0">
                <a:ln>
                  <a:noFill/>
                </a:ln>
                <a:solidFill>
                  <a:srgbClr val="FFFFFF"/>
                </a:solidFill>
                <a:effectLst/>
                <a:uLnTx/>
                <a:uFillTx/>
                <a:latin typeface="Arial" charset="0"/>
                <a:ea typeface="+mn-ea"/>
                <a:cs typeface="+mn-cs"/>
              </a:rPr>
              <a:t>Time period </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GB" sz="1800" b="0" i="0" u="none" strike="noStrike" kern="1200" cap="none" spc="0" normalizeH="0" baseline="0" noProof="0" dirty="0" smtClean="0">
                <a:ln>
                  <a:noFill/>
                </a:ln>
                <a:solidFill>
                  <a:srgbClr val="FFFFFF"/>
                </a:solidFill>
                <a:effectLst/>
                <a:uLnTx/>
                <a:uFillTx/>
                <a:latin typeface="Arial" charset="0"/>
                <a:ea typeface="+mn-ea"/>
                <a:cs typeface="+mn-cs"/>
              </a:rPr>
              <a:t>20 weeks in a case where the area to which the application relates falls within the areas of two or more local planning authorities </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GB" sz="1800" b="0" i="0" u="none" strike="noStrike" kern="1200" cap="none" spc="0" normalizeH="0" baseline="0" noProof="0" dirty="0" smtClean="0">
                <a:ln>
                  <a:noFill/>
                </a:ln>
                <a:solidFill>
                  <a:srgbClr val="FFFFFF"/>
                </a:solidFill>
                <a:effectLst/>
                <a:uLnTx/>
                <a:uFillTx/>
                <a:latin typeface="Arial" charset="0"/>
                <a:ea typeface="+mn-ea"/>
                <a:cs typeface="+mn-cs"/>
              </a:rPr>
              <a:t>8 weeks in other cases, where the relevant body is a parish council and the area to which the application relates is the whole of the area of the parish council </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GB" sz="1800" b="0" i="0" u="none" strike="noStrike" kern="1200" cap="none" spc="0" normalizeH="0" baseline="0" noProof="0" dirty="0" smtClean="0">
                <a:ln>
                  <a:noFill/>
                </a:ln>
                <a:solidFill>
                  <a:srgbClr val="FFFFFF"/>
                </a:solidFill>
                <a:effectLst/>
                <a:uLnTx/>
                <a:uFillTx/>
                <a:latin typeface="Arial" charset="0"/>
                <a:ea typeface="+mn-ea"/>
                <a:cs typeface="+mn-cs"/>
              </a:rPr>
              <a:t>13 weeks in all other cases </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1200" cap="none" spc="0" normalizeH="0" baseline="0" noProof="0" dirty="0" smtClean="0">
              <a:ln>
                <a:noFill/>
              </a:ln>
              <a:solidFill>
                <a:srgbClr val="FFFFFF"/>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en-GB" sz="1800" b="0" i="0" u="none" strike="noStrike" kern="1200" cap="none" spc="0" normalizeH="0" baseline="0" noProof="0" dirty="0" smtClean="0">
              <a:ln>
                <a:noFill/>
              </a:ln>
              <a:solidFill>
                <a:srgbClr val="FFFFFF"/>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kumimoji="0" lang="en-US" sz="1800" b="0" i="0" u="none" strike="noStrike" kern="1200" cap="none" spc="0" normalizeH="0" baseline="0" noProof="0" dirty="0" smtClean="0">
                <a:ln>
                  <a:noFill/>
                </a:ln>
                <a:solidFill>
                  <a:srgbClr val="FFFFFF"/>
                </a:solidFill>
                <a:effectLst/>
                <a:uLnTx/>
                <a:uFillTx/>
                <a:latin typeface="Arial" charset="0"/>
                <a:ea typeface="+mn-ea"/>
                <a:cs typeface="+mn-cs"/>
              </a:rPr>
              <a:t>One of the following documents must be included with a neighbourhood plan proposal when it is submitted to the local planning authority: </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smtClean="0">
                <a:ln>
                  <a:noFill/>
                </a:ln>
                <a:solidFill>
                  <a:srgbClr val="FFFFFF"/>
                </a:solidFill>
                <a:effectLst/>
                <a:uLnTx/>
                <a:uFillTx/>
                <a:latin typeface="Arial" charset="0"/>
                <a:ea typeface="+mn-ea"/>
                <a:cs typeface="+mn-cs"/>
              </a:rPr>
              <a:t>a statement of reasons for a determination under regulation 9(1) of the Environmental Assessment of Plans and </a:t>
            </a:r>
            <a:r>
              <a:rPr kumimoji="0" lang="en-US" sz="1800" b="0" i="0" u="none" strike="noStrike" kern="1200" cap="none" spc="0" normalizeH="0" baseline="0" noProof="0" dirty="0" err="1" smtClean="0">
                <a:ln>
                  <a:noFill/>
                </a:ln>
                <a:solidFill>
                  <a:srgbClr val="FFFFFF"/>
                </a:solidFill>
                <a:effectLst/>
                <a:uLnTx/>
                <a:uFillTx/>
                <a:latin typeface="Arial" charset="0"/>
                <a:ea typeface="+mn-ea"/>
                <a:cs typeface="+mn-cs"/>
              </a:rPr>
              <a:t>Programmes</a:t>
            </a:r>
            <a:r>
              <a:rPr kumimoji="0" lang="en-US" sz="1800" b="0" i="0" u="none" strike="noStrike" kern="1200" cap="none" spc="0" normalizeH="0" baseline="0" noProof="0" dirty="0" smtClean="0">
                <a:ln>
                  <a:noFill/>
                </a:ln>
                <a:solidFill>
                  <a:srgbClr val="FFFFFF"/>
                </a:solidFill>
                <a:effectLst/>
                <a:uLnTx/>
                <a:uFillTx/>
                <a:latin typeface="Arial" charset="0"/>
                <a:ea typeface="+mn-ea"/>
                <a:cs typeface="+mn-cs"/>
              </a:rPr>
              <a:t> Regulations 2004 that the proposal is unlikely to have significant environmental effects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smtClean="0">
                <a:ln>
                  <a:noFill/>
                </a:ln>
                <a:solidFill>
                  <a:srgbClr val="FFFFFF"/>
                </a:solidFill>
                <a:effectLst/>
                <a:uLnTx/>
                <a:uFillTx/>
                <a:latin typeface="Arial" charset="0"/>
                <a:ea typeface="+mn-ea"/>
                <a:cs typeface="+mn-cs"/>
              </a:rPr>
              <a:t>an environmental report in accordance with paragraphs (2) and (3) of regulation 12 of the Environmental Assessment of Plans and </a:t>
            </a:r>
            <a:r>
              <a:rPr kumimoji="0" lang="en-US" sz="1800" b="0" i="0" u="none" strike="noStrike" kern="1200" cap="none" spc="0" normalizeH="0" baseline="0" noProof="0" dirty="0" err="1" smtClean="0">
                <a:ln>
                  <a:noFill/>
                </a:ln>
                <a:solidFill>
                  <a:srgbClr val="FFFFFF"/>
                </a:solidFill>
                <a:effectLst/>
                <a:uLnTx/>
                <a:uFillTx/>
                <a:latin typeface="Arial" charset="0"/>
                <a:ea typeface="+mn-ea"/>
                <a:cs typeface="+mn-cs"/>
              </a:rPr>
              <a:t>Programmes</a:t>
            </a:r>
            <a:r>
              <a:rPr kumimoji="0" lang="en-US" sz="1800" b="0" i="0" u="none" strike="noStrike" kern="1200" cap="none" spc="0" normalizeH="0" baseline="0" noProof="0" dirty="0" smtClean="0">
                <a:ln>
                  <a:noFill/>
                </a:ln>
                <a:solidFill>
                  <a:srgbClr val="FFFFFF"/>
                </a:solidFill>
                <a:effectLst/>
                <a:uLnTx/>
                <a:uFillTx/>
                <a:latin typeface="Arial" charset="0"/>
                <a:ea typeface="+mn-ea"/>
                <a:cs typeface="+mn-cs"/>
              </a:rPr>
              <a:t> Regulations 2004</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1200" cap="none" spc="0" normalizeH="0" baseline="0" noProof="0" dirty="0" smtClean="0">
              <a:ln>
                <a:noFill/>
              </a:ln>
              <a:solidFill>
                <a:srgbClr val="FFFFFF"/>
              </a:solidFill>
              <a:effectLst/>
              <a:uLnTx/>
              <a:uFillTx/>
              <a:latin typeface="Arial" charset="0"/>
              <a:ea typeface="+mn-ea"/>
              <a:cs typeface="+mn-cs"/>
            </a:endParaRPr>
          </a:p>
          <a:p>
            <a:endParaRPr lang="en-GB" dirty="0"/>
          </a:p>
        </p:txBody>
      </p:sp>
      <p:sp>
        <p:nvSpPr>
          <p:cNvPr id="4" name="Slide Number Placeholder 3"/>
          <p:cNvSpPr>
            <a:spLocks noGrp="1"/>
          </p:cNvSpPr>
          <p:nvPr>
            <p:ph type="sldNum" sz="quarter" idx="10"/>
          </p:nvPr>
        </p:nvSpPr>
        <p:spPr/>
        <p:txBody>
          <a:bodyPr/>
          <a:lstStyle/>
          <a:p>
            <a:fld id="{FC79F7DC-62E4-41A5-9AF9-9F6E05305EC3}" type="slidenum">
              <a:rPr lang="en-US" smtClean="0"/>
              <a:pPr/>
              <a:t>35</a:t>
            </a:fld>
            <a:endParaRPr lang="en-US" dirty="0"/>
          </a:p>
        </p:txBody>
      </p:sp>
    </p:spTree>
    <p:extLst>
      <p:ext uri="{BB962C8B-B14F-4D97-AF65-F5344CB8AC3E}">
        <p14:creationId xmlns:p14="http://schemas.microsoft.com/office/powerpoint/2010/main" val="2574541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dirty="0" smtClean="0">
                <a:cs typeface="+mn-cs"/>
              </a:rPr>
              <a:t>This presentation deals with most</a:t>
            </a:r>
            <a:r>
              <a:rPr lang="en-US" baseline="0" dirty="0" smtClean="0">
                <a:cs typeface="+mn-cs"/>
              </a:rPr>
              <a:t> aspects of the </a:t>
            </a:r>
            <a:r>
              <a:rPr lang="en-US" baseline="0" dirty="0" err="1" smtClean="0">
                <a:cs typeface="+mn-cs"/>
              </a:rPr>
              <a:t>neighbourhood</a:t>
            </a:r>
            <a:r>
              <a:rPr lang="en-US" baseline="0" dirty="0" smtClean="0">
                <a:cs typeface="+mn-cs"/>
              </a:rPr>
              <a:t> planning process with special emphasis on the role that local authority </a:t>
            </a:r>
            <a:r>
              <a:rPr lang="en-US" baseline="0" dirty="0" err="1" smtClean="0">
                <a:cs typeface="+mn-cs"/>
              </a:rPr>
              <a:t>councillors</a:t>
            </a:r>
            <a:r>
              <a:rPr lang="en-US" baseline="0" dirty="0" smtClean="0">
                <a:cs typeface="+mn-cs"/>
              </a:rPr>
              <a:t> can play to help their communities to understand what is involved, to get the most out of their efforts and to have the best chance of a successful plan or order being adopted. </a:t>
            </a:r>
          </a:p>
          <a:p>
            <a:pPr marL="0" indent="0">
              <a:buFont typeface="Arial" pitchFamily="34" charset="0"/>
              <a:buNone/>
            </a:pPr>
            <a:r>
              <a:rPr lang="en-US" dirty="0" smtClean="0">
                <a:cs typeface="+mn-cs"/>
              </a:rPr>
              <a:t>It has been designed so that the presenter, or leader of the briefing session can dip in and out –</a:t>
            </a:r>
            <a:r>
              <a:rPr lang="en-US" baseline="0" dirty="0" smtClean="0">
                <a:cs typeface="+mn-cs"/>
              </a:rPr>
              <a:t> tailoring the </a:t>
            </a:r>
            <a:r>
              <a:rPr lang="en-US" dirty="0" smtClean="0">
                <a:cs typeface="+mn-cs"/>
              </a:rPr>
              <a:t>to reflect</a:t>
            </a:r>
            <a:r>
              <a:rPr lang="en-US" baseline="0" dirty="0" smtClean="0">
                <a:cs typeface="+mn-cs"/>
              </a:rPr>
              <a:t> the stage that your council is at with </a:t>
            </a:r>
            <a:r>
              <a:rPr lang="en-US" baseline="0" dirty="0" err="1" smtClean="0">
                <a:cs typeface="+mn-cs"/>
              </a:rPr>
              <a:t>neighbourhood</a:t>
            </a:r>
            <a:r>
              <a:rPr lang="en-US" baseline="0" dirty="0" smtClean="0">
                <a:cs typeface="+mn-cs"/>
              </a:rPr>
              <a:t> planning.</a:t>
            </a:r>
          </a:p>
          <a:p>
            <a:pPr marL="0" indent="0">
              <a:buFont typeface="Arial" pitchFamily="34" charset="0"/>
              <a:buNone/>
            </a:pPr>
            <a:endParaRPr lang="en-US" baseline="0" dirty="0" smtClean="0">
              <a:cs typeface="+mn-cs"/>
            </a:endParaRPr>
          </a:p>
          <a:p>
            <a:pPr marL="0" indent="0">
              <a:buFont typeface="Arial" pitchFamily="34" charset="0"/>
              <a:buNone/>
            </a:pPr>
            <a:r>
              <a:rPr lang="en-US" baseline="0" dirty="0" smtClean="0">
                <a:cs typeface="+mn-cs"/>
              </a:rPr>
              <a:t>PAS has a publication “</a:t>
            </a:r>
            <a:r>
              <a:rPr lang="en-US" baseline="0" dirty="0" err="1" smtClean="0">
                <a:cs typeface="+mn-cs"/>
              </a:rPr>
              <a:t>Neighbourhood</a:t>
            </a:r>
            <a:r>
              <a:rPr lang="en-US" baseline="0" dirty="0" smtClean="0">
                <a:cs typeface="+mn-cs"/>
              </a:rPr>
              <a:t> Planning: a simple guide for </a:t>
            </a:r>
            <a:r>
              <a:rPr lang="en-US" baseline="0" dirty="0" err="1" smtClean="0">
                <a:cs typeface="+mn-cs"/>
              </a:rPr>
              <a:t>councillors</a:t>
            </a:r>
            <a:r>
              <a:rPr lang="en-US" baseline="0" dirty="0" smtClean="0">
                <a:cs typeface="+mn-cs"/>
              </a:rPr>
              <a:t>” available on its website.  We recommend that you use this briefing and the publication together.  You can download  the guide from our website (http://www.pas.gov.uk/neighbourhood-planning/-/journal_content/56/332612/15322/ARTICLE  ) or request printed copies by contacting PAS@local.gov.uk.</a:t>
            </a:r>
          </a:p>
          <a:p>
            <a:pPr marL="0" indent="0">
              <a:buFont typeface="Arial" pitchFamily="34" charset="0"/>
              <a:buNone/>
            </a:pPr>
            <a:endParaRPr lang="en-US" baseline="0" dirty="0" smtClean="0">
              <a:cs typeface="+mn-cs"/>
            </a:endParaRPr>
          </a:p>
          <a:p>
            <a:pPr marL="0" indent="0">
              <a:buFont typeface="Arial" pitchFamily="34" charset="0"/>
              <a:buNone/>
            </a:pPr>
            <a:endParaRPr lang="en-GB" dirty="0"/>
          </a:p>
        </p:txBody>
      </p:sp>
      <p:sp>
        <p:nvSpPr>
          <p:cNvPr id="4" name="Slide Number Placeholder 3"/>
          <p:cNvSpPr>
            <a:spLocks noGrp="1"/>
          </p:cNvSpPr>
          <p:nvPr>
            <p:ph type="sldNum" sz="quarter" idx="10"/>
          </p:nvPr>
        </p:nvSpPr>
        <p:spPr/>
        <p:txBody>
          <a:bodyPr/>
          <a:lstStyle/>
          <a:p>
            <a:fld id="{FC79F7DC-62E4-41A5-9AF9-9F6E05305EC3}" type="slidenum">
              <a:rPr lang="en-US" smtClean="0"/>
              <a:pPr/>
              <a:t>3</a:t>
            </a:fld>
            <a:endParaRPr lang="en-US" dirty="0"/>
          </a:p>
        </p:txBody>
      </p:sp>
    </p:spTree>
    <p:extLst>
      <p:ext uri="{BB962C8B-B14F-4D97-AF65-F5344CB8AC3E}">
        <p14:creationId xmlns:p14="http://schemas.microsoft.com/office/powerpoint/2010/main" val="2598637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Neighbourhood planning is one of a suite of community rights that the Government introduced as part of its flagship Localism agenda.</a:t>
            </a:r>
          </a:p>
          <a:p>
            <a:endParaRPr lang="en-GB" dirty="0" smtClean="0"/>
          </a:p>
          <a:p>
            <a:r>
              <a:rPr lang="en-GB" dirty="0" smtClean="0"/>
              <a:t>The premise for creating neighbourhood planning was that local communities should be given more opportunity to consider and shape the way that they wished their local area to develop in the future.  That by doing this communities would feel greater ownership in changes that will occur and greater acceptance of such change when they are able to influence and</a:t>
            </a:r>
            <a:r>
              <a:rPr lang="en-GB" baseline="0" dirty="0" smtClean="0"/>
              <a:t> shape it and have a say in the allocation of the benefits that come from new development.</a:t>
            </a:r>
          </a:p>
          <a:p>
            <a:endParaRPr lang="en-GB" baseline="0" dirty="0" smtClean="0"/>
          </a:p>
          <a:p>
            <a:r>
              <a:rPr lang="en-GB" baseline="0" dirty="0" smtClean="0"/>
              <a:t>Communities are able to seek designation by their local planning authority to undertake neighbourhood planning.  There are three main tools for this:</a:t>
            </a:r>
          </a:p>
          <a:p>
            <a:r>
              <a:rPr lang="en-GB" baseline="0" dirty="0" smtClean="0"/>
              <a:t>Neighbourhood development plans</a:t>
            </a:r>
          </a:p>
          <a:p>
            <a:r>
              <a:rPr lang="en-GB" baseline="0" dirty="0" smtClean="0"/>
              <a:t>Neighbourhood development orders and </a:t>
            </a:r>
          </a:p>
          <a:p>
            <a:r>
              <a:rPr lang="en-GB" baseline="0" dirty="0" smtClean="0"/>
              <a:t>Community right to build orders.</a:t>
            </a:r>
          </a:p>
          <a:p>
            <a:r>
              <a:rPr lang="en-GB" baseline="0" dirty="0" smtClean="0"/>
              <a:t>All of which, in their separate ways, and subject to process and policy tests, pass the right to shape planning decisions on developments occurring in their area back to the community.</a:t>
            </a:r>
          </a:p>
          <a:p>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FC79F7DC-62E4-41A5-9AF9-9F6E05305EC3}" type="slidenum">
              <a:rPr lang="en-US" smtClean="0"/>
              <a:pPr/>
              <a:t>5</a:t>
            </a:fld>
            <a:endParaRPr lang="en-US" dirty="0"/>
          </a:p>
        </p:txBody>
      </p:sp>
    </p:spTree>
    <p:extLst>
      <p:ext uri="{BB962C8B-B14F-4D97-AF65-F5344CB8AC3E}">
        <p14:creationId xmlns:p14="http://schemas.microsoft.com/office/powerpoint/2010/main" val="1264105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a:t>
            </a:r>
            <a:r>
              <a:rPr lang="en-GB" baseline="0" dirty="0" smtClean="0"/>
              <a:t> right to do neighbourhood planning has been enthusiastically taken up by many communities.</a:t>
            </a:r>
          </a:p>
          <a:p>
            <a:endParaRPr lang="en-GB" baseline="0" dirty="0" smtClean="0"/>
          </a:p>
          <a:p>
            <a:r>
              <a:rPr lang="en-GB" i="1" baseline="0" dirty="0" smtClean="0"/>
              <a:t>The figures used in this slide were correct in march2015. Please contact PAS for more up to date figures  when delivering this briefing.</a:t>
            </a:r>
          </a:p>
          <a:p>
            <a:endParaRPr lang="en-GB" i="1" baseline="0" dirty="0" smtClean="0"/>
          </a:p>
        </p:txBody>
      </p:sp>
      <p:sp>
        <p:nvSpPr>
          <p:cNvPr id="4" name="Slide Number Placeholder 3"/>
          <p:cNvSpPr>
            <a:spLocks noGrp="1"/>
          </p:cNvSpPr>
          <p:nvPr>
            <p:ph type="sldNum" sz="quarter" idx="10"/>
          </p:nvPr>
        </p:nvSpPr>
        <p:spPr/>
        <p:txBody>
          <a:bodyPr/>
          <a:lstStyle/>
          <a:p>
            <a:fld id="{FC79F7DC-62E4-41A5-9AF9-9F6E05305EC3}" type="slidenum">
              <a:rPr lang="en-US" smtClean="0"/>
              <a:pPr/>
              <a:t>6</a:t>
            </a:fld>
            <a:endParaRPr lang="en-US" dirty="0"/>
          </a:p>
        </p:txBody>
      </p:sp>
    </p:spTree>
    <p:extLst>
      <p:ext uri="{BB962C8B-B14F-4D97-AF65-F5344CB8AC3E}">
        <p14:creationId xmlns:p14="http://schemas.microsoft.com/office/powerpoint/2010/main" val="19489064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b="0" i="0" dirty="0" smtClean="0"/>
              <a:t>The government are keen to keep the momentum</a:t>
            </a:r>
            <a:r>
              <a:rPr lang="en-GB" b="0" i="0" baseline="0" dirty="0" smtClean="0"/>
              <a:t> going and encourage increased numbers of communities undertaking  neighbourhood planning.</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b="0" i="0"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GB" b="0" i="0" baseline="0" dirty="0" smtClean="0"/>
              <a:t>It is understood that neighbourhood planning has broad support across the political spectrum and so seems likely to remain a vital part of the planning system in the future notwithstanding any possible change in government following the election in 2015.</a:t>
            </a:r>
            <a:endParaRPr lang="en-GB" b="0" i="0" dirty="0" smtClean="0"/>
          </a:p>
          <a:p>
            <a:endParaRPr lang="en-GB" dirty="0" smtClean="0"/>
          </a:p>
          <a:p>
            <a:r>
              <a:rPr lang="en-GB" dirty="0" smtClean="0"/>
              <a:t>Most of the neighbourhood planning to date has been done</a:t>
            </a:r>
            <a:r>
              <a:rPr lang="en-GB" baseline="0" dirty="0" smtClean="0"/>
              <a:t> in areas that are </a:t>
            </a:r>
            <a:r>
              <a:rPr lang="en-GB" baseline="0" dirty="0" err="1" smtClean="0"/>
              <a:t>parished</a:t>
            </a:r>
            <a:r>
              <a:rPr lang="en-GB" baseline="0" dirty="0" smtClean="0"/>
              <a:t>, and therefore have both a familiar focus for community leadership along with a structure and administration to take it forward.  There is more challenge in urban and non </a:t>
            </a:r>
            <a:r>
              <a:rPr lang="en-GB" baseline="0" dirty="0" err="1" smtClean="0"/>
              <a:t>parished</a:t>
            </a:r>
            <a:r>
              <a:rPr lang="en-GB" baseline="0" dirty="0" smtClean="0"/>
              <a:t> areas where representative groups need to come together to  become the body leading neighbourhood planning for their community, and where the area itself needs to be considered and defined.</a:t>
            </a:r>
          </a:p>
          <a:p>
            <a:endParaRPr lang="en-GB" baseline="0" dirty="0" smtClean="0"/>
          </a:p>
          <a:p>
            <a:r>
              <a:rPr lang="en-GB" baseline="0" dirty="0" smtClean="0"/>
              <a:t>Looking to the future it seems likely that more support may well be directed to helping groups to form  and work in those areas.</a:t>
            </a:r>
            <a:endParaRPr lang="en-GB" dirty="0"/>
          </a:p>
        </p:txBody>
      </p:sp>
      <p:sp>
        <p:nvSpPr>
          <p:cNvPr id="4" name="Slide Number Placeholder 3"/>
          <p:cNvSpPr>
            <a:spLocks noGrp="1"/>
          </p:cNvSpPr>
          <p:nvPr>
            <p:ph type="sldNum" sz="quarter" idx="10"/>
          </p:nvPr>
        </p:nvSpPr>
        <p:spPr/>
        <p:txBody>
          <a:bodyPr/>
          <a:lstStyle/>
          <a:p>
            <a:fld id="{FC79F7DC-62E4-41A5-9AF9-9F6E05305EC3}" type="slidenum">
              <a:rPr lang="en-US" smtClean="0"/>
              <a:pPr/>
              <a:t>7</a:t>
            </a:fld>
            <a:endParaRPr lang="en-US" dirty="0"/>
          </a:p>
        </p:txBody>
      </p:sp>
    </p:spTree>
    <p:extLst>
      <p:ext uri="{BB962C8B-B14F-4D97-AF65-F5344CB8AC3E}">
        <p14:creationId xmlns:p14="http://schemas.microsoft.com/office/powerpoint/2010/main" val="2846723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xfrm>
            <a:off x="3130550" y="511175"/>
            <a:ext cx="3684588" cy="2551113"/>
          </a:xfrm>
          <a:ln/>
        </p:spPr>
      </p:sp>
      <p:sp>
        <p:nvSpPr>
          <p:cNvPr id="15257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ea typeface="ＭＳ Ｐゴシック" pitchFamily="34" charset="-128"/>
              </a:rPr>
              <a:t>There are provisos and restrictions to the </a:t>
            </a:r>
            <a:r>
              <a:rPr lang="en-US" dirty="0" err="1" smtClean="0">
                <a:latin typeface="Arial" pitchFamily="34" charset="0"/>
                <a:ea typeface="ＭＳ Ｐゴシック" pitchFamily="34" charset="-128"/>
              </a:rPr>
              <a:t>neighbourhood</a:t>
            </a:r>
            <a:r>
              <a:rPr lang="en-US" dirty="0" smtClean="0">
                <a:latin typeface="Arial" pitchFamily="34" charset="0"/>
                <a:ea typeface="ＭＳ Ｐゴシック" pitchFamily="34" charset="-128"/>
              </a:rPr>
              <a:t> planning powers.</a:t>
            </a:r>
          </a:p>
          <a:p>
            <a:endParaRPr lang="en-US" dirty="0" smtClean="0">
              <a:latin typeface="Arial" pitchFamily="34" charset="0"/>
              <a:ea typeface="ＭＳ Ｐゴシック" pitchFamily="34" charset="-128"/>
            </a:endParaRPr>
          </a:p>
          <a:p>
            <a:r>
              <a:rPr lang="en-US" dirty="0" smtClean="0">
                <a:latin typeface="Arial" pitchFamily="34" charset="0"/>
                <a:ea typeface="ＭＳ Ｐゴシック" pitchFamily="34" charset="-128"/>
              </a:rPr>
              <a:t>Most important is the overarching expectation that </a:t>
            </a:r>
            <a:r>
              <a:rPr lang="en-US" dirty="0" err="1" smtClean="0">
                <a:latin typeface="Arial" pitchFamily="34" charset="0"/>
                <a:ea typeface="ＭＳ Ｐゴシック" pitchFamily="34" charset="-128"/>
              </a:rPr>
              <a:t>neighbourhood</a:t>
            </a:r>
            <a:r>
              <a:rPr lang="en-US" dirty="0" smtClean="0">
                <a:latin typeface="Arial" pitchFamily="34" charset="0"/>
                <a:ea typeface="ＭＳ Ｐゴシック" pitchFamily="34" charset="-128"/>
              </a:rPr>
              <a:t> planning should </a:t>
            </a:r>
            <a:r>
              <a:rPr lang="en-US" b="1" dirty="0" smtClean="0">
                <a:latin typeface="Arial" pitchFamily="34" charset="0"/>
                <a:ea typeface="ＭＳ Ｐゴシック" pitchFamily="34" charset="-128"/>
              </a:rPr>
              <a:t>plan positively</a:t>
            </a:r>
            <a:r>
              <a:rPr lang="en-US" b="1" baseline="0" dirty="0" smtClean="0">
                <a:latin typeface="Arial" pitchFamily="34" charset="0"/>
                <a:ea typeface="ＭＳ Ｐゴシック" pitchFamily="34" charset="-128"/>
              </a:rPr>
              <a:t> for the needs and future needs of the community.  </a:t>
            </a:r>
            <a:r>
              <a:rPr lang="en-US" b="0" baseline="0" dirty="0" smtClean="0">
                <a:latin typeface="Arial" pitchFamily="34" charset="0"/>
                <a:ea typeface="ＭＳ Ｐゴシック" pitchFamily="34" charset="-128"/>
              </a:rPr>
              <a:t>Thus where many at first predicted that </a:t>
            </a:r>
            <a:r>
              <a:rPr lang="en-US" b="0" baseline="0" dirty="0" err="1" smtClean="0">
                <a:latin typeface="Arial" pitchFamily="34" charset="0"/>
                <a:ea typeface="ＭＳ Ｐゴシック" pitchFamily="34" charset="-128"/>
              </a:rPr>
              <a:t>neighbourhood</a:t>
            </a:r>
            <a:r>
              <a:rPr lang="en-US" b="0" baseline="0" dirty="0" smtClean="0">
                <a:latin typeface="Arial" pitchFamily="34" charset="0"/>
                <a:ea typeface="ＭＳ Ｐゴシック" pitchFamily="34" charset="-128"/>
              </a:rPr>
              <a:t> planning would put the brakes on development and change in their community - </a:t>
            </a:r>
            <a:r>
              <a:rPr lang="en-US" b="1" dirty="0" smtClean="0">
                <a:latin typeface="Arial" pitchFamily="34" charset="0"/>
                <a:ea typeface="ＭＳ Ｐゴシック" pitchFamily="34" charset="-128"/>
              </a:rPr>
              <a:t>  </a:t>
            </a:r>
            <a:r>
              <a:rPr lang="en-US" b="0" dirty="0" smtClean="0">
                <a:latin typeface="Arial" pitchFamily="34" charset="0"/>
                <a:ea typeface="ＭＳ Ｐゴシック" pitchFamily="34" charset="-128"/>
              </a:rPr>
              <a:t>this was immediately debunked.</a:t>
            </a:r>
          </a:p>
          <a:p>
            <a:endParaRPr lang="en-US" b="0" dirty="0" smtClean="0">
              <a:latin typeface="Arial" pitchFamily="34" charset="0"/>
              <a:ea typeface="ＭＳ Ｐゴシック" pitchFamily="34" charset="-128"/>
            </a:endParaRPr>
          </a:p>
          <a:p>
            <a:r>
              <a:rPr lang="en-US" b="0" dirty="0" err="1" smtClean="0">
                <a:latin typeface="Arial" pitchFamily="34" charset="0"/>
                <a:ea typeface="ＭＳ Ｐゴシック" pitchFamily="34" charset="-128"/>
              </a:rPr>
              <a:t>Neighbourhood</a:t>
            </a:r>
            <a:r>
              <a:rPr lang="en-US" b="0" dirty="0" smtClean="0">
                <a:latin typeface="Arial" pitchFamily="34" charset="0"/>
                <a:ea typeface="ＭＳ Ｐゴシック" pitchFamily="34" charset="-128"/>
              </a:rPr>
              <a:t> plans</a:t>
            </a:r>
            <a:r>
              <a:rPr lang="en-US" b="0" baseline="0" dirty="0" smtClean="0">
                <a:latin typeface="Arial" pitchFamily="34" charset="0"/>
                <a:ea typeface="ＭＳ Ｐゴシック" pitchFamily="34" charset="-128"/>
              </a:rPr>
              <a:t> and orders need to comply with national planning policy – just as local plans do. The NPPF (National Planning Policy Framework) makes the duty to plan positively very clear.</a:t>
            </a:r>
          </a:p>
          <a:p>
            <a:endParaRPr lang="en-US" b="0" baseline="0" dirty="0" smtClean="0">
              <a:latin typeface="Arial" pitchFamily="34" charset="0"/>
              <a:ea typeface="ＭＳ Ｐゴシック" pitchFamily="34" charset="-128"/>
            </a:endParaRPr>
          </a:p>
          <a:p>
            <a:r>
              <a:rPr lang="en-US" b="0" baseline="0" dirty="0" smtClean="0">
                <a:latin typeface="Arial" pitchFamily="34" charset="0"/>
                <a:ea typeface="ＭＳ Ｐゴシック" pitchFamily="34" charset="-128"/>
              </a:rPr>
              <a:t>Moreover, the </a:t>
            </a:r>
            <a:r>
              <a:rPr lang="en-US" b="0" baseline="0" dirty="0" err="1" smtClean="0">
                <a:latin typeface="Arial" pitchFamily="34" charset="0"/>
                <a:ea typeface="ＭＳ Ｐゴシック" pitchFamily="34" charset="-128"/>
              </a:rPr>
              <a:t>neighbourhood</a:t>
            </a:r>
            <a:r>
              <a:rPr lang="en-US" b="0" baseline="0" dirty="0" smtClean="0">
                <a:latin typeface="Arial" pitchFamily="34" charset="0"/>
                <a:ea typeface="ＭＳ Ｐゴシック" pitchFamily="34" charset="-128"/>
              </a:rPr>
              <a:t> plan needs to be compliant with the strategic policies of any local plan policies  in force in the area.</a:t>
            </a:r>
          </a:p>
          <a:p>
            <a:endParaRPr lang="en-US" b="0" baseline="0" dirty="0" smtClean="0">
              <a:latin typeface="Arial" pitchFamily="34" charset="0"/>
              <a:ea typeface="ＭＳ Ｐゴシック" pitchFamily="34" charset="-128"/>
            </a:endParaRPr>
          </a:p>
          <a:p>
            <a:r>
              <a:rPr lang="en-US" b="0" baseline="0" dirty="0" smtClean="0">
                <a:latin typeface="Arial" pitchFamily="34" charset="0"/>
                <a:ea typeface="ＭＳ Ｐゴシック" pitchFamily="34" charset="-128"/>
              </a:rPr>
              <a:t>But there is still huge opportunities for communities to create a vision for their area, and to use local evidence to help them shape that vision into planning policies in a </a:t>
            </a:r>
            <a:r>
              <a:rPr lang="en-US" b="0" baseline="0" dirty="0" err="1" smtClean="0">
                <a:latin typeface="Arial" pitchFamily="34" charset="0"/>
                <a:ea typeface="ＭＳ Ｐゴシック" pitchFamily="34" charset="-128"/>
              </a:rPr>
              <a:t>neighbourhood</a:t>
            </a:r>
            <a:r>
              <a:rPr lang="en-US" b="0" baseline="0" dirty="0" smtClean="0">
                <a:latin typeface="Arial" pitchFamily="34" charset="0"/>
                <a:ea typeface="ＭＳ Ｐゴシック" pitchFamily="34" charset="-128"/>
              </a:rPr>
              <a:t> development plan.  This plan once it has been examined and has passed a referendum, gaining a simple majority of all those who cast a vote in the local referendum, will be brought into force by the local planning authority.  Once done, the </a:t>
            </a:r>
            <a:r>
              <a:rPr lang="en-US" b="0" baseline="0" dirty="0" err="1" smtClean="0">
                <a:latin typeface="Arial" pitchFamily="34" charset="0"/>
                <a:ea typeface="ＭＳ Ｐゴシック" pitchFamily="34" charset="-128"/>
              </a:rPr>
              <a:t>neighbourhood</a:t>
            </a:r>
            <a:r>
              <a:rPr lang="en-US" b="0" baseline="0" dirty="0" smtClean="0">
                <a:latin typeface="Arial" pitchFamily="34" charset="0"/>
                <a:ea typeface="ＭＳ Ｐゴシック" pitchFamily="34" charset="-128"/>
              </a:rPr>
              <a:t> plan becomes part of the development plan for the area and all planning applications coming forward in the area will be tested against its policies.</a:t>
            </a:r>
          </a:p>
          <a:p>
            <a:endParaRPr lang="en-US" b="0" baseline="0" dirty="0" smtClean="0">
              <a:latin typeface="Arial" pitchFamily="34" charset="0"/>
              <a:ea typeface="ＭＳ Ｐゴシック" pitchFamily="34" charset="-128"/>
            </a:endParaRPr>
          </a:p>
          <a:p>
            <a:r>
              <a:rPr lang="en-US" b="0" dirty="0" err="1" smtClean="0">
                <a:latin typeface="Arial" pitchFamily="34" charset="0"/>
                <a:ea typeface="ＭＳ Ｐゴシック" pitchFamily="34" charset="-128"/>
              </a:rPr>
              <a:t>Neighbourhood</a:t>
            </a:r>
            <a:r>
              <a:rPr lang="en-US" b="0" dirty="0" smtClean="0">
                <a:latin typeface="Arial" pitchFamily="34" charset="0"/>
                <a:ea typeface="ＭＳ Ｐゴシック" pitchFamily="34" charset="-128"/>
              </a:rPr>
              <a:t> development orders, set</a:t>
            </a:r>
            <a:r>
              <a:rPr lang="en-US" b="0" baseline="0" dirty="0" smtClean="0">
                <a:latin typeface="Arial" pitchFamily="34" charset="0"/>
                <a:ea typeface="ＭＳ Ｐゴシック" pitchFamily="34" charset="-128"/>
              </a:rPr>
              <a:t> out kinds of development that do not  need planning permission to be granted through an application process.  The community consider those kinds of development  suitable and acceptable ( usually subject to some conditions such a design or materials </a:t>
            </a:r>
            <a:r>
              <a:rPr lang="en-US" b="0" baseline="0" dirty="0" err="1" smtClean="0">
                <a:latin typeface="Arial" pitchFamily="34" charset="0"/>
                <a:ea typeface="ＭＳ Ｐゴシック" pitchFamily="34" charset="-128"/>
              </a:rPr>
              <a:t>etc</a:t>
            </a:r>
            <a:r>
              <a:rPr lang="en-US" b="0" baseline="0" dirty="0" smtClean="0">
                <a:latin typeface="Arial" pitchFamily="34" charset="0"/>
                <a:ea typeface="ＭＳ Ｐゴシック" pitchFamily="34" charset="-128"/>
              </a:rPr>
              <a:t>).  Or they may particularly want to encourage some development to come forward and therefore are prepared to set aside the application process in order to show potential developers their tangible support for such a proposal.  Community right to build orders have a similar effect for a specific development proposal.</a:t>
            </a:r>
          </a:p>
          <a:p>
            <a:endParaRPr lang="en-US" b="0" dirty="0" smtClean="0">
              <a:latin typeface="Arial" pitchFamily="34" charset="0"/>
              <a:ea typeface="ＭＳ Ｐゴシック" pitchFamily="34" charset="-128"/>
            </a:endParaRPr>
          </a:p>
        </p:txBody>
      </p:sp>
      <p:sp>
        <p:nvSpPr>
          <p:cNvPr id="15258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2"/>
                </a:solidFill>
                <a:latin typeface="Arial" pitchFamily="34" charset="0"/>
                <a:ea typeface="ＭＳ Ｐゴシック" pitchFamily="34" charset="-128"/>
              </a:defRPr>
            </a:lvl1pPr>
            <a:lvl2pPr marL="37931725" indent="-37474525" eaLnBrk="0" hangingPunct="0">
              <a:defRPr sz="4400">
                <a:solidFill>
                  <a:schemeClr val="tx2"/>
                </a:solidFill>
                <a:latin typeface="Arial" pitchFamily="34" charset="0"/>
                <a:ea typeface="ＭＳ Ｐゴシック" pitchFamily="34" charset="-128"/>
              </a:defRPr>
            </a:lvl2pPr>
            <a:lvl3pPr eaLnBrk="0" hangingPunct="0">
              <a:defRPr sz="4400">
                <a:solidFill>
                  <a:schemeClr val="tx2"/>
                </a:solidFill>
                <a:latin typeface="Arial" pitchFamily="34" charset="0"/>
                <a:ea typeface="ＭＳ Ｐゴシック" pitchFamily="34" charset="-128"/>
              </a:defRPr>
            </a:lvl3pPr>
            <a:lvl4pPr eaLnBrk="0" hangingPunct="0">
              <a:defRPr sz="4400">
                <a:solidFill>
                  <a:schemeClr val="tx2"/>
                </a:solidFill>
                <a:latin typeface="Arial" pitchFamily="34" charset="0"/>
                <a:ea typeface="ＭＳ Ｐゴシック" pitchFamily="34" charset="-128"/>
              </a:defRPr>
            </a:lvl4pPr>
            <a:lvl5pPr eaLnBrk="0" hangingPunct="0">
              <a:defRPr sz="4400">
                <a:solidFill>
                  <a:schemeClr val="tx2"/>
                </a:solidFill>
                <a:latin typeface="Arial" pitchFamily="34" charset="0"/>
                <a:ea typeface="ＭＳ Ｐゴシック" pitchFamily="34" charset="-128"/>
              </a:defRPr>
            </a:lvl5pPr>
            <a:lvl6pPr marL="457200" eaLnBrk="0" fontAlgn="base" hangingPunct="0">
              <a:spcBef>
                <a:spcPct val="0"/>
              </a:spcBef>
              <a:spcAft>
                <a:spcPct val="0"/>
              </a:spcAft>
              <a:defRPr sz="4400">
                <a:solidFill>
                  <a:schemeClr val="tx2"/>
                </a:solidFill>
                <a:latin typeface="Arial" pitchFamily="34" charset="0"/>
                <a:ea typeface="ＭＳ Ｐゴシック" pitchFamily="34" charset="-128"/>
              </a:defRPr>
            </a:lvl6pPr>
            <a:lvl7pPr marL="914400" eaLnBrk="0" fontAlgn="base" hangingPunct="0">
              <a:spcBef>
                <a:spcPct val="0"/>
              </a:spcBef>
              <a:spcAft>
                <a:spcPct val="0"/>
              </a:spcAft>
              <a:defRPr sz="4400">
                <a:solidFill>
                  <a:schemeClr val="tx2"/>
                </a:solidFill>
                <a:latin typeface="Arial" pitchFamily="34" charset="0"/>
                <a:ea typeface="ＭＳ Ｐゴシック" pitchFamily="34" charset="-128"/>
              </a:defRPr>
            </a:lvl7pPr>
            <a:lvl8pPr marL="1371600" eaLnBrk="0" fontAlgn="base" hangingPunct="0">
              <a:spcBef>
                <a:spcPct val="0"/>
              </a:spcBef>
              <a:spcAft>
                <a:spcPct val="0"/>
              </a:spcAft>
              <a:defRPr sz="4400">
                <a:solidFill>
                  <a:schemeClr val="tx2"/>
                </a:solidFill>
                <a:latin typeface="Arial" pitchFamily="34" charset="0"/>
                <a:ea typeface="ＭＳ Ｐゴシック" pitchFamily="34" charset="-128"/>
              </a:defRPr>
            </a:lvl8pPr>
            <a:lvl9pPr marL="1828800" eaLnBrk="0" fontAlgn="base" hangingPunct="0">
              <a:spcBef>
                <a:spcPct val="0"/>
              </a:spcBef>
              <a:spcAft>
                <a:spcPct val="0"/>
              </a:spcAft>
              <a:defRPr sz="4400">
                <a:solidFill>
                  <a:schemeClr val="tx2"/>
                </a:solidFill>
                <a:latin typeface="Arial" pitchFamily="34" charset="0"/>
                <a:ea typeface="ＭＳ Ｐゴシック" pitchFamily="34" charset="-128"/>
              </a:defRPr>
            </a:lvl9pPr>
          </a:lstStyle>
          <a:p>
            <a:pPr eaLnBrk="1" hangingPunct="1"/>
            <a:fld id="{2E7A97D6-5AEE-4CC1-8F74-94A31F10E39F}" type="slidenum">
              <a:rPr lang="en-US" sz="1200">
                <a:solidFill>
                  <a:prstClr val="black"/>
                </a:solidFill>
              </a:rPr>
              <a:pPr eaLnBrk="1" hangingPunct="1"/>
              <a:t>8</a:t>
            </a:fld>
            <a:endParaRPr lang="en-US" sz="1200"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how does the neighbourhood planning process differ from the preparation</a:t>
            </a:r>
            <a:r>
              <a:rPr lang="en-GB" baseline="0" dirty="0" smtClean="0"/>
              <a:t> of a local plan?</a:t>
            </a:r>
          </a:p>
          <a:p>
            <a:endParaRPr lang="en-GB" baseline="0" dirty="0" smtClean="0"/>
          </a:p>
          <a:p>
            <a:r>
              <a:rPr lang="en-GB" baseline="0" dirty="0" smtClean="0"/>
              <a:t>It is led by the community – so although the local authority have a procedural role, and need to advise and support the community in preparing their plan – the lead is firmly with the community.</a:t>
            </a:r>
          </a:p>
          <a:p>
            <a:endParaRPr lang="en-GB" baseline="0" dirty="0" smtClean="0"/>
          </a:p>
          <a:p>
            <a:r>
              <a:rPr lang="en-GB" baseline="0" dirty="0" smtClean="0"/>
              <a:t>The process is a lighter touch than for a local plan.  But its still very important that the process is fair and inclusive, based on evidence ( some local and some district wide) and all  considerations and decisions can be recorded and traced.</a:t>
            </a:r>
          </a:p>
          <a:p>
            <a:endParaRPr lang="en-GB" baseline="0" dirty="0" smtClean="0"/>
          </a:p>
          <a:p>
            <a:r>
              <a:rPr lang="en-GB" baseline="0" dirty="0" smtClean="0"/>
              <a:t>But beyond that, the process will hopefully provide creative solutions to local issues and aspirations.  </a:t>
            </a:r>
          </a:p>
          <a:p>
            <a:endParaRPr lang="en-GB" baseline="0" dirty="0" smtClean="0"/>
          </a:p>
          <a:p>
            <a:r>
              <a:rPr lang="en-GB" baseline="0" dirty="0" smtClean="0"/>
              <a:t>And while its community led, its vital that both political and officer involvement from the council is available to support and help guide the process to ensure better outcomes, to make sure that plans knit district wide and neighbourhood objectives and that the plans have a good shot at being deliverable.  This will probably need a new kind of partnership approach to be developed with the community</a:t>
            </a:r>
          </a:p>
        </p:txBody>
      </p:sp>
      <p:sp>
        <p:nvSpPr>
          <p:cNvPr id="4" name="Slide Number Placeholder 3"/>
          <p:cNvSpPr>
            <a:spLocks noGrp="1"/>
          </p:cNvSpPr>
          <p:nvPr>
            <p:ph type="sldNum" sz="quarter" idx="10"/>
          </p:nvPr>
        </p:nvSpPr>
        <p:spPr/>
        <p:txBody>
          <a:bodyPr/>
          <a:lstStyle/>
          <a:p>
            <a:fld id="{FC79F7DC-62E4-41A5-9AF9-9F6E05305EC3}" type="slidenum">
              <a:rPr lang="en-US" smtClean="0"/>
              <a:pPr/>
              <a:t>9</a:t>
            </a:fld>
            <a:endParaRPr lang="en-US" dirty="0"/>
          </a:p>
        </p:txBody>
      </p:sp>
    </p:spTree>
    <p:extLst>
      <p:ext uri="{BB962C8B-B14F-4D97-AF65-F5344CB8AC3E}">
        <p14:creationId xmlns:p14="http://schemas.microsoft.com/office/powerpoint/2010/main" val="9579226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Looking at the process:</a:t>
            </a:r>
          </a:p>
          <a:p>
            <a:endParaRPr lang="en-GB" dirty="0" smtClean="0"/>
          </a:p>
          <a:p>
            <a:r>
              <a:rPr lang="en-GB" dirty="0" smtClean="0"/>
              <a:t>Three main stages with various  things that need to be done within each</a:t>
            </a:r>
            <a:endParaRPr lang="en-GB" dirty="0"/>
          </a:p>
        </p:txBody>
      </p:sp>
      <p:sp>
        <p:nvSpPr>
          <p:cNvPr id="4" name="Slide Number Placeholder 3"/>
          <p:cNvSpPr>
            <a:spLocks noGrp="1"/>
          </p:cNvSpPr>
          <p:nvPr>
            <p:ph type="sldNum" sz="quarter" idx="10"/>
          </p:nvPr>
        </p:nvSpPr>
        <p:spPr/>
        <p:txBody>
          <a:bodyPr/>
          <a:lstStyle/>
          <a:p>
            <a:fld id="{FC79F7DC-62E4-41A5-9AF9-9F6E05305EC3}" type="slidenum">
              <a:rPr lang="en-US" smtClean="0"/>
              <a:pPr/>
              <a:t>10</a:t>
            </a:fld>
            <a:endParaRPr lang="en-US" dirty="0"/>
          </a:p>
        </p:txBody>
      </p:sp>
    </p:spTree>
    <p:extLst>
      <p:ext uri="{BB962C8B-B14F-4D97-AF65-F5344CB8AC3E}">
        <p14:creationId xmlns:p14="http://schemas.microsoft.com/office/powerpoint/2010/main" val="9731504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134" name="Picture 14" descr="title_backgroun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30163"/>
            <a:ext cx="9921875" cy="6854825"/>
          </a:xfrm>
          <a:prstGeom prst="rect">
            <a:avLst/>
          </a:prstGeom>
          <a:noFill/>
          <a:extLst>
            <a:ext uri="{909E8E84-426E-40DD-AFC4-6F175D3DCCD1}">
              <a14:hiddenFill xmlns:a14="http://schemas.microsoft.com/office/drawing/2010/main">
                <a:solidFill>
                  <a:srgbClr val="FFFFFF"/>
                </a:solidFill>
              </a14:hiddenFill>
            </a:ext>
          </a:extLst>
        </p:spPr>
      </p:pic>
      <p:sp>
        <p:nvSpPr>
          <p:cNvPr id="5123" name="Rectangle 3"/>
          <p:cNvSpPr>
            <a:spLocks noGrp="1" noChangeArrowheads="1"/>
          </p:cNvSpPr>
          <p:nvPr>
            <p:ph type="ctrTitle"/>
          </p:nvPr>
        </p:nvSpPr>
        <p:spPr>
          <a:xfrm>
            <a:off x="631825" y="2420938"/>
            <a:ext cx="8420100" cy="1125537"/>
          </a:xfrm>
        </p:spPr>
        <p:txBody>
          <a:bodyPr/>
          <a:lstStyle>
            <a:lvl1pPr>
              <a:defRPr>
                <a:solidFill>
                  <a:schemeClr val="bg1"/>
                </a:solidFill>
              </a:defRPr>
            </a:lvl1pPr>
          </a:lstStyle>
          <a:p>
            <a:pPr lvl="0"/>
            <a:r>
              <a:rPr lang="en-GB" noProof="0" smtClean="0"/>
              <a:t>Click to edit Master title style</a:t>
            </a:r>
          </a:p>
        </p:txBody>
      </p:sp>
      <p:sp>
        <p:nvSpPr>
          <p:cNvPr id="5124" name="Rectangle 4"/>
          <p:cNvSpPr>
            <a:spLocks noGrp="1" noChangeArrowheads="1"/>
          </p:cNvSpPr>
          <p:nvPr>
            <p:ph type="subTitle" idx="1"/>
          </p:nvPr>
        </p:nvSpPr>
        <p:spPr>
          <a:xfrm>
            <a:off x="682625" y="3573463"/>
            <a:ext cx="6934200" cy="1752600"/>
          </a:xfrm>
        </p:spPr>
        <p:txBody>
          <a:bodyPr/>
          <a:lstStyle>
            <a:lvl1pPr marL="0" indent="0">
              <a:buFontTx/>
              <a:buNone/>
              <a:defRPr>
                <a:solidFill>
                  <a:schemeClr val="bg1"/>
                </a:solidFill>
              </a:defRPr>
            </a:lvl1pPr>
          </a:lstStyle>
          <a:p>
            <a:pPr lvl="0"/>
            <a:r>
              <a:rPr lang="en-GB" noProof="0" smtClean="0"/>
              <a:t>Click to edit Master subtitle style</a:t>
            </a:r>
          </a:p>
        </p:txBody>
      </p:sp>
      <p:sp>
        <p:nvSpPr>
          <p:cNvPr id="5128" name="Text Box 8"/>
          <p:cNvSpPr txBox="1">
            <a:spLocks noChangeArrowheads="1"/>
          </p:cNvSpPr>
          <p:nvPr/>
        </p:nvSpPr>
        <p:spPr bwMode="auto">
          <a:xfrm>
            <a:off x="631825" y="44450"/>
            <a:ext cx="576263"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pPr>
            <a:endParaRPr lang="en-US" b="1" dirty="0"/>
          </a:p>
        </p:txBody>
      </p:sp>
      <p:pic>
        <p:nvPicPr>
          <p:cNvPr id="5132" name="Picture 12" descr="PAS logo green T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61288" y="376238"/>
            <a:ext cx="1800225" cy="12525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810989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70750" y="274638"/>
            <a:ext cx="222885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84200" y="274638"/>
            <a:ext cx="65341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0350644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84200" y="274638"/>
            <a:ext cx="89154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584200" y="1600200"/>
            <a:ext cx="8915400" cy="4525963"/>
          </a:xfrm>
        </p:spPr>
        <p:txBody>
          <a:bodyPr/>
          <a:lstStyle/>
          <a:p>
            <a:endParaRPr lang="en-GB" dirty="0"/>
          </a:p>
        </p:txBody>
      </p:sp>
    </p:spTree>
    <p:extLst>
      <p:ext uri="{BB962C8B-B14F-4D97-AF65-F5344CB8AC3E}">
        <p14:creationId xmlns:p14="http://schemas.microsoft.com/office/powerpoint/2010/main" val="35257780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4" descr="title_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921875"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8"/>
          <p:cNvSpPr txBox="1">
            <a:spLocks noChangeArrowheads="1"/>
          </p:cNvSpPr>
          <p:nvPr/>
        </p:nvSpPr>
        <p:spPr bwMode="auto">
          <a:xfrm>
            <a:off x="631825" y="44450"/>
            <a:ext cx="576263"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4400" b="1">
                <a:solidFill>
                  <a:schemeClr val="tx2"/>
                </a:solidFill>
                <a:latin typeface="Arial" charset="0"/>
              </a:defRPr>
            </a:lvl1pPr>
            <a:lvl2pPr marL="742950" indent="-285750" eaLnBrk="0" hangingPunct="0">
              <a:defRPr sz="4400" b="1">
                <a:solidFill>
                  <a:schemeClr val="tx2"/>
                </a:solidFill>
                <a:latin typeface="Arial" charset="0"/>
              </a:defRPr>
            </a:lvl2pPr>
            <a:lvl3pPr marL="1143000" indent="-228600" eaLnBrk="0" hangingPunct="0">
              <a:defRPr sz="4400" b="1">
                <a:solidFill>
                  <a:schemeClr val="tx2"/>
                </a:solidFill>
                <a:latin typeface="Arial" charset="0"/>
              </a:defRPr>
            </a:lvl3pPr>
            <a:lvl4pPr marL="1600200" indent="-228600" eaLnBrk="0" hangingPunct="0">
              <a:defRPr sz="4400" b="1">
                <a:solidFill>
                  <a:schemeClr val="tx2"/>
                </a:solidFill>
                <a:latin typeface="Arial" charset="0"/>
              </a:defRPr>
            </a:lvl4pPr>
            <a:lvl5pPr marL="2057400" indent="-228600" eaLnBrk="0" hangingPunct="0">
              <a:defRPr sz="4400" b="1">
                <a:solidFill>
                  <a:schemeClr val="tx2"/>
                </a:solidFill>
                <a:latin typeface="Arial" charset="0"/>
              </a:defRPr>
            </a:lvl5pPr>
            <a:lvl6pPr marL="2514600" indent="-228600" eaLnBrk="0" fontAlgn="base" hangingPunct="0">
              <a:spcBef>
                <a:spcPct val="0"/>
              </a:spcBef>
              <a:spcAft>
                <a:spcPct val="0"/>
              </a:spcAft>
              <a:defRPr sz="4400" b="1">
                <a:solidFill>
                  <a:schemeClr val="tx2"/>
                </a:solidFill>
                <a:latin typeface="Arial" charset="0"/>
              </a:defRPr>
            </a:lvl6pPr>
            <a:lvl7pPr marL="2971800" indent="-228600" eaLnBrk="0" fontAlgn="base" hangingPunct="0">
              <a:spcBef>
                <a:spcPct val="0"/>
              </a:spcBef>
              <a:spcAft>
                <a:spcPct val="0"/>
              </a:spcAft>
              <a:defRPr sz="4400" b="1">
                <a:solidFill>
                  <a:schemeClr val="tx2"/>
                </a:solidFill>
                <a:latin typeface="Arial" charset="0"/>
              </a:defRPr>
            </a:lvl7pPr>
            <a:lvl8pPr marL="3429000" indent="-228600" eaLnBrk="0" fontAlgn="base" hangingPunct="0">
              <a:spcBef>
                <a:spcPct val="0"/>
              </a:spcBef>
              <a:spcAft>
                <a:spcPct val="0"/>
              </a:spcAft>
              <a:defRPr sz="4400" b="1">
                <a:solidFill>
                  <a:schemeClr val="tx2"/>
                </a:solidFill>
                <a:latin typeface="Arial" charset="0"/>
              </a:defRPr>
            </a:lvl8pPr>
            <a:lvl9pPr marL="3886200" indent="-228600" eaLnBrk="0" fontAlgn="base" hangingPunct="0">
              <a:spcBef>
                <a:spcPct val="0"/>
              </a:spcBef>
              <a:spcAft>
                <a:spcPct val="0"/>
              </a:spcAft>
              <a:defRPr sz="4400" b="1">
                <a:solidFill>
                  <a:schemeClr val="tx2"/>
                </a:solidFill>
                <a:latin typeface="Arial" charset="0"/>
              </a:defRPr>
            </a:lvl9pPr>
          </a:lstStyle>
          <a:p>
            <a:pPr eaLnBrk="1" hangingPunct="1">
              <a:spcBef>
                <a:spcPct val="50000"/>
              </a:spcBef>
              <a:defRPr/>
            </a:pPr>
            <a:endParaRPr lang="en-US" dirty="0" smtClean="0">
              <a:solidFill>
                <a:srgbClr val="000000"/>
              </a:solidFill>
            </a:endParaRPr>
          </a:p>
        </p:txBody>
      </p:sp>
      <p:pic>
        <p:nvPicPr>
          <p:cNvPr id="6" name="Picture 12" descr="PAS logo green 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488" y="333375"/>
            <a:ext cx="1944687"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832725" y="476250"/>
            <a:ext cx="15621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ctrTitle"/>
          </p:nvPr>
        </p:nvSpPr>
        <p:spPr>
          <a:xfrm>
            <a:off x="631825" y="2420966"/>
            <a:ext cx="8420100" cy="1125537"/>
          </a:xfrm>
        </p:spPr>
        <p:txBody>
          <a:bodyPr/>
          <a:lstStyle>
            <a:lvl1pPr>
              <a:defRPr>
                <a:solidFill>
                  <a:schemeClr val="bg1"/>
                </a:solidFill>
              </a:defRPr>
            </a:lvl1pPr>
          </a:lstStyle>
          <a:p>
            <a:pPr lvl="0"/>
            <a:r>
              <a:rPr lang="en-GB" noProof="0" smtClean="0"/>
              <a:t>Click to edit Master title style</a:t>
            </a:r>
          </a:p>
        </p:txBody>
      </p:sp>
      <p:sp>
        <p:nvSpPr>
          <p:cNvPr id="5124" name="Rectangle 4"/>
          <p:cNvSpPr>
            <a:spLocks noGrp="1" noChangeArrowheads="1"/>
          </p:cNvSpPr>
          <p:nvPr>
            <p:ph type="subTitle" idx="1"/>
          </p:nvPr>
        </p:nvSpPr>
        <p:spPr>
          <a:xfrm>
            <a:off x="682625" y="3573463"/>
            <a:ext cx="6934200" cy="1752600"/>
          </a:xfrm>
        </p:spPr>
        <p:txBody>
          <a:bodyPr/>
          <a:lstStyle>
            <a:lvl1pPr marL="0" indent="0">
              <a:buFontTx/>
              <a:buNone/>
              <a:defRPr>
                <a:solidFill>
                  <a:schemeClr val="bg1"/>
                </a:solidFill>
              </a:defRPr>
            </a:lvl1pPr>
          </a:lstStyle>
          <a:p>
            <a:pPr lvl="0"/>
            <a:r>
              <a:rPr lang="en-GB" noProof="0" smtClean="0"/>
              <a:t>Click to edit Master subtitle style</a:t>
            </a:r>
          </a:p>
        </p:txBody>
      </p:sp>
    </p:spTree>
    <p:extLst>
      <p:ext uri="{BB962C8B-B14F-4D97-AF65-F5344CB8AC3E}">
        <p14:creationId xmlns:p14="http://schemas.microsoft.com/office/powerpoint/2010/main" val="5328086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9820647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28"/>
            <a:ext cx="84201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647827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84199"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118103"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7840471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391"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91"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1789240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6118837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5924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Click to edit Master title style</a:t>
            </a:r>
            <a:endParaRPr lang="en-GB" dirty="0"/>
          </a:p>
        </p:txBody>
      </p:sp>
      <p:sp>
        <p:nvSpPr>
          <p:cNvPr id="3" name="Content Placeholder 2"/>
          <p:cNvSpPr>
            <a:spLocks noGrp="1"/>
          </p:cNvSpPr>
          <p:nvPr>
            <p:ph idx="1"/>
          </p:nvPr>
        </p:nvSpPr>
        <p:spPr/>
        <p:txBody>
          <a:bodyP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31987327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8" y="273050"/>
            <a:ext cx="3259138"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3499" y="273076"/>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8"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180511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285868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473835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70751" y="274663"/>
            <a:ext cx="222885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84202" y="274663"/>
            <a:ext cx="65341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851176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251265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842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1181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085784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195453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82294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6544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76168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54973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584200" y="274638"/>
            <a:ext cx="8915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4099" name="Rectangle 3"/>
          <p:cNvSpPr>
            <a:spLocks noGrp="1" noChangeArrowheads="1"/>
          </p:cNvSpPr>
          <p:nvPr>
            <p:ph type="body" idx="1"/>
          </p:nvPr>
        </p:nvSpPr>
        <p:spPr bwMode="auto">
          <a:xfrm>
            <a:off x="584200" y="1600200"/>
            <a:ext cx="8915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100" name="Line 4"/>
          <p:cNvSpPr>
            <a:spLocks noChangeShapeType="1"/>
          </p:cNvSpPr>
          <p:nvPr/>
        </p:nvSpPr>
        <p:spPr bwMode="auto">
          <a:xfrm>
            <a:off x="584200" y="6453188"/>
            <a:ext cx="8893175" cy="0"/>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l" rtl="0" fontAlgn="base">
        <a:spcBef>
          <a:spcPct val="0"/>
        </a:spcBef>
        <a:spcAft>
          <a:spcPct val="0"/>
        </a:spcAft>
        <a:defRPr sz="4000" b="1">
          <a:solidFill>
            <a:srgbClr val="669900"/>
          </a:solidFill>
          <a:latin typeface="+mj-lt"/>
          <a:ea typeface="+mj-ea"/>
          <a:cs typeface="+mj-cs"/>
        </a:defRPr>
      </a:lvl1pPr>
      <a:lvl2pPr algn="l" rtl="0" fontAlgn="base">
        <a:spcBef>
          <a:spcPct val="0"/>
        </a:spcBef>
        <a:spcAft>
          <a:spcPct val="0"/>
        </a:spcAft>
        <a:defRPr sz="4000" b="1">
          <a:solidFill>
            <a:srgbClr val="669900"/>
          </a:solidFill>
          <a:latin typeface="Arial" charset="0"/>
        </a:defRPr>
      </a:lvl2pPr>
      <a:lvl3pPr algn="l" rtl="0" fontAlgn="base">
        <a:spcBef>
          <a:spcPct val="0"/>
        </a:spcBef>
        <a:spcAft>
          <a:spcPct val="0"/>
        </a:spcAft>
        <a:defRPr sz="4000" b="1">
          <a:solidFill>
            <a:srgbClr val="669900"/>
          </a:solidFill>
          <a:latin typeface="Arial" charset="0"/>
        </a:defRPr>
      </a:lvl3pPr>
      <a:lvl4pPr algn="l" rtl="0" fontAlgn="base">
        <a:spcBef>
          <a:spcPct val="0"/>
        </a:spcBef>
        <a:spcAft>
          <a:spcPct val="0"/>
        </a:spcAft>
        <a:defRPr sz="4000" b="1">
          <a:solidFill>
            <a:srgbClr val="669900"/>
          </a:solidFill>
          <a:latin typeface="Arial" charset="0"/>
        </a:defRPr>
      </a:lvl4pPr>
      <a:lvl5pPr algn="l" rtl="0" fontAlgn="base">
        <a:spcBef>
          <a:spcPct val="0"/>
        </a:spcBef>
        <a:spcAft>
          <a:spcPct val="0"/>
        </a:spcAft>
        <a:defRPr sz="4000" b="1">
          <a:solidFill>
            <a:srgbClr val="669900"/>
          </a:solidFill>
          <a:latin typeface="Arial" charset="0"/>
        </a:defRPr>
      </a:lvl5pPr>
      <a:lvl6pPr marL="457200" algn="l" rtl="0" fontAlgn="base">
        <a:spcBef>
          <a:spcPct val="0"/>
        </a:spcBef>
        <a:spcAft>
          <a:spcPct val="0"/>
        </a:spcAft>
        <a:defRPr sz="4000" b="1">
          <a:solidFill>
            <a:srgbClr val="669900"/>
          </a:solidFill>
          <a:latin typeface="Arial" charset="0"/>
        </a:defRPr>
      </a:lvl6pPr>
      <a:lvl7pPr marL="914400" algn="l" rtl="0" fontAlgn="base">
        <a:spcBef>
          <a:spcPct val="0"/>
        </a:spcBef>
        <a:spcAft>
          <a:spcPct val="0"/>
        </a:spcAft>
        <a:defRPr sz="4000" b="1">
          <a:solidFill>
            <a:srgbClr val="669900"/>
          </a:solidFill>
          <a:latin typeface="Arial" charset="0"/>
        </a:defRPr>
      </a:lvl7pPr>
      <a:lvl8pPr marL="1371600" algn="l" rtl="0" fontAlgn="base">
        <a:spcBef>
          <a:spcPct val="0"/>
        </a:spcBef>
        <a:spcAft>
          <a:spcPct val="0"/>
        </a:spcAft>
        <a:defRPr sz="4000" b="1">
          <a:solidFill>
            <a:srgbClr val="669900"/>
          </a:solidFill>
          <a:latin typeface="Arial" charset="0"/>
        </a:defRPr>
      </a:lvl8pPr>
      <a:lvl9pPr marL="1828800" algn="l" rtl="0" fontAlgn="base">
        <a:spcBef>
          <a:spcPct val="0"/>
        </a:spcBef>
        <a:spcAft>
          <a:spcPct val="0"/>
        </a:spcAft>
        <a:defRPr sz="4000" b="1">
          <a:solidFill>
            <a:srgbClr val="669900"/>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84200" y="274638"/>
            <a:ext cx="8915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584200" y="1600200"/>
            <a:ext cx="8915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Line 4"/>
          <p:cNvSpPr>
            <a:spLocks noChangeShapeType="1"/>
          </p:cNvSpPr>
          <p:nvPr/>
        </p:nvSpPr>
        <p:spPr bwMode="auto">
          <a:xfrm>
            <a:off x="584200" y="6453188"/>
            <a:ext cx="8893175" cy="0"/>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b="1" smtClean="0">
              <a:solidFill>
                <a:srgbClr val="000000"/>
              </a:solidFill>
            </a:endParaRPr>
          </a:p>
        </p:txBody>
      </p:sp>
    </p:spTree>
    <p:extLst>
      <p:ext uri="{BB962C8B-B14F-4D97-AF65-F5344CB8AC3E}">
        <p14:creationId xmlns:p14="http://schemas.microsoft.com/office/powerpoint/2010/main" val="221519928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rtl="0" eaLnBrk="0" fontAlgn="base" hangingPunct="0">
        <a:spcBef>
          <a:spcPct val="0"/>
        </a:spcBef>
        <a:spcAft>
          <a:spcPct val="0"/>
        </a:spcAft>
        <a:defRPr sz="4000" b="1">
          <a:solidFill>
            <a:srgbClr val="669900"/>
          </a:solidFill>
          <a:latin typeface="+mj-lt"/>
          <a:ea typeface="+mj-ea"/>
          <a:cs typeface="+mj-cs"/>
        </a:defRPr>
      </a:lvl1pPr>
      <a:lvl2pPr algn="l" rtl="0" eaLnBrk="0" fontAlgn="base" hangingPunct="0">
        <a:spcBef>
          <a:spcPct val="0"/>
        </a:spcBef>
        <a:spcAft>
          <a:spcPct val="0"/>
        </a:spcAft>
        <a:defRPr sz="4000" b="1">
          <a:solidFill>
            <a:srgbClr val="669900"/>
          </a:solidFill>
          <a:latin typeface="Arial" charset="0"/>
        </a:defRPr>
      </a:lvl2pPr>
      <a:lvl3pPr algn="l" rtl="0" eaLnBrk="0" fontAlgn="base" hangingPunct="0">
        <a:spcBef>
          <a:spcPct val="0"/>
        </a:spcBef>
        <a:spcAft>
          <a:spcPct val="0"/>
        </a:spcAft>
        <a:defRPr sz="4000" b="1">
          <a:solidFill>
            <a:srgbClr val="669900"/>
          </a:solidFill>
          <a:latin typeface="Arial" charset="0"/>
        </a:defRPr>
      </a:lvl3pPr>
      <a:lvl4pPr algn="l" rtl="0" eaLnBrk="0" fontAlgn="base" hangingPunct="0">
        <a:spcBef>
          <a:spcPct val="0"/>
        </a:spcBef>
        <a:spcAft>
          <a:spcPct val="0"/>
        </a:spcAft>
        <a:defRPr sz="4000" b="1">
          <a:solidFill>
            <a:srgbClr val="669900"/>
          </a:solidFill>
          <a:latin typeface="Arial" charset="0"/>
        </a:defRPr>
      </a:lvl4pPr>
      <a:lvl5pPr algn="l" rtl="0" eaLnBrk="0" fontAlgn="base" hangingPunct="0">
        <a:spcBef>
          <a:spcPct val="0"/>
        </a:spcBef>
        <a:spcAft>
          <a:spcPct val="0"/>
        </a:spcAft>
        <a:defRPr sz="4000" b="1">
          <a:solidFill>
            <a:srgbClr val="669900"/>
          </a:solidFill>
          <a:latin typeface="Arial" charset="0"/>
        </a:defRPr>
      </a:lvl5pPr>
      <a:lvl6pPr marL="457200" algn="l" rtl="0" fontAlgn="base">
        <a:spcBef>
          <a:spcPct val="0"/>
        </a:spcBef>
        <a:spcAft>
          <a:spcPct val="0"/>
        </a:spcAft>
        <a:defRPr sz="4000" b="1">
          <a:solidFill>
            <a:srgbClr val="669900"/>
          </a:solidFill>
          <a:latin typeface="Arial" charset="0"/>
        </a:defRPr>
      </a:lvl6pPr>
      <a:lvl7pPr marL="914400" algn="l" rtl="0" fontAlgn="base">
        <a:spcBef>
          <a:spcPct val="0"/>
        </a:spcBef>
        <a:spcAft>
          <a:spcPct val="0"/>
        </a:spcAft>
        <a:defRPr sz="4000" b="1">
          <a:solidFill>
            <a:srgbClr val="669900"/>
          </a:solidFill>
          <a:latin typeface="Arial" charset="0"/>
        </a:defRPr>
      </a:lvl7pPr>
      <a:lvl8pPr marL="1371600" algn="l" rtl="0" fontAlgn="base">
        <a:spcBef>
          <a:spcPct val="0"/>
        </a:spcBef>
        <a:spcAft>
          <a:spcPct val="0"/>
        </a:spcAft>
        <a:defRPr sz="4000" b="1">
          <a:solidFill>
            <a:srgbClr val="669900"/>
          </a:solidFill>
          <a:latin typeface="Arial" charset="0"/>
        </a:defRPr>
      </a:lvl8pPr>
      <a:lvl9pPr marL="1828800" algn="l" rtl="0" fontAlgn="base">
        <a:spcBef>
          <a:spcPct val="0"/>
        </a:spcBef>
        <a:spcAft>
          <a:spcPct val="0"/>
        </a:spcAft>
        <a:defRPr sz="4000" b="1">
          <a:solidFill>
            <a:srgbClr val="6699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locality.org.uk/resources/neighbourhood-planning-roadmap-guide/" TargetMode="External"/><Relationship Id="rId7" Type="http://schemas.openxmlformats.org/officeDocument/2006/relationships/diagramColors" Target="../diagrams/colors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hyperlink" Target="http://locality.org.uk/resources/neighbourhood-planning-roadmap-guide/" TargetMode="External"/><Relationship Id="rId7" Type="http://schemas.openxmlformats.org/officeDocument/2006/relationships/diagramColors" Target="../diagrams/colors3.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1069975" y="2591495"/>
            <a:ext cx="8420100" cy="1989633"/>
          </a:xfrm>
        </p:spPr>
        <p:txBody>
          <a:bodyPr/>
          <a:lstStyle/>
          <a:p>
            <a:r>
              <a:rPr lang="en-GB" sz="4800" dirty="0" smtClean="0">
                <a:solidFill>
                  <a:schemeClr val="tx1"/>
                </a:solidFill>
              </a:rPr>
              <a:t>Neighbourhood planning</a:t>
            </a:r>
            <a:endParaRPr lang="en-GB" sz="4800" dirty="0">
              <a:solidFill>
                <a:schemeClr val="tx1"/>
              </a:solidFill>
            </a:endParaRPr>
          </a:p>
        </p:txBody>
      </p:sp>
      <p:sp>
        <p:nvSpPr>
          <p:cNvPr id="15365" name="Text Box 5"/>
          <p:cNvSpPr txBox="1">
            <a:spLocks noChangeArrowheads="1"/>
          </p:cNvSpPr>
          <p:nvPr/>
        </p:nvSpPr>
        <p:spPr bwMode="auto">
          <a:xfrm>
            <a:off x="6105128" y="5513556"/>
            <a:ext cx="316706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GB" sz="2400" b="1" dirty="0" smtClean="0">
                <a:solidFill>
                  <a:schemeClr val="bg1"/>
                </a:solidFill>
              </a:rPr>
              <a:t>April 2015 www.pas.gov.uk</a:t>
            </a:r>
            <a:endParaRPr lang="en-GB" sz="2400" b="1"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Key </a:t>
            </a:r>
            <a:r>
              <a:rPr lang="en-GB" dirty="0"/>
              <a:t>stages of neighbourhood </a:t>
            </a:r>
            <a:r>
              <a:rPr lang="en-GB" dirty="0" smtClean="0"/>
              <a:t>planning</a:t>
            </a:r>
            <a:endParaRPr lang="en-GB" dirty="0"/>
          </a:p>
        </p:txBody>
      </p:sp>
      <p:sp>
        <p:nvSpPr>
          <p:cNvPr id="3" name="Content Placeholder 2"/>
          <p:cNvSpPr>
            <a:spLocks noGrp="1"/>
          </p:cNvSpPr>
          <p:nvPr>
            <p:ph idx="1"/>
          </p:nvPr>
        </p:nvSpPr>
        <p:spPr>
          <a:xfrm>
            <a:off x="584200" y="1700808"/>
            <a:ext cx="8915400" cy="4925144"/>
          </a:xfrm>
        </p:spPr>
        <p:txBody>
          <a:bodyPr>
            <a:normAutofit lnSpcReduction="10000"/>
          </a:bodyPr>
          <a:lstStyle/>
          <a:p>
            <a:pPr marL="0" indent="0">
              <a:buNone/>
            </a:pPr>
            <a:endParaRPr lang="en-GB" sz="2800" dirty="0" smtClean="0"/>
          </a:p>
          <a:p>
            <a:pPr marL="0" indent="0">
              <a:buNone/>
            </a:pPr>
            <a:endParaRPr lang="en-GB" sz="2800" dirty="0"/>
          </a:p>
          <a:p>
            <a:pPr marL="0" indent="0">
              <a:buNone/>
            </a:pPr>
            <a:endParaRPr lang="en-GB" sz="2800" dirty="0" smtClean="0"/>
          </a:p>
          <a:p>
            <a:pPr marL="0" indent="0">
              <a:buNone/>
            </a:pPr>
            <a:endParaRPr lang="en-GB" sz="2800" dirty="0"/>
          </a:p>
          <a:p>
            <a:pPr marL="0" indent="0">
              <a:buNone/>
            </a:pPr>
            <a:endParaRPr lang="en-GB" sz="2800" dirty="0" smtClean="0"/>
          </a:p>
          <a:p>
            <a:pPr marL="0" indent="0">
              <a:buNone/>
            </a:pPr>
            <a:endParaRPr lang="en-GB" sz="2800" dirty="0"/>
          </a:p>
          <a:p>
            <a:pPr marL="0" indent="0">
              <a:buNone/>
            </a:pPr>
            <a:endParaRPr lang="en-GB" sz="2800" dirty="0" smtClean="0"/>
          </a:p>
          <a:p>
            <a:pPr marL="0" indent="0">
              <a:buNone/>
            </a:pPr>
            <a:endParaRPr lang="en-GB" sz="2800" dirty="0"/>
          </a:p>
          <a:p>
            <a:pPr marL="0" indent="0" algn="r">
              <a:buNone/>
            </a:pPr>
            <a:endParaRPr lang="en-GB" sz="1800" dirty="0" smtClean="0"/>
          </a:p>
          <a:p>
            <a:pPr marL="0" indent="0" algn="r">
              <a:buNone/>
            </a:pPr>
            <a:r>
              <a:rPr lang="en-GB" sz="1800" dirty="0" smtClean="0"/>
              <a:t>Source: Neighbourhood Plans Roadmap Guide. </a:t>
            </a:r>
            <a:r>
              <a:rPr lang="en-GB" sz="1800" dirty="0"/>
              <a:t>Locality </a:t>
            </a:r>
            <a:r>
              <a:rPr lang="en-GB" sz="1800" dirty="0">
                <a:hlinkClick r:id="rId3"/>
              </a:rPr>
              <a:t>http://locality.org.uk/resources/neighbourhood-planning-roadmap-guide</a:t>
            </a:r>
            <a:r>
              <a:rPr lang="en-GB" sz="1800" dirty="0" smtClean="0">
                <a:hlinkClick r:id="rId3"/>
              </a:rPr>
              <a:t>/</a:t>
            </a:r>
            <a:r>
              <a:rPr lang="en-GB" sz="1800" dirty="0" smtClean="0"/>
              <a:t> </a:t>
            </a:r>
          </a:p>
        </p:txBody>
      </p:sp>
      <p:graphicFrame>
        <p:nvGraphicFramePr>
          <p:cNvPr id="4" name="Diagram 3"/>
          <p:cNvGraphicFramePr/>
          <p:nvPr>
            <p:extLst>
              <p:ext uri="{D42A27DB-BD31-4B8C-83A1-F6EECF244321}">
                <p14:modId xmlns:p14="http://schemas.microsoft.com/office/powerpoint/2010/main" val="944427671"/>
              </p:ext>
            </p:extLst>
          </p:nvPr>
        </p:nvGraphicFramePr>
        <p:xfrm>
          <a:off x="1215157" y="1412776"/>
          <a:ext cx="7311423" cy="46805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Rectangle 4"/>
          <p:cNvSpPr/>
          <p:nvPr/>
        </p:nvSpPr>
        <p:spPr bwMode="auto">
          <a:xfrm>
            <a:off x="89849" y="2924944"/>
            <a:ext cx="1296144"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4400" b="0" i="0" u="none" strike="noStrike" cap="none" normalizeH="0" baseline="0" dirty="0" smtClean="0">
              <a:ln>
                <a:noFill/>
              </a:ln>
              <a:solidFill>
                <a:schemeClr val="tx2"/>
              </a:solidFill>
              <a:effectLst/>
              <a:latin typeface="Arial" charset="0"/>
            </a:endParaRPr>
          </a:p>
        </p:txBody>
      </p:sp>
      <p:sp>
        <p:nvSpPr>
          <p:cNvPr id="6" name="TextBox 5"/>
          <p:cNvSpPr txBox="1"/>
          <p:nvPr/>
        </p:nvSpPr>
        <p:spPr>
          <a:xfrm>
            <a:off x="502892" y="3806180"/>
            <a:ext cx="1641796" cy="584775"/>
          </a:xfrm>
          <a:prstGeom prst="rect">
            <a:avLst/>
          </a:prstGeom>
          <a:noFill/>
        </p:spPr>
        <p:txBody>
          <a:bodyPr wrap="none" rtlCol="0">
            <a:spAutoFit/>
          </a:bodyPr>
          <a:lstStyle/>
          <a:p>
            <a:r>
              <a:rPr lang="en-GB" sz="3200" b="1" dirty="0" smtClean="0">
                <a:solidFill>
                  <a:schemeClr val="tx1"/>
                </a:solidFill>
              </a:rPr>
              <a:t>Stage 1</a:t>
            </a:r>
            <a:endParaRPr lang="en-GB" sz="3200" b="1" dirty="0">
              <a:solidFill>
                <a:schemeClr val="tx1"/>
              </a:solidFill>
            </a:endParaRPr>
          </a:p>
        </p:txBody>
      </p:sp>
      <p:sp>
        <p:nvSpPr>
          <p:cNvPr id="7" name="TextBox 6"/>
          <p:cNvSpPr txBox="1"/>
          <p:nvPr/>
        </p:nvSpPr>
        <p:spPr>
          <a:xfrm>
            <a:off x="2144688" y="2632555"/>
            <a:ext cx="1641796" cy="584775"/>
          </a:xfrm>
          <a:prstGeom prst="rect">
            <a:avLst/>
          </a:prstGeom>
          <a:noFill/>
        </p:spPr>
        <p:txBody>
          <a:bodyPr wrap="none" rtlCol="0">
            <a:spAutoFit/>
          </a:bodyPr>
          <a:lstStyle/>
          <a:p>
            <a:r>
              <a:rPr lang="en-GB" sz="3200" b="1" dirty="0" smtClean="0">
                <a:solidFill>
                  <a:schemeClr val="tx1"/>
                </a:solidFill>
              </a:rPr>
              <a:t>Stage 2</a:t>
            </a:r>
            <a:endParaRPr lang="en-GB" sz="3200" b="1" dirty="0">
              <a:solidFill>
                <a:schemeClr val="tx1"/>
              </a:solidFill>
            </a:endParaRPr>
          </a:p>
        </p:txBody>
      </p:sp>
      <p:sp>
        <p:nvSpPr>
          <p:cNvPr id="8" name="TextBox 7"/>
          <p:cNvSpPr txBox="1"/>
          <p:nvPr/>
        </p:nvSpPr>
        <p:spPr>
          <a:xfrm>
            <a:off x="4476528" y="1700808"/>
            <a:ext cx="1641796" cy="584775"/>
          </a:xfrm>
          <a:prstGeom prst="rect">
            <a:avLst/>
          </a:prstGeom>
          <a:noFill/>
        </p:spPr>
        <p:txBody>
          <a:bodyPr wrap="none" rtlCol="0">
            <a:spAutoFit/>
          </a:bodyPr>
          <a:lstStyle/>
          <a:p>
            <a:r>
              <a:rPr lang="en-GB" sz="3200" b="1" dirty="0" smtClean="0">
                <a:solidFill>
                  <a:schemeClr val="tx1"/>
                </a:solidFill>
              </a:rPr>
              <a:t>Stage 3</a:t>
            </a:r>
            <a:endParaRPr lang="en-GB" sz="3200" b="1" dirty="0">
              <a:solidFill>
                <a:schemeClr val="tx1"/>
              </a:solidFill>
            </a:endParaRPr>
          </a:p>
        </p:txBody>
      </p:sp>
    </p:spTree>
    <p:extLst>
      <p:ext uri="{BB962C8B-B14F-4D97-AF65-F5344CB8AC3E}">
        <p14:creationId xmlns:p14="http://schemas.microsoft.com/office/powerpoint/2010/main" val="2891850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512" y="149472"/>
            <a:ext cx="8496944" cy="63440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49099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pPr eaLnBrk="1" hangingPunct="1"/>
            <a:r>
              <a:rPr lang="en-GB" dirty="0" smtClean="0">
                <a:ea typeface="ＭＳ Ｐゴシック" pitchFamily="34" charset="-128"/>
              </a:rPr>
              <a:t>Getting started: Qualifying Bodies</a:t>
            </a:r>
          </a:p>
        </p:txBody>
      </p:sp>
      <p:sp>
        <p:nvSpPr>
          <p:cNvPr id="153603" name="Rectangle 3"/>
          <p:cNvSpPr>
            <a:spLocks noGrp="1" noChangeArrowheads="1"/>
          </p:cNvSpPr>
          <p:nvPr>
            <p:ph type="body" idx="1"/>
          </p:nvPr>
        </p:nvSpPr>
        <p:spPr>
          <a:xfrm>
            <a:off x="632520" y="1124744"/>
            <a:ext cx="9001000" cy="5400600"/>
          </a:xfrm>
        </p:spPr>
        <p:txBody>
          <a:bodyPr>
            <a:noAutofit/>
          </a:bodyPr>
          <a:lstStyle/>
          <a:p>
            <a:pPr marL="0" indent="0" eaLnBrk="1" hangingPunct="1">
              <a:buNone/>
            </a:pPr>
            <a:r>
              <a:rPr lang="en-GB" sz="2400" b="1" dirty="0" smtClean="0">
                <a:ea typeface="ＭＳ Ｐゴシック" pitchFamily="34" charset="-128"/>
              </a:rPr>
              <a:t>Non-Parished Areas:</a:t>
            </a:r>
          </a:p>
          <a:p>
            <a:pPr marL="914400" lvl="1" indent="-457200">
              <a:buFont typeface="Arial" pitchFamily="34" charset="0"/>
              <a:buChar char="•"/>
            </a:pPr>
            <a:r>
              <a:rPr lang="en-GB" sz="2000" dirty="0" smtClean="0">
                <a:ea typeface="ＭＳ Ｐゴシック" pitchFamily="34" charset="-128"/>
              </a:rPr>
              <a:t>New body, a neighbourhood Forum with minimum of 21 members and 1 (district or county) councillor. Forum would have to show they have tried to involve a Councillor. Councillors are ‘allowed’ on to a forum.</a:t>
            </a:r>
          </a:p>
          <a:p>
            <a:pPr marL="914400" lvl="1" indent="-457200">
              <a:buFont typeface="Arial" pitchFamily="34" charset="0"/>
              <a:buChar char="•"/>
            </a:pPr>
            <a:r>
              <a:rPr lang="en-GB" sz="2000" dirty="0" smtClean="0">
                <a:ea typeface="ＭＳ Ｐゴシック" pitchFamily="34" charset="-128"/>
              </a:rPr>
              <a:t>Reflective of those living or working in the area</a:t>
            </a:r>
          </a:p>
          <a:p>
            <a:pPr marL="914400" lvl="1" indent="-457200">
              <a:buFont typeface="Arial" pitchFamily="34" charset="0"/>
              <a:buChar char="•"/>
            </a:pPr>
            <a:r>
              <a:rPr lang="en-GB" sz="2000" dirty="0" smtClean="0">
                <a:ea typeface="ＭＳ Ｐゴシック" pitchFamily="34" charset="-128"/>
              </a:rPr>
              <a:t>Community, individual and business presence</a:t>
            </a:r>
          </a:p>
          <a:p>
            <a:pPr marL="914400" lvl="1" indent="-457200">
              <a:buFont typeface="Arial" pitchFamily="34" charset="0"/>
              <a:buChar char="•"/>
            </a:pPr>
            <a:r>
              <a:rPr lang="en-GB" sz="2000" dirty="0" smtClean="0">
                <a:ea typeface="ＭＳ Ｐゴシック" pitchFamily="34" charset="-128"/>
              </a:rPr>
              <a:t>Statement explaining that the lead body is capable of being a qualifying body</a:t>
            </a:r>
          </a:p>
          <a:p>
            <a:pPr marL="514350" indent="-457200">
              <a:buNone/>
            </a:pPr>
            <a:r>
              <a:rPr lang="en-GB" sz="2400" b="1" dirty="0" smtClean="0">
                <a:ea typeface="ＭＳ Ｐゴシック" pitchFamily="34" charset="-128"/>
              </a:rPr>
              <a:t>Parished Areas:</a:t>
            </a:r>
          </a:p>
          <a:p>
            <a:pPr marL="914400" lvl="1" indent="-457200">
              <a:buFont typeface="Arial" pitchFamily="34" charset="0"/>
              <a:buChar char="•"/>
            </a:pPr>
            <a:r>
              <a:rPr lang="en-GB" sz="2000" dirty="0" smtClean="0">
                <a:ea typeface="ＭＳ Ｐゴシック" pitchFamily="34" charset="-128"/>
              </a:rPr>
              <a:t>Local Parish or Town Council is automatically lead body</a:t>
            </a:r>
          </a:p>
          <a:p>
            <a:pPr marL="914400" lvl="1" indent="-457200">
              <a:buFont typeface="Arial" pitchFamily="34" charset="0"/>
              <a:buChar char="•"/>
            </a:pPr>
            <a:r>
              <a:rPr lang="en-GB" sz="2000" dirty="0" smtClean="0">
                <a:ea typeface="ＭＳ Ｐゴシック" pitchFamily="34" charset="-128"/>
              </a:rPr>
              <a:t>Steering group to involve other parties/individuals. A district/county councillor can be ‘invited’ to sit on the steering group by the parish</a:t>
            </a:r>
          </a:p>
          <a:p>
            <a:pPr marL="914400" lvl="1" indent="-457200">
              <a:buFont typeface="Arial" pitchFamily="34" charset="0"/>
              <a:buChar char="•"/>
            </a:pPr>
            <a:r>
              <a:rPr lang="en-GB" sz="2000" dirty="0" smtClean="0">
                <a:ea typeface="ＭＳ Ｐゴシック" pitchFamily="34" charset="-128"/>
              </a:rPr>
              <a:t>Draft plan needs approval of full parish council</a:t>
            </a:r>
          </a:p>
          <a:p>
            <a:pPr marL="914400" lvl="1" indent="-457200">
              <a:buFont typeface="Arial" pitchFamily="34" charset="0"/>
              <a:buChar char="•"/>
            </a:pPr>
            <a:r>
              <a:rPr lang="en-GB" sz="2000" dirty="0" smtClean="0">
                <a:ea typeface="ＭＳ Ｐゴシック" pitchFamily="34" charset="-128"/>
              </a:rPr>
              <a:t>District or county councillors can sit on steering group</a:t>
            </a:r>
          </a:p>
          <a:p>
            <a:pPr marL="914400" lvl="1" indent="-457200">
              <a:buFont typeface="Arial" pitchFamily="34" charset="0"/>
              <a:buChar char="•"/>
            </a:pPr>
            <a:r>
              <a:rPr lang="en-GB" sz="2000" dirty="0" smtClean="0">
                <a:ea typeface="ＭＳ Ｐゴシック" pitchFamily="34" charset="-128"/>
              </a:rPr>
              <a:t>Multi-parish plans for less populated areas with common issues</a:t>
            </a:r>
          </a:p>
        </p:txBody>
      </p:sp>
    </p:spTree>
    <p:extLst>
      <p:ext uri="{BB962C8B-B14F-4D97-AF65-F5344CB8AC3E}">
        <p14:creationId xmlns:p14="http://schemas.microsoft.com/office/powerpoint/2010/main" val="14603171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200" y="274638"/>
            <a:ext cx="9193336" cy="1143000"/>
          </a:xfrm>
        </p:spPr>
        <p:txBody>
          <a:bodyPr>
            <a:normAutofit fontScale="90000"/>
          </a:bodyPr>
          <a:lstStyle/>
          <a:p>
            <a:pPr marL="0" indent="0"/>
            <a:r>
              <a:rPr lang="en-GB" dirty="0" smtClean="0"/>
              <a:t>Plan preparation: Evidence and community engagement</a:t>
            </a:r>
            <a:endParaRPr lang="en-GB" dirty="0"/>
          </a:p>
        </p:txBody>
      </p:sp>
      <p:graphicFrame>
        <p:nvGraphicFramePr>
          <p:cNvPr id="4" name="Diagram 3"/>
          <p:cNvGraphicFramePr/>
          <p:nvPr>
            <p:extLst>
              <p:ext uri="{D42A27DB-BD31-4B8C-83A1-F6EECF244321}">
                <p14:modId xmlns:p14="http://schemas.microsoft.com/office/powerpoint/2010/main" val="380083110"/>
              </p:ext>
            </p:extLst>
          </p:nvPr>
        </p:nvGraphicFramePr>
        <p:xfrm>
          <a:off x="3296816" y="1268760"/>
          <a:ext cx="6552728"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272480" y="2028904"/>
            <a:ext cx="3024336" cy="3416320"/>
          </a:xfrm>
          <a:prstGeom prst="rect">
            <a:avLst/>
          </a:prstGeom>
          <a:noFill/>
        </p:spPr>
        <p:txBody>
          <a:bodyPr wrap="square" rtlCol="0">
            <a:spAutoFit/>
          </a:bodyPr>
          <a:lstStyle/>
          <a:p>
            <a:r>
              <a:rPr lang="en-GB" sz="2400" i="1" dirty="0"/>
              <a:t>“Effective community engagement and a robust evidence base are the pillars on which a good Neighbourhood Plan will be built.” </a:t>
            </a:r>
            <a:r>
              <a:rPr lang="en-GB" sz="2400" dirty="0" smtClean="0"/>
              <a:t>(adapted from Locality Roadmap)</a:t>
            </a:r>
            <a:endParaRPr lang="en-GB" sz="2400" dirty="0"/>
          </a:p>
        </p:txBody>
      </p:sp>
    </p:spTree>
    <p:extLst>
      <p:ext uri="{BB962C8B-B14F-4D97-AF65-F5344CB8AC3E}">
        <p14:creationId xmlns:p14="http://schemas.microsoft.com/office/powerpoint/2010/main" val="5591644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Plan submission and examination</a:t>
            </a:r>
            <a:endParaRPr lang="en-GB" dirty="0"/>
          </a:p>
        </p:txBody>
      </p:sp>
      <p:sp>
        <p:nvSpPr>
          <p:cNvPr id="3" name="Content Placeholder 2"/>
          <p:cNvSpPr>
            <a:spLocks noGrp="1"/>
          </p:cNvSpPr>
          <p:nvPr>
            <p:ph idx="1"/>
          </p:nvPr>
        </p:nvSpPr>
        <p:spPr>
          <a:xfrm>
            <a:off x="584200" y="1268760"/>
            <a:ext cx="8915400" cy="5040560"/>
          </a:xfrm>
        </p:spPr>
        <p:txBody>
          <a:bodyPr>
            <a:normAutofit/>
          </a:bodyPr>
          <a:lstStyle/>
          <a:p>
            <a:r>
              <a:rPr lang="en-GB" dirty="0" smtClean="0"/>
              <a:t>Pre-submission consultation by the neighbourhood group (6 weeks)</a:t>
            </a:r>
          </a:p>
          <a:p>
            <a:r>
              <a:rPr lang="en-GB" dirty="0" smtClean="0"/>
              <a:t>Submission to the local planning authority</a:t>
            </a:r>
          </a:p>
          <a:p>
            <a:r>
              <a:rPr lang="en-GB" dirty="0" smtClean="0"/>
              <a:t>Post submission consultation by the Local </a:t>
            </a:r>
            <a:r>
              <a:rPr lang="en-GB" dirty="0"/>
              <a:t>P</a:t>
            </a:r>
            <a:r>
              <a:rPr lang="en-GB" dirty="0" smtClean="0"/>
              <a:t>lanning Authority (6 weeks)</a:t>
            </a:r>
          </a:p>
          <a:p>
            <a:r>
              <a:rPr lang="en-GB" dirty="0" smtClean="0"/>
              <a:t>Selection of examiner (joint decision)</a:t>
            </a:r>
          </a:p>
          <a:p>
            <a:r>
              <a:rPr lang="en-GB" dirty="0" smtClean="0"/>
              <a:t>Examination (which may include a hearing)</a:t>
            </a:r>
          </a:p>
          <a:p>
            <a:r>
              <a:rPr lang="en-GB" dirty="0" smtClean="0"/>
              <a:t>Examiners report containing suggested modifications</a:t>
            </a:r>
            <a:endParaRPr lang="en-GB" dirty="0"/>
          </a:p>
        </p:txBody>
      </p:sp>
    </p:spTree>
    <p:extLst>
      <p:ext uri="{BB962C8B-B14F-4D97-AF65-F5344CB8AC3E}">
        <p14:creationId xmlns:p14="http://schemas.microsoft.com/office/powerpoint/2010/main" val="33009819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480" y="274638"/>
            <a:ext cx="9633520" cy="1143000"/>
          </a:xfrm>
        </p:spPr>
        <p:txBody>
          <a:bodyPr>
            <a:normAutofit/>
          </a:bodyPr>
          <a:lstStyle/>
          <a:p>
            <a:pPr marL="0" indent="0"/>
            <a:r>
              <a:rPr lang="en-GB" dirty="0" smtClean="0"/>
              <a:t>Independent  examination</a:t>
            </a:r>
            <a:endParaRPr lang="en-GB" dirty="0"/>
          </a:p>
        </p:txBody>
      </p:sp>
      <p:sp>
        <p:nvSpPr>
          <p:cNvPr id="3" name="Content Placeholder 2"/>
          <p:cNvSpPr>
            <a:spLocks noGrp="1"/>
          </p:cNvSpPr>
          <p:nvPr>
            <p:ph idx="1"/>
          </p:nvPr>
        </p:nvSpPr>
        <p:spPr>
          <a:xfrm>
            <a:off x="584200" y="1268760"/>
            <a:ext cx="8915400" cy="5184576"/>
          </a:xfrm>
        </p:spPr>
        <p:txBody>
          <a:bodyPr>
            <a:noAutofit/>
          </a:bodyPr>
          <a:lstStyle/>
          <a:p>
            <a:pPr marL="0" indent="0">
              <a:buNone/>
            </a:pPr>
            <a:r>
              <a:rPr lang="en-GB" sz="2800" dirty="0" smtClean="0"/>
              <a:t>What are the ‘Basic conditions? Plans and orders must</a:t>
            </a:r>
          </a:p>
          <a:p>
            <a:pPr lvl="1"/>
            <a:r>
              <a:rPr lang="en-GB" dirty="0" smtClean="0"/>
              <a:t>have </a:t>
            </a:r>
            <a:r>
              <a:rPr lang="en-GB" dirty="0"/>
              <a:t>appropriate regard to national </a:t>
            </a:r>
            <a:r>
              <a:rPr lang="en-GB" dirty="0" smtClean="0"/>
              <a:t>policy</a:t>
            </a:r>
          </a:p>
          <a:p>
            <a:pPr lvl="1"/>
            <a:r>
              <a:rPr lang="en-GB" dirty="0" smtClean="0"/>
              <a:t>contribute </a:t>
            </a:r>
            <a:r>
              <a:rPr lang="en-GB" dirty="0"/>
              <a:t>to the achievement of sustainable </a:t>
            </a:r>
            <a:r>
              <a:rPr lang="en-GB" dirty="0" smtClean="0"/>
              <a:t>development</a:t>
            </a:r>
          </a:p>
          <a:p>
            <a:pPr lvl="1"/>
            <a:r>
              <a:rPr lang="en-GB" dirty="0" smtClean="0"/>
              <a:t>be </a:t>
            </a:r>
            <a:r>
              <a:rPr lang="en-GB" dirty="0"/>
              <a:t>in general conformity with the strategic policies in </a:t>
            </a:r>
            <a:r>
              <a:rPr lang="en-GB" dirty="0" smtClean="0"/>
              <a:t>the development </a:t>
            </a:r>
            <a:r>
              <a:rPr lang="en-GB" dirty="0"/>
              <a:t>plan for the local </a:t>
            </a:r>
            <a:r>
              <a:rPr lang="en-GB" dirty="0" smtClean="0"/>
              <a:t>area</a:t>
            </a:r>
          </a:p>
          <a:p>
            <a:pPr lvl="1"/>
            <a:r>
              <a:rPr lang="en-GB" dirty="0" smtClean="0"/>
              <a:t>be </a:t>
            </a:r>
            <a:r>
              <a:rPr lang="en-GB" dirty="0"/>
              <a:t>compatible with human rights </a:t>
            </a:r>
            <a:r>
              <a:rPr lang="en-GB" dirty="0" smtClean="0"/>
              <a:t>requirements</a:t>
            </a:r>
          </a:p>
          <a:p>
            <a:pPr lvl="1"/>
            <a:r>
              <a:rPr lang="en-GB" dirty="0" smtClean="0"/>
              <a:t>be </a:t>
            </a:r>
            <a:r>
              <a:rPr lang="en-GB" dirty="0"/>
              <a:t>compatible with EU </a:t>
            </a:r>
            <a:r>
              <a:rPr lang="en-GB" dirty="0" smtClean="0"/>
              <a:t>obligations</a:t>
            </a:r>
            <a:endParaRPr lang="en-GB" dirty="0"/>
          </a:p>
          <a:p>
            <a:pPr marL="457200" lvl="1" indent="0">
              <a:buNone/>
            </a:pPr>
            <a:r>
              <a:rPr lang="en-GB" dirty="0" smtClean="0"/>
              <a:t>( for NDOs its also necessary to have regard specifically to heritage and conservation)</a:t>
            </a:r>
          </a:p>
        </p:txBody>
      </p:sp>
    </p:spTree>
    <p:extLst>
      <p:ext uri="{BB962C8B-B14F-4D97-AF65-F5344CB8AC3E}">
        <p14:creationId xmlns:p14="http://schemas.microsoft.com/office/powerpoint/2010/main" val="4693241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LPA’s responsibilities</a:t>
            </a:r>
            <a:endParaRPr lang="en-GB" dirty="0"/>
          </a:p>
        </p:txBody>
      </p:sp>
      <p:sp>
        <p:nvSpPr>
          <p:cNvPr id="3" name="Content Placeholder 2"/>
          <p:cNvSpPr>
            <a:spLocks noGrp="1"/>
          </p:cNvSpPr>
          <p:nvPr>
            <p:ph idx="1"/>
          </p:nvPr>
        </p:nvSpPr>
        <p:spPr>
          <a:xfrm>
            <a:off x="560512" y="1556792"/>
            <a:ext cx="8915400" cy="4857403"/>
          </a:xfrm>
        </p:spPr>
        <p:txBody>
          <a:bodyPr>
            <a:normAutofit fontScale="77500" lnSpcReduction="20000"/>
          </a:bodyPr>
          <a:lstStyle/>
          <a:p>
            <a:r>
              <a:rPr lang="en-GB" dirty="0" smtClean="0"/>
              <a:t>To publish applications for NP areas and forums on your website for 6 weeks</a:t>
            </a:r>
          </a:p>
          <a:p>
            <a:r>
              <a:rPr lang="en-GB" dirty="0" smtClean="0"/>
              <a:t>To agree and formally </a:t>
            </a:r>
            <a:r>
              <a:rPr lang="en-GB" sz="2800" dirty="0" smtClean="0"/>
              <a:t>designate</a:t>
            </a:r>
            <a:r>
              <a:rPr lang="en-GB" dirty="0" smtClean="0"/>
              <a:t> areas and forums</a:t>
            </a:r>
          </a:p>
          <a:p>
            <a:r>
              <a:rPr lang="en-GB" dirty="0" smtClean="0"/>
              <a:t>To provide technical support and assistance to groups </a:t>
            </a:r>
          </a:p>
          <a:p>
            <a:r>
              <a:rPr lang="en-GB" dirty="0" smtClean="0"/>
              <a:t>Following </a:t>
            </a:r>
            <a:r>
              <a:rPr lang="en-GB" dirty="0"/>
              <a:t>s</a:t>
            </a:r>
            <a:r>
              <a:rPr lang="en-GB" dirty="0" smtClean="0"/>
              <a:t>ubmission of the draft plan, to satisfy itself that the plan complies with statutory requirements</a:t>
            </a:r>
          </a:p>
          <a:p>
            <a:r>
              <a:rPr lang="en-GB" dirty="0" smtClean="0"/>
              <a:t>To organise a 6 week consultation period</a:t>
            </a:r>
          </a:p>
          <a:p>
            <a:r>
              <a:rPr lang="en-GB" dirty="0" smtClean="0"/>
              <a:t>To pay for and arrange for examination by an independent examiner</a:t>
            </a:r>
          </a:p>
          <a:p>
            <a:r>
              <a:rPr lang="en-GB" dirty="0" smtClean="0"/>
              <a:t>To take a formal view on whether the basic conditions are satisfied</a:t>
            </a:r>
          </a:p>
          <a:p>
            <a:r>
              <a:rPr lang="en-GB" dirty="0" smtClean="0"/>
              <a:t>To arrange and pay for the referendum</a:t>
            </a:r>
          </a:p>
          <a:p>
            <a:r>
              <a:rPr lang="en-GB" dirty="0" smtClean="0"/>
              <a:t>To publicise and bring the plan into force.</a:t>
            </a:r>
            <a:endParaRPr lang="en-GB" dirty="0"/>
          </a:p>
        </p:txBody>
      </p:sp>
    </p:spTree>
    <p:extLst>
      <p:ext uri="{BB962C8B-B14F-4D97-AF65-F5344CB8AC3E}">
        <p14:creationId xmlns:p14="http://schemas.microsoft.com/office/powerpoint/2010/main" val="24575472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84200" y="274638"/>
            <a:ext cx="8915400" cy="706090"/>
          </a:xfrm>
        </p:spPr>
        <p:txBody>
          <a:bodyPr/>
          <a:lstStyle/>
          <a:p>
            <a:r>
              <a:rPr lang="en-GB" dirty="0" smtClean="0"/>
              <a:t>Neighbourhood Planning Funding</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314552994"/>
              </p:ext>
            </p:extLst>
          </p:nvPr>
        </p:nvGraphicFramePr>
        <p:xfrm>
          <a:off x="704528" y="1196752"/>
          <a:ext cx="8712968" cy="5328592"/>
        </p:xfrm>
        <a:graphic>
          <a:graphicData uri="http://schemas.openxmlformats.org/drawingml/2006/table">
            <a:tbl>
              <a:tblPr firstRow="1" bandRow="1">
                <a:effectLst>
                  <a:outerShdw blurRad="50800" dist="38100" dir="5400000" algn="t" rotWithShape="0">
                    <a:prstClr val="black">
                      <a:alpha val="40000"/>
                    </a:prstClr>
                  </a:outerShdw>
                </a:effectLst>
                <a:tableStyleId>{C4B1156A-380E-4F78-BDF5-A606A8083BF9}</a:tableStyleId>
              </a:tblPr>
              <a:tblGrid>
                <a:gridCol w="4356484"/>
                <a:gridCol w="4356484"/>
              </a:tblGrid>
              <a:tr h="939472">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GB" sz="2400" dirty="0" smtClean="0">
                          <a:solidFill>
                            <a:schemeClr val="tx1"/>
                          </a:solidFill>
                        </a:rPr>
                        <a:t>NP new burdens funding for</a:t>
                      </a:r>
                      <a:r>
                        <a:rPr lang="en-GB" sz="2400" baseline="0" dirty="0" smtClean="0">
                          <a:solidFill>
                            <a:schemeClr val="tx1"/>
                          </a:solidFill>
                        </a:rPr>
                        <a:t> Councils 2015-16</a:t>
                      </a:r>
                      <a:endParaRPr lang="en-GB" sz="2400" dirty="0" smtClean="0">
                        <a:solidFill>
                          <a:schemeClr val="tx1"/>
                        </a:solidFill>
                      </a:endParaRPr>
                    </a:p>
                  </a:txBody>
                  <a:tcPr>
                    <a:solidFill>
                      <a:srgbClr val="92D050"/>
                    </a:solidFill>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GB" sz="2400" dirty="0" smtClean="0"/>
                        <a:t>NP group support 2015-18</a:t>
                      </a:r>
                      <a:endParaRPr lang="en-GB" sz="2400" dirty="0" smtClean="0">
                        <a:solidFill>
                          <a:schemeClr val="tx1"/>
                        </a:solidFill>
                      </a:endParaRPr>
                    </a:p>
                  </a:txBody>
                  <a:tcPr>
                    <a:solidFill>
                      <a:srgbClr val="92D050"/>
                    </a:solidFill>
                  </a:tcPr>
                </a:tc>
              </a:tr>
              <a:tr h="784319">
                <a:tc>
                  <a:txBody>
                    <a:bodyPr/>
                    <a:lstStyle/>
                    <a:p>
                      <a:r>
                        <a:rPr lang="en-GB" sz="1800" dirty="0" smtClean="0">
                          <a:solidFill>
                            <a:schemeClr val="tx1"/>
                          </a:solidFill>
                        </a:rPr>
                        <a:t>First payment of £5000 (per designated area).</a:t>
                      </a:r>
                      <a:r>
                        <a:rPr lang="en-GB" sz="1800" baseline="0" dirty="0" smtClean="0">
                          <a:solidFill>
                            <a:schemeClr val="tx1"/>
                          </a:solidFill>
                        </a:rPr>
                        <a:t> Up to 20 per LPA. Plus further £5000 for NF designations.</a:t>
                      </a:r>
                      <a:endParaRPr lang="en-GB" sz="1800" dirty="0" smtClean="0">
                        <a:solidFill>
                          <a:schemeClr val="tx1"/>
                        </a:solidFill>
                      </a:endParaRPr>
                    </a:p>
                  </a:txBody>
                  <a:tcPr/>
                </a:tc>
                <a:tc>
                  <a:txBody>
                    <a:bodyPr/>
                    <a:lstStyle/>
                    <a:p>
                      <a:r>
                        <a:rPr lang="en-GB" sz="1800" dirty="0" smtClean="0">
                          <a:solidFill>
                            <a:schemeClr val="tx1"/>
                          </a:solidFill>
                        </a:rPr>
                        <a:t>Pot of £22,5m</a:t>
                      </a:r>
                      <a:r>
                        <a:rPr lang="en-GB" sz="1800" baseline="0" dirty="0" smtClean="0">
                          <a:solidFill>
                            <a:schemeClr val="tx1"/>
                          </a:solidFill>
                        </a:rPr>
                        <a:t> to fund direct support and grant payments up to 2015-18.</a:t>
                      </a:r>
                      <a:endParaRPr lang="en-GB" sz="1800" dirty="0" smtClean="0">
                        <a:solidFill>
                          <a:schemeClr val="tx1"/>
                        </a:solidFill>
                      </a:endParaRPr>
                    </a:p>
                  </a:txBody>
                  <a:tcPr/>
                </a:tc>
              </a:tr>
              <a:tr h="14904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solidFill>
                            <a:schemeClr val="tx1"/>
                          </a:solidFill>
                        </a:rPr>
                        <a:t>Second payment of £5000  when the</a:t>
                      </a:r>
                      <a:r>
                        <a:rPr lang="en-GB" sz="1800" baseline="0" dirty="0" smtClean="0">
                          <a:solidFill>
                            <a:schemeClr val="tx1"/>
                          </a:solidFill>
                        </a:rPr>
                        <a:t> council publicises the NP prior to examination ( to pay for examination and consultation as well as support and advice during plan preparation)</a:t>
                      </a:r>
                      <a:endParaRPr lang="en-GB" sz="1800" dirty="0" smtClean="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solidFill>
                            <a:schemeClr val="tx1"/>
                          </a:solidFill>
                        </a:rPr>
                        <a:t>Administered</a:t>
                      </a:r>
                      <a:r>
                        <a:rPr lang="en-GB" sz="1800" baseline="0" dirty="0" smtClean="0">
                          <a:solidFill>
                            <a:schemeClr val="tx1"/>
                          </a:solidFill>
                        </a:rPr>
                        <a:t> by Locality , g</a:t>
                      </a:r>
                      <a:r>
                        <a:rPr lang="en-GB" sz="1800" dirty="0" smtClean="0">
                          <a:solidFill>
                            <a:schemeClr val="tx1"/>
                          </a:solidFill>
                        </a:rPr>
                        <a:t>rant payments  – </a:t>
                      </a:r>
                      <a:r>
                        <a:rPr lang="en-GB" sz="1800" b="1" u="sng" dirty="0" smtClean="0">
                          <a:solidFill>
                            <a:schemeClr val="tx1"/>
                          </a:solidFill>
                        </a:rPr>
                        <a:t>up to</a:t>
                      </a:r>
                      <a:r>
                        <a:rPr lang="en-GB" sz="1800" dirty="0" smtClean="0">
                          <a:solidFill>
                            <a:schemeClr val="tx1"/>
                          </a:solidFill>
                        </a:rPr>
                        <a:t> £8,000 per neighbourhood area,</a:t>
                      </a:r>
                      <a:r>
                        <a:rPr lang="en-GB" sz="1800" baseline="0" dirty="0" smtClean="0">
                          <a:solidFill>
                            <a:schemeClr val="tx1"/>
                          </a:solidFill>
                        </a:rPr>
                        <a:t>, </a:t>
                      </a:r>
                      <a:r>
                        <a:rPr lang="en-GB" sz="1800" dirty="0" smtClean="0">
                          <a:solidFill>
                            <a:schemeClr val="tx1"/>
                          </a:solidFill>
                        </a:rPr>
                        <a:t>to contribute to costs incurred by the group preparing a neighbourhood plan or order.</a:t>
                      </a:r>
                    </a:p>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solidFill>
                            <a:schemeClr val="tx1"/>
                          </a:solidFill>
                        </a:rPr>
                        <a:t>Some addition funding available</a:t>
                      </a:r>
                      <a:r>
                        <a:rPr lang="en-GB" sz="1800" baseline="0" dirty="0" smtClean="0">
                          <a:solidFill>
                            <a:schemeClr val="tx1"/>
                          </a:solidFill>
                        </a:rPr>
                        <a:t> for p</a:t>
                      </a:r>
                      <a:r>
                        <a:rPr lang="en-GB" sz="1800" dirty="0" smtClean="0">
                          <a:solidFill>
                            <a:schemeClr val="tx1"/>
                          </a:solidFill>
                        </a:rPr>
                        <a:t>riority groups</a:t>
                      </a:r>
                    </a:p>
                  </a:txBody>
                  <a:tcPr/>
                </a:tc>
              </a:tr>
              <a:tr h="10034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solidFill>
                            <a:schemeClr val="tx1"/>
                          </a:solidFill>
                        </a:rPr>
                        <a:t>Third payment of $20,000 upon successful completion of the examination (to pay for the referendum) with an additional £10,000 for a business referendum.</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solidFill>
                            <a:schemeClr val="tx1"/>
                          </a:solidFill>
                        </a:rPr>
                        <a:t>Direct support – advice and support, tailored to meet the needs of supported neighbourhoods. Led by Locality and</a:t>
                      </a:r>
                    </a:p>
                  </a:txBody>
                  <a:tcPr/>
                </a:tc>
              </a:tr>
            </a:tbl>
          </a:graphicData>
        </a:graphic>
      </p:graphicFrame>
    </p:spTree>
    <p:extLst>
      <p:ext uri="{BB962C8B-B14F-4D97-AF65-F5344CB8AC3E}">
        <p14:creationId xmlns:p14="http://schemas.microsoft.com/office/powerpoint/2010/main" val="27378478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809362" y="2708920"/>
            <a:ext cx="5064590" cy="3728274"/>
          </a:xfrm>
          <a:prstGeom prst="rect">
            <a:avLst/>
          </a:prstGeom>
        </p:spPr>
      </p:pic>
      <p:sp>
        <p:nvSpPr>
          <p:cNvPr id="2" name="Title 1"/>
          <p:cNvSpPr>
            <a:spLocks noGrp="1"/>
          </p:cNvSpPr>
          <p:nvPr>
            <p:ph type="title"/>
          </p:nvPr>
        </p:nvSpPr>
        <p:spPr>
          <a:xfrm>
            <a:off x="351662" y="1124744"/>
            <a:ext cx="8915400" cy="1143000"/>
          </a:xfrm>
        </p:spPr>
        <p:txBody>
          <a:bodyPr>
            <a:normAutofit fontScale="90000"/>
          </a:bodyPr>
          <a:lstStyle/>
          <a:p>
            <a:r>
              <a:rPr lang="en-GB" dirty="0" smtClean="0"/>
              <a:t>	Neighbouring Planning</a:t>
            </a:r>
            <a:r>
              <a:rPr lang="en-GB" dirty="0"/>
              <a:t>:</a:t>
            </a:r>
            <a:r>
              <a:rPr lang="en-GB" dirty="0" smtClean="0"/>
              <a:t/>
            </a:r>
            <a:br>
              <a:rPr lang="en-GB" dirty="0" smtClean="0"/>
            </a:br>
            <a:r>
              <a:rPr lang="en-GB" dirty="0"/>
              <a:t>	</a:t>
            </a:r>
            <a:r>
              <a:rPr lang="en-GB" dirty="0" smtClean="0"/>
              <a:t>why are people bothering??</a:t>
            </a:r>
            <a:endParaRPr lang="en-GB" dirty="0"/>
          </a:p>
        </p:txBody>
      </p:sp>
    </p:spTree>
    <p:extLst>
      <p:ext uri="{BB962C8B-B14F-4D97-AF65-F5344CB8AC3E}">
        <p14:creationId xmlns:p14="http://schemas.microsoft.com/office/powerpoint/2010/main" val="40369054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Community Motivation</a:t>
            </a:r>
            <a:endParaRPr lang="en-GB" dirty="0"/>
          </a:p>
        </p:txBody>
      </p:sp>
      <p:sp>
        <p:nvSpPr>
          <p:cNvPr id="3" name="Content Placeholder 2"/>
          <p:cNvSpPr>
            <a:spLocks noGrp="1"/>
          </p:cNvSpPr>
          <p:nvPr>
            <p:ph idx="1"/>
          </p:nvPr>
        </p:nvSpPr>
        <p:spPr>
          <a:xfrm>
            <a:off x="584200" y="1600200"/>
            <a:ext cx="6457032" cy="4525963"/>
          </a:xfrm>
        </p:spPr>
        <p:txBody>
          <a:bodyPr>
            <a:normAutofit/>
          </a:bodyPr>
          <a:lstStyle/>
          <a:p>
            <a:r>
              <a:rPr lang="en-GB" sz="2800" dirty="0" smtClean="0"/>
              <a:t>Recognising local priorities</a:t>
            </a:r>
          </a:p>
          <a:p>
            <a:r>
              <a:rPr lang="en-GB" sz="2800" dirty="0"/>
              <a:t>Setting up for positive growth</a:t>
            </a:r>
          </a:p>
          <a:p>
            <a:r>
              <a:rPr lang="en-GB" sz="2800" dirty="0" smtClean="0"/>
              <a:t>Influence over development gain</a:t>
            </a:r>
          </a:p>
          <a:p>
            <a:r>
              <a:rPr lang="en-GB" sz="2800" dirty="0" smtClean="0"/>
              <a:t>Regeneration possibilities</a:t>
            </a:r>
          </a:p>
          <a:p>
            <a:r>
              <a:rPr lang="en-GB" sz="2800" dirty="0" smtClean="0"/>
              <a:t>Bringing key players together</a:t>
            </a:r>
          </a:p>
          <a:p>
            <a:r>
              <a:rPr lang="en-GB" sz="2800" dirty="0" smtClean="0"/>
              <a:t>Anticipating the future</a:t>
            </a:r>
          </a:p>
          <a:p>
            <a:r>
              <a:rPr lang="en-GB" sz="2800" dirty="0" smtClean="0"/>
              <a:t>Balance of development</a:t>
            </a:r>
          </a:p>
          <a:p>
            <a:r>
              <a:rPr lang="en-GB" sz="2800" dirty="0" smtClean="0"/>
              <a:t>Getting the detail right</a:t>
            </a:r>
            <a:endParaRPr lang="en-GB" sz="2800" dirty="0"/>
          </a:p>
        </p:txBody>
      </p:sp>
      <p:pic>
        <p:nvPicPr>
          <p:cNvPr id="4" name="Picture 10" descr="C:\Users\marpae\Pictures\Community planning.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13240" y="1988840"/>
            <a:ext cx="2388935" cy="348265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GB" altLang="en-US" smtClean="0"/>
              <a:t>What is PAS ?</a:t>
            </a:r>
          </a:p>
        </p:txBody>
      </p:sp>
      <p:sp>
        <p:nvSpPr>
          <p:cNvPr id="5123" name="Rectangle 3"/>
          <p:cNvSpPr>
            <a:spLocks noGrp="1" noChangeArrowheads="1"/>
          </p:cNvSpPr>
          <p:nvPr>
            <p:ph type="body" idx="1"/>
          </p:nvPr>
        </p:nvSpPr>
        <p:spPr>
          <a:xfrm>
            <a:off x="584200" y="1268413"/>
            <a:ext cx="8915400" cy="5184775"/>
          </a:xfrm>
        </p:spPr>
        <p:txBody>
          <a:bodyPr/>
          <a:lstStyle/>
          <a:p>
            <a:pPr eaLnBrk="1" hangingPunct="1">
              <a:defRPr/>
            </a:pPr>
            <a:r>
              <a:rPr lang="en-GB" dirty="0" smtClean="0">
                <a:solidFill>
                  <a:srgbClr val="000000"/>
                </a:solidFill>
              </a:rPr>
              <a:t>PAS is a DCLG grant-funded programme but part of the Local Government Association</a:t>
            </a:r>
          </a:p>
          <a:p>
            <a:pPr eaLnBrk="1" hangingPunct="1">
              <a:defRPr/>
            </a:pPr>
            <a:r>
              <a:rPr lang="en-GB" dirty="0" smtClean="0">
                <a:solidFill>
                  <a:srgbClr val="000000"/>
                </a:solidFill>
              </a:rPr>
              <a:t>Governed by a </a:t>
            </a:r>
            <a:r>
              <a:rPr lang="ja-JP" altLang="en-GB" dirty="0" smtClean="0">
                <a:solidFill>
                  <a:srgbClr val="000000"/>
                </a:solidFill>
              </a:rPr>
              <a:t>‘</a:t>
            </a:r>
            <a:r>
              <a:rPr lang="en-GB" altLang="ja-JP" dirty="0" smtClean="0">
                <a:solidFill>
                  <a:srgbClr val="000000"/>
                </a:solidFill>
              </a:rPr>
              <a:t>sector led</a:t>
            </a:r>
            <a:r>
              <a:rPr lang="ja-JP" altLang="en-GB" dirty="0" smtClean="0">
                <a:solidFill>
                  <a:srgbClr val="000000"/>
                </a:solidFill>
              </a:rPr>
              <a:t>’</a:t>
            </a:r>
            <a:r>
              <a:rPr lang="en-GB" altLang="ja-JP" dirty="0" smtClean="0">
                <a:solidFill>
                  <a:srgbClr val="000000"/>
                </a:solidFill>
              </a:rPr>
              <a:t> board </a:t>
            </a:r>
          </a:p>
          <a:p>
            <a:pPr eaLnBrk="1" hangingPunct="1">
              <a:defRPr/>
            </a:pPr>
            <a:r>
              <a:rPr lang="en-GB" dirty="0" smtClean="0">
                <a:solidFill>
                  <a:srgbClr val="000000"/>
                </a:solidFill>
              </a:rPr>
              <a:t>10 staff – commissioners, generalists, support</a:t>
            </a:r>
          </a:p>
          <a:p>
            <a:pPr marL="0" indent="0" algn="ctr" eaLnBrk="1" hangingPunct="1">
              <a:buFontTx/>
              <a:buNone/>
              <a:defRPr/>
            </a:pPr>
            <a:endParaRPr lang="en-GB" sz="2800" dirty="0" smtClean="0">
              <a:solidFill>
                <a:srgbClr val="000000"/>
              </a:solidFill>
            </a:endParaRPr>
          </a:p>
          <a:p>
            <a:pPr marL="400050" lvl="1" indent="0" eaLnBrk="1" hangingPunct="1">
              <a:buFontTx/>
              <a:buNone/>
              <a:defRPr/>
            </a:pPr>
            <a:r>
              <a:rPr lang="en-GB" i="1" dirty="0" smtClean="0">
                <a:solidFill>
                  <a:srgbClr val="000000"/>
                </a:solidFill>
              </a:rPr>
              <a:t>“</a:t>
            </a:r>
            <a:r>
              <a:rPr lang="en-GB" dirty="0" smtClean="0">
                <a:solidFill>
                  <a:srgbClr val="000000"/>
                </a:solidFill>
              </a:rPr>
              <a:t>PAS exists to provide support to local planning authorities to provide efficient and effective planning services, to drive improvement in those services and to respond to and deliver changes in the planning system”</a:t>
            </a:r>
          </a:p>
          <a:p>
            <a:pPr eaLnBrk="1" hangingPunct="1">
              <a:defRPr/>
            </a:pPr>
            <a:endParaRPr lang="en-GB" dirty="0" smtClean="0"/>
          </a:p>
        </p:txBody>
      </p:sp>
    </p:spTree>
    <p:extLst>
      <p:ext uri="{BB962C8B-B14F-4D97-AF65-F5344CB8AC3E}">
        <p14:creationId xmlns:p14="http://schemas.microsoft.com/office/powerpoint/2010/main" val="7676081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200" y="116632"/>
            <a:ext cx="8915400" cy="1143000"/>
          </a:xfrm>
        </p:spPr>
        <p:txBody>
          <a:bodyPr/>
          <a:lstStyle/>
          <a:p>
            <a:r>
              <a:rPr lang="en-GB" dirty="0" smtClean="0"/>
              <a:t>Plan implementation: CIL</a:t>
            </a:r>
            <a:endParaRPr lang="en-GB" dirty="0"/>
          </a:p>
        </p:txBody>
      </p:sp>
      <p:sp>
        <p:nvSpPr>
          <p:cNvPr id="3" name="Content Placeholder 2"/>
          <p:cNvSpPr>
            <a:spLocks noGrp="1"/>
          </p:cNvSpPr>
          <p:nvPr>
            <p:ph idx="1"/>
          </p:nvPr>
        </p:nvSpPr>
        <p:spPr>
          <a:xfrm>
            <a:off x="632520" y="1155038"/>
            <a:ext cx="7416824" cy="5225993"/>
          </a:xfrm>
        </p:spPr>
        <p:txBody>
          <a:bodyPr>
            <a:normAutofit fontScale="85000" lnSpcReduction="20000"/>
          </a:bodyPr>
          <a:lstStyle/>
          <a:p>
            <a:pPr marL="0" indent="0">
              <a:buNone/>
            </a:pPr>
            <a:r>
              <a:rPr lang="en-GB" sz="2800" dirty="0" smtClean="0"/>
              <a:t>The </a:t>
            </a:r>
            <a:r>
              <a:rPr lang="en-GB" sz="2800" dirty="0"/>
              <a:t>Localism Act sets out what neighbourhood CIL can be spent on: </a:t>
            </a:r>
            <a:endParaRPr lang="en-GB" sz="2800" dirty="0" smtClean="0"/>
          </a:p>
          <a:p>
            <a:pPr marL="0" indent="0">
              <a:buNone/>
            </a:pPr>
            <a:endParaRPr lang="en-GB" sz="2800" dirty="0" smtClean="0"/>
          </a:p>
          <a:p>
            <a:pPr marL="0" indent="0">
              <a:buNone/>
            </a:pPr>
            <a:r>
              <a:rPr lang="en-GB" sz="2800" dirty="0" smtClean="0"/>
              <a:t>the </a:t>
            </a:r>
            <a:r>
              <a:rPr lang="en-GB" sz="2800" b="1" dirty="0"/>
              <a:t>provision</a:t>
            </a:r>
            <a:r>
              <a:rPr lang="en-GB" sz="2800" dirty="0"/>
              <a:t>, </a:t>
            </a:r>
            <a:r>
              <a:rPr lang="en-GB" sz="2800" b="1" dirty="0"/>
              <a:t>improvement</a:t>
            </a:r>
            <a:r>
              <a:rPr lang="en-GB" sz="2800" dirty="0"/>
              <a:t>, </a:t>
            </a:r>
            <a:r>
              <a:rPr lang="en-GB" sz="2800" b="1" dirty="0"/>
              <a:t>replacement</a:t>
            </a:r>
            <a:r>
              <a:rPr lang="en-GB" sz="2800" dirty="0"/>
              <a:t>, </a:t>
            </a:r>
            <a:r>
              <a:rPr lang="en-GB" sz="2800" b="1" dirty="0"/>
              <a:t>operation</a:t>
            </a:r>
            <a:r>
              <a:rPr lang="en-GB" sz="2800" dirty="0"/>
              <a:t> or </a:t>
            </a:r>
            <a:r>
              <a:rPr lang="en-GB" sz="2800" b="1" dirty="0"/>
              <a:t>maintenance</a:t>
            </a:r>
            <a:r>
              <a:rPr lang="en-GB" sz="2800" dirty="0"/>
              <a:t> of </a:t>
            </a:r>
            <a:r>
              <a:rPr lang="en-GB" sz="2800" b="1" dirty="0"/>
              <a:t>infrastructure</a:t>
            </a:r>
            <a:r>
              <a:rPr lang="en-GB" sz="2800" dirty="0"/>
              <a:t> - or </a:t>
            </a:r>
            <a:r>
              <a:rPr lang="en-GB" sz="2800" b="1" dirty="0"/>
              <a:t>anything else </a:t>
            </a:r>
            <a:r>
              <a:rPr lang="en-GB" sz="2800" dirty="0"/>
              <a:t>that is concerned with </a:t>
            </a:r>
            <a:r>
              <a:rPr lang="en-GB" sz="2800" b="1" dirty="0"/>
              <a:t>addressing demands</a:t>
            </a:r>
            <a:r>
              <a:rPr lang="en-GB" sz="2800" dirty="0"/>
              <a:t> that development places on an area. </a:t>
            </a:r>
            <a:endParaRPr lang="en-GB" sz="2800" dirty="0" smtClean="0"/>
          </a:p>
          <a:p>
            <a:pPr marL="0" indent="0">
              <a:buNone/>
            </a:pPr>
            <a:endParaRPr lang="en-GB" sz="2800" dirty="0" smtClean="0"/>
          </a:p>
          <a:p>
            <a:pPr marL="0" indent="0">
              <a:buNone/>
            </a:pPr>
            <a:r>
              <a:rPr lang="en-GB" sz="2800" i="1" dirty="0"/>
              <a:t>“If you want to re-roof your village hall, build a permanent home for your community shop, refurbish the municipal swimming pool, implement a new landscape design in your local park or save your local pub, look no further.” </a:t>
            </a:r>
          </a:p>
          <a:p>
            <a:pPr marL="0" indent="0" algn="r">
              <a:buNone/>
            </a:pPr>
            <a:r>
              <a:rPr lang="en-GB" sz="2800" dirty="0" smtClean="0"/>
              <a:t>Nick </a:t>
            </a:r>
            <a:r>
              <a:rPr lang="en-GB" sz="2800" dirty="0"/>
              <a:t>Boles: ‘Housing the Next Generation’ speech on 10 </a:t>
            </a:r>
            <a:r>
              <a:rPr lang="en-GB" sz="2800" dirty="0" smtClean="0"/>
              <a:t>January 2014</a:t>
            </a:r>
            <a:endParaRPr lang="en-GB" sz="2800" dirty="0"/>
          </a:p>
          <a:p>
            <a:pPr marL="0" indent="0">
              <a:buNone/>
            </a:pPr>
            <a:endParaRPr lang="en-GB" sz="2400" dirty="0"/>
          </a:p>
          <a:p>
            <a:pPr marL="0" indent="0">
              <a:buNone/>
            </a:pPr>
            <a:endParaRPr lang="en-GB" sz="2800" dirty="0" smtClean="0"/>
          </a:p>
        </p:txBody>
      </p:sp>
      <p:pic>
        <p:nvPicPr>
          <p:cNvPr id="5" name="Picture 4" descr="http://www.oxonrcc.org.uk/Content/Sites/oxonrcc-org-uk/ContentImages/Community%20Shop%20signboard%20small.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10568"/>
          <a:stretch/>
        </p:blipFill>
        <p:spPr bwMode="auto">
          <a:xfrm>
            <a:off x="8155467" y="2276872"/>
            <a:ext cx="1493068" cy="18291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Picture 6" descr="http://assets.inhabitat.com/wp-content/blogs.dir/1/files/2012/04/Bishan-Park-singapore-537x357.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122720" y="5373216"/>
            <a:ext cx="1516404" cy="10081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Picture 8" descr="Image of Green Man"/>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164879" y="1124744"/>
            <a:ext cx="1483656" cy="10268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 name="Picture 10" descr="http://www.enerintown.org/Images/DSC01266.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164879" y="4195524"/>
            <a:ext cx="1474245" cy="11056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 name="Picture 2" descr="http://www.lintonpc.kentparishes.gov.uk/UserFiles/Image/CNV000141.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164880" y="44623"/>
            <a:ext cx="1483656" cy="9940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28620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Plan Implementation - CIL</a:t>
            </a:r>
            <a:endParaRPr lang="en-GB" dirty="0"/>
          </a:p>
        </p:txBody>
      </p:sp>
      <p:graphicFrame>
        <p:nvGraphicFramePr>
          <p:cNvPr id="6" name="Group 22"/>
          <p:cNvGraphicFramePr>
            <a:graphicFrameLocks noGrp="1"/>
          </p:cNvGraphicFramePr>
          <p:nvPr>
            <p:ph/>
            <p:extLst>
              <p:ext uri="{D42A27DB-BD31-4B8C-83A1-F6EECF244321}">
                <p14:modId xmlns:p14="http://schemas.microsoft.com/office/powerpoint/2010/main" val="1226576986"/>
              </p:ext>
            </p:extLst>
          </p:nvPr>
        </p:nvGraphicFramePr>
        <p:xfrm>
          <a:off x="567308" y="1322040"/>
          <a:ext cx="8850188" cy="4267200"/>
        </p:xfrm>
        <a:graphic>
          <a:graphicData uri="http://schemas.openxmlformats.org/drawingml/2006/table">
            <a:tbl>
              <a:tblPr/>
              <a:tblGrid>
                <a:gridCol w="4425094"/>
                <a:gridCol w="4425094"/>
              </a:tblGrid>
              <a:tr h="201800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Parish council </a:t>
                      </a:r>
                      <a:r>
                        <a:rPr kumimoji="0" lang="en-GB" sz="2000" b="1" i="0" u="none" strike="noStrike" cap="none" normalizeH="0" baseline="0" dirty="0" smtClean="0">
                          <a:ln>
                            <a:noFill/>
                          </a:ln>
                          <a:solidFill>
                            <a:srgbClr val="33CC33"/>
                          </a:solidFill>
                          <a:effectLst/>
                          <a:latin typeface="Arial" charset="0"/>
                          <a:sym typeface="Wingdings" pitchFamily="2" charset="2"/>
                        </a:rPr>
                        <a:t></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Neighbourhood Plan </a:t>
                      </a:r>
                      <a:r>
                        <a:rPr kumimoji="0" lang="en-GB" sz="2000" b="1" i="0" u="none" strike="noStrike" cap="none" normalizeH="0" baseline="0" dirty="0" smtClean="0">
                          <a:ln>
                            <a:noFill/>
                          </a:ln>
                          <a:solidFill>
                            <a:srgbClr val="33CC33"/>
                          </a:solidFill>
                          <a:effectLst/>
                          <a:latin typeface="Arial" charset="0"/>
                          <a:sym typeface="Wingdings" pitchFamily="2" charset="2"/>
                        </a:rPr>
                        <a:t></a:t>
                      </a:r>
                      <a:r>
                        <a:rPr kumimoji="0" lang="en-GB" sz="2000" b="1" i="0" u="none" strike="noStrike" cap="none" normalizeH="0" baseline="0" dirty="0" smtClean="0">
                          <a:ln>
                            <a:noFill/>
                          </a:ln>
                          <a:solidFill>
                            <a:schemeClr val="tx1"/>
                          </a:solidFill>
                          <a:effectLst/>
                          <a:latin typeface="Arial" charset="0"/>
                        </a:rPr>
                        <a:t> </a:t>
                      </a:r>
                      <a:endParaRPr kumimoji="0" lang="en-GB" sz="2000" b="1" i="0" u="none" strike="noStrike" cap="none" normalizeH="0" baseline="0" dirty="0" smtClean="0">
                        <a:ln>
                          <a:noFill/>
                        </a:ln>
                        <a:solidFill>
                          <a:srgbClr val="FF0000"/>
                        </a:solidFill>
                        <a:effectLst/>
                        <a:latin typeface="Arial" charset="0"/>
                      </a:endParaRP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sz="2000" b="0" i="0" u="none" strike="noStrike" cap="none" normalizeH="0" baseline="0" dirty="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 25% uncapped, paid to Parish</a:t>
                      </a:r>
                    </a:p>
                  </a:txBody>
                  <a:tcPr marL="99067" marR="9906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66">
                        <a:alpha val="25882"/>
                      </a:srgb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Parish council </a:t>
                      </a:r>
                      <a:r>
                        <a:rPr kumimoji="0" lang="en-GB" sz="2000" b="1" i="0" u="none" strike="noStrike" cap="none" normalizeH="0" baseline="0" dirty="0" smtClean="0">
                          <a:ln>
                            <a:noFill/>
                          </a:ln>
                          <a:solidFill>
                            <a:srgbClr val="33CC33"/>
                          </a:solidFill>
                          <a:effectLst/>
                          <a:latin typeface="Arial" charset="0"/>
                          <a:sym typeface="Wingdings" pitchFamily="2" charset="2"/>
                        </a:rPr>
                        <a:t></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Neighbourhood Plan </a:t>
                      </a:r>
                      <a:r>
                        <a:rPr kumimoji="0" lang="en-GB" sz="2000" b="0" i="0" u="none" strike="noStrike" cap="none" normalizeH="0" baseline="0" dirty="0" smtClean="0">
                          <a:ln>
                            <a:noFill/>
                          </a:ln>
                          <a:solidFill>
                            <a:srgbClr val="FF0000"/>
                          </a:solidFill>
                          <a:effectLst/>
                          <a:latin typeface="Arial" charset="0"/>
                        </a:rPr>
                        <a:t>X</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sz="2000" b="0" i="0" u="none" strike="noStrike" cap="none" normalizeH="0" baseline="0" dirty="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 15% capped at £100 / dwelling, paid to Parish</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sz="2000" b="0" i="0" u="none" strike="noStrike" cap="none" normalizeH="0" baseline="0" dirty="0" smtClean="0">
                        <a:ln>
                          <a:noFill/>
                        </a:ln>
                        <a:solidFill>
                          <a:schemeClr val="tx1"/>
                        </a:solidFill>
                        <a:effectLst/>
                        <a:latin typeface="Arial" charset="0"/>
                      </a:endParaRPr>
                    </a:p>
                  </a:txBody>
                  <a:tcPr marL="99067" marR="9906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66">
                        <a:alpha val="25882"/>
                      </a:srgbClr>
                    </a:solidFill>
                  </a:tcPr>
                </a:tc>
              </a:tr>
              <a:tr h="196116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Parish council </a:t>
                      </a:r>
                      <a:r>
                        <a:rPr kumimoji="0" lang="en-GB" sz="2000" b="0" i="0" u="none" strike="noStrike" cap="none" normalizeH="0" baseline="0" dirty="0" smtClean="0">
                          <a:ln>
                            <a:noFill/>
                          </a:ln>
                          <a:solidFill>
                            <a:srgbClr val="FF0000"/>
                          </a:solidFill>
                          <a:effectLst/>
                          <a:latin typeface="Arial" charset="0"/>
                        </a:rPr>
                        <a:t>X</a:t>
                      </a:r>
                      <a:endParaRPr kumimoji="0" lang="en-GB" sz="2000" b="0" i="0" u="none" strike="noStrike" cap="none" normalizeH="0" baseline="0" dirty="0" smtClean="0">
                        <a:ln>
                          <a:noFill/>
                        </a:ln>
                        <a:solidFill>
                          <a:srgbClr val="33CC33"/>
                        </a:solidFill>
                        <a:effectLst/>
                        <a:latin typeface="Arial" charset="0"/>
                        <a:sym typeface="Wingdings" pitchFamily="2" charset="2"/>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Neighbourhood Plan </a:t>
                      </a:r>
                      <a:r>
                        <a:rPr kumimoji="0" lang="en-GB" sz="2000" b="1" i="0" u="none" strike="noStrike" cap="none" normalizeH="0" baseline="0" dirty="0" smtClean="0">
                          <a:ln>
                            <a:noFill/>
                          </a:ln>
                          <a:solidFill>
                            <a:srgbClr val="33CC33"/>
                          </a:solidFill>
                          <a:effectLst/>
                          <a:latin typeface="Arial" charset="0"/>
                          <a:sym typeface="Wingdings" pitchFamily="2" charset="2"/>
                        </a:rPr>
                        <a:t></a:t>
                      </a:r>
                      <a:endParaRPr kumimoji="0" lang="en-GB" sz="2000" b="1" i="0" u="none" strike="noStrike" cap="none" normalizeH="0" baseline="0" dirty="0" smtClean="0">
                        <a:ln>
                          <a:noFill/>
                        </a:ln>
                        <a:solidFill>
                          <a:srgbClr val="FF0000"/>
                        </a:solidFill>
                        <a:effectLst/>
                        <a:latin typeface="Arial" charset="0"/>
                      </a:endParaRP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sz="2000" b="0" i="0" u="none" strike="noStrike" cap="none" normalizeH="0" baseline="0" dirty="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 25% uncapped, local authority consults with community</a:t>
                      </a:r>
                    </a:p>
                  </a:txBody>
                  <a:tcPr marL="99067" marR="9906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66">
                        <a:alpha val="25882"/>
                      </a:srgb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Parish council </a:t>
                      </a:r>
                      <a:r>
                        <a:rPr kumimoji="0" lang="en-GB" sz="2000" b="0" i="0" u="none" strike="noStrike" cap="none" normalizeH="0" baseline="0" dirty="0" smtClean="0">
                          <a:ln>
                            <a:noFill/>
                          </a:ln>
                          <a:solidFill>
                            <a:srgbClr val="FF0000"/>
                          </a:solidFill>
                          <a:effectLst/>
                          <a:latin typeface="Arial" charset="0"/>
                        </a:rPr>
                        <a:t>X</a:t>
                      </a:r>
                      <a:endParaRPr kumimoji="0" lang="en-GB" sz="2000" b="0" i="0" u="none" strike="noStrike" cap="none" normalizeH="0" baseline="0" dirty="0" smtClean="0">
                        <a:ln>
                          <a:noFill/>
                        </a:ln>
                        <a:solidFill>
                          <a:srgbClr val="33CC33"/>
                        </a:solidFill>
                        <a:effectLst/>
                        <a:latin typeface="Arial" charset="0"/>
                        <a:sym typeface="Wingdings" pitchFamily="2" charset="2"/>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Neighbourhood Plan </a:t>
                      </a:r>
                      <a:r>
                        <a:rPr kumimoji="0" lang="en-GB" sz="2000" b="0" i="0" u="none" strike="noStrike" cap="none" normalizeH="0" baseline="0" dirty="0" smtClean="0">
                          <a:ln>
                            <a:noFill/>
                          </a:ln>
                          <a:solidFill>
                            <a:srgbClr val="FF0000"/>
                          </a:solidFill>
                          <a:effectLst/>
                          <a:latin typeface="Arial" charset="0"/>
                        </a:rPr>
                        <a:t>X</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sz="2000" b="0" i="0" u="none" strike="noStrike" cap="none" normalizeH="0" baseline="0" dirty="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 15% capped at £100 / dwelling, local authority consults with community</a:t>
                      </a:r>
                    </a:p>
                  </a:txBody>
                  <a:tcPr marL="99067" marR="9906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66">
                        <a:alpha val="25882"/>
                      </a:srgbClr>
                    </a:solidFill>
                  </a:tcPr>
                </a:tc>
              </a:tr>
            </a:tbl>
          </a:graphicData>
        </a:graphic>
      </p:graphicFrame>
    </p:spTree>
    <p:extLst>
      <p:ext uri="{BB962C8B-B14F-4D97-AF65-F5344CB8AC3E}">
        <p14:creationId xmlns:p14="http://schemas.microsoft.com/office/powerpoint/2010/main" val="30930009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Examples of motivation for Neighbourhood Planning</a:t>
            </a:r>
            <a:endParaRPr lang="en-GB" dirty="0"/>
          </a:p>
        </p:txBody>
      </p:sp>
      <p:sp>
        <p:nvSpPr>
          <p:cNvPr id="3" name="Content Placeholder 2"/>
          <p:cNvSpPr>
            <a:spLocks noGrp="1"/>
          </p:cNvSpPr>
          <p:nvPr>
            <p:ph idx="1"/>
          </p:nvPr>
        </p:nvSpPr>
        <p:spPr>
          <a:xfrm>
            <a:off x="560512" y="1412776"/>
            <a:ext cx="8915400" cy="2880320"/>
          </a:xfrm>
        </p:spPr>
        <p:txBody>
          <a:bodyPr>
            <a:noAutofit/>
          </a:bodyPr>
          <a:lstStyle/>
          <a:p>
            <a:pPr algn="just"/>
            <a:r>
              <a:rPr lang="en-GB" sz="2400" dirty="0" smtClean="0"/>
              <a:t>Long term housing trends (Exeter St. James)</a:t>
            </a:r>
          </a:p>
          <a:p>
            <a:pPr algn="just"/>
            <a:r>
              <a:rPr lang="en-GB" sz="2400" dirty="0" smtClean="0"/>
              <a:t>Solving neighbourhood-level housing problems (Upper Eden)</a:t>
            </a:r>
          </a:p>
          <a:p>
            <a:pPr algn="just"/>
            <a:r>
              <a:rPr lang="en-GB" sz="2400" dirty="0" smtClean="0"/>
              <a:t>Maintaining market town character (</a:t>
            </a:r>
            <a:r>
              <a:rPr lang="en-GB" sz="2400" dirty="0" err="1" smtClean="0"/>
              <a:t>Thame</a:t>
            </a:r>
            <a:r>
              <a:rPr lang="en-GB" sz="2400" dirty="0" smtClean="0"/>
              <a:t>)</a:t>
            </a:r>
          </a:p>
          <a:p>
            <a:pPr algn="just"/>
            <a:r>
              <a:rPr lang="en-GB" sz="2400" dirty="0" smtClean="0"/>
              <a:t>Development that meets local needs (</a:t>
            </a:r>
            <a:r>
              <a:rPr lang="en-GB" sz="2400" dirty="0" err="1" smtClean="0"/>
              <a:t>Denmead</a:t>
            </a:r>
            <a:r>
              <a:rPr lang="en-GB" sz="2400" dirty="0" smtClean="0"/>
              <a:t>)</a:t>
            </a:r>
          </a:p>
          <a:p>
            <a:pPr algn="just"/>
            <a:r>
              <a:rPr lang="en-GB" sz="2400" dirty="0" smtClean="0"/>
              <a:t>Rebalancing the local economy (</a:t>
            </a:r>
            <a:r>
              <a:rPr lang="en-GB" sz="2400" dirty="0" err="1" smtClean="0"/>
              <a:t>Caterham</a:t>
            </a:r>
            <a:r>
              <a:rPr lang="en-GB" sz="2400" dirty="0" smtClean="0"/>
              <a:t>)</a:t>
            </a:r>
          </a:p>
        </p:txBody>
      </p:sp>
      <p:pic>
        <p:nvPicPr>
          <p:cNvPr id="1026" name="Picture 2" descr="Upper Eden Neighbourhood Development Plan - front cove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992560" y="3700652"/>
            <a:ext cx="1905000" cy="26955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72880" y="3700652"/>
            <a:ext cx="1896547" cy="26955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800596" y="3700652"/>
            <a:ext cx="1852550" cy="27051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45625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Examples of motivation for Neighbourhood Planning</a:t>
            </a:r>
          </a:p>
        </p:txBody>
      </p:sp>
      <p:sp>
        <p:nvSpPr>
          <p:cNvPr id="3" name="Content Placeholder 2"/>
          <p:cNvSpPr>
            <a:spLocks noGrp="1"/>
          </p:cNvSpPr>
          <p:nvPr>
            <p:ph idx="1"/>
          </p:nvPr>
        </p:nvSpPr>
        <p:spPr/>
        <p:txBody>
          <a:bodyPr/>
          <a:lstStyle/>
          <a:p>
            <a:r>
              <a:rPr lang="en-GB" sz="2400" dirty="0" smtClean="0"/>
              <a:t>Improving connectivity (</a:t>
            </a:r>
            <a:r>
              <a:rPr lang="en-GB" sz="2400" dirty="0" err="1" smtClean="0"/>
              <a:t>Uppingham</a:t>
            </a:r>
            <a:r>
              <a:rPr lang="en-GB" sz="2400" dirty="0" smtClean="0"/>
              <a:t>)</a:t>
            </a:r>
          </a:p>
          <a:p>
            <a:r>
              <a:rPr lang="en-GB" sz="2400" dirty="0" smtClean="0"/>
              <a:t>Choosing preferred development options (Broughton Astley)</a:t>
            </a:r>
          </a:p>
          <a:p>
            <a:r>
              <a:rPr lang="en-GB" sz="2400" dirty="0" smtClean="0"/>
              <a:t>Town centre vitality and character (</a:t>
            </a:r>
            <a:r>
              <a:rPr lang="en-GB" sz="2400" dirty="0" err="1" smtClean="0"/>
              <a:t>Cockermouth</a:t>
            </a:r>
            <a:r>
              <a:rPr lang="en-GB" sz="2400" dirty="0" smtClean="0"/>
              <a:t>)</a:t>
            </a:r>
          </a:p>
          <a:p>
            <a:r>
              <a:rPr lang="en-GB" sz="2400" dirty="0" smtClean="0"/>
              <a:t>Improving the image and reducing dilapidation (East Preston)</a:t>
            </a:r>
          </a:p>
          <a:p>
            <a:endParaRPr lang="en-GB" sz="2400" dirty="0"/>
          </a:p>
          <a:p>
            <a:endParaRPr lang="en-GB" sz="2400" dirty="0" smtClean="0"/>
          </a:p>
          <a:p>
            <a:endParaRPr lang="en-GB" sz="2400" dirty="0" smtClean="0"/>
          </a:p>
          <a:p>
            <a:endParaRPr lang="en-GB" sz="2400" dirty="0" smtClean="0"/>
          </a:p>
          <a:p>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520" y="3573016"/>
            <a:ext cx="3448050"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6936" y="3573016"/>
            <a:ext cx="1961603" cy="2724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25208" y="3498391"/>
            <a:ext cx="1966913" cy="2709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91867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value for Councillors</a:t>
            </a:r>
            <a:endParaRPr lang="en-GB" dirty="0"/>
          </a:p>
        </p:txBody>
      </p:sp>
      <p:sp>
        <p:nvSpPr>
          <p:cNvPr id="3" name="Content Placeholder 2"/>
          <p:cNvSpPr>
            <a:spLocks noGrp="1"/>
          </p:cNvSpPr>
          <p:nvPr>
            <p:ph idx="1"/>
          </p:nvPr>
        </p:nvSpPr>
        <p:spPr/>
        <p:txBody>
          <a:bodyPr/>
          <a:lstStyle/>
          <a:p>
            <a:r>
              <a:rPr lang="en-GB" dirty="0" smtClean="0"/>
              <a:t>Can neighbourhood planning help address longer term Ward concerns more effectively than traditional planning?</a:t>
            </a:r>
          </a:p>
          <a:p>
            <a:r>
              <a:rPr lang="en-GB" dirty="0" smtClean="0"/>
              <a:t>Can neighbourhood planning help to deliver growth in an acceptable form?</a:t>
            </a:r>
          </a:p>
          <a:p>
            <a:r>
              <a:rPr lang="en-GB" dirty="0" smtClean="0"/>
              <a:t>Can neighbourhood planning provide a channel for addressing common issues raised in your surgeries?</a:t>
            </a:r>
          </a:p>
          <a:p>
            <a:pPr marL="0" indent="0">
              <a:buNone/>
            </a:pPr>
            <a:endParaRPr lang="en-GB" dirty="0"/>
          </a:p>
        </p:txBody>
      </p:sp>
    </p:spTree>
    <p:extLst>
      <p:ext uri="{BB962C8B-B14F-4D97-AF65-F5344CB8AC3E}">
        <p14:creationId xmlns:p14="http://schemas.microsoft.com/office/powerpoint/2010/main" val="4162598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4529" y="4297900"/>
            <a:ext cx="2808312" cy="2077623"/>
          </a:xfrm>
          <a:prstGeom prst="rect">
            <a:avLst/>
          </a:prstGeom>
        </p:spPr>
      </p:pic>
      <p:sp>
        <p:nvSpPr>
          <p:cNvPr id="2" name="Title 1"/>
          <p:cNvSpPr>
            <a:spLocks noGrp="1"/>
          </p:cNvSpPr>
          <p:nvPr>
            <p:ph type="title"/>
          </p:nvPr>
        </p:nvSpPr>
        <p:spPr>
          <a:xfrm>
            <a:off x="495300" y="2857500"/>
            <a:ext cx="8915400" cy="1143000"/>
          </a:xfrm>
        </p:spPr>
        <p:txBody>
          <a:bodyPr>
            <a:normAutofit/>
          </a:bodyPr>
          <a:lstStyle/>
          <a:p>
            <a:r>
              <a:rPr lang="en-GB" dirty="0" smtClean="0"/>
              <a:t>	Skills and knowledge</a:t>
            </a:r>
            <a:endParaRPr lang="en-GB" dirty="0"/>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39384" y="3746748"/>
            <a:ext cx="4398026" cy="2484760"/>
          </a:xfrm>
          <a:prstGeom prst="rect">
            <a:avLst/>
          </a:prstGeom>
        </p:spPr>
      </p:pic>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8464" y="116632"/>
            <a:ext cx="3663132" cy="2725370"/>
          </a:xfrm>
          <a:prstGeom prst="rect">
            <a:avLst/>
          </a:prstGeom>
        </p:spPr>
      </p:pic>
    </p:spTree>
    <p:extLst>
      <p:ext uri="{BB962C8B-B14F-4D97-AF65-F5344CB8AC3E}">
        <p14:creationId xmlns:p14="http://schemas.microsoft.com/office/powerpoint/2010/main" val="38262326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Skills</a:t>
            </a:r>
            <a:endParaRPr lang="en-GB" dirty="0"/>
          </a:p>
        </p:txBody>
      </p:sp>
      <p:sp>
        <p:nvSpPr>
          <p:cNvPr id="3" name="Content Placeholder 2"/>
          <p:cNvSpPr>
            <a:spLocks noGrp="1"/>
          </p:cNvSpPr>
          <p:nvPr>
            <p:ph idx="1"/>
          </p:nvPr>
        </p:nvSpPr>
        <p:spPr>
          <a:xfrm>
            <a:off x="632520" y="1340768"/>
            <a:ext cx="9361040" cy="5040560"/>
          </a:xfrm>
        </p:spPr>
        <p:txBody>
          <a:bodyPr>
            <a:normAutofit/>
          </a:bodyPr>
          <a:lstStyle/>
          <a:p>
            <a:pPr marL="0" indent="0">
              <a:buNone/>
            </a:pPr>
            <a:r>
              <a:rPr lang="en-GB" sz="2800" dirty="0"/>
              <a:t>What skills are necessary to support a Neighbourhood Forum/Parish </a:t>
            </a:r>
            <a:r>
              <a:rPr lang="en-GB" sz="2800" dirty="0" smtClean="0"/>
              <a:t>Council?</a:t>
            </a:r>
            <a:r>
              <a:rPr lang="en-US" dirty="0" smtClean="0"/>
              <a:t>		   	</a:t>
            </a:r>
            <a:endParaRPr lang="en-GB" sz="2800" dirty="0" smtClean="0"/>
          </a:p>
        </p:txBody>
      </p:sp>
      <p:graphicFrame>
        <p:nvGraphicFramePr>
          <p:cNvPr id="4" name="Table 3"/>
          <p:cNvGraphicFramePr>
            <a:graphicFrameLocks noGrp="1"/>
          </p:cNvGraphicFramePr>
          <p:nvPr>
            <p:extLst>
              <p:ext uri="{D42A27DB-BD31-4B8C-83A1-F6EECF244321}">
                <p14:modId xmlns:p14="http://schemas.microsoft.com/office/powerpoint/2010/main" val="533809142"/>
              </p:ext>
            </p:extLst>
          </p:nvPr>
        </p:nvGraphicFramePr>
        <p:xfrm>
          <a:off x="1424608" y="2492896"/>
          <a:ext cx="7488832" cy="3729215"/>
        </p:xfrm>
        <a:graphic>
          <a:graphicData uri="http://schemas.openxmlformats.org/drawingml/2006/table">
            <a:tbl>
              <a:tblPr firstRow="1" bandRow="1">
                <a:effectLst>
                  <a:outerShdw blurRad="76200" dir="13500000" sy="23000" kx="1200000" algn="br" rotWithShape="0">
                    <a:prstClr val="black">
                      <a:alpha val="20000"/>
                    </a:prstClr>
                  </a:outerShdw>
                </a:effectLst>
                <a:tableStyleId>{C4B1156A-380E-4F78-BDF5-A606A8083BF9}</a:tableStyleId>
              </a:tblPr>
              <a:tblGrid>
                <a:gridCol w="3744416"/>
                <a:gridCol w="3744416"/>
              </a:tblGrid>
              <a:tr h="482682">
                <a:tc>
                  <a:txBody>
                    <a:bodyPr/>
                    <a:lstStyle/>
                    <a:p>
                      <a:pPr algn="ctr"/>
                      <a:r>
                        <a:rPr lang="en-GB" sz="2400" dirty="0" smtClean="0"/>
                        <a:t>Role</a:t>
                      </a:r>
                      <a:endParaRPr lang="en-GB" sz="2400" dirty="0">
                        <a:solidFill>
                          <a:schemeClr val="tx1"/>
                        </a:solidFill>
                      </a:endParaRPr>
                    </a:p>
                  </a:txBody>
                  <a:tcPr>
                    <a:solidFill>
                      <a:srgbClr val="92D050"/>
                    </a:solidFill>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GB" sz="2400" dirty="0" smtClean="0"/>
                        <a:t>Skill/Trait</a:t>
                      </a:r>
                      <a:endParaRPr lang="en-GB" sz="2400" dirty="0" smtClean="0">
                        <a:solidFill>
                          <a:schemeClr val="tx1"/>
                        </a:solidFill>
                      </a:endParaRPr>
                    </a:p>
                  </a:txBody>
                  <a:tcPr>
                    <a:solidFill>
                      <a:srgbClr val="92D050"/>
                    </a:solidFill>
                  </a:tcPr>
                </a:tc>
              </a:tr>
              <a:tr h="482682">
                <a:tc>
                  <a:txBody>
                    <a:bodyPr/>
                    <a:lstStyle/>
                    <a:p>
                      <a:r>
                        <a:rPr lang="en-GB" sz="2000" dirty="0" smtClean="0"/>
                        <a:t>Encourager</a:t>
                      </a:r>
                      <a:endParaRPr lang="en-GB" sz="2000" dirty="0">
                        <a:solidFill>
                          <a:schemeClr val="tx1"/>
                        </a:solidFill>
                      </a:endParaRPr>
                    </a:p>
                  </a:txBody>
                  <a:tcPr/>
                </a:tc>
                <a:tc>
                  <a:txBody>
                    <a:bodyPr/>
                    <a:lstStyle/>
                    <a:p>
                      <a:r>
                        <a:rPr lang="en-GB" sz="2000" dirty="0" smtClean="0"/>
                        <a:t>Enthusiasm, motivation, vision</a:t>
                      </a:r>
                      <a:endParaRPr lang="en-GB" sz="2000" dirty="0" smtClean="0">
                        <a:solidFill>
                          <a:schemeClr val="tx1"/>
                        </a:solidFill>
                      </a:endParaRPr>
                    </a:p>
                  </a:txBody>
                  <a:tcPr/>
                </a:tc>
              </a:tr>
              <a:tr h="482682">
                <a:tc>
                  <a:txBody>
                    <a:bodyPr/>
                    <a:lstStyle/>
                    <a:p>
                      <a:r>
                        <a:rPr lang="en-GB" sz="2000" dirty="0" smtClean="0"/>
                        <a:t>Informer</a:t>
                      </a:r>
                      <a:endParaRPr lang="en-GB" sz="2000" dirty="0">
                        <a:solidFill>
                          <a:schemeClr val="tx1"/>
                        </a:solidFill>
                      </a:endParaRPr>
                    </a:p>
                  </a:txBody>
                  <a:tcPr/>
                </a:tc>
                <a:tc>
                  <a:txBody>
                    <a:bodyPr/>
                    <a:lstStyle/>
                    <a:p>
                      <a:r>
                        <a:rPr lang="en-GB" sz="2000" dirty="0" smtClean="0"/>
                        <a:t>Relating essential information</a:t>
                      </a:r>
                      <a:endParaRPr lang="en-GB" sz="2000" dirty="0" smtClean="0">
                        <a:solidFill>
                          <a:schemeClr val="tx1"/>
                        </a:solidFill>
                      </a:endParaRPr>
                    </a:p>
                  </a:txBody>
                  <a:tcPr/>
                </a:tc>
              </a:tr>
              <a:tr h="482682">
                <a:tc>
                  <a:txBody>
                    <a:bodyPr/>
                    <a:lstStyle/>
                    <a:p>
                      <a:r>
                        <a:rPr lang="en-GB" sz="2000" dirty="0" smtClean="0"/>
                        <a:t>Connector</a:t>
                      </a:r>
                      <a:endParaRPr lang="en-GB" sz="2000" dirty="0">
                        <a:solidFill>
                          <a:schemeClr val="tx1"/>
                        </a:solidFill>
                      </a:endParaRPr>
                    </a:p>
                  </a:txBody>
                  <a:tcPr/>
                </a:tc>
                <a:tc>
                  <a:txBody>
                    <a:bodyPr/>
                    <a:lstStyle/>
                    <a:p>
                      <a:r>
                        <a:rPr lang="en-GB" sz="2000" dirty="0" smtClean="0"/>
                        <a:t>Contacts,</a:t>
                      </a:r>
                      <a:r>
                        <a:rPr lang="en-GB" sz="2000" baseline="0" dirty="0" smtClean="0"/>
                        <a:t> good timing</a:t>
                      </a:r>
                      <a:endParaRPr lang="en-GB" sz="2000" dirty="0">
                        <a:solidFill>
                          <a:schemeClr val="tx1"/>
                        </a:solidFill>
                      </a:endParaRPr>
                    </a:p>
                  </a:txBody>
                  <a:tcPr/>
                </a:tc>
              </a:tr>
              <a:tr h="482682">
                <a:tc>
                  <a:txBody>
                    <a:bodyPr/>
                    <a:lstStyle/>
                    <a:p>
                      <a:r>
                        <a:rPr lang="en-GB" sz="2000" dirty="0" smtClean="0"/>
                        <a:t>Mediator</a:t>
                      </a:r>
                      <a:endParaRPr lang="en-GB" sz="20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smtClean="0"/>
                        <a:t>Honest broker	</a:t>
                      </a:r>
                      <a:endParaRPr lang="en-GB" sz="2000" dirty="0">
                        <a:solidFill>
                          <a:schemeClr val="tx1"/>
                        </a:solidFill>
                      </a:endParaRPr>
                    </a:p>
                  </a:txBody>
                  <a:tcPr/>
                </a:tc>
              </a:tr>
              <a:tr h="833123">
                <a:tc>
                  <a:txBody>
                    <a:bodyPr/>
                    <a:lstStyle/>
                    <a:p>
                      <a:r>
                        <a:rPr lang="en-GB" sz="2000" dirty="0" smtClean="0"/>
                        <a:t>Leader</a:t>
                      </a:r>
                      <a:endParaRPr lang="en-GB" sz="20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smtClean="0"/>
                        <a:t>Confidence, empathy,</a:t>
                      </a:r>
                      <a:r>
                        <a:rPr lang="en-GB" sz="2000" baseline="0" dirty="0" smtClean="0"/>
                        <a:t> </a:t>
                      </a:r>
                      <a:r>
                        <a:rPr lang="en-GB" sz="2000" dirty="0" smtClean="0"/>
                        <a:t>inspiration, honesty </a:t>
                      </a:r>
                      <a:endParaRPr lang="en-GB" sz="2000" dirty="0" smtClean="0">
                        <a:solidFill>
                          <a:schemeClr val="tx1"/>
                        </a:solidFill>
                      </a:endParaRPr>
                    </a:p>
                  </a:txBody>
                  <a:tcPr/>
                </a:tc>
              </a:tr>
              <a:tr h="482682">
                <a:tc>
                  <a:txBody>
                    <a:bodyPr/>
                    <a:lstStyle/>
                    <a:p>
                      <a:r>
                        <a:rPr lang="en-GB" sz="2000" dirty="0" smtClean="0"/>
                        <a:t>Technical Interpreter</a:t>
                      </a:r>
                      <a:endParaRPr lang="en-GB" sz="2000" dirty="0">
                        <a:solidFill>
                          <a:schemeClr val="tx1"/>
                        </a:solidFill>
                      </a:endParaRPr>
                    </a:p>
                  </a:txBody>
                  <a:tcPr/>
                </a:tc>
                <a:tc>
                  <a:txBody>
                    <a:bodyPr/>
                    <a:lstStyle/>
                    <a:p>
                      <a:r>
                        <a:rPr lang="en-GB" sz="2000" dirty="0" smtClean="0"/>
                        <a:t>Fact finding, explainer</a:t>
                      </a:r>
                      <a:endParaRPr lang="en-GB" sz="2000" dirty="0">
                        <a:solidFill>
                          <a:schemeClr val="tx1"/>
                        </a:solidFill>
                      </a:endParaRPr>
                    </a:p>
                  </a:txBody>
                  <a:tcPr/>
                </a:tc>
              </a:tr>
            </a:tbl>
          </a:graphicData>
        </a:graphic>
      </p:graphicFrame>
    </p:spTree>
    <p:extLst>
      <p:ext uri="{BB962C8B-B14F-4D97-AF65-F5344CB8AC3E}">
        <p14:creationId xmlns:p14="http://schemas.microsoft.com/office/powerpoint/2010/main" val="23633451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Key </a:t>
            </a:r>
            <a:r>
              <a:rPr lang="en-GB" dirty="0"/>
              <a:t>stages of neighbourhood </a:t>
            </a:r>
            <a:r>
              <a:rPr lang="en-GB" dirty="0" smtClean="0"/>
              <a:t>planning</a:t>
            </a:r>
            <a:endParaRPr lang="en-GB" dirty="0"/>
          </a:p>
        </p:txBody>
      </p:sp>
      <p:sp>
        <p:nvSpPr>
          <p:cNvPr id="3" name="Content Placeholder 2"/>
          <p:cNvSpPr>
            <a:spLocks noGrp="1"/>
          </p:cNvSpPr>
          <p:nvPr>
            <p:ph idx="1"/>
          </p:nvPr>
        </p:nvSpPr>
        <p:spPr>
          <a:xfrm>
            <a:off x="584200" y="1700808"/>
            <a:ext cx="8915400" cy="4925144"/>
          </a:xfrm>
        </p:spPr>
        <p:txBody>
          <a:bodyPr>
            <a:normAutofit lnSpcReduction="10000"/>
          </a:bodyPr>
          <a:lstStyle/>
          <a:p>
            <a:pPr marL="0" indent="0">
              <a:buNone/>
            </a:pPr>
            <a:endParaRPr lang="en-GB" sz="2800" dirty="0" smtClean="0"/>
          </a:p>
          <a:p>
            <a:pPr marL="0" indent="0">
              <a:buNone/>
            </a:pPr>
            <a:endParaRPr lang="en-GB" sz="2800" dirty="0"/>
          </a:p>
          <a:p>
            <a:pPr marL="0" indent="0">
              <a:buNone/>
            </a:pPr>
            <a:endParaRPr lang="en-GB" sz="2800" dirty="0" smtClean="0"/>
          </a:p>
          <a:p>
            <a:pPr marL="0" indent="0">
              <a:buNone/>
            </a:pPr>
            <a:endParaRPr lang="en-GB" sz="2800" dirty="0"/>
          </a:p>
          <a:p>
            <a:pPr marL="0" indent="0">
              <a:buNone/>
            </a:pPr>
            <a:endParaRPr lang="en-GB" sz="2800" dirty="0" smtClean="0"/>
          </a:p>
          <a:p>
            <a:pPr marL="0" indent="0">
              <a:buNone/>
            </a:pPr>
            <a:endParaRPr lang="en-GB" sz="2800" dirty="0"/>
          </a:p>
          <a:p>
            <a:pPr marL="0" indent="0">
              <a:buNone/>
            </a:pPr>
            <a:endParaRPr lang="en-GB" sz="2800" dirty="0" smtClean="0"/>
          </a:p>
          <a:p>
            <a:pPr marL="0" indent="0">
              <a:buNone/>
            </a:pPr>
            <a:endParaRPr lang="en-GB" sz="2800" dirty="0"/>
          </a:p>
          <a:p>
            <a:pPr marL="0" indent="0" algn="r">
              <a:buNone/>
            </a:pPr>
            <a:endParaRPr lang="en-GB" sz="1800" dirty="0" smtClean="0"/>
          </a:p>
          <a:p>
            <a:pPr marL="0" indent="0" algn="r">
              <a:buNone/>
            </a:pPr>
            <a:r>
              <a:rPr lang="en-GB" sz="1800" dirty="0" smtClean="0"/>
              <a:t>Source: Neighbourhood Plans Roadmap Guide. </a:t>
            </a:r>
            <a:r>
              <a:rPr lang="en-GB" sz="1800" dirty="0"/>
              <a:t>Locality </a:t>
            </a:r>
            <a:r>
              <a:rPr lang="en-GB" sz="1800" dirty="0">
                <a:hlinkClick r:id="rId3"/>
              </a:rPr>
              <a:t>http://locality.org.uk/resources/neighbourhood-planning-roadmap-guide</a:t>
            </a:r>
            <a:r>
              <a:rPr lang="en-GB" sz="1800" dirty="0" smtClean="0">
                <a:hlinkClick r:id="rId3"/>
              </a:rPr>
              <a:t>/</a:t>
            </a:r>
            <a:r>
              <a:rPr lang="en-GB" sz="1800" dirty="0" smtClean="0"/>
              <a:t> </a:t>
            </a:r>
          </a:p>
        </p:txBody>
      </p:sp>
      <p:graphicFrame>
        <p:nvGraphicFramePr>
          <p:cNvPr id="4" name="Diagram 3"/>
          <p:cNvGraphicFramePr/>
          <p:nvPr>
            <p:extLst>
              <p:ext uri="{D42A27DB-BD31-4B8C-83A1-F6EECF244321}">
                <p14:modId xmlns:p14="http://schemas.microsoft.com/office/powerpoint/2010/main" val="781501482"/>
              </p:ext>
            </p:extLst>
          </p:nvPr>
        </p:nvGraphicFramePr>
        <p:xfrm>
          <a:off x="1215157" y="1412776"/>
          <a:ext cx="7311423" cy="46805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Rectangle 4"/>
          <p:cNvSpPr/>
          <p:nvPr/>
        </p:nvSpPr>
        <p:spPr bwMode="auto">
          <a:xfrm>
            <a:off x="89849" y="2924944"/>
            <a:ext cx="1296144"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4400" b="0" i="0" u="none" strike="noStrike" cap="none" normalizeH="0" baseline="0" dirty="0" smtClean="0">
              <a:ln>
                <a:noFill/>
              </a:ln>
              <a:solidFill>
                <a:schemeClr val="tx2"/>
              </a:solidFill>
              <a:effectLst/>
              <a:latin typeface="Arial" charset="0"/>
            </a:endParaRPr>
          </a:p>
        </p:txBody>
      </p:sp>
      <p:sp>
        <p:nvSpPr>
          <p:cNvPr id="6" name="TextBox 5"/>
          <p:cNvSpPr txBox="1"/>
          <p:nvPr/>
        </p:nvSpPr>
        <p:spPr>
          <a:xfrm>
            <a:off x="502892" y="3806180"/>
            <a:ext cx="1641796" cy="584775"/>
          </a:xfrm>
          <a:prstGeom prst="rect">
            <a:avLst/>
          </a:prstGeom>
          <a:noFill/>
        </p:spPr>
        <p:txBody>
          <a:bodyPr wrap="none" rtlCol="0">
            <a:spAutoFit/>
          </a:bodyPr>
          <a:lstStyle/>
          <a:p>
            <a:r>
              <a:rPr lang="en-GB" sz="3200" b="1" dirty="0" smtClean="0">
                <a:solidFill>
                  <a:schemeClr val="tx1"/>
                </a:solidFill>
              </a:rPr>
              <a:t>Stage 1</a:t>
            </a:r>
            <a:endParaRPr lang="en-GB" sz="3200" b="1" dirty="0">
              <a:solidFill>
                <a:schemeClr val="tx1"/>
              </a:solidFill>
            </a:endParaRPr>
          </a:p>
        </p:txBody>
      </p:sp>
      <p:sp>
        <p:nvSpPr>
          <p:cNvPr id="7" name="TextBox 6"/>
          <p:cNvSpPr txBox="1"/>
          <p:nvPr/>
        </p:nvSpPr>
        <p:spPr>
          <a:xfrm>
            <a:off x="2144688" y="2632555"/>
            <a:ext cx="1641796" cy="584775"/>
          </a:xfrm>
          <a:prstGeom prst="rect">
            <a:avLst/>
          </a:prstGeom>
          <a:noFill/>
        </p:spPr>
        <p:txBody>
          <a:bodyPr wrap="none" rtlCol="0">
            <a:spAutoFit/>
          </a:bodyPr>
          <a:lstStyle/>
          <a:p>
            <a:r>
              <a:rPr lang="en-GB" sz="3200" b="1" dirty="0" smtClean="0">
                <a:solidFill>
                  <a:schemeClr val="tx1"/>
                </a:solidFill>
              </a:rPr>
              <a:t>Stage 2</a:t>
            </a:r>
            <a:endParaRPr lang="en-GB" sz="3200" b="1" dirty="0">
              <a:solidFill>
                <a:schemeClr val="tx1"/>
              </a:solidFill>
            </a:endParaRPr>
          </a:p>
        </p:txBody>
      </p:sp>
      <p:sp>
        <p:nvSpPr>
          <p:cNvPr id="8" name="TextBox 7"/>
          <p:cNvSpPr txBox="1"/>
          <p:nvPr/>
        </p:nvSpPr>
        <p:spPr>
          <a:xfrm>
            <a:off x="4476528" y="1700808"/>
            <a:ext cx="1641796" cy="584775"/>
          </a:xfrm>
          <a:prstGeom prst="rect">
            <a:avLst/>
          </a:prstGeom>
          <a:noFill/>
        </p:spPr>
        <p:txBody>
          <a:bodyPr wrap="none" rtlCol="0">
            <a:spAutoFit/>
          </a:bodyPr>
          <a:lstStyle/>
          <a:p>
            <a:r>
              <a:rPr lang="en-GB" sz="3200" b="1" dirty="0" smtClean="0">
                <a:solidFill>
                  <a:schemeClr val="tx1"/>
                </a:solidFill>
              </a:rPr>
              <a:t>Stage 3</a:t>
            </a:r>
            <a:endParaRPr lang="en-GB" sz="3200" b="1" dirty="0">
              <a:solidFill>
                <a:schemeClr val="tx1"/>
              </a:solidFill>
            </a:endParaRPr>
          </a:p>
        </p:txBody>
      </p:sp>
    </p:spTree>
    <p:extLst>
      <p:ext uri="{BB962C8B-B14F-4D97-AF65-F5344CB8AC3E}">
        <p14:creationId xmlns:p14="http://schemas.microsoft.com/office/powerpoint/2010/main" val="5792290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632520" y="188640"/>
            <a:ext cx="8915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lvl1pPr algn="l" rtl="0" fontAlgn="base">
              <a:spcBef>
                <a:spcPct val="0"/>
              </a:spcBef>
              <a:spcAft>
                <a:spcPct val="0"/>
              </a:spcAft>
              <a:defRPr sz="4000" b="1">
                <a:solidFill>
                  <a:srgbClr val="669900"/>
                </a:solidFill>
                <a:latin typeface="+mj-lt"/>
                <a:ea typeface="+mj-ea"/>
                <a:cs typeface="+mj-cs"/>
              </a:defRPr>
            </a:lvl1pPr>
            <a:lvl2pPr algn="l" rtl="0" fontAlgn="base">
              <a:spcBef>
                <a:spcPct val="0"/>
              </a:spcBef>
              <a:spcAft>
                <a:spcPct val="0"/>
              </a:spcAft>
              <a:defRPr sz="4000" b="1">
                <a:solidFill>
                  <a:srgbClr val="669900"/>
                </a:solidFill>
                <a:latin typeface="Arial" charset="0"/>
              </a:defRPr>
            </a:lvl2pPr>
            <a:lvl3pPr algn="l" rtl="0" fontAlgn="base">
              <a:spcBef>
                <a:spcPct val="0"/>
              </a:spcBef>
              <a:spcAft>
                <a:spcPct val="0"/>
              </a:spcAft>
              <a:defRPr sz="4000" b="1">
                <a:solidFill>
                  <a:srgbClr val="669900"/>
                </a:solidFill>
                <a:latin typeface="Arial" charset="0"/>
              </a:defRPr>
            </a:lvl3pPr>
            <a:lvl4pPr algn="l" rtl="0" fontAlgn="base">
              <a:spcBef>
                <a:spcPct val="0"/>
              </a:spcBef>
              <a:spcAft>
                <a:spcPct val="0"/>
              </a:spcAft>
              <a:defRPr sz="4000" b="1">
                <a:solidFill>
                  <a:srgbClr val="669900"/>
                </a:solidFill>
                <a:latin typeface="Arial" charset="0"/>
              </a:defRPr>
            </a:lvl4pPr>
            <a:lvl5pPr algn="l" rtl="0" fontAlgn="base">
              <a:spcBef>
                <a:spcPct val="0"/>
              </a:spcBef>
              <a:spcAft>
                <a:spcPct val="0"/>
              </a:spcAft>
              <a:defRPr sz="4000" b="1">
                <a:solidFill>
                  <a:srgbClr val="669900"/>
                </a:solidFill>
                <a:latin typeface="Arial" charset="0"/>
              </a:defRPr>
            </a:lvl5pPr>
            <a:lvl6pPr marL="457200" algn="l" rtl="0" fontAlgn="base">
              <a:spcBef>
                <a:spcPct val="0"/>
              </a:spcBef>
              <a:spcAft>
                <a:spcPct val="0"/>
              </a:spcAft>
              <a:defRPr sz="4000" b="1">
                <a:solidFill>
                  <a:srgbClr val="669900"/>
                </a:solidFill>
                <a:latin typeface="Arial" charset="0"/>
              </a:defRPr>
            </a:lvl6pPr>
            <a:lvl7pPr marL="914400" algn="l" rtl="0" fontAlgn="base">
              <a:spcBef>
                <a:spcPct val="0"/>
              </a:spcBef>
              <a:spcAft>
                <a:spcPct val="0"/>
              </a:spcAft>
              <a:defRPr sz="4000" b="1">
                <a:solidFill>
                  <a:srgbClr val="669900"/>
                </a:solidFill>
                <a:latin typeface="Arial" charset="0"/>
              </a:defRPr>
            </a:lvl7pPr>
            <a:lvl8pPr marL="1371600" algn="l" rtl="0" fontAlgn="base">
              <a:spcBef>
                <a:spcPct val="0"/>
              </a:spcBef>
              <a:spcAft>
                <a:spcPct val="0"/>
              </a:spcAft>
              <a:defRPr sz="4000" b="1">
                <a:solidFill>
                  <a:srgbClr val="669900"/>
                </a:solidFill>
                <a:latin typeface="Arial" charset="0"/>
              </a:defRPr>
            </a:lvl8pPr>
            <a:lvl9pPr marL="1828800" algn="l" rtl="0" fontAlgn="base">
              <a:spcBef>
                <a:spcPct val="0"/>
              </a:spcBef>
              <a:spcAft>
                <a:spcPct val="0"/>
              </a:spcAft>
              <a:defRPr sz="4000" b="1">
                <a:solidFill>
                  <a:srgbClr val="669900"/>
                </a:solidFill>
                <a:latin typeface="Arial" charset="0"/>
              </a:defRPr>
            </a:lvl9pPr>
          </a:lstStyle>
          <a:p>
            <a:r>
              <a:rPr lang="en-US" dirty="0" smtClean="0"/>
              <a:t>Roles for Councillors in NP</a:t>
            </a:r>
            <a:endParaRPr lang="en-US" dirty="0"/>
          </a:p>
        </p:txBody>
      </p:sp>
      <p:sp>
        <p:nvSpPr>
          <p:cNvPr id="9" name="Content Placeholder 2"/>
          <p:cNvSpPr>
            <a:spLocks noGrp="1"/>
          </p:cNvSpPr>
          <p:nvPr>
            <p:ph idx="1"/>
          </p:nvPr>
        </p:nvSpPr>
        <p:spPr>
          <a:xfrm>
            <a:off x="2513227" y="2387166"/>
            <a:ext cx="7264309" cy="4819972"/>
          </a:xfrm>
        </p:spPr>
        <p:txBody>
          <a:bodyPr>
            <a:noAutofit/>
          </a:bodyPr>
          <a:lstStyle/>
          <a:p>
            <a:pPr algn="just"/>
            <a:r>
              <a:rPr lang="en-GB" sz="2400" dirty="0" smtClean="0"/>
              <a:t>Put in place LA resources for advice and support</a:t>
            </a:r>
          </a:p>
          <a:p>
            <a:pPr algn="just"/>
            <a:r>
              <a:rPr lang="en-GB" sz="2400" dirty="0" smtClean="0"/>
              <a:t>Understand and explain NP process and sources of funding</a:t>
            </a:r>
          </a:p>
          <a:p>
            <a:pPr algn="just"/>
            <a:endParaRPr lang="en-GB" sz="1100" dirty="0" smtClean="0"/>
          </a:p>
          <a:p>
            <a:pPr algn="just"/>
            <a:r>
              <a:rPr lang="en-GB" sz="2400" dirty="0" smtClean="0"/>
              <a:t>Encourage participation from the wider community and support community engagement</a:t>
            </a:r>
            <a:endParaRPr lang="en-GB" sz="1200" dirty="0" smtClean="0"/>
          </a:p>
          <a:p>
            <a:pPr algn="just"/>
            <a:r>
              <a:rPr lang="en-GB" sz="2400" dirty="0" smtClean="0"/>
              <a:t>Talking </a:t>
            </a:r>
            <a:r>
              <a:rPr lang="en-GB" sz="2400" dirty="0"/>
              <a:t>to </a:t>
            </a:r>
            <a:r>
              <a:rPr lang="en-GB" sz="2400" dirty="0" smtClean="0"/>
              <a:t>potential members amongst community groups, </a:t>
            </a:r>
            <a:r>
              <a:rPr lang="en-GB" sz="2400" dirty="0"/>
              <a:t>residents associations, business </a:t>
            </a:r>
            <a:r>
              <a:rPr lang="en-GB" sz="2400" dirty="0" smtClean="0"/>
              <a:t>forums; using officer contacts </a:t>
            </a:r>
            <a:endParaRPr lang="en-GB" sz="2000" dirty="0"/>
          </a:p>
          <a:p>
            <a:pPr algn="just"/>
            <a:r>
              <a:rPr lang="en-GB" sz="2400" dirty="0" smtClean="0"/>
              <a:t>Mediate where </a:t>
            </a:r>
            <a:r>
              <a:rPr lang="en-GB" sz="2400" dirty="0"/>
              <a:t>overlapping </a:t>
            </a:r>
            <a:r>
              <a:rPr lang="en-GB" sz="2400" dirty="0" smtClean="0"/>
              <a:t>boundaries/areas; negotiating LPA support</a:t>
            </a:r>
            <a:endParaRPr lang="en-GB" sz="2400" dirty="0"/>
          </a:p>
        </p:txBody>
      </p:sp>
      <p:sp>
        <p:nvSpPr>
          <p:cNvPr id="11" name="Rounded Rectangle 10"/>
          <p:cNvSpPr/>
          <p:nvPr/>
        </p:nvSpPr>
        <p:spPr bwMode="auto">
          <a:xfrm>
            <a:off x="344488" y="1196752"/>
            <a:ext cx="1584176" cy="936104"/>
          </a:xfrm>
          <a:prstGeom prst="roundRect">
            <a:avLst/>
          </a:prstGeom>
          <a:solidFill>
            <a:srgbClr val="92D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dirty="0" smtClean="0">
                <a:ln>
                  <a:noFill/>
                </a:ln>
                <a:solidFill>
                  <a:sysClr val="windowText" lastClr="000000"/>
                </a:solidFill>
                <a:effectLst/>
                <a:latin typeface="Arial" charset="0"/>
              </a:rPr>
              <a:t>Stage</a:t>
            </a:r>
            <a:r>
              <a:rPr kumimoji="0" lang="en-GB" sz="2800" b="0" i="0" u="none" strike="noStrike" cap="none" normalizeH="0" dirty="0" smtClean="0">
                <a:ln>
                  <a:noFill/>
                </a:ln>
                <a:solidFill>
                  <a:sysClr val="windowText" lastClr="000000"/>
                </a:solidFill>
                <a:effectLst/>
                <a:latin typeface="Arial" charset="0"/>
              </a:rPr>
              <a:t> 1</a:t>
            </a:r>
            <a:endParaRPr kumimoji="0" lang="en-GB" sz="2800" b="0" i="0" u="none" strike="noStrike" cap="none" normalizeH="0" baseline="0" dirty="0" smtClean="0">
              <a:ln>
                <a:noFill/>
              </a:ln>
              <a:solidFill>
                <a:sysClr val="windowText" lastClr="000000"/>
              </a:solidFill>
              <a:effectLst/>
              <a:latin typeface="Arial" charset="0"/>
            </a:endParaRPr>
          </a:p>
        </p:txBody>
      </p:sp>
      <p:sp>
        <p:nvSpPr>
          <p:cNvPr id="12" name="Rounded Rectangle 11"/>
          <p:cNvSpPr/>
          <p:nvPr/>
        </p:nvSpPr>
        <p:spPr bwMode="auto">
          <a:xfrm>
            <a:off x="169964" y="3861048"/>
            <a:ext cx="2251784" cy="400608"/>
          </a:xfrm>
          <a:prstGeom prst="roundRect">
            <a:avLst/>
          </a:prstGeom>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lvl="0"/>
            <a:r>
              <a:rPr lang="en-GB" sz="2800" b="1" dirty="0" smtClean="0">
                <a:solidFill>
                  <a:srgbClr val="2C6A2F"/>
                </a:solidFill>
              </a:rPr>
              <a:t>Encourager</a:t>
            </a:r>
            <a:endParaRPr kumimoji="0" lang="en-GB" sz="2800" b="0" i="0" u="none" strike="noStrike" cap="none" normalizeH="0" baseline="0" dirty="0" smtClean="0">
              <a:ln>
                <a:noFill/>
              </a:ln>
              <a:solidFill>
                <a:sysClr val="windowText" lastClr="000000"/>
              </a:solidFill>
              <a:effectLst/>
              <a:latin typeface="Arial" charset="0"/>
            </a:endParaRPr>
          </a:p>
        </p:txBody>
      </p:sp>
      <p:sp>
        <p:nvSpPr>
          <p:cNvPr id="13" name="Rounded Rectangle 12"/>
          <p:cNvSpPr/>
          <p:nvPr/>
        </p:nvSpPr>
        <p:spPr bwMode="auto">
          <a:xfrm>
            <a:off x="195024" y="3044753"/>
            <a:ext cx="2251784" cy="400608"/>
          </a:xfrm>
          <a:prstGeom prst="roundRect">
            <a:avLst/>
          </a:prstGeom>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lvl="0"/>
            <a:r>
              <a:rPr lang="en-GB" sz="2800" b="1" dirty="0" smtClean="0">
                <a:solidFill>
                  <a:srgbClr val="2C6A2F"/>
                </a:solidFill>
              </a:rPr>
              <a:t>Informer</a:t>
            </a:r>
            <a:endParaRPr kumimoji="0" lang="en-GB" sz="2800" b="0" i="0" u="none" strike="noStrike" cap="none" normalizeH="0" baseline="0" dirty="0" smtClean="0">
              <a:ln>
                <a:noFill/>
              </a:ln>
              <a:solidFill>
                <a:sysClr val="windowText" lastClr="000000"/>
              </a:solidFill>
              <a:effectLst/>
              <a:latin typeface="Arial" charset="0"/>
            </a:endParaRPr>
          </a:p>
        </p:txBody>
      </p:sp>
      <p:sp>
        <p:nvSpPr>
          <p:cNvPr id="14" name="Rounded Rectangle 13"/>
          <p:cNvSpPr/>
          <p:nvPr/>
        </p:nvSpPr>
        <p:spPr bwMode="auto">
          <a:xfrm>
            <a:off x="200472" y="4797152"/>
            <a:ext cx="2251784" cy="544624"/>
          </a:xfrm>
          <a:prstGeom prst="roundRect">
            <a:avLst/>
          </a:prstGeom>
          <a:ln/>
          <a:extLst/>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lvl="0"/>
            <a:r>
              <a:rPr lang="en-GB" sz="2800" b="1" dirty="0" smtClean="0">
                <a:solidFill>
                  <a:srgbClr val="2C6A2F"/>
                </a:solidFill>
              </a:rPr>
              <a:t>Connector</a:t>
            </a:r>
            <a:endParaRPr kumimoji="0" lang="en-GB" sz="2800" b="0" i="0" u="none" strike="noStrike" cap="none" normalizeH="0" baseline="0" dirty="0" smtClean="0">
              <a:ln>
                <a:noFill/>
              </a:ln>
              <a:solidFill>
                <a:sysClr val="windowText" lastClr="000000"/>
              </a:solidFill>
              <a:effectLst/>
              <a:latin typeface="Arial" charset="0"/>
            </a:endParaRPr>
          </a:p>
        </p:txBody>
      </p:sp>
      <p:sp>
        <p:nvSpPr>
          <p:cNvPr id="15" name="Rounded Rectangle 14"/>
          <p:cNvSpPr/>
          <p:nvPr/>
        </p:nvSpPr>
        <p:spPr bwMode="auto">
          <a:xfrm>
            <a:off x="189435" y="5949280"/>
            <a:ext cx="2251784" cy="400608"/>
          </a:xfrm>
          <a:prstGeom prst="roundRect">
            <a:avLst/>
          </a:prstGeom>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lvl="0"/>
            <a:r>
              <a:rPr lang="en-GB" sz="2800" b="1" dirty="0" smtClean="0">
                <a:solidFill>
                  <a:srgbClr val="2C6A2F"/>
                </a:solidFill>
              </a:rPr>
              <a:t>Mediator</a:t>
            </a:r>
            <a:endParaRPr kumimoji="0" lang="en-GB" sz="2800" b="0" i="0" u="none" strike="noStrike" cap="none" normalizeH="0" baseline="0" dirty="0" smtClean="0">
              <a:ln>
                <a:noFill/>
              </a:ln>
              <a:solidFill>
                <a:sysClr val="windowText" lastClr="000000"/>
              </a:solidFill>
              <a:effectLst/>
              <a:latin typeface="Arial" charset="0"/>
            </a:endParaRPr>
          </a:p>
        </p:txBody>
      </p:sp>
      <p:sp>
        <p:nvSpPr>
          <p:cNvPr id="18" name="Rectangle 17"/>
          <p:cNvSpPr/>
          <p:nvPr/>
        </p:nvSpPr>
        <p:spPr>
          <a:xfrm>
            <a:off x="2072680" y="1079158"/>
            <a:ext cx="4953000" cy="523220"/>
          </a:xfrm>
          <a:prstGeom prst="rect">
            <a:avLst/>
          </a:prstGeom>
        </p:spPr>
        <p:txBody>
          <a:bodyPr>
            <a:spAutoFit/>
          </a:bodyPr>
          <a:lstStyle/>
          <a:p>
            <a:pPr lvl="0"/>
            <a:r>
              <a:rPr lang="en-GB" sz="2800" b="1" dirty="0">
                <a:solidFill>
                  <a:srgbClr val="2C6A2F"/>
                </a:solidFill>
              </a:rPr>
              <a:t>Getting established</a:t>
            </a:r>
          </a:p>
        </p:txBody>
      </p:sp>
      <p:sp>
        <p:nvSpPr>
          <p:cNvPr id="19" name="Rectangle 18"/>
          <p:cNvSpPr/>
          <p:nvPr/>
        </p:nvSpPr>
        <p:spPr>
          <a:xfrm>
            <a:off x="2072680" y="1445875"/>
            <a:ext cx="7704856" cy="830997"/>
          </a:xfrm>
          <a:prstGeom prst="rect">
            <a:avLst/>
          </a:prstGeom>
        </p:spPr>
        <p:txBody>
          <a:bodyPr wrap="square">
            <a:spAutoFit/>
          </a:bodyPr>
          <a:lstStyle/>
          <a:p>
            <a:pPr algn="just"/>
            <a:r>
              <a:rPr lang="en-GB" sz="2400" dirty="0" smtClean="0">
                <a:solidFill>
                  <a:srgbClr val="2C6A2F"/>
                </a:solidFill>
              </a:rPr>
              <a:t>joining </a:t>
            </a:r>
            <a:r>
              <a:rPr lang="en-GB" sz="2400" dirty="0">
                <a:solidFill>
                  <a:srgbClr val="2C6A2F"/>
                </a:solidFill>
              </a:rPr>
              <a:t>your parish/town councils or neighbourhood forums when they </a:t>
            </a:r>
            <a:r>
              <a:rPr lang="en-GB" sz="2400" dirty="0" smtClean="0">
                <a:solidFill>
                  <a:srgbClr val="2C6A2F"/>
                </a:solidFill>
              </a:rPr>
              <a:t>first form</a:t>
            </a:r>
            <a:endParaRPr lang="en-GB" sz="2000" dirty="0">
              <a:solidFill>
                <a:srgbClr val="2C6A2F"/>
              </a:solidFill>
            </a:endParaRPr>
          </a:p>
        </p:txBody>
      </p:sp>
      <p:pic>
        <p:nvPicPr>
          <p:cNvPr id="17" name="Picture 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01272" y="0"/>
            <a:ext cx="2504728" cy="1532994"/>
          </a:xfrm>
          <a:prstGeom prst="rect">
            <a:avLst/>
          </a:prstGeom>
        </p:spPr>
      </p:pic>
      <p:sp>
        <p:nvSpPr>
          <p:cNvPr id="16" name="Rounded Rectangle 15"/>
          <p:cNvSpPr/>
          <p:nvPr/>
        </p:nvSpPr>
        <p:spPr bwMode="auto">
          <a:xfrm>
            <a:off x="169964" y="2420888"/>
            <a:ext cx="2251784" cy="400608"/>
          </a:xfrm>
          <a:prstGeom prst="roundRect">
            <a:avLst/>
          </a:prstGeom>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lvl="0"/>
            <a:r>
              <a:rPr lang="en-GB" sz="2800" b="1" dirty="0" smtClean="0">
                <a:solidFill>
                  <a:srgbClr val="2C6A2F"/>
                </a:solidFill>
              </a:rPr>
              <a:t>Leader</a:t>
            </a:r>
            <a:endParaRPr kumimoji="0" lang="en-GB" sz="2800" b="0" i="0" u="none" strike="noStrike" cap="none" normalizeH="0" baseline="0" dirty="0" smtClean="0">
              <a:ln>
                <a:noFill/>
              </a:ln>
              <a:solidFill>
                <a:sysClr val="windowText" lastClr="000000"/>
              </a:solidFill>
              <a:effectLst/>
              <a:latin typeface="Arial" charset="0"/>
            </a:endParaRPr>
          </a:p>
        </p:txBody>
      </p:sp>
    </p:spTree>
    <p:extLst>
      <p:ext uri="{BB962C8B-B14F-4D97-AF65-F5344CB8AC3E}">
        <p14:creationId xmlns:p14="http://schemas.microsoft.com/office/powerpoint/2010/main" val="8240258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632520" y="188640"/>
            <a:ext cx="8915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lvl1pPr algn="l" rtl="0" fontAlgn="base">
              <a:spcBef>
                <a:spcPct val="0"/>
              </a:spcBef>
              <a:spcAft>
                <a:spcPct val="0"/>
              </a:spcAft>
              <a:defRPr sz="4000" b="1">
                <a:solidFill>
                  <a:srgbClr val="669900"/>
                </a:solidFill>
                <a:latin typeface="+mj-lt"/>
                <a:ea typeface="+mj-ea"/>
                <a:cs typeface="+mj-cs"/>
              </a:defRPr>
            </a:lvl1pPr>
            <a:lvl2pPr algn="l" rtl="0" fontAlgn="base">
              <a:spcBef>
                <a:spcPct val="0"/>
              </a:spcBef>
              <a:spcAft>
                <a:spcPct val="0"/>
              </a:spcAft>
              <a:defRPr sz="4000" b="1">
                <a:solidFill>
                  <a:srgbClr val="669900"/>
                </a:solidFill>
                <a:latin typeface="Arial" charset="0"/>
              </a:defRPr>
            </a:lvl2pPr>
            <a:lvl3pPr algn="l" rtl="0" fontAlgn="base">
              <a:spcBef>
                <a:spcPct val="0"/>
              </a:spcBef>
              <a:spcAft>
                <a:spcPct val="0"/>
              </a:spcAft>
              <a:defRPr sz="4000" b="1">
                <a:solidFill>
                  <a:srgbClr val="669900"/>
                </a:solidFill>
                <a:latin typeface="Arial" charset="0"/>
              </a:defRPr>
            </a:lvl3pPr>
            <a:lvl4pPr algn="l" rtl="0" fontAlgn="base">
              <a:spcBef>
                <a:spcPct val="0"/>
              </a:spcBef>
              <a:spcAft>
                <a:spcPct val="0"/>
              </a:spcAft>
              <a:defRPr sz="4000" b="1">
                <a:solidFill>
                  <a:srgbClr val="669900"/>
                </a:solidFill>
                <a:latin typeface="Arial" charset="0"/>
              </a:defRPr>
            </a:lvl4pPr>
            <a:lvl5pPr algn="l" rtl="0" fontAlgn="base">
              <a:spcBef>
                <a:spcPct val="0"/>
              </a:spcBef>
              <a:spcAft>
                <a:spcPct val="0"/>
              </a:spcAft>
              <a:defRPr sz="4000" b="1">
                <a:solidFill>
                  <a:srgbClr val="669900"/>
                </a:solidFill>
                <a:latin typeface="Arial" charset="0"/>
              </a:defRPr>
            </a:lvl5pPr>
            <a:lvl6pPr marL="457200" algn="l" rtl="0" fontAlgn="base">
              <a:spcBef>
                <a:spcPct val="0"/>
              </a:spcBef>
              <a:spcAft>
                <a:spcPct val="0"/>
              </a:spcAft>
              <a:defRPr sz="4000" b="1">
                <a:solidFill>
                  <a:srgbClr val="669900"/>
                </a:solidFill>
                <a:latin typeface="Arial" charset="0"/>
              </a:defRPr>
            </a:lvl6pPr>
            <a:lvl7pPr marL="914400" algn="l" rtl="0" fontAlgn="base">
              <a:spcBef>
                <a:spcPct val="0"/>
              </a:spcBef>
              <a:spcAft>
                <a:spcPct val="0"/>
              </a:spcAft>
              <a:defRPr sz="4000" b="1">
                <a:solidFill>
                  <a:srgbClr val="669900"/>
                </a:solidFill>
                <a:latin typeface="Arial" charset="0"/>
              </a:defRPr>
            </a:lvl7pPr>
            <a:lvl8pPr marL="1371600" algn="l" rtl="0" fontAlgn="base">
              <a:spcBef>
                <a:spcPct val="0"/>
              </a:spcBef>
              <a:spcAft>
                <a:spcPct val="0"/>
              </a:spcAft>
              <a:defRPr sz="4000" b="1">
                <a:solidFill>
                  <a:srgbClr val="669900"/>
                </a:solidFill>
                <a:latin typeface="Arial" charset="0"/>
              </a:defRPr>
            </a:lvl8pPr>
            <a:lvl9pPr marL="1828800" algn="l" rtl="0" fontAlgn="base">
              <a:spcBef>
                <a:spcPct val="0"/>
              </a:spcBef>
              <a:spcAft>
                <a:spcPct val="0"/>
              </a:spcAft>
              <a:defRPr sz="4000" b="1">
                <a:solidFill>
                  <a:srgbClr val="669900"/>
                </a:solidFill>
                <a:latin typeface="Arial" charset="0"/>
              </a:defRPr>
            </a:lvl9pPr>
          </a:lstStyle>
          <a:p>
            <a:r>
              <a:rPr lang="en-US" dirty="0"/>
              <a:t>Roles for Councillors in NP</a:t>
            </a:r>
          </a:p>
        </p:txBody>
      </p:sp>
      <p:sp>
        <p:nvSpPr>
          <p:cNvPr id="9" name="Content Placeholder 2"/>
          <p:cNvSpPr>
            <a:spLocks noGrp="1"/>
          </p:cNvSpPr>
          <p:nvPr>
            <p:ph idx="1"/>
          </p:nvPr>
        </p:nvSpPr>
        <p:spPr>
          <a:xfrm>
            <a:off x="2576736" y="2132856"/>
            <a:ext cx="7128792" cy="4392488"/>
          </a:xfrm>
        </p:spPr>
        <p:txBody>
          <a:bodyPr>
            <a:noAutofit/>
          </a:bodyPr>
          <a:lstStyle/>
          <a:p>
            <a:pPr algn="just"/>
            <a:r>
              <a:rPr lang="en-GB" sz="2400" dirty="0" smtClean="0"/>
              <a:t>Understand and inform help/support </a:t>
            </a:r>
            <a:r>
              <a:rPr lang="en-GB" sz="2400" dirty="0"/>
              <a:t>needed by community </a:t>
            </a:r>
            <a:r>
              <a:rPr lang="en-GB" sz="2400" dirty="0" smtClean="0"/>
              <a:t>groups</a:t>
            </a:r>
          </a:p>
          <a:p>
            <a:pPr algn="just"/>
            <a:r>
              <a:rPr lang="en-GB" sz="2400" dirty="0" smtClean="0"/>
              <a:t>Manage </a:t>
            </a:r>
            <a:r>
              <a:rPr lang="en-GB" sz="2400" dirty="0"/>
              <a:t>community </a:t>
            </a:r>
            <a:r>
              <a:rPr lang="en-GB" sz="2400" dirty="0" smtClean="0"/>
              <a:t>expectations</a:t>
            </a:r>
          </a:p>
          <a:p>
            <a:pPr algn="just"/>
            <a:r>
              <a:rPr lang="en-GB" sz="2400" dirty="0"/>
              <a:t>Help to promote the plan with the wider community and local </a:t>
            </a:r>
            <a:r>
              <a:rPr lang="en-GB" sz="2400" dirty="0" smtClean="0"/>
              <a:t>areas</a:t>
            </a:r>
          </a:p>
          <a:p>
            <a:pPr algn="just"/>
            <a:r>
              <a:rPr lang="en-GB" sz="2400" dirty="0" smtClean="0"/>
              <a:t>Feed in surgery issues &amp; broader policy discussions in council</a:t>
            </a:r>
            <a:endParaRPr lang="en-GB" sz="2400" dirty="0"/>
          </a:p>
          <a:p>
            <a:pPr algn="just"/>
            <a:r>
              <a:rPr lang="en-GB" sz="2400" dirty="0"/>
              <a:t>Ensure the issues identified in a NP are representative of needs on the </a:t>
            </a:r>
            <a:r>
              <a:rPr lang="en-GB" sz="2400" dirty="0" smtClean="0"/>
              <a:t>ground</a:t>
            </a:r>
            <a:endParaRPr lang="en-GB" sz="2400" dirty="0"/>
          </a:p>
          <a:p>
            <a:pPr algn="just"/>
            <a:r>
              <a:rPr lang="en-GB" sz="2400" dirty="0"/>
              <a:t>Work with other ward members to represent the interests of your local areas</a:t>
            </a:r>
          </a:p>
          <a:p>
            <a:pPr algn="just"/>
            <a:endParaRPr lang="en-GB" sz="2800" dirty="0"/>
          </a:p>
        </p:txBody>
      </p:sp>
      <p:sp>
        <p:nvSpPr>
          <p:cNvPr id="11" name="Rounded Rectangle 10"/>
          <p:cNvSpPr/>
          <p:nvPr/>
        </p:nvSpPr>
        <p:spPr bwMode="auto">
          <a:xfrm>
            <a:off x="344488" y="1196752"/>
            <a:ext cx="1584176" cy="936104"/>
          </a:xfrm>
          <a:prstGeom prst="roundRect">
            <a:avLst/>
          </a:prstGeom>
          <a:solidFill>
            <a:srgbClr val="92D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dirty="0" smtClean="0">
                <a:ln>
                  <a:noFill/>
                </a:ln>
                <a:solidFill>
                  <a:sysClr val="windowText" lastClr="000000"/>
                </a:solidFill>
                <a:effectLst/>
                <a:latin typeface="Arial" charset="0"/>
              </a:rPr>
              <a:t>Stage</a:t>
            </a:r>
            <a:r>
              <a:rPr kumimoji="0" lang="en-GB" sz="2800" b="0" i="0" u="none" strike="noStrike" cap="none" normalizeH="0" dirty="0" smtClean="0">
                <a:ln>
                  <a:noFill/>
                </a:ln>
                <a:solidFill>
                  <a:sysClr val="windowText" lastClr="000000"/>
                </a:solidFill>
                <a:effectLst/>
                <a:latin typeface="Arial" charset="0"/>
              </a:rPr>
              <a:t> 2</a:t>
            </a:r>
            <a:endParaRPr kumimoji="0" lang="en-GB" sz="2800" b="0" i="0" u="none" strike="noStrike" cap="none" normalizeH="0" baseline="0" dirty="0" smtClean="0">
              <a:ln>
                <a:noFill/>
              </a:ln>
              <a:solidFill>
                <a:sysClr val="windowText" lastClr="000000"/>
              </a:solidFill>
              <a:effectLst/>
              <a:latin typeface="Arial" charset="0"/>
            </a:endParaRPr>
          </a:p>
        </p:txBody>
      </p:sp>
      <p:sp>
        <p:nvSpPr>
          <p:cNvPr id="13" name="Rounded Rectangle 12"/>
          <p:cNvSpPr/>
          <p:nvPr/>
        </p:nvSpPr>
        <p:spPr bwMode="auto">
          <a:xfrm>
            <a:off x="189435" y="2269023"/>
            <a:ext cx="2251784" cy="400608"/>
          </a:xfrm>
          <a:prstGeom prst="roundRect">
            <a:avLst/>
          </a:prstGeom>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lvl="0"/>
            <a:r>
              <a:rPr lang="en-GB" sz="2800" b="1" dirty="0" smtClean="0">
                <a:solidFill>
                  <a:srgbClr val="2C6A2F"/>
                </a:solidFill>
              </a:rPr>
              <a:t>Informer</a:t>
            </a:r>
            <a:endParaRPr kumimoji="0" lang="en-GB" sz="2800" b="0" i="0" u="none" strike="noStrike" cap="none" normalizeH="0" baseline="0" dirty="0" smtClean="0">
              <a:ln>
                <a:noFill/>
              </a:ln>
              <a:solidFill>
                <a:sysClr val="windowText" lastClr="000000"/>
              </a:solidFill>
              <a:effectLst/>
              <a:latin typeface="Arial" charset="0"/>
            </a:endParaRPr>
          </a:p>
        </p:txBody>
      </p:sp>
      <p:sp>
        <p:nvSpPr>
          <p:cNvPr id="18" name="Rectangle 17"/>
          <p:cNvSpPr/>
          <p:nvPr/>
        </p:nvSpPr>
        <p:spPr>
          <a:xfrm>
            <a:off x="2072680" y="1079158"/>
            <a:ext cx="4953000" cy="954107"/>
          </a:xfrm>
          <a:prstGeom prst="rect">
            <a:avLst/>
          </a:prstGeom>
        </p:spPr>
        <p:txBody>
          <a:bodyPr>
            <a:spAutoFit/>
          </a:bodyPr>
          <a:lstStyle/>
          <a:p>
            <a:r>
              <a:rPr lang="en-GB" sz="2800" b="1" dirty="0" smtClean="0">
                <a:solidFill>
                  <a:srgbClr val="2C6A2F"/>
                </a:solidFill>
              </a:rPr>
              <a:t>Preparing </a:t>
            </a:r>
            <a:r>
              <a:rPr lang="en-GB" sz="2800" b="1" dirty="0">
                <a:solidFill>
                  <a:srgbClr val="2C6A2F"/>
                </a:solidFill>
              </a:rPr>
              <a:t>the plan</a:t>
            </a:r>
          </a:p>
          <a:p>
            <a:pPr lvl="0"/>
            <a:endParaRPr lang="en-GB" sz="2800" b="1" dirty="0">
              <a:solidFill>
                <a:srgbClr val="2C6A2F"/>
              </a:solidFill>
            </a:endParaRPr>
          </a:p>
        </p:txBody>
      </p:sp>
      <p:sp>
        <p:nvSpPr>
          <p:cNvPr id="19" name="Rectangle 18"/>
          <p:cNvSpPr/>
          <p:nvPr/>
        </p:nvSpPr>
        <p:spPr>
          <a:xfrm>
            <a:off x="2072680" y="1556211"/>
            <a:ext cx="7704856" cy="461665"/>
          </a:xfrm>
          <a:prstGeom prst="rect">
            <a:avLst/>
          </a:prstGeom>
        </p:spPr>
        <p:txBody>
          <a:bodyPr wrap="square">
            <a:spAutoFit/>
          </a:bodyPr>
          <a:lstStyle/>
          <a:p>
            <a:pPr algn="just"/>
            <a:r>
              <a:rPr lang="en-GB" sz="2400" dirty="0" smtClean="0">
                <a:solidFill>
                  <a:srgbClr val="2C6A2F"/>
                </a:solidFill>
              </a:rPr>
              <a:t>Share and expand your local knowledge and network</a:t>
            </a:r>
            <a:r>
              <a:rPr lang="en-GB" sz="2000" dirty="0" smtClean="0">
                <a:solidFill>
                  <a:srgbClr val="2C6A2F"/>
                </a:solidFill>
              </a:rPr>
              <a:t>.</a:t>
            </a:r>
            <a:endParaRPr lang="en-GB" sz="2000" dirty="0">
              <a:solidFill>
                <a:srgbClr val="2C6A2F"/>
              </a:solidFill>
            </a:endParaRPr>
          </a:p>
        </p:txBody>
      </p:sp>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06099" y="49783"/>
            <a:ext cx="2115453" cy="1480218"/>
          </a:xfrm>
          <a:prstGeom prst="rect">
            <a:avLst/>
          </a:prstGeom>
        </p:spPr>
      </p:pic>
    </p:spTree>
    <p:extLst>
      <p:ext uri="{BB962C8B-B14F-4D97-AF65-F5344CB8AC3E}">
        <p14:creationId xmlns:p14="http://schemas.microsoft.com/office/powerpoint/2010/main" val="7496570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p:txBody>
          <a:bodyPr/>
          <a:lstStyle/>
          <a:p>
            <a:pPr eaLnBrk="1" hangingPunct="1"/>
            <a:r>
              <a:rPr lang="en-GB" sz="4000" dirty="0" smtClean="0">
                <a:latin typeface="Arial" charset="0"/>
                <a:cs typeface="Arial" charset="0"/>
              </a:rPr>
              <a:t>This Briefing will…</a:t>
            </a:r>
          </a:p>
        </p:txBody>
      </p:sp>
      <p:sp>
        <p:nvSpPr>
          <p:cNvPr id="3" name="Content Placeholder 2"/>
          <p:cNvSpPr>
            <a:spLocks noGrp="1"/>
          </p:cNvSpPr>
          <p:nvPr>
            <p:ph idx="1"/>
          </p:nvPr>
        </p:nvSpPr>
        <p:spPr>
          <a:xfrm>
            <a:off x="584200" y="1340768"/>
            <a:ext cx="8915400" cy="4968552"/>
          </a:xfrm>
        </p:spPr>
        <p:txBody>
          <a:bodyPr rtlCol="0">
            <a:noAutofit/>
          </a:bodyPr>
          <a:lstStyle/>
          <a:p>
            <a:pPr marL="0" indent="0" eaLnBrk="1" fontAlgn="auto" hangingPunct="1">
              <a:spcAft>
                <a:spcPts val="0"/>
              </a:spcAft>
              <a:buFont typeface="Arial" pitchFamily="34" charset="0"/>
              <a:buNone/>
              <a:defRPr/>
            </a:pPr>
            <a:r>
              <a:rPr lang="en-GB" sz="2800" dirty="0" smtClean="0">
                <a:solidFill>
                  <a:srgbClr val="669900"/>
                </a:solidFill>
                <a:latin typeface="Arial" pitchFamily="34" charset="0"/>
                <a:cs typeface="Arial" pitchFamily="34" charset="0"/>
              </a:rPr>
              <a:t>Help councillors understand Neighbourhood </a:t>
            </a:r>
            <a:r>
              <a:rPr lang="en-GB" sz="2800" dirty="0">
                <a:solidFill>
                  <a:srgbClr val="669900"/>
                </a:solidFill>
                <a:latin typeface="Arial" pitchFamily="34" charset="0"/>
                <a:cs typeface="Arial" pitchFamily="34" charset="0"/>
              </a:rPr>
              <a:t>P</a:t>
            </a:r>
            <a:r>
              <a:rPr lang="en-GB" sz="2800" dirty="0" smtClean="0">
                <a:solidFill>
                  <a:srgbClr val="669900"/>
                </a:solidFill>
                <a:latin typeface="Arial" pitchFamily="34" charset="0"/>
                <a:cs typeface="Arial" pitchFamily="34" charset="0"/>
              </a:rPr>
              <a:t>lanning (NP)  and their role at the different key stages</a:t>
            </a:r>
          </a:p>
          <a:p>
            <a:pPr marL="0" indent="0" eaLnBrk="1" fontAlgn="auto" hangingPunct="1">
              <a:spcAft>
                <a:spcPts val="0"/>
              </a:spcAft>
              <a:buFont typeface="Arial" pitchFamily="34" charset="0"/>
              <a:buNone/>
              <a:defRPr/>
            </a:pPr>
            <a:r>
              <a:rPr lang="en-GB" sz="2800" b="1" dirty="0" smtClean="0">
                <a:latin typeface="Arial" pitchFamily="34" charset="0"/>
                <a:cs typeface="Arial" pitchFamily="34" charset="0"/>
              </a:rPr>
              <a:t>The briefing will cover:</a:t>
            </a:r>
          </a:p>
          <a:p>
            <a:pPr fontAlgn="auto">
              <a:spcBef>
                <a:spcPts val="0"/>
              </a:spcBef>
              <a:spcAft>
                <a:spcPts val="0"/>
              </a:spcAft>
              <a:buFont typeface="Arial" pitchFamily="34" charset="0"/>
              <a:buChar char="•"/>
              <a:defRPr/>
            </a:pPr>
            <a:r>
              <a:rPr lang="en-GB" sz="2800" dirty="0">
                <a:latin typeface="Arial" pitchFamily="34" charset="0"/>
                <a:cs typeface="Arial" pitchFamily="34" charset="0"/>
              </a:rPr>
              <a:t>Introduction to the </a:t>
            </a:r>
            <a:r>
              <a:rPr lang="en-GB" sz="2800" dirty="0" smtClean="0">
                <a:latin typeface="Arial" pitchFamily="34" charset="0"/>
                <a:cs typeface="Arial" pitchFamily="34" charset="0"/>
              </a:rPr>
              <a:t>Neighbourhood Planning</a:t>
            </a:r>
          </a:p>
          <a:p>
            <a:pPr fontAlgn="auto">
              <a:spcBef>
                <a:spcPts val="0"/>
              </a:spcBef>
              <a:spcAft>
                <a:spcPts val="0"/>
              </a:spcAft>
              <a:buFont typeface="Arial" pitchFamily="34" charset="0"/>
              <a:buChar char="•"/>
              <a:defRPr/>
            </a:pPr>
            <a:r>
              <a:rPr lang="en-GB" sz="2800" dirty="0" smtClean="0">
                <a:latin typeface="Arial" pitchFamily="34" charset="0"/>
                <a:cs typeface="Arial" pitchFamily="34" charset="0"/>
              </a:rPr>
              <a:t>A short summary of the processes</a:t>
            </a:r>
          </a:p>
          <a:p>
            <a:pPr fontAlgn="auto">
              <a:spcBef>
                <a:spcPts val="0"/>
              </a:spcBef>
              <a:spcAft>
                <a:spcPts val="0"/>
              </a:spcAft>
              <a:buFont typeface="Arial" pitchFamily="34" charset="0"/>
              <a:buChar char="•"/>
              <a:defRPr/>
            </a:pPr>
            <a:r>
              <a:rPr lang="en-GB" sz="2800" dirty="0" smtClean="0">
                <a:latin typeface="Arial" pitchFamily="34" charset="0"/>
                <a:cs typeface="Arial" pitchFamily="34" charset="0"/>
              </a:rPr>
              <a:t>The opportunities offered by NP</a:t>
            </a:r>
          </a:p>
          <a:p>
            <a:pPr fontAlgn="auto">
              <a:spcBef>
                <a:spcPts val="0"/>
              </a:spcBef>
              <a:spcAft>
                <a:spcPts val="0"/>
              </a:spcAft>
              <a:buFont typeface="Arial" pitchFamily="34" charset="0"/>
              <a:buChar char="•"/>
              <a:defRPr/>
            </a:pPr>
            <a:r>
              <a:rPr lang="en-GB" sz="2800" dirty="0" smtClean="0">
                <a:latin typeface="Arial" pitchFamily="34" charset="0"/>
                <a:cs typeface="Arial" pitchFamily="34" charset="0"/>
              </a:rPr>
              <a:t>Understanding the needs of NP groups</a:t>
            </a:r>
            <a:endParaRPr lang="en-GB" sz="2800" dirty="0">
              <a:latin typeface="Arial" pitchFamily="34" charset="0"/>
              <a:cs typeface="Arial" pitchFamily="34" charset="0"/>
            </a:endParaRPr>
          </a:p>
          <a:p>
            <a:pPr fontAlgn="auto">
              <a:spcBef>
                <a:spcPts val="0"/>
              </a:spcBef>
              <a:spcAft>
                <a:spcPts val="0"/>
              </a:spcAft>
              <a:buFont typeface="Arial" pitchFamily="34" charset="0"/>
              <a:buChar char="•"/>
              <a:defRPr/>
            </a:pPr>
            <a:r>
              <a:rPr lang="en-GB" sz="2800" dirty="0" smtClean="0">
                <a:latin typeface="Arial" pitchFamily="34" charset="0"/>
                <a:cs typeface="Arial" pitchFamily="34" charset="0"/>
              </a:rPr>
              <a:t>Role opportunities and skills needed</a:t>
            </a:r>
            <a:endParaRPr lang="en-GB" sz="2800" dirty="0">
              <a:latin typeface="Arial" pitchFamily="34" charset="0"/>
              <a:cs typeface="Arial" pitchFamily="34" charset="0"/>
            </a:endParaRPr>
          </a:p>
          <a:p>
            <a:pPr fontAlgn="auto">
              <a:spcBef>
                <a:spcPts val="0"/>
              </a:spcBef>
              <a:spcAft>
                <a:spcPts val="0"/>
              </a:spcAft>
              <a:buFont typeface="Arial" pitchFamily="34" charset="0"/>
              <a:buChar char="•"/>
              <a:defRPr/>
            </a:pPr>
            <a:r>
              <a:rPr lang="en-GB" sz="2800" dirty="0" smtClean="0">
                <a:latin typeface="Arial" pitchFamily="34" charset="0"/>
                <a:cs typeface="Arial" pitchFamily="34" charset="0"/>
              </a:rPr>
              <a:t>What you can do to help to develop better NP</a:t>
            </a:r>
            <a:endParaRPr lang="en-GB" sz="2800" dirty="0">
              <a:latin typeface="Arial" pitchFamily="34" charset="0"/>
              <a:cs typeface="Arial" pitchFamily="34" charset="0"/>
            </a:endParaRPr>
          </a:p>
        </p:txBody>
      </p:sp>
    </p:spTree>
    <p:extLst>
      <p:ext uri="{BB962C8B-B14F-4D97-AF65-F5344CB8AC3E}">
        <p14:creationId xmlns:p14="http://schemas.microsoft.com/office/powerpoint/2010/main" val="3350275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632520" y="188640"/>
            <a:ext cx="8915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lvl1pPr algn="l" rtl="0" fontAlgn="base">
              <a:spcBef>
                <a:spcPct val="0"/>
              </a:spcBef>
              <a:spcAft>
                <a:spcPct val="0"/>
              </a:spcAft>
              <a:defRPr sz="4000" b="1">
                <a:solidFill>
                  <a:srgbClr val="669900"/>
                </a:solidFill>
                <a:latin typeface="+mj-lt"/>
                <a:ea typeface="+mj-ea"/>
                <a:cs typeface="+mj-cs"/>
              </a:defRPr>
            </a:lvl1pPr>
            <a:lvl2pPr algn="l" rtl="0" fontAlgn="base">
              <a:spcBef>
                <a:spcPct val="0"/>
              </a:spcBef>
              <a:spcAft>
                <a:spcPct val="0"/>
              </a:spcAft>
              <a:defRPr sz="4000" b="1">
                <a:solidFill>
                  <a:srgbClr val="669900"/>
                </a:solidFill>
                <a:latin typeface="Arial" charset="0"/>
              </a:defRPr>
            </a:lvl2pPr>
            <a:lvl3pPr algn="l" rtl="0" fontAlgn="base">
              <a:spcBef>
                <a:spcPct val="0"/>
              </a:spcBef>
              <a:spcAft>
                <a:spcPct val="0"/>
              </a:spcAft>
              <a:defRPr sz="4000" b="1">
                <a:solidFill>
                  <a:srgbClr val="669900"/>
                </a:solidFill>
                <a:latin typeface="Arial" charset="0"/>
              </a:defRPr>
            </a:lvl3pPr>
            <a:lvl4pPr algn="l" rtl="0" fontAlgn="base">
              <a:spcBef>
                <a:spcPct val="0"/>
              </a:spcBef>
              <a:spcAft>
                <a:spcPct val="0"/>
              </a:spcAft>
              <a:defRPr sz="4000" b="1">
                <a:solidFill>
                  <a:srgbClr val="669900"/>
                </a:solidFill>
                <a:latin typeface="Arial" charset="0"/>
              </a:defRPr>
            </a:lvl4pPr>
            <a:lvl5pPr algn="l" rtl="0" fontAlgn="base">
              <a:spcBef>
                <a:spcPct val="0"/>
              </a:spcBef>
              <a:spcAft>
                <a:spcPct val="0"/>
              </a:spcAft>
              <a:defRPr sz="4000" b="1">
                <a:solidFill>
                  <a:srgbClr val="669900"/>
                </a:solidFill>
                <a:latin typeface="Arial" charset="0"/>
              </a:defRPr>
            </a:lvl5pPr>
            <a:lvl6pPr marL="457200" algn="l" rtl="0" fontAlgn="base">
              <a:spcBef>
                <a:spcPct val="0"/>
              </a:spcBef>
              <a:spcAft>
                <a:spcPct val="0"/>
              </a:spcAft>
              <a:defRPr sz="4000" b="1">
                <a:solidFill>
                  <a:srgbClr val="669900"/>
                </a:solidFill>
                <a:latin typeface="Arial" charset="0"/>
              </a:defRPr>
            </a:lvl6pPr>
            <a:lvl7pPr marL="914400" algn="l" rtl="0" fontAlgn="base">
              <a:spcBef>
                <a:spcPct val="0"/>
              </a:spcBef>
              <a:spcAft>
                <a:spcPct val="0"/>
              </a:spcAft>
              <a:defRPr sz="4000" b="1">
                <a:solidFill>
                  <a:srgbClr val="669900"/>
                </a:solidFill>
                <a:latin typeface="Arial" charset="0"/>
              </a:defRPr>
            </a:lvl7pPr>
            <a:lvl8pPr marL="1371600" algn="l" rtl="0" fontAlgn="base">
              <a:spcBef>
                <a:spcPct val="0"/>
              </a:spcBef>
              <a:spcAft>
                <a:spcPct val="0"/>
              </a:spcAft>
              <a:defRPr sz="4000" b="1">
                <a:solidFill>
                  <a:srgbClr val="669900"/>
                </a:solidFill>
                <a:latin typeface="Arial" charset="0"/>
              </a:defRPr>
            </a:lvl8pPr>
            <a:lvl9pPr marL="1828800" algn="l" rtl="0" fontAlgn="base">
              <a:spcBef>
                <a:spcPct val="0"/>
              </a:spcBef>
              <a:spcAft>
                <a:spcPct val="0"/>
              </a:spcAft>
              <a:defRPr sz="4000" b="1">
                <a:solidFill>
                  <a:srgbClr val="669900"/>
                </a:solidFill>
                <a:latin typeface="Arial" charset="0"/>
              </a:defRPr>
            </a:lvl9pPr>
          </a:lstStyle>
          <a:p>
            <a:r>
              <a:rPr lang="en-US" dirty="0"/>
              <a:t>Roles for Councillors in NP</a:t>
            </a:r>
          </a:p>
        </p:txBody>
      </p:sp>
      <p:sp>
        <p:nvSpPr>
          <p:cNvPr id="9" name="Content Placeholder 2"/>
          <p:cNvSpPr>
            <a:spLocks noGrp="1"/>
          </p:cNvSpPr>
          <p:nvPr>
            <p:ph idx="1"/>
          </p:nvPr>
        </p:nvSpPr>
        <p:spPr>
          <a:xfrm>
            <a:off x="2576736" y="2276872"/>
            <a:ext cx="7128792" cy="4963988"/>
          </a:xfrm>
        </p:spPr>
        <p:txBody>
          <a:bodyPr>
            <a:noAutofit/>
          </a:bodyPr>
          <a:lstStyle/>
          <a:p>
            <a:pPr algn="just"/>
            <a:r>
              <a:rPr lang="en-GB" sz="2400" dirty="0" smtClean="0"/>
              <a:t>Work/connect </a:t>
            </a:r>
            <a:r>
              <a:rPr lang="en-GB" sz="2400" dirty="0"/>
              <a:t>communities, local business, residents, schools, service </a:t>
            </a:r>
            <a:r>
              <a:rPr lang="en-GB" sz="2400" dirty="0" smtClean="0"/>
              <a:t>providers</a:t>
            </a:r>
          </a:p>
          <a:p>
            <a:pPr algn="just"/>
            <a:r>
              <a:rPr lang="en-GB" sz="2400" dirty="0" smtClean="0"/>
              <a:t>Encouraging evidence sharing and engagement across two tiers of local government</a:t>
            </a:r>
          </a:p>
          <a:p>
            <a:pPr algn="just"/>
            <a:r>
              <a:rPr lang="en-GB" sz="2400" dirty="0" smtClean="0"/>
              <a:t>Champion </a:t>
            </a:r>
            <a:r>
              <a:rPr lang="en-GB" sz="2400" dirty="0"/>
              <a:t>your area within the context of the authority’s strategic needs and plans </a:t>
            </a:r>
          </a:p>
          <a:p>
            <a:r>
              <a:rPr lang="en-GB" sz="2400" dirty="0" smtClean="0"/>
              <a:t>Mediate </a:t>
            </a:r>
            <a:r>
              <a:rPr lang="en-GB" sz="2400" dirty="0"/>
              <a:t>to address conflicts between stakeholders </a:t>
            </a:r>
            <a:r>
              <a:rPr lang="en-GB" sz="2400" dirty="0" smtClean="0"/>
              <a:t>on policies to adopt</a:t>
            </a:r>
            <a:endParaRPr lang="en-GB" sz="2400" dirty="0"/>
          </a:p>
          <a:p>
            <a:r>
              <a:rPr lang="en-GB" sz="2400" dirty="0" smtClean="0"/>
              <a:t>Finding support on technical skills &amp; interpretation of strategic policy</a:t>
            </a:r>
          </a:p>
        </p:txBody>
      </p:sp>
      <p:sp>
        <p:nvSpPr>
          <p:cNvPr id="11" name="Rounded Rectangle 10"/>
          <p:cNvSpPr/>
          <p:nvPr/>
        </p:nvSpPr>
        <p:spPr bwMode="auto">
          <a:xfrm>
            <a:off x="344488" y="1196752"/>
            <a:ext cx="1584176" cy="936104"/>
          </a:xfrm>
          <a:prstGeom prst="roundRect">
            <a:avLst/>
          </a:prstGeom>
          <a:solidFill>
            <a:srgbClr val="92D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dirty="0" smtClean="0">
                <a:ln>
                  <a:noFill/>
                </a:ln>
                <a:solidFill>
                  <a:sysClr val="windowText" lastClr="000000"/>
                </a:solidFill>
                <a:effectLst/>
                <a:latin typeface="Arial" charset="0"/>
              </a:rPr>
              <a:t>Stage</a:t>
            </a:r>
            <a:r>
              <a:rPr kumimoji="0" lang="en-GB" sz="2800" b="0" i="0" u="none" strike="noStrike" cap="none" normalizeH="0" dirty="0" smtClean="0">
                <a:ln>
                  <a:noFill/>
                </a:ln>
                <a:solidFill>
                  <a:sysClr val="windowText" lastClr="000000"/>
                </a:solidFill>
                <a:effectLst/>
                <a:latin typeface="Arial" charset="0"/>
              </a:rPr>
              <a:t> 2</a:t>
            </a:r>
            <a:endParaRPr kumimoji="0" lang="en-GB" sz="2800" b="0" i="0" u="none" strike="noStrike" cap="none" normalizeH="0" baseline="0" dirty="0" smtClean="0">
              <a:ln>
                <a:noFill/>
              </a:ln>
              <a:solidFill>
                <a:sysClr val="windowText" lastClr="000000"/>
              </a:solidFill>
              <a:effectLst/>
              <a:latin typeface="Arial" charset="0"/>
            </a:endParaRPr>
          </a:p>
        </p:txBody>
      </p:sp>
      <p:sp>
        <p:nvSpPr>
          <p:cNvPr id="15" name="Rounded Rectangle 14"/>
          <p:cNvSpPr/>
          <p:nvPr/>
        </p:nvSpPr>
        <p:spPr bwMode="auto">
          <a:xfrm>
            <a:off x="189774" y="4797152"/>
            <a:ext cx="2251784" cy="400608"/>
          </a:xfrm>
          <a:prstGeom prst="roundRect">
            <a:avLst/>
          </a:prstGeom>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lvl="0"/>
            <a:r>
              <a:rPr lang="en-GB" sz="2800" b="1" dirty="0" smtClean="0">
                <a:solidFill>
                  <a:srgbClr val="2C6A2F"/>
                </a:solidFill>
              </a:rPr>
              <a:t>Mediator</a:t>
            </a:r>
            <a:endParaRPr kumimoji="0" lang="en-GB" sz="2800" b="0" i="0" u="none" strike="noStrike" cap="none" normalizeH="0" baseline="0" dirty="0" smtClean="0">
              <a:ln>
                <a:noFill/>
              </a:ln>
              <a:solidFill>
                <a:sysClr val="windowText" lastClr="000000"/>
              </a:solidFill>
              <a:effectLst/>
              <a:latin typeface="Arial" charset="0"/>
            </a:endParaRPr>
          </a:p>
        </p:txBody>
      </p:sp>
      <p:sp>
        <p:nvSpPr>
          <p:cNvPr id="16" name="Rounded Rectangle 15"/>
          <p:cNvSpPr/>
          <p:nvPr/>
        </p:nvSpPr>
        <p:spPr bwMode="auto">
          <a:xfrm>
            <a:off x="211349" y="2420888"/>
            <a:ext cx="2251784" cy="400608"/>
          </a:xfrm>
          <a:prstGeom prst="roundRect">
            <a:avLst/>
          </a:prstGeom>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lvl="0"/>
            <a:r>
              <a:rPr lang="en-GB" sz="2800" b="1" dirty="0" smtClean="0">
                <a:solidFill>
                  <a:srgbClr val="2C6A2F"/>
                </a:solidFill>
              </a:rPr>
              <a:t>Leader</a:t>
            </a:r>
            <a:endParaRPr kumimoji="0" lang="en-GB" sz="2800" b="0" i="0" u="none" strike="noStrike" cap="none" normalizeH="0" baseline="0" dirty="0" smtClean="0">
              <a:ln>
                <a:noFill/>
              </a:ln>
              <a:solidFill>
                <a:sysClr val="windowText" lastClr="000000"/>
              </a:solidFill>
              <a:effectLst/>
              <a:latin typeface="Arial" charset="0"/>
            </a:endParaRPr>
          </a:p>
        </p:txBody>
      </p:sp>
      <p:sp>
        <p:nvSpPr>
          <p:cNvPr id="18" name="Rectangle 17"/>
          <p:cNvSpPr/>
          <p:nvPr/>
        </p:nvSpPr>
        <p:spPr>
          <a:xfrm>
            <a:off x="2072680" y="1079158"/>
            <a:ext cx="4953000" cy="954107"/>
          </a:xfrm>
          <a:prstGeom prst="rect">
            <a:avLst/>
          </a:prstGeom>
        </p:spPr>
        <p:txBody>
          <a:bodyPr>
            <a:spAutoFit/>
          </a:bodyPr>
          <a:lstStyle/>
          <a:p>
            <a:r>
              <a:rPr lang="en-GB" sz="2800" b="1" dirty="0" smtClean="0">
                <a:solidFill>
                  <a:srgbClr val="2C6A2F"/>
                </a:solidFill>
              </a:rPr>
              <a:t>Preparing </a:t>
            </a:r>
            <a:r>
              <a:rPr lang="en-GB" sz="2800" b="1" dirty="0">
                <a:solidFill>
                  <a:srgbClr val="2C6A2F"/>
                </a:solidFill>
              </a:rPr>
              <a:t>the plan</a:t>
            </a:r>
          </a:p>
          <a:p>
            <a:pPr lvl="0"/>
            <a:endParaRPr lang="en-GB" sz="2800" b="1" dirty="0">
              <a:solidFill>
                <a:srgbClr val="2C6A2F"/>
              </a:solidFill>
            </a:endParaRPr>
          </a:p>
        </p:txBody>
      </p:sp>
      <p:sp>
        <p:nvSpPr>
          <p:cNvPr id="19" name="Rectangle 18"/>
          <p:cNvSpPr/>
          <p:nvPr/>
        </p:nvSpPr>
        <p:spPr>
          <a:xfrm>
            <a:off x="2072680" y="1556211"/>
            <a:ext cx="7704856" cy="461665"/>
          </a:xfrm>
          <a:prstGeom prst="rect">
            <a:avLst/>
          </a:prstGeom>
        </p:spPr>
        <p:txBody>
          <a:bodyPr wrap="square">
            <a:spAutoFit/>
          </a:bodyPr>
          <a:lstStyle/>
          <a:p>
            <a:pPr algn="just"/>
            <a:r>
              <a:rPr lang="en-GB" sz="2400" dirty="0" smtClean="0">
                <a:solidFill>
                  <a:srgbClr val="2C6A2F"/>
                </a:solidFill>
              </a:rPr>
              <a:t>Share and expand your local knowledge and network</a:t>
            </a:r>
            <a:r>
              <a:rPr lang="en-GB" sz="2000" dirty="0" smtClean="0">
                <a:solidFill>
                  <a:srgbClr val="2C6A2F"/>
                </a:solidFill>
              </a:rPr>
              <a:t>.</a:t>
            </a:r>
            <a:endParaRPr lang="en-GB" sz="2000" dirty="0">
              <a:solidFill>
                <a:srgbClr val="2C6A2F"/>
              </a:solidFill>
            </a:endParaRPr>
          </a:p>
        </p:txBody>
      </p:sp>
      <p:sp>
        <p:nvSpPr>
          <p:cNvPr id="22" name="Rounded Rectangle 21"/>
          <p:cNvSpPr/>
          <p:nvPr/>
        </p:nvSpPr>
        <p:spPr bwMode="auto">
          <a:xfrm>
            <a:off x="199827" y="5661248"/>
            <a:ext cx="2251784" cy="720080"/>
          </a:xfrm>
          <a:prstGeom prst="roundRect">
            <a:avLst/>
          </a:prstGeom>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lvl="0"/>
            <a:r>
              <a:rPr lang="en-GB" sz="2800" b="1" dirty="0" smtClean="0">
                <a:solidFill>
                  <a:srgbClr val="2C6A2F"/>
                </a:solidFill>
              </a:rPr>
              <a:t>Technical interpreter</a:t>
            </a:r>
            <a:endParaRPr kumimoji="0" lang="en-GB" sz="2800" b="0" i="0" u="none" strike="noStrike" cap="none" normalizeH="0" baseline="0" dirty="0" smtClean="0">
              <a:ln>
                <a:noFill/>
              </a:ln>
              <a:solidFill>
                <a:sysClr val="windowText" lastClr="000000"/>
              </a:solidFill>
              <a:effectLst/>
              <a:latin typeface="Arial" charset="0"/>
            </a:endParaRPr>
          </a:p>
        </p:txBody>
      </p:sp>
    </p:spTree>
    <p:extLst>
      <p:ext uri="{BB962C8B-B14F-4D97-AF65-F5344CB8AC3E}">
        <p14:creationId xmlns:p14="http://schemas.microsoft.com/office/powerpoint/2010/main" val="28917655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632520" y="188640"/>
            <a:ext cx="8915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lvl1pPr algn="l" rtl="0" fontAlgn="base">
              <a:spcBef>
                <a:spcPct val="0"/>
              </a:spcBef>
              <a:spcAft>
                <a:spcPct val="0"/>
              </a:spcAft>
              <a:defRPr sz="4000" b="1">
                <a:solidFill>
                  <a:srgbClr val="669900"/>
                </a:solidFill>
                <a:latin typeface="+mj-lt"/>
                <a:ea typeface="+mj-ea"/>
                <a:cs typeface="+mj-cs"/>
              </a:defRPr>
            </a:lvl1pPr>
            <a:lvl2pPr algn="l" rtl="0" fontAlgn="base">
              <a:spcBef>
                <a:spcPct val="0"/>
              </a:spcBef>
              <a:spcAft>
                <a:spcPct val="0"/>
              </a:spcAft>
              <a:defRPr sz="4000" b="1">
                <a:solidFill>
                  <a:srgbClr val="669900"/>
                </a:solidFill>
                <a:latin typeface="Arial" charset="0"/>
              </a:defRPr>
            </a:lvl2pPr>
            <a:lvl3pPr algn="l" rtl="0" fontAlgn="base">
              <a:spcBef>
                <a:spcPct val="0"/>
              </a:spcBef>
              <a:spcAft>
                <a:spcPct val="0"/>
              </a:spcAft>
              <a:defRPr sz="4000" b="1">
                <a:solidFill>
                  <a:srgbClr val="669900"/>
                </a:solidFill>
                <a:latin typeface="Arial" charset="0"/>
              </a:defRPr>
            </a:lvl3pPr>
            <a:lvl4pPr algn="l" rtl="0" fontAlgn="base">
              <a:spcBef>
                <a:spcPct val="0"/>
              </a:spcBef>
              <a:spcAft>
                <a:spcPct val="0"/>
              </a:spcAft>
              <a:defRPr sz="4000" b="1">
                <a:solidFill>
                  <a:srgbClr val="669900"/>
                </a:solidFill>
                <a:latin typeface="Arial" charset="0"/>
              </a:defRPr>
            </a:lvl4pPr>
            <a:lvl5pPr algn="l" rtl="0" fontAlgn="base">
              <a:spcBef>
                <a:spcPct val="0"/>
              </a:spcBef>
              <a:spcAft>
                <a:spcPct val="0"/>
              </a:spcAft>
              <a:defRPr sz="4000" b="1">
                <a:solidFill>
                  <a:srgbClr val="669900"/>
                </a:solidFill>
                <a:latin typeface="Arial" charset="0"/>
              </a:defRPr>
            </a:lvl5pPr>
            <a:lvl6pPr marL="457200" algn="l" rtl="0" fontAlgn="base">
              <a:spcBef>
                <a:spcPct val="0"/>
              </a:spcBef>
              <a:spcAft>
                <a:spcPct val="0"/>
              </a:spcAft>
              <a:defRPr sz="4000" b="1">
                <a:solidFill>
                  <a:srgbClr val="669900"/>
                </a:solidFill>
                <a:latin typeface="Arial" charset="0"/>
              </a:defRPr>
            </a:lvl6pPr>
            <a:lvl7pPr marL="914400" algn="l" rtl="0" fontAlgn="base">
              <a:spcBef>
                <a:spcPct val="0"/>
              </a:spcBef>
              <a:spcAft>
                <a:spcPct val="0"/>
              </a:spcAft>
              <a:defRPr sz="4000" b="1">
                <a:solidFill>
                  <a:srgbClr val="669900"/>
                </a:solidFill>
                <a:latin typeface="Arial" charset="0"/>
              </a:defRPr>
            </a:lvl7pPr>
            <a:lvl8pPr marL="1371600" algn="l" rtl="0" fontAlgn="base">
              <a:spcBef>
                <a:spcPct val="0"/>
              </a:spcBef>
              <a:spcAft>
                <a:spcPct val="0"/>
              </a:spcAft>
              <a:defRPr sz="4000" b="1">
                <a:solidFill>
                  <a:srgbClr val="669900"/>
                </a:solidFill>
                <a:latin typeface="Arial" charset="0"/>
              </a:defRPr>
            </a:lvl8pPr>
            <a:lvl9pPr marL="1828800" algn="l" rtl="0" fontAlgn="base">
              <a:spcBef>
                <a:spcPct val="0"/>
              </a:spcBef>
              <a:spcAft>
                <a:spcPct val="0"/>
              </a:spcAft>
              <a:defRPr sz="4000" b="1">
                <a:solidFill>
                  <a:srgbClr val="669900"/>
                </a:solidFill>
                <a:latin typeface="Arial" charset="0"/>
              </a:defRPr>
            </a:lvl9pPr>
          </a:lstStyle>
          <a:p>
            <a:r>
              <a:rPr lang="en-US" dirty="0"/>
              <a:t>Roles for Councillors in NP</a:t>
            </a:r>
          </a:p>
        </p:txBody>
      </p:sp>
      <p:sp>
        <p:nvSpPr>
          <p:cNvPr id="9" name="Content Placeholder 2"/>
          <p:cNvSpPr>
            <a:spLocks noGrp="1"/>
          </p:cNvSpPr>
          <p:nvPr>
            <p:ph idx="1"/>
          </p:nvPr>
        </p:nvSpPr>
        <p:spPr>
          <a:xfrm>
            <a:off x="2494925" y="2303911"/>
            <a:ext cx="7282612" cy="3697256"/>
          </a:xfrm>
        </p:spPr>
        <p:txBody>
          <a:bodyPr>
            <a:noAutofit/>
          </a:bodyPr>
          <a:lstStyle/>
          <a:p>
            <a:r>
              <a:rPr lang="en-GB" sz="2400" dirty="0" smtClean="0"/>
              <a:t>Getting out the vote</a:t>
            </a:r>
          </a:p>
          <a:p>
            <a:r>
              <a:rPr lang="en-GB" sz="2400" dirty="0"/>
              <a:t>Keep involved and informed </a:t>
            </a:r>
            <a:r>
              <a:rPr lang="en-GB" sz="2400" dirty="0" smtClean="0"/>
              <a:t>stakeholders (e.g. web-based resources)</a:t>
            </a:r>
          </a:p>
          <a:p>
            <a:r>
              <a:rPr lang="en-GB" sz="2400" dirty="0" smtClean="0"/>
              <a:t>Check NP draft against legislation</a:t>
            </a:r>
            <a:endParaRPr lang="en-GB" sz="2400" dirty="0"/>
          </a:p>
          <a:p>
            <a:r>
              <a:rPr lang="en-GB" sz="2400" dirty="0" smtClean="0"/>
              <a:t>Considering modification suggested by the examiner </a:t>
            </a:r>
          </a:p>
          <a:p>
            <a:r>
              <a:rPr lang="en-GB" sz="2400" dirty="0"/>
              <a:t>Talking to developers as they come forward</a:t>
            </a:r>
            <a:endParaRPr lang="en-GB" sz="2400" dirty="0" smtClean="0"/>
          </a:p>
          <a:p>
            <a:r>
              <a:rPr lang="en-GB" sz="2400" dirty="0" smtClean="0"/>
              <a:t>Agreeing on implementation of the plan and assisting delivery</a:t>
            </a:r>
          </a:p>
        </p:txBody>
      </p:sp>
      <p:sp>
        <p:nvSpPr>
          <p:cNvPr id="11" name="Rounded Rectangle 10"/>
          <p:cNvSpPr/>
          <p:nvPr/>
        </p:nvSpPr>
        <p:spPr bwMode="auto">
          <a:xfrm>
            <a:off x="344488" y="1196752"/>
            <a:ext cx="1584176" cy="936104"/>
          </a:xfrm>
          <a:prstGeom prst="roundRect">
            <a:avLst/>
          </a:prstGeom>
          <a:solidFill>
            <a:srgbClr val="92D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dirty="0" smtClean="0">
                <a:ln>
                  <a:noFill/>
                </a:ln>
                <a:solidFill>
                  <a:sysClr val="windowText" lastClr="000000"/>
                </a:solidFill>
                <a:effectLst/>
                <a:latin typeface="Arial" charset="0"/>
              </a:rPr>
              <a:t>Stage</a:t>
            </a:r>
            <a:r>
              <a:rPr kumimoji="0" lang="en-GB" sz="2800" b="0" i="0" u="none" strike="noStrike" cap="none" normalizeH="0" dirty="0" smtClean="0">
                <a:ln>
                  <a:noFill/>
                </a:ln>
                <a:solidFill>
                  <a:sysClr val="windowText" lastClr="000000"/>
                </a:solidFill>
                <a:effectLst/>
                <a:latin typeface="Arial" charset="0"/>
              </a:rPr>
              <a:t> 3</a:t>
            </a:r>
            <a:endParaRPr kumimoji="0" lang="en-GB" sz="2800" b="0" i="0" u="none" strike="noStrike" cap="none" normalizeH="0" baseline="0" dirty="0" smtClean="0">
              <a:ln>
                <a:noFill/>
              </a:ln>
              <a:solidFill>
                <a:sysClr val="windowText" lastClr="000000"/>
              </a:solidFill>
              <a:effectLst/>
              <a:latin typeface="Arial" charset="0"/>
            </a:endParaRPr>
          </a:p>
        </p:txBody>
      </p:sp>
      <p:sp>
        <p:nvSpPr>
          <p:cNvPr id="12" name="Rounded Rectangle 11"/>
          <p:cNvSpPr/>
          <p:nvPr/>
        </p:nvSpPr>
        <p:spPr bwMode="auto">
          <a:xfrm>
            <a:off x="228941" y="2323336"/>
            <a:ext cx="2251784" cy="400608"/>
          </a:xfrm>
          <a:prstGeom prst="roundRect">
            <a:avLst/>
          </a:prstGeom>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lvl="0"/>
            <a:r>
              <a:rPr lang="en-GB" sz="2800" b="1" dirty="0" smtClean="0">
                <a:solidFill>
                  <a:srgbClr val="2C6A2F"/>
                </a:solidFill>
              </a:rPr>
              <a:t>Encourager</a:t>
            </a:r>
            <a:endParaRPr kumimoji="0" lang="en-GB" sz="2800" b="0" i="0" u="none" strike="noStrike" cap="none" normalizeH="0" baseline="0" dirty="0" smtClean="0">
              <a:ln>
                <a:noFill/>
              </a:ln>
              <a:solidFill>
                <a:sysClr val="windowText" lastClr="000000"/>
              </a:solidFill>
              <a:effectLst/>
              <a:latin typeface="Arial" charset="0"/>
            </a:endParaRPr>
          </a:p>
        </p:txBody>
      </p:sp>
      <p:sp>
        <p:nvSpPr>
          <p:cNvPr id="13" name="Rounded Rectangle 12"/>
          <p:cNvSpPr/>
          <p:nvPr/>
        </p:nvSpPr>
        <p:spPr bwMode="auto">
          <a:xfrm>
            <a:off x="228941" y="2792197"/>
            <a:ext cx="2251784" cy="400608"/>
          </a:xfrm>
          <a:prstGeom prst="roundRect">
            <a:avLst/>
          </a:prstGeom>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lvl="0"/>
            <a:r>
              <a:rPr lang="en-GB" sz="2800" b="1" dirty="0" smtClean="0">
                <a:solidFill>
                  <a:srgbClr val="2C6A2F"/>
                </a:solidFill>
              </a:rPr>
              <a:t>Informer</a:t>
            </a:r>
            <a:endParaRPr kumimoji="0" lang="en-GB" sz="2800" b="0" i="0" u="none" strike="noStrike" cap="none" normalizeH="0" baseline="0" dirty="0" smtClean="0">
              <a:ln>
                <a:noFill/>
              </a:ln>
              <a:solidFill>
                <a:sysClr val="windowText" lastClr="000000"/>
              </a:solidFill>
              <a:effectLst/>
              <a:latin typeface="Arial" charset="0"/>
            </a:endParaRPr>
          </a:p>
        </p:txBody>
      </p:sp>
      <p:sp>
        <p:nvSpPr>
          <p:cNvPr id="15" name="Rounded Rectangle 14"/>
          <p:cNvSpPr/>
          <p:nvPr/>
        </p:nvSpPr>
        <p:spPr bwMode="auto">
          <a:xfrm>
            <a:off x="189435" y="3952235"/>
            <a:ext cx="2251784" cy="400608"/>
          </a:xfrm>
          <a:prstGeom prst="roundRect">
            <a:avLst/>
          </a:prstGeom>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lvl="0"/>
            <a:r>
              <a:rPr lang="en-GB" sz="2800" b="1" dirty="0" smtClean="0">
                <a:solidFill>
                  <a:srgbClr val="2C6A2F"/>
                </a:solidFill>
              </a:rPr>
              <a:t>Mediator</a:t>
            </a:r>
            <a:endParaRPr kumimoji="0" lang="en-GB" sz="2800" b="0" i="0" u="none" strike="noStrike" cap="none" normalizeH="0" baseline="0" dirty="0" smtClean="0">
              <a:ln>
                <a:noFill/>
              </a:ln>
              <a:solidFill>
                <a:sysClr val="windowText" lastClr="000000"/>
              </a:solidFill>
              <a:effectLst/>
              <a:latin typeface="Arial" charset="0"/>
            </a:endParaRPr>
          </a:p>
        </p:txBody>
      </p:sp>
      <p:sp>
        <p:nvSpPr>
          <p:cNvPr id="18" name="Rectangle 17"/>
          <p:cNvSpPr/>
          <p:nvPr/>
        </p:nvSpPr>
        <p:spPr>
          <a:xfrm>
            <a:off x="2072680" y="1079158"/>
            <a:ext cx="4953000" cy="1384995"/>
          </a:xfrm>
          <a:prstGeom prst="rect">
            <a:avLst/>
          </a:prstGeom>
        </p:spPr>
        <p:txBody>
          <a:bodyPr>
            <a:spAutoFit/>
          </a:bodyPr>
          <a:lstStyle/>
          <a:p>
            <a:pPr lvl="0"/>
            <a:r>
              <a:rPr lang="en-GB" sz="2800" b="1" dirty="0" smtClean="0">
                <a:solidFill>
                  <a:srgbClr val="2C6A2F"/>
                </a:solidFill>
              </a:rPr>
              <a:t>Bringing </a:t>
            </a:r>
            <a:r>
              <a:rPr lang="en-GB" sz="2800" b="1" dirty="0">
                <a:solidFill>
                  <a:srgbClr val="2C6A2F"/>
                </a:solidFill>
              </a:rPr>
              <a:t>the plan into force</a:t>
            </a:r>
          </a:p>
          <a:p>
            <a:endParaRPr lang="en-GB" sz="2800" b="1" dirty="0">
              <a:solidFill>
                <a:srgbClr val="2C6A2F"/>
              </a:solidFill>
            </a:endParaRPr>
          </a:p>
          <a:p>
            <a:pPr lvl="0"/>
            <a:endParaRPr lang="en-GB" sz="2800" b="1" dirty="0">
              <a:solidFill>
                <a:srgbClr val="2C6A2F"/>
              </a:solidFill>
            </a:endParaRPr>
          </a:p>
        </p:txBody>
      </p:sp>
      <p:sp>
        <p:nvSpPr>
          <p:cNvPr id="14" name="Rounded Rectangle 13"/>
          <p:cNvSpPr/>
          <p:nvPr/>
        </p:nvSpPr>
        <p:spPr bwMode="auto">
          <a:xfrm>
            <a:off x="228941" y="4869160"/>
            <a:ext cx="2251784" cy="400608"/>
          </a:xfrm>
          <a:prstGeom prst="roundRect">
            <a:avLst/>
          </a:prstGeom>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lvl="0"/>
            <a:r>
              <a:rPr lang="en-GB" sz="2800" b="1" dirty="0" smtClean="0">
                <a:solidFill>
                  <a:srgbClr val="2C6A2F"/>
                </a:solidFill>
              </a:rPr>
              <a:t>Leader</a:t>
            </a:r>
            <a:endParaRPr kumimoji="0" lang="en-GB" sz="2800" b="0" i="0" u="none" strike="noStrike" cap="none" normalizeH="0" baseline="0" dirty="0" smtClean="0">
              <a:ln>
                <a:noFill/>
              </a:ln>
              <a:solidFill>
                <a:sysClr val="windowText" lastClr="000000"/>
              </a:solidFill>
              <a:effectLst/>
              <a:latin typeface="Arial" charset="0"/>
            </a:endParaRPr>
          </a:p>
        </p:txBody>
      </p:sp>
      <p:pic>
        <p:nvPicPr>
          <p:cNvPr id="10" name="Pictur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61444" y="0"/>
            <a:ext cx="1544556" cy="2312097"/>
          </a:xfrm>
          <a:prstGeom prst="rect">
            <a:avLst/>
          </a:prstGeom>
        </p:spPr>
      </p:pic>
    </p:spTree>
    <p:extLst>
      <p:ext uri="{BB962C8B-B14F-4D97-AF65-F5344CB8AC3E}">
        <p14:creationId xmlns:p14="http://schemas.microsoft.com/office/powerpoint/2010/main" val="26346566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Conclusions and closing remarks</a:t>
            </a:r>
          </a:p>
        </p:txBody>
      </p:sp>
      <p:sp>
        <p:nvSpPr>
          <p:cNvPr id="3" name="Content Placeholder 2"/>
          <p:cNvSpPr>
            <a:spLocks noGrp="1"/>
          </p:cNvSpPr>
          <p:nvPr>
            <p:ph idx="1"/>
          </p:nvPr>
        </p:nvSpPr>
        <p:spPr/>
        <p:txBody>
          <a:bodyPr>
            <a:normAutofit/>
          </a:bodyPr>
          <a:lstStyle/>
          <a:p>
            <a:r>
              <a:rPr lang="en-GB" sz="2800" dirty="0" smtClean="0"/>
              <a:t>Councillors play a key role in neighbourhood planning.</a:t>
            </a:r>
          </a:p>
          <a:p>
            <a:r>
              <a:rPr lang="en-GB" sz="2800" dirty="0" smtClean="0"/>
              <a:t>‘Gatekeeper’ between community and LPA</a:t>
            </a:r>
          </a:p>
          <a:p>
            <a:r>
              <a:rPr lang="en-GB" sz="2800" dirty="0" smtClean="0"/>
              <a:t>Can speed up the process, break down barriers, engage different groups</a:t>
            </a:r>
          </a:p>
          <a:p>
            <a:r>
              <a:rPr lang="en-GB" sz="2800" dirty="0" smtClean="0"/>
              <a:t>In-depth knowledge and passion for local areas</a:t>
            </a:r>
          </a:p>
          <a:p>
            <a:r>
              <a:rPr lang="en-GB" sz="2800" b="1" dirty="0" smtClean="0"/>
              <a:t>Neighbourhood planning – much more opportunity than risk!</a:t>
            </a:r>
          </a:p>
          <a:p>
            <a:endParaRPr lang="en-GB" sz="2800" dirty="0"/>
          </a:p>
        </p:txBody>
      </p:sp>
    </p:spTree>
    <p:extLst>
      <p:ext uri="{BB962C8B-B14F-4D97-AF65-F5344CB8AC3E}">
        <p14:creationId xmlns:p14="http://schemas.microsoft.com/office/powerpoint/2010/main" val="477282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864767" y="3248124"/>
            <a:ext cx="6755893" cy="3165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718120" y="2204864"/>
            <a:ext cx="8915400" cy="1143000"/>
          </a:xfrm>
        </p:spPr>
        <p:txBody>
          <a:bodyPr>
            <a:normAutofit/>
          </a:bodyPr>
          <a:lstStyle/>
          <a:p>
            <a:r>
              <a:rPr lang="en-GB" dirty="0" smtClean="0"/>
              <a:t>	Some more technical points</a:t>
            </a:r>
            <a:endParaRPr lang="en-GB" dirty="0"/>
          </a:p>
        </p:txBody>
      </p:sp>
    </p:spTree>
    <p:extLst>
      <p:ext uri="{BB962C8B-B14F-4D97-AF65-F5344CB8AC3E}">
        <p14:creationId xmlns:p14="http://schemas.microsoft.com/office/powerpoint/2010/main" val="31347419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from experience….</a:t>
            </a:r>
            <a:endParaRPr lang="en-GB" dirty="0"/>
          </a:p>
        </p:txBody>
      </p:sp>
      <p:sp>
        <p:nvSpPr>
          <p:cNvPr id="3" name="Content Placeholder 2"/>
          <p:cNvSpPr>
            <a:spLocks noGrp="1"/>
          </p:cNvSpPr>
          <p:nvPr>
            <p:ph idx="1"/>
          </p:nvPr>
        </p:nvSpPr>
        <p:spPr/>
        <p:txBody>
          <a:bodyPr>
            <a:normAutofit fontScale="92500" lnSpcReduction="20000"/>
          </a:bodyPr>
          <a:lstStyle/>
          <a:p>
            <a:r>
              <a:rPr lang="en-GB" altLang="en-US" b="1" i="1" dirty="0">
                <a:solidFill>
                  <a:schemeClr val="tx2"/>
                </a:solidFill>
                <a:latin typeface="Georgia" pitchFamily="18" charset="0"/>
              </a:rPr>
              <a:t>“ We have, I think, now reached the point where there has been enough experience of neighbourhood planning with enough different kinds of communities for us to learn lessons and to ask whether there is not a version of neighbourhood planning that might be more easily accessible and quicker for some communities. We are doing that work, and we are very keen to hear from any hon. Members and communities with their thoughts on how we can achieve that</a:t>
            </a:r>
            <a:r>
              <a:rPr lang="en-GB" altLang="en-US" i="1" dirty="0">
                <a:solidFill>
                  <a:schemeClr val="tx2"/>
                </a:solidFill>
                <a:latin typeface="Georgia" pitchFamily="18" charset="0"/>
              </a:rPr>
              <a:t>”.</a:t>
            </a:r>
            <a:endParaRPr lang="en-GB" altLang="en-US" sz="2800" b="1" dirty="0">
              <a:solidFill>
                <a:schemeClr val="tx2"/>
              </a:solidFill>
              <a:latin typeface="Georgia" pitchFamily="18" charset="0"/>
            </a:endParaRPr>
          </a:p>
          <a:p>
            <a:endParaRPr lang="en-GB" dirty="0"/>
          </a:p>
        </p:txBody>
      </p:sp>
    </p:spTree>
    <p:extLst>
      <p:ext uri="{BB962C8B-B14F-4D97-AF65-F5344CB8AC3E}">
        <p14:creationId xmlns:p14="http://schemas.microsoft.com/office/powerpoint/2010/main" val="12861318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Government review </a:t>
            </a:r>
            <a:endParaRPr lang="en-GB" dirty="0"/>
          </a:p>
        </p:txBody>
      </p:sp>
      <p:sp>
        <p:nvSpPr>
          <p:cNvPr id="3" name="Content Placeholder 2"/>
          <p:cNvSpPr>
            <a:spLocks noGrp="1"/>
          </p:cNvSpPr>
          <p:nvPr>
            <p:ph idx="1"/>
          </p:nvPr>
        </p:nvSpPr>
        <p:spPr/>
        <p:txBody>
          <a:bodyPr>
            <a:normAutofit fontScale="92500"/>
          </a:bodyPr>
          <a:lstStyle/>
          <a:p>
            <a:pPr marL="0" indent="0">
              <a:buNone/>
            </a:pPr>
            <a:r>
              <a:rPr lang="en-GB" dirty="0" smtClean="0"/>
              <a:t>Following a </a:t>
            </a:r>
            <a:r>
              <a:rPr lang="en-GB" dirty="0"/>
              <a:t>review of </a:t>
            </a:r>
            <a:r>
              <a:rPr lang="en-GB" dirty="0" smtClean="0"/>
              <a:t>processes </a:t>
            </a:r>
            <a:r>
              <a:rPr lang="en-US" dirty="0" smtClean="0"/>
              <a:t>and consultation further </a:t>
            </a:r>
            <a:r>
              <a:rPr lang="en-US" dirty="0"/>
              <a:t>changes </a:t>
            </a:r>
            <a:r>
              <a:rPr lang="en-US" dirty="0" smtClean="0"/>
              <a:t>have been made.  LPAs must now </a:t>
            </a:r>
            <a:endParaRPr lang="en-GB" dirty="0" smtClean="0"/>
          </a:p>
          <a:p>
            <a:r>
              <a:rPr lang="en-US" dirty="0" smtClean="0"/>
              <a:t>make </a:t>
            </a:r>
            <a:r>
              <a:rPr lang="en-US" dirty="0"/>
              <a:t>a decision on an application for a neighbourhood area to be </a:t>
            </a:r>
            <a:r>
              <a:rPr lang="en-US" dirty="0" smtClean="0"/>
              <a:t>designated in a prescribed period </a:t>
            </a:r>
          </a:p>
          <a:p>
            <a:r>
              <a:rPr lang="en-US" dirty="0" smtClean="0"/>
              <a:t>submit </a:t>
            </a:r>
            <a:r>
              <a:rPr lang="en-US" dirty="0"/>
              <a:t>with a neighbourhood plan </a:t>
            </a:r>
            <a:r>
              <a:rPr lang="en-US" dirty="0" smtClean="0"/>
              <a:t>a statement or environmental compatibility report to satisfy obligations </a:t>
            </a:r>
            <a:r>
              <a:rPr lang="en-US" dirty="0"/>
              <a:t>under the Strategic Environmental Assessment Directive</a:t>
            </a:r>
          </a:p>
          <a:p>
            <a:endParaRPr lang="en-US" dirty="0"/>
          </a:p>
          <a:p>
            <a:endParaRPr lang="en-GB" dirty="0" smtClean="0"/>
          </a:p>
          <a:p>
            <a:endParaRPr lang="en-GB" dirty="0"/>
          </a:p>
        </p:txBody>
      </p:sp>
    </p:spTree>
    <p:extLst>
      <p:ext uri="{BB962C8B-B14F-4D97-AF65-F5344CB8AC3E}">
        <p14:creationId xmlns:p14="http://schemas.microsoft.com/office/powerpoint/2010/main" val="8089986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60512" y="188640"/>
            <a:ext cx="8915400" cy="1143000"/>
          </a:xfrm>
        </p:spPr>
        <p:txBody>
          <a:bodyPr/>
          <a:lstStyle/>
          <a:p>
            <a:r>
              <a:rPr lang="en-GB" dirty="0" smtClean="0"/>
              <a:t>Emerging Themes - Process</a:t>
            </a:r>
            <a:endParaRPr lang="en-GB" dirty="0"/>
          </a:p>
        </p:txBody>
      </p:sp>
      <p:sp>
        <p:nvSpPr>
          <p:cNvPr id="5" name="Content Placeholder 4"/>
          <p:cNvSpPr>
            <a:spLocks noGrp="1"/>
          </p:cNvSpPr>
          <p:nvPr>
            <p:ph idx="1"/>
          </p:nvPr>
        </p:nvSpPr>
        <p:spPr>
          <a:xfrm>
            <a:off x="560512" y="1196752"/>
            <a:ext cx="8915400" cy="5328592"/>
          </a:xfrm>
        </p:spPr>
        <p:txBody>
          <a:bodyPr>
            <a:normAutofit fontScale="92500" lnSpcReduction="20000"/>
          </a:bodyPr>
          <a:lstStyle/>
          <a:p>
            <a:pPr algn="just">
              <a:spcAft>
                <a:spcPts val="0"/>
              </a:spcAft>
            </a:pPr>
            <a:r>
              <a:rPr lang="en-GB" sz="2400" b="1" dirty="0" smtClean="0">
                <a:ea typeface="Times New Roman"/>
              </a:rPr>
              <a:t>Boundaries</a:t>
            </a:r>
            <a:r>
              <a:rPr lang="en-GB" sz="2400" dirty="0" smtClean="0">
                <a:ea typeface="Times New Roman"/>
              </a:rPr>
              <a:t> – particularly in urban areas. Wards v neighbourhoods</a:t>
            </a:r>
          </a:p>
          <a:p>
            <a:pPr algn="just">
              <a:spcAft>
                <a:spcPts val="0"/>
              </a:spcAft>
            </a:pPr>
            <a:r>
              <a:rPr lang="en-GB" sz="2400" b="1" dirty="0" smtClean="0">
                <a:ea typeface="Times New Roman"/>
              </a:rPr>
              <a:t>Enthusiasm of LPAs</a:t>
            </a:r>
            <a:r>
              <a:rPr lang="en-GB" sz="2400" dirty="0" smtClean="0">
                <a:ea typeface="Times New Roman"/>
              </a:rPr>
              <a:t> to actively support. Keeping positive?</a:t>
            </a:r>
          </a:p>
          <a:p>
            <a:pPr algn="just">
              <a:spcAft>
                <a:spcPts val="0"/>
              </a:spcAft>
            </a:pPr>
            <a:r>
              <a:rPr lang="en-GB" sz="2400" b="1" dirty="0" smtClean="0">
                <a:ea typeface="Times New Roman"/>
              </a:rPr>
              <a:t>Resources </a:t>
            </a:r>
          </a:p>
          <a:p>
            <a:pPr lvl="1" algn="just">
              <a:spcAft>
                <a:spcPts val="0"/>
              </a:spcAft>
            </a:pPr>
            <a:r>
              <a:rPr lang="en-GB" sz="2000" dirty="0" smtClean="0">
                <a:ea typeface="Times New Roman"/>
              </a:rPr>
              <a:t>for councils – how to match resources with levels of  NP interest</a:t>
            </a:r>
          </a:p>
          <a:p>
            <a:pPr lvl="1" algn="just">
              <a:spcAft>
                <a:spcPts val="0"/>
              </a:spcAft>
            </a:pPr>
            <a:r>
              <a:rPr lang="en-GB" sz="2000" dirty="0">
                <a:ea typeface="Times New Roman"/>
              </a:rPr>
              <a:t>f</a:t>
            </a:r>
            <a:r>
              <a:rPr lang="en-GB" sz="2000" dirty="0" smtClean="0">
                <a:ea typeface="Times New Roman"/>
              </a:rPr>
              <a:t>or NP groups – commissioning support, </a:t>
            </a:r>
          </a:p>
          <a:p>
            <a:pPr algn="just">
              <a:spcAft>
                <a:spcPts val="0"/>
              </a:spcAft>
            </a:pPr>
            <a:r>
              <a:rPr lang="en-GB" sz="2400" b="1" dirty="0" smtClean="0">
                <a:ea typeface="Times New Roman"/>
              </a:rPr>
              <a:t>Motivation and Pacing</a:t>
            </a:r>
            <a:r>
              <a:rPr lang="en-GB" sz="2400" dirty="0" smtClean="0">
                <a:ea typeface="Times New Roman"/>
              </a:rPr>
              <a:t> – keeping an eye on the goal and trying to keep things simple.</a:t>
            </a:r>
          </a:p>
          <a:p>
            <a:pPr algn="just">
              <a:spcAft>
                <a:spcPts val="0"/>
              </a:spcAft>
            </a:pPr>
            <a:r>
              <a:rPr lang="en-GB" sz="2400" b="1" dirty="0" smtClean="0">
                <a:ea typeface="Times New Roman"/>
              </a:rPr>
              <a:t>Websites - </a:t>
            </a:r>
            <a:r>
              <a:rPr lang="en-GB" sz="2400" dirty="0" smtClean="0">
                <a:ea typeface="Times New Roman"/>
              </a:rPr>
              <a:t>popularity of Neighbourhood Forum websites</a:t>
            </a:r>
          </a:p>
          <a:p>
            <a:pPr algn="just">
              <a:spcAft>
                <a:spcPts val="0"/>
              </a:spcAft>
            </a:pPr>
            <a:r>
              <a:rPr lang="en-GB" sz="2400" b="1" dirty="0" smtClean="0">
                <a:ea typeface="Times New Roman"/>
              </a:rPr>
              <a:t>Diversity of groups -</a:t>
            </a:r>
            <a:r>
              <a:rPr lang="en-GB" sz="2400" dirty="0" smtClean="0">
                <a:ea typeface="Times New Roman"/>
              </a:rPr>
              <a:t> to give both plan making and plan itself more legitimacy</a:t>
            </a:r>
          </a:p>
          <a:p>
            <a:pPr algn="just">
              <a:spcAft>
                <a:spcPts val="0"/>
              </a:spcAft>
            </a:pPr>
            <a:r>
              <a:rPr lang="en-GB" sz="2400" b="1" dirty="0" smtClean="0">
                <a:ea typeface="Times New Roman"/>
              </a:rPr>
              <a:t>Input </a:t>
            </a:r>
            <a:r>
              <a:rPr lang="en-GB" sz="2400" dirty="0" smtClean="0">
                <a:ea typeface="Times New Roman"/>
              </a:rPr>
              <a:t>from businesses as well as residents</a:t>
            </a:r>
          </a:p>
          <a:p>
            <a:pPr algn="just">
              <a:spcAft>
                <a:spcPts val="0"/>
              </a:spcAft>
            </a:pPr>
            <a:r>
              <a:rPr lang="en-GB" sz="2400" b="1" dirty="0" smtClean="0">
                <a:ea typeface="Times New Roman"/>
              </a:rPr>
              <a:t>Evidence vs Opinion </a:t>
            </a:r>
            <a:r>
              <a:rPr lang="en-GB" sz="2400" dirty="0" smtClean="0">
                <a:ea typeface="Times New Roman"/>
              </a:rPr>
              <a:t>– what is the role of each?</a:t>
            </a:r>
          </a:p>
          <a:p>
            <a:pPr algn="just">
              <a:spcAft>
                <a:spcPts val="0"/>
              </a:spcAft>
            </a:pPr>
            <a:r>
              <a:rPr lang="en-GB" sz="2400" b="1" dirty="0" smtClean="0"/>
              <a:t>Landowners and Developers -</a:t>
            </a:r>
            <a:r>
              <a:rPr lang="en-GB" sz="2400" dirty="0" smtClean="0"/>
              <a:t> when to meet, how to handle</a:t>
            </a:r>
            <a:r>
              <a:rPr lang="en-GB" sz="2400" dirty="0"/>
              <a:t> </a:t>
            </a:r>
            <a:r>
              <a:rPr lang="en-GB" sz="2400" dirty="0" smtClean="0"/>
              <a:t>people with sites/developments to promote</a:t>
            </a:r>
          </a:p>
          <a:p>
            <a:pPr algn="just">
              <a:spcAft>
                <a:spcPts val="0"/>
              </a:spcAft>
            </a:pPr>
            <a:r>
              <a:rPr lang="en-GB" sz="2400" b="1" dirty="0" smtClean="0">
                <a:ea typeface="Times New Roman"/>
              </a:rPr>
              <a:t>Choosing between alternatives</a:t>
            </a:r>
            <a:r>
              <a:rPr lang="en-GB" sz="2400" dirty="0" smtClean="0">
                <a:ea typeface="Times New Roman"/>
              </a:rPr>
              <a:t> – making sure that an audit trail exists, understand and consider impacts, a </a:t>
            </a:r>
            <a:r>
              <a:rPr lang="en-GB" sz="2400" dirty="0"/>
              <a:t>strategic environmental assessment (</a:t>
            </a:r>
            <a:r>
              <a:rPr lang="en-GB" sz="2400" dirty="0" smtClean="0"/>
              <a:t>SEA) might be required</a:t>
            </a:r>
            <a:endParaRPr lang="en-GB" sz="2400" dirty="0" smtClean="0">
              <a:ea typeface="Times New Roman"/>
            </a:endParaRPr>
          </a:p>
          <a:p>
            <a:endParaRPr lang="en-GB" dirty="0"/>
          </a:p>
        </p:txBody>
      </p:sp>
    </p:spTree>
    <p:extLst>
      <p:ext uri="{BB962C8B-B14F-4D97-AF65-F5344CB8AC3E}">
        <p14:creationId xmlns:p14="http://schemas.microsoft.com/office/powerpoint/2010/main" val="13908343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Emerging Themes - Policy</a:t>
            </a:r>
            <a:endParaRPr lang="en-GB" dirty="0"/>
          </a:p>
        </p:txBody>
      </p:sp>
      <p:sp>
        <p:nvSpPr>
          <p:cNvPr id="3" name="Content Placeholder 2"/>
          <p:cNvSpPr>
            <a:spLocks noGrp="1"/>
          </p:cNvSpPr>
          <p:nvPr>
            <p:ph idx="1"/>
          </p:nvPr>
        </p:nvSpPr>
        <p:spPr>
          <a:xfrm>
            <a:off x="584200" y="1600200"/>
            <a:ext cx="8915400" cy="4925144"/>
          </a:xfrm>
        </p:spPr>
        <p:txBody>
          <a:bodyPr>
            <a:noAutofit/>
          </a:bodyPr>
          <a:lstStyle/>
          <a:p>
            <a:r>
              <a:rPr lang="en-GB" sz="2000" b="1" dirty="0" smtClean="0"/>
              <a:t>When, where and pacing of development</a:t>
            </a:r>
            <a:r>
              <a:rPr lang="en-GB" sz="2000" dirty="0" smtClean="0"/>
              <a:t> - coming to terms with housing allocation from higher plans</a:t>
            </a:r>
          </a:p>
          <a:p>
            <a:r>
              <a:rPr lang="en-GB" sz="2000" b="1" dirty="0" smtClean="0"/>
              <a:t>Site Assessment -</a:t>
            </a:r>
            <a:r>
              <a:rPr lang="en-GB" sz="2000" dirty="0" smtClean="0"/>
              <a:t> adopting good, fair, consistent and reliable assessment criteria and showing careful process when considering alternatives. Usefulness of a green, amber, red system</a:t>
            </a:r>
          </a:p>
          <a:p>
            <a:r>
              <a:rPr lang="en-GB" sz="2000" b="1" dirty="0" smtClean="0"/>
              <a:t>Deliverability </a:t>
            </a:r>
            <a:r>
              <a:rPr lang="en-GB" sz="2000" dirty="0" smtClean="0"/>
              <a:t>– plans need to have a realistic chance of achievement</a:t>
            </a:r>
          </a:p>
          <a:p>
            <a:r>
              <a:rPr lang="en-GB" sz="2000" b="1" dirty="0"/>
              <a:t>Relationship between the local plan and NP </a:t>
            </a:r>
            <a:r>
              <a:rPr lang="en-GB" sz="2000" dirty="0"/>
              <a:t>- particularly influence over strategic sites and situation where no up to date local plan or the emerging plan has yet to be tested for soundness</a:t>
            </a:r>
          </a:p>
          <a:p>
            <a:r>
              <a:rPr lang="en-GB" sz="2000" b="1" dirty="0" smtClean="0"/>
              <a:t>Housing </a:t>
            </a:r>
            <a:r>
              <a:rPr lang="en-GB" sz="2000" dirty="0" smtClean="0"/>
              <a:t>- limiting density (Daws Hill), pace of development (</a:t>
            </a:r>
            <a:r>
              <a:rPr lang="en-GB" sz="2000" dirty="0" err="1" smtClean="0"/>
              <a:t>Tattenhall</a:t>
            </a:r>
            <a:r>
              <a:rPr lang="en-GB" sz="2000" dirty="0" smtClean="0"/>
              <a:t>) loss of family housing, limiting houses in multiple occupation (Exeter St James), boosting specialist and affordable housing (many areas)</a:t>
            </a:r>
          </a:p>
          <a:p>
            <a:r>
              <a:rPr lang="en-GB" sz="2000" b="1" dirty="0" smtClean="0"/>
              <a:t>Employment</a:t>
            </a:r>
            <a:r>
              <a:rPr lang="en-GB" sz="2000" b="1" dirty="0"/>
              <a:t>:</a:t>
            </a:r>
            <a:r>
              <a:rPr lang="en-GB" sz="2000" dirty="0"/>
              <a:t> Facilities for home-working and bolstering SMEs; high speed broadband, boosting local employment</a:t>
            </a:r>
          </a:p>
          <a:p>
            <a:endParaRPr lang="en-GB" sz="2000" dirty="0" smtClean="0"/>
          </a:p>
        </p:txBody>
      </p:sp>
    </p:spTree>
    <p:extLst>
      <p:ext uri="{BB962C8B-B14F-4D97-AF65-F5344CB8AC3E}">
        <p14:creationId xmlns:p14="http://schemas.microsoft.com/office/powerpoint/2010/main" val="283657765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Emerging Themes - Policy</a:t>
            </a:r>
            <a:endParaRPr lang="en-GB" dirty="0"/>
          </a:p>
        </p:txBody>
      </p:sp>
      <p:sp>
        <p:nvSpPr>
          <p:cNvPr id="3" name="Content Placeholder 2"/>
          <p:cNvSpPr>
            <a:spLocks noGrp="1"/>
          </p:cNvSpPr>
          <p:nvPr>
            <p:ph idx="1"/>
          </p:nvPr>
        </p:nvSpPr>
        <p:spPr>
          <a:xfrm>
            <a:off x="560512" y="1340768"/>
            <a:ext cx="8915400" cy="4525963"/>
          </a:xfrm>
        </p:spPr>
        <p:txBody>
          <a:bodyPr>
            <a:noAutofit/>
          </a:bodyPr>
          <a:lstStyle/>
          <a:p>
            <a:r>
              <a:rPr lang="en-GB" sz="2000" b="1" dirty="0" smtClean="0"/>
              <a:t>Retail:</a:t>
            </a:r>
            <a:r>
              <a:rPr lang="en-GB" sz="2000" dirty="0" smtClean="0"/>
              <a:t> Upgrading of local parades – bring back the high-street, conversion of residential to retail; limiting excessive concentration of e.g. takeaways &amp; charity shops</a:t>
            </a:r>
          </a:p>
          <a:p>
            <a:r>
              <a:rPr lang="en-GB" sz="2000" b="1" dirty="0" smtClean="0"/>
              <a:t>Public Realm</a:t>
            </a:r>
            <a:r>
              <a:rPr lang="en-GB" sz="2000" dirty="0" smtClean="0"/>
              <a:t> pedestrian safety, green routes, the walking neighbourhood, crossing points shade, tranquillity</a:t>
            </a:r>
          </a:p>
          <a:p>
            <a:r>
              <a:rPr lang="en-GB" sz="2000" b="1" dirty="0" smtClean="0"/>
              <a:t>Historic/ Essential Character </a:t>
            </a:r>
            <a:r>
              <a:rPr lang="en-GB" sz="2000" dirty="0" smtClean="0"/>
              <a:t>– getting across the character of a place in planning terms, design codes </a:t>
            </a:r>
            <a:r>
              <a:rPr lang="en-GB" sz="2000" dirty="0" err="1" smtClean="0"/>
              <a:t>etc</a:t>
            </a:r>
            <a:endParaRPr lang="en-GB" sz="2000" dirty="0" smtClean="0"/>
          </a:p>
          <a:p>
            <a:r>
              <a:rPr lang="en-GB" sz="2000" b="1" dirty="0" smtClean="0"/>
              <a:t>Education</a:t>
            </a:r>
            <a:r>
              <a:rPr lang="en-GB" sz="2000" dirty="0" smtClean="0"/>
              <a:t> – engaging with the county and with academies and free schools</a:t>
            </a:r>
          </a:p>
          <a:p>
            <a:r>
              <a:rPr lang="en-GB" sz="2000" b="1" dirty="0"/>
              <a:t>How to offer more protection</a:t>
            </a:r>
            <a:r>
              <a:rPr lang="en-GB" sz="2000" dirty="0"/>
              <a:t> - of trees, green/open spaces, buildings, allotments gardens, biodiversity (e.g. railway corridors</a:t>
            </a:r>
            <a:r>
              <a:rPr lang="en-GB" sz="2000" dirty="0" smtClean="0"/>
              <a:t>)</a:t>
            </a:r>
          </a:p>
          <a:p>
            <a:r>
              <a:rPr lang="en-GB" sz="2000" b="1" dirty="0"/>
              <a:t>Thinking sustainably</a:t>
            </a:r>
            <a:r>
              <a:rPr lang="en-GB" sz="2000" dirty="0"/>
              <a:t> – not particularly easy for rural communities reliant on car or groups without a transition town type input</a:t>
            </a:r>
          </a:p>
          <a:p>
            <a:endParaRPr lang="en-GB" sz="2000" dirty="0"/>
          </a:p>
        </p:txBody>
      </p:sp>
    </p:spTree>
    <p:extLst>
      <p:ext uri="{BB962C8B-B14F-4D97-AF65-F5344CB8AC3E}">
        <p14:creationId xmlns:p14="http://schemas.microsoft.com/office/powerpoint/2010/main" val="9085579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6" descr="pas_contact_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988"/>
            <a:ext cx="9906000" cy="684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Text Box 5"/>
          <p:cNvSpPr txBox="1">
            <a:spLocks noChangeArrowheads="1"/>
          </p:cNvSpPr>
          <p:nvPr/>
        </p:nvSpPr>
        <p:spPr bwMode="auto">
          <a:xfrm>
            <a:off x="1116013" y="2492375"/>
            <a:ext cx="750887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4400" b="1">
                <a:solidFill>
                  <a:schemeClr val="tx2"/>
                </a:solidFill>
                <a:latin typeface="Arial" charset="0"/>
              </a:defRPr>
            </a:lvl1pPr>
            <a:lvl2pPr marL="742950" indent="-285750" eaLnBrk="0" hangingPunct="0">
              <a:defRPr sz="4400" b="1">
                <a:solidFill>
                  <a:schemeClr val="tx2"/>
                </a:solidFill>
                <a:latin typeface="Arial" charset="0"/>
              </a:defRPr>
            </a:lvl2pPr>
            <a:lvl3pPr marL="1143000" indent="-228600" eaLnBrk="0" hangingPunct="0">
              <a:defRPr sz="4400" b="1">
                <a:solidFill>
                  <a:schemeClr val="tx2"/>
                </a:solidFill>
                <a:latin typeface="Arial" charset="0"/>
              </a:defRPr>
            </a:lvl3pPr>
            <a:lvl4pPr marL="1600200" indent="-228600" eaLnBrk="0" hangingPunct="0">
              <a:defRPr sz="4400" b="1">
                <a:solidFill>
                  <a:schemeClr val="tx2"/>
                </a:solidFill>
                <a:latin typeface="Arial" charset="0"/>
              </a:defRPr>
            </a:lvl4pPr>
            <a:lvl5pPr marL="2057400" indent="-228600" eaLnBrk="0" hangingPunct="0">
              <a:defRPr sz="4400" b="1">
                <a:solidFill>
                  <a:schemeClr val="tx2"/>
                </a:solidFill>
                <a:latin typeface="Arial" charset="0"/>
              </a:defRPr>
            </a:lvl5pPr>
            <a:lvl6pPr marL="2514600" indent="-228600" eaLnBrk="0" fontAlgn="base" hangingPunct="0">
              <a:spcBef>
                <a:spcPct val="0"/>
              </a:spcBef>
              <a:spcAft>
                <a:spcPct val="0"/>
              </a:spcAft>
              <a:defRPr sz="4400" b="1">
                <a:solidFill>
                  <a:schemeClr val="tx2"/>
                </a:solidFill>
                <a:latin typeface="Arial" charset="0"/>
              </a:defRPr>
            </a:lvl6pPr>
            <a:lvl7pPr marL="2971800" indent="-228600" eaLnBrk="0" fontAlgn="base" hangingPunct="0">
              <a:spcBef>
                <a:spcPct val="0"/>
              </a:spcBef>
              <a:spcAft>
                <a:spcPct val="0"/>
              </a:spcAft>
              <a:defRPr sz="4400" b="1">
                <a:solidFill>
                  <a:schemeClr val="tx2"/>
                </a:solidFill>
                <a:latin typeface="Arial" charset="0"/>
              </a:defRPr>
            </a:lvl7pPr>
            <a:lvl8pPr marL="3429000" indent="-228600" eaLnBrk="0" fontAlgn="base" hangingPunct="0">
              <a:spcBef>
                <a:spcPct val="0"/>
              </a:spcBef>
              <a:spcAft>
                <a:spcPct val="0"/>
              </a:spcAft>
              <a:defRPr sz="4400" b="1">
                <a:solidFill>
                  <a:schemeClr val="tx2"/>
                </a:solidFill>
                <a:latin typeface="Arial" charset="0"/>
              </a:defRPr>
            </a:lvl8pPr>
            <a:lvl9pPr marL="3886200" indent="-228600" eaLnBrk="0" fontAlgn="base" hangingPunct="0">
              <a:spcBef>
                <a:spcPct val="0"/>
              </a:spcBef>
              <a:spcAft>
                <a:spcPct val="0"/>
              </a:spcAft>
              <a:defRPr sz="4400" b="1">
                <a:solidFill>
                  <a:schemeClr val="tx2"/>
                </a:solidFill>
                <a:latin typeface="Arial" charset="0"/>
              </a:defRPr>
            </a:lvl9pPr>
          </a:lstStyle>
          <a:p>
            <a:pPr eaLnBrk="1" hangingPunct="1"/>
            <a:r>
              <a:rPr lang="en-GB" sz="4000">
                <a:solidFill>
                  <a:schemeClr val="tx1"/>
                </a:solidFill>
              </a:rPr>
              <a:t>Contact us</a:t>
            </a:r>
            <a:br>
              <a:rPr lang="en-GB" sz="4000">
                <a:solidFill>
                  <a:schemeClr val="tx1"/>
                </a:solidFill>
              </a:rPr>
            </a:br>
            <a:r>
              <a:rPr lang="en-GB">
                <a:solidFill>
                  <a:schemeClr val="tx1"/>
                </a:solidFill>
              </a:rPr>
              <a:t/>
            </a:r>
            <a:br>
              <a:rPr lang="en-GB">
                <a:solidFill>
                  <a:schemeClr val="tx1"/>
                </a:solidFill>
              </a:rPr>
            </a:br>
            <a:r>
              <a:rPr lang="en-GB" sz="4000" b="0">
                <a:solidFill>
                  <a:schemeClr val="tx1"/>
                </a:solidFill>
              </a:rPr>
              <a:t>email   </a:t>
            </a:r>
            <a:r>
              <a:rPr lang="en-GB" sz="4000">
                <a:solidFill>
                  <a:srgbClr val="669900"/>
                </a:solidFill>
              </a:rPr>
              <a:t>pas@local.gov.uk</a:t>
            </a:r>
          </a:p>
          <a:p>
            <a:pPr eaLnBrk="1" hangingPunct="1"/>
            <a:r>
              <a:rPr lang="en-GB" sz="4000" b="0">
                <a:solidFill>
                  <a:schemeClr val="tx1"/>
                </a:solidFill>
              </a:rPr>
              <a:t>web     </a:t>
            </a:r>
            <a:r>
              <a:rPr lang="en-GB" sz="4000">
                <a:solidFill>
                  <a:srgbClr val="669900"/>
                </a:solidFill>
              </a:rPr>
              <a:t>www.pas.gov.uk</a:t>
            </a:r>
          </a:p>
          <a:p>
            <a:pPr eaLnBrk="1" hangingPunct="1"/>
            <a:r>
              <a:rPr lang="en-GB" sz="4000" b="0">
                <a:solidFill>
                  <a:schemeClr val="tx1"/>
                </a:solidFill>
              </a:rPr>
              <a:t>phone  </a:t>
            </a:r>
            <a:r>
              <a:rPr lang="en-GB" sz="4000">
                <a:solidFill>
                  <a:schemeClr val="tx1"/>
                </a:solidFill>
              </a:rPr>
              <a:t>020 7664 3000</a:t>
            </a:r>
            <a:endParaRPr lang="en-US" sz="4000">
              <a:solidFill>
                <a:schemeClr val="tx1"/>
              </a:solidFill>
            </a:endParaRPr>
          </a:p>
        </p:txBody>
      </p:sp>
    </p:spTree>
    <p:extLst>
      <p:ext uri="{BB962C8B-B14F-4D97-AF65-F5344CB8AC3E}">
        <p14:creationId xmlns:p14="http://schemas.microsoft.com/office/powerpoint/2010/main" val="16668370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504" y="1412776"/>
            <a:ext cx="8915400" cy="2299692"/>
          </a:xfrm>
        </p:spPr>
        <p:txBody>
          <a:bodyPr>
            <a:noAutofit/>
          </a:bodyPr>
          <a:lstStyle/>
          <a:p>
            <a:r>
              <a:rPr lang="en-GB" dirty="0" smtClean="0"/>
              <a:t>Introduction </a:t>
            </a:r>
            <a:r>
              <a:rPr lang="en-GB" dirty="0"/>
              <a:t>to </a:t>
            </a:r>
            <a:r>
              <a:rPr lang="en-GB" dirty="0" smtClean="0"/>
              <a:t>the Neighbourhood Planning </a:t>
            </a:r>
            <a:r>
              <a:rPr lang="en-GB" dirty="0"/>
              <a:t>process</a:t>
            </a:r>
          </a:p>
        </p:txBody>
      </p:sp>
      <p:pic>
        <p:nvPicPr>
          <p:cNvPr id="1026" name="Picture 2" descr="C:\Users\davcar\Desktop\Foru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1804" y="3212976"/>
            <a:ext cx="8267700" cy="3171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05131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Context</a:t>
            </a:r>
            <a:endParaRPr lang="en-GB" dirty="0"/>
          </a:p>
        </p:txBody>
      </p:sp>
      <p:sp>
        <p:nvSpPr>
          <p:cNvPr id="3" name="Content Placeholder 2"/>
          <p:cNvSpPr>
            <a:spLocks noGrp="1"/>
          </p:cNvSpPr>
          <p:nvPr>
            <p:ph idx="1"/>
          </p:nvPr>
        </p:nvSpPr>
        <p:spPr/>
        <p:txBody>
          <a:bodyPr/>
          <a:lstStyle/>
          <a:p>
            <a:r>
              <a:rPr lang="en-GB" sz="2800" dirty="0" smtClean="0"/>
              <a:t>Localism Act 2011</a:t>
            </a:r>
          </a:p>
          <a:p>
            <a:r>
              <a:rPr lang="en-GB" sz="2800" dirty="0" smtClean="0"/>
              <a:t>NP regulations 2012</a:t>
            </a:r>
          </a:p>
          <a:p>
            <a:r>
              <a:rPr lang="en-GB" sz="2800" dirty="0" smtClean="0"/>
              <a:t>Community rights</a:t>
            </a:r>
          </a:p>
          <a:p>
            <a:pPr lvl="1"/>
            <a:r>
              <a:rPr lang="en-GB" sz="2400" dirty="0" smtClean="0"/>
              <a:t>Community Right to Build</a:t>
            </a:r>
          </a:p>
          <a:p>
            <a:pPr lvl="1"/>
            <a:r>
              <a:rPr lang="en-GB" sz="2400" dirty="0" smtClean="0"/>
              <a:t>Community Right to Bid</a:t>
            </a:r>
          </a:p>
          <a:p>
            <a:pPr lvl="1"/>
            <a:r>
              <a:rPr lang="en-GB" sz="2400" dirty="0" smtClean="0"/>
              <a:t>Community Right to Challenge</a:t>
            </a:r>
          </a:p>
          <a:p>
            <a:r>
              <a:rPr lang="en-GB" sz="2800" dirty="0" smtClean="0"/>
              <a:t>Section 106 and Community Infrastructure Levy</a:t>
            </a:r>
          </a:p>
          <a:p>
            <a:r>
              <a:rPr lang="en-GB" sz="2800" dirty="0" smtClean="0"/>
              <a:t>Neighbourhood Development Plans</a:t>
            </a:r>
          </a:p>
          <a:p>
            <a:r>
              <a:rPr lang="en-GB" sz="2800" dirty="0" smtClean="0"/>
              <a:t>Neighbourhood Development Orders</a:t>
            </a:r>
            <a:endParaRPr lang="en-GB" sz="28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081514" y="1196752"/>
            <a:ext cx="2903934" cy="219731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879654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584200" y="274638"/>
            <a:ext cx="8915400" cy="1143000"/>
          </a:xfrm>
        </p:spPr>
        <p:txBody>
          <a:bodyPr>
            <a:normAutofit/>
          </a:bodyPr>
          <a:lstStyle/>
          <a:p>
            <a:r>
              <a:rPr lang="en-GB" dirty="0" smtClean="0"/>
              <a:t>Neighbourhood Plan snapshot </a:t>
            </a:r>
            <a:endParaRPr lang="en-GB" dirty="0"/>
          </a:p>
        </p:txBody>
      </p:sp>
      <p:sp>
        <p:nvSpPr>
          <p:cNvPr id="5" name="Content Placeholder 2"/>
          <p:cNvSpPr>
            <a:spLocks noGrp="1"/>
          </p:cNvSpPr>
          <p:nvPr>
            <p:ph idx="1"/>
          </p:nvPr>
        </p:nvSpPr>
        <p:spPr>
          <a:xfrm>
            <a:off x="584200" y="1600200"/>
            <a:ext cx="8915400" cy="4997152"/>
          </a:xfrm>
        </p:spPr>
        <p:txBody>
          <a:bodyPr>
            <a:normAutofit fontScale="92500" lnSpcReduction="10000"/>
          </a:bodyPr>
          <a:lstStyle/>
          <a:p>
            <a:r>
              <a:rPr lang="en-GB" dirty="0" smtClean="0"/>
              <a:t>1335 applications for designation</a:t>
            </a:r>
          </a:p>
          <a:p>
            <a:r>
              <a:rPr lang="en-GB" dirty="0" smtClean="0"/>
              <a:t>1058 designated areas</a:t>
            </a:r>
          </a:p>
          <a:p>
            <a:r>
              <a:rPr lang="en-GB" dirty="0"/>
              <a:t> </a:t>
            </a:r>
            <a:r>
              <a:rPr lang="en-GB" dirty="0" smtClean="0"/>
              <a:t>76 plans at or passed examination</a:t>
            </a:r>
          </a:p>
          <a:p>
            <a:r>
              <a:rPr lang="en-GB" dirty="0" smtClean="0"/>
              <a:t>1 NDO passed examination</a:t>
            </a:r>
          </a:p>
          <a:p>
            <a:r>
              <a:rPr lang="en-GB" dirty="0" smtClean="0"/>
              <a:t>54 through referendum</a:t>
            </a:r>
          </a:p>
          <a:p>
            <a:r>
              <a:rPr lang="en-GB" dirty="0" smtClean="0"/>
              <a:t>37 plans made</a:t>
            </a:r>
          </a:p>
          <a:p>
            <a:r>
              <a:rPr lang="en-GB" dirty="0" smtClean="0"/>
              <a:t>Ave turnout 32%</a:t>
            </a:r>
          </a:p>
          <a:p>
            <a:r>
              <a:rPr lang="en-GB" dirty="0" smtClean="0"/>
              <a:t>Average yes vote 87%</a:t>
            </a:r>
            <a:endParaRPr lang="en-GB" dirty="0"/>
          </a:p>
          <a:p>
            <a:r>
              <a:rPr lang="en-GB" dirty="0" smtClean="0"/>
              <a:t>57% LPAs with  NP areas designated </a:t>
            </a:r>
          </a:p>
          <a:p>
            <a:pPr lvl="8"/>
            <a:r>
              <a:rPr lang="en-GB" dirty="0" smtClean="0"/>
              <a:t>Numbers from June 2014</a:t>
            </a:r>
            <a:endParaRPr lang="en-GB" dirty="0"/>
          </a:p>
        </p:txBody>
      </p:sp>
    </p:spTree>
    <p:extLst>
      <p:ext uri="{BB962C8B-B14F-4D97-AF65-F5344CB8AC3E}">
        <p14:creationId xmlns:p14="http://schemas.microsoft.com/office/powerpoint/2010/main" val="35795761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National Picture</a:t>
            </a:r>
            <a:endParaRPr lang="en-GB" dirty="0"/>
          </a:p>
        </p:txBody>
      </p:sp>
      <p:sp>
        <p:nvSpPr>
          <p:cNvPr id="4" name="Content Placeholder 3"/>
          <p:cNvSpPr>
            <a:spLocks noGrp="1"/>
          </p:cNvSpPr>
          <p:nvPr>
            <p:ph idx="1"/>
          </p:nvPr>
        </p:nvSpPr>
        <p:spPr>
          <a:xfrm>
            <a:off x="584200" y="1495325"/>
            <a:ext cx="5088880" cy="4525963"/>
          </a:xfrm>
        </p:spPr>
        <p:txBody>
          <a:bodyPr/>
          <a:lstStyle/>
          <a:p>
            <a:r>
              <a:rPr lang="en-GB" dirty="0" smtClean="0"/>
              <a:t>A variety </a:t>
            </a:r>
            <a:r>
              <a:rPr lang="en-GB" dirty="0"/>
              <a:t>of </a:t>
            </a:r>
            <a:r>
              <a:rPr lang="en-GB" dirty="0" smtClean="0"/>
              <a:t>neighbourhoods are </a:t>
            </a:r>
            <a:r>
              <a:rPr lang="en-GB" dirty="0"/>
              <a:t>engaging in neighbourhood planning; north and south, urban and </a:t>
            </a:r>
            <a:r>
              <a:rPr lang="en-GB" dirty="0" smtClean="0"/>
              <a:t>rural. Each with a number of challenges and opportunities that </a:t>
            </a:r>
            <a:r>
              <a:rPr lang="en-GB" dirty="0"/>
              <a:t>are driving plans.</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3081" y="1268760"/>
            <a:ext cx="3744416" cy="4752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pPr eaLnBrk="1" hangingPunct="1"/>
            <a:r>
              <a:rPr lang="en-GB" dirty="0" smtClean="0">
                <a:ea typeface="ＭＳ Ｐゴシック" pitchFamily="34" charset="-128"/>
              </a:rPr>
              <a:t>Neighbourhood planning</a:t>
            </a:r>
          </a:p>
        </p:txBody>
      </p:sp>
      <p:sp>
        <p:nvSpPr>
          <p:cNvPr id="151555" name="Rectangle 3"/>
          <p:cNvSpPr>
            <a:spLocks noGrp="1" noChangeArrowheads="1"/>
          </p:cNvSpPr>
          <p:nvPr>
            <p:ph type="body" idx="1"/>
          </p:nvPr>
        </p:nvSpPr>
        <p:spPr>
          <a:xfrm>
            <a:off x="584200" y="1340768"/>
            <a:ext cx="8915400" cy="4785395"/>
          </a:xfrm>
        </p:spPr>
        <p:txBody>
          <a:bodyPr>
            <a:noAutofit/>
          </a:bodyPr>
          <a:lstStyle/>
          <a:p>
            <a:pPr algn="just"/>
            <a:r>
              <a:rPr lang="en-GB" sz="2800" dirty="0">
                <a:ea typeface="ＭＳ Ｐゴシック" pitchFamily="34" charset="-128"/>
              </a:rPr>
              <a:t>Ultimate aim is to give </a:t>
            </a:r>
            <a:r>
              <a:rPr lang="en-GB" sz="2800" b="1" dirty="0">
                <a:ea typeface="ＭＳ Ｐゴシック" pitchFamily="34" charset="-128"/>
              </a:rPr>
              <a:t>communities more power </a:t>
            </a:r>
            <a:r>
              <a:rPr lang="en-GB" sz="2800" dirty="0">
                <a:ea typeface="ＭＳ Ｐゴシック" pitchFamily="34" charset="-128"/>
              </a:rPr>
              <a:t>over development and shift attitudes to local growth</a:t>
            </a:r>
          </a:p>
          <a:p>
            <a:pPr algn="just" eaLnBrk="1" hangingPunct="1"/>
            <a:r>
              <a:rPr lang="en-GB" sz="2800" dirty="0" smtClean="0">
                <a:ea typeface="ＭＳ Ｐゴシック" pitchFamily="34" charset="-128"/>
              </a:rPr>
              <a:t>Localism Act introduced new right for communities to draw up a </a:t>
            </a:r>
            <a:r>
              <a:rPr lang="en-GB" sz="2800" b="1" dirty="0" smtClean="0">
                <a:ea typeface="ＭＳ Ｐゴシック" pitchFamily="34" charset="-128"/>
              </a:rPr>
              <a:t>‘neighbourhood plan (NP)’</a:t>
            </a:r>
          </a:p>
          <a:p>
            <a:pPr algn="just" eaLnBrk="1" hangingPunct="1"/>
            <a:r>
              <a:rPr lang="en-GB" sz="2800" dirty="0" smtClean="0">
                <a:ea typeface="ＭＳ Ｐゴシック" pitchFamily="34" charset="-128"/>
              </a:rPr>
              <a:t>Provided NP is in line with national planning policy, with the strategic vision for the wider area set by the Local Planning Authority (LPA), and with other legal requirements, local people will be able to vote on it in a </a:t>
            </a:r>
            <a:r>
              <a:rPr lang="en-GB" sz="2800" b="1" dirty="0" smtClean="0">
                <a:ea typeface="ＭＳ Ｐゴシック" pitchFamily="34" charset="-128"/>
              </a:rPr>
              <a:t>referendum</a:t>
            </a:r>
            <a:r>
              <a:rPr lang="en-GB" sz="2800" dirty="0" smtClean="0">
                <a:ea typeface="ＭＳ Ｐゴシック" pitchFamily="34" charset="-128"/>
              </a:rPr>
              <a:t>; </a:t>
            </a:r>
          </a:p>
          <a:p>
            <a:pPr algn="just"/>
            <a:r>
              <a:rPr lang="en-GB" sz="2800" dirty="0">
                <a:ea typeface="ＭＳ Ｐゴシック" pitchFamily="34" charset="-128"/>
              </a:rPr>
              <a:t>L</a:t>
            </a:r>
            <a:r>
              <a:rPr lang="en-GB" sz="2800" dirty="0" smtClean="0">
                <a:ea typeface="ＭＳ Ｐゴシック" pitchFamily="34" charset="-128"/>
              </a:rPr>
              <a:t>ocal authority </a:t>
            </a:r>
            <a:r>
              <a:rPr lang="en-GB" sz="2800" dirty="0">
                <a:ea typeface="ＭＳ Ｐゴシック" pitchFamily="34" charset="-128"/>
              </a:rPr>
              <a:t>required to bring </a:t>
            </a:r>
            <a:r>
              <a:rPr lang="en-GB" sz="2800" dirty="0" smtClean="0">
                <a:ea typeface="ＭＳ Ｐゴシック" pitchFamily="34" charset="-128"/>
              </a:rPr>
              <a:t>NP </a:t>
            </a:r>
            <a:r>
              <a:rPr lang="en-GB" sz="2800" dirty="0">
                <a:ea typeface="ＭＳ Ｐゴシック" pitchFamily="34" charset="-128"/>
              </a:rPr>
              <a:t>into force if approved by a </a:t>
            </a:r>
            <a:r>
              <a:rPr lang="en-GB" sz="2800" dirty="0" smtClean="0">
                <a:ea typeface="ＭＳ Ｐゴシック" pitchFamily="34" charset="-128"/>
              </a:rPr>
              <a:t>majority of over 50%</a:t>
            </a:r>
            <a:endParaRPr lang="en-GB" sz="2800" dirty="0">
              <a:ea typeface="ＭＳ Ｐゴシック" pitchFamily="34" charset="-128"/>
            </a:endParaRPr>
          </a:p>
        </p:txBody>
      </p:sp>
    </p:spTree>
    <p:extLst>
      <p:ext uri="{BB962C8B-B14F-4D97-AF65-F5344CB8AC3E}">
        <p14:creationId xmlns:p14="http://schemas.microsoft.com/office/powerpoint/2010/main" val="31138027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6"/>
          <p:cNvSpPr>
            <a:spLocks noGrp="1" noChangeArrowheads="1"/>
          </p:cNvSpPr>
          <p:nvPr>
            <p:ph type="title"/>
          </p:nvPr>
        </p:nvSpPr>
        <p:spPr/>
        <p:txBody>
          <a:bodyPr>
            <a:normAutofit/>
          </a:bodyPr>
          <a:lstStyle/>
          <a:p>
            <a:pPr eaLnBrk="1" hangingPunct="1"/>
            <a:r>
              <a:rPr lang="en-GB" dirty="0" smtClean="0">
                <a:ea typeface="ＭＳ Ｐゴシック" pitchFamily="34" charset="-128"/>
              </a:rPr>
              <a:t>Neighbourhood planning ‘givens’</a:t>
            </a:r>
          </a:p>
        </p:txBody>
      </p:sp>
      <p:sp>
        <p:nvSpPr>
          <p:cNvPr id="154627" name="Rectangle 7"/>
          <p:cNvSpPr>
            <a:spLocks noGrp="1" noChangeArrowheads="1"/>
          </p:cNvSpPr>
          <p:nvPr>
            <p:ph type="body" idx="1"/>
          </p:nvPr>
        </p:nvSpPr>
        <p:spPr>
          <a:xfrm>
            <a:off x="584201" y="1556792"/>
            <a:ext cx="8915400" cy="5112568"/>
          </a:xfrm>
        </p:spPr>
        <p:txBody>
          <a:bodyPr>
            <a:noAutofit/>
          </a:bodyPr>
          <a:lstStyle/>
          <a:p>
            <a:pPr lvl="1">
              <a:buFont typeface="Arial" pitchFamily="34" charset="0"/>
              <a:buChar char="•"/>
            </a:pPr>
            <a:r>
              <a:rPr lang="en-GB" dirty="0" smtClean="0">
                <a:ea typeface="ＭＳ Ｐゴシック" pitchFamily="34" charset="-128"/>
              </a:rPr>
              <a:t>Neighbourhood led, intensely local</a:t>
            </a:r>
          </a:p>
          <a:p>
            <a:pPr lvl="1">
              <a:buFont typeface="Arial" pitchFamily="34" charset="0"/>
              <a:buChar char="•"/>
            </a:pPr>
            <a:r>
              <a:rPr lang="en-GB" dirty="0" smtClean="0">
                <a:ea typeface="ＭＳ Ｐゴシック" pitchFamily="34" charset="-128"/>
              </a:rPr>
              <a:t>Proportional, light-touch but robust</a:t>
            </a:r>
          </a:p>
          <a:p>
            <a:pPr lvl="1">
              <a:buFont typeface="Arial" pitchFamily="34" charset="0"/>
              <a:buChar char="•"/>
            </a:pPr>
            <a:r>
              <a:rPr lang="en-GB" dirty="0" smtClean="0">
                <a:ea typeface="ＭＳ Ｐゴシック" pitchFamily="34" charset="-128"/>
              </a:rPr>
              <a:t>Flexible enough to inspire innovation and creativity</a:t>
            </a:r>
          </a:p>
          <a:p>
            <a:pPr lvl="1">
              <a:buFont typeface="Arial" pitchFamily="34" charset="0"/>
              <a:buChar char="•"/>
            </a:pPr>
            <a:r>
              <a:rPr lang="en-GB" dirty="0" smtClean="0"/>
              <a:t>Builds on existing evidence &amp; deals with gaps</a:t>
            </a:r>
            <a:endParaRPr lang="en-GB" dirty="0" smtClean="0">
              <a:ea typeface="ＭＳ Ｐゴシック" pitchFamily="34" charset="-128"/>
            </a:endParaRPr>
          </a:p>
          <a:p>
            <a:pPr lvl="1">
              <a:buFont typeface="Arial" pitchFamily="34" charset="0"/>
              <a:buChar char="•"/>
            </a:pPr>
            <a:r>
              <a:rPr lang="en-US" dirty="0" smtClean="0">
                <a:ea typeface="ＭＳ Ｐゴシック" pitchFamily="34" charset="-128"/>
              </a:rPr>
              <a:t>Supporting growth - exploring ways of enabling community supported development</a:t>
            </a:r>
          </a:p>
          <a:p>
            <a:pPr lvl="1">
              <a:buFont typeface="Arial" pitchFamily="34" charset="0"/>
              <a:buChar char="•"/>
            </a:pPr>
            <a:r>
              <a:rPr lang="en-US" dirty="0" smtClean="0">
                <a:ea typeface="ＭＳ Ｐゴシック" pitchFamily="34" charset="-128"/>
              </a:rPr>
              <a:t>Takes lead from the local plan strategic policy context and interprets locally</a:t>
            </a:r>
          </a:p>
          <a:p>
            <a:pPr lvl="1">
              <a:buFont typeface="Arial" pitchFamily="34" charset="0"/>
              <a:buChar char="•"/>
            </a:pPr>
            <a:r>
              <a:rPr lang="en-US" dirty="0" smtClean="0">
                <a:ea typeface="ＭＳ Ｐゴシック" pitchFamily="34" charset="-128"/>
              </a:rPr>
              <a:t>New, more equal? basis for partnership work with local authority</a:t>
            </a:r>
          </a:p>
        </p:txBody>
      </p:sp>
    </p:spTree>
    <p:extLst>
      <p:ext uri="{BB962C8B-B14F-4D97-AF65-F5344CB8AC3E}">
        <p14:creationId xmlns:p14="http://schemas.microsoft.com/office/powerpoint/2010/main" val="694410867"/>
      </p:ext>
    </p:extLst>
  </p:cSld>
  <p:clrMapOvr>
    <a:masterClrMapping/>
  </p:clrMapOvr>
  <p:timing>
    <p:tnLst>
      <p:par>
        <p:cTn id="1" dur="indefinite" restart="never" nodeType="tmRoot"/>
      </p:par>
    </p:tnLst>
  </p:timing>
</p:sld>
</file>

<file path=ppt/theme/theme1.xml><?xml version="1.0" encoding="utf-8"?>
<a:theme xmlns:a="http://schemas.openxmlformats.org/drawingml/2006/main" name="LG Group 2">
  <a:themeElements>
    <a:clrScheme name="LG Group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G Group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4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400" b="0" i="0" u="none" strike="noStrike" cap="none" normalizeH="0" baseline="0" smtClean="0">
            <a:ln>
              <a:noFill/>
            </a:ln>
            <a:solidFill>
              <a:schemeClr val="tx2"/>
            </a:solidFill>
            <a:effectLst/>
            <a:latin typeface="Arial" charset="0"/>
          </a:defRPr>
        </a:defPPr>
      </a:lstStyle>
    </a:lnDef>
  </a:objectDefaults>
  <a:extraClrSchemeLst>
    <a:extraClrScheme>
      <a:clrScheme name="LG Group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G Group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G Group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G Group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G Group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G Group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G Group 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G Group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G Group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G Group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G Group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G Group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LG Group 2">
  <a:themeElements>
    <a:clrScheme name="LG Group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G Group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400" b="1"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400" b="1" i="0" u="none" strike="noStrike" cap="none" normalizeH="0" baseline="0" smtClean="0">
            <a:ln>
              <a:noFill/>
            </a:ln>
            <a:solidFill>
              <a:schemeClr val="tx2"/>
            </a:solidFill>
            <a:effectLst/>
            <a:latin typeface="Arial" charset="0"/>
          </a:defRPr>
        </a:defPPr>
      </a:lstStyle>
    </a:lnDef>
  </a:objectDefaults>
  <a:extraClrSchemeLst>
    <a:extraClrScheme>
      <a:clrScheme name="LG Group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G Group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G Group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G Group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G Group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G Group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G Group 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G Group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G Group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G Group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G Group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G Group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LG Group 2</Template>
  <TotalTime>21063</TotalTime>
  <Words>6262</Words>
  <Application>Microsoft Office PowerPoint</Application>
  <PresentationFormat>A4 Paper (210x297 mm)</PresentationFormat>
  <Paragraphs>477</Paragraphs>
  <Slides>39</Slides>
  <Notes>29</Notes>
  <HiddenSlides>0</HiddenSlides>
  <MMClips>0</MMClips>
  <ScaleCrop>false</ScaleCrop>
  <HeadingPairs>
    <vt:vector size="4" baseType="variant">
      <vt:variant>
        <vt:lpstr>Theme</vt:lpstr>
      </vt:variant>
      <vt:variant>
        <vt:i4>2</vt:i4>
      </vt:variant>
      <vt:variant>
        <vt:lpstr>Slide Titles</vt:lpstr>
      </vt:variant>
      <vt:variant>
        <vt:i4>39</vt:i4>
      </vt:variant>
    </vt:vector>
  </HeadingPairs>
  <TitlesOfParts>
    <vt:vector size="41" baseType="lpstr">
      <vt:lpstr>LG Group 2</vt:lpstr>
      <vt:lpstr>1_LG Group 2</vt:lpstr>
      <vt:lpstr>Neighbourhood planning</vt:lpstr>
      <vt:lpstr>What is PAS ?</vt:lpstr>
      <vt:lpstr>This Briefing will…</vt:lpstr>
      <vt:lpstr>Introduction to the Neighbourhood Planning process</vt:lpstr>
      <vt:lpstr>Context</vt:lpstr>
      <vt:lpstr>Neighbourhood Plan snapshot </vt:lpstr>
      <vt:lpstr>National Picture</vt:lpstr>
      <vt:lpstr>Neighbourhood planning</vt:lpstr>
      <vt:lpstr>Neighbourhood planning ‘givens’</vt:lpstr>
      <vt:lpstr>Key stages of neighbourhood planning</vt:lpstr>
      <vt:lpstr>PowerPoint Presentation</vt:lpstr>
      <vt:lpstr>Getting started: Qualifying Bodies</vt:lpstr>
      <vt:lpstr>Plan preparation: Evidence and community engagement</vt:lpstr>
      <vt:lpstr>Plan submission and examination</vt:lpstr>
      <vt:lpstr>Independent  examination</vt:lpstr>
      <vt:lpstr>The LPA’s responsibilities</vt:lpstr>
      <vt:lpstr>Neighbourhood Planning Funding</vt:lpstr>
      <vt:lpstr> Neighbouring Planning:  why are people bothering??</vt:lpstr>
      <vt:lpstr>Community Motivation</vt:lpstr>
      <vt:lpstr>Plan implementation: CIL</vt:lpstr>
      <vt:lpstr>Plan Implementation - CIL</vt:lpstr>
      <vt:lpstr>Examples of motivation for Neighbourhood Planning</vt:lpstr>
      <vt:lpstr>Examples of motivation for Neighbourhood Planning</vt:lpstr>
      <vt:lpstr>The value for Councillors</vt:lpstr>
      <vt:lpstr> Skills and knowledge</vt:lpstr>
      <vt:lpstr>Skills</vt:lpstr>
      <vt:lpstr>Key stages of neighbourhood planning</vt:lpstr>
      <vt:lpstr>PowerPoint Presentation</vt:lpstr>
      <vt:lpstr>PowerPoint Presentation</vt:lpstr>
      <vt:lpstr>PowerPoint Presentation</vt:lpstr>
      <vt:lpstr>PowerPoint Presentation</vt:lpstr>
      <vt:lpstr>Conclusions and closing remarks</vt:lpstr>
      <vt:lpstr> Some more technical points</vt:lpstr>
      <vt:lpstr>Learning from experience….</vt:lpstr>
      <vt:lpstr>Government review </vt:lpstr>
      <vt:lpstr>Emerging Themes - Process</vt:lpstr>
      <vt:lpstr>Emerging Themes - Policy</vt:lpstr>
      <vt:lpstr>Emerging Themes - Policy</vt:lpstr>
      <vt:lpstr>PowerPoint Presentation</vt:lpstr>
    </vt:vector>
  </TitlesOfParts>
  <Company>LGA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main title here</dc:title>
  <dc:creator>marinah</dc:creator>
  <cp:lastModifiedBy>Jackie Leask</cp:lastModifiedBy>
  <cp:revision>638</cp:revision>
  <cp:lastPrinted>2013-03-27T13:17:43Z</cp:lastPrinted>
  <dcterms:created xsi:type="dcterms:W3CDTF">2013-03-11T15:57:52Z</dcterms:created>
  <dcterms:modified xsi:type="dcterms:W3CDTF">2015-04-21T15:40:13Z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C.identifier">
    <vt:lpwstr>IDEA</vt:lpwstr>
  </property>
  <property fmtid="{D5CDD505-2E9C-101B-9397-08002B2CF9AE}" pid="3" name="DC.date.issued">
    <vt:lpwstr>2010-06-22T00:00:00Z</vt:lpwstr>
  </property>
  <property fmtid="{D5CDD505-2E9C-101B-9397-08002B2CF9AE}" pid="4" name="Work area">
    <vt:lpwstr>29</vt:lpwstr>
  </property>
  <property fmtid="{D5CDD505-2E9C-101B-9397-08002B2CF9AE}" pid="5" name="Move to Archive">
    <vt:lpwstr>Current</vt:lpwstr>
  </property>
  <property fmtid="{D5CDD505-2E9C-101B-9397-08002B2CF9AE}" pid="6" name="DC.Description">
    <vt:lpwstr>LG Improvement and development powerpoint template</vt:lpwstr>
  </property>
  <property fmtid="{D5CDD505-2E9C-101B-9397-08002B2CF9AE}" pid="7" name="Status">
    <vt:lpwstr>Final</vt:lpwstr>
  </property>
  <property fmtid="{D5CDD505-2E9C-101B-9397-08002B2CF9AE}" pid="8" name="DC.Type">
    <vt:lpwstr>233</vt:lpwstr>
  </property>
  <property fmtid="{D5CDD505-2E9C-101B-9397-08002B2CF9AE}" pid="9" name="DC.Author">
    <vt:lpwstr>julia white</vt:lpwstr>
  </property>
  <property fmtid="{D5CDD505-2E9C-101B-9397-08002B2CF9AE}" pid="10" name="DC.creator">
    <vt:lpwstr>Communications and Marketing</vt:lpwstr>
  </property>
  <property fmtid="{D5CDD505-2E9C-101B-9397-08002B2CF9AE}" pid="11" name="e-GMS.subject.keyword">
    <vt:lpwstr>LG Improvement and development powerpoint template</vt:lpwstr>
  </property>
  <property fmtid="{D5CDD505-2E9C-101B-9397-08002B2CF9AE}" pid="12" name="Date">
    <vt:lpwstr>2010-06-22T00:00:00Z</vt:lpwstr>
  </property>
  <property fmtid="{D5CDD505-2E9C-101B-9397-08002B2CF9AE}" pid="13" name="DC.Language">
    <vt:lpwstr>eng</vt:lpwstr>
  </property>
</Properties>
</file>