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0" r:id="rId3"/>
    <p:sldId id="261" r:id="rId4"/>
    <p:sldId id="272" r:id="rId5"/>
    <p:sldId id="263" r:id="rId6"/>
    <p:sldId id="264" r:id="rId7"/>
    <p:sldId id="274" r:id="rId8"/>
    <p:sldId id="270" r:id="rId9"/>
    <p:sldId id="269" r:id="rId10"/>
    <p:sldId id="271" r:id="rId11"/>
    <p:sldId id="265" r:id="rId12"/>
    <p:sldId id="273" r:id="rId13"/>
    <p:sldId id="266" r:id="rId14"/>
    <p:sldId id="267" r:id="rId15"/>
    <p:sldId id="268" r:id="rId16"/>
    <p:sldId id="259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Callaghan" initials="J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B632"/>
    <a:srgbClr val="333399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86912" autoAdjust="0"/>
  </p:normalViewPr>
  <p:slideViewPr>
    <p:cSldViewPr>
      <p:cViewPr>
        <p:scale>
          <a:sx n="90" d="100"/>
          <a:sy n="90" d="100"/>
        </p:scale>
        <p:origin x="-33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>
      <p:cViewPr>
        <p:scale>
          <a:sx n="120" d="100"/>
          <a:sy n="120" d="100"/>
        </p:scale>
        <p:origin x="-522" y="21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41F44-6BDC-4CC9-9B10-4EB7F03FF2B8}" type="datetimeFigureOut">
              <a:rPr lang="en-GB" smtClean="0"/>
              <a:t>04/01/2016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17F03-F549-446D-9E7B-91917EEBDC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1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A8800-DD65-4A45-9977-8DA4B8047C80}" type="datetimeFigureOut">
              <a:rPr lang="en-GB" smtClean="0"/>
              <a:t>04/01/2016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E24E4-9738-43D3-9535-06CD58917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77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E24E4-9738-43D3-9535-06CD58917F4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592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E24E4-9738-43D3-9535-06CD58917F4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112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E24E4-9738-43D3-9535-06CD58917F4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38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E24E4-9738-43D3-9535-06CD58917F4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704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E24E4-9738-43D3-9535-06CD58917F4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681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E24E4-9738-43D3-9535-06CD58917F4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778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E24E4-9738-43D3-9535-06CD58917F4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594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E24E4-9738-43D3-9535-06CD58917F4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361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E24E4-9738-43D3-9535-06CD58917F4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47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E24E4-9738-43D3-9535-06CD58917F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43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E24E4-9738-43D3-9535-06CD58917F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983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E24E4-9738-43D3-9535-06CD58917F4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137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E24E4-9738-43D3-9535-06CD58917F4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055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E24E4-9738-43D3-9535-06CD58917F4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055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E24E4-9738-43D3-9535-06CD58917F4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055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E24E4-9738-43D3-9535-06CD58917F4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632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916832"/>
            <a:ext cx="8568952" cy="648072"/>
          </a:xfrm>
        </p:spPr>
        <p:txBody>
          <a:bodyPr>
            <a:noAutofit/>
          </a:bodyPr>
          <a:lstStyle>
            <a:lvl1pPr algn="l">
              <a:defRPr sz="4400"/>
            </a:lvl1pPr>
          </a:lstStyle>
          <a:p>
            <a:r>
              <a:rPr lang="en-US" sz="4400" b="1" dirty="0" smtClean="0">
                <a:solidFill>
                  <a:srgbClr val="73B632"/>
                </a:solidFill>
                <a:latin typeface="Arial"/>
                <a:cs typeface="55 Helvetica Roman"/>
              </a:rPr>
              <a:t>Presentation Title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39" y="472554"/>
            <a:ext cx="1613010" cy="1897659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3717032"/>
            <a:ext cx="8569325" cy="504255"/>
          </a:xfrm>
        </p:spPr>
        <p:txBody>
          <a:bodyPr>
            <a:noAutofit/>
          </a:bodyPr>
          <a:lstStyle>
            <a:lvl1pPr marL="0" indent="0">
              <a:buNone/>
              <a:defRPr sz="2800" baseline="0">
                <a:solidFill>
                  <a:srgbClr val="73B632"/>
                </a:solidFill>
              </a:defRPr>
            </a:lvl1pPr>
          </a:lstStyle>
          <a:p>
            <a:pPr lvl="0"/>
            <a:r>
              <a:rPr lang="en-US" sz="2800" dirty="0" smtClean="0">
                <a:solidFill>
                  <a:srgbClr val="73B632"/>
                </a:solidFill>
                <a:latin typeface="Arial"/>
                <a:cs typeface="65 Helvetica Medium"/>
              </a:rPr>
              <a:t>Name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4221287"/>
            <a:ext cx="8569325" cy="504825"/>
          </a:xfrm>
        </p:spPr>
        <p:txBody>
          <a:bodyPr>
            <a:noAutofit/>
          </a:bodyPr>
          <a:lstStyle>
            <a:lvl1pPr marL="0" indent="0">
              <a:buNone/>
              <a:defRPr sz="2800"/>
            </a:lvl1pPr>
          </a:lstStyle>
          <a:p>
            <a:r>
              <a:rPr lang="en-US" sz="2800" dirty="0" smtClean="0">
                <a:solidFill>
                  <a:srgbClr val="3C3C3B"/>
                </a:solidFill>
                <a:latin typeface="Arial"/>
                <a:cs typeface="65 Helvetica Medium"/>
              </a:rPr>
              <a:t>Job title</a:t>
            </a:r>
            <a:endParaRPr lang="en-US" sz="2800" dirty="0">
              <a:solidFill>
                <a:srgbClr val="3C3C3B"/>
              </a:solidFill>
              <a:latin typeface="Arial"/>
              <a:cs typeface="45 Helvetica Ligh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2565400"/>
            <a:ext cx="8569325" cy="647576"/>
          </a:xfrm>
        </p:spPr>
        <p:txBody>
          <a:bodyPr anchor="ctr">
            <a:noAutofit/>
          </a:bodyPr>
          <a:lstStyle>
            <a:lvl1pPr marL="0" indent="0">
              <a:buNone/>
              <a:defRPr sz="4400" b="1"/>
            </a:lvl1pPr>
          </a:lstStyle>
          <a:p>
            <a:pPr lvl="0"/>
            <a:r>
              <a:rPr lang="en-US" dirty="0" smtClean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580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79512" y="188640"/>
            <a:ext cx="8784976" cy="576064"/>
          </a:xfrm>
        </p:spPr>
        <p:txBody>
          <a:bodyPr>
            <a:noAutofit/>
          </a:bodyPr>
          <a:lstStyle>
            <a:lvl1pPr>
              <a:defRPr sz="4000" b="1"/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764034"/>
            <a:ext cx="8785225" cy="576734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2060848"/>
            <a:ext cx="8712968" cy="4392761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r>
              <a:rPr lang="en-US" sz="2000" dirty="0" smtClean="0">
                <a:solidFill>
                  <a:srgbClr val="3C3C3B"/>
                </a:solidFill>
                <a:latin typeface="Arial"/>
                <a:cs typeface="65 Helvetica Medium"/>
              </a:rPr>
              <a:t>Bullet point to go here</a:t>
            </a:r>
          </a:p>
          <a:p>
            <a:r>
              <a:rPr lang="en-US" sz="2000" dirty="0" smtClean="0">
                <a:solidFill>
                  <a:srgbClr val="3C3C3B"/>
                </a:solidFill>
                <a:latin typeface="Arial"/>
                <a:cs typeface="65 Helvetica Medium"/>
              </a:rPr>
              <a:t>Bullet point to go here</a:t>
            </a:r>
          </a:p>
          <a:p>
            <a:r>
              <a:rPr lang="en-US" sz="2000" dirty="0" smtClean="0">
                <a:solidFill>
                  <a:srgbClr val="3C3C3B"/>
                </a:solidFill>
                <a:latin typeface="Arial"/>
                <a:cs typeface="65 Helvetica Medium"/>
              </a:rPr>
              <a:t>Bullet point to go here</a:t>
            </a:r>
          </a:p>
          <a:p>
            <a:r>
              <a:rPr lang="en-US" sz="2000" dirty="0" smtClean="0">
                <a:solidFill>
                  <a:srgbClr val="3C3C3B"/>
                </a:solidFill>
                <a:latin typeface="Arial"/>
                <a:cs typeface="65 Helvetica Medium"/>
              </a:rPr>
              <a:t>Bullet point to go here</a:t>
            </a:r>
          </a:p>
          <a:p>
            <a:r>
              <a:rPr lang="en-US" sz="2000" dirty="0" smtClean="0">
                <a:solidFill>
                  <a:srgbClr val="3C3C3B"/>
                </a:solidFill>
                <a:latin typeface="Arial"/>
                <a:cs typeface="65 Helvetica Medium"/>
              </a:rPr>
              <a:t>Bullet point to go here</a:t>
            </a:r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179512" y="1556792"/>
            <a:ext cx="8712968" cy="503237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9933"/>
              </a:buClr>
              <a:buSzTx/>
              <a:buFont typeface="Arial" pitchFamily="34" charset="0"/>
              <a:buNone/>
              <a:tabLst/>
              <a:defRPr lang="en-US" sz="3000" b="0" kern="1200" baseline="0" dirty="0" smtClean="0">
                <a:solidFill>
                  <a:srgbClr val="73B632"/>
                </a:solidFill>
                <a:latin typeface="Arial"/>
                <a:ea typeface="+mn-ea"/>
                <a:cs typeface="65 Helvetica Medium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9933"/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73B632"/>
                </a:solidFill>
                <a:latin typeface="Arial"/>
                <a:cs typeface="65 Helvetica Medium"/>
              </a:rPr>
              <a:t>Your text here:</a:t>
            </a:r>
          </a:p>
        </p:txBody>
      </p:sp>
    </p:spTree>
    <p:extLst>
      <p:ext uri="{BB962C8B-B14F-4D97-AF65-F5344CB8AC3E}">
        <p14:creationId xmlns:p14="http://schemas.microsoft.com/office/powerpoint/2010/main" val="1595825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79512" y="188640"/>
            <a:ext cx="8784976" cy="576064"/>
          </a:xfrm>
        </p:spPr>
        <p:txBody>
          <a:bodyPr>
            <a:noAutofit/>
          </a:bodyPr>
          <a:lstStyle>
            <a:lvl1pPr>
              <a:defRPr sz="4000" b="1"/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764034"/>
            <a:ext cx="8785225" cy="576734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643438" y="1557338"/>
            <a:ext cx="4321175" cy="503237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9933"/>
              </a:buClr>
              <a:buSzTx/>
              <a:buFont typeface="Arial" pitchFamily="34" charset="0"/>
              <a:buNone/>
              <a:tabLst/>
              <a:defRPr lang="en-US" sz="3000" b="0" kern="1200" baseline="0" dirty="0" smtClean="0">
                <a:solidFill>
                  <a:srgbClr val="73B632"/>
                </a:solidFill>
                <a:latin typeface="Arial"/>
                <a:ea typeface="+mn-ea"/>
                <a:cs typeface="65 Helvetica Medium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9933"/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73B632"/>
                </a:solidFill>
                <a:latin typeface="Arial"/>
                <a:cs typeface="65 Helvetica Medium"/>
              </a:rPr>
              <a:t>Your text here: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4643438" y="2060574"/>
            <a:ext cx="4321175" cy="4392761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r>
              <a:rPr lang="en-US" sz="2000" dirty="0" smtClean="0">
                <a:solidFill>
                  <a:srgbClr val="3C3C3B"/>
                </a:solidFill>
                <a:latin typeface="Arial"/>
                <a:cs typeface="65 Helvetica Medium"/>
              </a:rPr>
              <a:t>Bullet point to go here</a:t>
            </a:r>
          </a:p>
          <a:p>
            <a:r>
              <a:rPr lang="en-US" sz="2000" dirty="0" smtClean="0">
                <a:solidFill>
                  <a:srgbClr val="3C3C3B"/>
                </a:solidFill>
                <a:latin typeface="Arial"/>
                <a:cs typeface="65 Helvetica Medium"/>
              </a:rPr>
              <a:t>Bullet point to go here</a:t>
            </a:r>
          </a:p>
          <a:p>
            <a:r>
              <a:rPr lang="en-US" sz="2000" dirty="0" smtClean="0">
                <a:solidFill>
                  <a:srgbClr val="3C3C3B"/>
                </a:solidFill>
                <a:latin typeface="Arial"/>
                <a:cs typeface="65 Helvetica Medium"/>
              </a:rPr>
              <a:t>Bullet point to go here</a:t>
            </a:r>
          </a:p>
          <a:p>
            <a:r>
              <a:rPr lang="en-US" sz="2000" dirty="0" smtClean="0">
                <a:solidFill>
                  <a:srgbClr val="3C3C3B"/>
                </a:solidFill>
                <a:latin typeface="Arial"/>
                <a:cs typeface="65 Helvetica Medium"/>
              </a:rPr>
              <a:t>Bullet point to go here</a:t>
            </a:r>
          </a:p>
          <a:p>
            <a:r>
              <a:rPr lang="en-US" sz="2000" dirty="0" smtClean="0">
                <a:solidFill>
                  <a:srgbClr val="3C3C3B"/>
                </a:solidFill>
                <a:latin typeface="Arial"/>
                <a:cs typeface="65 Helvetica Medium"/>
              </a:rPr>
              <a:t>Bullet point to go here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2060848"/>
            <a:ext cx="4321175" cy="4392761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r>
              <a:rPr lang="en-US" sz="2000" dirty="0" smtClean="0">
                <a:solidFill>
                  <a:srgbClr val="3C3C3B"/>
                </a:solidFill>
                <a:latin typeface="Arial"/>
                <a:cs typeface="65 Helvetica Medium"/>
              </a:rPr>
              <a:t>Bullet point to go here</a:t>
            </a:r>
          </a:p>
          <a:p>
            <a:r>
              <a:rPr lang="en-US" sz="2000" dirty="0" smtClean="0">
                <a:solidFill>
                  <a:srgbClr val="3C3C3B"/>
                </a:solidFill>
                <a:latin typeface="Arial"/>
                <a:cs typeface="65 Helvetica Medium"/>
              </a:rPr>
              <a:t>Bullet point to go here</a:t>
            </a:r>
          </a:p>
          <a:p>
            <a:r>
              <a:rPr lang="en-US" sz="2000" dirty="0" smtClean="0">
                <a:solidFill>
                  <a:srgbClr val="3C3C3B"/>
                </a:solidFill>
                <a:latin typeface="Arial"/>
                <a:cs typeface="65 Helvetica Medium"/>
              </a:rPr>
              <a:t>Bullet point to go here</a:t>
            </a:r>
          </a:p>
          <a:p>
            <a:r>
              <a:rPr lang="en-US" sz="2000" dirty="0" smtClean="0">
                <a:solidFill>
                  <a:srgbClr val="3C3C3B"/>
                </a:solidFill>
                <a:latin typeface="Arial"/>
                <a:cs typeface="65 Helvetica Medium"/>
              </a:rPr>
              <a:t>Bullet point to go here</a:t>
            </a:r>
          </a:p>
          <a:p>
            <a:r>
              <a:rPr lang="en-US" sz="2000" dirty="0" smtClean="0">
                <a:solidFill>
                  <a:srgbClr val="3C3C3B"/>
                </a:solidFill>
                <a:latin typeface="Arial"/>
                <a:cs typeface="65 Helvetica Medium"/>
              </a:rPr>
              <a:t>Bullet point to go here</a:t>
            </a:r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179512" y="1556792"/>
            <a:ext cx="4321175" cy="503237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9933"/>
              </a:buClr>
              <a:buSzTx/>
              <a:buFont typeface="Arial" pitchFamily="34" charset="0"/>
              <a:buNone/>
              <a:tabLst/>
              <a:defRPr lang="en-US" sz="3000" b="0" kern="1200" baseline="0" dirty="0" smtClean="0">
                <a:solidFill>
                  <a:srgbClr val="73B632"/>
                </a:solidFill>
                <a:latin typeface="Arial"/>
                <a:ea typeface="+mn-ea"/>
                <a:cs typeface="65 Helvetica Medium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9933"/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73B632"/>
                </a:solidFill>
                <a:latin typeface="Arial"/>
                <a:cs typeface="65 Helvetica Medium"/>
              </a:rPr>
              <a:t>Your text here:</a:t>
            </a:r>
          </a:p>
        </p:txBody>
      </p:sp>
    </p:spTree>
    <p:extLst>
      <p:ext uri="{BB962C8B-B14F-4D97-AF65-F5344CB8AC3E}">
        <p14:creationId xmlns:p14="http://schemas.microsoft.com/office/powerpoint/2010/main" val="844522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512" y="188640"/>
            <a:ext cx="8784976" cy="576064"/>
          </a:xfrm>
        </p:spPr>
        <p:txBody>
          <a:bodyPr>
            <a:noAutofit/>
          </a:bodyPr>
          <a:lstStyle>
            <a:lvl1pPr>
              <a:defRPr sz="4000" b="1"/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436096" y="1556792"/>
            <a:ext cx="3456384" cy="3240360"/>
          </a:xfrm>
          <a:ln w="12700">
            <a:solidFill>
              <a:srgbClr val="73B632"/>
            </a:solidFill>
          </a:ln>
          <a:effectLst/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9933"/>
              </a:buClr>
              <a:buSzTx/>
              <a:buFont typeface="Arial" pitchFamily="34" charset="0"/>
              <a:buNone/>
              <a:tabLst/>
              <a:defRPr sz="1800"/>
            </a:lvl1pPr>
          </a:lstStyle>
          <a:p>
            <a:r>
              <a:rPr lang="en-US" dirty="0" smtClean="0">
                <a:solidFill>
                  <a:srgbClr val="3C3C3B"/>
                </a:solidFill>
              </a:rPr>
              <a:t>Place your picture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764034"/>
            <a:ext cx="8785225" cy="504726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2060848"/>
            <a:ext cx="5040560" cy="4392761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r>
              <a:rPr lang="en-US" sz="2000" dirty="0" smtClean="0">
                <a:solidFill>
                  <a:srgbClr val="3C3C3B"/>
                </a:solidFill>
                <a:latin typeface="Arial"/>
                <a:cs typeface="65 Helvetica Medium"/>
              </a:rPr>
              <a:t>Bullet point to go here</a:t>
            </a:r>
          </a:p>
          <a:p>
            <a:r>
              <a:rPr lang="en-US" sz="2000" dirty="0" smtClean="0">
                <a:solidFill>
                  <a:srgbClr val="3C3C3B"/>
                </a:solidFill>
                <a:latin typeface="Arial"/>
                <a:cs typeface="65 Helvetica Medium"/>
              </a:rPr>
              <a:t>Bullet point to go here</a:t>
            </a:r>
          </a:p>
          <a:p>
            <a:r>
              <a:rPr lang="en-US" sz="2000" dirty="0" smtClean="0">
                <a:solidFill>
                  <a:srgbClr val="3C3C3B"/>
                </a:solidFill>
                <a:latin typeface="Arial"/>
                <a:cs typeface="65 Helvetica Medium"/>
              </a:rPr>
              <a:t>Bullet point to go here</a:t>
            </a:r>
          </a:p>
          <a:p>
            <a:r>
              <a:rPr lang="en-US" sz="2000" dirty="0" smtClean="0">
                <a:solidFill>
                  <a:srgbClr val="3C3C3B"/>
                </a:solidFill>
                <a:latin typeface="Arial"/>
                <a:cs typeface="65 Helvetica Medium"/>
              </a:rPr>
              <a:t>Bullet point to go here</a:t>
            </a:r>
          </a:p>
          <a:p>
            <a:r>
              <a:rPr lang="en-US" sz="2000" dirty="0" smtClean="0">
                <a:solidFill>
                  <a:srgbClr val="3C3C3B"/>
                </a:solidFill>
                <a:latin typeface="Arial"/>
                <a:cs typeface="65 Helvetica Medium"/>
              </a:rPr>
              <a:t>Bullet point to go here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1556792"/>
            <a:ext cx="5040560" cy="503237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9933"/>
              </a:buClr>
              <a:buSzTx/>
              <a:buFont typeface="Arial" pitchFamily="34" charset="0"/>
              <a:buNone/>
              <a:tabLst/>
              <a:defRPr lang="en-US" sz="3000" b="0" kern="1200" baseline="0" dirty="0" smtClean="0">
                <a:solidFill>
                  <a:srgbClr val="73B632"/>
                </a:solidFill>
                <a:latin typeface="Arial"/>
                <a:ea typeface="+mn-ea"/>
                <a:cs typeface="65 Helvetica Medium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9933"/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73B632"/>
                </a:solidFill>
                <a:latin typeface="Arial"/>
                <a:cs typeface="65 Helvetica Medium"/>
              </a:rPr>
              <a:t>Your text here:</a:t>
            </a:r>
          </a:p>
        </p:txBody>
      </p:sp>
    </p:spTree>
    <p:extLst>
      <p:ext uri="{BB962C8B-B14F-4D97-AF65-F5344CB8AC3E}">
        <p14:creationId xmlns:p14="http://schemas.microsoft.com/office/powerpoint/2010/main" val="2186232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39" y="472554"/>
            <a:ext cx="1613010" cy="1897659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67172" y="2564904"/>
            <a:ext cx="8208678" cy="504255"/>
          </a:xfrm>
        </p:spPr>
        <p:txBody>
          <a:bodyPr>
            <a:noAutofit/>
          </a:bodyPr>
          <a:lstStyle>
            <a:lvl1pPr marL="0" indent="0">
              <a:buNone/>
              <a:defRPr sz="2800" baseline="0">
                <a:solidFill>
                  <a:srgbClr val="73B632"/>
                </a:solidFill>
              </a:defRPr>
            </a:lvl1pPr>
          </a:lstStyle>
          <a:p>
            <a:pPr lvl="0"/>
            <a:r>
              <a:rPr lang="en-US" sz="2800" dirty="0" smtClean="0">
                <a:solidFill>
                  <a:srgbClr val="73B632"/>
                </a:solidFill>
                <a:latin typeface="Arial"/>
                <a:cs typeface="65 Helvetica Medium"/>
              </a:rPr>
              <a:t>Name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7172" y="3069159"/>
            <a:ext cx="8208678" cy="504825"/>
          </a:xfrm>
        </p:spPr>
        <p:txBody>
          <a:bodyPr>
            <a:noAutofit/>
          </a:bodyPr>
          <a:lstStyle>
            <a:lvl1pPr marL="0" indent="0">
              <a:buNone/>
              <a:defRPr sz="2800"/>
            </a:lvl1pPr>
          </a:lstStyle>
          <a:p>
            <a:r>
              <a:rPr lang="en-US" sz="2800" dirty="0" smtClean="0">
                <a:solidFill>
                  <a:srgbClr val="3C3C3B"/>
                </a:solidFill>
                <a:latin typeface="Arial"/>
                <a:cs typeface="65 Helvetica Medium"/>
              </a:rPr>
              <a:t>Job title</a:t>
            </a:r>
            <a:endParaRPr lang="en-US" sz="2800" dirty="0">
              <a:solidFill>
                <a:srgbClr val="3C3C3B"/>
              </a:solidFill>
              <a:latin typeface="Arial"/>
              <a:cs typeface="45 Helvetica Light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46900" y="1575024"/>
            <a:ext cx="6501364" cy="71301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b="1" dirty="0" smtClean="0">
                <a:solidFill>
                  <a:srgbClr val="73B632"/>
                </a:solidFill>
                <a:latin typeface="Arial"/>
                <a:cs typeface="55 Helvetica Roman"/>
              </a:rPr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4221709"/>
            <a:ext cx="8228013" cy="503436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</a:lstStyle>
          <a:p>
            <a:pPr lvl="0"/>
            <a:r>
              <a:rPr lang="en-US" sz="2800" dirty="0" smtClean="0">
                <a:solidFill>
                  <a:srgbClr val="3C3C3B"/>
                </a:solidFill>
                <a:latin typeface="Arial"/>
                <a:cs typeface="65 Helvetica Medium"/>
              </a:rPr>
              <a:t>Tel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5" y="4725144"/>
            <a:ext cx="8228013" cy="504825"/>
          </a:xfrm>
        </p:spPr>
        <p:txBody>
          <a:bodyPr>
            <a:noAutofit/>
          </a:bodyPr>
          <a:lstStyle>
            <a:lvl1pPr marL="0" indent="0">
              <a:buNone/>
              <a:defRPr sz="2600"/>
            </a:lvl1pPr>
          </a:lstStyle>
          <a:p>
            <a:pPr lvl="0"/>
            <a:r>
              <a:rPr lang="en-US" sz="2800" dirty="0" smtClean="0">
                <a:solidFill>
                  <a:srgbClr val="3C3C3B"/>
                </a:solidFill>
                <a:latin typeface="Arial"/>
                <a:cs typeface="65 Helvetica Medium"/>
              </a:rPr>
              <a:t>Email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7612" y="5877272"/>
            <a:ext cx="2448204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rgbClr val="3C3C3B"/>
                </a:solidFill>
                <a:latin typeface="Arial"/>
                <a:cs typeface="65 Helvetica Medium"/>
              </a:rPr>
              <a:t>www.wycombe.gov.uk</a:t>
            </a:r>
          </a:p>
          <a:p>
            <a:r>
              <a:rPr lang="en-US" sz="1500" dirty="0" err="1" smtClean="0">
                <a:solidFill>
                  <a:srgbClr val="3C3C3B"/>
                </a:solidFill>
                <a:latin typeface="Arial"/>
                <a:cs typeface="Arial"/>
              </a:rPr>
              <a:t>Twitter@</a:t>
            </a:r>
            <a:r>
              <a:rPr lang="en-US" sz="1500" dirty="0" err="1">
                <a:solidFill>
                  <a:srgbClr val="3C3C3B"/>
                </a:solidFill>
                <a:latin typeface="Arial"/>
                <a:cs typeface="Arial"/>
              </a:rPr>
              <a:t>wycombedc</a:t>
            </a:r>
            <a:endParaRPr lang="en-US" sz="1500" dirty="0">
              <a:solidFill>
                <a:srgbClr val="3C3C3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7702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056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412776"/>
            <a:ext cx="878497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709399"/>
            <a:ext cx="9144000" cy="15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4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5" r:id="rId4"/>
    <p:sldLayoutId id="2147483654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 baseline="0">
          <a:solidFill>
            <a:srgbClr val="73B63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339933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339933"/>
        </a:buClr>
        <a:buFont typeface="Arial" pitchFamily="34" charset="0"/>
        <a:buChar char="–"/>
        <a:defRPr sz="20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339933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339933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339933"/>
        </a:buClr>
        <a:buFont typeface="Arial" pitchFamily="34" charset="0"/>
        <a:buChar char="»"/>
        <a:defRPr sz="16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gerard_coll@wycombe.gov.uk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CIL in Wycombe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3528" y="3717032"/>
            <a:ext cx="8569325" cy="504255"/>
          </a:xfrm>
        </p:spPr>
        <p:txBody>
          <a:bodyPr/>
          <a:lstStyle/>
          <a:p>
            <a:r>
              <a:rPr lang="en-GB" dirty="0" smtClean="0"/>
              <a:t>Gerard Coll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Infrastructure Officer, WDC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Governance and Spending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21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Governance and Release of Funds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79512" y="2060848"/>
            <a:ext cx="7848872" cy="4392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Bids/programmes from service providers should reflect</a:t>
            </a:r>
          </a:p>
          <a:p>
            <a:r>
              <a:rPr lang="en-GB" sz="2400" dirty="0" smtClean="0"/>
              <a:t>Available funding </a:t>
            </a:r>
          </a:p>
          <a:p>
            <a:r>
              <a:rPr lang="en-GB" sz="2400" dirty="0" smtClean="0"/>
              <a:t>CIL R123 List</a:t>
            </a:r>
          </a:p>
          <a:p>
            <a:r>
              <a:rPr lang="en-GB" sz="2400" dirty="0" smtClean="0"/>
              <a:t>IDP</a:t>
            </a:r>
          </a:p>
          <a:p>
            <a:r>
              <a:rPr lang="en-GB" sz="2400" dirty="0"/>
              <a:t>Approved strategies and plans e.g. sports facility strategy, local transport </a:t>
            </a:r>
            <a:r>
              <a:rPr lang="en-GB" sz="2400" dirty="0" smtClean="0"/>
              <a:t>strategy, DSA</a:t>
            </a:r>
          </a:p>
          <a:p>
            <a:r>
              <a:rPr lang="en-GB" sz="2400" dirty="0" err="1" smtClean="0"/>
              <a:t>Devt</a:t>
            </a:r>
            <a:r>
              <a:rPr lang="en-GB" sz="2400" dirty="0" smtClean="0"/>
              <a:t> briefs and delivery strategies of strategic sites</a:t>
            </a:r>
          </a:p>
          <a:p>
            <a:r>
              <a:rPr lang="en-GB" sz="2400" dirty="0" smtClean="0"/>
              <a:t>Ability to deliver</a:t>
            </a:r>
            <a:endParaRPr lang="en-GB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200" b="1" dirty="0" smtClean="0"/>
              <a:t>Criteria for ‘bids’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12310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Spending the </a:t>
            </a:r>
            <a:r>
              <a:rPr lang="en-GB" dirty="0" smtClean="0"/>
              <a:t>funds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79512" y="1556792"/>
            <a:ext cx="4176464" cy="482453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High Wycombe Town Centre Masterplan 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Secondary school places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River improvements</a:t>
            </a:r>
          </a:p>
          <a:p>
            <a:endParaRPr lang="en-GB" sz="2400" dirty="0"/>
          </a:p>
          <a:p>
            <a:r>
              <a:rPr lang="en-GB" sz="2400" dirty="0" smtClean="0"/>
              <a:t>Community centres</a:t>
            </a:r>
          </a:p>
        </p:txBody>
      </p:sp>
      <p:pic>
        <p:nvPicPr>
          <p:cNvPr id="9" name="Picture 5" descr="Fig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8" r="14988"/>
          <a:stretch>
            <a:fillRect/>
          </a:stretch>
        </p:blipFill>
        <p:spPr bwMode="auto">
          <a:xfrm>
            <a:off x="4139952" y="1556792"/>
            <a:ext cx="4753223" cy="482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93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9" r="50598" b="26881"/>
          <a:stretch/>
        </p:blipFill>
        <p:spPr bwMode="auto">
          <a:xfrm>
            <a:off x="-17884" y="2473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64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CIL and Strategic sites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79512" y="2060849"/>
            <a:ext cx="3960440" cy="4392487"/>
          </a:xfrm>
        </p:spPr>
        <p:txBody>
          <a:bodyPr/>
          <a:lstStyle/>
          <a:p>
            <a:r>
              <a:rPr lang="en-GB" dirty="0" smtClean="0"/>
              <a:t>5 large greenfield ‘reserved’ sites released by Members in HW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Possibility of major expansion in north of district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D</a:t>
            </a:r>
            <a:r>
              <a:rPr lang="en-GB" dirty="0" smtClean="0"/>
              <a:t>evelopment briefs and mini IDPs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Revision to R123 List where necessary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Picture 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4" b="15794"/>
          <a:stretch>
            <a:fillRect/>
          </a:stretch>
        </p:blipFill>
        <p:spPr bwMode="auto">
          <a:xfrm>
            <a:off x="4140200" y="1557338"/>
            <a:ext cx="475297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46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CIL and Strategic sites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79512" y="2060849"/>
            <a:ext cx="3600400" cy="4104456"/>
          </a:xfrm>
        </p:spPr>
        <p:txBody>
          <a:bodyPr/>
          <a:lstStyle/>
          <a:p>
            <a:r>
              <a:rPr lang="en-GB" dirty="0" smtClean="0"/>
              <a:t>S106 – Affordable housing, primary schools, on-site open space, junction improvements.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CIL – Wider transport and public realm schemes; secondary schools; health facilities; green infrastructure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" r="5916"/>
          <a:stretch>
            <a:fillRect/>
          </a:stretch>
        </p:blipFill>
        <p:spPr bwMode="auto">
          <a:xfrm>
            <a:off x="3851920" y="1628800"/>
            <a:ext cx="5174973" cy="485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06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29766" y="1412776"/>
            <a:ext cx="8136904" cy="4392488"/>
          </a:xfrm>
        </p:spPr>
        <p:txBody>
          <a:bodyPr/>
          <a:lstStyle/>
          <a:p>
            <a:r>
              <a:rPr lang="en-GB" dirty="0" smtClean="0"/>
              <a:t>Takes time to bed in but working well at WDC.  Needs resource </a:t>
            </a:r>
          </a:p>
          <a:p>
            <a:endParaRPr lang="en-GB" dirty="0" smtClean="0"/>
          </a:p>
          <a:p>
            <a:r>
              <a:rPr lang="en-GB" dirty="0" smtClean="0"/>
              <a:t>Certainty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Spending linked to IDP and District and County priorities</a:t>
            </a:r>
          </a:p>
          <a:p>
            <a:endParaRPr lang="en-GB" dirty="0" smtClean="0"/>
          </a:p>
          <a:p>
            <a:r>
              <a:rPr lang="en-GB" dirty="0" smtClean="0"/>
              <a:t>WDC governance is evolving to a transparent and efficient process with full engagement by Members</a:t>
            </a:r>
          </a:p>
          <a:p>
            <a:endParaRPr lang="en-GB" dirty="0" smtClean="0"/>
          </a:p>
          <a:p>
            <a:r>
              <a:rPr lang="en-GB" dirty="0" smtClean="0"/>
              <a:t>Can work on large sites with S106 with requirements clearly set out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22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Gerard Coll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Infrastructure Officer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01494 421142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gerard.coll@wycombe.gov.uk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7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Wycombe CIL Charging Schedule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sz="2400" dirty="0"/>
              <a:t>Adopted November </a:t>
            </a:r>
            <a:r>
              <a:rPr lang="en-GB" sz="2400" dirty="0" smtClean="0"/>
              <a:t>2012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Residential £125/</a:t>
            </a:r>
            <a:r>
              <a:rPr lang="en-GB" sz="2400" dirty="0" err="1"/>
              <a:t>sqm</a:t>
            </a:r>
            <a:r>
              <a:rPr lang="en-GB" sz="2400" dirty="0"/>
              <a:t> or £</a:t>
            </a:r>
            <a:r>
              <a:rPr lang="en-GB" sz="2400" dirty="0" smtClean="0"/>
              <a:t>150/</a:t>
            </a:r>
            <a:r>
              <a:rPr lang="en-GB" sz="2400" dirty="0" err="1" smtClean="0"/>
              <a:t>sqm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Retail £125/</a:t>
            </a:r>
            <a:r>
              <a:rPr lang="en-GB" sz="2400" dirty="0" err="1"/>
              <a:t>sqm</a:t>
            </a:r>
            <a:r>
              <a:rPr lang="en-GB" sz="2400" dirty="0"/>
              <a:t> or £200/</a:t>
            </a:r>
            <a:r>
              <a:rPr lang="en-GB" sz="2400" dirty="0" err="1"/>
              <a:t>sqm</a:t>
            </a:r>
            <a:endParaRPr lang="en-GB" sz="2400" dirty="0"/>
          </a:p>
          <a:p>
            <a:endParaRPr lang="en-GB" dirty="0"/>
          </a:p>
        </p:txBody>
      </p:sp>
      <p:pic>
        <p:nvPicPr>
          <p:cNvPr id="8" name="Picture 5" descr="CIL Whole District 1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" b="569"/>
          <a:stretch>
            <a:fillRect/>
          </a:stretch>
        </p:blipFill>
        <p:spPr>
          <a:xfrm>
            <a:off x="5435600" y="1557338"/>
            <a:ext cx="3600450" cy="4895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58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576064"/>
          </a:xfrm>
        </p:spPr>
        <p:txBody>
          <a:bodyPr/>
          <a:lstStyle/>
          <a:p>
            <a:r>
              <a:rPr lang="en-GB" dirty="0" smtClean="0"/>
              <a:t>CIL income and comparison with S106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79512" y="1556793"/>
            <a:ext cx="7776864" cy="439248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Received over £4.5m as of </a:t>
            </a:r>
            <a:r>
              <a:rPr lang="en-GB" sz="2400" dirty="0" smtClean="0"/>
              <a:t>December </a:t>
            </a:r>
            <a:r>
              <a:rPr lang="en-GB" sz="2400" dirty="0" smtClean="0"/>
              <a:t>2015</a:t>
            </a:r>
          </a:p>
          <a:p>
            <a:endParaRPr lang="en-GB" sz="2400" dirty="0"/>
          </a:p>
          <a:p>
            <a:r>
              <a:rPr lang="en-GB" sz="2400" dirty="0" smtClean="0"/>
              <a:t>Demand Notices to the value of £2m issued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 smtClean="0"/>
              <a:t>2012/13 FY received £2m S106</a:t>
            </a:r>
          </a:p>
          <a:p>
            <a:endParaRPr lang="en-GB" sz="2400" dirty="0"/>
          </a:p>
          <a:p>
            <a:r>
              <a:rPr lang="en-GB" sz="2400" dirty="0"/>
              <a:t>2014/15 FY received £1.8m </a:t>
            </a:r>
            <a:r>
              <a:rPr lang="en-GB" sz="2400" dirty="0" smtClean="0"/>
              <a:t>CIL</a:t>
            </a:r>
          </a:p>
          <a:p>
            <a:endParaRPr lang="en-GB" sz="2400" dirty="0"/>
          </a:p>
          <a:p>
            <a:r>
              <a:rPr lang="en-GB" sz="2400" dirty="0" smtClean="0"/>
              <a:t>2015/16 FY received £2.4m CIL so far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4773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 of CIL for WDC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79512" y="1124744"/>
            <a:ext cx="8496944" cy="5328865"/>
          </a:xfrm>
        </p:spPr>
        <p:txBody>
          <a:bodyPr>
            <a:normAutofit/>
          </a:bodyPr>
          <a:lstStyle/>
          <a:p>
            <a:r>
              <a:rPr lang="en-GB" sz="2800" dirty="0" smtClean="0"/>
              <a:t>Relatively simple process</a:t>
            </a:r>
          </a:p>
          <a:p>
            <a:endParaRPr lang="en-GB" sz="2800" dirty="0"/>
          </a:p>
          <a:p>
            <a:r>
              <a:rPr lang="en-GB" sz="2800" dirty="0" smtClean="0"/>
              <a:t>Up front costs</a:t>
            </a:r>
          </a:p>
          <a:p>
            <a:endParaRPr lang="en-GB" sz="2800" dirty="0"/>
          </a:p>
          <a:p>
            <a:r>
              <a:rPr lang="en-GB" sz="2800" dirty="0" smtClean="0"/>
              <a:t>Up to 90</a:t>
            </a:r>
            <a:r>
              <a:rPr lang="en-GB" sz="2800" dirty="0" smtClean="0"/>
              <a:t>% less S106 Agreements</a:t>
            </a:r>
          </a:p>
          <a:p>
            <a:endParaRPr lang="en-GB" sz="2800" dirty="0"/>
          </a:p>
          <a:p>
            <a:r>
              <a:rPr lang="en-GB" sz="2800" dirty="0" smtClean="0"/>
              <a:t>More funding certainty</a:t>
            </a:r>
          </a:p>
          <a:p>
            <a:endParaRPr lang="en-GB" sz="2800" dirty="0"/>
          </a:p>
          <a:p>
            <a:r>
              <a:rPr lang="en-GB" sz="2800" dirty="0" smtClean="0"/>
              <a:t>Local allocation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2939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Infrastructure needs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07504" y="1484784"/>
            <a:ext cx="8136904" cy="4968825"/>
          </a:xfrm>
        </p:spPr>
        <p:txBody>
          <a:bodyPr/>
          <a:lstStyle/>
          <a:p>
            <a:r>
              <a:rPr lang="en-GB" sz="3200" dirty="0" smtClean="0"/>
              <a:t>Infrastructure Delivery Plan funding gap of £100m+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Transport, town centre and public realm improvements - £60m+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Education - £20m</a:t>
            </a:r>
          </a:p>
          <a:p>
            <a:endParaRPr lang="en-GB" sz="2800" dirty="0" smtClean="0"/>
          </a:p>
          <a:p>
            <a:r>
              <a:rPr lang="en-GB" sz="2800" dirty="0" smtClean="0"/>
              <a:t>Other - £20m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045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84976" cy="576064"/>
          </a:xfrm>
        </p:spPr>
        <p:txBody>
          <a:bodyPr/>
          <a:lstStyle/>
          <a:p>
            <a:r>
              <a:rPr lang="en-GB" dirty="0"/>
              <a:t>Governance and Release of Funds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79512" y="1484784"/>
            <a:ext cx="7920880" cy="446476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Prioritisation – CIL in one pot; two tier authority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Consulted on broad allocations of CIL for three year period 2014/15 to 2016/17.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 outcome …</a:t>
            </a:r>
          </a:p>
          <a:p>
            <a:endParaRPr lang="en-GB" dirty="0"/>
          </a:p>
          <a:p>
            <a:r>
              <a:rPr lang="en-GB" dirty="0" smtClean="0"/>
              <a:t>Town Centres and Transport – 65%</a:t>
            </a:r>
          </a:p>
          <a:p>
            <a:endParaRPr lang="en-GB" dirty="0"/>
          </a:p>
          <a:p>
            <a:r>
              <a:rPr lang="en-GB" dirty="0" smtClean="0"/>
              <a:t>Education – 20%</a:t>
            </a:r>
          </a:p>
          <a:p>
            <a:endParaRPr lang="en-GB" dirty="0"/>
          </a:p>
          <a:p>
            <a:r>
              <a:rPr lang="en-GB" dirty="0" smtClean="0"/>
              <a:t>Other – 15%</a:t>
            </a:r>
          </a:p>
          <a:p>
            <a:endParaRPr lang="en-GB" dirty="0"/>
          </a:p>
          <a:p>
            <a:r>
              <a:rPr lang="en-GB" dirty="0" smtClean="0"/>
              <a:t>Funding certainty for service providers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5751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84976" cy="576064"/>
          </a:xfrm>
        </p:spPr>
        <p:txBody>
          <a:bodyPr/>
          <a:lstStyle/>
          <a:p>
            <a:r>
              <a:rPr lang="en-GB" dirty="0" smtClean="0"/>
              <a:t>Regulation 123 List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79512" y="1484784"/>
            <a:ext cx="7920880" cy="4464769"/>
          </a:xfrm>
        </p:spPr>
        <p:txBody>
          <a:bodyPr>
            <a:normAutofit/>
          </a:bodyPr>
          <a:lstStyle/>
          <a:p>
            <a:r>
              <a:rPr lang="en-GB" dirty="0" smtClean="0"/>
              <a:t>Lists a number of specific projects related to a town centre regeneration programme</a:t>
            </a:r>
          </a:p>
          <a:p>
            <a:r>
              <a:rPr lang="en-GB" dirty="0" smtClean="0"/>
              <a:t>List some specific highways and public transport projects</a:t>
            </a:r>
          </a:p>
          <a:p>
            <a:r>
              <a:rPr lang="en-GB" dirty="0" smtClean="0"/>
              <a:t>Lists a number of secondary schools</a:t>
            </a:r>
          </a:p>
          <a:p>
            <a:r>
              <a:rPr lang="en-GB" dirty="0"/>
              <a:t>O</a:t>
            </a:r>
            <a:r>
              <a:rPr lang="en-GB" dirty="0" smtClean="0"/>
              <a:t>pen space – CIL yes but also S106 where required on site in line with policy or where full on-site requirements cannot be met on site</a:t>
            </a:r>
          </a:p>
          <a:p>
            <a:endParaRPr lang="en-GB" dirty="0"/>
          </a:p>
          <a:p>
            <a:r>
              <a:rPr lang="en-GB" dirty="0" smtClean="0"/>
              <a:t>Strike a balance between developers knowing what CIL will be used on but not closing the door on S106 where necessary 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7390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Governance and Release of Funds</a:t>
            </a:r>
            <a:endParaRPr lang="en-GB" dirty="0"/>
          </a:p>
        </p:txBody>
      </p:sp>
      <p:pic>
        <p:nvPicPr>
          <p:cNvPr id="1028" name="Picture 4" descr="http://www.fallingpixel.com/products/41434/mains/0000-LarryKingB0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380" y="1951220"/>
            <a:ext cx="3638020" cy="363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3.bp.blogspot.com/-ufnWHn_VoSQ/Tt50uaHjRZI/AAAAAAAAAP4/vUV2HCPq7ro/s1600/at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2946719" cy="392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3132" y="1052736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Challenges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71183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648072"/>
          </a:xfrm>
        </p:spPr>
        <p:txBody>
          <a:bodyPr/>
          <a:lstStyle/>
          <a:p>
            <a:r>
              <a:rPr lang="en-GB" sz="3600" dirty="0"/>
              <a:t>Governance and Release of Funds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123727" y="1052736"/>
            <a:ext cx="3965205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Decision made on strategic allocation of CIL every 3 years</a:t>
            </a:r>
            <a:endParaRPr lang="en-GB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283968" y="170080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2123726" y="1988840"/>
            <a:ext cx="4005316" cy="594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Services informed of available funding in Summer</a:t>
            </a:r>
            <a:endParaRPr lang="en-GB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280451" y="258305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2123726" y="2943094"/>
            <a:ext cx="3965206" cy="845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</a:t>
            </a:r>
            <a:r>
              <a:rPr lang="en-GB" dirty="0" smtClean="0"/>
              <a:t>ach infrastructure provider submits draft programme for following financial year in Autumn</a:t>
            </a:r>
            <a:endParaRPr lang="en-GB" dirty="0"/>
          </a:p>
        </p:txBody>
      </p:sp>
      <p:sp>
        <p:nvSpPr>
          <p:cNvPr id="27" name="Rounded Rectangle 26"/>
          <p:cNvSpPr/>
          <p:nvPr/>
        </p:nvSpPr>
        <p:spPr>
          <a:xfrm>
            <a:off x="2128493" y="4167229"/>
            <a:ext cx="3960440" cy="7739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HoP</a:t>
            </a:r>
            <a:r>
              <a:rPr lang="en-GB" dirty="0" smtClean="0"/>
              <a:t> in </a:t>
            </a:r>
            <a:r>
              <a:rPr lang="en-GB" dirty="0" err="1" smtClean="0"/>
              <a:t>const</a:t>
            </a:r>
            <a:r>
              <a:rPr lang="en-GB" dirty="0" smtClean="0"/>
              <a:t> with CM agrees overall draft funding for publication</a:t>
            </a:r>
            <a:endParaRPr lang="en-GB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325708" y="494116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317721" y="3789042"/>
            <a:ext cx="1" cy="378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128493" y="5373216"/>
            <a:ext cx="3960440" cy="800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After consultation, overall draft programme presented to Cabinet for approval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62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5" grpId="0" animBg="1"/>
      <p:bldP spid="27" grpId="0" animBg="1"/>
      <p:bldP spid="31" grpId="0" animBg="1"/>
    </p:bldLst>
  </p:timing>
</p:sld>
</file>

<file path=ppt/theme/theme1.xml><?xml version="1.0" encoding="utf-8"?>
<a:theme xmlns:a="http://schemas.openxmlformats.org/drawingml/2006/main" name="Corporate%20PowerPoint%20Template%20(2014)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Corporate%20PowerPoint%20Template%20(2014)[1]</Template>
  <TotalTime>2201</TotalTime>
  <Words>527</Words>
  <Application>Microsoft Office PowerPoint</Application>
  <PresentationFormat>On-screen Show (4:3)</PresentationFormat>
  <Paragraphs>130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Corporate%20PowerPoint%20Template%20(2014)[1]</vt:lpstr>
      <vt:lpstr>CIL in Wycombe</vt:lpstr>
      <vt:lpstr>Wycombe CIL Charging Schedule</vt:lpstr>
      <vt:lpstr>CIL income and comparison with S106</vt:lpstr>
      <vt:lpstr>Benefits of CIL for WDC</vt:lpstr>
      <vt:lpstr>Infrastructure needs</vt:lpstr>
      <vt:lpstr>Governance and Release of Funds</vt:lpstr>
      <vt:lpstr>Regulation 123 List</vt:lpstr>
      <vt:lpstr>Governance and Release of Funds</vt:lpstr>
      <vt:lpstr>Governance and Release of Funds</vt:lpstr>
      <vt:lpstr>Governance and Release of Funds</vt:lpstr>
      <vt:lpstr>Spending the funds</vt:lpstr>
      <vt:lpstr>PowerPoint Presentation</vt:lpstr>
      <vt:lpstr>CIL and Strategic sites</vt:lpstr>
      <vt:lpstr>CIL and Strategic sites</vt:lpstr>
      <vt:lpstr>Conclusions</vt:lpstr>
      <vt:lpstr>PowerPoint Presentation</vt:lpstr>
    </vt:vector>
  </TitlesOfParts>
  <Company>Wycombe District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CIL in Wycombe</dc:title>
  <dc:creator>Gerard Coll</dc:creator>
  <cp:lastModifiedBy>Gerard Coll</cp:lastModifiedBy>
  <cp:revision>104</cp:revision>
  <cp:lastPrinted>2015-05-29T12:42:55Z</cp:lastPrinted>
  <dcterms:created xsi:type="dcterms:W3CDTF">2015-04-17T13:25:00Z</dcterms:created>
  <dcterms:modified xsi:type="dcterms:W3CDTF">2016-01-04T13:38:47Z</dcterms:modified>
</cp:coreProperties>
</file>