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4" r:id="rId3"/>
  </p:sldMasterIdLst>
  <p:notesMasterIdLst>
    <p:notesMasterId r:id="rId37"/>
  </p:notesMasterIdLst>
  <p:handoutMasterIdLst>
    <p:handoutMasterId r:id="rId38"/>
  </p:handoutMasterIdLst>
  <p:sldIdLst>
    <p:sldId id="330" r:id="rId4"/>
    <p:sldId id="451" r:id="rId5"/>
    <p:sldId id="506" r:id="rId6"/>
    <p:sldId id="507" r:id="rId7"/>
    <p:sldId id="472" r:id="rId8"/>
    <p:sldId id="513" r:id="rId9"/>
    <p:sldId id="514" r:id="rId10"/>
    <p:sldId id="501" r:id="rId11"/>
    <p:sldId id="520" r:id="rId12"/>
    <p:sldId id="524" r:id="rId13"/>
    <p:sldId id="517" r:id="rId14"/>
    <p:sldId id="515" r:id="rId15"/>
    <p:sldId id="516" r:id="rId16"/>
    <p:sldId id="483" r:id="rId17"/>
    <p:sldId id="484" r:id="rId18"/>
    <p:sldId id="485" r:id="rId19"/>
    <p:sldId id="534" r:id="rId20"/>
    <p:sldId id="519" r:id="rId21"/>
    <p:sldId id="525" r:id="rId22"/>
    <p:sldId id="530" r:id="rId23"/>
    <p:sldId id="538" r:id="rId24"/>
    <p:sldId id="527" r:id="rId25"/>
    <p:sldId id="533" r:id="rId26"/>
    <p:sldId id="521" r:id="rId27"/>
    <p:sldId id="526" r:id="rId28"/>
    <p:sldId id="536" r:id="rId29"/>
    <p:sldId id="531" r:id="rId30"/>
    <p:sldId id="528" r:id="rId31"/>
    <p:sldId id="490" r:id="rId32"/>
    <p:sldId id="529" r:id="rId33"/>
    <p:sldId id="535" r:id="rId34"/>
    <p:sldId id="510" r:id="rId35"/>
    <p:sldId id="509" r:id="rId36"/>
  </p:sldIdLst>
  <p:sldSz cx="9144000" cy="6858000" type="screen4x3"/>
  <p:notesSz cx="6731000" cy="9863138"/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8" autoAdjust="0"/>
    <p:restoredTop sz="82609" autoAdjust="0"/>
  </p:normalViewPr>
  <p:slideViewPr>
    <p:cSldViewPr>
      <p:cViewPr>
        <p:scale>
          <a:sx n="50" d="100"/>
          <a:sy n="50" d="100"/>
        </p:scale>
        <p:origin x="-184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554" y="-72"/>
      </p:cViewPr>
      <p:guideLst>
        <p:guide orient="horz" pos="3107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C16BCE-5C4B-4224-A489-D479006E5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0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4800" cy="4435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A8BB0B-8797-4AF7-914F-0FF62B82B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01E03-B5E5-490F-B484-3ABC9B9E66A2}" type="slidenum">
              <a:rPr lang="en-GB">
                <a:latin typeface="Arial" pitchFamily="34" charset="0"/>
              </a:rPr>
              <a:pPr/>
              <a:t>3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Sedgefield</a:t>
            </a:r>
            <a:r>
              <a:rPr lang="en-GB" baseline="0" dirty="0" smtClean="0"/>
              <a:t> 96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8BB0B-8797-4AF7-914F-0FF62B82B9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6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bullet – covered period of uncertainty with existing local plans 9 – 16 years old and new CDP then 3 years away</a:t>
            </a:r>
          </a:p>
          <a:p>
            <a:r>
              <a:rPr lang="en-GB" altLang="en-US" smtClean="0"/>
              <a:t>2</a:t>
            </a:r>
            <a:r>
              <a:rPr lang="en-GB" altLang="en-US" baseline="30000" smtClean="0"/>
              <a:t>nd</a:t>
            </a:r>
            <a:r>
              <a:rPr lang="en-GB" altLang="en-US" smtClean="0"/>
              <a:t> bullet – has delivered approvals for some 2,000 units and 350 affordable units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36041" indent="-283093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32370" indent="-226474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585318" indent="-226474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38266" indent="-226474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491214" indent="-226474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44162" indent="-226474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397110" indent="-226474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50058" indent="-226474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05896"/>
            <a:fld id="{CF36659B-6F36-42C3-9513-CB543F438568}" type="slidenum">
              <a:rPr lang="en-GB" altLang="en-US" sz="1200">
                <a:solidFill>
                  <a:schemeClr val="tx1"/>
                </a:solidFill>
              </a:rPr>
              <a:pPr defTabSz="905896"/>
              <a:t>7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Do members want to see schemes delivered, or are they happy to see them stall if there isn’t going to be affordable housing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Do members want to see schemes delivered, or are they happy to see them stall if there isn’t going to be affordable housing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99A2-306C-4989-A763-B9DB1FA3D9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7BAB-FF6B-4B14-A643-998D5585F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188913"/>
            <a:ext cx="19431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88913"/>
            <a:ext cx="56769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3BAF-7A8E-4A29-93DC-05D6659A82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88913"/>
            <a:ext cx="7772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79EE-8E2F-4698-853E-B8DEB2413C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88913"/>
            <a:ext cx="7772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0700" y="1196975"/>
            <a:ext cx="7772400" cy="48101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2DFC-18BC-452D-97C1-4D908A7C3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AD15-220F-46B1-B1D7-455876CD29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3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A568-08DA-48BB-B1A2-16CC705FB9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C827-1623-4A97-AD8D-A916A013C5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6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D6AE-9C72-4AA8-BB04-24FF742345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DECC-D4D8-49AD-8EAB-F2E3288EA98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EA4D-B46C-45DB-BD4C-21B1E0EB7F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6F4B-4DA6-448D-A399-25D897CD5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A189-0EDC-4443-A8C3-DEA8AF5AC2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4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14C6-0940-42E7-8F90-C4F55BB377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DBEB-BC80-42A7-B0E0-696FFFFAE8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B4C9-EF3A-4DE5-909A-E22E76A2B8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7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188913"/>
            <a:ext cx="19431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88913"/>
            <a:ext cx="56769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3A0B-0A71-48D3-9BE9-374EFB73F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6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88913"/>
            <a:ext cx="7772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2039-8FB1-499F-B6ED-04BC5D61DE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7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B42-2161-4EFB-8662-36DB915715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75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1FFC-1D28-4E1B-BC18-9C90753F24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1B84-0E90-46F6-8892-9475D1DBCE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5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8222-2673-4DA1-BA73-E75EDB13CF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D44A-A85F-43E3-88F1-37AF1D55A6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CCA8-4013-4363-A4A4-B9BFB68FE8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3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2B86-2051-4729-9D9E-2001400790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3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E6AE-9371-4321-AF2D-CDD8EB0CA3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6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E821-6761-438E-9A20-5212AEF041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BBDE-6E48-42F0-9BB1-74010E4A28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3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097F-CDBD-4AB2-96B0-61D37905A0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8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188913"/>
            <a:ext cx="1943100" cy="581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88913"/>
            <a:ext cx="5676900" cy="581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E6A0-8BF7-4195-9E5C-101FAF6E44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196975"/>
            <a:ext cx="3810000" cy="481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1B75-E0BE-40EB-AA72-B398A9EB2B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053E-CA56-4367-9E7C-F84A6E292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3B52-128B-40EF-9D3A-BCD034A81E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32EA-C241-4CFD-8C64-CCB29565EA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87B4-FD54-4E10-B159-75404622B2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27B6-229B-44C8-A327-45A3D43CF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4"/>
          <p:cNvGrpSpPr>
            <a:grpSpLocks/>
          </p:cNvGrpSpPr>
          <p:nvPr/>
        </p:nvGrpSpPr>
        <p:grpSpPr bwMode="auto">
          <a:xfrm>
            <a:off x="-19050" y="331788"/>
            <a:ext cx="8839200" cy="6553200"/>
            <a:chOff x="0" y="192"/>
            <a:chExt cx="5568" cy="4128"/>
          </a:xfrm>
        </p:grpSpPr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0" y="192"/>
              <a:ext cx="4640" cy="4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 userDrawn="1"/>
          </p:nvSpPr>
          <p:spPr bwMode="auto">
            <a:xfrm>
              <a:off x="928" y="1104"/>
              <a:ext cx="4640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10"/>
            <p:cNvSpPr>
              <a:spLocks noChangeArrowheads="1"/>
            </p:cNvSpPr>
            <p:nvPr userDrawn="1"/>
          </p:nvSpPr>
          <p:spPr bwMode="auto">
            <a:xfrm>
              <a:off x="3761" y="192"/>
              <a:ext cx="1807" cy="163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188913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196975"/>
            <a:ext cx="7772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17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0100" y="66167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7388B8-3FAA-45BA-9F0D-56183AEEA5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611188" y="6165850"/>
          <a:ext cx="24399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Photo Editor Photo" r:id="rId16" imgW="18761905" imgH="3343742" progId="">
                  <p:embed/>
                </p:oleObj>
              </mc:Choice>
              <mc:Fallback>
                <p:oleObj name="Photo Editor Photo" r:id="rId16" imgW="18761905" imgH="3343742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65850"/>
                        <a:ext cx="24399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6851650" y="5876925"/>
          <a:ext cx="1752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Photo Editor Photo" r:id="rId18" imgW="10123810" imgH="4495238" progId="">
                  <p:embed/>
                </p:oleObj>
              </mc:Choice>
              <mc:Fallback>
                <p:oleObj name="Photo Editor Photo" r:id="rId18" imgW="10123810" imgH="4495238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876925"/>
                        <a:ext cx="1752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4"/>
          <p:cNvGrpSpPr>
            <a:grpSpLocks/>
          </p:cNvGrpSpPr>
          <p:nvPr/>
        </p:nvGrpSpPr>
        <p:grpSpPr bwMode="auto">
          <a:xfrm>
            <a:off x="-19050" y="331788"/>
            <a:ext cx="8839200" cy="6553200"/>
            <a:chOff x="0" y="192"/>
            <a:chExt cx="5568" cy="4128"/>
          </a:xfrm>
        </p:grpSpPr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0" y="192"/>
              <a:ext cx="4640" cy="4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 userDrawn="1"/>
          </p:nvSpPr>
          <p:spPr bwMode="auto">
            <a:xfrm>
              <a:off x="928" y="1104"/>
              <a:ext cx="4640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10"/>
            <p:cNvSpPr>
              <a:spLocks noChangeArrowheads="1"/>
            </p:cNvSpPr>
            <p:nvPr userDrawn="1"/>
          </p:nvSpPr>
          <p:spPr bwMode="auto">
            <a:xfrm>
              <a:off x="3761" y="192"/>
              <a:ext cx="1807" cy="163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188913"/>
            <a:ext cx="7772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196975"/>
            <a:ext cx="7772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17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0100" y="66167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EA4A334-FCA9-45DA-8B46-39CFA3F162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611188" y="6165850"/>
          <a:ext cx="24399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Photo Editor Photo" r:id="rId15" imgW="18761905" imgH="3343742" progId="">
                  <p:embed/>
                </p:oleObj>
              </mc:Choice>
              <mc:Fallback>
                <p:oleObj name="Photo Editor Photo" r:id="rId15" imgW="18761905" imgH="3343742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65850"/>
                        <a:ext cx="24399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6851650" y="5876925"/>
          <a:ext cx="1752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Photo Editor Photo" r:id="rId17" imgW="10123810" imgH="4495238" progId="">
                  <p:embed/>
                </p:oleObj>
              </mc:Choice>
              <mc:Fallback>
                <p:oleObj name="Photo Editor Photo" r:id="rId17" imgW="10123810" imgH="4495238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876925"/>
                        <a:ext cx="1752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86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4"/>
          <p:cNvGrpSpPr>
            <a:grpSpLocks/>
          </p:cNvGrpSpPr>
          <p:nvPr/>
        </p:nvGrpSpPr>
        <p:grpSpPr bwMode="auto">
          <a:xfrm>
            <a:off x="-19050" y="331788"/>
            <a:ext cx="8839200" cy="6553200"/>
            <a:chOff x="0" y="192"/>
            <a:chExt cx="5568" cy="4128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192"/>
              <a:ext cx="4640" cy="4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928" y="1104"/>
              <a:ext cx="4640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 userDrawn="1"/>
          </p:nvSpPr>
          <p:spPr bwMode="auto">
            <a:xfrm>
              <a:off x="3761" y="192"/>
              <a:ext cx="1807" cy="163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188913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196975"/>
            <a:ext cx="7772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17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0100" y="66167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616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+mn-cs"/>
              </a:defRPr>
            </a:lvl1pPr>
          </a:lstStyle>
          <a:p>
            <a:pPr eaLnBrk="1" hangingPunct="1">
              <a:defRPr/>
            </a:pPr>
            <a:fld id="{D8EA9591-49D4-4C80-A29C-FF1136996037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040" name="Object 12"/>
          <p:cNvGraphicFramePr>
            <a:graphicFrameLocks noChangeAspect="1"/>
          </p:cNvGraphicFramePr>
          <p:nvPr/>
        </p:nvGraphicFramePr>
        <p:xfrm>
          <a:off x="611188" y="6161088"/>
          <a:ext cx="24399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Photo Editor Photo" r:id="rId14" imgW="18761905" imgH="3343742" progId="">
                  <p:embed/>
                </p:oleObj>
              </mc:Choice>
              <mc:Fallback>
                <p:oleObj name="Photo Editor Photo" r:id="rId14" imgW="18761905" imgH="3343742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61088"/>
                        <a:ext cx="24399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3"/>
          <p:cNvGraphicFramePr>
            <a:graphicFrameLocks noChangeAspect="1"/>
          </p:cNvGraphicFramePr>
          <p:nvPr/>
        </p:nvGraphicFramePr>
        <p:xfrm>
          <a:off x="6851650" y="5876925"/>
          <a:ext cx="1752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Photo Editor Photo" r:id="rId16" imgW="10123810" imgH="4495238" progId="">
                  <p:embed/>
                </p:oleObj>
              </mc:Choice>
              <mc:Fallback>
                <p:oleObj name="Photo Editor Photo" r:id="rId16" imgW="10123810" imgH="4495238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876925"/>
                        <a:ext cx="1752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38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urhamcc-consult.limehouse.co.uk/portal/planning/cdpev/" TargetMode="External"/><Relationship Id="rId2" Type="http://schemas.openxmlformats.org/officeDocument/2006/relationships/hyperlink" Target="mailto:Peter.ollivere@durham.gov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536" y="2492896"/>
            <a:ext cx="8029604" cy="2160588"/>
          </a:xfrm>
        </p:spPr>
        <p:txBody>
          <a:bodyPr/>
          <a:lstStyle/>
          <a:p>
            <a:pPr algn="ctr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Durham County Council </a:t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smtClean="0"/>
              <a:t>“Experience of Section 106”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Peter Ollivere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800" b="1" dirty="0" smtClean="0"/>
              <a:t>           January 2015</a:t>
            </a:r>
            <a:br>
              <a:rPr lang="en-GB" sz="2800" b="1" dirty="0" smtClean="0"/>
            </a:b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Durham.. S106-Team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Face – Policy Background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BA – DM Officers negotiating S106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  <a:p>
            <a:pPr lvl="0"/>
            <a:endParaRPr lang="en-GB" dirty="0" smtClean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Murdoch – Estate/Assets Officer</a:t>
            </a:r>
          </a:p>
          <a:p>
            <a:r>
              <a:rPr lang="en-GB" dirty="0">
                <a:solidFill>
                  <a:schemeClr val="tx1"/>
                </a:solidFill>
              </a:rPr>
              <a:t>Hannibal – </a:t>
            </a:r>
            <a:r>
              <a:rPr lang="en-GB" dirty="0" smtClean="0">
                <a:solidFill>
                  <a:schemeClr val="tx1"/>
                </a:solidFill>
              </a:rPr>
              <a:t>Legal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 descr="C:\Users\Michael\Pictures\2013-05-23\the_a_team_group_1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581499" cy="21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from Developers..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Land Prices are too low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Sales </a:t>
            </a:r>
            <a:r>
              <a:rPr lang="en-GB" dirty="0">
                <a:solidFill>
                  <a:srgbClr val="000000"/>
                </a:solidFill>
              </a:rPr>
              <a:t>Prices are too </a:t>
            </a:r>
            <a:r>
              <a:rPr lang="en-GB" dirty="0" smtClean="0">
                <a:solidFill>
                  <a:srgbClr val="000000"/>
                </a:solidFill>
              </a:rPr>
              <a:t>high </a:t>
            </a:r>
            <a:r>
              <a:rPr lang="en-GB" dirty="0">
                <a:solidFill>
                  <a:srgbClr val="000000"/>
                </a:solidFill>
              </a:rPr>
              <a:t>– we used Land </a:t>
            </a:r>
            <a:r>
              <a:rPr lang="en-GB" dirty="0" smtClean="0">
                <a:solidFill>
                  <a:srgbClr val="000000"/>
                </a:solidFill>
              </a:rPr>
              <a:t>registry </a:t>
            </a:r>
            <a:r>
              <a:rPr lang="en-GB" dirty="0">
                <a:solidFill>
                  <a:srgbClr val="000000"/>
                </a:solidFill>
              </a:rPr>
              <a:t>d</a:t>
            </a:r>
            <a:r>
              <a:rPr lang="en-GB" dirty="0" smtClean="0">
                <a:solidFill>
                  <a:srgbClr val="000000"/>
                </a:solidFill>
              </a:rPr>
              <a:t>ata!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Build costs too high –we used industry standard data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Profit Margins too low – 20% of costs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Contingencies, </a:t>
            </a: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arketing costs were too low etc.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9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Developer 1 – Mr Orange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196975"/>
            <a:ext cx="5694374" cy="4810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Has long term land holdings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Land was bought cheaply 20 yrs ago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RLV out of Viability equation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Likely to have site allocated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Build out rates are slower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Less money on sales etc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Happy to pay CIL/S106</a:t>
            </a:r>
          </a:p>
          <a:p>
            <a:endParaRPr lang="en-GB" dirty="0"/>
          </a:p>
        </p:txBody>
      </p:sp>
      <p:pic>
        <p:nvPicPr>
          <p:cNvPr id="34818" name="Picture 2" descr="http://images5.fanpop.com/image/photos/25500000/Mr-Orange-reservoir-dogs-25583431-515-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357298"/>
            <a:ext cx="242889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Developer 2 – Mr Pink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196975"/>
            <a:ext cx="5551498" cy="4810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Buys land when close to Planning Permission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Land Value crucial to Viability equation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Build out rates high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More money on sales, promotions etc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Profits margin are tighter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Unhappy to pay CIL/S106</a:t>
            </a:r>
          </a:p>
          <a:p>
            <a:endParaRPr lang="en-GB" dirty="0"/>
          </a:p>
        </p:txBody>
      </p:sp>
      <p:pic>
        <p:nvPicPr>
          <p:cNvPr id="33794" name="Picture 2" descr="http://media.screened.com/uploads/0/838/171758-mrpin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928802"/>
            <a:ext cx="2571768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0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Regeneration Town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C:\Users\Peter\AppData\Local\Microsoft\Windows\Temporary Internet Files\Content.IE5\0HPPFUWT\Auckland Park, Bishop Auck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616 Houses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0 Affordable Houses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£0 Contribution to S106 (despite being unsustainable site)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Council had strong Policy Card; then after back and forth appraisals…..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,sans-serif"/>
              </a:rPr>
              <a:t>We </a:t>
            </a:r>
            <a:r>
              <a:rPr lang="en-GB" dirty="0">
                <a:solidFill>
                  <a:schemeClr val="tx1"/>
                </a:solidFill>
                <a:latin typeface="Calibri,sans-serif"/>
              </a:rPr>
              <a:t>were told 12% </a:t>
            </a:r>
            <a:r>
              <a:rPr lang="en-GB" dirty="0" smtClean="0">
                <a:solidFill>
                  <a:schemeClr val="tx1"/>
                </a:solidFill>
                <a:latin typeface="Calibri,sans-serif"/>
              </a:rPr>
              <a:t>AH was </a:t>
            </a:r>
            <a:r>
              <a:rPr lang="en-GB" dirty="0">
                <a:solidFill>
                  <a:schemeClr val="tx1"/>
                </a:solidFill>
                <a:latin typeface="Calibri,sans-serif"/>
              </a:rPr>
              <a:t>their full and final </a:t>
            </a:r>
            <a:r>
              <a:rPr lang="en-GB" dirty="0" smtClean="0">
                <a:solidFill>
                  <a:schemeClr val="tx1"/>
                </a:solidFill>
                <a:latin typeface="Calibri,sans-serif"/>
              </a:rPr>
              <a:t>offer.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held out and received…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500 </a:t>
            </a:r>
            <a:r>
              <a:rPr lang="en-GB" sz="2800" dirty="0">
                <a:solidFill>
                  <a:schemeClr val="tx1"/>
                </a:solidFill>
                <a:latin typeface="Century Gothic,sans-serif"/>
              </a:rPr>
              <a:t>units </a:t>
            </a:r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with15% AH on </a:t>
            </a:r>
            <a:r>
              <a:rPr lang="en-GB" sz="2800" dirty="0">
                <a:solidFill>
                  <a:schemeClr val="tx1"/>
                </a:solidFill>
                <a:latin typeface="Century Gothic,sans-serif"/>
              </a:rPr>
              <a:t>a 70/30 split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Education – £100,000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Transport - £500,000</a:t>
            </a:r>
            <a:r>
              <a:rPr lang="en-GB" sz="2800" dirty="0" smtClean="0">
                <a:solidFill>
                  <a:schemeClr val="tx1"/>
                </a:solidFill>
                <a:latin typeface="Times New Roman,serif"/>
              </a:rPr>
              <a:t> </a:t>
            </a:r>
            <a:r>
              <a:rPr lang="en-GB" sz="2800" dirty="0">
                <a:solidFill>
                  <a:schemeClr val="tx1"/>
                </a:solidFill>
                <a:latin typeface="Times New Roman,serif"/>
              </a:rPr>
              <a:t> 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imes New Roman,serif"/>
              </a:rPr>
              <a:t>All possible because viability assumptions had been challenged by our S106 - team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Times New Roman,serif"/>
              </a:rPr>
              <a:t>We agreed: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 A considerable increase in sales price 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entury Gothic,sans-serif"/>
              </a:rPr>
              <a:t>The 'Residual Land Value’ dropped considerably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67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S106 –Team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772400" cy="48101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Negotiation tactics: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All viability appraisals vetted</a:t>
            </a:r>
          </a:p>
          <a:p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tand off on most applications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Appeal decision cited on viability assumptions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Alternative data presented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Measure of Success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HCA endorsed our approach to S106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investigating stalled schemes</a:t>
            </a:r>
          </a:p>
        </p:txBody>
      </p:sp>
    </p:spTree>
    <p:extLst>
      <p:ext uri="{BB962C8B-B14F-4D97-AF65-F5344CB8AC3E}">
        <p14:creationId xmlns:p14="http://schemas.microsoft.com/office/powerpoint/2010/main" val="14715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dirty="0" smtClean="0">
                <a:ea typeface="+mj-ea"/>
                <a:cs typeface="+mj-cs"/>
              </a:rPr>
              <a:t>3. Processing S106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34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Process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Our systems were lacking: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Unitary Authority (2009) a combination of  </a:t>
            </a:r>
            <a:r>
              <a:rPr lang="en-GB" dirty="0">
                <a:solidFill>
                  <a:schemeClr val="tx1"/>
                </a:solidFill>
              </a:rPr>
              <a:t>7</a:t>
            </a:r>
            <a:r>
              <a:rPr lang="en-GB" dirty="0" smtClean="0">
                <a:solidFill>
                  <a:schemeClr val="tx1"/>
                </a:solidFill>
              </a:rPr>
              <a:t> authorities with different policies and practises i.e. 2 didn’t monitor S106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Collecting payment - developers don’t come forward, so reliant on officer memory</a:t>
            </a:r>
          </a:p>
          <a:p>
            <a:r>
              <a:rPr lang="en-GB" dirty="0">
                <a:solidFill>
                  <a:schemeClr val="tx1"/>
                </a:solidFill>
              </a:rPr>
              <a:t>FOI requests </a:t>
            </a:r>
            <a:r>
              <a:rPr lang="en-GB" dirty="0" smtClean="0">
                <a:solidFill>
                  <a:schemeClr val="tx1"/>
                </a:solidFill>
              </a:rPr>
              <a:t>created a nightmare!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Tahoma"/>
              </a:rPr>
              <a:t>Local Plan (Policy)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Tahoma"/>
              </a:rPr>
              <a:t>Viability, Developers and S106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Tahoma"/>
              </a:rPr>
              <a:t>Processing of S106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Tahoma"/>
              </a:rPr>
              <a:t>Spending of S106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Tahoma"/>
              </a:rPr>
              <a:t>Lessons from Durham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Process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772400" cy="48101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When writing S106: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Inflation</a:t>
            </a:r>
            <a:r>
              <a:rPr lang="en-GB" dirty="0">
                <a:solidFill>
                  <a:schemeClr val="tx1"/>
                </a:solidFill>
              </a:rPr>
              <a:t>, not always </a:t>
            </a:r>
            <a:r>
              <a:rPr lang="en-GB" dirty="0" smtClean="0">
                <a:solidFill>
                  <a:schemeClr val="tx1"/>
                </a:solidFill>
              </a:rPr>
              <a:t>accounted for S106</a:t>
            </a:r>
          </a:p>
          <a:p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hasing was a disincentive for build out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Some S106 agreements were too complex </a:t>
            </a:r>
            <a:r>
              <a:rPr lang="en-GB" dirty="0" err="1" smtClean="0">
                <a:solidFill>
                  <a:schemeClr val="tx1"/>
                </a:solidFill>
              </a:rPr>
              <a:t>i.e</a:t>
            </a:r>
            <a:r>
              <a:rPr lang="en-GB" dirty="0" smtClean="0">
                <a:solidFill>
                  <a:schemeClr val="tx1"/>
                </a:solidFill>
              </a:rPr>
              <a:t> re-funds </a:t>
            </a:r>
            <a:r>
              <a:rPr lang="en-GB" dirty="0">
                <a:solidFill>
                  <a:schemeClr val="tx1"/>
                </a:solidFill>
              </a:rPr>
              <a:t>after 5 years </a:t>
            </a: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>
                <a:solidFill>
                  <a:schemeClr val="tx1"/>
                </a:solidFill>
              </a:rPr>
              <a:t>every </a:t>
            </a:r>
            <a:r>
              <a:rPr lang="en-GB" dirty="0" smtClean="0">
                <a:solidFill>
                  <a:schemeClr val="tx1"/>
                </a:solidFill>
              </a:rPr>
              <a:t>instalment</a:t>
            </a:r>
          </a:p>
          <a:p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areful with S106 and relationship with CIL particularly with strategic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108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vs S106– Strategic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Originally going to use CIL to fund critical infrastructure for 2,500 dwelling site but: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Risk with long term certainty of CIL  (national political change)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Developers wary of using unfamiliar tool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Greater certainty that funding will be timely using S106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Reduced competition from CIL pot</a:t>
            </a:r>
          </a:p>
          <a:p>
            <a:r>
              <a:rPr lang="en-GB" dirty="0">
                <a:solidFill>
                  <a:schemeClr val="tx1"/>
                </a:solidFill>
              </a:rPr>
              <a:t>Highest CIL outside London (£200/m</a:t>
            </a:r>
            <a:r>
              <a:rPr lang="en-GB" baseline="30000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 to S106 process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4810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New DM system (IDOX) that will monitor S106 and CIL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IDOX will give automatic reminders for due payments </a:t>
            </a:r>
          </a:p>
          <a:p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onitoring fees in S106 agreements, £300-500 per site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PPA </a:t>
            </a:r>
            <a:r>
              <a:rPr lang="en-GB" dirty="0">
                <a:solidFill>
                  <a:schemeClr val="tx1"/>
                </a:solidFill>
              </a:rPr>
              <a:t>for management of overall </a:t>
            </a:r>
            <a:r>
              <a:rPr lang="en-GB" dirty="0" smtClean="0">
                <a:solidFill>
                  <a:schemeClr val="tx1"/>
                </a:solidFill>
              </a:rPr>
              <a:t>projects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Having a legal team helps.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 to S 106 process(2)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olicy approach in emerging CDP will ensure consistent approach for both S106 and CIL: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Concise reg. 123 list for CIL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Policy requirements subject to viability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Producing an SPD on contributions to support policy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Review mechanism for market changes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2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dirty="0">
                <a:ea typeface="+mj-ea"/>
                <a:cs typeface="+mj-cs"/>
              </a:rPr>
              <a:t>4</a:t>
            </a:r>
            <a:r>
              <a:rPr lang="en-GB" sz="8800" dirty="0" smtClean="0">
                <a:ea typeface="+mj-ea"/>
                <a:cs typeface="+mj-cs"/>
              </a:rPr>
              <a:t>. Spending of S106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4332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Spending S106 Problems...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Previous authorities had different systems, </a:t>
            </a:r>
            <a:r>
              <a:rPr lang="en-GB" sz="2800" dirty="0" err="1" smtClean="0">
                <a:solidFill>
                  <a:schemeClr val="tx1"/>
                </a:solidFill>
              </a:rPr>
              <a:t>i.e</a:t>
            </a:r>
            <a:r>
              <a:rPr lang="en-GB" sz="2800" dirty="0" smtClean="0">
                <a:solidFill>
                  <a:schemeClr val="tx1"/>
                </a:solidFill>
              </a:rPr>
              <a:t>  money went straight to Parish Council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or to Chief Executive.</a:t>
            </a:r>
          </a:p>
          <a:p>
            <a:r>
              <a:rPr lang="en-GB" sz="2800" dirty="0">
                <a:solidFill>
                  <a:schemeClr val="tx1"/>
                </a:solidFill>
              </a:rPr>
              <a:t>Politics of S106, managing </a:t>
            </a:r>
            <a:r>
              <a:rPr lang="en-GB" sz="2800" dirty="0" smtClean="0">
                <a:solidFill>
                  <a:schemeClr val="tx1"/>
                </a:solidFill>
              </a:rPr>
              <a:t>Members, who were asking for pet projects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P</a:t>
            </a:r>
            <a:r>
              <a:rPr lang="en-GB" sz="2800" dirty="0" smtClean="0">
                <a:solidFill>
                  <a:schemeClr val="tx1"/>
                </a:solidFill>
              </a:rPr>
              <a:t>oor </a:t>
            </a:r>
            <a:r>
              <a:rPr lang="en-GB" sz="2800" dirty="0">
                <a:solidFill>
                  <a:schemeClr val="tx1"/>
                </a:solidFill>
              </a:rPr>
              <a:t>geography applied to spending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ime lag and forgetting to collect.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No comprehensive record of S106 across County – lack of transparency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Where did the money go?</a:t>
            </a: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Durham S106 money..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41682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Spending Solutions..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We </a:t>
            </a:r>
            <a:r>
              <a:rPr lang="en-GB" dirty="0" smtClean="0">
                <a:solidFill>
                  <a:schemeClr val="tx1"/>
                </a:solidFill>
              </a:rPr>
              <a:t>created S106 </a:t>
            </a:r>
            <a:r>
              <a:rPr lang="en-GB" dirty="0">
                <a:solidFill>
                  <a:schemeClr val="tx1"/>
                </a:solidFill>
              </a:rPr>
              <a:t>working </a:t>
            </a:r>
            <a:r>
              <a:rPr lang="en-GB" dirty="0" smtClean="0">
                <a:solidFill>
                  <a:schemeClr val="tx1"/>
                </a:solidFill>
              </a:rPr>
              <a:t>group of Members and chief officers to manage spending of S106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Officers </a:t>
            </a:r>
            <a:r>
              <a:rPr lang="en-GB" dirty="0">
                <a:solidFill>
                  <a:schemeClr val="tx1"/>
                </a:solidFill>
              </a:rPr>
              <a:t>from Planning, legal, assets, accountants, leisure, regeneration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Working group makes it more transparent ensures correct geography applied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Makes sure money is spent</a:t>
            </a:r>
          </a:p>
        </p:txBody>
      </p:sp>
    </p:spTree>
    <p:extLst>
      <p:ext uri="{BB962C8B-B14F-4D97-AF65-F5344CB8AC3E}">
        <p14:creationId xmlns:p14="http://schemas.microsoft.com/office/powerpoint/2010/main" val="11853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dirty="0" smtClean="0">
                <a:ea typeface="+mj-ea"/>
                <a:cs typeface="+mj-cs"/>
              </a:rPr>
              <a:t>5. Lessons from Durham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6031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S106 - Lessons Learnt (1)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/>
                </a:solidFill>
              </a:rPr>
              <a:t>One Size does not fit all. Every site is different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LA’s must understand their policy context and where appropriate, use as a tool to lever in S106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Our interim 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strategy worked - 2000 units and 350 AH in 2 years.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3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County Durham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23"/>
            <a:ext cx="8329613" cy="47149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New Unitary Authority – 2009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Located between 2 conurbations in NE England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504,000 population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4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 smtClean="0">
                <a:solidFill>
                  <a:schemeClr val="tx1"/>
                </a:solidFill>
              </a:rPr>
              <a:t> biggest nationally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Rural isolated west &amp; populated </a:t>
            </a:r>
            <a:r>
              <a:rPr lang="en-GB" sz="2800" dirty="0">
                <a:solidFill>
                  <a:schemeClr val="tx1"/>
                </a:solidFill>
              </a:rPr>
              <a:t>e</a:t>
            </a:r>
            <a:r>
              <a:rPr lang="en-GB" sz="2800" dirty="0" smtClean="0">
                <a:solidFill>
                  <a:schemeClr val="tx1"/>
                </a:solidFill>
              </a:rPr>
              <a:t>ast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283 settlements ,1 City and 11 Regeneration Towns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Decline of traditional </a:t>
            </a:r>
            <a:r>
              <a:rPr lang="en-GB" sz="2800" dirty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ndustries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Ambitious plans to drive economy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Tourist Economy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S106 - Lesson Learnt (2)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Having a 5-Year </a:t>
            </a:r>
            <a:r>
              <a:rPr lang="en-GB" sz="2800" dirty="0">
                <a:solidFill>
                  <a:schemeClr val="tx1"/>
                </a:solidFill>
              </a:rPr>
              <a:t>supply of deliverable housing could </a:t>
            </a:r>
            <a:r>
              <a:rPr lang="en-GB" sz="2800" dirty="0" smtClean="0">
                <a:solidFill>
                  <a:schemeClr val="tx1"/>
                </a:solidFill>
              </a:rPr>
              <a:t>help deliver S106 and reduce likelihood of appeal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Each developer is different with different business models and motivations.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Challenge and stand up to developers.  Our approach was endorsed by HCA.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0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S106 Lessons Learnt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Carefully consider the impact of CIL regulations.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Training for </a:t>
            </a:r>
            <a:r>
              <a:rPr lang="en-GB" sz="2400" dirty="0" smtClean="0">
                <a:solidFill>
                  <a:schemeClr val="tx1"/>
                </a:solidFill>
              </a:rPr>
              <a:t>Members </a:t>
            </a:r>
            <a:r>
              <a:rPr lang="en-GB" sz="2400" dirty="0">
                <a:solidFill>
                  <a:schemeClr val="tx1"/>
                </a:solidFill>
              </a:rPr>
              <a:t>on </a:t>
            </a:r>
            <a:r>
              <a:rPr lang="en-GB" sz="2400" dirty="0" smtClean="0">
                <a:solidFill>
                  <a:schemeClr val="tx1"/>
                </a:solidFill>
              </a:rPr>
              <a:t>S106/CIL.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Working groups can help deliver </a:t>
            </a:r>
            <a:r>
              <a:rPr lang="en-US" sz="2400" dirty="0" smtClean="0">
                <a:solidFill>
                  <a:schemeClr val="tx1"/>
                </a:solidFill>
              </a:rPr>
              <a:t>S106 infrastructure </a:t>
            </a:r>
            <a:r>
              <a:rPr lang="en-US" sz="2400" dirty="0">
                <a:solidFill>
                  <a:schemeClr val="tx1"/>
                </a:solidFill>
              </a:rPr>
              <a:t>and could </a:t>
            </a:r>
            <a:r>
              <a:rPr lang="en-US" sz="2400" dirty="0" smtClean="0">
                <a:solidFill>
                  <a:schemeClr val="tx1"/>
                </a:solidFill>
              </a:rPr>
              <a:t>help spend CIL money too.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Allow review mechanisms for market changes.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Finally, always….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8800" dirty="0" smtClean="0"/>
              <a:t>THE END</a:t>
            </a:r>
          </a:p>
          <a:p>
            <a:pPr>
              <a:buNone/>
            </a:pPr>
            <a:r>
              <a:rPr lang="en-GB" sz="8800" dirty="0"/>
              <a:t> </a:t>
            </a:r>
            <a:r>
              <a:rPr lang="en-GB" sz="8800" dirty="0" smtClean="0"/>
              <a:t>-Thank you for listening.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6600" dirty="0" smtClean="0"/>
              <a:t>Any Questions?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Peter.ollivere@durham.gov.uk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Durham Local Plan – Ref (K7)</a:t>
            </a:r>
          </a:p>
          <a:p>
            <a:pPr>
              <a:buNone/>
            </a:pP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durhamcc-consult.limehouse.co.uk/portal/planning/cdpev/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Local Plan and AH Viability Study </a:t>
            </a:r>
          </a:p>
          <a:p>
            <a:pPr>
              <a:buNone/>
            </a:pPr>
            <a:r>
              <a:rPr lang="en-GB" sz="2000" dirty="0">
                <a:hlinkClick r:id="rId3"/>
              </a:rPr>
              <a:t>http://durhamcc-consult.limehouse.co.uk/portal/planning/cdpev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8800" dirty="0" smtClean="0"/>
              <a:t>1. Local Plan (Policy) Position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792162"/>
          </a:xfrm>
        </p:spPr>
        <p:txBody>
          <a:bodyPr/>
          <a:lstStyle/>
          <a:p>
            <a:r>
              <a:rPr lang="en-GB" dirty="0" smtClean="0"/>
              <a:t>County Durham Plan (CDP)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4" y="1006252"/>
            <a:ext cx="7772400" cy="5087044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Currently being examined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CDP - Stage 1 last Oct/Nov 2014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Interim Inspectors report for stage 1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Steer on whether strategy is sound 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Stage 2 sites &amp; CIL examination starting April 2015  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Hopefully, adoption late 2015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Policy vacuum </a:t>
            </a:r>
            <a:r>
              <a:rPr lang="en-GB" dirty="0" smtClean="0">
                <a:solidFill>
                  <a:schemeClr val="tx1"/>
                </a:solidFill>
              </a:rPr>
              <a:t> - creates need for positive and</a:t>
            </a:r>
            <a:r>
              <a:rPr lang="en-GB" b="1" dirty="0" smtClean="0">
                <a:solidFill>
                  <a:schemeClr val="tx1"/>
                </a:solidFill>
              </a:rPr>
              <a:t> consistent </a:t>
            </a:r>
            <a:r>
              <a:rPr lang="en-GB" dirty="0" smtClean="0">
                <a:solidFill>
                  <a:schemeClr val="tx1"/>
                </a:solidFill>
              </a:rPr>
              <a:t>approach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748713" cy="792163"/>
          </a:xfrm>
        </p:spPr>
        <p:txBody>
          <a:bodyPr/>
          <a:lstStyle/>
          <a:p>
            <a:r>
              <a:rPr lang="en-US" altLang="en-US" sz="3600" b="1" dirty="0" smtClean="0"/>
              <a:t>Achieving Consistency in Durham</a:t>
            </a:r>
            <a:endParaRPr lang="en-GB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8785225" cy="5026025"/>
          </a:xfrm>
        </p:spPr>
        <p:txBody>
          <a:bodyPr/>
          <a:lstStyle/>
          <a:p>
            <a:endParaRPr lang="en-GB" altLang="en-US" sz="2800" dirty="0" smtClean="0">
              <a:solidFill>
                <a:schemeClr val="tx1"/>
              </a:solidFill>
            </a:endParaRP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Legal advice to the Council suggests caution in applying emerging CDP despite NPPF para 216.</a:t>
            </a:r>
          </a:p>
          <a:p>
            <a:pPr marL="0" indent="0">
              <a:buNone/>
            </a:pPr>
            <a:endParaRPr lang="en-GB" altLang="en-US" sz="2800" dirty="0" smtClean="0">
              <a:solidFill>
                <a:schemeClr val="tx1"/>
              </a:solidFill>
            </a:endParaRP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Therefore, applications should need to comply with either a saved policy or the NPPF.</a:t>
            </a:r>
          </a:p>
          <a:p>
            <a:pPr marL="0" indent="0">
              <a:buNone/>
            </a:pPr>
            <a:endParaRPr lang="en-GB" altLang="en-US" sz="2800" dirty="0" smtClean="0">
              <a:solidFill>
                <a:schemeClr val="tx1"/>
              </a:solidFill>
            </a:endParaRP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With 7 existing Local Plans, the solution was to produce an interim position paper for a 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consistent </a:t>
            </a:r>
            <a:r>
              <a:rPr lang="en-GB" altLang="en-US" sz="2800" dirty="0" smtClean="0">
                <a:solidFill>
                  <a:schemeClr val="tx1"/>
                </a:solidFill>
              </a:rPr>
              <a:t>Countywide approach.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772400" cy="1368425"/>
          </a:xfrm>
        </p:spPr>
        <p:txBody>
          <a:bodyPr/>
          <a:lstStyle/>
          <a:p>
            <a:pPr algn="ctr"/>
            <a:r>
              <a:rPr lang="en-GB" altLang="en-US" sz="3600" b="1" dirty="0" smtClean="0"/>
              <a:t>Achieving Consistency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08963" cy="489585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“Assessing Development Proposals in a changing National Planning system - Council Policy Position Statement” was approved by Cabinet in May 2012 after consultation with HBF.</a:t>
            </a:r>
          </a:p>
          <a:p>
            <a:endParaRPr lang="en-US" altLang="en-US" sz="24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This considered: sustainability; community support; compatibility with emerging policy. Crucially, </a:t>
            </a:r>
            <a:r>
              <a:rPr lang="en-US" altLang="en-US" sz="2400" dirty="0">
                <a:solidFill>
                  <a:schemeClr val="tx1"/>
                </a:solidFill>
              </a:rPr>
              <a:t>i</a:t>
            </a:r>
            <a:r>
              <a:rPr lang="en-US" altLang="en-US" sz="2400" dirty="0" smtClean="0">
                <a:solidFill>
                  <a:schemeClr val="tx1"/>
                </a:solidFill>
              </a:rPr>
              <a:t>t was pro growth and endorsed by officers and  members with consultation from the HBF. It ‘encouraged’ S106.</a:t>
            </a:r>
          </a:p>
          <a:p>
            <a:pPr marL="0" indent="0"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r>
              <a:rPr lang="en-GB" altLang="en-US" sz="2400" dirty="0" smtClean="0">
                <a:solidFill>
                  <a:schemeClr val="tx1"/>
                </a:solidFill>
              </a:rPr>
              <a:t>The approach supported ‘sustainable’ growth before Plan is adopted in context of recession.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42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dirty="0" smtClean="0">
                <a:ea typeface="+mj-ea"/>
                <a:cs typeface="+mj-cs"/>
              </a:rPr>
              <a:t>2. Viability &amp; Developers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1726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Viability and Section  106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Every</a:t>
            </a:r>
            <a:r>
              <a:rPr lang="en-GB" dirty="0" smtClean="0">
                <a:solidFill>
                  <a:schemeClr val="tx1"/>
                </a:solidFill>
              </a:rPr>
              <a:t> Site is a challenge over AH, and Local Policy S106 requirements.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Development Management was being challenged and we believe that challenging viability assumptions by developers was and is essential.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have become very effective at negotiating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S106.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because, we have these guys….</a:t>
            </a:r>
          </a:p>
        </p:txBody>
      </p:sp>
    </p:spTree>
    <p:extLst>
      <p:ext uri="{BB962C8B-B14F-4D97-AF65-F5344CB8AC3E}">
        <p14:creationId xmlns:p14="http://schemas.microsoft.com/office/powerpoint/2010/main" val="31562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25950</TotalTime>
  <Words>1246</Words>
  <Application>Microsoft Office PowerPoint</Application>
  <PresentationFormat>On-screen Show (4:3)</PresentationFormat>
  <Paragraphs>191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4_Default Design</vt:lpstr>
      <vt:lpstr>5_Default Design</vt:lpstr>
      <vt:lpstr>Photo Editor Photo</vt:lpstr>
      <vt:lpstr> Durham County Council   “Experience of Section 106”  Peter Ollivere            January 2015 </vt:lpstr>
      <vt:lpstr>Today’s Presentation</vt:lpstr>
      <vt:lpstr>County Durham</vt:lpstr>
      <vt:lpstr>PowerPoint Presentation</vt:lpstr>
      <vt:lpstr>County Durham Plan (CDP)</vt:lpstr>
      <vt:lpstr>Achieving Consistency in Durham</vt:lpstr>
      <vt:lpstr>Achieving Consistency (2)</vt:lpstr>
      <vt:lpstr>PowerPoint Presentation</vt:lpstr>
      <vt:lpstr>Viability and Section  106 </vt:lpstr>
      <vt:lpstr>Durham.. S106-Team</vt:lpstr>
      <vt:lpstr>Challenges from Developers..</vt:lpstr>
      <vt:lpstr>Developer 1 – Mr Orange </vt:lpstr>
      <vt:lpstr>Developer 2 – Mr Pink  </vt:lpstr>
      <vt:lpstr>Regeneration Town </vt:lpstr>
      <vt:lpstr>Original Application</vt:lpstr>
      <vt:lpstr>We held out and received…</vt:lpstr>
      <vt:lpstr>S106 –Team approach</vt:lpstr>
      <vt:lpstr>PowerPoint Presentation</vt:lpstr>
      <vt:lpstr>Challenges of Process (1)</vt:lpstr>
      <vt:lpstr>Challenges of Process (2)</vt:lpstr>
      <vt:lpstr>CIL vs S106– Strategic Site</vt:lpstr>
      <vt:lpstr>Solutions to S106 process (1)</vt:lpstr>
      <vt:lpstr>Solutions to S 106 process(2)</vt:lpstr>
      <vt:lpstr>PowerPoint Presentation</vt:lpstr>
      <vt:lpstr>Spending S106 Problems...</vt:lpstr>
      <vt:lpstr>Durham S106 money..</vt:lpstr>
      <vt:lpstr>Spending Solutions.. (1)</vt:lpstr>
      <vt:lpstr>PowerPoint Presentation</vt:lpstr>
      <vt:lpstr>S106 - Lessons Learnt (1)</vt:lpstr>
      <vt:lpstr>S106 - Lesson Learnt (2)</vt:lpstr>
      <vt:lpstr>S106 Lessons Learnt (3)</vt:lpstr>
      <vt:lpstr>PowerPoint Presentation</vt:lpstr>
      <vt:lpstr>PowerPoint Presentation</vt:lpstr>
    </vt:vector>
  </TitlesOfParts>
  <Company>DCC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Edworthy</dc:creator>
  <cp:lastModifiedBy>Nicholas Wardle</cp:lastModifiedBy>
  <cp:revision>1170</cp:revision>
  <dcterms:created xsi:type="dcterms:W3CDTF">2009-02-23T10:21:46Z</dcterms:created>
  <dcterms:modified xsi:type="dcterms:W3CDTF">2015-01-08T16:19:57Z</dcterms:modified>
</cp:coreProperties>
</file>