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theme/theme22.xml" ContentType="application/vnd.openxmlformats-officedocument.theme+xml"/>
  <Override PartName="/ppt/slideLayouts/slideLayout35.xml" ContentType="application/vnd.openxmlformats-officedocument.presentationml.slideLayout+xml"/>
  <Override PartName="/ppt/theme/theme23.xml" ContentType="application/vnd.openxmlformats-officedocument.theme+xml"/>
  <Override PartName="/ppt/slideLayouts/slideLayout36.xml" ContentType="application/vnd.openxmlformats-officedocument.presentationml.slideLayout+xml"/>
  <Override PartName="/ppt/theme/theme24.xml" ContentType="application/vnd.openxmlformats-officedocument.theme+xml"/>
  <Override PartName="/ppt/slideLayouts/slideLayout37.xml" ContentType="application/vnd.openxmlformats-officedocument.presentationml.slideLayout+xml"/>
  <Override PartName="/ppt/theme/theme25.xml" ContentType="application/vnd.openxmlformats-officedocument.theme+xml"/>
  <Override PartName="/ppt/slideLayouts/slideLayout38.xml" ContentType="application/vnd.openxmlformats-officedocument.presentationml.slideLayout+xml"/>
  <Override PartName="/ppt/theme/theme26.xml" ContentType="application/vnd.openxmlformats-officedocument.theme+xml"/>
  <Override PartName="/ppt/slideLayouts/slideLayout39.xml" ContentType="application/vnd.openxmlformats-officedocument.presentationml.slideLayout+xml"/>
  <Override PartName="/ppt/theme/theme27.xml" ContentType="application/vnd.openxmlformats-officedocument.theme+xml"/>
  <Override PartName="/ppt/slideLayouts/slideLayout40.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theme/theme29.xml" ContentType="application/vnd.openxmlformats-officedocument.theme+xml"/>
  <Override PartName="/ppt/slideLayouts/slideLayout42.xml" ContentType="application/vnd.openxmlformats-officedocument.presentationml.slideLayout+xml"/>
  <Override PartName="/ppt/theme/theme30.xml" ContentType="application/vnd.openxmlformats-officedocument.theme+xml"/>
  <Override PartName="/ppt/slideLayouts/slideLayout43.xml" ContentType="application/vnd.openxmlformats-officedocument.presentationml.slideLayout+xml"/>
  <Override PartName="/ppt/theme/theme31.xml" ContentType="application/vnd.openxmlformats-officedocument.theme+xml"/>
  <Override PartName="/ppt/slideLayouts/slideLayout44.xml" ContentType="application/vnd.openxmlformats-officedocument.presentationml.slideLayout+xml"/>
  <Override PartName="/ppt/theme/theme32.xml" ContentType="application/vnd.openxmlformats-officedocument.theme+xml"/>
  <Override PartName="/ppt/slideLayouts/slideLayout45.xml" ContentType="application/vnd.openxmlformats-officedocument.presentationml.slideLayout+xml"/>
  <Override PartName="/ppt/theme/theme33.xml" ContentType="application/vnd.openxmlformats-officedocument.theme+xml"/>
  <Override PartName="/ppt/slideLayouts/slideLayout46.xml" ContentType="application/vnd.openxmlformats-officedocument.presentationml.slideLayout+xml"/>
  <Override PartName="/ppt/theme/theme34.xml" ContentType="application/vnd.openxmlformats-officedocument.theme+xml"/>
  <Override PartName="/ppt/slideLayouts/slideLayout47.xml" ContentType="application/vnd.openxmlformats-officedocument.presentationml.slideLayout+xml"/>
  <Override PartName="/ppt/theme/theme35.xml" ContentType="application/vnd.openxmlformats-officedocument.theme+xml"/>
  <Override PartName="/ppt/slideLayouts/slideLayout48.xml" ContentType="application/vnd.openxmlformats-officedocument.presentationml.slideLayout+xml"/>
  <Override PartName="/ppt/theme/theme36.xml" ContentType="application/vnd.openxmlformats-officedocument.theme+xml"/>
  <Override PartName="/ppt/slideLayouts/slideLayout49.xml" ContentType="application/vnd.openxmlformats-officedocument.presentationml.slideLayout+xml"/>
  <Override PartName="/ppt/theme/theme37.xml" ContentType="application/vnd.openxmlformats-officedocument.theme+xml"/>
  <Override PartName="/ppt/slideLayouts/slideLayout50.xml" ContentType="application/vnd.openxmlformats-officedocument.presentationml.slideLayout+xml"/>
  <Override PartName="/ppt/theme/theme38.xml" ContentType="application/vnd.openxmlformats-officedocument.theme+xml"/>
  <Override PartName="/ppt/slideLayouts/slideLayout51.xml" ContentType="application/vnd.openxmlformats-officedocument.presentationml.slideLayout+xml"/>
  <Override PartName="/ppt/theme/theme39.xml" ContentType="application/vnd.openxmlformats-officedocument.theme+xml"/>
  <Override PartName="/ppt/slideLayouts/slideLayout52.xml" ContentType="application/vnd.openxmlformats-officedocument.presentationml.slideLayout+xml"/>
  <Override PartName="/ppt/theme/theme40.xml" ContentType="application/vnd.openxmlformats-officedocument.theme+xml"/>
  <Override PartName="/ppt/slideLayouts/slideLayout53.xml" ContentType="application/vnd.openxmlformats-officedocument.presentationml.slideLayout+xml"/>
  <Override PartName="/ppt/theme/theme41.xml" ContentType="application/vnd.openxmlformats-officedocument.theme+xml"/>
  <Override PartName="/ppt/slideLayouts/slideLayout54.xml" ContentType="application/vnd.openxmlformats-officedocument.presentationml.slideLayout+xml"/>
  <Override PartName="/ppt/theme/theme42.xml" ContentType="application/vnd.openxmlformats-officedocument.theme+xml"/>
  <Override PartName="/ppt/slideLayouts/slideLayout55.xml" ContentType="application/vnd.openxmlformats-officedocument.presentationml.slideLayout+xml"/>
  <Override PartName="/ppt/theme/theme43.xml" ContentType="application/vnd.openxmlformats-officedocument.theme+xml"/>
  <Override PartName="/ppt/slideLayouts/slideLayout56.xml" ContentType="application/vnd.openxmlformats-officedocument.presentationml.slideLayout+xml"/>
  <Override PartName="/ppt/theme/theme44.xml" ContentType="application/vnd.openxmlformats-officedocument.theme+xml"/>
  <Override PartName="/ppt/slideLayouts/slideLayout57.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793" r:id="rId3"/>
    <p:sldMasterId id="2147483795" r:id="rId4"/>
    <p:sldMasterId id="2147483799" r:id="rId5"/>
    <p:sldMasterId id="2147483801" r:id="rId6"/>
    <p:sldMasterId id="2147483803" r:id="rId7"/>
    <p:sldMasterId id="2147483805" r:id="rId8"/>
    <p:sldMasterId id="2147483807" r:id="rId9"/>
    <p:sldMasterId id="2147483809" r:id="rId10"/>
    <p:sldMasterId id="2147483811" r:id="rId11"/>
    <p:sldMasterId id="2147483813" r:id="rId12"/>
    <p:sldMasterId id="2147483815" r:id="rId13"/>
    <p:sldMasterId id="2147483817" r:id="rId14"/>
    <p:sldMasterId id="2147483819" r:id="rId15"/>
    <p:sldMasterId id="2147483821" r:id="rId16"/>
    <p:sldMasterId id="2147483823" r:id="rId17"/>
    <p:sldMasterId id="2147483825" r:id="rId18"/>
    <p:sldMasterId id="2147483827" r:id="rId19"/>
    <p:sldMasterId id="2147483829" r:id="rId20"/>
    <p:sldMasterId id="2147483831" r:id="rId21"/>
    <p:sldMasterId id="2147483833" r:id="rId22"/>
    <p:sldMasterId id="2147483835" r:id="rId23"/>
    <p:sldMasterId id="2147483837" r:id="rId24"/>
    <p:sldMasterId id="2147483839" r:id="rId25"/>
    <p:sldMasterId id="2147483841" r:id="rId26"/>
    <p:sldMasterId id="2147483843" r:id="rId27"/>
    <p:sldMasterId id="2147483845" r:id="rId28"/>
    <p:sldMasterId id="2147483847" r:id="rId29"/>
    <p:sldMasterId id="2147483849" r:id="rId30"/>
    <p:sldMasterId id="2147483851" r:id="rId31"/>
    <p:sldMasterId id="2147483853" r:id="rId32"/>
    <p:sldMasterId id="2147483855" r:id="rId33"/>
    <p:sldMasterId id="2147483857" r:id="rId34"/>
    <p:sldMasterId id="2147483859" r:id="rId35"/>
    <p:sldMasterId id="2147483861" r:id="rId36"/>
    <p:sldMasterId id="2147483863" r:id="rId37"/>
    <p:sldMasterId id="2147483865" r:id="rId38"/>
    <p:sldMasterId id="2147483867" r:id="rId39"/>
    <p:sldMasterId id="2147483869" r:id="rId40"/>
    <p:sldMasterId id="2147483871" r:id="rId41"/>
    <p:sldMasterId id="2147483873" r:id="rId42"/>
    <p:sldMasterId id="2147483875" r:id="rId43"/>
    <p:sldMasterId id="2147483877" r:id="rId44"/>
    <p:sldMasterId id="2147483879" r:id="rId45"/>
  </p:sldMasterIdLst>
  <p:notesMasterIdLst>
    <p:notesMasterId r:id="rId116"/>
  </p:notesMasterIdLst>
  <p:handoutMasterIdLst>
    <p:handoutMasterId r:id="rId117"/>
  </p:handoutMasterIdLst>
  <p:sldIdLst>
    <p:sldId id="256" r:id="rId46"/>
    <p:sldId id="725" r:id="rId47"/>
    <p:sldId id="568" r:id="rId48"/>
    <p:sldId id="572" r:id="rId49"/>
    <p:sldId id="716" r:id="rId50"/>
    <p:sldId id="717" r:id="rId51"/>
    <p:sldId id="718" r:id="rId52"/>
    <p:sldId id="719" r:id="rId53"/>
    <p:sldId id="720" r:id="rId54"/>
    <p:sldId id="723" r:id="rId55"/>
    <p:sldId id="724" r:id="rId56"/>
    <p:sldId id="697" r:id="rId57"/>
    <p:sldId id="698" r:id="rId58"/>
    <p:sldId id="699" r:id="rId59"/>
    <p:sldId id="700" r:id="rId60"/>
    <p:sldId id="701" r:id="rId61"/>
    <p:sldId id="703" r:id="rId62"/>
    <p:sldId id="705" r:id="rId63"/>
    <p:sldId id="713" r:id="rId64"/>
    <p:sldId id="707" r:id="rId65"/>
    <p:sldId id="708" r:id="rId66"/>
    <p:sldId id="706" r:id="rId67"/>
    <p:sldId id="712" r:id="rId68"/>
    <p:sldId id="709" r:id="rId69"/>
    <p:sldId id="710" r:id="rId70"/>
    <p:sldId id="711" r:id="rId71"/>
    <p:sldId id="727" r:id="rId72"/>
    <p:sldId id="728" r:id="rId73"/>
    <p:sldId id="729" r:id="rId74"/>
    <p:sldId id="730" r:id="rId75"/>
    <p:sldId id="731" r:id="rId76"/>
    <p:sldId id="732" r:id="rId77"/>
    <p:sldId id="733" r:id="rId78"/>
    <p:sldId id="734" r:id="rId79"/>
    <p:sldId id="735" r:id="rId80"/>
    <p:sldId id="736" r:id="rId81"/>
    <p:sldId id="737" r:id="rId82"/>
    <p:sldId id="738" r:id="rId83"/>
    <p:sldId id="739" r:id="rId84"/>
    <p:sldId id="740" r:id="rId85"/>
    <p:sldId id="741" r:id="rId86"/>
    <p:sldId id="742" r:id="rId87"/>
    <p:sldId id="743" r:id="rId88"/>
    <p:sldId id="744" r:id="rId89"/>
    <p:sldId id="745" r:id="rId90"/>
    <p:sldId id="746" r:id="rId91"/>
    <p:sldId id="747" r:id="rId92"/>
    <p:sldId id="748" r:id="rId93"/>
    <p:sldId id="749" r:id="rId94"/>
    <p:sldId id="750" r:id="rId95"/>
    <p:sldId id="751" r:id="rId96"/>
    <p:sldId id="752" r:id="rId97"/>
    <p:sldId id="753" r:id="rId98"/>
    <p:sldId id="754" r:id="rId99"/>
    <p:sldId id="755" r:id="rId100"/>
    <p:sldId id="756" r:id="rId101"/>
    <p:sldId id="757" r:id="rId102"/>
    <p:sldId id="758" r:id="rId103"/>
    <p:sldId id="759" r:id="rId104"/>
    <p:sldId id="760" r:id="rId105"/>
    <p:sldId id="761" r:id="rId106"/>
    <p:sldId id="762" r:id="rId107"/>
    <p:sldId id="763" r:id="rId108"/>
    <p:sldId id="764" r:id="rId109"/>
    <p:sldId id="765" r:id="rId110"/>
    <p:sldId id="766" r:id="rId111"/>
    <p:sldId id="767" r:id="rId112"/>
    <p:sldId id="726" r:id="rId113"/>
    <p:sldId id="576" r:id="rId114"/>
    <p:sldId id="609" r:id="rId115"/>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3" autoAdjust="0"/>
    <p:restoredTop sz="59325" autoAdjust="0"/>
  </p:normalViewPr>
  <p:slideViewPr>
    <p:cSldViewPr>
      <p:cViewPr varScale="1">
        <p:scale>
          <a:sx n="69" d="100"/>
          <a:sy n="69" d="100"/>
        </p:scale>
        <p:origin x="2184" y="66"/>
      </p:cViewPr>
      <p:guideLst>
        <p:guide orient="horz" pos="2160"/>
        <p:guide pos="3120"/>
      </p:guideLst>
    </p:cSldViewPr>
  </p:slideViewPr>
  <p:notesTextViewPr>
    <p:cViewPr>
      <p:scale>
        <a:sx n="100" d="100"/>
        <a:sy n="100" d="100"/>
      </p:scale>
      <p:origin x="0" y="0"/>
    </p:cViewPr>
  </p:notesTextViewPr>
  <p:sorterViewPr>
    <p:cViewPr>
      <p:scale>
        <a:sx n="81" d="100"/>
        <a:sy n="81" d="100"/>
      </p:scale>
      <p:origin x="0" y="-80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handoutMaster" Target="handoutMasters/handoutMaster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12"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slide" Target="slides/slide6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8.xml"/><Relationship Id="rId58" Type="http://schemas.openxmlformats.org/officeDocument/2006/relationships/slide" Target="slides/slide13.xml"/><Relationship Id="rId74" Type="http://schemas.openxmlformats.org/officeDocument/2006/relationships/slide" Target="slides/slide29.xml"/><Relationship Id="rId79" Type="http://schemas.openxmlformats.org/officeDocument/2006/relationships/slide" Target="slides/slide34.xml"/><Relationship Id="rId102"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slide" Target="slides/slide45.xml"/><Relationship Id="rId95"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100" Type="http://schemas.openxmlformats.org/officeDocument/2006/relationships/slide" Target="slides/slide55.xml"/><Relationship Id="rId105" Type="http://schemas.openxmlformats.org/officeDocument/2006/relationships/slide" Target="slides/slide60.xml"/><Relationship Id="rId113" Type="http://schemas.openxmlformats.org/officeDocument/2006/relationships/slide" Target="slides/slide68.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slide" Target="slides/slide48.xml"/><Relationship Id="rId98" Type="http://schemas.openxmlformats.org/officeDocument/2006/relationships/slide" Target="slides/slide53.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103" Type="http://schemas.openxmlformats.org/officeDocument/2006/relationships/slide" Target="slides/slide58.xml"/><Relationship Id="rId108" Type="http://schemas.openxmlformats.org/officeDocument/2006/relationships/slide" Target="slides/slide63.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11"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6" Type="http://schemas.openxmlformats.org/officeDocument/2006/relationships/slide" Target="slides/slide61.xml"/><Relationship Id="rId114" Type="http://schemas.openxmlformats.org/officeDocument/2006/relationships/slide" Target="slides/slide69.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slide" Target="slides/slide54.xml"/><Relationship Id="rId101"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4.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slide" Target="slides/slide52.xml"/><Relationship Id="rId104" Type="http://schemas.openxmlformats.org/officeDocument/2006/relationships/slide" Target="slides/slide59.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1.xml"/><Relationship Id="rId87" Type="http://schemas.openxmlformats.org/officeDocument/2006/relationships/slide" Target="slides/slide42.xml"/><Relationship Id="rId110" Type="http://schemas.openxmlformats.org/officeDocument/2006/relationships/slide" Target="slides/slide65.xml"/><Relationship Id="rId115" Type="http://schemas.openxmlformats.org/officeDocument/2006/relationships/slide" Target="slides/slide70.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gif"/><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0C1BF-46C3-4258-97AD-12E5A97EAEB3}"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B78651EB-081D-46F8-BE85-EAC5A14E9717}">
      <dgm:prSet phldrT="[Text]" custT="1"/>
      <dgm:spPr/>
      <dgm:t>
        <a:bodyPr/>
        <a:lstStyle/>
        <a:p>
          <a:r>
            <a:rPr lang="en-GB" sz="2000" b="1" dirty="0" smtClean="0"/>
            <a:t>Supporting strong communities with excellent public services</a:t>
          </a:r>
          <a:endParaRPr lang="en-GB" sz="2000" b="1" dirty="0"/>
        </a:p>
      </dgm:t>
    </dgm:pt>
    <dgm:pt modelId="{86A95315-1468-471F-BD20-462BBB42FAC0}" type="sibTrans" cxnId="{A122EBE6-ADA6-4D4C-AF7A-814386BF7298}">
      <dgm:prSet/>
      <dgm:spPr/>
      <dgm:t>
        <a:bodyPr/>
        <a:lstStyle/>
        <a:p>
          <a:endParaRPr lang="en-GB"/>
        </a:p>
      </dgm:t>
    </dgm:pt>
    <dgm:pt modelId="{B6794CFC-05C4-4A58-96FA-BBF55117ED2E}" type="parTrans" cxnId="{A122EBE6-ADA6-4D4C-AF7A-814386BF7298}">
      <dgm:prSet/>
      <dgm:spPr/>
      <dgm:t>
        <a:bodyPr/>
        <a:lstStyle/>
        <a:p>
          <a:endParaRPr lang="en-GB"/>
        </a:p>
      </dgm:t>
    </dgm:pt>
    <dgm:pt modelId="{8D40954E-C5E9-4840-AF45-CA696D3A3B35}">
      <dgm:prSet phldrT="[Text]" custT="1"/>
      <dgm:spPr/>
      <dgm:t>
        <a:bodyPr/>
        <a:lstStyle/>
        <a:p>
          <a:r>
            <a:rPr lang="en-GB" sz="2000" b="1" dirty="0" smtClean="0"/>
            <a:t>Devolving powers and budgets to boost local growth </a:t>
          </a:r>
          <a:endParaRPr lang="en-GB" sz="2000" b="1" dirty="0"/>
        </a:p>
      </dgm:t>
    </dgm:pt>
    <dgm:pt modelId="{15ACC53C-BF89-4D49-8CBF-A84C2058E10C}" type="sibTrans" cxnId="{E40FC906-2FF1-4E7C-B7FD-7B9EF536463B}">
      <dgm:prSet/>
      <dgm:spPr/>
      <dgm:t>
        <a:bodyPr/>
        <a:lstStyle/>
        <a:p>
          <a:endParaRPr lang="en-GB"/>
        </a:p>
      </dgm:t>
    </dgm:pt>
    <dgm:pt modelId="{7B969906-DA1D-4FC5-8951-4F7BDCF6A0FA}" type="parTrans" cxnId="{E40FC906-2FF1-4E7C-B7FD-7B9EF536463B}">
      <dgm:prSet/>
      <dgm:spPr/>
      <dgm:t>
        <a:bodyPr/>
        <a:lstStyle/>
        <a:p>
          <a:endParaRPr lang="en-GB"/>
        </a:p>
      </dgm:t>
    </dgm:pt>
    <dgm:pt modelId="{1A0A03AB-36FF-4AD0-BF84-1F1BD0D78B47}">
      <dgm:prSet phldrT="[Text]" custT="1"/>
      <dgm:spPr/>
      <dgm:t>
        <a:bodyPr/>
        <a:lstStyle/>
        <a:p>
          <a:r>
            <a:rPr lang="en-GB" sz="2000" b="1" dirty="0" smtClean="0"/>
            <a:t>Increasing home ownership</a:t>
          </a:r>
          <a:endParaRPr lang="en-GB" sz="2000" b="1" dirty="0"/>
        </a:p>
      </dgm:t>
    </dgm:pt>
    <dgm:pt modelId="{65026B1C-9666-4E33-B535-0460C5F39F2D}" type="sibTrans" cxnId="{CE1D77BD-0FA0-4130-8843-886D415E567B}">
      <dgm:prSet/>
      <dgm:spPr/>
      <dgm:t>
        <a:bodyPr/>
        <a:lstStyle/>
        <a:p>
          <a:endParaRPr lang="en-GB"/>
        </a:p>
      </dgm:t>
    </dgm:pt>
    <dgm:pt modelId="{CB4ABBA6-199D-4DA9-A957-125A424109FF}" type="parTrans" cxnId="{CE1D77BD-0FA0-4130-8843-886D415E567B}">
      <dgm:prSet/>
      <dgm:spPr/>
      <dgm:t>
        <a:bodyPr/>
        <a:lstStyle/>
        <a:p>
          <a:endParaRPr lang="en-GB"/>
        </a:p>
      </dgm:t>
    </dgm:pt>
    <dgm:pt modelId="{773AC37C-A97F-4E7C-A5C6-1E5BD21B78D0}">
      <dgm:prSet phldrT="[Text]" custT="1"/>
      <dgm:spPr/>
      <dgm:t>
        <a:bodyPr/>
        <a:lstStyle/>
        <a:p>
          <a:r>
            <a:rPr lang="en-GB" sz="2000" b="1" dirty="0" smtClean="0"/>
            <a:t>Driving up housing supply</a:t>
          </a:r>
          <a:endParaRPr lang="en-GB" sz="2000" b="1" dirty="0"/>
        </a:p>
      </dgm:t>
    </dgm:pt>
    <dgm:pt modelId="{355062A9-46B9-4C22-96EA-D2920237570D}" type="sibTrans" cxnId="{3040F24D-5D7A-403C-ACFF-BD14AA30FBFF}">
      <dgm:prSet/>
      <dgm:spPr/>
      <dgm:t>
        <a:bodyPr/>
        <a:lstStyle/>
        <a:p>
          <a:endParaRPr lang="en-GB"/>
        </a:p>
      </dgm:t>
    </dgm:pt>
    <dgm:pt modelId="{0D2794B3-D30B-4418-9337-C41CC234421A}" type="parTrans" cxnId="{3040F24D-5D7A-403C-ACFF-BD14AA30FBFF}">
      <dgm:prSet/>
      <dgm:spPr/>
      <dgm:t>
        <a:bodyPr/>
        <a:lstStyle/>
        <a:p>
          <a:endParaRPr lang="en-GB"/>
        </a:p>
      </dgm:t>
    </dgm:pt>
    <dgm:pt modelId="{F9C8ED07-8A68-4A07-9E5B-354C511FFF0D}" type="pres">
      <dgm:prSet presAssocID="{8EF0C1BF-46C3-4258-97AD-12E5A97EAEB3}" presName="Name0" presStyleCnt="0">
        <dgm:presLayoutVars>
          <dgm:dir/>
          <dgm:resizeHandles val="exact"/>
        </dgm:presLayoutVars>
      </dgm:prSet>
      <dgm:spPr/>
      <dgm:t>
        <a:bodyPr/>
        <a:lstStyle/>
        <a:p>
          <a:endParaRPr lang="en-GB"/>
        </a:p>
      </dgm:t>
    </dgm:pt>
    <dgm:pt modelId="{1713BBCD-DDBE-4FA8-A8A0-5B612E4B27BB}" type="pres">
      <dgm:prSet presAssocID="{773AC37C-A97F-4E7C-A5C6-1E5BD21B78D0}" presName="compNode" presStyleCnt="0"/>
      <dgm:spPr/>
    </dgm:pt>
    <dgm:pt modelId="{CFAE44A9-6373-487D-A059-BB44161B117D}" type="pres">
      <dgm:prSet presAssocID="{773AC37C-A97F-4E7C-A5C6-1E5BD21B78D0}" presName="pictRect" presStyleLbl="node1" presStyleIdx="0" presStyleCnt="4" custScaleX="100397" custScaleY="97143" custLinFactNeighborX="402" custLinFactNeighborY="-29742"/>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11144" t="1430" r="11144" b="1430"/>
          </a:stretch>
        </a:blipFill>
      </dgm:spPr>
      <dgm:t>
        <a:bodyPr/>
        <a:lstStyle/>
        <a:p>
          <a:endParaRPr lang="en-GB"/>
        </a:p>
      </dgm:t>
    </dgm:pt>
    <dgm:pt modelId="{21BEFFAB-A765-44A0-AF10-4C230E1098D7}" type="pres">
      <dgm:prSet presAssocID="{773AC37C-A97F-4E7C-A5C6-1E5BD21B78D0}" presName="textRect" presStyleLbl="revTx" presStyleIdx="0" presStyleCnt="4" custLinFactNeighborX="203" custLinFactNeighborY="-16418">
        <dgm:presLayoutVars>
          <dgm:bulletEnabled val="1"/>
        </dgm:presLayoutVars>
      </dgm:prSet>
      <dgm:spPr/>
      <dgm:t>
        <a:bodyPr/>
        <a:lstStyle/>
        <a:p>
          <a:endParaRPr lang="en-GB"/>
        </a:p>
      </dgm:t>
    </dgm:pt>
    <dgm:pt modelId="{90B8E1FB-E3D5-4898-B6E8-D30F7B65FAE2}" type="pres">
      <dgm:prSet presAssocID="{355062A9-46B9-4C22-96EA-D2920237570D}" presName="sibTrans" presStyleLbl="sibTrans2D1" presStyleIdx="0" presStyleCnt="0"/>
      <dgm:spPr/>
      <dgm:t>
        <a:bodyPr/>
        <a:lstStyle/>
        <a:p>
          <a:endParaRPr lang="en-GB"/>
        </a:p>
      </dgm:t>
    </dgm:pt>
    <dgm:pt modelId="{8C83297A-11AC-441B-BD91-3406CF5D1AAB}" type="pres">
      <dgm:prSet presAssocID="{1A0A03AB-36FF-4AD0-BF84-1F1BD0D78B47}" presName="compNode" presStyleCnt="0"/>
      <dgm:spPr/>
    </dgm:pt>
    <dgm:pt modelId="{403D214B-A51E-498B-B5DD-78A9F190EC06}" type="pres">
      <dgm:prSet presAssocID="{1A0A03AB-36FF-4AD0-BF84-1F1BD0D78B47}" presName="pictRect" presStyleLbl="node1" presStyleIdx="1" presStyleCnt="4" custLinFactNeighborX="-7103" custLinFactNeighborY="-34006"/>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3559" r="3559"/>
          </a:stretch>
        </a:blipFill>
      </dgm:spPr>
      <dgm:t>
        <a:bodyPr/>
        <a:lstStyle/>
        <a:p>
          <a:endParaRPr lang="en-GB"/>
        </a:p>
      </dgm:t>
    </dgm:pt>
    <dgm:pt modelId="{2DDCF754-5822-4A70-B46A-1D07A9BA7A75}" type="pres">
      <dgm:prSet presAssocID="{1A0A03AB-36FF-4AD0-BF84-1F1BD0D78B47}" presName="textRect" presStyleLbl="revTx" presStyleIdx="1" presStyleCnt="4" custLinFactNeighborX="-3673" custLinFactNeighborY="-17745">
        <dgm:presLayoutVars>
          <dgm:bulletEnabled val="1"/>
        </dgm:presLayoutVars>
      </dgm:prSet>
      <dgm:spPr/>
      <dgm:t>
        <a:bodyPr/>
        <a:lstStyle/>
        <a:p>
          <a:endParaRPr lang="en-GB"/>
        </a:p>
      </dgm:t>
    </dgm:pt>
    <dgm:pt modelId="{10B964C0-62E7-4C2D-A5B6-2130B4B84DCE}" type="pres">
      <dgm:prSet presAssocID="{65026B1C-9666-4E33-B535-0460C5F39F2D}" presName="sibTrans" presStyleLbl="sibTrans2D1" presStyleIdx="0" presStyleCnt="0"/>
      <dgm:spPr/>
      <dgm:t>
        <a:bodyPr/>
        <a:lstStyle/>
        <a:p>
          <a:endParaRPr lang="en-GB"/>
        </a:p>
      </dgm:t>
    </dgm:pt>
    <dgm:pt modelId="{18CB868C-286E-4EEC-BFF7-CC24AE79B571}" type="pres">
      <dgm:prSet presAssocID="{8D40954E-C5E9-4840-AF45-CA696D3A3B35}" presName="compNode" presStyleCnt="0"/>
      <dgm:spPr/>
    </dgm:pt>
    <dgm:pt modelId="{F6122FAE-149B-4FA1-AF20-CA2BB1696F74}" type="pres">
      <dgm:prSet presAssocID="{8D40954E-C5E9-4840-AF45-CA696D3A3B35}" presName="pictRect" presStyleLbl="node1" presStyleIdx="2" presStyleCnt="4" custLinFactNeighborX="-14211" custLinFactNeighborY="-29028"/>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1918" r="11918"/>
          </a:stretch>
        </a:blipFill>
      </dgm:spPr>
      <dgm:t>
        <a:bodyPr/>
        <a:lstStyle/>
        <a:p>
          <a:endParaRPr lang="en-GB"/>
        </a:p>
      </dgm:t>
    </dgm:pt>
    <dgm:pt modelId="{FED87B09-AA2A-4A45-955C-69DA8CE5A8E9}" type="pres">
      <dgm:prSet presAssocID="{8D40954E-C5E9-4840-AF45-CA696D3A3B35}" presName="textRect" presStyleLbl="revTx" presStyleIdx="2" presStyleCnt="4" custLinFactNeighborX="-1563" custLinFactNeighborY="-17745">
        <dgm:presLayoutVars>
          <dgm:bulletEnabled val="1"/>
        </dgm:presLayoutVars>
      </dgm:prSet>
      <dgm:spPr/>
      <dgm:t>
        <a:bodyPr/>
        <a:lstStyle/>
        <a:p>
          <a:endParaRPr lang="en-GB"/>
        </a:p>
      </dgm:t>
    </dgm:pt>
    <dgm:pt modelId="{33B3D4C7-0BCF-459E-BCA8-9E5E1B101952}" type="pres">
      <dgm:prSet presAssocID="{15ACC53C-BF89-4D49-8CBF-A84C2058E10C}" presName="sibTrans" presStyleLbl="sibTrans2D1" presStyleIdx="0" presStyleCnt="0"/>
      <dgm:spPr/>
      <dgm:t>
        <a:bodyPr/>
        <a:lstStyle/>
        <a:p>
          <a:endParaRPr lang="en-GB"/>
        </a:p>
      </dgm:t>
    </dgm:pt>
    <dgm:pt modelId="{E8F0E0B2-3DA7-4BB0-BBF9-F93450F8DB5F}" type="pres">
      <dgm:prSet presAssocID="{B78651EB-081D-46F8-BE85-EAC5A14E9717}" presName="compNode" presStyleCnt="0"/>
      <dgm:spPr/>
    </dgm:pt>
    <dgm:pt modelId="{9F357D12-8FBB-499D-B9DA-E7DDC2DA2AE6}" type="pres">
      <dgm:prSet presAssocID="{B78651EB-081D-46F8-BE85-EAC5A14E9717}" presName="pictRect" presStyleLbl="node1" presStyleIdx="3" presStyleCnt="4" custLinFactNeighborX="-4727" custLinFactNeighborY="-24050"/>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22" b="122"/>
          </a:stretch>
        </a:blipFill>
      </dgm:spPr>
      <dgm:t>
        <a:bodyPr/>
        <a:lstStyle/>
        <a:p>
          <a:endParaRPr lang="en-GB"/>
        </a:p>
      </dgm:t>
    </dgm:pt>
    <dgm:pt modelId="{983D45B7-9D27-4565-8B03-367CB1D15B0E}" type="pres">
      <dgm:prSet presAssocID="{B78651EB-081D-46F8-BE85-EAC5A14E9717}" presName="textRect" presStyleLbl="revTx" presStyleIdx="3" presStyleCnt="4" custLinFactNeighborX="-3416" custLinFactNeighborY="-8500">
        <dgm:presLayoutVars>
          <dgm:bulletEnabled val="1"/>
        </dgm:presLayoutVars>
      </dgm:prSet>
      <dgm:spPr/>
      <dgm:t>
        <a:bodyPr/>
        <a:lstStyle/>
        <a:p>
          <a:endParaRPr lang="en-GB"/>
        </a:p>
      </dgm:t>
    </dgm:pt>
  </dgm:ptLst>
  <dgm:cxnLst>
    <dgm:cxn modelId="{B3B70473-AADD-4345-8B2E-3335A2ED4469}" type="presOf" srcId="{1A0A03AB-36FF-4AD0-BF84-1F1BD0D78B47}" destId="{2DDCF754-5822-4A70-B46A-1D07A9BA7A75}" srcOrd="0" destOrd="0" presId="urn:microsoft.com/office/officeart/2005/8/layout/pList1"/>
    <dgm:cxn modelId="{CE1D77BD-0FA0-4130-8843-886D415E567B}" srcId="{8EF0C1BF-46C3-4258-97AD-12E5A97EAEB3}" destId="{1A0A03AB-36FF-4AD0-BF84-1F1BD0D78B47}" srcOrd="1" destOrd="0" parTransId="{CB4ABBA6-199D-4DA9-A957-125A424109FF}" sibTransId="{65026B1C-9666-4E33-B535-0460C5F39F2D}"/>
    <dgm:cxn modelId="{40B0AD54-7F7B-4FE3-81B6-E42EA6B25225}" type="presOf" srcId="{8EF0C1BF-46C3-4258-97AD-12E5A97EAEB3}" destId="{F9C8ED07-8A68-4A07-9E5B-354C511FFF0D}" srcOrd="0" destOrd="0" presId="urn:microsoft.com/office/officeart/2005/8/layout/pList1"/>
    <dgm:cxn modelId="{3040F24D-5D7A-403C-ACFF-BD14AA30FBFF}" srcId="{8EF0C1BF-46C3-4258-97AD-12E5A97EAEB3}" destId="{773AC37C-A97F-4E7C-A5C6-1E5BD21B78D0}" srcOrd="0" destOrd="0" parTransId="{0D2794B3-D30B-4418-9337-C41CC234421A}" sibTransId="{355062A9-46B9-4C22-96EA-D2920237570D}"/>
    <dgm:cxn modelId="{A122EBE6-ADA6-4D4C-AF7A-814386BF7298}" srcId="{8EF0C1BF-46C3-4258-97AD-12E5A97EAEB3}" destId="{B78651EB-081D-46F8-BE85-EAC5A14E9717}" srcOrd="3" destOrd="0" parTransId="{B6794CFC-05C4-4A58-96FA-BBF55117ED2E}" sibTransId="{86A95315-1468-471F-BD20-462BBB42FAC0}"/>
    <dgm:cxn modelId="{0C79C882-83C6-4D5B-B23F-DF53863DEBF3}" type="presOf" srcId="{8D40954E-C5E9-4840-AF45-CA696D3A3B35}" destId="{FED87B09-AA2A-4A45-955C-69DA8CE5A8E9}" srcOrd="0" destOrd="0" presId="urn:microsoft.com/office/officeart/2005/8/layout/pList1"/>
    <dgm:cxn modelId="{7AC728FA-9150-4119-883A-425F19D92A53}" type="presOf" srcId="{B78651EB-081D-46F8-BE85-EAC5A14E9717}" destId="{983D45B7-9D27-4565-8B03-367CB1D15B0E}" srcOrd="0" destOrd="0" presId="urn:microsoft.com/office/officeart/2005/8/layout/pList1"/>
    <dgm:cxn modelId="{E40FC906-2FF1-4E7C-B7FD-7B9EF536463B}" srcId="{8EF0C1BF-46C3-4258-97AD-12E5A97EAEB3}" destId="{8D40954E-C5E9-4840-AF45-CA696D3A3B35}" srcOrd="2" destOrd="0" parTransId="{7B969906-DA1D-4FC5-8951-4F7BDCF6A0FA}" sibTransId="{15ACC53C-BF89-4D49-8CBF-A84C2058E10C}"/>
    <dgm:cxn modelId="{899F1CCF-8BA1-44DB-A1F4-872309F31BDA}" type="presOf" srcId="{65026B1C-9666-4E33-B535-0460C5F39F2D}" destId="{10B964C0-62E7-4C2D-A5B6-2130B4B84DCE}" srcOrd="0" destOrd="0" presId="urn:microsoft.com/office/officeart/2005/8/layout/pList1"/>
    <dgm:cxn modelId="{D72E1191-869B-44C6-AB4A-9B38B95B25A7}" type="presOf" srcId="{15ACC53C-BF89-4D49-8CBF-A84C2058E10C}" destId="{33B3D4C7-0BCF-459E-BCA8-9E5E1B101952}" srcOrd="0" destOrd="0" presId="urn:microsoft.com/office/officeart/2005/8/layout/pList1"/>
    <dgm:cxn modelId="{EB65AAB3-92F4-49FE-9CF2-5095E05D9524}" type="presOf" srcId="{355062A9-46B9-4C22-96EA-D2920237570D}" destId="{90B8E1FB-E3D5-4898-B6E8-D30F7B65FAE2}" srcOrd="0" destOrd="0" presId="urn:microsoft.com/office/officeart/2005/8/layout/pList1"/>
    <dgm:cxn modelId="{B279F182-0E5F-4045-9F9C-F652397EA199}" type="presOf" srcId="{773AC37C-A97F-4E7C-A5C6-1E5BD21B78D0}" destId="{21BEFFAB-A765-44A0-AF10-4C230E1098D7}" srcOrd="0" destOrd="0" presId="urn:microsoft.com/office/officeart/2005/8/layout/pList1"/>
    <dgm:cxn modelId="{82AD31D1-68D7-4186-B88F-A484127C185B}" type="presParOf" srcId="{F9C8ED07-8A68-4A07-9E5B-354C511FFF0D}" destId="{1713BBCD-DDBE-4FA8-A8A0-5B612E4B27BB}" srcOrd="0" destOrd="0" presId="urn:microsoft.com/office/officeart/2005/8/layout/pList1"/>
    <dgm:cxn modelId="{DC0C4046-2C3E-4406-99D1-97F40BFFBA93}" type="presParOf" srcId="{1713BBCD-DDBE-4FA8-A8A0-5B612E4B27BB}" destId="{CFAE44A9-6373-487D-A059-BB44161B117D}" srcOrd="0" destOrd="0" presId="urn:microsoft.com/office/officeart/2005/8/layout/pList1"/>
    <dgm:cxn modelId="{242483B3-53B3-439E-879E-36703A76C547}" type="presParOf" srcId="{1713BBCD-DDBE-4FA8-A8A0-5B612E4B27BB}" destId="{21BEFFAB-A765-44A0-AF10-4C230E1098D7}" srcOrd="1" destOrd="0" presId="urn:microsoft.com/office/officeart/2005/8/layout/pList1"/>
    <dgm:cxn modelId="{B4BAF307-ED77-4CCD-9391-82525337F758}" type="presParOf" srcId="{F9C8ED07-8A68-4A07-9E5B-354C511FFF0D}" destId="{90B8E1FB-E3D5-4898-B6E8-D30F7B65FAE2}" srcOrd="1" destOrd="0" presId="urn:microsoft.com/office/officeart/2005/8/layout/pList1"/>
    <dgm:cxn modelId="{ACCE6CBE-5DB0-4EEF-9850-5259183D93BE}" type="presParOf" srcId="{F9C8ED07-8A68-4A07-9E5B-354C511FFF0D}" destId="{8C83297A-11AC-441B-BD91-3406CF5D1AAB}" srcOrd="2" destOrd="0" presId="urn:microsoft.com/office/officeart/2005/8/layout/pList1"/>
    <dgm:cxn modelId="{1EB5344E-C950-41E4-B318-D52FC5DB33B5}" type="presParOf" srcId="{8C83297A-11AC-441B-BD91-3406CF5D1AAB}" destId="{403D214B-A51E-498B-B5DD-78A9F190EC06}" srcOrd="0" destOrd="0" presId="urn:microsoft.com/office/officeart/2005/8/layout/pList1"/>
    <dgm:cxn modelId="{DE0A6965-BD8E-41C0-84E6-826104C0D1DC}" type="presParOf" srcId="{8C83297A-11AC-441B-BD91-3406CF5D1AAB}" destId="{2DDCF754-5822-4A70-B46A-1D07A9BA7A75}" srcOrd="1" destOrd="0" presId="urn:microsoft.com/office/officeart/2005/8/layout/pList1"/>
    <dgm:cxn modelId="{6256F913-8ED9-4566-98A6-5FC8E58E6E87}" type="presParOf" srcId="{F9C8ED07-8A68-4A07-9E5B-354C511FFF0D}" destId="{10B964C0-62E7-4C2D-A5B6-2130B4B84DCE}" srcOrd="3" destOrd="0" presId="urn:microsoft.com/office/officeart/2005/8/layout/pList1"/>
    <dgm:cxn modelId="{CCC60091-B915-4D66-AC85-E0F207C91F28}" type="presParOf" srcId="{F9C8ED07-8A68-4A07-9E5B-354C511FFF0D}" destId="{18CB868C-286E-4EEC-BFF7-CC24AE79B571}" srcOrd="4" destOrd="0" presId="urn:microsoft.com/office/officeart/2005/8/layout/pList1"/>
    <dgm:cxn modelId="{A3271B69-5E0F-4861-BDFD-ECC206BFA751}" type="presParOf" srcId="{18CB868C-286E-4EEC-BFF7-CC24AE79B571}" destId="{F6122FAE-149B-4FA1-AF20-CA2BB1696F74}" srcOrd="0" destOrd="0" presId="urn:microsoft.com/office/officeart/2005/8/layout/pList1"/>
    <dgm:cxn modelId="{30E044D0-42CA-44BB-8D11-DC65DC864F42}" type="presParOf" srcId="{18CB868C-286E-4EEC-BFF7-CC24AE79B571}" destId="{FED87B09-AA2A-4A45-955C-69DA8CE5A8E9}" srcOrd="1" destOrd="0" presId="urn:microsoft.com/office/officeart/2005/8/layout/pList1"/>
    <dgm:cxn modelId="{1DFBEF8B-78FF-4579-8335-DA662479F5BE}" type="presParOf" srcId="{F9C8ED07-8A68-4A07-9E5B-354C511FFF0D}" destId="{33B3D4C7-0BCF-459E-BCA8-9E5E1B101952}" srcOrd="5" destOrd="0" presId="urn:microsoft.com/office/officeart/2005/8/layout/pList1"/>
    <dgm:cxn modelId="{A305EDEA-AD43-4F65-96CD-3A0D5F018BE9}" type="presParOf" srcId="{F9C8ED07-8A68-4A07-9E5B-354C511FFF0D}" destId="{E8F0E0B2-3DA7-4BB0-BBF9-F93450F8DB5F}" srcOrd="6" destOrd="0" presId="urn:microsoft.com/office/officeart/2005/8/layout/pList1"/>
    <dgm:cxn modelId="{2DC5253B-6FBC-4ABD-BECC-958EB1851719}" type="presParOf" srcId="{E8F0E0B2-3DA7-4BB0-BBF9-F93450F8DB5F}" destId="{9F357D12-8FBB-499D-B9DA-E7DDC2DA2AE6}" srcOrd="0" destOrd="0" presId="urn:microsoft.com/office/officeart/2005/8/layout/pList1"/>
    <dgm:cxn modelId="{71BD4BB6-C641-4307-B328-CFDBE0817193}" type="presParOf" srcId="{E8F0E0B2-3DA7-4BB0-BBF9-F93450F8DB5F}" destId="{983D45B7-9D27-4565-8B03-367CB1D15B0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370971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defRPr/>
            </a:pPr>
            <a:r>
              <a:rPr lang="en-US" altLang="en-US" dirty="0" smtClean="0">
                <a:ea typeface="ＭＳ Ｐゴシック" pitchFamily="34" charset="-128"/>
              </a:rPr>
              <a:t>Clear message from Government that it wants planning system to be</a:t>
            </a:r>
            <a:r>
              <a:rPr lang="en-US" altLang="en-US" b="1" dirty="0" smtClean="0">
                <a:ea typeface="ＭＳ Ｐゴシック" pitchFamily="34" charset="-128"/>
              </a:rPr>
              <a:t> plan-led</a:t>
            </a:r>
          </a:p>
          <a:p>
            <a:pPr>
              <a:defRPr/>
            </a:pPr>
            <a:endParaRPr lang="en-US" altLang="en-US" b="1" dirty="0" smtClean="0">
              <a:ea typeface="ＭＳ Ｐゴシック" pitchFamily="34" charset="-128"/>
            </a:endParaRPr>
          </a:p>
          <a:p>
            <a:pPr>
              <a:defRPr/>
            </a:pPr>
            <a:r>
              <a:rPr lang="en-US" altLang="en-US" dirty="0" smtClean="0">
                <a:ea typeface="ＭＳ Ｐゴシック" pitchFamily="34" charset="-128"/>
              </a:rPr>
              <a:t>Decisions made on planning applications must be made on the most up to date planning policy for that area</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Local plans should “meet objectively assessed needs, with sufficient flexibility to adapt to rapid change”</a:t>
            </a:r>
          </a:p>
          <a:p>
            <a:pPr>
              <a:defRPr/>
            </a:pPr>
            <a:endParaRPr lang="en-US" altLang="en-US" b="1" dirty="0" smtClean="0">
              <a:ea typeface="ＭＳ Ｐゴシック" pitchFamily="34" charset="-128"/>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9CB2CF2-039E-46CF-B047-B7ED393F240B}" type="slidenum">
              <a:rPr lang="en-US" altLang="en-US">
                <a:solidFill>
                  <a:srgbClr val="000000"/>
                </a:solidFill>
              </a:rPr>
              <a:pPr>
                <a:spcBef>
                  <a:spcPct val="0"/>
                </a:spcBef>
              </a:pPr>
              <a:t>10</a:t>
            </a:fld>
            <a:endParaRPr lang="en-US" altLang="en-US">
              <a:solidFill>
                <a:srgbClr val="000000"/>
              </a:solidFill>
            </a:endParaRPr>
          </a:p>
        </p:txBody>
      </p:sp>
    </p:spTree>
    <p:extLst>
      <p:ext uri="{BB962C8B-B14F-4D97-AF65-F5344CB8AC3E}">
        <p14:creationId xmlns:p14="http://schemas.microsoft.com/office/powerpoint/2010/main" val="294027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altLang="en-US" b="1" smtClean="0">
              <a:latin typeface="Arial" panose="020B0604020202020204"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72C469C-6C31-46B8-AD3F-0DA44C02A5DA}" type="slidenum">
              <a:rPr lang="en-US" altLang="en-US">
                <a:solidFill>
                  <a:srgbClr val="000000"/>
                </a:solidFill>
              </a:rPr>
              <a:pPr>
                <a:spcBef>
                  <a:spcPct val="0"/>
                </a:spcBef>
              </a:pPr>
              <a:t>11</a:t>
            </a:fld>
            <a:endParaRPr lang="en-US" altLang="en-US">
              <a:solidFill>
                <a:srgbClr val="000000"/>
              </a:solidFill>
            </a:endParaRPr>
          </a:p>
        </p:txBody>
      </p:sp>
    </p:spTree>
    <p:extLst>
      <p:ext uri="{BB962C8B-B14F-4D97-AF65-F5344CB8AC3E}">
        <p14:creationId xmlns:p14="http://schemas.microsoft.com/office/powerpoint/2010/main" val="3337031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C185F21A-DBB8-4E65-9E4E-3435B804B7D3}" type="slidenum">
              <a:rPr lang="en-US" smtClean="0"/>
              <a:pPr/>
              <a:t>12</a:t>
            </a:fld>
            <a:endParaRPr lang="en-US"/>
          </a:p>
        </p:txBody>
      </p:sp>
    </p:spTree>
    <p:extLst>
      <p:ext uri="{BB962C8B-B14F-4D97-AF65-F5344CB8AC3E}">
        <p14:creationId xmlns:p14="http://schemas.microsoft.com/office/powerpoint/2010/main" val="370971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12788" y="746125"/>
            <a:ext cx="5384800" cy="3729038"/>
          </a:xfrm>
          <a:ln/>
        </p:spPr>
      </p:sp>
      <p:sp>
        <p:nvSpPr>
          <p:cNvPr id="24579" name="Notes Placeholder 2"/>
          <p:cNvSpPr>
            <a:spLocks noGrp="1"/>
          </p:cNvSpPr>
          <p:nvPr>
            <p:ph type="body" idx="1"/>
          </p:nvPr>
        </p:nvSpPr>
        <p:spPr>
          <a:noFill/>
        </p:spPr>
        <p:txBody>
          <a:bodyPr/>
          <a:lstStyle/>
          <a:p>
            <a:endParaRPr lang="en-US" altLang="en-US" dirty="0" smtClean="0"/>
          </a:p>
        </p:txBody>
      </p:sp>
      <p:sp>
        <p:nvSpPr>
          <p:cNvPr id="24580"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24581"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endParaRPr lang="en-US" altLang="en-US" smtClean="0">
              <a:solidFill>
                <a:srgbClr val="000000"/>
              </a:solidFill>
            </a:endParaRPr>
          </a:p>
        </p:txBody>
      </p:sp>
      <p:sp>
        <p:nvSpPr>
          <p:cNvPr id="24582"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fld id="{187EA042-F9A1-4789-BFCB-C8F38A1CD1D6}" type="slidenum">
              <a:rPr lang="en-GB" altLang="en-US" smtClean="0">
                <a:solidFill>
                  <a:srgbClr val="000000"/>
                </a:solidFill>
              </a:rPr>
              <a:pPr/>
              <a:t>13</a:t>
            </a:fld>
            <a:endParaRPr lang="en-GB" altLang="en-US" smtClean="0">
              <a:solidFill>
                <a:srgbClr val="000000"/>
              </a:solidFill>
            </a:endParaRPr>
          </a:p>
        </p:txBody>
      </p:sp>
    </p:spTree>
    <p:extLst>
      <p:ext uri="{BB962C8B-B14F-4D97-AF65-F5344CB8AC3E}">
        <p14:creationId xmlns:p14="http://schemas.microsoft.com/office/powerpoint/2010/main" val="315072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46125" y="282575"/>
            <a:ext cx="5381625" cy="3727450"/>
          </a:xfrm>
          <a:ln/>
        </p:spPr>
      </p:sp>
      <p:sp>
        <p:nvSpPr>
          <p:cNvPr id="22531" name="Notes Placeholder 2"/>
          <p:cNvSpPr>
            <a:spLocks noGrp="1"/>
          </p:cNvSpPr>
          <p:nvPr>
            <p:ph type="body" idx="1"/>
          </p:nvPr>
        </p:nvSpPr>
        <p:spPr>
          <a:xfrm>
            <a:off x="373848" y="4177701"/>
            <a:ext cx="6204265" cy="5408587"/>
          </a:xfrm>
        </p:spPr>
        <p:txBody>
          <a:bodyPr/>
          <a:lstStyle/>
          <a:p>
            <a:pPr>
              <a:defRPr/>
            </a:pPr>
            <a:endParaRPr lang="en-GB" sz="1100" spc="-10" dirty="0"/>
          </a:p>
        </p:txBody>
      </p:sp>
      <p:sp>
        <p:nvSpPr>
          <p:cNvPr id="25604"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25605"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fld id="{F653F397-8CCA-449E-82F0-93BAB4E7B44E}" type="slidenum">
              <a:rPr lang="en-GB" altLang="en-US" smtClean="0">
                <a:solidFill>
                  <a:srgbClr val="000000"/>
                </a:solidFill>
              </a:rPr>
              <a:pPr eaLnBrk="1" hangingPunct="1"/>
              <a:t>14</a:t>
            </a:fld>
            <a:endParaRPr lang="en-GB" altLang="en-US" smtClean="0">
              <a:solidFill>
                <a:srgbClr val="000000"/>
              </a:solidFill>
            </a:endParaRPr>
          </a:p>
        </p:txBody>
      </p:sp>
    </p:spTree>
    <p:extLst>
      <p:ext uri="{BB962C8B-B14F-4D97-AF65-F5344CB8AC3E}">
        <p14:creationId xmlns:p14="http://schemas.microsoft.com/office/powerpoint/2010/main" val="383724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12788" y="746125"/>
            <a:ext cx="5384800" cy="3729038"/>
          </a:xfrm>
          <a:ln/>
        </p:spPr>
      </p:sp>
      <p:sp>
        <p:nvSpPr>
          <p:cNvPr id="29699" name="Notes Placeholder 2"/>
          <p:cNvSpPr>
            <a:spLocks noGrp="1"/>
          </p:cNvSpPr>
          <p:nvPr>
            <p:ph type="body" idx="1"/>
          </p:nvPr>
        </p:nvSpPr>
        <p:spPr>
          <a:noFill/>
        </p:spPr>
        <p:txBody>
          <a:bodyPr/>
          <a:lstStyle/>
          <a:p>
            <a:endParaRPr lang="en-US" altLang="en-US" dirty="0" smtClean="0"/>
          </a:p>
        </p:txBody>
      </p:sp>
      <p:sp>
        <p:nvSpPr>
          <p:cNvPr id="29700"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29701"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29702"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fld id="{74DD17D6-7E08-4DA2-849A-82C8E87BBC54}" type="slidenum">
              <a:rPr lang="en-GB" altLang="en-US" smtClean="0">
                <a:solidFill>
                  <a:srgbClr val="000000"/>
                </a:solidFill>
              </a:rPr>
              <a:pPr eaLnBrk="1" hangingPunct="1"/>
              <a:t>15</a:t>
            </a:fld>
            <a:endParaRPr lang="en-GB" altLang="en-US" smtClean="0">
              <a:solidFill>
                <a:srgbClr val="000000"/>
              </a:solidFill>
            </a:endParaRPr>
          </a:p>
        </p:txBody>
      </p:sp>
    </p:spTree>
    <p:extLst>
      <p:ext uri="{BB962C8B-B14F-4D97-AF65-F5344CB8AC3E}">
        <p14:creationId xmlns:p14="http://schemas.microsoft.com/office/powerpoint/2010/main" val="364583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12788" y="746125"/>
            <a:ext cx="5384800" cy="3729038"/>
          </a:xfrm>
          <a:ln/>
        </p:spPr>
      </p:sp>
      <p:sp>
        <p:nvSpPr>
          <p:cNvPr id="30723" name="Notes Placeholder 2"/>
          <p:cNvSpPr>
            <a:spLocks noGrp="1"/>
          </p:cNvSpPr>
          <p:nvPr>
            <p:ph type="body" idx="1"/>
          </p:nvPr>
        </p:nvSpPr>
        <p:spPr>
          <a:xfrm>
            <a:off x="518613" y="4723171"/>
            <a:ext cx="5701561" cy="4936270"/>
          </a:xfrm>
          <a:noFill/>
        </p:spPr>
        <p:txBody>
          <a:bodyPr/>
          <a:lstStyle/>
          <a:p>
            <a:pPr eaLnBrk="1" hangingPunct="1"/>
            <a:endParaRPr lang="en-US" altLang="en-US" sz="1100" dirty="0">
              <a:cs typeface="Arial" pitchFamily="34" charset="0"/>
            </a:endParaRPr>
          </a:p>
        </p:txBody>
      </p:sp>
      <p:sp>
        <p:nvSpPr>
          <p:cNvPr id="30724" name="Header Placeholder 3"/>
          <p:cNvSpPr>
            <a:spLocks noGrp="1"/>
          </p:cNvSpPr>
          <p:nvPr>
            <p:ph type="hdr" sz="quarter"/>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30725" name="Footer Placeholder 4"/>
          <p:cNvSpPr>
            <a:spLocks noGrp="1"/>
          </p:cNvSpPr>
          <p:nvPr>
            <p:ph type="ftr" sz="quarter" idx="4"/>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srgbClr val="000000"/>
              </a:solidFill>
            </a:endParaRPr>
          </a:p>
        </p:txBody>
      </p:sp>
      <p:sp>
        <p:nvSpPr>
          <p:cNvPr id="30726" name="Slide Number Placeholder 5"/>
          <p:cNvSpPr>
            <a:spLocks noGrp="1"/>
          </p:cNvSpPr>
          <p:nvPr>
            <p:ph type="sldNum" sz="quarter" idx="5"/>
          </p:nvPr>
        </p:nvSpPr>
        <p:spPr>
          <a:noFill/>
        </p:spPr>
        <p:txBody>
          <a:bodyPr/>
          <a:lstStyle>
            <a:lvl1pPr>
              <a:defRPr>
                <a:solidFill>
                  <a:schemeClr val="tx1"/>
                </a:solidFill>
                <a:latin typeface="Arial" pitchFamily="34" charset="0"/>
              </a:defRPr>
            </a:lvl1pPr>
            <a:lvl2pPr marL="744287" indent="-286264">
              <a:defRPr>
                <a:solidFill>
                  <a:schemeClr val="tx1"/>
                </a:solidFill>
                <a:latin typeface="Arial" pitchFamily="34" charset="0"/>
              </a:defRPr>
            </a:lvl2pPr>
            <a:lvl3pPr marL="1145057" indent="-229011">
              <a:defRPr>
                <a:solidFill>
                  <a:schemeClr val="tx1"/>
                </a:solidFill>
                <a:latin typeface="Arial" pitchFamily="34" charset="0"/>
              </a:defRPr>
            </a:lvl3pPr>
            <a:lvl4pPr marL="1603080" indent="-229011">
              <a:defRPr>
                <a:solidFill>
                  <a:schemeClr val="tx1"/>
                </a:solidFill>
                <a:latin typeface="Arial" pitchFamily="34" charset="0"/>
              </a:defRPr>
            </a:lvl4pPr>
            <a:lvl5pPr marL="2061103" indent="-229011">
              <a:defRPr>
                <a:solidFill>
                  <a:schemeClr val="tx1"/>
                </a:solidFill>
                <a:latin typeface="Arial" pitchFamily="34" charset="0"/>
              </a:defRPr>
            </a:lvl5pPr>
            <a:lvl6pPr marL="2519126" indent="-229011" eaLnBrk="0" fontAlgn="base" hangingPunct="0">
              <a:spcBef>
                <a:spcPct val="0"/>
              </a:spcBef>
              <a:spcAft>
                <a:spcPct val="0"/>
              </a:spcAft>
              <a:defRPr>
                <a:solidFill>
                  <a:schemeClr val="tx1"/>
                </a:solidFill>
                <a:latin typeface="Arial" pitchFamily="34" charset="0"/>
              </a:defRPr>
            </a:lvl6pPr>
            <a:lvl7pPr marL="2977149" indent="-229011" eaLnBrk="0" fontAlgn="base" hangingPunct="0">
              <a:spcBef>
                <a:spcPct val="0"/>
              </a:spcBef>
              <a:spcAft>
                <a:spcPct val="0"/>
              </a:spcAft>
              <a:defRPr>
                <a:solidFill>
                  <a:schemeClr val="tx1"/>
                </a:solidFill>
                <a:latin typeface="Arial" pitchFamily="34" charset="0"/>
              </a:defRPr>
            </a:lvl7pPr>
            <a:lvl8pPr marL="3435172" indent="-229011" eaLnBrk="0" fontAlgn="base" hangingPunct="0">
              <a:spcBef>
                <a:spcPct val="0"/>
              </a:spcBef>
              <a:spcAft>
                <a:spcPct val="0"/>
              </a:spcAft>
              <a:defRPr>
                <a:solidFill>
                  <a:schemeClr val="tx1"/>
                </a:solidFill>
                <a:latin typeface="Arial" pitchFamily="34" charset="0"/>
              </a:defRPr>
            </a:lvl8pPr>
            <a:lvl9pPr marL="3893195" indent="-229011" eaLnBrk="0" fontAlgn="base" hangingPunct="0">
              <a:spcBef>
                <a:spcPct val="0"/>
              </a:spcBef>
              <a:spcAft>
                <a:spcPct val="0"/>
              </a:spcAft>
              <a:defRPr>
                <a:solidFill>
                  <a:schemeClr val="tx1"/>
                </a:solidFill>
                <a:latin typeface="Arial" pitchFamily="34" charset="0"/>
              </a:defRPr>
            </a:lvl9pPr>
          </a:lstStyle>
          <a:p>
            <a:pPr eaLnBrk="1" hangingPunct="1"/>
            <a:fld id="{F31FBACB-FE45-4505-8035-3B6CF5D0B4BA}" type="slidenum">
              <a:rPr lang="en-GB" altLang="en-US" smtClean="0">
                <a:solidFill>
                  <a:srgbClr val="000000"/>
                </a:solidFill>
              </a:rPr>
              <a:pPr eaLnBrk="1" hangingPunct="1"/>
              <a:t>16</a:t>
            </a:fld>
            <a:endParaRPr lang="en-GB" altLang="en-US" smtClean="0">
              <a:solidFill>
                <a:srgbClr val="000000"/>
              </a:solidFill>
            </a:endParaRPr>
          </a:p>
        </p:txBody>
      </p:sp>
    </p:spTree>
    <p:extLst>
      <p:ext uri="{BB962C8B-B14F-4D97-AF65-F5344CB8AC3E}">
        <p14:creationId xmlns:p14="http://schemas.microsoft.com/office/powerpoint/2010/main" val="367608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Regulations</a:t>
            </a:r>
            <a:r>
              <a:rPr lang="en-US" sz="1200" b="0" i="0" kern="1200" baseline="0" dirty="0" smtClean="0">
                <a:solidFill>
                  <a:schemeClr val="tx1"/>
                </a:solidFill>
                <a:effectLst/>
                <a:latin typeface="Arial" pitchFamily="34" charset="0"/>
                <a:ea typeface="+mn-ea"/>
                <a:cs typeface="+mn-cs"/>
              </a:rPr>
              <a:t> and details will be coming out thick and fast.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17</a:t>
            </a:fld>
            <a:endParaRPr lang="en-US"/>
          </a:p>
        </p:txBody>
      </p:sp>
    </p:spTree>
    <p:extLst>
      <p:ext uri="{BB962C8B-B14F-4D97-AF65-F5344CB8AC3E}">
        <p14:creationId xmlns:p14="http://schemas.microsoft.com/office/powerpoint/2010/main" val="206477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lvl="0"/>
            <a:r>
              <a:rPr lang="en-GB" dirty="0" smtClean="0"/>
              <a:t>H&amp;P Bill introduces powers for </a:t>
            </a:r>
            <a:r>
              <a:rPr lang="en-GB" dirty="0" err="1" smtClean="0"/>
              <a:t>SoS</a:t>
            </a:r>
            <a:r>
              <a:rPr lang="en-GB" dirty="0" smtClean="0"/>
              <a:t> to intervene to bring LPA plans forward</a:t>
            </a:r>
          </a:p>
          <a:p>
            <a:pPr lvl="0"/>
            <a:r>
              <a:rPr lang="en-GB" dirty="0" smtClean="0"/>
              <a:t>A deadline of early 2017 for plans to be produced </a:t>
            </a:r>
          </a:p>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18</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19</a:t>
            </a:fld>
            <a:endParaRPr lang="en-US"/>
          </a:p>
        </p:txBody>
      </p:sp>
    </p:spTree>
    <p:extLst>
      <p:ext uri="{BB962C8B-B14F-4D97-AF65-F5344CB8AC3E}">
        <p14:creationId xmlns:p14="http://schemas.microsoft.com/office/powerpoint/2010/main" val="23145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marL="0" indent="0">
              <a:lnSpc>
                <a:spcPct val="90000"/>
              </a:lnSpc>
              <a:buNone/>
            </a:pPr>
            <a:r>
              <a:rPr lang="en-US" dirty="0" smtClean="0"/>
              <a:t>This </a:t>
            </a:r>
            <a:r>
              <a:rPr lang="en-US" dirty="0" err="1" smtClean="0"/>
              <a:t>programme</a:t>
            </a:r>
            <a:r>
              <a:rPr lang="en-US" dirty="0" smtClean="0"/>
              <a:t> is designed to help delegates to take an active leadership role in producing or updating their local plan, receiving advice on individual issues to be confident to produce a sound local plan. The course will look at the issues of Objectively Assessed Need and having a 5 year housing land supply and other challenges in producing a sound local plan. </a:t>
            </a:r>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8398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20</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21</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22</a:t>
            </a:fld>
            <a:endParaRPr lang="en-US"/>
          </a:p>
        </p:txBody>
      </p:sp>
    </p:spTree>
    <p:extLst>
      <p:ext uri="{BB962C8B-B14F-4D97-AF65-F5344CB8AC3E}">
        <p14:creationId xmlns:p14="http://schemas.microsoft.com/office/powerpoint/2010/main" val="4194863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23</a:t>
            </a:fld>
            <a:endParaRPr lang="en-US"/>
          </a:p>
        </p:txBody>
      </p:sp>
    </p:spTree>
    <p:extLst>
      <p:ext uri="{BB962C8B-B14F-4D97-AF65-F5344CB8AC3E}">
        <p14:creationId xmlns:p14="http://schemas.microsoft.com/office/powerpoint/2010/main" val="2818153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24</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LOCAL PLAN PROCESS REVIEW</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set up a panel in September 2015 to advise them on streamlining the local plan process. The request for evidence close at the end of October 2015 and they are due to report their findings at the end of February 2016.</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review is looking at how local plans are prepared by local authorities, how they are examined and adopted with an aim of speeding up the process. It aims to identify barriers to local plan-making and make proposals on how to improve the process. </a:t>
            </a:r>
          </a:p>
          <a:p>
            <a:r>
              <a:rPr lang="en-GB" sz="1200" kern="1200" dirty="0" smtClean="0">
                <a:solidFill>
                  <a:schemeClr val="tx1"/>
                </a:solidFill>
                <a:effectLst/>
                <a:latin typeface="Arial" pitchFamily="34" charset="0"/>
                <a:ea typeface="+mn-ea"/>
                <a:cs typeface="+mn-cs"/>
              </a:rPr>
              <a:t>Some of the specific areas it is examining are</a:t>
            </a:r>
          </a:p>
          <a:p>
            <a:pPr lvl="0"/>
            <a:r>
              <a:rPr lang="en-GB" sz="1200" kern="1200" dirty="0" smtClean="0">
                <a:solidFill>
                  <a:schemeClr val="tx1"/>
                </a:solidFill>
                <a:effectLst/>
                <a:latin typeface="Arial" pitchFamily="34" charset="0"/>
                <a:ea typeface="+mn-ea"/>
                <a:cs typeface="+mn-cs"/>
              </a:rPr>
              <a:t>whether the documents are taking on too many issues,</a:t>
            </a:r>
          </a:p>
          <a:p>
            <a:pPr lvl="0"/>
            <a:r>
              <a:rPr lang="en-GB" sz="1200" kern="1200" dirty="0" smtClean="0">
                <a:solidFill>
                  <a:schemeClr val="tx1"/>
                </a:solidFill>
                <a:effectLst/>
                <a:latin typeface="Arial" pitchFamily="34" charset="0"/>
                <a:ea typeface="+mn-ea"/>
                <a:cs typeface="+mn-cs"/>
              </a:rPr>
              <a:t>how the process is resourced, </a:t>
            </a:r>
          </a:p>
          <a:p>
            <a:pPr lvl="0"/>
            <a:r>
              <a:rPr lang="en-GB" sz="1200" kern="1200" dirty="0" smtClean="0">
                <a:solidFill>
                  <a:schemeClr val="tx1"/>
                </a:solidFill>
                <a:effectLst/>
                <a:latin typeface="Arial" pitchFamily="34" charset="0"/>
                <a:ea typeface="+mn-ea"/>
                <a:cs typeface="+mn-cs"/>
              </a:rPr>
              <a:t>better collaboration between authorities to produce plans together,</a:t>
            </a:r>
          </a:p>
          <a:p>
            <a:pPr lvl="0"/>
            <a:r>
              <a:rPr lang="en-GB" sz="1200" kern="1200" dirty="0" smtClean="0">
                <a:solidFill>
                  <a:schemeClr val="tx1"/>
                </a:solidFill>
                <a:effectLst/>
                <a:latin typeface="Arial" pitchFamily="34" charset="0"/>
                <a:ea typeface="+mn-ea"/>
                <a:cs typeface="+mn-cs"/>
              </a:rPr>
              <a:t>how strategic housing need is addressed, </a:t>
            </a:r>
          </a:p>
          <a:p>
            <a:pPr lvl="0"/>
            <a:r>
              <a:rPr lang="en-GB" sz="1200" kern="1200" dirty="0" smtClean="0">
                <a:solidFill>
                  <a:schemeClr val="tx1"/>
                </a:solidFill>
                <a:effectLst/>
                <a:latin typeface="Arial" pitchFamily="34" charset="0"/>
                <a:ea typeface="+mn-ea"/>
                <a:cs typeface="+mn-cs"/>
              </a:rPr>
              <a:t>improvements to the duty to cooperate process, </a:t>
            </a:r>
          </a:p>
          <a:p>
            <a:pPr lvl="0"/>
            <a:r>
              <a:rPr lang="en-GB" sz="1200" kern="1200" dirty="0" smtClean="0">
                <a:solidFill>
                  <a:schemeClr val="tx1"/>
                </a:solidFill>
                <a:effectLst/>
                <a:latin typeface="Arial" pitchFamily="34" charset="0"/>
                <a:ea typeface="+mn-ea"/>
                <a:cs typeface="+mn-cs"/>
              </a:rPr>
              <a:t>the evidence requirements for a plan, and </a:t>
            </a:r>
          </a:p>
          <a:p>
            <a:pPr lvl="0"/>
            <a:r>
              <a:rPr lang="en-GB" sz="1200" kern="1200" dirty="0" smtClean="0">
                <a:solidFill>
                  <a:schemeClr val="tx1"/>
                </a:solidFill>
                <a:effectLst/>
                <a:latin typeface="Arial" pitchFamily="34" charset="0"/>
                <a:ea typeface="+mn-ea"/>
                <a:cs typeface="+mn-cs"/>
              </a:rPr>
              <a:t>tackling political differences stopping plans emerging.</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25</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26</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85619" indent="-263699" eaLnBrk="0" hangingPunct="0">
              <a:defRPr sz="4100" b="1">
                <a:solidFill>
                  <a:schemeClr val="tx2"/>
                </a:solidFill>
                <a:latin typeface="Arial" charset="0"/>
              </a:defRPr>
            </a:lvl2pPr>
            <a:lvl3pPr marL="1054797" indent="-210960" eaLnBrk="0" hangingPunct="0">
              <a:defRPr sz="4100" b="1">
                <a:solidFill>
                  <a:schemeClr val="tx2"/>
                </a:solidFill>
                <a:latin typeface="Arial" charset="0"/>
              </a:defRPr>
            </a:lvl3pPr>
            <a:lvl4pPr marL="1476716" indent="-210960" eaLnBrk="0" hangingPunct="0">
              <a:defRPr sz="4100" b="1">
                <a:solidFill>
                  <a:schemeClr val="tx2"/>
                </a:solidFill>
                <a:latin typeface="Arial" charset="0"/>
              </a:defRPr>
            </a:lvl4pPr>
            <a:lvl5pPr marL="1898635" indent="-210960" eaLnBrk="0" hangingPunct="0">
              <a:defRPr sz="4100" b="1">
                <a:solidFill>
                  <a:schemeClr val="tx2"/>
                </a:solidFill>
                <a:latin typeface="Arial" charset="0"/>
              </a:defRPr>
            </a:lvl5pPr>
            <a:lvl6pPr marL="2320554" indent="-210960" eaLnBrk="0" fontAlgn="base" hangingPunct="0">
              <a:spcBef>
                <a:spcPct val="0"/>
              </a:spcBef>
              <a:spcAft>
                <a:spcPct val="0"/>
              </a:spcAft>
              <a:defRPr sz="4100" b="1">
                <a:solidFill>
                  <a:schemeClr val="tx2"/>
                </a:solidFill>
                <a:latin typeface="Arial" charset="0"/>
              </a:defRPr>
            </a:lvl6pPr>
            <a:lvl7pPr marL="2742472" indent="-210960" eaLnBrk="0" fontAlgn="base" hangingPunct="0">
              <a:spcBef>
                <a:spcPct val="0"/>
              </a:spcBef>
              <a:spcAft>
                <a:spcPct val="0"/>
              </a:spcAft>
              <a:defRPr sz="4100" b="1">
                <a:solidFill>
                  <a:schemeClr val="tx2"/>
                </a:solidFill>
                <a:latin typeface="Arial" charset="0"/>
              </a:defRPr>
            </a:lvl7pPr>
            <a:lvl8pPr marL="3164392" indent="-210960" eaLnBrk="0" fontAlgn="base" hangingPunct="0">
              <a:spcBef>
                <a:spcPct val="0"/>
              </a:spcBef>
              <a:spcAft>
                <a:spcPct val="0"/>
              </a:spcAft>
              <a:defRPr sz="4100" b="1">
                <a:solidFill>
                  <a:schemeClr val="tx2"/>
                </a:solidFill>
                <a:latin typeface="Arial" charset="0"/>
              </a:defRPr>
            </a:lvl8pPr>
            <a:lvl9pPr marL="3586311" indent="-21096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29</a:t>
            </a:fld>
            <a:endParaRPr lang="en-US" sz="1200" b="0">
              <a:solidFill>
                <a:prstClr val="black"/>
              </a:solidFill>
            </a:endParaRPr>
          </a:p>
        </p:txBody>
      </p:sp>
    </p:spTree>
    <p:extLst>
      <p:ext uri="{BB962C8B-B14F-4D97-AF65-F5344CB8AC3E}">
        <p14:creationId xmlns:p14="http://schemas.microsoft.com/office/powerpoint/2010/main" val="214884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503" indent="-261347" eaLnBrk="0" hangingPunct="0">
              <a:defRPr sz="4100" b="1">
                <a:solidFill>
                  <a:schemeClr val="tx2"/>
                </a:solidFill>
                <a:latin typeface="Arial" charset="0"/>
              </a:defRPr>
            </a:lvl2pPr>
            <a:lvl3pPr marL="1045389" indent="-209078" eaLnBrk="0" hangingPunct="0">
              <a:defRPr sz="4100" b="1">
                <a:solidFill>
                  <a:schemeClr val="tx2"/>
                </a:solidFill>
                <a:latin typeface="Arial" charset="0"/>
              </a:defRPr>
            </a:lvl3pPr>
            <a:lvl4pPr marL="1463544" indent="-209078" eaLnBrk="0" hangingPunct="0">
              <a:defRPr sz="4100" b="1">
                <a:solidFill>
                  <a:schemeClr val="tx2"/>
                </a:solidFill>
                <a:latin typeface="Arial" charset="0"/>
              </a:defRPr>
            </a:lvl4pPr>
            <a:lvl5pPr marL="1881699" indent="-209078" eaLnBrk="0" hangingPunct="0">
              <a:defRPr sz="4100" b="1">
                <a:solidFill>
                  <a:schemeClr val="tx2"/>
                </a:solidFill>
                <a:latin typeface="Arial" charset="0"/>
              </a:defRPr>
            </a:lvl5pPr>
            <a:lvl6pPr marL="2299855" indent="-209078" eaLnBrk="0" fontAlgn="base" hangingPunct="0">
              <a:spcBef>
                <a:spcPct val="0"/>
              </a:spcBef>
              <a:spcAft>
                <a:spcPct val="0"/>
              </a:spcAft>
              <a:defRPr sz="4100" b="1">
                <a:solidFill>
                  <a:schemeClr val="tx2"/>
                </a:solidFill>
                <a:latin typeface="Arial" charset="0"/>
              </a:defRPr>
            </a:lvl6pPr>
            <a:lvl7pPr marL="2718010" indent="-209078" eaLnBrk="0" fontAlgn="base" hangingPunct="0">
              <a:spcBef>
                <a:spcPct val="0"/>
              </a:spcBef>
              <a:spcAft>
                <a:spcPct val="0"/>
              </a:spcAft>
              <a:defRPr sz="4100" b="1">
                <a:solidFill>
                  <a:schemeClr val="tx2"/>
                </a:solidFill>
                <a:latin typeface="Arial" charset="0"/>
              </a:defRPr>
            </a:lvl7pPr>
            <a:lvl8pPr marL="3136166" indent="-209078" eaLnBrk="0" fontAlgn="base" hangingPunct="0">
              <a:spcBef>
                <a:spcPct val="0"/>
              </a:spcBef>
              <a:spcAft>
                <a:spcPct val="0"/>
              </a:spcAft>
              <a:defRPr sz="4100" b="1">
                <a:solidFill>
                  <a:schemeClr val="tx2"/>
                </a:solidFill>
                <a:latin typeface="Arial" charset="0"/>
              </a:defRPr>
            </a:lvl8pPr>
            <a:lvl9pPr marL="3554322" indent="-209078"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46</a:t>
            </a:fld>
            <a:endParaRPr lang="en-US" sz="1200" b="0" dirty="0">
              <a:solidFill>
                <a:prstClr val="black"/>
              </a:solidFill>
            </a:endParaRPr>
          </a:p>
        </p:txBody>
      </p:sp>
    </p:spTree>
    <p:extLst>
      <p:ext uri="{BB962C8B-B14F-4D97-AF65-F5344CB8AC3E}">
        <p14:creationId xmlns:p14="http://schemas.microsoft.com/office/powerpoint/2010/main" val="1107974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85743" indent="-263747" eaLnBrk="0" hangingPunct="0">
              <a:defRPr sz="4100" b="1">
                <a:solidFill>
                  <a:schemeClr val="tx2"/>
                </a:solidFill>
                <a:latin typeface="Arial" charset="0"/>
              </a:defRPr>
            </a:lvl2pPr>
            <a:lvl3pPr marL="1054989" indent="-210998" eaLnBrk="0" hangingPunct="0">
              <a:defRPr sz="4100" b="1">
                <a:solidFill>
                  <a:schemeClr val="tx2"/>
                </a:solidFill>
                <a:latin typeface="Arial" charset="0"/>
              </a:defRPr>
            </a:lvl3pPr>
            <a:lvl4pPr marL="1476985" indent="-210998" eaLnBrk="0" hangingPunct="0">
              <a:defRPr sz="4100" b="1">
                <a:solidFill>
                  <a:schemeClr val="tx2"/>
                </a:solidFill>
                <a:latin typeface="Arial" charset="0"/>
              </a:defRPr>
            </a:lvl4pPr>
            <a:lvl5pPr marL="1898980" indent="-210998" eaLnBrk="0" hangingPunct="0">
              <a:defRPr sz="4100" b="1">
                <a:solidFill>
                  <a:schemeClr val="tx2"/>
                </a:solidFill>
                <a:latin typeface="Arial" charset="0"/>
              </a:defRPr>
            </a:lvl5pPr>
            <a:lvl6pPr marL="2320976" indent="-210998" eaLnBrk="0" fontAlgn="base" hangingPunct="0">
              <a:spcBef>
                <a:spcPct val="0"/>
              </a:spcBef>
              <a:spcAft>
                <a:spcPct val="0"/>
              </a:spcAft>
              <a:defRPr sz="4100" b="1">
                <a:solidFill>
                  <a:schemeClr val="tx2"/>
                </a:solidFill>
                <a:latin typeface="Arial" charset="0"/>
              </a:defRPr>
            </a:lvl6pPr>
            <a:lvl7pPr marL="2742971" indent="-210998" eaLnBrk="0" fontAlgn="base" hangingPunct="0">
              <a:spcBef>
                <a:spcPct val="0"/>
              </a:spcBef>
              <a:spcAft>
                <a:spcPct val="0"/>
              </a:spcAft>
              <a:defRPr sz="4100" b="1">
                <a:solidFill>
                  <a:schemeClr val="tx2"/>
                </a:solidFill>
                <a:latin typeface="Arial" charset="0"/>
              </a:defRPr>
            </a:lvl7pPr>
            <a:lvl8pPr marL="3164967" indent="-210998" eaLnBrk="0" fontAlgn="base" hangingPunct="0">
              <a:spcBef>
                <a:spcPct val="0"/>
              </a:spcBef>
              <a:spcAft>
                <a:spcPct val="0"/>
              </a:spcAft>
              <a:defRPr sz="4100" b="1">
                <a:solidFill>
                  <a:schemeClr val="tx2"/>
                </a:solidFill>
                <a:latin typeface="Arial" charset="0"/>
              </a:defRPr>
            </a:lvl8pPr>
            <a:lvl9pPr marL="3586963" indent="-210998"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48</a:t>
            </a:fld>
            <a:endParaRPr lang="en-US" sz="1200" b="0">
              <a:solidFill>
                <a:prstClr val="black"/>
              </a:solidFill>
            </a:endParaRPr>
          </a:p>
        </p:txBody>
      </p:sp>
    </p:spTree>
    <p:extLst>
      <p:ext uri="{BB962C8B-B14F-4D97-AF65-F5344CB8AC3E}">
        <p14:creationId xmlns:p14="http://schemas.microsoft.com/office/powerpoint/2010/main" val="110252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586754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85743" indent="-263747" eaLnBrk="0" hangingPunct="0">
              <a:defRPr sz="4100" b="1">
                <a:solidFill>
                  <a:schemeClr val="tx2"/>
                </a:solidFill>
                <a:latin typeface="Arial" charset="0"/>
              </a:defRPr>
            </a:lvl2pPr>
            <a:lvl3pPr marL="1054989" indent="-210998" eaLnBrk="0" hangingPunct="0">
              <a:defRPr sz="4100" b="1">
                <a:solidFill>
                  <a:schemeClr val="tx2"/>
                </a:solidFill>
                <a:latin typeface="Arial" charset="0"/>
              </a:defRPr>
            </a:lvl3pPr>
            <a:lvl4pPr marL="1476985" indent="-210998" eaLnBrk="0" hangingPunct="0">
              <a:defRPr sz="4100" b="1">
                <a:solidFill>
                  <a:schemeClr val="tx2"/>
                </a:solidFill>
                <a:latin typeface="Arial" charset="0"/>
              </a:defRPr>
            </a:lvl4pPr>
            <a:lvl5pPr marL="1898980" indent="-210998" eaLnBrk="0" hangingPunct="0">
              <a:defRPr sz="4100" b="1">
                <a:solidFill>
                  <a:schemeClr val="tx2"/>
                </a:solidFill>
                <a:latin typeface="Arial" charset="0"/>
              </a:defRPr>
            </a:lvl5pPr>
            <a:lvl6pPr marL="2320976" indent="-210998" eaLnBrk="0" fontAlgn="base" hangingPunct="0">
              <a:spcBef>
                <a:spcPct val="0"/>
              </a:spcBef>
              <a:spcAft>
                <a:spcPct val="0"/>
              </a:spcAft>
              <a:defRPr sz="4100" b="1">
                <a:solidFill>
                  <a:schemeClr val="tx2"/>
                </a:solidFill>
                <a:latin typeface="Arial" charset="0"/>
              </a:defRPr>
            </a:lvl6pPr>
            <a:lvl7pPr marL="2742971" indent="-210998" eaLnBrk="0" fontAlgn="base" hangingPunct="0">
              <a:spcBef>
                <a:spcPct val="0"/>
              </a:spcBef>
              <a:spcAft>
                <a:spcPct val="0"/>
              </a:spcAft>
              <a:defRPr sz="4100" b="1">
                <a:solidFill>
                  <a:schemeClr val="tx2"/>
                </a:solidFill>
                <a:latin typeface="Arial" charset="0"/>
              </a:defRPr>
            </a:lvl7pPr>
            <a:lvl8pPr marL="3164967" indent="-210998" eaLnBrk="0" fontAlgn="base" hangingPunct="0">
              <a:spcBef>
                <a:spcPct val="0"/>
              </a:spcBef>
              <a:spcAft>
                <a:spcPct val="0"/>
              </a:spcAft>
              <a:defRPr sz="4100" b="1">
                <a:solidFill>
                  <a:schemeClr val="tx2"/>
                </a:solidFill>
                <a:latin typeface="Arial" charset="0"/>
              </a:defRPr>
            </a:lvl8pPr>
            <a:lvl9pPr marL="3586963" indent="-210998"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49</a:t>
            </a:fld>
            <a:endParaRPr lang="en-US" sz="1200" b="0">
              <a:solidFill>
                <a:prstClr val="black"/>
              </a:solidFill>
            </a:endParaRPr>
          </a:p>
        </p:txBody>
      </p:sp>
    </p:spTree>
    <p:extLst>
      <p:ext uri="{BB962C8B-B14F-4D97-AF65-F5344CB8AC3E}">
        <p14:creationId xmlns:p14="http://schemas.microsoft.com/office/powerpoint/2010/main" val="1536843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5914">
              <a:defRPr/>
            </a:pPr>
            <a:r>
              <a:rPr lang="en-GB" baseline="0" dirty="0" smtClean="0"/>
              <a:t>Backlog is an additional amount to be included.  It is often confused with shortfall and there has been c</a:t>
            </a:r>
            <a:r>
              <a:rPr lang="en-GB" dirty="0" smtClean="0"/>
              <a:t>onsiderable </a:t>
            </a:r>
            <a:r>
              <a:rPr lang="en-GB" dirty="0"/>
              <a:t>discussion on this vexed issue. It can be considered as </a:t>
            </a:r>
            <a:r>
              <a:rPr lang="en-GB" dirty="0" smtClean="0"/>
              <a:t>…</a:t>
            </a:r>
          </a:p>
          <a:p>
            <a:pPr defTabSz="906079">
              <a:defRPr/>
            </a:pPr>
            <a:endParaRPr lang="en-GB" dirty="0"/>
          </a:p>
          <a:p>
            <a:pPr marL="0" marR="0" indent="0" algn="l" defTabSz="906079"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Depends on base date, dates of plan period and calculation of objectively assessed need</a:t>
            </a:r>
          </a:p>
          <a:p>
            <a:pPr defTabSz="906079">
              <a:defRPr/>
            </a:pPr>
            <a:endParaRPr lang="en-GB" dirty="0" smtClean="0"/>
          </a:p>
          <a:p>
            <a:pPr defTabSz="906079">
              <a:defRPr/>
            </a:pPr>
            <a:r>
              <a:rPr lang="en-GB" dirty="0" smtClean="0"/>
              <a:t>This </a:t>
            </a:r>
            <a:r>
              <a:rPr lang="en-GB" dirty="0"/>
              <a:t>unmet need should be taken into account in the up to date objectively assessed need and therefore does not need to be rolled forward into the 5 year supply</a:t>
            </a:r>
          </a:p>
          <a:p>
            <a:pPr defTabSz="906079">
              <a:defRPr/>
            </a:pPr>
            <a:endParaRPr lang="en-GB" dirty="0" smtClean="0"/>
          </a:p>
          <a:p>
            <a:r>
              <a:rPr lang="en-GB" dirty="0" smtClean="0"/>
              <a:t>Let us</a:t>
            </a:r>
            <a:r>
              <a:rPr lang="en-GB" baseline="0" dirty="0" smtClean="0"/>
              <a:t> look closer at how it works, and as I understand it: you have got your objective assessment of need which ends at the end of the plan period and starts at a given point (eg 2011) and ideally the same as the plan period – this will take into account all need at that point, consider whether rates have been surpressed and help inform the plan.  This is the position the NPPF and Guidance says we should be moving to.  </a:t>
            </a:r>
          </a:p>
          <a:p>
            <a:r>
              <a:rPr lang="en-GB" baseline="0" dirty="0" smtClean="0"/>
              <a:t>However, many plans have a longer plan period which goes further back and is not covered by an up to date assessment of need.  This is when backlog becomes an issue. Because it is the unmet need against previous target – but what is that figure, Inspectors have dismissed RSS and Structure Plan figures as being too out of date and are having to use projections in absence of anything better.  </a:t>
            </a:r>
          </a:p>
          <a:p>
            <a:pPr defTabSz="906079">
              <a:defRPr/>
            </a:pPr>
            <a:r>
              <a:rPr lang="en-GB" baseline="0" dirty="0" smtClean="0"/>
              <a:t>Another key issue here is where abouts you are in the process, how this relates to adoption and what target is being used when and how. Important to remember that the current year is fundamental as it is a rolling process.</a:t>
            </a:r>
          </a:p>
          <a:p>
            <a:endParaRPr lang="en-GB" baseline="0" dirty="0" smtClean="0"/>
          </a:p>
          <a:p>
            <a:r>
              <a:rPr lang="en-GB" baseline="0" dirty="0" smtClean="0"/>
              <a:t>Backlog will become a defunct concept as authorities ensure they have an up to date objective assessment of need.  Recent Winchester Judgement is key and will be looked at in detail when we look at the mechanics</a:t>
            </a:r>
            <a:endParaRPr lang="en-GB" dirty="0" smtClean="0"/>
          </a:p>
          <a:p>
            <a:pPr defTabSz="905914">
              <a:defRPr/>
            </a:pPr>
            <a:endParaRPr lang="en-GB"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58</a:t>
            </a:fld>
            <a:endParaRPr lang="en-US" sz="1200" b="0" dirty="0">
              <a:solidFill>
                <a:prstClr val="black"/>
              </a:solidFill>
            </a:endParaRPr>
          </a:p>
        </p:txBody>
      </p:sp>
    </p:spTree>
    <p:extLst>
      <p:ext uri="{BB962C8B-B14F-4D97-AF65-F5344CB8AC3E}">
        <p14:creationId xmlns:p14="http://schemas.microsoft.com/office/powerpoint/2010/main" val="1956525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5914">
              <a:defRPr/>
            </a:pPr>
            <a:r>
              <a:rPr lang="en-GB" dirty="0"/>
              <a:t>A shortfall in provision means that some housing needs have not been met.  These needs will not go away and are likely to mean more households either becoming homeless or living in overcrowded or unsuitable accommodation.  </a:t>
            </a:r>
          </a:p>
          <a:p>
            <a:pPr defTabSz="905914">
              <a:defRPr/>
            </a:pPr>
            <a:endParaRPr lang="en-GB" dirty="0"/>
          </a:p>
          <a:p>
            <a:pPr defTabSz="905914">
              <a:defRPr/>
            </a:pPr>
            <a:r>
              <a:rPr lang="en-GB" dirty="0"/>
              <a:t>Again it depends on base date ie where does OAN start from and how that relates to the current year.  As an aside it is important not to miss a year and use current year as year 1</a:t>
            </a:r>
          </a:p>
          <a:p>
            <a:pPr defTabSz="905914">
              <a:defRPr/>
            </a:pPr>
            <a:endParaRPr lang="en-GB" dirty="0"/>
          </a:p>
          <a:p>
            <a:pPr defTabSz="905914">
              <a:defRPr/>
            </a:pPr>
            <a:r>
              <a:rPr lang="en-GB" baseline="0" dirty="0" smtClean="0"/>
              <a:t>Using the ideal scenario that we are all moving towards  the plan period is the same as the one used to consider OAN. You are currently in year 2 due to slippage etc and have been monitoring the delivery of sites against the requirement, this demonstrates that you have not been meeting the requirement and you have therefore been underproviding.</a:t>
            </a:r>
          </a:p>
          <a:p>
            <a:pPr defTabSz="905914">
              <a:defRPr/>
            </a:pPr>
            <a:endParaRPr lang="en-GB" baseline="0" dirty="0" smtClean="0"/>
          </a:p>
          <a:p>
            <a:pPr defTabSz="905914">
              <a:defRPr/>
            </a:pPr>
            <a:r>
              <a:rPr lang="en-GB" baseline="0" dirty="0" smtClean="0"/>
              <a:t>This needs to be made up as soon as possible.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100" b="1">
                <a:solidFill>
                  <a:schemeClr val="tx2"/>
                </a:solidFill>
                <a:latin typeface="Arial" charset="0"/>
              </a:defRPr>
            </a:lvl1pPr>
            <a:lvl2pPr marL="679380" indent="-261299" eaLnBrk="0" hangingPunct="0">
              <a:defRPr sz="4100" b="1">
                <a:solidFill>
                  <a:schemeClr val="tx2"/>
                </a:solidFill>
                <a:latin typeface="Arial" charset="0"/>
              </a:defRPr>
            </a:lvl2pPr>
            <a:lvl3pPr marL="1045198" indent="-209040" eaLnBrk="0" hangingPunct="0">
              <a:defRPr sz="4100" b="1">
                <a:solidFill>
                  <a:schemeClr val="tx2"/>
                </a:solidFill>
                <a:latin typeface="Arial" charset="0"/>
              </a:defRPr>
            </a:lvl3pPr>
            <a:lvl4pPr marL="1463278" indent="-209040" eaLnBrk="0" hangingPunct="0">
              <a:defRPr sz="4100" b="1">
                <a:solidFill>
                  <a:schemeClr val="tx2"/>
                </a:solidFill>
                <a:latin typeface="Arial" charset="0"/>
              </a:defRPr>
            </a:lvl4pPr>
            <a:lvl5pPr marL="1881357" indent="-209040" eaLnBrk="0" hangingPunct="0">
              <a:defRPr sz="4100" b="1">
                <a:solidFill>
                  <a:schemeClr val="tx2"/>
                </a:solidFill>
                <a:latin typeface="Arial" charset="0"/>
              </a:defRPr>
            </a:lvl5pPr>
            <a:lvl6pPr marL="2299437" indent="-209040" eaLnBrk="0" fontAlgn="base" hangingPunct="0">
              <a:spcBef>
                <a:spcPct val="0"/>
              </a:spcBef>
              <a:spcAft>
                <a:spcPct val="0"/>
              </a:spcAft>
              <a:defRPr sz="4100" b="1">
                <a:solidFill>
                  <a:schemeClr val="tx2"/>
                </a:solidFill>
                <a:latin typeface="Arial" charset="0"/>
              </a:defRPr>
            </a:lvl6pPr>
            <a:lvl7pPr marL="2717516" indent="-209040" eaLnBrk="0" fontAlgn="base" hangingPunct="0">
              <a:spcBef>
                <a:spcPct val="0"/>
              </a:spcBef>
              <a:spcAft>
                <a:spcPct val="0"/>
              </a:spcAft>
              <a:defRPr sz="4100" b="1">
                <a:solidFill>
                  <a:schemeClr val="tx2"/>
                </a:solidFill>
                <a:latin typeface="Arial" charset="0"/>
              </a:defRPr>
            </a:lvl7pPr>
            <a:lvl8pPr marL="3135596" indent="-209040" eaLnBrk="0" fontAlgn="base" hangingPunct="0">
              <a:spcBef>
                <a:spcPct val="0"/>
              </a:spcBef>
              <a:spcAft>
                <a:spcPct val="0"/>
              </a:spcAft>
              <a:defRPr sz="4100" b="1">
                <a:solidFill>
                  <a:schemeClr val="tx2"/>
                </a:solidFill>
                <a:latin typeface="Arial" charset="0"/>
              </a:defRPr>
            </a:lvl8pPr>
            <a:lvl9pPr marL="3553676" indent="-209040" eaLnBrk="0" fontAlgn="base" hangingPunct="0">
              <a:spcBef>
                <a:spcPct val="0"/>
              </a:spcBef>
              <a:spcAft>
                <a:spcPct val="0"/>
              </a:spcAft>
              <a:defRPr sz="4100" b="1">
                <a:solidFill>
                  <a:schemeClr val="tx2"/>
                </a:solidFill>
                <a:latin typeface="Arial" charset="0"/>
              </a:defRPr>
            </a:lvl9pPr>
          </a:lstStyle>
          <a:p>
            <a:pPr eaLnBrk="1" hangingPunct="1"/>
            <a:fld id="{034295C6-FBEB-4D6A-A296-8AC1396E47E6}" type="slidenum">
              <a:rPr lang="en-US" sz="1200" b="0">
                <a:solidFill>
                  <a:prstClr val="black"/>
                </a:solidFill>
              </a:rPr>
              <a:pPr eaLnBrk="1" hangingPunct="1"/>
              <a:t>59</a:t>
            </a:fld>
            <a:endParaRPr lang="en-US" sz="1200" b="0" dirty="0">
              <a:solidFill>
                <a:prstClr val="black"/>
              </a:solidFill>
            </a:endParaRPr>
          </a:p>
        </p:txBody>
      </p:sp>
    </p:spTree>
    <p:extLst>
      <p:ext uri="{BB962C8B-B14F-4D97-AF65-F5344CB8AC3E}">
        <p14:creationId xmlns:p14="http://schemas.microsoft.com/office/powerpoint/2010/main" val="374292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000000"/>
                </a:solidFill>
              </a:rPr>
              <a:pPr/>
              <a:t>68</a:t>
            </a:fld>
            <a:endParaRPr lang="en-US">
              <a:solidFill>
                <a:srgbClr val="000000"/>
              </a:solidFill>
            </a:endParaRPr>
          </a:p>
        </p:txBody>
      </p:sp>
    </p:spTree>
    <p:extLst>
      <p:ext uri="{BB962C8B-B14F-4D97-AF65-F5344CB8AC3E}">
        <p14:creationId xmlns:p14="http://schemas.microsoft.com/office/powerpoint/2010/main" val="3041492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69</a:t>
            </a:fld>
            <a:endParaRPr lang="en-US"/>
          </a:p>
        </p:txBody>
      </p:sp>
    </p:spTree>
    <p:extLst>
      <p:ext uri="{BB962C8B-B14F-4D97-AF65-F5344CB8AC3E}">
        <p14:creationId xmlns:p14="http://schemas.microsoft.com/office/powerpoint/2010/main" val="3345149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70</a:t>
            </a:fld>
            <a:endParaRPr lang="en-US"/>
          </a:p>
        </p:txBody>
      </p:sp>
    </p:spTree>
    <p:extLst>
      <p:ext uri="{BB962C8B-B14F-4D97-AF65-F5344CB8AC3E}">
        <p14:creationId xmlns:p14="http://schemas.microsoft.com/office/powerpoint/2010/main" val="66790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158675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3FBE73-5301-4DEF-9D77-38198EAF2E7F}" type="slidenum">
              <a:rPr lang="en-US" altLang="en-US">
                <a:solidFill>
                  <a:srgbClr val="000000"/>
                </a:solidFill>
              </a:rPr>
              <a:pPr>
                <a:spcBef>
                  <a:spcPct val="0"/>
                </a:spcBef>
              </a:pPr>
              <a:t>5</a:t>
            </a:fld>
            <a:endParaRPr lang="en-US" altLang="en-US">
              <a:solidFill>
                <a:srgbClr val="000000"/>
              </a:solidFill>
            </a:endParaRPr>
          </a:p>
        </p:txBody>
      </p:sp>
      <p:sp>
        <p:nvSpPr>
          <p:cNvPr id="10243" name="Rectangle 2"/>
          <p:cNvSpPr>
            <a:spLocks noGrp="1" noRot="1" noChangeAspect="1" noChangeArrowheads="1" noTextEdit="1"/>
          </p:cNvSpPr>
          <p:nvPr>
            <p:ph type="sldImg"/>
          </p:nvPr>
        </p:nvSpPr>
        <p:spPr>
          <a:xfrm>
            <a:off x="998538" y="727075"/>
            <a:ext cx="4832350" cy="3344863"/>
          </a:xfrm>
          <a:ln/>
        </p:spPr>
      </p:sp>
      <p:sp>
        <p:nvSpPr>
          <p:cNvPr id="7578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smtClean="0">
                <a:ea typeface="ＭＳ Ｐゴシック" pitchFamily="34" charset="-128"/>
              </a:rPr>
              <a:t>Updated April 2015 </a:t>
            </a:r>
          </a:p>
          <a:p>
            <a:pPr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This is an introductory presentation for </a:t>
            </a:r>
            <a:r>
              <a:rPr lang="en-US" altLang="en-US" dirty="0" err="1" smtClean="0">
                <a:ea typeface="ＭＳ Ｐゴシック" pitchFamily="34" charset="-128"/>
              </a:rPr>
              <a:t>councillors</a:t>
            </a:r>
            <a:r>
              <a:rPr lang="en-US" altLang="en-US" dirty="0" smtClean="0">
                <a:ea typeface="ＭＳ Ｐゴシック" pitchFamily="34" charset="-128"/>
              </a:rPr>
              <a:t> new to work on the  local plan.  There are other </a:t>
            </a:r>
            <a:r>
              <a:rPr lang="en-US" altLang="en-US" dirty="0" err="1" smtClean="0">
                <a:ea typeface="ＭＳ Ｐゴシック" pitchFamily="34" charset="-128"/>
              </a:rPr>
              <a:t>councillor</a:t>
            </a:r>
            <a:r>
              <a:rPr lang="en-US" altLang="en-US" dirty="0" smtClean="0">
                <a:ea typeface="ＭＳ Ｐゴシック" pitchFamily="34" charset="-128"/>
              </a:rPr>
              <a:t> briefings on our website that go into  more detail on certain aspects of local plan processes</a:t>
            </a:r>
          </a:p>
          <a:p>
            <a:pPr eaLnBrk="1" hangingPunct="1">
              <a:defRPr/>
            </a:pPr>
            <a:endParaRPr lang="en-US" altLang="en-US" dirty="0" smtClean="0">
              <a:ea typeface="ＭＳ Ｐゴシック" pitchFamily="34" charset="-128"/>
            </a:endParaRPr>
          </a:p>
          <a:p>
            <a:pPr>
              <a:defRPr/>
            </a:pPr>
            <a:r>
              <a:rPr lang="en-US" altLang="en-US" dirty="0" smtClean="0">
                <a:solidFill>
                  <a:srgbClr val="000000"/>
                </a:solidFill>
                <a:ea typeface="+mn-ea"/>
                <a:cs typeface="+mn-cs"/>
              </a:rPr>
              <a:t>This is a long presentation, but is intended for you to dip in and out of to use the most relevant aspects for your needs. </a:t>
            </a:r>
          </a:p>
          <a:p>
            <a:pPr>
              <a:defRPr/>
            </a:pPr>
            <a:endParaRPr lang="en-US" altLang="en-US" dirty="0" smtClean="0">
              <a:solidFill>
                <a:srgbClr val="000000"/>
              </a:solidFill>
              <a:ea typeface="+mn-ea"/>
              <a:cs typeface="+mn-cs"/>
            </a:endParaRPr>
          </a:p>
          <a:p>
            <a:pPr eaLnBrk="1" hangingPunct="1">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129675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804863" y="727075"/>
            <a:ext cx="5248275" cy="3633788"/>
          </a:xfrm>
          <a:ln/>
        </p:spPr>
      </p:sp>
      <p:sp>
        <p:nvSpPr>
          <p:cNvPr id="798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ltLang="en-US" dirty="0" smtClean="0">
                <a:latin typeface="Times New Roman" pitchFamily="18" charset="0"/>
                <a:ea typeface="ＭＳ Ｐゴシック" pitchFamily="34" charset="-128"/>
              </a:rPr>
              <a:t>Planning reform </a:t>
            </a:r>
          </a:p>
          <a:p>
            <a:pPr eaLnBrk="1" hangingPunct="1">
              <a:defRPr/>
            </a:pPr>
            <a:endParaRPr lang="en-GB" altLang="en-US" dirty="0" smtClean="0">
              <a:latin typeface="Times New Roman" pitchFamily="18" charset="0"/>
              <a:ea typeface="ＭＳ Ｐゴシック" pitchFamily="34" charset="-128"/>
            </a:endParaRPr>
          </a:p>
          <a:p>
            <a:pPr marL="342900" indent="-342900">
              <a:spcBef>
                <a:spcPct val="20000"/>
              </a:spcBef>
              <a:buFontTx/>
              <a:buChar char="•"/>
              <a:defRPr/>
            </a:pPr>
            <a:r>
              <a:rPr lang="en-GB" altLang="en-US" sz="3200" kern="0" dirty="0" smtClean="0">
                <a:solidFill>
                  <a:srgbClr val="000000"/>
                </a:solidFill>
                <a:latin typeface="Arial"/>
                <a:ea typeface="ＭＳ Ｐゴシック" pitchFamily="34" charset="-128"/>
              </a:rPr>
              <a:t>National Planning Policy Framework (NPPF) and Planning Practice Guidance (PPG)</a:t>
            </a:r>
          </a:p>
          <a:p>
            <a:pPr marL="342900" indent="-342900">
              <a:spcBef>
                <a:spcPct val="20000"/>
              </a:spcBef>
              <a:buFontTx/>
              <a:buChar char="•"/>
              <a:defRPr/>
            </a:pPr>
            <a:r>
              <a:rPr lang="en-GB" altLang="en-US" sz="3200" kern="0" dirty="0" smtClean="0">
                <a:solidFill>
                  <a:srgbClr val="000000"/>
                </a:solidFill>
                <a:latin typeface="Arial"/>
                <a:ea typeface="ＭＳ Ｐゴシック" pitchFamily="34" charset="-128"/>
              </a:rPr>
              <a:t>Abolition of Regional Spatial Strategies </a:t>
            </a:r>
            <a:r>
              <a:rPr lang="en-GB" altLang="en-US" sz="3200" kern="0" dirty="0" smtClean="0">
                <a:solidFill>
                  <a:srgbClr val="000000"/>
                </a:solidFill>
                <a:latin typeface="Arial"/>
                <a:ea typeface="ＭＳ Ｐゴシック" pitchFamily="34" charset="-128"/>
                <a:sym typeface="Wingdings 3" pitchFamily="18" charset="2"/>
              </a:rPr>
              <a:t>: local authorities now responsible for strategic planning and determining housing numbers</a:t>
            </a:r>
          </a:p>
          <a:p>
            <a:pPr marL="342900" indent="-342900">
              <a:spcBef>
                <a:spcPct val="20000"/>
              </a:spcBef>
              <a:buFontTx/>
              <a:buChar char="•"/>
              <a:defRPr/>
            </a:pPr>
            <a:r>
              <a:rPr lang="en-GB" altLang="en-US" sz="3200" kern="0" dirty="0" smtClean="0">
                <a:solidFill>
                  <a:srgbClr val="000000"/>
                </a:solidFill>
                <a:latin typeface="Arial"/>
                <a:ea typeface="ＭＳ Ｐゴシック" pitchFamily="34" charset="-128"/>
              </a:rPr>
              <a:t>Localism Act including the Duty to Cooperate</a:t>
            </a:r>
          </a:p>
          <a:p>
            <a:pPr marL="342900" indent="-342900">
              <a:spcBef>
                <a:spcPct val="20000"/>
              </a:spcBef>
              <a:buFontTx/>
              <a:buChar char="•"/>
              <a:defRPr/>
            </a:pPr>
            <a:r>
              <a:rPr lang="en-GB" altLang="en-US" sz="3200" kern="0" dirty="0" smtClean="0">
                <a:solidFill>
                  <a:srgbClr val="000000"/>
                </a:solidFill>
                <a:latin typeface="Arial"/>
                <a:ea typeface="ＭＳ Ｐゴシック" pitchFamily="34" charset="-128"/>
              </a:rPr>
              <a:t>Local Plans </a:t>
            </a:r>
          </a:p>
          <a:p>
            <a:pPr marL="342900" indent="-342900">
              <a:spcBef>
                <a:spcPct val="20000"/>
              </a:spcBef>
              <a:buFontTx/>
              <a:buChar char="•"/>
              <a:defRPr/>
            </a:pPr>
            <a:r>
              <a:rPr lang="en-GB" altLang="en-US" sz="3200" kern="0" dirty="0" smtClean="0">
                <a:solidFill>
                  <a:srgbClr val="000000"/>
                </a:solidFill>
                <a:latin typeface="Arial"/>
                <a:ea typeface="ＭＳ Ｐゴシック" pitchFamily="34" charset="-128"/>
              </a:rPr>
              <a:t>Neighbourhood planning</a:t>
            </a:r>
          </a:p>
          <a:p>
            <a:pPr eaLnBrk="1" hangingPunct="1">
              <a:defRPr/>
            </a:pPr>
            <a:endParaRPr lang="en-GB" altLang="en-US" dirty="0" smtClean="0">
              <a:latin typeface="Times New Roman" pitchFamily="18" charset="0"/>
              <a:ea typeface="ＭＳ Ｐゴシック" pitchFamily="34" charset="-128"/>
            </a:endParaRPr>
          </a:p>
          <a:p>
            <a:pPr eaLnBrk="1" hangingPunct="1">
              <a:defRPr/>
            </a:pPr>
            <a:endParaRPr lang="en-GB" altLang="en-US" dirty="0" smtClean="0">
              <a:latin typeface="Times New Roman" pitchFamily="18" charset="0"/>
              <a:ea typeface="ＭＳ Ｐゴシック" pitchFamily="34" charset="-128"/>
            </a:endParaRPr>
          </a:p>
          <a:p>
            <a:pPr eaLnBrk="1" hangingPunct="1">
              <a:defRPr/>
            </a:pPr>
            <a:endParaRPr lang="en-GB" altLang="en-US" dirty="0" smtClean="0">
              <a:latin typeface="Times New Roman" pitchFamily="18" charset="0"/>
              <a:ea typeface="ＭＳ Ｐゴシック" pitchFamily="3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16DF41F-BE9F-494E-B186-562E0619AD02}" type="slidenum">
              <a:rPr lang="en-US" altLang="en-US">
                <a:solidFill>
                  <a:srgbClr val="000000"/>
                </a:solidFill>
                <a:ea typeface="Arial Unicode MS" pitchFamily="34" charset="-128"/>
              </a:rPr>
              <a:pPr>
                <a:spcBef>
                  <a:spcPct val="0"/>
                </a:spcBef>
              </a:pPr>
              <a:t>6</a:t>
            </a:fld>
            <a:endParaRPr lang="en-US" altLang="en-US">
              <a:solidFill>
                <a:srgbClr val="000000"/>
              </a:solidFill>
              <a:ea typeface="Arial Unicode MS" pitchFamily="34" charset="-128"/>
            </a:endParaRPr>
          </a:p>
        </p:txBody>
      </p:sp>
    </p:spTree>
    <p:extLst>
      <p:ext uri="{BB962C8B-B14F-4D97-AF65-F5344CB8AC3E}">
        <p14:creationId xmlns:p14="http://schemas.microsoft.com/office/powerpoint/2010/main" val="198237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smtClean="0">
              <a:latin typeface="Arial" panose="020B0604020202020204" pitchFamily="34" charset="0"/>
            </a:endParaRPr>
          </a:p>
          <a:p>
            <a:pPr marL="171450" indent="-171450"/>
            <a:r>
              <a:rPr lang="en-US" altLang="en-US" smtClean="0">
                <a:latin typeface="Arial" panose="020B0604020202020204" pitchFamily="34" charset="0"/>
              </a:rPr>
              <a:t>NPPF emphasises that sustainable development should be about positive growth – making economic, environmental and social progress for this and future generations</a:t>
            </a:r>
          </a:p>
          <a:p>
            <a:pPr marL="171450" indent="-171450"/>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EF85961-6C81-4A9E-AEFA-E282287B4A38}" type="slidenum">
              <a:rPr lang="en-US" altLang="en-US">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56670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5D8292B-EC92-4A4C-BB8E-371D54441716}" type="slidenum">
              <a:rPr lang="en-US" altLang="en-US">
                <a:solidFill>
                  <a:srgbClr val="000000"/>
                </a:solidFill>
              </a:rPr>
              <a:pPr>
                <a:spcBef>
                  <a:spcPct val="0"/>
                </a:spcBef>
              </a:pPr>
              <a:t>8</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GB" altLang="en-US" smtClean="0">
                <a:latin typeface="Arial" panose="020B0604020202020204" pitchFamily="34" charset="0"/>
              </a:rPr>
              <a:t>More about OAN for housing but be clear ‘Needs’ isn’t just about housing but refers to the full range of a community’s needs (business, transport, leisure, retail, open space provision etc.)</a:t>
            </a:r>
          </a:p>
          <a:p>
            <a:pPr marL="171450" indent="-171450" eaLnBrk="1" hangingPunct="1">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79211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B42190F-A5D8-4A5D-8093-1761E0747DCA}" type="slidenum">
              <a:rPr lang="en-US" altLang="en-US">
                <a:solidFill>
                  <a:srgbClr val="000000"/>
                </a:solidFill>
              </a:rPr>
              <a:pPr>
                <a:spcBef>
                  <a:spcPct val="0"/>
                </a:spcBef>
              </a:pPr>
              <a:t>9</a:t>
            </a:fld>
            <a:endParaRPr lang="en-US"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GB" altLang="en-US" smtClean="0">
                <a:latin typeface="Arial" panose="020B0604020202020204" pitchFamily="34" charset="0"/>
              </a:rPr>
              <a:t>While NPPF is strongly pro growth it does allow for exceptions where there are conflicts with other policies e.g. green belt</a:t>
            </a:r>
          </a:p>
          <a:p>
            <a:pPr marL="171450" indent="-171450" eaLnBrk="1" hangingPunct="1">
              <a:buFontTx/>
              <a:buChar char="•"/>
            </a:pPr>
            <a:r>
              <a:rPr lang="en-US" altLang="en-US" smtClean="0">
                <a:latin typeface="Arial" panose="020B0604020202020204" pitchFamily="34" charset="0"/>
              </a:rPr>
              <a:t>Emphasise point that where LPA cannot meet identified needs, they must use</a:t>
            </a:r>
            <a:r>
              <a:rPr lang="en-US" altLang="en-US" b="1" smtClean="0">
                <a:latin typeface="Arial" panose="020B0604020202020204" pitchFamily="34" charset="0"/>
              </a:rPr>
              <a:t> robust evidence</a:t>
            </a:r>
            <a:r>
              <a:rPr lang="en-US" altLang="en-US" smtClean="0">
                <a:latin typeface="Arial" panose="020B0604020202020204" pitchFamily="34" charset="0"/>
              </a:rPr>
              <a:t> to justify why this is – will cover in more detail  below</a:t>
            </a:r>
            <a:endParaRPr lang="en-US" altLang="en-US"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37338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764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956" y="49078"/>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926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926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eaLnBrk="0" fontAlgn="base" hangingPunct="0">
              <a:spcBef>
                <a:spcPct val="0"/>
              </a:spcBef>
              <a:spcAft>
                <a:spcPct val="0"/>
              </a:spcAft>
              <a:defRPr sz="4400">
                <a:solidFill>
                  <a:schemeClr val="tx2"/>
                </a:solidFill>
                <a:latin typeface="Arial" charset="0"/>
              </a:defRPr>
            </a:lvl6pPr>
            <a:lvl7pPr marL="2971800" indent="-228600" eaLnBrk="0" fontAlgn="base" hangingPunct="0">
              <a:spcBef>
                <a:spcPct val="0"/>
              </a:spcBef>
              <a:spcAft>
                <a:spcPct val="0"/>
              </a:spcAft>
              <a:defRPr sz="4400">
                <a:solidFill>
                  <a:schemeClr val="tx2"/>
                </a:solidFill>
                <a:latin typeface="Arial" charset="0"/>
              </a:defRPr>
            </a:lvl7pPr>
            <a:lvl8pPr marL="3429000" indent="-228600" eaLnBrk="0" fontAlgn="base" hangingPunct="0">
              <a:spcBef>
                <a:spcPct val="0"/>
              </a:spcBef>
              <a:spcAft>
                <a:spcPct val="0"/>
              </a:spcAft>
              <a:defRPr sz="4400">
                <a:solidFill>
                  <a:schemeClr val="tx2"/>
                </a:solidFill>
                <a:latin typeface="Arial" charset="0"/>
              </a:defRPr>
            </a:lvl8pPr>
            <a:lvl9pPr marL="3886200" indent="-228600" eaLnBrk="0" fontAlgn="base" hangingPunct="0">
              <a:spcBef>
                <a:spcPct val="0"/>
              </a:spcBef>
              <a:spcAft>
                <a:spcPct val="0"/>
              </a:spcAft>
              <a:defRPr sz="4400">
                <a:solidFill>
                  <a:schemeClr val="tx2"/>
                </a:solidFill>
                <a:latin typeface="Arial" charset="0"/>
              </a:defRPr>
            </a:lvl9pPr>
          </a:lstStyle>
          <a:p>
            <a:pPr eaLnBrk="1" hangingPunct="1">
              <a:spcBef>
                <a:spcPct val="50000"/>
              </a:spcBef>
              <a:defRPr/>
            </a:pPr>
            <a:endParaRPr lang="en-US" smtClean="0">
              <a:solidFill>
                <a:srgbClr val="000000"/>
              </a:solidFill>
              <a:ea typeface="MS PGothic" panose="020B0600070205080204" pitchFamily="34" charset="-128"/>
            </a:endParaRPr>
          </a:p>
        </p:txBody>
      </p:sp>
      <p:pic>
        <p:nvPicPr>
          <p:cNvPr id="6" name="Picture 12" descr="PAS logo green 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288" y="376238"/>
            <a:ext cx="1800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30890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569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8159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33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095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1486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353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485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388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0555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0323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9970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9818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00357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164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1199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423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1360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867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051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063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8026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152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364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0828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3488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0513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448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39493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58751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35637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7110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6170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5105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7135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7684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78422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775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0457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8258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2806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52411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9356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3809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8392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B89779-8EC9-4B8C-9774-1D642AB8D02E}" type="datetimeFigureOut">
              <a:rPr lang="en-GB" smtClean="0">
                <a:solidFill>
                  <a:prstClr val="black">
                    <a:tint val="75000"/>
                  </a:prstClr>
                </a:solidFill>
              </a:rPr>
              <a:pPr/>
              <a:t>10/12/2015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30334E-1994-4998-B1CC-107F6DFA033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514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768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6.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9.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0.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2.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3.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4.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5.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6.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06416681"/>
      </p:ext>
    </p:extLst>
  </p:cSld>
  <p:clrMap bg1="lt1" tx1="dk1" bg2="lt2" tx2="dk2" accent1="accent1" accent2="accent2" accent3="accent3" accent4="accent4" accent5="accent5" accent6="accent6" hlink="hlink" folHlink="folHlink"/>
  <p:sldLayoutIdLst>
    <p:sldLayoutId id="21474838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931117007"/>
      </p:ext>
    </p:extLst>
  </p:cSld>
  <p:clrMap bg1="lt1" tx1="dk1" bg2="lt2" tx2="dk2" accent1="accent1" accent2="accent2" accent3="accent3" accent4="accent4" accent5="accent5" accent6="accent6" hlink="hlink" folHlink="folHlink"/>
  <p:sldLayoutIdLst>
    <p:sldLayoutId id="21474838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475386456"/>
      </p:ext>
    </p:extLst>
  </p:cSld>
  <p:clrMap bg1="lt1" tx1="dk1" bg2="lt2" tx2="dk2" accent1="accent1" accent2="accent2" accent3="accent3" accent4="accent4" accent5="accent5" accent6="accent6" hlink="hlink" folHlink="folHlink"/>
  <p:sldLayoutIdLst>
    <p:sldLayoutId id="21474838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702150198"/>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4108929504"/>
      </p:ext>
    </p:extLst>
  </p:cSld>
  <p:clrMap bg1="lt1" tx1="dk1" bg2="lt2" tx2="dk2" accent1="accent1" accent2="accent2" accent3="accent3" accent4="accent4" accent5="accent5" accent6="accent6" hlink="hlink" folHlink="folHlink"/>
  <p:sldLayoutIdLst>
    <p:sldLayoutId id="21474838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439401181"/>
      </p:ext>
    </p:extLst>
  </p:cSld>
  <p:clrMap bg1="lt1" tx1="dk1" bg2="lt2" tx2="dk2" accent1="accent1" accent2="accent2" accent3="accent3" accent4="accent4" accent5="accent5" accent6="accent6" hlink="hlink" folHlink="folHlink"/>
  <p:sldLayoutIdLst>
    <p:sldLayoutId id="21474838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603543411"/>
      </p:ext>
    </p:extLst>
  </p:cSld>
  <p:clrMap bg1="lt1" tx1="dk1" bg2="lt2" tx2="dk2" accent1="accent1" accent2="accent2" accent3="accent3" accent4="accent4" accent5="accent5" accent6="accent6" hlink="hlink" folHlink="folHlink"/>
  <p:sldLayoutIdLst>
    <p:sldLayoutId id="214748382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629975387"/>
      </p:ext>
    </p:extLst>
  </p:cSld>
  <p:clrMap bg1="lt1" tx1="dk1" bg2="lt2" tx2="dk2" accent1="accent1" accent2="accent2" accent3="accent3" accent4="accent4" accent5="accent5" accent6="accent6" hlink="hlink" folHlink="folHlink"/>
  <p:sldLayoutIdLst>
    <p:sldLayoutId id="21474838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482399636"/>
      </p:ext>
    </p:extLst>
  </p:cSld>
  <p:clrMap bg1="lt1" tx1="dk1" bg2="lt2" tx2="dk2" accent1="accent1" accent2="accent2" accent3="accent3" accent4="accent4" accent5="accent5" accent6="accent6" hlink="hlink" folHlink="folHlink"/>
  <p:sldLayoutIdLst>
    <p:sldLayoutId id="21474838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499458809"/>
      </p:ext>
    </p:extLst>
  </p:cSld>
  <p:clrMap bg1="lt1" tx1="dk1" bg2="lt2" tx2="dk2" accent1="accent1" accent2="accent2" accent3="accent3" accent4="accent4" accent5="accent5" accent6="accent6" hlink="hlink" folHlink="folHlink"/>
  <p:sldLayoutIdLst>
    <p:sldLayoutId id="21474838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642701920"/>
      </p:ext>
    </p:extLst>
  </p:cSld>
  <p:clrMap bg1="lt1" tx1="dk1" bg2="lt2" tx2="dk2" accent1="accent1" accent2="accent2" accent3="accent3" accent4="accent4" accent5="accent5" accent6="accent6" hlink="hlink" folHlink="folHlink"/>
  <p:sldLayoutIdLst>
    <p:sldLayoutId id="21474838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71573926"/>
      </p:ext>
    </p:extLst>
  </p:cSld>
  <p:clrMap bg1="lt1" tx1="dk1" bg2="lt2" tx2="dk2" accent1="accent1" accent2="accent2" accent3="accent3" accent4="accent4" accent5="accent5" accent6="accent6" hlink="hlink" folHlink="folHlink"/>
  <p:sldLayoutIdLst>
    <p:sldLayoutId id="21474838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089099215"/>
      </p:ext>
    </p:extLst>
  </p:cSld>
  <p:clrMap bg1="lt1" tx1="dk1" bg2="lt2" tx2="dk2" accent1="accent1" accent2="accent2" accent3="accent3" accent4="accent4" accent5="accent5" accent6="accent6" hlink="hlink" folHlink="folHlink"/>
  <p:sldLayoutIdLst>
    <p:sldLayoutId id="21474838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954545536"/>
      </p:ext>
    </p:extLst>
  </p:cSld>
  <p:clrMap bg1="lt1" tx1="dk1" bg2="lt2" tx2="dk2" accent1="accent1" accent2="accent2" accent3="accent3" accent4="accent4" accent5="accent5" accent6="accent6" hlink="hlink" folHlink="folHlink"/>
  <p:sldLayoutIdLst>
    <p:sldLayoutId id="214748383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264778996"/>
      </p:ext>
    </p:extLst>
  </p:cSld>
  <p:clrMap bg1="lt1" tx1="dk1" bg2="lt2" tx2="dk2" accent1="accent1" accent2="accent2" accent3="accent3" accent4="accent4" accent5="accent5" accent6="accent6" hlink="hlink" folHlink="folHlink"/>
  <p:sldLayoutIdLst>
    <p:sldLayoutId id="214748383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637002124"/>
      </p:ext>
    </p:extLst>
  </p:cSld>
  <p:clrMap bg1="lt1" tx1="dk1" bg2="lt2" tx2="dk2" accent1="accent1" accent2="accent2" accent3="accent3" accent4="accent4" accent5="accent5" accent6="accent6" hlink="hlink" folHlink="folHlink"/>
  <p:sldLayoutIdLst>
    <p:sldLayoutId id="21474838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220225464"/>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092392055"/>
      </p:ext>
    </p:extLst>
  </p:cSld>
  <p:clrMap bg1="lt1" tx1="dk1" bg2="lt2" tx2="dk2" accent1="accent1" accent2="accent2" accent3="accent3" accent4="accent4" accent5="accent5" accent6="accent6" hlink="hlink" folHlink="folHlink"/>
  <p:sldLayoutIdLst>
    <p:sldLayoutId id="21474838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915157298"/>
      </p:ext>
    </p:extLst>
  </p:cSld>
  <p:clrMap bg1="lt1" tx1="dk1" bg2="lt2" tx2="dk2" accent1="accent1" accent2="accent2" accent3="accent3" accent4="accent4" accent5="accent5" accent6="accent6" hlink="hlink" folHlink="folHlink"/>
  <p:sldLayoutIdLst>
    <p:sldLayoutId id="214748384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760907"/>
      </p:ext>
    </p:extLst>
  </p:cSld>
  <p:clrMap bg1="lt1" tx1="dk1" bg2="lt2" tx2="dk2" accent1="accent1" accent2="accent2" accent3="accent3" accent4="accent4" accent5="accent5" accent6="accent6" hlink="hlink" folHlink="folHlink"/>
  <p:sldLayoutIdLst>
    <p:sldLayoutId id="214748384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nchor="ctr"/>
          <a:lstStyle/>
          <a:p>
            <a:pPr eaLnBrk="0" hangingPunct="0"/>
            <a:endParaRPr lang="en-GB" b="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433824133"/>
      </p:ext>
    </p:extLst>
  </p:cSld>
  <p:clrMap bg1="lt1" tx1="dk1" bg2="lt2" tx2="dk2" accent1="accent1" accent2="accent2" accent3="accent3" accent4="accent4" accent5="accent5" accent6="accent6" hlink="hlink" folHlink="folHlink"/>
  <p:sldLayoutIdLst>
    <p:sldLayoutId id="2147483794" r:id="rId1"/>
    <p:sldLayoutId id="2147483797" r:id="rId2"/>
    <p:sldLayoutId id="2147483798" r:id="rId3"/>
  </p:sldLayoutIdLst>
  <p:txStyles>
    <p:titleStyle>
      <a:lvl1pPr algn="l" rtl="0" eaLnBrk="0" fontAlgn="base" hangingPunct="0">
        <a:spcBef>
          <a:spcPct val="0"/>
        </a:spcBef>
        <a:spcAft>
          <a:spcPct val="0"/>
        </a:spcAft>
        <a:defRPr sz="4000" b="1">
          <a:solidFill>
            <a:srgbClr val="669900"/>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4000" b="1">
          <a:solidFill>
            <a:srgbClr val="669900"/>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4000" b="1">
          <a:solidFill>
            <a:srgbClr val="669900"/>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4000" b="1">
          <a:solidFill>
            <a:srgbClr val="669900"/>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4000" b="1">
          <a:solidFill>
            <a:srgbClr val="669900"/>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523770832"/>
      </p:ext>
    </p:extLst>
  </p:cSld>
  <p:clrMap bg1="lt1" tx1="dk1" bg2="lt2" tx2="dk2" accent1="accent1" accent2="accent2" accent3="accent3" accent4="accent4" accent5="accent5" accent6="accent6" hlink="hlink" folHlink="folHlink"/>
  <p:sldLayoutIdLst>
    <p:sldLayoutId id="21474838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807975764"/>
      </p:ext>
    </p:extLst>
  </p:cSld>
  <p:clrMap bg1="lt1" tx1="dk1" bg2="lt2" tx2="dk2" accent1="accent1" accent2="accent2" accent3="accent3" accent4="accent4" accent5="accent5" accent6="accent6" hlink="hlink" folHlink="folHlink"/>
  <p:sldLayoutIdLst>
    <p:sldLayoutId id="21474838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334187724"/>
      </p:ext>
    </p:extLst>
  </p:cSld>
  <p:clrMap bg1="lt1" tx1="dk1" bg2="lt2" tx2="dk2" accent1="accent1" accent2="accent2" accent3="accent3" accent4="accent4" accent5="accent5" accent6="accent6" hlink="hlink" folHlink="folHlink"/>
  <p:sldLayoutIdLst>
    <p:sldLayoutId id="21474838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024221948"/>
      </p:ext>
    </p:extLst>
  </p:cSld>
  <p:clrMap bg1="lt1" tx1="dk1" bg2="lt2" tx2="dk2" accent1="accent1" accent2="accent2" accent3="accent3" accent4="accent4" accent5="accent5" accent6="accent6" hlink="hlink" folHlink="folHlink"/>
  <p:sldLayoutIdLst>
    <p:sldLayoutId id="21474838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409713185"/>
      </p:ext>
    </p:extLst>
  </p:cSld>
  <p:clrMap bg1="lt1" tx1="dk1" bg2="lt2" tx2="dk2" accent1="accent1" accent2="accent2" accent3="accent3" accent4="accent4" accent5="accent5" accent6="accent6" hlink="hlink" folHlink="folHlink"/>
  <p:sldLayoutIdLst>
    <p:sldLayoutId id="21474838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025185092"/>
      </p:ext>
    </p:extLst>
  </p:cSld>
  <p:clrMap bg1="lt1" tx1="dk1" bg2="lt2" tx2="dk2" accent1="accent1" accent2="accent2" accent3="accent3" accent4="accent4" accent5="accent5" accent6="accent6" hlink="hlink" folHlink="folHlink"/>
  <p:sldLayoutIdLst>
    <p:sldLayoutId id="21474838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554664367"/>
      </p:ext>
    </p:extLst>
  </p:cSld>
  <p:clrMap bg1="lt1" tx1="dk1" bg2="lt2" tx2="dk2" accent1="accent1" accent2="accent2" accent3="accent3" accent4="accent4" accent5="accent5" accent6="accent6" hlink="hlink" folHlink="folHlink"/>
  <p:sldLayoutIdLst>
    <p:sldLayoutId id="21474838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453501265"/>
      </p:ext>
    </p:extLst>
  </p:cSld>
  <p:clrMap bg1="lt1" tx1="dk1" bg2="lt2" tx2="dk2" accent1="accent1" accent2="accent2" accent3="accent3" accent4="accent4" accent5="accent5" accent6="accent6" hlink="hlink" folHlink="folHlink"/>
  <p:sldLayoutIdLst>
    <p:sldLayoutId id="21474838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213695409"/>
      </p:ext>
    </p:extLst>
  </p:cSld>
  <p:clrMap bg1="lt1" tx1="dk1" bg2="lt2" tx2="dk2" accent1="accent1" accent2="accent2" accent3="accent3" accent4="accent4" accent5="accent5" accent6="accent6" hlink="hlink" folHlink="folHlink"/>
  <p:sldLayoutIdLst>
    <p:sldLayoutId id="21474838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855472072"/>
      </p:ext>
    </p:extLst>
  </p:cSld>
  <p:clrMap bg1="lt1" tx1="dk1" bg2="lt2" tx2="dk2" accent1="accent1" accent2="accent2" accent3="accent3" accent4="accent4" accent5="accent5" accent6="accent6" hlink="hlink" folHlink="folHlink"/>
  <p:sldLayoutIdLst>
    <p:sldLayoutId id="21474838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2"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GB" b="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614608198"/>
      </p:ext>
    </p:extLst>
  </p:cSld>
  <p:clrMap bg1="lt1" tx1="dk1" bg2="lt2" tx2="dk2" accent1="accent1" accent2="accent2" accent3="accent3" accent4="accent4" accent5="accent5" accent6="accent6" hlink="hlink" folHlink="folHlink"/>
  <p:sldLayoutIdLst>
    <p:sldLayoutId id="2147483796" r:id="rId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408523454"/>
      </p:ext>
    </p:extLst>
  </p:cSld>
  <p:clrMap bg1="lt1" tx1="dk1" bg2="lt2" tx2="dk2" accent1="accent1" accent2="accent2" accent3="accent3" accent4="accent4" accent5="accent5" accent6="accent6" hlink="hlink" folHlink="folHlink"/>
  <p:sldLayoutIdLst>
    <p:sldLayoutId id="21474838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301978063"/>
      </p:ext>
    </p:extLst>
  </p:cSld>
  <p:clrMap bg1="lt1" tx1="dk1" bg2="lt2" tx2="dk2" accent1="accent1" accent2="accent2" accent3="accent3" accent4="accent4" accent5="accent5" accent6="accent6" hlink="hlink" folHlink="folHlink"/>
  <p:sldLayoutIdLst>
    <p:sldLayoutId id="21474838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531211485"/>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45768094"/>
      </p:ext>
    </p:extLst>
  </p:cSld>
  <p:clrMap bg1="lt1" tx1="dk1" bg2="lt2" tx2="dk2" accent1="accent1" accent2="accent2" accent3="accent3" accent4="accent4" accent5="accent5" accent6="accent6" hlink="hlink" folHlink="folHlink"/>
  <p:sldLayoutIdLst>
    <p:sldLayoutId id="21474838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872338277"/>
      </p:ext>
    </p:extLst>
  </p:cSld>
  <p:clrMap bg1="lt1" tx1="dk1" bg2="lt2" tx2="dk2" accent1="accent1" accent2="accent2" accent3="accent3" accent4="accent4" accent5="accent5" accent6="accent6" hlink="hlink" folHlink="folHlink"/>
  <p:sldLayoutIdLst>
    <p:sldLayoutId id="21474838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12119093"/>
      </p:ext>
    </p:extLst>
  </p:cSld>
  <p:clrMap bg1="lt1" tx1="dk1" bg2="lt2" tx2="dk2" accent1="accent1" accent2="accent2" accent3="accent3" accent4="accent4" accent5="accent5" accent6="accent6" hlink="hlink" folHlink="folHlink"/>
  <p:sldLayoutIdLst>
    <p:sldLayoutId id="21474838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3590670855"/>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481965915"/>
      </p:ext>
    </p:extLst>
  </p:cSld>
  <p:clrMap bg1="lt1" tx1="dk1" bg2="lt2" tx2="dk2" accent1="accent1" accent2="accent2" accent3="accent3" accent4="accent4" accent5="accent5" accent6="accent6" hlink="hlink" folHlink="folHlink"/>
  <p:sldLayoutIdLst>
    <p:sldLayoutId id="21474838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216529078"/>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2122862930"/>
      </p:ext>
    </p:extLst>
  </p:cSld>
  <p:clrMap bg1="lt1" tx1="dk1" bg2="lt2" tx2="dk2" accent1="accent1" accent2="accent2" accent3="accent3" accent4="accent4" accent5="accent5" accent6="accent6" hlink="hlink" folHlink="folHlink"/>
  <p:sldLayoutIdLst>
    <p:sldLayoutId id="21474838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89779-8EC9-4B8C-9774-1D642AB8D02E}" type="datetimeFigureOut">
              <a:rPr lang="en-GB" b="0" smtClean="0">
                <a:solidFill>
                  <a:prstClr val="black">
                    <a:tint val="75000"/>
                  </a:prstClr>
                </a:solidFill>
                <a:latin typeface="Calibri"/>
              </a:rPr>
              <a:pPr fontAlgn="auto">
                <a:spcBef>
                  <a:spcPts val="0"/>
                </a:spcBef>
                <a:spcAft>
                  <a:spcPts val="0"/>
                </a:spcAft>
              </a:pPr>
              <a:t>10/12/2015</a:t>
            </a:fld>
            <a:endParaRPr lang="en-GB" b="0"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C30334E-1994-4998-B1CC-107F6DFA0337}" type="slidenum">
              <a:rPr lang="en-GB" b="0" smtClean="0">
                <a:solidFill>
                  <a:prstClr val="black">
                    <a:tint val="75000"/>
                  </a:prstClr>
                </a:solidFill>
                <a:latin typeface="Calibri"/>
              </a:rPr>
              <a:pPr fontAlgn="auto">
                <a:spcBef>
                  <a:spcPts val="0"/>
                </a:spcBef>
                <a:spcAft>
                  <a:spcPts val="0"/>
                </a:spcAft>
              </a:pPr>
              <a:t>‹#›</a:t>
            </a:fld>
            <a:endParaRPr lang="en-GB" b="0" dirty="0">
              <a:solidFill>
                <a:prstClr val="black">
                  <a:tint val="75000"/>
                </a:prstClr>
              </a:solidFill>
              <a:latin typeface="Calibri"/>
            </a:endParaRPr>
          </a:p>
        </p:txBody>
      </p:sp>
    </p:spTree>
    <p:extLst>
      <p:ext uri="{BB962C8B-B14F-4D97-AF65-F5344CB8AC3E}">
        <p14:creationId xmlns:p14="http://schemas.microsoft.com/office/powerpoint/2010/main" val="1548821246"/>
      </p:ext>
    </p:extLst>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gif"/><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gi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gif"/><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gif"/><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gif"/><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48.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9.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gif"/><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04528" y="2475265"/>
            <a:ext cx="9201472" cy="1894173"/>
          </a:xfrm>
        </p:spPr>
        <p:txBody>
          <a:bodyPr/>
          <a:lstStyle/>
          <a:p>
            <a:r>
              <a:rPr lang="en-GB" sz="3600" dirty="0"/>
              <a:t>Leadership </a:t>
            </a:r>
            <a:r>
              <a:rPr lang="en-GB" sz="3600" dirty="0" smtClean="0"/>
              <a:t>Essentials: </a:t>
            </a:r>
            <a:br>
              <a:rPr lang="en-GB" sz="3600" dirty="0" smtClean="0"/>
            </a:br>
            <a:r>
              <a:rPr lang="en-US" sz="3600" dirty="0" smtClean="0"/>
              <a:t>Producing or Updating </a:t>
            </a:r>
            <a:r>
              <a:rPr lang="en-US" sz="3600" dirty="0"/>
              <a:t>Y</a:t>
            </a:r>
            <a:r>
              <a:rPr lang="en-US" sz="3600" dirty="0" smtClean="0"/>
              <a:t>our Local Plan</a:t>
            </a:r>
            <a:endParaRPr lang="en-GB" sz="3600" dirty="0"/>
          </a:p>
        </p:txBody>
      </p:sp>
      <p:sp>
        <p:nvSpPr>
          <p:cNvPr id="15363" name="Rectangle 3"/>
          <p:cNvSpPr>
            <a:spLocks noGrp="1" noChangeArrowheads="1"/>
          </p:cNvSpPr>
          <p:nvPr>
            <p:ph type="subTitle" idx="1"/>
          </p:nvPr>
        </p:nvSpPr>
        <p:spPr>
          <a:xfrm>
            <a:off x="1065213" y="4365104"/>
            <a:ext cx="7991475" cy="1008584"/>
          </a:xfrm>
        </p:spPr>
        <p:txBody>
          <a:bodyPr/>
          <a:lstStyle/>
          <a:p>
            <a:endParaRPr lang="en-GB" dirty="0" smtClean="0">
              <a:solidFill>
                <a:schemeClr val="tx1"/>
              </a:solidFill>
            </a:endParaRPr>
          </a:p>
          <a:p>
            <a:r>
              <a:rPr lang="en-GB" dirty="0" smtClean="0">
                <a:solidFill>
                  <a:schemeClr val="tx1"/>
                </a:solidFill>
              </a:rPr>
              <a:t>Steve Barker - PAS</a:t>
            </a:r>
            <a:endParaRPr lang="en-GB" dirty="0">
              <a:solidFill>
                <a:schemeClr val="tx1"/>
              </a:solidFill>
            </a:endParaRPr>
          </a:p>
        </p:txBody>
      </p:sp>
      <p:sp>
        <p:nvSpPr>
          <p:cNvPr id="15364" name="Text Box 4"/>
          <p:cNvSpPr txBox="1">
            <a:spLocks noChangeArrowheads="1"/>
          </p:cNvSpPr>
          <p:nvPr/>
        </p:nvSpPr>
        <p:spPr bwMode="auto">
          <a:xfrm>
            <a:off x="1136652" y="6028090"/>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bg1"/>
                </a:solidFill>
              </a:rPr>
              <a:t>December 2015</a:t>
            </a:r>
            <a:endParaRPr lang="en-GB" sz="2400" dirty="0">
              <a:solidFill>
                <a:schemeClr val="bg1"/>
              </a:solidFil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a:solidFill>
                  <a:schemeClr val="bg1"/>
                </a:solidFill>
              </a:rPr>
              <a:t>www.pas.gov.uk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24" y="260650"/>
            <a:ext cx="2620651" cy="154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cs typeface="Arial" panose="020B0604020202020204" pitchFamily="34" charset="0"/>
              </a:rPr>
              <a:t>Local Plans </a:t>
            </a:r>
          </a:p>
        </p:txBody>
      </p:sp>
      <p:sp>
        <p:nvSpPr>
          <p:cNvPr id="30723" name="Content Placeholder 2"/>
          <p:cNvSpPr>
            <a:spLocks noGrp="1"/>
          </p:cNvSpPr>
          <p:nvPr>
            <p:ph idx="1"/>
          </p:nvPr>
        </p:nvSpPr>
        <p:spPr/>
        <p:txBody>
          <a:bodyPr/>
          <a:lstStyle/>
          <a:p>
            <a:pPr marL="0" indent="0" eaLnBrk="1" hangingPunct="1">
              <a:buFontTx/>
              <a:buNone/>
            </a:pPr>
            <a:r>
              <a:rPr lang="en-GB" altLang="en-US" smtClean="0"/>
              <a:t>“Local Plans are the key to delivering sustainable development that reflects the vision and aspirations of local communities. Planning decisions must be taken in accordance with the development plan unless material considerations indicate otherwise”</a:t>
            </a:r>
          </a:p>
          <a:p>
            <a:pPr marL="0" indent="0" eaLnBrk="1" hangingPunct="1">
              <a:buFontTx/>
              <a:buNone/>
            </a:pPr>
            <a:endParaRPr lang="en-GB" altLang="en-US" smtClean="0"/>
          </a:p>
          <a:p>
            <a:pPr marL="0" indent="0" algn="r" eaLnBrk="1" hangingPunct="1">
              <a:buFontTx/>
              <a:buNone/>
            </a:pPr>
            <a:r>
              <a:rPr lang="en-GB" altLang="en-US" sz="2800" smtClean="0">
                <a:cs typeface="Arial" panose="020B0604020202020204" pitchFamily="34" charset="0"/>
              </a:rPr>
              <a:t>National Planning Policy Framework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The role of Members	</a:t>
            </a:r>
          </a:p>
        </p:txBody>
      </p:sp>
      <p:sp>
        <p:nvSpPr>
          <p:cNvPr id="43011" name="Content Placeholder 2"/>
          <p:cNvSpPr>
            <a:spLocks noGrp="1"/>
          </p:cNvSpPr>
          <p:nvPr>
            <p:ph idx="1"/>
          </p:nvPr>
        </p:nvSpPr>
        <p:spPr>
          <a:xfrm>
            <a:off x="560388" y="1484313"/>
            <a:ext cx="8856662" cy="4824412"/>
          </a:xfrm>
        </p:spPr>
        <p:txBody>
          <a:bodyPr/>
          <a:lstStyle/>
          <a:p>
            <a:r>
              <a:rPr lang="en-GB" altLang="en-US" smtClean="0"/>
              <a:t>You have a vital </a:t>
            </a:r>
            <a:r>
              <a:rPr lang="en-GB" altLang="en-US" b="1" smtClean="0"/>
              <a:t>leadership </a:t>
            </a:r>
            <a:r>
              <a:rPr lang="en-GB" altLang="en-US" smtClean="0"/>
              <a:t>role to play to produce a </a:t>
            </a:r>
            <a:r>
              <a:rPr lang="en-GB" altLang="en-US" b="1" smtClean="0"/>
              <a:t>robust </a:t>
            </a:r>
            <a:r>
              <a:rPr lang="en-GB" altLang="en-US" smtClean="0"/>
              <a:t>Local Plan for your area that has </a:t>
            </a:r>
            <a:r>
              <a:rPr lang="en-GB" altLang="en-US" b="1" smtClean="0"/>
              <a:t>buy in </a:t>
            </a:r>
            <a:r>
              <a:rPr lang="en-GB" altLang="en-US" smtClean="0"/>
              <a:t>from all parties</a:t>
            </a:r>
          </a:p>
          <a:p>
            <a:pPr>
              <a:buFontTx/>
              <a:buNone/>
            </a:pPr>
            <a:endParaRPr lang="en-GB" altLang="en-US" sz="1400" smtClean="0"/>
          </a:p>
          <a:p>
            <a:r>
              <a:rPr lang="en-GB" altLang="en-US" smtClean="0"/>
              <a:t>Key challenge is to listen to the views and aspirations of your constituents and</a:t>
            </a:r>
            <a:r>
              <a:rPr lang="en-GB" altLang="en-US" b="1" smtClean="0"/>
              <a:t> balance </a:t>
            </a:r>
            <a:r>
              <a:rPr lang="en-GB" altLang="en-US" smtClean="0"/>
              <a:t>this with the professional advice of your planning staff in order to </a:t>
            </a:r>
            <a:r>
              <a:rPr lang="en-GB" altLang="en-US" b="1" smtClean="0"/>
              <a:t>plan</a:t>
            </a:r>
            <a:r>
              <a:rPr lang="en-GB" altLang="en-US" smtClean="0"/>
              <a:t> for, and </a:t>
            </a:r>
            <a:r>
              <a:rPr lang="en-GB" altLang="en-US" b="1" smtClean="0"/>
              <a:t>meet</a:t>
            </a:r>
            <a:r>
              <a:rPr lang="en-GB" altLang="en-US" smtClean="0"/>
              <a:t>, the </a:t>
            </a:r>
            <a:r>
              <a:rPr lang="en-GB" altLang="en-US" b="1" smtClean="0"/>
              <a:t>development needs of your area</a:t>
            </a:r>
          </a:p>
          <a:p>
            <a:endParaRPr lang="en-GB"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36652" y="2473525"/>
            <a:ext cx="8769348" cy="1894173"/>
          </a:xfrm>
        </p:spPr>
        <p:txBody>
          <a:bodyPr/>
          <a:lstStyle/>
          <a:p>
            <a:r>
              <a:rPr lang="en-GB" sz="3600" dirty="0" smtClean="0"/>
              <a:t/>
            </a:r>
            <a:br>
              <a:rPr lang="en-GB" sz="3600" dirty="0" smtClean="0"/>
            </a:br>
            <a:r>
              <a:rPr lang="en-GB" sz="3600" dirty="0" smtClean="0">
                <a:solidFill>
                  <a:schemeClr val="tx1"/>
                </a:solidFill>
              </a:rPr>
              <a:t>New </a:t>
            </a:r>
            <a:r>
              <a:rPr lang="en-US" sz="3600" dirty="0" smtClean="0">
                <a:solidFill>
                  <a:schemeClr val="tx1"/>
                </a:solidFill>
              </a:rPr>
              <a:t>Government &amp; Planning Reforms (</a:t>
            </a:r>
            <a:r>
              <a:rPr lang="en-GB" sz="3600" dirty="0" smtClean="0">
                <a:solidFill>
                  <a:schemeClr val="tx1"/>
                </a:solidFill>
              </a:rPr>
              <a:t>2015)</a:t>
            </a:r>
            <a:endParaRPr lang="en-US" sz="3600"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endParaRPr lang="en-GB" dirty="0" smtClean="0">
              <a:solidFill>
                <a:schemeClr val="tx1"/>
              </a:solidFill>
            </a:endParaRPr>
          </a:p>
        </p:txBody>
      </p:sp>
      <p:sp>
        <p:nvSpPr>
          <p:cNvPr id="15364" name="Text Box 4"/>
          <p:cNvSpPr txBox="1">
            <a:spLocks noChangeArrowheads="1"/>
          </p:cNvSpPr>
          <p:nvPr/>
        </p:nvSpPr>
        <p:spPr bwMode="auto">
          <a:xfrm>
            <a:off x="1136652" y="6026350"/>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November 2015</a:t>
            </a:r>
            <a:endParaRPr lang="en-GB" sz="2400" dirty="0">
              <a:solidFill>
                <a:schemeClr val="tx1"/>
              </a:solidFil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solidFill>
                  <a:schemeClr val="tx2">
                    <a:lumMod val="50000"/>
                  </a:schemeClr>
                </a:solidFill>
              </a:rPr>
              <a:t>			</a:t>
            </a:r>
            <a:r>
              <a:rPr lang="en-GB" sz="2800" dirty="0" smtClean="0"/>
              <a:t>DCLG Priorities</a:t>
            </a:r>
            <a:endParaRPr lang="en-GB" sz="2800" dirty="0"/>
          </a:p>
        </p:txBody>
      </p:sp>
      <p:sp>
        <p:nvSpPr>
          <p:cNvPr id="3" name="Content Placeholder 2"/>
          <p:cNvSpPr>
            <a:spLocks noGrp="1"/>
          </p:cNvSpPr>
          <p:nvPr>
            <p:ph idx="1"/>
          </p:nvPr>
        </p:nvSpPr>
        <p:spPr/>
        <p:txBody>
          <a:bodyPr/>
          <a:lstStyle/>
          <a:p>
            <a:endParaRPr lang="en-GB" dirty="0"/>
          </a:p>
        </p:txBody>
      </p:sp>
      <p:sp>
        <p:nvSpPr>
          <p:cNvPr id="3075" name="Slide Number Placeholder 3"/>
          <p:cNvSpPr>
            <a:spLocks noGrp="1"/>
          </p:cNvSpPr>
          <p:nvPr>
            <p:ph type="sldNum" sz="quarter" idx="4294967295"/>
          </p:nvPr>
        </p:nvSpPr>
        <p:spPr>
          <a:xfrm>
            <a:off x="7850188" y="6567488"/>
            <a:ext cx="2055812" cy="457200"/>
          </a:xfrm>
          <a:prstGeom prst="rect">
            <a:avLst/>
          </a:prstGeom>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fld id="{EC8815B9-89F7-49D3-A5CC-849FE2DE326A}" type="slidenum">
              <a:rPr lang="en-GB" altLang="en-US" sz="1200" smtClean="0">
                <a:solidFill>
                  <a:srgbClr val="000000"/>
                </a:solidFill>
              </a:rPr>
              <a:pPr algn="l"/>
              <a:t>13</a:t>
            </a:fld>
            <a:endParaRPr lang="en-GB" altLang="en-US" sz="1200" smtClean="0">
              <a:solidFill>
                <a:srgbClr val="000000"/>
              </a:solidFill>
            </a:endParaRPr>
          </a:p>
        </p:txBody>
      </p:sp>
      <p:graphicFrame>
        <p:nvGraphicFramePr>
          <p:cNvPr id="5" name="Diagram 4"/>
          <p:cNvGraphicFramePr/>
          <p:nvPr>
            <p:extLst>
              <p:ext uri="{D42A27DB-BD31-4B8C-83A1-F6EECF244321}">
                <p14:modId xmlns:p14="http://schemas.microsoft.com/office/powerpoint/2010/main" val="2651832704"/>
              </p:ext>
            </p:extLst>
          </p:nvPr>
        </p:nvGraphicFramePr>
        <p:xfrm>
          <a:off x="479823" y="2189285"/>
          <a:ext cx="9036645"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8" name="TextBox 8"/>
          <p:cNvSpPr txBox="1">
            <a:spLocks noChangeArrowheads="1"/>
          </p:cNvSpPr>
          <p:nvPr/>
        </p:nvSpPr>
        <p:spPr bwMode="auto">
          <a:xfrm>
            <a:off x="704527" y="5716769"/>
            <a:ext cx="87399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2000" dirty="0" smtClean="0">
                <a:solidFill>
                  <a:srgbClr val="000000"/>
                </a:solidFill>
              </a:rPr>
              <a:t>Manifesto Commitments  -  Budget  - Productivity Plan </a:t>
            </a:r>
          </a:p>
          <a:p>
            <a:pPr algn="ctr" eaLnBrk="0" hangingPunct="0"/>
            <a:r>
              <a:rPr lang="en-GB" altLang="en-US" sz="2000" dirty="0" smtClean="0">
                <a:solidFill>
                  <a:srgbClr val="000000"/>
                </a:solidFill>
              </a:rPr>
              <a:t>Housing and Planning Bill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2800" smtClean="0"/>
              <a:t>Planning reform 2010-15</a:t>
            </a:r>
          </a:p>
        </p:txBody>
      </p:sp>
      <p:sp>
        <p:nvSpPr>
          <p:cNvPr id="2" name="Content Placeholder 1"/>
          <p:cNvSpPr>
            <a:spLocks noGrp="1"/>
          </p:cNvSpPr>
          <p:nvPr>
            <p:ph idx="1"/>
          </p:nvPr>
        </p:nvSpPr>
        <p:spPr/>
        <p:txBody>
          <a:bodyPr/>
          <a:lstStyle/>
          <a:p>
            <a:endParaRPr lang="en-GB"/>
          </a:p>
        </p:txBody>
      </p:sp>
      <p:sp>
        <p:nvSpPr>
          <p:cNvPr id="4099" name="Rectangle 2"/>
          <p:cNvSpPr>
            <a:spLocks noChangeArrowheads="1"/>
          </p:cNvSpPr>
          <p:nvPr/>
        </p:nvSpPr>
        <p:spPr bwMode="auto">
          <a:xfrm>
            <a:off x="6617758" y="1486199"/>
            <a:ext cx="3159258" cy="25923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0" name="Rectangle 3"/>
          <p:cNvSpPr>
            <a:spLocks noChangeArrowheads="1"/>
          </p:cNvSpPr>
          <p:nvPr/>
        </p:nvSpPr>
        <p:spPr bwMode="auto">
          <a:xfrm>
            <a:off x="3432704" y="1486199"/>
            <a:ext cx="3159258" cy="259238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1" name="Rectangle 4"/>
          <p:cNvSpPr>
            <a:spLocks noChangeArrowheads="1"/>
          </p:cNvSpPr>
          <p:nvPr/>
        </p:nvSpPr>
        <p:spPr bwMode="auto">
          <a:xfrm>
            <a:off x="5186891" y="4267554"/>
            <a:ext cx="3900488" cy="2592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2" name="Rectangle 5"/>
          <p:cNvSpPr>
            <a:spLocks noChangeArrowheads="1"/>
          </p:cNvSpPr>
          <p:nvPr/>
        </p:nvSpPr>
        <p:spPr bwMode="auto">
          <a:xfrm>
            <a:off x="1129904" y="4267554"/>
            <a:ext cx="3979598" cy="259238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3" name="Rectangle 7"/>
          <p:cNvSpPr>
            <a:spLocks noChangeArrowheads="1"/>
          </p:cNvSpPr>
          <p:nvPr/>
        </p:nvSpPr>
        <p:spPr bwMode="auto">
          <a:xfrm>
            <a:off x="154781" y="1486199"/>
            <a:ext cx="3159258" cy="25923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20000"/>
              </a:spcBef>
            </a:pPr>
            <a:endParaRPr lang="en-US" altLang="en-US" sz="1800" b="0" smtClean="0">
              <a:solidFill>
                <a:srgbClr val="000000"/>
              </a:solidFill>
            </a:endParaRPr>
          </a:p>
        </p:txBody>
      </p:sp>
      <p:sp>
        <p:nvSpPr>
          <p:cNvPr id="4104" name="Oval 8"/>
          <p:cNvSpPr>
            <a:spLocks noChangeArrowheads="1"/>
          </p:cNvSpPr>
          <p:nvPr/>
        </p:nvSpPr>
        <p:spPr bwMode="auto">
          <a:xfrm>
            <a:off x="3938517" y="1981429"/>
            <a:ext cx="4682993" cy="1168539"/>
          </a:xfrm>
          <a:prstGeom prst="ellipse">
            <a:avLst/>
          </a:prstGeom>
          <a:solidFill>
            <a:schemeClr val="accent1"/>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800" b="0" smtClean="0">
                <a:solidFill>
                  <a:srgbClr val="FFFFFF"/>
                </a:solidFill>
              </a:rPr>
              <a:t>NPPF and</a:t>
            </a:r>
          </a:p>
          <a:p>
            <a:pPr algn="ctr" eaLnBrk="0" hangingPunct="0"/>
            <a:r>
              <a:rPr lang="en-GB" altLang="en-US" sz="1800" b="0" smtClean="0">
                <a:solidFill>
                  <a:srgbClr val="FFFFFF"/>
                </a:solidFill>
              </a:rPr>
              <a:t>Guidance Review</a:t>
            </a:r>
          </a:p>
          <a:p>
            <a:pPr algn="ctr" eaLnBrk="0" hangingPunct="0"/>
            <a:endParaRPr lang="en-GB" altLang="en-US" sz="1800" b="0" smtClean="0">
              <a:solidFill>
                <a:srgbClr val="FFFFFF"/>
              </a:solidFill>
            </a:endParaRPr>
          </a:p>
        </p:txBody>
      </p:sp>
      <p:sp>
        <p:nvSpPr>
          <p:cNvPr id="4105" name="Oval 9"/>
          <p:cNvSpPr>
            <a:spLocks noChangeArrowheads="1"/>
          </p:cNvSpPr>
          <p:nvPr/>
        </p:nvSpPr>
        <p:spPr bwMode="auto">
          <a:xfrm>
            <a:off x="5967830" y="3044825"/>
            <a:ext cx="1793743" cy="1042988"/>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Presumption in favour of sustainable development</a:t>
            </a:r>
          </a:p>
        </p:txBody>
      </p:sp>
      <p:sp>
        <p:nvSpPr>
          <p:cNvPr id="4106" name="Oval 11"/>
          <p:cNvSpPr>
            <a:spLocks noChangeArrowheads="1"/>
          </p:cNvSpPr>
          <p:nvPr/>
        </p:nvSpPr>
        <p:spPr bwMode="auto">
          <a:xfrm>
            <a:off x="584737" y="2244791"/>
            <a:ext cx="2067190" cy="389513"/>
          </a:xfrm>
          <a:prstGeom prst="ellipse">
            <a:avLst/>
          </a:prstGeom>
          <a:solidFill>
            <a:schemeClr val="accent1"/>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800" b="0" smtClean="0">
                <a:solidFill>
                  <a:srgbClr val="FFFFFF"/>
                </a:solidFill>
              </a:rPr>
              <a:t>Localism Act</a:t>
            </a:r>
          </a:p>
        </p:txBody>
      </p:sp>
      <p:sp>
        <p:nvSpPr>
          <p:cNvPr id="4107" name="Oval 13"/>
          <p:cNvSpPr>
            <a:spLocks noChangeArrowheads="1"/>
          </p:cNvSpPr>
          <p:nvPr/>
        </p:nvSpPr>
        <p:spPr bwMode="auto">
          <a:xfrm>
            <a:off x="3900494" y="3343275"/>
            <a:ext cx="2105025" cy="719138"/>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Strong protections still in place</a:t>
            </a:r>
          </a:p>
        </p:txBody>
      </p:sp>
      <p:sp>
        <p:nvSpPr>
          <p:cNvPr id="4108" name="Oval 14"/>
          <p:cNvSpPr>
            <a:spLocks noChangeArrowheads="1"/>
          </p:cNvSpPr>
          <p:nvPr/>
        </p:nvSpPr>
        <p:spPr bwMode="auto">
          <a:xfrm>
            <a:off x="7137135" y="6021388"/>
            <a:ext cx="1638962" cy="647700"/>
          </a:xfrm>
          <a:prstGeom prst="ellipse">
            <a:avLst/>
          </a:prstGeom>
          <a:solidFill>
            <a:srgbClr val="FFFFFF"/>
          </a:solidFill>
          <a:ln w="9525">
            <a:solidFill>
              <a:schemeClr val="tx1"/>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Unblocking stalled sites</a:t>
            </a:r>
          </a:p>
        </p:txBody>
      </p:sp>
      <p:sp>
        <p:nvSpPr>
          <p:cNvPr id="4109" name="Oval 18"/>
          <p:cNvSpPr>
            <a:spLocks noChangeArrowheads="1"/>
          </p:cNvSpPr>
          <p:nvPr/>
        </p:nvSpPr>
        <p:spPr bwMode="auto">
          <a:xfrm>
            <a:off x="5343395" y="4082862"/>
            <a:ext cx="1482460" cy="843945"/>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Tackling LA poor performance</a:t>
            </a:r>
          </a:p>
        </p:txBody>
      </p:sp>
      <p:sp>
        <p:nvSpPr>
          <p:cNvPr id="4110" name="Oval 19"/>
          <p:cNvSpPr>
            <a:spLocks noChangeArrowheads="1"/>
          </p:cNvSpPr>
          <p:nvPr/>
        </p:nvSpPr>
        <p:spPr bwMode="auto">
          <a:xfrm>
            <a:off x="818621" y="3357563"/>
            <a:ext cx="1637242" cy="647700"/>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Neighbourhood Planning</a:t>
            </a:r>
          </a:p>
        </p:txBody>
      </p:sp>
      <p:sp>
        <p:nvSpPr>
          <p:cNvPr id="4111" name="Oval 20"/>
          <p:cNvSpPr>
            <a:spLocks noChangeArrowheads="1"/>
          </p:cNvSpPr>
          <p:nvPr/>
        </p:nvSpPr>
        <p:spPr bwMode="auto">
          <a:xfrm>
            <a:off x="1597692" y="2781300"/>
            <a:ext cx="1482460" cy="719138"/>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Regional Strategy revocation</a:t>
            </a:r>
          </a:p>
        </p:txBody>
      </p:sp>
      <p:sp>
        <p:nvSpPr>
          <p:cNvPr id="4112" name="Oval 21"/>
          <p:cNvSpPr>
            <a:spLocks noChangeArrowheads="1"/>
          </p:cNvSpPr>
          <p:nvPr/>
        </p:nvSpPr>
        <p:spPr bwMode="auto">
          <a:xfrm>
            <a:off x="3159258" y="2355850"/>
            <a:ext cx="1793742" cy="1042988"/>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Robust </a:t>
            </a:r>
          </a:p>
          <a:p>
            <a:pPr algn="ctr" eaLnBrk="0" hangingPunct="0"/>
            <a:r>
              <a:rPr lang="en-GB" altLang="en-US" sz="1200" b="0" smtClean="0">
                <a:solidFill>
                  <a:srgbClr val="000000"/>
                </a:solidFill>
              </a:rPr>
              <a:t>Evidence of need and 5 year land supply</a:t>
            </a:r>
          </a:p>
        </p:txBody>
      </p:sp>
      <p:sp>
        <p:nvSpPr>
          <p:cNvPr id="4113" name="Oval 22"/>
          <p:cNvSpPr>
            <a:spLocks noChangeArrowheads="1"/>
          </p:cNvSpPr>
          <p:nvPr/>
        </p:nvSpPr>
        <p:spPr bwMode="auto">
          <a:xfrm>
            <a:off x="311290" y="2781300"/>
            <a:ext cx="1482460" cy="719138"/>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Duty to cooperate</a:t>
            </a:r>
          </a:p>
        </p:txBody>
      </p:sp>
      <p:sp>
        <p:nvSpPr>
          <p:cNvPr id="4114" name="Text Box 24"/>
          <p:cNvSpPr txBox="1">
            <a:spLocks noChangeArrowheads="1"/>
          </p:cNvSpPr>
          <p:nvPr/>
        </p:nvSpPr>
        <p:spPr bwMode="auto">
          <a:xfrm>
            <a:off x="6669354" y="1484313"/>
            <a:ext cx="1052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Simple</a:t>
            </a:r>
          </a:p>
        </p:txBody>
      </p:sp>
      <p:sp>
        <p:nvSpPr>
          <p:cNvPr id="4115" name="Text Box 25"/>
          <p:cNvSpPr txBox="1">
            <a:spLocks noChangeArrowheads="1"/>
          </p:cNvSpPr>
          <p:nvPr/>
        </p:nvSpPr>
        <p:spPr bwMode="auto">
          <a:xfrm>
            <a:off x="77392" y="1484313"/>
            <a:ext cx="1052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Local</a:t>
            </a:r>
          </a:p>
        </p:txBody>
      </p:sp>
      <p:sp>
        <p:nvSpPr>
          <p:cNvPr id="4116" name="Text Box 26"/>
          <p:cNvSpPr txBox="1">
            <a:spLocks noChangeArrowheads="1"/>
          </p:cNvSpPr>
          <p:nvPr/>
        </p:nvSpPr>
        <p:spPr bwMode="auto">
          <a:xfrm>
            <a:off x="3353594" y="1484313"/>
            <a:ext cx="159940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Sustainable</a:t>
            </a:r>
          </a:p>
        </p:txBody>
      </p:sp>
      <p:sp>
        <p:nvSpPr>
          <p:cNvPr id="4117" name="Text Box 27"/>
          <p:cNvSpPr txBox="1">
            <a:spLocks noChangeArrowheads="1"/>
          </p:cNvSpPr>
          <p:nvPr/>
        </p:nvSpPr>
        <p:spPr bwMode="auto">
          <a:xfrm>
            <a:off x="3080150" y="4221163"/>
            <a:ext cx="234063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Proportionate</a:t>
            </a:r>
          </a:p>
        </p:txBody>
      </p:sp>
      <p:sp>
        <p:nvSpPr>
          <p:cNvPr id="4118" name="Text Box 28"/>
          <p:cNvSpPr txBox="1">
            <a:spLocks noChangeArrowheads="1"/>
          </p:cNvSpPr>
          <p:nvPr/>
        </p:nvSpPr>
        <p:spPr bwMode="auto">
          <a:xfrm>
            <a:off x="8346150" y="4221163"/>
            <a:ext cx="167679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1800" i="1" smtClean="0">
                <a:solidFill>
                  <a:srgbClr val="000000"/>
                </a:solidFill>
              </a:rPr>
              <a:t>Effective</a:t>
            </a:r>
          </a:p>
        </p:txBody>
      </p:sp>
      <p:sp>
        <p:nvSpPr>
          <p:cNvPr id="4119" name="Oval 30"/>
          <p:cNvSpPr>
            <a:spLocks noChangeArrowheads="1"/>
          </p:cNvSpPr>
          <p:nvPr/>
        </p:nvSpPr>
        <p:spPr bwMode="auto">
          <a:xfrm>
            <a:off x="1209014" y="4656910"/>
            <a:ext cx="2806700" cy="865584"/>
          </a:xfrm>
          <a:prstGeom prst="ellipse">
            <a:avLst/>
          </a:prstGeom>
          <a:solidFill>
            <a:schemeClr val="accent1"/>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2000" b="0" smtClean="0">
                <a:solidFill>
                  <a:srgbClr val="FFFFFF"/>
                </a:solidFill>
              </a:rPr>
              <a:t>Deregulation and Simplification</a:t>
            </a:r>
          </a:p>
        </p:txBody>
      </p:sp>
      <p:sp>
        <p:nvSpPr>
          <p:cNvPr id="4120" name="Oval 39"/>
          <p:cNvSpPr>
            <a:spLocks noChangeArrowheads="1"/>
          </p:cNvSpPr>
          <p:nvPr/>
        </p:nvSpPr>
        <p:spPr bwMode="auto">
          <a:xfrm>
            <a:off x="2283883" y="5859816"/>
            <a:ext cx="1520296" cy="720725"/>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Information requirements</a:t>
            </a:r>
          </a:p>
        </p:txBody>
      </p:sp>
      <p:sp>
        <p:nvSpPr>
          <p:cNvPr id="4121" name="Oval 43"/>
          <p:cNvSpPr>
            <a:spLocks noChangeArrowheads="1"/>
          </p:cNvSpPr>
          <p:nvPr/>
        </p:nvSpPr>
        <p:spPr bwMode="auto">
          <a:xfrm>
            <a:off x="8151812" y="4654904"/>
            <a:ext cx="1171179" cy="701675"/>
          </a:xfrm>
          <a:prstGeom prst="ellipse">
            <a:avLst/>
          </a:prstGeom>
          <a:solidFill>
            <a:srgbClr val="FFFFFF"/>
          </a:solidFill>
          <a:ln w="9525">
            <a:solidFill>
              <a:schemeClr val="tx1"/>
            </a:solidFill>
            <a:round/>
            <a:headEnd/>
            <a:tailEnd/>
          </a:ln>
        </p:spPr>
        <p:txBody>
          <a:bodyPr lIns="0" tIns="0" r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Speeding up appeals</a:t>
            </a:r>
          </a:p>
        </p:txBody>
      </p:sp>
      <p:sp>
        <p:nvSpPr>
          <p:cNvPr id="4122" name="Oval 44"/>
          <p:cNvSpPr>
            <a:spLocks noChangeArrowheads="1"/>
          </p:cNvSpPr>
          <p:nvPr/>
        </p:nvSpPr>
        <p:spPr bwMode="auto">
          <a:xfrm>
            <a:off x="7761426" y="5231166"/>
            <a:ext cx="1171178" cy="701675"/>
          </a:xfrm>
          <a:prstGeom prst="ellipse">
            <a:avLst/>
          </a:prstGeom>
          <a:solidFill>
            <a:srgbClr val="FFFFFF"/>
          </a:solidFill>
          <a:ln w="9525">
            <a:solidFill>
              <a:schemeClr val="tx1"/>
            </a:solidFill>
            <a:round/>
            <a:headEnd/>
            <a:tailEnd/>
          </a:ln>
        </p:spPr>
        <p:txBody>
          <a:bodyPr lIns="0" tIns="0" r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Award of costs</a:t>
            </a:r>
          </a:p>
        </p:txBody>
      </p:sp>
      <p:sp>
        <p:nvSpPr>
          <p:cNvPr id="4123" name="Oval 51"/>
          <p:cNvSpPr>
            <a:spLocks noChangeArrowheads="1"/>
          </p:cNvSpPr>
          <p:nvPr/>
        </p:nvSpPr>
        <p:spPr bwMode="auto">
          <a:xfrm>
            <a:off x="3783542" y="6022837"/>
            <a:ext cx="1403350" cy="843945"/>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Permitted development rights</a:t>
            </a:r>
          </a:p>
        </p:txBody>
      </p:sp>
      <p:sp>
        <p:nvSpPr>
          <p:cNvPr id="4124" name="Oval 21"/>
          <p:cNvSpPr>
            <a:spLocks noChangeArrowheads="1"/>
          </p:cNvSpPr>
          <p:nvPr/>
        </p:nvSpPr>
        <p:spPr bwMode="auto">
          <a:xfrm>
            <a:off x="8112258" y="3038482"/>
            <a:ext cx="1793742" cy="1038225"/>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6000 page s of guidance reduced and now</a:t>
            </a:r>
          </a:p>
          <a:p>
            <a:pPr algn="ctr" eaLnBrk="0" hangingPunct="0"/>
            <a:r>
              <a:rPr lang="en-GB" altLang="en-US" sz="1200" b="0" smtClean="0">
                <a:solidFill>
                  <a:srgbClr val="000000"/>
                </a:solidFill>
              </a:rPr>
              <a:t>on web</a:t>
            </a:r>
          </a:p>
        </p:txBody>
      </p:sp>
      <p:sp>
        <p:nvSpPr>
          <p:cNvPr id="4125" name="Oval 21"/>
          <p:cNvSpPr>
            <a:spLocks noChangeArrowheads="1"/>
          </p:cNvSpPr>
          <p:nvPr/>
        </p:nvSpPr>
        <p:spPr bwMode="auto">
          <a:xfrm>
            <a:off x="7565364" y="1571631"/>
            <a:ext cx="1793742" cy="784225"/>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1300 pages of policy down to less than 50</a:t>
            </a:r>
          </a:p>
        </p:txBody>
      </p:sp>
      <p:sp>
        <p:nvSpPr>
          <p:cNvPr id="4126" name="Oval 18"/>
          <p:cNvSpPr>
            <a:spLocks noChangeArrowheads="1"/>
          </p:cNvSpPr>
          <p:nvPr/>
        </p:nvSpPr>
        <p:spPr bwMode="auto">
          <a:xfrm>
            <a:off x="5654676" y="5945506"/>
            <a:ext cx="1714633" cy="584269"/>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Major </a:t>
            </a:r>
          </a:p>
          <a:p>
            <a:pPr algn="ctr" eaLnBrk="0" hangingPunct="0"/>
            <a:r>
              <a:rPr lang="en-GB" altLang="en-US" sz="1200" b="0" smtClean="0">
                <a:solidFill>
                  <a:srgbClr val="000000"/>
                </a:solidFill>
              </a:rPr>
              <a:t>Infrastructure</a:t>
            </a:r>
          </a:p>
        </p:txBody>
      </p:sp>
      <p:sp>
        <p:nvSpPr>
          <p:cNvPr id="4127" name="Oval 18"/>
          <p:cNvSpPr>
            <a:spLocks noChangeArrowheads="1"/>
          </p:cNvSpPr>
          <p:nvPr/>
        </p:nvSpPr>
        <p:spPr bwMode="auto">
          <a:xfrm>
            <a:off x="896012" y="6217248"/>
            <a:ext cx="1171178" cy="324594"/>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Section 106</a:t>
            </a:r>
          </a:p>
        </p:txBody>
      </p:sp>
      <p:sp>
        <p:nvSpPr>
          <p:cNvPr id="4128" name="Oval 37"/>
          <p:cNvSpPr>
            <a:spLocks noChangeArrowheads="1"/>
          </p:cNvSpPr>
          <p:nvPr/>
        </p:nvSpPr>
        <p:spPr bwMode="auto">
          <a:xfrm>
            <a:off x="4011605" y="5354991"/>
            <a:ext cx="858177" cy="576263"/>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Use Class Order</a:t>
            </a:r>
          </a:p>
        </p:txBody>
      </p:sp>
      <p:sp>
        <p:nvSpPr>
          <p:cNvPr id="4129" name="Oval 18"/>
          <p:cNvSpPr>
            <a:spLocks noChangeArrowheads="1"/>
          </p:cNvSpPr>
          <p:nvPr/>
        </p:nvSpPr>
        <p:spPr bwMode="auto">
          <a:xfrm>
            <a:off x="8650553" y="5799138"/>
            <a:ext cx="1171179" cy="584200"/>
          </a:xfrm>
          <a:prstGeom prst="ellipse">
            <a:avLst/>
          </a:prstGeom>
          <a:solidFill>
            <a:srgbClr val="FFFFFF"/>
          </a:solidFill>
          <a:ln w="9525">
            <a:solidFill>
              <a:schemeClr val="tx1"/>
            </a:solidFill>
            <a:round/>
            <a:headEnd/>
            <a:tailEnd/>
          </a:ln>
        </p:spPr>
        <p:txBody>
          <a:bodyPr lIns="0" tIns="0" r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Statutory consultees</a:t>
            </a:r>
          </a:p>
        </p:txBody>
      </p:sp>
      <p:sp>
        <p:nvSpPr>
          <p:cNvPr id="4130" name="Oval 17"/>
          <p:cNvSpPr>
            <a:spLocks noChangeArrowheads="1"/>
          </p:cNvSpPr>
          <p:nvPr/>
        </p:nvSpPr>
        <p:spPr bwMode="auto">
          <a:xfrm>
            <a:off x="39556" y="5381683"/>
            <a:ext cx="1793742" cy="519351"/>
          </a:xfrm>
          <a:prstGeom prst="ellipse">
            <a:avLst/>
          </a:prstGeom>
          <a:solidFill>
            <a:srgbClr val="FFFFFF"/>
          </a:solidFill>
          <a:ln w="9525">
            <a:solidFill>
              <a:schemeClr val="tx1"/>
            </a:solidFill>
            <a:round/>
            <a:headEnd/>
            <a:tailEnd/>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Community Infrastructure Levy</a:t>
            </a:r>
          </a:p>
        </p:txBody>
      </p:sp>
      <p:sp>
        <p:nvSpPr>
          <p:cNvPr id="3" name="Oval 2"/>
          <p:cNvSpPr/>
          <p:nvPr/>
        </p:nvSpPr>
        <p:spPr>
          <a:xfrm>
            <a:off x="5035550" y="4870804"/>
            <a:ext cx="2340637" cy="1011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400" b="0" dirty="0">
              <a:solidFill>
                <a:srgbClr val="000000"/>
              </a:solidFill>
            </a:endParaRPr>
          </a:p>
          <a:p>
            <a:pPr algn="ctr" eaLnBrk="0" hangingPunct="0">
              <a:defRPr/>
            </a:pPr>
            <a:r>
              <a:rPr lang="en-GB" sz="1400" b="0" dirty="0">
                <a:solidFill>
                  <a:srgbClr val="FBFFFF"/>
                </a:solidFill>
              </a:rPr>
              <a:t>Growth and Infrastructure Act </a:t>
            </a:r>
          </a:p>
          <a:p>
            <a:pPr algn="ctr" eaLnBrk="0" hangingPunct="0">
              <a:defRPr/>
            </a:pPr>
            <a:r>
              <a:rPr lang="en-GB" sz="1400" b="0" dirty="0">
                <a:solidFill>
                  <a:srgbClr val="FBFFFF"/>
                </a:solidFill>
              </a:rPr>
              <a:t>&amp; Infrastructure Act</a:t>
            </a:r>
          </a:p>
          <a:p>
            <a:pPr algn="ctr" eaLnBrk="0" hangingPunct="0">
              <a:defRPr/>
            </a:pPr>
            <a:endParaRPr lang="en-GB" sz="1600" b="0" dirty="0">
              <a:solidFill>
                <a:srgbClr val="FFFFFF"/>
              </a:solidFill>
            </a:endParaRPr>
          </a:p>
        </p:txBody>
      </p:sp>
      <p:sp>
        <p:nvSpPr>
          <p:cNvPr id="6" name="Flowchart: Connector 5"/>
          <p:cNvSpPr/>
          <p:nvPr/>
        </p:nvSpPr>
        <p:spPr>
          <a:xfrm>
            <a:off x="6941221" y="4816829"/>
            <a:ext cx="1248569" cy="503237"/>
          </a:xfrm>
          <a:prstGeom prst="flowChartConnector">
            <a:avLst/>
          </a:prstGeom>
          <a:solidFill>
            <a:srgbClr val="FF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400" b="0" dirty="0">
                <a:solidFill>
                  <a:srgbClr val="000000"/>
                </a:solidFill>
              </a:rPr>
              <a:t>NSIP</a:t>
            </a:r>
          </a:p>
        </p:txBody>
      </p:sp>
      <p:sp>
        <p:nvSpPr>
          <p:cNvPr id="7" name="Flowchart: Connector 6"/>
          <p:cNvSpPr/>
          <p:nvPr/>
        </p:nvSpPr>
        <p:spPr>
          <a:xfrm>
            <a:off x="6903244" y="4265613"/>
            <a:ext cx="1638962" cy="531812"/>
          </a:xfrm>
          <a:prstGeom prst="flowChartConnector">
            <a:avLst/>
          </a:prstGeom>
          <a:solidFill>
            <a:srgbClr val="FB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1400" b="0" dirty="0">
                <a:solidFill>
                  <a:srgbClr val="000000"/>
                </a:solidFill>
              </a:rPr>
              <a:t>Conditions</a:t>
            </a:r>
          </a:p>
        </p:txBody>
      </p:sp>
      <p:sp>
        <p:nvSpPr>
          <p:cNvPr id="4134" name="Oval 22"/>
          <p:cNvSpPr>
            <a:spLocks noChangeArrowheads="1"/>
          </p:cNvSpPr>
          <p:nvPr/>
        </p:nvSpPr>
        <p:spPr bwMode="auto">
          <a:xfrm>
            <a:off x="1831579" y="1484321"/>
            <a:ext cx="1482460" cy="719137"/>
          </a:xfrm>
          <a:prstGeom prst="ellipse">
            <a:avLst/>
          </a:prstGeom>
          <a:solidFill>
            <a:srgbClr val="FFFFFF"/>
          </a:solidFill>
          <a:ln w="9525">
            <a:solidFill>
              <a:schemeClr val="tx1"/>
            </a:solidFill>
            <a:round/>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GB" altLang="en-US" sz="1200" b="0" smtClean="0">
                <a:solidFill>
                  <a:srgbClr val="000000"/>
                </a:solidFill>
              </a:rPr>
              <a:t>Compulsory community consultation</a:t>
            </a:r>
          </a:p>
        </p:txBody>
      </p:sp>
      <p:sp>
        <p:nvSpPr>
          <p:cNvPr id="9" name="Oval 8"/>
          <p:cNvSpPr/>
          <p:nvPr/>
        </p:nvSpPr>
        <p:spPr>
          <a:xfrm>
            <a:off x="159949" y="4439004"/>
            <a:ext cx="1406790" cy="650875"/>
          </a:xfrm>
          <a:prstGeom prst="ellipse">
            <a:avLst/>
          </a:prstGeom>
          <a:solidFill>
            <a:srgbClr val="FFFF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b="0" dirty="0">
              <a:solidFill>
                <a:srgbClr val="FFFFFF"/>
              </a:solidFill>
            </a:endParaRPr>
          </a:p>
        </p:txBody>
      </p:sp>
      <p:sp>
        <p:nvSpPr>
          <p:cNvPr id="4136" name="TextBox 4"/>
          <p:cNvSpPr txBox="1">
            <a:spLocks noChangeArrowheads="1"/>
          </p:cNvSpPr>
          <p:nvPr/>
        </p:nvSpPr>
        <p:spPr bwMode="auto">
          <a:xfrm>
            <a:off x="397273" y="4491391"/>
            <a:ext cx="116945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1200" b="0" smtClean="0">
                <a:solidFill>
                  <a:srgbClr val="000000"/>
                </a:solidFill>
              </a:rPr>
              <a:t>EIA Thresholds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2800" smtClean="0"/>
              <a:t>Manifesto commitments</a:t>
            </a:r>
          </a:p>
        </p:txBody>
      </p:sp>
      <p:sp>
        <p:nvSpPr>
          <p:cNvPr id="3" name="Content Placeholder 2"/>
          <p:cNvSpPr>
            <a:spLocks noGrp="1"/>
          </p:cNvSpPr>
          <p:nvPr>
            <p:ph idx="1"/>
          </p:nvPr>
        </p:nvSpPr>
        <p:spPr>
          <a:xfrm>
            <a:off x="416496" y="1268760"/>
            <a:ext cx="9217023" cy="4857409"/>
          </a:xfrm>
        </p:spPr>
        <p:txBody>
          <a:bodyPr/>
          <a:lstStyle/>
          <a:p>
            <a:pPr>
              <a:spcBef>
                <a:spcPts val="0"/>
              </a:spcBef>
              <a:spcAft>
                <a:spcPts val="600"/>
              </a:spcAft>
              <a:defRPr/>
            </a:pPr>
            <a:r>
              <a:rPr lang="en-GB" sz="2400" b="1" dirty="0" smtClean="0"/>
              <a:t>200,000 Starter Homes </a:t>
            </a:r>
            <a:r>
              <a:rPr lang="en-GB" sz="2400" dirty="0" smtClean="0"/>
              <a:t>for first time buyers by 2020 </a:t>
            </a:r>
          </a:p>
          <a:p>
            <a:pPr>
              <a:spcBef>
                <a:spcPts val="0"/>
              </a:spcBef>
              <a:spcAft>
                <a:spcPts val="600"/>
              </a:spcAft>
              <a:defRPr/>
            </a:pPr>
            <a:r>
              <a:rPr lang="en-GB" sz="2400" b="1" dirty="0" smtClean="0"/>
              <a:t>Right to Build </a:t>
            </a:r>
            <a:r>
              <a:rPr lang="en-GB" sz="2400" dirty="0" smtClean="0"/>
              <a:t>for local people to build/commission a home</a:t>
            </a:r>
          </a:p>
          <a:p>
            <a:pPr>
              <a:spcBef>
                <a:spcPts val="0"/>
              </a:spcBef>
              <a:spcAft>
                <a:spcPts val="600"/>
              </a:spcAft>
              <a:defRPr/>
            </a:pPr>
            <a:r>
              <a:rPr lang="en-GB" sz="2400" dirty="0" smtClean="0"/>
              <a:t>More than 90</a:t>
            </a:r>
            <a:r>
              <a:rPr lang="en-GB" sz="2400" dirty="0"/>
              <a:t>% of suitable </a:t>
            </a:r>
            <a:r>
              <a:rPr lang="en-GB" sz="2400" b="1" dirty="0"/>
              <a:t>brownfield sites </a:t>
            </a:r>
            <a:r>
              <a:rPr lang="en-GB" sz="2400" dirty="0"/>
              <a:t>have planning permission for housing by 2020</a:t>
            </a:r>
          </a:p>
          <a:p>
            <a:pPr>
              <a:spcBef>
                <a:spcPts val="0"/>
              </a:spcBef>
              <a:spcAft>
                <a:spcPts val="600"/>
              </a:spcAft>
              <a:defRPr/>
            </a:pPr>
            <a:r>
              <a:rPr lang="en-GB" sz="2400" dirty="0" smtClean="0"/>
              <a:t>Strong protection for the </a:t>
            </a:r>
            <a:r>
              <a:rPr lang="en-GB" sz="2400" b="1" dirty="0" smtClean="0"/>
              <a:t>Green Belt </a:t>
            </a:r>
            <a:r>
              <a:rPr lang="en-GB" sz="2400" dirty="0" smtClean="0"/>
              <a:t>and other designations</a:t>
            </a:r>
          </a:p>
          <a:p>
            <a:pPr>
              <a:spcBef>
                <a:spcPts val="0"/>
              </a:spcBef>
              <a:spcAft>
                <a:spcPts val="600"/>
              </a:spcAft>
              <a:defRPr/>
            </a:pPr>
            <a:r>
              <a:rPr lang="en-GB" sz="2400" dirty="0" smtClean="0"/>
              <a:t>Ensure communities know </a:t>
            </a:r>
            <a:r>
              <a:rPr lang="en-GB" sz="2400" dirty="0"/>
              <a:t>up-front that necessary </a:t>
            </a:r>
            <a:r>
              <a:rPr lang="en-GB" sz="2400" b="1" dirty="0"/>
              <a:t>infrastructure </a:t>
            </a:r>
            <a:r>
              <a:rPr lang="en-GB" sz="2400" dirty="0" smtClean="0"/>
              <a:t>will </a:t>
            </a:r>
            <a:r>
              <a:rPr lang="en-GB" sz="2400" dirty="0"/>
              <a:t>be </a:t>
            </a:r>
            <a:r>
              <a:rPr lang="en-GB" sz="2400" dirty="0" smtClean="0"/>
              <a:t>provided</a:t>
            </a:r>
            <a:r>
              <a:rPr lang="en-GB" sz="2400" dirty="0"/>
              <a:t> </a:t>
            </a:r>
            <a:r>
              <a:rPr lang="en-GB" sz="2400" dirty="0" smtClean="0"/>
              <a:t>when new homes are permitted</a:t>
            </a:r>
            <a:endParaRPr lang="en-GB" sz="2400" dirty="0"/>
          </a:p>
          <a:p>
            <a:pPr>
              <a:spcBef>
                <a:spcPts val="0"/>
              </a:spcBef>
              <a:spcAft>
                <a:spcPts val="600"/>
              </a:spcAft>
              <a:defRPr/>
            </a:pPr>
            <a:r>
              <a:rPr lang="en-GB" sz="2400" dirty="0"/>
              <a:t>E</a:t>
            </a:r>
            <a:r>
              <a:rPr lang="en-GB" sz="2400" dirty="0" smtClean="0"/>
              <a:t>ncourage communities </a:t>
            </a:r>
            <a:r>
              <a:rPr lang="en-GB" sz="2400" dirty="0"/>
              <a:t>engaged in </a:t>
            </a:r>
            <a:r>
              <a:rPr lang="en-GB" sz="2400" b="1" dirty="0"/>
              <a:t>neighbourhood planning </a:t>
            </a:r>
            <a:r>
              <a:rPr lang="en-GB" sz="2400" dirty="0" smtClean="0"/>
              <a:t>to complete </a:t>
            </a:r>
            <a:r>
              <a:rPr lang="en-GB" sz="2400" dirty="0"/>
              <a:t>the </a:t>
            </a:r>
            <a:r>
              <a:rPr lang="en-GB" sz="2400" dirty="0" smtClean="0"/>
              <a:t>process, and let </a:t>
            </a:r>
            <a:r>
              <a:rPr lang="en-GB" sz="2400" dirty="0"/>
              <a:t>people have </a:t>
            </a:r>
            <a:r>
              <a:rPr lang="en-GB" sz="2400" b="1" dirty="0"/>
              <a:t>more say over local planning </a:t>
            </a:r>
            <a:endParaRPr lang="en-GB" sz="2400" dirty="0" smtClean="0"/>
          </a:p>
          <a:p>
            <a:pPr>
              <a:spcBef>
                <a:spcPts val="0"/>
              </a:spcBef>
              <a:spcAft>
                <a:spcPts val="600"/>
              </a:spcAft>
              <a:defRPr/>
            </a:pPr>
            <a:r>
              <a:rPr lang="en-GB" sz="2400" dirty="0" smtClean="0"/>
              <a:t>Give </a:t>
            </a:r>
            <a:r>
              <a:rPr lang="en-GB" sz="2400" b="1" dirty="0" smtClean="0"/>
              <a:t>local people </a:t>
            </a:r>
            <a:r>
              <a:rPr lang="en-GB" sz="2400" dirty="0" smtClean="0"/>
              <a:t>the final say on </a:t>
            </a:r>
            <a:r>
              <a:rPr lang="en-GB" sz="2400" b="1" dirty="0" smtClean="0"/>
              <a:t>wind farm applications </a:t>
            </a:r>
            <a:endParaRPr lang="en-GB" sz="2400" dirty="0" smtClean="0"/>
          </a:p>
          <a:p>
            <a:pPr>
              <a:defRPr/>
            </a:pPr>
            <a:r>
              <a:rPr lang="en-GB" sz="2400" dirty="0" smtClean="0"/>
              <a:t>Support safe development of </a:t>
            </a:r>
            <a:r>
              <a:rPr lang="en-GB" sz="2400" b="1" dirty="0" smtClean="0"/>
              <a:t>shale gas</a:t>
            </a:r>
            <a:endParaRPr lang="en-GB" sz="2400" b="1" dirty="0"/>
          </a:p>
          <a:p>
            <a:pPr>
              <a:buFont typeface="Arial" panose="020B0604020202020204" pitchFamily="34" charset="0"/>
              <a:buChar char="•"/>
              <a:defRPr/>
            </a:pPr>
            <a:endParaRPr lang="en-GB" dirty="0" smtClean="0"/>
          </a:p>
          <a:p>
            <a:pPr>
              <a:buFont typeface="Arial" panose="020B0604020202020204" pitchFamily="34" charset="0"/>
              <a:buChar char="•"/>
              <a:defRPr/>
            </a:pPr>
            <a:endParaRPr lang="en-GB" dirty="0"/>
          </a:p>
        </p:txBody>
      </p:sp>
      <p:sp>
        <p:nvSpPr>
          <p:cNvPr id="8196" name="Slide Number Placeholder 3"/>
          <p:cNvSpPr>
            <a:spLocks noGrp="1"/>
          </p:cNvSpPr>
          <p:nvPr>
            <p:ph type="sldNum" sz="quarter" idx="4294967295"/>
          </p:nvPr>
        </p:nvSpPr>
        <p:spPr>
          <a:xfrm>
            <a:off x="7850188" y="6237288"/>
            <a:ext cx="2055812" cy="457200"/>
          </a:xfrm>
          <a:prstGeom prst="rect">
            <a:avLst/>
          </a:prstGeom>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4F6BE4A-6D0A-480C-A008-1524BF2EE0AE}" type="slidenum">
              <a:rPr lang="en-GB" altLang="en-US" sz="1400" smtClean="0">
                <a:solidFill>
                  <a:srgbClr val="000000"/>
                </a:solidFill>
              </a:rPr>
              <a:pPr/>
              <a:t>15</a:t>
            </a:fld>
            <a:endParaRPr lang="en-GB" altLang="en-US" sz="1400"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Productivity Plan (main measures)</a:t>
            </a:r>
            <a:endParaRPr lang="en-GB" dirty="0"/>
          </a:p>
        </p:txBody>
      </p:sp>
      <p:sp>
        <p:nvSpPr>
          <p:cNvPr id="3" name="Content Placeholder 2"/>
          <p:cNvSpPr>
            <a:spLocks noGrp="1"/>
          </p:cNvSpPr>
          <p:nvPr>
            <p:ph idx="1"/>
          </p:nvPr>
        </p:nvSpPr>
        <p:spPr>
          <a:xfrm>
            <a:off x="584201" y="1124744"/>
            <a:ext cx="8915400" cy="4785401"/>
          </a:xfrm>
        </p:spPr>
        <p:txBody>
          <a:bodyPr/>
          <a:lstStyle/>
          <a:p>
            <a:r>
              <a:rPr lang="en-GB" sz="2400" dirty="0" smtClean="0"/>
              <a:t>Local plans: streamlining, and in place by 2017</a:t>
            </a:r>
          </a:p>
          <a:p>
            <a:r>
              <a:rPr lang="en-GB" sz="2400" dirty="0" smtClean="0"/>
              <a:t>Permission in principle – allocated sites, brownfield register, small sites</a:t>
            </a:r>
          </a:p>
          <a:p>
            <a:r>
              <a:rPr lang="en-GB" sz="2400" dirty="0" smtClean="0"/>
              <a:t>Minors introduced into designation regime</a:t>
            </a:r>
          </a:p>
          <a:p>
            <a:r>
              <a:rPr lang="en-GB" sz="2400" dirty="0" smtClean="0"/>
              <a:t>Housing in major infrastructure projects</a:t>
            </a:r>
          </a:p>
          <a:p>
            <a:r>
              <a:rPr lang="en-GB" sz="2400" dirty="0" smtClean="0"/>
              <a:t>S106 dispute resolution mechanism</a:t>
            </a:r>
          </a:p>
          <a:p>
            <a:r>
              <a:rPr lang="en-GB" sz="2400" dirty="0" smtClean="0"/>
              <a:t>Review of Compulsory Purchase powers</a:t>
            </a:r>
          </a:p>
          <a:p>
            <a:r>
              <a:rPr lang="en-GB" altLang="en-US" sz="2400" dirty="0">
                <a:solidFill>
                  <a:srgbClr val="000000"/>
                </a:solidFill>
              </a:rPr>
              <a:t>Maximising release of unnecessary employment land for housing, and supporting higher density development around commuter hubs </a:t>
            </a:r>
            <a:endParaRPr lang="en-GB" altLang="en-US" sz="2400" dirty="0" smtClean="0">
              <a:solidFill>
                <a:srgbClr val="000000"/>
              </a:solidFill>
            </a:endParaRPr>
          </a:p>
          <a:p>
            <a:r>
              <a:rPr lang="en-GB" altLang="en-US" sz="2400" dirty="0">
                <a:solidFill>
                  <a:srgbClr val="000000"/>
                </a:solidFill>
              </a:rPr>
              <a:t>Reviewing threshold for converting agricultural buildings under PD</a:t>
            </a:r>
            <a:r>
              <a:rPr lang="en-GB" altLang="en-US" sz="2400" dirty="0" smtClean="0">
                <a:solidFill>
                  <a:srgbClr val="000000"/>
                </a:solidFill>
              </a:rPr>
              <a:t>.</a:t>
            </a:r>
          </a:p>
          <a:p>
            <a:r>
              <a:rPr lang="en-GB" altLang="en-US" sz="2400" dirty="0" smtClean="0">
                <a:solidFill>
                  <a:srgbClr val="000000"/>
                </a:solidFill>
              </a:rPr>
              <a:t>London – threshold for call in; building up</a:t>
            </a:r>
            <a:endParaRPr lang="en-GB" altLang="en-US" sz="2400" dirty="0">
              <a:solidFill>
                <a:srgbClr val="000000"/>
              </a:solidFill>
            </a:endParaRPr>
          </a:p>
          <a:p>
            <a:endParaRPr lang="en-GB" altLang="en-US" sz="2400" dirty="0">
              <a:solidFill>
                <a:srgbClr val="000000"/>
              </a:solidFill>
            </a:endParaRPr>
          </a:p>
          <a:p>
            <a:endParaRPr lang="en-GB" sz="2400" dirty="0"/>
          </a:p>
        </p:txBody>
      </p:sp>
      <p:sp>
        <p:nvSpPr>
          <p:cNvPr id="4" name="Oval 3"/>
          <p:cNvSpPr/>
          <p:nvPr/>
        </p:nvSpPr>
        <p:spPr bwMode="auto">
          <a:xfrm>
            <a:off x="992560" y="1124744"/>
            <a:ext cx="6840760"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400" b="1" i="0" u="none" strike="noStrike" cap="none" normalizeH="0" baseline="0" smtClean="0">
              <a:ln>
                <a:noFill/>
              </a:ln>
              <a:solidFill>
                <a:schemeClr val="tx2"/>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Planning Bill</a:t>
            </a:r>
            <a:endParaRPr lang="en-GB" dirty="0"/>
          </a:p>
        </p:txBody>
      </p:sp>
      <p:sp>
        <p:nvSpPr>
          <p:cNvPr id="3" name="Content Placeholder 2"/>
          <p:cNvSpPr>
            <a:spLocks noGrp="1"/>
          </p:cNvSpPr>
          <p:nvPr>
            <p:ph idx="1"/>
          </p:nvPr>
        </p:nvSpPr>
        <p:spPr/>
        <p:txBody>
          <a:bodyPr/>
          <a:lstStyle/>
          <a:p>
            <a:r>
              <a:rPr lang="en-US" kern="1200" dirty="0" smtClean="0">
                <a:latin typeface="Arial" pitchFamily="34" charset="0"/>
              </a:rPr>
              <a:t>Had </a:t>
            </a:r>
            <a:r>
              <a:rPr lang="en-US" kern="1200" dirty="0">
                <a:latin typeface="Arial" pitchFamily="34" charset="0"/>
              </a:rPr>
              <a:t>its second reading on 2 </a:t>
            </a:r>
            <a:r>
              <a:rPr lang="en-US" kern="1200" dirty="0" smtClean="0">
                <a:latin typeface="Arial" pitchFamily="34" charset="0"/>
              </a:rPr>
              <a:t>November</a:t>
            </a:r>
          </a:p>
          <a:p>
            <a:r>
              <a:rPr lang="en-US" kern="1200" dirty="0" err="1" smtClean="0">
                <a:latin typeface="Arial" pitchFamily="34" charset="0"/>
              </a:rPr>
              <a:t>Scrutinised</a:t>
            </a:r>
            <a:r>
              <a:rPr lang="en-US" kern="1200" dirty="0" smtClean="0">
                <a:latin typeface="Arial" pitchFamily="34" charset="0"/>
              </a:rPr>
              <a:t> by Committee</a:t>
            </a:r>
          </a:p>
          <a:p>
            <a:r>
              <a:rPr lang="en-US" kern="1200" dirty="0" smtClean="0">
                <a:latin typeface="Arial" pitchFamily="34" charset="0"/>
              </a:rPr>
              <a:t>Committee will hear evidence through November and December 2015</a:t>
            </a:r>
          </a:p>
          <a:p>
            <a:r>
              <a:rPr lang="en-US" kern="1200" dirty="0" smtClean="0">
                <a:latin typeface="Arial" pitchFamily="34" charset="0"/>
              </a:rPr>
              <a:t>‘Ping pong’ between the Houses</a:t>
            </a:r>
          </a:p>
          <a:p>
            <a:r>
              <a:rPr lang="en-US" kern="1200" dirty="0" smtClean="0">
                <a:latin typeface="Arial" pitchFamily="34" charset="0"/>
              </a:rPr>
              <a:t>Act early next year</a:t>
            </a:r>
            <a:endParaRPr lang="en-GB" dirty="0"/>
          </a:p>
        </p:txBody>
      </p:sp>
    </p:spTree>
    <p:extLst>
      <p:ext uri="{BB962C8B-B14F-4D97-AF65-F5344CB8AC3E}">
        <p14:creationId xmlns:p14="http://schemas.microsoft.com/office/powerpoint/2010/main" val="289523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plan led system </a:t>
            </a:r>
            <a:endParaRPr lang="en-GB" dirty="0"/>
          </a:p>
        </p:txBody>
      </p:sp>
      <p:sp>
        <p:nvSpPr>
          <p:cNvPr id="3" name="Content Placeholder 2"/>
          <p:cNvSpPr>
            <a:spLocks noGrp="1"/>
          </p:cNvSpPr>
          <p:nvPr>
            <p:ph idx="1"/>
          </p:nvPr>
        </p:nvSpPr>
        <p:spPr>
          <a:xfrm>
            <a:off x="632520" y="1196752"/>
            <a:ext cx="8977313" cy="4637112"/>
          </a:xfrm>
        </p:spPr>
        <p:txBody>
          <a:bodyPr/>
          <a:lstStyle/>
          <a:p>
            <a:pPr lvl="0"/>
            <a:r>
              <a:rPr lang="en-GB" dirty="0" smtClean="0"/>
              <a:t>The Government want to see total plan coverage by end of Parliament</a:t>
            </a:r>
          </a:p>
          <a:p>
            <a:pPr lvl="0"/>
            <a:r>
              <a:rPr lang="en-GB" dirty="0" smtClean="0"/>
              <a:t>They want a plan led system</a:t>
            </a:r>
          </a:p>
        </p:txBody>
      </p:sp>
      <p:graphicFrame>
        <p:nvGraphicFramePr>
          <p:cNvPr id="4" name="Content Placeholder 5"/>
          <p:cNvGraphicFramePr>
            <a:graphicFrameLocks/>
          </p:cNvGraphicFramePr>
          <p:nvPr>
            <p:extLst>
              <p:ext uri="{D42A27DB-BD31-4B8C-83A1-F6EECF244321}">
                <p14:modId xmlns:p14="http://schemas.microsoft.com/office/powerpoint/2010/main" val="289286449"/>
              </p:ext>
            </p:extLst>
          </p:nvPr>
        </p:nvGraphicFramePr>
        <p:xfrm>
          <a:off x="992559" y="3154137"/>
          <a:ext cx="7560841" cy="3309697"/>
        </p:xfrm>
        <a:graphic>
          <a:graphicData uri="http://schemas.openxmlformats.org/drawingml/2006/table">
            <a:tbl>
              <a:tblPr firstRow="1" firstCol="1" bandRow="1">
                <a:tableStyleId>{5C22544A-7EE6-4342-B048-85BDC9FD1C3A}</a:tableStyleId>
              </a:tblPr>
              <a:tblGrid>
                <a:gridCol w="3742671"/>
                <a:gridCol w="1693369"/>
                <a:gridCol w="2124801"/>
              </a:tblGrid>
              <a:tr h="570705">
                <a:tc>
                  <a:txBody>
                    <a:bodyPr/>
                    <a:lstStyle/>
                    <a:p>
                      <a:pPr>
                        <a:lnSpc>
                          <a:spcPct val="115000"/>
                        </a:lnSpc>
                        <a:spcAft>
                          <a:spcPts val="0"/>
                        </a:spcAft>
                      </a:pPr>
                      <a:r>
                        <a:rPr lang="en-GB" sz="2000" dirty="0">
                          <a:solidFill>
                            <a:schemeClr val="tx1"/>
                          </a:solidFill>
                          <a:effectLst/>
                        </a:rPr>
                        <a:t>Local / Strategic </a:t>
                      </a:r>
                      <a:r>
                        <a:rPr lang="en-GB" sz="2000" dirty="0" smtClean="0">
                          <a:solidFill>
                            <a:schemeClr val="tx1"/>
                          </a:solidFill>
                          <a:effectLst/>
                        </a:rPr>
                        <a:t>Plans (October</a:t>
                      </a:r>
                      <a:r>
                        <a:rPr lang="en-GB" sz="2000" baseline="0" dirty="0" smtClean="0">
                          <a:solidFill>
                            <a:schemeClr val="tx1"/>
                          </a:solidFill>
                          <a:effectLst/>
                        </a:rPr>
                        <a:t> 2015)</a:t>
                      </a:r>
                      <a:endParaRPr lang="en-GB" sz="2000" dirty="0">
                        <a:solidFill>
                          <a:schemeClr val="tx1"/>
                        </a:solidFill>
                        <a:effectLst/>
                        <a:latin typeface="Calibri"/>
                        <a:ea typeface="Calibri"/>
                        <a:cs typeface="Times New Roman"/>
                      </a:endParaRPr>
                    </a:p>
                  </a:txBody>
                  <a:tcPr marL="68580" marR="68580" marT="0" marB="0" anchor="b"/>
                </a:tc>
                <a:tc>
                  <a:txBody>
                    <a:bodyPr/>
                    <a:lstStyle/>
                    <a:p>
                      <a:endParaRPr lang="en-GB" sz="2000" dirty="0">
                        <a:effectLst/>
                        <a:latin typeface="Times New Roman"/>
                      </a:endParaRPr>
                    </a:p>
                  </a:txBody>
                  <a:tcPr marL="68580" marR="68580" marT="0" marB="0" anchor="b"/>
                </a:tc>
                <a:tc>
                  <a:txBody>
                    <a:bodyPr/>
                    <a:lstStyle/>
                    <a:p>
                      <a:endParaRPr lang="en-GB" sz="2000" dirty="0">
                        <a:effectLst/>
                        <a:latin typeface="Times New Roman"/>
                      </a:endParaRPr>
                    </a:p>
                  </a:txBody>
                  <a:tcPr marL="68580" marR="68580" marT="0" marB="0" anchor="b"/>
                </a:tc>
              </a:tr>
              <a:tr h="856057">
                <a:tc>
                  <a:txBody>
                    <a:bodyPr/>
                    <a:lstStyle/>
                    <a:p>
                      <a:pPr>
                        <a:lnSpc>
                          <a:spcPct val="115000"/>
                        </a:lnSpc>
                        <a:spcAft>
                          <a:spcPts val="0"/>
                        </a:spcAft>
                      </a:pPr>
                      <a:r>
                        <a:rPr lang="en-GB" sz="2000" dirty="0">
                          <a:solidFill>
                            <a:schemeClr val="tx1"/>
                          </a:solidFill>
                          <a:effectLst/>
                        </a:rPr>
                        <a:t> </a:t>
                      </a:r>
                      <a:endParaRPr lang="en-GB" sz="20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Number of LPAs</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Percentage of (336) LPAs</a:t>
                      </a:r>
                      <a:endParaRPr lang="en-GB" sz="200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Not Published</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58</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17%</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Published</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278</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83%</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Submitted to SofS</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265</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79%</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a:solidFill>
                            <a:schemeClr val="tx1"/>
                          </a:solidFill>
                          <a:effectLst/>
                        </a:rPr>
                        <a:t>Found Sound</a:t>
                      </a:r>
                      <a:endParaRPr lang="en-GB" sz="20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226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67%</a:t>
                      </a:r>
                      <a:endParaRPr lang="en-GB" sz="2000" dirty="0">
                        <a:effectLst/>
                        <a:latin typeface="Calibri"/>
                        <a:ea typeface="Calibri"/>
                        <a:cs typeface="Times New Roman"/>
                      </a:endParaRPr>
                    </a:p>
                  </a:txBody>
                  <a:tcPr marL="68580" marR="68580" marT="0" marB="0"/>
                </a:tc>
              </a:tr>
              <a:tr h="316881">
                <a:tc>
                  <a:txBody>
                    <a:bodyPr/>
                    <a:lstStyle/>
                    <a:p>
                      <a:pPr>
                        <a:lnSpc>
                          <a:spcPct val="115000"/>
                        </a:lnSpc>
                        <a:spcAft>
                          <a:spcPts val="0"/>
                        </a:spcAft>
                      </a:pPr>
                      <a:r>
                        <a:rPr lang="en-GB" sz="2000" dirty="0">
                          <a:solidFill>
                            <a:schemeClr val="tx1"/>
                          </a:solidFill>
                          <a:effectLst/>
                        </a:rPr>
                        <a:t>Adopted</a:t>
                      </a:r>
                      <a:endParaRPr lang="en-GB" sz="20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a:effectLst/>
                        </a:rPr>
                        <a:t>220</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2000" dirty="0">
                          <a:effectLst/>
                        </a:rPr>
                        <a:t>65%</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21472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 ‘early 2017’</a:t>
            </a:r>
            <a:endParaRPr lang="en-GB" dirty="0"/>
          </a:p>
        </p:txBody>
      </p:sp>
      <p:sp>
        <p:nvSpPr>
          <p:cNvPr id="3" name="Content Placeholder 2"/>
          <p:cNvSpPr>
            <a:spLocks noGrp="1"/>
          </p:cNvSpPr>
          <p:nvPr>
            <p:ph idx="1"/>
          </p:nvPr>
        </p:nvSpPr>
        <p:spPr/>
        <p:txBody>
          <a:bodyPr/>
          <a:lstStyle/>
          <a:p>
            <a:pPr lvl="0"/>
            <a:r>
              <a:rPr lang="en-GB" sz="2800" dirty="0" smtClean="0"/>
              <a:t>Bill allows </a:t>
            </a:r>
            <a:r>
              <a:rPr lang="en-GB" sz="2800" dirty="0"/>
              <a:t>for </a:t>
            </a:r>
            <a:r>
              <a:rPr lang="en-GB" sz="2800" dirty="0" err="1"/>
              <a:t>SoS</a:t>
            </a:r>
            <a:r>
              <a:rPr lang="en-GB" sz="2800" dirty="0"/>
              <a:t> to intervene to bring LPA plans forward</a:t>
            </a:r>
          </a:p>
          <a:p>
            <a:pPr lvl="0"/>
            <a:r>
              <a:rPr lang="en-GB" sz="2800" dirty="0"/>
              <a:t>A deadline of early 2017 for plans to </a:t>
            </a:r>
            <a:r>
              <a:rPr lang="en-GB" sz="2800" dirty="0" smtClean="0"/>
              <a:t>be produced</a:t>
            </a:r>
          </a:p>
          <a:p>
            <a:r>
              <a:rPr lang="en-US" sz="2800" dirty="0"/>
              <a:t>The Government: “it will intervene to arrange for the plan to be written, in consultation with local people, to accelerate production</a:t>
            </a:r>
            <a:r>
              <a:rPr lang="en-US" sz="2800" dirty="0" smtClean="0"/>
              <a:t>"</a:t>
            </a:r>
            <a:endParaRPr lang="en-GB" sz="2800" dirty="0"/>
          </a:p>
          <a:p>
            <a:pPr lvl="0"/>
            <a:r>
              <a:rPr lang="en-US" sz="2800" dirty="0"/>
              <a:t>Brandon Lewis to the select </a:t>
            </a:r>
            <a:r>
              <a:rPr lang="en-US" sz="2800" dirty="0" smtClean="0"/>
              <a:t>committee: DCLG </a:t>
            </a:r>
            <a:r>
              <a:rPr lang="en-US" sz="2800" dirty="0"/>
              <a:t>would "not necessarily" write plans itself in cases where no local plans have been produced by early 2017</a:t>
            </a:r>
            <a:endParaRPr lang="en-GB" sz="2800" dirty="0"/>
          </a:p>
          <a:p>
            <a:pPr lvl="0"/>
            <a:endParaRPr lang="en-GB" dirty="0"/>
          </a:p>
          <a:p>
            <a:endParaRPr lang="en-GB" dirty="0"/>
          </a:p>
        </p:txBody>
      </p:sp>
    </p:spTree>
    <p:extLst>
      <p:ext uri="{BB962C8B-B14F-4D97-AF65-F5344CB8AC3E}">
        <p14:creationId xmlns:p14="http://schemas.microsoft.com/office/powerpoint/2010/main" val="318509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a:t>O</a:t>
            </a:r>
            <a:r>
              <a:rPr lang="en-GB" dirty="0" smtClean="0"/>
              <a:t>bjective</a:t>
            </a:r>
            <a:endParaRPr lang="en-GB" dirty="0"/>
          </a:p>
        </p:txBody>
      </p:sp>
      <p:sp>
        <p:nvSpPr>
          <p:cNvPr id="102403" name="Rectangle 3"/>
          <p:cNvSpPr>
            <a:spLocks noGrp="1" noChangeArrowheads="1"/>
          </p:cNvSpPr>
          <p:nvPr>
            <p:ph idx="1"/>
          </p:nvPr>
        </p:nvSpPr>
        <p:spPr>
          <a:xfrm>
            <a:off x="584201" y="1268413"/>
            <a:ext cx="8915400" cy="4857750"/>
          </a:xfrm>
        </p:spPr>
        <p:txBody>
          <a:bodyPr/>
          <a:lstStyle/>
          <a:p>
            <a:pPr marL="0" indent="0">
              <a:lnSpc>
                <a:spcPct val="90000"/>
              </a:lnSpc>
              <a:buNone/>
            </a:pPr>
            <a:endParaRPr lang="en-US" dirty="0"/>
          </a:p>
          <a:p>
            <a:pPr marL="0" indent="0">
              <a:lnSpc>
                <a:spcPct val="90000"/>
              </a:lnSpc>
              <a:buNone/>
            </a:pPr>
            <a:r>
              <a:rPr lang="en-US" dirty="0" smtClean="0"/>
              <a:t>This </a:t>
            </a:r>
            <a:r>
              <a:rPr lang="en-US" dirty="0" err="1"/>
              <a:t>programme</a:t>
            </a:r>
            <a:r>
              <a:rPr lang="en-US" dirty="0"/>
              <a:t> is designed to help delegates to take an active leadership role in producing or updating their local plan, receiving advice on individual issues to be confident to produce a sound local plan. The course will look at the issues of </a:t>
            </a:r>
            <a:r>
              <a:rPr lang="en-US" dirty="0" smtClean="0"/>
              <a:t>Objectively </a:t>
            </a:r>
            <a:r>
              <a:rPr lang="en-US" dirty="0"/>
              <a:t>Assessed Need and having a 5 year housing land supply and other challenges in </a:t>
            </a:r>
            <a:r>
              <a:rPr lang="en-US" dirty="0" smtClean="0"/>
              <a:t>producing </a:t>
            </a:r>
            <a:r>
              <a:rPr lang="en-US" dirty="0"/>
              <a:t>a sound </a:t>
            </a:r>
            <a:r>
              <a:rPr lang="en-US" dirty="0" smtClean="0"/>
              <a:t>local </a:t>
            </a:r>
            <a:r>
              <a:rPr lang="en-US" dirty="0"/>
              <a:t>plan. </a:t>
            </a:r>
            <a:endParaRPr lang="en-US" dirty="0" smtClean="0"/>
          </a:p>
        </p:txBody>
      </p:sp>
    </p:spTree>
    <p:extLst>
      <p:ext uri="{BB962C8B-B14F-4D97-AF65-F5344CB8AC3E}">
        <p14:creationId xmlns:p14="http://schemas.microsoft.com/office/powerpoint/2010/main" val="3295863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plan intervention</a:t>
            </a:r>
            <a:endParaRPr lang="en-GB" dirty="0"/>
          </a:p>
        </p:txBody>
      </p:sp>
      <p:sp>
        <p:nvSpPr>
          <p:cNvPr id="3" name="Content Placeholder 2"/>
          <p:cNvSpPr>
            <a:spLocks noGrp="1"/>
          </p:cNvSpPr>
          <p:nvPr>
            <p:ph idx="1"/>
          </p:nvPr>
        </p:nvSpPr>
        <p:spPr>
          <a:xfrm>
            <a:off x="632520" y="1268760"/>
            <a:ext cx="8977313" cy="5328592"/>
          </a:xfrm>
        </p:spPr>
        <p:txBody>
          <a:bodyPr/>
          <a:lstStyle/>
          <a:p>
            <a:endParaRPr lang="en-US" dirty="0" smtClean="0"/>
          </a:p>
          <a:p>
            <a:r>
              <a:rPr lang="en-US" dirty="0" smtClean="0"/>
              <a:t>We don’t know: </a:t>
            </a:r>
          </a:p>
          <a:p>
            <a:pPr lvl="1"/>
            <a:r>
              <a:rPr lang="en-US" dirty="0" smtClean="0"/>
              <a:t>how an intervention will work? </a:t>
            </a:r>
          </a:p>
          <a:p>
            <a:pPr lvl="1"/>
            <a:r>
              <a:rPr lang="en-US" dirty="0"/>
              <a:t>w</a:t>
            </a:r>
            <a:r>
              <a:rPr lang="en-US" dirty="0" smtClean="0"/>
              <a:t>ho would do it? LPA with help, another local authority? PINs,?</a:t>
            </a:r>
          </a:p>
          <a:p>
            <a:pPr lvl="1"/>
            <a:r>
              <a:rPr lang="en-GB" dirty="0"/>
              <a:t>w</a:t>
            </a:r>
            <a:r>
              <a:rPr lang="en-GB" dirty="0" smtClean="0"/>
              <a:t>hat “early 2017” means (NPPF anniversary)?</a:t>
            </a:r>
            <a:endParaRPr lang="en-GB" dirty="0"/>
          </a:p>
          <a:p>
            <a:pPr lvl="1"/>
            <a:r>
              <a:rPr lang="en-GB" dirty="0" smtClean="0"/>
              <a:t>what a “produced plan” is? </a:t>
            </a:r>
            <a:r>
              <a:rPr lang="en-GB" dirty="0"/>
              <a:t>adopted? submitted? </a:t>
            </a:r>
            <a:r>
              <a:rPr lang="en-GB" dirty="0" smtClean="0"/>
              <a:t>published</a:t>
            </a:r>
            <a:r>
              <a:rPr lang="en-GB" dirty="0"/>
              <a:t>? ???</a:t>
            </a:r>
          </a:p>
          <a:p>
            <a:pPr lvl="1"/>
            <a:endParaRPr lang="en-US" dirty="0" smtClean="0"/>
          </a:p>
          <a:p>
            <a:endParaRPr lang="en-GB" dirty="0"/>
          </a:p>
        </p:txBody>
      </p:sp>
    </p:spTree>
    <p:extLst>
      <p:ext uri="{BB962C8B-B14F-4D97-AF65-F5344CB8AC3E}">
        <p14:creationId xmlns:p14="http://schemas.microsoft.com/office/powerpoint/2010/main" val="4182016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intervention</a:t>
            </a:r>
          </a:p>
        </p:txBody>
      </p:sp>
      <p:sp>
        <p:nvSpPr>
          <p:cNvPr id="3" name="Content Placeholder 2"/>
          <p:cNvSpPr>
            <a:spLocks noGrp="1"/>
          </p:cNvSpPr>
          <p:nvPr>
            <p:ph idx="1"/>
          </p:nvPr>
        </p:nvSpPr>
        <p:spPr>
          <a:xfrm>
            <a:off x="632520" y="1268760"/>
            <a:ext cx="8977313" cy="5328592"/>
          </a:xfrm>
        </p:spPr>
        <p:txBody>
          <a:bodyPr/>
          <a:lstStyle/>
          <a:p>
            <a:endParaRPr lang="en-GB" dirty="0" smtClean="0"/>
          </a:p>
          <a:p>
            <a:endParaRPr lang="en-GB" dirty="0"/>
          </a:p>
          <a:p>
            <a:r>
              <a:rPr lang="en-GB" dirty="0" smtClean="0"/>
              <a:t>There is potential to extend this intervention to pre NPPF plans!!</a:t>
            </a:r>
          </a:p>
          <a:p>
            <a:endParaRPr lang="en-GB" dirty="0"/>
          </a:p>
          <a:p>
            <a:endParaRPr lang="en-GB" dirty="0"/>
          </a:p>
          <a:p>
            <a:pPr lvl="1"/>
            <a:endParaRPr lang="en-US" dirty="0" smtClean="0"/>
          </a:p>
          <a:p>
            <a:endParaRPr lang="en-GB" dirty="0"/>
          </a:p>
        </p:txBody>
      </p:sp>
    </p:spTree>
    <p:extLst>
      <p:ext uri="{BB962C8B-B14F-4D97-AF65-F5344CB8AC3E}">
        <p14:creationId xmlns:p14="http://schemas.microsoft.com/office/powerpoint/2010/main" val="394304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16443"/>
            <a:ext cx="8915400" cy="1143000"/>
          </a:xfrm>
        </p:spPr>
        <p:txBody>
          <a:bodyPr/>
          <a:lstStyle/>
          <a:p>
            <a:r>
              <a:rPr lang="en-GB" dirty="0" smtClean="0"/>
              <a:t>Local Plan Positions</a:t>
            </a:r>
            <a:endParaRPr lang="en-GB" dirty="0"/>
          </a:p>
        </p:txBody>
      </p:sp>
      <p:sp>
        <p:nvSpPr>
          <p:cNvPr id="3" name="Content Placeholder 2"/>
          <p:cNvSpPr>
            <a:spLocks noGrp="1"/>
          </p:cNvSpPr>
          <p:nvPr>
            <p:ph idx="1"/>
          </p:nvPr>
        </p:nvSpPr>
        <p:spPr/>
        <p:txBody>
          <a:bodyPr/>
          <a:lstStyle/>
          <a:p>
            <a:pPr marL="0" lvl="0" indent="0">
              <a:buNone/>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78511807"/>
              </p:ext>
            </p:extLst>
          </p:nvPr>
        </p:nvGraphicFramePr>
        <p:xfrm>
          <a:off x="397384" y="905619"/>
          <a:ext cx="9289034" cy="5281069"/>
        </p:xfrm>
        <a:graphic>
          <a:graphicData uri="http://schemas.openxmlformats.org/drawingml/2006/table">
            <a:tbl>
              <a:tblPr firstRow="1" firstCol="1" bandRow="1">
                <a:tableStyleId>{5C22544A-7EE6-4342-B048-85BDC9FD1C3A}</a:tableStyleId>
              </a:tblPr>
              <a:tblGrid>
                <a:gridCol w="4466663"/>
                <a:gridCol w="1175742"/>
                <a:gridCol w="1174915"/>
                <a:gridCol w="1293483"/>
                <a:gridCol w="1178231"/>
              </a:tblGrid>
              <a:tr h="562354">
                <a:tc gridSpan="3">
                  <a:txBody>
                    <a:bodyPr/>
                    <a:lstStyle/>
                    <a:p>
                      <a:pPr>
                        <a:lnSpc>
                          <a:spcPct val="107000"/>
                        </a:lnSpc>
                        <a:spcAft>
                          <a:spcPts val="0"/>
                        </a:spcAft>
                      </a:pPr>
                      <a:r>
                        <a:rPr lang="en-GB" sz="1600" dirty="0">
                          <a:solidFill>
                            <a:schemeClr val="tx1"/>
                          </a:solidFill>
                          <a:effectLst/>
                        </a:rPr>
                        <a:t>Local Plans (strategic issues/'core strategies’) progress - 31 October 2015</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nSpc>
                          <a:spcPct val="107000"/>
                        </a:lnSpc>
                      </a:pPr>
                      <a:endParaRPr lang="en-GB" sz="1600">
                        <a:effectLst/>
                        <a:latin typeface="Calibri" panose="020F0502020204030204" pitchFamily="34" charset="0"/>
                      </a:endParaRPr>
                    </a:p>
                  </a:txBody>
                  <a:tcPr marL="68580" marR="68580" marT="0" marB="0" anchor="b"/>
                </a:tc>
                <a:tc>
                  <a:txBody>
                    <a:bodyPr/>
                    <a:lstStyle/>
                    <a:p>
                      <a:pPr>
                        <a:lnSpc>
                          <a:spcPct val="107000"/>
                        </a:lnSpc>
                      </a:pPr>
                      <a:endParaRPr lang="en-GB" sz="1600">
                        <a:effectLst/>
                        <a:latin typeface="Calibri" panose="020F0502020204030204" pitchFamily="34" charset="0"/>
                      </a:endParaRPr>
                    </a:p>
                  </a:txBody>
                  <a:tcPr marL="68580" marR="68580" marT="0" marB="0" anchor="b"/>
                </a:tc>
              </a:tr>
              <a:tr h="588038">
                <a:tc>
                  <a:txBody>
                    <a:bodyPr/>
                    <a:lstStyle/>
                    <a:p>
                      <a:pPr>
                        <a:lnSpc>
                          <a:spcPct val="107000"/>
                        </a:lnSpc>
                        <a:spcAft>
                          <a:spcPts val="0"/>
                        </a:spcAft>
                      </a:pPr>
                      <a:r>
                        <a:rPr lang="en-GB" sz="1600" b="0" dirty="0">
                          <a:solidFill>
                            <a:schemeClr val="tx1"/>
                          </a:solidFill>
                          <a:effectLst/>
                        </a:rPr>
                        <a:t>Local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Published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Submitted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Found Sound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Adopted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gn="just">
                        <a:lnSpc>
                          <a:spcPct val="107000"/>
                        </a:lnSpc>
                        <a:spcAft>
                          <a:spcPts val="0"/>
                        </a:spcAft>
                      </a:pPr>
                      <a:r>
                        <a:rPr lang="en-GB" sz="1600" b="0" dirty="0">
                          <a:solidFill>
                            <a:schemeClr val="tx1"/>
                          </a:solidFill>
                          <a:effectLst/>
                        </a:rPr>
                        <a:t>Blaby District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Jan-12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Jun-12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Feb-13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21-Feb-13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gn="just">
                        <a:lnSpc>
                          <a:spcPct val="107000"/>
                        </a:lnSpc>
                        <a:spcAft>
                          <a:spcPts val="0"/>
                        </a:spcAft>
                      </a:pPr>
                      <a:r>
                        <a:rPr lang="en-GB" sz="1600" b="0" dirty="0">
                          <a:solidFill>
                            <a:schemeClr val="tx1"/>
                          </a:solidFill>
                          <a:effectLst/>
                        </a:rPr>
                        <a:t>Bracknell Forest Borough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Nov-06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Nov-06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Nov-07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07-Feb-08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dirty="0">
                          <a:solidFill>
                            <a:schemeClr val="tx1"/>
                          </a:solidFill>
                          <a:effectLst/>
                        </a:rPr>
                        <a:t>Central Bedfordshire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Oct-08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Feb-09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Aug-09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19-Nov-09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38856">
                <a:tc>
                  <a:txBody>
                    <a:bodyPr/>
                    <a:lstStyle/>
                    <a:p>
                      <a:pPr>
                        <a:lnSpc>
                          <a:spcPct val="107000"/>
                        </a:lnSpc>
                        <a:spcAft>
                          <a:spcPts val="0"/>
                        </a:spcAft>
                      </a:pPr>
                      <a:r>
                        <a:rPr lang="en-GB" sz="1600" b="0" dirty="0">
                          <a:solidFill>
                            <a:schemeClr val="tx1"/>
                          </a:solidFill>
                          <a:effectLst/>
                        </a:rPr>
                        <a:t>Central Bedfordshire Council </a:t>
                      </a:r>
                      <a:r>
                        <a:rPr lang="en-GB" sz="1600" b="0" dirty="0" smtClean="0">
                          <a:solidFill>
                            <a:schemeClr val="tx1"/>
                          </a:solidFill>
                          <a:effectLst/>
                        </a:rPr>
                        <a:t>– Dev</a:t>
                      </a:r>
                      <a:r>
                        <a:rPr lang="en-GB" sz="1600" b="0" baseline="0" dirty="0" smtClean="0">
                          <a:solidFill>
                            <a:schemeClr val="tx1"/>
                          </a:solidFill>
                          <a:effectLst/>
                        </a:rPr>
                        <a:t> </a:t>
                      </a:r>
                      <a:r>
                        <a:rPr lang="en-GB" sz="1600" b="0" dirty="0" smtClean="0">
                          <a:solidFill>
                            <a:schemeClr val="tx1"/>
                          </a:solidFill>
                          <a:effectLst/>
                        </a:rPr>
                        <a:t>Strategy</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Jun-14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Oct-14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dirty="0">
                          <a:solidFill>
                            <a:schemeClr val="tx1"/>
                          </a:solidFill>
                          <a:effectLst/>
                        </a:rPr>
                        <a:t>Dudley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Nov-09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Feb-10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Oct-10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03-Feb-11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dirty="0">
                          <a:solidFill>
                            <a:schemeClr val="tx1"/>
                          </a:solidFill>
                          <a:effectLst/>
                        </a:rPr>
                        <a:t>Harlow District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dirty="0">
                          <a:solidFill>
                            <a:schemeClr val="tx1"/>
                          </a:solidFill>
                          <a:effectLst/>
                        </a:rPr>
                        <a:t>Isle of Wight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Apr-11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Jun-11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Dec-11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21-Mar-12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dirty="0">
                          <a:solidFill>
                            <a:schemeClr val="tx1"/>
                          </a:solidFill>
                          <a:effectLst/>
                        </a:rPr>
                        <a:t>Newcastle under Lyme Borough Council</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Aug-08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Dec-08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Jun-09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01-Oct-09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a:solidFill>
                            <a:schemeClr val="tx1"/>
                          </a:solidFill>
                          <a:effectLst/>
                        </a:rPr>
                        <a:t>Redcar &amp; Cleveland Borough Council</a:t>
                      </a:r>
                      <a:endParaRPr lang="en-GB"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May-06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May-06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May-07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19-Jul-07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a:solidFill>
                            <a:schemeClr val="tx1"/>
                          </a:solidFill>
                          <a:effectLst/>
                        </a:rPr>
                        <a:t>Stockton-on-Tees Borough Council</a:t>
                      </a:r>
                      <a:endParaRPr lang="en-GB"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Oct-08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May-09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Feb-10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24-Mar-10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a:solidFill>
                            <a:schemeClr val="tx1"/>
                          </a:solidFill>
                          <a:effectLst/>
                        </a:rPr>
                        <a:t>Wellingborough Borough Council</a:t>
                      </a:r>
                      <a:endParaRPr lang="en-GB"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Feb-07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Feb-07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Apr-08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12-Jun-08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44711">
                <a:tc>
                  <a:txBody>
                    <a:bodyPr/>
                    <a:lstStyle/>
                    <a:p>
                      <a:pPr>
                        <a:lnSpc>
                          <a:spcPct val="107000"/>
                        </a:lnSpc>
                        <a:spcAft>
                          <a:spcPts val="0"/>
                        </a:spcAft>
                      </a:pPr>
                      <a:r>
                        <a:rPr lang="en-GB" sz="1600" b="0" dirty="0">
                          <a:solidFill>
                            <a:schemeClr val="tx1"/>
                          </a:solidFill>
                          <a:effectLst/>
                        </a:rPr>
                        <a:t>Wellingborough Borough Council - first review</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Jan-15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Jul-15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313423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2998"/>
            <a:ext cx="8915400" cy="1143000"/>
          </a:xfrm>
        </p:spPr>
        <p:txBody>
          <a:bodyPr/>
          <a:lstStyle/>
          <a:p>
            <a:r>
              <a:rPr lang="en-GB" dirty="0" smtClean="0"/>
              <a:t>Questions to ask yourself</a:t>
            </a:r>
            <a:endParaRPr lang="en-GB" dirty="0"/>
          </a:p>
        </p:txBody>
      </p:sp>
      <p:sp>
        <p:nvSpPr>
          <p:cNvPr id="3" name="Content Placeholder 2"/>
          <p:cNvSpPr>
            <a:spLocks noGrp="1"/>
          </p:cNvSpPr>
          <p:nvPr>
            <p:ph idx="1"/>
          </p:nvPr>
        </p:nvSpPr>
        <p:spPr>
          <a:xfrm>
            <a:off x="560512" y="1340768"/>
            <a:ext cx="8915400" cy="4680520"/>
          </a:xfrm>
        </p:spPr>
        <p:txBody>
          <a:bodyPr/>
          <a:lstStyle/>
          <a:p>
            <a:r>
              <a:rPr lang="en-US" sz="2800" dirty="0" smtClean="0"/>
              <a:t>Will </a:t>
            </a:r>
            <a:r>
              <a:rPr lang="en-US" sz="2800" dirty="0"/>
              <a:t>this affect you presently? </a:t>
            </a:r>
            <a:r>
              <a:rPr lang="en-US" sz="2800" dirty="0" smtClean="0"/>
              <a:t>Will </a:t>
            </a:r>
            <a:r>
              <a:rPr lang="en-US" sz="2800" dirty="0"/>
              <a:t>it alter your present timetable for production?</a:t>
            </a:r>
          </a:p>
          <a:p>
            <a:r>
              <a:rPr lang="en-US" sz="2800" dirty="0" smtClean="0"/>
              <a:t>If </a:t>
            </a:r>
            <a:r>
              <a:rPr lang="en-US" sz="2800" dirty="0"/>
              <a:t>the </a:t>
            </a:r>
            <a:r>
              <a:rPr lang="en-US" sz="2800" dirty="0" smtClean="0"/>
              <a:t>process applies to pre </a:t>
            </a:r>
            <a:r>
              <a:rPr lang="en-US" sz="2800" dirty="0"/>
              <a:t>NPPF plans (pre 2012) </a:t>
            </a:r>
            <a:r>
              <a:rPr lang="en-US" sz="2800" dirty="0" smtClean="0"/>
              <a:t> </a:t>
            </a:r>
            <a:r>
              <a:rPr lang="en-US" sz="2800" dirty="0"/>
              <a:t>would this affect you? Would it alter you timetable for updating?</a:t>
            </a:r>
          </a:p>
          <a:p>
            <a:r>
              <a:rPr lang="en-US" sz="2800" dirty="0" smtClean="0"/>
              <a:t>Will this </a:t>
            </a:r>
            <a:r>
              <a:rPr lang="en-US" sz="2800" dirty="0"/>
              <a:t>affect how you are resourcing your planning policy? </a:t>
            </a:r>
            <a:endParaRPr lang="en-US" sz="2800" dirty="0" smtClean="0"/>
          </a:p>
          <a:p>
            <a:pPr marL="0" indent="0">
              <a:buNone/>
            </a:pPr>
            <a:endParaRPr lang="en-US" sz="2800" dirty="0"/>
          </a:p>
          <a:p>
            <a:pPr marL="0" indent="0">
              <a:buNone/>
            </a:pPr>
            <a:endParaRPr lang="en-GB" sz="2800" dirty="0"/>
          </a:p>
        </p:txBody>
      </p:sp>
    </p:spTree>
    <p:extLst>
      <p:ext uri="{BB962C8B-B14F-4D97-AF65-F5344CB8AC3E}">
        <p14:creationId xmlns:p14="http://schemas.microsoft.com/office/powerpoint/2010/main" val="3764371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plan review</a:t>
            </a:r>
            <a:endParaRPr lang="en-GB" dirty="0"/>
          </a:p>
        </p:txBody>
      </p:sp>
      <p:sp>
        <p:nvSpPr>
          <p:cNvPr id="3" name="Content Placeholder 2"/>
          <p:cNvSpPr>
            <a:spLocks noGrp="1"/>
          </p:cNvSpPr>
          <p:nvPr>
            <p:ph idx="1"/>
          </p:nvPr>
        </p:nvSpPr>
        <p:spPr>
          <a:xfrm>
            <a:off x="584199" y="1600200"/>
            <a:ext cx="8977313" cy="4637112"/>
          </a:xfrm>
        </p:spPr>
        <p:txBody>
          <a:bodyPr/>
          <a:lstStyle/>
          <a:p>
            <a:pPr lvl="0"/>
            <a:r>
              <a:rPr lang="en-GB" kern="1200" dirty="0">
                <a:latin typeface="Arial" pitchFamily="34" charset="0"/>
              </a:rPr>
              <a:t>The Government set up </a:t>
            </a:r>
            <a:r>
              <a:rPr lang="en-GB" kern="1200" dirty="0" smtClean="0">
                <a:latin typeface="Arial" pitchFamily="34" charset="0"/>
              </a:rPr>
              <a:t>the Local Plans Expert Group </a:t>
            </a:r>
            <a:r>
              <a:rPr lang="en-GB" kern="1200" dirty="0">
                <a:latin typeface="Arial" pitchFamily="34" charset="0"/>
              </a:rPr>
              <a:t>in </a:t>
            </a:r>
            <a:r>
              <a:rPr lang="en-GB" kern="1200" dirty="0" smtClean="0">
                <a:latin typeface="Arial" pitchFamily="34" charset="0"/>
              </a:rPr>
              <a:t>Sept </a:t>
            </a:r>
            <a:r>
              <a:rPr lang="en-GB" kern="1200" dirty="0">
                <a:latin typeface="Arial" pitchFamily="34" charset="0"/>
              </a:rPr>
              <a:t>2015 to advise </a:t>
            </a:r>
            <a:r>
              <a:rPr lang="en-GB" kern="1200" dirty="0" smtClean="0">
                <a:latin typeface="Arial" pitchFamily="34" charset="0"/>
              </a:rPr>
              <a:t>on “streamlining </a:t>
            </a:r>
            <a:r>
              <a:rPr lang="en-GB" kern="1200" dirty="0">
                <a:latin typeface="Arial" pitchFamily="34" charset="0"/>
              </a:rPr>
              <a:t>the local plan </a:t>
            </a:r>
            <a:r>
              <a:rPr lang="en-GB" kern="1200" dirty="0" smtClean="0">
                <a:latin typeface="Arial" pitchFamily="34" charset="0"/>
              </a:rPr>
              <a:t>process”</a:t>
            </a:r>
          </a:p>
          <a:p>
            <a:pPr lvl="0"/>
            <a:r>
              <a:rPr lang="en-GB" kern="1200" dirty="0" smtClean="0">
                <a:latin typeface="Arial" pitchFamily="34" charset="0"/>
              </a:rPr>
              <a:t>Request for Evidence closed - end Oct 2015</a:t>
            </a:r>
          </a:p>
          <a:p>
            <a:pPr lvl="0"/>
            <a:r>
              <a:rPr lang="en-GB" kern="1200" dirty="0">
                <a:latin typeface="Arial" pitchFamily="34" charset="0"/>
              </a:rPr>
              <a:t>D</a:t>
            </a:r>
            <a:r>
              <a:rPr lang="en-GB" kern="1200" dirty="0" smtClean="0">
                <a:latin typeface="Arial" pitchFamily="34" charset="0"/>
              </a:rPr>
              <a:t>ue </a:t>
            </a:r>
            <a:r>
              <a:rPr lang="en-GB" kern="1200" dirty="0">
                <a:latin typeface="Arial" pitchFamily="34" charset="0"/>
              </a:rPr>
              <a:t>to report </a:t>
            </a:r>
            <a:r>
              <a:rPr lang="en-GB" kern="1200" dirty="0" smtClean="0">
                <a:latin typeface="Arial" pitchFamily="34" charset="0"/>
              </a:rPr>
              <a:t>findings - end </a:t>
            </a:r>
            <a:r>
              <a:rPr lang="en-GB" kern="1200" dirty="0">
                <a:latin typeface="Arial" pitchFamily="34" charset="0"/>
              </a:rPr>
              <a:t>of </a:t>
            </a:r>
            <a:r>
              <a:rPr lang="en-GB" kern="1200" dirty="0" smtClean="0">
                <a:latin typeface="Arial" pitchFamily="34" charset="0"/>
              </a:rPr>
              <a:t>Feb 2016</a:t>
            </a:r>
          </a:p>
          <a:p>
            <a:pPr lvl="0"/>
            <a:r>
              <a:rPr lang="en-GB" kern="1200" dirty="0" smtClean="0">
                <a:latin typeface="Arial" pitchFamily="34" charset="0"/>
              </a:rPr>
              <a:t>They don’t want to be late, gather disproportionate amounts of evidence, or right a really, really, long report</a:t>
            </a:r>
            <a:endParaRPr lang="en-GB" dirty="0"/>
          </a:p>
        </p:txBody>
      </p:sp>
    </p:spTree>
    <p:extLst>
      <p:ext uri="{BB962C8B-B14F-4D97-AF65-F5344CB8AC3E}">
        <p14:creationId xmlns:p14="http://schemas.microsoft.com/office/powerpoint/2010/main" val="2389340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review</a:t>
            </a:r>
          </a:p>
        </p:txBody>
      </p:sp>
      <p:sp>
        <p:nvSpPr>
          <p:cNvPr id="3" name="Content Placeholder 2"/>
          <p:cNvSpPr>
            <a:spLocks noGrp="1"/>
          </p:cNvSpPr>
          <p:nvPr>
            <p:ph idx="1"/>
          </p:nvPr>
        </p:nvSpPr>
        <p:spPr>
          <a:xfrm>
            <a:off x="599512" y="1417638"/>
            <a:ext cx="8977313" cy="4637112"/>
          </a:xfrm>
        </p:spPr>
        <p:txBody>
          <a:bodyPr/>
          <a:lstStyle/>
          <a:p>
            <a:pPr marL="0" indent="0">
              <a:buNone/>
            </a:pPr>
            <a:r>
              <a:rPr lang="en-GB" dirty="0"/>
              <a:t>The </a:t>
            </a:r>
            <a:r>
              <a:rPr lang="en-GB" dirty="0" smtClean="0"/>
              <a:t>review’s focus is on how plans are:  </a:t>
            </a:r>
          </a:p>
          <a:p>
            <a:r>
              <a:rPr lang="en-GB" dirty="0" smtClean="0"/>
              <a:t>prepared </a:t>
            </a:r>
            <a:r>
              <a:rPr lang="en-GB" dirty="0"/>
              <a:t>by </a:t>
            </a:r>
            <a:r>
              <a:rPr lang="en-GB" dirty="0" smtClean="0"/>
              <a:t>LPAs </a:t>
            </a:r>
          </a:p>
          <a:p>
            <a:r>
              <a:rPr lang="en-GB" dirty="0" smtClean="0"/>
              <a:t>examined </a:t>
            </a:r>
          </a:p>
          <a:p>
            <a:r>
              <a:rPr lang="en-GB" dirty="0" smtClean="0"/>
              <a:t>adopted </a:t>
            </a:r>
          </a:p>
          <a:p>
            <a:pPr marL="0" indent="0">
              <a:buNone/>
            </a:pPr>
            <a:r>
              <a:rPr lang="en-GB" dirty="0" smtClean="0"/>
              <a:t>with </a:t>
            </a:r>
            <a:r>
              <a:rPr lang="en-GB" dirty="0"/>
              <a:t>an aim of speeding up the process. </a:t>
            </a:r>
            <a:endParaRPr lang="en-GB" dirty="0" smtClean="0"/>
          </a:p>
          <a:p>
            <a:pPr marL="0" indent="0">
              <a:buNone/>
            </a:pPr>
            <a:endParaRPr lang="en-GB" dirty="0" smtClean="0"/>
          </a:p>
          <a:p>
            <a:pPr marL="0" indent="0">
              <a:buNone/>
            </a:pPr>
            <a:r>
              <a:rPr lang="en-GB" dirty="0" smtClean="0"/>
              <a:t>It </a:t>
            </a:r>
            <a:r>
              <a:rPr lang="en-GB" dirty="0"/>
              <a:t>aims to identify barriers to local plan-making and make proposals on how to improve the process. </a:t>
            </a:r>
          </a:p>
        </p:txBody>
      </p:sp>
    </p:spTree>
    <p:extLst>
      <p:ext uri="{BB962C8B-B14F-4D97-AF65-F5344CB8AC3E}">
        <p14:creationId xmlns:p14="http://schemas.microsoft.com/office/powerpoint/2010/main" val="2109691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a:t>
            </a:r>
            <a:r>
              <a:rPr lang="en-GB" dirty="0" smtClean="0"/>
              <a:t>review - specifically</a:t>
            </a:r>
            <a:endParaRPr lang="en-GB" dirty="0"/>
          </a:p>
        </p:txBody>
      </p:sp>
      <p:sp>
        <p:nvSpPr>
          <p:cNvPr id="3" name="Content Placeholder 2"/>
          <p:cNvSpPr>
            <a:spLocks noGrp="1"/>
          </p:cNvSpPr>
          <p:nvPr>
            <p:ph idx="1"/>
          </p:nvPr>
        </p:nvSpPr>
        <p:spPr>
          <a:xfrm>
            <a:off x="560512" y="1124744"/>
            <a:ext cx="8977313" cy="4637112"/>
          </a:xfrm>
        </p:spPr>
        <p:txBody>
          <a:bodyPr/>
          <a:lstStyle/>
          <a:p>
            <a:pPr lvl="0"/>
            <a:r>
              <a:rPr lang="en-GB" dirty="0" smtClean="0"/>
              <a:t>are plans </a:t>
            </a:r>
            <a:r>
              <a:rPr lang="en-GB" dirty="0"/>
              <a:t>are taking on too many </a:t>
            </a:r>
            <a:r>
              <a:rPr lang="en-GB" dirty="0" smtClean="0"/>
              <a:t>issues</a:t>
            </a:r>
            <a:endParaRPr lang="en-GB" dirty="0"/>
          </a:p>
          <a:p>
            <a:pPr lvl="0"/>
            <a:r>
              <a:rPr lang="en-GB" dirty="0"/>
              <a:t>how the process is </a:t>
            </a:r>
            <a:r>
              <a:rPr lang="en-GB" dirty="0" smtClean="0"/>
              <a:t>resourced</a:t>
            </a:r>
            <a:endParaRPr lang="en-GB" dirty="0"/>
          </a:p>
          <a:p>
            <a:pPr lvl="0"/>
            <a:r>
              <a:rPr lang="en-GB" dirty="0"/>
              <a:t>better collaboration between authorities to produce plans together,</a:t>
            </a:r>
          </a:p>
          <a:p>
            <a:pPr lvl="0"/>
            <a:r>
              <a:rPr lang="en-GB" dirty="0"/>
              <a:t>how strategic housing need is addressed, </a:t>
            </a:r>
          </a:p>
          <a:p>
            <a:pPr lvl="0"/>
            <a:r>
              <a:rPr lang="en-GB" dirty="0" smtClean="0"/>
              <a:t>the </a:t>
            </a:r>
            <a:r>
              <a:rPr lang="en-GB" dirty="0"/>
              <a:t>duty to cooperate process, </a:t>
            </a:r>
          </a:p>
          <a:p>
            <a:pPr lvl="0"/>
            <a:r>
              <a:rPr lang="en-GB" dirty="0" smtClean="0"/>
              <a:t>evidence </a:t>
            </a:r>
            <a:r>
              <a:rPr lang="en-GB" dirty="0"/>
              <a:t>requirements for a plan, and </a:t>
            </a:r>
          </a:p>
          <a:p>
            <a:pPr lvl="0"/>
            <a:r>
              <a:rPr lang="en-GB" dirty="0"/>
              <a:t>tackling political differences stopping plans emerging.</a:t>
            </a:r>
          </a:p>
        </p:txBody>
      </p:sp>
    </p:spTree>
    <p:extLst>
      <p:ext uri="{BB962C8B-B14F-4D97-AF65-F5344CB8AC3E}">
        <p14:creationId xmlns:p14="http://schemas.microsoft.com/office/powerpoint/2010/main" val="116886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544" y="908721"/>
            <a:ext cx="7988424" cy="1470025"/>
          </a:xfrm>
        </p:spPr>
        <p:txBody>
          <a:bodyPr>
            <a:noAutofit/>
          </a:bodyPr>
          <a:lstStyle/>
          <a:p>
            <a:r>
              <a:rPr lang="en-GB" sz="4800">
                <a:solidFill>
                  <a:srgbClr val="002060"/>
                </a:solidFill>
                <a:latin typeface="Arial Rounded MT Bold" pitchFamily="34" charset="0"/>
              </a:rPr>
              <a:t>Leadership Essentials:</a:t>
            </a:r>
            <a:r>
              <a:rPr lang="en-GB" sz="4800" dirty="0">
                <a:solidFill>
                  <a:srgbClr val="002060"/>
                </a:solidFill>
                <a:latin typeface="Arial Rounded MT Bold" pitchFamily="34" charset="0"/>
              </a:rPr>
              <a:t/>
            </a:r>
            <a:br>
              <a:rPr lang="en-GB" sz="4800" dirty="0">
                <a:solidFill>
                  <a:srgbClr val="002060"/>
                </a:solidFill>
                <a:latin typeface="Arial Rounded MT Bold" pitchFamily="34" charset="0"/>
              </a:rPr>
            </a:br>
            <a:r>
              <a:rPr lang="en-GB" sz="4800" dirty="0">
                <a:solidFill>
                  <a:srgbClr val="002060"/>
                </a:solidFill>
                <a:latin typeface="Arial Rounded MT Bold" pitchFamily="34" charset="0"/>
              </a:rPr>
              <a:t>Producing your Local Plan</a:t>
            </a:r>
            <a:endParaRPr lang="en-GB" sz="4800" dirty="0">
              <a:solidFill>
                <a:srgbClr val="002060"/>
              </a:solidFill>
              <a:latin typeface="Arial Rounded MT Bold" pitchFamily="34" charset="0"/>
            </a:endParaRPr>
          </a:p>
        </p:txBody>
      </p:sp>
      <p:sp>
        <p:nvSpPr>
          <p:cNvPr id="3" name="Subtitle 2"/>
          <p:cNvSpPr>
            <a:spLocks noGrp="1"/>
          </p:cNvSpPr>
          <p:nvPr>
            <p:ph type="subTitle" idx="1"/>
          </p:nvPr>
        </p:nvSpPr>
        <p:spPr>
          <a:xfrm>
            <a:off x="1822376" y="4581128"/>
            <a:ext cx="6400800" cy="1152128"/>
          </a:xfrm>
        </p:spPr>
        <p:txBody>
          <a:bodyPr>
            <a:normAutofit/>
          </a:bodyPr>
          <a:lstStyle/>
          <a:p>
            <a:r>
              <a:rPr lang="en-GB" sz="4400" dirty="0">
                <a:solidFill>
                  <a:srgbClr val="FF0000"/>
                </a:solidFill>
              </a:rPr>
              <a:t>John Baker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5704" y="5763344"/>
            <a:ext cx="114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321" y="5805264"/>
            <a:ext cx="1044551" cy="7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848544" y="2607048"/>
            <a:ext cx="7988424" cy="1470025"/>
          </a:xfrm>
          <a:prstGeom prst="rect">
            <a:avLst/>
          </a:prstGeom>
        </p:spPr>
        <p:txBody>
          <a:bodyPr vert="horz" lIns="91440" tIns="45720" rIns="91440" bIns="45720" rtlCol="0" anchor="ctr">
            <a:noAutofit/>
          </a:bodyPr>
          <a:lstStyle/>
          <a:p>
            <a:pPr algn="ctr" fontAlgn="auto">
              <a:spcAft>
                <a:spcPts val="0"/>
              </a:spcAft>
              <a:defRPr/>
            </a:pPr>
            <a:r>
              <a:rPr lang="en-GB" sz="2800" b="0" dirty="0">
                <a:solidFill>
                  <a:srgbClr val="002060"/>
                </a:solidFill>
                <a:latin typeface="Arial Rounded MT Bold" pitchFamily="34" charset="0"/>
              </a:rPr>
              <a:t>members’ workshops</a:t>
            </a:r>
          </a:p>
        </p:txBody>
      </p:sp>
    </p:spTree>
    <p:extLst>
      <p:ext uri="{BB962C8B-B14F-4D97-AF65-F5344CB8AC3E}">
        <p14:creationId xmlns:p14="http://schemas.microsoft.com/office/powerpoint/2010/main" val="21062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0000"/>
                </a:solidFill>
              </a:rPr>
              <a:t>dealing with</a:t>
            </a:r>
            <a:endParaRPr lang="en-GB" dirty="0">
              <a:solidFill>
                <a:srgbClr val="FF0000"/>
              </a:solidFill>
            </a:endParaRPr>
          </a:p>
        </p:txBody>
      </p:sp>
      <p:sp>
        <p:nvSpPr>
          <p:cNvPr id="3" name="Content Placeholder 2"/>
          <p:cNvSpPr>
            <a:spLocks noGrp="1"/>
          </p:cNvSpPr>
          <p:nvPr>
            <p:ph idx="1"/>
          </p:nvPr>
        </p:nvSpPr>
        <p:spPr>
          <a:xfrm>
            <a:off x="848544" y="1484785"/>
            <a:ext cx="8229600" cy="4525963"/>
          </a:xfrm>
        </p:spPr>
        <p:txBody>
          <a:bodyPr>
            <a:normAutofit fontScale="92500" lnSpcReduction="20000"/>
          </a:bodyPr>
          <a:lstStyle/>
          <a:p>
            <a:r>
              <a:rPr lang="en-GB" sz="4400" dirty="0"/>
              <a:t>w</a:t>
            </a:r>
            <a:r>
              <a:rPr lang="en-GB" sz="4400" dirty="0"/>
              <a:t>hy have a plan</a:t>
            </a:r>
          </a:p>
          <a:p>
            <a:r>
              <a:rPr lang="en-GB" sz="4400" dirty="0"/>
              <a:t>c</a:t>
            </a:r>
            <a:r>
              <a:rPr lang="en-GB" sz="4400" dirty="0"/>
              <a:t>urrent expectation and Government views</a:t>
            </a:r>
          </a:p>
          <a:p>
            <a:r>
              <a:rPr lang="en-GB" sz="4400" dirty="0"/>
              <a:t>Duty to Cooperate</a:t>
            </a:r>
          </a:p>
          <a:p>
            <a:r>
              <a:rPr lang="en-GB" sz="4400" dirty="0"/>
              <a:t>housing provision</a:t>
            </a:r>
            <a:r>
              <a:rPr lang="en-GB" sz="4400" dirty="0"/>
              <a:t> </a:t>
            </a:r>
            <a:r>
              <a:rPr lang="en-GB" sz="4400" dirty="0"/>
              <a:t>in local plans</a:t>
            </a:r>
          </a:p>
          <a:p>
            <a:r>
              <a:rPr lang="en-GB" sz="4400" dirty="0"/>
              <a:t>d</a:t>
            </a:r>
            <a:r>
              <a:rPr lang="en-GB" sz="4400" dirty="0"/>
              <a:t>eliverability</a:t>
            </a:r>
          </a:p>
          <a:p>
            <a:r>
              <a:rPr lang="en-GB" sz="4400" dirty="0"/>
              <a:t>w</a:t>
            </a:r>
            <a:r>
              <a:rPr lang="en-GB" sz="4400" dirty="0"/>
              <a:t>orking arrangements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07849"/>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992560" y="1628800"/>
            <a:ext cx="7920880" cy="4464496"/>
          </a:xfrm>
        </p:spPr>
        <p:txBody>
          <a:bodyPr>
            <a:normAutofit fontScale="92500" lnSpcReduction="10000"/>
          </a:bodyPr>
          <a:lstStyle/>
          <a:p>
            <a:pPr marL="457200" indent="-457200" algn="l">
              <a:buFont typeface="Arial" pitchFamily="34" charset="0"/>
              <a:buChar char="•"/>
            </a:pPr>
            <a:r>
              <a:rPr lang="en-GB" sz="3500" dirty="0"/>
              <a:t>To provide for the needs of the community</a:t>
            </a:r>
          </a:p>
          <a:p>
            <a:pPr marL="457200" indent="-457200" algn="l">
              <a:buFont typeface="Arial" pitchFamily="34" charset="0"/>
              <a:buChar char="•"/>
            </a:pPr>
            <a:r>
              <a:rPr lang="en-GB" sz="3500" dirty="0"/>
              <a:t>To direct development to the right places – and away from the wrong places</a:t>
            </a:r>
          </a:p>
          <a:p>
            <a:pPr marL="457200" indent="-457200" algn="l">
              <a:buFont typeface="Arial" pitchFamily="34" charset="0"/>
              <a:buChar char="•"/>
            </a:pPr>
            <a:r>
              <a:rPr lang="en-GB" sz="3500" dirty="0"/>
              <a:t>To achieve development of the right quality</a:t>
            </a:r>
          </a:p>
          <a:p>
            <a:pPr marL="457200" indent="-457200" algn="l">
              <a:buFont typeface="Arial" pitchFamily="34" charset="0"/>
              <a:buChar char="•"/>
            </a:pPr>
            <a:r>
              <a:rPr lang="en-GB" sz="3500" dirty="0"/>
              <a:t>To join up the activities of different parties to achieve common objectives</a:t>
            </a:r>
          </a:p>
          <a:p>
            <a:pPr marL="457200" indent="-457200" algn="l">
              <a:buFont typeface="Arial" pitchFamily="34" charset="0"/>
              <a:buChar char="•"/>
            </a:pPr>
            <a:r>
              <a:rPr lang="en-GB" sz="3500" dirty="0"/>
              <a:t>To attract investment through the confidence that comes from having a strategy in place</a:t>
            </a:r>
          </a:p>
          <a:p>
            <a:pPr marL="457200" indent="-457200" algn="l"/>
            <a:endParaRPr lang="en-GB" sz="3500" dirty="0"/>
          </a:p>
          <a:p>
            <a:pPr marL="457200" indent="-457200" algn="l">
              <a:buFont typeface="Arial" pitchFamily="34" charset="0"/>
              <a:buChar char="•"/>
            </a:pPr>
            <a:endParaRPr lang="en-GB" sz="3500" dirty="0"/>
          </a:p>
          <a:p>
            <a:endParaRPr lang="en-US" dirty="0" smtClean="0"/>
          </a:p>
        </p:txBody>
      </p:sp>
      <p:sp>
        <p:nvSpPr>
          <p:cNvPr id="9" name="Rectangle 2"/>
          <p:cNvSpPr>
            <a:spLocks noGrp="1" noChangeArrowheads="1"/>
          </p:cNvSpPr>
          <p:nvPr>
            <p:ph type="ctrTitle"/>
          </p:nvPr>
        </p:nvSpPr>
        <p:spPr>
          <a:xfrm>
            <a:off x="920553" y="476673"/>
            <a:ext cx="7613053" cy="961937"/>
          </a:xfrm>
        </p:spPr>
        <p:txBody>
          <a:bodyPr>
            <a:normAutofit/>
          </a:bodyPr>
          <a:lstStyle/>
          <a:p>
            <a:pPr eaLnBrk="1" hangingPunct="1"/>
            <a:r>
              <a:rPr lang="en-US" dirty="0"/>
              <a:t>w</a:t>
            </a:r>
            <a:r>
              <a:rPr lang="en-US" dirty="0" smtClean="0"/>
              <a:t>hy have a plan?</a:t>
            </a:r>
          </a:p>
        </p:txBody>
      </p:sp>
      <p:pic>
        <p:nvPicPr>
          <p:cNvPr id="6" name="Picture 1"/>
          <p:cNvPicPr>
            <a:picLocks noChangeAspect="1"/>
          </p:cNvPicPr>
          <p:nvPr/>
        </p:nvPicPr>
        <p:blipFill>
          <a:blip r:embed="rId3" cstate="print"/>
          <a:srcRect/>
          <a:stretch>
            <a:fillRect/>
          </a:stretch>
        </p:blipFill>
        <p:spPr bwMode="auto">
          <a:xfrm>
            <a:off x="8845062" y="6398560"/>
            <a:ext cx="500426" cy="309857"/>
          </a:xfrm>
          <a:prstGeom prst="rect">
            <a:avLst/>
          </a:prstGeom>
          <a:noFill/>
          <a:ln w="9525">
            <a:noFill/>
            <a:miter lim="800000"/>
            <a:headEnd/>
            <a:tailEnd/>
          </a:ln>
        </p:spPr>
      </p:pic>
    </p:spTree>
    <p:extLst>
      <p:ext uri="{BB962C8B-B14F-4D97-AF65-F5344CB8AC3E}">
        <p14:creationId xmlns:p14="http://schemas.microsoft.com/office/powerpoint/2010/main" val="173893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The Agenda: day 1</a:t>
            </a:r>
            <a:endParaRPr lang="en-GB" dirty="0"/>
          </a:p>
        </p:txBody>
      </p:sp>
      <p:sp>
        <p:nvSpPr>
          <p:cNvPr id="102403" name="Rectangle 3"/>
          <p:cNvSpPr>
            <a:spLocks noGrp="1" noChangeArrowheads="1"/>
          </p:cNvSpPr>
          <p:nvPr>
            <p:ph idx="1"/>
          </p:nvPr>
        </p:nvSpPr>
        <p:spPr>
          <a:xfrm>
            <a:off x="584201" y="1268413"/>
            <a:ext cx="8915400" cy="4857750"/>
          </a:xfrm>
        </p:spPr>
        <p:txBody>
          <a:bodyPr/>
          <a:lstStyle/>
          <a:p>
            <a:pPr eaLnBrk="1" hangingPunct="1">
              <a:lnSpc>
                <a:spcPct val="90000"/>
              </a:lnSpc>
              <a:defRPr/>
            </a:pPr>
            <a:r>
              <a:rPr lang="en-GB" sz="2800" b="1" dirty="0" smtClean="0">
                <a:solidFill>
                  <a:srgbClr val="92D050"/>
                </a:solidFill>
              </a:rPr>
              <a:t>Local Plan Issues &amp; Challenges</a:t>
            </a:r>
          </a:p>
          <a:p>
            <a:pPr lvl="2">
              <a:lnSpc>
                <a:spcPct val="90000"/>
              </a:lnSpc>
              <a:defRPr/>
            </a:pPr>
            <a:r>
              <a:rPr lang="en-GB" sz="2800" b="1" dirty="0" smtClean="0">
                <a:solidFill>
                  <a:srgbClr val="92D050"/>
                </a:solidFill>
              </a:rPr>
              <a:t>NPPF </a:t>
            </a:r>
          </a:p>
          <a:p>
            <a:pPr lvl="2">
              <a:lnSpc>
                <a:spcPct val="90000"/>
              </a:lnSpc>
              <a:defRPr/>
            </a:pPr>
            <a:r>
              <a:rPr lang="en-GB" sz="2800" b="1" dirty="0" smtClean="0">
                <a:solidFill>
                  <a:srgbClr val="92D050"/>
                </a:solidFill>
              </a:rPr>
              <a:t>New </a:t>
            </a:r>
            <a:r>
              <a:rPr lang="en-GB" sz="2800" b="1" dirty="0" err="1" smtClean="0">
                <a:solidFill>
                  <a:srgbClr val="92D050"/>
                </a:solidFill>
              </a:rPr>
              <a:t>Gov</a:t>
            </a:r>
            <a:r>
              <a:rPr lang="en-GB" sz="2800" b="1" dirty="0" smtClean="0">
                <a:solidFill>
                  <a:srgbClr val="92D050"/>
                </a:solidFill>
              </a:rPr>
              <a:t> &amp; Local Plan Reform</a:t>
            </a:r>
            <a:endParaRPr lang="en-GB" sz="2800" b="1" dirty="0">
              <a:solidFill>
                <a:srgbClr val="92D050"/>
              </a:solidFill>
            </a:endParaRPr>
          </a:p>
          <a:p>
            <a:pPr marL="0" lvl="1" indent="0">
              <a:lnSpc>
                <a:spcPct val="90000"/>
              </a:lnSpc>
              <a:buNone/>
              <a:defRPr/>
            </a:pPr>
            <a:r>
              <a:rPr lang="en-GB" sz="2400" dirty="0"/>
              <a:t>	</a:t>
            </a:r>
            <a:r>
              <a:rPr lang="en-GB" sz="2400" dirty="0" smtClean="0"/>
              <a:t>- Steve Barker (PAS)</a:t>
            </a:r>
            <a:endParaRPr lang="en-GB" sz="2800" b="1" dirty="0" smtClean="0">
              <a:solidFill>
                <a:srgbClr val="92D050"/>
              </a:solidFill>
            </a:endParaRPr>
          </a:p>
          <a:p>
            <a:pPr>
              <a:lnSpc>
                <a:spcPct val="90000"/>
              </a:lnSpc>
              <a:defRPr/>
            </a:pPr>
            <a:r>
              <a:rPr lang="en-GB" sz="2800" b="1" dirty="0" smtClean="0">
                <a:solidFill>
                  <a:srgbClr val="92D050"/>
                </a:solidFill>
              </a:rPr>
              <a:t>Local Plan Production Issues: </a:t>
            </a:r>
          </a:p>
          <a:p>
            <a:pPr lvl="2">
              <a:lnSpc>
                <a:spcPct val="90000"/>
              </a:lnSpc>
              <a:defRPr/>
            </a:pPr>
            <a:r>
              <a:rPr lang="en-GB" sz="2800" b="1" dirty="0" smtClean="0">
                <a:solidFill>
                  <a:srgbClr val="92D050"/>
                </a:solidFill>
              </a:rPr>
              <a:t>Objectively Assessed Need</a:t>
            </a:r>
          </a:p>
          <a:p>
            <a:pPr lvl="2">
              <a:lnSpc>
                <a:spcPct val="90000"/>
              </a:lnSpc>
              <a:defRPr/>
            </a:pPr>
            <a:r>
              <a:rPr lang="en-GB" sz="2800" b="1" dirty="0" smtClean="0">
                <a:solidFill>
                  <a:srgbClr val="92D050"/>
                </a:solidFill>
              </a:rPr>
              <a:t>5 year housing land supply</a:t>
            </a:r>
          </a:p>
          <a:p>
            <a:pPr lvl="2">
              <a:lnSpc>
                <a:spcPct val="90000"/>
              </a:lnSpc>
              <a:defRPr/>
            </a:pPr>
            <a:r>
              <a:rPr lang="en-GB" sz="2800" b="1" dirty="0" smtClean="0">
                <a:solidFill>
                  <a:srgbClr val="92D050"/>
                </a:solidFill>
              </a:rPr>
              <a:t>Duty to cooperate</a:t>
            </a:r>
          </a:p>
          <a:p>
            <a:pPr marL="0" indent="0">
              <a:lnSpc>
                <a:spcPct val="90000"/>
              </a:lnSpc>
              <a:buNone/>
              <a:defRPr/>
            </a:pPr>
            <a:r>
              <a:rPr lang="en-GB" sz="2800" b="1" dirty="0">
                <a:solidFill>
                  <a:srgbClr val="92D050"/>
                </a:solidFill>
              </a:rPr>
              <a:t>	</a:t>
            </a:r>
            <a:r>
              <a:rPr lang="en-GB" sz="2800" b="1" dirty="0" smtClean="0">
                <a:solidFill>
                  <a:srgbClr val="92D050"/>
                </a:solidFill>
              </a:rPr>
              <a:t>….</a:t>
            </a:r>
            <a:endParaRPr lang="en-GB" sz="2800" b="1" dirty="0">
              <a:solidFill>
                <a:srgbClr val="92D050"/>
              </a:solidFill>
            </a:endParaRPr>
          </a:p>
          <a:p>
            <a:pPr marL="0" lvl="1" indent="0">
              <a:lnSpc>
                <a:spcPct val="90000"/>
              </a:lnSpc>
              <a:buNone/>
              <a:defRPr/>
            </a:pPr>
            <a:r>
              <a:rPr lang="en-GB" sz="2400" dirty="0"/>
              <a:t>	</a:t>
            </a:r>
            <a:r>
              <a:rPr lang="en-GB" sz="2400" dirty="0" smtClean="0"/>
              <a:t>- John Baker (Peter Brett Associates)</a:t>
            </a:r>
            <a:endParaRPr lang="en-GB" sz="2400" dirty="0"/>
          </a:p>
          <a:p>
            <a:pPr marL="0" indent="0" eaLnBrk="1" hangingPunct="1">
              <a:lnSpc>
                <a:spcPct val="90000"/>
              </a:lnSpc>
              <a:buNone/>
              <a:defRPr/>
            </a:pPr>
            <a:endParaRPr lang="en-GB" sz="2800" b="1" dirty="0">
              <a:solidFill>
                <a:srgbClr val="92D050"/>
              </a:solidFill>
            </a:endParaRPr>
          </a:p>
          <a:p>
            <a:pPr marL="0" indent="0" eaLnBrk="1" hangingPunct="1">
              <a:lnSpc>
                <a:spcPct val="90000"/>
              </a:lnSpc>
              <a:buFontTx/>
              <a:buNone/>
              <a:defRPr/>
            </a:pPr>
            <a:endParaRPr lang="en-GB" sz="2800" b="1" dirty="0">
              <a:solidFill>
                <a:schemeClr val="folHlink"/>
              </a:solidFill>
            </a:endParaRPr>
          </a:p>
          <a:p>
            <a:pPr>
              <a:lnSpc>
                <a:spcPct val="90000"/>
              </a:lnSpc>
            </a:pPr>
            <a:endParaRPr lang="en-GB" dirty="0"/>
          </a:p>
        </p:txBody>
      </p:sp>
    </p:spTree>
    <p:extLst>
      <p:ext uri="{BB962C8B-B14F-4D97-AF65-F5344CB8AC3E}">
        <p14:creationId xmlns:p14="http://schemas.microsoft.com/office/powerpoint/2010/main" val="3257444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0"/>
            <a:ext cx="8991600" cy="1143000"/>
          </a:xfrm>
        </p:spPr>
        <p:txBody>
          <a:bodyPr>
            <a:normAutofit fontScale="90000"/>
          </a:bodyPr>
          <a:lstStyle/>
          <a:p>
            <a:pPr algn="l"/>
            <a:r>
              <a:rPr lang="en-US" dirty="0">
                <a:solidFill>
                  <a:srgbClr val="FF0000"/>
                </a:solidFill>
              </a:rPr>
              <a:t>c</a:t>
            </a:r>
            <a:r>
              <a:rPr lang="en-US" dirty="0" smtClean="0">
                <a:solidFill>
                  <a:srgbClr val="FF0000"/>
                </a:solidFill>
              </a:rPr>
              <a:t>ontinued Government intervention in planning</a:t>
            </a:r>
            <a:endParaRPr lang="en-US" dirty="0">
              <a:solidFill>
                <a:srgbClr val="FF0000"/>
              </a:solidFill>
            </a:endParaRPr>
          </a:p>
        </p:txBody>
      </p:sp>
      <p:sp>
        <p:nvSpPr>
          <p:cNvPr id="6" name="Content Placeholder 5"/>
          <p:cNvSpPr>
            <a:spLocks noGrp="1"/>
          </p:cNvSpPr>
          <p:nvPr>
            <p:ph idx="1"/>
          </p:nvPr>
        </p:nvSpPr>
        <p:spPr>
          <a:xfrm>
            <a:off x="560512" y="2060848"/>
            <a:ext cx="8568952" cy="5760640"/>
          </a:xfrm>
        </p:spPr>
        <p:txBody>
          <a:bodyPr>
            <a:normAutofit/>
          </a:bodyPr>
          <a:lstStyle/>
          <a:p>
            <a:r>
              <a:rPr lang="en-US" sz="3600" dirty="0"/>
              <a:t>Fixing the Foundations – the </a:t>
            </a:r>
            <a:r>
              <a:rPr lang="en-US" sz="3600" dirty="0"/>
              <a:t>P</a:t>
            </a:r>
            <a:r>
              <a:rPr lang="en-US" sz="3600" dirty="0"/>
              <a:t>roductivity Plan</a:t>
            </a:r>
          </a:p>
          <a:p>
            <a:endParaRPr lang="en-US" sz="3600" dirty="0"/>
          </a:p>
          <a:p>
            <a:r>
              <a:rPr lang="en-US" sz="3600" dirty="0"/>
              <a:t>H</a:t>
            </a:r>
            <a:r>
              <a:rPr lang="en-US" sz="3600" dirty="0"/>
              <a:t>ousing and Planning Bill</a:t>
            </a:r>
          </a:p>
          <a:p>
            <a:endParaRPr lang="en-US" sz="3600" dirty="0"/>
          </a:p>
          <a:p>
            <a:r>
              <a:rPr lang="en-US" sz="3600" dirty="0"/>
              <a:t>Autumn Statement – the Spending Review</a:t>
            </a:r>
          </a:p>
          <a:p>
            <a:pPr marL="0" indent="0">
              <a:buNone/>
            </a:pPr>
            <a:endParaRPr lang="en-US"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0"/>
            <a:ext cx="8991600" cy="1143000"/>
          </a:xfrm>
        </p:spPr>
        <p:txBody>
          <a:bodyPr>
            <a:normAutofit/>
          </a:bodyPr>
          <a:lstStyle/>
          <a:p>
            <a:pPr algn="l"/>
            <a:r>
              <a:rPr lang="en-US" dirty="0" smtClean="0">
                <a:solidFill>
                  <a:srgbClr val="FF0000"/>
                </a:solidFill>
              </a:rPr>
              <a:t>Housing and Planning Bill</a:t>
            </a:r>
            <a:endParaRPr lang="en-US" dirty="0">
              <a:solidFill>
                <a:srgbClr val="FF0000"/>
              </a:solidFill>
            </a:endParaRPr>
          </a:p>
        </p:txBody>
      </p:sp>
      <p:sp>
        <p:nvSpPr>
          <p:cNvPr id="6" name="Content Placeholder 5"/>
          <p:cNvSpPr>
            <a:spLocks noGrp="1"/>
          </p:cNvSpPr>
          <p:nvPr>
            <p:ph idx="1"/>
          </p:nvPr>
        </p:nvSpPr>
        <p:spPr>
          <a:xfrm>
            <a:off x="632520" y="1196752"/>
            <a:ext cx="8568952" cy="5760640"/>
          </a:xfrm>
        </p:spPr>
        <p:txBody>
          <a:bodyPr>
            <a:normAutofit/>
          </a:bodyPr>
          <a:lstStyle/>
          <a:p>
            <a:r>
              <a:rPr lang="en-US" sz="3600" dirty="0"/>
              <a:t>starter homes – requirement on local planning authorities to require a proportion of housing in new schemes to be available to under 40s at 20%  discount, subject to £250,000 cap (£450,00 in London)</a:t>
            </a:r>
          </a:p>
          <a:p>
            <a:r>
              <a:rPr lang="en-US" sz="3600" dirty="0"/>
              <a:t>housing up to 500 units to become  part of a NSIP if it meets a functional test or a proximity test</a:t>
            </a:r>
          </a:p>
          <a:p>
            <a:pPr marL="0" indent="0">
              <a:buNone/>
            </a:pPr>
            <a:endParaRPr lang="en-US"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0"/>
            <a:ext cx="8991600" cy="1143000"/>
          </a:xfrm>
        </p:spPr>
        <p:txBody>
          <a:bodyPr>
            <a:normAutofit/>
          </a:bodyPr>
          <a:lstStyle/>
          <a:p>
            <a:pPr algn="l"/>
            <a:r>
              <a:rPr lang="en-US" dirty="0" smtClean="0">
                <a:solidFill>
                  <a:srgbClr val="3366FF"/>
                </a:solidFill>
              </a:rPr>
              <a:t>other measures from the Bill</a:t>
            </a:r>
            <a:endParaRPr lang="en-US" dirty="0">
              <a:solidFill>
                <a:srgbClr val="3366FF"/>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Group 16"/>
          <p:cNvGrpSpPr/>
          <p:nvPr/>
        </p:nvGrpSpPr>
        <p:grpSpPr>
          <a:xfrm>
            <a:off x="632520" y="1124744"/>
            <a:ext cx="8424936" cy="4567982"/>
            <a:chOff x="251520" y="1124744"/>
            <a:chExt cx="8424936" cy="4567982"/>
          </a:xfrm>
        </p:grpSpPr>
        <p:sp>
          <p:nvSpPr>
            <p:cNvPr id="6" name="TextBox 5"/>
            <p:cNvSpPr txBox="1"/>
            <p:nvPr/>
          </p:nvSpPr>
          <p:spPr>
            <a:xfrm>
              <a:off x="251520" y="4077072"/>
              <a:ext cx="8424936" cy="369332"/>
            </a:xfrm>
            <a:prstGeom prst="rect">
              <a:avLst/>
            </a:prstGeom>
            <a:noFill/>
            <a:ln w="19050" cmpd="sng">
              <a:solidFill>
                <a:srgbClr val="800000"/>
              </a:solidFill>
            </a:ln>
          </p:spPr>
          <p:txBody>
            <a:bodyPr wrap="square" rtlCol="0">
              <a:spAutoFit/>
            </a:bodyPr>
            <a:lstStyle/>
            <a:p>
              <a:pPr fontAlgn="auto">
                <a:spcBef>
                  <a:spcPts val="0"/>
                </a:spcBef>
                <a:spcAft>
                  <a:spcPts val="0"/>
                </a:spcAft>
              </a:pPr>
              <a:endParaRPr lang="en-US" sz="1800" b="0" dirty="0">
                <a:solidFill>
                  <a:prstClr val="black"/>
                </a:solidFill>
                <a:latin typeface="Calibri"/>
              </a:endParaRPr>
            </a:p>
          </p:txBody>
        </p:sp>
        <p:grpSp>
          <p:nvGrpSpPr>
            <p:cNvPr id="16" name="Group 15"/>
            <p:cNvGrpSpPr/>
            <p:nvPr/>
          </p:nvGrpSpPr>
          <p:grpSpPr>
            <a:xfrm>
              <a:off x="251520" y="1124744"/>
              <a:ext cx="8424936" cy="4567982"/>
              <a:chOff x="251520" y="1124744"/>
              <a:chExt cx="8424936" cy="4567982"/>
            </a:xfrm>
          </p:grpSpPr>
          <p:sp>
            <p:nvSpPr>
              <p:cNvPr id="5" name="TextBox 4"/>
              <p:cNvSpPr txBox="1"/>
              <p:nvPr/>
            </p:nvSpPr>
            <p:spPr>
              <a:xfrm>
                <a:off x="251520" y="1124744"/>
                <a:ext cx="8424936" cy="1077218"/>
              </a:xfrm>
              <a:prstGeom prst="rect">
                <a:avLst/>
              </a:prstGeom>
              <a:noFill/>
            </p:spPr>
            <p:txBody>
              <a:bodyPr wrap="square" rtlCol="0">
                <a:spAutoFit/>
              </a:bodyPr>
              <a:lstStyle/>
              <a:p>
                <a:pPr fontAlgn="auto">
                  <a:spcBef>
                    <a:spcPts val="0"/>
                  </a:spcBef>
                  <a:spcAft>
                    <a:spcPts val="0"/>
                  </a:spcAft>
                </a:pPr>
                <a:r>
                  <a:rPr lang="en-US" sz="3200" b="0" dirty="0">
                    <a:solidFill>
                      <a:prstClr val="black"/>
                    </a:solidFill>
                    <a:latin typeface="Calibri"/>
                  </a:rPr>
                  <a:t>PIPs – grant of planning permission in principle for land in ‘qualifying document’</a:t>
                </a:r>
              </a:p>
            </p:txBody>
          </p:sp>
          <p:sp>
            <p:nvSpPr>
              <p:cNvPr id="7" name="TextBox 6"/>
              <p:cNvSpPr txBox="1"/>
              <p:nvPr/>
            </p:nvSpPr>
            <p:spPr>
              <a:xfrm>
                <a:off x="251520" y="2351782"/>
                <a:ext cx="8424936" cy="1077218"/>
              </a:xfrm>
              <a:prstGeom prst="rect">
                <a:avLst/>
              </a:prstGeom>
              <a:noFill/>
            </p:spPr>
            <p:txBody>
              <a:bodyPr wrap="square" rtlCol="0">
                <a:spAutoFit/>
              </a:bodyPr>
              <a:lstStyle/>
              <a:p>
                <a:pPr fontAlgn="auto">
                  <a:spcBef>
                    <a:spcPts val="0"/>
                  </a:spcBef>
                  <a:spcAft>
                    <a:spcPts val="0"/>
                  </a:spcAft>
                </a:pPr>
                <a:r>
                  <a:rPr lang="en-US" sz="3200" b="0" dirty="0">
                    <a:solidFill>
                      <a:prstClr val="black"/>
                    </a:solidFill>
                    <a:latin typeface="Calibri"/>
                  </a:rPr>
                  <a:t>local plans, </a:t>
                </a:r>
                <a:r>
                  <a:rPr lang="en-US" sz="3200" b="0" dirty="0" err="1">
                    <a:solidFill>
                      <a:prstClr val="black"/>
                    </a:solidFill>
                    <a:latin typeface="Calibri"/>
                  </a:rPr>
                  <a:t>neighbourhood</a:t>
                </a:r>
                <a:r>
                  <a:rPr lang="en-US" sz="3200" b="0" dirty="0">
                    <a:solidFill>
                      <a:prstClr val="black"/>
                    </a:solidFill>
                    <a:latin typeface="Calibri"/>
                  </a:rPr>
                  <a:t> plans and the (new) brownfield register are qualifying documents</a:t>
                </a:r>
              </a:p>
            </p:txBody>
          </p:sp>
          <p:grpSp>
            <p:nvGrpSpPr>
              <p:cNvPr id="15" name="Group 14"/>
              <p:cNvGrpSpPr/>
              <p:nvPr/>
            </p:nvGrpSpPr>
            <p:grpSpPr>
              <a:xfrm>
                <a:off x="467544" y="4278270"/>
                <a:ext cx="7987187" cy="1414456"/>
                <a:chOff x="467544" y="4278270"/>
                <a:chExt cx="7987187" cy="1414456"/>
              </a:xfrm>
            </p:grpSpPr>
            <p:sp>
              <p:nvSpPr>
                <p:cNvPr id="3" name="TextBox 2"/>
                <p:cNvSpPr txBox="1"/>
                <p:nvPr/>
              </p:nvSpPr>
              <p:spPr>
                <a:xfrm>
                  <a:off x="467544" y="4365104"/>
                  <a:ext cx="3486802" cy="523220"/>
                </a:xfrm>
                <a:prstGeom prst="rect">
                  <a:avLst/>
                </a:prstGeom>
                <a:noFill/>
              </p:spPr>
              <p:txBody>
                <a:bodyPr wrap="none" rtlCol="0">
                  <a:spAutoFit/>
                </a:bodyPr>
                <a:lstStyle/>
                <a:p>
                  <a:pPr fontAlgn="auto">
                    <a:spcBef>
                      <a:spcPts val="0"/>
                    </a:spcBef>
                    <a:spcAft>
                      <a:spcPts val="0"/>
                    </a:spcAft>
                  </a:pPr>
                  <a:r>
                    <a:rPr lang="en-US" sz="2800" b="0" dirty="0">
                      <a:solidFill>
                        <a:prstClr val="black"/>
                      </a:solidFill>
                      <a:latin typeface="Calibri"/>
                    </a:rPr>
                    <a:t>permission in principle</a:t>
                  </a:r>
                </a:p>
              </p:txBody>
            </p:sp>
            <p:sp>
              <p:nvSpPr>
                <p:cNvPr id="9" name="TextBox 8"/>
                <p:cNvSpPr txBox="1"/>
                <p:nvPr/>
              </p:nvSpPr>
              <p:spPr>
                <a:xfrm>
                  <a:off x="4613590" y="4365104"/>
                  <a:ext cx="3841141" cy="523220"/>
                </a:xfrm>
                <a:prstGeom prst="rect">
                  <a:avLst/>
                </a:prstGeom>
                <a:noFill/>
              </p:spPr>
              <p:txBody>
                <a:bodyPr wrap="none" rtlCol="0">
                  <a:spAutoFit/>
                </a:bodyPr>
                <a:lstStyle/>
                <a:p>
                  <a:pPr fontAlgn="auto">
                    <a:spcBef>
                      <a:spcPts val="0"/>
                    </a:spcBef>
                    <a:spcAft>
                      <a:spcPts val="0"/>
                    </a:spcAft>
                  </a:pPr>
                  <a:r>
                    <a:rPr lang="en-US" sz="2800" b="0" dirty="0">
                      <a:solidFill>
                        <a:prstClr val="black"/>
                      </a:solidFill>
                      <a:latin typeface="Calibri"/>
                    </a:rPr>
                    <a:t>technical details consent</a:t>
                  </a:r>
                </a:p>
              </p:txBody>
            </p:sp>
            <p:sp>
              <p:nvSpPr>
                <p:cNvPr id="10" name="TextBox 9"/>
                <p:cNvSpPr txBox="1"/>
                <p:nvPr/>
              </p:nvSpPr>
              <p:spPr>
                <a:xfrm>
                  <a:off x="3174041" y="5085184"/>
                  <a:ext cx="3126151" cy="523220"/>
                </a:xfrm>
                <a:prstGeom prst="rect">
                  <a:avLst/>
                </a:prstGeom>
                <a:noFill/>
              </p:spPr>
              <p:txBody>
                <a:bodyPr wrap="none" rtlCol="0">
                  <a:spAutoFit/>
                </a:bodyPr>
                <a:lstStyle/>
                <a:p>
                  <a:pPr fontAlgn="auto">
                    <a:spcBef>
                      <a:spcPts val="0"/>
                    </a:spcBef>
                    <a:spcAft>
                      <a:spcPts val="0"/>
                    </a:spcAft>
                  </a:pPr>
                  <a:r>
                    <a:rPr lang="en-US" sz="2800" b="0" dirty="0">
                      <a:solidFill>
                        <a:prstClr val="black"/>
                      </a:solidFill>
                      <a:latin typeface="Calibri"/>
                    </a:rPr>
                    <a:t>planning permission</a:t>
                  </a:r>
                </a:p>
              </p:txBody>
            </p:sp>
            <p:sp>
              <p:nvSpPr>
                <p:cNvPr id="13" name="TextBox 12"/>
                <p:cNvSpPr txBox="1"/>
                <p:nvPr/>
              </p:nvSpPr>
              <p:spPr>
                <a:xfrm>
                  <a:off x="4067944" y="4278270"/>
                  <a:ext cx="549718" cy="707886"/>
                </a:xfrm>
                <a:prstGeom prst="rect">
                  <a:avLst/>
                </a:prstGeom>
                <a:noFill/>
              </p:spPr>
              <p:txBody>
                <a:bodyPr wrap="square" rtlCol="0">
                  <a:spAutoFit/>
                </a:bodyPr>
                <a:lstStyle/>
                <a:p>
                  <a:pPr fontAlgn="auto">
                    <a:spcBef>
                      <a:spcPts val="0"/>
                    </a:spcBef>
                    <a:spcAft>
                      <a:spcPts val="0"/>
                    </a:spcAft>
                  </a:pPr>
                  <a:r>
                    <a:rPr lang="en-US" sz="4000" dirty="0">
                      <a:solidFill>
                        <a:srgbClr val="FF0000"/>
                      </a:solidFill>
                      <a:latin typeface="Calibri"/>
                    </a:rPr>
                    <a:t>+</a:t>
                  </a:r>
                </a:p>
              </p:txBody>
            </p:sp>
            <p:sp>
              <p:nvSpPr>
                <p:cNvPr id="14" name="TextBox 13"/>
                <p:cNvSpPr txBox="1"/>
                <p:nvPr/>
              </p:nvSpPr>
              <p:spPr>
                <a:xfrm>
                  <a:off x="2726138" y="4984840"/>
                  <a:ext cx="549718" cy="707886"/>
                </a:xfrm>
                <a:prstGeom prst="rect">
                  <a:avLst/>
                </a:prstGeom>
                <a:noFill/>
              </p:spPr>
              <p:txBody>
                <a:bodyPr wrap="square" rtlCol="0">
                  <a:spAutoFit/>
                </a:bodyPr>
                <a:lstStyle/>
                <a:p>
                  <a:pPr fontAlgn="auto">
                    <a:spcBef>
                      <a:spcPts val="0"/>
                    </a:spcBef>
                    <a:spcAft>
                      <a:spcPts val="0"/>
                    </a:spcAft>
                  </a:pPr>
                  <a:r>
                    <a:rPr lang="en-US" sz="4000" dirty="0">
                      <a:solidFill>
                        <a:srgbClr val="FF0000"/>
                      </a:solidFill>
                      <a:latin typeface="Calibri"/>
                    </a:rPr>
                    <a:t>=</a:t>
                  </a:r>
                </a:p>
              </p:txBody>
            </p:sp>
          </p:grpSp>
        </p:grpSp>
      </p:grpSp>
    </p:spTree>
    <p:extLst>
      <p:ext uri="{BB962C8B-B14F-4D97-AF65-F5344CB8AC3E}">
        <p14:creationId xmlns:p14="http://schemas.microsoft.com/office/powerpoint/2010/main" val="295037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224808" y="1362250"/>
            <a:ext cx="3456384" cy="4154983"/>
          </a:xfrm>
          <a:prstGeom prst="rect">
            <a:avLst/>
          </a:prstGeom>
          <a:solidFill>
            <a:schemeClr val="accent5">
              <a:lumMod val="75000"/>
            </a:schemeClr>
          </a:solidFill>
        </p:spPr>
        <p:txBody>
          <a:bodyPr wrap="square" rtlCol="0">
            <a:spAutoFit/>
          </a:bodyPr>
          <a:lstStyle/>
          <a:p>
            <a:pPr algn="ctr" fontAlgn="auto">
              <a:spcBef>
                <a:spcPts val="0"/>
              </a:spcBef>
              <a:spcAft>
                <a:spcPts val="0"/>
              </a:spcAft>
            </a:pPr>
            <a:r>
              <a:rPr lang="en-US" sz="8800" b="0" dirty="0">
                <a:solidFill>
                  <a:prstClr val="white"/>
                </a:solidFill>
                <a:latin typeface="Calibri"/>
              </a:rPr>
              <a:t>Ready </a:t>
            </a:r>
          </a:p>
          <a:p>
            <a:pPr algn="ctr" fontAlgn="auto">
              <a:spcBef>
                <a:spcPts val="0"/>
              </a:spcBef>
              <a:spcAft>
                <a:spcPts val="0"/>
              </a:spcAft>
            </a:pPr>
            <a:r>
              <a:rPr lang="en-US" sz="8800" b="0" dirty="0">
                <a:solidFill>
                  <a:prstClr val="white"/>
                </a:solidFill>
                <a:latin typeface="Calibri"/>
              </a:rPr>
              <a:t>For</a:t>
            </a:r>
          </a:p>
          <a:p>
            <a:pPr algn="ctr" fontAlgn="auto">
              <a:spcBef>
                <a:spcPts val="0"/>
              </a:spcBef>
              <a:spcAft>
                <a:spcPts val="0"/>
              </a:spcAft>
            </a:pPr>
            <a:r>
              <a:rPr lang="en-US" sz="8800" b="0" dirty="0">
                <a:solidFill>
                  <a:prstClr val="white"/>
                </a:solidFill>
                <a:latin typeface="Calibri"/>
              </a:rPr>
              <a:t>2017?</a:t>
            </a:r>
          </a:p>
        </p:txBody>
      </p:sp>
    </p:spTree>
    <p:extLst>
      <p:ext uri="{BB962C8B-B14F-4D97-AF65-F5344CB8AC3E}">
        <p14:creationId xmlns:p14="http://schemas.microsoft.com/office/powerpoint/2010/main" val="4769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accel="50000" fill="hold" grpId="0" nodeType="clickEffect">
                                  <p:stCondLst>
                                    <p:cond delay="0"/>
                                  </p:st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8229600" cy="1143000"/>
          </a:xfrm>
        </p:spPr>
        <p:txBody>
          <a:bodyPr/>
          <a:lstStyle/>
          <a:p>
            <a:pPr algn="l"/>
            <a:r>
              <a:rPr lang="en-GB" dirty="0" smtClean="0">
                <a:solidFill>
                  <a:srgbClr val="FF0000"/>
                </a:solidFill>
              </a:rPr>
              <a:t>some messages on local plans now</a:t>
            </a:r>
            <a:endParaRPr lang="en-GB" dirty="0">
              <a:solidFill>
                <a:srgbClr val="FF0000"/>
              </a:solidFill>
            </a:endParaRPr>
          </a:p>
        </p:txBody>
      </p:sp>
      <p:sp>
        <p:nvSpPr>
          <p:cNvPr id="3" name="Content Placeholder 2"/>
          <p:cNvSpPr>
            <a:spLocks noGrp="1"/>
          </p:cNvSpPr>
          <p:nvPr>
            <p:ph idx="1"/>
          </p:nvPr>
        </p:nvSpPr>
        <p:spPr>
          <a:xfrm>
            <a:off x="838200" y="1370186"/>
            <a:ext cx="8435280" cy="5083150"/>
          </a:xfrm>
        </p:spPr>
        <p:txBody>
          <a:bodyPr>
            <a:normAutofit fontScale="92500" lnSpcReduction="20000"/>
          </a:bodyPr>
          <a:lstStyle/>
          <a:p>
            <a:r>
              <a:rPr lang="en-GB" dirty="0" smtClean="0"/>
              <a:t>prepare  spatial development plans</a:t>
            </a:r>
          </a:p>
          <a:p>
            <a:r>
              <a:rPr lang="en-GB" dirty="0" smtClean="0"/>
              <a:t>work with functional areas</a:t>
            </a:r>
          </a:p>
          <a:p>
            <a:r>
              <a:rPr lang="en-GB" dirty="0" smtClean="0"/>
              <a:t>plan positively to a purpose - not to pass a test</a:t>
            </a:r>
          </a:p>
          <a:p>
            <a:r>
              <a:rPr lang="en-GB" dirty="0" smtClean="0"/>
              <a:t>don’t waste </a:t>
            </a:r>
            <a:r>
              <a:rPr lang="en-GB" dirty="0" err="1" smtClean="0"/>
              <a:t>everybodies</a:t>
            </a:r>
            <a:r>
              <a:rPr lang="en-GB" dirty="0" smtClean="0"/>
              <a:t>’ time ignoring the evidence</a:t>
            </a:r>
          </a:p>
          <a:p>
            <a:r>
              <a:rPr lang="en-GB" dirty="0" smtClean="0"/>
              <a:t>undertake real work with others on strategic issues</a:t>
            </a:r>
          </a:p>
          <a:p>
            <a:r>
              <a:rPr lang="en-GB" dirty="0" smtClean="0"/>
              <a:t>pursue a vision and objectives - whatever the ‘system’ of the time</a:t>
            </a:r>
          </a:p>
          <a:p>
            <a:r>
              <a:rPr lang="en-GB" dirty="0" smtClean="0"/>
              <a:t>work closely with the promoters of strategic sites to produce deliverable high performing development</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62000" y="6400800"/>
            <a:ext cx="342900" cy="228600"/>
          </a:xfrm>
          <a:prstGeom prst="rect">
            <a:avLst/>
          </a:prstGeom>
          <a:noFill/>
          <a:ln w="9525">
            <a:noFill/>
            <a:miter lim="800000"/>
            <a:headEnd/>
            <a:tailEnd/>
          </a:ln>
        </p:spPr>
      </p:pic>
    </p:spTree>
    <p:extLst>
      <p:ext uri="{BB962C8B-B14F-4D97-AF65-F5344CB8AC3E}">
        <p14:creationId xmlns:p14="http://schemas.microsoft.com/office/powerpoint/2010/main" val="450882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algn="l"/>
            <a:r>
              <a:rPr lang="en-GB" sz="4900" dirty="0">
                <a:solidFill>
                  <a:srgbClr val="0070C0"/>
                </a:solidFill>
              </a:rPr>
              <a:t>s</a:t>
            </a:r>
            <a:r>
              <a:rPr lang="en-GB" sz="4900" dirty="0">
                <a:solidFill>
                  <a:srgbClr val="0070C0"/>
                </a:solidFill>
              </a:rPr>
              <a:t>patial strategies – the most important part of the plan</a:t>
            </a:r>
            <a:r>
              <a:rPr lang="en-GB" dirty="0"/>
              <a:t/>
            </a:r>
            <a:br>
              <a:rPr lang="en-GB" dirty="0"/>
            </a:br>
            <a:endParaRPr lang="en-GB" dirty="0"/>
          </a:p>
        </p:txBody>
      </p:sp>
      <p:sp>
        <p:nvSpPr>
          <p:cNvPr id="7" name="Content Placeholder 6"/>
          <p:cNvSpPr>
            <a:spLocks noGrp="1"/>
          </p:cNvSpPr>
          <p:nvPr>
            <p:ph idx="1"/>
          </p:nvPr>
        </p:nvSpPr>
        <p:spPr>
          <a:xfrm>
            <a:off x="838200" y="1207294"/>
            <a:ext cx="8229600" cy="4525963"/>
          </a:xfrm>
        </p:spPr>
        <p:txBody>
          <a:bodyPr>
            <a:normAutofit fontScale="77500" lnSpcReduction="20000"/>
          </a:bodyPr>
          <a:lstStyle/>
          <a:p>
            <a:endParaRPr lang="en-GB" dirty="0" smtClean="0"/>
          </a:p>
          <a:p>
            <a:r>
              <a:rPr lang="en-GB" dirty="0"/>
              <a:t>s</a:t>
            </a:r>
            <a:r>
              <a:rPr lang="en-GB" dirty="0" smtClean="0"/>
              <a:t>tatutory duty on plan makers to seek more sustainable development</a:t>
            </a:r>
          </a:p>
          <a:p>
            <a:r>
              <a:rPr lang="en-GB" dirty="0" smtClean="0"/>
              <a:t>sets out the scale, distribution and form of development</a:t>
            </a:r>
          </a:p>
          <a:p>
            <a:r>
              <a:rPr lang="en-GB" dirty="0"/>
              <a:t>u</a:t>
            </a:r>
            <a:r>
              <a:rPr lang="en-GB" dirty="0" smtClean="0"/>
              <a:t>ses development to promote the objectives of the plan</a:t>
            </a:r>
          </a:p>
          <a:p>
            <a:r>
              <a:rPr lang="en-GB" dirty="0"/>
              <a:t>r</a:t>
            </a:r>
            <a:r>
              <a:rPr lang="en-GB" smtClean="0"/>
              <a:t>eal </a:t>
            </a:r>
            <a:r>
              <a:rPr lang="en-GB" dirty="0" smtClean="0"/>
              <a:t>alternatives have to be properly considered, including through the sustainability appraisal </a:t>
            </a:r>
          </a:p>
          <a:p>
            <a:r>
              <a:rPr lang="en-GB" dirty="0" smtClean="0"/>
              <a:t>development directed to settlements and categories of settlement according to roles sought </a:t>
            </a:r>
            <a:r>
              <a:rPr lang="en-GB" dirty="0"/>
              <a:t>for those </a:t>
            </a:r>
            <a:r>
              <a:rPr lang="en-GB" dirty="0" smtClean="0"/>
              <a:t>settlements in future</a:t>
            </a:r>
          </a:p>
          <a:p>
            <a:r>
              <a:rPr lang="en-GB" dirty="0"/>
              <a:t>i</a:t>
            </a:r>
            <a:r>
              <a:rPr lang="en-GB" dirty="0" smtClean="0"/>
              <a:t>teration of distribution according to identification of capacity and character</a:t>
            </a:r>
            <a:endParaRPr lang="en-GB" dirty="0"/>
          </a:p>
          <a:p>
            <a:endParaRPr lang="en-GB" dirty="0" smtClean="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7183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algn="l"/>
            <a:r>
              <a:rPr lang="en-GB" sz="4900" dirty="0">
                <a:solidFill>
                  <a:srgbClr val="0070C0"/>
                </a:solidFill>
              </a:rPr>
              <a:t>p</a:t>
            </a:r>
            <a:r>
              <a:rPr lang="en-GB" sz="4900" dirty="0">
                <a:solidFill>
                  <a:srgbClr val="0070C0"/>
                </a:solidFill>
              </a:rPr>
              <a:t>olicies in plans</a:t>
            </a:r>
            <a:r>
              <a:rPr lang="en-GB" dirty="0"/>
              <a:t/>
            </a:r>
            <a:br>
              <a:rPr lang="en-GB" dirty="0"/>
            </a:br>
            <a:endParaRPr lang="en-GB" dirty="0"/>
          </a:p>
        </p:txBody>
      </p:sp>
      <p:sp>
        <p:nvSpPr>
          <p:cNvPr id="7" name="Content Placeholder 6"/>
          <p:cNvSpPr>
            <a:spLocks noGrp="1"/>
          </p:cNvSpPr>
          <p:nvPr>
            <p:ph idx="1"/>
          </p:nvPr>
        </p:nvSpPr>
        <p:spPr>
          <a:xfrm>
            <a:off x="838200" y="1207294"/>
            <a:ext cx="8229600" cy="4525963"/>
          </a:xfrm>
        </p:spPr>
        <p:txBody>
          <a:bodyPr>
            <a:normAutofit fontScale="92500" lnSpcReduction="20000"/>
          </a:bodyPr>
          <a:lstStyle/>
          <a:p>
            <a:r>
              <a:rPr lang="en-GB" dirty="0"/>
              <a:t>m</a:t>
            </a:r>
            <a:r>
              <a:rPr lang="en-GB" dirty="0" smtClean="0"/>
              <a:t>inimum number to save time and resources, and to simplify the plan</a:t>
            </a:r>
          </a:p>
          <a:p>
            <a:r>
              <a:rPr lang="en-GB" dirty="0"/>
              <a:t>t</a:t>
            </a:r>
            <a:r>
              <a:rPr lang="en-GB" dirty="0" smtClean="0"/>
              <a:t>he job of proposals and policies is to implement the plan strategy </a:t>
            </a:r>
          </a:p>
          <a:p>
            <a:r>
              <a:rPr lang="en-GB" dirty="0"/>
              <a:t>p</a:t>
            </a:r>
            <a:r>
              <a:rPr lang="en-GB" dirty="0" smtClean="0"/>
              <a:t>roposals in the plan set out what is wanted from specific development provision </a:t>
            </a:r>
          </a:p>
          <a:p>
            <a:r>
              <a:rPr lang="en-GB" dirty="0"/>
              <a:t>o</a:t>
            </a:r>
            <a:r>
              <a:rPr lang="en-GB" dirty="0" smtClean="0"/>
              <a:t>nly include policies that will be effective, and that interpret national policy to local circumstances</a:t>
            </a:r>
          </a:p>
          <a:p>
            <a:r>
              <a:rPr lang="en-GB" dirty="0"/>
              <a:t>a</a:t>
            </a:r>
            <a:r>
              <a:rPr lang="en-GB" dirty="0" smtClean="0"/>
              <a:t>s in all aspects of planning, evidence is all</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7183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32520" y="125760"/>
            <a:ext cx="8229600" cy="1143000"/>
          </a:xfrm>
        </p:spPr>
        <p:txBody>
          <a:bodyPr/>
          <a:lstStyle/>
          <a:p>
            <a:pPr algn="l"/>
            <a:r>
              <a:rPr lang="en-GB" dirty="0" smtClean="0">
                <a:solidFill>
                  <a:srgbClr val="FF6600"/>
                </a:solidFill>
                <a:latin typeface="Arial Rounded MT Bold" pitchFamily="34" charset="0"/>
              </a:rPr>
              <a:t>duty to cooperate</a:t>
            </a:r>
            <a:endParaRPr lang="en-GB" dirty="0">
              <a:solidFill>
                <a:srgbClr val="FF6600"/>
              </a:solidFill>
              <a:latin typeface="Arial Rounded MT Bold" pitchFamily="34" charset="0"/>
            </a:endParaRPr>
          </a:p>
        </p:txBody>
      </p:sp>
      <p:grpSp>
        <p:nvGrpSpPr>
          <p:cNvPr id="28" name="Group 27"/>
          <p:cNvGrpSpPr/>
          <p:nvPr/>
        </p:nvGrpSpPr>
        <p:grpSpPr>
          <a:xfrm>
            <a:off x="488505" y="2852936"/>
            <a:ext cx="8640959" cy="4005064"/>
            <a:chOff x="107504" y="2852936"/>
            <a:chExt cx="8640959" cy="4005064"/>
          </a:xfrm>
        </p:grpSpPr>
        <p:sp>
          <p:nvSpPr>
            <p:cNvPr id="6" name="Content Placeholder 2"/>
            <p:cNvSpPr txBox="1">
              <a:spLocks/>
            </p:cNvSpPr>
            <p:nvPr/>
          </p:nvSpPr>
          <p:spPr>
            <a:xfrm>
              <a:off x="2119987" y="3544040"/>
              <a:ext cx="6484461" cy="1080120"/>
            </a:xfrm>
            <a:prstGeom prst="rect">
              <a:avLst/>
            </a:prstGeom>
          </p:spPr>
          <p:txBody>
            <a:bodyPr vert="horz" lIns="91440" tIns="45720" rIns="91440" bIns="45720" rtlCol="0">
              <a:noAutofit/>
            </a:bodyPr>
            <a:lstStyle/>
            <a:p>
              <a:pPr fontAlgn="auto">
                <a:spcBef>
                  <a:spcPct val="20000"/>
                </a:spcBef>
                <a:spcAft>
                  <a:spcPts val="0"/>
                </a:spcAft>
                <a:defRPr/>
              </a:pPr>
              <a:r>
                <a:rPr lang="en-GB" sz="2400" b="0" dirty="0">
                  <a:solidFill>
                    <a:prstClr val="black"/>
                  </a:solidFill>
                  <a:latin typeface="Calibri"/>
                </a:rPr>
                <a:t>agreeing to avoid anything difficult does not meet the spirit of the duty to cooperate</a:t>
              </a:r>
            </a:p>
            <a:p>
              <a:pPr fontAlgn="auto">
                <a:spcBef>
                  <a:spcPct val="20000"/>
                </a:spcBef>
                <a:spcAft>
                  <a:spcPts val="0"/>
                </a:spcAft>
                <a:defRPr/>
              </a:pPr>
              <a:endParaRPr lang="en-GB" sz="1600" b="0" dirty="0">
                <a:solidFill>
                  <a:prstClr val="black"/>
                </a:solidFill>
                <a:latin typeface="Calibri"/>
              </a:endParaRPr>
            </a:p>
          </p:txBody>
        </p:sp>
        <p:sp>
          <p:nvSpPr>
            <p:cNvPr id="15" name="Content Placeholder 2"/>
            <p:cNvSpPr txBox="1">
              <a:spLocks/>
            </p:cNvSpPr>
            <p:nvPr/>
          </p:nvSpPr>
          <p:spPr>
            <a:xfrm>
              <a:off x="1907704" y="3501008"/>
              <a:ext cx="370384" cy="648072"/>
            </a:xfrm>
            <a:prstGeom prst="rect">
              <a:avLst/>
            </a:prstGeom>
          </p:spPr>
          <p:txBody>
            <a:bodyPr vert="horz" lIns="91440" tIns="45720" rIns="91440" bIns="45720" rtlCol="0">
              <a:noAutofit/>
            </a:bodyPr>
            <a:lstStyle/>
            <a:p>
              <a:pPr fontAlgn="auto">
                <a:spcBef>
                  <a:spcPct val="20000"/>
                </a:spcBef>
                <a:spcAft>
                  <a:spcPts val="0"/>
                </a:spcAft>
                <a:defRPr/>
              </a:pPr>
              <a:r>
                <a:rPr lang="en-GB" sz="3200" b="0" dirty="0">
                  <a:solidFill>
                    <a:prstClr val="black"/>
                  </a:solidFill>
                  <a:latin typeface="Calibri"/>
                </a:rPr>
                <a:t>-</a:t>
              </a:r>
            </a:p>
            <a:p>
              <a:pPr fontAlgn="auto">
                <a:spcBef>
                  <a:spcPct val="20000"/>
                </a:spcBef>
                <a:spcAft>
                  <a:spcPts val="0"/>
                </a:spcAft>
                <a:defRPr/>
              </a:pPr>
              <a:endParaRPr lang="en-GB" sz="1600" b="0" dirty="0">
                <a:solidFill>
                  <a:prstClr val="black"/>
                </a:solidFill>
                <a:latin typeface="Calibri"/>
              </a:endParaRPr>
            </a:p>
          </p:txBody>
        </p:sp>
        <p:sp>
          <p:nvSpPr>
            <p:cNvPr id="7" name="Content Placeholder 2"/>
            <p:cNvSpPr txBox="1">
              <a:spLocks/>
            </p:cNvSpPr>
            <p:nvPr/>
          </p:nvSpPr>
          <p:spPr>
            <a:xfrm>
              <a:off x="2119986" y="4408136"/>
              <a:ext cx="6628477" cy="1080120"/>
            </a:xfrm>
            <a:prstGeom prst="rect">
              <a:avLst/>
            </a:prstGeom>
          </p:spPr>
          <p:txBody>
            <a:bodyPr vert="horz" lIns="91440" tIns="45720" rIns="91440" bIns="45720" rtlCol="0">
              <a:noAutofit/>
            </a:bodyPr>
            <a:lstStyle/>
            <a:p>
              <a:pPr fontAlgn="auto">
                <a:spcBef>
                  <a:spcPct val="20000"/>
                </a:spcBef>
                <a:spcAft>
                  <a:spcPts val="0"/>
                </a:spcAft>
              </a:pPr>
              <a:r>
                <a:rPr lang="en-GB" sz="2400" b="0" dirty="0">
                  <a:solidFill>
                    <a:prstClr val="black"/>
                  </a:solidFill>
                  <a:latin typeface="Calibri"/>
                </a:rPr>
                <a:t>local authorities addressing the strategic issues of the functional area of which they are part, in their own local plans</a:t>
              </a:r>
            </a:p>
            <a:p>
              <a:pPr fontAlgn="auto">
                <a:spcBef>
                  <a:spcPct val="20000"/>
                </a:spcBef>
                <a:spcAft>
                  <a:spcPts val="0"/>
                </a:spcAft>
                <a:defRPr/>
              </a:pPr>
              <a:endParaRPr lang="en-GB" sz="1600" b="0" dirty="0">
                <a:solidFill>
                  <a:prstClr val="black"/>
                </a:solidFill>
                <a:latin typeface="Calibri"/>
              </a:endParaRPr>
            </a:p>
          </p:txBody>
        </p:sp>
        <p:sp>
          <p:nvSpPr>
            <p:cNvPr id="16" name="Content Placeholder 2"/>
            <p:cNvSpPr txBox="1">
              <a:spLocks/>
            </p:cNvSpPr>
            <p:nvPr/>
          </p:nvSpPr>
          <p:spPr>
            <a:xfrm>
              <a:off x="1907704" y="4365104"/>
              <a:ext cx="370384" cy="648072"/>
            </a:xfrm>
            <a:prstGeom prst="rect">
              <a:avLst/>
            </a:prstGeom>
          </p:spPr>
          <p:txBody>
            <a:bodyPr vert="horz" lIns="91440" tIns="45720" rIns="91440" bIns="45720" rtlCol="0">
              <a:noAutofit/>
            </a:bodyPr>
            <a:lstStyle/>
            <a:p>
              <a:pPr fontAlgn="auto">
                <a:spcBef>
                  <a:spcPct val="20000"/>
                </a:spcBef>
                <a:spcAft>
                  <a:spcPts val="0"/>
                </a:spcAft>
                <a:defRPr/>
              </a:pPr>
              <a:r>
                <a:rPr lang="en-GB" sz="3200" b="0" dirty="0">
                  <a:solidFill>
                    <a:prstClr val="black"/>
                  </a:solidFill>
                  <a:latin typeface="Calibri"/>
                </a:rPr>
                <a:t>-</a:t>
              </a:r>
            </a:p>
            <a:p>
              <a:pPr fontAlgn="auto">
                <a:spcBef>
                  <a:spcPct val="20000"/>
                </a:spcBef>
                <a:spcAft>
                  <a:spcPts val="0"/>
                </a:spcAft>
                <a:defRPr/>
              </a:pPr>
              <a:endParaRPr lang="en-GB" sz="1600" b="0" dirty="0">
                <a:solidFill>
                  <a:prstClr val="black"/>
                </a:solidFill>
                <a:latin typeface="Calibri"/>
              </a:endParaRPr>
            </a:p>
          </p:txBody>
        </p:sp>
        <p:sp>
          <p:nvSpPr>
            <p:cNvPr id="10" name="Content Placeholder 2"/>
            <p:cNvSpPr txBox="1">
              <a:spLocks/>
            </p:cNvSpPr>
            <p:nvPr/>
          </p:nvSpPr>
          <p:spPr>
            <a:xfrm>
              <a:off x="107504" y="2852936"/>
              <a:ext cx="1800200" cy="648072"/>
            </a:xfrm>
            <a:prstGeom prst="rect">
              <a:avLst/>
            </a:prstGeom>
          </p:spPr>
          <p:txBody>
            <a:bodyPr vert="horz" lIns="91440" tIns="45720" rIns="91440" bIns="45720" rtlCol="0">
              <a:noAutofit/>
            </a:bodyPr>
            <a:lstStyle/>
            <a:p>
              <a:pPr fontAlgn="auto">
                <a:spcBef>
                  <a:spcPct val="20000"/>
                </a:spcBef>
                <a:spcAft>
                  <a:spcPts val="0"/>
                </a:spcAft>
                <a:defRPr/>
              </a:pPr>
              <a:r>
                <a:rPr lang="en-GB" sz="2800" b="0" dirty="0">
                  <a:solidFill>
                    <a:prstClr val="black"/>
                  </a:solidFill>
                  <a:latin typeface="Calibri"/>
                </a:rPr>
                <a:t>soundness test</a:t>
              </a:r>
            </a:p>
            <a:p>
              <a:pPr fontAlgn="auto">
                <a:spcBef>
                  <a:spcPct val="20000"/>
                </a:spcBef>
                <a:spcAft>
                  <a:spcPts val="0"/>
                </a:spcAft>
                <a:defRPr/>
              </a:pPr>
              <a:endParaRPr lang="en-GB" sz="1600" b="0" dirty="0">
                <a:solidFill>
                  <a:prstClr val="black"/>
                </a:solidFill>
                <a:latin typeface="Calibri"/>
              </a:endParaRPr>
            </a:p>
          </p:txBody>
        </p:sp>
        <p:sp>
          <p:nvSpPr>
            <p:cNvPr id="13" name="Content Placeholder 2"/>
            <p:cNvSpPr txBox="1">
              <a:spLocks/>
            </p:cNvSpPr>
            <p:nvPr/>
          </p:nvSpPr>
          <p:spPr>
            <a:xfrm>
              <a:off x="1907704" y="2852936"/>
              <a:ext cx="370384" cy="648072"/>
            </a:xfrm>
            <a:prstGeom prst="rect">
              <a:avLst/>
            </a:prstGeom>
          </p:spPr>
          <p:txBody>
            <a:bodyPr vert="horz" lIns="91440" tIns="45720" rIns="91440" bIns="45720" rtlCol="0">
              <a:noAutofit/>
            </a:bodyPr>
            <a:lstStyle/>
            <a:p>
              <a:pPr fontAlgn="auto">
                <a:spcBef>
                  <a:spcPct val="20000"/>
                </a:spcBef>
                <a:spcAft>
                  <a:spcPts val="0"/>
                </a:spcAft>
                <a:defRPr/>
              </a:pPr>
              <a:r>
                <a:rPr lang="en-GB" sz="3200" b="0" dirty="0">
                  <a:solidFill>
                    <a:prstClr val="black"/>
                  </a:solidFill>
                  <a:latin typeface="Calibri"/>
                </a:rPr>
                <a:t>-</a:t>
              </a:r>
            </a:p>
            <a:p>
              <a:pPr fontAlgn="auto">
                <a:spcBef>
                  <a:spcPct val="20000"/>
                </a:spcBef>
                <a:spcAft>
                  <a:spcPts val="0"/>
                </a:spcAft>
                <a:defRPr/>
              </a:pPr>
              <a:endParaRPr lang="en-GB" sz="1600" b="0" dirty="0">
                <a:solidFill>
                  <a:prstClr val="black"/>
                </a:solidFill>
                <a:latin typeface="Calibri"/>
              </a:endParaRPr>
            </a:p>
          </p:txBody>
        </p:sp>
        <p:sp>
          <p:nvSpPr>
            <p:cNvPr id="18" name="Content Placeholder 2"/>
            <p:cNvSpPr txBox="1">
              <a:spLocks/>
            </p:cNvSpPr>
            <p:nvPr/>
          </p:nvSpPr>
          <p:spPr>
            <a:xfrm>
              <a:off x="2119987" y="2892670"/>
              <a:ext cx="6585362" cy="1080120"/>
            </a:xfrm>
            <a:prstGeom prst="rect">
              <a:avLst/>
            </a:prstGeom>
          </p:spPr>
          <p:txBody>
            <a:bodyPr vert="horz" lIns="91440" tIns="45720" rIns="91440" bIns="45720" rtlCol="0">
              <a:noAutofit/>
            </a:bodyPr>
            <a:lstStyle/>
            <a:p>
              <a:pPr fontAlgn="auto">
                <a:spcBef>
                  <a:spcPct val="20000"/>
                </a:spcBef>
                <a:spcAft>
                  <a:spcPts val="0"/>
                </a:spcAft>
                <a:defRPr/>
              </a:pPr>
              <a:r>
                <a:rPr lang="en-GB" sz="2400" b="0" dirty="0">
                  <a:solidFill>
                    <a:prstClr val="black"/>
                  </a:solidFill>
                  <a:latin typeface="Calibri"/>
                </a:rPr>
                <a:t>far more demanding</a:t>
              </a:r>
            </a:p>
            <a:p>
              <a:pPr fontAlgn="auto">
                <a:spcBef>
                  <a:spcPct val="20000"/>
                </a:spcBef>
                <a:spcAft>
                  <a:spcPts val="0"/>
                </a:spcAft>
                <a:defRPr/>
              </a:pPr>
              <a:endParaRPr lang="en-GB" sz="1600" b="0" dirty="0">
                <a:solidFill>
                  <a:prstClr val="black"/>
                </a:solidFill>
                <a:latin typeface="Calibri"/>
              </a:endParaRPr>
            </a:p>
          </p:txBody>
        </p:sp>
        <p:sp>
          <p:nvSpPr>
            <p:cNvPr id="29" name="Content Placeholder 2"/>
            <p:cNvSpPr txBox="1">
              <a:spLocks/>
            </p:cNvSpPr>
            <p:nvPr/>
          </p:nvSpPr>
          <p:spPr>
            <a:xfrm>
              <a:off x="2555776" y="5777880"/>
              <a:ext cx="6120680" cy="1080120"/>
            </a:xfrm>
            <a:prstGeom prst="rect">
              <a:avLst/>
            </a:prstGeom>
          </p:spPr>
          <p:txBody>
            <a:bodyPr vert="horz" lIns="91440" tIns="45720" rIns="91440" bIns="45720" rtlCol="0">
              <a:noAutofit/>
            </a:bodyPr>
            <a:lstStyle/>
            <a:p>
              <a:pPr fontAlgn="auto">
                <a:spcBef>
                  <a:spcPct val="20000"/>
                </a:spcBef>
                <a:spcAft>
                  <a:spcPts val="0"/>
                </a:spcAft>
                <a:defRPr/>
              </a:pPr>
              <a:endParaRPr lang="en-GB" sz="1600" b="0" dirty="0">
                <a:solidFill>
                  <a:prstClr val="black"/>
                </a:solidFill>
                <a:latin typeface="Calibri"/>
              </a:endParaRPr>
            </a:p>
          </p:txBody>
        </p:sp>
        <p:sp>
          <p:nvSpPr>
            <p:cNvPr id="30" name="Content Placeholder 2"/>
            <p:cNvSpPr txBox="1">
              <a:spLocks/>
            </p:cNvSpPr>
            <p:nvPr/>
          </p:nvSpPr>
          <p:spPr>
            <a:xfrm>
              <a:off x="2333149" y="5834240"/>
              <a:ext cx="370384" cy="648072"/>
            </a:xfrm>
            <a:prstGeom prst="rect">
              <a:avLst/>
            </a:prstGeom>
          </p:spPr>
          <p:txBody>
            <a:bodyPr vert="horz" lIns="91440" tIns="45720" rIns="91440" bIns="45720" rtlCol="0">
              <a:noAutofit/>
            </a:bodyPr>
            <a:lstStyle/>
            <a:p>
              <a:pPr fontAlgn="auto">
                <a:spcBef>
                  <a:spcPct val="20000"/>
                </a:spcBef>
                <a:spcAft>
                  <a:spcPts val="0"/>
                </a:spcAft>
                <a:defRPr/>
              </a:pPr>
              <a:endParaRPr lang="en-GB" sz="3200" b="0" dirty="0">
                <a:solidFill>
                  <a:prstClr val="black"/>
                </a:solidFill>
                <a:latin typeface="Calibri"/>
              </a:endParaRPr>
            </a:p>
            <a:p>
              <a:pPr fontAlgn="auto">
                <a:spcBef>
                  <a:spcPct val="20000"/>
                </a:spcBef>
                <a:spcAft>
                  <a:spcPts val="0"/>
                </a:spcAft>
                <a:defRPr/>
              </a:pPr>
              <a:endParaRPr lang="en-GB" sz="1600" b="0" dirty="0">
                <a:solidFill>
                  <a:prstClr val="black"/>
                </a:solidFill>
                <a:latin typeface="Calibri"/>
              </a:endParaRPr>
            </a:p>
          </p:txBody>
        </p:sp>
        <p:sp>
          <p:nvSpPr>
            <p:cNvPr id="22" name="Content Placeholder 2"/>
            <p:cNvSpPr txBox="1">
              <a:spLocks/>
            </p:cNvSpPr>
            <p:nvPr/>
          </p:nvSpPr>
          <p:spPr>
            <a:xfrm>
              <a:off x="1914307" y="5445224"/>
              <a:ext cx="370384" cy="648072"/>
            </a:xfrm>
            <a:prstGeom prst="rect">
              <a:avLst/>
            </a:prstGeom>
          </p:spPr>
          <p:txBody>
            <a:bodyPr vert="horz" lIns="91440" tIns="45720" rIns="91440" bIns="45720" rtlCol="0">
              <a:noAutofit/>
            </a:bodyPr>
            <a:lstStyle/>
            <a:p>
              <a:pPr fontAlgn="auto">
                <a:spcBef>
                  <a:spcPct val="20000"/>
                </a:spcBef>
                <a:spcAft>
                  <a:spcPts val="0"/>
                </a:spcAft>
                <a:defRPr/>
              </a:pPr>
              <a:r>
                <a:rPr lang="en-GB" sz="3200" b="0" dirty="0">
                  <a:solidFill>
                    <a:prstClr val="black"/>
                  </a:solidFill>
                  <a:latin typeface="Calibri"/>
                </a:rPr>
                <a:t>-</a:t>
              </a:r>
            </a:p>
            <a:p>
              <a:pPr fontAlgn="auto">
                <a:spcBef>
                  <a:spcPct val="20000"/>
                </a:spcBef>
                <a:spcAft>
                  <a:spcPts val="0"/>
                </a:spcAft>
                <a:defRPr/>
              </a:pPr>
              <a:endParaRPr lang="en-GB" sz="1600" b="0" dirty="0">
                <a:solidFill>
                  <a:prstClr val="black"/>
                </a:solidFill>
                <a:latin typeface="Calibri"/>
              </a:endParaRPr>
            </a:p>
          </p:txBody>
        </p:sp>
        <p:sp>
          <p:nvSpPr>
            <p:cNvPr id="27" name="Content Placeholder 2"/>
            <p:cNvSpPr txBox="1">
              <a:spLocks/>
            </p:cNvSpPr>
            <p:nvPr/>
          </p:nvSpPr>
          <p:spPr>
            <a:xfrm>
              <a:off x="2130330" y="5517232"/>
              <a:ext cx="6546125" cy="1080120"/>
            </a:xfrm>
            <a:prstGeom prst="rect">
              <a:avLst/>
            </a:prstGeom>
          </p:spPr>
          <p:txBody>
            <a:bodyPr vert="horz" lIns="91440" tIns="45720" rIns="91440" bIns="45720" rtlCol="0">
              <a:noAutofit/>
            </a:bodyPr>
            <a:lstStyle/>
            <a:p>
              <a:pPr fontAlgn="auto">
                <a:spcBef>
                  <a:spcPct val="20000"/>
                </a:spcBef>
                <a:spcAft>
                  <a:spcPts val="0"/>
                </a:spcAft>
                <a:defRPr/>
              </a:pPr>
              <a:r>
                <a:rPr lang="en-GB" sz="2400" b="0" dirty="0">
                  <a:solidFill>
                    <a:prstClr val="black"/>
                  </a:solidFill>
                  <a:latin typeface="Calibri"/>
                </a:rPr>
                <a:t>addressing unmet housing requirements from neighbouring authorities is part of a ‘positively prepared plan’</a:t>
              </a:r>
            </a:p>
            <a:p>
              <a:pPr fontAlgn="auto">
                <a:spcBef>
                  <a:spcPct val="20000"/>
                </a:spcBef>
                <a:spcAft>
                  <a:spcPts val="0"/>
                </a:spcAft>
                <a:defRPr/>
              </a:pPr>
              <a:endParaRPr lang="en-GB" sz="1600" b="0" dirty="0">
                <a:solidFill>
                  <a:prstClr val="black"/>
                </a:solidFill>
                <a:latin typeface="Calibri"/>
              </a:endParaRPr>
            </a:p>
          </p:txBody>
        </p:sp>
      </p:grpSp>
      <p:grpSp>
        <p:nvGrpSpPr>
          <p:cNvPr id="34" name="Group 33"/>
          <p:cNvGrpSpPr/>
          <p:nvPr/>
        </p:nvGrpSpPr>
        <p:grpSpPr>
          <a:xfrm>
            <a:off x="632520" y="1442594"/>
            <a:ext cx="9131810" cy="1626367"/>
            <a:chOff x="683568" y="980728"/>
            <a:chExt cx="9131810" cy="1626367"/>
          </a:xfrm>
        </p:grpSpPr>
        <p:sp>
          <p:nvSpPr>
            <p:cNvPr id="4" name="Content Placeholder 2"/>
            <p:cNvSpPr txBox="1">
              <a:spLocks/>
            </p:cNvSpPr>
            <p:nvPr/>
          </p:nvSpPr>
          <p:spPr>
            <a:xfrm>
              <a:off x="2542570" y="1023760"/>
              <a:ext cx="7272808" cy="1080120"/>
            </a:xfrm>
            <a:prstGeom prst="rect">
              <a:avLst/>
            </a:prstGeom>
          </p:spPr>
          <p:txBody>
            <a:bodyPr vert="horz" lIns="91440" tIns="45720" rIns="91440" bIns="45720" rtlCol="0">
              <a:noAutofit/>
            </a:bodyPr>
            <a:lstStyle/>
            <a:p>
              <a:pPr fontAlgn="auto">
                <a:spcBef>
                  <a:spcPct val="20000"/>
                </a:spcBef>
                <a:spcAft>
                  <a:spcPts val="0"/>
                </a:spcAft>
                <a:defRPr/>
              </a:pPr>
              <a:r>
                <a:rPr lang="en-GB" sz="2400" b="0" dirty="0">
                  <a:solidFill>
                    <a:prstClr val="black"/>
                  </a:solidFill>
                  <a:latin typeface="Calibri"/>
                </a:rPr>
                <a:t>unless met the local plan Examination cannot proceed</a:t>
              </a:r>
            </a:p>
            <a:p>
              <a:pPr fontAlgn="auto">
                <a:spcBef>
                  <a:spcPct val="20000"/>
                </a:spcBef>
                <a:spcAft>
                  <a:spcPts val="0"/>
                </a:spcAft>
                <a:defRPr/>
              </a:pPr>
              <a:endParaRPr lang="en-GB" sz="1600" b="0" dirty="0">
                <a:solidFill>
                  <a:prstClr val="black"/>
                </a:solidFill>
                <a:latin typeface="Calibri"/>
              </a:endParaRPr>
            </a:p>
          </p:txBody>
        </p:sp>
        <p:sp>
          <p:nvSpPr>
            <p:cNvPr id="9" name="Content Placeholder 2"/>
            <p:cNvSpPr txBox="1">
              <a:spLocks/>
            </p:cNvSpPr>
            <p:nvPr/>
          </p:nvSpPr>
          <p:spPr>
            <a:xfrm>
              <a:off x="2333149" y="980728"/>
              <a:ext cx="370384" cy="648072"/>
            </a:xfrm>
            <a:prstGeom prst="rect">
              <a:avLst/>
            </a:prstGeom>
          </p:spPr>
          <p:txBody>
            <a:bodyPr vert="horz" lIns="91440" tIns="45720" rIns="91440" bIns="45720" rtlCol="0">
              <a:noAutofit/>
            </a:bodyPr>
            <a:lstStyle/>
            <a:p>
              <a:pPr fontAlgn="auto">
                <a:spcBef>
                  <a:spcPct val="20000"/>
                </a:spcBef>
                <a:spcAft>
                  <a:spcPts val="0"/>
                </a:spcAft>
                <a:defRPr/>
              </a:pPr>
              <a:r>
                <a:rPr lang="en-GB" sz="3200" b="0" dirty="0">
                  <a:solidFill>
                    <a:prstClr val="black"/>
                  </a:solidFill>
                  <a:latin typeface="Calibri"/>
                </a:rPr>
                <a:t>-</a:t>
              </a:r>
            </a:p>
            <a:p>
              <a:pPr fontAlgn="auto">
                <a:spcBef>
                  <a:spcPct val="20000"/>
                </a:spcBef>
                <a:spcAft>
                  <a:spcPts val="0"/>
                </a:spcAft>
                <a:defRPr/>
              </a:pPr>
              <a:endParaRPr lang="en-GB" sz="1600" b="0" dirty="0">
                <a:solidFill>
                  <a:prstClr val="black"/>
                </a:solidFill>
                <a:latin typeface="Calibri"/>
              </a:endParaRPr>
            </a:p>
          </p:txBody>
        </p:sp>
        <p:sp>
          <p:nvSpPr>
            <p:cNvPr id="17" name="Content Placeholder 2"/>
            <p:cNvSpPr txBox="1">
              <a:spLocks/>
            </p:cNvSpPr>
            <p:nvPr/>
          </p:nvSpPr>
          <p:spPr>
            <a:xfrm>
              <a:off x="2542570" y="1572394"/>
              <a:ext cx="7214006" cy="234026"/>
            </a:xfrm>
            <a:prstGeom prst="rect">
              <a:avLst/>
            </a:prstGeom>
          </p:spPr>
          <p:txBody>
            <a:bodyPr vert="horz" lIns="91440" tIns="45720" rIns="91440" bIns="45720" rtlCol="0">
              <a:noAutofit/>
            </a:bodyPr>
            <a:lstStyle/>
            <a:p>
              <a:pPr fontAlgn="auto">
                <a:spcBef>
                  <a:spcPct val="20000"/>
                </a:spcBef>
                <a:spcAft>
                  <a:spcPts val="0"/>
                </a:spcAft>
                <a:defRPr/>
              </a:pPr>
              <a:r>
                <a:rPr lang="en-GB" sz="2400" b="0" dirty="0">
                  <a:solidFill>
                    <a:prstClr val="black"/>
                  </a:solidFill>
                  <a:latin typeface="Calibri"/>
                </a:rPr>
                <a:t>straightforward - constructive, ongoing engagement</a:t>
              </a:r>
            </a:p>
            <a:p>
              <a:pPr fontAlgn="auto">
                <a:spcBef>
                  <a:spcPct val="20000"/>
                </a:spcBef>
                <a:spcAft>
                  <a:spcPts val="0"/>
                </a:spcAft>
                <a:defRPr/>
              </a:pPr>
              <a:endParaRPr lang="en-GB" sz="1600" b="0" dirty="0">
                <a:solidFill>
                  <a:prstClr val="black"/>
                </a:solidFill>
                <a:latin typeface="Calibri"/>
              </a:endParaRPr>
            </a:p>
          </p:txBody>
        </p:sp>
        <p:sp>
          <p:nvSpPr>
            <p:cNvPr id="24" name="Content Placeholder 2"/>
            <p:cNvSpPr txBox="1">
              <a:spLocks/>
            </p:cNvSpPr>
            <p:nvPr/>
          </p:nvSpPr>
          <p:spPr>
            <a:xfrm>
              <a:off x="2542570" y="2042846"/>
              <a:ext cx="6585362" cy="234026"/>
            </a:xfrm>
            <a:prstGeom prst="rect">
              <a:avLst/>
            </a:prstGeom>
          </p:spPr>
          <p:txBody>
            <a:bodyPr vert="horz" lIns="91440" tIns="45720" rIns="91440" bIns="45720" rtlCol="0">
              <a:noAutofit/>
            </a:bodyPr>
            <a:lstStyle/>
            <a:p>
              <a:pPr fontAlgn="auto">
                <a:spcBef>
                  <a:spcPct val="20000"/>
                </a:spcBef>
                <a:spcAft>
                  <a:spcPts val="0"/>
                </a:spcAft>
                <a:defRPr/>
              </a:pPr>
              <a:endParaRPr lang="en-GB" sz="1600" b="0" dirty="0">
                <a:solidFill>
                  <a:prstClr val="black"/>
                </a:solidFill>
                <a:latin typeface="Calibri"/>
              </a:endParaRPr>
            </a:p>
          </p:txBody>
        </p:sp>
        <p:sp>
          <p:nvSpPr>
            <p:cNvPr id="26" name="TextBox 25"/>
            <p:cNvSpPr txBox="1"/>
            <p:nvPr/>
          </p:nvSpPr>
          <p:spPr>
            <a:xfrm>
              <a:off x="683568" y="1013002"/>
              <a:ext cx="1402307" cy="492443"/>
            </a:xfrm>
            <a:prstGeom prst="rect">
              <a:avLst/>
            </a:prstGeom>
            <a:noFill/>
          </p:spPr>
          <p:txBody>
            <a:bodyPr wrap="none" rtlCol="0">
              <a:spAutoFit/>
            </a:bodyPr>
            <a:lstStyle/>
            <a:p>
              <a:pPr fontAlgn="auto">
                <a:spcBef>
                  <a:spcPts val="0"/>
                </a:spcBef>
                <a:spcAft>
                  <a:spcPts val="0"/>
                </a:spcAft>
              </a:pPr>
              <a:r>
                <a:rPr lang="en-GB" sz="2600" b="0" dirty="0">
                  <a:solidFill>
                    <a:prstClr val="black"/>
                  </a:solidFill>
                  <a:latin typeface="Calibri"/>
                </a:rPr>
                <a:t>legal test</a:t>
              </a:r>
            </a:p>
          </p:txBody>
        </p:sp>
        <p:sp>
          <p:nvSpPr>
            <p:cNvPr id="25" name="Content Placeholder 2"/>
            <p:cNvSpPr txBox="1">
              <a:spLocks/>
            </p:cNvSpPr>
            <p:nvPr/>
          </p:nvSpPr>
          <p:spPr>
            <a:xfrm>
              <a:off x="2333149" y="1959023"/>
              <a:ext cx="370384" cy="648072"/>
            </a:xfrm>
            <a:prstGeom prst="rect">
              <a:avLst/>
            </a:prstGeom>
          </p:spPr>
          <p:txBody>
            <a:bodyPr vert="horz" lIns="91440" tIns="45720" rIns="91440" bIns="45720" rtlCol="0">
              <a:noAutofit/>
            </a:bodyPr>
            <a:lstStyle/>
            <a:p>
              <a:pPr fontAlgn="auto">
                <a:spcBef>
                  <a:spcPct val="20000"/>
                </a:spcBef>
                <a:spcAft>
                  <a:spcPts val="0"/>
                </a:spcAft>
                <a:defRPr/>
              </a:pPr>
              <a:endParaRPr lang="en-GB" sz="3200" b="0" dirty="0">
                <a:solidFill>
                  <a:prstClr val="black"/>
                </a:solidFill>
                <a:latin typeface="Calibri"/>
              </a:endParaRPr>
            </a:p>
            <a:p>
              <a:pPr fontAlgn="auto">
                <a:spcBef>
                  <a:spcPct val="20000"/>
                </a:spcBef>
                <a:spcAft>
                  <a:spcPts val="0"/>
                </a:spcAft>
                <a:defRPr/>
              </a:pPr>
              <a:endParaRPr lang="en-GB" sz="1600" b="0" dirty="0">
                <a:solidFill>
                  <a:prstClr val="black"/>
                </a:solidFill>
                <a:latin typeface="Calibri"/>
              </a:endParaRPr>
            </a:p>
          </p:txBody>
        </p:sp>
        <p:sp>
          <p:nvSpPr>
            <p:cNvPr id="32" name="Content Placeholder 2"/>
            <p:cNvSpPr txBox="1">
              <a:spLocks/>
            </p:cNvSpPr>
            <p:nvPr/>
          </p:nvSpPr>
          <p:spPr>
            <a:xfrm>
              <a:off x="2333149" y="1484784"/>
              <a:ext cx="370384" cy="648072"/>
            </a:xfrm>
            <a:prstGeom prst="rect">
              <a:avLst/>
            </a:prstGeom>
          </p:spPr>
          <p:txBody>
            <a:bodyPr vert="horz" lIns="91440" tIns="45720" rIns="91440" bIns="45720" rtlCol="0">
              <a:noAutofit/>
            </a:bodyPr>
            <a:lstStyle/>
            <a:p>
              <a:pPr fontAlgn="auto">
                <a:spcBef>
                  <a:spcPct val="20000"/>
                </a:spcBef>
                <a:spcAft>
                  <a:spcPts val="0"/>
                </a:spcAft>
                <a:defRPr/>
              </a:pPr>
              <a:r>
                <a:rPr lang="en-GB" sz="3200" b="0" dirty="0">
                  <a:solidFill>
                    <a:prstClr val="black"/>
                  </a:solidFill>
                  <a:latin typeface="Calibri"/>
                </a:rPr>
                <a:t>-</a:t>
              </a:r>
            </a:p>
            <a:p>
              <a:pPr fontAlgn="auto">
                <a:spcBef>
                  <a:spcPct val="20000"/>
                </a:spcBef>
                <a:spcAft>
                  <a:spcPts val="0"/>
                </a:spcAft>
                <a:defRPr/>
              </a:pPr>
              <a:endParaRPr lang="en-GB" sz="1600" b="0" dirty="0">
                <a:solidFill>
                  <a:prstClr val="black"/>
                </a:solidFill>
                <a:latin typeface="Calibri"/>
              </a:endParaRPr>
            </a:p>
          </p:txBody>
        </p:sp>
      </p:grpSp>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656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4214" y="0"/>
            <a:ext cx="8840787" cy="1143000"/>
          </a:xfrm>
        </p:spPr>
        <p:txBody>
          <a:bodyPr>
            <a:normAutofit/>
          </a:bodyPr>
          <a:lstStyle/>
          <a:p>
            <a:pPr algn="l" eaLnBrk="1" hangingPunct="1"/>
            <a:r>
              <a:rPr lang="en-GB" sz="4000" dirty="0">
                <a:solidFill>
                  <a:schemeClr val="accent6">
                    <a:lumMod val="75000"/>
                  </a:schemeClr>
                </a:solidFill>
                <a:latin typeface="Arial Rounded MT Bold" pitchFamily="34" charset="0"/>
              </a:rPr>
              <a:t>getting underway</a:t>
            </a:r>
          </a:p>
        </p:txBody>
      </p:sp>
      <p:sp>
        <p:nvSpPr>
          <p:cNvPr id="8195" name="Rectangle 3"/>
          <p:cNvSpPr>
            <a:spLocks noGrp="1" noChangeArrowheads="1"/>
          </p:cNvSpPr>
          <p:nvPr>
            <p:ph type="body" idx="4294967295"/>
          </p:nvPr>
        </p:nvSpPr>
        <p:spPr>
          <a:xfrm>
            <a:off x="704528" y="1484784"/>
            <a:ext cx="8748712" cy="4968552"/>
          </a:xfrm>
        </p:spPr>
        <p:txBody>
          <a:bodyPr>
            <a:normAutofit/>
          </a:bodyPr>
          <a:lstStyle/>
          <a:p>
            <a:pPr>
              <a:lnSpc>
                <a:spcPct val="80000"/>
              </a:lnSpc>
            </a:pPr>
            <a:r>
              <a:rPr lang="en-GB" sz="3600" dirty="0"/>
              <a:t>identify the strategic issues, specifically</a:t>
            </a:r>
          </a:p>
          <a:p>
            <a:pPr>
              <a:lnSpc>
                <a:spcPct val="80000"/>
              </a:lnSpc>
              <a:buNone/>
            </a:pPr>
            <a:endParaRPr lang="en-GB" sz="2000" dirty="0"/>
          </a:p>
          <a:p>
            <a:pPr>
              <a:lnSpc>
                <a:spcPct val="80000"/>
              </a:lnSpc>
            </a:pPr>
            <a:r>
              <a:rPr lang="en-GB" sz="3600" dirty="0"/>
              <a:t>who precisely do you need to work with</a:t>
            </a:r>
          </a:p>
          <a:p>
            <a:pPr>
              <a:lnSpc>
                <a:spcPct val="80000"/>
              </a:lnSpc>
              <a:buNone/>
            </a:pPr>
            <a:endParaRPr lang="en-GB" sz="2000" dirty="0"/>
          </a:p>
          <a:p>
            <a:pPr>
              <a:lnSpc>
                <a:spcPct val="80000"/>
              </a:lnSpc>
            </a:pPr>
            <a:r>
              <a:rPr lang="en-GB" sz="3600" dirty="0"/>
              <a:t>create relationships around issues, not areas or comfort zones</a:t>
            </a:r>
          </a:p>
          <a:p>
            <a:pPr>
              <a:lnSpc>
                <a:spcPct val="80000"/>
              </a:lnSpc>
            </a:pPr>
            <a:endParaRPr lang="en-GB" sz="2000" dirty="0"/>
          </a:p>
          <a:p>
            <a:pPr>
              <a:lnSpc>
                <a:spcPct val="80000"/>
              </a:lnSpc>
            </a:pPr>
            <a:r>
              <a:rPr lang="en-GB" sz="3600" dirty="0"/>
              <a:t>don’t just meet; engage in order to resolve</a:t>
            </a:r>
          </a:p>
          <a:p>
            <a:pPr>
              <a:lnSpc>
                <a:spcPct val="80000"/>
              </a:lnSpc>
            </a:pPr>
            <a:endParaRPr lang="en-GB" sz="2000" dirty="0"/>
          </a:p>
          <a:p>
            <a:pPr>
              <a:lnSpc>
                <a:spcPct val="80000"/>
              </a:lnSpc>
            </a:pPr>
            <a:r>
              <a:rPr lang="en-GB" sz="3600" dirty="0"/>
              <a:t>be very proactive!</a:t>
            </a:r>
          </a:p>
        </p:txBody>
      </p:sp>
      <p:sp>
        <p:nvSpPr>
          <p:cNvPr id="5" name="Rectangle 3"/>
          <p:cNvSpPr txBox="1">
            <a:spLocks noChangeArrowheads="1"/>
          </p:cNvSpPr>
          <p:nvPr/>
        </p:nvSpPr>
        <p:spPr>
          <a:xfrm>
            <a:off x="704528" y="3717032"/>
            <a:ext cx="8748712" cy="2016224"/>
          </a:xfrm>
          <a:prstGeom prst="rect">
            <a:avLst/>
          </a:prstGeom>
        </p:spPr>
        <p:txBody>
          <a:bodyPr vert="horz" lIns="91440" tIns="45720" rIns="91440" bIns="45720" rtlCol="0">
            <a:normAutofit/>
          </a:bodyPr>
          <a:lstStyle/>
          <a:p>
            <a:pPr marL="342900" indent="-342900" fontAlgn="auto">
              <a:lnSpc>
                <a:spcPct val="80000"/>
              </a:lnSpc>
              <a:spcBef>
                <a:spcPct val="20000"/>
              </a:spcBef>
              <a:spcAft>
                <a:spcPts val="0"/>
              </a:spcAft>
              <a:buFont typeface="Arial" pitchFamily="34" charset="0"/>
              <a:buChar char="•"/>
              <a:defRPr/>
            </a:pPr>
            <a:endParaRPr lang="en-GB" sz="3600" b="0" dirty="0">
              <a:solidFill>
                <a:prstClr val="black"/>
              </a:solidFill>
              <a:latin typeface="Calibri"/>
            </a:endParaRPr>
          </a:p>
        </p:txBody>
      </p:sp>
      <p:pic>
        <p:nvPicPr>
          <p:cNvPr id="6" name="Picture 2" descr="http://www.planning-applications.co.uk/RTPI_logo2.gif"/>
          <p:cNvPicPr>
            <a:picLocks noChangeAspect="1" noChangeArrowheads="1"/>
          </p:cNvPicPr>
          <p:nvPr/>
        </p:nvPicPr>
        <p:blipFill>
          <a:blip r:embed="rId2" cstate="print"/>
          <a:srcRect/>
          <a:stretch>
            <a:fillRect/>
          </a:stretch>
        </p:blipFill>
        <p:spPr bwMode="auto">
          <a:xfrm>
            <a:off x="560512" y="6453337"/>
            <a:ext cx="677228" cy="271463"/>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2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dissolve">
                                      <p:cBhvr>
                                        <p:cTn id="17" dur="5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dissolve">
                                      <p:cBhvr>
                                        <p:cTn id="22" dur="500"/>
                                        <p:tgtEl>
                                          <p:spTgt spid="81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animEffect transition="in" filter="dissolve">
                                      <p:cBhvr>
                                        <p:cTn id="27"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84"/>
            <a:ext cx="8507288" cy="1143000"/>
          </a:xfrm>
        </p:spPr>
        <p:txBody>
          <a:bodyPr>
            <a:normAutofit/>
          </a:bodyPr>
          <a:lstStyle/>
          <a:p>
            <a:pPr algn="l"/>
            <a:r>
              <a:rPr lang="en-GB" dirty="0" smtClean="0">
                <a:solidFill>
                  <a:srgbClr val="FF0000"/>
                </a:solidFill>
                <a:latin typeface="Arial Rounded MT Bold" pitchFamily="34" charset="0"/>
              </a:rPr>
              <a:t>potential benefits of co-operation</a:t>
            </a:r>
            <a:endParaRPr lang="en-GB" dirty="0">
              <a:solidFill>
                <a:srgbClr val="FF0000"/>
              </a:solidFill>
              <a:latin typeface="Arial Rounded MT Bold" pitchFamily="34" charset="0"/>
            </a:endParaRPr>
          </a:p>
        </p:txBody>
      </p:sp>
      <p:sp>
        <p:nvSpPr>
          <p:cNvPr id="4" name="Content Placeholder 2"/>
          <p:cNvSpPr txBox="1">
            <a:spLocks/>
          </p:cNvSpPr>
          <p:nvPr/>
        </p:nvSpPr>
        <p:spPr>
          <a:xfrm>
            <a:off x="796602" y="1484784"/>
            <a:ext cx="8229600" cy="46085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b="0" dirty="0">
                <a:solidFill>
                  <a:prstClr val="black"/>
                </a:solidFill>
              </a:rPr>
              <a:t>sharing of ideas and pooling of resources </a:t>
            </a:r>
          </a:p>
          <a:p>
            <a:pPr marL="0" indent="0" fontAlgn="auto">
              <a:spcAft>
                <a:spcPts val="0"/>
              </a:spcAft>
              <a:buNone/>
            </a:pPr>
            <a:endParaRPr lang="en-GB" sz="1000" b="0" dirty="0">
              <a:solidFill>
                <a:prstClr val="black"/>
              </a:solidFill>
            </a:endParaRPr>
          </a:p>
          <a:p>
            <a:pPr fontAlgn="auto">
              <a:spcAft>
                <a:spcPts val="0"/>
              </a:spcAft>
            </a:pPr>
            <a:r>
              <a:rPr lang="en-GB" b="0" dirty="0">
                <a:solidFill>
                  <a:prstClr val="black"/>
                </a:solidFill>
              </a:rPr>
              <a:t>development requirements are more likely to be met </a:t>
            </a:r>
          </a:p>
          <a:p>
            <a:pPr fontAlgn="auto">
              <a:spcAft>
                <a:spcPts val="0"/>
              </a:spcAft>
            </a:pPr>
            <a:endParaRPr lang="en-GB" sz="1000" b="0" dirty="0">
              <a:solidFill>
                <a:prstClr val="black"/>
              </a:solidFill>
            </a:endParaRPr>
          </a:p>
          <a:p>
            <a:pPr fontAlgn="auto">
              <a:spcAft>
                <a:spcPts val="0"/>
              </a:spcAft>
            </a:pPr>
            <a:r>
              <a:rPr lang="en-GB" b="0" dirty="0">
                <a:solidFill>
                  <a:prstClr val="black"/>
                </a:solidFill>
              </a:rPr>
              <a:t>greater access to resources of other stakeholders</a:t>
            </a:r>
          </a:p>
          <a:p>
            <a:pPr fontAlgn="auto">
              <a:spcAft>
                <a:spcPts val="0"/>
              </a:spcAft>
            </a:pPr>
            <a:endParaRPr lang="en-GB" sz="1000" b="0" dirty="0">
              <a:solidFill>
                <a:prstClr val="black"/>
              </a:solidFill>
            </a:endParaRPr>
          </a:p>
          <a:p>
            <a:pPr fontAlgn="auto">
              <a:spcAft>
                <a:spcPts val="0"/>
              </a:spcAft>
            </a:pPr>
            <a:r>
              <a:rPr lang="en-GB" b="0" dirty="0">
                <a:solidFill>
                  <a:prstClr val="black"/>
                </a:solidFill>
              </a:rPr>
              <a:t>opportunity to ‘swop’ development provision</a:t>
            </a:r>
          </a:p>
          <a:p>
            <a:pPr fontAlgn="auto">
              <a:spcAft>
                <a:spcPts val="0"/>
              </a:spcAft>
            </a:pPr>
            <a:endParaRPr lang="en-GB" sz="1000" b="0" dirty="0">
              <a:solidFill>
                <a:prstClr val="black"/>
              </a:solidFill>
            </a:endParaRPr>
          </a:p>
          <a:p>
            <a:pPr fontAlgn="auto">
              <a:spcAft>
                <a:spcPts val="0"/>
              </a:spcAft>
            </a:pPr>
            <a:r>
              <a:rPr lang="en-GB" b="0" dirty="0">
                <a:solidFill>
                  <a:prstClr val="black"/>
                </a:solidFill>
              </a:rPr>
              <a:t>giving confidence to funders and investors</a:t>
            </a:r>
          </a:p>
        </p:txBody>
      </p:sp>
      <p:pic>
        <p:nvPicPr>
          <p:cNvPr id="6" name="Picture 2" descr="http://www.planning-applications.co.uk/RTPI_logo2.gif"/>
          <p:cNvPicPr>
            <a:picLocks noChangeAspect="1" noChangeArrowheads="1"/>
          </p:cNvPicPr>
          <p:nvPr/>
        </p:nvPicPr>
        <p:blipFill>
          <a:blip r:embed="rId2" cstate="print"/>
          <a:srcRect/>
          <a:stretch>
            <a:fillRect/>
          </a:stretch>
        </p:blipFill>
        <p:spPr bwMode="auto">
          <a:xfrm>
            <a:off x="560512" y="6453337"/>
            <a:ext cx="677228" cy="271463"/>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3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The Agenda: day 2</a:t>
            </a:r>
            <a:endParaRPr lang="en-GB" dirty="0"/>
          </a:p>
        </p:txBody>
      </p:sp>
      <p:sp>
        <p:nvSpPr>
          <p:cNvPr id="102403" name="Rectangle 3"/>
          <p:cNvSpPr>
            <a:spLocks noGrp="1" noChangeArrowheads="1"/>
          </p:cNvSpPr>
          <p:nvPr>
            <p:ph idx="1"/>
          </p:nvPr>
        </p:nvSpPr>
        <p:spPr>
          <a:xfrm>
            <a:off x="584201" y="1268413"/>
            <a:ext cx="8915400" cy="4857750"/>
          </a:xfrm>
        </p:spPr>
        <p:txBody>
          <a:bodyPr/>
          <a:lstStyle/>
          <a:p>
            <a:pPr eaLnBrk="1" hangingPunct="1">
              <a:lnSpc>
                <a:spcPct val="90000"/>
              </a:lnSpc>
              <a:buFontTx/>
              <a:buNone/>
              <a:defRPr/>
            </a:pPr>
            <a:r>
              <a:rPr lang="en-GB" sz="2400" b="1" dirty="0">
                <a:solidFill>
                  <a:schemeClr val="folHlink"/>
                </a:solidFill>
              </a:rPr>
              <a:t>Start: 9am (prompt)</a:t>
            </a:r>
          </a:p>
          <a:p>
            <a:pPr eaLnBrk="1" hangingPunct="1">
              <a:lnSpc>
                <a:spcPct val="90000"/>
              </a:lnSpc>
              <a:buFontTx/>
              <a:buNone/>
              <a:defRPr/>
            </a:pPr>
            <a:endParaRPr lang="en-GB" sz="2400" b="1" dirty="0">
              <a:solidFill>
                <a:schemeClr val="folHlink"/>
              </a:solidFill>
            </a:endParaRPr>
          </a:p>
          <a:p>
            <a:pPr eaLnBrk="1" hangingPunct="1">
              <a:lnSpc>
                <a:spcPct val="90000"/>
              </a:lnSpc>
              <a:buFontTx/>
              <a:buNone/>
              <a:defRPr/>
            </a:pPr>
            <a:r>
              <a:rPr lang="en-GB" sz="2800" b="1" dirty="0">
                <a:solidFill>
                  <a:schemeClr val="folHlink"/>
                </a:solidFill>
              </a:rPr>
              <a:t>Review of day 1 and follow up questions </a:t>
            </a:r>
          </a:p>
          <a:p>
            <a:pPr lvl="1" eaLnBrk="1" hangingPunct="1">
              <a:lnSpc>
                <a:spcPct val="90000"/>
              </a:lnSpc>
              <a:defRPr/>
            </a:pPr>
            <a:r>
              <a:rPr lang="en-GB" sz="2400" dirty="0">
                <a:solidFill>
                  <a:srgbClr val="000000"/>
                </a:solidFill>
              </a:rPr>
              <a:t>Steve Barker (PAS</a:t>
            </a:r>
            <a:r>
              <a:rPr lang="en-GB" sz="2400" dirty="0" smtClean="0">
                <a:solidFill>
                  <a:srgbClr val="000000"/>
                </a:solidFill>
              </a:rPr>
              <a:t>)</a:t>
            </a:r>
          </a:p>
          <a:p>
            <a:pPr lvl="1" eaLnBrk="1" hangingPunct="1">
              <a:lnSpc>
                <a:spcPct val="90000"/>
              </a:lnSpc>
              <a:defRPr/>
            </a:pPr>
            <a:endParaRPr lang="en-GB" b="1" dirty="0">
              <a:solidFill>
                <a:schemeClr val="folHlink"/>
              </a:solidFill>
            </a:endParaRPr>
          </a:p>
          <a:p>
            <a:pPr eaLnBrk="1" hangingPunct="1">
              <a:lnSpc>
                <a:spcPct val="90000"/>
              </a:lnSpc>
              <a:buFontTx/>
              <a:buNone/>
              <a:defRPr/>
            </a:pPr>
            <a:r>
              <a:rPr lang="en-GB" sz="2800" b="1" dirty="0">
                <a:solidFill>
                  <a:schemeClr val="folHlink"/>
                </a:solidFill>
              </a:rPr>
              <a:t>PINS questions &amp; discussion session</a:t>
            </a:r>
          </a:p>
          <a:p>
            <a:pPr lvl="1" eaLnBrk="1" hangingPunct="1">
              <a:lnSpc>
                <a:spcPct val="90000"/>
              </a:lnSpc>
              <a:defRPr/>
            </a:pPr>
            <a:r>
              <a:rPr lang="en-GB" sz="2400" dirty="0"/>
              <a:t>Keith Holland (PINS)</a:t>
            </a:r>
          </a:p>
          <a:p>
            <a:pPr eaLnBrk="1" hangingPunct="1">
              <a:lnSpc>
                <a:spcPct val="90000"/>
              </a:lnSpc>
              <a:buFontTx/>
              <a:buNone/>
              <a:defRPr/>
            </a:pPr>
            <a:endParaRPr lang="en-GB" sz="2800" b="1" dirty="0">
              <a:solidFill>
                <a:schemeClr val="folHlink"/>
              </a:solidFill>
            </a:endParaRPr>
          </a:p>
          <a:p>
            <a:pPr eaLnBrk="1" hangingPunct="1">
              <a:lnSpc>
                <a:spcPct val="90000"/>
              </a:lnSpc>
              <a:buFontTx/>
              <a:buNone/>
              <a:defRPr/>
            </a:pPr>
            <a:r>
              <a:rPr lang="en-GB" sz="2800" b="1" dirty="0">
                <a:solidFill>
                  <a:schemeClr val="folHlink"/>
                </a:solidFill>
              </a:rPr>
              <a:t>Lunch 1.00 </a:t>
            </a:r>
          </a:p>
          <a:p>
            <a:pPr eaLnBrk="1" hangingPunct="1">
              <a:lnSpc>
                <a:spcPct val="90000"/>
              </a:lnSpc>
              <a:buFontTx/>
              <a:buNone/>
              <a:defRPr/>
            </a:pPr>
            <a:endParaRPr lang="en-GB" sz="2800" b="1" dirty="0">
              <a:solidFill>
                <a:schemeClr val="folHlink"/>
              </a:solidFill>
            </a:endParaRPr>
          </a:p>
          <a:p>
            <a:pPr eaLnBrk="1" hangingPunct="1">
              <a:lnSpc>
                <a:spcPct val="90000"/>
              </a:lnSpc>
              <a:buFontTx/>
              <a:buNone/>
              <a:defRPr/>
            </a:pPr>
            <a:r>
              <a:rPr lang="en-GB" sz="2800" b="1" dirty="0">
                <a:solidFill>
                  <a:schemeClr val="folHlink"/>
                </a:solidFill>
              </a:rPr>
              <a:t>Finish</a:t>
            </a:r>
          </a:p>
          <a:p>
            <a:pPr>
              <a:lnSpc>
                <a:spcPct val="90000"/>
              </a:lnSpc>
            </a:pPr>
            <a:endParaRPr lang="en-GB"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l="4134" r="4515"/>
          <a:stretch>
            <a:fillRect/>
          </a:stretch>
        </p:blipFill>
        <p:spPr bwMode="auto">
          <a:xfrm>
            <a:off x="8008102" y="2958548"/>
            <a:ext cx="1403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C9000568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037" y="4304974"/>
            <a:ext cx="16891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330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04528" y="3717032"/>
            <a:ext cx="8748712" cy="2016224"/>
          </a:xfrm>
          <a:prstGeom prst="rect">
            <a:avLst/>
          </a:prstGeom>
        </p:spPr>
        <p:txBody>
          <a:bodyPr vert="horz" lIns="91440" tIns="45720" rIns="91440" bIns="45720" rtlCol="0">
            <a:normAutofit/>
          </a:bodyPr>
          <a:lstStyle/>
          <a:p>
            <a:pPr marL="342900" indent="-342900" fontAlgn="auto">
              <a:lnSpc>
                <a:spcPct val="80000"/>
              </a:lnSpc>
              <a:spcBef>
                <a:spcPct val="20000"/>
              </a:spcBef>
              <a:spcAft>
                <a:spcPts val="0"/>
              </a:spcAft>
              <a:buFont typeface="Arial" pitchFamily="34" charset="0"/>
              <a:buChar char="•"/>
              <a:defRPr/>
            </a:pPr>
            <a:endParaRPr lang="en-GB" sz="3600" b="0" dirty="0">
              <a:solidFill>
                <a:prstClr val="black"/>
              </a:solidFill>
              <a:latin typeface="Calibri"/>
            </a:endParaRPr>
          </a:p>
        </p:txBody>
      </p:sp>
      <p:sp>
        <p:nvSpPr>
          <p:cNvPr id="7" name="TextBox 6"/>
          <p:cNvSpPr txBox="1"/>
          <p:nvPr/>
        </p:nvSpPr>
        <p:spPr>
          <a:xfrm>
            <a:off x="1064568" y="260648"/>
            <a:ext cx="8136904" cy="5909310"/>
          </a:xfrm>
          <a:prstGeom prst="rect">
            <a:avLst/>
          </a:prstGeom>
          <a:noFill/>
        </p:spPr>
        <p:txBody>
          <a:bodyPr wrap="square" rtlCol="0">
            <a:spAutoFit/>
          </a:bodyPr>
          <a:lstStyle/>
          <a:p>
            <a:pPr fontAlgn="auto">
              <a:spcBef>
                <a:spcPts val="0"/>
              </a:spcBef>
              <a:spcAft>
                <a:spcPts val="0"/>
              </a:spcAft>
            </a:pPr>
            <a:r>
              <a:rPr lang="en-GB" sz="3600" b="0" dirty="0">
                <a:solidFill>
                  <a:prstClr val="black"/>
                </a:solidFill>
                <a:latin typeface="Calibri"/>
              </a:rPr>
              <a:t>The ‘duty to co-operate’ requires more than consultation with adjacent Councils and specified bodies.  It requires a co-ordinated process for securing sustainable development and resolving strategic issues.  From the evidence I have seen I consider that the Council’s approach to capture of ‘beyond the plan area implications’ falls short of fulfilling the ‘duty to co-operate’.</a:t>
            </a:r>
          </a:p>
          <a:p>
            <a:pPr fontAlgn="auto">
              <a:spcBef>
                <a:spcPts val="0"/>
              </a:spcBef>
              <a:spcAft>
                <a:spcPts val="0"/>
              </a:spcAft>
            </a:pPr>
            <a:endParaRPr lang="en-GB" sz="2000" b="0" dirty="0">
              <a:solidFill>
                <a:prstClr val="black"/>
              </a:solidFill>
              <a:latin typeface="Calibri"/>
            </a:endParaRPr>
          </a:p>
        </p:txBody>
      </p:sp>
      <p:sp>
        <p:nvSpPr>
          <p:cNvPr id="9" name="TextBox 8"/>
          <p:cNvSpPr txBox="1"/>
          <p:nvPr/>
        </p:nvSpPr>
        <p:spPr>
          <a:xfrm>
            <a:off x="2936776" y="5949280"/>
            <a:ext cx="6184304" cy="861774"/>
          </a:xfrm>
          <a:prstGeom prst="rect">
            <a:avLst/>
          </a:prstGeom>
          <a:noFill/>
        </p:spPr>
        <p:txBody>
          <a:bodyPr wrap="square" rtlCol="0">
            <a:spAutoFit/>
          </a:bodyPr>
          <a:lstStyle/>
          <a:p>
            <a:pPr fontAlgn="auto">
              <a:spcBef>
                <a:spcPts val="0"/>
              </a:spcBef>
              <a:spcAft>
                <a:spcPts val="0"/>
              </a:spcAft>
            </a:pPr>
            <a:r>
              <a:rPr lang="en-GB" sz="3200" b="0" dirty="0">
                <a:solidFill>
                  <a:prstClr val="black"/>
                </a:solidFill>
                <a:latin typeface="Calibri"/>
              </a:rPr>
              <a:t> Kirklees Plan Inspector    April 2013</a:t>
            </a:r>
          </a:p>
          <a:p>
            <a:pPr fontAlgn="auto">
              <a:spcBef>
                <a:spcPts val="0"/>
              </a:spcBef>
              <a:spcAft>
                <a:spcPts val="0"/>
              </a:spcAft>
            </a:pPr>
            <a:endParaRPr lang="en-GB" sz="1800" b="0" dirty="0">
              <a:solidFill>
                <a:prstClr val="black"/>
              </a:solidFill>
              <a:latin typeface="Calibri"/>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8229600" cy="1143000"/>
          </a:xfrm>
        </p:spPr>
        <p:txBody>
          <a:bodyPr>
            <a:normAutofit/>
          </a:bodyPr>
          <a:lstStyle/>
          <a:p>
            <a:pPr algn="l"/>
            <a:r>
              <a:rPr lang="en-GB" sz="4000" dirty="0">
                <a:solidFill>
                  <a:schemeClr val="accent5">
                    <a:lumMod val="75000"/>
                  </a:schemeClr>
                </a:solidFill>
              </a:rPr>
              <a:t>spatial planning led district housing</a:t>
            </a:r>
            <a:endParaRPr lang="en-GB" sz="4000" dirty="0">
              <a:solidFill>
                <a:schemeClr val="accent5">
                  <a:lumMod val="75000"/>
                </a:schemeClr>
              </a:solidFill>
            </a:endParaRPr>
          </a:p>
        </p:txBody>
      </p:sp>
      <p:grpSp>
        <p:nvGrpSpPr>
          <p:cNvPr id="32" name="Group 31"/>
          <p:cNvGrpSpPr/>
          <p:nvPr/>
        </p:nvGrpSpPr>
        <p:grpSpPr>
          <a:xfrm>
            <a:off x="2255752" y="1853208"/>
            <a:ext cx="3777368" cy="3628020"/>
            <a:chOff x="1874752" y="1853208"/>
            <a:chExt cx="3777368" cy="3628020"/>
          </a:xfrm>
        </p:grpSpPr>
        <p:sp>
          <p:nvSpPr>
            <p:cNvPr id="4" name="Oval 3"/>
            <p:cNvSpPr>
              <a:spLocks noChangeAspect="1"/>
            </p:cNvSpPr>
            <p:nvPr/>
          </p:nvSpPr>
          <p:spPr>
            <a:xfrm>
              <a:off x="1874752" y="2348880"/>
              <a:ext cx="1425758" cy="9073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7" name="Oval 6"/>
            <p:cNvSpPr>
              <a:spLocks noChangeAspect="1"/>
            </p:cNvSpPr>
            <p:nvPr/>
          </p:nvSpPr>
          <p:spPr>
            <a:xfrm>
              <a:off x="5004104" y="1853208"/>
              <a:ext cx="504000" cy="5040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8" name="Oval 7"/>
            <p:cNvSpPr>
              <a:spLocks noChangeAspect="1"/>
            </p:cNvSpPr>
            <p:nvPr/>
          </p:nvSpPr>
          <p:spPr>
            <a:xfrm>
              <a:off x="3851920" y="3753036"/>
              <a:ext cx="252000" cy="2520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0" name="Oval 9"/>
            <p:cNvSpPr>
              <a:spLocks noChangeAspect="1"/>
            </p:cNvSpPr>
            <p:nvPr/>
          </p:nvSpPr>
          <p:spPr>
            <a:xfrm>
              <a:off x="5299320" y="4581128"/>
              <a:ext cx="352800" cy="3528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5" name="Oval 14"/>
            <p:cNvSpPr>
              <a:spLocks noChangeAspect="1"/>
            </p:cNvSpPr>
            <p:nvPr/>
          </p:nvSpPr>
          <p:spPr>
            <a:xfrm>
              <a:off x="2051776" y="4977172"/>
              <a:ext cx="504000" cy="5040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grpSp>
      <p:grpSp>
        <p:nvGrpSpPr>
          <p:cNvPr id="33" name="Group 32"/>
          <p:cNvGrpSpPr/>
          <p:nvPr/>
        </p:nvGrpSpPr>
        <p:grpSpPr>
          <a:xfrm>
            <a:off x="2144688" y="1700808"/>
            <a:ext cx="3499544" cy="3816424"/>
            <a:chOff x="1763688" y="1700808"/>
            <a:chExt cx="3499544" cy="3816424"/>
          </a:xfrm>
        </p:grpSpPr>
        <p:sp>
          <p:nvSpPr>
            <p:cNvPr id="5" name="Oval 4"/>
            <p:cNvSpPr/>
            <p:nvPr/>
          </p:nvSpPr>
          <p:spPr>
            <a:xfrm>
              <a:off x="3386920" y="2636912"/>
              <a:ext cx="792088"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6" name="Oval 5"/>
            <p:cNvSpPr>
              <a:spLocks noChangeAspect="1"/>
            </p:cNvSpPr>
            <p:nvPr/>
          </p:nvSpPr>
          <p:spPr>
            <a:xfrm>
              <a:off x="4427984" y="1700808"/>
              <a:ext cx="302400" cy="3024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9" name="Oval 8"/>
            <p:cNvSpPr>
              <a:spLocks noChangeAspect="1"/>
            </p:cNvSpPr>
            <p:nvPr/>
          </p:nvSpPr>
          <p:spPr>
            <a:xfrm>
              <a:off x="3851920" y="4077072"/>
              <a:ext cx="252000"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4" name="Oval 13"/>
            <p:cNvSpPr>
              <a:spLocks noChangeAspect="1"/>
            </p:cNvSpPr>
            <p:nvPr/>
          </p:nvSpPr>
          <p:spPr>
            <a:xfrm>
              <a:off x="5011232" y="4869159"/>
              <a:ext cx="252000"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6" name="Oval 15"/>
            <p:cNvSpPr>
              <a:spLocks noChangeAspect="1"/>
            </p:cNvSpPr>
            <p:nvPr/>
          </p:nvSpPr>
          <p:spPr>
            <a:xfrm>
              <a:off x="1763688" y="5265204"/>
              <a:ext cx="252000"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grpSp>
      <p:grpSp>
        <p:nvGrpSpPr>
          <p:cNvPr id="34" name="Group 33"/>
          <p:cNvGrpSpPr/>
          <p:nvPr/>
        </p:nvGrpSpPr>
        <p:grpSpPr>
          <a:xfrm>
            <a:off x="1568624" y="1445729"/>
            <a:ext cx="7776864" cy="4308439"/>
            <a:chOff x="1187624" y="1445728"/>
            <a:chExt cx="7776864" cy="4308439"/>
          </a:xfrm>
        </p:grpSpPr>
        <p:grpSp>
          <p:nvGrpSpPr>
            <p:cNvPr id="25" name="Group 24"/>
            <p:cNvGrpSpPr/>
            <p:nvPr/>
          </p:nvGrpSpPr>
          <p:grpSpPr>
            <a:xfrm>
              <a:off x="1187624" y="1445728"/>
              <a:ext cx="4744290" cy="4071504"/>
              <a:chOff x="1763688" y="1229704"/>
              <a:chExt cx="4744290" cy="4071504"/>
            </a:xfrm>
          </p:grpSpPr>
          <p:cxnSp>
            <p:nvCxnSpPr>
              <p:cNvPr id="20" name="Straight Connector 19"/>
              <p:cNvCxnSpPr/>
              <p:nvPr/>
            </p:nvCxnSpPr>
            <p:spPr>
              <a:xfrm flipV="1">
                <a:off x="3923928" y="1229704"/>
                <a:ext cx="0" cy="2592288"/>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5690" y="3821992"/>
                <a:ext cx="2592288"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63688" y="3821992"/>
                <a:ext cx="2154136" cy="147921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948264" y="2060848"/>
              <a:ext cx="2016224" cy="3693319"/>
            </a:xfrm>
            <a:prstGeom prst="rect">
              <a:avLst/>
            </a:prstGeom>
            <a:noFill/>
          </p:spPr>
          <p:txBody>
            <a:bodyPr wrap="square" rtlCol="0">
              <a:spAutoFit/>
            </a:bodyPr>
            <a:lstStyle/>
            <a:p>
              <a:pPr fontAlgn="auto">
                <a:spcBef>
                  <a:spcPts val="0"/>
                </a:spcBef>
                <a:spcAft>
                  <a:spcPts val="0"/>
                </a:spcAft>
              </a:pPr>
              <a:r>
                <a:rPr lang="en-GB" sz="1800" b="0" dirty="0">
                  <a:solidFill>
                    <a:prstClr val="black"/>
                  </a:solidFill>
                  <a:latin typeface="Calibri"/>
                </a:rPr>
                <a:t>distribution determined by settlement pattern and roles</a:t>
              </a:r>
            </a:p>
            <a:p>
              <a:pPr fontAlgn="auto">
                <a:spcBef>
                  <a:spcPts val="0"/>
                </a:spcBef>
                <a:spcAft>
                  <a:spcPts val="0"/>
                </a:spcAft>
              </a:pPr>
              <a:endParaRPr lang="en-GB" sz="1800" b="0" dirty="0">
                <a:solidFill>
                  <a:prstClr val="black"/>
                </a:solidFill>
                <a:latin typeface="Calibri"/>
              </a:endParaRPr>
            </a:p>
            <a:p>
              <a:pPr fontAlgn="auto">
                <a:spcBef>
                  <a:spcPts val="0"/>
                </a:spcBef>
                <a:spcAft>
                  <a:spcPts val="0"/>
                </a:spcAft>
              </a:pPr>
              <a:endParaRPr lang="en-GB" sz="1800" b="0" dirty="0">
                <a:solidFill>
                  <a:prstClr val="black"/>
                </a:solidFill>
                <a:latin typeface="Calibri"/>
              </a:endParaRPr>
            </a:p>
            <a:p>
              <a:pPr fontAlgn="auto">
                <a:spcBef>
                  <a:spcPts val="0"/>
                </a:spcBef>
                <a:spcAft>
                  <a:spcPts val="0"/>
                </a:spcAft>
              </a:pPr>
              <a:endParaRPr lang="en-GB" sz="1800" b="0" dirty="0">
                <a:solidFill>
                  <a:prstClr val="black"/>
                </a:solidFill>
                <a:latin typeface="Calibri"/>
              </a:endParaRPr>
            </a:p>
            <a:p>
              <a:pPr fontAlgn="auto">
                <a:spcBef>
                  <a:spcPts val="0"/>
                </a:spcBef>
                <a:spcAft>
                  <a:spcPts val="0"/>
                </a:spcAft>
              </a:pPr>
              <a:r>
                <a:rPr lang="en-GB" sz="1800" b="0" dirty="0">
                  <a:solidFill>
                    <a:prstClr val="black"/>
                  </a:solidFill>
                  <a:latin typeface="Calibri"/>
                </a:rPr>
                <a:t>district housing figures identified by overlying boundaries</a:t>
              </a:r>
            </a:p>
            <a:p>
              <a:pPr fontAlgn="auto">
                <a:spcBef>
                  <a:spcPts val="0"/>
                </a:spcBef>
                <a:spcAft>
                  <a:spcPts val="0"/>
                </a:spcAft>
              </a:pPr>
              <a:endParaRPr lang="en-GB" sz="1800" b="0" dirty="0">
                <a:solidFill>
                  <a:prstClr val="black"/>
                </a:solidFill>
                <a:latin typeface="Calibri"/>
              </a:endParaRPr>
            </a:p>
            <a:p>
              <a:pPr fontAlgn="auto">
                <a:spcBef>
                  <a:spcPts val="0"/>
                </a:spcBef>
                <a:spcAft>
                  <a:spcPts val="0"/>
                </a:spcAft>
              </a:pPr>
              <a:endParaRPr lang="en-GB" sz="1800" b="0" dirty="0">
                <a:solidFill>
                  <a:prstClr val="black"/>
                </a:solidFill>
                <a:latin typeface="Calibri"/>
              </a:endParaRPr>
            </a:p>
          </p:txBody>
        </p:sp>
      </p:grpSp>
    </p:spTree>
    <p:extLst>
      <p:ext uri="{BB962C8B-B14F-4D97-AF65-F5344CB8AC3E}">
        <p14:creationId xmlns:p14="http://schemas.microsoft.com/office/powerpoint/2010/main" val="14359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97768"/>
            <a:ext cx="8229600" cy="1143000"/>
          </a:xfrm>
        </p:spPr>
        <p:txBody>
          <a:bodyPr/>
          <a:lstStyle/>
          <a:p>
            <a:pPr algn="l"/>
            <a:r>
              <a:rPr lang="en-GB" dirty="0" smtClean="0">
                <a:solidFill>
                  <a:srgbClr val="00B050"/>
                </a:solidFill>
              </a:rPr>
              <a:t>the ghost of regional strategies</a:t>
            </a:r>
            <a:endParaRPr lang="en-GB" dirty="0">
              <a:solidFill>
                <a:srgbClr val="00B050"/>
              </a:solidFill>
            </a:endParaRPr>
          </a:p>
        </p:txBody>
      </p:sp>
      <p:sp>
        <p:nvSpPr>
          <p:cNvPr id="8" name="Content Placeholder 7"/>
          <p:cNvSpPr>
            <a:spLocks noGrp="1"/>
          </p:cNvSpPr>
          <p:nvPr>
            <p:ph idx="1"/>
          </p:nvPr>
        </p:nvSpPr>
        <p:spPr>
          <a:xfrm>
            <a:off x="838200" y="1711350"/>
            <a:ext cx="8229600" cy="4525963"/>
          </a:xfrm>
        </p:spPr>
        <p:txBody>
          <a:bodyPr/>
          <a:lstStyle/>
          <a:p>
            <a:r>
              <a:rPr lang="en-GB" dirty="0" smtClean="0"/>
              <a:t>use of previous regional strategy housing figures has been formally rejected by Inspectors</a:t>
            </a:r>
          </a:p>
          <a:p>
            <a:r>
              <a:rPr lang="en-GB" dirty="0" smtClean="0"/>
              <a:t>local planning authorities have to produce their own figures using current evidence</a:t>
            </a:r>
          </a:p>
          <a:p>
            <a:r>
              <a:rPr lang="en-GB" dirty="0" smtClean="0"/>
              <a:t>but the spatial strategy may be relevant – places didn’t move at abolition</a:t>
            </a:r>
            <a:endParaRPr lang="en-GB"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4214" y="-171400"/>
            <a:ext cx="8840787" cy="1143000"/>
          </a:xfrm>
        </p:spPr>
        <p:txBody>
          <a:bodyPr>
            <a:normAutofit/>
          </a:bodyPr>
          <a:lstStyle/>
          <a:p>
            <a:pPr algn="l" eaLnBrk="1" hangingPunct="1"/>
            <a:r>
              <a:rPr lang="en-GB" sz="4000" dirty="0">
                <a:solidFill>
                  <a:schemeClr val="accent3">
                    <a:lumMod val="20000"/>
                    <a:lumOff val="80000"/>
                  </a:schemeClr>
                </a:solidFill>
                <a:latin typeface="Arial Rounded MT Bold" pitchFamily="34" charset="0"/>
              </a:rPr>
              <a:t>housing requirements are the driver</a:t>
            </a:r>
          </a:p>
        </p:txBody>
      </p:sp>
      <p:grpSp>
        <p:nvGrpSpPr>
          <p:cNvPr id="65" name="Group 64"/>
          <p:cNvGrpSpPr/>
          <p:nvPr/>
        </p:nvGrpSpPr>
        <p:grpSpPr>
          <a:xfrm>
            <a:off x="1021136" y="764704"/>
            <a:ext cx="6164113" cy="5392886"/>
            <a:chOff x="611560" y="764704"/>
            <a:chExt cx="6164113" cy="5392886"/>
          </a:xfrm>
        </p:grpSpPr>
        <p:grpSp>
          <p:nvGrpSpPr>
            <p:cNvPr id="47" name="Group 46"/>
            <p:cNvGrpSpPr/>
            <p:nvPr/>
          </p:nvGrpSpPr>
          <p:grpSpPr>
            <a:xfrm>
              <a:off x="2267744" y="764704"/>
              <a:ext cx="2255128" cy="5392886"/>
              <a:chOff x="2267744" y="1060450"/>
              <a:chExt cx="2255128" cy="5392886"/>
            </a:xfrm>
          </p:grpSpPr>
          <p:grpSp>
            <p:nvGrpSpPr>
              <p:cNvPr id="33" name="Group 32"/>
              <p:cNvGrpSpPr/>
              <p:nvPr/>
            </p:nvGrpSpPr>
            <p:grpSpPr>
              <a:xfrm>
                <a:off x="2267744" y="1393656"/>
                <a:ext cx="2255128" cy="5059680"/>
                <a:chOff x="2267744" y="1393656"/>
                <a:chExt cx="2255128" cy="5059680"/>
              </a:xfrm>
            </p:grpSpPr>
            <p:sp>
              <p:nvSpPr>
                <p:cNvPr id="9" name="Freeform 8"/>
                <p:cNvSpPr/>
                <p:nvPr/>
              </p:nvSpPr>
              <p:spPr>
                <a:xfrm>
                  <a:off x="2267744" y="1393656"/>
                  <a:ext cx="2255128" cy="5059680"/>
                </a:xfrm>
                <a:custGeom>
                  <a:avLst/>
                  <a:gdLst>
                    <a:gd name="connsiteX0" fmla="*/ 1463040 w 1463040"/>
                    <a:gd name="connsiteY0" fmla="*/ 0 h 5059680"/>
                    <a:gd name="connsiteX1" fmla="*/ 7620 w 1463040"/>
                    <a:gd name="connsiteY1" fmla="*/ 1463040 h 5059680"/>
                    <a:gd name="connsiteX2" fmla="*/ 0 w 1463040"/>
                    <a:gd name="connsiteY2" fmla="*/ 5059680 h 5059680"/>
                    <a:gd name="connsiteX3" fmla="*/ 1463040 w 1463040"/>
                    <a:gd name="connsiteY3" fmla="*/ 5044440 h 5059680"/>
                    <a:gd name="connsiteX4" fmla="*/ 1463040 w 1463040"/>
                    <a:gd name="connsiteY4" fmla="*/ 0 h 505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59680">
                      <a:moveTo>
                        <a:pt x="1463040" y="0"/>
                      </a:moveTo>
                      <a:lnTo>
                        <a:pt x="7620" y="1463040"/>
                      </a:lnTo>
                      <a:lnTo>
                        <a:pt x="0" y="5059680"/>
                      </a:lnTo>
                      <a:lnTo>
                        <a:pt x="1463040" y="5044440"/>
                      </a:lnTo>
                      <a:lnTo>
                        <a:pt x="1463040" y="0"/>
                      </a:lnTo>
                      <a:close/>
                    </a:path>
                  </a:pathLst>
                </a:custGeom>
                <a:solidFill>
                  <a:srgbClr val="AF9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grpSp>
              <p:nvGrpSpPr>
                <p:cNvPr id="24" name="Group 23"/>
                <p:cNvGrpSpPr/>
                <p:nvPr/>
              </p:nvGrpSpPr>
              <p:grpSpPr>
                <a:xfrm>
                  <a:off x="2933720" y="3121848"/>
                  <a:ext cx="720080" cy="720080"/>
                  <a:chOff x="3131840" y="2708920"/>
                  <a:chExt cx="720080" cy="720080"/>
                </a:xfrm>
              </p:grpSpPr>
              <p:sp>
                <p:nvSpPr>
                  <p:cNvPr id="10" name="Rectangle 9"/>
                  <p:cNvSpPr/>
                  <p:nvPr/>
                </p:nvSpPr>
                <p:spPr>
                  <a:xfrm>
                    <a:off x="3131840" y="2708920"/>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cxnSp>
                <p:nvCxnSpPr>
                  <p:cNvPr id="18" name="Straight Connector 17"/>
                  <p:cNvCxnSpPr>
                    <a:stCxn id="10" idx="0"/>
                    <a:endCxn id="10" idx="2"/>
                  </p:cNvCxnSpPr>
                  <p:nvPr/>
                </p:nvCxnSpPr>
                <p:spPr>
                  <a:xfrm>
                    <a:off x="3491880" y="270892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1"/>
                    <a:endCxn id="10" idx="3"/>
                  </p:cNvCxnSpPr>
                  <p:nvPr/>
                </p:nvCxnSpPr>
                <p:spPr>
                  <a:xfrm>
                    <a:off x="3131840" y="3068960"/>
                    <a:ext cx="72008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933720" y="4922048"/>
                  <a:ext cx="720080" cy="720080"/>
                  <a:chOff x="3131840" y="2708920"/>
                  <a:chExt cx="720080" cy="720080"/>
                </a:xfrm>
              </p:grpSpPr>
              <p:sp>
                <p:nvSpPr>
                  <p:cNvPr id="26" name="Rectangle 25"/>
                  <p:cNvSpPr/>
                  <p:nvPr/>
                </p:nvSpPr>
                <p:spPr>
                  <a:xfrm>
                    <a:off x="3131840" y="2708920"/>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cxnSp>
                <p:nvCxnSpPr>
                  <p:cNvPr id="27" name="Straight Connector 26"/>
                  <p:cNvCxnSpPr>
                    <a:stCxn id="26" idx="0"/>
                    <a:endCxn id="26" idx="2"/>
                  </p:cNvCxnSpPr>
                  <p:nvPr/>
                </p:nvCxnSpPr>
                <p:spPr>
                  <a:xfrm>
                    <a:off x="3491880" y="270892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1"/>
                    <a:endCxn id="26" idx="3"/>
                  </p:cNvCxnSpPr>
                  <p:nvPr/>
                </p:nvCxnSpPr>
                <p:spPr>
                  <a:xfrm>
                    <a:off x="3131840" y="3068960"/>
                    <a:ext cx="7200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4087946" y="4417992"/>
                  <a:ext cx="432048" cy="201738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grpSp>
          <p:sp>
            <p:nvSpPr>
              <p:cNvPr id="46" name="Freeform 45"/>
              <p:cNvSpPr/>
              <p:nvPr/>
            </p:nvSpPr>
            <p:spPr>
              <a:xfrm>
                <a:off x="3275856" y="1060450"/>
                <a:ext cx="578594" cy="1144414"/>
              </a:xfrm>
              <a:custGeom>
                <a:avLst/>
                <a:gdLst>
                  <a:gd name="connsiteX0" fmla="*/ 463550 w 463550"/>
                  <a:gd name="connsiteY0" fmla="*/ 0 h 1079500"/>
                  <a:gd name="connsiteX1" fmla="*/ 19050 w 463550"/>
                  <a:gd name="connsiteY1" fmla="*/ 6350 h 1079500"/>
                  <a:gd name="connsiteX2" fmla="*/ 0 w 463550"/>
                  <a:gd name="connsiteY2" fmla="*/ 1079500 h 1079500"/>
                  <a:gd name="connsiteX3" fmla="*/ 463550 w 463550"/>
                  <a:gd name="connsiteY3" fmla="*/ 768350 h 1079500"/>
                  <a:gd name="connsiteX4" fmla="*/ 463550 w 463550"/>
                  <a:gd name="connsiteY4" fmla="*/ 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50" h="1079500">
                    <a:moveTo>
                      <a:pt x="463550" y="0"/>
                    </a:moveTo>
                    <a:lnTo>
                      <a:pt x="19050" y="6350"/>
                    </a:lnTo>
                    <a:lnTo>
                      <a:pt x="0" y="1079500"/>
                    </a:lnTo>
                    <a:lnTo>
                      <a:pt x="463550" y="768350"/>
                    </a:lnTo>
                    <a:lnTo>
                      <a:pt x="463550" y="0"/>
                    </a:lnTo>
                    <a:close/>
                  </a:path>
                </a:pathLst>
              </a:custGeom>
              <a:solidFill>
                <a:srgbClr val="AF9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grpSp>
        <p:grpSp>
          <p:nvGrpSpPr>
            <p:cNvPr id="64" name="Group 63"/>
            <p:cNvGrpSpPr/>
            <p:nvPr/>
          </p:nvGrpSpPr>
          <p:grpSpPr>
            <a:xfrm>
              <a:off x="4519042" y="1086574"/>
              <a:ext cx="2256631" cy="5059680"/>
              <a:chOff x="9804201" y="1120552"/>
              <a:chExt cx="2256631" cy="5059680"/>
            </a:xfrm>
          </p:grpSpPr>
          <p:grpSp>
            <p:nvGrpSpPr>
              <p:cNvPr id="63" name="Group 62"/>
              <p:cNvGrpSpPr/>
              <p:nvPr/>
            </p:nvGrpSpPr>
            <p:grpSpPr>
              <a:xfrm>
                <a:off x="9804201" y="1120552"/>
                <a:ext cx="2256631" cy="5059680"/>
                <a:chOff x="9953550" y="1120552"/>
                <a:chExt cx="2256631" cy="5059680"/>
              </a:xfrm>
            </p:grpSpPr>
            <p:sp>
              <p:nvSpPr>
                <p:cNvPr id="49" name="Freeform 48"/>
                <p:cNvSpPr/>
                <p:nvPr/>
              </p:nvSpPr>
              <p:spPr>
                <a:xfrm flipH="1">
                  <a:off x="9955053" y="1120552"/>
                  <a:ext cx="2255128" cy="5059680"/>
                </a:xfrm>
                <a:custGeom>
                  <a:avLst/>
                  <a:gdLst>
                    <a:gd name="connsiteX0" fmla="*/ 1463040 w 1463040"/>
                    <a:gd name="connsiteY0" fmla="*/ 0 h 5059680"/>
                    <a:gd name="connsiteX1" fmla="*/ 7620 w 1463040"/>
                    <a:gd name="connsiteY1" fmla="*/ 1463040 h 5059680"/>
                    <a:gd name="connsiteX2" fmla="*/ 0 w 1463040"/>
                    <a:gd name="connsiteY2" fmla="*/ 5059680 h 5059680"/>
                    <a:gd name="connsiteX3" fmla="*/ 1463040 w 1463040"/>
                    <a:gd name="connsiteY3" fmla="*/ 5044440 h 5059680"/>
                    <a:gd name="connsiteX4" fmla="*/ 1463040 w 1463040"/>
                    <a:gd name="connsiteY4" fmla="*/ 0 h 505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59680">
                      <a:moveTo>
                        <a:pt x="1463040" y="0"/>
                      </a:moveTo>
                      <a:lnTo>
                        <a:pt x="7620" y="1463040"/>
                      </a:lnTo>
                      <a:lnTo>
                        <a:pt x="0" y="5059680"/>
                      </a:lnTo>
                      <a:lnTo>
                        <a:pt x="1463040" y="5044440"/>
                      </a:lnTo>
                      <a:lnTo>
                        <a:pt x="1463040" y="0"/>
                      </a:lnTo>
                      <a:close/>
                    </a:path>
                  </a:pathLst>
                </a:custGeom>
                <a:solidFill>
                  <a:srgbClr val="AF9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52" name="Rectangle 51"/>
                <p:cNvSpPr/>
                <p:nvPr/>
              </p:nvSpPr>
              <p:spPr>
                <a:xfrm flipH="1">
                  <a:off x="9953550" y="4154413"/>
                  <a:ext cx="432048" cy="201738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grpSp>
          <p:grpSp>
            <p:nvGrpSpPr>
              <p:cNvPr id="50" name="Group 49"/>
              <p:cNvGrpSpPr/>
              <p:nvPr/>
            </p:nvGrpSpPr>
            <p:grpSpPr>
              <a:xfrm flipH="1">
                <a:off x="10770021" y="2848744"/>
                <a:ext cx="720080" cy="720080"/>
                <a:chOff x="3131840" y="2708920"/>
                <a:chExt cx="720080" cy="720080"/>
              </a:xfrm>
            </p:grpSpPr>
            <p:sp>
              <p:nvSpPr>
                <p:cNvPr id="56" name="Rectangle 55"/>
                <p:cNvSpPr/>
                <p:nvPr/>
              </p:nvSpPr>
              <p:spPr>
                <a:xfrm>
                  <a:off x="3131840" y="2708920"/>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cxnSp>
              <p:nvCxnSpPr>
                <p:cNvPr id="57" name="Straight Connector 56"/>
                <p:cNvCxnSpPr>
                  <a:stCxn id="56" idx="0"/>
                  <a:endCxn id="56" idx="2"/>
                </p:cNvCxnSpPr>
                <p:nvPr/>
              </p:nvCxnSpPr>
              <p:spPr>
                <a:xfrm>
                  <a:off x="3491880" y="270892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6" idx="1"/>
                  <a:endCxn id="56" idx="3"/>
                </p:cNvCxnSpPr>
                <p:nvPr/>
              </p:nvCxnSpPr>
              <p:spPr>
                <a:xfrm>
                  <a:off x="3131840" y="3068960"/>
                  <a:ext cx="72008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flipH="1">
                <a:off x="10770021" y="4648944"/>
                <a:ext cx="720080" cy="720080"/>
                <a:chOff x="3131840" y="2708920"/>
                <a:chExt cx="720080" cy="720080"/>
              </a:xfrm>
            </p:grpSpPr>
            <p:sp>
              <p:nvSpPr>
                <p:cNvPr id="53" name="Rectangle 52"/>
                <p:cNvSpPr/>
                <p:nvPr/>
              </p:nvSpPr>
              <p:spPr>
                <a:xfrm>
                  <a:off x="3131840" y="2708920"/>
                  <a:ext cx="720080"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cxnSp>
              <p:nvCxnSpPr>
                <p:cNvPr id="54" name="Straight Connector 53"/>
                <p:cNvCxnSpPr>
                  <a:stCxn id="53" idx="0"/>
                  <a:endCxn id="53" idx="2"/>
                </p:cNvCxnSpPr>
                <p:nvPr/>
              </p:nvCxnSpPr>
              <p:spPr>
                <a:xfrm>
                  <a:off x="3491880" y="270892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1"/>
                  <a:endCxn id="53" idx="3"/>
                </p:cNvCxnSpPr>
                <p:nvPr/>
              </p:nvCxnSpPr>
              <p:spPr>
                <a:xfrm>
                  <a:off x="3131840" y="3068960"/>
                  <a:ext cx="72008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60" name="TextBox 59"/>
            <p:cNvSpPr txBox="1"/>
            <p:nvPr/>
          </p:nvSpPr>
          <p:spPr>
            <a:xfrm>
              <a:off x="611560" y="3853334"/>
              <a:ext cx="1440160" cy="1200329"/>
            </a:xfrm>
            <a:prstGeom prst="rect">
              <a:avLst/>
            </a:prstGeom>
            <a:noFill/>
          </p:spPr>
          <p:txBody>
            <a:bodyPr wrap="square" rtlCol="0">
              <a:spAutoFit/>
            </a:bodyPr>
            <a:lstStyle/>
            <a:p>
              <a:pPr fontAlgn="auto">
                <a:spcBef>
                  <a:spcPts val="0"/>
                </a:spcBef>
                <a:spcAft>
                  <a:spcPts val="0"/>
                </a:spcAft>
              </a:pPr>
              <a:r>
                <a:rPr lang="en-GB" sz="1800" b="0" dirty="0">
                  <a:solidFill>
                    <a:prstClr val="white"/>
                  </a:solidFill>
                  <a:latin typeface="Calibri"/>
                </a:rPr>
                <a:t>250,000 homes needed</a:t>
              </a:r>
            </a:p>
            <a:p>
              <a:pPr fontAlgn="auto">
                <a:spcBef>
                  <a:spcPts val="0"/>
                </a:spcBef>
                <a:spcAft>
                  <a:spcPts val="0"/>
                </a:spcAft>
              </a:pPr>
              <a:r>
                <a:rPr lang="en-GB" sz="1800" b="0" dirty="0">
                  <a:solidFill>
                    <a:prstClr val="white"/>
                  </a:solidFill>
                  <a:latin typeface="Calibri"/>
                </a:rPr>
                <a:t>each year</a:t>
              </a:r>
            </a:p>
          </p:txBody>
        </p:sp>
      </p:grpSp>
      <p:grpSp>
        <p:nvGrpSpPr>
          <p:cNvPr id="37" name="Group 36"/>
          <p:cNvGrpSpPr/>
          <p:nvPr/>
        </p:nvGrpSpPr>
        <p:grpSpPr>
          <a:xfrm>
            <a:off x="4953000" y="1109616"/>
            <a:ext cx="4248472" cy="5059680"/>
            <a:chOff x="4572000" y="1109616"/>
            <a:chExt cx="4248472" cy="5059680"/>
          </a:xfrm>
        </p:grpSpPr>
        <p:sp>
          <p:nvSpPr>
            <p:cNvPr id="59" name="TextBox 58"/>
            <p:cNvSpPr txBox="1"/>
            <p:nvPr/>
          </p:nvSpPr>
          <p:spPr>
            <a:xfrm>
              <a:off x="7380312" y="3853334"/>
              <a:ext cx="1440160" cy="923330"/>
            </a:xfrm>
            <a:prstGeom prst="rect">
              <a:avLst/>
            </a:prstGeom>
            <a:noFill/>
          </p:spPr>
          <p:txBody>
            <a:bodyPr wrap="square" rtlCol="0">
              <a:spAutoFit/>
            </a:bodyPr>
            <a:lstStyle/>
            <a:p>
              <a:pPr fontAlgn="auto">
                <a:spcBef>
                  <a:spcPts val="0"/>
                </a:spcBef>
                <a:spcAft>
                  <a:spcPts val="0"/>
                </a:spcAft>
              </a:pPr>
              <a:r>
                <a:rPr lang="en-GB" sz="1800" b="0" dirty="0">
                  <a:solidFill>
                    <a:prstClr val="white"/>
                  </a:solidFill>
                  <a:latin typeface="Calibri"/>
                </a:rPr>
                <a:t>125,000 homes being provided</a:t>
              </a:r>
            </a:p>
          </p:txBody>
        </p:sp>
        <p:grpSp>
          <p:nvGrpSpPr>
            <p:cNvPr id="34" name="Group 33"/>
            <p:cNvGrpSpPr/>
            <p:nvPr/>
          </p:nvGrpSpPr>
          <p:grpSpPr>
            <a:xfrm flipH="1">
              <a:off x="4572000" y="1109616"/>
              <a:ext cx="2664296" cy="5059680"/>
              <a:chOff x="2267744" y="1393656"/>
              <a:chExt cx="2255128" cy="5059680"/>
            </a:xfrm>
            <a:solidFill>
              <a:schemeClr val="tx2"/>
            </a:solidFill>
          </p:grpSpPr>
          <p:sp>
            <p:nvSpPr>
              <p:cNvPr id="35" name="Freeform 34"/>
              <p:cNvSpPr/>
              <p:nvPr/>
            </p:nvSpPr>
            <p:spPr>
              <a:xfrm>
                <a:off x="2267744" y="1393656"/>
                <a:ext cx="2255128" cy="5059680"/>
              </a:xfrm>
              <a:custGeom>
                <a:avLst/>
                <a:gdLst>
                  <a:gd name="connsiteX0" fmla="*/ 1463040 w 1463040"/>
                  <a:gd name="connsiteY0" fmla="*/ 0 h 5059680"/>
                  <a:gd name="connsiteX1" fmla="*/ 7620 w 1463040"/>
                  <a:gd name="connsiteY1" fmla="*/ 1463040 h 5059680"/>
                  <a:gd name="connsiteX2" fmla="*/ 0 w 1463040"/>
                  <a:gd name="connsiteY2" fmla="*/ 5059680 h 5059680"/>
                  <a:gd name="connsiteX3" fmla="*/ 1463040 w 1463040"/>
                  <a:gd name="connsiteY3" fmla="*/ 5044440 h 5059680"/>
                  <a:gd name="connsiteX4" fmla="*/ 1463040 w 1463040"/>
                  <a:gd name="connsiteY4" fmla="*/ 0 h 505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59680">
                    <a:moveTo>
                      <a:pt x="1463040" y="0"/>
                    </a:moveTo>
                    <a:lnTo>
                      <a:pt x="7620" y="1463040"/>
                    </a:lnTo>
                    <a:lnTo>
                      <a:pt x="0" y="5059680"/>
                    </a:lnTo>
                    <a:lnTo>
                      <a:pt x="1463040" y="5044440"/>
                    </a:lnTo>
                    <a:lnTo>
                      <a:pt x="14630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38" name="Rectangle 37"/>
              <p:cNvSpPr/>
              <p:nvPr/>
            </p:nvSpPr>
            <p:spPr>
              <a:xfrm>
                <a:off x="4087946" y="4417992"/>
                <a:ext cx="432048" cy="2017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grpSp>
      </p:grpSp>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04528" y="3717032"/>
            <a:ext cx="8748712" cy="2016224"/>
          </a:xfrm>
          <a:prstGeom prst="rect">
            <a:avLst/>
          </a:prstGeom>
        </p:spPr>
        <p:txBody>
          <a:bodyPr vert="horz" lIns="91440" tIns="45720" rIns="91440" bIns="45720" rtlCol="0">
            <a:normAutofit/>
          </a:bodyPr>
          <a:lstStyle/>
          <a:p>
            <a:pPr marL="342900" indent="-342900" fontAlgn="auto">
              <a:lnSpc>
                <a:spcPct val="80000"/>
              </a:lnSpc>
              <a:spcBef>
                <a:spcPct val="20000"/>
              </a:spcBef>
              <a:spcAft>
                <a:spcPts val="0"/>
              </a:spcAft>
              <a:buFont typeface="Arial" pitchFamily="34" charset="0"/>
              <a:buChar char="•"/>
              <a:defRPr/>
            </a:pPr>
            <a:endParaRPr lang="en-GB" sz="3600" b="0" dirty="0">
              <a:solidFill>
                <a:prstClr val="black"/>
              </a:solidFill>
              <a:latin typeface="Calibri"/>
            </a:endParaRPr>
          </a:p>
        </p:txBody>
      </p:sp>
      <p:sp>
        <p:nvSpPr>
          <p:cNvPr id="13" name="TextBox 12"/>
          <p:cNvSpPr txBox="1"/>
          <p:nvPr/>
        </p:nvSpPr>
        <p:spPr>
          <a:xfrm>
            <a:off x="1136577" y="188640"/>
            <a:ext cx="6061981" cy="707886"/>
          </a:xfrm>
          <a:prstGeom prst="rect">
            <a:avLst/>
          </a:prstGeom>
          <a:noFill/>
        </p:spPr>
        <p:txBody>
          <a:bodyPr wrap="none" rtlCol="0">
            <a:spAutoFit/>
          </a:bodyPr>
          <a:lstStyle/>
          <a:p>
            <a:pPr fontAlgn="auto">
              <a:spcBef>
                <a:spcPts val="0"/>
              </a:spcBef>
              <a:spcAft>
                <a:spcPts val="0"/>
              </a:spcAft>
            </a:pPr>
            <a:r>
              <a:rPr lang="en-GB" sz="4000" b="0" dirty="0">
                <a:solidFill>
                  <a:srgbClr val="00B050"/>
                </a:solidFill>
                <a:latin typeface="Calibri"/>
              </a:rPr>
              <a:t>making provision in the plan</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897896" y="1829142"/>
            <a:ext cx="7655505" cy="523220"/>
          </a:xfrm>
          <a:prstGeom prst="rect">
            <a:avLst/>
          </a:prstGeom>
          <a:noFill/>
        </p:spPr>
        <p:txBody>
          <a:bodyPr wrap="square" rtlCol="0">
            <a:spAutoFit/>
          </a:bodyPr>
          <a:lstStyle/>
          <a:p>
            <a:pPr fontAlgn="auto">
              <a:spcBef>
                <a:spcPts val="0"/>
              </a:spcBef>
              <a:spcAft>
                <a:spcPts val="0"/>
              </a:spcAft>
            </a:pPr>
            <a:r>
              <a:rPr lang="en-GB" sz="2800" b="0" dirty="0">
                <a:solidFill>
                  <a:prstClr val="black"/>
                </a:solidFill>
                <a:latin typeface="Calibri"/>
              </a:rPr>
              <a:t>“ to boost significantly the supply of housing “ </a:t>
            </a:r>
          </a:p>
        </p:txBody>
      </p:sp>
      <p:sp>
        <p:nvSpPr>
          <p:cNvPr id="11" name="TextBox 10"/>
          <p:cNvSpPr txBox="1"/>
          <p:nvPr/>
        </p:nvSpPr>
        <p:spPr>
          <a:xfrm>
            <a:off x="1461122" y="5013176"/>
            <a:ext cx="1907702" cy="369332"/>
          </a:xfrm>
          <a:prstGeom prst="rect">
            <a:avLst/>
          </a:prstGeom>
          <a:noFill/>
        </p:spPr>
        <p:txBody>
          <a:bodyPr wrap="none" rtlCol="0">
            <a:spAutoFit/>
          </a:bodyPr>
          <a:lstStyle/>
          <a:p>
            <a:pPr fontAlgn="auto">
              <a:spcBef>
                <a:spcPts val="0"/>
              </a:spcBef>
              <a:spcAft>
                <a:spcPts val="0"/>
              </a:spcAft>
            </a:pPr>
            <a:r>
              <a:rPr lang="en-GB" sz="1800" b="0" dirty="0">
                <a:solidFill>
                  <a:prstClr val="black"/>
                </a:solidFill>
                <a:latin typeface="Calibri"/>
              </a:rPr>
              <a:t> NPPF March 2012</a:t>
            </a:r>
          </a:p>
        </p:txBody>
      </p:sp>
      <p:grpSp>
        <p:nvGrpSpPr>
          <p:cNvPr id="20" name="Group 19"/>
          <p:cNvGrpSpPr/>
          <p:nvPr/>
        </p:nvGrpSpPr>
        <p:grpSpPr>
          <a:xfrm>
            <a:off x="992560" y="2911004"/>
            <a:ext cx="7632848" cy="1886149"/>
            <a:chOff x="611560" y="2134597"/>
            <a:chExt cx="7632848" cy="1886149"/>
          </a:xfrm>
        </p:grpSpPr>
        <p:sp>
          <p:nvSpPr>
            <p:cNvPr id="12" name="TextBox 11"/>
            <p:cNvSpPr txBox="1"/>
            <p:nvPr/>
          </p:nvSpPr>
          <p:spPr>
            <a:xfrm>
              <a:off x="611560" y="2134597"/>
              <a:ext cx="378630" cy="646331"/>
            </a:xfrm>
            <a:prstGeom prst="rect">
              <a:avLst/>
            </a:prstGeom>
            <a:noFill/>
          </p:spPr>
          <p:txBody>
            <a:bodyPr wrap="none" rtlCol="0">
              <a:spAutoFit/>
            </a:bodyPr>
            <a:lstStyle/>
            <a:p>
              <a:pPr fontAlgn="auto">
                <a:spcBef>
                  <a:spcPts val="0"/>
                </a:spcBef>
                <a:spcAft>
                  <a:spcPts val="0"/>
                </a:spcAft>
              </a:pPr>
              <a:r>
                <a:rPr lang="en-GB" sz="3600" b="0" dirty="0">
                  <a:solidFill>
                    <a:prstClr val="black"/>
                  </a:solidFill>
                  <a:latin typeface="Calibri"/>
                </a:rPr>
                <a:t>“</a:t>
              </a:r>
            </a:p>
          </p:txBody>
        </p:sp>
        <p:sp>
          <p:nvSpPr>
            <p:cNvPr id="14" name="TextBox 13"/>
            <p:cNvSpPr txBox="1"/>
            <p:nvPr/>
          </p:nvSpPr>
          <p:spPr>
            <a:xfrm>
              <a:off x="907976" y="2204864"/>
              <a:ext cx="7336432" cy="1815882"/>
            </a:xfrm>
            <a:prstGeom prst="rect">
              <a:avLst/>
            </a:prstGeom>
            <a:noFill/>
          </p:spPr>
          <p:txBody>
            <a:bodyPr wrap="square" rtlCol="0">
              <a:spAutoFit/>
            </a:bodyPr>
            <a:lstStyle/>
            <a:p>
              <a:pPr fontAlgn="auto">
                <a:spcBef>
                  <a:spcPts val="0"/>
                </a:spcBef>
                <a:spcAft>
                  <a:spcPts val="0"/>
                </a:spcAft>
              </a:pPr>
              <a:r>
                <a:rPr lang="en-GB" sz="2800" b="0" dirty="0">
                  <a:solidFill>
                    <a:prstClr val="black"/>
                  </a:solidFill>
                  <a:latin typeface="Calibri"/>
                </a:rPr>
                <a:t>Local planning authorities should...seek to </a:t>
              </a:r>
            </a:p>
            <a:p>
              <a:pPr fontAlgn="auto">
                <a:spcBef>
                  <a:spcPts val="0"/>
                </a:spcBef>
                <a:spcAft>
                  <a:spcPts val="0"/>
                </a:spcAft>
              </a:pPr>
              <a:r>
                <a:rPr lang="en-GB" sz="2800" b="0" dirty="0">
                  <a:solidFill>
                    <a:prstClr val="black"/>
                  </a:solidFill>
                  <a:latin typeface="Calibri"/>
                </a:rPr>
                <a:t> ensure that their Local Plan meets the full, objectively assessed needs for market and affordable housing...</a:t>
              </a:r>
            </a:p>
          </p:txBody>
        </p:sp>
        <p:sp>
          <p:nvSpPr>
            <p:cNvPr id="17" name="TextBox 16"/>
            <p:cNvSpPr txBox="1"/>
            <p:nvPr/>
          </p:nvSpPr>
          <p:spPr>
            <a:xfrm rot="10800000">
              <a:off x="3923928" y="3140968"/>
              <a:ext cx="378630" cy="646331"/>
            </a:xfrm>
            <a:prstGeom prst="rect">
              <a:avLst/>
            </a:prstGeom>
            <a:noFill/>
          </p:spPr>
          <p:txBody>
            <a:bodyPr wrap="none" rtlCol="0">
              <a:spAutoFit/>
            </a:bodyPr>
            <a:lstStyle/>
            <a:p>
              <a:pPr fontAlgn="auto">
                <a:spcBef>
                  <a:spcPts val="0"/>
                </a:spcBef>
                <a:spcAft>
                  <a:spcPts val="0"/>
                </a:spcAft>
              </a:pPr>
              <a:r>
                <a:rPr lang="en-GB" sz="3600" b="0" dirty="0">
                  <a:solidFill>
                    <a:prstClr val="black"/>
                  </a:solidFill>
                  <a:latin typeface="Calibri"/>
                </a:rPr>
                <a:t>“</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algn="l"/>
            <a:r>
              <a:rPr lang="en-GB" sz="4900" dirty="0">
                <a:solidFill>
                  <a:srgbClr val="0070C0"/>
                </a:solidFill>
              </a:rPr>
              <a:t>critical and unavoidable points</a:t>
            </a:r>
            <a:r>
              <a:rPr lang="en-GB" dirty="0"/>
              <a:t/>
            </a:r>
            <a:br>
              <a:rPr lang="en-GB" dirty="0"/>
            </a:br>
            <a:endParaRPr lang="en-GB" dirty="0"/>
          </a:p>
        </p:txBody>
      </p:sp>
      <p:sp>
        <p:nvSpPr>
          <p:cNvPr id="7" name="Content Placeholder 6"/>
          <p:cNvSpPr>
            <a:spLocks noGrp="1"/>
          </p:cNvSpPr>
          <p:nvPr>
            <p:ph idx="1"/>
          </p:nvPr>
        </p:nvSpPr>
        <p:spPr>
          <a:xfrm>
            <a:off x="838200" y="1207294"/>
            <a:ext cx="8229600" cy="4525963"/>
          </a:xfrm>
        </p:spPr>
        <p:txBody>
          <a:bodyPr>
            <a:normAutofit fontScale="85000" lnSpcReduction="10000"/>
          </a:bodyPr>
          <a:lstStyle/>
          <a:p>
            <a:r>
              <a:rPr lang="en-GB" dirty="0" smtClean="0"/>
              <a:t>local planning authority is responsible for identifying the housing requirement for its area, as part of the wider Housing Market Area</a:t>
            </a:r>
          </a:p>
          <a:p>
            <a:r>
              <a:rPr lang="en-GB" dirty="0" smtClean="0"/>
              <a:t>the plan sets out the level of provision to be made</a:t>
            </a:r>
          </a:p>
          <a:p>
            <a:r>
              <a:rPr lang="en-GB" dirty="0" smtClean="0"/>
              <a:t>requirement and provision have to be rooted in evidence</a:t>
            </a:r>
          </a:p>
          <a:p>
            <a:r>
              <a:rPr lang="en-GB" dirty="0" smtClean="0"/>
              <a:t>housing provision has to be part of an integrated plan</a:t>
            </a:r>
          </a:p>
          <a:p>
            <a:r>
              <a:rPr lang="en-GB" dirty="0" smtClean="0"/>
              <a:t>the provision made in the plan can be less than the identified requirement, but the planning authority will have to provide substantive justification for this approach</a:t>
            </a:r>
            <a:endParaRPr lang="en-GB"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2412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8504" y="269776"/>
            <a:ext cx="8496944" cy="1143000"/>
          </a:xfrm>
        </p:spPr>
        <p:txBody>
          <a:bodyPr>
            <a:noAutofit/>
          </a:bodyPr>
          <a:lstStyle/>
          <a:p>
            <a:pPr algn="l"/>
            <a:r>
              <a:rPr lang="en-GB" sz="3200" dirty="0">
                <a:solidFill>
                  <a:srgbClr val="0070C0"/>
                </a:solidFill>
              </a:rPr>
              <a:t>approach to setting the housing requirement now established by combining demographic and economic scenarios </a:t>
            </a:r>
            <a:endParaRPr lang="en-US" sz="3200" dirty="0">
              <a:solidFill>
                <a:srgbClr val="0070C0"/>
              </a:solidFill>
            </a:endParaRPr>
          </a:p>
        </p:txBody>
      </p:sp>
      <p:sp>
        <p:nvSpPr>
          <p:cNvPr id="3075" name="Rectangle 3"/>
          <p:cNvSpPr>
            <a:spLocks noGrp="1" noChangeArrowheads="1"/>
          </p:cNvSpPr>
          <p:nvPr>
            <p:ph sz="half" idx="2"/>
          </p:nvPr>
        </p:nvSpPr>
        <p:spPr>
          <a:xfrm>
            <a:off x="838200" y="1823987"/>
            <a:ext cx="4040188" cy="3951288"/>
          </a:xfrm>
        </p:spPr>
        <p:txBody>
          <a:bodyPr>
            <a:normAutofit/>
          </a:bodyPr>
          <a:lstStyle/>
          <a:p>
            <a:pPr marL="457200" indent="-457200"/>
            <a:endParaRPr lang="en-GB" dirty="0" smtClean="0"/>
          </a:p>
          <a:p>
            <a:pPr marL="457200" indent="-457200"/>
            <a:endParaRPr lang="en-GB" dirty="0"/>
          </a:p>
          <a:p>
            <a:pPr marL="457200" indent="-457200"/>
            <a:endParaRPr lang="en-GB" dirty="0" smtClean="0"/>
          </a:p>
          <a:p>
            <a:pPr marL="457200" indent="-457200"/>
            <a:endParaRPr lang="en-GB" dirty="0"/>
          </a:p>
        </p:txBody>
      </p:sp>
      <p:sp>
        <p:nvSpPr>
          <p:cNvPr id="7" name="Content Placeholder 6"/>
          <p:cNvSpPr>
            <a:spLocks noGrp="1"/>
          </p:cNvSpPr>
          <p:nvPr>
            <p:ph sz="quarter" idx="4"/>
          </p:nvPr>
        </p:nvSpPr>
        <p:spPr>
          <a:xfrm>
            <a:off x="1066511" y="4878312"/>
            <a:ext cx="7917085" cy="3951288"/>
          </a:xfrm>
        </p:spPr>
        <p:txBody>
          <a:bodyPr/>
          <a:lstStyle/>
          <a:p>
            <a:r>
              <a:rPr lang="en-GB" dirty="0" smtClean="0"/>
              <a:t>if economic led requirement greater, take this</a:t>
            </a:r>
          </a:p>
          <a:p>
            <a:r>
              <a:rPr lang="en-GB" dirty="0" smtClean="0"/>
              <a:t>if lower, use demographic led requirement</a:t>
            </a:r>
          </a:p>
          <a:p>
            <a:endParaRPr lang="en-GB" dirty="0"/>
          </a:p>
        </p:txBody>
      </p:sp>
      <p:grpSp>
        <p:nvGrpSpPr>
          <p:cNvPr id="4" name="Group 11"/>
          <p:cNvGrpSpPr/>
          <p:nvPr/>
        </p:nvGrpSpPr>
        <p:grpSpPr>
          <a:xfrm>
            <a:off x="1640632" y="2502049"/>
            <a:ext cx="7416824" cy="461057"/>
            <a:chOff x="1259632" y="3544563"/>
            <a:chExt cx="7416824" cy="461057"/>
          </a:xfrm>
        </p:grpSpPr>
        <p:sp>
          <p:nvSpPr>
            <p:cNvPr id="2" name="Rectangle 1"/>
            <p:cNvSpPr/>
            <p:nvPr/>
          </p:nvSpPr>
          <p:spPr>
            <a:xfrm>
              <a:off x="1259632" y="3544563"/>
              <a:ext cx="4536504" cy="45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3" name="TextBox 2"/>
            <p:cNvSpPr txBox="1"/>
            <p:nvPr/>
          </p:nvSpPr>
          <p:spPr>
            <a:xfrm>
              <a:off x="6012160" y="3636288"/>
              <a:ext cx="2664296" cy="369332"/>
            </a:xfrm>
            <a:prstGeom prst="rect">
              <a:avLst/>
            </a:prstGeom>
            <a:noFill/>
          </p:spPr>
          <p:txBody>
            <a:bodyPr wrap="square" rtlCol="0">
              <a:spAutoFit/>
            </a:bodyPr>
            <a:lstStyle/>
            <a:p>
              <a:pPr fontAlgn="auto">
                <a:spcBef>
                  <a:spcPts val="0"/>
                </a:spcBef>
                <a:spcAft>
                  <a:spcPts val="0"/>
                </a:spcAft>
              </a:pPr>
              <a:r>
                <a:rPr lang="en-GB" sz="1800" b="0" dirty="0">
                  <a:solidFill>
                    <a:prstClr val="black"/>
                  </a:solidFill>
                  <a:latin typeface="Calibri"/>
                </a:rPr>
                <a:t>Demographic scenarios</a:t>
              </a:r>
            </a:p>
          </p:txBody>
        </p:sp>
      </p:grpSp>
      <p:grpSp>
        <p:nvGrpSpPr>
          <p:cNvPr id="6" name="Group 17"/>
          <p:cNvGrpSpPr/>
          <p:nvPr/>
        </p:nvGrpSpPr>
        <p:grpSpPr>
          <a:xfrm>
            <a:off x="5097016" y="1421928"/>
            <a:ext cx="3693606" cy="1067440"/>
            <a:chOff x="4716016" y="2476760"/>
            <a:chExt cx="3693606" cy="1067440"/>
          </a:xfrm>
        </p:grpSpPr>
        <p:sp>
          <p:nvSpPr>
            <p:cNvPr id="10" name="TextBox 9"/>
            <p:cNvSpPr txBox="1"/>
            <p:nvPr/>
          </p:nvSpPr>
          <p:spPr>
            <a:xfrm>
              <a:off x="4809222" y="2476760"/>
              <a:ext cx="3600400" cy="646331"/>
            </a:xfrm>
            <a:prstGeom prst="rect">
              <a:avLst/>
            </a:prstGeom>
            <a:noFill/>
          </p:spPr>
          <p:txBody>
            <a:bodyPr wrap="square" rtlCol="0">
              <a:spAutoFit/>
            </a:bodyPr>
            <a:lstStyle/>
            <a:p>
              <a:pPr fontAlgn="auto">
                <a:spcBef>
                  <a:spcPts val="0"/>
                </a:spcBef>
                <a:spcAft>
                  <a:spcPts val="0"/>
                </a:spcAft>
              </a:pPr>
              <a:r>
                <a:rPr lang="en-GB" sz="1800" b="0" dirty="0">
                  <a:solidFill>
                    <a:prstClr val="black"/>
                  </a:solidFill>
                  <a:latin typeface="Calibri"/>
                </a:rPr>
                <a:t>Most credible - </a:t>
              </a:r>
              <a:r>
                <a:rPr lang="en-GB" sz="1800" b="0" dirty="0" err="1">
                  <a:solidFill>
                    <a:prstClr val="black"/>
                  </a:solidFill>
                  <a:latin typeface="Calibri"/>
                </a:rPr>
                <a:t>eg</a:t>
              </a:r>
              <a:r>
                <a:rPr lang="en-GB" sz="1800" b="0" dirty="0">
                  <a:solidFill>
                    <a:prstClr val="black"/>
                  </a:solidFill>
                  <a:latin typeface="Calibri"/>
                </a:rPr>
                <a:t> reflecting long term migration trend</a:t>
              </a:r>
            </a:p>
          </p:txBody>
        </p:sp>
        <p:cxnSp>
          <p:nvCxnSpPr>
            <p:cNvPr id="5" name="Straight Arrow Connector 4"/>
            <p:cNvCxnSpPr/>
            <p:nvPr/>
          </p:nvCxnSpPr>
          <p:spPr>
            <a:xfrm>
              <a:off x="4716016" y="2680200"/>
              <a:ext cx="0" cy="8640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8" name="Group 16"/>
          <p:cNvGrpSpPr/>
          <p:nvPr/>
        </p:nvGrpSpPr>
        <p:grpSpPr>
          <a:xfrm>
            <a:off x="864423" y="3222129"/>
            <a:ext cx="6751084" cy="457889"/>
            <a:chOff x="474416" y="4833678"/>
            <a:chExt cx="6751084" cy="457889"/>
          </a:xfrm>
        </p:grpSpPr>
        <p:sp>
          <p:nvSpPr>
            <p:cNvPr id="13" name="Rectangle 12"/>
            <p:cNvSpPr/>
            <p:nvPr/>
          </p:nvSpPr>
          <p:spPr>
            <a:xfrm>
              <a:off x="2688996" y="4833678"/>
              <a:ext cx="4536504" cy="45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4" name="TextBox 13"/>
            <p:cNvSpPr txBox="1"/>
            <p:nvPr/>
          </p:nvSpPr>
          <p:spPr>
            <a:xfrm>
              <a:off x="474416" y="4922235"/>
              <a:ext cx="2196752" cy="369332"/>
            </a:xfrm>
            <a:prstGeom prst="rect">
              <a:avLst/>
            </a:prstGeom>
            <a:noFill/>
          </p:spPr>
          <p:txBody>
            <a:bodyPr wrap="square" rtlCol="0">
              <a:spAutoFit/>
            </a:bodyPr>
            <a:lstStyle/>
            <a:p>
              <a:pPr fontAlgn="auto">
                <a:spcBef>
                  <a:spcPts val="0"/>
                </a:spcBef>
                <a:spcAft>
                  <a:spcPts val="0"/>
                </a:spcAft>
              </a:pPr>
              <a:r>
                <a:rPr lang="en-GB" sz="1800" b="0" dirty="0">
                  <a:solidFill>
                    <a:prstClr val="black"/>
                  </a:solidFill>
                  <a:latin typeface="Calibri"/>
                </a:rPr>
                <a:t>Economic scenarios</a:t>
              </a:r>
            </a:p>
          </p:txBody>
        </p:sp>
      </p:grpSp>
      <p:grpSp>
        <p:nvGrpSpPr>
          <p:cNvPr id="11" name="Group 18"/>
          <p:cNvGrpSpPr/>
          <p:nvPr/>
        </p:nvGrpSpPr>
        <p:grpSpPr>
          <a:xfrm>
            <a:off x="2054026" y="3654176"/>
            <a:ext cx="3907086" cy="905704"/>
            <a:chOff x="1875905" y="5295691"/>
            <a:chExt cx="3396677" cy="905704"/>
          </a:xfrm>
        </p:grpSpPr>
        <p:sp>
          <p:nvSpPr>
            <p:cNvPr id="15" name="TextBox 14"/>
            <p:cNvSpPr txBox="1"/>
            <p:nvPr/>
          </p:nvSpPr>
          <p:spPr>
            <a:xfrm>
              <a:off x="1875905" y="5555064"/>
              <a:ext cx="3396677" cy="646331"/>
            </a:xfrm>
            <a:prstGeom prst="rect">
              <a:avLst/>
            </a:prstGeom>
            <a:noFill/>
          </p:spPr>
          <p:txBody>
            <a:bodyPr wrap="square" rtlCol="0">
              <a:spAutoFit/>
            </a:bodyPr>
            <a:lstStyle/>
            <a:p>
              <a:pPr fontAlgn="auto">
                <a:spcBef>
                  <a:spcPts val="0"/>
                </a:spcBef>
                <a:spcAft>
                  <a:spcPts val="0"/>
                </a:spcAft>
              </a:pPr>
              <a:r>
                <a:rPr lang="en-GB" sz="1800" b="0" dirty="0">
                  <a:solidFill>
                    <a:prstClr val="black"/>
                  </a:solidFill>
                  <a:latin typeface="Calibri"/>
                </a:rPr>
                <a:t>Most credible - </a:t>
              </a:r>
              <a:r>
                <a:rPr lang="en-GB" sz="1800" b="0" dirty="0" err="1">
                  <a:solidFill>
                    <a:prstClr val="black"/>
                  </a:solidFill>
                  <a:latin typeface="Calibri"/>
                </a:rPr>
                <a:t>eg</a:t>
              </a:r>
              <a:r>
                <a:rPr lang="en-GB" sz="1800" b="0" dirty="0">
                  <a:solidFill>
                    <a:prstClr val="black"/>
                  </a:solidFill>
                  <a:latin typeface="Calibri"/>
                </a:rPr>
                <a:t> reflecting </a:t>
              </a:r>
              <a:r>
                <a:rPr lang="en-GB" sz="1800" b="0" dirty="0" err="1">
                  <a:solidFill>
                    <a:prstClr val="black"/>
                  </a:solidFill>
                  <a:latin typeface="Calibri"/>
                </a:rPr>
                <a:t>sectoral</a:t>
              </a:r>
              <a:r>
                <a:rPr lang="en-GB" sz="1800" b="0" dirty="0">
                  <a:solidFill>
                    <a:prstClr val="black"/>
                  </a:solidFill>
                  <a:latin typeface="Calibri"/>
                </a:rPr>
                <a:t> forecasts and committed strategy</a:t>
              </a:r>
            </a:p>
          </p:txBody>
        </p:sp>
        <p:cxnSp>
          <p:nvCxnSpPr>
            <p:cNvPr id="9" name="Straight Arrow Connector 8"/>
            <p:cNvCxnSpPr/>
            <p:nvPr/>
          </p:nvCxnSpPr>
          <p:spPr>
            <a:xfrm flipV="1">
              <a:off x="5068562" y="5295691"/>
              <a:ext cx="0" cy="90335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020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 fill="hold"/>
                                        <p:tgtEl>
                                          <p:spTgt spid="7"/>
                                        </p:tgtEl>
                                        <p:attrNameLst>
                                          <p:attrName>ppt_x</p:attrName>
                                        </p:attrNameLst>
                                      </p:cBhvr>
                                      <p:tavLst>
                                        <p:tav tm="0">
                                          <p:val>
                                            <p:strVal val="#ppt_x"/>
                                          </p:val>
                                        </p:tav>
                                        <p:tav tm="100000">
                                          <p:val>
                                            <p:strVal val="#ppt_x"/>
                                          </p:val>
                                        </p:tav>
                                      </p:tavLst>
                                    </p:anim>
                                    <p:anim calcmode="lin" valueType="num">
                                      <p:cBhvr additive="base">
                                        <p:cTn id="32" dur="1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686800" cy="1143000"/>
          </a:xfrm>
        </p:spPr>
        <p:txBody>
          <a:bodyPr>
            <a:normAutofit/>
          </a:bodyPr>
          <a:lstStyle/>
          <a:p>
            <a:pPr algn="l"/>
            <a:r>
              <a:rPr lang="en-US" dirty="0" smtClean="0">
                <a:solidFill>
                  <a:schemeClr val="accent1"/>
                </a:solidFill>
              </a:rPr>
              <a:t>assessment of the housing need</a:t>
            </a:r>
            <a:endParaRPr lang="en-US" dirty="0">
              <a:solidFill>
                <a:schemeClr val="accent1"/>
              </a:solidFill>
            </a:endParaRPr>
          </a:p>
        </p:txBody>
      </p:sp>
      <p:grpSp>
        <p:nvGrpSpPr>
          <p:cNvPr id="33" name="Group 32"/>
          <p:cNvGrpSpPr/>
          <p:nvPr/>
        </p:nvGrpSpPr>
        <p:grpSpPr>
          <a:xfrm>
            <a:off x="2438400" y="838200"/>
            <a:ext cx="2133600" cy="838200"/>
            <a:chOff x="2057400" y="914400"/>
            <a:chExt cx="2133600" cy="838200"/>
          </a:xfrm>
        </p:grpSpPr>
        <p:sp>
          <p:nvSpPr>
            <p:cNvPr id="6" name="Rectangle 5"/>
            <p:cNvSpPr/>
            <p:nvPr/>
          </p:nvSpPr>
          <p:spPr>
            <a:xfrm>
              <a:off x="2057400" y="914400"/>
              <a:ext cx="21336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6" name="TextBox 15"/>
            <p:cNvSpPr txBox="1"/>
            <p:nvPr/>
          </p:nvSpPr>
          <p:spPr>
            <a:xfrm>
              <a:off x="2209800" y="914400"/>
              <a:ext cx="1981200" cy="830997"/>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latest demographic forecasts for the district</a:t>
              </a:r>
            </a:p>
          </p:txBody>
        </p:sp>
      </p:grpSp>
      <p:grpSp>
        <p:nvGrpSpPr>
          <p:cNvPr id="34" name="Group 33"/>
          <p:cNvGrpSpPr/>
          <p:nvPr/>
        </p:nvGrpSpPr>
        <p:grpSpPr>
          <a:xfrm>
            <a:off x="2438400" y="2133600"/>
            <a:ext cx="2133600" cy="838200"/>
            <a:chOff x="2057400" y="2209800"/>
            <a:chExt cx="2133600" cy="838200"/>
          </a:xfrm>
        </p:grpSpPr>
        <p:sp>
          <p:nvSpPr>
            <p:cNvPr id="7" name="Rectangle 6"/>
            <p:cNvSpPr/>
            <p:nvPr/>
          </p:nvSpPr>
          <p:spPr>
            <a:xfrm>
              <a:off x="2057400" y="2209800"/>
              <a:ext cx="21336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7" name="TextBox 16"/>
            <p:cNvSpPr txBox="1"/>
            <p:nvPr/>
          </p:nvSpPr>
          <p:spPr>
            <a:xfrm>
              <a:off x="2209800" y="2286000"/>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adjust for longer term migration</a:t>
              </a:r>
            </a:p>
          </p:txBody>
        </p:sp>
      </p:grpSp>
      <p:grpSp>
        <p:nvGrpSpPr>
          <p:cNvPr id="31" name="Group 30"/>
          <p:cNvGrpSpPr/>
          <p:nvPr/>
        </p:nvGrpSpPr>
        <p:grpSpPr>
          <a:xfrm>
            <a:off x="3851565" y="4786194"/>
            <a:ext cx="2667000" cy="852606"/>
            <a:chOff x="3276600" y="4786194"/>
            <a:chExt cx="2667000" cy="852606"/>
          </a:xfrm>
        </p:grpSpPr>
        <p:sp>
          <p:nvSpPr>
            <p:cNvPr id="9" name="Rectangle 8"/>
            <p:cNvSpPr/>
            <p:nvPr/>
          </p:nvSpPr>
          <p:spPr>
            <a:xfrm>
              <a:off x="3276600" y="4786194"/>
              <a:ext cx="26670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9" name="TextBox 18"/>
            <p:cNvSpPr txBox="1"/>
            <p:nvPr/>
          </p:nvSpPr>
          <p:spPr>
            <a:xfrm>
              <a:off x="3505200" y="4807803"/>
              <a:ext cx="2362200" cy="830997"/>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appropriate combination of demographic and economic scenarios</a:t>
              </a:r>
            </a:p>
          </p:txBody>
        </p:sp>
      </p:grpSp>
      <p:grpSp>
        <p:nvGrpSpPr>
          <p:cNvPr id="36" name="Group 35"/>
          <p:cNvGrpSpPr/>
          <p:nvPr/>
        </p:nvGrpSpPr>
        <p:grpSpPr>
          <a:xfrm>
            <a:off x="4191000" y="5867400"/>
            <a:ext cx="2133600" cy="838200"/>
            <a:chOff x="3810000" y="5867400"/>
            <a:chExt cx="2133600" cy="838200"/>
          </a:xfrm>
        </p:grpSpPr>
        <p:sp>
          <p:nvSpPr>
            <p:cNvPr id="10" name="Rectangle 9"/>
            <p:cNvSpPr/>
            <p:nvPr/>
          </p:nvSpPr>
          <p:spPr>
            <a:xfrm>
              <a:off x="3810000" y="5867400"/>
              <a:ext cx="21336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0" name="TextBox 19"/>
            <p:cNvSpPr txBox="1"/>
            <p:nvPr/>
          </p:nvSpPr>
          <p:spPr>
            <a:xfrm>
              <a:off x="3962400" y="5968424"/>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objectively assessed need</a:t>
              </a:r>
            </a:p>
          </p:txBody>
        </p:sp>
      </p:grpSp>
      <p:grpSp>
        <p:nvGrpSpPr>
          <p:cNvPr id="32" name="Group 31"/>
          <p:cNvGrpSpPr/>
          <p:nvPr/>
        </p:nvGrpSpPr>
        <p:grpSpPr>
          <a:xfrm>
            <a:off x="5791200" y="3429000"/>
            <a:ext cx="2133600" cy="838200"/>
            <a:chOff x="5410200" y="3505200"/>
            <a:chExt cx="2133600" cy="838200"/>
          </a:xfrm>
        </p:grpSpPr>
        <p:sp>
          <p:nvSpPr>
            <p:cNvPr id="11" name="Rectangle 10"/>
            <p:cNvSpPr/>
            <p:nvPr/>
          </p:nvSpPr>
          <p:spPr>
            <a:xfrm>
              <a:off x="5410200" y="3505200"/>
              <a:ext cx="21336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prstClr val="white"/>
                </a:solidFill>
              </a:endParaRPr>
            </a:p>
          </p:txBody>
        </p:sp>
        <p:sp>
          <p:nvSpPr>
            <p:cNvPr id="21" name="TextBox 20"/>
            <p:cNvSpPr txBox="1"/>
            <p:nvPr/>
          </p:nvSpPr>
          <p:spPr>
            <a:xfrm>
              <a:off x="5486400" y="3505200"/>
              <a:ext cx="1981200" cy="830997"/>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housing requirements for planned job growth</a:t>
              </a:r>
            </a:p>
          </p:txBody>
        </p:sp>
      </p:grpSp>
      <p:grpSp>
        <p:nvGrpSpPr>
          <p:cNvPr id="37" name="Group 36"/>
          <p:cNvGrpSpPr/>
          <p:nvPr/>
        </p:nvGrpSpPr>
        <p:grpSpPr>
          <a:xfrm>
            <a:off x="1371600" y="5867400"/>
            <a:ext cx="2133600" cy="838200"/>
            <a:chOff x="990600" y="5867400"/>
            <a:chExt cx="2133600" cy="838200"/>
          </a:xfrm>
        </p:grpSpPr>
        <p:sp>
          <p:nvSpPr>
            <p:cNvPr id="12" name="Rectangle 11"/>
            <p:cNvSpPr/>
            <p:nvPr/>
          </p:nvSpPr>
          <p:spPr>
            <a:xfrm>
              <a:off x="990600" y="5867400"/>
              <a:ext cx="21336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2" name="TextBox 21"/>
            <p:cNvSpPr txBox="1"/>
            <p:nvPr/>
          </p:nvSpPr>
          <p:spPr>
            <a:xfrm>
              <a:off x="1143000" y="5968424"/>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unmet requirement from other districts</a:t>
              </a:r>
            </a:p>
          </p:txBody>
        </p:sp>
      </p:grpSp>
      <p:grpSp>
        <p:nvGrpSpPr>
          <p:cNvPr id="35" name="Group 34"/>
          <p:cNvGrpSpPr/>
          <p:nvPr/>
        </p:nvGrpSpPr>
        <p:grpSpPr>
          <a:xfrm>
            <a:off x="2438400" y="3429000"/>
            <a:ext cx="2133600" cy="838200"/>
            <a:chOff x="2057400" y="3505200"/>
            <a:chExt cx="2133600" cy="838200"/>
          </a:xfrm>
        </p:grpSpPr>
        <p:sp>
          <p:nvSpPr>
            <p:cNvPr id="8" name="Rectangle 7"/>
            <p:cNvSpPr/>
            <p:nvPr/>
          </p:nvSpPr>
          <p:spPr>
            <a:xfrm>
              <a:off x="2057400" y="3505200"/>
              <a:ext cx="21336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prstClr val="white"/>
                </a:solidFill>
              </a:endParaRPr>
            </a:p>
          </p:txBody>
        </p:sp>
        <p:sp>
          <p:nvSpPr>
            <p:cNvPr id="23" name="TextBox 22"/>
            <p:cNvSpPr txBox="1"/>
            <p:nvPr/>
          </p:nvSpPr>
          <p:spPr>
            <a:xfrm>
              <a:off x="2209800" y="3606224"/>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adjust for market signals</a:t>
              </a:r>
            </a:p>
          </p:txBody>
        </p:sp>
      </p:grpSp>
      <p:grpSp>
        <p:nvGrpSpPr>
          <p:cNvPr id="30" name="Group 29"/>
          <p:cNvGrpSpPr/>
          <p:nvPr/>
        </p:nvGrpSpPr>
        <p:grpSpPr>
          <a:xfrm>
            <a:off x="4648200" y="1066800"/>
            <a:ext cx="4876800" cy="4984800"/>
            <a:chOff x="4267200" y="1143000"/>
            <a:chExt cx="4876800" cy="4984800"/>
          </a:xfrm>
        </p:grpSpPr>
        <p:sp>
          <p:nvSpPr>
            <p:cNvPr id="14" name="Sun 13"/>
            <p:cNvSpPr/>
            <p:nvPr/>
          </p:nvSpPr>
          <p:spPr>
            <a:xfrm>
              <a:off x="4267200" y="11430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4" name="Sun 23"/>
            <p:cNvSpPr/>
            <p:nvPr/>
          </p:nvSpPr>
          <p:spPr>
            <a:xfrm>
              <a:off x="4267200" y="37338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5" name="Sun 24"/>
            <p:cNvSpPr/>
            <p:nvPr/>
          </p:nvSpPr>
          <p:spPr>
            <a:xfrm>
              <a:off x="7620000" y="37338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nvGrpSpPr>
            <p:cNvPr id="29" name="Group 28"/>
            <p:cNvGrpSpPr/>
            <p:nvPr/>
          </p:nvGrpSpPr>
          <p:grpSpPr>
            <a:xfrm>
              <a:off x="7042200" y="4648200"/>
              <a:ext cx="2101800" cy="1479600"/>
              <a:chOff x="7042200" y="4648200"/>
              <a:chExt cx="2101800" cy="1479600"/>
            </a:xfrm>
          </p:grpSpPr>
          <p:sp>
            <p:nvSpPr>
              <p:cNvPr id="26" name="Sun 25"/>
              <p:cNvSpPr/>
              <p:nvPr/>
            </p:nvSpPr>
            <p:spPr>
              <a:xfrm>
                <a:off x="7620000" y="54102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7" name="TextBox 26"/>
              <p:cNvSpPr txBox="1"/>
              <p:nvPr/>
            </p:nvSpPr>
            <p:spPr>
              <a:xfrm>
                <a:off x="7162800" y="5029200"/>
                <a:ext cx="1981200" cy="338554"/>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prime targets</a:t>
                </a:r>
              </a:p>
            </p:txBody>
          </p:sp>
          <p:sp>
            <p:nvSpPr>
              <p:cNvPr id="28" name="Oval 27"/>
              <p:cNvSpPr/>
              <p:nvPr/>
            </p:nvSpPr>
            <p:spPr>
              <a:xfrm>
                <a:off x="7042200" y="4648200"/>
                <a:ext cx="1492200" cy="1479600"/>
              </a:xfrm>
              <a:prstGeom prst="ellipse">
                <a:avLst/>
              </a:prstGeom>
              <a:no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grpSp>
      <p:cxnSp>
        <p:nvCxnSpPr>
          <p:cNvPr id="38" name="Straight Connector 37"/>
          <p:cNvCxnSpPr/>
          <p:nvPr/>
        </p:nvCxnSpPr>
        <p:spPr>
          <a:xfrm rot="5400000">
            <a:off x="3275409" y="1904603"/>
            <a:ext cx="4579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276997" y="3275409"/>
            <a:ext cx="4579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3353197" y="4418409"/>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9" idx="0"/>
          </p:cNvCxnSpPr>
          <p:nvPr/>
        </p:nvCxnSpPr>
        <p:spPr>
          <a:xfrm rot="16200000" flipH="1">
            <a:off x="5077029" y="4678159"/>
            <a:ext cx="214194" cy="1877"/>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6704409" y="4419203"/>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05200" y="4572000"/>
            <a:ext cx="3352800"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5075442" y="5759365"/>
            <a:ext cx="214194" cy="1877"/>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569855" y="6288377"/>
            <a:ext cx="609600" cy="1588"/>
          </a:xfrm>
          <a:prstGeom prst="line">
            <a:avLst/>
          </a:prstGeom>
          <a:ln w="635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40" name="Picture 2" descr="http://www.planning-applications.co.uk/RTPI_logo2.gif"/>
          <p:cNvPicPr>
            <a:picLocks noChangeAspect="1" noChangeArrowheads="1"/>
          </p:cNvPicPr>
          <p:nvPr/>
        </p:nvPicPr>
        <p:blipFill>
          <a:blip r:embed="rId2" cstate="print"/>
          <a:srcRect/>
          <a:stretch>
            <a:fillRect/>
          </a:stretch>
        </p:blipFill>
        <p:spPr bwMode="auto">
          <a:xfrm>
            <a:off x="560512" y="6453337"/>
            <a:ext cx="677228" cy="271463"/>
          </a:xfrm>
          <a:prstGeom prst="rect">
            <a:avLst/>
          </a:prstGeom>
          <a:noFill/>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24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32521" y="1600200"/>
            <a:ext cx="8712967" cy="4273724"/>
          </a:xfrm>
        </p:spPr>
        <p:txBody>
          <a:bodyPr>
            <a:noAutofit/>
          </a:bodyPr>
          <a:lstStyle/>
          <a:p>
            <a:pPr marL="457200" indent="-457200" algn="l">
              <a:buFont typeface="Arial" pitchFamily="34" charset="0"/>
              <a:buChar char="•"/>
            </a:pPr>
            <a:r>
              <a:rPr lang="en-GB" dirty="0" smtClean="0">
                <a:solidFill>
                  <a:schemeClr val="tx1"/>
                </a:solidFill>
              </a:rPr>
              <a:t>is </a:t>
            </a:r>
            <a:r>
              <a:rPr lang="en-GB" dirty="0">
                <a:solidFill>
                  <a:schemeClr val="tx1"/>
                </a:solidFill>
              </a:rPr>
              <a:t>people arriving from elsewhere in the UK and abroad (internal) and people leaving to go to other parts of the UK and abroad (international</a:t>
            </a:r>
            <a:r>
              <a:rPr lang="en-GB" dirty="0" smtClean="0">
                <a:solidFill>
                  <a:schemeClr val="tx1"/>
                </a:solidFill>
              </a:rPr>
              <a:t>).</a:t>
            </a:r>
          </a:p>
          <a:p>
            <a:pPr marL="457200" indent="-457200" algn="l">
              <a:buFont typeface="Arial" pitchFamily="34" charset="0"/>
              <a:buChar char="•"/>
            </a:pPr>
            <a:r>
              <a:rPr lang="en-GB" dirty="0" smtClean="0">
                <a:solidFill>
                  <a:schemeClr val="tx1"/>
                </a:solidFill>
              </a:rPr>
              <a:t>sensitive </a:t>
            </a:r>
            <a:r>
              <a:rPr lang="en-GB" dirty="0">
                <a:solidFill>
                  <a:schemeClr val="tx1"/>
                </a:solidFill>
              </a:rPr>
              <a:t>and volatile </a:t>
            </a:r>
          </a:p>
          <a:p>
            <a:pPr marL="457200" indent="-457200" algn="l">
              <a:buFont typeface="Arial" pitchFamily="34" charset="0"/>
              <a:buChar char="•"/>
            </a:pPr>
            <a:r>
              <a:rPr lang="en-GB" dirty="0">
                <a:solidFill>
                  <a:schemeClr val="tx1"/>
                </a:solidFill>
              </a:rPr>
              <a:t>can be varied to test different assumptions </a:t>
            </a:r>
            <a:endParaRPr lang="en-GB" dirty="0" smtClean="0">
              <a:solidFill>
                <a:schemeClr val="tx1"/>
              </a:solidFill>
            </a:endParaRPr>
          </a:p>
          <a:p>
            <a:pPr marL="457200" indent="-457200" algn="l">
              <a:buFont typeface="Arial" pitchFamily="34" charset="0"/>
              <a:buChar char="•"/>
            </a:pPr>
            <a:r>
              <a:rPr lang="en-GB" dirty="0" smtClean="0">
                <a:solidFill>
                  <a:schemeClr val="tx1"/>
                </a:solidFill>
              </a:rPr>
              <a:t>not </a:t>
            </a:r>
            <a:r>
              <a:rPr lang="en-GB" dirty="0">
                <a:solidFill>
                  <a:schemeClr val="tx1"/>
                </a:solidFill>
              </a:rPr>
              <a:t>influenced by policy </a:t>
            </a:r>
            <a:r>
              <a:rPr lang="en-GB" dirty="0" smtClean="0">
                <a:solidFill>
                  <a:schemeClr val="tx1"/>
                </a:solidFill>
              </a:rPr>
              <a:t>choices - </a:t>
            </a:r>
            <a:r>
              <a:rPr lang="en-GB" dirty="0">
                <a:solidFill>
                  <a:schemeClr val="tx1"/>
                </a:solidFill>
              </a:rPr>
              <a:t>no prospect of zero migration so is a wholly inappropriate scenario</a:t>
            </a:r>
          </a:p>
          <a:p>
            <a:r>
              <a:rPr lang="en-GB" dirty="0"/>
              <a:t> </a:t>
            </a:r>
          </a:p>
          <a:p>
            <a:r>
              <a:rPr lang="en-GB" sz="2800" dirty="0"/>
              <a:t> </a:t>
            </a:r>
          </a:p>
        </p:txBody>
      </p:sp>
      <p:sp>
        <p:nvSpPr>
          <p:cNvPr id="7" name="Rectangle 2"/>
          <p:cNvSpPr>
            <a:spLocks noGrp="1" noChangeArrowheads="1"/>
          </p:cNvSpPr>
          <p:nvPr>
            <p:ph type="ctrTitle"/>
          </p:nvPr>
        </p:nvSpPr>
        <p:spPr>
          <a:xfrm>
            <a:off x="762000" y="304800"/>
            <a:ext cx="7056784" cy="1008112"/>
          </a:xfrm>
        </p:spPr>
        <p:txBody>
          <a:bodyPr>
            <a:normAutofit/>
          </a:bodyPr>
          <a:lstStyle/>
          <a:p>
            <a:pPr algn="l"/>
            <a:r>
              <a:rPr lang="en-US" dirty="0" smtClean="0">
                <a:solidFill>
                  <a:srgbClr val="660066"/>
                </a:solidFill>
              </a:rPr>
              <a:t>migration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07849"/>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93606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2057400"/>
            <a:ext cx="8763000" cy="4273724"/>
          </a:xfrm>
        </p:spPr>
        <p:txBody>
          <a:bodyPr>
            <a:noAutofit/>
          </a:bodyPr>
          <a:lstStyle/>
          <a:p>
            <a:pPr marL="457200" indent="-457200" algn="l"/>
            <a:r>
              <a:rPr lang="en-GB" sz="2800" dirty="0">
                <a:solidFill>
                  <a:schemeClr val="tx1"/>
                </a:solidFill>
              </a:rPr>
              <a:t>factors to look at include</a:t>
            </a:r>
          </a:p>
          <a:p>
            <a:pPr marL="457200" indent="-457200" algn="l">
              <a:buFont typeface="Arial" pitchFamily="34" charset="0"/>
              <a:buChar char="•"/>
            </a:pPr>
            <a:r>
              <a:rPr lang="en-US" sz="2800" dirty="0" err="1">
                <a:solidFill>
                  <a:schemeClr val="tx1"/>
                </a:solidFill>
              </a:rPr>
              <a:t>l</a:t>
            </a:r>
            <a:r>
              <a:rPr lang="en-GB" sz="2800" dirty="0">
                <a:solidFill>
                  <a:schemeClr val="tx1"/>
                </a:solidFill>
              </a:rPr>
              <a:t>and prices </a:t>
            </a:r>
            <a:r>
              <a:rPr lang="en-US" sz="2800" dirty="0">
                <a:solidFill>
                  <a:schemeClr val="tx1"/>
                </a:solidFill>
              </a:rPr>
              <a:t>–</a:t>
            </a:r>
            <a:r>
              <a:rPr lang="en-GB" sz="2800" dirty="0">
                <a:solidFill>
                  <a:schemeClr val="tx1"/>
                </a:solidFill>
              </a:rPr>
              <a:t> price premiums indicate shortage of land</a:t>
            </a:r>
          </a:p>
          <a:p>
            <a:pPr marL="457200" indent="-457200" algn="l">
              <a:buFont typeface="Arial" pitchFamily="34" charset="0"/>
              <a:buChar char="•"/>
            </a:pPr>
            <a:r>
              <a:rPr lang="en-US" sz="2800" dirty="0" err="1">
                <a:solidFill>
                  <a:schemeClr val="tx1"/>
                </a:solidFill>
              </a:rPr>
              <a:t>h</a:t>
            </a:r>
            <a:r>
              <a:rPr lang="en-GB" sz="2800" dirty="0" err="1">
                <a:solidFill>
                  <a:schemeClr val="tx1"/>
                </a:solidFill>
              </a:rPr>
              <a:t>ouse</a:t>
            </a:r>
            <a:r>
              <a:rPr lang="en-GB" sz="2800" dirty="0">
                <a:solidFill>
                  <a:schemeClr val="tx1"/>
                </a:solidFill>
              </a:rPr>
              <a:t> prices </a:t>
            </a:r>
            <a:r>
              <a:rPr lang="en-US" sz="2800" dirty="0">
                <a:solidFill>
                  <a:schemeClr val="tx1"/>
                </a:solidFill>
              </a:rPr>
              <a:t>–</a:t>
            </a:r>
            <a:r>
              <a:rPr lang="en-GB" sz="2800" dirty="0">
                <a:solidFill>
                  <a:schemeClr val="tx1"/>
                </a:solidFill>
              </a:rPr>
              <a:t> changes may indicate imbalance between demand and supply</a:t>
            </a:r>
          </a:p>
          <a:p>
            <a:pPr marL="457200" indent="-457200" algn="l">
              <a:buFont typeface="Arial" pitchFamily="34" charset="0"/>
              <a:buChar char="•"/>
            </a:pPr>
            <a:r>
              <a:rPr lang="en-US" sz="2800" dirty="0">
                <a:solidFill>
                  <a:schemeClr val="tx1"/>
                </a:solidFill>
              </a:rPr>
              <a:t>a</a:t>
            </a:r>
            <a:r>
              <a:rPr lang="en-GB" sz="2800" dirty="0" err="1">
                <a:solidFill>
                  <a:schemeClr val="tx1"/>
                </a:solidFill>
              </a:rPr>
              <a:t>ffordability</a:t>
            </a:r>
            <a:r>
              <a:rPr lang="en-GB" sz="2800" dirty="0">
                <a:solidFill>
                  <a:schemeClr val="tx1"/>
                </a:solidFill>
              </a:rPr>
              <a:t> </a:t>
            </a:r>
            <a:r>
              <a:rPr lang="en-US" sz="2800" dirty="0">
                <a:solidFill>
                  <a:schemeClr val="tx1"/>
                </a:solidFill>
              </a:rPr>
              <a:t>–</a:t>
            </a:r>
            <a:r>
              <a:rPr lang="en-GB" sz="2800" dirty="0">
                <a:solidFill>
                  <a:schemeClr val="tx1"/>
                </a:solidFill>
              </a:rPr>
              <a:t> ratio between lower quartile house prices and lower quartile income or earnings</a:t>
            </a:r>
          </a:p>
          <a:p>
            <a:pPr marL="457200" indent="-457200" algn="l">
              <a:buFont typeface="Arial" pitchFamily="34" charset="0"/>
              <a:buChar char="•"/>
            </a:pPr>
            <a:r>
              <a:rPr lang="en-US" sz="2800" dirty="0" err="1">
                <a:solidFill>
                  <a:schemeClr val="tx1"/>
                </a:solidFill>
              </a:rPr>
              <a:t>r</a:t>
            </a:r>
            <a:r>
              <a:rPr lang="en-GB" sz="2800" dirty="0">
                <a:solidFill>
                  <a:schemeClr val="tx1"/>
                </a:solidFill>
              </a:rPr>
              <a:t>ate of development </a:t>
            </a:r>
            <a:r>
              <a:rPr lang="en-US" sz="2800" dirty="0">
                <a:solidFill>
                  <a:schemeClr val="tx1"/>
                </a:solidFill>
              </a:rPr>
              <a:t>–</a:t>
            </a:r>
            <a:r>
              <a:rPr lang="en-GB" sz="2800" dirty="0">
                <a:solidFill>
                  <a:schemeClr val="tx1"/>
                </a:solidFill>
              </a:rPr>
              <a:t> actual delivery relative to planned provision</a:t>
            </a:r>
          </a:p>
          <a:p>
            <a:pPr marL="457200" indent="-457200" algn="l">
              <a:buFont typeface="Arial" pitchFamily="34" charset="0"/>
              <a:buChar char="•"/>
            </a:pPr>
            <a:r>
              <a:rPr lang="en-GB" sz="2800" dirty="0">
                <a:solidFill>
                  <a:schemeClr val="tx1"/>
                </a:solidFill>
              </a:rPr>
              <a:t>overcrowding</a:t>
            </a:r>
          </a:p>
          <a:p>
            <a:pPr algn="l"/>
            <a:endParaRPr lang="en-GB" dirty="0"/>
          </a:p>
          <a:p>
            <a:endParaRPr lang="en-GB" dirty="0" smtClean="0"/>
          </a:p>
          <a:p>
            <a:r>
              <a:rPr lang="en-GB" dirty="0"/>
              <a:t> </a:t>
            </a:r>
          </a:p>
          <a:p>
            <a:r>
              <a:rPr lang="en-GB" sz="2800" dirty="0"/>
              <a:t> </a:t>
            </a:r>
          </a:p>
        </p:txBody>
      </p:sp>
      <p:sp>
        <p:nvSpPr>
          <p:cNvPr id="7" name="Rectangle 2"/>
          <p:cNvSpPr>
            <a:spLocks noGrp="1" noChangeArrowheads="1"/>
          </p:cNvSpPr>
          <p:nvPr>
            <p:ph type="ctrTitle"/>
          </p:nvPr>
        </p:nvSpPr>
        <p:spPr>
          <a:xfrm>
            <a:off x="685800" y="0"/>
            <a:ext cx="7056784" cy="1008112"/>
          </a:xfrm>
        </p:spPr>
        <p:txBody>
          <a:bodyPr>
            <a:normAutofit/>
          </a:bodyPr>
          <a:lstStyle/>
          <a:p>
            <a:pPr algn="l"/>
            <a:r>
              <a:rPr lang="en-US" dirty="0" smtClean="0">
                <a:solidFill>
                  <a:srgbClr val="59C72D"/>
                </a:solidFill>
              </a:rPr>
              <a:t>market signals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550" y="6400800"/>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762000" y="990600"/>
            <a:ext cx="9067800" cy="1231106"/>
          </a:xfrm>
          <a:prstGeom prst="rect">
            <a:avLst/>
          </a:prstGeom>
          <a:noFill/>
        </p:spPr>
        <p:txBody>
          <a:bodyPr wrap="square" rtlCol="0">
            <a:spAutoFit/>
          </a:bodyPr>
          <a:lstStyle/>
          <a:p>
            <a:pPr fontAlgn="auto">
              <a:spcBef>
                <a:spcPts val="0"/>
              </a:spcBef>
              <a:spcAft>
                <a:spcPts val="0"/>
              </a:spcAft>
            </a:pPr>
            <a:r>
              <a:rPr lang="en-US" sz="2800" b="0" dirty="0">
                <a:solidFill>
                  <a:prstClr val="black"/>
                </a:solidFill>
                <a:latin typeface="Calibri"/>
              </a:rPr>
              <a:t>a</a:t>
            </a:r>
            <a:r>
              <a:rPr lang="en-GB" sz="2800" b="0" dirty="0" err="1">
                <a:solidFill>
                  <a:prstClr val="black"/>
                </a:solidFill>
                <a:latin typeface="Calibri"/>
              </a:rPr>
              <a:t>djustment</a:t>
            </a:r>
            <a:r>
              <a:rPr lang="en-GB" sz="2800" b="0" dirty="0">
                <a:solidFill>
                  <a:prstClr val="black"/>
                </a:solidFill>
                <a:latin typeface="Calibri"/>
              </a:rPr>
              <a:t> of the household  projections to reflect balance between demand for and supply of dwellings</a:t>
            </a:r>
          </a:p>
          <a:p>
            <a:pPr fontAlgn="auto">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3284307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69975" y="2468563"/>
            <a:ext cx="8420100" cy="1125537"/>
          </a:xfrm>
        </p:spPr>
        <p:txBody>
          <a:bodyPr/>
          <a:lstStyle/>
          <a:p>
            <a:pPr eaLnBrk="1" hangingPunct="1"/>
            <a:r>
              <a:rPr lang="en-GB" altLang="en-US" sz="3600" smtClean="0">
                <a:solidFill>
                  <a:schemeClr val="tx1"/>
                </a:solidFill>
              </a:rPr>
              <a:t>Local Plans and Plan Making </a:t>
            </a:r>
          </a:p>
        </p:txBody>
      </p:sp>
      <p:sp>
        <p:nvSpPr>
          <p:cNvPr id="9219" name="Text Box 5"/>
          <p:cNvSpPr txBox="1">
            <a:spLocks noChangeArrowheads="1"/>
          </p:cNvSpPr>
          <p:nvPr/>
        </p:nvSpPr>
        <p:spPr bwMode="auto">
          <a:xfrm>
            <a:off x="6321425" y="6021388"/>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50000"/>
              </a:spcBef>
              <a:buFontTx/>
              <a:buNone/>
            </a:pPr>
            <a:r>
              <a:rPr lang="en-GB" altLang="en-US" sz="2400" smtClean="0">
                <a:solidFill>
                  <a:srgbClr val="000000"/>
                </a:solidFill>
              </a:rPr>
              <a:t>www.pas.gov.uk</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476250"/>
            <a:ext cx="22336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84"/>
            <a:ext cx="8229600" cy="1143000"/>
          </a:xfrm>
        </p:spPr>
        <p:txBody>
          <a:bodyPr/>
          <a:lstStyle/>
          <a:p>
            <a:pPr algn="l"/>
            <a:r>
              <a:rPr lang="en-GB" dirty="0" smtClean="0">
                <a:solidFill>
                  <a:srgbClr val="FF6600"/>
                </a:solidFill>
              </a:rPr>
              <a:t>identifying provision for the plan</a:t>
            </a:r>
            <a:endParaRPr lang="en-GB" dirty="0">
              <a:solidFill>
                <a:srgbClr val="FF6600"/>
              </a:solidFill>
            </a:endParaRPr>
          </a:p>
        </p:txBody>
      </p:sp>
      <p:sp>
        <p:nvSpPr>
          <p:cNvPr id="3" name="Content Placeholder 2"/>
          <p:cNvSpPr>
            <a:spLocks noGrp="1"/>
          </p:cNvSpPr>
          <p:nvPr>
            <p:ph idx="1"/>
          </p:nvPr>
        </p:nvSpPr>
        <p:spPr>
          <a:xfrm>
            <a:off x="838200" y="1298179"/>
            <a:ext cx="8229600" cy="4525963"/>
          </a:xfrm>
        </p:spPr>
        <p:txBody>
          <a:bodyPr/>
          <a:lstStyle/>
          <a:p>
            <a:r>
              <a:rPr lang="en-GB" dirty="0" smtClean="0"/>
              <a:t>capacity of the area has to be comprehensively and thoroughly assessed</a:t>
            </a:r>
          </a:p>
          <a:p>
            <a:r>
              <a:rPr lang="en-GB" dirty="0" smtClean="0"/>
              <a:t>the plan – and hence </a:t>
            </a:r>
            <a:r>
              <a:rPr lang="en-GB" smtClean="0"/>
              <a:t>the housing </a:t>
            </a:r>
            <a:r>
              <a:rPr lang="en-GB" dirty="0" smtClean="0"/>
              <a:t>supply – has to be deliverable</a:t>
            </a:r>
          </a:p>
          <a:p>
            <a:r>
              <a:rPr lang="en-GB" dirty="0" smtClean="0"/>
              <a:t>understanding of infrastructure requirements and funding</a:t>
            </a:r>
          </a:p>
          <a:p>
            <a:r>
              <a:rPr lang="en-GB" dirty="0" smtClean="0"/>
              <a:t>critical to engage with developers</a:t>
            </a:r>
          </a:p>
          <a:p>
            <a:r>
              <a:rPr lang="en-GB" dirty="0" smtClean="0"/>
              <a:t>short and long term provision</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00"/>
            <a:ext cx="9155360" cy="1143000"/>
          </a:xfrm>
        </p:spPr>
        <p:txBody>
          <a:bodyPr>
            <a:normAutofit fontScale="90000"/>
          </a:bodyPr>
          <a:lstStyle/>
          <a:p>
            <a:pPr algn="l"/>
            <a:r>
              <a:rPr lang="en-GB" sz="4000" dirty="0">
                <a:solidFill>
                  <a:srgbClr val="7030A0"/>
                </a:solidFill>
              </a:rPr>
              <a:t>housing supply for inclusion in the plan</a:t>
            </a:r>
            <a:r>
              <a:rPr lang="en-GB" dirty="0"/>
              <a:t/>
            </a:r>
            <a:br>
              <a:rPr lang="en-GB" dirty="0"/>
            </a:br>
            <a:endParaRPr lang="en-GB" dirty="0"/>
          </a:p>
        </p:txBody>
      </p:sp>
      <p:sp>
        <p:nvSpPr>
          <p:cNvPr id="7" name="Content Placeholder 6"/>
          <p:cNvSpPr>
            <a:spLocks noGrp="1"/>
          </p:cNvSpPr>
          <p:nvPr>
            <p:ph idx="1"/>
          </p:nvPr>
        </p:nvSpPr>
        <p:spPr>
          <a:xfrm>
            <a:off x="838200" y="1628802"/>
            <a:ext cx="8229600" cy="4464495"/>
          </a:xfrm>
        </p:spPr>
        <p:txBody>
          <a:bodyPr>
            <a:normAutofit/>
          </a:bodyPr>
          <a:lstStyle/>
          <a:p>
            <a:r>
              <a:rPr lang="en-GB" dirty="0" smtClean="0"/>
              <a:t>completions</a:t>
            </a:r>
          </a:p>
          <a:p>
            <a:r>
              <a:rPr lang="en-GB" dirty="0" smtClean="0"/>
              <a:t>commitments (permissions)</a:t>
            </a:r>
          </a:p>
          <a:p>
            <a:r>
              <a:rPr lang="en-GB" dirty="0" smtClean="0"/>
              <a:t>sites within identified settlements assessed in the SHLAA</a:t>
            </a:r>
          </a:p>
          <a:p>
            <a:r>
              <a:rPr lang="en-GB" dirty="0" smtClean="0"/>
              <a:t>sites beyond settlement boundaries allocated or as ‘broad locations’</a:t>
            </a:r>
          </a:p>
          <a:p>
            <a:r>
              <a:rPr lang="en-GB" dirty="0" smtClean="0"/>
              <a:t>small sites allowance (or windfalls)</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4678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00"/>
            <a:ext cx="9155360" cy="1143000"/>
          </a:xfrm>
        </p:spPr>
        <p:txBody>
          <a:bodyPr>
            <a:normAutofit fontScale="90000"/>
          </a:bodyPr>
          <a:lstStyle/>
          <a:p>
            <a:pPr algn="l"/>
            <a:r>
              <a:rPr lang="en-GB" sz="4000" dirty="0">
                <a:solidFill>
                  <a:srgbClr val="C00000"/>
                </a:solidFill>
              </a:rPr>
              <a:t>changes to Green Belt</a:t>
            </a:r>
            <a:r>
              <a:rPr lang="en-GB" dirty="0"/>
              <a:t/>
            </a:r>
            <a:br>
              <a:rPr lang="en-GB" dirty="0"/>
            </a:br>
            <a:endParaRPr lang="en-GB" dirty="0"/>
          </a:p>
        </p:txBody>
      </p:sp>
      <p:sp>
        <p:nvSpPr>
          <p:cNvPr id="7" name="Content Placeholder 6"/>
          <p:cNvSpPr>
            <a:spLocks noGrp="1"/>
          </p:cNvSpPr>
          <p:nvPr>
            <p:ph idx="1"/>
          </p:nvPr>
        </p:nvSpPr>
        <p:spPr>
          <a:xfrm>
            <a:off x="838200" y="1412777"/>
            <a:ext cx="8229600" cy="4464495"/>
          </a:xfrm>
        </p:spPr>
        <p:txBody>
          <a:bodyPr>
            <a:normAutofit fontScale="92500" lnSpcReduction="10000"/>
          </a:bodyPr>
          <a:lstStyle/>
          <a:p>
            <a:r>
              <a:rPr lang="en-GB" dirty="0" smtClean="0"/>
              <a:t>national planning policy has </a:t>
            </a:r>
            <a:r>
              <a:rPr lang="en-GB" u="sng" dirty="0" smtClean="0"/>
              <a:t>always</a:t>
            </a:r>
            <a:r>
              <a:rPr lang="en-GB" dirty="0" smtClean="0"/>
              <a:t> provided for change to the Green Belt to be made through development plans</a:t>
            </a:r>
          </a:p>
          <a:p>
            <a:r>
              <a:rPr lang="en-GB" dirty="0" smtClean="0"/>
              <a:t>the case for change exists in any case where the development requirement exceeds what can be satisfactorily and confidently delivered within the urban areas, and green field land will be needed, some of which is Green Belt.  This need constitutes ‘exceptional circumstances’</a:t>
            </a:r>
          </a:p>
          <a:p>
            <a:r>
              <a:rPr lang="en-GB" dirty="0" smtClean="0"/>
              <a:t>Green Belt is </a:t>
            </a:r>
            <a:r>
              <a:rPr lang="en-GB" u="sng" dirty="0" smtClean="0"/>
              <a:t>not</a:t>
            </a:r>
            <a:r>
              <a:rPr lang="en-GB" dirty="0" smtClean="0"/>
              <a:t> sacrosanct</a:t>
            </a:r>
          </a:p>
          <a:p>
            <a:pPr>
              <a:buNone/>
            </a:pPr>
            <a:endParaRPr lang="en-GB"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34802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686800" cy="1143000"/>
          </a:xfrm>
        </p:spPr>
        <p:txBody>
          <a:bodyPr>
            <a:normAutofit/>
          </a:bodyPr>
          <a:lstStyle/>
          <a:p>
            <a:pPr algn="l"/>
            <a:r>
              <a:rPr lang="en-US" sz="3600" dirty="0">
                <a:solidFill>
                  <a:srgbClr val="59C72D"/>
                </a:solidFill>
              </a:rPr>
              <a:t>determining the level of provision in the plan</a:t>
            </a:r>
            <a:endParaRPr lang="en-US" sz="3600" dirty="0">
              <a:solidFill>
                <a:srgbClr val="59C72D"/>
              </a:solidFill>
            </a:endParaRPr>
          </a:p>
        </p:txBody>
      </p:sp>
      <p:sp>
        <p:nvSpPr>
          <p:cNvPr id="6" name="Rectangle 5"/>
          <p:cNvSpPr/>
          <p:nvPr/>
        </p:nvSpPr>
        <p:spPr>
          <a:xfrm>
            <a:off x="1371600" y="838200"/>
            <a:ext cx="2133600" cy="838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6" name="TextBox 15"/>
          <p:cNvSpPr txBox="1"/>
          <p:nvPr/>
        </p:nvSpPr>
        <p:spPr>
          <a:xfrm>
            <a:off x="1524000" y="939224"/>
            <a:ext cx="1981200" cy="584776"/>
          </a:xfrm>
          <a:prstGeom prst="rect">
            <a:avLst/>
          </a:prstGeom>
          <a:noFill/>
          <a:ln>
            <a:noFill/>
          </a:ln>
        </p:spPr>
        <p:txBody>
          <a:bodyPr wrap="square" rtlCol="0">
            <a:spAutoFit/>
          </a:bodyPr>
          <a:lstStyle/>
          <a:p>
            <a:pPr fontAlgn="auto">
              <a:spcBef>
                <a:spcPts val="0"/>
              </a:spcBef>
              <a:spcAft>
                <a:spcPts val="0"/>
              </a:spcAft>
            </a:pPr>
            <a:r>
              <a:rPr lang="en-US" sz="1600" b="0" dirty="0">
                <a:solidFill>
                  <a:prstClr val="black"/>
                </a:solidFill>
                <a:latin typeface="Calibri"/>
              </a:rPr>
              <a:t>testing the capacity to accommodate</a:t>
            </a:r>
          </a:p>
        </p:txBody>
      </p:sp>
      <p:sp>
        <p:nvSpPr>
          <p:cNvPr id="7" name="Rectangle 6"/>
          <p:cNvSpPr/>
          <p:nvPr/>
        </p:nvSpPr>
        <p:spPr>
          <a:xfrm>
            <a:off x="4648200" y="838200"/>
            <a:ext cx="2133600" cy="838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7" name="TextBox 16"/>
          <p:cNvSpPr txBox="1"/>
          <p:nvPr/>
        </p:nvSpPr>
        <p:spPr>
          <a:xfrm>
            <a:off x="4800600" y="914400"/>
            <a:ext cx="1676400" cy="584776"/>
          </a:xfrm>
          <a:prstGeom prst="rect">
            <a:avLst/>
          </a:prstGeom>
          <a:noFill/>
          <a:ln>
            <a:noFill/>
          </a:ln>
        </p:spPr>
        <p:txBody>
          <a:bodyPr wrap="square" rtlCol="0">
            <a:spAutoFit/>
          </a:bodyPr>
          <a:lstStyle/>
          <a:p>
            <a:pPr fontAlgn="auto">
              <a:spcBef>
                <a:spcPts val="0"/>
              </a:spcBef>
              <a:spcAft>
                <a:spcPts val="0"/>
              </a:spcAft>
            </a:pPr>
            <a:r>
              <a:rPr lang="en-US" sz="1600" b="0" dirty="0">
                <a:solidFill>
                  <a:prstClr val="black"/>
                </a:solidFill>
                <a:latin typeface="Calibri"/>
              </a:rPr>
              <a:t>testing the ability to deliver</a:t>
            </a:r>
          </a:p>
        </p:txBody>
      </p:sp>
      <p:sp>
        <p:nvSpPr>
          <p:cNvPr id="8" name="Rectangle 7"/>
          <p:cNvSpPr/>
          <p:nvPr/>
        </p:nvSpPr>
        <p:spPr>
          <a:xfrm>
            <a:off x="1371600" y="3083362"/>
            <a:ext cx="2133600" cy="838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prstClr val="white"/>
              </a:solidFill>
            </a:endParaRPr>
          </a:p>
        </p:txBody>
      </p:sp>
      <p:sp>
        <p:nvSpPr>
          <p:cNvPr id="23" name="TextBox 22"/>
          <p:cNvSpPr txBox="1"/>
          <p:nvPr/>
        </p:nvSpPr>
        <p:spPr>
          <a:xfrm>
            <a:off x="1524000" y="3184386"/>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testing contribution to affordable housing</a:t>
            </a:r>
          </a:p>
        </p:txBody>
      </p:sp>
      <p:grpSp>
        <p:nvGrpSpPr>
          <p:cNvPr id="67" name="Group 66"/>
          <p:cNvGrpSpPr/>
          <p:nvPr/>
        </p:nvGrpSpPr>
        <p:grpSpPr>
          <a:xfrm>
            <a:off x="3581400" y="1143000"/>
            <a:ext cx="5943600" cy="2927400"/>
            <a:chOff x="3200400" y="1143000"/>
            <a:chExt cx="5943600" cy="2927400"/>
          </a:xfrm>
        </p:grpSpPr>
        <p:sp>
          <p:nvSpPr>
            <p:cNvPr id="14" name="Sun 13"/>
            <p:cNvSpPr/>
            <p:nvPr/>
          </p:nvSpPr>
          <p:spPr>
            <a:xfrm>
              <a:off x="3200400" y="11430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4" name="Sun 23"/>
            <p:cNvSpPr/>
            <p:nvPr/>
          </p:nvSpPr>
          <p:spPr>
            <a:xfrm>
              <a:off x="3200400" y="33528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nvGrpSpPr>
            <p:cNvPr id="31" name="Group 28"/>
            <p:cNvGrpSpPr/>
            <p:nvPr/>
          </p:nvGrpSpPr>
          <p:grpSpPr>
            <a:xfrm>
              <a:off x="7042200" y="2590800"/>
              <a:ext cx="2101800" cy="1479600"/>
              <a:chOff x="7042200" y="4648200"/>
              <a:chExt cx="2101800" cy="1479600"/>
            </a:xfrm>
          </p:grpSpPr>
          <p:sp>
            <p:nvSpPr>
              <p:cNvPr id="26" name="Sun 25"/>
              <p:cNvSpPr/>
              <p:nvPr/>
            </p:nvSpPr>
            <p:spPr>
              <a:xfrm>
                <a:off x="7620000" y="5410200"/>
                <a:ext cx="304800" cy="3048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7" name="TextBox 26"/>
              <p:cNvSpPr txBox="1"/>
              <p:nvPr/>
            </p:nvSpPr>
            <p:spPr>
              <a:xfrm>
                <a:off x="7162800" y="5029200"/>
                <a:ext cx="1981200" cy="338554"/>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prime targets</a:t>
                </a:r>
              </a:p>
            </p:txBody>
          </p:sp>
          <p:sp>
            <p:nvSpPr>
              <p:cNvPr id="28" name="Oval 27"/>
              <p:cNvSpPr/>
              <p:nvPr/>
            </p:nvSpPr>
            <p:spPr>
              <a:xfrm>
                <a:off x="7042200" y="4648200"/>
                <a:ext cx="1492200" cy="1479600"/>
              </a:xfrm>
              <a:prstGeom prst="ellipse">
                <a:avLst/>
              </a:prstGeom>
              <a:no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grpSp>
      <p:cxnSp>
        <p:nvCxnSpPr>
          <p:cNvPr id="42" name="Straight Connector 41"/>
          <p:cNvCxnSpPr/>
          <p:nvPr/>
        </p:nvCxnSpPr>
        <p:spPr>
          <a:xfrm rot="5400000">
            <a:off x="2309487" y="1857629"/>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755377" y="2382189"/>
            <a:ext cx="720435" cy="1586"/>
          </a:xfrm>
          <a:prstGeom prst="line">
            <a:avLst/>
          </a:prstGeom>
          <a:ln w="635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5591429" y="1858423"/>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438400" y="2011220"/>
            <a:ext cx="3352800"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724400" y="3083362"/>
            <a:ext cx="2133600" cy="838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prstClr val="white"/>
              </a:solidFill>
            </a:endParaRPr>
          </a:p>
        </p:txBody>
      </p:sp>
      <p:sp>
        <p:nvSpPr>
          <p:cNvPr id="43" name="TextBox 42"/>
          <p:cNvSpPr txBox="1"/>
          <p:nvPr/>
        </p:nvSpPr>
        <p:spPr>
          <a:xfrm>
            <a:off x="4876800" y="3184386"/>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testing the argument if less than need</a:t>
            </a:r>
          </a:p>
        </p:txBody>
      </p:sp>
      <p:cxnSp>
        <p:nvCxnSpPr>
          <p:cNvPr id="49" name="Straight Connector 48"/>
          <p:cNvCxnSpPr/>
          <p:nvPr/>
        </p:nvCxnSpPr>
        <p:spPr>
          <a:xfrm>
            <a:off x="2438400" y="2742339"/>
            <a:ext cx="3352800"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2309487" y="2898957"/>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614519" y="2899751"/>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124200" y="5045360"/>
            <a:ext cx="2133600" cy="838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prstClr val="white"/>
              </a:solidFill>
            </a:endParaRPr>
          </a:p>
        </p:txBody>
      </p:sp>
      <p:sp>
        <p:nvSpPr>
          <p:cNvPr id="55" name="TextBox 54"/>
          <p:cNvSpPr txBox="1"/>
          <p:nvPr/>
        </p:nvSpPr>
        <p:spPr>
          <a:xfrm>
            <a:off x="3276600" y="5146384"/>
            <a:ext cx="1981200" cy="584776"/>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provision figure for the plan</a:t>
            </a:r>
          </a:p>
        </p:txBody>
      </p:sp>
      <p:sp>
        <p:nvSpPr>
          <p:cNvPr id="56" name="Rectangle 55"/>
          <p:cNvSpPr/>
          <p:nvPr/>
        </p:nvSpPr>
        <p:spPr>
          <a:xfrm>
            <a:off x="6477000" y="5045360"/>
            <a:ext cx="2133600" cy="838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prstClr val="white"/>
              </a:solidFill>
            </a:endParaRPr>
          </a:p>
        </p:txBody>
      </p:sp>
      <p:sp>
        <p:nvSpPr>
          <p:cNvPr id="57" name="TextBox 56"/>
          <p:cNvSpPr txBox="1"/>
          <p:nvPr/>
        </p:nvSpPr>
        <p:spPr>
          <a:xfrm>
            <a:off x="6629400" y="5029201"/>
            <a:ext cx="1981200" cy="830997"/>
          </a:xfrm>
          <a:prstGeom prst="rect">
            <a:avLst/>
          </a:prstGeom>
          <a:noFill/>
        </p:spPr>
        <p:txBody>
          <a:bodyPr wrap="square" rtlCol="0">
            <a:spAutoFit/>
          </a:bodyPr>
          <a:lstStyle/>
          <a:p>
            <a:pPr fontAlgn="auto">
              <a:spcBef>
                <a:spcPts val="0"/>
              </a:spcBef>
              <a:spcAft>
                <a:spcPts val="0"/>
              </a:spcAft>
            </a:pPr>
            <a:r>
              <a:rPr lang="en-US" sz="1600" b="0" dirty="0">
                <a:solidFill>
                  <a:prstClr val="black"/>
                </a:solidFill>
                <a:latin typeface="Calibri"/>
              </a:rPr>
              <a:t>some of OAN may be provided in other districts</a:t>
            </a:r>
          </a:p>
        </p:txBody>
      </p:sp>
      <p:cxnSp>
        <p:nvCxnSpPr>
          <p:cNvPr id="58" name="Straight Connector 57"/>
          <p:cNvCxnSpPr/>
          <p:nvPr/>
        </p:nvCxnSpPr>
        <p:spPr>
          <a:xfrm>
            <a:off x="2438400" y="4296359"/>
            <a:ext cx="3352800"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2309487" y="4124360"/>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5614519" y="4125154"/>
            <a:ext cx="305594" cy="1588"/>
          </a:xfrm>
          <a:prstGeom prst="line">
            <a:avLst/>
          </a:prstGeom>
          <a:ln w="635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3755377" y="4668189"/>
            <a:ext cx="720435" cy="1586"/>
          </a:xfrm>
          <a:prstGeom prst="line">
            <a:avLst/>
          </a:prstGeom>
          <a:ln w="635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3906981" y="6116783"/>
            <a:ext cx="415638" cy="1588"/>
          </a:xfrm>
          <a:prstGeom prst="line">
            <a:avLst/>
          </a:prstGeom>
          <a:ln w="63500">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438400" y="6273224"/>
            <a:ext cx="3886200" cy="400110"/>
          </a:xfrm>
          <a:prstGeom prst="rect">
            <a:avLst/>
          </a:prstGeom>
          <a:noFill/>
        </p:spPr>
        <p:txBody>
          <a:bodyPr wrap="square" rtlCol="0">
            <a:spAutoFit/>
          </a:bodyPr>
          <a:lstStyle/>
          <a:p>
            <a:pPr fontAlgn="auto">
              <a:spcBef>
                <a:spcPts val="0"/>
              </a:spcBef>
              <a:spcAft>
                <a:spcPts val="0"/>
              </a:spcAft>
            </a:pPr>
            <a:r>
              <a:rPr lang="en-US" sz="2000" b="0" dirty="0">
                <a:solidFill>
                  <a:prstClr val="black"/>
                </a:solidFill>
                <a:latin typeface="Calibri"/>
              </a:rPr>
              <a:t>basis for 5 year supply calculation</a:t>
            </a:r>
          </a:p>
        </p:txBody>
      </p:sp>
      <p:pic>
        <p:nvPicPr>
          <p:cNvPr id="35" name="Picture 2" descr="http://www.planning-applications.co.uk/RTPI_logo2.gif"/>
          <p:cNvPicPr>
            <a:picLocks noChangeAspect="1" noChangeArrowheads="1"/>
          </p:cNvPicPr>
          <p:nvPr/>
        </p:nvPicPr>
        <p:blipFill>
          <a:blip r:embed="rId2" cstate="print"/>
          <a:srcRect/>
          <a:stretch>
            <a:fillRect/>
          </a:stretch>
        </p:blipFill>
        <p:spPr bwMode="auto">
          <a:xfrm>
            <a:off x="560512" y="6453337"/>
            <a:ext cx="677228" cy="271463"/>
          </a:xfrm>
          <a:prstGeom prst="rect">
            <a:avLst/>
          </a:prstGeom>
          <a:noFill/>
        </p:spPr>
      </p:pic>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7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00"/>
            <a:ext cx="9155360" cy="1143000"/>
          </a:xfrm>
        </p:spPr>
        <p:txBody>
          <a:bodyPr>
            <a:normAutofit fontScale="90000"/>
          </a:bodyPr>
          <a:lstStyle/>
          <a:p>
            <a:pPr algn="l"/>
            <a:r>
              <a:rPr lang="en-GB" sz="4000" dirty="0">
                <a:solidFill>
                  <a:srgbClr val="7030A0"/>
                </a:solidFill>
              </a:rPr>
              <a:t>five year supply </a:t>
            </a:r>
            <a:r>
              <a:rPr lang="en-GB" dirty="0"/>
              <a:t/>
            </a:r>
            <a:br>
              <a:rPr lang="en-GB" dirty="0"/>
            </a:br>
            <a:endParaRPr lang="en-GB" dirty="0"/>
          </a:p>
        </p:txBody>
      </p:sp>
      <p:sp>
        <p:nvSpPr>
          <p:cNvPr id="7" name="Content Placeholder 6"/>
          <p:cNvSpPr>
            <a:spLocks noGrp="1"/>
          </p:cNvSpPr>
          <p:nvPr>
            <p:ph idx="1"/>
          </p:nvPr>
        </p:nvSpPr>
        <p:spPr>
          <a:xfrm>
            <a:off x="838200" y="1484784"/>
            <a:ext cx="8229600" cy="4968552"/>
          </a:xfrm>
        </p:spPr>
        <p:txBody>
          <a:bodyPr>
            <a:normAutofit/>
          </a:bodyPr>
          <a:lstStyle/>
          <a:p>
            <a:r>
              <a:rPr lang="en-GB" dirty="0" smtClean="0"/>
              <a:t>Framework requires plan to identify a five year supply to be sound</a:t>
            </a:r>
          </a:p>
          <a:p>
            <a:r>
              <a:rPr lang="en-GB" dirty="0" smtClean="0"/>
              <a:t>supply for next five years to make up any backlog and shortfall (‘Sedgefield’ method)</a:t>
            </a:r>
          </a:p>
          <a:p>
            <a:r>
              <a:rPr lang="en-GB" dirty="0" smtClean="0"/>
              <a:t>NPPG confirms this as preferred practice to address the spirit of the Framework</a:t>
            </a:r>
          </a:p>
          <a:p>
            <a:r>
              <a:rPr lang="en-GB" dirty="0" smtClean="0"/>
              <a:t>supply to be found is 5 years of provision plus 5% or 20% for flexibility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6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867328" cy="1143000"/>
          </a:xfrm>
        </p:spPr>
        <p:txBody>
          <a:bodyPr>
            <a:normAutofit fontScale="90000"/>
          </a:bodyPr>
          <a:lstStyle/>
          <a:p>
            <a:pPr algn="l"/>
            <a:r>
              <a:rPr lang="en-GB" dirty="0" smtClean="0">
                <a:solidFill>
                  <a:srgbClr val="FF0000"/>
                </a:solidFill>
              </a:rPr>
              <a:t>five year supply and  development management</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in the absence of a plan and / or a five year supply, the Council is prone to predatory planning applications</a:t>
            </a:r>
          </a:p>
          <a:p>
            <a:r>
              <a:rPr lang="en-GB" dirty="0" smtClean="0"/>
              <a:t>the presumption in favour of sustainable development at the heart of the Framework means permission should be granted unless any adverse impacts would significantly and demonstrably outweigh the benefits</a:t>
            </a:r>
          </a:p>
          <a:p>
            <a:endParaRPr lang="en-GB" dirty="0" smtClean="0"/>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00"/>
            <a:ext cx="9155360" cy="1143000"/>
          </a:xfrm>
        </p:spPr>
        <p:txBody>
          <a:bodyPr>
            <a:normAutofit fontScale="90000"/>
          </a:bodyPr>
          <a:lstStyle/>
          <a:p>
            <a:pPr algn="l"/>
            <a:r>
              <a:rPr lang="en-GB" sz="4000" dirty="0">
                <a:solidFill>
                  <a:srgbClr val="C00000"/>
                </a:solidFill>
              </a:rPr>
              <a:t>in the absence of a plan</a:t>
            </a:r>
            <a:r>
              <a:rPr lang="en-GB" dirty="0"/>
              <a:t/>
            </a:r>
            <a:br>
              <a:rPr lang="en-GB" dirty="0"/>
            </a:br>
            <a:endParaRPr lang="en-GB" dirty="0"/>
          </a:p>
        </p:txBody>
      </p:sp>
      <p:sp>
        <p:nvSpPr>
          <p:cNvPr id="7" name="Content Placeholder 6"/>
          <p:cNvSpPr>
            <a:spLocks noGrp="1"/>
          </p:cNvSpPr>
          <p:nvPr>
            <p:ph idx="1"/>
          </p:nvPr>
        </p:nvSpPr>
        <p:spPr>
          <a:xfrm>
            <a:off x="632520" y="1268760"/>
            <a:ext cx="7560840" cy="2088232"/>
          </a:xfrm>
        </p:spPr>
        <p:txBody>
          <a:bodyPr>
            <a:normAutofit fontScale="70000" lnSpcReduction="20000"/>
          </a:bodyPr>
          <a:lstStyle/>
          <a:p>
            <a:pPr>
              <a:lnSpc>
                <a:spcPct val="120000"/>
              </a:lnSpc>
            </a:pPr>
            <a:r>
              <a:rPr lang="en-GB" sz="4500" dirty="0"/>
              <a:t>policies in plan that are out of date (by not addressing current housing requirements for instance) are not given weight by Inspectors</a:t>
            </a:r>
          </a:p>
          <a:p>
            <a:pPr>
              <a:buNone/>
            </a:pPr>
            <a:endParaRPr lang="en-GB" dirty="0" smtClean="0"/>
          </a:p>
        </p:txBody>
      </p:sp>
      <p:grpSp>
        <p:nvGrpSpPr>
          <p:cNvPr id="10" name="Group 9"/>
          <p:cNvGrpSpPr/>
          <p:nvPr/>
        </p:nvGrpSpPr>
        <p:grpSpPr>
          <a:xfrm>
            <a:off x="704528" y="3284984"/>
            <a:ext cx="7704856" cy="3125588"/>
            <a:chOff x="323528" y="3284984"/>
            <a:chExt cx="7704856" cy="3125588"/>
          </a:xfrm>
        </p:grpSpPr>
        <p:sp>
          <p:nvSpPr>
            <p:cNvPr id="5" name="Content Placeholder 6"/>
            <p:cNvSpPr txBox="1">
              <a:spLocks/>
            </p:cNvSpPr>
            <p:nvPr/>
          </p:nvSpPr>
          <p:spPr>
            <a:xfrm>
              <a:off x="323528" y="3356992"/>
              <a:ext cx="5112568" cy="2376264"/>
            </a:xfrm>
            <a:prstGeom prst="rect">
              <a:avLst/>
            </a:prstGeom>
          </p:spPr>
          <p:txBody>
            <a:bodyPr vert="horz" lIns="91440" tIns="45720" rIns="91440" bIns="45720" rtlCol="0">
              <a:normAutofit lnSpcReduction="10000"/>
            </a:bodyPr>
            <a:lstStyle/>
            <a:p>
              <a:pPr marL="342900" indent="-342900" fontAlgn="auto">
                <a:lnSpc>
                  <a:spcPct val="120000"/>
                </a:lnSpc>
                <a:spcBef>
                  <a:spcPct val="20000"/>
                </a:spcBef>
                <a:spcAft>
                  <a:spcPts val="0"/>
                </a:spcAft>
                <a:buFont typeface="Arial" pitchFamily="34" charset="0"/>
                <a:buChar char="•"/>
              </a:pPr>
              <a:r>
                <a:rPr lang="en-GB" sz="3200" b="0" dirty="0">
                  <a:solidFill>
                    <a:prstClr val="black"/>
                  </a:solidFill>
                  <a:latin typeface="Calibri"/>
                </a:rPr>
                <a:t>the critical example is a site beyond the defined development boundary of a settlement</a:t>
              </a:r>
            </a:p>
            <a:p>
              <a:pPr marL="342900" indent="-342900" fontAlgn="auto">
                <a:spcBef>
                  <a:spcPct val="20000"/>
                </a:spcBef>
                <a:spcAft>
                  <a:spcPts val="0"/>
                </a:spcAft>
                <a:buFont typeface="Arial" pitchFamily="34" charset="0"/>
                <a:buChar char="•"/>
                <a:defRPr/>
              </a:pPr>
              <a:endParaRPr lang="en-GB" sz="3200" b="0" dirty="0">
                <a:solidFill>
                  <a:prstClr val="black"/>
                </a:solidFill>
                <a:latin typeface="Calibri"/>
              </a:endParaRPr>
            </a:p>
            <a:p>
              <a:pPr marL="342900" indent="-342900" fontAlgn="auto">
                <a:spcBef>
                  <a:spcPct val="20000"/>
                </a:spcBef>
                <a:spcAft>
                  <a:spcPts val="0"/>
                </a:spcAft>
                <a:defRPr/>
              </a:pPr>
              <a:endParaRPr lang="en-GB" sz="3200" b="0" dirty="0">
                <a:solidFill>
                  <a:prstClr val="black"/>
                </a:solidFill>
                <a:latin typeface="Calibri"/>
              </a:endParaRPr>
            </a:p>
          </p:txBody>
        </p:sp>
        <p:sp>
          <p:nvSpPr>
            <p:cNvPr id="6" name="Freeform 5"/>
            <p:cNvSpPr/>
            <p:nvPr/>
          </p:nvSpPr>
          <p:spPr>
            <a:xfrm>
              <a:off x="5351054" y="3284984"/>
              <a:ext cx="2677330" cy="3125588"/>
            </a:xfrm>
            <a:custGeom>
              <a:avLst/>
              <a:gdLst>
                <a:gd name="connsiteX0" fmla="*/ 138023 w 2562046"/>
                <a:gd name="connsiteY0" fmla="*/ 1647645 h 2717321"/>
                <a:gd name="connsiteX1" fmla="*/ 0 w 2562046"/>
                <a:gd name="connsiteY1" fmla="*/ 2329132 h 2717321"/>
                <a:gd name="connsiteX2" fmla="*/ 1199072 w 2562046"/>
                <a:gd name="connsiteY2" fmla="*/ 2717321 h 2717321"/>
                <a:gd name="connsiteX3" fmla="*/ 2355012 w 2562046"/>
                <a:gd name="connsiteY3" fmla="*/ 2320506 h 2717321"/>
                <a:gd name="connsiteX4" fmla="*/ 1846053 w 2562046"/>
                <a:gd name="connsiteY4" fmla="*/ 1362974 h 2717321"/>
                <a:gd name="connsiteX5" fmla="*/ 2562046 w 2562046"/>
                <a:gd name="connsiteY5" fmla="*/ 715992 h 2717321"/>
                <a:gd name="connsiteX6" fmla="*/ 2415397 w 2562046"/>
                <a:gd name="connsiteY6" fmla="*/ 138023 h 2717321"/>
                <a:gd name="connsiteX7" fmla="*/ 1708031 w 2562046"/>
                <a:gd name="connsiteY7" fmla="*/ 0 h 2717321"/>
                <a:gd name="connsiteX8" fmla="*/ 1639019 w 2562046"/>
                <a:gd name="connsiteY8" fmla="*/ 526211 h 2717321"/>
                <a:gd name="connsiteX9" fmla="*/ 871268 w 2562046"/>
                <a:gd name="connsiteY9" fmla="*/ 879894 h 2717321"/>
                <a:gd name="connsiteX10" fmla="*/ 138023 w 2562046"/>
                <a:gd name="connsiteY10" fmla="*/ 1647645 h 2717321"/>
                <a:gd name="connsiteX0" fmla="*/ 138023 w 2562046"/>
                <a:gd name="connsiteY0" fmla="*/ 1647645 h 2717321"/>
                <a:gd name="connsiteX1" fmla="*/ 0 w 2562046"/>
                <a:gd name="connsiteY1" fmla="*/ 2329132 h 2717321"/>
                <a:gd name="connsiteX2" fmla="*/ 1199072 w 2562046"/>
                <a:gd name="connsiteY2" fmla="*/ 2717321 h 2717321"/>
                <a:gd name="connsiteX3" fmla="*/ 2355012 w 2562046"/>
                <a:gd name="connsiteY3" fmla="*/ 2320506 h 2717321"/>
                <a:gd name="connsiteX4" fmla="*/ 1846053 w 2562046"/>
                <a:gd name="connsiteY4" fmla="*/ 1362974 h 2717321"/>
                <a:gd name="connsiteX5" fmla="*/ 2562046 w 2562046"/>
                <a:gd name="connsiteY5" fmla="*/ 715992 h 2717321"/>
                <a:gd name="connsiteX6" fmla="*/ 2415397 w 2562046"/>
                <a:gd name="connsiteY6" fmla="*/ 138023 h 2717321"/>
                <a:gd name="connsiteX7" fmla="*/ 1708031 w 2562046"/>
                <a:gd name="connsiteY7" fmla="*/ 0 h 2717321"/>
                <a:gd name="connsiteX8" fmla="*/ 1625039 w 2562046"/>
                <a:gd name="connsiteY8" fmla="*/ 497837 h 2717321"/>
                <a:gd name="connsiteX9" fmla="*/ 871268 w 2562046"/>
                <a:gd name="connsiteY9" fmla="*/ 879894 h 2717321"/>
                <a:gd name="connsiteX10" fmla="*/ 138023 w 2562046"/>
                <a:gd name="connsiteY10" fmla="*/ 1647645 h 2717321"/>
                <a:gd name="connsiteX0" fmla="*/ 138023 w 2562046"/>
                <a:gd name="connsiteY0" fmla="*/ 1647645 h 2717321"/>
                <a:gd name="connsiteX1" fmla="*/ 0 w 2562046"/>
                <a:gd name="connsiteY1" fmla="*/ 2329132 h 2717321"/>
                <a:gd name="connsiteX2" fmla="*/ 1199072 w 2562046"/>
                <a:gd name="connsiteY2" fmla="*/ 2717321 h 2717321"/>
                <a:gd name="connsiteX3" fmla="*/ 2355012 w 2562046"/>
                <a:gd name="connsiteY3" fmla="*/ 2320506 h 2717321"/>
                <a:gd name="connsiteX4" fmla="*/ 1846053 w 2562046"/>
                <a:gd name="connsiteY4" fmla="*/ 1362974 h 2717321"/>
                <a:gd name="connsiteX5" fmla="*/ 2562046 w 2562046"/>
                <a:gd name="connsiteY5" fmla="*/ 715992 h 2717321"/>
                <a:gd name="connsiteX6" fmla="*/ 2415397 w 2562046"/>
                <a:gd name="connsiteY6" fmla="*/ 138023 h 2717321"/>
                <a:gd name="connsiteX7" fmla="*/ 1708031 w 2562046"/>
                <a:gd name="connsiteY7" fmla="*/ 0 h 2717321"/>
                <a:gd name="connsiteX8" fmla="*/ 1625039 w 2562046"/>
                <a:gd name="connsiteY8" fmla="*/ 497837 h 2717321"/>
                <a:gd name="connsiteX9" fmla="*/ 871268 w 2562046"/>
                <a:gd name="connsiteY9" fmla="*/ 879894 h 2717321"/>
                <a:gd name="connsiteX10" fmla="*/ 138023 w 2562046"/>
                <a:gd name="connsiteY10" fmla="*/ 1647645 h 2717321"/>
                <a:gd name="connsiteX0" fmla="*/ 138023 w 2562046"/>
                <a:gd name="connsiteY0" fmla="*/ 1647645 h 2717321"/>
                <a:gd name="connsiteX1" fmla="*/ 0 w 2562046"/>
                <a:gd name="connsiteY1" fmla="*/ 2329132 h 2717321"/>
                <a:gd name="connsiteX2" fmla="*/ 1199072 w 2562046"/>
                <a:gd name="connsiteY2" fmla="*/ 2717321 h 2717321"/>
                <a:gd name="connsiteX3" fmla="*/ 2355012 w 2562046"/>
                <a:gd name="connsiteY3" fmla="*/ 2320506 h 2717321"/>
                <a:gd name="connsiteX4" fmla="*/ 1846053 w 2562046"/>
                <a:gd name="connsiteY4" fmla="*/ 1362974 h 2717321"/>
                <a:gd name="connsiteX5" fmla="*/ 2562046 w 2562046"/>
                <a:gd name="connsiteY5" fmla="*/ 715992 h 2717321"/>
                <a:gd name="connsiteX6" fmla="*/ 2415397 w 2562046"/>
                <a:gd name="connsiteY6" fmla="*/ 138023 h 2717321"/>
                <a:gd name="connsiteX7" fmla="*/ 1708031 w 2562046"/>
                <a:gd name="connsiteY7" fmla="*/ 0 h 2717321"/>
                <a:gd name="connsiteX8" fmla="*/ 1625039 w 2562046"/>
                <a:gd name="connsiteY8" fmla="*/ 497837 h 2717321"/>
                <a:gd name="connsiteX9" fmla="*/ 871268 w 2562046"/>
                <a:gd name="connsiteY9" fmla="*/ 879894 h 2717321"/>
                <a:gd name="connsiteX10" fmla="*/ 138023 w 2562046"/>
                <a:gd name="connsiteY10" fmla="*/ 1647645 h 2717321"/>
                <a:gd name="connsiteX0" fmla="*/ 138023 w 2562046"/>
                <a:gd name="connsiteY0" fmla="*/ 1647645 h 2717321"/>
                <a:gd name="connsiteX1" fmla="*/ 0 w 2562046"/>
                <a:gd name="connsiteY1" fmla="*/ 2329132 h 2717321"/>
                <a:gd name="connsiteX2" fmla="*/ 1199072 w 2562046"/>
                <a:gd name="connsiteY2" fmla="*/ 2717321 h 2717321"/>
                <a:gd name="connsiteX3" fmla="*/ 2355012 w 2562046"/>
                <a:gd name="connsiteY3" fmla="*/ 2320506 h 2717321"/>
                <a:gd name="connsiteX4" fmla="*/ 1846053 w 2562046"/>
                <a:gd name="connsiteY4" fmla="*/ 1362974 h 2717321"/>
                <a:gd name="connsiteX5" fmla="*/ 2562046 w 2562046"/>
                <a:gd name="connsiteY5" fmla="*/ 715992 h 2717321"/>
                <a:gd name="connsiteX6" fmla="*/ 2415397 w 2562046"/>
                <a:gd name="connsiteY6" fmla="*/ 138023 h 2717321"/>
                <a:gd name="connsiteX7" fmla="*/ 1708031 w 2562046"/>
                <a:gd name="connsiteY7" fmla="*/ 0 h 2717321"/>
                <a:gd name="connsiteX8" fmla="*/ 1625039 w 2562046"/>
                <a:gd name="connsiteY8" fmla="*/ 497837 h 2717321"/>
                <a:gd name="connsiteX9" fmla="*/ 871268 w 2562046"/>
                <a:gd name="connsiteY9" fmla="*/ 879894 h 2717321"/>
                <a:gd name="connsiteX10" fmla="*/ 138023 w 2562046"/>
                <a:gd name="connsiteY10" fmla="*/ 1647645 h 2717321"/>
                <a:gd name="connsiteX0" fmla="*/ 138023 w 2562046"/>
                <a:gd name="connsiteY0" fmla="*/ 1647645 h 2717321"/>
                <a:gd name="connsiteX1" fmla="*/ 0 w 2562046"/>
                <a:gd name="connsiteY1" fmla="*/ 2329132 h 2717321"/>
                <a:gd name="connsiteX2" fmla="*/ 1199072 w 2562046"/>
                <a:gd name="connsiteY2" fmla="*/ 2717321 h 2717321"/>
                <a:gd name="connsiteX3" fmla="*/ 2355012 w 2562046"/>
                <a:gd name="connsiteY3" fmla="*/ 2320506 h 2717321"/>
                <a:gd name="connsiteX4" fmla="*/ 1846053 w 2562046"/>
                <a:gd name="connsiteY4" fmla="*/ 1362974 h 2717321"/>
                <a:gd name="connsiteX5" fmla="*/ 2562046 w 2562046"/>
                <a:gd name="connsiteY5" fmla="*/ 715992 h 2717321"/>
                <a:gd name="connsiteX6" fmla="*/ 2415397 w 2562046"/>
                <a:gd name="connsiteY6" fmla="*/ 138023 h 2717321"/>
                <a:gd name="connsiteX7" fmla="*/ 1708031 w 2562046"/>
                <a:gd name="connsiteY7" fmla="*/ 0 h 2717321"/>
                <a:gd name="connsiteX8" fmla="*/ 1625039 w 2562046"/>
                <a:gd name="connsiteY8" fmla="*/ 497837 h 2717321"/>
                <a:gd name="connsiteX9" fmla="*/ 871268 w 2562046"/>
                <a:gd name="connsiteY9" fmla="*/ 879894 h 2717321"/>
                <a:gd name="connsiteX10" fmla="*/ 138023 w 2562046"/>
                <a:gd name="connsiteY10" fmla="*/ 1647645 h 2717321"/>
                <a:gd name="connsiteX0" fmla="*/ 138023 w 2562046"/>
                <a:gd name="connsiteY0" fmla="*/ 1581856 h 2651532"/>
                <a:gd name="connsiteX1" fmla="*/ 0 w 2562046"/>
                <a:gd name="connsiteY1" fmla="*/ 2263343 h 2651532"/>
                <a:gd name="connsiteX2" fmla="*/ 1199072 w 2562046"/>
                <a:gd name="connsiteY2" fmla="*/ 2651532 h 2651532"/>
                <a:gd name="connsiteX3" fmla="*/ 2355012 w 2562046"/>
                <a:gd name="connsiteY3" fmla="*/ 2254717 h 2651532"/>
                <a:gd name="connsiteX4" fmla="*/ 1846053 w 2562046"/>
                <a:gd name="connsiteY4" fmla="*/ 1297185 h 2651532"/>
                <a:gd name="connsiteX5" fmla="*/ 2562046 w 2562046"/>
                <a:gd name="connsiteY5" fmla="*/ 650203 h 2651532"/>
                <a:gd name="connsiteX6" fmla="*/ 2415397 w 2562046"/>
                <a:gd name="connsiteY6" fmla="*/ 72234 h 2651532"/>
                <a:gd name="connsiteX7" fmla="*/ 1769055 w 2562046"/>
                <a:gd name="connsiteY7" fmla="*/ 0 h 2651532"/>
                <a:gd name="connsiteX8" fmla="*/ 1625039 w 2562046"/>
                <a:gd name="connsiteY8" fmla="*/ 432048 h 2651532"/>
                <a:gd name="connsiteX9" fmla="*/ 871268 w 2562046"/>
                <a:gd name="connsiteY9" fmla="*/ 814105 h 2651532"/>
                <a:gd name="connsiteX10" fmla="*/ 138023 w 2562046"/>
                <a:gd name="connsiteY10" fmla="*/ 1581856 h 2651532"/>
                <a:gd name="connsiteX0" fmla="*/ 138023 w 2562046"/>
                <a:gd name="connsiteY0" fmla="*/ 1605603 h 2675279"/>
                <a:gd name="connsiteX1" fmla="*/ 0 w 2562046"/>
                <a:gd name="connsiteY1" fmla="*/ 2287090 h 2675279"/>
                <a:gd name="connsiteX2" fmla="*/ 1199072 w 2562046"/>
                <a:gd name="connsiteY2" fmla="*/ 2675279 h 2675279"/>
                <a:gd name="connsiteX3" fmla="*/ 2355012 w 2562046"/>
                <a:gd name="connsiteY3" fmla="*/ 2278464 h 2675279"/>
                <a:gd name="connsiteX4" fmla="*/ 1846053 w 2562046"/>
                <a:gd name="connsiteY4" fmla="*/ 1320932 h 2675279"/>
                <a:gd name="connsiteX5" fmla="*/ 2562046 w 2562046"/>
                <a:gd name="connsiteY5" fmla="*/ 673950 h 2675279"/>
                <a:gd name="connsiteX6" fmla="*/ 2415397 w 2562046"/>
                <a:gd name="connsiteY6" fmla="*/ 95981 h 2675279"/>
                <a:gd name="connsiteX7" fmla="*/ 1769055 w 2562046"/>
                <a:gd name="connsiteY7" fmla="*/ 23747 h 2675279"/>
                <a:gd name="connsiteX8" fmla="*/ 1625039 w 2562046"/>
                <a:gd name="connsiteY8" fmla="*/ 455795 h 2675279"/>
                <a:gd name="connsiteX9" fmla="*/ 871268 w 2562046"/>
                <a:gd name="connsiteY9" fmla="*/ 837852 h 2675279"/>
                <a:gd name="connsiteX10" fmla="*/ 138023 w 2562046"/>
                <a:gd name="connsiteY10" fmla="*/ 1605603 h 2675279"/>
                <a:gd name="connsiteX0" fmla="*/ 138023 w 2562046"/>
                <a:gd name="connsiteY0" fmla="*/ 1847854 h 2917530"/>
                <a:gd name="connsiteX1" fmla="*/ 0 w 2562046"/>
                <a:gd name="connsiteY1" fmla="*/ 2529341 h 2917530"/>
                <a:gd name="connsiteX2" fmla="*/ 1199072 w 2562046"/>
                <a:gd name="connsiteY2" fmla="*/ 2917530 h 2917530"/>
                <a:gd name="connsiteX3" fmla="*/ 2355012 w 2562046"/>
                <a:gd name="connsiteY3" fmla="*/ 2520715 h 2917530"/>
                <a:gd name="connsiteX4" fmla="*/ 1846053 w 2562046"/>
                <a:gd name="connsiteY4" fmla="*/ 1563183 h 2917530"/>
                <a:gd name="connsiteX5" fmla="*/ 2562046 w 2562046"/>
                <a:gd name="connsiteY5" fmla="*/ 916201 h 2917530"/>
                <a:gd name="connsiteX6" fmla="*/ 2415397 w 2562046"/>
                <a:gd name="connsiteY6" fmla="*/ 338232 h 2917530"/>
                <a:gd name="connsiteX7" fmla="*/ 1769055 w 2562046"/>
                <a:gd name="connsiteY7" fmla="*/ 265998 h 2917530"/>
                <a:gd name="connsiteX8" fmla="*/ 1625039 w 2562046"/>
                <a:gd name="connsiteY8" fmla="*/ 698046 h 2917530"/>
                <a:gd name="connsiteX9" fmla="*/ 871268 w 2562046"/>
                <a:gd name="connsiteY9" fmla="*/ 1080103 h 2917530"/>
                <a:gd name="connsiteX10" fmla="*/ 138023 w 2562046"/>
                <a:gd name="connsiteY10" fmla="*/ 1847854 h 2917530"/>
                <a:gd name="connsiteX0" fmla="*/ 138023 w 2562046"/>
                <a:gd name="connsiteY0" fmla="*/ 1875777 h 2945453"/>
                <a:gd name="connsiteX1" fmla="*/ 0 w 2562046"/>
                <a:gd name="connsiteY1" fmla="*/ 2557264 h 2945453"/>
                <a:gd name="connsiteX2" fmla="*/ 1199072 w 2562046"/>
                <a:gd name="connsiteY2" fmla="*/ 2945453 h 2945453"/>
                <a:gd name="connsiteX3" fmla="*/ 2355012 w 2562046"/>
                <a:gd name="connsiteY3" fmla="*/ 2548638 h 2945453"/>
                <a:gd name="connsiteX4" fmla="*/ 1846053 w 2562046"/>
                <a:gd name="connsiteY4" fmla="*/ 1591106 h 2945453"/>
                <a:gd name="connsiteX5" fmla="*/ 2562046 w 2562046"/>
                <a:gd name="connsiteY5" fmla="*/ 944124 h 2945453"/>
                <a:gd name="connsiteX6" fmla="*/ 2415397 w 2562046"/>
                <a:gd name="connsiteY6" fmla="*/ 366155 h 2945453"/>
                <a:gd name="connsiteX7" fmla="*/ 1769055 w 2562046"/>
                <a:gd name="connsiteY7" fmla="*/ 293921 h 2945453"/>
                <a:gd name="connsiteX8" fmla="*/ 1625039 w 2562046"/>
                <a:gd name="connsiteY8" fmla="*/ 725969 h 2945453"/>
                <a:gd name="connsiteX9" fmla="*/ 871268 w 2562046"/>
                <a:gd name="connsiteY9" fmla="*/ 1108026 h 2945453"/>
                <a:gd name="connsiteX10" fmla="*/ 138023 w 2562046"/>
                <a:gd name="connsiteY10" fmla="*/ 1875777 h 2945453"/>
                <a:gd name="connsiteX0" fmla="*/ 138023 w 2562046"/>
                <a:gd name="connsiteY0" fmla="*/ 1875777 h 2945453"/>
                <a:gd name="connsiteX1" fmla="*/ 0 w 2562046"/>
                <a:gd name="connsiteY1" fmla="*/ 2557264 h 2945453"/>
                <a:gd name="connsiteX2" fmla="*/ 1199072 w 2562046"/>
                <a:gd name="connsiteY2" fmla="*/ 2945453 h 2945453"/>
                <a:gd name="connsiteX3" fmla="*/ 2355012 w 2562046"/>
                <a:gd name="connsiteY3" fmla="*/ 2548638 h 2945453"/>
                <a:gd name="connsiteX4" fmla="*/ 1846053 w 2562046"/>
                <a:gd name="connsiteY4" fmla="*/ 1591106 h 2945453"/>
                <a:gd name="connsiteX5" fmla="*/ 2562046 w 2562046"/>
                <a:gd name="connsiteY5" fmla="*/ 944124 h 2945453"/>
                <a:gd name="connsiteX6" fmla="*/ 2415397 w 2562046"/>
                <a:gd name="connsiteY6" fmla="*/ 366155 h 2945453"/>
                <a:gd name="connsiteX7" fmla="*/ 1769055 w 2562046"/>
                <a:gd name="connsiteY7" fmla="*/ 293921 h 2945453"/>
                <a:gd name="connsiteX8" fmla="*/ 1625039 w 2562046"/>
                <a:gd name="connsiteY8" fmla="*/ 725969 h 2945453"/>
                <a:gd name="connsiteX9" fmla="*/ 871268 w 2562046"/>
                <a:gd name="connsiteY9" fmla="*/ 1108026 h 2945453"/>
                <a:gd name="connsiteX10" fmla="*/ 138023 w 2562046"/>
                <a:gd name="connsiteY10" fmla="*/ 1875777 h 2945453"/>
                <a:gd name="connsiteX0" fmla="*/ 138023 w 2562046"/>
                <a:gd name="connsiteY0" fmla="*/ 1875777 h 2945453"/>
                <a:gd name="connsiteX1" fmla="*/ 0 w 2562046"/>
                <a:gd name="connsiteY1" fmla="*/ 2557264 h 2945453"/>
                <a:gd name="connsiteX2" fmla="*/ 1199072 w 2562046"/>
                <a:gd name="connsiteY2" fmla="*/ 2945453 h 2945453"/>
                <a:gd name="connsiteX3" fmla="*/ 2355012 w 2562046"/>
                <a:gd name="connsiteY3" fmla="*/ 2548638 h 2945453"/>
                <a:gd name="connsiteX4" fmla="*/ 1846053 w 2562046"/>
                <a:gd name="connsiteY4" fmla="*/ 1591106 h 2945453"/>
                <a:gd name="connsiteX5" fmla="*/ 2562046 w 2562046"/>
                <a:gd name="connsiteY5" fmla="*/ 944124 h 2945453"/>
                <a:gd name="connsiteX6" fmla="*/ 2415397 w 2562046"/>
                <a:gd name="connsiteY6" fmla="*/ 366155 h 2945453"/>
                <a:gd name="connsiteX7" fmla="*/ 1769055 w 2562046"/>
                <a:gd name="connsiteY7" fmla="*/ 293921 h 2945453"/>
                <a:gd name="connsiteX8" fmla="*/ 1625039 w 2562046"/>
                <a:gd name="connsiteY8" fmla="*/ 725969 h 2945453"/>
                <a:gd name="connsiteX9" fmla="*/ 871268 w 2562046"/>
                <a:gd name="connsiteY9" fmla="*/ 1108026 h 2945453"/>
                <a:gd name="connsiteX10" fmla="*/ 138023 w 2562046"/>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625039 w 2632081"/>
                <a:gd name="connsiteY8" fmla="*/ 725969 h 2945453"/>
                <a:gd name="connsiteX9" fmla="*/ 871268 w 2632081"/>
                <a:gd name="connsiteY9" fmla="*/ 1108026 h 2945453"/>
                <a:gd name="connsiteX10" fmla="*/ 138023 w 2632081"/>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409015 w 2632081"/>
                <a:gd name="connsiteY8" fmla="*/ 869986 h 2945453"/>
                <a:gd name="connsiteX9" fmla="*/ 871268 w 2632081"/>
                <a:gd name="connsiteY9" fmla="*/ 1108026 h 2945453"/>
                <a:gd name="connsiteX10" fmla="*/ 138023 w 2632081"/>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409015 w 2632081"/>
                <a:gd name="connsiteY8" fmla="*/ 869986 h 2945453"/>
                <a:gd name="connsiteX9" fmla="*/ 871268 w 2632081"/>
                <a:gd name="connsiteY9" fmla="*/ 1108026 h 2945453"/>
                <a:gd name="connsiteX10" fmla="*/ 138023 w 2632081"/>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409015 w 2632081"/>
                <a:gd name="connsiteY8" fmla="*/ 869986 h 2945453"/>
                <a:gd name="connsiteX9" fmla="*/ 871268 w 2632081"/>
                <a:gd name="connsiteY9" fmla="*/ 1108026 h 2945453"/>
                <a:gd name="connsiteX10" fmla="*/ 138023 w 2632081"/>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409015 w 2632081"/>
                <a:gd name="connsiteY8" fmla="*/ 869986 h 2945453"/>
                <a:gd name="connsiteX9" fmla="*/ 871268 w 2632081"/>
                <a:gd name="connsiteY9" fmla="*/ 1108026 h 2945453"/>
                <a:gd name="connsiteX10" fmla="*/ 138023 w 2632081"/>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409015 w 2632081"/>
                <a:gd name="connsiteY8" fmla="*/ 869986 h 2945453"/>
                <a:gd name="connsiteX9" fmla="*/ 871268 w 2632081"/>
                <a:gd name="connsiteY9" fmla="*/ 1108026 h 2945453"/>
                <a:gd name="connsiteX10" fmla="*/ 138023 w 2632081"/>
                <a:gd name="connsiteY10" fmla="*/ 1875777 h 2945453"/>
                <a:gd name="connsiteX0" fmla="*/ 138023 w 2632081"/>
                <a:gd name="connsiteY0" fmla="*/ 1875777 h 2945453"/>
                <a:gd name="connsiteX1" fmla="*/ 0 w 2632081"/>
                <a:gd name="connsiteY1" fmla="*/ 2557264 h 2945453"/>
                <a:gd name="connsiteX2" fmla="*/ 1199072 w 2632081"/>
                <a:gd name="connsiteY2" fmla="*/ 2945453 h 2945453"/>
                <a:gd name="connsiteX3" fmla="*/ 2355012 w 2632081"/>
                <a:gd name="connsiteY3" fmla="*/ 2548638 h 2945453"/>
                <a:gd name="connsiteX4" fmla="*/ 1846053 w 2632081"/>
                <a:gd name="connsiteY4" fmla="*/ 1591106 h 2945453"/>
                <a:gd name="connsiteX5" fmla="*/ 2562046 w 2632081"/>
                <a:gd name="connsiteY5" fmla="*/ 944124 h 2945453"/>
                <a:gd name="connsiteX6" fmla="*/ 2415397 w 2632081"/>
                <a:gd name="connsiteY6" fmla="*/ 366155 h 2945453"/>
                <a:gd name="connsiteX7" fmla="*/ 1769055 w 2632081"/>
                <a:gd name="connsiteY7" fmla="*/ 293921 h 2945453"/>
                <a:gd name="connsiteX8" fmla="*/ 1409015 w 2632081"/>
                <a:gd name="connsiteY8" fmla="*/ 869986 h 2945453"/>
                <a:gd name="connsiteX9" fmla="*/ 871268 w 2632081"/>
                <a:gd name="connsiteY9" fmla="*/ 1108026 h 2945453"/>
                <a:gd name="connsiteX10" fmla="*/ 138023 w 2632081"/>
                <a:gd name="connsiteY10" fmla="*/ 1875777 h 2945453"/>
                <a:gd name="connsiteX0" fmla="*/ 138023 w 2632081"/>
                <a:gd name="connsiteY0" fmla="*/ 1875777 h 3068321"/>
                <a:gd name="connsiteX1" fmla="*/ 0 w 2632081"/>
                <a:gd name="connsiteY1" fmla="*/ 2557264 h 3068321"/>
                <a:gd name="connsiteX2" fmla="*/ 1199072 w 2632081"/>
                <a:gd name="connsiteY2" fmla="*/ 2945453 h 3068321"/>
                <a:gd name="connsiteX3" fmla="*/ 2355012 w 2632081"/>
                <a:gd name="connsiteY3" fmla="*/ 2548638 h 3068321"/>
                <a:gd name="connsiteX4" fmla="*/ 1846053 w 2632081"/>
                <a:gd name="connsiteY4" fmla="*/ 1591106 h 3068321"/>
                <a:gd name="connsiteX5" fmla="*/ 2562046 w 2632081"/>
                <a:gd name="connsiteY5" fmla="*/ 944124 h 3068321"/>
                <a:gd name="connsiteX6" fmla="*/ 2415397 w 2632081"/>
                <a:gd name="connsiteY6" fmla="*/ 366155 h 3068321"/>
                <a:gd name="connsiteX7" fmla="*/ 1769055 w 2632081"/>
                <a:gd name="connsiteY7" fmla="*/ 293921 h 3068321"/>
                <a:gd name="connsiteX8" fmla="*/ 1409015 w 2632081"/>
                <a:gd name="connsiteY8" fmla="*/ 869986 h 3068321"/>
                <a:gd name="connsiteX9" fmla="*/ 871268 w 2632081"/>
                <a:gd name="connsiteY9" fmla="*/ 1108026 h 3068321"/>
                <a:gd name="connsiteX10" fmla="*/ 138023 w 2632081"/>
                <a:gd name="connsiteY10" fmla="*/ 1875777 h 3068321"/>
                <a:gd name="connsiteX0" fmla="*/ 138023 w 2632081"/>
                <a:gd name="connsiteY0" fmla="*/ 1875777 h 3068321"/>
                <a:gd name="connsiteX1" fmla="*/ 0 w 2632081"/>
                <a:gd name="connsiteY1" fmla="*/ 2557264 h 3068321"/>
                <a:gd name="connsiteX2" fmla="*/ 1199072 w 2632081"/>
                <a:gd name="connsiteY2" fmla="*/ 2945453 h 3068321"/>
                <a:gd name="connsiteX3" fmla="*/ 2355012 w 2632081"/>
                <a:gd name="connsiteY3" fmla="*/ 2548638 h 3068321"/>
                <a:gd name="connsiteX4" fmla="*/ 1846053 w 2632081"/>
                <a:gd name="connsiteY4" fmla="*/ 1591106 h 3068321"/>
                <a:gd name="connsiteX5" fmla="*/ 2562046 w 2632081"/>
                <a:gd name="connsiteY5" fmla="*/ 944124 h 3068321"/>
                <a:gd name="connsiteX6" fmla="*/ 2415397 w 2632081"/>
                <a:gd name="connsiteY6" fmla="*/ 366155 h 3068321"/>
                <a:gd name="connsiteX7" fmla="*/ 1769055 w 2632081"/>
                <a:gd name="connsiteY7" fmla="*/ 293921 h 3068321"/>
                <a:gd name="connsiteX8" fmla="*/ 1409015 w 2632081"/>
                <a:gd name="connsiteY8" fmla="*/ 869986 h 3068321"/>
                <a:gd name="connsiteX9" fmla="*/ 871268 w 2632081"/>
                <a:gd name="connsiteY9" fmla="*/ 1108026 h 3068321"/>
                <a:gd name="connsiteX10" fmla="*/ 138023 w 2632081"/>
                <a:gd name="connsiteY10" fmla="*/ 1875777 h 3068321"/>
                <a:gd name="connsiteX0" fmla="*/ 193263 w 2687321"/>
                <a:gd name="connsiteY0" fmla="*/ 1875777 h 3068321"/>
                <a:gd name="connsiteX1" fmla="*/ 55240 w 2687321"/>
                <a:gd name="connsiteY1" fmla="*/ 2557264 h 3068321"/>
                <a:gd name="connsiteX2" fmla="*/ 1254312 w 2687321"/>
                <a:gd name="connsiteY2" fmla="*/ 2945453 h 3068321"/>
                <a:gd name="connsiteX3" fmla="*/ 2410252 w 2687321"/>
                <a:gd name="connsiteY3" fmla="*/ 2548638 h 3068321"/>
                <a:gd name="connsiteX4" fmla="*/ 1901293 w 2687321"/>
                <a:gd name="connsiteY4" fmla="*/ 1591106 h 3068321"/>
                <a:gd name="connsiteX5" fmla="*/ 2617286 w 2687321"/>
                <a:gd name="connsiteY5" fmla="*/ 944124 h 3068321"/>
                <a:gd name="connsiteX6" fmla="*/ 2470637 w 2687321"/>
                <a:gd name="connsiteY6" fmla="*/ 366155 h 3068321"/>
                <a:gd name="connsiteX7" fmla="*/ 1824295 w 2687321"/>
                <a:gd name="connsiteY7" fmla="*/ 293921 h 3068321"/>
                <a:gd name="connsiteX8" fmla="*/ 1464255 w 2687321"/>
                <a:gd name="connsiteY8" fmla="*/ 869986 h 3068321"/>
                <a:gd name="connsiteX9" fmla="*/ 926508 w 2687321"/>
                <a:gd name="connsiteY9" fmla="*/ 1108026 h 3068321"/>
                <a:gd name="connsiteX10" fmla="*/ 193263 w 2687321"/>
                <a:gd name="connsiteY10" fmla="*/ 1875777 h 3068321"/>
                <a:gd name="connsiteX0" fmla="*/ 193263 w 2687321"/>
                <a:gd name="connsiteY0" fmla="*/ 1875777 h 3068321"/>
                <a:gd name="connsiteX1" fmla="*/ 55240 w 2687321"/>
                <a:gd name="connsiteY1" fmla="*/ 2557264 h 3068321"/>
                <a:gd name="connsiteX2" fmla="*/ 1254312 w 2687321"/>
                <a:gd name="connsiteY2" fmla="*/ 2945453 h 3068321"/>
                <a:gd name="connsiteX3" fmla="*/ 2410252 w 2687321"/>
                <a:gd name="connsiteY3" fmla="*/ 2548638 h 3068321"/>
                <a:gd name="connsiteX4" fmla="*/ 1901293 w 2687321"/>
                <a:gd name="connsiteY4" fmla="*/ 1591106 h 3068321"/>
                <a:gd name="connsiteX5" fmla="*/ 2617286 w 2687321"/>
                <a:gd name="connsiteY5" fmla="*/ 944124 h 3068321"/>
                <a:gd name="connsiteX6" fmla="*/ 2470637 w 2687321"/>
                <a:gd name="connsiteY6" fmla="*/ 366155 h 3068321"/>
                <a:gd name="connsiteX7" fmla="*/ 1824295 w 2687321"/>
                <a:gd name="connsiteY7" fmla="*/ 293921 h 3068321"/>
                <a:gd name="connsiteX8" fmla="*/ 1464255 w 2687321"/>
                <a:gd name="connsiteY8" fmla="*/ 869986 h 3068321"/>
                <a:gd name="connsiteX9" fmla="*/ 926508 w 2687321"/>
                <a:gd name="connsiteY9" fmla="*/ 1108026 h 3068321"/>
                <a:gd name="connsiteX10" fmla="*/ 193263 w 2687321"/>
                <a:gd name="connsiteY10" fmla="*/ 1875777 h 3068321"/>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926508 w 2687321"/>
                <a:gd name="connsiteY9" fmla="*/ 1108026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744175 w 2687321"/>
                <a:gd name="connsiteY9" fmla="*/ 1086009 h 3125588"/>
                <a:gd name="connsiteX10" fmla="*/ 193263 w 2687321"/>
                <a:gd name="connsiteY10" fmla="*/ 1875777 h 3125588"/>
                <a:gd name="connsiteX0" fmla="*/ 193263 w 2687321"/>
                <a:gd name="connsiteY0" fmla="*/ 1875777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744175 w 2687321"/>
                <a:gd name="connsiteY9" fmla="*/ 1086009 h 3125588"/>
                <a:gd name="connsiteX10" fmla="*/ 193263 w 2687321"/>
                <a:gd name="connsiteY10" fmla="*/ 1875777 h 3125588"/>
                <a:gd name="connsiteX0" fmla="*/ 72008 w 2687321"/>
                <a:gd name="connsiteY0" fmla="*/ 1856828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744175 w 2687321"/>
                <a:gd name="connsiteY9" fmla="*/ 1086009 h 3125588"/>
                <a:gd name="connsiteX10" fmla="*/ 72008 w 2687321"/>
                <a:gd name="connsiteY10" fmla="*/ 1856828 h 3125588"/>
                <a:gd name="connsiteX0" fmla="*/ 72008 w 2687321"/>
                <a:gd name="connsiteY0" fmla="*/ 1856828 h 3125588"/>
                <a:gd name="connsiteX1" fmla="*/ 55240 w 2687321"/>
                <a:gd name="connsiteY1" fmla="*/ 2557264 h 3125588"/>
                <a:gd name="connsiteX2" fmla="*/ 1320239 w 2687321"/>
                <a:gd name="connsiteY2" fmla="*/ 3074850 h 3125588"/>
                <a:gd name="connsiteX3" fmla="*/ 2410252 w 2687321"/>
                <a:gd name="connsiteY3" fmla="*/ 2548638 h 3125588"/>
                <a:gd name="connsiteX4" fmla="*/ 1901293 w 2687321"/>
                <a:gd name="connsiteY4" fmla="*/ 1591106 h 3125588"/>
                <a:gd name="connsiteX5" fmla="*/ 2617286 w 2687321"/>
                <a:gd name="connsiteY5" fmla="*/ 944124 h 3125588"/>
                <a:gd name="connsiteX6" fmla="*/ 2470637 w 2687321"/>
                <a:gd name="connsiteY6" fmla="*/ 366155 h 3125588"/>
                <a:gd name="connsiteX7" fmla="*/ 1824295 w 2687321"/>
                <a:gd name="connsiteY7" fmla="*/ 293921 h 3125588"/>
                <a:gd name="connsiteX8" fmla="*/ 1464255 w 2687321"/>
                <a:gd name="connsiteY8" fmla="*/ 869986 h 3125588"/>
                <a:gd name="connsiteX9" fmla="*/ 744175 w 2687321"/>
                <a:gd name="connsiteY9" fmla="*/ 1086009 h 3125588"/>
                <a:gd name="connsiteX10" fmla="*/ 72008 w 2687321"/>
                <a:gd name="connsiteY10" fmla="*/ 1856828 h 3125588"/>
                <a:gd name="connsiteX0" fmla="*/ 46008 w 2661321"/>
                <a:gd name="connsiteY0" fmla="*/ 1856828 h 3125588"/>
                <a:gd name="connsiteX1" fmla="*/ 190024 w 2661321"/>
                <a:gd name="connsiteY1" fmla="*/ 2504900 h 3125588"/>
                <a:gd name="connsiteX2" fmla="*/ 1294239 w 2661321"/>
                <a:gd name="connsiteY2" fmla="*/ 3074850 h 3125588"/>
                <a:gd name="connsiteX3" fmla="*/ 2384252 w 2661321"/>
                <a:gd name="connsiteY3" fmla="*/ 2548638 h 3125588"/>
                <a:gd name="connsiteX4" fmla="*/ 1875293 w 2661321"/>
                <a:gd name="connsiteY4" fmla="*/ 1591106 h 3125588"/>
                <a:gd name="connsiteX5" fmla="*/ 2591286 w 2661321"/>
                <a:gd name="connsiteY5" fmla="*/ 944124 h 3125588"/>
                <a:gd name="connsiteX6" fmla="*/ 2444637 w 2661321"/>
                <a:gd name="connsiteY6" fmla="*/ 366155 h 3125588"/>
                <a:gd name="connsiteX7" fmla="*/ 1798295 w 2661321"/>
                <a:gd name="connsiteY7" fmla="*/ 293921 h 3125588"/>
                <a:gd name="connsiteX8" fmla="*/ 1438255 w 2661321"/>
                <a:gd name="connsiteY8" fmla="*/ 869986 h 3125588"/>
                <a:gd name="connsiteX9" fmla="*/ 718175 w 2661321"/>
                <a:gd name="connsiteY9" fmla="*/ 1086009 h 3125588"/>
                <a:gd name="connsiteX10" fmla="*/ 46008 w 2661321"/>
                <a:gd name="connsiteY10" fmla="*/ 1856828 h 3125588"/>
                <a:gd name="connsiteX0" fmla="*/ 46008 w 2661321"/>
                <a:gd name="connsiteY0" fmla="*/ 1856828 h 3125588"/>
                <a:gd name="connsiteX1" fmla="*/ 190024 w 2661321"/>
                <a:gd name="connsiteY1" fmla="*/ 2504900 h 3125588"/>
                <a:gd name="connsiteX2" fmla="*/ 1294239 w 2661321"/>
                <a:gd name="connsiteY2" fmla="*/ 3074850 h 3125588"/>
                <a:gd name="connsiteX3" fmla="*/ 2384252 w 2661321"/>
                <a:gd name="connsiteY3" fmla="*/ 2548638 h 3125588"/>
                <a:gd name="connsiteX4" fmla="*/ 1875293 w 2661321"/>
                <a:gd name="connsiteY4" fmla="*/ 1591106 h 3125588"/>
                <a:gd name="connsiteX5" fmla="*/ 2591286 w 2661321"/>
                <a:gd name="connsiteY5" fmla="*/ 944124 h 3125588"/>
                <a:gd name="connsiteX6" fmla="*/ 2444637 w 2661321"/>
                <a:gd name="connsiteY6" fmla="*/ 366155 h 3125588"/>
                <a:gd name="connsiteX7" fmla="*/ 1798295 w 2661321"/>
                <a:gd name="connsiteY7" fmla="*/ 293921 h 3125588"/>
                <a:gd name="connsiteX8" fmla="*/ 1438255 w 2661321"/>
                <a:gd name="connsiteY8" fmla="*/ 869986 h 3125588"/>
                <a:gd name="connsiteX9" fmla="*/ 718175 w 2661321"/>
                <a:gd name="connsiteY9" fmla="*/ 1086009 h 3125588"/>
                <a:gd name="connsiteX10" fmla="*/ 46008 w 2661321"/>
                <a:gd name="connsiteY10" fmla="*/ 1856828 h 3125588"/>
                <a:gd name="connsiteX0" fmla="*/ 46008 w 2661321"/>
                <a:gd name="connsiteY0" fmla="*/ 1856828 h 3125588"/>
                <a:gd name="connsiteX1" fmla="*/ 190024 w 2661321"/>
                <a:gd name="connsiteY1" fmla="*/ 2504900 h 3125588"/>
                <a:gd name="connsiteX2" fmla="*/ 1294239 w 2661321"/>
                <a:gd name="connsiteY2" fmla="*/ 3074850 h 3125588"/>
                <a:gd name="connsiteX3" fmla="*/ 2384252 w 2661321"/>
                <a:gd name="connsiteY3" fmla="*/ 2548638 h 3125588"/>
                <a:gd name="connsiteX4" fmla="*/ 1875293 w 2661321"/>
                <a:gd name="connsiteY4" fmla="*/ 1591106 h 3125588"/>
                <a:gd name="connsiteX5" fmla="*/ 2591286 w 2661321"/>
                <a:gd name="connsiteY5" fmla="*/ 944124 h 3125588"/>
                <a:gd name="connsiteX6" fmla="*/ 2444637 w 2661321"/>
                <a:gd name="connsiteY6" fmla="*/ 366155 h 3125588"/>
                <a:gd name="connsiteX7" fmla="*/ 1798295 w 2661321"/>
                <a:gd name="connsiteY7" fmla="*/ 293921 h 3125588"/>
                <a:gd name="connsiteX8" fmla="*/ 1438255 w 2661321"/>
                <a:gd name="connsiteY8" fmla="*/ 869986 h 3125588"/>
                <a:gd name="connsiteX9" fmla="*/ 766088 w 2661321"/>
                <a:gd name="connsiteY9" fmla="*/ 1208756 h 3125588"/>
                <a:gd name="connsiteX10" fmla="*/ 46008 w 2661321"/>
                <a:gd name="connsiteY10" fmla="*/ 1856828 h 3125588"/>
                <a:gd name="connsiteX0" fmla="*/ 46008 w 2661321"/>
                <a:gd name="connsiteY0" fmla="*/ 1856828 h 3125588"/>
                <a:gd name="connsiteX1" fmla="*/ 190024 w 2661321"/>
                <a:gd name="connsiteY1" fmla="*/ 2504900 h 3125588"/>
                <a:gd name="connsiteX2" fmla="*/ 1294239 w 2661321"/>
                <a:gd name="connsiteY2" fmla="*/ 3074850 h 3125588"/>
                <a:gd name="connsiteX3" fmla="*/ 2384252 w 2661321"/>
                <a:gd name="connsiteY3" fmla="*/ 2548638 h 3125588"/>
                <a:gd name="connsiteX4" fmla="*/ 1875293 w 2661321"/>
                <a:gd name="connsiteY4" fmla="*/ 1591106 h 3125588"/>
                <a:gd name="connsiteX5" fmla="*/ 2591286 w 2661321"/>
                <a:gd name="connsiteY5" fmla="*/ 944124 h 3125588"/>
                <a:gd name="connsiteX6" fmla="*/ 2444637 w 2661321"/>
                <a:gd name="connsiteY6" fmla="*/ 366155 h 3125588"/>
                <a:gd name="connsiteX7" fmla="*/ 1798295 w 2661321"/>
                <a:gd name="connsiteY7" fmla="*/ 293921 h 3125588"/>
                <a:gd name="connsiteX8" fmla="*/ 1438255 w 2661321"/>
                <a:gd name="connsiteY8" fmla="*/ 869986 h 3125588"/>
                <a:gd name="connsiteX9" fmla="*/ 766088 w 2661321"/>
                <a:gd name="connsiteY9" fmla="*/ 1208756 h 3125588"/>
                <a:gd name="connsiteX10" fmla="*/ 46008 w 2661321"/>
                <a:gd name="connsiteY10" fmla="*/ 1856828 h 3125588"/>
                <a:gd name="connsiteX0" fmla="*/ 46008 w 2661321"/>
                <a:gd name="connsiteY0" fmla="*/ 1856828 h 3125588"/>
                <a:gd name="connsiteX1" fmla="*/ 190024 w 2661321"/>
                <a:gd name="connsiteY1" fmla="*/ 2504900 h 3125588"/>
                <a:gd name="connsiteX2" fmla="*/ 1294239 w 2661321"/>
                <a:gd name="connsiteY2" fmla="*/ 3074850 h 3125588"/>
                <a:gd name="connsiteX3" fmla="*/ 2384252 w 2661321"/>
                <a:gd name="connsiteY3" fmla="*/ 2548638 h 3125588"/>
                <a:gd name="connsiteX4" fmla="*/ 1875293 w 2661321"/>
                <a:gd name="connsiteY4" fmla="*/ 1591106 h 3125588"/>
                <a:gd name="connsiteX5" fmla="*/ 2591286 w 2661321"/>
                <a:gd name="connsiteY5" fmla="*/ 944124 h 3125588"/>
                <a:gd name="connsiteX6" fmla="*/ 2444637 w 2661321"/>
                <a:gd name="connsiteY6" fmla="*/ 366155 h 3125588"/>
                <a:gd name="connsiteX7" fmla="*/ 1798295 w 2661321"/>
                <a:gd name="connsiteY7" fmla="*/ 293921 h 3125588"/>
                <a:gd name="connsiteX8" fmla="*/ 1438255 w 2661321"/>
                <a:gd name="connsiteY8" fmla="*/ 869986 h 3125588"/>
                <a:gd name="connsiteX9" fmla="*/ 766088 w 2661321"/>
                <a:gd name="connsiteY9" fmla="*/ 1208756 h 3125588"/>
                <a:gd name="connsiteX10" fmla="*/ 46008 w 2661321"/>
                <a:gd name="connsiteY10" fmla="*/ 1856828 h 3125588"/>
                <a:gd name="connsiteX0" fmla="*/ 176193 w 2791506"/>
                <a:gd name="connsiteY0" fmla="*/ 1856828 h 3125588"/>
                <a:gd name="connsiteX1" fmla="*/ 320209 w 2791506"/>
                <a:gd name="connsiteY1" fmla="*/ 2504900 h 3125588"/>
                <a:gd name="connsiteX2" fmla="*/ 1424424 w 2791506"/>
                <a:gd name="connsiteY2" fmla="*/ 3074850 h 3125588"/>
                <a:gd name="connsiteX3" fmla="*/ 2514437 w 2791506"/>
                <a:gd name="connsiteY3" fmla="*/ 2548638 h 3125588"/>
                <a:gd name="connsiteX4" fmla="*/ 2005478 w 2791506"/>
                <a:gd name="connsiteY4" fmla="*/ 1591106 h 3125588"/>
                <a:gd name="connsiteX5" fmla="*/ 2721471 w 2791506"/>
                <a:gd name="connsiteY5" fmla="*/ 944124 h 3125588"/>
                <a:gd name="connsiteX6" fmla="*/ 2574822 w 2791506"/>
                <a:gd name="connsiteY6" fmla="*/ 366155 h 3125588"/>
                <a:gd name="connsiteX7" fmla="*/ 1928480 w 2791506"/>
                <a:gd name="connsiteY7" fmla="*/ 293921 h 3125588"/>
                <a:gd name="connsiteX8" fmla="*/ 1568440 w 2791506"/>
                <a:gd name="connsiteY8" fmla="*/ 869986 h 3125588"/>
                <a:gd name="connsiteX9" fmla="*/ 896273 w 2791506"/>
                <a:gd name="connsiteY9" fmla="*/ 1208756 h 3125588"/>
                <a:gd name="connsiteX10" fmla="*/ 176193 w 2791506"/>
                <a:gd name="connsiteY10" fmla="*/ 1856828 h 3125588"/>
                <a:gd name="connsiteX0" fmla="*/ 62017 w 2677330"/>
                <a:gd name="connsiteY0" fmla="*/ 1856828 h 3125588"/>
                <a:gd name="connsiteX1" fmla="*/ 206033 w 2677330"/>
                <a:gd name="connsiteY1" fmla="*/ 2504900 h 3125588"/>
                <a:gd name="connsiteX2" fmla="*/ 1310248 w 2677330"/>
                <a:gd name="connsiteY2" fmla="*/ 3074850 h 3125588"/>
                <a:gd name="connsiteX3" fmla="*/ 2400261 w 2677330"/>
                <a:gd name="connsiteY3" fmla="*/ 2548638 h 3125588"/>
                <a:gd name="connsiteX4" fmla="*/ 1891302 w 2677330"/>
                <a:gd name="connsiteY4" fmla="*/ 1591106 h 3125588"/>
                <a:gd name="connsiteX5" fmla="*/ 2607295 w 2677330"/>
                <a:gd name="connsiteY5" fmla="*/ 944124 h 3125588"/>
                <a:gd name="connsiteX6" fmla="*/ 2460646 w 2677330"/>
                <a:gd name="connsiteY6" fmla="*/ 366155 h 3125588"/>
                <a:gd name="connsiteX7" fmla="*/ 1814304 w 2677330"/>
                <a:gd name="connsiteY7" fmla="*/ 293921 h 3125588"/>
                <a:gd name="connsiteX8" fmla="*/ 1454264 w 2677330"/>
                <a:gd name="connsiteY8" fmla="*/ 869986 h 3125588"/>
                <a:gd name="connsiteX9" fmla="*/ 782097 w 2677330"/>
                <a:gd name="connsiteY9" fmla="*/ 1208756 h 3125588"/>
                <a:gd name="connsiteX10" fmla="*/ 62017 w 2677330"/>
                <a:gd name="connsiteY10" fmla="*/ 1856828 h 3125588"/>
                <a:gd name="connsiteX0" fmla="*/ 62017 w 2677330"/>
                <a:gd name="connsiteY0" fmla="*/ 1856828 h 3125588"/>
                <a:gd name="connsiteX1" fmla="*/ 206033 w 2677330"/>
                <a:gd name="connsiteY1" fmla="*/ 2504900 h 3125588"/>
                <a:gd name="connsiteX2" fmla="*/ 1310248 w 2677330"/>
                <a:gd name="connsiteY2" fmla="*/ 3074850 h 3125588"/>
                <a:gd name="connsiteX3" fmla="*/ 2400261 w 2677330"/>
                <a:gd name="connsiteY3" fmla="*/ 2548638 h 3125588"/>
                <a:gd name="connsiteX4" fmla="*/ 1891302 w 2677330"/>
                <a:gd name="connsiteY4" fmla="*/ 1591106 h 3125588"/>
                <a:gd name="connsiteX5" fmla="*/ 2607295 w 2677330"/>
                <a:gd name="connsiteY5" fmla="*/ 944124 h 3125588"/>
                <a:gd name="connsiteX6" fmla="*/ 2460646 w 2677330"/>
                <a:gd name="connsiteY6" fmla="*/ 366155 h 3125588"/>
                <a:gd name="connsiteX7" fmla="*/ 1814304 w 2677330"/>
                <a:gd name="connsiteY7" fmla="*/ 293921 h 3125588"/>
                <a:gd name="connsiteX8" fmla="*/ 1454264 w 2677330"/>
                <a:gd name="connsiteY8" fmla="*/ 869986 h 3125588"/>
                <a:gd name="connsiteX9" fmla="*/ 782097 w 2677330"/>
                <a:gd name="connsiteY9" fmla="*/ 1208756 h 3125588"/>
                <a:gd name="connsiteX10" fmla="*/ 518969 w 2677330"/>
                <a:gd name="connsiteY10" fmla="*/ 1367908 h 3125588"/>
                <a:gd name="connsiteX11" fmla="*/ 62017 w 2677330"/>
                <a:gd name="connsiteY11" fmla="*/ 1856828 h 3125588"/>
                <a:gd name="connsiteX0" fmla="*/ 62017 w 2677330"/>
                <a:gd name="connsiteY0" fmla="*/ 1856828 h 3125588"/>
                <a:gd name="connsiteX1" fmla="*/ 206033 w 2677330"/>
                <a:gd name="connsiteY1" fmla="*/ 2504900 h 3125588"/>
                <a:gd name="connsiteX2" fmla="*/ 1310248 w 2677330"/>
                <a:gd name="connsiteY2" fmla="*/ 3074850 h 3125588"/>
                <a:gd name="connsiteX3" fmla="*/ 2400261 w 2677330"/>
                <a:gd name="connsiteY3" fmla="*/ 2548638 h 3125588"/>
                <a:gd name="connsiteX4" fmla="*/ 1891302 w 2677330"/>
                <a:gd name="connsiteY4" fmla="*/ 1591106 h 3125588"/>
                <a:gd name="connsiteX5" fmla="*/ 2607295 w 2677330"/>
                <a:gd name="connsiteY5" fmla="*/ 944124 h 3125588"/>
                <a:gd name="connsiteX6" fmla="*/ 2460646 w 2677330"/>
                <a:gd name="connsiteY6" fmla="*/ 366155 h 3125588"/>
                <a:gd name="connsiteX7" fmla="*/ 1814304 w 2677330"/>
                <a:gd name="connsiteY7" fmla="*/ 293921 h 3125588"/>
                <a:gd name="connsiteX8" fmla="*/ 1454264 w 2677330"/>
                <a:gd name="connsiteY8" fmla="*/ 869986 h 3125588"/>
                <a:gd name="connsiteX9" fmla="*/ 782097 w 2677330"/>
                <a:gd name="connsiteY9" fmla="*/ 1136748 h 3125588"/>
                <a:gd name="connsiteX10" fmla="*/ 518969 w 2677330"/>
                <a:gd name="connsiteY10" fmla="*/ 1367908 h 3125588"/>
                <a:gd name="connsiteX11" fmla="*/ 62017 w 2677330"/>
                <a:gd name="connsiteY11" fmla="*/ 1856828 h 3125588"/>
                <a:gd name="connsiteX0" fmla="*/ 62017 w 2677330"/>
                <a:gd name="connsiteY0" fmla="*/ 1856828 h 3125588"/>
                <a:gd name="connsiteX1" fmla="*/ 206033 w 2677330"/>
                <a:gd name="connsiteY1" fmla="*/ 2504900 h 3125588"/>
                <a:gd name="connsiteX2" fmla="*/ 1310248 w 2677330"/>
                <a:gd name="connsiteY2" fmla="*/ 3074850 h 3125588"/>
                <a:gd name="connsiteX3" fmla="*/ 2400261 w 2677330"/>
                <a:gd name="connsiteY3" fmla="*/ 2548638 h 3125588"/>
                <a:gd name="connsiteX4" fmla="*/ 1891302 w 2677330"/>
                <a:gd name="connsiteY4" fmla="*/ 1591106 h 3125588"/>
                <a:gd name="connsiteX5" fmla="*/ 2607295 w 2677330"/>
                <a:gd name="connsiteY5" fmla="*/ 944124 h 3125588"/>
                <a:gd name="connsiteX6" fmla="*/ 2460646 w 2677330"/>
                <a:gd name="connsiteY6" fmla="*/ 366155 h 3125588"/>
                <a:gd name="connsiteX7" fmla="*/ 1814304 w 2677330"/>
                <a:gd name="connsiteY7" fmla="*/ 293921 h 3125588"/>
                <a:gd name="connsiteX8" fmla="*/ 1454264 w 2677330"/>
                <a:gd name="connsiteY8" fmla="*/ 869986 h 3125588"/>
                <a:gd name="connsiteX9" fmla="*/ 782097 w 2677330"/>
                <a:gd name="connsiteY9" fmla="*/ 1136748 h 3125588"/>
                <a:gd name="connsiteX10" fmla="*/ 422057 w 2677330"/>
                <a:gd name="connsiteY10" fmla="*/ 1424780 h 3125588"/>
                <a:gd name="connsiteX11" fmla="*/ 62017 w 2677330"/>
                <a:gd name="connsiteY11" fmla="*/ 1856828 h 3125588"/>
                <a:gd name="connsiteX0" fmla="*/ 62017 w 2677330"/>
                <a:gd name="connsiteY0" fmla="*/ 1856828 h 3125588"/>
                <a:gd name="connsiteX1" fmla="*/ 206033 w 2677330"/>
                <a:gd name="connsiteY1" fmla="*/ 2504900 h 3125588"/>
                <a:gd name="connsiteX2" fmla="*/ 1310248 w 2677330"/>
                <a:gd name="connsiteY2" fmla="*/ 3074850 h 3125588"/>
                <a:gd name="connsiteX3" fmla="*/ 2400261 w 2677330"/>
                <a:gd name="connsiteY3" fmla="*/ 2548638 h 3125588"/>
                <a:gd name="connsiteX4" fmla="*/ 1891302 w 2677330"/>
                <a:gd name="connsiteY4" fmla="*/ 1591106 h 3125588"/>
                <a:gd name="connsiteX5" fmla="*/ 2607295 w 2677330"/>
                <a:gd name="connsiteY5" fmla="*/ 944124 h 3125588"/>
                <a:gd name="connsiteX6" fmla="*/ 2460646 w 2677330"/>
                <a:gd name="connsiteY6" fmla="*/ 366155 h 3125588"/>
                <a:gd name="connsiteX7" fmla="*/ 1814304 w 2677330"/>
                <a:gd name="connsiteY7" fmla="*/ 293921 h 3125588"/>
                <a:gd name="connsiteX8" fmla="*/ 1454264 w 2677330"/>
                <a:gd name="connsiteY8" fmla="*/ 869986 h 3125588"/>
                <a:gd name="connsiteX9" fmla="*/ 782097 w 2677330"/>
                <a:gd name="connsiteY9" fmla="*/ 1064740 h 3125588"/>
                <a:gd name="connsiteX10" fmla="*/ 422057 w 2677330"/>
                <a:gd name="connsiteY10" fmla="*/ 1424780 h 3125588"/>
                <a:gd name="connsiteX11" fmla="*/ 62017 w 2677330"/>
                <a:gd name="connsiteY11" fmla="*/ 1856828 h 3125588"/>
                <a:gd name="connsiteX0" fmla="*/ 62017 w 2677330"/>
                <a:gd name="connsiteY0" fmla="*/ 1856828 h 3125588"/>
                <a:gd name="connsiteX1" fmla="*/ 206033 w 2677330"/>
                <a:gd name="connsiteY1" fmla="*/ 2504900 h 3125588"/>
                <a:gd name="connsiteX2" fmla="*/ 1310248 w 2677330"/>
                <a:gd name="connsiteY2" fmla="*/ 3074850 h 3125588"/>
                <a:gd name="connsiteX3" fmla="*/ 2400261 w 2677330"/>
                <a:gd name="connsiteY3" fmla="*/ 2548638 h 3125588"/>
                <a:gd name="connsiteX4" fmla="*/ 1891302 w 2677330"/>
                <a:gd name="connsiteY4" fmla="*/ 1591106 h 3125588"/>
                <a:gd name="connsiteX5" fmla="*/ 2607295 w 2677330"/>
                <a:gd name="connsiteY5" fmla="*/ 944124 h 3125588"/>
                <a:gd name="connsiteX6" fmla="*/ 2460646 w 2677330"/>
                <a:gd name="connsiteY6" fmla="*/ 366155 h 3125588"/>
                <a:gd name="connsiteX7" fmla="*/ 1814304 w 2677330"/>
                <a:gd name="connsiteY7" fmla="*/ 293921 h 3125588"/>
                <a:gd name="connsiteX8" fmla="*/ 1454264 w 2677330"/>
                <a:gd name="connsiteY8" fmla="*/ 869986 h 3125588"/>
                <a:gd name="connsiteX9" fmla="*/ 782097 w 2677330"/>
                <a:gd name="connsiteY9" fmla="*/ 1064740 h 3125588"/>
                <a:gd name="connsiteX10" fmla="*/ 422057 w 2677330"/>
                <a:gd name="connsiteY10" fmla="*/ 1424780 h 3125588"/>
                <a:gd name="connsiteX11" fmla="*/ 62017 w 2677330"/>
                <a:gd name="connsiteY11" fmla="*/ 1856828 h 3125588"/>
                <a:gd name="connsiteX0" fmla="*/ 62017 w 2677330"/>
                <a:gd name="connsiteY0" fmla="*/ 1856828 h 3125588"/>
                <a:gd name="connsiteX1" fmla="*/ 206033 w 2677330"/>
                <a:gd name="connsiteY1" fmla="*/ 2504900 h 3125588"/>
                <a:gd name="connsiteX2" fmla="*/ 569769 w 2677330"/>
                <a:gd name="connsiteY2" fmla="*/ 2775068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454264 w 2677330"/>
                <a:gd name="connsiteY9" fmla="*/ 869986 h 3125588"/>
                <a:gd name="connsiteX10" fmla="*/ 782097 w 2677330"/>
                <a:gd name="connsiteY10" fmla="*/ 1064740 h 3125588"/>
                <a:gd name="connsiteX11" fmla="*/ 422057 w 2677330"/>
                <a:gd name="connsiteY11" fmla="*/ 1424780 h 3125588"/>
                <a:gd name="connsiteX12" fmla="*/ 62017 w 2677330"/>
                <a:gd name="connsiteY12" fmla="*/ 1856828 h 3125588"/>
                <a:gd name="connsiteX0" fmla="*/ 62017 w 2677330"/>
                <a:gd name="connsiteY0" fmla="*/ 1856828 h 3125588"/>
                <a:gd name="connsiteX1" fmla="*/ 206033 w 2677330"/>
                <a:gd name="connsiteY1" fmla="*/ 2504900 h 3125588"/>
                <a:gd name="connsiteX2" fmla="*/ 569769 w 2677330"/>
                <a:gd name="connsiteY2" fmla="*/ 2775068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454264 w 2677330"/>
                <a:gd name="connsiteY9" fmla="*/ 869986 h 3125588"/>
                <a:gd name="connsiteX10" fmla="*/ 782097 w 2677330"/>
                <a:gd name="connsiteY10" fmla="*/ 1064740 h 3125588"/>
                <a:gd name="connsiteX11" fmla="*/ 422057 w 2677330"/>
                <a:gd name="connsiteY11" fmla="*/ 1424780 h 3125588"/>
                <a:gd name="connsiteX12" fmla="*/ 62017 w 2677330"/>
                <a:gd name="connsiteY12" fmla="*/ 1856828 h 3125588"/>
                <a:gd name="connsiteX0" fmla="*/ 62017 w 2677330"/>
                <a:gd name="connsiteY0" fmla="*/ 1856828 h 3125588"/>
                <a:gd name="connsiteX1" fmla="*/ 206033 w 2677330"/>
                <a:gd name="connsiteY1" fmla="*/ 2504900 h 3125588"/>
                <a:gd name="connsiteX2" fmla="*/ 566073 w 2677330"/>
                <a:gd name="connsiteY2" fmla="*/ 2864940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454264 w 2677330"/>
                <a:gd name="connsiteY9" fmla="*/ 869986 h 3125588"/>
                <a:gd name="connsiteX10" fmla="*/ 782097 w 2677330"/>
                <a:gd name="connsiteY10" fmla="*/ 1064740 h 3125588"/>
                <a:gd name="connsiteX11" fmla="*/ 422057 w 2677330"/>
                <a:gd name="connsiteY11" fmla="*/ 1424780 h 3125588"/>
                <a:gd name="connsiteX12" fmla="*/ 62017 w 2677330"/>
                <a:gd name="connsiteY12" fmla="*/ 1856828 h 3125588"/>
                <a:gd name="connsiteX0" fmla="*/ 62017 w 2677330"/>
                <a:gd name="connsiteY0" fmla="*/ 1856828 h 3125588"/>
                <a:gd name="connsiteX1" fmla="*/ 206033 w 2677330"/>
                <a:gd name="connsiteY1" fmla="*/ 2504900 h 3125588"/>
                <a:gd name="connsiteX2" fmla="*/ 566073 w 2677330"/>
                <a:gd name="connsiteY2" fmla="*/ 2864940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454264 w 2677330"/>
                <a:gd name="connsiteY9" fmla="*/ 869986 h 3125588"/>
                <a:gd name="connsiteX10" fmla="*/ 1286049 w 2677330"/>
                <a:gd name="connsiteY10" fmla="*/ 951348 h 3125588"/>
                <a:gd name="connsiteX11" fmla="*/ 782097 w 2677330"/>
                <a:gd name="connsiteY11" fmla="*/ 1064740 h 3125588"/>
                <a:gd name="connsiteX12" fmla="*/ 422057 w 2677330"/>
                <a:gd name="connsiteY12" fmla="*/ 1424780 h 3125588"/>
                <a:gd name="connsiteX13" fmla="*/ 62017 w 2677330"/>
                <a:gd name="connsiteY13" fmla="*/ 1856828 h 3125588"/>
                <a:gd name="connsiteX0" fmla="*/ 62017 w 2677330"/>
                <a:gd name="connsiteY0" fmla="*/ 1856828 h 3125588"/>
                <a:gd name="connsiteX1" fmla="*/ 206033 w 2677330"/>
                <a:gd name="connsiteY1" fmla="*/ 2504900 h 3125588"/>
                <a:gd name="connsiteX2" fmla="*/ 566073 w 2677330"/>
                <a:gd name="connsiteY2" fmla="*/ 2864940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454264 w 2677330"/>
                <a:gd name="connsiteY9" fmla="*/ 869986 h 3125588"/>
                <a:gd name="connsiteX10" fmla="*/ 1142137 w 2677330"/>
                <a:gd name="connsiteY10" fmla="*/ 920724 h 3125588"/>
                <a:gd name="connsiteX11" fmla="*/ 782097 w 2677330"/>
                <a:gd name="connsiteY11" fmla="*/ 1064740 h 3125588"/>
                <a:gd name="connsiteX12" fmla="*/ 422057 w 2677330"/>
                <a:gd name="connsiteY12" fmla="*/ 1424780 h 3125588"/>
                <a:gd name="connsiteX13" fmla="*/ 62017 w 2677330"/>
                <a:gd name="connsiteY13" fmla="*/ 1856828 h 3125588"/>
                <a:gd name="connsiteX0" fmla="*/ 62017 w 2677330"/>
                <a:gd name="connsiteY0" fmla="*/ 1856828 h 3125588"/>
                <a:gd name="connsiteX1" fmla="*/ 206033 w 2677330"/>
                <a:gd name="connsiteY1" fmla="*/ 2504900 h 3125588"/>
                <a:gd name="connsiteX2" fmla="*/ 566073 w 2677330"/>
                <a:gd name="connsiteY2" fmla="*/ 2864940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502177 w 2677330"/>
                <a:gd name="connsiteY9" fmla="*/ 848716 h 3125588"/>
                <a:gd name="connsiteX10" fmla="*/ 1142137 w 2677330"/>
                <a:gd name="connsiteY10" fmla="*/ 920724 h 3125588"/>
                <a:gd name="connsiteX11" fmla="*/ 782097 w 2677330"/>
                <a:gd name="connsiteY11" fmla="*/ 1064740 h 3125588"/>
                <a:gd name="connsiteX12" fmla="*/ 422057 w 2677330"/>
                <a:gd name="connsiteY12" fmla="*/ 1424780 h 3125588"/>
                <a:gd name="connsiteX13" fmla="*/ 62017 w 2677330"/>
                <a:gd name="connsiteY13" fmla="*/ 1856828 h 3125588"/>
                <a:gd name="connsiteX0" fmla="*/ 62017 w 2677330"/>
                <a:gd name="connsiteY0" fmla="*/ 1856828 h 3125588"/>
                <a:gd name="connsiteX1" fmla="*/ 206033 w 2677330"/>
                <a:gd name="connsiteY1" fmla="*/ 2504900 h 3125588"/>
                <a:gd name="connsiteX2" fmla="*/ 566073 w 2677330"/>
                <a:gd name="connsiteY2" fmla="*/ 2864940 h 3125588"/>
                <a:gd name="connsiteX3" fmla="*/ 1310248 w 2677330"/>
                <a:gd name="connsiteY3" fmla="*/ 3074850 h 3125588"/>
                <a:gd name="connsiteX4" fmla="*/ 2400261 w 2677330"/>
                <a:gd name="connsiteY4" fmla="*/ 2548638 h 3125588"/>
                <a:gd name="connsiteX5" fmla="*/ 1891302 w 2677330"/>
                <a:gd name="connsiteY5" fmla="*/ 1591106 h 3125588"/>
                <a:gd name="connsiteX6" fmla="*/ 2607295 w 2677330"/>
                <a:gd name="connsiteY6" fmla="*/ 944124 h 3125588"/>
                <a:gd name="connsiteX7" fmla="*/ 2460646 w 2677330"/>
                <a:gd name="connsiteY7" fmla="*/ 366155 h 3125588"/>
                <a:gd name="connsiteX8" fmla="*/ 1814304 w 2677330"/>
                <a:gd name="connsiteY8" fmla="*/ 293921 h 3125588"/>
                <a:gd name="connsiteX9" fmla="*/ 1574185 w 2677330"/>
                <a:gd name="connsiteY9" fmla="*/ 776708 h 3125588"/>
                <a:gd name="connsiteX10" fmla="*/ 1142137 w 2677330"/>
                <a:gd name="connsiteY10" fmla="*/ 920724 h 3125588"/>
                <a:gd name="connsiteX11" fmla="*/ 782097 w 2677330"/>
                <a:gd name="connsiteY11" fmla="*/ 1064740 h 3125588"/>
                <a:gd name="connsiteX12" fmla="*/ 422057 w 2677330"/>
                <a:gd name="connsiteY12" fmla="*/ 1424780 h 3125588"/>
                <a:gd name="connsiteX13" fmla="*/ 62017 w 2677330"/>
                <a:gd name="connsiteY13" fmla="*/ 1856828 h 312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7330" h="3125588">
                  <a:moveTo>
                    <a:pt x="62017" y="1856828"/>
                  </a:moveTo>
                  <a:cubicBezTo>
                    <a:pt x="16009" y="2083990"/>
                    <a:pt x="0" y="2060445"/>
                    <a:pt x="206033" y="2504900"/>
                  </a:cubicBezTo>
                  <a:cubicBezTo>
                    <a:pt x="290658" y="2657940"/>
                    <a:pt x="382037" y="2769948"/>
                    <a:pt x="566073" y="2864940"/>
                  </a:cubicBezTo>
                  <a:cubicBezTo>
                    <a:pt x="771461" y="2966580"/>
                    <a:pt x="1005166" y="3112588"/>
                    <a:pt x="1310248" y="3074850"/>
                  </a:cubicBezTo>
                  <a:cubicBezTo>
                    <a:pt x="1726794" y="3125588"/>
                    <a:pt x="2039824" y="3068321"/>
                    <a:pt x="2400261" y="2548638"/>
                  </a:cubicBezTo>
                  <a:cubicBezTo>
                    <a:pt x="2617430" y="2048256"/>
                    <a:pt x="1947808" y="2011480"/>
                    <a:pt x="1891302" y="1591106"/>
                  </a:cubicBezTo>
                  <a:cubicBezTo>
                    <a:pt x="2143219" y="1212947"/>
                    <a:pt x="2344018" y="1287952"/>
                    <a:pt x="2607295" y="944124"/>
                  </a:cubicBezTo>
                  <a:cubicBezTo>
                    <a:pt x="2654205" y="707834"/>
                    <a:pt x="2677330" y="630681"/>
                    <a:pt x="2460646" y="366155"/>
                  </a:cubicBezTo>
                  <a:cubicBezTo>
                    <a:pt x="2278338" y="238786"/>
                    <a:pt x="2102385" y="0"/>
                    <a:pt x="1814304" y="293921"/>
                  </a:cubicBezTo>
                  <a:cubicBezTo>
                    <a:pt x="1650060" y="394166"/>
                    <a:pt x="1805610" y="619250"/>
                    <a:pt x="1574185" y="776708"/>
                  </a:cubicBezTo>
                  <a:cubicBezTo>
                    <a:pt x="1486143" y="886279"/>
                    <a:pt x="1274152" y="872719"/>
                    <a:pt x="1142137" y="920724"/>
                  </a:cubicBezTo>
                  <a:cubicBezTo>
                    <a:pt x="1010122" y="968729"/>
                    <a:pt x="926096" y="985835"/>
                    <a:pt x="782097" y="1064740"/>
                  </a:cubicBezTo>
                  <a:cubicBezTo>
                    <a:pt x="626215" y="1147727"/>
                    <a:pt x="542070" y="1292766"/>
                    <a:pt x="422057" y="1424780"/>
                  </a:cubicBezTo>
                  <a:cubicBezTo>
                    <a:pt x="302044" y="1556794"/>
                    <a:pt x="114173" y="1667329"/>
                    <a:pt x="62017" y="185682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8" name="Oval 7"/>
            <p:cNvSpPr/>
            <p:nvPr/>
          </p:nvSpPr>
          <p:spPr>
            <a:xfrm>
              <a:off x="6349175" y="3485628"/>
              <a:ext cx="720080" cy="7200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gr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348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096001" y="4876800"/>
            <a:ext cx="2976691" cy="1446068"/>
            <a:chOff x="5715000" y="4876800"/>
            <a:chExt cx="2976691" cy="1446068"/>
          </a:xfrm>
        </p:grpSpPr>
        <p:sp>
          <p:nvSpPr>
            <p:cNvPr id="9" name="Rectangle 8"/>
            <p:cNvSpPr>
              <a:spLocks/>
            </p:cNvSpPr>
            <p:nvPr/>
          </p:nvSpPr>
          <p:spPr>
            <a:xfrm>
              <a:off x="7315200" y="4876800"/>
              <a:ext cx="1376491" cy="1446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b="0" dirty="0">
                  <a:solidFill>
                    <a:prstClr val="white"/>
                  </a:solidFill>
                </a:rPr>
                <a:t>supply to be demonstrable for next five years </a:t>
              </a:r>
            </a:p>
          </p:txBody>
        </p:sp>
        <p:cxnSp>
          <p:nvCxnSpPr>
            <p:cNvPr id="25" name="Elbow Connector 24"/>
            <p:cNvCxnSpPr/>
            <p:nvPr/>
          </p:nvCxnSpPr>
          <p:spPr>
            <a:xfrm>
              <a:off x="6539089" y="5223933"/>
              <a:ext cx="757109" cy="342034"/>
            </a:xfrm>
            <a:prstGeom prst="bentConnector3">
              <a:avLst>
                <a:gd name="adj1" fmla="val 50000"/>
              </a:avLst>
            </a:prstGeom>
            <a:ln w="47625" cap="flat" cmpd="dbl" algn="ctr">
              <a:solidFill>
                <a:schemeClr val="accent6">
                  <a:lumMod val="75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15000" y="5281136"/>
              <a:ext cx="1143000" cy="523220"/>
            </a:xfrm>
            <a:prstGeom prst="rect">
              <a:avLst/>
            </a:prstGeom>
            <a:noFill/>
          </p:spPr>
          <p:txBody>
            <a:bodyPr wrap="square" rtlCol="0">
              <a:spAutoFit/>
            </a:bodyPr>
            <a:lstStyle/>
            <a:p>
              <a:pPr fontAlgn="auto">
                <a:spcBef>
                  <a:spcPts val="0"/>
                </a:spcBef>
                <a:spcAft>
                  <a:spcPts val="0"/>
                </a:spcAft>
              </a:pPr>
              <a:r>
                <a:rPr lang="en-US" sz="1400" b="0" dirty="0">
                  <a:solidFill>
                    <a:prstClr val="black"/>
                  </a:solidFill>
                  <a:latin typeface="Calibri"/>
                </a:rPr>
                <a:t>+ 5 or 20 % flexibility</a:t>
              </a:r>
            </a:p>
          </p:txBody>
        </p:sp>
      </p:grpSp>
      <p:grpSp>
        <p:nvGrpSpPr>
          <p:cNvPr id="30" name="Group 29"/>
          <p:cNvGrpSpPr/>
          <p:nvPr/>
        </p:nvGrpSpPr>
        <p:grpSpPr>
          <a:xfrm>
            <a:off x="4419601" y="3810000"/>
            <a:ext cx="2890709" cy="1446068"/>
            <a:chOff x="4038600" y="3810000"/>
            <a:chExt cx="2890709" cy="1446068"/>
          </a:xfrm>
        </p:grpSpPr>
        <p:sp>
          <p:nvSpPr>
            <p:cNvPr id="8" name="Rectangle 7"/>
            <p:cNvSpPr>
              <a:spLocks/>
            </p:cNvSpPr>
            <p:nvPr/>
          </p:nvSpPr>
          <p:spPr>
            <a:xfrm>
              <a:off x="5552818" y="3810000"/>
              <a:ext cx="1376491" cy="1446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b="0" dirty="0">
                  <a:solidFill>
                    <a:prstClr val="white"/>
                  </a:solidFill>
                </a:rPr>
                <a:t>target provision for next five years</a:t>
              </a:r>
            </a:p>
          </p:txBody>
        </p:sp>
        <p:cxnSp>
          <p:nvCxnSpPr>
            <p:cNvPr id="24" name="Elbow Connector 23"/>
            <p:cNvCxnSpPr/>
            <p:nvPr/>
          </p:nvCxnSpPr>
          <p:spPr>
            <a:xfrm>
              <a:off x="4780844" y="4391378"/>
              <a:ext cx="757109" cy="342034"/>
            </a:xfrm>
            <a:prstGeom prst="bentConnector3">
              <a:avLst>
                <a:gd name="adj1" fmla="val 50000"/>
              </a:avLst>
            </a:prstGeom>
            <a:ln w="47625" cap="flat" cmpd="dbl" algn="ctr">
              <a:solidFill>
                <a:schemeClr val="accent6">
                  <a:lumMod val="75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38600" y="4419600"/>
              <a:ext cx="1143000" cy="738664"/>
            </a:xfrm>
            <a:prstGeom prst="rect">
              <a:avLst/>
            </a:prstGeom>
            <a:noFill/>
          </p:spPr>
          <p:txBody>
            <a:bodyPr wrap="square" rtlCol="0">
              <a:spAutoFit/>
            </a:bodyPr>
            <a:lstStyle/>
            <a:p>
              <a:pPr fontAlgn="auto">
                <a:spcBef>
                  <a:spcPts val="0"/>
                </a:spcBef>
                <a:spcAft>
                  <a:spcPts val="0"/>
                </a:spcAft>
              </a:pPr>
              <a:r>
                <a:rPr lang="en-US" sz="1400" b="0" dirty="0">
                  <a:solidFill>
                    <a:prstClr val="black"/>
                  </a:solidFill>
                  <a:latin typeface="Calibri"/>
                </a:rPr>
                <a:t>+ any backlog or shortfall</a:t>
              </a:r>
            </a:p>
          </p:txBody>
        </p:sp>
      </p:grpSp>
      <p:grpSp>
        <p:nvGrpSpPr>
          <p:cNvPr id="29" name="Group 28"/>
          <p:cNvGrpSpPr/>
          <p:nvPr/>
        </p:nvGrpSpPr>
        <p:grpSpPr>
          <a:xfrm>
            <a:off x="3276601" y="2971800"/>
            <a:ext cx="2281109" cy="1446068"/>
            <a:chOff x="2895600" y="2971800"/>
            <a:chExt cx="2281109" cy="1446068"/>
          </a:xfrm>
        </p:grpSpPr>
        <p:cxnSp>
          <p:nvCxnSpPr>
            <p:cNvPr id="23" name="Elbow Connector 22"/>
            <p:cNvCxnSpPr/>
            <p:nvPr/>
          </p:nvCxnSpPr>
          <p:spPr>
            <a:xfrm>
              <a:off x="3024669" y="3443111"/>
              <a:ext cx="757109" cy="342034"/>
            </a:xfrm>
            <a:prstGeom prst="bentConnector3">
              <a:avLst>
                <a:gd name="adj1" fmla="val 50000"/>
              </a:avLst>
            </a:prstGeom>
            <a:ln w="47625" cap="flat" cmpd="dbl" algn="ctr">
              <a:solidFill>
                <a:schemeClr val="accent6">
                  <a:lumMod val="75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Rectangle 6"/>
            <p:cNvSpPr>
              <a:spLocks/>
            </p:cNvSpPr>
            <p:nvPr/>
          </p:nvSpPr>
          <p:spPr>
            <a:xfrm>
              <a:off x="3800218" y="2971800"/>
              <a:ext cx="1376491" cy="1446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b="0" dirty="0">
                  <a:solidFill>
                    <a:prstClr val="white"/>
                  </a:solidFill>
                </a:rPr>
                <a:t>five year plan provision</a:t>
              </a:r>
            </a:p>
          </p:txBody>
        </p:sp>
        <p:sp>
          <p:nvSpPr>
            <p:cNvPr id="20" name="TextBox 19"/>
            <p:cNvSpPr txBox="1"/>
            <p:nvPr/>
          </p:nvSpPr>
          <p:spPr>
            <a:xfrm>
              <a:off x="2895600" y="3648670"/>
              <a:ext cx="762000" cy="307777"/>
            </a:xfrm>
            <a:prstGeom prst="rect">
              <a:avLst/>
            </a:prstGeom>
            <a:noFill/>
          </p:spPr>
          <p:txBody>
            <a:bodyPr wrap="square" rtlCol="0">
              <a:spAutoFit/>
            </a:bodyPr>
            <a:lstStyle/>
            <a:p>
              <a:pPr fontAlgn="auto">
                <a:spcBef>
                  <a:spcPts val="0"/>
                </a:spcBef>
                <a:spcAft>
                  <a:spcPts val="0"/>
                </a:spcAft>
              </a:pPr>
              <a:r>
                <a:rPr lang="en-US" sz="1400" b="0" dirty="0">
                  <a:solidFill>
                    <a:prstClr val="black"/>
                  </a:solidFill>
                  <a:latin typeface="Calibri"/>
                </a:rPr>
                <a:t>X 5</a:t>
              </a:r>
            </a:p>
          </p:txBody>
        </p:sp>
      </p:grpSp>
      <p:grpSp>
        <p:nvGrpSpPr>
          <p:cNvPr id="28" name="Group 27"/>
          <p:cNvGrpSpPr/>
          <p:nvPr/>
        </p:nvGrpSpPr>
        <p:grpSpPr>
          <a:xfrm>
            <a:off x="685802" y="2057400"/>
            <a:ext cx="3124199" cy="1446068"/>
            <a:chOff x="304801" y="2057400"/>
            <a:chExt cx="3124199" cy="1446068"/>
          </a:xfrm>
        </p:grpSpPr>
        <p:cxnSp>
          <p:nvCxnSpPr>
            <p:cNvPr id="11" name="Elbow Connector 10"/>
            <p:cNvCxnSpPr/>
            <p:nvPr/>
          </p:nvCxnSpPr>
          <p:spPr>
            <a:xfrm>
              <a:off x="1280535" y="2362200"/>
              <a:ext cx="757109" cy="342034"/>
            </a:xfrm>
            <a:prstGeom prst="bentConnector3">
              <a:avLst>
                <a:gd name="adj1" fmla="val 50000"/>
              </a:avLst>
            </a:prstGeom>
            <a:ln w="47625" cap="flat" cmpd="dbl" algn="ctr">
              <a:solidFill>
                <a:schemeClr val="accent6">
                  <a:lumMod val="75000"/>
                </a:schemeClr>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Rectangle 5"/>
            <p:cNvSpPr>
              <a:spLocks/>
            </p:cNvSpPr>
            <p:nvPr/>
          </p:nvSpPr>
          <p:spPr>
            <a:xfrm>
              <a:off x="2052509" y="2057400"/>
              <a:ext cx="1376491" cy="1446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b="0" dirty="0" err="1">
                  <a:solidFill>
                    <a:prstClr val="white"/>
                  </a:solidFill>
                </a:rPr>
                <a:t>annualised</a:t>
              </a:r>
              <a:r>
                <a:rPr lang="en-US" sz="1600" b="0" dirty="0">
                  <a:solidFill>
                    <a:prstClr val="white"/>
                  </a:solidFill>
                </a:rPr>
                <a:t> provision</a:t>
              </a:r>
            </a:p>
          </p:txBody>
        </p:sp>
        <p:sp>
          <p:nvSpPr>
            <p:cNvPr id="19" name="TextBox 18"/>
            <p:cNvSpPr txBox="1"/>
            <p:nvPr/>
          </p:nvSpPr>
          <p:spPr>
            <a:xfrm>
              <a:off x="304801" y="2514600"/>
              <a:ext cx="1219200" cy="523220"/>
            </a:xfrm>
            <a:prstGeom prst="rect">
              <a:avLst/>
            </a:prstGeom>
            <a:noFill/>
          </p:spPr>
          <p:txBody>
            <a:bodyPr wrap="square" rtlCol="0">
              <a:spAutoFit/>
            </a:bodyPr>
            <a:lstStyle/>
            <a:p>
              <a:pPr fontAlgn="auto">
                <a:spcBef>
                  <a:spcPts val="0"/>
                </a:spcBef>
                <a:spcAft>
                  <a:spcPts val="0"/>
                </a:spcAft>
              </a:pPr>
              <a:r>
                <a:rPr lang="en-US" sz="1400" b="0" dirty="0">
                  <a:solidFill>
                    <a:prstClr val="black"/>
                  </a:solidFill>
                  <a:latin typeface="Calibri"/>
                </a:rPr>
                <a:t>divided by plan period</a:t>
              </a:r>
            </a:p>
          </p:txBody>
        </p:sp>
      </p:grpSp>
      <p:sp>
        <p:nvSpPr>
          <p:cNvPr id="2" name="Title 1"/>
          <p:cNvSpPr>
            <a:spLocks noGrp="1"/>
          </p:cNvSpPr>
          <p:nvPr>
            <p:ph type="title"/>
          </p:nvPr>
        </p:nvSpPr>
        <p:spPr>
          <a:xfrm>
            <a:off x="609600" y="-152400"/>
            <a:ext cx="8915400" cy="1143000"/>
          </a:xfrm>
        </p:spPr>
        <p:txBody>
          <a:bodyPr>
            <a:normAutofit fontScale="90000"/>
          </a:bodyPr>
          <a:lstStyle/>
          <a:p>
            <a:pPr algn="l"/>
            <a:r>
              <a:rPr lang="en-US" dirty="0" smtClean="0">
                <a:solidFill>
                  <a:schemeClr val="accent6">
                    <a:lumMod val="75000"/>
                  </a:schemeClr>
                </a:solidFill>
              </a:rPr>
              <a:t>five year deliverable land supply required</a:t>
            </a:r>
            <a:endParaRPr lang="en-US" dirty="0">
              <a:solidFill>
                <a:schemeClr val="accent6">
                  <a:lumMod val="75000"/>
                </a:schemeClr>
              </a:solidFill>
            </a:endParaRPr>
          </a:p>
        </p:txBody>
      </p:sp>
      <p:sp>
        <p:nvSpPr>
          <p:cNvPr id="5" name="Rectangle 4"/>
          <p:cNvSpPr>
            <a:spLocks/>
          </p:cNvSpPr>
          <p:nvPr/>
        </p:nvSpPr>
        <p:spPr>
          <a:xfrm>
            <a:off x="680910" y="990600"/>
            <a:ext cx="1376491" cy="1446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b="0" dirty="0">
                <a:solidFill>
                  <a:prstClr val="white"/>
                </a:solidFill>
              </a:rPr>
              <a:t>provision for plan period</a:t>
            </a:r>
          </a:p>
        </p:txBody>
      </p:sp>
      <p:pic>
        <p:nvPicPr>
          <p:cNvPr id="26" name="Picture 2" descr="http://www.planning-applications.co.uk/RTPI_logo2.gif"/>
          <p:cNvPicPr>
            <a:picLocks noChangeAspect="1" noChangeArrowheads="1"/>
          </p:cNvPicPr>
          <p:nvPr/>
        </p:nvPicPr>
        <p:blipFill>
          <a:blip r:embed="rId2" cstate="print"/>
          <a:srcRect/>
          <a:stretch>
            <a:fillRect/>
          </a:stretch>
        </p:blipFill>
        <p:spPr bwMode="auto">
          <a:xfrm>
            <a:off x="560512" y="6453337"/>
            <a:ext cx="677228" cy="271463"/>
          </a:xfrm>
          <a:prstGeom prst="rect">
            <a:avLst/>
          </a:prstGeom>
          <a:noFill/>
        </p:spPr>
      </p:pic>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4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4931" y="1772816"/>
            <a:ext cx="8580556" cy="4728796"/>
          </a:xfrm>
        </p:spPr>
        <p:txBody>
          <a:bodyPr>
            <a:noAutofit/>
          </a:bodyPr>
          <a:lstStyle/>
          <a:p>
            <a:r>
              <a:rPr lang="en-GB" b="1" i="1" dirty="0" smtClean="0">
                <a:solidFill>
                  <a:schemeClr val="tx1"/>
                </a:solidFill>
              </a:rPr>
              <a:t>Under-provision </a:t>
            </a:r>
            <a:r>
              <a:rPr lang="en-GB" b="1" i="1" dirty="0">
                <a:solidFill>
                  <a:schemeClr val="tx1"/>
                </a:solidFill>
              </a:rPr>
              <a:t>that has accrued against previous development plan </a:t>
            </a:r>
            <a:r>
              <a:rPr lang="en-GB" b="1" i="1" dirty="0" smtClean="0">
                <a:solidFill>
                  <a:schemeClr val="tx1"/>
                </a:solidFill>
              </a:rPr>
              <a:t>target</a:t>
            </a:r>
            <a:endParaRPr lang="en-GB" b="1" i="1" dirty="0">
              <a:solidFill>
                <a:schemeClr val="tx1"/>
              </a:solidFill>
            </a:endParaRPr>
          </a:p>
          <a:p>
            <a:pPr lvl="1" algn="l"/>
            <a:r>
              <a:rPr lang="en-GB" sz="2400" dirty="0">
                <a:solidFill>
                  <a:schemeClr val="tx1"/>
                </a:solidFill>
              </a:rPr>
              <a:t>				</a:t>
            </a:r>
            <a:endParaRPr lang="en-GB" dirty="0">
              <a:solidFill>
                <a:schemeClr val="tx1"/>
              </a:solidFill>
            </a:endParaRPr>
          </a:p>
          <a:p>
            <a:pPr marL="457200" indent="-457200" algn="l">
              <a:buFont typeface="Arial" panose="020B0604020202020204" pitchFamily="34" charset="0"/>
              <a:buChar char="•"/>
            </a:pPr>
            <a:endParaRPr lang="en-GB" sz="2800" dirty="0">
              <a:solidFill>
                <a:schemeClr val="tx1"/>
              </a:solidFill>
            </a:endParaRPr>
          </a:p>
          <a:p>
            <a:pPr algn="l"/>
            <a:endParaRPr lang="en-GB" sz="2800" dirty="0">
              <a:solidFill>
                <a:schemeClr val="tx1"/>
              </a:solidFill>
            </a:endParaRPr>
          </a:p>
          <a:p>
            <a:pPr algn="l"/>
            <a:endParaRPr lang="en-GB" sz="2600" dirty="0"/>
          </a:p>
          <a:p>
            <a:pPr algn="l"/>
            <a:endParaRPr lang="en-GB" sz="2400" dirty="0"/>
          </a:p>
          <a:p>
            <a:pPr algn="l"/>
            <a:endParaRPr lang="en-GB" sz="2400" dirty="0"/>
          </a:p>
        </p:txBody>
      </p:sp>
      <p:sp>
        <p:nvSpPr>
          <p:cNvPr id="7" name="Rectangle 2"/>
          <p:cNvSpPr>
            <a:spLocks noGrp="1" noChangeArrowheads="1"/>
          </p:cNvSpPr>
          <p:nvPr>
            <p:ph type="ctrTitle"/>
          </p:nvPr>
        </p:nvSpPr>
        <p:spPr>
          <a:xfrm>
            <a:off x="1568624" y="476250"/>
            <a:ext cx="7056784" cy="1008112"/>
          </a:xfrm>
        </p:spPr>
        <p:txBody>
          <a:bodyPr>
            <a:normAutofit/>
          </a:bodyPr>
          <a:lstStyle/>
          <a:p>
            <a:r>
              <a:rPr lang="en-GB" dirty="0" smtClean="0"/>
              <a:t>backlog</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948358186"/>
              </p:ext>
            </p:extLst>
          </p:nvPr>
        </p:nvGraphicFramePr>
        <p:xfrm>
          <a:off x="2720753" y="4725143"/>
          <a:ext cx="6157119" cy="365760"/>
        </p:xfrm>
        <a:graphic>
          <a:graphicData uri="http://schemas.openxmlformats.org/drawingml/2006/table">
            <a:tbl>
              <a:tblPr firstRow="1" bandRow="1">
                <a:tableStyleId>{F5AB1C69-6EDB-4FF4-983F-18BD219EF322}</a:tableStyleId>
              </a:tblPr>
              <a:tblGrid>
                <a:gridCol w="6157119"/>
              </a:tblGrid>
              <a:tr h="293752">
                <a:tc>
                  <a:txBody>
                    <a:bodyPr/>
                    <a:lstStyle/>
                    <a:p>
                      <a:endParaRPr lang="en-GB" dirty="0"/>
                    </a:p>
                  </a:txBody>
                  <a:tcPr/>
                </a:tc>
              </a:tr>
            </a:tbl>
          </a:graphicData>
        </a:graphic>
      </p:graphicFrame>
      <p:grpSp>
        <p:nvGrpSpPr>
          <p:cNvPr id="3" name="Group 35"/>
          <p:cNvGrpSpPr/>
          <p:nvPr/>
        </p:nvGrpSpPr>
        <p:grpSpPr>
          <a:xfrm>
            <a:off x="2720752" y="3357735"/>
            <a:ext cx="6140260" cy="1265930"/>
            <a:chOff x="2339752" y="3357735"/>
            <a:chExt cx="6140260" cy="1265930"/>
          </a:xfrm>
        </p:grpSpPr>
        <p:grpSp>
          <p:nvGrpSpPr>
            <p:cNvPr id="4" name="Group 31"/>
            <p:cNvGrpSpPr/>
            <p:nvPr/>
          </p:nvGrpSpPr>
          <p:grpSpPr>
            <a:xfrm>
              <a:off x="2339752" y="3759569"/>
              <a:ext cx="6140260" cy="864096"/>
              <a:chOff x="2339752" y="3759569"/>
              <a:chExt cx="6140260" cy="864096"/>
            </a:xfrm>
          </p:grpSpPr>
          <p:cxnSp>
            <p:nvCxnSpPr>
              <p:cNvPr id="12" name="Straight Arrow Connector 11"/>
              <p:cNvCxnSpPr/>
              <p:nvPr/>
            </p:nvCxnSpPr>
            <p:spPr>
              <a:xfrm>
                <a:off x="8480012" y="3759569"/>
                <a:ext cx="0"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5" name="Group 13"/>
              <p:cNvGrpSpPr/>
              <p:nvPr/>
            </p:nvGrpSpPr>
            <p:grpSpPr>
              <a:xfrm>
                <a:off x="2339752" y="3759569"/>
                <a:ext cx="6140260" cy="864096"/>
                <a:chOff x="2339752" y="3759569"/>
                <a:chExt cx="6140260" cy="864096"/>
              </a:xfrm>
            </p:grpSpPr>
            <p:cxnSp>
              <p:nvCxnSpPr>
                <p:cNvPr id="8" name="Straight Arrow Connector 7"/>
                <p:cNvCxnSpPr/>
                <p:nvPr/>
              </p:nvCxnSpPr>
              <p:spPr>
                <a:xfrm>
                  <a:off x="2339752" y="3759569"/>
                  <a:ext cx="0"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339752" y="3759569"/>
                  <a:ext cx="614026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a:off x="4427984" y="3357735"/>
              <a:ext cx="3384376" cy="461665"/>
            </a:xfrm>
            <a:prstGeom prst="rect">
              <a:avLst/>
            </a:prstGeom>
            <a:noFill/>
          </p:spPr>
          <p:txBody>
            <a:bodyPr wrap="square" rtlCol="0">
              <a:spAutoFit/>
            </a:bodyPr>
            <a:lstStyle/>
            <a:p>
              <a:pPr fontAlgn="auto">
                <a:spcBef>
                  <a:spcPts val="0"/>
                </a:spcBef>
                <a:spcAft>
                  <a:spcPts val="0"/>
                </a:spcAft>
              </a:pPr>
              <a:r>
                <a:rPr lang="en-GB" sz="2400" b="0" dirty="0">
                  <a:solidFill>
                    <a:prstClr val="black"/>
                  </a:solidFill>
                  <a:latin typeface="Calibri"/>
                </a:rPr>
                <a:t>OAN period</a:t>
              </a:r>
            </a:p>
          </p:txBody>
        </p:sp>
      </p:grpSp>
      <p:graphicFrame>
        <p:nvGraphicFramePr>
          <p:cNvPr id="13" name="Table 12"/>
          <p:cNvGraphicFramePr>
            <a:graphicFrameLocks noGrp="1"/>
          </p:cNvGraphicFramePr>
          <p:nvPr>
            <p:extLst>
              <p:ext uri="{D42A27DB-BD31-4B8C-83A1-F6EECF244321}">
                <p14:modId xmlns:p14="http://schemas.microsoft.com/office/powerpoint/2010/main" val="2906525493"/>
              </p:ext>
            </p:extLst>
          </p:nvPr>
        </p:nvGraphicFramePr>
        <p:xfrm>
          <a:off x="1268988" y="4725144"/>
          <a:ext cx="1451765" cy="365760"/>
        </p:xfrm>
        <a:graphic>
          <a:graphicData uri="http://schemas.openxmlformats.org/drawingml/2006/table">
            <a:tbl>
              <a:tblPr firstRow="1" bandRow="1">
                <a:tableStyleId>{5C22544A-7EE6-4342-B048-85BDC9FD1C3A}</a:tableStyleId>
              </a:tblPr>
              <a:tblGrid>
                <a:gridCol w="1451765"/>
              </a:tblGrid>
              <a:tr h="139040">
                <a:tc>
                  <a:txBody>
                    <a:bodyPr/>
                    <a:lstStyle/>
                    <a:p>
                      <a:endParaRPr lang="en-GB" dirty="0"/>
                    </a:p>
                  </a:txBody>
                  <a:tcPr/>
                </a:tc>
              </a:tr>
            </a:tbl>
          </a:graphicData>
        </a:graphic>
      </p:graphicFrame>
      <p:grpSp>
        <p:nvGrpSpPr>
          <p:cNvPr id="6" name="Group 36"/>
          <p:cNvGrpSpPr/>
          <p:nvPr/>
        </p:nvGrpSpPr>
        <p:grpSpPr>
          <a:xfrm>
            <a:off x="1280593" y="5085185"/>
            <a:ext cx="7597279" cy="1550641"/>
            <a:chOff x="899592" y="5085184"/>
            <a:chExt cx="7597279" cy="1550641"/>
          </a:xfrm>
        </p:grpSpPr>
        <p:grpSp>
          <p:nvGrpSpPr>
            <p:cNvPr id="9" name="Group 28"/>
            <p:cNvGrpSpPr/>
            <p:nvPr/>
          </p:nvGrpSpPr>
          <p:grpSpPr>
            <a:xfrm>
              <a:off x="899592" y="5085184"/>
              <a:ext cx="7597279" cy="1088976"/>
              <a:chOff x="899592" y="5085184"/>
              <a:chExt cx="7597279" cy="1088976"/>
            </a:xfrm>
          </p:grpSpPr>
          <p:cxnSp>
            <p:nvCxnSpPr>
              <p:cNvPr id="19" name="Straight Arrow Connector 18"/>
              <p:cNvCxnSpPr/>
              <p:nvPr/>
            </p:nvCxnSpPr>
            <p:spPr>
              <a:xfrm flipV="1">
                <a:off x="899592" y="5085184"/>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8496871" y="5094040"/>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899592" y="6165304"/>
                <a:ext cx="7597279" cy="88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923928" y="6174160"/>
              <a:ext cx="1944216" cy="461665"/>
            </a:xfrm>
            <a:prstGeom prst="rect">
              <a:avLst/>
            </a:prstGeom>
            <a:noFill/>
          </p:spPr>
          <p:txBody>
            <a:bodyPr wrap="square" rtlCol="0">
              <a:spAutoFit/>
            </a:bodyPr>
            <a:lstStyle/>
            <a:p>
              <a:pPr fontAlgn="auto">
                <a:spcBef>
                  <a:spcPts val="0"/>
                </a:spcBef>
                <a:spcAft>
                  <a:spcPts val="0"/>
                </a:spcAft>
              </a:pPr>
              <a:r>
                <a:rPr lang="en-GB" sz="2400" b="0" dirty="0">
                  <a:solidFill>
                    <a:prstClr val="black"/>
                  </a:solidFill>
                  <a:latin typeface="Calibri"/>
                </a:rPr>
                <a:t>Plan period</a:t>
              </a:r>
            </a:p>
          </p:txBody>
        </p:sp>
      </p:grpSp>
      <p:grpSp>
        <p:nvGrpSpPr>
          <p:cNvPr id="14" name="Group 38"/>
          <p:cNvGrpSpPr/>
          <p:nvPr/>
        </p:nvGrpSpPr>
        <p:grpSpPr>
          <a:xfrm>
            <a:off x="1928664" y="5085184"/>
            <a:ext cx="1751820" cy="764360"/>
            <a:chOff x="1547664" y="5085184"/>
            <a:chExt cx="1751820" cy="764360"/>
          </a:xfrm>
        </p:grpSpPr>
        <p:cxnSp>
          <p:nvCxnSpPr>
            <p:cNvPr id="44" name="Straight Arrow Connector 43"/>
            <p:cNvCxnSpPr/>
            <p:nvPr/>
          </p:nvCxnSpPr>
          <p:spPr>
            <a:xfrm flipV="1">
              <a:off x="1547664" y="5085184"/>
              <a:ext cx="0" cy="5400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8" name="TextBox 47"/>
            <p:cNvSpPr txBox="1"/>
            <p:nvPr/>
          </p:nvSpPr>
          <p:spPr>
            <a:xfrm>
              <a:off x="1607296" y="5449434"/>
              <a:ext cx="1692188" cy="400110"/>
            </a:xfrm>
            <a:prstGeom prst="rect">
              <a:avLst/>
            </a:prstGeom>
            <a:noFill/>
          </p:spPr>
          <p:txBody>
            <a:bodyPr wrap="square" rtlCol="0">
              <a:spAutoFit/>
            </a:bodyPr>
            <a:lstStyle/>
            <a:p>
              <a:pPr fontAlgn="auto">
                <a:spcBef>
                  <a:spcPts val="0"/>
                </a:spcBef>
                <a:spcAft>
                  <a:spcPts val="0"/>
                </a:spcAft>
              </a:pPr>
              <a:r>
                <a:rPr lang="en-GB" sz="2000" b="0" dirty="0">
                  <a:solidFill>
                    <a:prstClr val="black"/>
                  </a:solidFill>
                  <a:latin typeface="Calibri"/>
                </a:rPr>
                <a:t>Backlog</a:t>
              </a:r>
              <a:r>
                <a:rPr lang="en-GB" sz="1800" b="0" dirty="0">
                  <a:solidFill>
                    <a:prstClr val="black"/>
                  </a:solidFill>
                  <a:latin typeface="Calibri"/>
                </a:rPr>
                <a:t> </a:t>
              </a:r>
            </a:p>
          </p:txBody>
        </p:sp>
      </p:grpSp>
      <p:grpSp>
        <p:nvGrpSpPr>
          <p:cNvPr id="15" name="Group 49"/>
          <p:cNvGrpSpPr/>
          <p:nvPr/>
        </p:nvGrpSpPr>
        <p:grpSpPr>
          <a:xfrm>
            <a:off x="2845677" y="3845837"/>
            <a:ext cx="2323347" cy="812997"/>
            <a:chOff x="2483767" y="3883003"/>
            <a:chExt cx="2323347" cy="812997"/>
          </a:xfrm>
        </p:grpSpPr>
        <p:cxnSp>
          <p:nvCxnSpPr>
            <p:cNvPr id="51" name="Straight Arrow Connector 50"/>
            <p:cNvCxnSpPr/>
            <p:nvPr/>
          </p:nvCxnSpPr>
          <p:spPr>
            <a:xfrm>
              <a:off x="2915816" y="4191617"/>
              <a:ext cx="0" cy="5043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2" name="TextBox 51"/>
            <p:cNvSpPr txBox="1"/>
            <p:nvPr/>
          </p:nvSpPr>
          <p:spPr>
            <a:xfrm>
              <a:off x="2483767" y="3883003"/>
              <a:ext cx="2323347" cy="400110"/>
            </a:xfrm>
            <a:prstGeom prst="rect">
              <a:avLst/>
            </a:prstGeom>
            <a:noFill/>
          </p:spPr>
          <p:txBody>
            <a:bodyPr wrap="square" rtlCol="0">
              <a:spAutoFit/>
            </a:bodyPr>
            <a:lstStyle/>
            <a:p>
              <a:pPr fontAlgn="auto">
                <a:spcBef>
                  <a:spcPts val="0"/>
                </a:spcBef>
                <a:spcAft>
                  <a:spcPts val="0"/>
                </a:spcAft>
              </a:pPr>
              <a:r>
                <a:rPr lang="en-GB" sz="2000" b="0" dirty="0">
                  <a:solidFill>
                    <a:prstClr val="black"/>
                  </a:solidFill>
                  <a:latin typeface="Calibri"/>
                </a:rPr>
                <a:t>Current year</a:t>
              </a: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73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920553" y="1484784"/>
            <a:ext cx="8424935" cy="5184576"/>
          </a:xfrm>
        </p:spPr>
        <p:txBody>
          <a:bodyPr>
            <a:noAutofit/>
          </a:bodyPr>
          <a:lstStyle/>
          <a:p>
            <a:endParaRPr lang="en-GB" sz="2600" b="1" i="1" dirty="0">
              <a:solidFill>
                <a:schemeClr val="tx1"/>
              </a:solidFill>
            </a:endParaRPr>
          </a:p>
          <a:p>
            <a:r>
              <a:rPr lang="en-GB" b="1" i="1" dirty="0" smtClean="0">
                <a:solidFill>
                  <a:schemeClr val="tx1"/>
                </a:solidFill>
              </a:rPr>
              <a:t>Under-provision that has accrued in this plan period</a:t>
            </a:r>
          </a:p>
          <a:p>
            <a:pPr algn="l"/>
            <a:endParaRPr lang="en-GB" sz="2800" dirty="0"/>
          </a:p>
        </p:txBody>
      </p:sp>
      <p:sp>
        <p:nvSpPr>
          <p:cNvPr id="7" name="Rectangle 2"/>
          <p:cNvSpPr>
            <a:spLocks noGrp="1" noChangeArrowheads="1"/>
          </p:cNvSpPr>
          <p:nvPr>
            <p:ph type="ctrTitle"/>
          </p:nvPr>
        </p:nvSpPr>
        <p:spPr>
          <a:xfrm>
            <a:off x="1568624" y="384941"/>
            <a:ext cx="7056784" cy="1387874"/>
          </a:xfrm>
        </p:spPr>
        <p:txBody>
          <a:bodyPr>
            <a:normAutofit/>
          </a:bodyPr>
          <a:lstStyle/>
          <a:p>
            <a:r>
              <a:rPr lang="en-GB" dirty="0" smtClean="0"/>
              <a:t> shortfall</a:t>
            </a:r>
            <a:endParaRPr lang="en-US" dirty="0" smtClean="0"/>
          </a:p>
        </p:txBody>
      </p:sp>
      <p:sp>
        <p:nvSpPr>
          <p:cNvPr id="8" name="Rectangle 3"/>
          <p:cNvSpPr txBox="1">
            <a:spLocks noChangeArrowheads="1"/>
          </p:cNvSpPr>
          <p:nvPr/>
        </p:nvSpPr>
        <p:spPr>
          <a:xfrm>
            <a:off x="764931" y="1772816"/>
            <a:ext cx="8580556" cy="47287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r>
              <a:rPr lang="en-GB" sz="2400" b="0" dirty="0">
                <a:solidFill>
                  <a:prstClr val="black"/>
                </a:solidFill>
              </a:rPr>
              <a:t>	</a:t>
            </a:r>
          </a:p>
          <a:p>
            <a:pPr algn="l" fontAlgn="auto">
              <a:spcAft>
                <a:spcPts val="0"/>
              </a:spcAft>
            </a:pPr>
            <a:r>
              <a:rPr lang="en-GB" sz="2400" b="0" dirty="0">
                <a:solidFill>
                  <a:prstClr val="black"/>
                </a:solidFill>
              </a:rPr>
              <a:t>			</a:t>
            </a:r>
            <a:endParaRPr lang="en-GB" b="0" dirty="0">
              <a:solidFill>
                <a:prstClr val="black"/>
              </a:solidFill>
            </a:endParaRPr>
          </a:p>
          <a:p>
            <a:pPr marL="457200" indent="-457200" algn="l" fontAlgn="auto">
              <a:spcAft>
                <a:spcPts val="0"/>
              </a:spcAft>
              <a:buFont typeface="Arial" panose="020B0604020202020204" pitchFamily="34" charset="0"/>
              <a:buChar char="•"/>
            </a:pPr>
            <a:endParaRPr lang="en-GB" sz="2800" b="0" dirty="0">
              <a:solidFill>
                <a:prstClr val="black"/>
              </a:solidFill>
            </a:endParaRPr>
          </a:p>
          <a:p>
            <a:pPr algn="l" fontAlgn="auto">
              <a:spcAft>
                <a:spcPts val="0"/>
              </a:spcAft>
            </a:pPr>
            <a:endParaRPr lang="en-GB" sz="2800" b="0" dirty="0">
              <a:solidFill>
                <a:prstClr val="black"/>
              </a:solidFill>
            </a:endParaRPr>
          </a:p>
          <a:p>
            <a:pPr algn="l" fontAlgn="auto">
              <a:spcAft>
                <a:spcPts val="0"/>
              </a:spcAft>
            </a:pPr>
            <a:endParaRPr lang="en-GB" sz="2600" b="0" dirty="0">
              <a:solidFill>
                <a:prstClr val="black">
                  <a:tint val="75000"/>
                </a:prstClr>
              </a:solidFill>
            </a:endParaRPr>
          </a:p>
          <a:p>
            <a:pPr algn="l" fontAlgn="auto">
              <a:spcAft>
                <a:spcPts val="0"/>
              </a:spcAft>
            </a:pPr>
            <a:endParaRPr lang="en-GB" sz="2400" b="0" dirty="0">
              <a:solidFill>
                <a:prstClr val="black">
                  <a:tint val="75000"/>
                </a:prstClr>
              </a:solidFill>
            </a:endParaRPr>
          </a:p>
          <a:p>
            <a:pPr algn="l" fontAlgn="auto">
              <a:spcAft>
                <a:spcPts val="0"/>
              </a:spcAft>
            </a:pPr>
            <a:endParaRPr lang="en-GB" sz="2400" b="0" dirty="0">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74278277"/>
              </p:ext>
            </p:extLst>
          </p:nvPr>
        </p:nvGraphicFramePr>
        <p:xfrm>
          <a:off x="2720753" y="4653138"/>
          <a:ext cx="6157119" cy="437767"/>
        </p:xfrm>
        <a:graphic>
          <a:graphicData uri="http://schemas.openxmlformats.org/drawingml/2006/table">
            <a:tbl>
              <a:tblPr firstRow="1" bandRow="1">
                <a:tableStyleId>{69C7853C-536D-4A76-A0AE-DD22124D55A5}</a:tableStyleId>
              </a:tblPr>
              <a:tblGrid>
                <a:gridCol w="6157119"/>
              </a:tblGrid>
              <a:tr h="437767">
                <a:tc>
                  <a:txBody>
                    <a:bodyPr/>
                    <a:lstStyle/>
                    <a:p>
                      <a:endParaRPr lang="en-GB" dirty="0"/>
                    </a:p>
                  </a:txBody>
                  <a:tcPr/>
                </a:tc>
              </a:tr>
            </a:tbl>
          </a:graphicData>
        </a:graphic>
      </p:graphicFrame>
      <p:grpSp>
        <p:nvGrpSpPr>
          <p:cNvPr id="2" name="Group 9"/>
          <p:cNvGrpSpPr/>
          <p:nvPr/>
        </p:nvGrpSpPr>
        <p:grpSpPr>
          <a:xfrm>
            <a:off x="2720752" y="3357735"/>
            <a:ext cx="6140260" cy="1265930"/>
            <a:chOff x="2339752" y="3357735"/>
            <a:chExt cx="6140260" cy="1265930"/>
          </a:xfrm>
        </p:grpSpPr>
        <p:grpSp>
          <p:nvGrpSpPr>
            <p:cNvPr id="3" name="Group 10"/>
            <p:cNvGrpSpPr/>
            <p:nvPr/>
          </p:nvGrpSpPr>
          <p:grpSpPr>
            <a:xfrm>
              <a:off x="2339752" y="3759569"/>
              <a:ext cx="6140260" cy="864096"/>
              <a:chOff x="2339752" y="3759569"/>
              <a:chExt cx="6140260" cy="864096"/>
            </a:xfrm>
          </p:grpSpPr>
          <p:cxnSp>
            <p:nvCxnSpPr>
              <p:cNvPr id="13" name="Straight Arrow Connector 12"/>
              <p:cNvCxnSpPr/>
              <p:nvPr/>
            </p:nvCxnSpPr>
            <p:spPr>
              <a:xfrm>
                <a:off x="8480012" y="3759569"/>
                <a:ext cx="0"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4" name="Group 13"/>
              <p:cNvGrpSpPr/>
              <p:nvPr/>
            </p:nvGrpSpPr>
            <p:grpSpPr>
              <a:xfrm>
                <a:off x="2339752" y="3759569"/>
                <a:ext cx="6140260" cy="864096"/>
                <a:chOff x="2339752" y="3759569"/>
                <a:chExt cx="6140260" cy="864096"/>
              </a:xfrm>
            </p:grpSpPr>
            <p:cxnSp>
              <p:nvCxnSpPr>
                <p:cNvPr id="15" name="Straight Arrow Connector 14"/>
                <p:cNvCxnSpPr/>
                <p:nvPr/>
              </p:nvCxnSpPr>
              <p:spPr>
                <a:xfrm>
                  <a:off x="2339752" y="3759569"/>
                  <a:ext cx="0"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339752" y="3759569"/>
                  <a:ext cx="614026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4427984" y="3357735"/>
              <a:ext cx="3384376" cy="461665"/>
            </a:xfrm>
            <a:prstGeom prst="rect">
              <a:avLst/>
            </a:prstGeom>
            <a:noFill/>
          </p:spPr>
          <p:txBody>
            <a:bodyPr wrap="square" rtlCol="0">
              <a:spAutoFit/>
            </a:bodyPr>
            <a:lstStyle/>
            <a:p>
              <a:pPr fontAlgn="auto">
                <a:spcBef>
                  <a:spcPts val="0"/>
                </a:spcBef>
                <a:spcAft>
                  <a:spcPts val="0"/>
                </a:spcAft>
              </a:pPr>
              <a:r>
                <a:rPr lang="en-GB" sz="2400" b="0" dirty="0">
                  <a:solidFill>
                    <a:prstClr val="black"/>
                  </a:solidFill>
                  <a:latin typeface="Calibri"/>
                </a:rPr>
                <a:t>OAN period</a:t>
              </a:r>
            </a:p>
          </p:txBody>
        </p:sp>
      </p:grpSp>
      <p:graphicFrame>
        <p:nvGraphicFramePr>
          <p:cNvPr id="18" name="Table 17"/>
          <p:cNvGraphicFramePr>
            <a:graphicFrameLocks noGrp="1"/>
          </p:cNvGraphicFramePr>
          <p:nvPr>
            <p:extLst>
              <p:ext uri="{D42A27DB-BD31-4B8C-83A1-F6EECF244321}">
                <p14:modId xmlns:p14="http://schemas.microsoft.com/office/powerpoint/2010/main" val="1906038606"/>
              </p:ext>
            </p:extLst>
          </p:nvPr>
        </p:nvGraphicFramePr>
        <p:xfrm>
          <a:off x="2720753" y="4667690"/>
          <a:ext cx="524925" cy="426351"/>
        </p:xfrm>
        <a:graphic>
          <a:graphicData uri="http://schemas.openxmlformats.org/drawingml/2006/table">
            <a:tbl>
              <a:tblPr firstRow="1" bandRow="1">
                <a:tableStyleId>{21E4AEA4-8DFA-4A89-87EB-49C32662AFE0}</a:tableStyleId>
              </a:tblPr>
              <a:tblGrid>
                <a:gridCol w="524925"/>
              </a:tblGrid>
              <a:tr h="426351">
                <a:tc>
                  <a:txBody>
                    <a:bodyPr/>
                    <a:lstStyle/>
                    <a:p>
                      <a:endParaRPr lang="en-GB" dirty="0"/>
                    </a:p>
                  </a:txBody>
                  <a:tcPr/>
                </a:tc>
              </a:tr>
            </a:tbl>
          </a:graphicData>
        </a:graphic>
      </p:graphicFrame>
      <p:grpSp>
        <p:nvGrpSpPr>
          <p:cNvPr id="5" name="Group 18"/>
          <p:cNvGrpSpPr/>
          <p:nvPr/>
        </p:nvGrpSpPr>
        <p:grpSpPr>
          <a:xfrm>
            <a:off x="2504728" y="5085185"/>
            <a:ext cx="1800200" cy="808273"/>
            <a:chOff x="2123728" y="5085184"/>
            <a:chExt cx="1800200" cy="808273"/>
          </a:xfrm>
        </p:grpSpPr>
        <p:cxnSp>
          <p:nvCxnSpPr>
            <p:cNvPr id="20" name="Straight Arrow Connector 19"/>
            <p:cNvCxnSpPr/>
            <p:nvPr/>
          </p:nvCxnSpPr>
          <p:spPr>
            <a:xfrm flipV="1">
              <a:off x="2627784" y="5085184"/>
              <a:ext cx="0" cy="42112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2123728" y="5493347"/>
              <a:ext cx="1800200" cy="400110"/>
            </a:xfrm>
            <a:prstGeom prst="rect">
              <a:avLst/>
            </a:prstGeom>
            <a:noFill/>
          </p:spPr>
          <p:txBody>
            <a:bodyPr wrap="square" rtlCol="0">
              <a:spAutoFit/>
            </a:bodyPr>
            <a:lstStyle/>
            <a:p>
              <a:pPr fontAlgn="auto">
                <a:spcBef>
                  <a:spcPts val="0"/>
                </a:spcBef>
                <a:spcAft>
                  <a:spcPts val="0"/>
                </a:spcAft>
              </a:pPr>
              <a:r>
                <a:rPr lang="en-GB" sz="1800" b="0" dirty="0">
                  <a:solidFill>
                    <a:prstClr val="black"/>
                  </a:solidFill>
                  <a:latin typeface="Calibri"/>
                </a:rPr>
                <a:t>    </a:t>
              </a:r>
              <a:r>
                <a:rPr lang="en-GB" sz="2000" b="0" dirty="0">
                  <a:solidFill>
                    <a:prstClr val="black"/>
                  </a:solidFill>
                  <a:latin typeface="Calibri"/>
                </a:rPr>
                <a:t>Shortfall</a:t>
              </a:r>
              <a:r>
                <a:rPr lang="en-GB" sz="1800" b="0" dirty="0">
                  <a:solidFill>
                    <a:prstClr val="black"/>
                  </a:solidFill>
                  <a:latin typeface="Calibri"/>
                </a:rPr>
                <a:t> </a:t>
              </a:r>
            </a:p>
          </p:txBody>
        </p:sp>
      </p:grpSp>
      <p:grpSp>
        <p:nvGrpSpPr>
          <p:cNvPr id="6" name="Group 22"/>
          <p:cNvGrpSpPr/>
          <p:nvPr/>
        </p:nvGrpSpPr>
        <p:grpSpPr>
          <a:xfrm>
            <a:off x="2720753" y="5085184"/>
            <a:ext cx="6157119" cy="1693428"/>
            <a:chOff x="899592" y="5085184"/>
            <a:chExt cx="7597279" cy="1693428"/>
          </a:xfrm>
        </p:grpSpPr>
        <p:grpSp>
          <p:nvGrpSpPr>
            <p:cNvPr id="10" name="Group 23"/>
            <p:cNvGrpSpPr/>
            <p:nvPr/>
          </p:nvGrpSpPr>
          <p:grpSpPr>
            <a:xfrm>
              <a:off x="899592" y="5085184"/>
              <a:ext cx="7597279" cy="1088976"/>
              <a:chOff x="899592" y="5085184"/>
              <a:chExt cx="7597279" cy="1088976"/>
            </a:xfrm>
          </p:grpSpPr>
          <p:cxnSp>
            <p:nvCxnSpPr>
              <p:cNvPr id="26" name="Straight Arrow Connector 25"/>
              <p:cNvCxnSpPr/>
              <p:nvPr/>
            </p:nvCxnSpPr>
            <p:spPr>
              <a:xfrm flipV="1">
                <a:off x="899592" y="5085184"/>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8496871" y="5094040"/>
                <a:ext cx="0"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899592" y="6165304"/>
                <a:ext cx="7597279" cy="88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298563" y="6316947"/>
              <a:ext cx="2843225" cy="461665"/>
            </a:xfrm>
            <a:prstGeom prst="rect">
              <a:avLst/>
            </a:prstGeom>
            <a:noFill/>
          </p:spPr>
          <p:txBody>
            <a:bodyPr wrap="square" rtlCol="0">
              <a:spAutoFit/>
            </a:bodyPr>
            <a:lstStyle/>
            <a:p>
              <a:pPr fontAlgn="auto">
                <a:spcBef>
                  <a:spcPts val="0"/>
                </a:spcBef>
                <a:spcAft>
                  <a:spcPts val="0"/>
                </a:spcAft>
              </a:pPr>
              <a:r>
                <a:rPr lang="en-GB" sz="2400" b="0" dirty="0">
                  <a:solidFill>
                    <a:prstClr val="black"/>
                  </a:solidFill>
                  <a:latin typeface="Calibri"/>
                </a:rPr>
                <a:t>Plan period</a:t>
              </a:r>
            </a:p>
          </p:txBody>
        </p:sp>
      </p:grpSp>
      <p:grpSp>
        <p:nvGrpSpPr>
          <p:cNvPr id="11" name="Group 28"/>
          <p:cNvGrpSpPr/>
          <p:nvPr/>
        </p:nvGrpSpPr>
        <p:grpSpPr>
          <a:xfrm>
            <a:off x="2845677" y="3845837"/>
            <a:ext cx="2323347" cy="812997"/>
            <a:chOff x="2483767" y="3883003"/>
            <a:chExt cx="2323347" cy="812997"/>
          </a:xfrm>
        </p:grpSpPr>
        <p:cxnSp>
          <p:nvCxnSpPr>
            <p:cNvPr id="30" name="Straight Arrow Connector 29"/>
            <p:cNvCxnSpPr/>
            <p:nvPr/>
          </p:nvCxnSpPr>
          <p:spPr>
            <a:xfrm>
              <a:off x="2915816" y="4191617"/>
              <a:ext cx="0" cy="5043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2483767" y="3883003"/>
              <a:ext cx="2323347" cy="400110"/>
            </a:xfrm>
            <a:prstGeom prst="rect">
              <a:avLst/>
            </a:prstGeom>
            <a:noFill/>
          </p:spPr>
          <p:txBody>
            <a:bodyPr wrap="square" rtlCol="0">
              <a:spAutoFit/>
            </a:bodyPr>
            <a:lstStyle/>
            <a:p>
              <a:pPr fontAlgn="auto">
                <a:spcBef>
                  <a:spcPts val="0"/>
                </a:spcBef>
                <a:spcAft>
                  <a:spcPts val="0"/>
                </a:spcAft>
              </a:pPr>
              <a:r>
                <a:rPr lang="en-GB" sz="2000" b="0" dirty="0">
                  <a:solidFill>
                    <a:prstClr val="black"/>
                  </a:solidFill>
                  <a:latin typeface="Calibri"/>
                </a:rPr>
                <a:t>Current year</a:t>
              </a:r>
            </a:p>
          </p:txBody>
        </p:sp>
      </p:gr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PAS logo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306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428625" y="1484313"/>
            <a:ext cx="8658225" cy="4824412"/>
          </a:xfrm>
        </p:spPr>
        <p:txBody>
          <a:bodyPr/>
          <a:lstStyle/>
          <a:p>
            <a:pPr marL="625475" lvl="1" indent="-352425" eaLnBrk="1" hangingPunct="1">
              <a:buFont typeface="Arial" charset="0"/>
              <a:buChar char="•"/>
              <a:defRPr/>
            </a:pPr>
            <a:r>
              <a:rPr lang="en-GB" altLang="en-US" sz="3200" dirty="0" smtClean="0"/>
              <a:t>national policy</a:t>
            </a:r>
          </a:p>
          <a:p>
            <a:pPr marL="1130300" lvl="2" indent="-457200" eaLnBrk="1" hangingPunct="1">
              <a:defRPr/>
            </a:pPr>
            <a:r>
              <a:rPr lang="en-GB" altLang="en-US" dirty="0" smtClean="0"/>
              <a:t>National Planning Policy Framework (NPPF)</a:t>
            </a:r>
          </a:p>
          <a:p>
            <a:pPr marL="1130300" lvl="2" indent="-457200" eaLnBrk="1" hangingPunct="1">
              <a:defRPr/>
            </a:pPr>
            <a:r>
              <a:rPr lang="en-GB" altLang="en-US" dirty="0" smtClean="0"/>
              <a:t>National Policy Statements</a:t>
            </a:r>
          </a:p>
          <a:p>
            <a:pPr marL="1130300" lvl="2" indent="-457200" eaLnBrk="1" hangingPunct="1">
              <a:defRPr/>
            </a:pPr>
            <a:r>
              <a:rPr lang="en-GB" altLang="en-US" dirty="0" smtClean="0"/>
              <a:t>G&amp;T </a:t>
            </a:r>
            <a:r>
              <a:rPr lang="en-GB" altLang="en-US" dirty="0"/>
              <a:t>policy</a:t>
            </a:r>
          </a:p>
          <a:p>
            <a:pPr marL="1130300" lvl="2" indent="-457200" eaLnBrk="1" hangingPunct="1">
              <a:defRPr/>
            </a:pPr>
            <a:r>
              <a:rPr lang="en-GB" altLang="en-US" dirty="0" smtClean="0"/>
              <a:t>Planning Practice Guidance</a:t>
            </a:r>
          </a:p>
          <a:p>
            <a:pPr marL="625475" lvl="1" indent="-352425" eaLnBrk="1" hangingPunct="1">
              <a:buFont typeface="Arial" charset="0"/>
              <a:buChar char="•"/>
              <a:defRPr/>
            </a:pPr>
            <a:r>
              <a:rPr lang="en-GB" altLang="en-US" sz="3200" dirty="0" smtClean="0"/>
              <a:t>local policy </a:t>
            </a:r>
          </a:p>
          <a:p>
            <a:pPr marL="1130300" lvl="2" indent="-457200" eaLnBrk="1" hangingPunct="1">
              <a:defRPr/>
            </a:pPr>
            <a:r>
              <a:rPr lang="en-GB" altLang="en-US" dirty="0" smtClean="0"/>
              <a:t>development plan </a:t>
            </a:r>
          </a:p>
          <a:p>
            <a:pPr marL="625475" lvl="1" indent="-352425" eaLnBrk="1" hangingPunct="1">
              <a:buFont typeface="Arial" charset="0"/>
              <a:buChar char="•"/>
              <a:defRPr/>
            </a:pPr>
            <a:r>
              <a:rPr lang="en-GB" altLang="en-US" sz="3200" dirty="0" smtClean="0"/>
              <a:t>neighbourhood policies</a:t>
            </a:r>
          </a:p>
          <a:p>
            <a:pPr marL="1025525" lvl="2" indent="-352425" eaLnBrk="1" hangingPunct="1">
              <a:defRPr/>
            </a:pPr>
            <a:r>
              <a:rPr lang="en-GB" altLang="en-US" dirty="0"/>
              <a:t>n</a:t>
            </a:r>
            <a:r>
              <a:rPr lang="en-GB" altLang="en-US" dirty="0" smtClean="0"/>
              <a:t>eighbourhood plans</a:t>
            </a:r>
          </a:p>
        </p:txBody>
      </p:sp>
      <p:sp>
        <p:nvSpPr>
          <p:cNvPr id="18435" name="Title 1"/>
          <p:cNvSpPr>
            <a:spLocks noGrp="1"/>
          </p:cNvSpPr>
          <p:nvPr>
            <p:ph type="title" idx="4294967295"/>
          </p:nvPr>
        </p:nvSpPr>
        <p:spPr>
          <a:xfrm>
            <a:off x="271463" y="404813"/>
            <a:ext cx="9440862" cy="863600"/>
          </a:xfrm>
        </p:spPr>
        <p:txBody>
          <a:bodyPr/>
          <a:lstStyle/>
          <a:p>
            <a:pPr eaLnBrk="1" hangingPunct="1"/>
            <a:r>
              <a:rPr lang="en-GB" altLang="en-US" smtClean="0"/>
              <a:t/>
            </a:r>
            <a:br>
              <a:rPr lang="en-GB" altLang="en-US" smtClean="0"/>
            </a:br>
            <a:r>
              <a:rPr lang="en-GB" altLang="en-US" smtClean="0"/>
              <a:t>Planning in England is </a:t>
            </a:r>
            <a:r>
              <a:rPr lang="en-GB" altLang="en-US" u="sng" smtClean="0"/>
              <a:t>policy-led</a:t>
            </a:r>
            <a:r>
              <a:rPr lang="en-GB" altLang="en-US" smtClean="0"/>
              <a:t>   </a:t>
            </a:r>
            <a:br>
              <a:rPr lang="en-GB" altLang="en-US" smtClean="0"/>
            </a:br>
            <a:endParaRPr lang="en-GB" altLang="en-US" smtClean="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2420938"/>
            <a:ext cx="36226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udy\Desktop\ostrich.png"/>
          <p:cNvPicPr>
            <a:picLocks noChangeAspect="1" noChangeArrowheads="1"/>
          </p:cNvPicPr>
          <p:nvPr/>
        </p:nvPicPr>
        <p:blipFill>
          <a:blip r:embed="rId2" cstate="print"/>
          <a:srcRect/>
          <a:stretch>
            <a:fillRect/>
          </a:stretch>
        </p:blipFill>
        <p:spPr bwMode="auto">
          <a:xfrm>
            <a:off x="632520" y="1340768"/>
            <a:ext cx="4572000" cy="4480560"/>
          </a:xfrm>
          <a:prstGeom prst="rect">
            <a:avLst/>
          </a:prstGeom>
          <a:noFill/>
        </p:spPr>
      </p:pic>
      <p:sp>
        <p:nvSpPr>
          <p:cNvPr id="5" name="TextBox 4"/>
          <p:cNvSpPr txBox="1"/>
          <p:nvPr/>
        </p:nvSpPr>
        <p:spPr>
          <a:xfrm>
            <a:off x="5457056" y="2276873"/>
            <a:ext cx="3600400" cy="1200329"/>
          </a:xfrm>
          <a:prstGeom prst="rect">
            <a:avLst/>
          </a:prstGeom>
          <a:noFill/>
        </p:spPr>
        <p:txBody>
          <a:bodyPr wrap="square" rtlCol="0">
            <a:spAutoFit/>
          </a:bodyPr>
          <a:lstStyle/>
          <a:p>
            <a:pPr fontAlgn="auto">
              <a:spcBef>
                <a:spcPts val="0"/>
              </a:spcBef>
              <a:spcAft>
                <a:spcPts val="0"/>
              </a:spcAft>
            </a:pPr>
            <a:r>
              <a:rPr lang="en-GB" sz="3600" b="0" dirty="0">
                <a:solidFill>
                  <a:prstClr val="black"/>
                </a:solidFill>
                <a:latin typeface="Calibri"/>
              </a:rPr>
              <a:t>these issues don’t go away if ignored</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ney.jpg"/>
          <p:cNvPicPr>
            <a:picLocks noChangeAspect="1"/>
          </p:cNvPicPr>
          <p:nvPr/>
        </p:nvPicPr>
        <p:blipFill>
          <a:blip r:embed="rId2"/>
          <a:stretch>
            <a:fillRect/>
          </a:stretch>
        </p:blipFill>
        <p:spPr>
          <a:xfrm>
            <a:off x="2438400" y="0"/>
            <a:ext cx="9144000" cy="6553200"/>
          </a:xfrm>
          <a:prstGeom prst="rect">
            <a:avLst/>
          </a:prstGeom>
        </p:spPr>
      </p:pic>
      <p:sp>
        <p:nvSpPr>
          <p:cNvPr id="2" name="Title 1"/>
          <p:cNvSpPr>
            <a:spLocks noGrp="1"/>
          </p:cNvSpPr>
          <p:nvPr>
            <p:ph type="title"/>
          </p:nvPr>
        </p:nvSpPr>
        <p:spPr>
          <a:xfrm>
            <a:off x="609600" y="76200"/>
            <a:ext cx="3962400" cy="1143000"/>
          </a:xfrm>
        </p:spPr>
        <p:txBody>
          <a:bodyPr>
            <a:normAutofit fontScale="90000"/>
          </a:bodyPr>
          <a:lstStyle/>
          <a:p>
            <a:pPr algn="l"/>
            <a:r>
              <a:rPr lang="en-US" dirty="0" smtClean="0"/>
              <a:t>keep an eye on the money</a:t>
            </a:r>
            <a:endParaRPr lang="en-US" dirty="0"/>
          </a:p>
        </p:txBody>
      </p:sp>
    </p:spTree>
    <p:extLst>
      <p:ext uri="{BB962C8B-B14F-4D97-AF65-F5344CB8AC3E}">
        <p14:creationId xmlns:p14="http://schemas.microsoft.com/office/powerpoint/2010/main" val="2337823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00"/>
            <a:ext cx="9155360" cy="1143000"/>
          </a:xfrm>
        </p:spPr>
        <p:txBody>
          <a:bodyPr>
            <a:normAutofit fontScale="90000"/>
          </a:bodyPr>
          <a:lstStyle/>
          <a:p>
            <a:pPr algn="l"/>
            <a:r>
              <a:rPr lang="en-GB" sz="4000" dirty="0">
                <a:solidFill>
                  <a:srgbClr val="7030A0"/>
                </a:solidFill>
              </a:rPr>
              <a:t>deliverability</a:t>
            </a:r>
            <a:r>
              <a:rPr lang="en-GB" dirty="0"/>
              <a:t/>
            </a:r>
            <a:br>
              <a:rPr lang="en-GB" dirty="0"/>
            </a:br>
            <a:endParaRPr lang="en-GB" dirty="0"/>
          </a:p>
        </p:txBody>
      </p:sp>
      <p:sp>
        <p:nvSpPr>
          <p:cNvPr id="7" name="Content Placeholder 6"/>
          <p:cNvSpPr>
            <a:spLocks noGrp="1"/>
          </p:cNvSpPr>
          <p:nvPr>
            <p:ph idx="1"/>
          </p:nvPr>
        </p:nvSpPr>
        <p:spPr>
          <a:xfrm>
            <a:off x="848544" y="1224136"/>
            <a:ext cx="8229600" cy="5805264"/>
          </a:xfrm>
        </p:spPr>
        <p:txBody>
          <a:bodyPr>
            <a:normAutofit fontScale="85000" lnSpcReduction="10000"/>
          </a:bodyPr>
          <a:lstStyle/>
          <a:p>
            <a:r>
              <a:rPr lang="en-GB" dirty="0" smtClean="0"/>
              <a:t>the plan should be deliverable over its plan period</a:t>
            </a:r>
          </a:p>
          <a:p>
            <a:r>
              <a:rPr lang="en-GB" dirty="0" smtClean="0"/>
              <a:t>local authorities should identify and update annually a supply of specific deliverable sites to provide five years worth of housing against their housing requirements</a:t>
            </a:r>
          </a:p>
          <a:p>
            <a:r>
              <a:rPr lang="en-GB" dirty="0" smtClean="0"/>
              <a:t>deliverable means available now, offers a suitable location  for development now, and be achievable with a realistic prospect that housing will be delivered on the site within 5 years, and in particular that development of the site is viable</a:t>
            </a:r>
          </a:p>
          <a:p>
            <a:r>
              <a:rPr lang="en-GB" dirty="0" smtClean="0"/>
              <a:t>this emphasis is forcing plans to identify smaller, easily deliverable sites in strong market areas, rather than complex regeneration areas or strategic sites with long lead times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46786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8229600" cy="1143000"/>
          </a:xfrm>
        </p:spPr>
        <p:txBody>
          <a:bodyPr>
            <a:normAutofit fontScale="90000"/>
          </a:bodyPr>
          <a:lstStyle/>
          <a:p>
            <a:pPr algn="l"/>
            <a:r>
              <a:rPr lang="en-GB" b="1" dirty="0" smtClean="0">
                <a:solidFill>
                  <a:schemeClr val="tx2">
                    <a:lumMod val="75000"/>
                  </a:schemeClr>
                </a:solidFill>
              </a:rPr>
              <a:t>viability evidence is the critical link</a:t>
            </a:r>
            <a:endParaRPr lang="en-GB" b="1" dirty="0">
              <a:solidFill>
                <a:schemeClr val="tx2">
                  <a:lumMod val="75000"/>
                </a:schemeClr>
              </a:solidFill>
            </a:endParaRPr>
          </a:p>
        </p:txBody>
      </p:sp>
      <p:sp>
        <p:nvSpPr>
          <p:cNvPr id="17" name="Oval 16"/>
          <p:cNvSpPr>
            <a:spLocks noChangeAspect="1"/>
          </p:cNvSpPr>
          <p:nvPr/>
        </p:nvSpPr>
        <p:spPr>
          <a:xfrm>
            <a:off x="1936208" y="1340769"/>
            <a:ext cx="3088800" cy="3089143"/>
          </a:xfrm>
          <a:prstGeom prst="ellipse">
            <a:avLst/>
          </a:prstGeom>
          <a:solidFill>
            <a:schemeClr val="bg1"/>
          </a:solidFill>
          <a:ln>
            <a:solidFill>
              <a:srgbClr val="E8F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18" name="Oval 17"/>
          <p:cNvSpPr>
            <a:spLocks noChangeAspect="1"/>
          </p:cNvSpPr>
          <p:nvPr/>
        </p:nvSpPr>
        <p:spPr>
          <a:xfrm>
            <a:off x="3952432" y="2204865"/>
            <a:ext cx="3088800" cy="3089143"/>
          </a:xfrm>
          <a:prstGeom prst="ellipse">
            <a:avLst/>
          </a:prstGeom>
          <a:solidFill>
            <a:schemeClr val="accent1">
              <a:lumMod val="75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9" name="Oval 18"/>
          <p:cNvSpPr>
            <a:spLocks noChangeAspect="1"/>
          </p:cNvSpPr>
          <p:nvPr/>
        </p:nvSpPr>
        <p:spPr>
          <a:xfrm>
            <a:off x="2504728" y="3068961"/>
            <a:ext cx="3088800" cy="3089143"/>
          </a:xfrm>
          <a:prstGeom prst="ellipse">
            <a:avLst/>
          </a:prstGeom>
          <a:solidFill>
            <a:srgbClr val="C000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3" name="TextBox 12"/>
          <p:cNvSpPr txBox="1"/>
          <p:nvPr/>
        </p:nvSpPr>
        <p:spPr>
          <a:xfrm>
            <a:off x="2504728" y="2060849"/>
            <a:ext cx="1440160" cy="769441"/>
          </a:xfrm>
          <a:prstGeom prst="rect">
            <a:avLst/>
          </a:prstGeom>
          <a:noFill/>
        </p:spPr>
        <p:txBody>
          <a:bodyPr wrap="square" rtlCol="0">
            <a:spAutoFit/>
          </a:bodyPr>
          <a:lstStyle/>
          <a:p>
            <a:pPr fontAlgn="auto">
              <a:spcBef>
                <a:spcPts val="0"/>
              </a:spcBef>
              <a:spcAft>
                <a:spcPts val="0"/>
              </a:spcAft>
            </a:pPr>
            <a:r>
              <a:rPr lang="en-GB" sz="2200" b="0" dirty="0">
                <a:solidFill>
                  <a:srgbClr val="002060"/>
                </a:solidFill>
                <a:latin typeface="Calibri"/>
              </a:rPr>
              <a:t>deliverable sites</a:t>
            </a:r>
          </a:p>
        </p:txBody>
      </p:sp>
      <p:sp>
        <p:nvSpPr>
          <p:cNvPr id="11" name="TextBox 10"/>
          <p:cNvSpPr txBox="1"/>
          <p:nvPr/>
        </p:nvSpPr>
        <p:spPr>
          <a:xfrm>
            <a:off x="5817096" y="3429001"/>
            <a:ext cx="1584176" cy="769441"/>
          </a:xfrm>
          <a:prstGeom prst="rect">
            <a:avLst/>
          </a:prstGeom>
          <a:noFill/>
        </p:spPr>
        <p:txBody>
          <a:bodyPr wrap="square" rtlCol="0">
            <a:spAutoFit/>
          </a:bodyPr>
          <a:lstStyle/>
          <a:p>
            <a:pPr fontAlgn="auto">
              <a:spcBef>
                <a:spcPts val="0"/>
              </a:spcBef>
              <a:spcAft>
                <a:spcPts val="0"/>
              </a:spcAft>
            </a:pPr>
            <a:r>
              <a:rPr lang="en-GB" sz="2200" dirty="0">
                <a:solidFill>
                  <a:srgbClr val="8064A2">
                    <a:lumMod val="20000"/>
                    <a:lumOff val="80000"/>
                  </a:srgbClr>
                </a:solidFill>
                <a:latin typeface="Calibri"/>
              </a:rPr>
              <a:t>plan policies</a:t>
            </a:r>
          </a:p>
        </p:txBody>
      </p:sp>
      <p:sp>
        <p:nvSpPr>
          <p:cNvPr id="15" name="TextBox 14"/>
          <p:cNvSpPr txBox="1"/>
          <p:nvPr/>
        </p:nvSpPr>
        <p:spPr>
          <a:xfrm rot="18621869">
            <a:off x="3818385" y="3231240"/>
            <a:ext cx="1367040" cy="400110"/>
          </a:xfrm>
          <a:prstGeom prst="rect">
            <a:avLst/>
          </a:prstGeom>
          <a:noFill/>
        </p:spPr>
        <p:txBody>
          <a:bodyPr wrap="square" rtlCol="0">
            <a:spAutoFit/>
          </a:bodyPr>
          <a:lstStyle/>
          <a:p>
            <a:pPr fontAlgn="auto">
              <a:spcBef>
                <a:spcPts val="0"/>
              </a:spcBef>
              <a:spcAft>
                <a:spcPts val="0"/>
              </a:spcAft>
            </a:pPr>
            <a:r>
              <a:rPr lang="en-GB" sz="2000" b="0" dirty="0">
                <a:solidFill>
                  <a:prstClr val="white"/>
                </a:solidFill>
                <a:latin typeface="Calibri"/>
              </a:rPr>
              <a:t>viability</a:t>
            </a:r>
          </a:p>
        </p:txBody>
      </p:sp>
      <p:sp>
        <p:nvSpPr>
          <p:cNvPr id="16" name="TextBox 15"/>
          <p:cNvSpPr txBox="1"/>
          <p:nvPr/>
        </p:nvSpPr>
        <p:spPr>
          <a:xfrm>
            <a:off x="2845512" y="4891808"/>
            <a:ext cx="1944216" cy="769441"/>
          </a:xfrm>
          <a:prstGeom prst="rect">
            <a:avLst/>
          </a:prstGeom>
          <a:noFill/>
        </p:spPr>
        <p:txBody>
          <a:bodyPr wrap="square" rtlCol="0">
            <a:spAutoFit/>
          </a:bodyPr>
          <a:lstStyle/>
          <a:p>
            <a:pPr fontAlgn="auto">
              <a:spcBef>
                <a:spcPts val="0"/>
              </a:spcBef>
              <a:spcAft>
                <a:spcPts val="0"/>
              </a:spcAft>
            </a:pPr>
            <a:r>
              <a:rPr lang="en-GB" sz="2200" dirty="0">
                <a:solidFill>
                  <a:srgbClr val="C0504D">
                    <a:lumMod val="20000"/>
                    <a:lumOff val="80000"/>
                  </a:srgbClr>
                </a:solidFill>
                <a:latin typeface="Calibri"/>
              </a:rPr>
              <a:t>infrastructure funding</a:t>
            </a: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07849"/>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44974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00"/>
            <a:ext cx="9155360" cy="1143000"/>
          </a:xfrm>
        </p:spPr>
        <p:txBody>
          <a:bodyPr>
            <a:normAutofit fontScale="90000"/>
          </a:bodyPr>
          <a:lstStyle/>
          <a:p>
            <a:pPr algn="l"/>
            <a:r>
              <a:rPr lang="en-GB" sz="4000" dirty="0">
                <a:solidFill>
                  <a:srgbClr val="7030A0"/>
                </a:solidFill>
              </a:rPr>
              <a:t>critical role of viability</a:t>
            </a:r>
            <a:r>
              <a:rPr lang="en-GB" dirty="0"/>
              <a:t/>
            </a:r>
            <a:br>
              <a:rPr lang="en-GB" dirty="0"/>
            </a:br>
            <a:endParaRPr lang="en-GB" dirty="0"/>
          </a:p>
        </p:txBody>
      </p:sp>
      <p:sp>
        <p:nvSpPr>
          <p:cNvPr id="7" name="Content Placeholder 6"/>
          <p:cNvSpPr>
            <a:spLocks noGrp="1"/>
          </p:cNvSpPr>
          <p:nvPr>
            <p:ph idx="1"/>
          </p:nvPr>
        </p:nvSpPr>
        <p:spPr>
          <a:xfrm>
            <a:off x="848544" y="2780928"/>
            <a:ext cx="8229600" cy="2304256"/>
          </a:xfrm>
        </p:spPr>
        <p:txBody>
          <a:bodyPr>
            <a:normAutofit/>
          </a:bodyPr>
          <a:lstStyle/>
          <a:p>
            <a:r>
              <a:rPr lang="en-GB" dirty="0" smtClean="0"/>
              <a:t>identified infrastructure requirements</a:t>
            </a:r>
          </a:p>
          <a:p>
            <a:r>
              <a:rPr lang="en-GB" dirty="0" smtClean="0"/>
              <a:t>payments due under CIL and s106</a:t>
            </a:r>
          </a:p>
          <a:p>
            <a:r>
              <a:rPr lang="en-GB" dirty="0" smtClean="0"/>
              <a:t>effect of plan policies, such as affordable housing and sustainable construction</a:t>
            </a:r>
          </a:p>
        </p:txBody>
      </p:sp>
      <p:sp>
        <p:nvSpPr>
          <p:cNvPr id="4" name="TextBox 3"/>
          <p:cNvSpPr txBox="1"/>
          <p:nvPr/>
        </p:nvSpPr>
        <p:spPr>
          <a:xfrm>
            <a:off x="848544" y="1196752"/>
            <a:ext cx="7488832" cy="1569660"/>
          </a:xfrm>
          <a:prstGeom prst="rect">
            <a:avLst/>
          </a:prstGeom>
          <a:noFill/>
        </p:spPr>
        <p:txBody>
          <a:bodyPr wrap="square" rtlCol="0">
            <a:spAutoFit/>
          </a:bodyPr>
          <a:lstStyle/>
          <a:p>
            <a:pPr fontAlgn="auto">
              <a:spcBef>
                <a:spcPts val="0"/>
              </a:spcBef>
              <a:spcAft>
                <a:spcPts val="0"/>
              </a:spcAft>
            </a:pPr>
            <a:r>
              <a:rPr lang="en-GB" sz="3200" b="0" dirty="0">
                <a:solidFill>
                  <a:prstClr val="black"/>
                </a:solidFill>
                <a:latin typeface="Calibri"/>
              </a:rPr>
              <a:t>sites have to be viable (capable of providing competitive return) when all costs and values taken into account, including:</a:t>
            </a:r>
          </a:p>
        </p:txBody>
      </p:sp>
      <p:sp>
        <p:nvSpPr>
          <p:cNvPr id="5" name="TextBox 4"/>
          <p:cNvSpPr txBox="1"/>
          <p:nvPr/>
        </p:nvSpPr>
        <p:spPr>
          <a:xfrm>
            <a:off x="848544" y="5027692"/>
            <a:ext cx="8496944" cy="1077218"/>
          </a:xfrm>
          <a:prstGeom prst="rect">
            <a:avLst/>
          </a:prstGeom>
          <a:noFill/>
        </p:spPr>
        <p:txBody>
          <a:bodyPr wrap="square" rtlCol="0">
            <a:spAutoFit/>
          </a:bodyPr>
          <a:lstStyle/>
          <a:p>
            <a:pPr fontAlgn="auto">
              <a:spcBef>
                <a:spcPts val="0"/>
              </a:spcBef>
              <a:spcAft>
                <a:spcPts val="0"/>
              </a:spcAft>
            </a:pPr>
            <a:r>
              <a:rPr lang="en-GB" sz="3200" b="0" dirty="0">
                <a:solidFill>
                  <a:prstClr val="black"/>
                </a:solidFill>
                <a:latin typeface="Calibri"/>
              </a:rPr>
              <a:t>all of which should be dealt with in a good plan through common use of viability evidence</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46786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143000"/>
          </a:xfrm>
        </p:spPr>
        <p:txBody>
          <a:bodyPr/>
          <a:lstStyle/>
          <a:p>
            <a:pPr algn="l"/>
            <a:r>
              <a:rPr lang="en-US" dirty="0" smtClean="0">
                <a:solidFill>
                  <a:srgbClr val="FF6600"/>
                </a:solidFill>
              </a:rPr>
              <a:t>an example of how viability works</a:t>
            </a:r>
            <a:endParaRPr lang="en-US" dirty="0">
              <a:solidFill>
                <a:srgbClr val="FF6600"/>
              </a:solidFill>
            </a:endParaRPr>
          </a:p>
        </p:txBody>
      </p:sp>
      <p:sp>
        <p:nvSpPr>
          <p:cNvPr id="3" name="Content Placeholder 2"/>
          <p:cNvSpPr>
            <a:spLocks noGrp="1"/>
          </p:cNvSpPr>
          <p:nvPr>
            <p:ph idx="1"/>
          </p:nvPr>
        </p:nvSpPr>
        <p:spPr>
          <a:xfrm>
            <a:off x="609600" y="1893904"/>
            <a:ext cx="3200400" cy="3668696"/>
          </a:xfrm>
        </p:spPr>
        <p:txBody>
          <a:bodyPr>
            <a:spAutoFit/>
          </a:bodyPr>
          <a:lstStyle/>
          <a:p>
            <a:pPr>
              <a:buNone/>
            </a:pPr>
            <a:r>
              <a:rPr lang="en-US" sz="2200" dirty="0"/>
              <a:t>         </a:t>
            </a:r>
            <a:r>
              <a:rPr lang="en-US" sz="2200" dirty="0">
                <a:solidFill>
                  <a:srgbClr val="FF6600"/>
                </a:solidFill>
              </a:rPr>
              <a:t> remember</a:t>
            </a:r>
          </a:p>
          <a:p>
            <a:pPr>
              <a:buNone/>
            </a:pPr>
            <a:endParaRPr lang="en-US" sz="1200" dirty="0"/>
          </a:p>
          <a:p>
            <a:pPr>
              <a:buClr>
                <a:schemeClr val="accent6"/>
              </a:buClr>
              <a:buFont typeface="Wingdings" charset="2"/>
              <a:buChar char="u"/>
            </a:pPr>
            <a:r>
              <a:rPr lang="en-US" sz="2200" dirty="0"/>
              <a:t>CIL is a mandatory charge</a:t>
            </a:r>
          </a:p>
          <a:p>
            <a:pPr>
              <a:buClr>
                <a:schemeClr val="accent6"/>
              </a:buClr>
              <a:buNone/>
            </a:pPr>
            <a:endParaRPr lang="en-US" sz="1200" dirty="0"/>
          </a:p>
          <a:p>
            <a:pPr>
              <a:buClr>
                <a:schemeClr val="accent6"/>
              </a:buClr>
              <a:buFont typeface="Wingdings" charset="2"/>
              <a:buChar char="u"/>
            </a:pPr>
            <a:r>
              <a:rPr lang="en-US" sz="2200" dirty="0"/>
              <a:t>S106 contributions are negotiable</a:t>
            </a:r>
          </a:p>
          <a:p>
            <a:pPr>
              <a:buClr>
                <a:schemeClr val="accent6"/>
              </a:buClr>
              <a:buFont typeface="Wingdings" charset="2"/>
              <a:buChar char="u"/>
            </a:pPr>
            <a:endParaRPr lang="en-US" sz="1200" dirty="0"/>
          </a:p>
          <a:p>
            <a:pPr>
              <a:buClr>
                <a:schemeClr val="accent6"/>
              </a:buClr>
              <a:buFont typeface="Wingdings" charset="2"/>
              <a:buChar char="u"/>
            </a:pPr>
            <a:r>
              <a:rPr lang="en-US" sz="2200" dirty="0"/>
              <a:t>affordable housing provision is a high cost to market housing</a:t>
            </a:r>
            <a:endParaRPr lang="en-US" sz="2200" dirty="0"/>
          </a:p>
        </p:txBody>
      </p:sp>
      <p:pic>
        <p:nvPicPr>
          <p:cNvPr id="4" name="Picture 2" descr="http://www.planning-applications.co.uk/RTPI_logo2.gif"/>
          <p:cNvPicPr>
            <a:picLocks noChangeAspect="1" noChangeArrowheads="1"/>
          </p:cNvPicPr>
          <p:nvPr/>
        </p:nvPicPr>
        <p:blipFill>
          <a:blip r:embed="rId2" cstate="print"/>
          <a:srcRect/>
          <a:stretch>
            <a:fillRect/>
          </a:stretch>
        </p:blipFill>
        <p:spPr bwMode="auto">
          <a:xfrm>
            <a:off x="560512" y="6453337"/>
            <a:ext cx="677228" cy="271463"/>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810000" y="914401"/>
            <a:ext cx="4994902" cy="430887"/>
          </a:xfrm>
          <a:prstGeom prst="rect">
            <a:avLst/>
          </a:prstGeom>
          <a:noFill/>
        </p:spPr>
        <p:txBody>
          <a:bodyPr wrap="none" rtlCol="0">
            <a:spAutoFit/>
          </a:bodyPr>
          <a:lstStyle/>
          <a:p>
            <a:pPr fontAlgn="auto">
              <a:spcBef>
                <a:spcPts val="0"/>
              </a:spcBef>
              <a:spcAft>
                <a:spcPts val="0"/>
              </a:spcAft>
            </a:pPr>
            <a:r>
              <a:rPr lang="en-US" sz="2200" b="0" dirty="0">
                <a:solidFill>
                  <a:prstClr val="black"/>
                </a:solidFill>
                <a:latin typeface="Calibri"/>
              </a:rPr>
              <a:t>affordable housing policies based on need</a:t>
            </a:r>
          </a:p>
        </p:txBody>
      </p:sp>
      <p:grpSp>
        <p:nvGrpSpPr>
          <p:cNvPr id="15" name="Group 14"/>
          <p:cNvGrpSpPr/>
          <p:nvPr/>
        </p:nvGrpSpPr>
        <p:grpSpPr>
          <a:xfrm>
            <a:off x="3810000" y="1371601"/>
            <a:ext cx="5334000" cy="1131331"/>
            <a:chOff x="3429000" y="1371600"/>
            <a:chExt cx="5334000" cy="1131331"/>
          </a:xfrm>
        </p:grpSpPr>
        <p:sp>
          <p:nvSpPr>
            <p:cNvPr id="7" name="TextBox 6"/>
            <p:cNvSpPr txBox="1"/>
            <p:nvPr/>
          </p:nvSpPr>
          <p:spPr>
            <a:xfrm>
              <a:off x="3429000" y="1733490"/>
              <a:ext cx="5334000" cy="769441"/>
            </a:xfrm>
            <a:prstGeom prst="rect">
              <a:avLst/>
            </a:prstGeom>
            <a:noFill/>
          </p:spPr>
          <p:txBody>
            <a:bodyPr wrap="square" rtlCol="0">
              <a:spAutoFit/>
            </a:bodyPr>
            <a:lstStyle/>
            <a:p>
              <a:pPr fontAlgn="auto">
                <a:spcBef>
                  <a:spcPts val="0"/>
                </a:spcBef>
                <a:spcAft>
                  <a:spcPts val="0"/>
                </a:spcAft>
              </a:pPr>
              <a:r>
                <a:rPr lang="en-US" sz="2200" b="0" dirty="0">
                  <a:solidFill>
                    <a:prstClr val="black"/>
                  </a:solidFill>
                  <a:latin typeface="Calibri"/>
                </a:rPr>
                <a:t>CIL rates influenced by development values influenced by affordable housing policies</a:t>
              </a:r>
            </a:p>
          </p:txBody>
        </p:sp>
        <p:sp>
          <p:nvSpPr>
            <p:cNvPr id="11" name="Down Arrow 10"/>
            <p:cNvSpPr/>
            <p:nvPr/>
          </p:nvSpPr>
          <p:spPr>
            <a:xfrm>
              <a:off x="5715000" y="1371600"/>
              <a:ext cx="457200" cy="457200"/>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grpSp>
        <p:nvGrpSpPr>
          <p:cNvPr id="16" name="Group 15"/>
          <p:cNvGrpSpPr/>
          <p:nvPr/>
        </p:nvGrpSpPr>
        <p:grpSpPr>
          <a:xfrm>
            <a:off x="3810000" y="2590800"/>
            <a:ext cx="5334000" cy="1066800"/>
            <a:chOff x="3429000" y="2590800"/>
            <a:chExt cx="5334000" cy="1066800"/>
          </a:xfrm>
        </p:grpSpPr>
        <p:sp>
          <p:nvSpPr>
            <p:cNvPr id="8" name="TextBox 7"/>
            <p:cNvSpPr txBox="1"/>
            <p:nvPr/>
          </p:nvSpPr>
          <p:spPr>
            <a:xfrm>
              <a:off x="3429000" y="2888159"/>
              <a:ext cx="5334000" cy="769441"/>
            </a:xfrm>
            <a:prstGeom prst="rect">
              <a:avLst/>
            </a:prstGeom>
            <a:noFill/>
          </p:spPr>
          <p:txBody>
            <a:bodyPr wrap="square" rtlCol="0">
              <a:spAutoFit/>
            </a:bodyPr>
            <a:lstStyle/>
            <a:p>
              <a:pPr fontAlgn="auto">
                <a:spcBef>
                  <a:spcPts val="0"/>
                </a:spcBef>
                <a:spcAft>
                  <a:spcPts val="0"/>
                </a:spcAft>
              </a:pPr>
              <a:r>
                <a:rPr lang="en-US" sz="2200" b="0" dirty="0">
                  <a:solidFill>
                    <a:prstClr val="black"/>
                  </a:solidFill>
                  <a:latin typeface="Calibri"/>
                </a:rPr>
                <a:t>viability negotiations on applications lower affordable housing provision</a:t>
              </a:r>
            </a:p>
          </p:txBody>
        </p:sp>
        <p:sp>
          <p:nvSpPr>
            <p:cNvPr id="12" name="Down Arrow 11"/>
            <p:cNvSpPr/>
            <p:nvPr/>
          </p:nvSpPr>
          <p:spPr>
            <a:xfrm>
              <a:off x="5715000" y="2590800"/>
              <a:ext cx="457200" cy="457200"/>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grpSp>
        <p:nvGrpSpPr>
          <p:cNvPr id="17" name="Group 16"/>
          <p:cNvGrpSpPr/>
          <p:nvPr/>
        </p:nvGrpSpPr>
        <p:grpSpPr>
          <a:xfrm>
            <a:off x="3810000" y="3810000"/>
            <a:ext cx="5334000" cy="1066800"/>
            <a:chOff x="3429000" y="3810000"/>
            <a:chExt cx="5334000" cy="1066800"/>
          </a:xfrm>
        </p:grpSpPr>
        <p:sp>
          <p:nvSpPr>
            <p:cNvPr id="9" name="TextBox 8"/>
            <p:cNvSpPr txBox="1"/>
            <p:nvPr/>
          </p:nvSpPr>
          <p:spPr>
            <a:xfrm>
              <a:off x="3429000" y="4107359"/>
              <a:ext cx="5334000" cy="769441"/>
            </a:xfrm>
            <a:prstGeom prst="rect">
              <a:avLst/>
            </a:prstGeom>
            <a:noFill/>
          </p:spPr>
          <p:txBody>
            <a:bodyPr wrap="square" rtlCol="0">
              <a:spAutoFit/>
            </a:bodyPr>
            <a:lstStyle/>
            <a:p>
              <a:pPr fontAlgn="auto">
                <a:spcBef>
                  <a:spcPts val="0"/>
                </a:spcBef>
                <a:spcAft>
                  <a:spcPts val="0"/>
                </a:spcAft>
              </a:pPr>
              <a:r>
                <a:rPr lang="en-US" sz="2200" b="0" dirty="0">
                  <a:solidFill>
                    <a:prstClr val="black"/>
                  </a:solidFill>
                  <a:latin typeface="Calibri"/>
                </a:rPr>
                <a:t>combination of affordable housing provision and CIL is less than a scheme could afford</a:t>
              </a:r>
            </a:p>
          </p:txBody>
        </p:sp>
        <p:sp>
          <p:nvSpPr>
            <p:cNvPr id="13" name="Down Arrow 12"/>
            <p:cNvSpPr/>
            <p:nvPr/>
          </p:nvSpPr>
          <p:spPr>
            <a:xfrm>
              <a:off x="5715000" y="3810000"/>
              <a:ext cx="457200" cy="457200"/>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grpSp>
        <p:nvGrpSpPr>
          <p:cNvPr id="18" name="Group 17"/>
          <p:cNvGrpSpPr/>
          <p:nvPr/>
        </p:nvGrpSpPr>
        <p:grpSpPr>
          <a:xfrm>
            <a:off x="3810000" y="5029200"/>
            <a:ext cx="5181600" cy="1219200"/>
            <a:chOff x="3429000" y="5029200"/>
            <a:chExt cx="5181600" cy="1219200"/>
          </a:xfrm>
        </p:grpSpPr>
        <p:sp>
          <p:nvSpPr>
            <p:cNvPr id="10" name="TextBox 9"/>
            <p:cNvSpPr txBox="1"/>
            <p:nvPr/>
          </p:nvSpPr>
          <p:spPr>
            <a:xfrm>
              <a:off x="3429000" y="5478959"/>
              <a:ext cx="5181600" cy="769441"/>
            </a:xfrm>
            <a:prstGeom prst="rect">
              <a:avLst/>
            </a:prstGeom>
            <a:noFill/>
          </p:spPr>
          <p:txBody>
            <a:bodyPr wrap="square" rtlCol="0">
              <a:spAutoFit/>
            </a:bodyPr>
            <a:lstStyle/>
            <a:p>
              <a:pPr fontAlgn="auto">
                <a:spcBef>
                  <a:spcPts val="0"/>
                </a:spcBef>
                <a:spcAft>
                  <a:spcPts val="0"/>
                </a:spcAft>
              </a:pPr>
              <a:r>
                <a:rPr lang="en-US" sz="2200" b="0" dirty="0">
                  <a:solidFill>
                    <a:prstClr val="black"/>
                  </a:solidFill>
                  <a:latin typeface="Calibri"/>
                </a:rPr>
                <a:t>lack of joined up thinking has a high opportunity cost</a:t>
              </a:r>
            </a:p>
          </p:txBody>
        </p:sp>
        <p:sp>
          <p:nvSpPr>
            <p:cNvPr id="14" name="Down Arrow 13"/>
            <p:cNvSpPr/>
            <p:nvPr/>
          </p:nvSpPr>
          <p:spPr>
            <a:xfrm>
              <a:off x="5715000" y="5029200"/>
              <a:ext cx="457200" cy="457200"/>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grpSp>
    </p:spTree>
    <p:extLst>
      <p:ext uri="{BB962C8B-B14F-4D97-AF65-F5344CB8AC3E}">
        <p14:creationId xmlns:p14="http://schemas.microsoft.com/office/powerpoint/2010/main" val="5018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50000" decel="5000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accel="50000" decel="5000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8229600" cy="1143000"/>
          </a:xfrm>
        </p:spPr>
        <p:txBody>
          <a:bodyPr/>
          <a:lstStyle/>
          <a:p>
            <a:pPr algn="l"/>
            <a:r>
              <a:rPr lang="en-GB" dirty="0" smtClean="0">
                <a:solidFill>
                  <a:srgbClr val="FF0000"/>
                </a:solidFill>
              </a:rPr>
              <a:t>some messages</a:t>
            </a:r>
            <a:endParaRPr lang="en-GB" dirty="0">
              <a:solidFill>
                <a:srgbClr val="FF0000"/>
              </a:solidFill>
            </a:endParaRPr>
          </a:p>
        </p:txBody>
      </p:sp>
      <p:sp>
        <p:nvSpPr>
          <p:cNvPr id="3" name="Content Placeholder 2"/>
          <p:cNvSpPr>
            <a:spLocks noGrp="1"/>
          </p:cNvSpPr>
          <p:nvPr>
            <p:ph idx="1"/>
          </p:nvPr>
        </p:nvSpPr>
        <p:spPr>
          <a:xfrm>
            <a:off x="838200" y="1370187"/>
            <a:ext cx="8229600" cy="4525963"/>
          </a:xfrm>
        </p:spPr>
        <p:txBody>
          <a:bodyPr>
            <a:normAutofit lnSpcReduction="10000"/>
          </a:bodyPr>
          <a:lstStyle/>
          <a:p>
            <a:r>
              <a:rPr lang="en-GB" dirty="0" smtClean="0"/>
              <a:t>prepare  spatial development plans</a:t>
            </a:r>
          </a:p>
          <a:p>
            <a:r>
              <a:rPr lang="en-GB" dirty="0" smtClean="0"/>
              <a:t>work with functional areas</a:t>
            </a:r>
          </a:p>
          <a:p>
            <a:r>
              <a:rPr lang="en-GB" dirty="0" smtClean="0"/>
              <a:t>plan positively to a purpose – not to pass a test</a:t>
            </a:r>
          </a:p>
          <a:p>
            <a:r>
              <a:rPr lang="en-GB" dirty="0" smtClean="0"/>
              <a:t>pursue a vision and objectives – whatever the ‘system’ of the time</a:t>
            </a:r>
          </a:p>
          <a:p>
            <a:r>
              <a:rPr lang="en-GB" dirty="0" smtClean="0"/>
              <a:t>work closely with the promoters of strategic sites to produce deliverable high performing development</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62000" y="6400800"/>
            <a:ext cx="342900" cy="228600"/>
          </a:xfrm>
          <a:prstGeom prst="rect">
            <a:avLst/>
          </a:prstGeom>
          <a:noFill/>
          <a:ln w="9525">
            <a:noFill/>
            <a:miter lim="800000"/>
            <a:headEnd/>
            <a:tailEnd/>
          </a:ln>
        </p:spPr>
      </p:pic>
    </p:spTree>
    <p:extLst>
      <p:ext uri="{BB962C8B-B14F-4D97-AF65-F5344CB8AC3E}">
        <p14:creationId xmlns:p14="http://schemas.microsoft.com/office/powerpoint/2010/main" val="12122940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570" y="1565920"/>
            <a:ext cx="8229600" cy="1143000"/>
          </a:xfrm>
        </p:spPr>
        <p:txBody>
          <a:bodyPr/>
          <a:lstStyle/>
          <a:p>
            <a:r>
              <a:rPr lang="en-GB" dirty="0" smtClean="0">
                <a:solidFill>
                  <a:srgbClr val="00B0F0"/>
                </a:solidFill>
              </a:rPr>
              <a:t>one message</a:t>
            </a:r>
            <a:endParaRPr lang="en-GB" dirty="0">
              <a:solidFill>
                <a:srgbClr val="00B0F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2588" y="6512768"/>
            <a:ext cx="3429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PAS logo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78" y="6507850"/>
            <a:ext cx="312974" cy="21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023392" y="3132258"/>
            <a:ext cx="7987956" cy="584775"/>
          </a:xfrm>
          <a:prstGeom prst="rect">
            <a:avLst/>
          </a:prstGeom>
          <a:noFill/>
        </p:spPr>
        <p:txBody>
          <a:bodyPr wrap="none" rtlCol="0">
            <a:spAutoFit/>
          </a:bodyPr>
          <a:lstStyle/>
          <a:p>
            <a:pPr fontAlgn="auto">
              <a:spcBef>
                <a:spcPts val="0"/>
              </a:spcBef>
              <a:spcAft>
                <a:spcPts val="0"/>
              </a:spcAft>
            </a:pPr>
            <a:r>
              <a:rPr lang="en-GB" sz="3200" b="0" dirty="0">
                <a:solidFill>
                  <a:prstClr val="black"/>
                </a:solidFill>
                <a:latin typeface="Calibri"/>
              </a:rPr>
              <a:t>compelling evidence provides planning control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The Agenda: day 2</a:t>
            </a:r>
            <a:endParaRPr lang="en-GB" dirty="0"/>
          </a:p>
        </p:txBody>
      </p:sp>
      <p:sp>
        <p:nvSpPr>
          <p:cNvPr id="102403" name="Rectangle 3"/>
          <p:cNvSpPr>
            <a:spLocks noGrp="1" noChangeArrowheads="1"/>
          </p:cNvSpPr>
          <p:nvPr>
            <p:ph idx="1"/>
          </p:nvPr>
        </p:nvSpPr>
        <p:spPr>
          <a:xfrm>
            <a:off x="584201" y="1268413"/>
            <a:ext cx="8915400" cy="4857750"/>
          </a:xfrm>
        </p:spPr>
        <p:txBody>
          <a:bodyPr/>
          <a:lstStyle/>
          <a:p>
            <a:pPr eaLnBrk="1" hangingPunct="1">
              <a:lnSpc>
                <a:spcPct val="90000"/>
              </a:lnSpc>
              <a:buFontTx/>
              <a:buNone/>
              <a:defRPr/>
            </a:pPr>
            <a:endParaRPr lang="en-GB" sz="2400" b="1" dirty="0">
              <a:solidFill>
                <a:schemeClr val="folHlink"/>
              </a:solidFill>
            </a:endParaRPr>
          </a:p>
          <a:p>
            <a:pPr eaLnBrk="1" hangingPunct="1">
              <a:lnSpc>
                <a:spcPct val="90000"/>
              </a:lnSpc>
              <a:buFontTx/>
              <a:buNone/>
              <a:defRPr/>
            </a:pPr>
            <a:r>
              <a:rPr lang="en-GB" sz="2800" b="1" dirty="0">
                <a:solidFill>
                  <a:schemeClr val="folHlink"/>
                </a:solidFill>
              </a:rPr>
              <a:t>Review of day 1 and follow up questions </a:t>
            </a:r>
          </a:p>
          <a:p>
            <a:pPr lvl="1" eaLnBrk="1" hangingPunct="1">
              <a:lnSpc>
                <a:spcPct val="90000"/>
              </a:lnSpc>
              <a:defRPr/>
            </a:pPr>
            <a:r>
              <a:rPr lang="en-GB" sz="2400" dirty="0">
                <a:solidFill>
                  <a:srgbClr val="000000"/>
                </a:solidFill>
              </a:rPr>
              <a:t>Steve Barker (PAS</a:t>
            </a:r>
            <a:r>
              <a:rPr lang="en-GB" sz="2400" dirty="0" smtClean="0">
                <a:solidFill>
                  <a:srgbClr val="000000"/>
                </a:solidFill>
              </a:rPr>
              <a:t>)</a:t>
            </a:r>
          </a:p>
          <a:p>
            <a:pPr lvl="1" eaLnBrk="1" hangingPunct="1">
              <a:lnSpc>
                <a:spcPct val="90000"/>
              </a:lnSpc>
              <a:defRPr/>
            </a:pPr>
            <a:endParaRPr lang="en-GB" b="1" dirty="0">
              <a:solidFill>
                <a:schemeClr val="folHlink"/>
              </a:solidFill>
            </a:endParaRPr>
          </a:p>
          <a:p>
            <a:pPr eaLnBrk="1" hangingPunct="1">
              <a:lnSpc>
                <a:spcPct val="90000"/>
              </a:lnSpc>
              <a:buFontTx/>
              <a:buNone/>
              <a:defRPr/>
            </a:pPr>
            <a:r>
              <a:rPr lang="en-GB" sz="2800" b="1" dirty="0">
                <a:solidFill>
                  <a:schemeClr val="folHlink"/>
                </a:solidFill>
              </a:rPr>
              <a:t>PINS questions &amp; discussion session</a:t>
            </a:r>
          </a:p>
          <a:p>
            <a:pPr lvl="1" eaLnBrk="1" hangingPunct="1">
              <a:lnSpc>
                <a:spcPct val="90000"/>
              </a:lnSpc>
              <a:defRPr/>
            </a:pPr>
            <a:r>
              <a:rPr lang="en-GB" sz="2400" dirty="0"/>
              <a:t>Keith Holland (PINS)</a:t>
            </a:r>
          </a:p>
          <a:p>
            <a:pPr eaLnBrk="1" hangingPunct="1">
              <a:lnSpc>
                <a:spcPct val="90000"/>
              </a:lnSpc>
              <a:buFontTx/>
              <a:buNone/>
              <a:defRPr/>
            </a:pPr>
            <a:endParaRPr lang="en-GB" sz="2800" b="1" dirty="0">
              <a:solidFill>
                <a:schemeClr val="folHlink"/>
              </a:solidFill>
            </a:endParaRPr>
          </a:p>
          <a:p>
            <a:pPr eaLnBrk="1" hangingPunct="1">
              <a:lnSpc>
                <a:spcPct val="90000"/>
              </a:lnSpc>
              <a:buFontTx/>
              <a:buNone/>
              <a:defRPr/>
            </a:pPr>
            <a:r>
              <a:rPr lang="en-GB" sz="2800" b="1" dirty="0">
                <a:solidFill>
                  <a:schemeClr val="folHlink"/>
                </a:solidFill>
              </a:rPr>
              <a:t>Lunch 1.00 </a:t>
            </a:r>
          </a:p>
          <a:p>
            <a:pPr eaLnBrk="1" hangingPunct="1">
              <a:lnSpc>
                <a:spcPct val="90000"/>
              </a:lnSpc>
              <a:buFontTx/>
              <a:buNone/>
              <a:defRPr/>
            </a:pPr>
            <a:endParaRPr lang="en-GB" sz="2800" b="1" dirty="0">
              <a:solidFill>
                <a:schemeClr val="folHlink"/>
              </a:solidFill>
            </a:endParaRPr>
          </a:p>
          <a:p>
            <a:pPr eaLnBrk="1" hangingPunct="1">
              <a:lnSpc>
                <a:spcPct val="90000"/>
              </a:lnSpc>
              <a:buFontTx/>
              <a:buNone/>
              <a:defRPr/>
            </a:pPr>
            <a:r>
              <a:rPr lang="en-GB" sz="2800" b="1" dirty="0">
                <a:solidFill>
                  <a:schemeClr val="folHlink"/>
                </a:solidFill>
              </a:rPr>
              <a:t>Finish</a:t>
            </a:r>
          </a:p>
          <a:p>
            <a:pPr>
              <a:lnSpc>
                <a:spcPct val="90000"/>
              </a:lnSpc>
            </a:pPr>
            <a:endParaRPr lang="en-GB"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l="4134" r="4515"/>
          <a:stretch>
            <a:fillRect/>
          </a:stretch>
        </p:blipFill>
        <p:spPr bwMode="auto">
          <a:xfrm>
            <a:off x="8008102" y="2958548"/>
            <a:ext cx="1403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C9000568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037" y="4304974"/>
            <a:ext cx="16891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1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915400" cy="2074242"/>
          </a:xfrm>
        </p:spPr>
        <p:txBody>
          <a:bodyPr/>
          <a:lstStyle/>
          <a:p>
            <a:r>
              <a:rPr lang="en-US" dirty="0" smtClean="0"/>
              <a:t>Planning inspectorate:</a:t>
            </a:r>
            <a:br>
              <a:rPr lang="en-US" dirty="0" smtClean="0"/>
            </a:br>
            <a:r>
              <a:rPr lang="en-US" dirty="0" smtClean="0"/>
              <a:t>Questions &amp; discussions</a:t>
            </a:r>
            <a:endParaRPr lang="en-GB" dirty="0"/>
          </a:p>
        </p:txBody>
      </p:sp>
      <p:sp>
        <p:nvSpPr>
          <p:cNvPr id="3" name="Content Placeholder 2"/>
          <p:cNvSpPr>
            <a:spLocks noGrp="1"/>
          </p:cNvSpPr>
          <p:nvPr>
            <p:ph idx="1"/>
          </p:nvPr>
        </p:nvSpPr>
        <p:spPr>
          <a:xfrm>
            <a:off x="584201" y="2060851"/>
            <a:ext cx="8915400" cy="4065315"/>
          </a:xfrm>
        </p:spPr>
        <p:txBody>
          <a:bodyPr/>
          <a:lstStyle/>
          <a:p>
            <a:pPr marL="0" indent="0">
              <a:buNone/>
            </a:pPr>
            <a:endParaRPr lang="en-GB" dirty="0" smtClean="0"/>
          </a:p>
          <a:p>
            <a:pPr marL="0" indent="0">
              <a:buNone/>
            </a:pPr>
            <a:endParaRPr lang="en-GB" dirty="0"/>
          </a:p>
          <a:p>
            <a:r>
              <a:rPr lang="en-GB" dirty="0" smtClean="0"/>
              <a:t>Keith Holland</a:t>
            </a:r>
            <a:r>
              <a:rPr lang="en-GB" dirty="0"/>
              <a:t> </a:t>
            </a:r>
            <a:r>
              <a:rPr lang="en-GB" dirty="0" smtClean="0"/>
              <a:t>– formerly of PINS</a:t>
            </a:r>
            <a:endParaRPr lang="en-GB" dirty="0" smtClean="0"/>
          </a:p>
        </p:txBody>
      </p:sp>
    </p:spTree>
    <p:extLst>
      <p:ext uri="{BB962C8B-B14F-4D97-AF65-F5344CB8AC3E}">
        <p14:creationId xmlns:p14="http://schemas.microsoft.com/office/powerpoint/2010/main" val="2624596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NPPF and planning</a:t>
            </a:r>
          </a:p>
        </p:txBody>
      </p:sp>
      <p:sp>
        <p:nvSpPr>
          <p:cNvPr id="20483" name="Content Placeholder 2"/>
          <p:cNvSpPr>
            <a:spLocks noGrp="1"/>
          </p:cNvSpPr>
          <p:nvPr>
            <p:ph sz="half" idx="1"/>
          </p:nvPr>
        </p:nvSpPr>
        <p:spPr>
          <a:xfrm>
            <a:off x="584200" y="1600200"/>
            <a:ext cx="6024563" cy="4525963"/>
          </a:xfrm>
        </p:spPr>
        <p:txBody>
          <a:bodyPr/>
          <a:lstStyle/>
          <a:p>
            <a:r>
              <a:rPr lang="en-GB" altLang="en-US" sz="2400" smtClean="0"/>
              <a:t>The NPPF explicitly states planning’s principal role as being to help achieve </a:t>
            </a:r>
            <a:r>
              <a:rPr lang="en-GB" altLang="en-US" sz="2400" b="1" smtClean="0"/>
              <a:t>sustainable development</a:t>
            </a:r>
          </a:p>
          <a:p>
            <a:pPr>
              <a:buFontTx/>
              <a:buNone/>
            </a:pPr>
            <a:endParaRPr lang="en-GB" altLang="en-US" sz="2400" b="1" smtClean="0"/>
          </a:p>
          <a:p>
            <a:pPr eaLnBrk="1" hangingPunct="1"/>
            <a:r>
              <a:rPr lang="en-GB" altLang="en-US" sz="2400" smtClean="0"/>
              <a:t>“At the heart of the National Planning Policy Framework is a </a:t>
            </a:r>
            <a:r>
              <a:rPr lang="en-GB" altLang="en-US" sz="2400" b="1" smtClean="0"/>
              <a:t>presumption in favour of sustainable development</a:t>
            </a:r>
            <a:r>
              <a:rPr lang="en-GB" altLang="en-US" sz="2400" smtClean="0"/>
              <a:t>, which should be seen as a golden thread running through both </a:t>
            </a:r>
            <a:r>
              <a:rPr lang="en-GB" altLang="en-US" sz="2400" b="1" smtClean="0"/>
              <a:t>plan making </a:t>
            </a:r>
            <a:r>
              <a:rPr lang="en-GB" altLang="en-US" sz="2400" smtClean="0"/>
              <a:t>and </a:t>
            </a:r>
            <a:r>
              <a:rPr lang="en-GB" altLang="en-US" sz="2400" b="1" smtClean="0"/>
              <a:t>decision taking</a:t>
            </a:r>
            <a:r>
              <a:rPr lang="en-GB" altLang="en-US" sz="2400" smtClean="0"/>
              <a:t>”</a:t>
            </a:r>
          </a:p>
          <a:p>
            <a:endParaRPr lang="en-GB" altLang="en-US" smtClean="0"/>
          </a:p>
        </p:txBody>
      </p:sp>
      <p:pic>
        <p:nvPicPr>
          <p:cNvPr id="20484" name="Picture 2" descr="C:\Users\sopcor\Pictures\nppf.jpg"/>
          <p:cNvPicPr>
            <a:picLocks noChangeAspect="1" noChangeArrowheads="1"/>
          </p:cNvPicPr>
          <p:nvPr/>
        </p:nvPicPr>
        <p:blipFill>
          <a:blip r:embed="rId3">
            <a:extLst>
              <a:ext uri="{28A0092B-C50C-407E-A947-70E740481C1C}">
                <a14:useLocalDpi xmlns:a14="http://schemas.microsoft.com/office/drawing/2010/main" val="0"/>
              </a:ext>
            </a:extLst>
          </a:blip>
          <a:srcRect l="24806" t="1355" r="22668"/>
          <a:stretch>
            <a:fillRect/>
          </a:stretch>
        </p:blipFill>
        <p:spPr bwMode="auto">
          <a:xfrm>
            <a:off x="6650038" y="1743075"/>
            <a:ext cx="2970212" cy="4067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 1 to 1 plan making support</a:t>
            </a:r>
            <a:endParaRPr lang="en-GB" dirty="0"/>
          </a:p>
        </p:txBody>
      </p:sp>
      <p:sp>
        <p:nvSpPr>
          <p:cNvPr id="3" name="Content Placeholder 2"/>
          <p:cNvSpPr>
            <a:spLocks noGrp="1"/>
          </p:cNvSpPr>
          <p:nvPr>
            <p:ph idx="1"/>
          </p:nvPr>
        </p:nvSpPr>
        <p:spPr>
          <a:xfrm>
            <a:off x="560511" y="1124744"/>
            <a:ext cx="8977313" cy="4637112"/>
          </a:xfrm>
        </p:spPr>
        <p:txBody>
          <a:bodyPr/>
          <a:lstStyle/>
          <a:p>
            <a:r>
              <a:rPr lang="en-US" dirty="0" smtClean="0"/>
              <a:t>OAN </a:t>
            </a:r>
            <a:r>
              <a:rPr lang="en-US" dirty="0"/>
              <a:t>and 5-year land </a:t>
            </a:r>
            <a:r>
              <a:rPr lang="en-US" dirty="0" smtClean="0"/>
              <a:t>supply</a:t>
            </a:r>
            <a:endParaRPr lang="en-US" dirty="0"/>
          </a:p>
          <a:p>
            <a:r>
              <a:rPr lang="en-US" dirty="0" smtClean="0"/>
              <a:t>project </a:t>
            </a:r>
            <a:r>
              <a:rPr lang="en-US" dirty="0"/>
              <a:t>management for </a:t>
            </a:r>
            <a:r>
              <a:rPr lang="en-US" dirty="0" smtClean="0"/>
              <a:t>plan-making</a:t>
            </a:r>
            <a:endParaRPr lang="en-US" dirty="0"/>
          </a:p>
          <a:p>
            <a:r>
              <a:rPr lang="en-US" dirty="0"/>
              <a:t>a review of your evidence base or your </a:t>
            </a:r>
            <a:r>
              <a:rPr lang="en-US" dirty="0" smtClean="0"/>
              <a:t>plan</a:t>
            </a:r>
            <a:endParaRPr lang="en-US" dirty="0"/>
          </a:p>
          <a:p>
            <a:r>
              <a:rPr lang="en-US" dirty="0"/>
              <a:t>advice on community </a:t>
            </a:r>
            <a:r>
              <a:rPr lang="en-US" dirty="0" smtClean="0"/>
              <a:t>engagement</a:t>
            </a:r>
            <a:endParaRPr lang="en-US" dirty="0"/>
          </a:p>
          <a:p>
            <a:r>
              <a:rPr lang="en-US" dirty="0"/>
              <a:t>advice on your sustainability </a:t>
            </a:r>
            <a:r>
              <a:rPr lang="en-US" dirty="0" smtClean="0"/>
              <a:t>appraisal</a:t>
            </a:r>
            <a:endParaRPr lang="en-US" dirty="0"/>
          </a:p>
          <a:p>
            <a:r>
              <a:rPr lang="en-US" dirty="0" err="1"/>
              <a:t>councillor</a:t>
            </a:r>
            <a:r>
              <a:rPr lang="en-US" dirty="0"/>
              <a:t> briefing </a:t>
            </a:r>
            <a:r>
              <a:rPr lang="en-US" dirty="0" smtClean="0"/>
              <a:t>on plan-making</a:t>
            </a:r>
            <a:endParaRPr lang="en-US" dirty="0"/>
          </a:p>
          <a:p>
            <a:r>
              <a:rPr lang="en-US" dirty="0"/>
              <a:t>plan </a:t>
            </a:r>
            <a:r>
              <a:rPr lang="en-US" dirty="0" smtClean="0"/>
              <a:t>viability</a:t>
            </a:r>
            <a:endParaRPr lang="en-US" dirty="0"/>
          </a:p>
          <a:p>
            <a:r>
              <a:rPr lang="en-US" dirty="0"/>
              <a:t>plan </a:t>
            </a:r>
            <a:r>
              <a:rPr lang="en-US" dirty="0" smtClean="0"/>
              <a:t>review</a:t>
            </a:r>
            <a:endParaRPr lang="en-US" dirty="0"/>
          </a:p>
          <a:p>
            <a:r>
              <a:rPr lang="en-US" dirty="0"/>
              <a:t>strategic planning and the duty to co-</a:t>
            </a:r>
            <a:r>
              <a:rPr lang="en-US" dirty="0" err="1"/>
              <a:t>ooperate</a:t>
            </a:r>
            <a:endParaRPr lang="en-US" dirty="0"/>
          </a:p>
          <a:p>
            <a:endParaRPr lang="en-US" dirty="0"/>
          </a:p>
          <a:p>
            <a:pPr marL="0" indent="0">
              <a:buNone/>
            </a:pPr>
            <a:endParaRPr lang="en-GB" dirty="0"/>
          </a:p>
        </p:txBody>
      </p:sp>
    </p:spTree>
    <p:extLst>
      <p:ext uri="{BB962C8B-B14F-4D97-AF65-F5344CB8AC3E}">
        <p14:creationId xmlns:p14="http://schemas.microsoft.com/office/powerpoint/2010/main" val="269826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p:txBody>
          <a:bodyPr/>
          <a:lstStyle/>
          <a:p>
            <a:pPr eaLnBrk="1" hangingPunct="1"/>
            <a:r>
              <a:rPr lang="en-GB" altLang="en-US" smtClean="0"/>
              <a:t>Key principles of the NPPF</a:t>
            </a:r>
          </a:p>
        </p:txBody>
      </p:sp>
      <p:sp>
        <p:nvSpPr>
          <p:cNvPr id="22531" name="Rectangle 11"/>
          <p:cNvSpPr>
            <a:spLocks noGrp="1" noChangeArrowheads="1"/>
          </p:cNvSpPr>
          <p:nvPr>
            <p:ph type="body" idx="1"/>
          </p:nvPr>
        </p:nvSpPr>
        <p:spPr/>
        <p:txBody>
          <a:bodyPr/>
          <a:lstStyle/>
          <a:p>
            <a:pPr marL="355600" lvl="1" indent="-355600" eaLnBrk="1" hangingPunct="1">
              <a:lnSpc>
                <a:spcPct val="90000"/>
              </a:lnSpc>
              <a:buFont typeface="Arial" panose="020B0604020202020204" pitchFamily="34" charset="0"/>
              <a:buChar char="•"/>
            </a:pPr>
            <a:r>
              <a:rPr lang="en-GB" altLang="en-US" sz="3200" smtClean="0"/>
              <a:t>Local plans should:</a:t>
            </a:r>
          </a:p>
          <a:p>
            <a:pPr marL="355600" lvl="1" indent="-355600" eaLnBrk="1" hangingPunct="1">
              <a:lnSpc>
                <a:spcPct val="90000"/>
              </a:lnSpc>
              <a:buFontTx/>
              <a:buNone/>
            </a:pPr>
            <a:endParaRPr lang="en-GB" altLang="en-US" sz="3200" smtClean="0"/>
          </a:p>
          <a:p>
            <a:pPr marL="355600" indent="0">
              <a:buFontTx/>
              <a:buNone/>
            </a:pPr>
            <a:r>
              <a:rPr lang="en-GB" altLang="en-US" u="sng" smtClean="0"/>
              <a:t>“meet </a:t>
            </a:r>
            <a:r>
              <a:rPr lang="en-GB" altLang="en-US" b="1" u="sng" smtClean="0"/>
              <a:t>objectively assessed needs</a:t>
            </a:r>
            <a:r>
              <a:rPr lang="en-GB" altLang="en-US" u="sng" smtClean="0"/>
              <a:t>, with sufficient flexibility to adapt to rapid change”</a:t>
            </a:r>
          </a:p>
          <a:p>
            <a:pPr marL="355600" indent="0" algn="r">
              <a:buFontTx/>
              <a:buNone/>
            </a:pPr>
            <a:endParaRPr lang="en-GB" altLang="en-US" smtClean="0"/>
          </a:p>
          <a:p>
            <a:pPr marL="355600" indent="0" algn="r">
              <a:buFontTx/>
              <a:buNone/>
            </a:pPr>
            <a:r>
              <a:rPr lang="en-GB" altLang="en-US" smtClean="0"/>
              <a:t>NPPF</a:t>
            </a:r>
            <a:endParaRPr lang="en-GB" altLang="en-US" sz="66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Unless….</a:t>
            </a:r>
          </a:p>
        </p:txBody>
      </p:sp>
      <p:sp>
        <p:nvSpPr>
          <p:cNvPr id="24579" name="Rectangle 3"/>
          <p:cNvSpPr>
            <a:spLocks noGrp="1" noChangeArrowheads="1"/>
          </p:cNvSpPr>
          <p:nvPr>
            <p:ph type="body" idx="1"/>
          </p:nvPr>
        </p:nvSpPr>
        <p:spPr/>
        <p:txBody>
          <a:bodyPr/>
          <a:lstStyle/>
          <a:p>
            <a:pPr eaLnBrk="1" hangingPunct="1"/>
            <a:r>
              <a:rPr lang="en-GB" altLang="en-US" smtClean="0"/>
              <a:t>“…any adverse impacts of allowing development would </a:t>
            </a:r>
            <a:r>
              <a:rPr lang="en-GB" altLang="en-US" b="1" smtClean="0"/>
              <a:t>significantly and demonstrably</a:t>
            </a:r>
            <a:r>
              <a:rPr lang="en-GB" altLang="en-US" smtClean="0"/>
              <a:t> outweigh the benefits, when assessed against the policies in the Framework taken as a whole”</a:t>
            </a:r>
          </a:p>
          <a:p>
            <a:pPr algn="r" eaLnBrk="1" hangingPunct="1">
              <a:buFontTx/>
              <a:buNone/>
            </a:pPr>
            <a:r>
              <a:rPr lang="en-GB" altLang="en-US" smtClean="0"/>
              <a:t>NPPF</a:t>
            </a:r>
          </a:p>
          <a:p>
            <a:pPr eaLnBrk="1" hangingPunct="1">
              <a:buFontTx/>
              <a:buNone/>
            </a:pPr>
            <a:endParaRPr lang="en-GB" altLang="en-US" sz="1400" i="1" smtClean="0"/>
          </a:p>
          <a:p>
            <a:pPr eaLnBrk="1" hangingPunct="1">
              <a:buFontTx/>
              <a:buNone/>
            </a:pPr>
            <a:r>
              <a:rPr lang="en-GB" altLang="en-US" smtClean="0"/>
              <a:t>	Remember – still a presumption in favour of the plan</a:t>
            </a:r>
          </a:p>
          <a:p>
            <a:pPr eaLnBrk="1" hangingPunct="1">
              <a:buFontTx/>
              <a:buNone/>
            </a:pPr>
            <a:endParaRPr lang="en-GB" altLang="en-US" sz="2000" smtClean="0"/>
          </a:p>
          <a:p>
            <a:pPr eaLnBrk="1" hangingPunct="1"/>
            <a:endParaRPr lang="en-GB"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6374</TotalTime>
  <Words>4751</Words>
  <Application>Microsoft Office PowerPoint</Application>
  <PresentationFormat>A4 Paper (210x297 mm)</PresentationFormat>
  <Paragraphs>699</Paragraphs>
  <Slides>70</Slides>
  <Notes>35</Notes>
  <HiddenSlides>0</HiddenSlides>
  <MMClips>0</MMClips>
  <ScaleCrop>false</ScaleCrop>
  <HeadingPairs>
    <vt:vector size="6" baseType="variant">
      <vt:variant>
        <vt:lpstr>Fonts Used</vt:lpstr>
      </vt:variant>
      <vt:variant>
        <vt:i4>9</vt:i4>
      </vt:variant>
      <vt:variant>
        <vt:lpstr>Theme</vt:lpstr>
      </vt:variant>
      <vt:variant>
        <vt:i4>45</vt:i4>
      </vt:variant>
      <vt:variant>
        <vt:lpstr>Slide Titles</vt:lpstr>
      </vt:variant>
      <vt:variant>
        <vt:i4>70</vt:i4>
      </vt:variant>
    </vt:vector>
  </HeadingPairs>
  <TitlesOfParts>
    <vt:vector size="124" baseType="lpstr">
      <vt:lpstr>MS PGothic</vt:lpstr>
      <vt:lpstr>MS PGothic</vt:lpstr>
      <vt:lpstr>Arial</vt:lpstr>
      <vt:lpstr>Arial Rounded MT Bold</vt:lpstr>
      <vt:lpstr>Arial Unicode MS</vt:lpstr>
      <vt:lpstr>Calibri</vt:lpstr>
      <vt:lpstr>Times New Roman</vt:lpstr>
      <vt:lpstr>Wingdings</vt:lpstr>
      <vt:lpstr>Wingdings 3</vt:lpstr>
      <vt:lpstr>LG Group 2</vt:lpstr>
      <vt:lpstr>1_LG Group 2</vt:lpstr>
      <vt:lpstr>2_LG Group 2</vt:lpstr>
      <vt:lpstr>3_LG Group 2</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Leadership Essentials:  Producing or Updating Your Local Plan</vt:lpstr>
      <vt:lpstr>Objective</vt:lpstr>
      <vt:lpstr>The Agenda: day 1</vt:lpstr>
      <vt:lpstr>The Agenda: day 2</vt:lpstr>
      <vt:lpstr>Local Plans and Plan Making </vt:lpstr>
      <vt:lpstr> Planning in England is policy-led    </vt:lpstr>
      <vt:lpstr>NPPF and planning</vt:lpstr>
      <vt:lpstr>Key principles of the NPPF</vt:lpstr>
      <vt:lpstr>Unless….</vt:lpstr>
      <vt:lpstr>Local Plans </vt:lpstr>
      <vt:lpstr>The role of Members </vt:lpstr>
      <vt:lpstr> New Government &amp; Planning Reforms (2015)</vt:lpstr>
      <vt:lpstr>   DCLG Priorities</vt:lpstr>
      <vt:lpstr>Planning reform 2010-15</vt:lpstr>
      <vt:lpstr>Manifesto commitments</vt:lpstr>
      <vt:lpstr>Productivity Plan (main measures)</vt:lpstr>
      <vt:lpstr>Housing and Planning Bill</vt:lpstr>
      <vt:lpstr>A plan led system </vt:lpstr>
      <vt:lpstr>Intervention ‘early 2017’</vt:lpstr>
      <vt:lpstr>Local plan intervention</vt:lpstr>
      <vt:lpstr>Local plan intervention</vt:lpstr>
      <vt:lpstr>Local Plan Positions</vt:lpstr>
      <vt:lpstr>Questions to ask yourself</vt:lpstr>
      <vt:lpstr>Local plan review</vt:lpstr>
      <vt:lpstr>Local plan review</vt:lpstr>
      <vt:lpstr>Local plan review - specifically</vt:lpstr>
      <vt:lpstr>Leadership Essentials: Producing your Local Plan</vt:lpstr>
      <vt:lpstr>dealing with</vt:lpstr>
      <vt:lpstr>why have a plan?</vt:lpstr>
      <vt:lpstr>continued Government intervention in planning</vt:lpstr>
      <vt:lpstr>Housing and Planning Bill</vt:lpstr>
      <vt:lpstr>other measures from the Bill</vt:lpstr>
      <vt:lpstr>PowerPoint Presentation</vt:lpstr>
      <vt:lpstr>some messages on local plans now</vt:lpstr>
      <vt:lpstr>spatial strategies – the most important part of the plan </vt:lpstr>
      <vt:lpstr>policies in plans </vt:lpstr>
      <vt:lpstr>duty to cooperate</vt:lpstr>
      <vt:lpstr>getting underway</vt:lpstr>
      <vt:lpstr>potential benefits of co-operation</vt:lpstr>
      <vt:lpstr>PowerPoint Presentation</vt:lpstr>
      <vt:lpstr>spatial planning led district housing</vt:lpstr>
      <vt:lpstr>the ghost of regional strategies</vt:lpstr>
      <vt:lpstr>housing requirements are the driver</vt:lpstr>
      <vt:lpstr>PowerPoint Presentation</vt:lpstr>
      <vt:lpstr>critical and unavoidable points </vt:lpstr>
      <vt:lpstr>approach to setting the housing requirement now established by combining demographic and economic scenarios </vt:lpstr>
      <vt:lpstr>assessment of the housing need</vt:lpstr>
      <vt:lpstr>migration</vt:lpstr>
      <vt:lpstr>market signals</vt:lpstr>
      <vt:lpstr>identifying provision for the plan</vt:lpstr>
      <vt:lpstr>housing supply for inclusion in the plan </vt:lpstr>
      <vt:lpstr>changes to Green Belt </vt:lpstr>
      <vt:lpstr>determining the level of provision in the plan</vt:lpstr>
      <vt:lpstr>five year supply  </vt:lpstr>
      <vt:lpstr>five year supply and  development management</vt:lpstr>
      <vt:lpstr>in the absence of a plan </vt:lpstr>
      <vt:lpstr>five year deliverable land supply required</vt:lpstr>
      <vt:lpstr>backlog</vt:lpstr>
      <vt:lpstr> shortfall</vt:lpstr>
      <vt:lpstr>PowerPoint Presentation</vt:lpstr>
      <vt:lpstr>keep an eye on the money</vt:lpstr>
      <vt:lpstr>deliverability </vt:lpstr>
      <vt:lpstr>viability evidence is the critical link</vt:lpstr>
      <vt:lpstr>critical role of viability </vt:lpstr>
      <vt:lpstr>an example of how viability works</vt:lpstr>
      <vt:lpstr>some messages</vt:lpstr>
      <vt:lpstr>one message</vt:lpstr>
      <vt:lpstr>The Agenda: day 2</vt:lpstr>
      <vt:lpstr>Planning inspectorate: Questions &amp; discussions</vt:lpstr>
      <vt:lpstr>PAS 1 to 1 plan making support</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Stephen Barker</cp:lastModifiedBy>
  <cp:revision>185</cp:revision>
  <cp:lastPrinted>2013-03-20T15:04:09Z</cp:lastPrinted>
  <dcterms:created xsi:type="dcterms:W3CDTF">2010-06-21T13:45:43Z</dcterms:created>
  <dcterms:modified xsi:type="dcterms:W3CDTF">2015-12-10T16:02:35Z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