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33" r:id="rId3"/>
    <p:sldId id="336" r:id="rId4"/>
    <p:sldId id="348" r:id="rId5"/>
    <p:sldId id="345" r:id="rId6"/>
    <p:sldId id="354" r:id="rId7"/>
    <p:sldId id="360" r:id="rId8"/>
    <p:sldId id="341" r:id="rId9"/>
    <p:sldId id="358" r:id="rId10"/>
    <p:sldId id="361" r:id="rId11"/>
    <p:sldId id="359" r:id="rId12"/>
    <p:sldId id="350" r:id="rId13"/>
    <p:sldId id="362" r:id="rId14"/>
    <p:sldId id="340" r:id="rId15"/>
    <p:sldId id="355" r:id="rId16"/>
    <p:sldId id="356" r:id="rId17"/>
    <p:sldId id="342" r:id="rId18"/>
    <p:sldId id="347" r:id="rId19"/>
    <p:sldId id="326" r:id="rId20"/>
  </p:sldIdLst>
  <p:sldSz cx="9144000" cy="6858000" type="screen4x3"/>
  <p:notesSz cx="6805613" cy="9944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64BE"/>
    <a:srgbClr val="C0002A"/>
    <a:srgbClr val="E39C07"/>
    <a:srgbClr val="4A8715"/>
    <a:srgbClr val="DA5D1A"/>
    <a:srgbClr val="55944A"/>
    <a:srgbClr val="165EB6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843" autoAdjust="0"/>
  </p:normalViewPr>
  <p:slideViewPr>
    <p:cSldViewPr snapToGrid="0" snapToObjects="1">
      <p:cViewPr varScale="1">
        <p:scale>
          <a:sx n="78" d="100"/>
          <a:sy n="78" d="100"/>
        </p:scale>
        <p:origin x="7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882" y="-72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28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1C6948-05E3-4377-8332-37ED07B0D803}" type="datetimeFigureOut">
              <a:rPr lang="en-US"/>
              <a:pPr>
                <a:defRPr/>
              </a:pPr>
              <a:t>12/22/2014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546"/>
            <a:ext cx="2949099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28" y="9445546"/>
            <a:ext cx="2949099" cy="49696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E5AC23A-219B-4683-BB9B-0ECAE9FB2B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4860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28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0EF4797-79C0-4A58-B8EF-7CAC0D858ED0}" type="datetimeFigureOut">
              <a:rPr lang="en-US"/>
              <a:pPr>
                <a:defRPr/>
              </a:pPr>
              <a:t>12/22/2014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567"/>
            <a:ext cx="5444490" cy="44742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5546"/>
            <a:ext cx="2949099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28" y="9445546"/>
            <a:ext cx="2949099" cy="49696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73B430A-4F81-4C68-8B7F-F39EB766DE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673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67288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242415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67288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280946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67288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53649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67288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216826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67288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940360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67288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202530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67288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073247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67288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790514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67288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3316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67288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592696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67288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98323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B430A-4F81-4C68-8B7F-F39EB766DECD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873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67288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190792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67288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814827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19/04/2012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ED75F-5BE8-4D89-BC78-151F782338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22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19/04/2012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2E2B4-2B99-4EDB-B4F6-C13C1D0A2A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292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7066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663" y="6462713"/>
            <a:ext cx="87947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19/04/2012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2688" y="6462713"/>
            <a:ext cx="4022725" cy="36512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975" y="92075"/>
            <a:ext cx="1216025" cy="365125"/>
          </a:xfrm>
        </p:spPr>
        <p:txBody>
          <a:bodyPr/>
          <a:lstStyle>
            <a:lvl1pPr>
              <a:defRPr/>
            </a:lvl1pPr>
          </a:lstStyle>
          <a:p>
            <a:fld id="{E53D98BC-56F4-48D5-8FB9-341D15B971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43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5706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CONTENTS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663" y="6462713"/>
            <a:ext cx="8794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r>
              <a:rPr lang="en-US" altLang="en-US"/>
              <a:t>19/04/2012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2688" y="6462713"/>
            <a:ext cx="40227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975" y="92075"/>
            <a:ext cx="12160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1D80FE86-E2F4-4B2C-8D8F-CEF9FFFEDA5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/>
  <p:txStyles>
    <p:titleStyle>
      <a:lvl1pPr algn="l" defTabSz="457200" rtl="0" fontAlgn="base">
        <a:spcBef>
          <a:spcPct val="0"/>
        </a:spcBef>
        <a:spcAft>
          <a:spcPct val="0"/>
        </a:spcAft>
        <a:defRPr sz="2400" kern="1200">
          <a:solidFill>
            <a:srgbClr val="051E58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2400">
          <a:solidFill>
            <a:srgbClr val="051E58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400">
          <a:solidFill>
            <a:srgbClr val="051E58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400">
          <a:solidFill>
            <a:srgbClr val="051E58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400">
          <a:solidFill>
            <a:srgbClr val="051E58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51E58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51E58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51E58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51E58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SzPct val="60000"/>
        <a:buBlip>
          <a:blip r:embed="rId6"/>
        </a:buBlip>
        <a:defRPr sz="3200" kern="1200">
          <a:solidFill>
            <a:srgbClr val="051E58"/>
          </a:solidFill>
          <a:latin typeface="Arial"/>
          <a:ea typeface="+mn-ea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SzPct val="60000"/>
        <a:buBlip>
          <a:blip r:embed="rId6"/>
        </a:buBlip>
        <a:defRPr sz="2400" kern="1200">
          <a:solidFill>
            <a:srgbClr val="051E58"/>
          </a:solidFill>
          <a:latin typeface="Arial"/>
          <a:ea typeface="+mn-ea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SzPct val="60000"/>
        <a:buBlip>
          <a:blip r:embed="rId6"/>
        </a:buBlip>
        <a:defRPr sz="2000" kern="1200">
          <a:solidFill>
            <a:srgbClr val="051E58"/>
          </a:solidFill>
          <a:latin typeface="Arial"/>
          <a:ea typeface="+mn-ea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SzPct val="60000"/>
        <a:buBlip>
          <a:blip r:embed="rId6"/>
        </a:buBlip>
        <a:defRPr kern="1200">
          <a:solidFill>
            <a:srgbClr val="051E58"/>
          </a:solidFill>
          <a:latin typeface="Arial"/>
          <a:ea typeface="+mn-ea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SzPct val="60000"/>
        <a:buBlip>
          <a:blip r:embed="rId6"/>
        </a:buBlip>
        <a:defRPr sz="1600" kern="1200">
          <a:solidFill>
            <a:srgbClr val="051E58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BDB_logo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1884363"/>
            <a:ext cx="3927475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10"/>
          <p:cNvSpPr txBox="1">
            <a:spLocks noChangeArrowheads="1"/>
          </p:cNvSpPr>
          <p:nvPr/>
        </p:nvSpPr>
        <p:spPr bwMode="auto">
          <a:xfrm>
            <a:off x="739775" y="3644900"/>
            <a:ext cx="737393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PLANNING ADVISORY SERVICE SEMINAR</a:t>
            </a:r>
          </a:p>
          <a:p>
            <a:pPr algn="ctr"/>
            <a:r>
              <a:rPr lang="en-US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January 2015</a:t>
            </a:r>
          </a:p>
          <a:p>
            <a:pPr algn="ctr"/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n-US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SECTION 106 – ISSUES, APPROACHES AND CLAUSES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Presented by </a:t>
            </a: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Shabana Anwar</a:t>
            </a: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CIL AND </a:t>
            </a:r>
            <a:r>
              <a:rPr lang="en-GB" b="1" dirty="0" smtClean="0"/>
              <a:t>POOLING (CONTINUED)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1946"/>
            <a:ext cx="6680579" cy="4884217"/>
          </a:xfrm>
        </p:spPr>
        <p:txBody>
          <a:bodyPr/>
          <a:lstStyle/>
          <a:p>
            <a:r>
              <a:rPr lang="en-GB" sz="2400" dirty="0"/>
              <a:t>Pooling restrictions apply as regards s106 obligations that post date 6 April 2010 – limit of 5 planning obligations in LPA area per infrastructure project or type (doesn’t restrict s278 agreements</a:t>
            </a:r>
            <a:r>
              <a:rPr lang="en-GB" sz="2400" dirty="0" smtClean="0"/>
              <a:t>)</a:t>
            </a:r>
          </a:p>
          <a:p>
            <a:endParaRPr lang="en-GB" sz="2400" dirty="0"/>
          </a:p>
          <a:p>
            <a:r>
              <a:rPr lang="en-GB" sz="2400" dirty="0"/>
              <a:t>Cannot via a section 106 obligation or planning condition require a s278 HA 1980 agreement to provide/fund any infrastructure on </a:t>
            </a:r>
            <a:r>
              <a:rPr lang="en-GB" sz="2400" dirty="0" err="1"/>
              <a:t>reg</a:t>
            </a:r>
            <a:r>
              <a:rPr lang="en-GB" sz="2400" dirty="0"/>
              <a:t> 123 list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19/04/2012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98BC-56F4-48D5-8FB9-341D15B971F9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473" y="2852383"/>
            <a:ext cx="2028056" cy="286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012" y="28978"/>
            <a:ext cx="8744045" cy="1143000"/>
          </a:xfrm>
        </p:spPr>
        <p:txBody>
          <a:bodyPr/>
          <a:lstStyle/>
          <a:p>
            <a:r>
              <a:rPr lang="en-GB" b="1" dirty="0" smtClean="0"/>
              <a:t>OBLIGATIONS AND 278 AGREEMENTS - FROM 6 APRIL 2015</a:t>
            </a:r>
            <a:endParaRPr lang="en-GB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9674771"/>
              </p:ext>
            </p:extLst>
          </p:nvPr>
        </p:nvGraphicFramePr>
        <p:xfrm>
          <a:off x="232013" y="931026"/>
          <a:ext cx="8744044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3021"/>
                <a:gridCol w="1958779"/>
                <a:gridCol w="3491277"/>
                <a:gridCol w="2370967"/>
              </a:tblGrid>
              <a:tr h="1141459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CIL?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POLICY POSITION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POOLING FROM 6 APRIL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S106 and 278 FROM 6 APRIL 2015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195114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S106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obligations s</a:t>
                      </a:r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atisfy legal  (</a:t>
                      </a:r>
                      <a:r>
                        <a:rPr lang="en-GB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</a:t>
                      </a:r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122(2)) and policy tests in NPPG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more than 5 separate obligations for an item or type of infrastructure since on/after 6 April 2010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 ‘infrastructure’ not on </a:t>
                      </a:r>
                      <a:r>
                        <a:rPr lang="en-GB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 list +</a:t>
                      </a:r>
                      <a:r>
                        <a:rPr lang="en-GB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Aff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 + site specific mitigation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195114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Cannot fund </a:t>
                      </a:r>
                      <a:r>
                        <a:rPr lang="en-GB" sz="2400" u="sng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</a:t>
                      </a:r>
                      <a:r>
                        <a:rPr lang="en-GB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infrastructure but can Aff H+ site specific mitigation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19/04/2012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98BC-56F4-48D5-8FB9-341D15B971F9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71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2" name="Picture 6" descr="61 Some helping ha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1417638"/>
            <a:ext cx="2844800" cy="400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1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1825" cy="1143000"/>
          </a:xfrm>
        </p:spPr>
        <p:txBody>
          <a:bodyPr/>
          <a:lstStyle/>
          <a:p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CONTENT OF s106 AGREEMENTS </a:t>
            </a:r>
          </a:p>
        </p:txBody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>
          <a:xfrm>
            <a:off x="457200" y="1297460"/>
            <a:ext cx="8229600" cy="4828704"/>
          </a:xfrm>
        </p:spPr>
        <p:txBody>
          <a:bodyPr/>
          <a:lstStyle/>
          <a:p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See model agreement</a:t>
            </a:r>
          </a:p>
          <a:p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Parties?</a:t>
            </a:r>
          </a:p>
          <a:p>
            <a:pPr lvl="1"/>
            <a:r>
              <a:rPr lang="en-GB" alt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party? </a:t>
            </a:r>
          </a:p>
          <a:p>
            <a:pPr lvl="1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Mortgagees?</a:t>
            </a:r>
          </a:p>
          <a:p>
            <a:pPr marL="0" indent="0">
              <a:buNone/>
            </a:pP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LPA as landowner:</a:t>
            </a:r>
          </a:p>
          <a:p>
            <a:pPr lvl="1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 requiring entry into a S106</a:t>
            </a:r>
          </a:p>
          <a:p>
            <a:pPr lvl="1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agreement</a:t>
            </a:r>
          </a:p>
          <a:p>
            <a:pPr lvl="1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Bind a lesser interest</a:t>
            </a:r>
          </a:p>
          <a:p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b="1" dirty="0"/>
              <a:t>CONTENT OF s106 AGREEMENTS </a:t>
            </a:r>
            <a:r>
              <a:rPr lang="en-GB" b="1" dirty="0" smtClean="0"/>
              <a:t>(CONTINUED)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Phasing and timing provisions</a:t>
            </a:r>
          </a:p>
          <a:p>
            <a:endParaRPr lang="en-GB" sz="2400" dirty="0"/>
          </a:p>
          <a:p>
            <a:r>
              <a:rPr lang="en-GB" sz="2400" dirty="0"/>
              <a:t>Release clause – expired, quashed. </a:t>
            </a:r>
          </a:p>
          <a:p>
            <a:endParaRPr lang="en-GB" sz="2400" dirty="0"/>
          </a:p>
          <a:p>
            <a:r>
              <a:rPr lang="en-GB" sz="2400" dirty="0"/>
              <a:t>Implementation </a:t>
            </a:r>
            <a:r>
              <a:rPr lang="en-GB" sz="2400" dirty="0" smtClean="0"/>
              <a:t>clause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19/04/2012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98BC-56F4-48D5-8FB9-341D15B971F9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0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7" name="Picture 9" descr="4 4 people around a table in mee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-595313"/>
            <a:ext cx="3643312" cy="512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1825" cy="1143000"/>
          </a:xfrm>
        </p:spPr>
        <p:txBody>
          <a:bodyPr/>
          <a:lstStyle/>
          <a:p>
            <a:r>
              <a:rPr lang="en-GB" altLang="en-US" b="1" smtClean="0">
                <a:latin typeface="Arial" panose="020B0604020202020204" pitchFamily="34" charset="0"/>
                <a:cs typeface="Arial" panose="020B0604020202020204" pitchFamily="34" charset="0"/>
              </a:rPr>
              <a:t>CONTENT OF s106 AGREEMENTS (CONTINUED)</a:t>
            </a:r>
          </a:p>
        </p:txBody>
      </p:sp>
      <p:sp>
        <p:nvSpPr>
          <p:cNvPr id="94215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Annex a draft permission </a:t>
            </a:r>
          </a:p>
          <a:p>
            <a:pPr>
              <a:buFontTx/>
              <a:buNone/>
            </a:pP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ureties and bonds</a:t>
            </a:r>
          </a:p>
          <a:p>
            <a:pPr marL="0" indent="0">
              <a:buNone/>
            </a:pP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CIL – threat to viability? </a:t>
            </a:r>
            <a:r>
              <a:rPr lang="en-GB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Clawback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0" indent="0">
              <a:buNone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Double dipping?  </a:t>
            </a:r>
          </a:p>
          <a:p>
            <a:pPr marL="0" indent="0">
              <a:buNone/>
            </a:pP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Overlap with other powers / agreements </a:t>
            </a:r>
          </a:p>
          <a:p>
            <a:pPr marL="0" indent="0">
              <a:buNone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(e.g. s.278 agreements)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7" name="Picture 5" descr="58 tram in city cent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588963"/>
            <a:ext cx="2851150" cy="401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5" name="Rectangle 3"/>
          <p:cNvSpPr>
            <a:spLocks noGrp="1"/>
          </p:cNvSpPr>
          <p:nvPr>
            <p:ph type="title"/>
          </p:nvPr>
        </p:nvSpPr>
        <p:spPr>
          <a:xfrm>
            <a:off x="457200" y="74612"/>
            <a:ext cx="6570663" cy="1143000"/>
          </a:xfrm>
        </p:spPr>
        <p:txBody>
          <a:bodyPr/>
          <a:lstStyle/>
          <a:p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SPECIFIC CLAUSES AND OBLIGATIONS</a:t>
            </a:r>
          </a:p>
        </p:txBody>
      </p:sp>
      <p:sp>
        <p:nvSpPr>
          <p:cNvPr id="105476" name="Rectangle 4"/>
          <p:cNvSpPr>
            <a:spLocks noGrp="1"/>
          </p:cNvSpPr>
          <p:nvPr>
            <p:ph type="body" idx="1"/>
          </p:nvPr>
        </p:nvSpPr>
        <p:spPr>
          <a:xfrm>
            <a:off x="457200" y="1097280"/>
            <a:ext cx="8229600" cy="5028883"/>
          </a:xfrm>
        </p:spPr>
        <p:txBody>
          <a:bodyPr/>
          <a:lstStyle/>
          <a:p>
            <a:pPr marL="914400" lvl="1" indent="-457200">
              <a:buFontTx/>
              <a:buNone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Meet the CIL tests? When ok to use? </a:t>
            </a:r>
          </a:p>
          <a:p>
            <a:pPr marL="914400" lvl="1" indent="-457200">
              <a:buFontTx/>
              <a:buNone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See Examples</a:t>
            </a:r>
          </a:p>
          <a:p>
            <a:pPr marL="914400" lvl="1" indent="-457200">
              <a:buFontTx/>
              <a:buNone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art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– see NPPG. 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Local labour – deliverable?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provision for the mitigation of impacts / </a:t>
            </a:r>
          </a:p>
          <a:p>
            <a:pPr marL="457200" lvl="1" indent="0">
              <a:buNone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public realm improvements (out of town </a:t>
            </a:r>
          </a:p>
          <a:p>
            <a:pPr marL="457200" lvl="1" indent="0">
              <a:buNone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supermarkets)</a:t>
            </a:r>
          </a:p>
          <a:p>
            <a:pPr marL="914400" lvl="1" indent="-457200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travel plans or other sustainability issues (car-free schemes)</a:t>
            </a:r>
          </a:p>
          <a:p>
            <a:pPr marL="914400" lvl="1" indent="-457200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affordable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housing provision</a:t>
            </a:r>
          </a:p>
          <a:p>
            <a:pPr marL="914400" lvl="1" indent="-457200"/>
            <a:endParaRPr lang="en-GB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/>
            <a:endParaRPr lang="en-GB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3788" lvl="2" indent="-179388"/>
            <a:endParaRPr lang="en-GB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3788" lvl="2" indent="-179388">
              <a:buFontTx/>
              <a:buNone/>
            </a:pPr>
            <a:endParaRPr lang="en-GB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45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40" name="Picture 12" descr="76 Ecclestone square hou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519" y="3818239"/>
            <a:ext cx="2421581" cy="212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smtClean="0">
                <a:latin typeface="Arial" panose="020B0604020202020204" pitchFamily="34" charset="0"/>
                <a:cs typeface="Arial" panose="020B0604020202020204" pitchFamily="34" charset="0"/>
              </a:rPr>
              <a:t>S106 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AFFORDABLE HOUSING</a:t>
            </a:r>
          </a:p>
        </p:txBody>
      </p:sp>
      <p:sp>
        <p:nvSpPr>
          <p:cNvPr id="99334" name="Rectangle 6"/>
          <p:cNvSpPr>
            <a:spLocks noGrp="1"/>
          </p:cNvSpPr>
          <p:nvPr>
            <p:ph type="body" idx="1"/>
          </p:nvPr>
        </p:nvSpPr>
        <p:spPr>
          <a:xfrm>
            <a:off x="444500" y="1417638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New trigger – 10 Units trigger (see NPG and Ministerial Statement) or 5.</a:t>
            </a:r>
          </a:p>
          <a:p>
            <a:pPr marL="0" indent="0">
              <a:lnSpc>
                <a:spcPct val="40000"/>
              </a:lnSpc>
              <a:buNone/>
            </a:pP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“should not prevent development from going ahead.”</a:t>
            </a:r>
          </a:p>
          <a:p>
            <a:pPr marL="0" indent="0">
              <a:lnSpc>
                <a:spcPct val="40000"/>
              </a:lnSpc>
              <a:buNone/>
            </a:pP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Affordable Housing clause (see example) </a:t>
            </a:r>
          </a:p>
          <a:p>
            <a:pPr lvl="1">
              <a:lnSpc>
                <a:spcPct val="80000"/>
              </a:lnSpc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Affordable Housing Scheme (mix, location, cost </a:t>
            </a:r>
            <a:r>
              <a:rPr lang="en-GB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Fountains, cascades, </a:t>
            </a:r>
            <a:r>
              <a:rPr lang="en-GB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clawback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Nomination arrangements</a:t>
            </a:r>
          </a:p>
          <a:p>
            <a:pPr marL="457200" lvl="1" indent="0">
              <a:lnSpc>
                <a:spcPct val="40000"/>
              </a:lnSpc>
              <a:buNone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40000"/>
              </a:lnSpc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Commuted sums </a:t>
            </a: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40000"/>
              </a:lnSpc>
              <a:buNone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40000"/>
              </a:lnSpc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Viability appraisal – confidential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40000"/>
              </a:lnSpc>
              <a:buNone/>
            </a:pP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40000"/>
              </a:lnSpc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Doesn’t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apply to office to </a:t>
            </a:r>
            <a:r>
              <a:rPr lang="en-GB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resi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PD (NPG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51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/>
          </p:cNvSpPr>
          <p:nvPr>
            <p:ph type="title"/>
          </p:nvPr>
        </p:nvSpPr>
        <p:spPr>
          <a:xfrm>
            <a:off x="166255" y="274638"/>
            <a:ext cx="8520545" cy="839267"/>
          </a:xfrm>
        </p:spPr>
        <p:txBody>
          <a:bodyPr/>
          <a:lstStyle/>
          <a:p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CHANGING OR DISCHARGING PLANNING OBLIGATIONS</a:t>
            </a:r>
          </a:p>
        </p:txBody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>
          <a:xfrm>
            <a:off x="-1" y="947652"/>
            <a:ext cx="8882063" cy="5178512"/>
          </a:xfrm>
        </p:spPr>
        <p:txBody>
          <a:bodyPr/>
          <a:lstStyle/>
          <a:p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 agreement by deed</a:t>
            </a:r>
          </a:p>
          <a:p>
            <a:pPr lvl="1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Can be renegotiated at any point if parties agree</a:t>
            </a:r>
          </a:p>
          <a:p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 formal application (and appeal) </a:t>
            </a:r>
          </a:p>
          <a:p>
            <a:pPr lvl="1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After 5 years may apply to the LPA requesting it to modify or discharge the obligation on grounds that it: </a:t>
            </a:r>
          </a:p>
          <a:p>
            <a:pPr lvl="2"/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“no longer serves a useful purpose”; or</a:t>
            </a:r>
          </a:p>
          <a:p>
            <a:pPr lvl="2"/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continues to serves a useful purpose in a modified way</a:t>
            </a:r>
          </a:p>
          <a:p>
            <a:pPr lvl="1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May appeal to </a:t>
            </a:r>
            <a:r>
              <a:rPr lang="en-GB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SoS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against decision or non-determination</a:t>
            </a:r>
          </a:p>
          <a:p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about other affected parties?</a:t>
            </a:r>
          </a:p>
          <a:p>
            <a:pPr lvl="1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Formal applications must be advertised and representations may be made to the LPA as regards the modification or discharge proposed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 descr="21 a calculator and spreadshe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407" y="1329604"/>
            <a:ext cx="2042593" cy="469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6" name="Rectangle 2"/>
          <p:cNvSpPr>
            <a:spLocks noGrp="1"/>
          </p:cNvSpPr>
          <p:nvPr>
            <p:ph type="title"/>
          </p:nvPr>
        </p:nvSpPr>
        <p:spPr>
          <a:xfrm>
            <a:off x="166255" y="282575"/>
            <a:ext cx="8710757" cy="1028700"/>
          </a:xfrm>
        </p:spPr>
        <p:txBody>
          <a:bodyPr/>
          <a:lstStyle/>
          <a:p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CHANGING OR DISCHARGING PLANNING OBLIGATIONS (continued)</a:t>
            </a:r>
          </a:p>
        </p:txBody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>
          <a:xfrm>
            <a:off x="74814" y="1166813"/>
            <a:ext cx="7376310" cy="481488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Renegotiating affordable housing requirements 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en-GB" alt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0"/>
              </a:spcBef>
            </a:pPr>
            <a:r>
              <a:rPr lang="en-GB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25 April 2013: s106BA (right to review) &amp; s106BC (right to appeal) TCPA 1990</a:t>
            </a:r>
          </a:p>
          <a:p>
            <a:pPr lvl="1" algn="just"/>
            <a:r>
              <a:rPr lang="en-GB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Allows ‘economically unviable' affordable housing requirements to be modified or discharged by application to LPA and appeal to </a:t>
            </a:r>
            <a:r>
              <a:rPr lang="en-GB" alt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SoS</a:t>
            </a:r>
            <a:r>
              <a:rPr lang="en-GB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/>
            <a:r>
              <a:rPr lang="en-GB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Purely numerical – can’t consider planning merits</a:t>
            </a:r>
          </a:p>
          <a:p>
            <a:pPr lvl="1" algn="just"/>
            <a:r>
              <a:rPr lang="en-GB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Take care with viability info submitted first time</a:t>
            </a:r>
          </a:p>
          <a:p>
            <a:pPr lvl="1" algn="just"/>
            <a:r>
              <a:rPr lang="en-GB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Difficult to respond to appeals within 28 days</a:t>
            </a:r>
          </a:p>
          <a:p>
            <a:pPr lvl="1" algn="just"/>
            <a:r>
              <a:rPr lang="en-GB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Has it helped or hindered the provision of affordable housing? Low uptake so far – need to maintain good relations? </a:t>
            </a:r>
          </a:p>
          <a:p>
            <a:pPr lvl="1" algn="just">
              <a:buFontTx/>
              <a:buNone/>
            </a:pPr>
            <a:endParaRPr lang="en-GB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None/>
            </a:pPr>
            <a:endParaRPr lang="en-GB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9" descr="BDB_logo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1884363"/>
            <a:ext cx="3927475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Box 10"/>
          <p:cNvSpPr txBox="1">
            <a:spLocks noChangeArrowheads="1"/>
          </p:cNvSpPr>
          <p:nvPr/>
        </p:nvSpPr>
        <p:spPr bwMode="auto">
          <a:xfrm>
            <a:off x="522288" y="3997325"/>
            <a:ext cx="7461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Thank you</a:t>
            </a:r>
          </a:p>
          <a:p>
            <a:pPr algn="ctr"/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Any questions?</a:t>
            </a: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60" name="Picture 8" descr="5 Bricklay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474" y="2386368"/>
            <a:ext cx="2318866" cy="326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31138" cy="849312"/>
          </a:xfrm>
        </p:spPr>
        <p:txBody>
          <a:bodyPr/>
          <a:lstStyle/>
          <a:p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ISSUES, APPROACHES AND CLAUSES</a:t>
            </a:r>
          </a:p>
        </p:txBody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>
          <a:xfrm>
            <a:off x="457200" y="1123950"/>
            <a:ext cx="8229600" cy="4525964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 1</a:t>
            </a: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Scope of Section 106 and Legal / Policy Tests</a:t>
            </a:r>
          </a:p>
          <a:p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S106 checklist </a:t>
            </a:r>
          </a:p>
          <a:p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Obligations v Conditions?</a:t>
            </a:r>
          </a:p>
          <a:p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CIL and ‘scaling back’ of s106</a:t>
            </a:r>
          </a:p>
          <a:p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Common Clauses – practical examples</a:t>
            </a:r>
          </a:p>
          <a:p>
            <a:pPr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LUNCH BREAK</a:t>
            </a:r>
          </a:p>
          <a:p>
            <a:pPr>
              <a:buFontTx/>
              <a:buNone/>
            </a:pPr>
            <a:r>
              <a:rPr lang="en-GB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 2</a:t>
            </a:r>
          </a:p>
          <a:p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Specific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Obligations – practical examples</a:t>
            </a: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Affordable Housing</a:t>
            </a:r>
          </a:p>
          <a:p>
            <a:pPr marL="0" indent="0">
              <a:buNone/>
            </a:pP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5" name="Picture 11" descr="67 Magnifying gl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159" y="108709"/>
            <a:ext cx="1457681" cy="205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7" name="Rectangle 3"/>
          <p:cNvSpPr>
            <a:spLocks noGrp="1"/>
          </p:cNvSpPr>
          <p:nvPr>
            <p:ph type="title"/>
          </p:nvPr>
        </p:nvSpPr>
        <p:spPr>
          <a:xfrm>
            <a:off x="308919" y="-162090"/>
            <a:ext cx="8691780" cy="1143000"/>
          </a:xfrm>
        </p:spPr>
        <p:txBody>
          <a:bodyPr/>
          <a:lstStyle/>
          <a:p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BROAD SCOPE OF s106 TCPA 1990</a:t>
            </a:r>
          </a:p>
        </p:txBody>
      </p:sp>
      <p:sp>
        <p:nvSpPr>
          <p:cNvPr id="77828" name="Rectangle 4"/>
          <p:cNvSpPr>
            <a:spLocks noGrp="1"/>
          </p:cNvSpPr>
          <p:nvPr>
            <p:ph type="body" idx="1"/>
          </p:nvPr>
        </p:nvSpPr>
        <p:spPr>
          <a:xfrm>
            <a:off x="1" y="736980"/>
            <a:ext cx="9000698" cy="5389184"/>
          </a:xfrm>
        </p:spPr>
        <p:txBody>
          <a:bodyPr/>
          <a:lstStyle/>
          <a:p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does s106 permit?</a:t>
            </a:r>
          </a:p>
          <a:p>
            <a:pPr lvl="1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Enables a developer to enter into a ‘planning obligation’ – agreement or unilateral undertaking. </a:t>
            </a:r>
          </a:p>
          <a:p>
            <a:pPr lvl="1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Used to mitigate the impact of unacceptable development to make it acceptable in planning terms.</a:t>
            </a:r>
          </a:p>
          <a:p>
            <a:pPr lvl="1"/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Planning obligations may: </a:t>
            </a:r>
          </a:p>
          <a:p>
            <a:pPr lvl="2"/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restrict development or use of land in any specified way require specific operations or activities to be carried out in, on, under or over the land</a:t>
            </a:r>
          </a:p>
          <a:p>
            <a:pPr lvl="2"/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 the land to be used in any specified way; or </a:t>
            </a:r>
          </a:p>
          <a:p>
            <a:pPr lvl="2"/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 a sum or sums of money to be paid </a:t>
            </a:r>
          </a:p>
          <a:p>
            <a:endParaRPr lang="en-GB" alt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GB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None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None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3" name="Picture 5" descr="12 4 recycling b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250"/>
            <a:ext cx="1857375" cy="261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0" name="Rectangle 2"/>
          <p:cNvSpPr>
            <a:spLocks noGrp="1"/>
          </p:cNvSpPr>
          <p:nvPr>
            <p:ph type="title"/>
          </p:nvPr>
        </p:nvSpPr>
        <p:spPr>
          <a:xfrm>
            <a:off x="432486" y="-44236"/>
            <a:ext cx="8039362" cy="1143000"/>
          </a:xfrm>
        </p:spPr>
        <p:txBody>
          <a:bodyPr/>
          <a:lstStyle/>
          <a:p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LEGAL AND POLICY TESTS</a:t>
            </a:r>
          </a:p>
        </p:txBody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>
          <a:xfrm>
            <a:off x="0" y="849850"/>
            <a:ext cx="9144000" cy="4979751"/>
          </a:xfrm>
        </p:spPr>
        <p:txBody>
          <a:bodyPr/>
          <a:lstStyle/>
          <a:p>
            <a:pPr marL="914400" lvl="1" indent="-457200"/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Legal (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122 of CIL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Regs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2010) and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Policy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(NPPF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204) tests: </a:t>
            </a:r>
          </a:p>
          <a:p>
            <a:pPr marL="914400" lvl="1" indent="-457200">
              <a:buFontTx/>
              <a:buNone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Planning obligation may only constitute a reason for granting planning permission for the development if the obligation is:</a:t>
            </a:r>
          </a:p>
          <a:p>
            <a:pPr marL="1871663" lvl="3" indent="-342900"/>
            <a:r>
              <a:rPr lang="en-GB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necessary to make the development acceptable in planning terms; </a:t>
            </a:r>
          </a:p>
          <a:p>
            <a:pPr marL="1871663" lvl="3" indent="-342900"/>
            <a:r>
              <a:rPr lang="en-GB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directly related to the development; and </a:t>
            </a:r>
          </a:p>
          <a:p>
            <a:pPr marL="1871663" lvl="3" indent="-342900"/>
            <a:r>
              <a:rPr lang="en-GB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fairly and reasonably related in scale and kind to the development</a:t>
            </a: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Policies for seeking obligations should be in a DPD. Must be grounded in an understanding of development viability (NPPG)</a:t>
            </a:r>
          </a:p>
          <a:p>
            <a:pPr marL="914400" lvl="1" indent="-457200">
              <a:buFontTx/>
              <a:buNone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 descr="6 signing a contra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1128713"/>
            <a:ext cx="259873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15263" cy="1143000"/>
          </a:xfrm>
        </p:spPr>
        <p:txBody>
          <a:bodyPr/>
          <a:lstStyle/>
          <a:p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 AND LEGAL REQUIREMENTS </a:t>
            </a:r>
          </a:p>
        </p:txBody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See our s106 agreement checklist:</a:t>
            </a:r>
          </a:p>
          <a:p>
            <a:pPr marL="0" indent="0">
              <a:lnSpc>
                <a:spcPct val="80000"/>
              </a:lnSpc>
              <a:buNone/>
            </a:pP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Legality and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Relevance of CIL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Preliminary Action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Parties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Formalities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Substantive matters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GB" alt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914" y="0"/>
            <a:ext cx="6545949" cy="1417638"/>
          </a:xfrm>
        </p:spPr>
        <p:txBody>
          <a:bodyPr/>
          <a:lstStyle/>
          <a:p>
            <a:r>
              <a:rPr lang="en-GB" b="1" dirty="0" smtClean="0"/>
              <a:t>OBLIGATIONS v CONDITIONS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1822"/>
            <a:ext cx="8229600" cy="503434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NPPF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203: only use obligations when not possible to address impacts using conditions</a:t>
            </a:r>
          </a:p>
          <a:p>
            <a:pPr marL="0" indent="0">
              <a:lnSpc>
                <a:spcPct val="4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Conditions must be (Para 206 NPPF):</a:t>
            </a:r>
          </a:p>
          <a:p>
            <a:pPr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ecessary</a:t>
            </a:r>
          </a:p>
          <a:p>
            <a:pPr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relevant to planning and to the development;</a:t>
            </a:r>
          </a:p>
          <a:p>
            <a:pPr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enforceable</a:t>
            </a:r>
          </a:p>
          <a:p>
            <a:pPr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recise; and</a:t>
            </a:r>
          </a:p>
          <a:p>
            <a:pPr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reasonable in all other respects.</a:t>
            </a:r>
          </a:p>
          <a:p>
            <a:pPr marL="457200" lvl="1" indent="0">
              <a:lnSpc>
                <a:spcPct val="4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Planning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obligations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when to use them</a:t>
            </a:r>
          </a:p>
          <a:p>
            <a:pPr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generally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give more control /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detail </a:t>
            </a:r>
          </a:p>
          <a:p>
            <a:pPr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unable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to appeal for 5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years, but not so for unviable affordable housing obligations.  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98BC-56F4-48D5-8FB9-341D15B971F9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4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67934" cy="1143000"/>
          </a:xfrm>
        </p:spPr>
        <p:txBody>
          <a:bodyPr/>
          <a:lstStyle/>
          <a:p>
            <a:r>
              <a:rPr lang="en-GB" b="1" dirty="0" smtClean="0"/>
              <a:t>LEGALITY OF CONDITIONS REQUIRING S106 AGREEMENT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0186"/>
            <a:ext cx="8229600" cy="4815978"/>
          </a:xfrm>
        </p:spPr>
        <p:txBody>
          <a:bodyPr/>
          <a:lstStyle/>
          <a:p>
            <a:r>
              <a:rPr lang="en-GB" sz="2400" dirty="0" smtClean="0"/>
              <a:t>A solution to problems surrounding land ownership</a:t>
            </a:r>
          </a:p>
          <a:p>
            <a:endParaRPr lang="en-GB" sz="2400" dirty="0" smtClean="0"/>
          </a:p>
          <a:p>
            <a:r>
              <a:rPr lang="en-GB" sz="2400" dirty="0" smtClean="0"/>
              <a:t>PINS Advice in 2007 following four appeals by Arnold White Estates for development at Leighton Buzzard </a:t>
            </a:r>
          </a:p>
          <a:p>
            <a:endParaRPr lang="en-GB" sz="2400" dirty="0" smtClean="0"/>
          </a:p>
          <a:p>
            <a:r>
              <a:rPr lang="en-GB" sz="2400" dirty="0" smtClean="0"/>
              <a:t>West Moor </a:t>
            </a:r>
            <a:r>
              <a:rPr lang="en-GB" sz="2400" dirty="0" err="1" smtClean="0"/>
              <a:t>Bellway</a:t>
            </a:r>
            <a:r>
              <a:rPr lang="en-GB" sz="2400" dirty="0" smtClean="0"/>
              <a:t> Homes appeal in 2013</a:t>
            </a:r>
          </a:p>
          <a:p>
            <a:endParaRPr lang="en-GB" sz="2400" dirty="0" smtClean="0"/>
          </a:p>
          <a:p>
            <a:r>
              <a:rPr lang="en-GB" sz="2400" dirty="0" smtClean="0"/>
              <a:t>March 2014 DCLG guidance</a:t>
            </a:r>
          </a:p>
          <a:p>
            <a:endParaRPr lang="en-GB" sz="2400" dirty="0" smtClean="0"/>
          </a:p>
          <a:p>
            <a:r>
              <a:rPr lang="en-GB" sz="2400" dirty="0"/>
              <a:t>DCLG ‘s ‘Technical Consultation on Planning’ dated July </a:t>
            </a:r>
            <a:r>
              <a:rPr lang="en-GB" sz="2400" dirty="0" smtClean="0"/>
              <a:t>2014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19/04/2012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98BC-56F4-48D5-8FB9-341D15B971F9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53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7" name="Picture 5" descr="2 lady drawing some graphs on white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0" y="1900238"/>
            <a:ext cx="2863850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69200" cy="1143000"/>
          </a:xfrm>
        </p:spPr>
        <p:txBody>
          <a:bodyPr/>
          <a:lstStyle/>
          <a:p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CIL AND ‘SCALING BACK’ OF s106</a:t>
            </a:r>
          </a:p>
        </p:txBody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>
          <a:xfrm>
            <a:off x="457200" y="1187356"/>
            <a:ext cx="8229600" cy="4938808"/>
          </a:xfrm>
        </p:spPr>
        <p:txBody>
          <a:bodyPr/>
          <a:lstStyle/>
          <a:p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CIL Regulations 2010</a:t>
            </a:r>
          </a:p>
          <a:p>
            <a:pPr marL="0" indent="0">
              <a:buNone/>
            </a:pP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S106 still used for site specific mitigation and </a:t>
            </a:r>
            <a:r>
              <a:rPr lang="en-GB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Housing</a:t>
            </a:r>
          </a:p>
          <a:p>
            <a:pPr marL="0" indent="0">
              <a:buNone/>
            </a:pP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Threat to viability? Threat to </a:t>
            </a:r>
            <a:r>
              <a:rPr lang="en-GB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Aff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ousing? </a:t>
            </a:r>
          </a:p>
          <a:p>
            <a:pPr lvl="1">
              <a:buFontTx/>
              <a:buNone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Pooling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Limit – 5 items.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Looming deadline! </a:t>
            </a:r>
          </a:p>
          <a:p>
            <a:pPr marL="0" indent="0">
              <a:buNone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Big stick, but any carrots?</a:t>
            </a:r>
          </a:p>
          <a:p>
            <a:pPr lvl="1">
              <a:buFontTx/>
              <a:buNone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123 List and “relevant infrastructure”</a:t>
            </a:r>
          </a:p>
          <a:p>
            <a:pPr lvl="1">
              <a:buFontTx/>
              <a:buNone/>
            </a:pPr>
            <a:endParaRPr lang="en-GB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14300"/>
            <a:ext cx="6570663" cy="1143000"/>
          </a:xfrm>
        </p:spPr>
        <p:txBody>
          <a:bodyPr/>
          <a:lstStyle/>
          <a:p>
            <a:r>
              <a:rPr lang="en-GB" b="1" dirty="0" smtClean="0"/>
              <a:t>CIL AND POOLING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9934"/>
            <a:ext cx="8229600" cy="5116229"/>
          </a:xfrm>
        </p:spPr>
        <p:txBody>
          <a:bodyPr/>
          <a:lstStyle/>
          <a:p>
            <a:pPr lvl="0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s106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obligation may </a:t>
            </a:r>
            <a:r>
              <a:rPr lang="en-GB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not be a reason for granting PP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if for the provision or funding of any infrastructure on </a:t>
            </a:r>
            <a:r>
              <a:rPr lang="en-GB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123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</a:p>
          <a:p>
            <a:pPr lvl="0"/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no </a:t>
            </a:r>
            <a:r>
              <a:rPr lang="en-GB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123 list,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then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above applies to </a:t>
            </a:r>
            <a:r>
              <a:rPr lang="en-GB" altLang="en-US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GB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infra (PA 2008 – “includes” transport, flood defences, </a:t>
            </a:r>
            <a:r>
              <a:rPr lang="en-GB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edu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med, sports, open spaces)</a:t>
            </a: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98BC-56F4-48D5-8FB9-341D15B971F9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513" y="3461755"/>
            <a:ext cx="2945540" cy="209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2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6025</TotalTime>
  <Words>1004</Words>
  <Application>Microsoft Office PowerPoint</Application>
  <PresentationFormat>On-screen Show (4:3)</PresentationFormat>
  <Paragraphs>197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 Unicode MS</vt:lpstr>
      <vt:lpstr>Arial</vt:lpstr>
      <vt:lpstr>Calibri</vt:lpstr>
      <vt:lpstr>Office Theme</vt:lpstr>
      <vt:lpstr>PowerPoint Presentation</vt:lpstr>
      <vt:lpstr>ISSUES, APPROACHES AND CLAUSES</vt:lpstr>
      <vt:lpstr>THE BROAD SCOPE OF s106 TCPA 1990</vt:lpstr>
      <vt:lpstr>LEGAL AND POLICY TESTS</vt:lpstr>
      <vt:lpstr>FORM AND LEGAL REQUIREMENTS </vt:lpstr>
      <vt:lpstr>OBLIGATIONS v CONDITIONS </vt:lpstr>
      <vt:lpstr>LEGALITY OF CONDITIONS REQUIRING S106 AGREEMENT</vt:lpstr>
      <vt:lpstr>CIL AND ‘SCALING BACK’ OF s106</vt:lpstr>
      <vt:lpstr>CIL AND POOLING</vt:lpstr>
      <vt:lpstr>CIL AND POOLING (CONTINUED)</vt:lpstr>
      <vt:lpstr>OBLIGATIONS AND 278 AGREEMENTS - FROM 6 APRIL 2015</vt:lpstr>
      <vt:lpstr>CONTENT OF s106 AGREEMENTS </vt:lpstr>
      <vt:lpstr>CONTENT OF s106 AGREEMENTS (CONTINUED)</vt:lpstr>
      <vt:lpstr>CONTENT OF s106 AGREEMENTS (CONTINUED)</vt:lpstr>
      <vt:lpstr>SPECIFIC CLAUSES AND OBLIGATIONS</vt:lpstr>
      <vt:lpstr>S106 AND AFFORDABLE HOUSING</vt:lpstr>
      <vt:lpstr>CHANGING OR DISCHARGING PLANNING OBLIGATIONS</vt:lpstr>
      <vt:lpstr>CHANGING OR DISCHARGING PLANNING OBLIGATIONS (continued)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</dc:creator>
  <cp:lastModifiedBy>SHARP Claire</cp:lastModifiedBy>
  <cp:revision>187</cp:revision>
  <cp:lastPrinted>2014-12-08T22:29:38Z</cp:lastPrinted>
  <dcterms:created xsi:type="dcterms:W3CDTF">2012-01-12T20:53:33Z</dcterms:created>
  <dcterms:modified xsi:type="dcterms:W3CDTF">2014-12-22T11:14:19Z</dcterms:modified>
</cp:coreProperties>
</file>