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7" r:id="rId2"/>
    <p:sldMasterId id="2147483700" r:id="rId3"/>
    <p:sldMasterId id="2147483710" r:id="rId4"/>
    <p:sldMasterId id="2147483722" r:id="rId5"/>
    <p:sldMasterId id="2147483734" r:id="rId6"/>
  </p:sldMasterIdLst>
  <p:notesMasterIdLst>
    <p:notesMasterId r:id="rId68"/>
  </p:notesMasterIdLst>
  <p:handoutMasterIdLst>
    <p:handoutMasterId r:id="rId69"/>
  </p:handoutMasterIdLst>
  <p:sldIdLst>
    <p:sldId id="256" r:id="rId7"/>
    <p:sldId id="286" r:id="rId8"/>
    <p:sldId id="287" r:id="rId9"/>
    <p:sldId id="326" r:id="rId10"/>
    <p:sldId id="327" r:id="rId11"/>
    <p:sldId id="328" r:id="rId12"/>
    <p:sldId id="329" r:id="rId13"/>
    <p:sldId id="330" r:id="rId14"/>
    <p:sldId id="331" r:id="rId15"/>
    <p:sldId id="332" r:id="rId16"/>
    <p:sldId id="333" r:id="rId17"/>
    <p:sldId id="334" r:id="rId18"/>
    <p:sldId id="335" r:id="rId19"/>
    <p:sldId id="336" r:id="rId20"/>
    <p:sldId id="337" r:id="rId21"/>
    <p:sldId id="338" r:id="rId22"/>
    <p:sldId id="339" r:id="rId23"/>
    <p:sldId id="340" r:id="rId24"/>
    <p:sldId id="341" r:id="rId25"/>
    <p:sldId id="342" r:id="rId26"/>
    <p:sldId id="343" r:id="rId27"/>
    <p:sldId id="344" r:id="rId28"/>
    <p:sldId id="345" r:id="rId29"/>
    <p:sldId id="346" r:id="rId30"/>
    <p:sldId id="347" r:id="rId31"/>
    <p:sldId id="348" r:id="rId32"/>
    <p:sldId id="349" r:id="rId33"/>
    <p:sldId id="350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  <p:sldId id="291" r:id="rId65"/>
    <p:sldId id="292" r:id="rId66"/>
    <p:sldId id="293" r:id="rId67"/>
  </p:sldIdLst>
  <p:sldSz cx="9906000" cy="6858000" type="A4"/>
  <p:notesSz cx="67833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2739" autoAdjust="0"/>
  </p:normalViewPr>
  <p:slideViewPr>
    <p:cSldViewPr>
      <p:cViewPr varScale="1">
        <p:scale>
          <a:sx n="116" d="100"/>
          <a:sy n="116" d="100"/>
        </p:scale>
        <p:origin x="1188" y="10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207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1597" y="0"/>
            <a:ext cx="2940207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0BCFDA-AB1B-4005-A5D9-460695021E9F}" type="datetimeFigureOut">
              <a:rPr lang="en-GB" smtClean="0"/>
              <a:t>23/02/2016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940207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1597" y="9428164"/>
            <a:ext cx="2940207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2939E3-0FCE-4238-9393-BED11C1863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808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body"/>
          </p:nvPr>
        </p:nvSpPr>
        <p:spPr>
          <a:xfrm>
            <a:off x="754411" y="5078520"/>
            <a:ext cx="6034929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2000">
                <a:latin typeface="Arial"/>
              </a:rPr>
              <a:t>Click to edit the notes format</a:t>
            </a:r>
            <a:endParaRPr/>
          </a:p>
        </p:txBody>
      </p:sp>
      <p:sp>
        <p:nvSpPr>
          <p:cNvPr id="156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73785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1400">
                <a:latin typeface="Times New Roman"/>
              </a:rPr>
              <a:t>&lt;header&gt;</a:t>
            </a:r>
            <a:endParaRPr/>
          </a:p>
        </p:txBody>
      </p:sp>
      <p:sp>
        <p:nvSpPr>
          <p:cNvPr id="157" name="PlaceHolder 3"/>
          <p:cNvSpPr>
            <a:spLocks noGrp="1"/>
          </p:cNvSpPr>
          <p:nvPr>
            <p:ph type="dt"/>
          </p:nvPr>
        </p:nvSpPr>
        <p:spPr>
          <a:xfrm>
            <a:off x="4269967" y="0"/>
            <a:ext cx="3273785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GB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158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73785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GB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159" name="PlaceHolder 5"/>
          <p:cNvSpPr>
            <a:spLocks noGrp="1"/>
          </p:cNvSpPr>
          <p:nvPr>
            <p:ph type="sldNum"/>
          </p:nvPr>
        </p:nvSpPr>
        <p:spPr>
          <a:xfrm>
            <a:off x="4269967" y="10157400"/>
            <a:ext cx="3273785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067038B6-5DA0-4518-B34D-EA57BD6A2799}" type="slidenum">
              <a:rPr lang="en-GB" sz="1400">
                <a:latin typeface="Times New Roman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9550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body"/>
          </p:nvPr>
        </p:nvSpPr>
        <p:spPr>
          <a:xfrm>
            <a:off x="678252" y="4715280"/>
            <a:ext cx="5426371" cy="44665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6" name="TextShape 2"/>
          <p:cNvSpPr txBox="1"/>
          <p:nvPr/>
        </p:nvSpPr>
        <p:spPr>
          <a:xfrm>
            <a:off x="3842467" y="9428760"/>
            <a:ext cx="2938970" cy="496080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AA6D53C1-6751-4028-859D-534C2541A163}" type="slidenum">
              <a:rPr lang="en-GB" sz="1200">
                <a:solidFill>
                  <a:srgbClr val="000000"/>
                </a:solidFill>
                <a:latin typeface="Arial"/>
                <a:ea typeface="+mn-ea"/>
              </a:rPr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9088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7F209-B831-4E09-98D4-2BCCE05C29F8}" type="slidenum">
              <a:rPr lang="en-GB" smtClean="0">
                <a:solidFill>
                  <a:srgbClr val="000000"/>
                </a:solidFill>
              </a:rPr>
              <a:pPr/>
              <a:t>34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496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project they need, not the project we want to do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7F209-B831-4E09-98D4-2BCCE05C29F8}" type="slidenum">
              <a:rPr lang="en-GB" smtClean="0">
                <a:solidFill>
                  <a:srgbClr val="000000"/>
                </a:solidFill>
              </a:rPr>
              <a:pPr/>
              <a:t>35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766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7F209-B831-4E09-98D4-2BCCE05C29F8}" type="slidenum">
              <a:rPr lang="en-GB" smtClean="0">
                <a:solidFill>
                  <a:srgbClr val="000000"/>
                </a:solidFill>
              </a:rPr>
              <a:pPr/>
              <a:t>39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7417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7F209-B831-4E09-98D4-2BCCE05C29F8}" type="slidenum">
              <a:rPr lang="en-GB" smtClean="0">
                <a:solidFill>
                  <a:srgbClr val="000000"/>
                </a:solidFill>
              </a:rPr>
              <a:pPr/>
              <a:t>40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1911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2E40C-D8D1-4C04-8207-FFEE41F62581}" type="slidenum">
              <a:rPr lang="en-GB" smtClean="0">
                <a:solidFill>
                  <a:srgbClr val="000000"/>
                </a:solidFill>
              </a:rPr>
              <a:pPr/>
              <a:t>41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4868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7F209-B831-4E09-98D4-2BCCE05C29F8}" type="slidenum">
              <a:rPr lang="en-GB" smtClean="0">
                <a:solidFill>
                  <a:srgbClr val="000000"/>
                </a:solidFill>
              </a:rPr>
              <a:pPr/>
              <a:t>42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811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doesn’t make you a </a:t>
            </a:r>
            <a:r>
              <a:rPr lang="en-GB" dirty="0" err="1" smtClean="0"/>
              <a:t>breadhead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7F209-B831-4E09-98D4-2BCCE05C29F8}" type="slidenum">
              <a:rPr lang="en-GB" smtClean="0">
                <a:solidFill>
                  <a:srgbClr val="000000"/>
                </a:solidFill>
              </a:rPr>
              <a:pPr/>
              <a:t>57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787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75" y="746125"/>
            <a:ext cx="5381625" cy="3727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5F21A-DBB8-4E65-9E4E-3435B804B7D3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231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75" y="746125"/>
            <a:ext cx="5381625" cy="3727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5F21A-DBB8-4E65-9E4E-3435B804B7D3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341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75" y="746125"/>
            <a:ext cx="5381625" cy="3727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5F21A-DBB8-4E65-9E4E-3435B804B7D3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781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 represents</a:t>
            </a:r>
            <a:r>
              <a:rPr lang="en-GB" baseline="0" dirty="0" smtClean="0"/>
              <a:t> the totality of growth from 100k houses, to 85k jobs – delivers massive GVA and private sector investment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8E520-EAA7-403C-924B-FA53FC60D72A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4271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61E572-0879-48AF-AB85-26A4FF5369B0}" type="slidenum">
              <a:rPr lang="en-GB" altLang="en-US" smtClean="0">
                <a:solidFill>
                  <a:prstClr val="black"/>
                </a:solidFill>
                <a:latin typeface="Calibri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GB" altLang="en-US" dirty="0" smtClean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5098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Developing a strategic approach to infrastructure planning and delivery</a:t>
            </a:r>
          </a:p>
          <a:p>
            <a:endParaRPr lang="en-GB" dirty="0" smtClean="0"/>
          </a:p>
          <a:p>
            <a:r>
              <a:rPr lang="en-GB" dirty="0" smtClean="0"/>
              <a:t>Major infrastructure delivered by authorities</a:t>
            </a:r>
            <a:r>
              <a:rPr lang="en-GB" baseline="0" dirty="0" smtClean="0"/>
              <a:t> but expanding to include wider schools delivery, utilities and public services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8E520-EAA7-403C-924B-FA53FC60D72A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0417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These </a:t>
            </a:r>
          </a:p>
          <a:p>
            <a:r>
              <a:rPr lang="en-GB" dirty="0" smtClean="0"/>
              <a:t>This bloke is doing something unspeakable</a:t>
            </a:r>
            <a:r>
              <a:rPr lang="en-GB" baseline="0" dirty="0" smtClean="0"/>
              <a:t> to Birmingham</a:t>
            </a:r>
          </a:p>
          <a:p>
            <a:r>
              <a:rPr lang="en-GB" baseline="0" dirty="0" smtClean="0"/>
              <a:t>He thought he could put his head under a towel and come up with the answer</a:t>
            </a:r>
          </a:p>
          <a:p>
            <a:r>
              <a:rPr lang="en-GB" baseline="0" dirty="0" smtClean="0"/>
              <a:t>He can’t </a:t>
            </a:r>
          </a:p>
          <a:p>
            <a:r>
              <a:rPr lang="en-GB" baseline="0" dirty="0" smtClean="0"/>
              <a:t>Modern economies are too complex and fast moving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7F209-B831-4E09-98D4-2BCCE05C29F8}" type="slidenum">
              <a:rPr lang="en-GB" smtClean="0">
                <a:solidFill>
                  <a:srgbClr val="000000"/>
                </a:solidFill>
              </a:rPr>
              <a:pPr/>
              <a:t>32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722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7F209-B831-4E09-98D4-2BCCE05C29F8}" type="slidenum">
              <a:rPr lang="en-GB" smtClean="0">
                <a:solidFill>
                  <a:srgbClr val="000000"/>
                </a:solidFill>
              </a:rPr>
              <a:pPr/>
              <a:t>33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814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89150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584280" y="3964320"/>
            <a:ext cx="89150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152320" y="160020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5152320" y="396432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84280" y="396432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89150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584280" y="1600200"/>
            <a:ext cx="89150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9" name="Picture 38"/>
          <p:cNvPicPr/>
          <p:nvPr/>
        </p:nvPicPr>
        <p:blipFill>
          <a:blip r:embed="rId2"/>
          <a:stretch>
            <a:fillRect/>
          </a:stretch>
        </p:blipFill>
        <p:spPr>
          <a:xfrm>
            <a:off x="220572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40" name="Picture 39"/>
          <p:cNvPicPr/>
          <p:nvPr/>
        </p:nvPicPr>
        <p:blipFill>
          <a:blip r:embed="rId2"/>
          <a:stretch>
            <a:fillRect/>
          </a:stretch>
        </p:blipFill>
        <p:spPr>
          <a:xfrm>
            <a:off x="220572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2" name="PlaceHolder 2"/>
          <p:cNvSpPr>
            <a:spLocks noGrp="1"/>
          </p:cNvSpPr>
          <p:nvPr>
            <p:ph type="subTitle"/>
          </p:nvPr>
        </p:nvSpPr>
        <p:spPr>
          <a:xfrm>
            <a:off x="584280" y="1600200"/>
            <a:ext cx="8915040" cy="452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89150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4350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5152320" y="1600200"/>
            <a:ext cx="4350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subTitle"/>
          </p:nvPr>
        </p:nvSpPr>
        <p:spPr>
          <a:xfrm>
            <a:off x="584280" y="274680"/>
            <a:ext cx="8915040" cy="5298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584280" y="396432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5152320" y="1600200"/>
            <a:ext cx="4350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584280" y="1600200"/>
            <a:ext cx="8915040" cy="452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4350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5152320" y="160020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5152320" y="396432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5152320" y="160020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584280" y="3964320"/>
            <a:ext cx="89150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89150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584280" y="3964320"/>
            <a:ext cx="89150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5152320" y="160020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5152320" y="396432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584280" y="396432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89150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584280" y="1600200"/>
            <a:ext cx="89150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53" name="Picture 152"/>
          <p:cNvPicPr/>
          <p:nvPr/>
        </p:nvPicPr>
        <p:blipFill>
          <a:blip r:embed="rId2"/>
          <a:stretch>
            <a:fillRect/>
          </a:stretch>
        </p:blipFill>
        <p:spPr>
          <a:xfrm>
            <a:off x="220572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154" name="Picture 153"/>
          <p:cNvPicPr/>
          <p:nvPr/>
        </p:nvPicPr>
        <p:blipFill>
          <a:blip r:embed="rId2"/>
          <a:stretch>
            <a:fillRect/>
          </a:stretch>
        </p:blipFill>
        <p:spPr>
          <a:xfrm>
            <a:off x="220572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42423" y="1736155"/>
            <a:ext cx="8627475" cy="1470025"/>
          </a:xfrm>
        </p:spPr>
        <p:txBody>
          <a:bodyPr/>
          <a:lstStyle>
            <a:lvl1pPr>
              <a:defRPr sz="3600" b="1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742424" y="3261138"/>
            <a:ext cx="6474639" cy="592584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>
                <a:solidFill>
                  <a:srgbClr val="0082C2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auto">
          <a:xfrm>
            <a:off x="730962" y="6102909"/>
            <a:ext cx="3900488" cy="445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2600">
                <a:solidFill>
                  <a:srgbClr val="0082C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rgbClr val="003357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3357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3357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003357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003357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003357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003357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003357"/>
                </a:solidFill>
                <a:latin typeface="+mn-lt"/>
              </a:defRPr>
            </a:lvl9pPr>
          </a:lstStyle>
          <a:p>
            <a:r>
              <a:rPr lang="en-GB" sz="1600" dirty="0" smtClean="0"/>
              <a:t>Peter Brett </a:t>
            </a:r>
            <a:r>
              <a:rPr lang="en-GB" sz="1800" dirty="0" smtClean="0"/>
              <a:t>Associates</a:t>
            </a:r>
            <a:r>
              <a:rPr lang="en-GB" sz="1600" dirty="0" smtClean="0"/>
              <a:t> LLP</a:t>
            </a:r>
            <a:endParaRPr lang="en-GB" sz="160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850" y="380279"/>
            <a:ext cx="1346649" cy="74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030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339" y="476672"/>
            <a:ext cx="8874786" cy="692150"/>
          </a:xfrm>
        </p:spPr>
        <p:txBody>
          <a:bodyPr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600"/>
              </a:spcBef>
              <a:defRPr sz="2400"/>
            </a:lvl1pPr>
            <a:lvl2pPr>
              <a:spcBef>
                <a:spcPts val="400"/>
              </a:spcBef>
              <a:defRPr sz="2200"/>
            </a:lvl2pPr>
            <a:lvl3pPr>
              <a:spcBef>
                <a:spcPts val="4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52135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0560" y="1860429"/>
            <a:ext cx="8420100" cy="1500187"/>
          </a:xfrm>
        </p:spPr>
        <p:txBody>
          <a:bodyPr anchor="t"/>
          <a:lstStyle>
            <a:lvl1pPr marL="0" indent="0">
              <a:buNone/>
              <a:defRPr sz="3300" b="1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41481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250312"/>
            <a:ext cx="4375150" cy="4983434"/>
          </a:xfrm>
        </p:spPr>
        <p:txBody>
          <a:bodyPr>
            <a:normAutofit/>
          </a:bodyPr>
          <a:lstStyle>
            <a:lvl1pPr>
              <a:spcBef>
                <a:spcPts val="300"/>
              </a:spcBef>
              <a:defRPr sz="2200">
                <a:solidFill>
                  <a:schemeClr val="tx1"/>
                </a:solidFill>
              </a:defRPr>
            </a:lvl1pPr>
            <a:lvl2pPr>
              <a:spcBef>
                <a:spcPts val="300"/>
              </a:spcBef>
              <a:defRPr sz="2000">
                <a:solidFill>
                  <a:schemeClr val="tx1"/>
                </a:solidFill>
              </a:defRPr>
            </a:lvl2pPr>
            <a:lvl3pPr>
              <a:spcBef>
                <a:spcPts val="300"/>
              </a:spcBef>
              <a:defRPr sz="1800">
                <a:solidFill>
                  <a:schemeClr val="tx1"/>
                </a:solidFill>
              </a:defRPr>
            </a:lvl3pPr>
            <a:lvl4pPr>
              <a:spcBef>
                <a:spcPts val="300"/>
              </a:spcBef>
              <a:defRPr sz="1800">
                <a:solidFill>
                  <a:schemeClr val="tx1"/>
                </a:solidFill>
              </a:defRPr>
            </a:lvl4pPr>
            <a:lvl5pPr>
              <a:spcBef>
                <a:spcPts val="300"/>
              </a:spcBef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250312"/>
            <a:ext cx="4375150" cy="4983434"/>
          </a:xfrm>
        </p:spPr>
        <p:txBody>
          <a:bodyPr/>
          <a:lstStyle>
            <a:lvl1pPr marL="342900" indent="-342900" algn="l" rtl="0" eaLnBrk="1" fontAlgn="base" hangingPunct="1"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•"/>
              <a:defRPr lang="en-US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•"/>
              <a:defRPr lang="en-US" sz="2000" dirty="0" smtClean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•"/>
              <a:defRPr lang="en-US" sz="1800" dirty="0" smtClean="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•"/>
              <a:defRPr lang="en-US" sz="1800" dirty="0" smtClean="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•"/>
              <a:defRPr lang="en-GB" sz="1400" dirty="0">
                <a:solidFill>
                  <a:schemeClr val="tx1"/>
                </a:solidFill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94407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245531"/>
            <a:ext cx="8915400" cy="8921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27833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918095"/>
            <a:ext cx="4376870" cy="4333236"/>
          </a:xfrm>
        </p:spPr>
        <p:txBody>
          <a:bodyPr/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08286" y="127833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9711" y="1918095"/>
            <a:ext cx="4378590" cy="4333236"/>
          </a:xfrm>
        </p:spPr>
        <p:txBody>
          <a:bodyPr/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35382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89150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45224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56029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lIns="36000" anchor="ctr" anchorCtr="1"/>
          <a:lstStyle>
            <a:lvl1pPr marL="0" indent="0"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59989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967228"/>
            <a:ext cx="5943600" cy="40011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84784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4" name="Picture 14" descr="title_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921875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31825" y="2420938"/>
            <a:ext cx="8420100" cy="11255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 smtClean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2625" y="3573463"/>
            <a:ext cx="6934200" cy="17526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631825" y="44450"/>
            <a:ext cx="57626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4400" b="1">
              <a:solidFill>
                <a:srgbClr val="000000"/>
              </a:solidFill>
            </a:endParaRPr>
          </a:p>
        </p:txBody>
      </p:sp>
      <p:pic>
        <p:nvPicPr>
          <p:cNvPr id="5132" name="Picture 12" descr="PAS logo green 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333375"/>
            <a:ext cx="1944687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:\LGA\Planning Advisory Service\Team\Website\Web images\logos\LGA logo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184" y="167258"/>
            <a:ext cx="2708563" cy="159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2558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596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78912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42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1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5752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2305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907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4350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320" y="1600200"/>
            <a:ext cx="4350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31296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078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00080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21611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274638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4200" y="274638"/>
            <a:ext cx="65341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9886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1BC94-A343-B44B-B2B2-5B238D626B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A8593-0BBA-7F48-8F32-2E8CD1832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7686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1BC94-A343-B44B-B2B2-5B238D626B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A8593-0BBA-7F48-8F32-2E8CD1832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5770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1BC94-A343-B44B-B2B2-5B238D626B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A8593-0BBA-7F48-8F32-2E8CD1832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4192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1BC94-A343-B44B-B2B2-5B238D626B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A8593-0BBA-7F48-8F32-2E8CD1832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6304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1BC94-A343-B44B-B2B2-5B238D626B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A8593-0BBA-7F48-8F32-2E8CD1832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979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1BC94-A343-B44B-B2B2-5B238D626B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A8593-0BBA-7F48-8F32-2E8CD1832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0134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1BC94-A343-B44B-B2B2-5B238D626B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A8593-0BBA-7F48-8F32-2E8CD1832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5560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1BC94-A343-B44B-B2B2-5B238D626B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A8593-0BBA-7F48-8F32-2E8CD1832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2667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1BC94-A343-B44B-B2B2-5B238D626B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A8593-0BBA-7F48-8F32-2E8CD1832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9916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1BC94-A343-B44B-B2B2-5B238D626B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A8593-0BBA-7F48-8F32-2E8CD1832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4170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1BC94-A343-B44B-B2B2-5B238D626B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A8593-0BBA-7F48-8F32-2E8CD1832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674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3E3B-932E-4E61-8FBF-637EF060925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23/02/2016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B61F4-C032-4850-92A2-270DE459CCB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2785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3E3B-932E-4E61-8FBF-637EF060925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23/02/2016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B61F4-C032-4850-92A2-270DE459CCB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368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3E3B-932E-4E61-8FBF-637EF060925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23/02/2016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B61F4-C032-4850-92A2-270DE459CCB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0555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3E3B-932E-4E61-8FBF-637EF060925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23/02/2016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B61F4-C032-4850-92A2-270DE459CCB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739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584280" y="274680"/>
            <a:ext cx="8915040" cy="5298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3E3B-932E-4E61-8FBF-637EF060925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23/02/2016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B61F4-C032-4850-92A2-270DE459CCB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32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3E3B-932E-4E61-8FBF-637EF060925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23/02/2016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B61F4-C032-4850-92A2-270DE459CCB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9660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3E3B-932E-4E61-8FBF-637EF060925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23/02/2016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B61F4-C032-4850-92A2-270DE459CCB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0081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3E3B-932E-4E61-8FBF-637EF060925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23/02/2016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B61F4-C032-4850-92A2-270DE459CCB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4602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3E3B-932E-4E61-8FBF-637EF060925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23/02/2016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B61F4-C032-4850-92A2-270DE459CCB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5897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3E3B-932E-4E61-8FBF-637EF060925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23/02/2016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B61F4-C032-4850-92A2-270DE459CCB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5152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3E3B-932E-4E61-8FBF-637EF060925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23/02/2016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B61F4-C032-4850-92A2-270DE459CCB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815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84280" y="396432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152320" y="1600200"/>
            <a:ext cx="4350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4350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52320" y="160020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152320" y="396432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84280" y="160020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152320" y="1600200"/>
            <a:ext cx="4350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584280" y="3964320"/>
            <a:ext cx="89150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"/>
          <p:cNvSpPr/>
          <p:nvPr/>
        </p:nvSpPr>
        <p:spPr>
          <a:xfrm>
            <a:off x="583920" y="6453000"/>
            <a:ext cx="8893440" cy="0"/>
          </a:xfrm>
          <a:prstGeom prst="line">
            <a:avLst/>
          </a:prstGeom>
          <a:ln w="9360">
            <a:solidFill>
              <a:srgbClr val="99CC00"/>
            </a:solidFill>
            <a:round/>
          </a:ln>
        </p:spPr>
      </p:sp>
      <p:pic>
        <p:nvPicPr>
          <p:cNvPr id="8" name="Picture 14"/>
          <p:cNvPicPr/>
          <p:nvPr/>
        </p:nvPicPr>
        <p:blipFill>
          <a:blip r:embed="rId14"/>
          <a:stretch>
            <a:fillRect/>
          </a:stretch>
        </p:blipFill>
        <p:spPr>
          <a:xfrm>
            <a:off x="0" y="3240"/>
            <a:ext cx="9921600" cy="6854400"/>
          </a:xfrm>
          <a:prstGeom prst="rect">
            <a:avLst/>
          </a:prstGeom>
          <a:ln>
            <a:noFill/>
          </a:ln>
        </p:spPr>
      </p:pic>
      <p:sp>
        <p:nvSpPr>
          <p:cNvPr id="2" name="PlaceHolder 2"/>
          <p:cNvSpPr>
            <a:spLocks noGrp="1"/>
          </p:cNvSpPr>
          <p:nvPr>
            <p:ph type="title"/>
          </p:nvPr>
        </p:nvSpPr>
        <p:spPr>
          <a:xfrm>
            <a:off x="631800" y="2421000"/>
            <a:ext cx="8419680" cy="112500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GB" sz="4000" b="1">
                <a:solidFill>
                  <a:srgbClr val="FFFFFF"/>
                </a:solidFill>
                <a:latin typeface="Arial"/>
              </a:rPr>
              <a:t>Click to edit the title text formatClick to edit Master title style</a:t>
            </a:r>
            <a:endParaRPr/>
          </a:p>
        </p:txBody>
      </p:sp>
      <p:sp>
        <p:nvSpPr>
          <p:cNvPr id="3" name="CustomShape 3"/>
          <p:cNvSpPr/>
          <p:nvPr/>
        </p:nvSpPr>
        <p:spPr>
          <a:xfrm>
            <a:off x="631800" y="44280"/>
            <a:ext cx="576000" cy="576000"/>
          </a:xfrm>
          <a:prstGeom prst="rect">
            <a:avLst/>
          </a:prstGeom>
          <a:noFill/>
          <a:ln>
            <a:noFill/>
          </a:ln>
        </p:spPr>
      </p:sp>
      <p:pic>
        <p:nvPicPr>
          <p:cNvPr id="4" name="Picture 12"/>
          <p:cNvPicPr/>
          <p:nvPr/>
        </p:nvPicPr>
        <p:blipFill>
          <a:blip r:embed="rId15"/>
          <a:stretch>
            <a:fillRect/>
          </a:stretch>
        </p:blipFill>
        <p:spPr>
          <a:xfrm>
            <a:off x="344520" y="333360"/>
            <a:ext cx="1944360" cy="1352160"/>
          </a:xfrm>
          <a:prstGeom prst="rect">
            <a:avLst/>
          </a:prstGeom>
          <a:ln>
            <a:noFill/>
          </a:ln>
        </p:spPr>
      </p:pic>
      <p:pic>
        <p:nvPicPr>
          <p:cNvPr id="5" name="Picture 2"/>
          <p:cNvPicPr/>
          <p:nvPr/>
        </p:nvPicPr>
        <p:blipFill>
          <a:blip r:embed="rId16"/>
          <a:stretch>
            <a:fillRect/>
          </a:stretch>
        </p:blipFill>
        <p:spPr>
          <a:xfrm>
            <a:off x="6609240" y="167400"/>
            <a:ext cx="2708280" cy="1599480"/>
          </a:xfrm>
          <a:prstGeom prst="rect">
            <a:avLst/>
          </a:prstGeom>
          <a:ln>
            <a:noFill/>
          </a:ln>
        </p:spPr>
      </p:pic>
      <p:sp>
        <p:nvSpPr>
          <p:cNvPr id="6" name="PlaceHolder 4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GB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4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Line 1"/>
          <p:cNvSpPr/>
          <p:nvPr/>
        </p:nvSpPr>
        <p:spPr>
          <a:xfrm>
            <a:off x="583920" y="6453000"/>
            <a:ext cx="8893440" cy="0"/>
          </a:xfrm>
          <a:prstGeom prst="line">
            <a:avLst/>
          </a:prstGeom>
          <a:ln w="9360">
            <a:solidFill>
              <a:srgbClr val="99CC00"/>
            </a:solidFill>
            <a:round/>
          </a:ln>
        </p:spPr>
      </p:sp>
      <p:sp>
        <p:nvSpPr>
          <p:cNvPr id="119" name="PlaceHolder 2"/>
          <p:cNvSpPr>
            <a:spLocks noGrp="1"/>
          </p:cNvSpPr>
          <p:nvPr>
            <p:ph type="title"/>
          </p:nvPr>
        </p:nvSpPr>
        <p:spPr>
          <a:xfrm>
            <a:off x="584280" y="274680"/>
            <a:ext cx="8915040" cy="11426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GB" sz="4000" b="1">
                <a:solidFill>
                  <a:srgbClr val="669900"/>
                </a:solidFill>
                <a:latin typeface="Arial"/>
              </a:rPr>
              <a:t>Click to edit the title text formatClick to edit Master title style</a:t>
            </a:r>
            <a:endParaRPr/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584280" y="1600200"/>
            <a:ext cx="8915040" cy="4525560"/>
          </a:xfrm>
          <a:prstGeom prst="rect">
            <a:avLst/>
          </a:prstGeom>
        </p:spPr>
        <p:txBody>
          <a:bodyPr/>
          <a:lstStyle/>
          <a:p>
            <a:pPr>
              <a:buSzPct val="45000"/>
              <a:buFont typeface="StarSymbol"/>
              <a:buChar char=""/>
            </a:pPr>
            <a:r>
              <a:rPr lang="en-GB" sz="3200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3200">
                <a:solidFill>
                  <a:srgbClr val="000000"/>
                </a:solidFill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3200">
                <a:solidFill>
                  <a:srgbClr val="000000"/>
                </a:solidFill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3200">
                <a:solidFill>
                  <a:srgbClr val="000000"/>
                </a:solidFill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3200">
                <a:solidFill>
                  <a:srgbClr val="000000"/>
                </a:solidFill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3200">
                <a:solidFill>
                  <a:srgbClr val="000000"/>
                </a:solidFill>
                <a:latin typeface="Arial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en-GB" sz="3200">
                <a:solidFill>
                  <a:srgbClr val="000000"/>
                </a:solidFill>
                <a:latin typeface="Arial"/>
              </a:rPr>
              <a:t>Seventh Outline LevelClick to edit Master text styles</a:t>
            </a:r>
            <a:endParaRPr/>
          </a:p>
          <a:p>
            <a:pPr lvl="1">
              <a:lnSpc>
                <a:spcPct val="100000"/>
              </a:lnSpc>
              <a:buFont typeface="StarSymbol"/>
              <a:buChar char=""/>
            </a:pPr>
            <a:r>
              <a:rPr lang="en-GB" sz="2800">
                <a:solidFill>
                  <a:srgbClr val="000000"/>
                </a:solidFill>
                <a:latin typeface="Arial"/>
              </a:rPr>
              <a:t>Second level</a:t>
            </a:r>
            <a:endParaRPr/>
          </a:p>
          <a:p>
            <a:pPr lvl="2">
              <a:lnSpc>
                <a:spcPct val="100000"/>
              </a:lnSpc>
              <a:buFont typeface="StarSymbol"/>
              <a:buChar char=""/>
            </a:pPr>
            <a:r>
              <a:rPr lang="en-GB" sz="2400">
                <a:solidFill>
                  <a:srgbClr val="000000"/>
                </a:solidFill>
                <a:latin typeface="Arial"/>
              </a:rPr>
              <a:t>Third level</a:t>
            </a:r>
            <a:endParaRPr/>
          </a:p>
          <a:p>
            <a:pPr lvl="3">
              <a:lnSpc>
                <a:spcPct val="100000"/>
              </a:lnSpc>
              <a:buFont typeface="StarSymbol"/>
              <a:buChar char=""/>
            </a:pPr>
            <a:r>
              <a:rPr lang="en-GB" sz="2000">
                <a:solidFill>
                  <a:srgbClr val="000000"/>
                </a:solidFill>
                <a:latin typeface="Arial"/>
              </a:rPr>
              <a:t>Fourth level</a:t>
            </a:r>
            <a:endParaRPr/>
          </a:p>
          <a:p>
            <a:pPr lvl="4">
              <a:lnSpc>
                <a:spcPct val="100000"/>
              </a:lnSpc>
              <a:buFont typeface="StarSymbol"/>
              <a:buChar char="»"/>
            </a:pPr>
            <a:r>
              <a:rPr lang="en-GB" sz="2000">
                <a:solidFill>
                  <a:srgbClr val="000000"/>
                </a:solidFill>
                <a:latin typeface="Arial"/>
              </a:rPr>
              <a:t>Fifth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7339" y="476672"/>
            <a:ext cx="7565363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196851"/>
            <a:ext cx="8915400" cy="510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56590" y="6306174"/>
            <a:ext cx="3900488" cy="359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2600">
                <a:solidFill>
                  <a:srgbClr val="0082C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rgbClr val="003357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3357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3357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003357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003357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003357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003357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003357"/>
                </a:solidFill>
                <a:latin typeface="+mn-lt"/>
              </a:defRPr>
            </a:lvl9pPr>
          </a:lstStyle>
          <a:p>
            <a:r>
              <a:rPr lang="en-GB" sz="1600" dirty="0" smtClean="0"/>
              <a:t>Peter Brett Associates LLP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066599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5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5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5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5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5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57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57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57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57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rgbClr val="003357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ts val="400"/>
        </a:spcBef>
        <a:spcAft>
          <a:spcPct val="0"/>
        </a:spcAft>
        <a:buFont typeface="Arial" pitchFamily="34" charset="0"/>
        <a:buChar char="•"/>
        <a:defRPr sz="2200">
          <a:solidFill>
            <a:srgbClr val="003357"/>
          </a:solidFill>
          <a:latin typeface="+mn-lt"/>
        </a:defRPr>
      </a:lvl2pPr>
      <a:lvl3pPr marL="1143000" indent="-228600" algn="l" rtl="0" eaLnBrk="1" fontAlgn="base" hangingPunct="1">
        <a:spcBef>
          <a:spcPts val="400"/>
        </a:spcBef>
        <a:spcAft>
          <a:spcPct val="0"/>
        </a:spcAft>
        <a:buFont typeface="Arial" pitchFamily="34" charset="0"/>
        <a:buChar char="•"/>
        <a:defRPr sz="2000">
          <a:solidFill>
            <a:srgbClr val="003357"/>
          </a:solidFill>
          <a:latin typeface="+mn-lt"/>
        </a:defRPr>
      </a:lvl3pPr>
      <a:lvl4pPr marL="1600200" indent="-228600" algn="l" rtl="0" eaLnBrk="1" fontAlgn="base" hangingPunct="1">
        <a:spcBef>
          <a:spcPts val="400"/>
        </a:spcBef>
        <a:spcAft>
          <a:spcPct val="0"/>
        </a:spcAft>
        <a:buFont typeface="Arial" pitchFamily="34" charset="0"/>
        <a:buChar char="•"/>
        <a:defRPr sz="1800">
          <a:solidFill>
            <a:srgbClr val="003357"/>
          </a:solidFill>
          <a:latin typeface="+mn-lt"/>
        </a:defRPr>
      </a:lvl4pPr>
      <a:lvl5pPr marL="2057400" indent="-228600" algn="l" rtl="0" eaLnBrk="1" fontAlgn="base" hangingPunct="1">
        <a:spcBef>
          <a:spcPts val="400"/>
        </a:spcBef>
        <a:spcAft>
          <a:spcPct val="0"/>
        </a:spcAft>
        <a:buFont typeface="Arial" pitchFamily="34" charset="0"/>
        <a:buChar char="•"/>
        <a:defRPr sz="1700">
          <a:solidFill>
            <a:srgbClr val="003357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3357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3357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3357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3357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84200" y="274638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84200" y="1600200"/>
            <a:ext cx="8915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584200" y="6453188"/>
            <a:ext cx="8893175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44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440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6699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669900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669900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669900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669900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669900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669900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669900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669900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:\My User Profile\tim.guest\Desktop\Ppt background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905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9F1BC94-A343-B44B-B2B2-5B238D626B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BFA8593-0BBA-7F48-8F32-2E8CD1832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664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B3E3B-932E-4E61-8FBF-637EF060925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23/02/2016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B61F4-C032-4850-92A2-270DE459CCB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634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7.jpeg"/><Relationship Id="rId18" Type="http://schemas.openxmlformats.org/officeDocument/2006/relationships/hyperlink" Target="http://www.oxfordhealth.nhs.uk/" TargetMode="External"/><Relationship Id="rId3" Type="http://schemas.openxmlformats.org/officeDocument/2006/relationships/image" Target="../media/image9.png"/><Relationship Id="rId7" Type="http://schemas.openxmlformats.org/officeDocument/2006/relationships/hyperlink" Target="http://www.google.co.uk/url?sa=i&amp;rct=j&amp;q=cherwell+district+council+logo&amp;source=images&amp;cd=&amp;docid=xCQ9u3wq5rBiBM&amp;tbnid=Lknpc8x8-rvw_M:&amp;ved=0CAUQjRw&amp;url=http://www.jcwatson.co.uk/clients&amp;ei=__4uUpS5M8vL0AWXy4HQCA&amp;bvm=bv.51773540,d.ZG4&amp;psig=AFQjCNFRgtr6baJmiLlN0rS_aRtXZE4qZQ&amp;ust=1378898040955132" TargetMode="External"/><Relationship Id="rId12" Type="http://schemas.openxmlformats.org/officeDocument/2006/relationships/image" Target="../media/image16.png"/><Relationship Id="rId17" Type="http://schemas.openxmlformats.org/officeDocument/2006/relationships/image" Target="../media/image19.jpeg"/><Relationship Id="rId2" Type="http://schemas.openxmlformats.org/officeDocument/2006/relationships/image" Target="../media/image8.png"/><Relationship Id="rId16" Type="http://schemas.openxmlformats.org/officeDocument/2006/relationships/hyperlink" Target="http://www.google.co.uk/url?sa=i&amp;rct=j&amp;q=west+oxfordshire+district+council+logo&amp;source=images&amp;cd=&amp;cad=rja&amp;docid=Rw7dFc0_03mFXM&amp;tbnid=gsNzRtwfg4avHM:&amp;ved=0CAUQjRw&amp;url=http://www.ehn-jobs.com/employer/west-oxfordshire-district-council/&amp;ei=hf8uUpCfI6i00wWv0YG4DA&amp;bvm=bv.51773540,d.ZG4&amp;psig=AFQjCNHoRF0m4Gb0EVqP5OkJ6ANpVWEcrA&amp;ust=1378898176166271" TargetMode="External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2.png"/><Relationship Id="rId11" Type="http://schemas.openxmlformats.org/officeDocument/2006/relationships/image" Target="../media/image15.jpeg"/><Relationship Id="rId5" Type="http://schemas.openxmlformats.org/officeDocument/2006/relationships/image" Target="../media/image11.png"/><Relationship Id="rId15" Type="http://schemas.openxmlformats.org/officeDocument/2006/relationships/image" Target="../media/image18.jpeg"/><Relationship Id="rId10" Type="http://schemas.openxmlformats.org/officeDocument/2006/relationships/hyperlink" Target="http://www.google.co.uk/url?sa=i&amp;rct=j&amp;q=South+oxfordshire+district+council+logo&amp;source=images&amp;cd=&amp;cad=rja&amp;docid=U5DDr6l4y5bz0M&amp;tbnid=DHNldJapF6PpDM:&amp;ved=0CAUQjRw&amp;url=http://www.southoxonhomechoice.org.uk/&amp;ei=TP8uUuTYBKW60wW_mIDYCQ&amp;bvm=bv.51773540,d.ZG4&amp;psig=AFQjCNEa7bxcjA2RGQzdPusT4NUG1QTPhA&amp;ust=1378898099211881" TargetMode="External"/><Relationship Id="rId19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4.jpeg"/><Relationship Id="rId14" Type="http://schemas.openxmlformats.org/officeDocument/2006/relationships/hyperlink" Target="http://www.google.co.uk/url?sa=i&amp;rct=j&amp;q=vale+of+white+horse+district+logo&amp;source=images&amp;cd=&amp;cad=rja&amp;docid=_vFQbVFk574ZRM&amp;tbnid=FSz9KdE82sHi-M:&amp;ved=0CAUQjRw&amp;url=http://www.faringdoncommunitybus.co.uk/sponsors.htm&amp;ei=7ZExUuaVFIiUhQeO5oCIBg&amp;bvm=bv.52109249,d.ZG4&amp;psig=AFQjCNFTxDccGJVITK9QKV9HWHNxsSzRVw&amp;ust=1379065624821120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4" Type="http://schemas.microsoft.com/office/2007/relationships/hdphoto" Target="../media/hdphoto2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4" Type="http://schemas.microsoft.com/office/2007/relationships/hdphoto" Target="../media/hdphoto3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2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1065240" y="2468520"/>
            <a:ext cx="8424359" cy="2976704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GB" sz="4000" b="1" dirty="0" smtClean="0">
                <a:solidFill>
                  <a:srgbClr val="000000"/>
                </a:solidFill>
                <a:latin typeface="Arial"/>
              </a:rPr>
              <a:t>Beyond the Duty to Co-operate…</a:t>
            </a:r>
          </a:p>
          <a:p>
            <a:pPr>
              <a:lnSpc>
                <a:spcPct val="100000"/>
              </a:lnSpc>
            </a:pPr>
            <a:r>
              <a:rPr lang="en-GB" sz="4000" b="1" dirty="0" smtClean="0">
                <a:solidFill>
                  <a:srgbClr val="000000"/>
                </a:solidFill>
                <a:latin typeface="Arial"/>
              </a:rPr>
              <a:t>…and towards strategic planning </a:t>
            </a:r>
          </a:p>
          <a:p>
            <a:pPr>
              <a:lnSpc>
                <a:spcPct val="100000"/>
              </a:lnSpc>
            </a:pPr>
            <a:endParaRPr lang="en-GB" sz="4000" b="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4000" b="1" dirty="0" smtClean="0">
                <a:solidFill>
                  <a:srgbClr val="000000"/>
                </a:solidFill>
                <a:latin typeface="Arial"/>
              </a:rPr>
              <a:t>Welcome! </a:t>
            </a:r>
          </a:p>
        </p:txBody>
      </p:sp>
      <p:sp>
        <p:nvSpPr>
          <p:cNvPr id="161" name="TextShape 2"/>
          <p:cNvSpPr txBox="1"/>
          <p:nvPr/>
        </p:nvSpPr>
        <p:spPr>
          <a:xfrm>
            <a:off x="1065240" y="3593520"/>
            <a:ext cx="7991280" cy="17798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en-GB" sz="3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CustomShape 3"/>
          <p:cNvSpPr/>
          <p:nvPr/>
        </p:nvSpPr>
        <p:spPr>
          <a:xfrm>
            <a:off x="1136520" y="6021360"/>
            <a:ext cx="4032000" cy="456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dirty="0" smtClean="0">
                <a:solidFill>
                  <a:srgbClr val="000000"/>
                </a:solidFill>
                <a:latin typeface="Arial"/>
              </a:rPr>
              <a:t>February/March 2016</a:t>
            </a:r>
            <a:endParaRPr dirty="0"/>
          </a:p>
        </p:txBody>
      </p:sp>
      <p:sp>
        <p:nvSpPr>
          <p:cNvPr id="163" name="CustomShape 4"/>
          <p:cNvSpPr/>
          <p:nvPr/>
        </p:nvSpPr>
        <p:spPr>
          <a:xfrm>
            <a:off x="6321600" y="6021360"/>
            <a:ext cx="3166560" cy="456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GB" sz="2400" b="1" dirty="0">
                <a:solidFill>
                  <a:srgbClr val="000000"/>
                </a:solidFill>
                <a:latin typeface="Arial"/>
              </a:rPr>
              <a:t>www.pas.gov.uk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28464" y="1196752"/>
            <a:ext cx="8928992" cy="435133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700" kern="0" dirty="0" smtClean="0">
                <a:solidFill>
                  <a:srgbClr val="000000"/>
                </a:solidFill>
              </a:rPr>
              <a:t>The response to the Duty was shaped by local context</a:t>
            </a:r>
          </a:p>
          <a:p>
            <a:r>
              <a:rPr lang="en-GB" sz="2700" kern="0" dirty="0" smtClean="0">
                <a:solidFill>
                  <a:srgbClr val="000000"/>
                </a:solidFill>
              </a:rPr>
              <a:t>For areas with a history of cooperation and a shared / emerging vision, the Duty was a continuation of business as normal. </a:t>
            </a:r>
          </a:p>
          <a:p>
            <a:r>
              <a:rPr lang="en-GB" sz="2700" kern="0" dirty="0" smtClean="0">
                <a:solidFill>
                  <a:srgbClr val="000000"/>
                </a:solidFill>
              </a:rPr>
              <a:t>For areas with little or such history and / or conflicting planning goals, the Duty raised issues that were not being answered – or even addressed</a:t>
            </a:r>
          </a:p>
          <a:p>
            <a:pPr marL="0" indent="0">
              <a:buFontTx/>
              <a:buNone/>
            </a:pPr>
            <a:endParaRPr lang="en-GB" sz="2700" kern="0" dirty="0">
              <a:solidFill>
                <a:srgbClr val="000000"/>
              </a:solidFill>
            </a:endParaRPr>
          </a:p>
          <a:p>
            <a:pPr marL="0" indent="0">
              <a:buFontTx/>
              <a:buNone/>
            </a:pPr>
            <a:r>
              <a:rPr lang="en-GB" sz="2700" i="1" kern="0" dirty="0" smtClean="0">
                <a:solidFill>
                  <a:srgbClr val="000000"/>
                </a:solidFill>
              </a:rPr>
              <a:t>“We have a strong bond [with neighbours]. The Duty just gives us another reason for talking at that strategic level, for seeing out inter-relationships”.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88504" y="188640"/>
            <a:ext cx="8424936" cy="132556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kern="0" dirty="0" smtClean="0">
                <a:solidFill>
                  <a:srgbClr val="000000"/>
                </a:solidFill>
              </a:rPr>
              <a:t>Local context</a:t>
            </a:r>
            <a:endParaRPr lang="en-GB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44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28464" y="1196752"/>
            <a:ext cx="8928992" cy="435133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sz="2700" kern="0" dirty="0" smtClean="0">
                <a:solidFill>
                  <a:srgbClr val="000000"/>
                </a:solidFill>
              </a:rPr>
              <a:t>We asked interviewees to rate the main challenges facing their authority in terms of compliance:</a:t>
            </a:r>
          </a:p>
          <a:p>
            <a:pPr marL="0" indent="0">
              <a:buFontTx/>
              <a:buNone/>
            </a:pPr>
            <a:endParaRPr lang="en-GB" sz="2700" kern="0" dirty="0" smtClean="0">
              <a:solidFill>
                <a:srgbClr val="000000"/>
              </a:solidFill>
            </a:endParaRPr>
          </a:p>
          <a:p>
            <a:r>
              <a:rPr lang="en-GB" sz="2700" kern="0" dirty="0">
                <a:solidFill>
                  <a:srgbClr val="000000"/>
                </a:solidFill>
              </a:rPr>
              <a:t>“Agreeing a distribution of housing / employment land with neighbouring authorities”</a:t>
            </a:r>
          </a:p>
          <a:p>
            <a:r>
              <a:rPr lang="en-GB" sz="2700" kern="0" dirty="0">
                <a:solidFill>
                  <a:srgbClr val="000000"/>
                </a:solidFill>
              </a:rPr>
              <a:t>“Doing effective cross-boundary strategic planning at the local authority level”</a:t>
            </a:r>
          </a:p>
          <a:p>
            <a:r>
              <a:rPr lang="en-GB" sz="2700" kern="0" dirty="0">
                <a:solidFill>
                  <a:srgbClr val="000000"/>
                </a:solidFill>
              </a:rPr>
              <a:t>“Political differences”</a:t>
            </a:r>
          </a:p>
          <a:p>
            <a:r>
              <a:rPr lang="en-GB" sz="2700" kern="0" dirty="0">
                <a:solidFill>
                  <a:srgbClr val="000000"/>
                </a:solidFill>
              </a:rPr>
              <a:t>“Lack of alignment with neighbouring areas in terms of local plan development”</a:t>
            </a:r>
          </a:p>
          <a:p>
            <a:r>
              <a:rPr lang="en-GB" sz="2700" kern="0" dirty="0">
                <a:solidFill>
                  <a:srgbClr val="000000"/>
                </a:solidFill>
              </a:rPr>
              <a:t>“Capacity in the authority” </a:t>
            </a:r>
          </a:p>
          <a:p>
            <a:endParaRPr lang="en-GB" sz="2700" kern="0" dirty="0" smtClean="0">
              <a:solidFill>
                <a:srgbClr val="000000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88504" y="188640"/>
            <a:ext cx="8424936" cy="132556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kern="0" dirty="0" smtClean="0">
                <a:solidFill>
                  <a:srgbClr val="000000"/>
                </a:solidFill>
              </a:rPr>
              <a:t>Top 5 challenges</a:t>
            </a:r>
            <a:endParaRPr lang="en-GB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45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20552" y="188640"/>
            <a:ext cx="7859216" cy="132556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kern="0" dirty="0" smtClean="0">
                <a:solidFill>
                  <a:srgbClr val="000000"/>
                </a:solidFill>
              </a:rPr>
              <a:t>Reflections on the challenges</a:t>
            </a:r>
            <a:endParaRPr lang="en-GB" kern="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28464" y="1340768"/>
            <a:ext cx="8856984" cy="483619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sz="2700" i="1" kern="0" dirty="0" smtClean="0">
                <a:solidFill>
                  <a:srgbClr val="000000"/>
                </a:solidFill>
              </a:rPr>
              <a:t>“If you have an uncooperative partner, and they’re prepared to put up with the consequences and blame the government, there is no real sanction.”</a:t>
            </a:r>
          </a:p>
          <a:p>
            <a:pPr marL="0" indent="0">
              <a:buFontTx/>
              <a:buNone/>
            </a:pPr>
            <a:endParaRPr lang="en-GB" sz="2700" i="1" kern="0" dirty="0">
              <a:solidFill>
                <a:srgbClr val="000000"/>
              </a:solidFill>
            </a:endParaRPr>
          </a:p>
          <a:p>
            <a:pPr marL="0" indent="0">
              <a:buFontTx/>
              <a:buNone/>
            </a:pPr>
            <a:r>
              <a:rPr lang="en-GB" sz="2700" i="1" kern="0" dirty="0" smtClean="0">
                <a:solidFill>
                  <a:srgbClr val="000000"/>
                </a:solidFill>
              </a:rPr>
              <a:t>“It’s a hard duty to carry out effectively…The level of collaboration is a bit pick and mix as we’re all at different stages.”</a:t>
            </a:r>
          </a:p>
          <a:p>
            <a:pPr marL="0" indent="0">
              <a:buFontTx/>
              <a:buNone/>
            </a:pPr>
            <a:endParaRPr lang="en-GB" sz="2700" i="1" kern="0" dirty="0">
              <a:solidFill>
                <a:srgbClr val="000000"/>
              </a:solidFill>
            </a:endParaRPr>
          </a:p>
          <a:p>
            <a:pPr marL="0" indent="0">
              <a:buFontTx/>
              <a:buNone/>
            </a:pPr>
            <a:r>
              <a:rPr lang="en-GB" sz="2700" i="1" kern="0" dirty="0" smtClean="0">
                <a:solidFill>
                  <a:srgbClr val="000000"/>
                </a:solidFill>
              </a:rPr>
              <a:t>“The difficulty is selling it to members.”</a:t>
            </a:r>
          </a:p>
        </p:txBody>
      </p:sp>
    </p:spTree>
    <p:extLst>
      <p:ext uri="{BB962C8B-B14F-4D97-AF65-F5344CB8AC3E}">
        <p14:creationId xmlns:p14="http://schemas.microsoft.com/office/powerpoint/2010/main" val="37820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28464" y="1196752"/>
            <a:ext cx="8928992" cy="435133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sz="2700" kern="0" dirty="0" smtClean="0">
                <a:solidFill>
                  <a:srgbClr val="000000"/>
                </a:solidFill>
              </a:rPr>
              <a:t>We also asked interviewees to identify the features of a support package:</a:t>
            </a:r>
          </a:p>
          <a:p>
            <a:pPr marL="0" indent="0">
              <a:buFontTx/>
              <a:buNone/>
            </a:pPr>
            <a:endParaRPr lang="en-GB" sz="2700" kern="0" dirty="0" smtClean="0">
              <a:solidFill>
                <a:srgbClr val="000000"/>
              </a:solidFill>
            </a:endParaRPr>
          </a:p>
          <a:p>
            <a:r>
              <a:rPr lang="en-GB" sz="2700" kern="0" dirty="0" smtClean="0">
                <a:solidFill>
                  <a:srgbClr val="000000"/>
                </a:solidFill>
              </a:rPr>
              <a:t>Bringing authorities together to focus on strategic, cross-boundary issues </a:t>
            </a:r>
          </a:p>
          <a:p>
            <a:r>
              <a:rPr lang="en-GB" sz="2700" kern="0" dirty="0" smtClean="0">
                <a:solidFill>
                  <a:srgbClr val="000000"/>
                </a:solidFill>
              </a:rPr>
              <a:t>Engaging elected member and senior managers </a:t>
            </a:r>
          </a:p>
          <a:p>
            <a:r>
              <a:rPr lang="en-GB" sz="2700" kern="0" dirty="0" smtClean="0">
                <a:solidFill>
                  <a:srgbClr val="000000"/>
                </a:solidFill>
              </a:rPr>
              <a:t>Providing a review / critical friend function</a:t>
            </a:r>
          </a:p>
          <a:p>
            <a:r>
              <a:rPr lang="en-GB" sz="2700" kern="0" dirty="0" smtClean="0">
                <a:solidFill>
                  <a:srgbClr val="000000"/>
                </a:solidFill>
              </a:rPr>
              <a:t>Illustrating examples of joint working arrangements </a:t>
            </a:r>
          </a:p>
          <a:p>
            <a:r>
              <a:rPr lang="en-GB" sz="2700" kern="0" dirty="0" smtClean="0">
                <a:solidFill>
                  <a:srgbClr val="000000"/>
                </a:solidFill>
              </a:rPr>
              <a:t>Working with individual authorities to develop capacity and raise awareness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71879" y="188640"/>
            <a:ext cx="8424936" cy="132556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kern="0" dirty="0" smtClean="0">
                <a:solidFill>
                  <a:srgbClr val="000000"/>
                </a:solidFill>
              </a:rPr>
              <a:t>Support</a:t>
            </a:r>
            <a:endParaRPr lang="en-GB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68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40632" y="116632"/>
            <a:ext cx="6483152" cy="132556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kern="0" dirty="0" smtClean="0">
                <a:solidFill>
                  <a:srgbClr val="000000"/>
                </a:solidFill>
              </a:rPr>
              <a:t>Changing context</a:t>
            </a:r>
            <a:endParaRPr lang="en-GB" kern="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28464" y="1196752"/>
            <a:ext cx="9145016" cy="511256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 smtClean="0">
                <a:solidFill>
                  <a:srgbClr val="000000"/>
                </a:solidFill>
              </a:rPr>
              <a:t>Devolution:</a:t>
            </a:r>
          </a:p>
          <a:p>
            <a:pPr lvl="1"/>
            <a:r>
              <a:rPr lang="en-GB" kern="0" dirty="0" smtClean="0">
                <a:solidFill>
                  <a:srgbClr val="000000"/>
                </a:solidFill>
              </a:rPr>
              <a:t>operating at a level larger than and across strategic housing markets </a:t>
            </a:r>
          </a:p>
          <a:p>
            <a:pPr lvl="1"/>
            <a:r>
              <a:rPr lang="en-GB" kern="0" dirty="0" smtClean="0">
                <a:solidFill>
                  <a:srgbClr val="000000"/>
                </a:solidFill>
              </a:rPr>
              <a:t>Delivering powers and resources that should enable faster delivery of planned homes</a:t>
            </a:r>
          </a:p>
          <a:p>
            <a:pPr lvl="1"/>
            <a:r>
              <a:rPr lang="en-GB" kern="0" dirty="0" smtClean="0">
                <a:solidFill>
                  <a:srgbClr val="000000"/>
                </a:solidFill>
              </a:rPr>
              <a:t>Ramping up pressure for more housing to match ambitious growth plans</a:t>
            </a:r>
          </a:p>
          <a:p>
            <a:r>
              <a:rPr lang="en-GB" kern="0" dirty="0" smtClean="0">
                <a:solidFill>
                  <a:srgbClr val="000000"/>
                </a:solidFill>
              </a:rPr>
              <a:t>Mayoral corporations 	</a:t>
            </a:r>
          </a:p>
          <a:p>
            <a:endParaRPr lang="en-GB" kern="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48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40632" y="116632"/>
            <a:ext cx="6483152" cy="132556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kern="0" dirty="0" smtClean="0">
                <a:solidFill>
                  <a:srgbClr val="000000"/>
                </a:solidFill>
              </a:rPr>
              <a:t>That was then…</a:t>
            </a:r>
            <a:endParaRPr lang="en-GB" kern="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28464" y="1196752"/>
            <a:ext cx="9145016" cy="511256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 smtClean="0">
                <a:solidFill>
                  <a:srgbClr val="000000"/>
                </a:solidFill>
              </a:rPr>
              <a:t>To what extent are those issues and concerns still relevant today? </a:t>
            </a:r>
          </a:p>
          <a:p>
            <a:r>
              <a:rPr lang="en-GB" kern="0" dirty="0" smtClean="0">
                <a:solidFill>
                  <a:srgbClr val="000000"/>
                </a:solidFill>
              </a:rPr>
              <a:t>What do we need to do to address them? </a:t>
            </a:r>
          </a:p>
          <a:p>
            <a:r>
              <a:rPr lang="en-GB" kern="0" dirty="0" smtClean="0">
                <a:solidFill>
                  <a:srgbClr val="000000"/>
                </a:solidFill>
              </a:rPr>
              <a:t>What other support needs remain?</a:t>
            </a:r>
          </a:p>
          <a:p>
            <a:endParaRPr lang="en-GB" kern="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88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8544" y="1196752"/>
            <a:ext cx="8229600" cy="468052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4000" b="1" dirty="0"/>
              <a:t>Strategic Planning and Devolution</a:t>
            </a:r>
          </a:p>
          <a:p>
            <a:pPr marL="0" indent="0" algn="ctr">
              <a:buNone/>
            </a:pPr>
            <a:r>
              <a:rPr lang="en-GB" sz="4000" b="1" dirty="0"/>
              <a:t>Oxfordshire Devolution Proposal</a:t>
            </a:r>
          </a:p>
          <a:p>
            <a:pPr marL="0" indent="0" algn="ctr">
              <a:buNone/>
            </a:pPr>
            <a:endParaRPr lang="en-GB" sz="4000" b="1" dirty="0"/>
          </a:p>
          <a:p>
            <a:pPr marL="0" indent="0" algn="ctr">
              <a:buNone/>
            </a:pPr>
            <a:endParaRPr lang="en-GB" sz="4000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2800" dirty="0"/>
              <a:t>Bev Hindle</a:t>
            </a:r>
          </a:p>
          <a:p>
            <a:pPr marL="0" indent="0" algn="ctr">
              <a:buNone/>
            </a:pPr>
            <a:r>
              <a:rPr lang="en-GB" sz="2800" dirty="0"/>
              <a:t>Strategy &amp; Infrastructure Planning</a:t>
            </a:r>
          </a:p>
          <a:p>
            <a:pPr marL="0" indent="0" algn="ctr">
              <a:buNone/>
            </a:pPr>
            <a:r>
              <a:rPr lang="en-GB" sz="2800" dirty="0"/>
              <a:t>23 February 2016</a:t>
            </a:r>
          </a:p>
          <a:p>
            <a:pPr marL="0" indent="0" algn="ctr">
              <a:buNone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939352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576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“Strategic Planning” in Oxfordshire</a:t>
            </a:r>
            <a:br>
              <a:rPr lang="en-GB" dirty="0" smtClean="0"/>
            </a:br>
            <a:r>
              <a:rPr lang="en-GB" dirty="0" smtClean="0"/>
              <a:t>Context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2560" y="1916833"/>
            <a:ext cx="8229600" cy="4525963"/>
          </a:xfrm>
        </p:spPr>
        <p:txBody>
          <a:bodyPr>
            <a:normAutofit/>
          </a:bodyPr>
          <a:lstStyle/>
          <a:p>
            <a:r>
              <a:rPr lang="en-GB" dirty="0" smtClean="0"/>
              <a:t>Post-Coalition – very limited</a:t>
            </a:r>
          </a:p>
          <a:p>
            <a:r>
              <a:rPr lang="en-GB" dirty="0" smtClean="0"/>
              <a:t>Forced working through </a:t>
            </a:r>
            <a:r>
              <a:rPr lang="en-GB" dirty="0" err="1" smtClean="0"/>
              <a:t>DtC</a:t>
            </a:r>
            <a:r>
              <a:rPr lang="en-GB" dirty="0" smtClean="0"/>
              <a:t> and SHMA</a:t>
            </a:r>
          </a:p>
          <a:p>
            <a:r>
              <a:rPr lang="en-GB" dirty="0" smtClean="0"/>
              <a:t>“Considered Approach” – external advice</a:t>
            </a:r>
          </a:p>
          <a:p>
            <a:r>
              <a:rPr lang="en-GB" dirty="0" smtClean="0"/>
              <a:t>Post-SHMA – Oxford’s Unmet Need</a:t>
            </a:r>
          </a:p>
          <a:p>
            <a:r>
              <a:rPr lang="en-GB" dirty="0" smtClean="0"/>
              <a:t>Tri-County Alliance</a:t>
            </a:r>
          </a:p>
          <a:p>
            <a:r>
              <a:rPr lang="en-GB" dirty="0" smtClean="0"/>
              <a:t>Devolution </a:t>
            </a:r>
            <a:r>
              <a:rPr lang="en-GB" dirty="0"/>
              <a:t>– answers looking for a </a:t>
            </a:r>
            <a:r>
              <a:rPr lang="en-GB" dirty="0" smtClean="0"/>
              <a:t>question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268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1175" y="2079625"/>
            <a:ext cx="2382838" cy="2198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Oval 10"/>
          <p:cNvSpPr>
            <a:spLocks noChangeArrowheads="1"/>
          </p:cNvSpPr>
          <p:nvPr/>
        </p:nvSpPr>
        <p:spPr bwMode="auto">
          <a:xfrm>
            <a:off x="3425826" y="1035051"/>
            <a:ext cx="2460625" cy="2341563"/>
          </a:xfrm>
          <a:prstGeom prst="ellipse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28575" algn="ctr">
            <a:solidFill>
              <a:srgbClr val="FFFFFF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316" name="Oval 8"/>
          <p:cNvSpPr>
            <a:spLocks noChangeArrowheads="1"/>
          </p:cNvSpPr>
          <p:nvPr/>
        </p:nvSpPr>
        <p:spPr bwMode="auto">
          <a:xfrm>
            <a:off x="5183189" y="2205039"/>
            <a:ext cx="2416175" cy="223202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28575" algn="ctr">
            <a:solidFill>
              <a:srgbClr val="FFFFFF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317" name="Oval 9"/>
          <p:cNvSpPr>
            <a:spLocks noChangeArrowheads="1"/>
          </p:cNvSpPr>
          <p:nvPr/>
        </p:nvSpPr>
        <p:spPr bwMode="auto">
          <a:xfrm>
            <a:off x="3581401" y="3178175"/>
            <a:ext cx="2232025" cy="208915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28575" algn="ctr">
            <a:solidFill>
              <a:srgbClr val="FFFFFF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3318" name="Picture 17" descr="Oxford University Hospitals NHS Foundation Trus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9" y="6453188"/>
            <a:ext cx="962025" cy="157162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2" descr="http://www.jcwatson.co.uk/uploads/clients/110215_Cherwell_District_Council_logo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64" y="6350001"/>
            <a:ext cx="815975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" descr="OxLEP Logo - Standard croppe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1" y="6327775"/>
            <a:ext cx="823913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6" descr="http://www.southoxonhomechoice.org.uk/NovaWeb/Infrastructure/ViewLibraryDocument.aspx?ObjectID=3419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638" y="6399214"/>
            <a:ext cx="768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3" descr="Site Log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6459538"/>
            <a:ext cx="908050" cy="247650"/>
          </a:xfrm>
          <a:prstGeom prst="rect">
            <a:avLst/>
          </a:prstGeom>
          <a:solidFill>
            <a:srgbClr val="99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76" y="6303964"/>
            <a:ext cx="8985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2" descr="http://www.faringdoncommunitybus.co.uk/images/Logo%20Vale%20of%20White%20Horse.jp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25" y="6384925"/>
            <a:ext cx="9017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8" descr="http://www.ehn-jobs.com/images/getasset.aspx?uiAssetID=9918e49f-2263-4118-8503-b8610a072ada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064" y="6369051"/>
            <a:ext cx="808037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15" descr="Oxford Health NHS Foundation Trust">
            <a:hlinkClick r:id="rId18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6454775"/>
            <a:ext cx="12446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089" y="6216651"/>
            <a:ext cx="555625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8" name="TextBox 18"/>
          <p:cNvSpPr txBox="1">
            <a:spLocks noChangeArrowheads="1"/>
          </p:cNvSpPr>
          <p:nvPr/>
        </p:nvSpPr>
        <p:spPr bwMode="auto">
          <a:xfrm>
            <a:off x="458789" y="5445126"/>
            <a:ext cx="1944687" cy="646113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prstClr val="black"/>
                </a:solidFill>
                <a:latin typeface="Arial" charset="0"/>
              </a:rPr>
              <a:t>Ian Hudspeth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prstClr val="black"/>
                </a:solidFill>
                <a:latin typeface="Arial" charset="0"/>
              </a:rPr>
              <a:t>Leader Oxfordshire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prstClr val="black"/>
                </a:solidFill>
                <a:latin typeface="Arial" charset="0"/>
              </a:rPr>
              <a:t>County Council</a:t>
            </a:r>
          </a:p>
        </p:txBody>
      </p:sp>
      <p:sp>
        <p:nvSpPr>
          <p:cNvPr id="13329" name="TextBox 19"/>
          <p:cNvSpPr txBox="1">
            <a:spLocks noChangeArrowheads="1"/>
          </p:cNvSpPr>
          <p:nvPr/>
        </p:nvSpPr>
        <p:spPr bwMode="auto">
          <a:xfrm>
            <a:off x="2144713" y="5446713"/>
            <a:ext cx="1655762" cy="646112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prstClr val="black"/>
                </a:solidFill>
                <a:latin typeface="Arial" charset="0"/>
              </a:rPr>
              <a:t>Bob Price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prstClr val="black"/>
                </a:solidFill>
                <a:latin typeface="Arial" charset="0"/>
              </a:rPr>
              <a:t>Leader Oxford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prstClr val="black"/>
                </a:solidFill>
                <a:latin typeface="Arial" charset="0"/>
              </a:rPr>
              <a:t>City Council</a:t>
            </a:r>
          </a:p>
        </p:txBody>
      </p:sp>
      <p:sp>
        <p:nvSpPr>
          <p:cNvPr id="13330" name="TextBox 24"/>
          <p:cNvSpPr txBox="1">
            <a:spLocks noChangeArrowheads="1"/>
          </p:cNvSpPr>
          <p:nvPr/>
        </p:nvSpPr>
        <p:spPr bwMode="auto">
          <a:xfrm>
            <a:off x="3540126" y="5446713"/>
            <a:ext cx="1655763" cy="646112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prstClr val="black"/>
                </a:solidFill>
                <a:latin typeface="Arial" charset="0"/>
              </a:rPr>
              <a:t>David Smith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prstClr val="black"/>
                </a:solidFill>
                <a:latin typeface="Arial" charset="0"/>
              </a:rPr>
              <a:t>Chief Executive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prstClr val="black"/>
                </a:solidFill>
                <a:latin typeface="Arial" charset="0"/>
              </a:rPr>
              <a:t>Oxfordshire CCG</a:t>
            </a:r>
          </a:p>
        </p:txBody>
      </p:sp>
      <p:sp>
        <p:nvSpPr>
          <p:cNvPr id="13331" name="TextBox 25"/>
          <p:cNvSpPr txBox="1">
            <a:spLocks noChangeArrowheads="1"/>
          </p:cNvSpPr>
          <p:nvPr/>
        </p:nvSpPr>
        <p:spPr bwMode="auto">
          <a:xfrm>
            <a:off x="4989513" y="5446713"/>
            <a:ext cx="1655762" cy="646112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prstClr val="black"/>
                </a:solidFill>
                <a:latin typeface="Arial" charset="0"/>
              </a:rPr>
              <a:t>Sir Barry Norton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prstClr val="black"/>
                </a:solidFill>
                <a:latin typeface="Arial" charset="0"/>
              </a:rPr>
              <a:t>Leader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prstClr val="black"/>
                </a:solidFill>
                <a:latin typeface="Arial" charset="0"/>
              </a:rPr>
              <a:t>West Oxfordshire</a:t>
            </a:r>
          </a:p>
        </p:txBody>
      </p:sp>
      <p:sp>
        <p:nvSpPr>
          <p:cNvPr id="13332" name="TextBox 26"/>
          <p:cNvSpPr txBox="1">
            <a:spLocks noChangeArrowheads="1"/>
          </p:cNvSpPr>
          <p:nvPr/>
        </p:nvSpPr>
        <p:spPr bwMode="auto">
          <a:xfrm>
            <a:off x="6457951" y="5445126"/>
            <a:ext cx="1655763" cy="646113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prstClr val="black"/>
                </a:solidFill>
                <a:latin typeface="Arial" charset="0"/>
              </a:rPr>
              <a:t>David Buckle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prstClr val="black"/>
                </a:solidFill>
                <a:latin typeface="Arial" charset="0"/>
              </a:rPr>
              <a:t>Chief Executive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prstClr val="black"/>
                </a:solidFill>
                <a:latin typeface="Arial" charset="0"/>
              </a:rPr>
              <a:t>South &amp; Vale DC’s</a:t>
            </a:r>
          </a:p>
        </p:txBody>
      </p:sp>
      <p:sp>
        <p:nvSpPr>
          <p:cNvPr id="13333" name="TextBox 27"/>
          <p:cNvSpPr txBox="1">
            <a:spLocks noChangeArrowheads="1"/>
          </p:cNvSpPr>
          <p:nvPr/>
        </p:nvSpPr>
        <p:spPr bwMode="auto">
          <a:xfrm>
            <a:off x="8094663" y="5443538"/>
            <a:ext cx="1250950" cy="646112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prstClr val="black"/>
                </a:solidFill>
                <a:latin typeface="Arial" charset="0"/>
              </a:rPr>
              <a:t>Nigel Tipple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prstClr val="black"/>
                </a:solidFill>
                <a:latin typeface="Arial" charset="0"/>
              </a:rPr>
              <a:t>Chief executive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prstClr val="black"/>
                </a:solidFill>
                <a:latin typeface="Arial" charset="0"/>
              </a:rPr>
              <a:t>OxLEP</a:t>
            </a:r>
          </a:p>
        </p:txBody>
      </p:sp>
      <p:sp>
        <p:nvSpPr>
          <p:cNvPr id="13334" name="Title 1"/>
          <p:cNvSpPr>
            <a:spLocks noGrp="1"/>
          </p:cNvSpPr>
          <p:nvPr>
            <p:ph type="title"/>
          </p:nvPr>
        </p:nvSpPr>
        <p:spPr>
          <a:xfrm>
            <a:off x="803275" y="115888"/>
            <a:ext cx="8229600" cy="86360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 sz="3200"/>
              <a:t>Oxfordshire Devolution</a:t>
            </a:r>
            <a:br>
              <a:rPr lang="en-GB" altLang="en-US" sz="3200"/>
            </a:br>
            <a:r>
              <a:rPr lang="en-GB" altLang="en-US" sz="3200"/>
              <a:t>A Deal for Greater Economic Success</a:t>
            </a:r>
          </a:p>
        </p:txBody>
      </p:sp>
    </p:spTree>
    <p:extLst>
      <p:ext uri="{BB962C8B-B14F-4D97-AF65-F5344CB8AC3E}">
        <p14:creationId xmlns:p14="http://schemas.microsoft.com/office/powerpoint/2010/main" val="96418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6537" r="-56537"/>
          <a:stretch>
            <a:fillRect/>
          </a:stretch>
        </p:blipFill>
        <p:spPr>
          <a:xfrm>
            <a:off x="2360713" y="94911"/>
            <a:ext cx="8928992" cy="6364319"/>
          </a:xfrm>
        </p:spPr>
      </p:pic>
      <p:sp>
        <p:nvSpPr>
          <p:cNvPr id="8" name="TextBox 7"/>
          <p:cNvSpPr txBox="1"/>
          <p:nvPr/>
        </p:nvSpPr>
        <p:spPr>
          <a:xfrm>
            <a:off x="848545" y="2636937"/>
            <a:ext cx="3744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</a:rPr>
              <a:t>The Challenge and Opportunity</a:t>
            </a:r>
          </a:p>
        </p:txBody>
      </p:sp>
    </p:spTree>
    <p:extLst>
      <p:ext uri="{BB962C8B-B14F-4D97-AF65-F5344CB8AC3E}">
        <p14:creationId xmlns:p14="http://schemas.microsoft.com/office/powerpoint/2010/main" val="245845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1"/>
          <p:cNvSpPr txBox="1"/>
          <p:nvPr/>
        </p:nvSpPr>
        <p:spPr>
          <a:xfrm>
            <a:off x="584279" y="764704"/>
            <a:ext cx="89150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GB" sz="4000" b="1" dirty="0" smtClean="0">
                <a:solidFill>
                  <a:schemeClr val="accent3"/>
                </a:solidFill>
                <a:latin typeface="Arial"/>
              </a:rPr>
              <a:t>Introduction 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215" name="TextShape 2"/>
          <p:cNvSpPr txBox="1"/>
          <p:nvPr/>
        </p:nvSpPr>
        <p:spPr>
          <a:xfrm>
            <a:off x="584280" y="1772816"/>
            <a:ext cx="8915040" cy="468018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Font typeface="StarSymbol"/>
              <a:buChar char=""/>
            </a:pP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2106324" y="2789469"/>
            <a:ext cx="58709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dirty="0" smtClean="0"/>
              <a:t>Andrew Pritchard </a:t>
            </a:r>
          </a:p>
          <a:p>
            <a:pPr algn="ctr"/>
            <a:r>
              <a:rPr lang="en-GB" sz="4000" dirty="0" smtClean="0"/>
              <a:t>PAS Principal Consultant </a:t>
            </a:r>
          </a:p>
        </p:txBody>
      </p:sp>
    </p:spTree>
    <p:extLst>
      <p:ext uri="{BB962C8B-B14F-4D97-AF65-F5344CB8AC3E}">
        <p14:creationId xmlns:p14="http://schemas.microsoft.com/office/powerpoint/2010/main" val="341554009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Content Placeholder 3"/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103314"/>
            <a:ext cx="5329238" cy="5661025"/>
          </a:xfrm>
        </p:spPr>
      </p:pic>
      <p:sp>
        <p:nvSpPr>
          <p:cNvPr id="2" name="Rounded Rectangle 1"/>
          <p:cNvSpPr/>
          <p:nvPr/>
        </p:nvSpPr>
        <p:spPr>
          <a:xfrm>
            <a:off x="5076891" y="980729"/>
            <a:ext cx="4248150" cy="561657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172" name="Title 4"/>
          <p:cNvSpPr>
            <a:spLocks noGrp="1"/>
          </p:cNvSpPr>
          <p:nvPr>
            <p:ph type="title"/>
          </p:nvPr>
        </p:nvSpPr>
        <p:spPr>
          <a:xfrm>
            <a:off x="849313" y="115889"/>
            <a:ext cx="8229600" cy="865187"/>
          </a:xfrm>
        </p:spPr>
        <p:txBody>
          <a:bodyPr/>
          <a:lstStyle/>
          <a:p>
            <a:pPr eaLnBrk="1" hangingPunct="1"/>
            <a:r>
              <a:rPr lang="en-GB" altLang="en-US" sz="3900" dirty="0">
                <a:solidFill>
                  <a:schemeClr val="bg1"/>
                </a:solidFill>
              </a:rPr>
              <a:t>Oxfordshire Economy and context</a:t>
            </a:r>
          </a:p>
        </p:txBody>
      </p:sp>
      <p:sp>
        <p:nvSpPr>
          <p:cNvPr id="7173" name="Content Placeholder 5"/>
          <p:cNvSpPr>
            <a:spLocks noGrp="1"/>
          </p:cNvSpPr>
          <p:nvPr>
            <p:ph sz="half" idx="2"/>
          </p:nvPr>
        </p:nvSpPr>
        <p:spPr>
          <a:xfrm>
            <a:off x="5307013" y="1306514"/>
            <a:ext cx="3827462" cy="5254625"/>
          </a:xfrm>
        </p:spPr>
        <p:txBody>
          <a:bodyPr/>
          <a:lstStyle/>
          <a:p>
            <a:pPr eaLnBrk="1" hangingPunct="1"/>
            <a:r>
              <a:rPr lang="en-GB" altLang="en-US" sz="1200" b="1" dirty="0"/>
              <a:t>Oxfordshire has a globally important and unique economy centred around key innovation and knowledge rich sectors.</a:t>
            </a:r>
          </a:p>
          <a:p>
            <a:pPr eaLnBrk="1" hangingPunct="1"/>
            <a:r>
              <a:rPr lang="en-GB" altLang="en-US" sz="1200" b="1" dirty="0"/>
              <a:t>One of the largest concentrations of world-leading business, research and development activity in Western Europe, hosting the global headquarters and principal research and development facilities of some the world’s leading technology companies</a:t>
            </a:r>
          </a:p>
          <a:p>
            <a:pPr eaLnBrk="1" hangingPunct="1"/>
            <a:r>
              <a:rPr lang="en-GB" altLang="en-US" sz="1200" b="1" dirty="0"/>
              <a:t>Over 30,000 VAT registered businesses in the county, with 3,500 new businesses created each year</a:t>
            </a:r>
          </a:p>
          <a:p>
            <a:pPr eaLnBrk="1" hangingPunct="1"/>
            <a:r>
              <a:rPr lang="en-GB" altLang="en-US" sz="1200" b="1" dirty="0"/>
              <a:t>GVA per head that is 17% higher than the UK average. </a:t>
            </a:r>
          </a:p>
          <a:p>
            <a:pPr eaLnBrk="1" hangingPunct="1"/>
            <a:r>
              <a:rPr lang="en-GB" altLang="en-US" sz="1200" b="1" dirty="0"/>
              <a:t>Knowledge intensive clusters with over 1,500 high tech companies employing around 43,000 people.</a:t>
            </a:r>
          </a:p>
          <a:p>
            <a:pPr eaLnBrk="1" hangingPunct="1"/>
            <a:r>
              <a:rPr lang="en-GB" altLang="en-US" sz="1200" b="1" dirty="0"/>
              <a:t>The county’s economic output was valued at £19.2bn in 2013, making us an important net contributor to the Treasury.</a:t>
            </a:r>
          </a:p>
          <a:p>
            <a:pPr eaLnBrk="1" hangingPunct="1"/>
            <a:r>
              <a:rPr lang="en-GB" altLang="en-US" sz="1200" b="1" dirty="0"/>
              <a:t>The fastest growing economy of any LEP area since the recession, with economic growth of over 20% GVA between 2009 and 2014 - more than double the growth rate of core city LEP areas such as Greater Manchester or the Leeds City Region, and higher than Greater London.</a:t>
            </a:r>
          </a:p>
          <a:p>
            <a:pPr eaLnBrk="1" hangingPunct="1"/>
            <a:endParaRPr lang="en-GB" altLang="en-US" sz="1200" b="1" dirty="0"/>
          </a:p>
          <a:p>
            <a:pPr eaLnBrk="1" hangingPunct="1"/>
            <a:endParaRPr lang="en-GB" altLang="en-US" sz="1200" b="1" dirty="0"/>
          </a:p>
          <a:p>
            <a:pPr eaLnBrk="1" hangingPunct="1"/>
            <a:endParaRPr lang="en-GB" altLang="en-US" sz="1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67550" y="6356351"/>
            <a:ext cx="2133600" cy="365125"/>
          </a:xfrm>
        </p:spPr>
        <p:txBody>
          <a:bodyPr/>
          <a:lstStyle/>
          <a:p>
            <a:pPr>
              <a:defRPr/>
            </a:pPr>
            <a:fld id="{FDF9D0E8-9485-4036-8231-09AD20B7405A}" type="slidenum">
              <a:rPr lang="en-GB" sz="240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en-GB" sz="24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64568" y="188642"/>
            <a:ext cx="7772400" cy="9543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>
                <a:solidFill>
                  <a:prstClr val="black"/>
                </a:solidFill>
              </a:rPr>
              <a:t>OXFORDSHIRE GROWTH</a:t>
            </a:r>
            <a:endParaRPr lang="en-GB" sz="3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08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576" y="33265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Devolution “Process”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6536" y="1772817"/>
            <a:ext cx="8229600" cy="4525963"/>
          </a:xfrm>
        </p:spPr>
        <p:txBody>
          <a:bodyPr>
            <a:normAutofit/>
          </a:bodyPr>
          <a:lstStyle/>
          <a:p>
            <a:r>
              <a:rPr lang="en-GB" dirty="0" smtClean="0"/>
              <a:t>Never a defined process – evolved</a:t>
            </a:r>
          </a:p>
          <a:p>
            <a:r>
              <a:rPr lang="en-GB" dirty="0" smtClean="0"/>
              <a:t>Started in earnest mid-2015</a:t>
            </a:r>
          </a:p>
          <a:p>
            <a:r>
              <a:rPr lang="en-GB" dirty="0" smtClean="0"/>
              <a:t>First Submission considered – further dialogue </a:t>
            </a:r>
          </a:p>
          <a:p>
            <a:r>
              <a:rPr lang="en-GB" dirty="0" smtClean="0"/>
              <a:t>Meet with Minister and MPs</a:t>
            </a:r>
          </a:p>
          <a:p>
            <a:r>
              <a:rPr lang="en-GB" dirty="0" smtClean="0"/>
              <a:t>Revised Submission January 2016…</a:t>
            </a:r>
            <a:endParaRPr lang="en-GB" dirty="0"/>
          </a:p>
          <a:p>
            <a:r>
              <a:rPr lang="en-GB" dirty="0" smtClean="0"/>
              <a:t>Two Main Threads – health and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27473986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Oxfordshire Devolution Proposal: Infrastructure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8544" y="1628801"/>
            <a:ext cx="8208912" cy="4525963"/>
          </a:xfrm>
        </p:spPr>
        <p:txBody>
          <a:bodyPr>
            <a:normAutofit fontScale="92500"/>
          </a:bodyPr>
          <a:lstStyle/>
          <a:p>
            <a:pPr lvl="0"/>
            <a:r>
              <a:rPr lang="en-GB" dirty="0" smtClean="0"/>
              <a:t>Infrastructure </a:t>
            </a:r>
            <a:r>
              <a:rPr lang="en-GB" dirty="0"/>
              <a:t>investment </a:t>
            </a:r>
            <a:r>
              <a:rPr lang="en-GB" dirty="0" smtClean="0"/>
              <a:t>programme to </a:t>
            </a:r>
            <a:r>
              <a:rPr lang="en-GB" dirty="0"/>
              <a:t>support </a:t>
            </a:r>
            <a:r>
              <a:rPr lang="en-GB" dirty="0" smtClean="0"/>
              <a:t>growth;</a:t>
            </a:r>
            <a:endParaRPr lang="en-GB" sz="2400" dirty="0"/>
          </a:p>
          <a:p>
            <a:pPr lvl="0"/>
            <a:r>
              <a:rPr lang="en-GB" dirty="0" smtClean="0"/>
              <a:t>Integrated </a:t>
            </a:r>
            <a:r>
              <a:rPr lang="en-GB" dirty="0"/>
              <a:t>approach to strategic planning for infrastructure, housing and employment </a:t>
            </a:r>
            <a:r>
              <a:rPr lang="en-GB" dirty="0" smtClean="0"/>
              <a:t>through a Combined Authority;</a:t>
            </a:r>
            <a:endParaRPr lang="en-GB" sz="2400" dirty="0"/>
          </a:p>
          <a:p>
            <a:pPr lvl="0"/>
            <a:r>
              <a:rPr lang="en-GB" dirty="0"/>
              <a:t>P</a:t>
            </a:r>
            <a:r>
              <a:rPr lang="en-GB" dirty="0" smtClean="0"/>
              <a:t>artnership </a:t>
            </a:r>
            <a:r>
              <a:rPr lang="en-GB" dirty="0"/>
              <a:t>with </a:t>
            </a:r>
            <a:r>
              <a:rPr lang="en-GB" dirty="0" smtClean="0"/>
              <a:t>HCA </a:t>
            </a:r>
            <a:r>
              <a:rPr lang="en-GB" dirty="0"/>
              <a:t>to develop </a:t>
            </a:r>
            <a:r>
              <a:rPr lang="en-GB" dirty="0" smtClean="0"/>
              <a:t>a housing </a:t>
            </a:r>
            <a:r>
              <a:rPr lang="en-GB" dirty="0"/>
              <a:t>investment strategy and consolidated funding </a:t>
            </a:r>
            <a:r>
              <a:rPr lang="en-GB" dirty="0" smtClean="0"/>
              <a:t>allocation;</a:t>
            </a:r>
            <a:endParaRPr lang="en-GB" sz="2400" dirty="0"/>
          </a:p>
          <a:p>
            <a:pPr lvl="0"/>
            <a:r>
              <a:rPr lang="en-GB" dirty="0"/>
              <a:t>Development of a Land and Property Partnership </a:t>
            </a:r>
            <a:r>
              <a:rPr lang="en-GB" dirty="0" smtClean="0"/>
              <a:t>Board;</a:t>
            </a:r>
            <a:endParaRPr lang="en-GB" sz="2400" dirty="0"/>
          </a:p>
          <a:p>
            <a:pPr lvl="0"/>
            <a:r>
              <a:rPr lang="en-GB" dirty="0"/>
              <a:t>Development of Housing Development </a:t>
            </a:r>
            <a:r>
              <a:rPr lang="en-GB" dirty="0" smtClean="0"/>
              <a:t>Companies;</a:t>
            </a:r>
          </a:p>
          <a:p>
            <a:pPr lvl="0"/>
            <a:r>
              <a:rPr lang="en-GB" dirty="0" smtClean="0"/>
              <a:t>Locally </a:t>
            </a:r>
            <a:r>
              <a:rPr lang="en-GB" dirty="0"/>
              <a:t>set planning fees to </a:t>
            </a:r>
            <a:r>
              <a:rPr lang="en-GB" dirty="0" smtClean="0"/>
              <a:t>support </a:t>
            </a:r>
            <a:r>
              <a:rPr lang="en-GB" dirty="0"/>
              <a:t>the significant </a:t>
            </a:r>
            <a:r>
              <a:rPr lang="en-GB" dirty="0" smtClean="0"/>
              <a:t>growth.</a:t>
            </a:r>
            <a:endParaRPr lang="en-GB" sz="24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26372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8219256" cy="485313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 smtClean="0"/>
              <a:t>Deliver:</a:t>
            </a:r>
            <a:endParaRPr lang="en-GB" dirty="0"/>
          </a:p>
          <a:p>
            <a:pPr lvl="0"/>
            <a:r>
              <a:rPr lang="en-GB" dirty="0"/>
              <a:t>By 2031, over £6bn will have been invested in infrastructure including rail, road and public transport </a:t>
            </a:r>
            <a:r>
              <a:rPr lang="en-GB" dirty="0" smtClean="0"/>
              <a:t>networks</a:t>
            </a:r>
            <a:endParaRPr lang="en-GB" sz="2400" dirty="0"/>
          </a:p>
          <a:p>
            <a:pPr lvl="0"/>
            <a:endParaRPr lang="en-GB" i="1" dirty="0" smtClean="0"/>
          </a:p>
          <a:p>
            <a:pPr lvl="0"/>
            <a:r>
              <a:rPr lang="en-GB" i="1" dirty="0" smtClean="0"/>
              <a:t>By </a:t>
            </a:r>
            <a:r>
              <a:rPr lang="en-GB" i="1" dirty="0"/>
              <a:t>2031:</a:t>
            </a:r>
            <a:endParaRPr lang="en-GB" sz="2400" dirty="0"/>
          </a:p>
          <a:p>
            <a:pPr lvl="1"/>
            <a:r>
              <a:rPr lang="en-GB" i="1" dirty="0"/>
              <a:t>85,600 jobs will have been created </a:t>
            </a:r>
            <a:endParaRPr lang="en-GB" sz="2000" dirty="0"/>
          </a:p>
          <a:p>
            <a:pPr lvl="1"/>
            <a:r>
              <a:rPr lang="en-GB" i="1" dirty="0"/>
              <a:t>The jobs from 2015 – 2031 will have generated £11.8bn of GVA and a gross increase of £4.1bn of GVA each year from 2031 onwards</a:t>
            </a:r>
            <a:endParaRPr lang="en-GB" sz="2000" dirty="0"/>
          </a:p>
          <a:p>
            <a:pPr lvl="1"/>
            <a:r>
              <a:rPr lang="en-GB" i="1" dirty="0"/>
              <a:t>Construction activity will have generated  a boost to GVA of £15.5bn and support 326,000 FTE Temporary construction  job years (21,000 construction jobs for 15 years)</a:t>
            </a:r>
            <a:endParaRPr lang="en-GB" sz="2000" dirty="0"/>
          </a:p>
          <a:p>
            <a:pPr marL="0" indent="0">
              <a:buNone/>
            </a:pPr>
            <a:r>
              <a:rPr lang="en-GB" i="1" dirty="0"/>
              <a:t> </a:t>
            </a:r>
            <a:endParaRPr lang="en-GB" sz="2400" dirty="0"/>
          </a:p>
          <a:p>
            <a:r>
              <a:rPr lang="en-GB" i="1" dirty="0"/>
              <a:t>By 2020:</a:t>
            </a:r>
            <a:endParaRPr lang="en-GB" sz="2400" dirty="0"/>
          </a:p>
          <a:p>
            <a:pPr lvl="1"/>
            <a:r>
              <a:rPr lang="en-GB" i="1" dirty="0"/>
              <a:t>Construction job activity will generate a one off boost to GVA of £5.4bn</a:t>
            </a:r>
            <a:endParaRPr lang="en-GB" sz="2000" dirty="0"/>
          </a:p>
          <a:p>
            <a:pPr lvl="1"/>
            <a:r>
              <a:rPr lang="en-GB" i="1" dirty="0"/>
              <a:t>21,000 Construction jobs will have been supported each year on average</a:t>
            </a:r>
            <a:endParaRPr lang="en-GB" sz="2000" dirty="0"/>
          </a:p>
          <a:p>
            <a:pPr lvl="1"/>
            <a:r>
              <a:rPr lang="en-GB" i="1" dirty="0"/>
              <a:t>There will be an increase of 30,000 full time jobs </a:t>
            </a:r>
            <a:endParaRPr lang="en-GB" sz="2000" dirty="0"/>
          </a:p>
          <a:p>
            <a:pPr lvl="1"/>
            <a:r>
              <a:rPr lang="en-GB" i="1" dirty="0"/>
              <a:t>An annual GVA increase of £1.5bn (that will continue each year after 2020).  </a:t>
            </a:r>
            <a:endParaRPr lang="en-GB" sz="2000" dirty="0"/>
          </a:p>
          <a:p>
            <a:pPr marL="0" indent="0">
              <a:buNone/>
            </a:pPr>
            <a:r>
              <a:rPr lang="en-GB" i="1" dirty="0"/>
              <a:t> </a:t>
            </a:r>
            <a:endParaRPr lang="en-GB" sz="2400" dirty="0"/>
          </a:p>
          <a:p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Oxfordshire Devolution Proposal: Infrastructure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03367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705" y="95772"/>
            <a:ext cx="4752528" cy="6501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764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:\My User Profile\michelle.gautier\Desktop\Map 2-Sout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86" y="232133"/>
            <a:ext cx="9083828" cy="639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7730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576" y="33265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Where Are We Now?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6536" y="1772817"/>
            <a:ext cx="8229600" cy="4525963"/>
          </a:xfrm>
        </p:spPr>
        <p:txBody>
          <a:bodyPr>
            <a:normAutofit/>
          </a:bodyPr>
          <a:lstStyle/>
          <a:p>
            <a:r>
              <a:rPr lang="en-GB" dirty="0" smtClean="0"/>
              <a:t>Many of the second round devolution bids have fallen away</a:t>
            </a:r>
          </a:p>
          <a:p>
            <a:r>
              <a:rPr lang="en-GB" dirty="0" smtClean="0"/>
              <a:t>Criteria for success changed</a:t>
            </a:r>
          </a:p>
          <a:p>
            <a:r>
              <a:rPr lang="en-GB" dirty="0" err="1" smtClean="0"/>
              <a:t>SoS</a:t>
            </a:r>
            <a:r>
              <a:rPr lang="en-GB" dirty="0" smtClean="0"/>
              <a:t> powers – where will that take us?</a:t>
            </a:r>
          </a:p>
          <a:p>
            <a:r>
              <a:rPr lang="en-GB" dirty="0"/>
              <a:t>E</a:t>
            </a:r>
            <a:r>
              <a:rPr lang="en-GB" dirty="0" smtClean="0"/>
              <a:t>mphasis on elected mayor, reorganisation</a:t>
            </a:r>
          </a:p>
          <a:p>
            <a:r>
              <a:rPr lang="en-GB" dirty="0" smtClean="0"/>
              <a:t>D-Evolution</a:t>
            </a:r>
          </a:p>
          <a:p>
            <a:pPr lvl="2"/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41186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Strategic Planning: The Way Forward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Wait…may be a further conversation</a:t>
            </a:r>
          </a:p>
          <a:p>
            <a:r>
              <a:rPr lang="en-GB" dirty="0" smtClean="0"/>
              <a:t>Complete Oxford Unmet Need Work</a:t>
            </a:r>
          </a:p>
          <a:p>
            <a:r>
              <a:rPr lang="en-GB" dirty="0" smtClean="0"/>
              <a:t>Local Plans updated and adopted</a:t>
            </a:r>
          </a:p>
          <a:p>
            <a:r>
              <a:rPr lang="en-GB" dirty="0" smtClean="0"/>
              <a:t>SEP Refresh to Inform LGF</a:t>
            </a:r>
          </a:p>
          <a:p>
            <a:r>
              <a:rPr lang="en-GB" dirty="0" smtClean="0"/>
              <a:t>Get on with what we offered</a:t>
            </a:r>
          </a:p>
          <a:p>
            <a:pPr lvl="1"/>
            <a:r>
              <a:rPr lang="en-GB" dirty="0" err="1" smtClean="0"/>
              <a:t>OxSIS</a:t>
            </a:r>
            <a:endParaRPr lang="en-GB" dirty="0" smtClean="0"/>
          </a:p>
          <a:p>
            <a:pPr lvl="1"/>
            <a:r>
              <a:rPr lang="en-GB" dirty="0" smtClean="0"/>
              <a:t>Health Integration</a:t>
            </a:r>
          </a:p>
          <a:p>
            <a:r>
              <a:rPr lang="en-GB" dirty="0" smtClean="0"/>
              <a:t>Sub-National Transport Bodies</a:t>
            </a:r>
            <a:r>
              <a:rPr lang="en-GB" dirty="0"/>
              <a:t> </a:t>
            </a:r>
            <a:r>
              <a:rPr lang="en-GB" dirty="0" smtClean="0"/>
              <a:t>- EEH</a:t>
            </a:r>
          </a:p>
        </p:txBody>
      </p:sp>
    </p:spTree>
    <p:extLst>
      <p:ext uri="{BB962C8B-B14F-4D97-AF65-F5344CB8AC3E}">
        <p14:creationId xmlns:p14="http://schemas.microsoft.com/office/powerpoint/2010/main" val="23566292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  <a:p>
            <a:pPr marL="0" indent="0" algn="ctr">
              <a:buNone/>
            </a:pPr>
            <a:r>
              <a:rPr lang="en-GB" sz="4800" dirty="0"/>
              <a:t>Thank you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174930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4680" y="2406490"/>
            <a:ext cx="7963823" cy="646331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Strategic investment plans:  what they are, aren’t, and how they can really work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018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280" y="692696"/>
            <a:ext cx="8915040" cy="1152128"/>
          </a:xfrm>
        </p:spPr>
        <p:txBody>
          <a:bodyPr/>
          <a:lstStyle/>
          <a:p>
            <a:pPr algn="ctr"/>
            <a:r>
              <a:rPr lang="en-GB" sz="4000" b="1" dirty="0" smtClean="0">
                <a:solidFill>
                  <a:schemeClr val="accent3"/>
                </a:solidFill>
              </a:rPr>
              <a:t>The Story So Far…</a:t>
            </a:r>
            <a:endParaRPr lang="en-GB" sz="4000" b="1" dirty="0">
              <a:solidFill>
                <a:schemeClr val="accent3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580088" y="1628800"/>
            <a:ext cx="8915040" cy="452592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kern="1200" dirty="0" smtClean="0">
                <a:solidFill>
                  <a:prstClr val="black"/>
                </a:solidFill>
                <a:latin typeface="Arial"/>
              </a:rPr>
              <a:t>Keith Holland 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kern="1200" noProof="0" dirty="0" smtClean="0">
                <a:solidFill>
                  <a:prstClr val="black"/>
                </a:solidFill>
                <a:latin typeface="Arial"/>
              </a:rPr>
              <a:t>Former PINS Assistant Director </a:t>
            </a:r>
            <a:endParaRPr kumimoji="0" lang="en-GB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374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708" y="231345"/>
            <a:ext cx="7973160" cy="69215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What are “area-wide strategic investment plans”?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5700"/>
            <a:ext cx="8686801" cy="5109322"/>
          </a:xfrm>
        </p:spPr>
        <p:txBody>
          <a:bodyPr>
            <a:normAutofit fontScale="92500"/>
          </a:bodyPr>
          <a:lstStyle/>
          <a:p>
            <a:pPr marL="0" lvl="1" indent="0">
              <a:spcBef>
                <a:spcPts val="600"/>
              </a:spcBef>
              <a:buNone/>
            </a:pPr>
            <a:r>
              <a:rPr lang="en-GB" sz="2400" b="1" dirty="0">
                <a:ea typeface="+mn-ea"/>
                <a:cs typeface="+mn-cs"/>
              </a:rPr>
              <a:t>About plans which co-ordinate land use and infrastructure investment which cross boundaries</a:t>
            </a:r>
          </a:p>
          <a:p>
            <a:pPr marL="0" indent="0">
              <a:buNone/>
            </a:pPr>
            <a:r>
              <a:rPr lang="en-GB" dirty="0" smtClean="0"/>
              <a:t>1) Emerging Combined Authorities Investment / Growth Plans</a:t>
            </a:r>
          </a:p>
          <a:p>
            <a:pPr lvl="1"/>
            <a:r>
              <a:rPr lang="en-GB" dirty="0" smtClean="0"/>
              <a:t>Frantic devolution deals 2015: Treasury only really interested in</a:t>
            </a:r>
          </a:p>
          <a:p>
            <a:pPr lvl="2"/>
            <a:r>
              <a:rPr lang="en-GB" dirty="0" smtClean="0"/>
              <a:t>A) Elected mayor as focus of responsibility </a:t>
            </a:r>
          </a:p>
          <a:p>
            <a:pPr lvl="2"/>
            <a:r>
              <a:rPr lang="en-GB" dirty="0" smtClean="0"/>
              <a:t>B) Strategic planning powers for investment </a:t>
            </a:r>
          </a:p>
          <a:p>
            <a:pPr lvl="1"/>
            <a:r>
              <a:rPr lang="en-GB" dirty="0" smtClean="0"/>
              <a:t>Different results in different places:  Manchester, Sheffield, NE, Liverpool Mayor taking on strategic planning powers; </a:t>
            </a:r>
          </a:p>
          <a:p>
            <a:pPr lvl="1"/>
            <a:r>
              <a:rPr lang="en-GB" dirty="0" smtClean="0"/>
              <a:t>Tees Valley, West Midlands CA – Mayors have smaller (stated) role</a:t>
            </a:r>
          </a:p>
          <a:p>
            <a:pPr marL="0" lvl="1" indent="0">
              <a:spcBef>
                <a:spcPts val="600"/>
              </a:spcBef>
              <a:buNone/>
            </a:pPr>
            <a:r>
              <a:rPr lang="en-GB" sz="2400" dirty="0">
                <a:ea typeface="+mn-ea"/>
                <a:cs typeface="+mn-cs"/>
              </a:rPr>
              <a:t>2) Emerging Regional Partnership Investment Plans / Strategies</a:t>
            </a:r>
          </a:p>
          <a:p>
            <a:pPr lvl="1"/>
            <a:r>
              <a:rPr lang="en-GB" dirty="0" smtClean="0"/>
              <a:t>(eg Northern Gateway HS2 - Stoke</a:t>
            </a:r>
            <a:r>
              <a:rPr lang="en-GB" dirty="0"/>
              <a:t>, Crewe, </a:t>
            </a:r>
            <a:r>
              <a:rPr lang="en-GB" dirty="0" smtClean="0"/>
              <a:t>Cheshire)</a:t>
            </a:r>
          </a:p>
          <a:p>
            <a:pPr marL="0" indent="0">
              <a:buNone/>
            </a:pPr>
            <a:r>
              <a:rPr lang="en-GB" dirty="0"/>
              <a:t>3) Local authority cross-border investment plans</a:t>
            </a:r>
          </a:p>
          <a:p>
            <a:pPr lvl="1"/>
            <a:r>
              <a:rPr lang="en-GB" dirty="0" smtClean="0"/>
              <a:t>eg some London Opportunity Area DIFS, County documents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29276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Saving money through joint commissioning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Scale economies exist through joint commissioning</a:t>
            </a:r>
          </a:p>
          <a:p>
            <a:r>
              <a:rPr lang="en-GB" dirty="0" smtClean="0"/>
              <a:t>But not the real benefit?</a:t>
            </a:r>
          </a:p>
          <a:p>
            <a:r>
              <a:rPr lang="en-GB" dirty="0" smtClean="0"/>
              <a:t>Benefits are in </a:t>
            </a:r>
          </a:p>
          <a:p>
            <a:pPr lvl="1"/>
            <a:r>
              <a:rPr lang="en-GB" dirty="0" smtClean="0"/>
              <a:t>quality of output arising from looking at wider spatial scale </a:t>
            </a:r>
          </a:p>
          <a:p>
            <a:pPr lvl="1"/>
            <a:r>
              <a:rPr lang="en-GB" dirty="0" smtClean="0"/>
              <a:t>greater ability to lever meaningful infrastructure investment able to trigger private investment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15530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3.bp.blogspot.com/-KepTEPHwX8c/UZ-6XFNlcGI/AAAAAAAAG50/E5Iy86oviK0/s1600/Bel+Geddes+working+on+Shell+City+of+Tomorrow+mode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7" b="18453"/>
          <a:stretch/>
        </p:blipFill>
        <p:spPr bwMode="auto">
          <a:xfrm>
            <a:off x="381000" y="990600"/>
            <a:ext cx="9144001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944" y="267122"/>
            <a:ext cx="8192110" cy="692150"/>
          </a:xfrm>
        </p:spPr>
        <p:txBody>
          <a:bodyPr>
            <a:noAutofit/>
          </a:bodyPr>
          <a:lstStyle/>
          <a:p>
            <a:r>
              <a:rPr lang="en-GB" sz="2800" dirty="0"/>
              <a:t>Strategic investment plans are </a:t>
            </a:r>
            <a:r>
              <a:rPr lang="en-GB" sz="2800" u="sng" dirty="0"/>
              <a:t>not</a:t>
            </a:r>
            <a:r>
              <a:rPr lang="en-GB" sz="2800" dirty="0"/>
              <a:t> about this </a:t>
            </a:r>
          </a:p>
        </p:txBody>
      </p:sp>
    </p:spTree>
    <p:extLst>
      <p:ext uri="{BB962C8B-B14F-4D97-AF65-F5344CB8AC3E}">
        <p14:creationId xmlns:p14="http://schemas.microsoft.com/office/powerpoint/2010/main" val="287146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6/63/William_Hogarth_02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8"/>
          <a:stretch/>
        </p:blipFill>
        <p:spPr bwMode="auto">
          <a:xfrm>
            <a:off x="381000" y="1104900"/>
            <a:ext cx="9144000" cy="600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545" y="229022"/>
            <a:ext cx="8192110" cy="692150"/>
          </a:xfrm>
        </p:spPr>
        <p:txBody>
          <a:bodyPr>
            <a:normAutofit fontScale="90000"/>
          </a:bodyPr>
          <a:lstStyle/>
          <a:p>
            <a:r>
              <a:rPr lang="en-GB" sz="4000" dirty="0"/>
              <a:t>They’re about this: innovation and information flows</a:t>
            </a:r>
          </a:p>
        </p:txBody>
      </p:sp>
    </p:spTree>
    <p:extLst>
      <p:ext uri="{BB962C8B-B14F-4D97-AF65-F5344CB8AC3E}">
        <p14:creationId xmlns:p14="http://schemas.microsoft.com/office/powerpoint/2010/main" val="301278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945" y="179916"/>
            <a:ext cx="8192110" cy="692150"/>
          </a:xfrm>
        </p:spPr>
        <p:txBody>
          <a:bodyPr>
            <a:normAutofit fontScale="90000"/>
          </a:bodyPr>
          <a:lstStyle/>
          <a:p>
            <a:r>
              <a:rPr lang="en-GB" dirty="0"/>
              <a:t>Strategic investment plans are </a:t>
            </a:r>
            <a:r>
              <a:rPr lang="en-GB" u="sng" dirty="0"/>
              <a:t>not</a:t>
            </a:r>
            <a:r>
              <a:rPr lang="en-GB" dirty="0"/>
              <a:t> about this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 descr="http://foftw.org/wp-content/uploads/2010/08/future-city-5-we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9"/>
          <a:stretch/>
        </p:blipFill>
        <p:spPr bwMode="auto">
          <a:xfrm>
            <a:off x="381000" y="855134"/>
            <a:ext cx="9144000" cy="660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4994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341" y="185440"/>
            <a:ext cx="8930958" cy="69215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They’re about this: improving underlying economic geographies</a:t>
            </a:r>
            <a:endParaRPr lang="en-GB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" b="16618"/>
          <a:stretch/>
        </p:blipFill>
        <p:spPr bwMode="auto">
          <a:xfrm>
            <a:off x="381000" y="1196976"/>
            <a:ext cx="9144000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55831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Strategic investment plans are </a:t>
            </a:r>
            <a:r>
              <a:rPr lang="en-GB" u="sng" dirty="0"/>
              <a:t>not</a:t>
            </a:r>
            <a:r>
              <a:rPr lang="en-GB" dirty="0"/>
              <a:t> about </a:t>
            </a:r>
            <a:r>
              <a:rPr lang="en-GB" dirty="0" smtClean="0"/>
              <a:t>this (not really) 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3"/>
          <a:stretch/>
        </p:blipFill>
        <p:spPr bwMode="auto">
          <a:xfrm>
            <a:off x="381001" y="1247775"/>
            <a:ext cx="9144000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93159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945" y="179492"/>
            <a:ext cx="8192110" cy="69215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They’re </a:t>
            </a:r>
            <a:r>
              <a:rPr lang="en-GB" dirty="0"/>
              <a:t>about </a:t>
            </a:r>
            <a:r>
              <a:rPr lang="en-GB" dirty="0" smtClean="0"/>
              <a:t>this: stimulating private sector investment </a:t>
            </a:r>
            <a:endParaRPr lang="en-GB" dirty="0"/>
          </a:p>
        </p:txBody>
      </p:sp>
      <p:pic>
        <p:nvPicPr>
          <p:cNvPr id="1026" name="Picture 2" descr="https://www.leyf.org.uk/blog/wp-content/uploads/2015/10/adult-children-financial-tim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87107"/>
            <a:ext cx="9144000" cy="608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2096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945" y="184667"/>
            <a:ext cx="8192110" cy="69215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They’re </a:t>
            </a:r>
            <a:r>
              <a:rPr lang="en-GB" dirty="0"/>
              <a:t>about </a:t>
            </a:r>
            <a:r>
              <a:rPr lang="en-GB" dirty="0" smtClean="0"/>
              <a:t>this: stimulating private sector investment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https://www.leyf.org.uk/blog/wp-content/uploads/2015/10/adult-children-financial-times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87107"/>
            <a:ext cx="9144000" cy="608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990600" y="1349251"/>
            <a:ext cx="8229600" cy="510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rgbClr val="00335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•"/>
              <a:defRPr sz="2200">
                <a:solidFill>
                  <a:srgbClr val="003357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rgbClr val="003357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rgbClr val="003357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rgbClr val="003357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003357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003357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003357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003357"/>
                </a:solidFill>
                <a:latin typeface="+mn-lt"/>
              </a:defRPr>
            </a:lvl9pPr>
          </a:lstStyle>
          <a:p>
            <a:r>
              <a:rPr lang="en-GB" kern="0" dirty="0">
                <a:solidFill>
                  <a:srgbClr val="FFFFFF"/>
                </a:solidFill>
              </a:rPr>
              <a:t>Your challenge:</a:t>
            </a:r>
          </a:p>
          <a:p>
            <a:r>
              <a:rPr lang="en-GB" kern="0" dirty="0">
                <a:solidFill>
                  <a:srgbClr val="FFFFFF"/>
                </a:solidFill>
              </a:rPr>
              <a:t>To set up investible propositions that will get delivered</a:t>
            </a:r>
          </a:p>
          <a:p>
            <a:r>
              <a:rPr lang="en-GB" kern="0" dirty="0">
                <a:solidFill>
                  <a:srgbClr val="FFFFFF"/>
                </a:solidFill>
              </a:rPr>
              <a:t>Through de-risking investment </a:t>
            </a:r>
          </a:p>
          <a:p>
            <a:r>
              <a:rPr lang="en-GB" kern="0" dirty="0">
                <a:solidFill>
                  <a:srgbClr val="FFFFFF"/>
                </a:solidFill>
              </a:rPr>
              <a:t>Making intelligent use of any capital spend available </a:t>
            </a:r>
          </a:p>
        </p:txBody>
      </p:sp>
    </p:spTree>
    <p:extLst>
      <p:ext uri="{BB962C8B-B14F-4D97-AF65-F5344CB8AC3E}">
        <p14:creationId xmlns:p14="http://schemas.microsoft.com/office/powerpoint/2010/main" val="12551535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Information de-risks investment: quality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http://www.tbus.org.uk/tbus8Leeds113bluwhi2cro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188721"/>
            <a:ext cx="9168393" cy="647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70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8544" y="3573016"/>
            <a:ext cx="8420100" cy="1125537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Beyond </a:t>
            </a:r>
            <a:r>
              <a:rPr lang="en-GB" dirty="0">
                <a:solidFill>
                  <a:schemeClr val="tx1"/>
                </a:solidFill>
              </a:rPr>
              <a:t>the Duty to Co-operate…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…and towards effective strategic </a:t>
            </a:r>
            <a:r>
              <a:rPr lang="en-GB" dirty="0" smtClean="0">
                <a:solidFill>
                  <a:schemeClr val="tx1"/>
                </a:solidFill>
              </a:rPr>
              <a:t>planning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321425" y="6021388"/>
            <a:ext cx="3167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000000"/>
                </a:solidFill>
              </a:rPr>
              <a:t>www.pas.gov.uk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880" y="386570"/>
            <a:ext cx="1519451" cy="131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2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Information de-risks investment: neighbours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J:\RTP_CURRENT\30465 Old Oak DIFS  (AC)\Maps, Graphics and Photos\Old Oak photos\underperforming environment, contam\IMGP75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85792"/>
            <a:ext cx="9144000" cy="607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16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81000" y="1"/>
            <a:ext cx="9144000" cy="836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endParaRPr lang="en-GB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28674" name="Picture 2" descr="J:\RTP_CURRENT\30465 Old Oak DIFS  (AC)\001 Proposal\Old Oak photos\social inf\IMGP75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93" y="1010882"/>
            <a:ext cx="9119007" cy="606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0487" y="237187"/>
            <a:ext cx="8686799" cy="69215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Information de-risks investment: S106/CIL (land price)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668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434" y="139215"/>
            <a:ext cx="8490630" cy="69215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Information de-risks investment: co-ordination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"/>
          <a:stretch/>
        </p:blipFill>
        <p:spPr bwMode="auto">
          <a:xfrm>
            <a:off x="381001" y="718638"/>
            <a:ext cx="9080501" cy="613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44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482" y="260772"/>
            <a:ext cx="8192110" cy="69215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Example: West Midlands – contaminated sites, lack of viability, fractured plans?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C:\Users\scole\AppData\Local\Microsoft\Windows\Temporary Internet Files\Content.Outlook\61HRBW59\HousepriceGrowthAreas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" t="4848" r="2979" b="10310"/>
          <a:stretch/>
        </p:blipFill>
        <p:spPr bwMode="auto">
          <a:xfrm>
            <a:off x="812482" y="1157605"/>
            <a:ext cx="8382318" cy="53193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819778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313" y="362372"/>
            <a:ext cx="8192110" cy="69215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Integrating infrastructure and </a:t>
            </a:r>
            <a:r>
              <a:rPr lang="en-GB" i="1" dirty="0" smtClean="0"/>
              <a:t>focused </a:t>
            </a:r>
            <a:r>
              <a:rPr lang="en-GB" dirty="0" smtClean="0"/>
              <a:t>site delivery to accelerate investment</a:t>
            </a:r>
            <a:endParaRPr lang="en-GB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90" y="1196976"/>
            <a:ext cx="7949821" cy="5108575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8608280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Towards “Opportunity Areas” supported by infrastructure provision to focus investment</a:t>
            </a:r>
            <a:endParaRPr lang="en-GB" dirty="0"/>
          </a:p>
        </p:txBody>
      </p:sp>
      <p:pic>
        <p:nvPicPr>
          <p:cNvPr id="4" name="Content Placeholder 3" descr="OpportunityAreasHousePrices_Transport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" t="4839" b="9718"/>
          <a:stretch/>
        </p:blipFill>
        <p:spPr bwMode="auto">
          <a:xfrm>
            <a:off x="821962" y="1347731"/>
            <a:ext cx="8576038" cy="51419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817496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51627" y="264799"/>
            <a:ext cx="8192110" cy="69215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Telling the delivery and implementation story</a:t>
            </a:r>
            <a:endParaRPr lang="en-GB" dirty="0"/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64"/>
          <a:stretch/>
        </p:blipFill>
        <p:spPr bwMode="auto">
          <a:xfrm>
            <a:off x="808514" y="1195660"/>
            <a:ext cx="8278336" cy="14999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86" y="2937510"/>
            <a:ext cx="8225947" cy="1272540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ffectLst/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4" y="4572000"/>
            <a:ext cx="8044974" cy="165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26371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13" y="349672"/>
            <a:ext cx="8192110" cy="69215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Focusing your firepower to get investment moving</a:t>
            </a:r>
            <a:endParaRPr lang="en-GB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99" y="1208406"/>
            <a:ext cx="5910442" cy="5108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5628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Getting from </a:t>
            </a:r>
            <a:r>
              <a:rPr lang="en-GB" dirty="0" smtClean="0"/>
              <a:t>LEP/Combined Authority Strategic </a:t>
            </a:r>
            <a:r>
              <a:rPr lang="en-GB" dirty="0"/>
              <a:t>Economic </a:t>
            </a:r>
            <a:r>
              <a:rPr lang="en-GB" dirty="0" smtClean="0"/>
              <a:t>Plans to implementation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94460"/>
            <a:ext cx="8686800" cy="4911713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Problem:  like LEP plans, SEPs frequently </a:t>
            </a:r>
            <a:r>
              <a:rPr lang="en-GB" dirty="0" err="1" smtClean="0"/>
              <a:t>boosterist</a:t>
            </a:r>
            <a:r>
              <a:rPr lang="en-GB" dirty="0" smtClean="0"/>
              <a:t> - big job claims</a:t>
            </a:r>
          </a:p>
          <a:p>
            <a:r>
              <a:rPr lang="en-GB" dirty="0" smtClean="0"/>
              <a:t>Needed to get Government’s attention at the time</a:t>
            </a:r>
          </a:p>
          <a:p>
            <a:r>
              <a:rPr lang="en-GB" dirty="0" smtClean="0"/>
              <a:t>But disconnected from the (statutory plan) means of delivering the targets </a:t>
            </a:r>
          </a:p>
          <a:p>
            <a:pPr lvl="1"/>
            <a:r>
              <a:rPr lang="en-GB" dirty="0" smtClean="0"/>
              <a:t>Plans don’t match the targets </a:t>
            </a:r>
          </a:p>
          <a:p>
            <a:r>
              <a:rPr lang="en-GB" dirty="0" smtClean="0"/>
              <a:t>And possible unintended consequences?</a:t>
            </a:r>
          </a:p>
          <a:p>
            <a:pPr lvl="1"/>
            <a:r>
              <a:rPr lang="en-GB" dirty="0" smtClean="0"/>
              <a:t>Jobs claims not backed by housing land supply for workers</a:t>
            </a:r>
          </a:p>
          <a:p>
            <a:r>
              <a:rPr lang="en-GB" dirty="0" smtClean="0"/>
              <a:t>The SEPs risk </a:t>
            </a:r>
            <a:r>
              <a:rPr lang="en-GB" dirty="0"/>
              <a:t>wrecking the local </a:t>
            </a:r>
            <a:r>
              <a:rPr lang="en-GB" dirty="0" smtClean="0"/>
              <a:t>plans </a:t>
            </a:r>
            <a:endParaRPr lang="en-GB" dirty="0"/>
          </a:p>
          <a:p>
            <a:pPr lvl="1"/>
            <a:r>
              <a:rPr lang="en-GB" dirty="0" smtClean="0"/>
              <a:t>Eg Oxfordshire </a:t>
            </a:r>
            <a:r>
              <a:rPr lang="en-GB" dirty="0"/>
              <a:t>and Cheshire</a:t>
            </a:r>
          </a:p>
          <a:p>
            <a:r>
              <a:rPr lang="en-GB" dirty="0" smtClean="0"/>
              <a:t>Land </a:t>
            </a:r>
            <a:r>
              <a:rPr lang="en-GB" dirty="0"/>
              <a:t>use planning is quasi-judicial </a:t>
            </a:r>
            <a:r>
              <a:rPr lang="en-GB" dirty="0" smtClean="0"/>
              <a:t>process: keep separate</a:t>
            </a:r>
          </a:p>
          <a:p>
            <a:pPr lvl="1"/>
            <a:r>
              <a:rPr lang="en-GB" dirty="0" smtClean="0"/>
              <a:t>the </a:t>
            </a:r>
            <a:r>
              <a:rPr lang="en-GB" dirty="0"/>
              <a:t>economic aspirations in the </a:t>
            </a:r>
            <a:r>
              <a:rPr lang="en-GB" dirty="0" smtClean="0"/>
              <a:t>model</a:t>
            </a:r>
          </a:p>
          <a:p>
            <a:pPr lvl="1"/>
            <a:r>
              <a:rPr lang="en-GB" dirty="0" smtClean="0"/>
              <a:t>Numbers in land use plan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5158257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Understanding the gap, and plugging it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If there is a gap between the SEP and the total homes and jobs number</a:t>
            </a:r>
          </a:p>
          <a:p>
            <a:r>
              <a:rPr lang="en-GB" dirty="0" smtClean="0"/>
              <a:t>You need to understand it and quantify it</a:t>
            </a:r>
          </a:p>
          <a:p>
            <a:r>
              <a:rPr lang="en-GB" dirty="0" smtClean="0"/>
              <a:t>You need to know shortfall in homes and jobs</a:t>
            </a:r>
          </a:p>
          <a:p>
            <a:r>
              <a:rPr lang="en-GB" dirty="0" smtClean="0"/>
              <a:t>And find schemes to plug it? </a:t>
            </a:r>
          </a:p>
          <a:p>
            <a:r>
              <a:rPr lang="en-GB" dirty="0" smtClean="0"/>
              <a:t>Challenging local authorities to grow is part of the SEP’s role</a:t>
            </a:r>
          </a:p>
          <a:p>
            <a:r>
              <a:rPr lang="en-GB" dirty="0" smtClean="0"/>
              <a:t>How do you do that?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9820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447600" y="260648"/>
            <a:ext cx="10515600" cy="132556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kern="0" dirty="0" smtClean="0">
                <a:solidFill>
                  <a:srgbClr val="000000"/>
                </a:solidFill>
              </a:rPr>
              <a:t>Background</a:t>
            </a:r>
            <a:endParaRPr lang="en-GB" kern="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28464" y="1196752"/>
            <a:ext cx="9361040" cy="474079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 smtClean="0">
                <a:solidFill>
                  <a:srgbClr val="000000"/>
                </a:solidFill>
              </a:rPr>
              <a:t>Research into the Duty to Cooperate conducted by Shared Intelligence (Si) in 2015.</a:t>
            </a:r>
          </a:p>
          <a:p>
            <a:r>
              <a:rPr lang="en-GB" kern="0" dirty="0" smtClean="0">
                <a:solidFill>
                  <a:srgbClr val="000000"/>
                </a:solidFill>
              </a:rPr>
              <a:t>Involving interviews with over 100 planning officers, chief executives, lead members, leaders, and industry professionals.</a:t>
            </a:r>
          </a:p>
          <a:p>
            <a:r>
              <a:rPr lang="en-GB" kern="0" dirty="0" smtClean="0">
                <a:solidFill>
                  <a:srgbClr val="000000"/>
                </a:solidFill>
              </a:rPr>
              <a:t>Aiming to understand what concerns authorities have regarding the duty, and their current and future support needs.</a:t>
            </a:r>
          </a:p>
        </p:txBody>
      </p:sp>
    </p:spTree>
    <p:extLst>
      <p:ext uri="{BB962C8B-B14F-4D97-AF65-F5344CB8AC3E}">
        <p14:creationId xmlns:p14="http://schemas.microsoft.com/office/powerpoint/2010/main" val="45546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Challenging local authorities to </a:t>
            </a:r>
            <a:r>
              <a:rPr lang="en-GB" dirty="0" smtClean="0"/>
              <a:t>grow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Planning has become a system of legal compliance</a:t>
            </a:r>
          </a:p>
          <a:p>
            <a:r>
              <a:rPr lang="en-GB" dirty="0" smtClean="0"/>
              <a:t>Forget all that for a day or two </a:t>
            </a:r>
          </a:p>
          <a:p>
            <a:r>
              <a:rPr lang="en-GB" dirty="0" smtClean="0"/>
              <a:t>Give yourselves permission to think more fluidly</a:t>
            </a:r>
          </a:p>
          <a:p>
            <a:r>
              <a:rPr lang="en-GB" dirty="0" smtClean="0"/>
              <a:t>The grand example:  Birmingham’s 1989 Highbury Initiative </a:t>
            </a:r>
          </a:p>
          <a:p>
            <a:r>
              <a:rPr lang="en-GB" dirty="0" smtClean="0"/>
              <a:t>More micro examples:  Northern Gateway Workshop </a:t>
            </a:r>
          </a:p>
          <a:p>
            <a:r>
              <a:rPr lang="en-GB" dirty="0" smtClean="0"/>
              <a:t>Some possible success factors?</a:t>
            </a:r>
          </a:p>
          <a:p>
            <a:r>
              <a:rPr lang="en-GB" dirty="0" smtClean="0"/>
              <a:t>Talk </a:t>
            </a:r>
            <a:r>
              <a:rPr lang="en-GB" dirty="0"/>
              <a:t>to each other! </a:t>
            </a:r>
          </a:p>
        </p:txBody>
      </p:sp>
    </p:spTree>
    <p:extLst>
      <p:ext uri="{BB962C8B-B14F-4D97-AF65-F5344CB8AC3E}">
        <p14:creationId xmlns:p14="http://schemas.microsoft.com/office/powerpoint/2010/main" val="315916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Félix Parra - Galileo Demonstrating the New Astronomical Theories at the University of Padua - Google Art Proje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9144000" cy="696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197" y="560406"/>
            <a:ext cx="7928585" cy="584775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Success factor: a willingness to think creatively, heretically about existing plans.  Instead, think </a:t>
            </a:r>
            <a:r>
              <a:rPr lang="en-GB" u="sng" dirty="0" smtClean="0">
                <a:solidFill>
                  <a:schemeClr val="bg1"/>
                </a:solidFill>
              </a:rPr>
              <a:t>markets</a:t>
            </a:r>
            <a:r>
              <a:rPr lang="en-GB" dirty="0" smtClean="0">
                <a:solidFill>
                  <a:schemeClr val="bg1"/>
                </a:solidFill>
              </a:rPr>
              <a:t> and </a:t>
            </a:r>
            <a:r>
              <a:rPr lang="en-GB" u="sng" dirty="0" smtClean="0">
                <a:solidFill>
                  <a:schemeClr val="bg1"/>
                </a:solidFill>
              </a:rPr>
              <a:t>viability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70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2" y="0"/>
            <a:ext cx="9143999" cy="684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13" y="286172"/>
            <a:ext cx="8174037" cy="692150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Success factor: Chatham House Rules?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65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Success factor</a:t>
            </a:r>
            <a:r>
              <a:rPr lang="en-GB" dirty="0" smtClean="0">
                <a:solidFill>
                  <a:schemeClr val="accent2">
                    <a:lumMod val="50000"/>
                  </a:schemeClr>
                </a:solidFill>
              </a:rPr>
              <a:t>: a willingness to return to the  old classics? </a:t>
            </a: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C:\Users\scole\AppData\Local\Microsoft\Windows\Temporary Internet Files\Content.Outlook\61HRBW59\Inside out 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91" y="1262612"/>
            <a:ext cx="7973587" cy="50043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76990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ytimg.com/vi/yQEXRRR1t5Q/maxresdefaul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6"/>
          <a:stretch/>
        </p:blipFill>
        <p:spPr bwMode="auto">
          <a:xfrm>
            <a:off x="-1806890" y="0"/>
            <a:ext cx="113318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5614" y="540172"/>
            <a:ext cx="7163767" cy="692150"/>
          </a:xfrm>
        </p:spPr>
        <p:txBody>
          <a:bodyPr>
            <a:normAutofit fontScale="90000"/>
          </a:bodyPr>
          <a:lstStyle/>
          <a:p>
            <a:r>
              <a:rPr lang="en-GB" dirty="0"/>
              <a:t>Success factor: </a:t>
            </a:r>
            <a:r>
              <a:rPr lang="en-GB" dirty="0" smtClean="0"/>
              <a:t>don’t talk your silo. Think like a disinterested alien?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22673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data:image/png;base64,iVBORw0KGgoAAAANSUhEUgAAAOEAAADhCAMAAAAJbSJIAAAAkFBMVEX/AAD+AAD/////DQ3/+Pj/vb3/4OD/7+///Pz/Jyf/Njb/uLj/QED/jIz/UFD+6Oj/Hh7/Wlr/Xl7/19f/xMT/mpr/kJD/Skr/9PT/3d3/fX3/0tL/xcX/paX/NDT/Ozv/dnb/Fxf/oqL/5eX/IiL/hYX/Y2P/q6v/cnL/srL/zMz/Rkb/enr/l5f/bGz/LS0Mdn7MAAANBElEQVR4nO2ci7aqKhSGtTKtrLSrXc0utrJWvf/bbREmgpGVlttV/OOcsZ2ByOfkDi7Fqn64lKr64QoJFSX8701SuYv/Y30D4Ycr9iGPn1ll8JqS8OHnl1JJmEelIUSXKq2QYCmspYKlQph6IyZOWhAWpRE/+io3kKwCT4ML3maiiZnix6iU8DpqZpXBa7z1JaU0Y/7vSxIWYUnCfJKERVhfQoguZY//oMrgNd76klKaMf/3JQmLsG7UQ1H78YhVCqbHCDkrVWWgSLO+tpRmVhmYFDHhWyQJi7AkYT5JwiIs2ePf928ZKNKsry2lmVUGJkVM+BaVijA16t9qW7IQclYp8p2B8C2ShEVYkjCfJGERluzx86lUhKlRwZQ9fhmtLyqlb5EkLML6onqYGhXMP92WvkWSsAhLEuaTJCzCkoT5VCrCx28sRb5fTQim7PGTkoRFWF9EmNq2lJ0izfqiPeC3SBIWYUnCfCoVIR+YWWVgUsSEb9G3E6pP5RRdqNiqPnNfMT3+ZVbHWiNrv8HGZPskYbtLbjy+gBDM1/T4Tb2CpSFrQAyj8SThGm7sZCF8iyhhl+SthSyNGLVnCYdwoyT8UsIn2pZHmBL1kCMcVIxQYUYvd5leQki/QYMvxaKv2OAzMfhaDbfT8bdr8QUkxnwBRywVWnc1JkS/mDZRVYGnkH/hgvkHQtH/DCHnGJW5oJFVkpn/UUqf8Nrb6qHXdE3/Zzqd+h3XXdKfqy5WE103j6eTbV5o4JIEou744vpT/9j0xIQXk0RV49x4S/foT0/nsetaiZxezM4q/H37QsKGr+m67tRCOU549dshAWZXjzQJ87x3HBRcn1qEvu9EYd2xUj3V9ejW1lhI2MIx9S5tabzeIXwgemIYpPlLJqeN8yZ6kh6Mld8XER6hraOq7QhhDdt1xZ/QQI34uI5N51hd0DDnLCK86vE7B/55ExuypLpz+qsx2r+GsOMkAUO1OcLNmI3Tr7KEeqfF3rgTECZ7i6mRfJwxhLddF2QmL+FGlKaxYgkNPs6eJazNuDC9eZdwdwUYKhrAKt5cEJSXcEqhnNleq8HT5yxh8oE7hjCp1j3CM5SHmjNv6ZQ2Kvs7cZq5enwP3FMbmpeqdYQiN6vyhEbYKlBjkCAMw2hOu8s7hGAZJ3NrNUeQauCFmYMaGyWZmZDv8b15N5SuGwOMPoaEQz+pDOFv1drS8jgxVZZw3vC8H5hNIKhEj88Sqj/kXRg73FPDK61dVMWn76lvetaQWq/o8bcdXEesM0CtWR8auOWhr3jP+jCIwo5gDtJ9OOL8EmamT37QqsoPpDHzuDL7qpG3avqnPn1vHOEMxzAhcMEQ1qY4sMvEvU3YDJiXFD0VSkbdUk6QPu50PHrjCwgbvel0MWEbOY5wjmM1oZFgfVjHM3faPTt2GuEZnnFYTSOdoCHYWDSJSg8n+bK5hdteD2g1EhLi4aVygRJ1YAgnZBXFhrzvUgmTz6GqWx7UybqbizCppSbsEddhECVc46gNKFGt0IgJceDYiCMzLU2omFBVaVW70sayoDcMLJxkTJjlb+6Bll36DEefdXxhS3NI+LB17UOF+nCUzYfhqBVGaf3LK0opkQcDTqMb2JetchQSJushW0o3DT47xk8aIe0QNjNe/flWaQPtS+oh0QogtGrki7GQcIb91IEcsC0NDNMBamOmEZpQ0PfXf1s17i1wW1qlfWWOlqYKLiQzG6UnJMRtezxq5PrDfjSfov0h8ndKf0hnROPrnK4gjUVkQteZy4eUcEJ+oK0OT1hp+faZznmiAUA8ppn4vd6JRr1DSMfBeKytdEbT0+n049vHquLSNNd2czyi7XsuQkjTWUWPiyduCcJwYB5fB1WFH3kzg0hnmk7o0bHfGpnQHRoOqnvxTLPWj1vAfIR09qsvftd7JtdJQlZRIboxt4gKQ9rI26euCfb7Fh1ktNBb63UrIuXq8Y+i+e8dwsnlNiEa0dyZHy5E921wB8FP/qFo5OvxEwsKc6jeXI/vsKgb3B8DocEOh4zfKOx2j4+0v54Cz1ySHXYKbPy0gDBPj6/Omdx3W4pPLoML2+OfKIYx8fCNQNh3+/H9KxzmindmYEX4lPB/d+FBbuJqU9FXlDfnyPs0xw2qHmhhV+Ye5gOkmc8Q7hVbi6Yd3eCXrLXFYxrFGgaIyOij+yM1WiiR+WA+QtZvgBKczwcW5Mbaz2ckbac/P5hsTodBVAD62lhR0Z1hSnMzH2FIMlyEOid/ZgnDXP+Gcfw4kBu1ncKwduOB51Nru1ujh66ny6swP/x92Hic6QHCW+IIk0qOS7Pk5h3WU3/POyYUBCbnFiXRV/hQEjKShH+fkM6IWtdhKp0PesyPBVGkWU8RbkdEviBwR8KmTHJ/jpCZft8O9O6WUuvSwBLlbUvCnj1NlItwfyQXqz5WYApiaRMcOGPGQuLnryGmiGKBAyea9zLCO/KGm4pNruMVeEFEWA0wdveShPGzcUkJJDOW3Lrnw8YO7XfBLnebTHP0sSBqciXq9htOPU8DE4+J9TIfphBeVpuof/hYwg5kukjCuJQWQAhLzoUSDoM5UrAvoqWhCyjQsMAatDMWxI4J71X+5CoGJw/0QCvyiFJ9uM7kQ7wOmdmHxfX4l96YLpHsbNv2LwnCS2sWBLMFPTEFhDp6H9sOPrnWQd2/e0AxtfENwi0cc7N7rqKMe8ydTWz4UURbQ8ns6QNRcttdP/xttvNCi9zpezcIefxwEFbT6ZIUOsOEqhdD2JmRcWhXI/fBym60M2PXo3NPzqShbAMSU5+5QsIBOSKlGygpjVjR3sCoFl3XVuGof0JWs7rrOKN73NZXavWRCuk45oM+vDrowRKabGgd3w8HCaK5RQ+y49lMTLI3IT6LkViIqyNC2GxahS88TubgEcJ4UQ9tf0Er/ApCp8WtcOIDTHAuhiPcrLjN5EE1SajSBpts2XH9IRD+jLgH4pMC24D9rbKAQvQKwoTwsa+jLiB0+FVyx00S0q16fCjnBuGA35bGu95t7reKAZl7AyFuPS+kumkqQ5iQsU4Q/tA3MKimECaTQY2ZORMHPkw4St7YvkmIK9AWv2d81OYGYaXOEVrxlnoL5lwPEaJiSrflKt32ec3k7IrwhhrjJT1kuDKPx3Ej7vErlVnHNONNIy26ARM6PWTEhN2zeezQJmHD9fgWXc2PlyfjlkaNjyaEpm26K/o+DmG2aSHTzDCmHXv0mKHHhw6e+nATTRBp9Wd9qLucD/EJUxtMzocVWrvmN0belNDpcBmae0qD7tlEdSTeEX+4lCrMtldyTEOavSW330L2ULoWR7jBpQ+2lnlCquAeYbTfEW81BpZCj7gOyP4OTfUWYbLHTyM0RgJC0jYlCPsPEVbadwhxDpZQ2kPCDrRRI5Lt9T3CZ3zo+CLCjojw8Bhhn47F0ggvUNlCQhsI23cJb+v23AL/EBNGJj7HN/HYlsYY4jspIdvSsBqmtzT4gQyh2oEa0yY3UsInWpqbPiRzi4QPvd10Ot1Fu9rUh6Q83/VhZQPPEPtwfOXDJj1TR8ZwdHD0ilIqJmT1KKFO+xGyXfowIR3SGLjKjGlXUipC5+zBuQGj9yQhPXw6QIuSXnz+IAshrEukEpLvRJxo2vMYIRru0Yzq1nOEPj01spmap/j7j2cI6Yyl649te3uHkFtCeogwGnwpdIYwfY6QGdIZ3AD/CUKTVpJazUBNQSohN7F7iLBmce8Rf6z3OGHnxtj3iR6fb/RWryfEc3w6otw/R6j67ESgTt3xhA95wt27CH+gQkVj2CcIlV58gKu+pHGf6PFVk6m/ld3VaiLf40PWog2HmJDv8TdsTFhNpE8JnujxI3UG6CCYUasd3Ew9PvocjyGMuyAnzYepLc2GjQnfrsWt4vDGOg2M2phxKVlrO9rD9XR89LKNS1GarS4ROod01rBa0edaSqOFTXzSaYSNQbRYfTyQqGSrbQ+BUcw5CSRnojyIPF97yi8JjA5+/RAjwKt02+EA279hoFolFDj7WQlz6n3rvOHr7rbObtNtXsjXD1lGbfn1TkJYxSCjtiZMp52lkiD8q6KDoRZq9y50yWXBR/vDPqQrI5X6cPRLR0a1XiLmH/4LPMKzxeSoz0fUQ/E3wvGZ1Q8gVO3JFaC2vYr5lwmVrTZhD95v+mtBzD9NqERjggGRZgpj/nXC+9Y3EH64vsKHwsDMKgOTIiZ8iyRhEZZsafKpHD6UhHkkCYuwvoiQD8ysMjApYsK3SBIWYckeP5/K4UNJmEeSsAhLtjT5VA4fSsI8koRFWJIwnyRhEdY3EH64vsKHkjCPJGERlmxp8qkcPpSEeSQJi7Dkqn4+ScIirG8g/HB9hQ8lYR5JwiIs2dLkUzl8KAnzSBIWYUnCfJKERVjfQPjh+gofSsI8koRFWF/U0vD4mVUGrykJH35+Kf0awk8tpf8A+XUNknqbq8sAAAAASUVORK5CYII="/>
          <p:cNvSpPr>
            <a:spLocks noChangeAspect="1" noChangeArrowheads="1"/>
          </p:cNvSpPr>
          <p:nvPr/>
        </p:nvSpPr>
        <p:spPr bwMode="auto">
          <a:xfrm>
            <a:off x="536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pic>
        <p:nvPicPr>
          <p:cNvPr id="4100" name="Picture 4" descr="https://pbs.twimg.com/profile_images/3627936200/1571df8c99ec7018dea83a4c52121bd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6" y="1316038"/>
            <a:ext cx="4848225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49313" y="476672"/>
            <a:ext cx="8675687" cy="692150"/>
          </a:xfrm>
        </p:spPr>
        <p:txBody>
          <a:bodyPr/>
          <a:lstStyle/>
          <a:p>
            <a:r>
              <a:rPr lang="en-GB" dirty="0" smtClean="0"/>
              <a:t>Success factor:  pulling the high </a:t>
            </a:r>
            <a:r>
              <a:rPr lang="en-GB" dirty="0" err="1" smtClean="0"/>
              <a:t>falutin</a:t>
            </a:r>
            <a:r>
              <a:rPr lang="en-GB" dirty="0" smtClean="0"/>
              <a:t>’ back to plausible, practical local context?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807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443" y="454916"/>
            <a:ext cx="8435657" cy="69215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Talk to investors as soon as you have ideas: road test concepts with them.  You might be surprised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7717"/>
            <a:ext cx="4293220" cy="4778456"/>
          </a:xfrm>
        </p:spPr>
        <p:txBody>
          <a:bodyPr>
            <a:normAutofit/>
          </a:bodyPr>
          <a:lstStyle/>
          <a:p>
            <a:r>
              <a:rPr lang="en-GB" sz="2600" dirty="0"/>
              <a:t>Eg Birmingham Vision for Movements</a:t>
            </a:r>
          </a:p>
          <a:p>
            <a:r>
              <a:rPr lang="en-GB" sz="2600" dirty="0"/>
              <a:t>City Council and investors met informally </a:t>
            </a:r>
          </a:p>
          <a:p>
            <a:r>
              <a:rPr lang="en-GB" sz="2600" dirty="0"/>
              <a:t>Found common ground</a:t>
            </a:r>
          </a:p>
          <a:p>
            <a:r>
              <a:rPr lang="en-GB" sz="2600" dirty="0"/>
              <a:t>Created Vision for Movement</a:t>
            </a:r>
          </a:p>
          <a:p>
            <a:r>
              <a:rPr lang="en-GB" sz="2600" dirty="0"/>
              <a:t>Helped precipitate public realm and major metro projects</a:t>
            </a:r>
            <a:endParaRPr lang="en-GB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823" y="1057856"/>
            <a:ext cx="3790276" cy="540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4819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945" y="362372"/>
            <a:ext cx="8192110" cy="69215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Getting real about investment </a:t>
            </a:r>
            <a:r>
              <a:rPr lang="en-GB" u="sng" dirty="0" smtClean="0"/>
              <a:t>actualises creativity</a:t>
            </a: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BIMP_Bicester_N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72" b="8122"/>
          <a:stretch>
            <a:fillRect/>
          </a:stretch>
        </p:blipFill>
        <p:spPr bwMode="auto">
          <a:xfrm>
            <a:off x="381000" y="1255078"/>
            <a:ext cx="9144000" cy="480282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809814" y="6079928"/>
            <a:ext cx="27799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srgbClr val="000000"/>
                </a:solidFill>
              </a:rPr>
              <a:t>Acknowledgements to </a:t>
            </a:r>
            <a:r>
              <a:rPr lang="en-GB" sz="1400" b="1" dirty="0" err="1">
                <a:solidFill>
                  <a:srgbClr val="000000"/>
                </a:solidFill>
              </a:rPr>
              <a:t>Farrells</a:t>
            </a:r>
            <a:endParaRPr lang="en-GB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78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4680" y="2406490"/>
            <a:ext cx="7963823" cy="646331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Strategic investment plans:  what they are, aren’t, and how they can really work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939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416496" y="2204864"/>
            <a:ext cx="8915040" cy="1157032"/>
          </a:xfrm>
        </p:spPr>
        <p:txBody>
          <a:bodyPr/>
          <a:lstStyle/>
          <a:p>
            <a:pPr algn="ctr"/>
            <a:r>
              <a:rPr lang="en-GB" sz="4000" b="1" dirty="0" smtClean="0">
                <a:solidFill>
                  <a:schemeClr val="accent3"/>
                </a:solidFill>
              </a:rPr>
              <a:t>Panel Q &amp; A </a:t>
            </a:r>
            <a:endParaRPr lang="en-GB" sz="4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48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20552" y="188640"/>
            <a:ext cx="7859216" cy="132556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kern="0" dirty="0" smtClean="0">
                <a:solidFill>
                  <a:srgbClr val="000000"/>
                </a:solidFill>
              </a:rPr>
              <a:t>Mixed views about the Duty </a:t>
            </a:r>
            <a:endParaRPr lang="en-GB" kern="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28464" y="1340768"/>
            <a:ext cx="8856984" cy="483619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700" kern="0" dirty="0" smtClean="0">
                <a:solidFill>
                  <a:srgbClr val="000000"/>
                </a:solidFill>
              </a:rPr>
              <a:t>Research unearthed a wide mix of views about the Duty </a:t>
            </a:r>
          </a:p>
          <a:p>
            <a:r>
              <a:rPr lang="en-GB" sz="2700" kern="0" dirty="0" smtClean="0">
                <a:solidFill>
                  <a:srgbClr val="000000"/>
                </a:solidFill>
              </a:rPr>
              <a:t>From hostility from some who saw it as a “half measure” in the absence of “proper strategic planning”</a:t>
            </a:r>
          </a:p>
          <a:p>
            <a:r>
              <a:rPr lang="en-GB" sz="2700" kern="0" dirty="0" smtClean="0">
                <a:solidFill>
                  <a:srgbClr val="000000"/>
                </a:solidFill>
              </a:rPr>
              <a:t>To a cautious welcome as a locally-led alternative to the old “top down way of doing things”</a:t>
            </a:r>
          </a:p>
          <a:p>
            <a:r>
              <a:rPr lang="en-GB" sz="2700" kern="0" dirty="0" smtClean="0">
                <a:solidFill>
                  <a:srgbClr val="000000"/>
                </a:solidFill>
              </a:rPr>
              <a:t>Introduction of the Duty – “dropped in…at the last moment” - had created considerable confusion </a:t>
            </a:r>
          </a:p>
          <a:p>
            <a:r>
              <a:rPr lang="en-GB" sz="2700" kern="0" dirty="0" smtClean="0">
                <a:solidFill>
                  <a:srgbClr val="000000"/>
                </a:solidFill>
              </a:rPr>
              <a:t>Common view that it would not survive after the May election…</a:t>
            </a:r>
          </a:p>
        </p:txBody>
      </p:sp>
    </p:spTree>
    <p:extLst>
      <p:ext uri="{BB962C8B-B14F-4D97-AF65-F5344CB8AC3E}">
        <p14:creationId xmlns:p14="http://schemas.microsoft.com/office/powerpoint/2010/main" val="73938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280" y="836712"/>
            <a:ext cx="8915040" cy="1143000"/>
          </a:xfrm>
        </p:spPr>
        <p:txBody>
          <a:bodyPr/>
          <a:lstStyle/>
          <a:p>
            <a:pPr algn="ctr"/>
            <a:r>
              <a:rPr lang="en-GB" sz="4000" b="1" dirty="0" smtClean="0">
                <a:solidFill>
                  <a:schemeClr val="accent3"/>
                </a:solidFill>
              </a:rPr>
              <a:t>Where can I get some help?</a:t>
            </a:r>
            <a:endParaRPr lang="en-GB" sz="4000" b="1" dirty="0">
              <a:solidFill>
                <a:schemeClr val="accent3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344488" y="3356992"/>
            <a:ext cx="8915040" cy="1143000"/>
          </a:xfrm>
        </p:spPr>
        <p:txBody>
          <a:bodyPr/>
          <a:lstStyle/>
          <a:p>
            <a:pPr algn="ctr"/>
            <a:r>
              <a:rPr lang="en-GB" sz="4000" dirty="0" smtClean="0"/>
              <a:t>Andrew Pritchard</a:t>
            </a:r>
          </a:p>
          <a:p>
            <a:pPr algn="ctr"/>
            <a:r>
              <a:rPr lang="en-GB" sz="4000" dirty="0" smtClean="0"/>
              <a:t>PAS Principal Consultant 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78756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387468" y="980728"/>
            <a:ext cx="8915040" cy="1143000"/>
          </a:xfrm>
        </p:spPr>
        <p:txBody>
          <a:bodyPr/>
          <a:lstStyle/>
          <a:p>
            <a:pPr algn="ctr"/>
            <a:r>
              <a:rPr lang="en-GB" sz="4800" b="1" dirty="0" smtClean="0">
                <a:solidFill>
                  <a:schemeClr val="accent3"/>
                </a:solidFill>
              </a:rPr>
              <a:t>For More information… </a:t>
            </a:r>
            <a:endParaRPr lang="en-GB" sz="4800" b="1" dirty="0">
              <a:solidFill>
                <a:schemeClr val="accent3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96616" y="3284984"/>
            <a:ext cx="669674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600" b="1" dirty="0">
                <a:solidFill>
                  <a:srgbClr val="000000"/>
                </a:solidFill>
              </a:rPr>
              <a:t>www.pas.gov.uk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420249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28464" y="1196752"/>
            <a:ext cx="8928992" cy="435133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700" kern="0" dirty="0" smtClean="0">
                <a:solidFill>
                  <a:srgbClr val="000000"/>
                </a:solidFill>
              </a:rPr>
              <a:t>In that context, authorities had been on a steep learning curve </a:t>
            </a:r>
          </a:p>
          <a:p>
            <a:r>
              <a:rPr lang="en-GB" sz="2700" kern="0" dirty="0" smtClean="0">
                <a:solidFill>
                  <a:srgbClr val="000000"/>
                </a:solidFill>
              </a:rPr>
              <a:t>Initial perception that the Duty was a narrow process requirement </a:t>
            </a:r>
          </a:p>
          <a:p>
            <a:r>
              <a:rPr lang="en-GB" sz="2700" kern="0" dirty="0" smtClean="0">
                <a:solidFill>
                  <a:srgbClr val="000000"/>
                </a:solidFill>
              </a:rPr>
              <a:t>Replaced by an understanding that the Duty was a “pretty fundamental test”</a:t>
            </a:r>
          </a:p>
          <a:p>
            <a:r>
              <a:rPr lang="en-GB" sz="2700" kern="0" dirty="0" smtClean="0">
                <a:solidFill>
                  <a:srgbClr val="000000"/>
                </a:solidFill>
              </a:rPr>
              <a:t>Many officers faced an internal task of raising awareness amongst senior officers and elected members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447600" y="188640"/>
            <a:ext cx="10515600" cy="132556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kern="0" dirty="0" smtClean="0">
                <a:solidFill>
                  <a:srgbClr val="000000"/>
                </a:solidFill>
              </a:rPr>
              <a:t>Learning curve</a:t>
            </a:r>
            <a:endParaRPr lang="en-GB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26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20552" y="188640"/>
            <a:ext cx="7859216" cy="132556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kern="0" dirty="0" smtClean="0">
                <a:solidFill>
                  <a:srgbClr val="000000"/>
                </a:solidFill>
              </a:rPr>
              <a:t>Learning curve</a:t>
            </a:r>
            <a:endParaRPr lang="en-GB" kern="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28464" y="1340768"/>
            <a:ext cx="8856984" cy="483619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sz="2700" i="1" kern="0" dirty="0" smtClean="0">
                <a:solidFill>
                  <a:srgbClr val="000000"/>
                </a:solidFill>
              </a:rPr>
              <a:t>“They thought regional officers had been abolished. It wasn’t – it was delegated”.</a:t>
            </a:r>
          </a:p>
          <a:p>
            <a:pPr marL="0" indent="0">
              <a:buFontTx/>
              <a:buNone/>
            </a:pPr>
            <a:endParaRPr lang="en-GB" sz="2700" i="1" kern="0" dirty="0">
              <a:solidFill>
                <a:srgbClr val="000000"/>
              </a:solidFill>
            </a:endParaRPr>
          </a:p>
          <a:p>
            <a:pPr marL="0" indent="0">
              <a:buFontTx/>
              <a:buNone/>
            </a:pPr>
            <a:r>
              <a:rPr lang="en-GB" sz="2700" i="1" kern="0" dirty="0" smtClean="0">
                <a:solidFill>
                  <a:srgbClr val="000000"/>
                </a:solidFill>
              </a:rPr>
              <a:t>“The removal of top-down planning, whatever you thought of it, created a void”.</a:t>
            </a:r>
          </a:p>
          <a:p>
            <a:pPr marL="0" indent="0">
              <a:buFontTx/>
              <a:buNone/>
            </a:pPr>
            <a:endParaRPr lang="en-GB" sz="2700" i="1" kern="0" dirty="0">
              <a:solidFill>
                <a:srgbClr val="000000"/>
              </a:solidFill>
            </a:endParaRPr>
          </a:p>
          <a:p>
            <a:pPr marL="0" indent="0">
              <a:buFontTx/>
              <a:buNone/>
            </a:pPr>
            <a:r>
              <a:rPr lang="en-GB" sz="2700" i="1" kern="0" dirty="0" smtClean="0">
                <a:solidFill>
                  <a:srgbClr val="000000"/>
                </a:solidFill>
              </a:rPr>
              <a:t>“Most now appreciate that the Duty is a pretty fundamental test”.</a:t>
            </a:r>
          </a:p>
          <a:p>
            <a:pPr marL="0" indent="0">
              <a:buFontTx/>
              <a:buNone/>
            </a:pPr>
            <a:endParaRPr lang="en-GB" sz="2700" i="1" kern="0" dirty="0">
              <a:solidFill>
                <a:srgbClr val="000000"/>
              </a:solidFill>
            </a:endParaRPr>
          </a:p>
          <a:p>
            <a:pPr marL="0" indent="0">
              <a:buFontTx/>
              <a:buNone/>
            </a:pPr>
            <a:r>
              <a:rPr lang="en-GB" sz="2700" i="1" kern="0" dirty="0" smtClean="0">
                <a:solidFill>
                  <a:srgbClr val="000000"/>
                </a:solidFill>
              </a:rPr>
              <a:t>“We thought we were doing everything right. Up until the point we failed”.</a:t>
            </a:r>
          </a:p>
        </p:txBody>
      </p:sp>
    </p:spTree>
    <p:extLst>
      <p:ext uri="{BB962C8B-B14F-4D97-AF65-F5344CB8AC3E}">
        <p14:creationId xmlns:p14="http://schemas.microsoft.com/office/powerpoint/2010/main" val="25146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28464" y="1196752"/>
            <a:ext cx="8928992" cy="435133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700" kern="0" dirty="0" smtClean="0">
                <a:solidFill>
                  <a:srgbClr val="000000"/>
                </a:solidFill>
              </a:rPr>
              <a:t>The response to the Duty was shaped by local context</a:t>
            </a:r>
          </a:p>
          <a:p>
            <a:r>
              <a:rPr lang="en-GB" sz="2700" kern="0" dirty="0" smtClean="0">
                <a:solidFill>
                  <a:srgbClr val="000000"/>
                </a:solidFill>
              </a:rPr>
              <a:t>For areas with a history of cooperation and a shared / emerging vision, the Duty was a continuation of business as normal </a:t>
            </a:r>
          </a:p>
          <a:p>
            <a:pPr marL="0" indent="0">
              <a:buFontTx/>
              <a:buNone/>
            </a:pPr>
            <a:endParaRPr lang="en-GB" sz="2700" kern="0" dirty="0">
              <a:solidFill>
                <a:srgbClr val="000000"/>
              </a:solidFill>
            </a:endParaRPr>
          </a:p>
          <a:p>
            <a:pPr marL="0" indent="0">
              <a:buFontTx/>
              <a:buNone/>
            </a:pPr>
            <a:r>
              <a:rPr lang="en-GB" sz="2700" i="1" kern="0" dirty="0" smtClean="0">
                <a:solidFill>
                  <a:srgbClr val="000000"/>
                </a:solidFill>
              </a:rPr>
              <a:t>“We have a strong bond [with neighbours]. The Duty just gives us another reason for talking at that strategic level, for seeing out inter-relationships”.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88504" y="188640"/>
            <a:ext cx="8424936" cy="1325563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6699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kern="0" dirty="0" smtClean="0">
                <a:solidFill>
                  <a:srgbClr val="000000"/>
                </a:solidFill>
              </a:rPr>
              <a:t>Local context</a:t>
            </a:r>
            <a:endParaRPr lang="en-GB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82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DE Presentation 2015">
  <a:themeElements>
    <a:clrScheme name="PBA_Sept 200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BA_Sept 200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BA_Sept 20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BA_Sept 20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BA_Sept 20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BA_Sept 20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BA_Sept 20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BA_Sept 20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BA_Sept 20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BA_Sept 20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BA_Sept 20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BA_Sept 20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BA_Sept 20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BA_Sept 20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49B123E4-594F-456A-8DE3-2D5B88069A87}" vid="{F90D6CC2-093B-4F02-BA08-7EE45C675740}"/>
    </a:ext>
  </a:extLst>
</a:theme>
</file>

<file path=ppt/theme/theme4.xml><?xml version="1.0" encoding="utf-8"?>
<a:theme xmlns:a="http://schemas.openxmlformats.org/drawingml/2006/main" name="LG Group 2">
  <a:themeElements>
    <a:clrScheme name="LG Group 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G Group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LG Group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G Group 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G Group 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G Group 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G Group 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G Group 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G Group 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G Group 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G Group 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G Group 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G Group 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G Group 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</TotalTime>
  <Words>2019</Words>
  <Application>Microsoft Office PowerPoint</Application>
  <PresentationFormat>A4 Paper (210x297 mm)</PresentationFormat>
  <Paragraphs>287</Paragraphs>
  <Slides>61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61</vt:i4>
      </vt:variant>
    </vt:vector>
  </HeadingPairs>
  <TitlesOfParts>
    <vt:vector size="73" baseType="lpstr">
      <vt:lpstr>Arial</vt:lpstr>
      <vt:lpstr>Calibri</vt:lpstr>
      <vt:lpstr>DejaVu Sans</vt:lpstr>
      <vt:lpstr>StarSymbol</vt:lpstr>
      <vt:lpstr>Times New Roman</vt:lpstr>
      <vt:lpstr>Wingdings</vt:lpstr>
      <vt:lpstr>Office Theme</vt:lpstr>
      <vt:lpstr>Office Theme</vt:lpstr>
      <vt:lpstr>PDE Presentation 2015</vt:lpstr>
      <vt:lpstr>LG Group 2</vt:lpstr>
      <vt:lpstr>2_Office Theme</vt:lpstr>
      <vt:lpstr>1_Office Theme</vt:lpstr>
      <vt:lpstr>PowerPoint Presentation</vt:lpstr>
      <vt:lpstr>PowerPoint Presentation</vt:lpstr>
      <vt:lpstr>The Story So Far…</vt:lpstr>
      <vt:lpstr>Beyond the Duty to Co-operate… …and towards effective strategic planning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“Strategic Planning” in Oxfordshire Context</vt:lpstr>
      <vt:lpstr>Oxfordshire Devolution A Deal for Greater Economic Success</vt:lpstr>
      <vt:lpstr>PowerPoint Presentation</vt:lpstr>
      <vt:lpstr>Oxfordshire Economy and context</vt:lpstr>
      <vt:lpstr>Devolution “Process”</vt:lpstr>
      <vt:lpstr>Oxfordshire Devolution Proposal: Infrastructure</vt:lpstr>
      <vt:lpstr>Oxfordshire Devolution Proposal: Infrastructure</vt:lpstr>
      <vt:lpstr>PowerPoint Presentation</vt:lpstr>
      <vt:lpstr>PowerPoint Presentation</vt:lpstr>
      <vt:lpstr>Where Are We Now?</vt:lpstr>
      <vt:lpstr>Strategic Planning: The Way Forward</vt:lpstr>
      <vt:lpstr>PowerPoint Presentation</vt:lpstr>
      <vt:lpstr>Strategic investment plans:  what they are, aren’t, and how they can really work </vt:lpstr>
      <vt:lpstr>What are “area-wide strategic investment plans”?</vt:lpstr>
      <vt:lpstr>Saving money through joint commissioning</vt:lpstr>
      <vt:lpstr>Strategic investment plans are not about this </vt:lpstr>
      <vt:lpstr>They’re about this: innovation and information flows</vt:lpstr>
      <vt:lpstr>Strategic investment plans are not about this </vt:lpstr>
      <vt:lpstr>They’re about this: improving underlying economic geographies</vt:lpstr>
      <vt:lpstr>Strategic investment plans are not about this (not really)  </vt:lpstr>
      <vt:lpstr>They’re about this: stimulating private sector investment </vt:lpstr>
      <vt:lpstr>They’re about this: stimulating private sector investment </vt:lpstr>
      <vt:lpstr>Information de-risks investment: quality</vt:lpstr>
      <vt:lpstr>Information de-risks investment: neighbours</vt:lpstr>
      <vt:lpstr>Information de-risks investment: S106/CIL (land price) </vt:lpstr>
      <vt:lpstr>Information de-risks investment: co-ordination</vt:lpstr>
      <vt:lpstr>Example: West Midlands – contaminated sites, lack of viability, fractured plans?</vt:lpstr>
      <vt:lpstr>Integrating infrastructure and focused site delivery to accelerate investment</vt:lpstr>
      <vt:lpstr>Towards “Opportunity Areas” supported by infrastructure provision to focus investment</vt:lpstr>
      <vt:lpstr>Telling the delivery and implementation story</vt:lpstr>
      <vt:lpstr>Focusing your firepower to get investment moving</vt:lpstr>
      <vt:lpstr>Getting from LEP/Combined Authority Strategic Economic Plans to implementation</vt:lpstr>
      <vt:lpstr>Understanding the gap, and plugging it</vt:lpstr>
      <vt:lpstr>Challenging local authorities to grow </vt:lpstr>
      <vt:lpstr>Success factor: a willingness to think creatively, heretically about existing plans.  Instead, think markets and viability </vt:lpstr>
      <vt:lpstr>Success factor: Chatham House Rules?</vt:lpstr>
      <vt:lpstr>Success factor: a willingness to return to the  old classics? </vt:lpstr>
      <vt:lpstr>Success factor: don’t talk your silo. Think like a disinterested alien?</vt:lpstr>
      <vt:lpstr>Success factor:  pulling the high falutin’ back to plausible, practical local context?</vt:lpstr>
      <vt:lpstr>Talk to investors as soon as you have ideas: road test concepts with them.  You might be surprised </vt:lpstr>
      <vt:lpstr>Getting real about investment actualises creativity</vt:lpstr>
      <vt:lpstr>Strategic investment plans:  what they are, aren’t, and how they can really work </vt:lpstr>
      <vt:lpstr>PowerPoint Presentation</vt:lpstr>
      <vt:lpstr>Where can I get some help?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Lester</dc:creator>
  <cp:lastModifiedBy>Scott Phillips</cp:lastModifiedBy>
  <cp:revision>45</cp:revision>
  <cp:lastPrinted>2015-12-17T10:32:09Z</cp:lastPrinted>
  <dcterms:modified xsi:type="dcterms:W3CDTF">2016-02-23T10:31:40Z</dcterms:modified>
</cp:coreProperties>
</file>