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0" r:id="rId3"/>
    <p:sldId id="266" r:id="rId4"/>
    <p:sldId id="268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77" r:id="rId13"/>
    <p:sldId id="276" r:id="rId14"/>
    <p:sldId id="278" r:id="rId15"/>
    <p:sldId id="259" r:id="rId16"/>
    <p:sldId id="279" r:id="rId17"/>
    <p:sldId id="280" r:id="rId18"/>
    <p:sldId id="281" r:id="rId19"/>
    <p:sldId id="26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14D7-3CA4-473E-BA7B-732552F993EA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74FB9-1A88-42C0-A8FB-353A5644B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9E7FE-BF88-438C-BF87-B389A26BBF50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6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62EE-E42C-4876-A9CD-7CD7AF0D40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75E7-E4BD-4D60-B7EB-5012DC9BC76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1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DF2A-36FE-411A-BE18-F0BFCFD85AB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5E91-79D3-4EF6-ABA3-DFAE593B7E5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7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74B0-43C4-4401-8349-710CF3EB50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1FFE-9A03-4F70-8C0A-5D160111A4F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81A0-7EEE-429E-864B-26E3587D31E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F542-4256-4169-9430-AE41383E60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30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E912-FB77-4665-86AA-C30B9E3C72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BFFB-292D-4872-96FF-DE23D94C97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2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09D9-E5BC-4F79-A8FF-99A1E635FC1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2A9E-8EC1-4D7A-A050-C3B3211F4AB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87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BCC9-C71F-40CD-AFD9-EFD35B8B4C0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21B6-750F-42AB-A60B-8F2F1BB0CD3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C053-CEA5-49D8-B3E6-63E67353A6F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47FD-D100-4C4A-958B-2240621F41D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9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2969-F06C-459D-97DE-1BE56D814BC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BA03-632E-4709-96AC-4299CFF3147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8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8D7C-AF84-4411-A786-15E605AB41A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D760-F62D-4EDE-8660-B119D78AE4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4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EFC2-3B34-4AE8-B201-A81F7F98AF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86BA-5C03-476D-82F9-B7911BEB708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6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2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3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3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7A71-8B1E-4FD3-A255-2BF205E2DFC6}" type="datetimeFigureOut">
              <a:rPr lang="en-GB" smtClean="0"/>
              <a:t>16/07/2015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2C61-0F95-4FE5-B9F5-C782CD6CB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9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C9C09-E721-4DDB-BBD6-7C8C6AB7E1B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E9DB5-E0D7-4CF1-A0D6-7919BC9110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875" y="2039938"/>
            <a:ext cx="10369550" cy="1778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Local Authority Experience </a:t>
            </a:r>
            <a:br>
              <a:rPr lang="en-GB" dirty="0" smtClean="0"/>
            </a:br>
            <a:r>
              <a:rPr lang="en-GB" dirty="0"/>
              <a:t>M</a:t>
            </a:r>
            <a:r>
              <a:rPr lang="en-GB" dirty="0" smtClean="0"/>
              <a:t>anaging an effective S106 process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941888"/>
            <a:ext cx="73056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       Stephen Pointer    Strategic Planning and Housing Manager   Harborough District Council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/>
          </a:p>
        </p:txBody>
      </p:sp>
      <p:pic>
        <p:nvPicPr>
          <p:cNvPr id="2052" name="Picture 5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48350"/>
            <a:ext cx="3992736" cy="299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0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b="1" dirty="0" smtClean="0"/>
              <a:t>What we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en-GB" u="sng" dirty="0" smtClean="0">
              <a:effectLst/>
              <a:latin typeface="Arial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Corporate S106 Group</a:t>
            </a:r>
          </a:p>
          <a:p>
            <a:pPr algn="just"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S106 Monitoring Officer</a:t>
            </a:r>
          </a:p>
          <a:p>
            <a:pPr algn="just"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Corporate Database of S106 agreements</a:t>
            </a:r>
            <a:endParaRPr lang="en-GB" sz="3600" b="1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GB" sz="3600" b="1" dirty="0" smtClean="0">
              <a:effectLst/>
              <a:ea typeface="Calibri"/>
              <a:cs typeface="Times New Roman"/>
            </a:endParaRPr>
          </a:p>
          <a:p>
            <a:r>
              <a:rPr lang="en-GB" sz="3600" b="1" dirty="0" smtClean="0"/>
              <a:t>Manage the “end to end” process</a:t>
            </a:r>
          </a:p>
          <a:p>
            <a:endParaRPr lang="en-GB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282" y="195006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Corporate S106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en-GB" u="sng" dirty="0" smtClean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Development Management,  Policy (S106 officer), Legal, Finance, Open Space, Community Leisure, Assets,</a:t>
            </a: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Manages “end to end” process</a:t>
            </a:r>
          </a:p>
          <a:p>
            <a:pPr>
              <a:spcAft>
                <a:spcPts val="0"/>
              </a:spcAft>
            </a:pPr>
            <a:r>
              <a:rPr lang="en-GB" sz="3600" b="1" dirty="0" smtClean="0">
                <a:effectLst/>
                <a:ea typeface="Calibri"/>
                <a:cs typeface="Times New Roman"/>
              </a:rPr>
              <a:t>Policy,  applications, agreements, </a:t>
            </a:r>
            <a:r>
              <a:rPr lang="en-GB" sz="3600" b="1" dirty="0" err="1" smtClean="0">
                <a:effectLst/>
                <a:ea typeface="Calibri"/>
                <a:cs typeface="Times New Roman"/>
              </a:rPr>
              <a:t>dicharging</a:t>
            </a:r>
            <a:r>
              <a:rPr lang="en-GB" sz="3600" b="1" dirty="0" smtClean="0">
                <a:effectLst/>
                <a:ea typeface="Calibri"/>
                <a:cs typeface="Times New Roman"/>
              </a:rPr>
              <a:t> obligations,  spend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19" y="198913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S106 Monitoring Officer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en-GB" u="sng" dirty="0" smtClean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Part time role (along Housing Enabling)</a:t>
            </a: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Monitor development, trigger points;</a:t>
            </a: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Invoices where obligation is a payment;</a:t>
            </a: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Maintain database of S106 agreements</a:t>
            </a:r>
          </a:p>
          <a:p>
            <a:pPr>
              <a:spcAft>
                <a:spcPts val="0"/>
              </a:spcAft>
            </a:pPr>
            <a:r>
              <a:rPr lang="en-GB" sz="3600" b="1" dirty="0" smtClean="0">
                <a:ea typeface="Calibri"/>
                <a:cs typeface="Times New Roman"/>
              </a:rPr>
              <a:t>Reports to Corporate S106 Group</a:t>
            </a:r>
            <a:endParaRPr lang="en-GB" sz="3600" b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3600" b="1" dirty="0" smtClean="0">
              <a:effectLst/>
              <a:ea typeface="Calibri"/>
              <a:cs typeface="Times New Roman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7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Database of S106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80928"/>
            <a:ext cx="8229600" cy="452596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en-GB" u="sng" dirty="0" smtClean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b="1" dirty="0" smtClean="0">
                <a:ea typeface="Calibri"/>
                <a:cs typeface="Times New Roman"/>
              </a:rPr>
              <a:t>Maintained by Monitoring Officer </a:t>
            </a:r>
          </a:p>
          <a:p>
            <a:pPr>
              <a:spcAft>
                <a:spcPts val="0"/>
              </a:spcAft>
            </a:pPr>
            <a:r>
              <a:rPr lang="en-GB" b="1" dirty="0" smtClean="0">
                <a:ea typeface="Calibri"/>
                <a:cs typeface="Times New Roman"/>
              </a:rPr>
              <a:t>Details of obligations, trigger points, spend by dates.  Pooling queries. FOI requests</a:t>
            </a:r>
          </a:p>
          <a:p>
            <a:pPr>
              <a:spcAft>
                <a:spcPts val="0"/>
              </a:spcAft>
            </a:pPr>
            <a:r>
              <a:rPr lang="en-GB" b="1" dirty="0" smtClean="0">
                <a:ea typeface="Calibri"/>
                <a:cs typeface="Times New Roman"/>
              </a:rPr>
              <a:t>Updated monitoring position</a:t>
            </a:r>
          </a:p>
          <a:p>
            <a:pPr>
              <a:spcAft>
                <a:spcPts val="0"/>
              </a:spcAft>
            </a:pPr>
            <a:r>
              <a:rPr lang="en-GB" b="1" dirty="0" smtClean="0">
                <a:ea typeface="Calibri"/>
                <a:cs typeface="Times New Roman"/>
              </a:rPr>
              <a:t>Accountable officer for spend</a:t>
            </a:r>
          </a:p>
          <a:p>
            <a:pPr algn="just">
              <a:spcAft>
                <a:spcPts val="0"/>
              </a:spcAft>
            </a:pPr>
            <a:endParaRPr lang="en-GB" sz="3600" b="1" dirty="0" smtClean="0">
              <a:effectLst/>
              <a:ea typeface="Calibri"/>
              <a:cs typeface="Times New Roman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4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S106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Application and pre application stage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Pre - application Stage – (advice based on Core Strategy Infrastructure Plan)</a:t>
            </a:r>
          </a:p>
          <a:p>
            <a:r>
              <a:rPr lang="en-GB" dirty="0" smtClean="0"/>
              <a:t>Guidance to consultees on making effective response  ( Leicestershire Protocol )</a:t>
            </a:r>
          </a:p>
          <a:p>
            <a:r>
              <a:rPr lang="en-GB" dirty="0" smtClean="0"/>
              <a:t>Specific infrastructure requirement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S106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Determination and Agreement stage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Viability test - internal / external assessment</a:t>
            </a:r>
          </a:p>
          <a:p>
            <a:r>
              <a:rPr lang="en-GB" dirty="0"/>
              <a:t>Heads of Terms – clarity in reports</a:t>
            </a:r>
          </a:p>
          <a:p>
            <a:r>
              <a:rPr lang="en-GB" dirty="0" smtClean="0"/>
              <a:t>Wording of agreement – involvement</a:t>
            </a:r>
          </a:p>
          <a:p>
            <a:r>
              <a:rPr lang="en-GB" dirty="0" smtClean="0"/>
              <a:t>Bonding issue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S106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 Discharge of obligations and spend stage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Time restrictions on spend</a:t>
            </a:r>
          </a:p>
          <a:p>
            <a:r>
              <a:rPr lang="en-GB" dirty="0" smtClean="0"/>
              <a:t>Changes to needs and local requirements</a:t>
            </a:r>
          </a:p>
          <a:p>
            <a:r>
              <a:rPr lang="en-GB" dirty="0"/>
              <a:t>V</a:t>
            </a:r>
            <a:r>
              <a:rPr lang="en-GB" dirty="0" smtClean="0"/>
              <a:t>ariations to agreements</a:t>
            </a:r>
          </a:p>
          <a:p>
            <a:r>
              <a:rPr lang="en-GB" dirty="0" smtClean="0"/>
              <a:t>Councillor involvement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S106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676456" cy="4525963"/>
          </a:xfrm>
        </p:spPr>
        <p:txBody>
          <a:bodyPr>
            <a:normAutofit/>
          </a:bodyPr>
          <a:lstStyle/>
          <a:p>
            <a:pPr lvl="2" algn="just"/>
            <a:r>
              <a:rPr lang="en-GB" dirty="0">
                <a:ea typeface="Calibri"/>
                <a:cs typeface="Times New Roman"/>
              </a:rPr>
              <a:t>HDC – open space, community leisure, affordable housing   </a:t>
            </a:r>
          </a:p>
          <a:p>
            <a:pPr lvl="2" algn="just"/>
            <a:r>
              <a:rPr lang="en-GB" dirty="0" smtClean="0">
                <a:ea typeface="Calibri"/>
                <a:cs typeface="Times New Roman"/>
              </a:rPr>
              <a:t>LCC – education, libraries recycling </a:t>
            </a:r>
          </a:p>
          <a:p>
            <a:pPr lvl="2" algn="just"/>
            <a:r>
              <a:rPr lang="en-GB" sz="3600" dirty="0" smtClean="0">
                <a:ea typeface="Calibri"/>
                <a:cs typeface="Times New Roman"/>
              </a:rPr>
              <a:t>Health services</a:t>
            </a:r>
          </a:p>
          <a:p>
            <a:pPr lvl="2" algn="just"/>
            <a:r>
              <a:rPr lang="en-GB" sz="3600" dirty="0" smtClean="0">
                <a:ea typeface="Calibri"/>
                <a:cs typeface="Times New Roman"/>
              </a:rPr>
              <a:t>Police</a:t>
            </a:r>
            <a:endParaRPr lang="en-GB" sz="3600" dirty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48" y="3573016"/>
            <a:ext cx="4587552" cy="35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And finally……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676456" cy="45259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Funding gap in services</a:t>
            </a:r>
          </a:p>
          <a:p>
            <a:r>
              <a:rPr lang="en-GB" sz="3600" dirty="0" smtClean="0"/>
              <a:t>Making development acceptable</a:t>
            </a:r>
          </a:p>
          <a:p>
            <a:r>
              <a:rPr lang="en-GB" sz="3600" dirty="0" smtClean="0"/>
              <a:t>Boost housing</a:t>
            </a:r>
          </a:p>
          <a:p>
            <a:r>
              <a:rPr lang="en-GB" sz="3600" dirty="0" smtClean="0"/>
              <a:t>CIL route </a:t>
            </a:r>
            <a:endParaRPr lang="en-GB" sz="3600" dirty="0"/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72967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4800" b="1" dirty="0" smtClean="0">
                <a:solidFill>
                  <a:prstClr val="black"/>
                </a:solidFill>
              </a:rPr>
              <a:t>		</a:t>
            </a:r>
          </a:p>
          <a:p>
            <a:pPr marL="0" lvl="0" indent="0">
              <a:buNone/>
            </a:pPr>
            <a:r>
              <a:rPr lang="en-GB" sz="4800" b="1" dirty="0">
                <a:solidFill>
                  <a:prstClr val="black"/>
                </a:solidFill>
              </a:rPr>
              <a:t>	</a:t>
            </a:r>
            <a:r>
              <a:rPr lang="en-GB" sz="4800" b="1" dirty="0" smtClean="0">
                <a:solidFill>
                  <a:prstClr val="black"/>
                </a:solidFill>
              </a:rPr>
              <a:t>		Questions 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3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89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http://w0.fast-meteo.com/locationmaps/Market-Harborough.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4" y="1844824"/>
            <a:ext cx="757317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843213" y="981075"/>
            <a:ext cx="5184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/>
              <a:t> National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6513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-87313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9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517650"/>
            <a:ext cx="64087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771775" y="692150"/>
            <a:ext cx="474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/>
              <a:t>District Context </a:t>
            </a:r>
          </a:p>
        </p:txBody>
      </p:sp>
    </p:spTree>
    <p:extLst>
      <p:ext uri="{BB962C8B-B14F-4D97-AF65-F5344CB8AC3E}">
        <p14:creationId xmlns:p14="http://schemas.microsoft.com/office/powerpoint/2010/main" val="1345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-87313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9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771775" y="692150"/>
            <a:ext cx="5976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/>
              <a:t>“Bustle without the hustle”</a:t>
            </a:r>
            <a:endParaRPr lang="en-GB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0" y="2420888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-87313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Fxo</a:t>
            </a:r>
            <a:endParaRPr lang="en-GB" dirty="0"/>
          </a:p>
        </p:txBody>
      </p:sp>
      <p:pic>
        <p:nvPicPr>
          <p:cNvPr id="4099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210525" cy="4810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1920" y="729878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4000" b="1" dirty="0" smtClean="0">
                <a:latin typeface="+mj-lt"/>
              </a:rPr>
              <a:t>        Foxton Locks</a:t>
            </a:r>
            <a:endParaRPr lang="en-GB" alt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-87313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9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08660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359" y="692696"/>
            <a:ext cx="2720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4000" b="1" dirty="0" smtClean="0">
                <a:latin typeface="+mj-lt"/>
              </a:rPr>
              <a:t>Magna Park</a:t>
            </a:r>
            <a:endParaRPr lang="en-GB" alt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8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7168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9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5896" y="692696"/>
            <a:ext cx="4705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4000" b="1" dirty="0" smtClean="0">
                <a:latin typeface="+mj-lt"/>
              </a:rPr>
              <a:t>Not in my back yard!</a:t>
            </a:r>
            <a:endParaRPr lang="en-GB" altLang="en-US" sz="40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772392" cy="45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District </a:t>
            </a:r>
            <a:r>
              <a:rPr lang="en-GB" altLang="en-US" b="1" dirty="0" smtClean="0"/>
              <a:t>Context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636912"/>
            <a:ext cx="6336704" cy="2592288"/>
          </a:xfrm>
        </p:spPr>
        <p:txBody>
          <a:bodyPr>
            <a:normAutofit fontScale="92500"/>
          </a:bodyPr>
          <a:lstStyle/>
          <a:p>
            <a:pPr lvl="0"/>
            <a:r>
              <a:rPr lang="en-GB" sz="5100" b="1" dirty="0" smtClean="0">
                <a:latin typeface="+mj-lt"/>
                <a:ea typeface="Calibri"/>
                <a:cs typeface="Times New Roman"/>
              </a:rPr>
              <a:t>Community interest</a:t>
            </a:r>
          </a:p>
          <a:p>
            <a:pPr lvl="0"/>
            <a:r>
              <a:rPr lang="en-GB" sz="5100" b="1" dirty="0" smtClean="0">
                <a:latin typeface="+mj-lt"/>
                <a:ea typeface="Calibri"/>
                <a:cs typeface="Times New Roman"/>
              </a:rPr>
              <a:t>Strong Parish Councils</a:t>
            </a:r>
          </a:p>
          <a:p>
            <a:pPr lvl="0"/>
            <a:r>
              <a:rPr lang="en-GB" sz="5100" b="1" dirty="0" smtClean="0">
                <a:latin typeface="+mj-lt"/>
                <a:ea typeface="Calibri"/>
                <a:cs typeface="Times New Roman"/>
              </a:rPr>
              <a:t>Member expectations</a:t>
            </a:r>
            <a:endParaRPr lang="en-GB" sz="51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5100" dirty="0"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GB" sz="3000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0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District </a:t>
            </a:r>
            <a:r>
              <a:rPr lang="en-GB" altLang="en-US" b="1" dirty="0" smtClean="0"/>
              <a:t>Context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2636912"/>
            <a:ext cx="6768752" cy="31683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5100" b="1" dirty="0" smtClean="0">
                <a:latin typeface="+mj-lt"/>
                <a:ea typeface="Calibri"/>
                <a:cs typeface="Times New Roman"/>
              </a:rPr>
              <a:t>Affordable Housing SPD 2006  </a:t>
            </a:r>
          </a:p>
          <a:p>
            <a:pPr lvl="0"/>
            <a:r>
              <a:rPr lang="en-GB" sz="5100" b="1" dirty="0" smtClean="0">
                <a:latin typeface="+mj-lt"/>
                <a:ea typeface="Calibri"/>
                <a:cs typeface="Times New Roman"/>
              </a:rPr>
              <a:t>Planning Obligation Developer </a:t>
            </a:r>
            <a:r>
              <a:rPr lang="en-GB" sz="5100" b="1" dirty="0">
                <a:latin typeface="+mj-lt"/>
                <a:ea typeface="Calibri"/>
                <a:cs typeface="Times New Roman"/>
              </a:rPr>
              <a:t>Guidance </a:t>
            </a:r>
            <a:r>
              <a:rPr lang="en-GB" sz="5100" b="1" dirty="0" smtClean="0">
                <a:latin typeface="+mj-lt"/>
                <a:ea typeface="Calibri"/>
                <a:cs typeface="Times New Roman"/>
              </a:rPr>
              <a:t>2009</a:t>
            </a:r>
          </a:p>
          <a:p>
            <a:r>
              <a:rPr lang="en-GB" sz="5100" b="1" dirty="0">
                <a:ea typeface="Calibri"/>
                <a:cs typeface="Times New Roman"/>
              </a:rPr>
              <a:t>Core Strategy  2011</a:t>
            </a:r>
          </a:p>
          <a:p>
            <a:pPr lvl="0"/>
            <a:endParaRPr lang="en-GB" sz="51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5100" dirty="0">
              <a:latin typeface="+mj-lt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GB" sz="3000" dirty="0" smtClean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5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" y="404813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3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305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        Local Authority Experience  Managing an effective S106 process </vt:lpstr>
      <vt:lpstr>PowerPoint Presentation</vt:lpstr>
      <vt:lpstr>     </vt:lpstr>
      <vt:lpstr>     </vt:lpstr>
      <vt:lpstr>     Fxo</vt:lpstr>
      <vt:lpstr>     </vt:lpstr>
      <vt:lpstr>     </vt:lpstr>
      <vt:lpstr>District Context </vt:lpstr>
      <vt:lpstr>District Context </vt:lpstr>
      <vt:lpstr>What we do</vt:lpstr>
      <vt:lpstr>Corporate S106 Group</vt:lpstr>
      <vt:lpstr>S106 Monitoring Officer</vt:lpstr>
      <vt:lpstr>Database of S106 Agreements</vt:lpstr>
      <vt:lpstr>S106 issues</vt:lpstr>
      <vt:lpstr>S106 issues</vt:lpstr>
      <vt:lpstr>S106 issues</vt:lpstr>
      <vt:lpstr>S106 issues</vt:lpstr>
      <vt:lpstr>And finally……</vt:lpstr>
      <vt:lpstr>PowerPoint Presentation</vt:lpstr>
    </vt:vector>
  </TitlesOfParts>
  <Company>Harborough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106 Contributions</dc:title>
  <dc:creator>Raj Patel</dc:creator>
  <cp:lastModifiedBy>Nicholas Wardle</cp:lastModifiedBy>
  <cp:revision>31</cp:revision>
  <dcterms:created xsi:type="dcterms:W3CDTF">2014-12-05T10:08:33Z</dcterms:created>
  <dcterms:modified xsi:type="dcterms:W3CDTF">2015-07-16T08:41:18Z</dcterms:modified>
</cp:coreProperties>
</file>