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61" r:id="rId4"/>
    <p:sldId id="263" r:id="rId5"/>
    <p:sldId id="264" r:id="rId6"/>
    <p:sldId id="273" r:id="rId7"/>
    <p:sldId id="274" r:id="rId8"/>
    <p:sldId id="275" r:id="rId9"/>
    <p:sldId id="265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Syming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A"/>
    <a:srgbClr val="666633"/>
    <a:srgbClr val="FFCC00"/>
    <a:srgbClr val="CC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24" autoAdjust="0"/>
  </p:normalViewPr>
  <p:slideViewPr>
    <p:cSldViewPr>
      <p:cViewPr varScale="1">
        <p:scale>
          <a:sx n="77" d="100"/>
          <a:sy n="77" d="100"/>
        </p:scale>
        <p:origin x="-110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7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8E25-7F23-41E1-9127-1498A609A44A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3BE4-C304-4C37-BAEC-F12550D834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75B4-DCAD-4677-95A5-92793CFD5016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9C741-6989-4473-811F-8E5E094296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004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9C741-6989-4473-811F-8E5E0942963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D728-87B0-4DFE-AFED-8ADA9C8C259E}" type="datetimeFigureOut">
              <a:rPr lang="en-GB" smtClean="0"/>
              <a:pPr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D728-87B0-4DFE-AFED-8ADA9C8C259E}" type="datetimeFigureOut">
              <a:rPr lang="en-GB" smtClean="0"/>
              <a:pPr/>
              <a:t>25/01/2016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D406-4FF8-42ED-A7AA-DCD7F95F34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rth Park quarry.jpg"/>
          <p:cNvPicPr/>
          <p:nvPr/>
        </p:nvPicPr>
        <p:blipFill>
          <a:blip r:embed="rId3" cstate="print">
            <a:lum bright="10000"/>
          </a:blip>
          <a:srcRect l="24096" t="16052" r="24096" b="32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eeform 6"/>
          <p:cNvSpPr>
            <a:spLocks noEditPoints="1"/>
          </p:cNvSpPr>
          <p:nvPr/>
        </p:nvSpPr>
        <p:spPr bwMode="auto">
          <a:xfrm>
            <a:off x="0" y="-1"/>
            <a:ext cx="9144000" cy="6863379"/>
          </a:xfrm>
          <a:custGeom>
            <a:avLst/>
            <a:gdLst/>
            <a:ahLst/>
            <a:cxnLst>
              <a:cxn ang="0">
                <a:pos x="852" y="0"/>
              </a:cxn>
              <a:cxn ang="0">
                <a:pos x="552" y="0"/>
              </a:cxn>
              <a:cxn ang="0">
                <a:pos x="246" y="0"/>
              </a:cxn>
              <a:cxn ang="0">
                <a:pos x="84" y="0"/>
              </a:cxn>
              <a:cxn ang="0">
                <a:pos x="18" y="0"/>
              </a:cxn>
              <a:cxn ang="0">
                <a:pos x="0" y="0"/>
              </a:cxn>
              <a:cxn ang="0">
                <a:pos x="0" y="384"/>
              </a:cxn>
              <a:cxn ang="0">
                <a:pos x="0" y="696"/>
              </a:cxn>
              <a:cxn ang="0">
                <a:pos x="0" y="936"/>
              </a:cxn>
              <a:cxn ang="0">
                <a:pos x="0" y="1128"/>
              </a:cxn>
              <a:cxn ang="0">
                <a:pos x="0" y="1302"/>
              </a:cxn>
              <a:cxn ang="0">
                <a:pos x="0" y="1440"/>
              </a:cxn>
              <a:cxn ang="0">
                <a:pos x="0" y="1488"/>
              </a:cxn>
              <a:cxn ang="0">
                <a:pos x="264" y="1086"/>
              </a:cxn>
              <a:cxn ang="0">
                <a:pos x="780" y="282"/>
              </a:cxn>
              <a:cxn ang="0">
                <a:pos x="1032" y="0"/>
              </a:cxn>
              <a:cxn ang="0">
                <a:pos x="3924" y="3828"/>
              </a:cxn>
              <a:cxn ang="0">
                <a:pos x="4236" y="3828"/>
              </a:cxn>
              <a:cxn ang="0">
                <a:pos x="4482" y="3828"/>
              </a:cxn>
              <a:cxn ang="0">
                <a:pos x="4680" y="3828"/>
              </a:cxn>
              <a:cxn ang="0">
                <a:pos x="4938" y="3828"/>
              </a:cxn>
              <a:cxn ang="0">
                <a:pos x="5064" y="3828"/>
              </a:cxn>
              <a:cxn ang="0">
                <a:pos x="5100" y="3828"/>
              </a:cxn>
              <a:cxn ang="0">
                <a:pos x="5100" y="3222"/>
              </a:cxn>
              <a:cxn ang="0">
                <a:pos x="5100" y="2454"/>
              </a:cxn>
              <a:cxn ang="0">
                <a:pos x="5100" y="1836"/>
              </a:cxn>
              <a:cxn ang="0">
                <a:pos x="5100" y="1350"/>
              </a:cxn>
              <a:cxn ang="0">
                <a:pos x="5100" y="996"/>
              </a:cxn>
              <a:cxn ang="0">
                <a:pos x="5100" y="738"/>
              </a:cxn>
              <a:cxn ang="0">
                <a:pos x="5100" y="558"/>
              </a:cxn>
              <a:cxn ang="0">
                <a:pos x="5100" y="456"/>
              </a:cxn>
              <a:cxn ang="0">
                <a:pos x="5100" y="384"/>
              </a:cxn>
              <a:cxn ang="0">
                <a:pos x="4968" y="216"/>
              </a:cxn>
              <a:cxn ang="0">
                <a:pos x="4686" y="0"/>
              </a:cxn>
              <a:cxn ang="0">
                <a:pos x="4338" y="0"/>
              </a:cxn>
              <a:cxn ang="0">
                <a:pos x="4062" y="0"/>
              </a:cxn>
              <a:cxn ang="0">
                <a:pos x="3918" y="0"/>
              </a:cxn>
              <a:cxn ang="0">
                <a:pos x="3852" y="0"/>
              </a:cxn>
              <a:cxn ang="0">
                <a:pos x="3834" y="0"/>
              </a:cxn>
              <a:cxn ang="0">
                <a:pos x="4134" y="240"/>
              </a:cxn>
              <a:cxn ang="0">
                <a:pos x="4488" y="690"/>
              </a:cxn>
              <a:cxn ang="0">
                <a:pos x="4734" y="1296"/>
              </a:cxn>
              <a:cxn ang="0">
                <a:pos x="4794" y="1956"/>
              </a:cxn>
              <a:cxn ang="0">
                <a:pos x="4692" y="2568"/>
              </a:cxn>
              <a:cxn ang="0">
                <a:pos x="4440" y="3144"/>
              </a:cxn>
              <a:cxn ang="0">
                <a:pos x="4110" y="3576"/>
              </a:cxn>
              <a:cxn ang="0">
                <a:pos x="3810" y="3828"/>
              </a:cxn>
            </a:cxnLst>
            <a:rect l="0" t="0" r="r" b="b"/>
            <a:pathLst>
              <a:path w="5100" h="3828">
                <a:moveTo>
                  <a:pt x="1032" y="0"/>
                </a:moveTo>
                <a:lnTo>
                  <a:pt x="936" y="0"/>
                </a:lnTo>
                <a:lnTo>
                  <a:pt x="852" y="0"/>
                </a:lnTo>
                <a:lnTo>
                  <a:pt x="762" y="0"/>
                </a:lnTo>
                <a:lnTo>
                  <a:pt x="690" y="0"/>
                </a:lnTo>
                <a:lnTo>
                  <a:pt x="552" y="0"/>
                </a:lnTo>
                <a:lnTo>
                  <a:pt x="432" y="0"/>
                </a:lnTo>
                <a:lnTo>
                  <a:pt x="336" y="0"/>
                </a:lnTo>
                <a:lnTo>
                  <a:pt x="246" y="0"/>
                </a:lnTo>
                <a:lnTo>
                  <a:pt x="186" y="0"/>
                </a:lnTo>
                <a:lnTo>
                  <a:pt x="126" y="0"/>
                </a:lnTo>
                <a:lnTo>
                  <a:pt x="84" y="0"/>
                </a:lnTo>
                <a:lnTo>
                  <a:pt x="54" y="0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0" y="264"/>
                </a:lnTo>
                <a:lnTo>
                  <a:pt x="0" y="384"/>
                </a:lnTo>
                <a:lnTo>
                  <a:pt x="0" y="492"/>
                </a:lnTo>
                <a:lnTo>
                  <a:pt x="0" y="600"/>
                </a:lnTo>
                <a:lnTo>
                  <a:pt x="0" y="696"/>
                </a:lnTo>
                <a:lnTo>
                  <a:pt x="0" y="786"/>
                </a:lnTo>
                <a:lnTo>
                  <a:pt x="0" y="864"/>
                </a:lnTo>
                <a:lnTo>
                  <a:pt x="0" y="936"/>
                </a:lnTo>
                <a:lnTo>
                  <a:pt x="0" y="1008"/>
                </a:lnTo>
                <a:lnTo>
                  <a:pt x="0" y="1068"/>
                </a:lnTo>
                <a:lnTo>
                  <a:pt x="0" y="1128"/>
                </a:lnTo>
                <a:lnTo>
                  <a:pt x="0" y="1176"/>
                </a:lnTo>
                <a:lnTo>
                  <a:pt x="0" y="1224"/>
                </a:lnTo>
                <a:lnTo>
                  <a:pt x="0" y="1302"/>
                </a:lnTo>
                <a:lnTo>
                  <a:pt x="0" y="1368"/>
                </a:lnTo>
                <a:lnTo>
                  <a:pt x="0" y="1410"/>
                </a:lnTo>
                <a:lnTo>
                  <a:pt x="0" y="1440"/>
                </a:lnTo>
                <a:lnTo>
                  <a:pt x="0" y="1470"/>
                </a:lnTo>
                <a:lnTo>
                  <a:pt x="0" y="1482"/>
                </a:lnTo>
                <a:lnTo>
                  <a:pt x="0" y="1488"/>
                </a:lnTo>
                <a:lnTo>
                  <a:pt x="0" y="1488"/>
                </a:lnTo>
                <a:lnTo>
                  <a:pt x="138" y="1296"/>
                </a:lnTo>
                <a:lnTo>
                  <a:pt x="264" y="1086"/>
                </a:lnTo>
                <a:lnTo>
                  <a:pt x="522" y="678"/>
                </a:lnTo>
                <a:lnTo>
                  <a:pt x="690" y="414"/>
                </a:lnTo>
                <a:lnTo>
                  <a:pt x="780" y="282"/>
                </a:lnTo>
                <a:lnTo>
                  <a:pt x="876" y="156"/>
                </a:lnTo>
                <a:lnTo>
                  <a:pt x="948" y="78"/>
                </a:lnTo>
                <a:lnTo>
                  <a:pt x="1032" y="0"/>
                </a:lnTo>
                <a:lnTo>
                  <a:pt x="1032" y="0"/>
                </a:lnTo>
                <a:close/>
                <a:moveTo>
                  <a:pt x="3810" y="3828"/>
                </a:moveTo>
                <a:lnTo>
                  <a:pt x="3924" y="3828"/>
                </a:lnTo>
                <a:lnTo>
                  <a:pt x="4038" y="3828"/>
                </a:lnTo>
                <a:lnTo>
                  <a:pt x="4140" y="3828"/>
                </a:lnTo>
                <a:lnTo>
                  <a:pt x="4236" y="3828"/>
                </a:lnTo>
                <a:lnTo>
                  <a:pt x="4326" y="3828"/>
                </a:lnTo>
                <a:lnTo>
                  <a:pt x="4410" y="3828"/>
                </a:lnTo>
                <a:lnTo>
                  <a:pt x="4482" y="3828"/>
                </a:lnTo>
                <a:lnTo>
                  <a:pt x="4560" y="3828"/>
                </a:lnTo>
                <a:lnTo>
                  <a:pt x="4620" y="3828"/>
                </a:lnTo>
                <a:lnTo>
                  <a:pt x="4680" y="3828"/>
                </a:lnTo>
                <a:lnTo>
                  <a:pt x="4788" y="3828"/>
                </a:lnTo>
                <a:lnTo>
                  <a:pt x="4872" y="3828"/>
                </a:lnTo>
                <a:lnTo>
                  <a:pt x="4938" y="3828"/>
                </a:lnTo>
                <a:lnTo>
                  <a:pt x="4992" y="3828"/>
                </a:lnTo>
                <a:lnTo>
                  <a:pt x="5034" y="3828"/>
                </a:lnTo>
                <a:lnTo>
                  <a:pt x="5064" y="3828"/>
                </a:lnTo>
                <a:lnTo>
                  <a:pt x="5082" y="3828"/>
                </a:lnTo>
                <a:lnTo>
                  <a:pt x="5088" y="3828"/>
                </a:lnTo>
                <a:lnTo>
                  <a:pt x="5100" y="3828"/>
                </a:lnTo>
                <a:lnTo>
                  <a:pt x="5100" y="3828"/>
                </a:lnTo>
                <a:lnTo>
                  <a:pt x="5100" y="3516"/>
                </a:lnTo>
                <a:lnTo>
                  <a:pt x="5100" y="3222"/>
                </a:lnTo>
                <a:lnTo>
                  <a:pt x="5100" y="2946"/>
                </a:lnTo>
                <a:lnTo>
                  <a:pt x="5100" y="2694"/>
                </a:lnTo>
                <a:lnTo>
                  <a:pt x="5100" y="2454"/>
                </a:lnTo>
                <a:lnTo>
                  <a:pt x="5100" y="2232"/>
                </a:lnTo>
                <a:lnTo>
                  <a:pt x="5100" y="2022"/>
                </a:lnTo>
                <a:lnTo>
                  <a:pt x="5100" y="1836"/>
                </a:lnTo>
                <a:lnTo>
                  <a:pt x="5100" y="1662"/>
                </a:lnTo>
                <a:lnTo>
                  <a:pt x="5100" y="1500"/>
                </a:lnTo>
                <a:lnTo>
                  <a:pt x="5100" y="1350"/>
                </a:lnTo>
                <a:lnTo>
                  <a:pt x="5100" y="1218"/>
                </a:lnTo>
                <a:lnTo>
                  <a:pt x="5100" y="1104"/>
                </a:lnTo>
                <a:lnTo>
                  <a:pt x="5100" y="996"/>
                </a:lnTo>
                <a:lnTo>
                  <a:pt x="5100" y="894"/>
                </a:lnTo>
                <a:lnTo>
                  <a:pt x="5100" y="810"/>
                </a:lnTo>
                <a:lnTo>
                  <a:pt x="5100" y="738"/>
                </a:lnTo>
                <a:lnTo>
                  <a:pt x="5100" y="666"/>
                </a:lnTo>
                <a:lnTo>
                  <a:pt x="5100" y="612"/>
                </a:lnTo>
                <a:lnTo>
                  <a:pt x="5100" y="558"/>
                </a:lnTo>
                <a:lnTo>
                  <a:pt x="5100" y="516"/>
                </a:lnTo>
                <a:lnTo>
                  <a:pt x="5100" y="486"/>
                </a:lnTo>
                <a:lnTo>
                  <a:pt x="5100" y="456"/>
                </a:lnTo>
                <a:lnTo>
                  <a:pt x="5100" y="432"/>
                </a:lnTo>
                <a:lnTo>
                  <a:pt x="5100" y="402"/>
                </a:lnTo>
                <a:lnTo>
                  <a:pt x="5100" y="384"/>
                </a:lnTo>
                <a:lnTo>
                  <a:pt x="5100" y="378"/>
                </a:lnTo>
                <a:lnTo>
                  <a:pt x="5100" y="378"/>
                </a:lnTo>
                <a:lnTo>
                  <a:pt x="4968" y="216"/>
                </a:lnTo>
                <a:lnTo>
                  <a:pt x="4818" y="48"/>
                </a:lnTo>
                <a:lnTo>
                  <a:pt x="4770" y="0"/>
                </a:lnTo>
                <a:lnTo>
                  <a:pt x="4686" y="0"/>
                </a:lnTo>
                <a:lnTo>
                  <a:pt x="4608" y="0"/>
                </a:lnTo>
                <a:lnTo>
                  <a:pt x="4464" y="0"/>
                </a:lnTo>
                <a:lnTo>
                  <a:pt x="4338" y="0"/>
                </a:lnTo>
                <a:lnTo>
                  <a:pt x="4230" y="0"/>
                </a:lnTo>
                <a:lnTo>
                  <a:pt x="4140" y="0"/>
                </a:lnTo>
                <a:lnTo>
                  <a:pt x="4062" y="0"/>
                </a:lnTo>
                <a:lnTo>
                  <a:pt x="4002" y="0"/>
                </a:lnTo>
                <a:lnTo>
                  <a:pt x="3954" y="0"/>
                </a:lnTo>
                <a:lnTo>
                  <a:pt x="3918" y="0"/>
                </a:lnTo>
                <a:lnTo>
                  <a:pt x="3882" y="0"/>
                </a:lnTo>
                <a:lnTo>
                  <a:pt x="3864" y="0"/>
                </a:lnTo>
                <a:lnTo>
                  <a:pt x="3852" y="0"/>
                </a:lnTo>
                <a:lnTo>
                  <a:pt x="3840" y="0"/>
                </a:lnTo>
                <a:lnTo>
                  <a:pt x="3834" y="0"/>
                </a:lnTo>
                <a:lnTo>
                  <a:pt x="3834" y="0"/>
                </a:lnTo>
                <a:lnTo>
                  <a:pt x="3936" y="78"/>
                </a:lnTo>
                <a:lnTo>
                  <a:pt x="4038" y="156"/>
                </a:lnTo>
                <a:lnTo>
                  <a:pt x="4134" y="240"/>
                </a:lnTo>
                <a:lnTo>
                  <a:pt x="4224" y="330"/>
                </a:lnTo>
                <a:lnTo>
                  <a:pt x="4368" y="504"/>
                </a:lnTo>
                <a:lnTo>
                  <a:pt x="4488" y="690"/>
                </a:lnTo>
                <a:lnTo>
                  <a:pt x="4590" y="882"/>
                </a:lnTo>
                <a:lnTo>
                  <a:pt x="4668" y="1086"/>
                </a:lnTo>
                <a:lnTo>
                  <a:pt x="4734" y="1296"/>
                </a:lnTo>
                <a:lnTo>
                  <a:pt x="4770" y="1512"/>
                </a:lnTo>
                <a:lnTo>
                  <a:pt x="4794" y="1734"/>
                </a:lnTo>
                <a:lnTo>
                  <a:pt x="4794" y="1956"/>
                </a:lnTo>
                <a:lnTo>
                  <a:pt x="4776" y="2166"/>
                </a:lnTo>
                <a:lnTo>
                  <a:pt x="4740" y="2370"/>
                </a:lnTo>
                <a:lnTo>
                  <a:pt x="4692" y="2568"/>
                </a:lnTo>
                <a:lnTo>
                  <a:pt x="4620" y="2772"/>
                </a:lnTo>
                <a:lnTo>
                  <a:pt x="4542" y="2964"/>
                </a:lnTo>
                <a:lnTo>
                  <a:pt x="4440" y="3144"/>
                </a:lnTo>
                <a:lnTo>
                  <a:pt x="4332" y="3318"/>
                </a:lnTo>
                <a:lnTo>
                  <a:pt x="4200" y="3486"/>
                </a:lnTo>
                <a:lnTo>
                  <a:pt x="4110" y="3576"/>
                </a:lnTo>
                <a:lnTo>
                  <a:pt x="4014" y="3672"/>
                </a:lnTo>
                <a:lnTo>
                  <a:pt x="3918" y="3756"/>
                </a:lnTo>
                <a:lnTo>
                  <a:pt x="3810" y="3828"/>
                </a:lnTo>
                <a:lnTo>
                  <a:pt x="3810" y="3828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SCC2014-white.pn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8028384" y="5796216"/>
            <a:ext cx="876025" cy="82099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264696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Planning Service Review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36510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Responsible for: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Minerals</a:t>
            </a:r>
            <a:r>
              <a:rPr lang="en-GB" dirty="0" smtClean="0">
                <a:solidFill>
                  <a:schemeClr val="bg1"/>
                </a:solidFill>
              </a:rPr>
              <a:t>, waste </a:t>
            </a:r>
            <a:r>
              <a:rPr lang="en-GB" dirty="0" smtClean="0">
                <a:solidFill>
                  <a:schemeClr val="bg1"/>
                </a:solidFill>
              </a:rPr>
              <a:t>planning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County Council </a:t>
            </a:r>
            <a:r>
              <a:rPr lang="en-GB" dirty="0" smtClean="0">
                <a:solidFill>
                  <a:schemeClr val="bg1"/>
                </a:solidFill>
              </a:rPr>
              <a:t>owned developments such as schools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0" dirty="0" smtClean="0"/>
              <a:t>What was achieved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Improved delegation with only 30% applications now going to committee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Close working with boroughs and districts and sharing expertise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Delivery </a:t>
            </a:r>
            <a:r>
              <a:rPr lang="en-US" altLang="en-US" sz="2400" dirty="0" smtClean="0"/>
              <a:t>of a schools program 2014-2019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The program includes building or extending 53 schools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Produced a spreadsheet to inform members of the individual schools being built or extended.</a:t>
            </a:r>
            <a:br>
              <a:rPr lang="en-US" altLang="en-US" sz="2400" dirty="0" smtClean="0"/>
            </a:br>
            <a:endParaRPr lang="en-GB" sz="2400" dirty="0" smtClean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476672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0" dirty="0" smtClean="0"/>
              <a:t>How did we achieve this?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Acceptance that we needed to change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Commitment from the team to work together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Support from PAS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Support from stakeholders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Appointment of an </a:t>
            </a:r>
            <a:r>
              <a:rPr lang="en-US" altLang="en-US" sz="2400" dirty="0" smtClean="0"/>
              <a:t>internal </a:t>
            </a:r>
            <a:r>
              <a:rPr lang="en-US" altLang="en-US" sz="2400" dirty="0" smtClean="0"/>
              <a:t>project manager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Delivery through an implementation plan with regular monitoring </a:t>
            </a:r>
            <a:r>
              <a:rPr lang="en-US" altLang="en-US" sz="2400" dirty="0" smtClean="0"/>
              <a:t>of </a:t>
            </a:r>
            <a:r>
              <a:rPr lang="en-US" altLang="en-US" sz="2400" dirty="0" smtClean="0"/>
              <a:t>progress</a:t>
            </a:r>
            <a:endParaRPr lang="en-US" altLang="en-US" sz="24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476672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0" dirty="0" smtClean="0"/>
              <a:t>Planning Review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Service identified issues and supported by the Leader </a:t>
            </a:r>
            <a:r>
              <a:rPr lang="en-US" altLang="en-US" sz="2400" dirty="0" smtClean="0"/>
              <a:t>and the chief </a:t>
            </a:r>
            <a:r>
              <a:rPr lang="en-US" altLang="en-US" sz="2400" dirty="0" smtClean="0"/>
              <a:t>executive undertook a review based on best practice and identifying areas for improvement.</a:t>
            </a:r>
          </a:p>
          <a:p>
            <a:pPr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T</a:t>
            </a:r>
            <a:r>
              <a:rPr lang="en-GB" sz="2400" dirty="0" smtClean="0"/>
              <a:t>wo </a:t>
            </a:r>
            <a:r>
              <a:rPr lang="en-GB" sz="2400" dirty="0" smtClean="0"/>
              <a:t>complimentary </a:t>
            </a:r>
            <a:r>
              <a:rPr lang="en-GB" sz="2400" dirty="0" smtClean="0"/>
              <a:t>processes </a:t>
            </a:r>
            <a:r>
              <a:rPr lang="en-GB" sz="2400" dirty="0" smtClean="0"/>
              <a:t>were undertaken</a:t>
            </a:r>
            <a:endParaRPr lang="en-US" altLang="en-US" sz="2400" dirty="0" smtClean="0"/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An external ‘Peer Challenge’ facilitated by the Local Government Association and funded by PAS </a:t>
            </a:r>
            <a:endParaRPr lang="en-US" altLang="en-US" sz="2400" dirty="0" smtClean="0"/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/>
              <a:t>An internal review led by a project manager with an external consultant providing an independent perspective and challenge</a:t>
            </a:r>
            <a:r>
              <a:rPr lang="en-US" altLang="en-US" sz="2000" dirty="0" smtClean="0"/>
              <a:t>.</a:t>
            </a:r>
            <a:endParaRPr lang="en-GB" sz="13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4705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SCC2014-white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b="0" dirty="0" smtClean="0"/>
              <a:t>I</a:t>
            </a:r>
            <a:r>
              <a:rPr lang="en-US" altLang="en-US" sz="4000" b="0" dirty="0" smtClean="0"/>
              <a:t>ssues identified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Service not providing the right level of service to their customers.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The School's program was not coordinated with other partners and was challenging to achieve.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48% of all applications were being determined by committee </a:t>
            </a:r>
            <a:r>
              <a:rPr lang="en-US" altLang="en-US" sz="2400" dirty="0" smtClean="0"/>
              <a:t> - this </a:t>
            </a:r>
            <a:r>
              <a:rPr lang="en-US" altLang="en-US" sz="2400" dirty="0" smtClean="0"/>
              <a:t>was </a:t>
            </a:r>
            <a:r>
              <a:rPr lang="en-US" altLang="en-US" sz="2400" dirty="0" smtClean="0"/>
              <a:t>too </a:t>
            </a:r>
            <a:r>
              <a:rPr lang="en-US" altLang="en-US" sz="2400" dirty="0" smtClean="0"/>
              <a:t>high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Reports to committee  were </a:t>
            </a:r>
            <a:r>
              <a:rPr lang="en-US" altLang="en-US" sz="2400" dirty="0" smtClean="0"/>
              <a:t>too </a:t>
            </a:r>
            <a:r>
              <a:rPr lang="en-US" altLang="en-US" sz="2400" dirty="0" smtClean="0"/>
              <a:t>long and inconsistent and the committee process required significant change.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IT was poor </a:t>
            </a:r>
            <a:r>
              <a:rPr lang="en-US" altLang="en-US" sz="2400" dirty="0" smtClean="0"/>
              <a:t>….not on Planning </a:t>
            </a:r>
            <a:r>
              <a:rPr lang="en-US" altLang="en-US" sz="2400" dirty="0" smtClean="0"/>
              <a:t>P</a:t>
            </a:r>
            <a:r>
              <a:rPr lang="en-US" altLang="en-US" sz="2400" dirty="0" smtClean="0"/>
              <a:t>ortal and planning applications not </a:t>
            </a:r>
            <a:r>
              <a:rPr lang="en-US" altLang="en-US" sz="2400" dirty="0" smtClean="0"/>
              <a:t>web based</a:t>
            </a:r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SCC2014-white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0" dirty="0" smtClean="0"/>
              <a:t>Issues identified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No charging for pre apps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Performance of the team was inconsistent and needed greater focus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Structure of the team was an  issue </a:t>
            </a:r>
            <a:r>
              <a:rPr lang="en-US" altLang="en-US" sz="2400" dirty="0" smtClean="0"/>
              <a:t>with lack </a:t>
            </a:r>
            <a:r>
              <a:rPr lang="en-US" altLang="en-US" sz="2400" dirty="0" smtClean="0"/>
              <a:t>of clarification of roles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Communications to stakeholders was poor and more no inter team working required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Profile of the team amongst members was poor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Issues with team morale</a:t>
            </a:r>
            <a:endParaRPr lang="en-GB" sz="24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6984776" cy="1143000"/>
          </a:xfrm>
        </p:spPr>
        <p:txBody>
          <a:bodyPr>
            <a:noAutofit/>
          </a:bodyPr>
          <a:lstStyle/>
          <a:p>
            <a:r>
              <a:rPr lang="en-US" altLang="en-US" sz="4000" b="0" dirty="0" smtClean="0"/>
              <a:t>It took 18 months to complete all the action points!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/>
              <a:t>Because: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This was a thorough and in-depth review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IT barriers had to be overcome – County Hall systems not immediately up to the task.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Over </a:t>
            </a:r>
            <a:r>
              <a:rPr lang="en-GB" sz="2400" dirty="0" smtClean="0"/>
              <a:t>100 </a:t>
            </a:r>
            <a:r>
              <a:rPr lang="en-GB" sz="2400" dirty="0" smtClean="0"/>
              <a:t>actions for improvement identified</a:t>
            </a:r>
            <a:endParaRPr lang="en-GB" sz="2400" dirty="0" smtClean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b="0" dirty="0" smtClean="0"/>
              <a:t>What was achieved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7646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 happy </a:t>
            </a:r>
            <a:r>
              <a:rPr lang="en-US" altLang="en-US" sz="2400" dirty="0" smtClean="0"/>
              <a:t>and </a:t>
            </a:r>
            <a:r>
              <a:rPr lang="en-US" altLang="en-US" sz="2400" dirty="0" smtClean="0"/>
              <a:t>valued team delivering success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 team </a:t>
            </a:r>
            <a:r>
              <a:rPr lang="en-US" altLang="en-US" sz="2400" dirty="0" err="1" smtClean="0"/>
              <a:t>recognised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and valued by members as a strategic part of the Council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 members briefing with the team, attended by 70 people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A new </a:t>
            </a:r>
            <a:r>
              <a:rPr lang="en-US" altLang="en-US" sz="2400" dirty="0" smtClean="0"/>
              <a:t>office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Improved staff morale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GB" sz="2800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en-US" sz="4000" b="0" dirty="0" smtClean="0"/>
              <a:t>Office </a:t>
            </a:r>
            <a:r>
              <a:rPr lang="en-US" altLang="en-US" sz="4000" b="0" dirty="0" smtClean="0"/>
              <a:t>before</a:t>
            </a:r>
            <a:endParaRPr lang="en-GB" sz="4000" b="0" dirty="0"/>
          </a:p>
        </p:txBody>
      </p:sp>
      <p:pic>
        <p:nvPicPr>
          <p:cNvPr id="6" name="Picture 2" descr="C:\Users\Dominiqu\AppData\Local\Temp\notes16BAF8\IMG-20150312-00072.jpg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683568" y="1412776"/>
            <a:ext cx="4355750" cy="3078342"/>
          </a:xfrm>
          <a:prstGeom prst="rect">
            <a:avLst/>
          </a:prstGeom>
          <a:noFill/>
        </p:spPr>
      </p:pic>
      <p:pic>
        <p:nvPicPr>
          <p:cNvPr id="8" name="Picture 3" descr="C:\Users\Dominiqu\AppData\Local\Temp\notes16BAF8\IMG-20150217-00402.jp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3779912" y="2708920"/>
            <a:ext cx="4762624" cy="3571968"/>
          </a:xfrm>
          <a:prstGeom prst="rect">
            <a:avLst/>
          </a:prstGeom>
          <a:noFill/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SCC2014-white.png"/>
          <p:cNvPicPr/>
          <p:nvPr/>
        </p:nvPicPr>
        <p:blipFill>
          <a:blip r:embed="rId5" cstate="screen">
            <a:lum bright="-2000"/>
          </a:blip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b="0" dirty="0" smtClean="0"/>
              <a:t>Office </a:t>
            </a:r>
            <a:r>
              <a:rPr lang="en-US" altLang="en-US" sz="4000" b="0" dirty="0" smtClean="0"/>
              <a:t>after</a:t>
            </a:r>
            <a:endParaRPr lang="en-GB" sz="4000" b="0" dirty="0"/>
          </a:p>
        </p:txBody>
      </p:sp>
      <p:pic>
        <p:nvPicPr>
          <p:cNvPr id="8" name="Picture 7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260648"/>
            <a:ext cx="876025" cy="820995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3481181" cy="24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I:\EAI\PD all\Planning\Corridor Photos\New Office Photos\DSCN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356992"/>
            <a:ext cx="3672408" cy="2754306"/>
          </a:xfrm>
          <a:prstGeom prst="rect">
            <a:avLst/>
          </a:prstGeom>
          <a:noFill/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476672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12974"/>
          </a:xfrm>
        </p:spPr>
        <p:txBody>
          <a:bodyPr>
            <a:normAutofit/>
          </a:bodyPr>
          <a:lstStyle/>
          <a:p>
            <a:r>
              <a:rPr lang="en-US" altLang="en-US" sz="4000" b="0" dirty="0" smtClean="0"/>
              <a:t>What was achieved</a:t>
            </a:r>
            <a:endParaRPr lang="en-GB" sz="40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Web based portal for plans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Upgrading </a:t>
            </a:r>
            <a:r>
              <a:rPr lang="en-US" altLang="en-US" sz="2400" dirty="0" smtClean="0"/>
              <a:t>to Windows seven and planning IT system so that fully electronic</a:t>
            </a:r>
            <a:endParaRPr lang="en-US" altLang="en-US" sz="24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Charging for pre </a:t>
            </a:r>
            <a:r>
              <a:rPr lang="en-US" altLang="en-US" sz="2400" dirty="0" smtClean="0"/>
              <a:t>apps discussions and advice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Implementation </a:t>
            </a:r>
            <a:r>
              <a:rPr lang="en-US" altLang="en-US" sz="2400" dirty="0" smtClean="0"/>
              <a:t>of a monitoring and enforcement </a:t>
            </a:r>
            <a:r>
              <a:rPr lang="en-US" altLang="en-US" sz="2400" dirty="0" smtClean="0"/>
              <a:t>protocol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/>
              <a:t>Improved format and branding for planning documents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GB" sz="2400" dirty="0" smtClean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4614" y="0"/>
            <a:ext cx="1569386" cy="68580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498" y="0"/>
              </a:cxn>
              <a:cxn ang="0">
                <a:pos x="324" y="0"/>
              </a:cxn>
              <a:cxn ang="0">
                <a:pos x="204" y="0"/>
              </a:cxn>
              <a:cxn ang="0">
                <a:pos x="126" y="0"/>
              </a:cxn>
              <a:cxn ang="0">
                <a:pos x="84" y="0"/>
              </a:cxn>
              <a:cxn ang="0">
                <a:pos x="60" y="0"/>
              </a:cxn>
              <a:cxn ang="0">
                <a:pos x="24" y="420"/>
              </a:cxn>
              <a:cxn ang="0">
                <a:pos x="0" y="1254"/>
              </a:cxn>
              <a:cxn ang="0">
                <a:pos x="36" y="2088"/>
              </a:cxn>
              <a:cxn ang="0">
                <a:pos x="150" y="2916"/>
              </a:cxn>
              <a:cxn ang="0">
                <a:pos x="294" y="3576"/>
              </a:cxn>
              <a:cxn ang="0">
                <a:pos x="426" y="3828"/>
              </a:cxn>
              <a:cxn ang="0">
                <a:pos x="540" y="3828"/>
              </a:cxn>
              <a:cxn ang="0">
                <a:pos x="618" y="3828"/>
              </a:cxn>
              <a:cxn ang="0">
                <a:pos x="678" y="3828"/>
              </a:cxn>
              <a:cxn ang="0">
                <a:pos x="726" y="3828"/>
              </a:cxn>
              <a:cxn ang="0">
                <a:pos x="744" y="3828"/>
              </a:cxn>
              <a:cxn ang="0">
                <a:pos x="678" y="3594"/>
              </a:cxn>
              <a:cxn ang="0">
                <a:pos x="558" y="3126"/>
              </a:cxn>
              <a:cxn ang="0">
                <a:pos x="468" y="2652"/>
              </a:cxn>
              <a:cxn ang="0">
                <a:pos x="408" y="2178"/>
              </a:cxn>
              <a:cxn ang="0">
                <a:pos x="384" y="1794"/>
              </a:cxn>
              <a:cxn ang="0">
                <a:pos x="420" y="1500"/>
              </a:cxn>
              <a:cxn ang="0">
                <a:pos x="522" y="1224"/>
              </a:cxn>
              <a:cxn ang="0">
                <a:pos x="600" y="1104"/>
              </a:cxn>
              <a:cxn ang="0">
                <a:pos x="702" y="1002"/>
              </a:cxn>
              <a:cxn ang="0">
                <a:pos x="828" y="924"/>
              </a:cxn>
              <a:cxn ang="0">
                <a:pos x="876" y="744"/>
              </a:cxn>
              <a:cxn ang="0">
                <a:pos x="876" y="486"/>
              </a:cxn>
              <a:cxn ang="0">
                <a:pos x="876" y="294"/>
              </a:cxn>
              <a:cxn ang="0">
                <a:pos x="876" y="162"/>
              </a:cxn>
              <a:cxn ang="0">
                <a:pos x="876" y="78"/>
              </a:cxn>
              <a:cxn ang="0">
                <a:pos x="876" y="30"/>
              </a:cxn>
              <a:cxn ang="0">
                <a:pos x="876" y="0"/>
              </a:cxn>
              <a:cxn ang="0">
                <a:pos x="876" y="0"/>
              </a:cxn>
            </a:cxnLst>
            <a:rect l="0" t="0" r="r" b="b"/>
            <a:pathLst>
              <a:path w="876" h="3828">
                <a:moveTo>
                  <a:pt x="876" y="0"/>
                </a:moveTo>
                <a:lnTo>
                  <a:pt x="732" y="0"/>
                </a:lnTo>
                <a:lnTo>
                  <a:pt x="606" y="0"/>
                </a:lnTo>
                <a:lnTo>
                  <a:pt x="498" y="0"/>
                </a:lnTo>
                <a:lnTo>
                  <a:pt x="408" y="0"/>
                </a:lnTo>
                <a:lnTo>
                  <a:pt x="324" y="0"/>
                </a:lnTo>
                <a:lnTo>
                  <a:pt x="264" y="0"/>
                </a:lnTo>
                <a:lnTo>
                  <a:pt x="204" y="0"/>
                </a:lnTo>
                <a:lnTo>
                  <a:pt x="162" y="0"/>
                </a:lnTo>
                <a:lnTo>
                  <a:pt x="126" y="0"/>
                </a:lnTo>
                <a:lnTo>
                  <a:pt x="102" y="0"/>
                </a:lnTo>
                <a:lnTo>
                  <a:pt x="84" y="0"/>
                </a:lnTo>
                <a:lnTo>
                  <a:pt x="72" y="0"/>
                </a:lnTo>
                <a:lnTo>
                  <a:pt x="60" y="0"/>
                </a:lnTo>
                <a:lnTo>
                  <a:pt x="60" y="0"/>
                </a:lnTo>
                <a:lnTo>
                  <a:pt x="24" y="420"/>
                </a:lnTo>
                <a:lnTo>
                  <a:pt x="0" y="840"/>
                </a:lnTo>
                <a:lnTo>
                  <a:pt x="0" y="1254"/>
                </a:lnTo>
                <a:lnTo>
                  <a:pt x="12" y="1674"/>
                </a:lnTo>
                <a:lnTo>
                  <a:pt x="36" y="2088"/>
                </a:lnTo>
                <a:lnTo>
                  <a:pt x="84" y="2502"/>
                </a:lnTo>
                <a:lnTo>
                  <a:pt x="150" y="2916"/>
                </a:lnTo>
                <a:lnTo>
                  <a:pt x="228" y="3324"/>
                </a:lnTo>
                <a:lnTo>
                  <a:pt x="294" y="3576"/>
                </a:lnTo>
                <a:lnTo>
                  <a:pt x="360" y="3828"/>
                </a:lnTo>
                <a:lnTo>
                  <a:pt x="426" y="3828"/>
                </a:lnTo>
                <a:lnTo>
                  <a:pt x="486" y="3828"/>
                </a:lnTo>
                <a:lnTo>
                  <a:pt x="540" y="3828"/>
                </a:lnTo>
                <a:lnTo>
                  <a:pt x="582" y="3828"/>
                </a:lnTo>
                <a:lnTo>
                  <a:pt x="618" y="3828"/>
                </a:lnTo>
                <a:lnTo>
                  <a:pt x="648" y="3828"/>
                </a:lnTo>
                <a:lnTo>
                  <a:pt x="678" y="3828"/>
                </a:lnTo>
                <a:lnTo>
                  <a:pt x="696" y="3828"/>
                </a:lnTo>
                <a:lnTo>
                  <a:pt x="726" y="3828"/>
                </a:lnTo>
                <a:lnTo>
                  <a:pt x="738" y="3828"/>
                </a:lnTo>
                <a:lnTo>
                  <a:pt x="744" y="3828"/>
                </a:lnTo>
                <a:lnTo>
                  <a:pt x="744" y="3828"/>
                </a:lnTo>
                <a:lnTo>
                  <a:pt x="678" y="3594"/>
                </a:lnTo>
                <a:lnTo>
                  <a:pt x="618" y="3360"/>
                </a:lnTo>
                <a:lnTo>
                  <a:pt x="558" y="3126"/>
                </a:lnTo>
                <a:lnTo>
                  <a:pt x="510" y="2892"/>
                </a:lnTo>
                <a:lnTo>
                  <a:pt x="468" y="2652"/>
                </a:lnTo>
                <a:lnTo>
                  <a:pt x="438" y="2418"/>
                </a:lnTo>
                <a:lnTo>
                  <a:pt x="408" y="2178"/>
                </a:lnTo>
                <a:lnTo>
                  <a:pt x="390" y="1938"/>
                </a:lnTo>
                <a:lnTo>
                  <a:pt x="384" y="1794"/>
                </a:lnTo>
                <a:lnTo>
                  <a:pt x="396" y="1644"/>
                </a:lnTo>
                <a:lnTo>
                  <a:pt x="420" y="1500"/>
                </a:lnTo>
                <a:lnTo>
                  <a:pt x="456" y="1356"/>
                </a:lnTo>
                <a:lnTo>
                  <a:pt x="522" y="1224"/>
                </a:lnTo>
                <a:lnTo>
                  <a:pt x="558" y="1164"/>
                </a:lnTo>
                <a:lnTo>
                  <a:pt x="600" y="1104"/>
                </a:lnTo>
                <a:lnTo>
                  <a:pt x="648" y="1050"/>
                </a:lnTo>
                <a:lnTo>
                  <a:pt x="702" y="1002"/>
                </a:lnTo>
                <a:lnTo>
                  <a:pt x="768" y="960"/>
                </a:lnTo>
                <a:lnTo>
                  <a:pt x="828" y="924"/>
                </a:lnTo>
                <a:lnTo>
                  <a:pt x="876" y="906"/>
                </a:lnTo>
                <a:lnTo>
                  <a:pt x="876" y="744"/>
                </a:lnTo>
                <a:lnTo>
                  <a:pt x="876" y="606"/>
                </a:lnTo>
                <a:lnTo>
                  <a:pt x="876" y="486"/>
                </a:lnTo>
                <a:lnTo>
                  <a:pt x="876" y="384"/>
                </a:lnTo>
                <a:lnTo>
                  <a:pt x="876" y="294"/>
                </a:lnTo>
                <a:lnTo>
                  <a:pt x="876" y="228"/>
                </a:lnTo>
                <a:lnTo>
                  <a:pt x="876" y="162"/>
                </a:lnTo>
                <a:lnTo>
                  <a:pt x="876" y="114"/>
                </a:lnTo>
                <a:lnTo>
                  <a:pt x="876" y="78"/>
                </a:lnTo>
                <a:lnTo>
                  <a:pt x="876" y="48"/>
                </a:lnTo>
                <a:lnTo>
                  <a:pt x="876" y="30"/>
                </a:lnTo>
                <a:lnTo>
                  <a:pt x="876" y="18"/>
                </a:lnTo>
                <a:lnTo>
                  <a:pt x="876" y="0"/>
                </a:lnTo>
                <a:lnTo>
                  <a:pt x="876" y="0"/>
                </a:lnTo>
                <a:lnTo>
                  <a:pt x="876" y="0"/>
                </a:lnTo>
                <a:close/>
              </a:path>
            </a:pathLst>
          </a:custGeom>
          <a:solidFill>
            <a:srgbClr val="00634A">
              <a:alpha val="5098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CC2014-white.png"/>
          <p:cNvPicPr/>
          <p:nvPr/>
        </p:nvPicPr>
        <p:blipFill>
          <a:blip r:embed="rId3" cstate="screen">
            <a:lum bright="-2000"/>
          </a:blip>
          <a:stretch>
            <a:fillRect/>
          </a:stretch>
        </p:blipFill>
        <p:spPr>
          <a:xfrm>
            <a:off x="8028384" y="476672"/>
            <a:ext cx="876025" cy="82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445</Words>
  <Application>Microsoft Office PowerPoint</Application>
  <PresentationFormat>On-screen Show (4:3)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Planning Service Review</vt:lpstr>
      <vt:lpstr>Planning Review</vt:lpstr>
      <vt:lpstr>Issues identified</vt:lpstr>
      <vt:lpstr>Issues identified</vt:lpstr>
      <vt:lpstr>It took 18 months to complete all the action points!</vt:lpstr>
      <vt:lpstr>What was achieved</vt:lpstr>
      <vt:lpstr>Office before</vt:lpstr>
      <vt:lpstr>Office after</vt:lpstr>
      <vt:lpstr>What was achieved</vt:lpstr>
      <vt:lpstr>What was achieved</vt:lpstr>
      <vt:lpstr>How did we achieve this?</vt:lpstr>
    </vt:vector>
  </TitlesOfParts>
  <Company>Surrey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RNeale</dc:creator>
  <cp:lastModifiedBy>PJS</cp:lastModifiedBy>
  <cp:revision>43</cp:revision>
  <dcterms:created xsi:type="dcterms:W3CDTF">2014-03-28T10:25:23Z</dcterms:created>
  <dcterms:modified xsi:type="dcterms:W3CDTF">2016-01-25T17:10:14Z</dcterms:modified>
</cp:coreProperties>
</file>