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4" r:id="rId2"/>
    <p:sldMasterId id="2147483687" r:id="rId3"/>
    <p:sldMasterId id="2147483692" r:id="rId4"/>
  </p:sldMasterIdLst>
  <p:notesMasterIdLst>
    <p:notesMasterId r:id="rId105"/>
  </p:notesMasterIdLst>
  <p:handoutMasterIdLst>
    <p:handoutMasterId r:id="rId106"/>
  </p:handoutMasterIdLst>
  <p:sldIdLst>
    <p:sldId id="256" r:id="rId5"/>
    <p:sldId id="420" r:id="rId6"/>
    <p:sldId id="421" r:id="rId7"/>
    <p:sldId id="422" r:id="rId8"/>
    <p:sldId id="423" r:id="rId9"/>
    <p:sldId id="424" r:id="rId10"/>
    <p:sldId id="425" r:id="rId11"/>
    <p:sldId id="426" r:id="rId12"/>
    <p:sldId id="427" r:id="rId13"/>
    <p:sldId id="428" r:id="rId14"/>
    <p:sldId id="429" r:id="rId15"/>
    <p:sldId id="430" r:id="rId16"/>
    <p:sldId id="500" r:id="rId17"/>
    <p:sldId id="431" r:id="rId18"/>
    <p:sldId id="432" r:id="rId19"/>
    <p:sldId id="433" r:id="rId20"/>
    <p:sldId id="434" r:id="rId21"/>
    <p:sldId id="435" r:id="rId22"/>
    <p:sldId id="436" r:id="rId23"/>
    <p:sldId id="437" r:id="rId24"/>
    <p:sldId id="438" r:id="rId25"/>
    <p:sldId id="439" r:id="rId26"/>
    <p:sldId id="440" r:id="rId27"/>
    <p:sldId id="441" r:id="rId28"/>
    <p:sldId id="445" r:id="rId29"/>
    <p:sldId id="446" r:id="rId30"/>
    <p:sldId id="447" r:id="rId31"/>
    <p:sldId id="448" r:id="rId32"/>
    <p:sldId id="449" r:id="rId33"/>
    <p:sldId id="450" r:id="rId34"/>
    <p:sldId id="451" r:id="rId35"/>
    <p:sldId id="452" r:id="rId36"/>
    <p:sldId id="453" r:id="rId37"/>
    <p:sldId id="532" r:id="rId38"/>
    <p:sldId id="533" r:id="rId39"/>
    <p:sldId id="534" r:id="rId40"/>
    <p:sldId id="535" r:id="rId41"/>
    <p:sldId id="536" r:id="rId42"/>
    <p:sldId id="537" r:id="rId43"/>
    <p:sldId id="538" r:id="rId44"/>
    <p:sldId id="539" r:id="rId45"/>
    <p:sldId id="540" r:id="rId46"/>
    <p:sldId id="541" r:id="rId47"/>
    <p:sldId id="542" r:id="rId48"/>
    <p:sldId id="501" r:id="rId49"/>
    <p:sldId id="502" r:id="rId50"/>
    <p:sldId id="503" r:id="rId51"/>
    <p:sldId id="504" r:id="rId52"/>
    <p:sldId id="505" r:id="rId53"/>
    <p:sldId id="506" r:id="rId54"/>
    <p:sldId id="507" r:id="rId55"/>
    <p:sldId id="508" r:id="rId56"/>
    <p:sldId id="509" r:id="rId57"/>
    <p:sldId id="510" r:id="rId58"/>
    <p:sldId id="511" r:id="rId59"/>
    <p:sldId id="512" r:id="rId60"/>
    <p:sldId id="513" r:id="rId61"/>
    <p:sldId id="514" r:id="rId62"/>
    <p:sldId id="515" r:id="rId63"/>
    <p:sldId id="516" r:id="rId64"/>
    <p:sldId id="517" r:id="rId65"/>
    <p:sldId id="518" r:id="rId66"/>
    <p:sldId id="519" r:id="rId67"/>
    <p:sldId id="520" r:id="rId68"/>
    <p:sldId id="521" r:id="rId69"/>
    <p:sldId id="522" r:id="rId70"/>
    <p:sldId id="523" r:id="rId71"/>
    <p:sldId id="524" r:id="rId72"/>
    <p:sldId id="525" r:id="rId73"/>
    <p:sldId id="526" r:id="rId74"/>
    <p:sldId id="527" r:id="rId75"/>
    <p:sldId id="528" r:id="rId76"/>
    <p:sldId id="529" r:id="rId77"/>
    <p:sldId id="530" r:id="rId78"/>
    <p:sldId id="531" r:id="rId79"/>
    <p:sldId id="458" r:id="rId80"/>
    <p:sldId id="459" r:id="rId81"/>
    <p:sldId id="460" r:id="rId82"/>
    <p:sldId id="461" r:id="rId83"/>
    <p:sldId id="462" r:id="rId84"/>
    <p:sldId id="463" r:id="rId85"/>
    <p:sldId id="464" r:id="rId86"/>
    <p:sldId id="498" r:id="rId87"/>
    <p:sldId id="465" r:id="rId88"/>
    <p:sldId id="466" r:id="rId89"/>
    <p:sldId id="467" r:id="rId90"/>
    <p:sldId id="468" r:id="rId91"/>
    <p:sldId id="469" r:id="rId92"/>
    <p:sldId id="470" r:id="rId93"/>
    <p:sldId id="471" r:id="rId94"/>
    <p:sldId id="472" r:id="rId95"/>
    <p:sldId id="473" r:id="rId96"/>
    <p:sldId id="474" r:id="rId97"/>
    <p:sldId id="499" r:id="rId98"/>
    <p:sldId id="480" r:id="rId99"/>
    <p:sldId id="475" r:id="rId100"/>
    <p:sldId id="476" r:id="rId101"/>
    <p:sldId id="477" r:id="rId102"/>
    <p:sldId id="478" r:id="rId103"/>
    <p:sldId id="396" r:id="rId104"/>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87" autoAdjust="0"/>
  </p:normalViewPr>
  <p:slideViewPr>
    <p:cSldViewPr>
      <p:cViewPr>
        <p:scale>
          <a:sx n="99" d="100"/>
          <a:sy n="99" d="100"/>
        </p:scale>
        <p:origin x="-90" y="-34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250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presProps" Target="pres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a:t>
            </a:fld>
            <a:endParaRPr lang="en-US"/>
          </a:p>
        </p:txBody>
      </p:sp>
    </p:spTree>
    <p:extLst>
      <p:ext uri="{BB962C8B-B14F-4D97-AF65-F5344CB8AC3E}">
        <p14:creationId xmlns:p14="http://schemas.microsoft.com/office/powerpoint/2010/main" val="12835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2.0 Waste Management as a Strategic Matter </a:t>
            </a:r>
            <a:endParaRPr lang="en-US" dirty="0" smtClean="0"/>
          </a:p>
          <a:p>
            <a:r>
              <a:rPr lang="en-US" sz="1200" kern="1200" dirty="0" smtClean="0">
                <a:solidFill>
                  <a:schemeClr val="tx1"/>
                </a:solidFill>
                <a:latin typeface="+mn-lt"/>
                <a:ea typeface="+mn-ea"/>
                <a:cs typeface="+mn-cs"/>
              </a:rPr>
              <a:t>2.1 The National Planning Policy Framework (NPPF) provides amplification on how strategic planning matters should be addressed in local plans (paragraphs 178-181). Local planning authorities are expected to work ‘collaboratively with other bodies to ensure that strategic priorities across local authority boundaries are properly coordinated and clearly reflected in local plans’ (paragraph 179). ‘Strategic priorities’ to which local planning authorities should have particular regard are set out in paragraph 156 of the NPPF and these include ‘waste management’. </a:t>
            </a:r>
            <a:endParaRPr lang="en-US" dirty="0" smtClean="0"/>
          </a:p>
          <a:p>
            <a:r>
              <a:rPr lang="en-US" sz="1200" kern="1200" dirty="0" smtClean="0">
                <a:solidFill>
                  <a:schemeClr val="tx1"/>
                </a:solidFill>
                <a:latin typeface="+mn-lt"/>
                <a:ea typeface="+mn-ea"/>
                <a:cs typeface="+mn-cs"/>
              </a:rPr>
              <a:t>2.2 Furthermore, the Localism Act 2011 resulted in the revocation of all Regional Spatial Strategies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except the London Plan, which was retained in the capital. The former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apportioned quantities of waste to be managed in each sub-regional area which generally corresponded to a Waste Planning Authority (WPA) area. In the South East and East of England regions, this included provision for landfill of some residual waste from London. In light of the abolition of the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WPAs outside London are no longer required to plan for the apportionments prescribed within the RSS including an element of residual waste coming from London. This means that some counties that previously considered West London’s residual waste management needs when planning landfill capacity may longer be doing so. Clearly this could have a significant implication for the management of waste from the 6 west London boroughs where residual waste is to exported for landfill outside London. The London Plan expects London boroughs to plan for 100% net self sufficiency in waste management by 2031, whilst </a:t>
            </a:r>
            <a:r>
              <a:rPr lang="en-US" sz="1200" kern="1200" dirty="0" err="1" smtClean="0">
                <a:solidFill>
                  <a:schemeClr val="tx1"/>
                </a:solidFill>
                <a:latin typeface="+mn-lt"/>
                <a:ea typeface="+mn-ea"/>
                <a:cs typeface="+mn-cs"/>
              </a:rPr>
              <a:t>recognising</a:t>
            </a:r>
            <a:r>
              <a:rPr lang="en-US" sz="1200" kern="1200" dirty="0" smtClean="0">
                <a:solidFill>
                  <a:schemeClr val="tx1"/>
                </a:solidFill>
                <a:latin typeface="+mn-lt"/>
                <a:ea typeface="+mn-ea"/>
                <a:cs typeface="+mn-cs"/>
              </a:rPr>
              <a:t> that there is likely to be ongoing management of waste arising in London outside of the capital, albeit in decreasing amounts. </a:t>
            </a:r>
            <a:endParaRPr lang="en-US" dirty="0" smtClean="0"/>
          </a:p>
          <a:p>
            <a:r>
              <a:rPr lang="en-US" sz="1200" kern="1200" dirty="0" smtClean="0">
                <a:solidFill>
                  <a:schemeClr val="tx1"/>
                </a:solidFill>
                <a:latin typeface="+mn-lt"/>
                <a:ea typeface="+mn-ea"/>
                <a:cs typeface="+mn-cs"/>
              </a:rPr>
              <a:t>WLWP Statement on the Duty to Cooperate, July 2014 </a:t>
            </a:r>
            <a:endParaRPr lang="en-US" dirty="0" smtClean="0"/>
          </a:p>
          <a:p>
            <a:r>
              <a:rPr lang="en-US" sz="1200" kern="1200" dirty="0" smtClean="0">
                <a:solidFill>
                  <a:schemeClr val="tx1"/>
                </a:solidFill>
                <a:latin typeface="+mn-lt"/>
                <a:ea typeface="+mn-ea"/>
                <a:cs typeface="+mn-cs"/>
              </a:rPr>
              <a:t>Page 4 of 24 </a:t>
            </a:r>
            <a:endParaRPr lang="en-US" dirty="0" smtClean="0"/>
          </a:p>
          <a:p>
            <a:r>
              <a:rPr lang="en-US" sz="1200" kern="1200" dirty="0" smtClean="0">
                <a:solidFill>
                  <a:schemeClr val="tx1"/>
                </a:solidFill>
                <a:latin typeface="+mn-lt"/>
                <a:ea typeface="+mn-ea"/>
                <a:cs typeface="+mn-cs"/>
              </a:rPr>
              <a:t>2.3 The management of hazardous waste is another matter requiring attention as such waste is generally produced in quantities not sufficient to justify the development of facilities to deal with all hazardous waste types within a single Waste Planning Authority area. A detailed study of hazardous waste arisings1 in West London has been undertaken which found the following: </a:t>
            </a:r>
            <a:endParaRPr lang="en-US" dirty="0" smtClean="0"/>
          </a:p>
          <a:p>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In 2012, West London produced just over 88,000 </a:t>
            </a:r>
            <a:r>
              <a:rPr lang="en-US" sz="1200" kern="1200" dirty="0" err="1" smtClean="0">
                <a:solidFill>
                  <a:schemeClr val="tx1"/>
                </a:solidFill>
                <a:latin typeface="+mn-lt"/>
                <a:ea typeface="+mn-ea"/>
                <a:cs typeface="+mn-cs"/>
              </a:rPr>
              <a:t>tonnes</a:t>
            </a:r>
            <a:r>
              <a:rPr lang="en-US" sz="1200" kern="1200" dirty="0" smtClean="0">
                <a:solidFill>
                  <a:schemeClr val="tx1"/>
                </a:solidFill>
                <a:latin typeface="+mn-lt"/>
                <a:ea typeface="+mn-ea"/>
                <a:cs typeface="+mn-cs"/>
              </a:rPr>
              <a:t> of which approximately 85% was exported for management. </a:t>
            </a:r>
            <a:endParaRPr lang="en-US" dirty="0" smtClean="0"/>
          </a:p>
          <a:p>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At the same time 20,000 </a:t>
            </a:r>
            <a:r>
              <a:rPr lang="en-US" sz="1200" kern="1200" dirty="0" err="1" smtClean="0">
                <a:solidFill>
                  <a:schemeClr val="tx1"/>
                </a:solidFill>
                <a:latin typeface="+mn-lt"/>
                <a:ea typeface="+mn-ea"/>
                <a:cs typeface="+mn-cs"/>
              </a:rPr>
              <a:t>tonnes</a:t>
            </a:r>
            <a:r>
              <a:rPr lang="en-US" sz="1200" kern="1200" dirty="0" smtClean="0">
                <a:solidFill>
                  <a:schemeClr val="tx1"/>
                </a:solidFill>
                <a:latin typeface="+mn-lt"/>
                <a:ea typeface="+mn-ea"/>
                <a:cs typeface="+mn-cs"/>
              </a:rPr>
              <a:t> was imported from outside the Plan area. </a:t>
            </a:r>
            <a:endParaRPr lang="en-US" dirty="0" smtClean="0"/>
          </a:p>
          <a:p>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Overall the Plan Area achieved 40% net self-sufficiency in 2012. </a:t>
            </a:r>
            <a:endParaRPr lang="en-US" dirty="0" smtClean="0"/>
          </a:p>
          <a:p>
            <a:r>
              <a:rPr lang="en-US" sz="1200" kern="1200" dirty="0" smtClean="0">
                <a:solidFill>
                  <a:schemeClr val="tx1"/>
                </a:solidFill>
                <a:latin typeface="+mn-lt"/>
                <a:ea typeface="+mn-ea"/>
                <a:cs typeface="+mn-cs"/>
              </a:rPr>
              <a:t>2.4 In light of the fact that hazardous waste requires a range of specialist facilities it is not anticipated that substantial additional need for new capacity will arise in West London and so land allocations specifically for the development of additional hazardous waste management capacity have not been identified in this Plan. While existing hazardous waste management capacity within the Plan area is to be safeguarded to a significant extent, West London will remain reliant on the availability of management capacity in other areas for the management of its arisings. </a:t>
            </a:r>
            <a:endParaRPr lang="en-US" dirty="0" smtClean="0"/>
          </a:p>
          <a:p>
            <a:endParaRPr lang="en-US"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10</a:t>
            </a:fld>
            <a:endParaRPr lang="en-US"/>
          </a:p>
        </p:txBody>
      </p:sp>
    </p:spTree>
    <p:extLst>
      <p:ext uri="{BB962C8B-B14F-4D97-AF65-F5344CB8AC3E}">
        <p14:creationId xmlns:p14="http://schemas.microsoft.com/office/powerpoint/2010/main" val="276848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11</a:t>
            </a:fld>
            <a:endParaRPr lang="en-US"/>
          </a:p>
        </p:txBody>
      </p:sp>
    </p:spTree>
    <p:extLst>
      <p:ext uri="{BB962C8B-B14F-4D97-AF65-F5344CB8AC3E}">
        <p14:creationId xmlns:p14="http://schemas.microsoft.com/office/powerpoint/2010/main" val="271698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12</a:t>
            </a:fld>
            <a:endParaRPr lang="en-US"/>
          </a:p>
        </p:txBody>
      </p:sp>
    </p:spTree>
    <p:extLst>
      <p:ext uri="{BB962C8B-B14F-4D97-AF65-F5344CB8AC3E}">
        <p14:creationId xmlns:p14="http://schemas.microsoft.com/office/powerpoint/2010/main" val="429064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9B95F764-7357-244C-975E-002554F5A243}" type="slidenum">
              <a:rPr lang="en-GB"/>
              <a:pPr/>
              <a:t>13</a:t>
            </a:fld>
            <a:endParaRPr lang="en-GB"/>
          </a:p>
        </p:txBody>
      </p:sp>
      <p:sp>
        <p:nvSpPr>
          <p:cNvPr id="189443" name="Rectangle 2"/>
          <p:cNvSpPr>
            <a:spLocks noGrp="1" noRot="1" noChangeAspect="1" noChangeArrowheads="1" noTextEdit="1"/>
          </p:cNvSpPr>
          <p:nvPr>
            <p:ph type="sldImg"/>
          </p:nvPr>
        </p:nvSpPr>
        <p:spPr>
          <a:xfrm>
            <a:off x="714375" y="746125"/>
            <a:ext cx="5381625" cy="3727450"/>
          </a:xfrm>
          <a:ln/>
        </p:spPr>
      </p:sp>
      <p:sp>
        <p:nvSpPr>
          <p:cNvPr id="189444" name="Rectangle 3"/>
          <p:cNvSpPr>
            <a:spLocks noGrp="1" noChangeArrowheads="1"/>
          </p:cNvSpPr>
          <p:nvPr>
            <p:ph type="body" idx="1"/>
          </p:nvPr>
        </p:nvSpPr>
        <p:spPr>
          <a:noFill/>
          <a:ln/>
        </p:spPr>
        <p:txBody>
          <a:bodyPr/>
          <a:lstStyle/>
          <a:p>
            <a:r>
              <a:rPr lang="en-US" sz="1200" kern="1200" dirty="0" smtClean="0">
                <a:solidFill>
                  <a:schemeClr val="tx1"/>
                </a:solidFill>
                <a:latin typeface="+mn-lt"/>
                <a:ea typeface="+mn-ea"/>
                <a:cs typeface="+mn-cs"/>
              </a:rPr>
              <a:t>The former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apportioned quantities of waste to be managed in each sub-regional area which generally corresponded to a Waste Planning Authority (WPA) area. In the South East and East of England regions, this included provision for landfill of some residual waste from London. In light of the abolition of the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WPAs</a:t>
            </a:r>
            <a:r>
              <a:rPr lang="en-US" sz="1200" kern="1200" dirty="0" smtClean="0">
                <a:solidFill>
                  <a:schemeClr val="tx1"/>
                </a:solidFill>
                <a:latin typeface="+mn-lt"/>
                <a:ea typeface="+mn-ea"/>
                <a:cs typeface="+mn-cs"/>
              </a:rPr>
              <a:t> outside London are no longer required to plan for the apportionments prescribed within the RSS including an element of residual waste coming from London. This means that some counties that previously considered London’s residual waste management needs when planning landfill capacity may longer be doing so. Clearly this could have a significant implication for the management of waste from London boroughs where residual waste is to exported for landfill outside London. The London Plan expects London boroughs to plan for 100% net self sufficiency in waste management by 2031, whilst </a:t>
            </a:r>
            <a:r>
              <a:rPr lang="en-US" sz="1200" kern="1200" dirty="0" err="1" smtClean="0">
                <a:solidFill>
                  <a:schemeClr val="tx1"/>
                </a:solidFill>
                <a:latin typeface="+mn-lt"/>
                <a:ea typeface="+mn-ea"/>
                <a:cs typeface="+mn-cs"/>
              </a:rPr>
              <a:t>recognising</a:t>
            </a:r>
            <a:r>
              <a:rPr lang="en-US" sz="1200" kern="1200" dirty="0" smtClean="0">
                <a:solidFill>
                  <a:schemeClr val="tx1"/>
                </a:solidFill>
                <a:latin typeface="+mn-lt"/>
                <a:ea typeface="+mn-ea"/>
                <a:cs typeface="+mn-cs"/>
              </a:rPr>
              <a:t> that there is likely to be ongoing management of waste arising in London outside of the capital, albeit in decreasing amounts. </a:t>
            </a:r>
            <a:endParaRPr lang="en-US" dirty="0" smtClean="0"/>
          </a:p>
          <a:p>
            <a:endParaRPr lang="en-US" sz="1200" kern="1200" dirty="0" smtClean="0">
              <a:solidFill>
                <a:schemeClr val="tx1"/>
              </a:solidFill>
              <a:latin typeface="+mn-lt"/>
              <a:ea typeface="+mn-ea"/>
              <a:cs typeface="+mn-cs"/>
            </a:endParaRPr>
          </a:p>
          <a:p>
            <a:endParaRPr lang="en-US" dirty="0" smtClean="0"/>
          </a:p>
          <a:p>
            <a:pPr eaLnBrk="1" hangingPunct="1">
              <a:spcBef>
                <a:spcPct val="0"/>
              </a:spcBef>
            </a:pPr>
            <a:endParaRPr lang="en-US" dirty="0">
              <a:latin typeface="Times New Roman" pitchFamily="-84" charset="0"/>
            </a:endParaRPr>
          </a:p>
        </p:txBody>
      </p:sp>
    </p:spTree>
    <p:extLst>
      <p:ext uri="{BB962C8B-B14F-4D97-AF65-F5344CB8AC3E}">
        <p14:creationId xmlns:p14="http://schemas.microsoft.com/office/powerpoint/2010/main" val="299945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14</a:t>
            </a:fld>
            <a:endParaRPr lang="en-US"/>
          </a:p>
        </p:txBody>
      </p:sp>
    </p:spTree>
    <p:extLst>
      <p:ext uri="{BB962C8B-B14F-4D97-AF65-F5344CB8AC3E}">
        <p14:creationId xmlns:p14="http://schemas.microsoft.com/office/powerpoint/2010/main" val="1316742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9B95F764-7357-244C-975E-002554F5A243}" type="slidenum">
              <a:rPr lang="en-GB"/>
              <a:pPr/>
              <a:t>15</a:t>
            </a:fld>
            <a:endParaRPr lang="en-GB"/>
          </a:p>
        </p:txBody>
      </p:sp>
      <p:sp>
        <p:nvSpPr>
          <p:cNvPr id="189443" name="Rectangle 2"/>
          <p:cNvSpPr>
            <a:spLocks noGrp="1" noRot="1" noChangeAspect="1" noChangeArrowheads="1" noTextEdit="1"/>
          </p:cNvSpPr>
          <p:nvPr>
            <p:ph type="sldImg"/>
          </p:nvPr>
        </p:nvSpPr>
        <p:spPr>
          <a:xfrm>
            <a:off x="714375" y="746125"/>
            <a:ext cx="5381625" cy="3727450"/>
          </a:xfrm>
          <a:ln/>
        </p:spPr>
      </p:sp>
      <p:sp>
        <p:nvSpPr>
          <p:cNvPr id="189444" name="Rectangle 3"/>
          <p:cNvSpPr>
            <a:spLocks noGrp="1" noChangeArrowheads="1"/>
          </p:cNvSpPr>
          <p:nvPr>
            <p:ph type="body" idx="1"/>
          </p:nvPr>
        </p:nvSpPr>
        <p:spPr>
          <a:noFill/>
          <a:ln/>
        </p:spPr>
        <p:txBody>
          <a:bodyPr/>
          <a:lstStyle/>
          <a:p>
            <a:r>
              <a:rPr lang="en-US" sz="1200" kern="1200" dirty="0" smtClean="0">
                <a:solidFill>
                  <a:schemeClr val="tx1"/>
                </a:solidFill>
                <a:latin typeface="+mn-lt"/>
                <a:ea typeface="+mn-ea"/>
                <a:cs typeface="+mn-cs"/>
              </a:rPr>
              <a:t>The former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apportioned quantities of waste to be managed in each sub-regional area which generally corresponded to a Waste Planning Authority (WPA) area. In the South East and East of England regions, this included provision for landfill of some residual waste from London. In light of the abolition of the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WPAs</a:t>
            </a:r>
            <a:r>
              <a:rPr lang="en-US" sz="1200" kern="1200" dirty="0" smtClean="0">
                <a:solidFill>
                  <a:schemeClr val="tx1"/>
                </a:solidFill>
                <a:latin typeface="+mn-lt"/>
                <a:ea typeface="+mn-ea"/>
                <a:cs typeface="+mn-cs"/>
              </a:rPr>
              <a:t> outside London are no longer required to plan for the apportionments prescribed within the RSS including an element of residual waste coming from London. This means that some counties that previously considered London’s residual waste management needs when planning landfill capacity may longer be doing so. Clearly this could have a significant implication for the management of waste from London boroughs where residual waste is to exported for landfill outside London. The London Plan expects London boroughs to plan for 100% net self sufficiency in waste management by 2031, whilst </a:t>
            </a:r>
            <a:r>
              <a:rPr lang="en-US" sz="1200" kern="1200" dirty="0" err="1" smtClean="0">
                <a:solidFill>
                  <a:schemeClr val="tx1"/>
                </a:solidFill>
                <a:latin typeface="+mn-lt"/>
                <a:ea typeface="+mn-ea"/>
                <a:cs typeface="+mn-cs"/>
              </a:rPr>
              <a:t>recognising</a:t>
            </a:r>
            <a:r>
              <a:rPr lang="en-US" sz="1200" kern="1200" dirty="0" smtClean="0">
                <a:solidFill>
                  <a:schemeClr val="tx1"/>
                </a:solidFill>
                <a:latin typeface="+mn-lt"/>
                <a:ea typeface="+mn-ea"/>
                <a:cs typeface="+mn-cs"/>
              </a:rPr>
              <a:t> that there is likely to be ongoing management of waste arising in London outside of the capital, albeit in decreasing amounts. </a:t>
            </a:r>
            <a:endParaRPr lang="en-US" dirty="0" smtClean="0"/>
          </a:p>
          <a:p>
            <a:endParaRPr lang="en-US" sz="1200" kern="1200" dirty="0" smtClean="0">
              <a:solidFill>
                <a:schemeClr val="tx1"/>
              </a:solidFill>
              <a:latin typeface="+mn-lt"/>
              <a:ea typeface="+mn-ea"/>
              <a:cs typeface="+mn-cs"/>
            </a:endParaRPr>
          </a:p>
          <a:p>
            <a:endParaRPr lang="en-US" dirty="0" smtClean="0"/>
          </a:p>
          <a:p>
            <a:pPr eaLnBrk="1" hangingPunct="1">
              <a:spcBef>
                <a:spcPct val="0"/>
              </a:spcBef>
            </a:pPr>
            <a:endParaRPr lang="en-US" dirty="0">
              <a:latin typeface="Times New Roman" pitchFamily="-84" charset="0"/>
            </a:endParaRPr>
          </a:p>
        </p:txBody>
      </p:sp>
    </p:spTree>
    <p:extLst>
      <p:ext uri="{BB962C8B-B14F-4D97-AF65-F5344CB8AC3E}">
        <p14:creationId xmlns:p14="http://schemas.microsoft.com/office/powerpoint/2010/main" val="312007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9B95F764-7357-244C-975E-002554F5A243}" type="slidenum">
              <a:rPr lang="en-GB"/>
              <a:pPr/>
              <a:t>16</a:t>
            </a:fld>
            <a:endParaRPr lang="en-GB"/>
          </a:p>
        </p:txBody>
      </p:sp>
      <p:sp>
        <p:nvSpPr>
          <p:cNvPr id="189443" name="Rectangle 2"/>
          <p:cNvSpPr>
            <a:spLocks noGrp="1" noRot="1" noChangeAspect="1" noChangeArrowheads="1" noTextEdit="1"/>
          </p:cNvSpPr>
          <p:nvPr>
            <p:ph type="sldImg"/>
          </p:nvPr>
        </p:nvSpPr>
        <p:spPr>
          <a:xfrm>
            <a:off x="714375" y="746125"/>
            <a:ext cx="5381625" cy="3727450"/>
          </a:xfrm>
          <a:ln/>
        </p:spPr>
      </p:sp>
      <p:sp>
        <p:nvSpPr>
          <p:cNvPr id="189444" name="Rectangle 3"/>
          <p:cNvSpPr>
            <a:spLocks noGrp="1" noChangeArrowheads="1"/>
          </p:cNvSpPr>
          <p:nvPr>
            <p:ph type="body" idx="1"/>
          </p:nvPr>
        </p:nvSpPr>
        <p:spPr>
          <a:noFill/>
          <a:ln/>
        </p:spPr>
        <p:txBody>
          <a:bodyPr/>
          <a:lstStyle/>
          <a:p>
            <a:r>
              <a:rPr lang="en-US" sz="1200" kern="1200" dirty="0" smtClean="0">
                <a:solidFill>
                  <a:schemeClr val="tx1"/>
                </a:solidFill>
                <a:latin typeface="+mn-lt"/>
                <a:ea typeface="+mn-ea"/>
                <a:cs typeface="+mn-cs"/>
              </a:rPr>
              <a:t>The former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apportioned quantities of waste to be managed in each sub-regional area which generally corresponded to a Waste Planning Authority (WPA) area. In the South East and East of England regions, this included provision for landfill of some residual waste from London. In light of the abolition of the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WPAs</a:t>
            </a:r>
            <a:r>
              <a:rPr lang="en-US" sz="1200" kern="1200" dirty="0" smtClean="0">
                <a:solidFill>
                  <a:schemeClr val="tx1"/>
                </a:solidFill>
                <a:latin typeface="+mn-lt"/>
                <a:ea typeface="+mn-ea"/>
                <a:cs typeface="+mn-cs"/>
              </a:rPr>
              <a:t> outside London are no longer required to plan for the apportionments prescribed within the RSS including an element of residual waste coming from London. This means that some counties that previously considered London’s residual waste management needs when planning landfill capacity may longer be doing so. Clearly this could have a significant implication for the management of waste from London boroughs where residual waste is to exported for landfill outside London. The London Plan expects London boroughs to plan for 100% net self sufficiency in waste management by 2031, whilst </a:t>
            </a:r>
            <a:r>
              <a:rPr lang="en-US" sz="1200" kern="1200" dirty="0" err="1" smtClean="0">
                <a:solidFill>
                  <a:schemeClr val="tx1"/>
                </a:solidFill>
                <a:latin typeface="+mn-lt"/>
                <a:ea typeface="+mn-ea"/>
                <a:cs typeface="+mn-cs"/>
              </a:rPr>
              <a:t>recognising</a:t>
            </a:r>
            <a:r>
              <a:rPr lang="en-US" sz="1200" kern="1200" dirty="0" smtClean="0">
                <a:solidFill>
                  <a:schemeClr val="tx1"/>
                </a:solidFill>
                <a:latin typeface="+mn-lt"/>
                <a:ea typeface="+mn-ea"/>
                <a:cs typeface="+mn-cs"/>
              </a:rPr>
              <a:t> that there is likely to be ongoing management of waste arising in London outside of the capital, albeit in decreasing amounts. </a:t>
            </a:r>
            <a:endParaRPr lang="en-US" dirty="0" smtClean="0"/>
          </a:p>
          <a:p>
            <a:endParaRPr lang="en-US" sz="1200" kern="1200" dirty="0" smtClean="0">
              <a:solidFill>
                <a:schemeClr val="tx1"/>
              </a:solidFill>
              <a:latin typeface="+mn-lt"/>
              <a:ea typeface="+mn-ea"/>
              <a:cs typeface="+mn-cs"/>
            </a:endParaRPr>
          </a:p>
          <a:p>
            <a:endParaRPr lang="en-US" dirty="0" smtClean="0"/>
          </a:p>
          <a:p>
            <a:pPr eaLnBrk="1" hangingPunct="1">
              <a:spcBef>
                <a:spcPct val="0"/>
              </a:spcBef>
            </a:pPr>
            <a:endParaRPr lang="en-US" dirty="0">
              <a:latin typeface="Times New Roman" pitchFamily="-84" charset="0"/>
            </a:endParaRPr>
          </a:p>
        </p:txBody>
      </p:sp>
    </p:spTree>
    <p:extLst>
      <p:ext uri="{BB962C8B-B14F-4D97-AF65-F5344CB8AC3E}">
        <p14:creationId xmlns:p14="http://schemas.microsoft.com/office/powerpoint/2010/main" val="3120078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17</a:t>
            </a:fld>
            <a:endParaRPr lang="en-US"/>
          </a:p>
        </p:txBody>
      </p:sp>
    </p:spTree>
    <p:extLst>
      <p:ext uri="{BB962C8B-B14F-4D97-AF65-F5344CB8AC3E}">
        <p14:creationId xmlns:p14="http://schemas.microsoft.com/office/powerpoint/2010/main" val="243430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18</a:t>
            </a:fld>
            <a:endParaRPr lang="en-US"/>
          </a:p>
        </p:txBody>
      </p:sp>
    </p:spTree>
    <p:extLst>
      <p:ext uri="{BB962C8B-B14F-4D97-AF65-F5344CB8AC3E}">
        <p14:creationId xmlns:p14="http://schemas.microsoft.com/office/powerpoint/2010/main" val="33808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19</a:t>
            </a:fld>
            <a:endParaRPr lang="en-US"/>
          </a:p>
        </p:txBody>
      </p:sp>
    </p:spTree>
    <p:extLst>
      <p:ext uri="{BB962C8B-B14F-4D97-AF65-F5344CB8AC3E}">
        <p14:creationId xmlns:p14="http://schemas.microsoft.com/office/powerpoint/2010/main" val="65831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Section 33A of the Planning and Compulsory Purchase Act 2004 (inserted by section 110 of the Localism Act 2011). Section 33A came into force on 15 November 2011. </a:t>
            </a:r>
            <a:endParaRPr lang="en-US" dirty="0" smtClean="0"/>
          </a:p>
          <a:p>
            <a:endParaRPr lang="en-GB"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2</a:t>
            </a:fld>
            <a:endParaRPr lang="en-US" dirty="0"/>
          </a:p>
        </p:txBody>
      </p:sp>
    </p:spTree>
    <p:extLst>
      <p:ext uri="{BB962C8B-B14F-4D97-AF65-F5344CB8AC3E}">
        <p14:creationId xmlns:p14="http://schemas.microsoft.com/office/powerpoint/2010/main" val="228496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20</a:t>
            </a:fld>
            <a:endParaRPr lang="en-US" dirty="0"/>
          </a:p>
        </p:txBody>
      </p:sp>
    </p:spTree>
    <p:extLst>
      <p:ext uri="{BB962C8B-B14F-4D97-AF65-F5344CB8AC3E}">
        <p14:creationId xmlns:p14="http://schemas.microsoft.com/office/powerpoint/2010/main" val="1546811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21</a:t>
            </a:fld>
            <a:endParaRPr lang="en-US"/>
          </a:p>
        </p:txBody>
      </p:sp>
    </p:spTree>
    <p:extLst>
      <p:ext uri="{BB962C8B-B14F-4D97-AF65-F5344CB8AC3E}">
        <p14:creationId xmlns:p14="http://schemas.microsoft.com/office/powerpoint/2010/main" val="2432196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management of hazardous waste is another matter requiring attention as such waste is generally produced in quantities not sufficient to justify the development of facilities to deal with all hazardous waste types within a single Waste Planning Authority area.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detailed study of hazardous waste </a:t>
            </a:r>
            <a:r>
              <a:rPr lang="en-US" sz="1200" kern="1200" dirty="0" err="1" smtClean="0">
                <a:solidFill>
                  <a:schemeClr val="tx1"/>
                </a:solidFill>
                <a:latin typeface="+mn-lt"/>
                <a:ea typeface="+mn-ea"/>
                <a:cs typeface="+mn-cs"/>
              </a:rPr>
              <a:t>arisings</a:t>
            </a:r>
            <a:r>
              <a:rPr lang="en-US" sz="1200" kern="1200" dirty="0" smtClean="0">
                <a:solidFill>
                  <a:schemeClr val="tx1"/>
                </a:solidFill>
                <a:latin typeface="+mn-lt"/>
                <a:ea typeface="+mn-ea"/>
                <a:cs typeface="+mn-cs"/>
              </a:rPr>
              <a:t> in West London has been undertaken which found the following: </a:t>
            </a:r>
            <a:endParaRPr lang="en-US" dirty="0" smtClean="0"/>
          </a:p>
          <a:p>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In 2012, West London produced just over 88,000 </a:t>
            </a:r>
            <a:r>
              <a:rPr lang="en-US" sz="1200" kern="1200" dirty="0" err="1" smtClean="0">
                <a:solidFill>
                  <a:schemeClr val="tx1"/>
                </a:solidFill>
                <a:latin typeface="+mn-lt"/>
                <a:ea typeface="+mn-ea"/>
                <a:cs typeface="+mn-cs"/>
              </a:rPr>
              <a:t>tonnes</a:t>
            </a:r>
            <a:r>
              <a:rPr lang="en-US" sz="1200" kern="1200" dirty="0" smtClean="0">
                <a:solidFill>
                  <a:schemeClr val="tx1"/>
                </a:solidFill>
                <a:latin typeface="+mn-lt"/>
                <a:ea typeface="+mn-ea"/>
                <a:cs typeface="+mn-cs"/>
              </a:rPr>
              <a:t> of which approximately 85% was exported for management. </a:t>
            </a:r>
            <a:endParaRPr lang="en-US" dirty="0" smtClean="0"/>
          </a:p>
          <a:p>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At the same time 20,000 </a:t>
            </a:r>
            <a:r>
              <a:rPr lang="en-US" sz="1200" kern="1200" dirty="0" err="1" smtClean="0">
                <a:solidFill>
                  <a:schemeClr val="tx1"/>
                </a:solidFill>
                <a:latin typeface="+mn-lt"/>
                <a:ea typeface="+mn-ea"/>
                <a:cs typeface="+mn-cs"/>
              </a:rPr>
              <a:t>tonnes</a:t>
            </a:r>
            <a:r>
              <a:rPr lang="en-US" sz="1200" kern="1200" dirty="0" smtClean="0">
                <a:solidFill>
                  <a:schemeClr val="tx1"/>
                </a:solidFill>
                <a:latin typeface="+mn-lt"/>
                <a:ea typeface="+mn-ea"/>
                <a:cs typeface="+mn-cs"/>
              </a:rPr>
              <a:t> was imported from outside the Plan area. </a:t>
            </a:r>
            <a:endParaRPr lang="en-US" dirty="0" smtClean="0"/>
          </a:p>
          <a:p>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Overall the Plan Area achieved 40% net self-sufficiency in 2012.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light of the fact that hazardous waste requires a range of specialist facilities it is not anticipated that substantial additional need for new capacity will arise in West London and so land allocations specifically for the development of additional hazardous waste management capacity have not been identified in this Plan. While existing hazardous waste management capacity within the Plan area is to be safeguarded to a significant extent, West London will remain reliant on the availability of management capacity in other areas for the management of its </a:t>
            </a:r>
            <a:r>
              <a:rPr lang="en-US" sz="1200" kern="1200" dirty="0" err="1" smtClean="0">
                <a:solidFill>
                  <a:schemeClr val="tx1"/>
                </a:solidFill>
                <a:latin typeface="+mn-lt"/>
                <a:ea typeface="+mn-ea"/>
                <a:cs typeface="+mn-cs"/>
              </a:rPr>
              <a:t>arisings</a:t>
            </a:r>
            <a:r>
              <a:rPr lang="en-US" sz="1200" kern="1200" dirty="0" smtClean="0">
                <a:solidFill>
                  <a:schemeClr val="tx1"/>
                </a:solidFill>
                <a:latin typeface="+mn-lt"/>
                <a:ea typeface="+mn-ea"/>
                <a:cs typeface="+mn-cs"/>
              </a:rPr>
              <a:t>. </a:t>
            </a:r>
            <a:endParaRPr lang="en-US" dirty="0" smtClean="0"/>
          </a:p>
          <a:p>
            <a:endParaRPr lang="en-GB"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22</a:t>
            </a:fld>
            <a:endParaRPr lang="en-US"/>
          </a:p>
        </p:txBody>
      </p:sp>
    </p:spTree>
    <p:extLst>
      <p:ext uri="{BB962C8B-B14F-4D97-AF65-F5344CB8AC3E}">
        <p14:creationId xmlns:p14="http://schemas.microsoft.com/office/powerpoint/2010/main" val="3774430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23</a:t>
            </a:fld>
            <a:endParaRPr lang="en-US" dirty="0"/>
          </a:p>
        </p:txBody>
      </p:sp>
    </p:spTree>
    <p:extLst>
      <p:ext uri="{BB962C8B-B14F-4D97-AF65-F5344CB8AC3E}">
        <p14:creationId xmlns:p14="http://schemas.microsoft.com/office/powerpoint/2010/main" val="345718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24</a:t>
            </a:fld>
            <a:endParaRPr lang="en-US" dirty="0"/>
          </a:p>
        </p:txBody>
      </p:sp>
    </p:spTree>
    <p:extLst>
      <p:ext uri="{BB962C8B-B14F-4D97-AF65-F5344CB8AC3E}">
        <p14:creationId xmlns:p14="http://schemas.microsoft.com/office/powerpoint/2010/main" val="1828409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714375"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43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43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556E60-66DB-4C2E-90B3-A67740957EDF}" type="slidenum">
              <a:rPr lang="en-GB" altLang="en-US" smtClean="0">
                <a:solidFill>
                  <a:prstClr val="black"/>
                </a:solidFill>
              </a:rPr>
              <a:pPr eaLnBrk="1" hangingPunct="1"/>
              <a:t>25</a:t>
            </a:fld>
            <a:endParaRPr lang="en-GB" altLang="en-US" smtClean="0">
              <a:solidFill>
                <a:prstClr val="black"/>
              </a:solidFill>
            </a:endParaRPr>
          </a:p>
        </p:txBody>
      </p:sp>
    </p:spTree>
    <p:extLst>
      <p:ext uri="{BB962C8B-B14F-4D97-AF65-F5344CB8AC3E}">
        <p14:creationId xmlns:p14="http://schemas.microsoft.com/office/powerpoint/2010/main" val="2227624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14375"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53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53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A665DD-6D4C-40B7-81F4-597E293E700D}" type="slidenum">
              <a:rPr lang="en-GB" altLang="en-US" smtClean="0">
                <a:solidFill>
                  <a:prstClr val="black"/>
                </a:solidFill>
              </a:rPr>
              <a:pPr eaLnBrk="1" hangingPunct="1"/>
              <a:t>26</a:t>
            </a:fld>
            <a:endParaRPr lang="en-GB" altLang="en-US" smtClean="0">
              <a:solidFill>
                <a:prstClr val="black"/>
              </a:solidFill>
            </a:endParaRPr>
          </a:p>
        </p:txBody>
      </p:sp>
    </p:spTree>
    <p:extLst>
      <p:ext uri="{BB962C8B-B14F-4D97-AF65-F5344CB8AC3E}">
        <p14:creationId xmlns:p14="http://schemas.microsoft.com/office/powerpoint/2010/main" val="1118578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714375"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63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63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C82ABA-22C8-407D-B156-F8F5D613D3A2}" type="slidenum">
              <a:rPr lang="en-GB" altLang="en-US" smtClean="0">
                <a:solidFill>
                  <a:prstClr val="black"/>
                </a:solidFill>
              </a:rPr>
              <a:pPr eaLnBrk="1" hangingPunct="1"/>
              <a:t>27</a:t>
            </a:fld>
            <a:endParaRPr lang="en-GB" altLang="en-US" smtClean="0">
              <a:solidFill>
                <a:prstClr val="black"/>
              </a:solidFill>
            </a:endParaRPr>
          </a:p>
        </p:txBody>
      </p:sp>
    </p:spTree>
    <p:extLst>
      <p:ext uri="{BB962C8B-B14F-4D97-AF65-F5344CB8AC3E}">
        <p14:creationId xmlns:p14="http://schemas.microsoft.com/office/powerpoint/2010/main" val="1075111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14375"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74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74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D9FA60-8B1F-43B0-8387-66926F39863B}" type="slidenum">
              <a:rPr lang="en-GB" altLang="en-US" smtClean="0">
                <a:solidFill>
                  <a:prstClr val="black"/>
                </a:solidFill>
              </a:rPr>
              <a:pPr eaLnBrk="1" hangingPunct="1"/>
              <a:t>28</a:t>
            </a:fld>
            <a:endParaRPr lang="en-GB" altLang="en-US" smtClean="0">
              <a:solidFill>
                <a:prstClr val="black"/>
              </a:solidFill>
            </a:endParaRPr>
          </a:p>
        </p:txBody>
      </p:sp>
    </p:spTree>
    <p:extLst>
      <p:ext uri="{BB962C8B-B14F-4D97-AF65-F5344CB8AC3E}">
        <p14:creationId xmlns:p14="http://schemas.microsoft.com/office/powerpoint/2010/main" val="2159249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14375"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84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84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6EA0E3-3684-45B7-AC22-181682C354CF}" type="slidenum">
              <a:rPr lang="en-GB" altLang="en-US" smtClean="0">
                <a:solidFill>
                  <a:prstClr val="black"/>
                </a:solidFill>
              </a:rPr>
              <a:pPr eaLnBrk="1" hangingPunct="1"/>
              <a:t>29</a:t>
            </a:fld>
            <a:endParaRPr lang="en-GB" altLang="en-US" smtClean="0">
              <a:solidFill>
                <a:prstClr val="black"/>
              </a:solidFill>
            </a:endParaRPr>
          </a:p>
        </p:txBody>
      </p:sp>
    </p:spTree>
    <p:extLst>
      <p:ext uri="{BB962C8B-B14F-4D97-AF65-F5344CB8AC3E}">
        <p14:creationId xmlns:p14="http://schemas.microsoft.com/office/powerpoint/2010/main" val="361919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3</a:t>
            </a:fld>
            <a:endParaRPr lang="en-US" dirty="0"/>
          </a:p>
        </p:txBody>
      </p:sp>
    </p:spTree>
    <p:extLst>
      <p:ext uri="{BB962C8B-B14F-4D97-AF65-F5344CB8AC3E}">
        <p14:creationId xmlns:p14="http://schemas.microsoft.com/office/powerpoint/2010/main" val="2284967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14375"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94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194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65737C-6AE1-4610-B0F3-DEF47FC38B96}" type="slidenum">
              <a:rPr lang="en-GB" altLang="en-US" smtClean="0">
                <a:solidFill>
                  <a:prstClr val="black"/>
                </a:solidFill>
              </a:rPr>
              <a:pPr eaLnBrk="1" hangingPunct="1"/>
              <a:t>30</a:t>
            </a:fld>
            <a:endParaRPr lang="en-GB" altLang="en-US" smtClean="0">
              <a:solidFill>
                <a:prstClr val="black"/>
              </a:solidFill>
            </a:endParaRPr>
          </a:p>
        </p:txBody>
      </p:sp>
    </p:spTree>
    <p:extLst>
      <p:ext uri="{BB962C8B-B14F-4D97-AF65-F5344CB8AC3E}">
        <p14:creationId xmlns:p14="http://schemas.microsoft.com/office/powerpoint/2010/main" val="1898566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714375"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204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204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13B160-3A5F-476D-8D4D-37C8398A8FD2}" type="slidenum">
              <a:rPr lang="en-GB" altLang="en-US" smtClean="0">
                <a:solidFill>
                  <a:prstClr val="black"/>
                </a:solidFill>
              </a:rPr>
              <a:pPr eaLnBrk="1" hangingPunct="1"/>
              <a:t>31</a:t>
            </a:fld>
            <a:endParaRPr lang="en-GB" altLang="en-US" smtClean="0">
              <a:solidFill>
                <a:prstClr val="black"/>
              </a:solidFill>
            </a:endParaRPr>
          </a:p>
        </p:txBody>
      </p:sp>
    </p:spTree>
    <p:extLst>
      <p:ext uri="{BB962C8B-B14F-4D97-AF65-F5344CB8AC3E}">
        <p14:creationId xmlns:p14="http://schemas.microsoft.com/office/powerpoint/2010/main" val="2234483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14375"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215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215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6B6C55-E06B-4EBB-A277-86F6AA7D8374}" type="slidenum">
              <a:rPr lang="en-GB" altLang="en-US" smtClean="0">
                <a:solidFill>
                  <a:prstClr val="black"/>
                </a:solidFill>
              </a:rPr>
              <a:pPr eaLnBrk="1" hangingPunct="1"/>
              <a:t>32</a:t>
            </a:fld>
            <a:endParaRPr lang="en-GB" altLang="en-US" smtClean="0">
              <a:solidFill>
                <a:prstClr val="black"/>
              </a:solidFill>
            </a:endParaRPr>
          </a:p>
        </p:txBody>
      </p:sp>
    </p:spTree>
    <p:extLst>
      <p:ext uri="{BB962C8B-B14F-4D97-AF65-F5344CB8AC3E}">
        <p14:creationId xmlns:p14="http://schemas.microsoft.com/office/powerpoint/2010/main" val="3540943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714375"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225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mtClean="0">
              <a:solidFill>
                <a:prstClr val="black"/>
              </a:solidFill>
            </a:endParaRPr>
          </a:p>
        </p:txBody>
      </p:sp>
      <p:sp>
        <p:nvSpPr>
          <p:cNvPr id="225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6467AC-F54E-418A-8BD6-C0388053C644}" type="slidenum">
              <a:rPr lang="en-GB" altLang="en-US" smtClean="0">
                <a:solidFill>
                  <a:prstClr val="black"/>
                </a:solidFill>
              </a:rPr>
              <a:pPr eaLnBrk="1" hangingPunct="1"/>
              <a:t>33</a:t>
            </a:fld>
            <a:endParaRPr lang="en-GB" altLang="en-US" smtClean="0">
              <a:solidFill>
                <a:prstClr val="black"/>
              </a:solidFill>
            </a:endParaRPr>
          </a:p>
        </p:txBody>
      </p:sp>
    </p:spTree>
    <p:extLst>
      <p:ext uri="{BB962C8B-B14F-4D97-AF65-F5344CB8AC3E}">
        <p14:creationId xmlns:p14="http://schemas.microsoft.com/office/powerpoint/2010/main" val="244291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dirty="0" smtClean="0"/>
              <a:t>Paragraph</a:t>
            </a:r>
            <a:r>
              <a:rPr lang="en-GB" baseline="0" dirty="0" smtClean="0"/>
              <a:t> </a:t>
            </a:r>
            <a:r>
              <a:rPr lang="en-GB" dirty="0" smtClean="0"/>
              <a:t>157</a:t>
            </a:r>
          </a:p>
          <a:p>
            <a:r>
              <a:rPr lang="en-GB" dirty="0" smtClean="0"/>
              <a:t>Section</a:t>
            </a:r>
            <a:r>
              <a:rPr lang="en-GB" baseline="0" dirty="0" smtClean="0"/>
              <a:t> on ‘planning strategically</a:t>
            </a:r>
            <a:endParaRPr lang="en-GB"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4</a:t>
            </a:fld>
            <a:endParaRPr lang="en-US"/>
          </a:p>
        </p:txBody>
      </p:sp>
    </p:spTree>
    <p:extLst>
      <p:ext uri="{BB962C8B-B14F-4D97-AF65-F5344CB8AC3E}">
        <p14:creationId xmlns:p14="http://schemas.microsoft.com/office/powerpoint/2010/main" val="1821464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2194358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5EB2D52-9016-4D20-B538-D5F5B2AB66D8}" type="slidenum">
              <a:rPr lang="en-US">
                <a:solidFill>
                  <a:prstClr val="black"/>
                </a:solidFill>
              </a:rPr>
              <a:pPr/>
              <a:t>45</a:t>
            </a:fld>
            <a:endParaRPr lang="en-US" dirty="0">
              <a:solidFill>
                <a:prstClr val="black"/>
              </a:solidFill>
            </a:endParaRPr>
          </a:p>
        </p:txBody>
      </p:sp>
      <p:sp>
        <p:nvSpPr>
          <p:cNvPr id="22531" name="Rectangle 2"/>
          <p:cNvSpPr>
            <a:spLocks noGrp="1" noRot="1" noChangeAspect="1" noChangeArrowheads="1" noTextEdit="1"/>
          </p:cNvSpPr>
          <p:nvPr>
            <p:ph type="sldImg"/>
          </p:nvPr>
        </p:nvSpPr>
        <p:spPr>
          <a:xfrm>
            <a:off x="920750" y="746125"/>
            <a:ext cx="4968875" cy="3727450"/>
          </a:xfrm>
          <a:ln/>
        </p:spPr>
      </p:sp>
      <p:sp>
        <p:nvSpPr>
          <p:cNvPr id="225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5EB2D52-9016-4D20-B538-D5F5B2AB66D8}" type="slidenum">
              <a:rPr lang="en-US">
                <a:solidFill>
                  <a:prstClr val="black"/>
                </a:solidFill>
              </a:rPr>
              <a:pPr/>
              <a:t>46</a:t>
            </a:fld>
            <a:endParaRPr lang="en-US" dirty="0">
              <a:solidFill>
                <a:prstClr val="black"/>
              </a:solidFill>
            </a:endParaRPr>
          </a:p>
        </p:txBody>
      </p:sp>
      <p:sp>
        <p:nvSpPr>
          <p:cNvPr id="22531" name="Rectangle 2"/>
          <p:cNvSpPr>
            <a:spLocks noGrp="1" noRot="1" noChangeAspect="1" noChangeArrowheads="1" noTextEdit="1"/>
          </p:cNvSpPr>
          <p:nvPr>
            <p:ph type="sldImg"/>
          </p:nvPr>
        </p:nvSpPr>
        <p:spPr>
          <a:xfrm>
            <a:off x="920750" y="746125"/>
            <a:ext cx="4968875" cy="3727450"/>
          </a:xfrm>
          <a:ln/>
        </p:spPr>
      </p:sp>
      <p:sp>
        <p:nvSpPr>
          <p:cNvPr id="225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76</a:t>
            </a:fld>
            <a:endParaRPr lang="en-US"/>
          </a:p>
        </p:txBody>
      </p:sp>
    </p:spTree>
    <p:extLst>
      <p:ext uri="{BB962C8B-B14F-4D97-AF65-F5344CB8AC3E}">
        <p14:creationId xmlns:p14="http://schemas.microsoft.com/office/powerpoint/2010/main" val="280034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77</a:t>
            </a:fld>
            <a:endParaRPr lang="en-US"/>
          </a:p>
        </p:txBody>
      </p:sp>
    </p:spTree>
    <p:extLst>
      <p:ext uri="{BB962C8B-B14F-4D97-AF65-F5344CB8AC3E}">
        <p14:creationId xmlns:p14="http://schemas.microsoft.com/office/powerpoint/2010/main" val="1318281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78</a:t>
            </a:fld>
            <a:endParaRPr lang="en-US"/>
          </a:p>
        </p:txBody>
      </p:sp>
    </p:spTree>
    <p:extLst>
      <p:ext uri="{BB962C8B-B14F-4D97-AF65-F5344CB8AC3E}">
        <p14:creationId xmlns:p14="http://schemas.microsoft.com/office/powerpoint/2010/main" val="2050898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79</a:t>
            </a:fld>
            <a:endParaRPr lang="en-US"/>
          </a:p>
        </p:txBody>
      </p:sp>
    </p:spTree>
    <p:extLst>
      <p:ext uri="{BB962C8B-B14F-4D97-AF65-F5344CB8AC3E}">
        <p14:creationId xmlns:p14="http://schemas.microsoft.com/office/powerpoint/2010/main" val="131828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normAutofit/>
          </a:bodyPr>
          <a:lstStyle/>
          <a:p>
            <a:endParaRPr lang="en-US" dirty="0" smtClean="0"/>
          </a:p>
          <a:p>
            <a:r>
              <a:rPr lang="en-US" sz="1200" kern="1200" dirty="0" smtClean="0">
                <a:solidFill>
                  <a:schemeClr val="tx1"/>
                </a:solidFill>
                <a:latin typeface="+mn-lt"/>
                <a:ea typeface="+mn-ea"/>
                <a:cs typeface="+mn-cs"/>
              </a:rPr>
              <a:t>Waste Management as a Strategic Matter </a:t>
            </a:r>
            <a:endParaRPr lang="en-US" dirty="0" smtClean="0"/>
          </a:p>
          <a:p>
            <a:r>
              <a:rPr lang="en-US" sz="1200" kern="1200" dirty="0" smtClean="0">
                <a:solidFill>
                  <a:schemeClr val="tx1"/>
                </a:solidFill>
                <a:latin typeface="+mn-lt"/>
                <a:ea typeface="+mn-ea"/>
                <a:cs typeface="+mn-cs"/>
              </a:rPr>
              <a:t>NPPF</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provides amplification on how strategic planning matters should be addressed in local plans (paragraphs 178-181). Local planning authorities are expected to work ‘collaboratively with other bodies to ensure that strategic priorities across local authority boundaries are properly coordinated and clearly reflected in local plans’ (paragraph 179). ‘Strategic priorities’ to which local planning authorities should have particular regard are set out in paragraph 156 of the NPPF and these include ‘waste management’. </a:t>
            </a:r>
          </a:p>
          <a:p>
            <a:endParaRPr lang="en-US" dirty="0" smtClean="0"/>
          </a:p>
          <a:p>
            <a:r>
              <a:rPr lang="en-US" sz="1200" kern="1200" dirty="0" smtClean="0">
                <a:solidFill>
                  <a:schemeClr val="tx1"/>
                </a:solidFill>
                <a:latin typeface="+mn-lt"/>
                <a:ea typeface="+mn-ea"/>
                <a:cs typeface="+mn-cs"/>
              </a:rPr>
              <a:t>Furthermore, the Localism Act 2011 resulted in the revocation of all Regional Spatial Strategies (</a:t>
            </a:r>
            <a:r>
              <a:rPr lang="en-US" sz="1200" kern="1200" dirty="0" err="1" smtClean="0">
                <a:solidFill>
                  <a:schemeClr val="tx1"/>
                </a:solidFill>
                <a:latin typeface="+mn-lt"/>
                <a:ea typeface="+mn-ea"/>
                <a:cs typeface="+mn-cs"/>
              </a:rPr>
              <a:t>RSSs</a:t>
            </a:r>
            <a:r>
              <a:rPr lang="en-US" sz="1200" kern="1200" dirty="0" smtClean="0">
                <a:solidFill>
                  <a:schemeClr val="tx1"/>
                </a:solidFill>
                <a:latin typeface="+mn-lt"/>
                <a:ea typeface="+mn-ea"/>
                <a:cs typeface="+mn-cs"/>
              </a:rPr>
              <a:t>), except the London Plan, which was retained in the capital. </a:t>
            </a:r>
            <a:endParaRPr lang="en-US" dirty="0" smtClean="0"/>
          </a:p>
          <a:p>
            <a:endParaRPr lang="en-US"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5</a:t>
            </a:fld>
            <a:endParaRPr lang="en-US"/>
          </a:p>
        </p:txBody>
      </p:sp>
    </p:spTree>
    <p:extLst>
      <p:ext uri="{BB962C8B-B14F-4D97-AF65-F5344CB8AC3E}">
        <p14:creationId xmlns:p14="http://schemas.microsoft.com/office/powerpoint/2010/main" val="14807859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80</a:t>
            </a:fld>
            <a:endParaRPr lang="en-US"/>
          </a:p>
        </p:txBody>
      </p:sp>
    </p:spTree>
    <p:extLst>
      <p:ext uri="{BB962C8B-B14F-4D97-AF65-F5344CB8AC3E}">
        <p14:creationId xmlns:p14="http://schemas.microsoft.com/office/powerpoint/2010/main" val="1318281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81</a:t>
            </a:fld>
            <a:endParaRPr lang="en-US"/>
          </a:p>
        </p:txBody>
      </p:sp>
    </p:spTree>
    <p:extLst>
      <p:ext uri="{BB962C8B-B14F-4D97-AF65-F5344CB8AC3E}">
        <p14:creationId xmlns:p14="http://schemas.microsoft.com/office/powerpoint/2010/main" val="3731173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82</a:t>
            </a:fld>
            <a:endParaRPr lang="en-US"/>
          </a:p>
        </p:txBody>
      </p:sp>
    </p:spTree>
    <p:extLst>
      <p:ext uri="{BB962C8B-B14F-4D97-AF65-F5344CB8AC3E}">
        <p14:creationId xmlns:p14="http://schemas.microsoft.com/office/powerpoint/2010/main" val="1318281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83</a:t>
            </a:fld>
            <a:endParaRPr lang="en-GB" dirty="0">
              <a:solidFill>
                <a:prstClr val="black"/>
              </a:solidFill>
            </a:endParaRPr>
          </a:p>
        </p:txBody>
      </p:sp>
    </p:spTree>
    <p:extLst>
      <p:ext uri="{BB962C8B-B14F-4D97-AF65-F5344CB8AC3E}">
        <p14:creationId xmlns:p14="http://schemas.microsoft.com/office/powerpoint/2010/main" val="1809135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84</a:t>
            </a:fld>
            <a:endParaRPr lang="en-US"/>
          </a:p>
        </p:txBody>
      </p:sp>
    </p:spTree>
    <p:extLst>
      <p:ext uri="{BB962C8B-B14F-4D97-AF65-F5344CB8AC3E}">
        <p14:creationId xmlns:p14="http://schemas.microsoft.com/office/powerpoint/2010/main" val="41089865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85</a:t>
            </a:fld>
            <a:endParaRPr lang="en-US"/>
          </a:p>
        </p:txBody>
      </p:sp>
    </p:spTree>
    <p:extLst>
      <p:ext uri="{BB962C8B-B14F-4D97-AF65-F5344CB8AC3E}">
        <p14:creationId xmlns:p14="http://schemas.microsoft.com/office/powerpoint/2010/main" val="3941690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86</a:t>
            </a:fld>
            <a:endParaRPr lang="en-US"/>
          </a:p>
        </p:txBody>
      </p:sp>
    </p:spTree>
    <p:extLst>
      <p:ext uri="{BB962C8B-B14F-4D97-AF65-F5344CB8AC3E}">
        <p14:creationId xmlns:p14="http://schemas.microsoft.com/office/powerpoint/2010/main" val="12781230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87</a:t>
            </a:fld>
            <a:endParaRPr lang="en-US"/>
          </a:p>
        </p:txBody>
      </p:sp>
    </p:spTree>
    <p:extLst>
      <p:ext uri="{BB962C8B-B14F-4D97-AF65-F5344CB8AC3E}">
        <p14:creationId xmlns:p14="http://schemas.microsoft.com/office/powerpoint/2010/main" val="34907526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88</a:t>
            </a:fld>
            <a:endParaRPr lang="en-US"/>
          </a:p>
        </p:txBody>
      </p:sp>
    </p:spTree>
    <p:extLst>
      <p:ext uri="{BB962C8B-B14F-4D97-AF65-F5344CB8AC3E}">
        <p14:creationId xmlns:p14="http://schemas.microsoft.com/office/powerpoint/2010/main" val="41198571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normAutofit/>
          </a:bodyPr>
          <a:lstStyle/>
          <a:p>
            <a:pPr>
              <a:buNone/>
            </a:pPr>
            <a:r>
              <a:rPr lang="en-US" dirty="0" smtClean="0"/>
              <a:t>“</a:t>
            </a:r>
            <a:r>
              <a:rPr lang="en-US" sz="1200" dirty="0" smtClean="0"/>
              <a:t>PCC are concerned that the statutory obligation, under section 33a of the Localism Act, has not been met during the formation of the proposed Waste Plan. The Duty to Cooperate requires DCC to engage constructively, actively and on an ongoing basis in strategic planning, with particular</a:t>
            </a:r>
          </a:p>
          <a:p>
            <a:pPr>
              <a:buNone/>
            </a:pPr>
            <a:r>
              <a:rPr lang="en-US" sz="1200" dirty="0" smtClean="0"/>
              <a:t>emphasis on existing and future cross-boundary waste movement considerations.” </a:t>
            </a:r>
            <a:r>
              <a:rPr lang="en-US" dirty="0" smtClean="0"/>
              <a:t/>
            </a:r>
            <a:br>
              <a:rPr lang="en-US" dirty="0" smtClean="0"/>
            </a:br>
            <a:r>
              <a:rPr lang="en-US" dirty="0" smtClean="0"/>
              <a:t/>
            </a:r>
            <a:br>
              <a:rPr lang="en-US" dirty="0" smtClean="0"/>
            </a:br>
            <a:r>
              <a:rPr lang="en-US" sz="1800" dirty="0" smtClean="0"/>
              <a:t>DCC disagrees and the Addendum provides a series of email exchanges between officers at both authorities. The email correspondence is in addition to the series meetings held face to face. </a:t>
            </a:r>
          </a:p>
          <a:p>
            <a:endParaRPr lang="en-US"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89</a:t>
            </a:fld>
            <a:endParaRPr lang="en-US"/>
          </a:p>
        </p:txBody>
      </p:sp>
    </p:spTree>
    <p:extLst>
      <p:ext uri="{BB962C8B-B14F-4D97-AF65-F5344CB8AC3E}">
        <p14:creationId xmlns:p14="http://schemas.microsoft.com/office/powerpoint/2010/main" val="181103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Arial" pitchFamily="-84" charset="0"/>
              </a:rPr>
              <a:t>DCLG Waste Framework Directive Guidance for planning authorities</a:t>
            </a:r>
            <a:endParaRPr lang="en-US" sz="1200" dirty="0" smtClean="0">
              <a:solidFill>
                <a:schemeClr val="tx1"/>
              </a:solidFill>
            </a:endParaRPr>
          </a:p>
          <a:p>
            <a:endParaRPr lang="en-US" sz="1200" dirty="0" smtClean="0">
              <a:solidFill>
                <a:schemeClr val="tx1"/>
              </a:solidFill>
            </a:endParaRPr>
          </a:p>
          <a:p>
            <a:r>
              <a:rPr lang="en-US" sz="1200" dirty="0" smtClean="0">
                <a:solidFill>
                  <a:schemeClr val="tx1"/>
                </a:solidFill>
              </a:rPr>
              <a:t>PPS10: </a:t>
            </a:r>
            <a:r>
              <a:rPr lang="en-US" sz="1200" dirty="0" err="1" smtClean="0">
                <a:solidFill>
                  <a:schemeClr val="tx1"/>
                </a:solidFill>
              </a:rPr>
              <a:t>WPAs</a:t>
            </a:r>
            <a:r>
              <a:rPr lang="en-US" sz="1200" dirty="0" smtClean="0">
                <a:solidFill>
                  <a:schemeClr val="tx1"/>
                </a:solidFill>
              </a:rPr>
              <a:t> should provide a framework in which communities should take more responsibility for their own waste, and enable sufficient and timely provision of waste management facilities to meet the needs of their communities.</a:t>
            </a:r>
          </a:p>
          <a:p>
            <a:r>
              <a:rPr lang="en-US" sz="1200" dirty="0" smtClean="0">
                <a:solidFill>
                  <a:schemeClr val="tx1"/>
                </a:solidFill>
              </a:rPr>
              <a:t>But……in meeting the requirement of the proximity principle, there is no expectation that each WPA will deal solely with its own waste.</a:t>
            </a:r>
          </a:p>
          <a:p>
            <a:r>
              <a:rPr lang="en-US" sz="1200" dirty="0" smtClean="0">
                <a:solidFill>
                  <a:schemeClr val="tx1"/>
                </a:solidFill>
              </a:rPr>
              <a:t>There are clearly some wastes which are produced in small quantities for which it would be uneconomic to have a facility in each local authority. </a:t>
            </a:r>
          </a:p>
          <a:p>
            <a:r>
              <a:rPr lang="en-US" sz="1200" dirty="0" smtClean="0">
                <a:solidFill>
                  <a:schemeClr val="tx1"/>
                </a:solidFill>
              </a:rPr>
              <a:t>There could also be significant economies of scale for local authorities working together to assist with the development of a network of waste management facilities to enable waste to be handled effectively. </a:t>
            </a:r>
            <a:endParaRPr lang="en-GB" dirty="0" smtClean="0">
              <a:solidFill>
                <a:schemeClr val="tx1"/>
              </a:solidFill>
              <a:latin typeface="Arial" pitchFamily="-84" charset="0"/>
            </a:endParaRPr>
          </a:p>
          <a:p>
            <a:endParaRPr lang="en-US"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6</a:t>
            </a:fld>
            <a:endParaRPr lang="en-US"/>
          </a:p>
        </p:txBody>
      </p:sp>
    </p:spTree>
    <p:extLst>
      <p:ext uri="{BB962C8B-B14F-4D97-AF65-F5344CB8AC3E}">
        <p14:creationId xmlns:p14="http://schemas.microsoft.com/office/powerpoint/2010/main" val="3067489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90</a:t>
            </a:fld>
            <a:endParaRPr lang="en-US"/>
          </a:p>
        </p:txBody>
      </p:sp>
    </p:spTree>
    <p:extLst>
      <p:ext uri="{BB962C8B-B14F-4D97-AF65-F5344CB8AC3E}">
        <p14:creationId xmlns:p14="http://schemas.microsoft.com/office/powerpoint/2010/main" val="29447855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91</a:t>
            </a:fld>
            <a:endParaRPr lang="en-US"/>
          </a:p>
        </p:txBody>
      </p:sp>
    </p:spTree>
    <p:extLst>
      <p:ext uri="{BB962C8B-B14F-4D97-AF65-F5344CB8AC3E}">
        <p14:creationId xmlns:p14="http://schemas.microsoft.com/office/powerpoint/2010/main" val="12384333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92</a:t>
            </a:fld>
            <a:endParaRPr lang="en-US"/>
          </a:p>
        </p:txBody>
      </p:sp>
    </p:spTree>
    <p:extLst>
      <p:ext uri="{BB962C8B-B14F-4D97-AF65-F5344CB8AC3E}">
        <p14:creationId xmlns:p14="http://schemas.microsoft.com/office/powerpoint/2010/main" val="1318281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93</a:t>
            </a:fld>
            <a:endParaRPr lang="en-US"/>
          </a:p>
        </p:txBody>
      </p:sp>
    </p:spTree>
    <p:extLst>
      <p:ext uri="{BB962C8B-B14F-4D97-AF65-F5344CB8AC3E}">
        <p14:creationId xmlns:p14="http://schemas.microsoft.com/office/powerpoint/2010/main" val="13182812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57BEF3-0E22-4E98-AB56-A2255804395E}" type="slidenum">
              <a:rPr lang="en-GB" smtClean="0">
                <a:solidFill>
                  <a:prstClr val="black"/>
                </a:solidFill>
              </a:rPr>
              <a:pPr/>
              <a:t>94</a:t>
            </a:fld>
            <a:endParaRPr lang="en-GB" dirty="0">
              <a:solidFill>
                <a:prstClr val="black"/>
              </a:solidFill>
            </a:endParaRPr>
          </a:p>
        </p:txBody>
      </p:sp>
    </p:spTree>
    <p:extLst>
      <p:ext uri="{BB962C8B-B14F-4D97-AF65-F5344CB8AC3E}">
        <p14:creationId xmlns:p14="http://schemas.microsoft.com/office/powerpoint/2010/main" val="263890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95</a:t>
            </a:fld>
            <a:endParaRPr lang="en-US"/>
          </a:p>
        </p:txBody>
      </p:sp>
    </p:spTree>
    <p:extLst>
      <p:ext uri="{BB962C8B-B14F-4D97-AF65-F5344CB8AC3E}">
        <p14:creationId xmlns:p14="http://schemas.microsoft.com/office/powerpoint/2010/main" val="17311238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normAutofit/>
          </a:bodyPr>
          <a:lstStyle/>
          <a:p>
            <a:r>
              <a:rPr lang="en-US" i="1" dirty="0" smtClean="0">
                <a:solidFill>
                  <a:srgbClr val="FF0000"/>
                </a:solidFill>
              </a:rPr>
              <a:t>Communities and Local Government Committee’s review of</a:t>
            </a:r>
            <a:r>
              <a:rPr lang="en-US" i="1" baseline="0" dirty="0" smtClean="0">
                <a:solidFill>
                  <a:srgbClr val="FF0000"/>
                </a:solidFill>
              </a:rPr>
              <a:t> </a:t>
            </a:r>
            <a:r>
              <a:rPr lang="en-US" i="1" dirty="0" smtClean="0">
                <a:solidFill>
                  <a:srgbClr val="FF0000"/>
                </a:solidFill>
              </a:rPr>
              <a:t>the Planning System</a:t>
            </a:r>
          </a:p>
          <a:p>
            <a:r>
              <a:rPr lang="en-US" i="1" dirty="0" smtClean="0">
                <a:solidFill>
                  <a:srgbClr val="FF0000"/>
                </a:solidFill>
              </a:rPr>
              <a:t>What</a:t>
            </a:r>
            <a:r>
              <a:rPr lang="en-US" i="1" baseline="0" dirty="0" smtClean="0">
                <a:solidFill>
                  <a:srgbClr val="FF0000"/>
                </a:solidFill>
              </a:rPr>
              <a:t> other factors might encourage movement of waste in future</a:t>
            </a:r>
          </a:p>
          <a:p>
            <a:r>
              <a:rPr lang="en-US" i="1" baseline="0" dirty="0" err="1" smtClean="0">
                <a:solidFill>
                  <a:srgbClr val="FF0000"/>
                </a:solidFill>
              </a:rPr>
              <a:t>Labour</a:t>
            </a:r>
            <a:r>
              <a:rPr lang="en-US" i="1" baseline="0" dirty="0" smtClean="0">
                <a:solidFill>
                  <a:srgbClr val="FF0000"/>
                </a:solidFill>
              </a:rPr>
              <a:t> Policy Review</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5B38420-095D-854E-9089-607EA5FBC0E2}" type="slidenum">
              <a:rPr lang="en-US" smtClean="0"/>
              <a:pPr/>
              <a:t>96</a:t>
            </a:fld>
            <a:endParaRPr lang="en-US"/>
          </a:p>
        </p:txBody>
      </p:sp>
    </p:spTree>
    <p:extLst>
      <p:ext uri="{BB962C8B-B14F-4D97-AF65-F5344CB8AC3E}">
        <p14:creationId xmlns:p14="http://schemas.microsoft.com/office/powerpoint/2010/main" val="37064739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normAutofit/>
          </a:bodyPr>
          <a:lstStyle/>
          <a:p>
            <a:r>
              <a:rPr lang="en-US" i="1" dirty="0" smtClean="0">
                <a:solidFill>
                  <a:srgbClr val="FF0000"/>
                </a:solidFill>
              </a:rPr>
              <a:t>Communities and Local Government Committee’s review of</a:t>
            </a:r>
            <a:r>
              <a:rPr lang="en-US" i="1" baseline="0" dirty="0" smtClean="0">
                <a:solidFill>
                  <a:srgbClr val="FF0000"/>
                </a:solidFill>
              </a:rPr>
              <a:t> </a:t>
            </a:r>
            <a:r>
              <a:rPr lang="en-US" i="1" dirty="0" smtClean="0">
                <a:solidFill>
                  <a:srgbClr val="FF0000"/>
                </a:solidFill>
              </a:rPr>
              <a:t>the Planning System</a:t>
            </a:r>
          </a:p>
          <a:p>
            <a:r>
              <a:rPr lang="en-US" i="1" dirty="0" smtClean="0">
                <a:solidFill>
                  <a:srgbClr val="FF0000"/>
                </a:solidFill>
              </a:rPr>
              <a:t>What</a:t>
            </a:r>
            <a:r>
              <a:rPr lang="en-US" i="1" baseline="0" dirty="0" smtClean="0">
                <a:solidFill>
                  <a:srgbClr val="FF0000"/>
                </a:solidFill>
              </a:rPr>
              <a:t> other factors might encourage movement of waste in future</a:t>
            </a:r>
          </a:p>
          <a:p>
            <a:r>
              <a:rPr lang="en-US" i="1" baseline="0" dirty="0" err="1" smtClean="0">
                <a:solidFill>
                  <a:srgbClr val="FF0000"/>
                </a:solidFill>
              </a:rPr>
              <a:t>Labour</a:t>
            </a:r>
            <a:r>
              <a:rPr lang="en-US" i="1" baseline="0" dirty="0" smtClean="0">
                <a:solidFill>
                  <a:srgbClr val="FF0000"/>
                </a:solidFill>
              </a:rPr>
              <a:t> Policy Review</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5B38420-095D-854E-9089-607EA5FBC0E2}" type="slidenum">
              <a:rPr lang="en-US" smtClean="0"/>
              <a:pPr/>
              <a:t>97</a:t>
            </a:fld>
            <a:endParaRPr lang="en-US"/>
          </a:p>
        </p:txBody>
      </p:sp>
    </p:spTree>
    <p:extLst>
      <p:ext uri="{BB962C8B-B14F-4D97-AF65-F5344CB8AC3E}">
        <p14:creationId xmlns:p14="http://schemas.microsoft.com/office/powerpoint/2010/main" val="1034572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98</a:t>
            </a:fld>
            <a:endParaRPr lang="en-US"/>
          </a:p>
        </p:txBody>
      </p:sp>
    </p:spTree>
    <p:extLst>
      <p:ext uri="{BB962C8B-B14F-4D97-AF65-F5344CB8AC3E}">
        <p14:creationId xmlns:p14="http://schemas.microsoft.com/office/powerpoint/2010/main" val="31415978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99</a:t>
            </a:fld>
            <a:endParaRPr lang="en-US"/>
          </a:p>
        </p:txBody>
      </p:sp>
    </p:spTree>
    <p:extLst>
      <p:ext uri="{BB962C8B-B14F-4D97-AF65-F5344CB8AC3E}">
        <p14:creationId xmlns:p14="http://schemas.microsoft.com/office/powerpoint/2010/main" val="309424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7</a:t>
            </a:fld>
            <a:endParaRPr lang="en-US"/>
          </a:p>
        </p:txBody>
      </p:sp>
    </p:spTree>
    <p:extLst>
      <p:ext uri="{BB962C8B-B14F-4D97-AF65-F5344CB8AC3E}">
        <p14:creationId xmlns:p14="http://schemas.microsoft.com/office/powerpoint/2010/main" val="18214645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Arial" pitchFamily="34" charset="0"/>
                <a:ea typeface="+mn-ea"/>
                <a:cs typeface="+mn-cs"/>
              </a:rPr>
              <a:t>A Duty health check to review where you're at with your duty work, identify any issues and to help you tell your ‘Duty story'</a:t>
            </a:r>
          </a:p>
          <a:p>
            <a:pPr fontAlgn="base"/>
            <a:r>
              <a:rPr lang="en-US" sz="1200" b="0" i="0" kern="1200" dirty="0" smtClean="0">
                <a:solidFill>
                  <a:schemeClr val="tx1"/>
                </a:solidFill>
                <a:effectLst/>
                <a:latin typeface="Arial" pitchFamily="34" charset="0"/>
                <a:ea typeface="+mn-ea"/>
                <a:cs typeface="+mn-cs"/>
              </a:rPr>
              <a:t>More focused ‘in house'  support for all the key players in the council and help them understand and sign up to fulfilling their respective Duty roles and to put in place the Duty processes to manage and record this work.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100</a:t>
            </a:fld>
            <a:endParaRPr lang="en-US"/>
          </a:p>
        </p:txBody>
      </p:sp>
    </p:spTree>
    <p:extLst>
      <p:ext uri="{BB962C8B-B14F-4D97-AF65-F5344CB8AC3E}">
        <p14:creationId xmlns:p14="http://schemas.microsoft.com/office/powerpoint/2010/main" val="231628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B38420-095D-854E-9089-607EA5FBC0E2}" type="slidenum">
              <a:rPr lang="en-US" smtClean="0"/>
              <a:pPr/>
              <a:t>8</a:t>
            </a:fld>
            <a:endParaRPr lang="en-US"/>
          </a:p>
        </p:txBody>
      </p:sp>
    </p:spTree>
    <p:extLst>
      <p:ext uri="{BB962C8B-B14F-4D97-AF65-F5344CB8AC3E}">
        <p14:creationId xmlns:p14="http://schemas.microsoft.com/office/powerpoint/2010/main" val="182146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B38420-095D-854E-9089-607EA5FBC0E2}" type="slidenum">
              <a:rPr lang="en-US" smtClean="0"/>
              <a:pPr/>
              <a:t>9</a:t>
            </a:fld>
            <a:endParaRPr lang="en-US"/>
          </a:p>
        </p:txBody>
      </p:sp>
    </p:spTree>
    <p:extLst>
      <p:ext uri="{BB962C8B-B14F-4D97-AF65-F5344CB8AC3E}">
        <p14:creationId xmlns:p14="http://schemas.microsoft.com/office/powerpoint/2010/main" val="518429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40"/>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27" y="44452"/>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609185"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40"/>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1" y="274640"/>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lide Number Placeholder 3"/>
          <p:cNvSpPr txBox="1">
            <a:spLocks noGrp="1"/>
          </p:cNvSpPr>
          <p:nvPr userDrawn="1"/>
        </p:nvSpPr>
        <p:spPr bwMode="auto">
          <a:xfrm>
            <a:off x="0" y="1341438"/>
            <a:ext cx="9906000" cy="5516562"/>
          </a:xfrm>
          <a:prstGeom prst="rect">
            <a:avLst/>
          </a:prstGeom>
          <a:solidFill>
            <a:srgbClr val="0095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sz="1200" b="0" smtClean="0">
              <a:solidFill>
                <a:srgbClr val="FFFFFF"/>
              </a:solidFill>
              <a:latin typeface="Verdana" pitchFamily="34" charset="0"/>
            </a:endParaRPr>
          </a:p>
        </p:txBody>
      </p:sp>
      <p:pic>
        <p:nvPicPr>
          <p:cNvPr id="5" name="Picture 5" descr="PINS logo - smal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4731" y="260352"/>
            <a:ext cx="1248569"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auto">
          <a:xfrm>
            <a:off x="1442906" y="2060577"/>
            <a:ext cx="6863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800" b="0" smtClean="0">
              <a:solidFill>
                <a:srgbClr val="000000"/>
              </a:solidFill>
            </a:endParaRPr>
          </a:p>
        </p:txBody>
      </p:sp>
      <p:sp>
        <p:nvSpPr>
          <p:cNvPr id="92169" name="Rectangle 9"/>
          <p:cNvSpPr>
            <a:spLocks noGrp="1" noChangeArrowheads="1"/>
          </p:cNvSpPr>
          <p:nvPr>
            <p:ph type="subTitle" sz="quarter" idx="1"/>
          </p:nvPr>
        </p:nvSpPr>
        <p:spPr>
          <a:xfrm>
            <a:off x="584729" y="5661025"/>
            <a:ext cx="8738262" cy="431800"/>
          </a:xfrm>
        </p:spPr>
        <p:txBody>
          <a:bodyPr/>
          <a:lstStyle>
            <a:lvl1pPr marL="0" indent="0">
              <a:defRPr>
                <a:solidFill>
                  <a:schemeClr val="bg1"/>
                </a:solidFill>
              </a:defRPr>
            </a:lvl1pPr>
          </a:lstStyle>
          <a:p>
            <a:pPr lvl="0"/>
            <a:r>
              <a:rPr lang="en-GB" noProof="0" smtClean="0"/>
              <a:t>Click to edit Master subtitle style</a:t>
            </a:r>
          </a:p>
        </p:txBody>
      </p:sp>
      <p:sp>
        <p:nvSpPr>
          <p:cNvPr id="92170" name="Rectangle 10"/>
          <p:cNvSpPr>
            <a:spLocks noGrp="1" noChangeArrowheads="1"/>
          </p:cNvSpPr>
          <p:nvPr>
            <p:ph type="ctrTitle" sz="quarter"/>
          </p:nvPr>
        </p:nvSpPr>
        <p:spPr>
          <a:xfrm>
            <a:off x="584729" y="1916116"/>
            <a:ext cx="8420100" cy="1470025"/>
          </a:xfrm>
        </p:spPr>
        <p:txBody>
          <a:bodyPr/>
          <a:lstStyle>
            <a:lvl1pPr>
              <a:defRPr>
                <a:solidFill>
                  <a:schemeClr val="bg1"/>
                </a:solidFill>
              </a:defRPr>
            </a:lvl1pPr>
          </a:lstStyle>
          <a:p>
            <a:pPr lvl="0"/>
            <a:r>
              <a:rPr lang="en-GB" noProof="0" smtClean="0"/>
              <a:t>Click to edit Master title style</a:t>
            </a:r>
          </a:p>
        </p:txBody>
      </p:sp>
    </p:spTree>
    <p:extLst>
      <p:ext uri="{BB962C8B-B14F-4D97-AF65-F5344CB8AC3E}">
        <p14:creationId xmlns:p14="http://schemas.microsoft.com/office/powerpoint/2010/main" val="282169544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5200606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407379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2205038"/>
            <a:ext cx="437515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2205038"/>
            <a:ext cx="437515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072185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741799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5262393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9284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92660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124326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0163397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2169" y="1196976"/>
            <a:ext cx="2230570" cy="48244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2" y="1196976"/>
            <a:ext cx="6531769" cy="4824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0157016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339" y="1196975"/>
            <a:ext cx="8915400" cy="7826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95300" y="2205038"/>
            <a:ext cx="437515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2205038"/>
            <a:ext cx="437515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7509604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lvl1pPr>
              <a:defRPr>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32026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05992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60400" y="2362200"/>
            <a:ext cx="4168775" cy="3733800"/>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94275" y="2362200"/>
            <a:ext cx="4168775" cy="3733800"/>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92007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5359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7E5E88-CC99-4A61-9D69-AA87A9BEF80A}"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346344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B06441-BF25-4F44-B6E3-6D162B0C567C}"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67238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2"/>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4EE0F-3DF7-4E4B-A188-CE7E48F613CC}"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782926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AB21C56-56F8-429C-AD54-6BA4EFFC776F}"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859568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282020D-548F-44EF-BDF4-00F29B831E17}"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559061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49FB5B0-9C80-489C-B2CD-5E9CB587455D}"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883490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35A436D-4103-4012-B73E-F235BE54A1D8}"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812479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791FD5-698A-45A1-9648-3CB3FDF3C4F9}"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577986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1BCAF8-C8DE-4F25-A329-1606EA27C324}"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168323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39D5F7-3668-4E84-BB7A-A5F8CFED76FC}"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643599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16D5A8-F39B-4CA9-B464-611376726707}"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676330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1981200"/>
            <a:ext cx="8420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742950" y="4114800"/>
            <a:ext cx="8420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742950" y="6248400"/>
            <a:ext cx="2063750" cy="457200"/>
          </a:xfrm>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a:xfrm>
            <a:off x="3384550" y="6248400"/>
            <a:ext cx="3136900" cy="457200"/>
          </a:xfrm>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a:xfrm>
            <a:off x="7099300" y="6248400"/>
            <a:ext cx="2063750" cy="457200"/>
          </a:xfrm>
        </p:spPr>
        <p:txBody>
          <a:bodyPr/>
          <a:lstStyle>
            <a:lvl1pPr>
              <a:defRPr/>
            </a:lvl1pPr>
          </a:lstStyle>
          <a:p>
            <a:fld id="{79328B3A-2CE3-4B90-804B-44F52FBF4896}"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216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2"/>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0" y="1600202"/>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1981200"/>
            <a:ext cx="4127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35550" y="1981200"/>
            <a:ext cx="4127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742950" y="6248400"/>
            <a:ext cx="2063750" cy="457200"/>
          </a:xfrm>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a:xfrm>
            <a:off x="3384550" y="6248400"/>
            <a:ext cx="3136900" cy="457200"/>
          </a:xfrm>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a:xfrm>
            <a:off x="7099300" y="6248400"/>
            <a:ext cx="2063750" cy="457200"/>
          </a:xfrm>
        </p:spPr>
        <p:txBody>
          <a:bodyPr/>
          <a:lstStyle>
            <a:lvl1pPr>
              <a:defRPr/>
            </a:lvl1pPr>
          </a:lstStyle>
          <a:p>
            <a:fld id="{7117FA6D-0F91-4ADB-85AB-DF5CE7399EAB}"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925409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1981200"/>
            <a:ext cx="4127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981200"/>
            <a:ext cx="41275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742950" y="6248400"/>
            <a:ext cx="2063750" cy="457200"/>
          </a:xfrm>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a:xfrm>
            <a:off x="3384550" y="6248400"/>
            <a:ext cx="3136900" cy="457200"/>
          </a:xfrm>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a:xfrm>
            <a:off x="7099300" y="6248400"/>
            <a:ext cx="2063750" cy="457200"/>
          </a:xfrm>
        </p:spPr>
        <p:txBody>
          <a:bodyPr/>
          <a:lstStyle>
            <a:lvl1pPr>
              <a:defRPr/>
            </a:lvl1pPr>
          </a:lstStyle>
          <a:p>
            <a:fld id="{5BBFD0B7-5871-4B59-AD3F-21784E3953BA}"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9077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5.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4.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2"/>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1"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Slide Number Placeholder 3"/>
          <p:cNvSpPr txBox="1">
            <a:spLocks noGrp="1"/>
          </p:cNvSpPr>
          <p:nvPr userDrawn="1"/>
        </p:nvSpPr>
        <p:spPr bwMode="auto">
          <a:xfrm>
            <a:off x="0" y="6308728"/>
            <a:ext cx="9906000" cy="549275"/>
          </a:xfrm>
          <a:prstGeom prst="rect">
            <a:avLst/>
          </a:prstGeom>
          <a:solidFill>
            <a:srgbClr val="0095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1200" b="0" dirty="0" smtClean="0">
                <a:solidFill>
                  <a:srgbClr val="FFFFFF"/>
                </a:solidFill>
                <a:latin typeface="Verdana" pitchFamily="34" charset="0"/>
              </a:rPr>
              <a:t>Duty to Cooperate- A PINS Perspective</a:t>
            </a:r>
          </a:p>
        </p:txBody>
      </p:sp>
      <p:sp>
        <p:nvSpPr>
          <p:cNvPr id="1027" name="Rectangle 2"/>
          <p:cNvSpPr>
            <a:spLocks noGrp="1" noChangeArrowheads="1"/>
          </p:cNvSpPr>
          <p:nvPr>
            <p:ph type="title"/>
          </p:nvPr>
        </p:nvSpPr>
        <p:spPr bwMode="auto">
          <a:xfrm>
            <a:off x="507339" y="1196975"/>
            <a:ext cx="891540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95300" y="2205038"/>
            <a:ext cx="89154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p:txBody>
      </p:sp>
      <p:pic>
        <p:nvPicPr>
          <p:cNvPr id="1029" name="Picture 7" descr="PINS logo - small"/>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84731" y="260352"/>
            <a:ext cx="1248569"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4262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xStyles>
    <p:titleStyle>
      <a:lvl1pPr algn="l" rtl="0" eaLnBrk="0" fontAlgn="base" hangingPunct="0">
        <a:spcBef>
          <a:spcPct val="0"/>
        </a:spcBef>
        <a:spcAft>
          <a:spcPct val="0"/>
        </a:spcAft>
        <a:defRPr sz="4000">
          <a:solidFill>
            <a:srgbClr val="00958F"/>
          </a:solidFill>
          <a:latin typeface="+mj-lt"/>
          <a:ea typeface="+mj-ea"/>
          <a:cs typeface="+mj-cs"/>
        </a:defRPr>
      </a:lvl1pPr>
      <a:lvl2pPr algn="l" rtl="0" eaLnBrk="0" fontAlgn="base" hangingPunct="0">
        <a:spcBef>
          <a:spcPct val="0"/>
        </a:spcBef>
        <a:spcAft>
          <a:spcPct val="0"/>
        </a:spcAft>
        <a:defRPr sz="4000">
          <a:solidFill>
            <a:srgbClr val="00958F"/>
          </a:solidFill>
          <a:latin typeface="Verdana" pitchFamily="34" charset="0"/>
        </a:defRPr>
      </a:lvl2pPr>
      <a:lvl3pPr algn="l" rtl="0" eaLnBrk="0" fontAlgn="base" hangingPunct="0">
        <a:spcBef>
          <a:spcPct val="0"/>
        </a:spcBef>
        <a:spcAft>
          <a:spcPct val="0"/>
        </a:spcAft>
        <a:defRPr sz="4000">
          <a:solidFill>
            <a:srgbClr val="00958F"/>
          </a:solidFill>
          <a:latin typeface="Verdana" pitchFamily="34" charset="0"/>
        </a:defRPr>
      </a:lvl3pPr>
      <a:lvl4pPr algn="l" rtl="0" eaLnBrk="0" fontAlgn="base" hangingPunct="0">
        <a:spcBef>
          <a:spcPct val="0"/>
        </a:spcBef>
        <a:spcAft>
          <a:spcPct val="0"/>
        </a:spcAft>
        <a:defRPr sz="4000">
          <a:solidFill>
            <a:srgbClr val="00958F"/>
          </a:solidFill>
          <a:latin typeface="Verdana" pitchFamily="34" charset="0"/>
        </a:defRPr>
      </a:lvl4pPr>
      <a:lvl5pPr algn="l" rtl="0" eaLnBrk="0" fontAlgn="base" hangingPunct="0">
        <a:spcBef>
          <a:spcPct val="0"/>
        </a:spcBef>
        <a:spcAft>
          <a:spcPct val="0"/>
        </a:spcAft>
        <a:defRPr sz="4000">
          <a:solidFill>
            <a:srgbClr val="00958F"/>
          </a:solidFill>
          <a:latin typeface="Verdana" pitchFamily="34" charset="0"/>
        </a:defRPr>
      </a:lvl5pPr>
      <a:lvl6pPr marL="457200" algn="l" rtl="0" fontAlgn="base">
        <a:spcBef>
          <a:spcPct val="0"/>
        </a:spcBef>
        <a:spcAft>
          <a:spcPct val="0"/>
        </a:spcAft>
        <a:defRPr sz="4000">
          <a:solidFill>
            <a:srgbClr val="00958F"/>
          </a:solidFill>
          <a:latin typeface="Verdana" pitchFamily="34" charset="0"/>
        </a:defRPr>
      </a:lvl6pPr>
      <a:lvl7pPr marL="914400" algn="l" rtl="0" fontAlgn="base">
        <a:spcBef>
          <a:spcPct val="0"/>
        </a:spcBef>
        <a:spcAft>
          <a:spcPct val="0"/>
        </a:spcAft>
        <a:defRPr sz="4000">
          <a:solidFill>
            <a:srgbClr val="00958F"/>
          </a:solidFill>
          <a:latin typeface="Verdana" pitchFamily="34" charset="0"/>
        </a:defRPr>
      </a:lvl7pPr>
      <a:lvl8pPr marL="1371600" algn="l" rtl="0" fontAlgn="base">
        <a:spcBef>
          <a:spcPct val="0"/>
        </a:spcBef>
        <a:spcAft>
          <a:spcPct val="0"/>
        </a:spcAft>
        <a:defRPr sz="4000">
          <a:solidFill>
            <a:srgbClr val="00958F"/>
          </a:solidFill>
          <a:latin typeface="Verdana" pitchFamily="34" charset="0"/>
        </a:defRPr>
      </a:lvl8pPr>
      <a:lvl9pPr marL="1828800" algn="l" rtl="0" fontAlgn="base">
        <a:spcBef>
          <a:spcPct val="0"/>
        </a:spcBef>
        <a:spcAft>
          <a:spcPct val="0"/>
        </a:spcAft>
        <a:defRPr sz="4000">
          <a:solidFill>
            <a:srgbClr val="00958F"/>
          </a:solidFill>
          <a:latin typeface="Verdana" pitchFamily="34" charset="0"/>
        </a:defRPr>
      </a:lvl9pPr>
    </p:titleStyle>
    <p:bodyStyle>
      <a:lvl1pPr marL="342900" indent="-342900" algn="l" rtl="0" eaLnBrk="0" fontAlgn="base" hangingPunct="0">
        <a:spcBef>
          <a:spcPct val="60000"/>
        </a:spcBef>
        <a:spcAft>
          <a:spcPct val="50000"/>
        </a:spcAft>
        <a:defRPr sz="2000">
          <a:solidFill>
            <a:srgbClr val="00958F"/>
          </a:solidFill>
          <a:latin typeface="+mn-lt"/>
          <a:ea typeface="+mn-ea"/>
          <a:cs typeface="+mn-cs"/>
        </a:defRPr>
      </a:lvl1pPr>
      <a:lvl2pPr marL="742950" indent="-285750" algn="l" rtl="0" eaLnBrk="0" fontAlgn="base" hangingPunct="0">
        <a:spcBef>
          <a:spcPct val="60000"/>
        </a:spcBef>
        <a:spcAft>
          <a:spcPct val="50000"/>
        </a:spcAft>
        <a:defRPr>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3"/>
          <p:cNvSpPr>
            <a:spLocks noGrp="1" noChangeArrowheads="1"/>
          </p:cNvSpPr>
          <p:nvPr>
            <p:ph type="body" idx="1"/>
          </p:nvPr>
        </p:nvSpPr>
        <p:spPr bwMode="auto">
          <a:xfrm>
            <a:off x="660400" y="2362200"/>
            <a:ext cx="850265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30" name="Rectangle 15"/>
          <p:cNvSpPr>
            <a:spLocks noGrp="1" noChangeArrowheads="1"/>
          </p:cNvSpPr>
          <p:nvPr>
            <p:ph type="title"/>
          </p:nvPr>
        </p:nvSpPr>
        <p:spPr bwMode="auto">
          <a:xfrm>
            <a:off x="610527" y="9144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4244610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eaLnBrk="0" fontAlgn="base" hangingPunct="0">
        <a:spcBef>
          <a:spcPct val="0"/>
        </a:spcBef>
        <a:spcAft>
          <a:spcPct val="0"/>
        </a:spcAft>
        <a:defRPr sz="3600" b="1">
          <a:solidFill>
            <a:schemeClr val="tx2"/>
          </a:solidFill>
          <a:latin typeface="Arial" charset="0"/>
        </a:defRPr>
      </a:lvl6pPr>
      <a:lvl7pPr marL="914400" algn="l" rtl="0" eaLnBrk="0" fontAlgn="base" hangingPunct="0">
        <a:spcBef>
          <a:spcPct val="0"/>
        </a:spcBef>
        <a:spcAft>
          <a:spcPct val="0"/>
        </a:spcAft>
        <a:defRPr sz="3600" b="1">
          <a:solidFill>
            <a:schemeClr val="tx2"/>
          </a:solidFill>
          <a:latin typeface="Arial" charset="0"/>
        </a:defRPr>
      </a:lvl7pPr>
      <a:lvl8pPr marL="1371600" algn="l" rtl="0" eaLnBrk="0" fontAlgn="base" hangingPunct="0">
        <a:spcBef>
          <a:spcPct val="0"/>
        </a:spcBef>
        <a:spcAft>
          <a:spcPct val="0"/>
        </a:spcAft>
        <a:defRPr sz="3600" b="1">
          <a:solidFill>
            <a:schemeClr val="tx2"/>
          </a:solidFill>
          <a:latin typeface="Arial" charset="0"/>
        </a:defRPr>
      </a:lvl8pPr>
      <a:lvl9pPr marL="1828800" algn="l"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7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700">
          <a:solidFill>
            <a:schemeClr val="tx1"/>
          </a:solidFill>
          <a:latin typeface="+mn-lt"/>
        </a:defRPr>
      </a:lvl4pPr>
      <a:lvl5pPr marL="2057400" indent="-228600" algn="l" rtl="0" eaLnBrk="0" fontAlgn="base" hangingPunct="0">
        <a:spcBef>
          <a:spcPct val="20000"/>
        </a:spcBef>
        <a:spcAft>
          <a:spcPct val="0"/>
        </a:spcAft>
        <a:buChar char="»"/>
        <a:defRPr sz="1700">
          <a:solidFill>
            <a:schemeClr val="tx1"/>
          </a:solidFill>
          <a:latin typeface="+mn-lt"/>
        </a:defRPr>
      </a:lvl5pPr>
      <a:lvl6pPr marL="2514600" indent="-228600" algn="l" rtl="0" eaLnBrk="0" fontAlgn="base" hangingPunct="0">
        <a:spcBef>
          <a:spcPct val="20000"/>
        </a:spcBef>
        <a:spcAft>
          <a:spcPct val="0"/>
        </a:spcAft>
        <a:buChar char="»"/>
        <a:defRPr sz="1700">
          <a:solidFill>
            <a:schemeClr val="tx1"/>
          </a:solidFill>
          <a:latin typeface="+mn-lt"/>
        </a:defRPr>
      </a:lvl6pPr>
      <a:lvl7pPr marL="2971800" indent="-228600" algn="l" rtl="0" eaLnBrk="0" fontAlgn="base" hangingPunct="0">
        <a:spcBef>
          <a:spcPct val="20000"/>
        </a:spcBef>
        <a:spcAft>
          <a:spcPct val="0"/>
        </a:spcAft>
        <a:buChar char="»"/>
        <a:defRPr sz="1700">
          <a:solidFill>
            <a:schemeClr val="tx1"/>
          </a:solidFill>
          <a:latin typeface="+mn-lt"/>
        </a:defRPr>
      </a:lvl7pPr>
      <a:lvl8pPr marL="3429000" indent="-228600" algn="l" rtl="0" eaLnBrk="0" fontAlgn="base" hangingPunct="0">
        <a:spcBef>
          <a:spcPct val="20000"/>
        </a:spcBef>
        <a:spcAft>
          <a:spcPct val="0"/>
        </a:spcAft>
        <a:buChar char="»"/>
        <a:defRPr sz="1700">
          <a:solidFill>
            <a:schemeClr val="tx1"/>
          </a:solidFill>
          <a:latin typeface="+mn-lt"/>
        </a:defRPr>
      </a:lvl8pPr>
      <a:lvl9pPr marL="3886200" indent="-228600" algn="l" rtl="0" eaLnBrk="0" fontAlgn="base" hangingPunct="0">
        <a:spcBef>
          <a:spcPct val="20000"/>
        </a:spcBef>
        <a:spcAft>
          <a:spcPct val="0"/>
        </a:spcAft>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GB" altLang="en-US" b="0" dirty="0">
              <a:solidFill>
                <a:srgbClr val="000000"/>
              </a:solidFill>
            </a:endParaRPr>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GB" altLang="en-US" b="0" dirty="0">
              <a:solidFill>
                <a:srgbClr val="000000"/>
              </a:solidFill>
            </a:endParaRPr>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A2017341-2618-47A2-8DCA-CB56FF706F00}" type="slidenum">
              <a:rPr lang="en-GB" altLang="en-US" b="0">
                <a:solidFill>
                  <a:srgbClr val="000000"/>
                </a:solidFill>
              </a:rPr>
              <a:pPr/>
              <a:t>‹#›</a:t>
            </a:fld>
            <a:endParaRPr lang="en-GB" altLang="en-US" b="0" dirty="0">
              <a:solidFill>
                <a:srgbClr val="000000"/>
              </a:solidFill>
            </a:endParaRPr>
          </a:p>
        </p:txBody>
      </p:sp>
      <p:pic>
        <p:nvPicPr>
          <p:cNvPr id="1031" name="Picture 7" descr="logobottom"/>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5930900"/>
            <a:ext cx="99060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43542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Gill Sans MT" pitchFamily="34" charset="0"/>
        </a:defRPr>
      </a:lvl2pPr>
      <a:lvl3pPr algn="ctr" rtl="0" fontAlgn="base">
        <a:spcBef>
          <a:spcPct val="0"/>
        </a:spcBef>
        <a:spcAft>
          <a:spcPct val="0"/>
        </a:spcAft>
        <a:defRPr sz="4400">
          <a:solidFill>
            <a:schemeClr val="tx2"/>
          </a:solidFill>
          <a:latin typeface="Gill Sans MT" pitchFamily="34" charset="0"/>
        </a:defRPr>
      </a:lvl3pPr>
      <a:lvl4pPr algn="ctr" rtl="0" fontAlgn="base">
        <a:spcBef>
          <a:spcPct val="0"/>
        </a:spcBef>
        <a:spcAft>
          <a:spcPct val="0"/>
        </a:spcAft>
        <a:defRPr sz="4400">
          <a:solidFill>
            <a:schemeClr val="tx2"/>
          </a:solidFill>
          <a:latin typeface="Gill Sans MT" pitchFamily="34" charset="0"/>
        </a:defRPr>
      </a:lvl4pPr>
      <a:lvl5pPr algn="ctr" rtl="0" fontAlgn="base">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Gill Sans MT" pitchFamily="34" charset="0"/>
        </a:defRPr>
      </a:lvl6pPr>
      <a:lvl7pPr marL="914400" algn="ctr" rtl="0" fontAlgn="base">
        <a:spcBef>
          <a:spcPct val="0"/>
        </a:spcBef>
        <a:spcAft>
          <a:spcPct val="0"/>
        </a:spcAft>
        <a:defRPr sz="4400">
          <a:solidFill>
            <a:schemeClr val="tx2"/>
          </a:solidFill>
          <a:latin typeface="Gill Sans MT" pitchFamily="34" charset="0"/>
        </a:defRPr>
      </a:lvl7pPr>
      <a:lvl8pPr marL="1371600" algn="ctr" rtl="0" fontAlgn="base">
        <a:spcBef>
          <a:spcPct val="0"/>
        </a:spcBef>
        <a:spcAft>
          <a:spcPct val="0"/>
        </a:spcAft>
        <a:defRPr sz="4400">
          <a:solidFill>
            <a:schemeClr val="tx2"/>
          </a:solidFill>
          <a:latin typeface="Gill Sans MT" pitchFamily="34" charset="0"/>
        </a:defRPr>
      </a:lvl8pPr>
      <a:lvl9pPr marL="1828800" algn="ctr" rtl="0" fontAlgn="base">
        <a:spcBef>
          <a:spcPct val="0"/>
        </a:spcBef>
        <a:spcAft>
          <a:spcPct val="0"/>
        </a:spcAft>
        <a:defRPr sz="4400">
          <a:solidFill>
            <a:schemeClr val="tx2"/>
          </a:solidFill>
          <a:latin typeface="Gill Sans MT"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eventbrite.co.uk/e/ready-to-do-your-duty-london-tickets-12354975063" TargetMode="External"/><Relationship Id="rId7" Type="http://schemas.openxmlformats.org/officeDocument/2006/relationships/hyperlink" Target="http://www.eventbrite.co.uk/e/ready-to-do-your-duty-london-tickets-12366770343"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eventbrite.co.uk/e/ready-to-do-your-duty-leeds-tickets-12366696121" TargetMode="External"/><Relationship Id="rId5" Type="http://schemas.openxmlformats.org/officeDocument/2006/relationships/hyperlink" Target="http://www.eventbrite.co.uk/e/ready-to-do-your-duty-birmingham-tickets-12366597827" TargetMode="External"/><Relationship Id="rId4" Type="http://schemas.openxmlformats.org/officeDocument/2006/relationships/hyperlink" Target="http://www.eventbrite.co.uk/e/ready-to-do-your-duty-bristol-tickets-1236649351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www.bailii.org/ew/cases/EWHC/Admin/2014/758.html"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6.jpeg"/><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pas.gov.uk/web/pas-test-site/strategicplanning/-/journal_content/56/332612/3603707/ARTICLE#sthash.7x530GcQ.dup"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pas.gov.uk/documents/332612/6289673/Doing+your+duty+updatev3/cad06b72-5b67-4b38-9732-6600dfa291f9"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pas.gov.uk/documents/332612/6289673/Doing+your+duty+updatev3/cad06b72-5b67-4b38-9732-6600dfa291f9"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pas.gov.uk/documents/332612/6289673/Doing+your+duty+updatev3/cad06b72-5b67-4b38-9732-6600dfa291f9"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pas.gov.uk/documents/332612/1099327/Simple+Guide+to+Strategic+Planning+and+the+Duty+to+Cooperate+(78kb+8+pages)/98b14aa0-5eec-49f9-8341-1f3c1d687cfa" TargetMode="External"/><Relationship Id="rId7" Type="http://schemas.openxmlformats.org/officeDocument/2006/relationships/hyperlink" Target="http://www.pas.gov.uk/web/pas-test-site/4-plan-making/-/journal_content/56/332612/6057797/ARTICLE"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pas.gov.uk/strategicplanning/-/journal_content/56/332612/4076265/ARTICLE" TargetMode="External"/><Relationship Id="rId5" Type="http://schemas.openxmlformats.org/officeDocument/2006/relationships/hyperlink" Target="http://www.pas.gov.uk/strategicplanning/-/journal_content/56/332612/3603478/ARTICLE" TargetMode="External"/><Relationship Id="rId4" Type="http://schemas.openxmlformats.org/officeDocument/2006/relationships/hyperlink" Target="http://www.pas.gov.uk/web/pas-test-site/strategicplanning/-/journal_content/56/332612/3603727/ARTI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68565"/>
            <a:ext cx="8420100" cy="1125537"/>
          </a:xfrm>
        </p:spPr>
        <p:txBody>
          <a:bodyPr/>
          <a:lstStyle/>
          <a:p>
            <a:r>
              <a:rPr lang="en-GB" dirty="0" smtClean="0">
                <a:solidFill>
                  <a:schemeClr val="tx1"/>
                </a:solidFill>
              </a:rPr>
              <a:t>Title: Waste planning and the Duty to Co-operate</a:t>
            </a:r>
            <a:endParaRPr lang="en-GB" dirty="0">
              <a:solidFill>
                <a:schemeClr val="tx1"/>
              </a:solidFill>
            </a:endParaRPr>
          </a:p>
        </p:txBody>
      </p:sp>
      <p:sp>
        <p:nvSpPr>
          <p:cNvPr id="15363" name="Rectangle 3"/>
          <p:cNvSpPr>
            <a:spLocks noGrp="1" noChangeArrowheads="1"/>
          </p:cNvSpPr>
          <p:nvPr>
            <p:ph type="subTitle" idx="1"/>
          </p:nvPr>
        </p:nvSpPr>
        <p:spPr>
          <a:xfrm>
            <a:off x="1065213" y="4365104"/>
            <a:ext cx="7991475" cy="1008584"/>
          </a:xfrm>
        </p:spPr>
        <p:txBody>
          <a:bodyPr/>
          <a:lstStyle/>
          <a:p>
            <a:r>
              <a:rPr lang="en-GB" dirty="0" smtClean="0">
                <a:solidFill>
                  <a:schemeClr val="tx1"/>
                </a:solidFill>
              </a:rPr>
              <a:t>Alice Lester</a:t>
            </a:r>
            <a:endParaRPr lang="en-GB" dirty="0">
              <a:solidFill>
                <a:schemeClr val="tx1"/>
              </a:solidFill>
            </a:endParaRPr>
          </a:p>
        </p:txBody>
      </p:sp>
      <p:sp>
        <p:nvSpPr>
          <p:cNvPr id="15364" name="Text Box 4"/>
          <p:cNvSpPr txBox="1">
            <a:spLocks noChangeArrowheads="1"/>
          </p:cNvSpPr>
          <p:nvPr/>
        </p:nvSpPr>
        <p:spPr bwMode="auto">
          <a:xfrm>
            <a:off x="1136651" y="6021390"/>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chemeClr val="tx1"/>
                </a:solidFill>
              </a:rPr>
              <a:t>Date</a:t>
            </a:r>
            <a:r>
              <a:rPr lang="en-GB" sz="2400" dirty="0" smtClean="0">
                <a:solidFill>
                  <a:schemeClr val="tx1"/>
                </a:solidFill>
              </a:rPr>
              <a:t>: September 2014</a:t>
            </a:r>
            <a:endParaRPr lang="en-GB" sz="2400" dirty="0">
              <a:solidFill>
                <a:schemeClr val="tx1"/>
              </a:solidFill>
            </a:endParaRPr>
          </a:p>
        </p:txBody>
      </p:sp>
      <p:sp>
        <p:nvSpPr>
          <p:cNvPr id="15365" name="Text Box 5"/>
          <p:cNvSpPr txBox="1">
            <a:spLocks noChangeArrowheads="1"/>
          </p:cNvSpPr>
          <p:nvPr/>
        </p:nvSpPr>
        <p:spPr bwMode="auto">
          <a:xfrm>
            <a:off x="6321426"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pic>
        <p:nvPicPr>
          <p:cNvPr id="4098" name="Picture 1" descr="BPP%20logo[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087" y="404664"/>
            <a:ext cx="3049751"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D:\AliceLe\Desktop\PAS logo sma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7177" y="185681"/>
            <a:ext cx="2880319" cy="1803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66558"/>
            <a:ext cx="8915400" cy="1143000"/>
          </a:xfrm>
        </p:spPr>
        <p:txBody>
          <a:bodyPr/>
          <a:lstStyle/>
          <a:p>
            <a:r>
              <a:rPr lang="en-GB" sz="4000" dirty="0" smtClean="0"/>
              <a:t>‘Strategic Priorities’</a:t>
            </a:r>
            <a:endParaRPr lang="en-US" sz="4000" dirty="0"/>
          </a:p>
        </p:txBody>
      </p:sp>
      <p:sp>
        <p:nvSpPr>
          <p:cNvPr id="3" name="Content Placeholder 2"/>
          <p:cNvSpPr>
            <a:spLocks noGrp="1"/>
          </p:cNvSpPr>
          <p:nvPr>
            <p:ph idx="1"/>
          </p:nvPr>
        </p:nvSpPr>
        <p:spPr>
          <a:xfrm>
            <a:off x="495300" y="1409558"/>
            <a:ext cx="8915400" cy="3167520"/>
          </a:xfrm>
        </p:spPr>
        <p:txBody>
          <a:bodyPr/>
          <a:lstStyle/>
          <a:p>
            <a:r>
              <a:rPr lang="en-US" sz="2800" kern="1200" dirty="0" smtClean="0">
                <a:solidFill>
                  <a:schemeClr val="tx1"/>
                </a:solidFill>
              </a:rPr>
              <a:t>NPPF</a:t>
            </a:r>
          </a:p>
          <a:p>
            <a:r>
              <a:rPr lang="en-US" sz="2800" kern="1200" dirty="0" smtClean="0">
                <a:solidFill>
                  <a:schemeClr val="tx1"/>
                </a:solidFill>
              </a:rPr>
              <a:t>Paragraph 179</a:t>
            </a:r>
          </a:p>
          <a:p>
            <a:pPr lvl="1"/>
            <a:r>
              <a:rPr lang="en-US" sz="2400" kern="1200" dirty="0" smtClean="0">
                <a:solidFill>
                  <a:schemeClr val="tx1"/>
                </a:solidFill>
              </a:rPr>
              <a:t>Local planning authorities are expected to work </a:t>
            </a:r>
            <a:r>
              <a:rPr lang="en-US" sz="2400" i="1" kern="1200" dirty="0" smtClean="0">
                <a:solidFill>
                  <a:schemeClr val="tx1"/>
                </a:solidFill>
              </a:rPr>
              <a:t>‘collaboratively with other bodies to ensure that </a:t>
            </a:r>
            <a:r>
              <a:rPr lang="en-US" sz="2400" i="1" u="sng" kern="1200" dirty="0" smtClean="0">
                <a:solidFill>
                  <a:schemeClr val="tx1"/>
                </a:solidFill>
              </a:rPr>
              <a:t>strategic prioritie</a:t>
            </a:r>
            <a:r>
              <a:rPr lang="en-US" sz="2400" i="1" kern="1200" dirty="0" smtClean="0">
                <a:solidFill>
                  <a:schemeClr val="tx1"/>
                </a:solidFill>
              </a:rPr>
              <a:t>s across local authority boundaries are properly coordinated and clearly reflected in local plans’</a:t>
            </a:r>
          </a:p>
          <a:p>
            <a:pPr lvl="1">
              <a:buNone/>
            </a:pPr>
            <a:endParaRPr lang="en-US" sz="2400" i="1" kern="1200" dirty="0" smtClean="0">
              <a:solidFill>
                <a:schemeClr val="tx1"/>
              </a:solidFill>
            </a:endParaRPr>
          </a:p>
          <a:p>
            <a:r>
              <a:rPr lang="en-US" sz="2800" kern="1200" dirty="0" smtClean="0">
                <a:solidFill>
                  <a:schemeClr val="tx1"/>
                </a:solidFill>
              </a:rPr>
              <a:t>Paragraph 154</a:t>
            </a:r>
            <a:r>
              <a:rPr lang="en-US" sz="2800" kern="1200" dirty="0">
                <a:solidFill>
                  <a:schemeClr val="tx1"/>
                </a:solidFill>
              </a:rPr>
              <a:t> </a:t>
            </a:r>
            <a:r>
              <a:rPr lang="en-US" sz="2800" kern="1200" dirty="0" smtClean="0">
                <a:solidFill>
                  <a:schemeClr val="tx1"/>
                </a:solidFill>
              </a:rPr>
              <a:t>sets out “</a:t>
            </a:r>
            <a:r>
              <a:rPr lang="en-US" sz="2800" kern="1200" dirty="0">
                <a:solidFill>
                  <a:schemeClr val="tx1"/>
                </a:solidFill>
              </a:rPr>
              <a:t>strategic </a:t>
            </a:r>
            <a:r>
              <a:rPr lang="en-US" sz="2800" kern="1200" dirty="0" smtClean="0">
                <a:solidFill>
                  <a:schemeClr val="tx1"/>
                </a:solidFill>
              </a:rPr>
              <a:t>priorities” and includes “waste management”</a:t>
            </a:r>
          </a:p>
          <a:p>
            <a:pPr marL="0" indent="0">
              <a:buNone/>
            </a:pPr>
            <a:endParaRPr lang="en-US" sz="2800" kern="1200" dirty="0" smtClean="0">
              <a:solidFill>
                <a:schemeClr val="tx1"/>
              </a:solidFill>
            </a:endParaRPr>
          </a:p>
        </p:txBody>
      </p:sp>
    </p:spTree>
    <p:extLst>
      <p:ext uri="{BB962C8B-B14F-4D97-AF65-F5344CB8AC3E}">
        <p14:creationId xmlns:p14="http://schemas.microsoft.com/office/powerpoint/2010/main" val="367331389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Forthcoming PAS activity</a:t>
            </a:r>
            <a:endParaRPr lang="en-GB" dirty="0"/>
          </a:p>
        </p:txBody>
      </p:sp>
      <p:sp>
        <p:nvSpPr>
          <p:cNvPr id="3" name="Content Placeholder 2"/>
          <p:cNvSpPr>
            <a:spLocks noGrp="1"/>
          </p:cNvSpPr>
          <p:nvPr>
            <p:ph idx="1"/>
          </p:nvPr>
        </p:nvSpPr>
        <p:spPr/>
        <p:txBody>
          <a:bodyPr/>
          <a:lstStyle/>
          <a:p>
            <a:r>
              <a:rPr lang="en-GB" dirty="0" smtClean="0"/>
              <a:t>Duty to co-operate case study</a:t>
            </a:r>
          </a:p>
          <a:p>
            <a:r>
              <a:rPr lang="en-GB" dirty="0" smtClean="0"/>
              <a:t>Duty to co-operate events</a:t>
            </a:r>
          </a:p>
          <a:p>
            <a:endParaRPr lang="en-GB" dirty="0" smtClean="0"/>
          </a:p>
          <a:p>
            <a:endParaRPr lang="en-GB" dirty="0" smtClean="0"/>
          </a:p>
          <a:p>
            <a:r>
              <a:rPr lang="en-GB" dirty="0" smtClean="0"/>
              <a:t>Duty to co-operate support</a:t>
            </a:r>
          </a:p>
          <a:p>
            <a:pPr lvl="1"/>
            <a:r>
              <a:rPr lang="en-GB" dirty="0" smtClean="0"/>
              <a:t>Peer review health check (half day)</a:t>
            </a:r>
          </a:p>
          <a:p>
            <a:pPr lvl="1"/>
            <a:r>
              <a:rPr lang="en-GB" dirty="0" smtClean="0"/>
              <a:t>In house support (longer, more in depth)</a:t>
            </a:r>
          </a:p>
          <a:p>
            <a:pPr lvl="1"/>
            <a:endParaRPr lang="en-GB" dirty="0"/>
          </a:p>
          <a:p>
            <a:pPr marL="0" indent="0">
              <a:buNone/>
            </a:pPr>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73592360"/>
              </p:ext>
            </p:extLst>
          </p:nvPr>
        </p:nvGraphicFramePr>
        <p:xfrm>
          <a:off x="1136576" y="2780928"/>
          <a:ext cx="5184576" cy="1152128"/>
        </p:xfrm>
        <a:graphic>
          <a:graphicData uri="http://schemas.openxmlformats.org/drawingml/2006/table">
            <a:tbl>
              <a:tblPr firstRow="1" firstCol="1" bandRow="1">
                <a:tableStyleId>{5C22544A-7EE6-4342-B048-85BDC9FD1C3A}</a:tableStyleId>
              </a:tblPr>
              <a:tblGrid>
                <a:gridCol w="1728192"/>
                <a:gridCol w="1728192"/>
                <a:gridCol w="1728192"/>
              </a:tblGrid>
              <a:tr h="1152128">
                <a:tc>
                  <a:txBody>
                    <a:bodyPr/>
                    <a:lstStyle/>
                    <a:p>
                      <a:pPr>
                        <a:lnSpc>
                          <a:spcPct val="115000"/>
                        </a:lnSpc>
                        <a:spcAft>
                          <a:spcPts val="0"/>
                        </a:spcAft>
                      </a:pPr>
                      <a:r>
                        <a:rPr lang="en-GB" sz="900" dirty="0">
                          <a:solidFill>
                            <a:schemeClr val="tx1"/>
                          </a:solidFill>
                          <a:effectLst/>
                        </a:rPr>
                        <a:t>Are you ready to do your duty and cooperate?</a:t>
                      </a:r>
                      <a:endParaRPr lang="en-GB" sz="1100" dirty="0">
                        <a:solidFill>
                          <a:schemeClr val="tx1"/>
                        </a:solidFill>
                        <a:effectLst/>
                        <a:latin typeface="Calibri"/>
                        <a:ea typeface="Calibri"/>
                        <a:cs typeface="Times New Roman"/>
                      </a:endParaRPr>
                    </a:p>
                  </a:txBody>
                  <a:tcPr marL="0" marR="0" marT="0" marB="0"/>
                </a:tc>
                <a:tc>
                  <a:txBody>
                    <a:bodyPr/>
                    <a:lstStyle/>
                    <a:p>
                      <a:pPr algn="ctr" fontAlgn="base">
                        <a:lnSpc>
                          <a:spcPct val="115000"/>
                        </a:lnSpc>
                        <a:spcAft>
                          <a:spcPts val="0"/>
                        </a:spcAft>
                      </a:pPr>
                      <a:r>
                        <a:rPr lang="en-GB" sz="900" dirty="0">
                          <a:solidFill>
                            <a:schemeClr val="tx1"/>
                          </a:solidFill>
                          <a:effectLst/>
                        </a:rPr>
                        <a:t>London  </a:t>
                      </a:r>
                      <a:endParaRPr lang="en-GB" sz="1100" dirty="0">
                        <a:solidFill>
                          <a:schemeClr val="tx1"/>
                        </a:solidFill>
                        <a:effectLst/>
                      </a:endParaRPr>
                    </a:p>
                    <a:p>
                      <a:pPr algn="ctr" fontAlgn="base">
                        <a:lnSpc>
                          <a:spcPct val="115000"/>
                        </a:lnSpc>
                        <a:spcAft>
                          <a:spcPts val="0"/>
                        </a:spcAft>
                      </a:pPr>
                      <a:r>
                        <a:rPr lang="en-GB" sz="900" dirty="0">
                          <a:solidFill>
                            <a:schemeClr val="tx1"/>
                          </a:solidFill>
                          <a:effectLst/>
                        </a:rPr>
                        <a:t>Bristol</a:t>
                      </a:r>
                      <a:endParaRPr lang="en-GB" sz="1100" dirty="0">
                        <a:solidFill>
                          <a:schemeClr val="tx1"/>
                        </a:solidFill>
                        <a:effectLst/>
                      </a:endParaRPr>
                    </a:p>
                    <a:p>
                      <a:pPr algn="ctr" fontAlgn="base">
                        <a:lnSpc>
                          <a:spcPct val="115000"/>
                        </a:lnSpc>
                        <a:spcAft>
                          <a:spcPts val="0"/>
                        </a:spcAft>
                      </a:pPr>
                      <a:r>
                        <a:rPr lang="en-GB" sz="900" dirty="0">
                          <a:solidFill>
                            <a:schemeClr val="tx1"/>
                          </a:solidFill>
                          <a:effectLst/>
                        </a:rPr>
                        <a:t>Birmingham </a:t>
                      </a:r>
                      <a:endParaRPr lang="en-GB" sz="1100" dirty="0">
                        <a:solidFill>
                          <a:schemeClr val="tx1"/>
                        </a:solidFill>
                        <a:effectLst/>
                      </a:endParaRPr>
                    </a:p>
                    <a:p>
                      <a:pPr algn="ctr" fontAlgn="base">
                        <a:lnSpc>
                          <a:spcPct val="115000"/>
                        </a:lnSpc>
                        <a:spcAft>
                          <a:spcPts val="0"/>
                        </a:spcAft>
                      </a:pPr>
                      <a:r>
                        <a:rPr lang="en-GB" sz="900" dirty="0">
                          <a:solidFill>
                            <a:schemeClr val="tx1"/>
                          </a:solidFill>
                          <a:effectLst/>
                        </a:rPr>
                        <a:t>Leeds </a:t>
                      </a:r>
                      <a:endParaRPr lang="en-GB" sz="1100" dirty="0">
                        <a:solidFill>
                          <a:schemeClr val="tx1"/>
                        </a:solidFill>
                        <a:effectLst/>
                      </a:endParaRPr>
                    </a:p>
                    <a:p>
                      <a:pPr algn="ctr" fontAlgn="base">
                        <a:lnSpc>
                          <a:spcPct val="115000"/>
                        </a:lnSpc>
                        <a:spcAft>
                          <a:spcPts val="0"/>
                        </a:spcAft>
                      </a:pPr>
                      <a:r>
                        <a:rPr lang="en-GB" sz="900" dirty="0">
                          <a:solidFill>
                            <a:schemeClr val="tx1"/>
                          </a:solidFill>
                          <a:effectLst/>
                        </a:rPr>
                        <a:t>London </a:t>
                      </a:r>
                      <a:endParaRPr lang="en-GB" sz="1100" dirty="0">
                        <a:solidFill>
                          <a:schemeClr val="tx1"/>
                        </a:solidFill>
                        <a:effectLst/>
                        <a:latin typeface="Calibri"/>
                        <a:ea typeface="Calibri"/>
                        <a:cs typeface="Times New Roman"/>
                      </a:endParaRPr>
                    </a:p>
                  </a:txBody>
                  <a:tcPr marL="0" marR="0" marT="0" marB="0"/>
                </a:tc>
                <a:tc>
                  <a:txBody>
                    <a:bodyPr/>
                    <a:lstStyle/>
                    <a:p>
                      <a:pPr algn="ctr" fontAlgn="base">
                        <a:lnSpc>
                          <a:spcPct val="115000"/>
                        </a:lnSpc>
                        <a:spcAft>
                          <a:spcPts val="0"/>
                        </a:spcAft>
                      </a:pPr>
                      <a:r>
                        <a:rPr lang="en-GB" sz="900" u="sng" dirty="0">
                          <a:effectLst/>
                          <a:hlinkClick r:id="rId3"/>
                        </a:rPr>
                        <a:t>14 October</a:t>
                      </a:r>
                      <a:endParaRPr lang="en-GB" sz="1100" dirty="0">
                        <a:effectLst/>
                      </a:endParaRPr>
                    </a:p>
                    <a:p>
                      <a:pPr algn="ctr" fontAlgn="base">
                        <a:lnSpc>
                          <a:spcPct val="115000"/>
                        </a:lnSpc>
                        <a:spcAft>
                          <a:spcPts val="0"/>
                        </a:spcAft>
                      </a:pPr>
                      <a:r>
                        <a:rPr lang="en-GB" sz="900" u="sng" dirty="0">
                          <a:effectLst/>
                          <a:hlinkClick r:id="rId4"/>
                        </a:rPr>
                        <a:t>23 October</a:t>
                      </a:r>
                      <a:endParaRPr lang="en-GB" sz="1100" dirty="0">
                        <a:effectLst/>
                      </a:endParaRPr>
                    </a:p>
                    <a:p>
                      <a:pPr algn="ctr" fontAlgn="base">
                        <a:lnSpc>
                          <a:spcPct val="115000"/>
                        </a:lnSpc>
                        <a:spcAft>
                          <a:spcPts val="0"/>
                        </a:spcAft>
                      </a:pPr>
                      <a:r>
                        <a:rPr lang="en-GB" sz="900" u="sng" dirty="0">
                          <a:effectLst/>
                          <a:hlinkClick r:id="rId5"/>
                        </a:rPr>
                        <a:t>6 November</a:t>
                      </a:r>
                      <a:endParaRPr lang="en-GB" sz="1100" dirty="0">
                        <a:effectLst/>
                      </a:endParaRPr>
                    </a:p>
                    <a:p>
                      <a:pPr algn="ctr" fontAlgn="base">
                        <a:lnSpc>
                          <a:spcPct val="115000"/>
                        </a:lnSpc>
                        <a:spcAft>
                          <a:spcPts val="0"/>
                        </a:spcAft>
                      </a:pPr>
                      <a:r>
                        <a:rPr lang="en-GB" sz="900" u="sng" dirty="0">
                          <a:effectLst/>
                          <a:hlinkClick r:id="rId6"/>
                        </a:rPr>
                        <a:t>13 November</a:t>
                      </a:r>
                      <a:endParaRPr lang="en-GB" sz="1100" dirty="0">
                        <a:effectLst/>
                      </a:endParaRPr>
                    </a:p>
                    <a:p>
                      <a:pPr algn="ctr" fontAlgn="base">
                        <a:lnSpc>
                          <a:spcPct val="115000"/>
                        </a:lnSpc>
                        <a:spcAft>
                          <a:spcPts val="0"/>
                        </a:spcAft>
                      </a:pPr>
                      <a:r>
                        <a:rPr lang="en-GB" sz="900" u="sng" dirty="0">
                          <a:effectLst/>
                          <a:hlinkClick r:id="rId7"/>
                        </a:rPr>
                        <a:t>18 November</a:t>
                      </a:r>
                      <a:endParaRPr lang="en-GB" sz="11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171685190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waste management ‘strategic’?</a:t>
            </a:r>
            <a:endParaRPr lang="en-US" dirty="0"/>
          </a:p>
        </p:txBody>
      </p:sp>
      <p:sp>
        <p:nvSpPr>
          <p:cNvPr id="3" name="Content Placeholder 2"/>
          <p:cNvSpPr>
            <a:spLocks noGrp="1"/>
          </p:cNvSpPr>
          <p:nvPr>
            <p:ph idx="1"/>
          </p:nvPr>
        </p:nvSpPr>
        <p:spPr/>
        <p:txBody>
          <a:bodyPr/>
          <a:lstStyle/>
          <a:p>
            <a:r>
              <a:rPr lang="en-US" sz="2800" kern="1200" dirty="0" smtClean="0">
                <a:solidFill>
                  <a:schemeClr val="tx1"/>
                </a:solidFill>
              </a:rPr>
              <a:t>Waste management facilities generally have catchments that transcend administrative boundaries.</a:t>
            </a:r>
          </a:p>
          <a:p>
            <a:r>
              <a:rPr lang="en-US" sz="2800" kern="1200" dirty="0" smtClean="0">
                <a:solidFill>
                  <a:schemeClr val="tx1"/>
                </a:solidFill>
              </a:rPr>
              <a:t>Waste travels across administrative boundaries hence </a:t>
            </a:r>
            <a:r>
              <a:rPr lang="en-US" sz="2800" b="1" kern="1200" dirty="0" smtClean="0">
                <a:solidFill>
                  <a:schemeClr val="tx1"/>
                </a:solidFill>
              </a:rPr>
              <a:t>‘</a:t>
            </a:r>
            <a:r>
              <a:rPr lang="en-US" sz="2800" b="1" u="sng" kern="1200" dirty="0" smtClean="0">
                <a:solidFill>
                  <a:schemeClr val="tx1"/>
                </a:solidFill>
              </a:rPr>
              <a:t>net</a:t>
            </a:r>
            <a:r>
              <a:rPr lang="en-US" sz="2800" b="1" kern="1200" dirty="0" smtClean="0">
                <a:solidFill>
                  <a:schemeClr val="tx1"/>
                </a:solidFill>
              </a:rPr>
              <a:t> </a:t>
            </a:r>
            <a:r>
              <a:rPr lang="en-US" sz="2800" kern="1200" dirty="0" smtClean="0">
                <a:solidFill>
                  <a:schemeClr val="tx1"/>
                </a:solidFill>
              </a:rPr>
              <a:t>self sufficiency’</a:t>
            </a:r>
          </a:p>
          <a:p>
            <a:r>
              <a:rPr lang="en-US" sz="2800" kern="1200" dirty="0" smtClean="0">
                <a:solidFill>
                  <a:schemeClr val="tx1"/>
                </a:solidFill>
              </a:rPr>
              <a:t>Waste produced by one community is managed in another – but all communities should take some responsibility</a:t>
            </a:r>
          </a:p>
          <a:p>
            <a:r>
              <a:rPr lang="en-US" sz="2800" kern="1200" dirty="0" smtClean="0">
                <a:solidFill>
                  <a:schemeClr val="tx1"/>
                </a:solidFill>
              </a:rPr>
              <a:t>This may result in ‘larger than local’ impacts.</a:t>
            </a:r>
          </a:p>
          <a:p>
            <a:r>
              <a:rPr lang="en-US" sz="2800" kern="1200" dirty="0" smtClean="0">
                <a:solidFill>
                  <a:schemeClr val="tx1"/>
                </a:solidFill>
              </a:rPr>
              <a:t>But is waste management always strategic? </a:t>
            </a:r>
          </a:p>
          <a:p>
            <a:endParaRPr lang="en-US" dirty="0"/>
          </a:p>
        </p:txBody>
      </p:sp>
    </p:spTree>
    <p:extLst>
      <p:ext uri="{BB962C8B-B14F-4D97-AF65-F5344CB8AC3E}">
        <p14:creationId xmlns:p14="http://schemas.microsoft.com/office/powerpoint/2010/main" val="78647856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42950" y="2060850"/>
            <a:ext cx="8420100" cy="1301673"/>
          </a:xfrm>
        </p:spPr>
        <p:txBody>
          <a:bodyPr/>
          <a:lstStyle/>
          <a:p>
            <a:r>
              <a:rPr lang="en-GB" dirty="0" smtClean="0"/>
              <a:t/>
            </a:r>
            <a:br>
              <a:rPr lang="en-GB" dirty="0" smtClean="0"/>
            </a:br>
            <a:r>
              <a:rPr lang="en-GB" dirty="0" smtClean="0"/>
              <a:t>When does waste management become strategic?</a:t>
            </a:r>
            <a:br>
              <a:rPr lang="en-GB" dirty="0" smtClean="0"/>
            </a:br>
            <a:endParaRPr lang="en-US" dirty="0"/>
          </a:p>
        </p:txBody>
      </p:sp>
      <p:sp>
        <p:nvSpPr>
          <p:cNvPr id="9" name="Subtitle 8"/>
          <p:cNvSpPr>
            <a:spLocks noGrp="1"/>
          </p:cNvSpPr>
          <p:nvPr>
            <p:ph type="subTitle" idx="1"/>
          </p:nvPr>
        </p:nvSpPr>
        <p:spPr>
          <a:xfrm>
            <a:off x="4376935" y="4005064"/>
            <a:ext cx="5112569" cy="1125736"/>
          </a:xfrm>
        </p:spPr>
        <p:txBody>
          <a:bodyPr/>
          <a:lstStyle/>
          <a:p>
            <a:endParaRPr lang="en-US" dirty="0" smtClean="0"/>
          </a:p>
          <a:p>
            <a:endParaRPr lang="en-US" dirty="0" smtClean="0"/>
          </a:p>
          <a:p>
            <a:endParaRPr lang="en-US" dirty="0" smtClean="0"/>
          </a:p>
          <a:p>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248" y="4249312"/>
            <a:ext cx="2394982" cy="2350563"/>
          </a:xfrm>
          <a:prstGeom prst="rect">
            <a:avLst/>
          </a:prstGeom>
        </p:spPr>
      </p:pic>
      <p:pic>
        <p:nvPicPr>
          <p:cNvPr id="6" name="Picture 1" descr="BPP%20logo[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087" y="404664"/>
            <a:ext cx="3049751"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liceLe\Desktop\PAS logo smal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37177" y="116633"/>
            <a:ext cx="2880319"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2076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7843" y="973138"/>
            <a:ext cx="9477771" cy="1008062"/>
          </a:xfrm>
          <a:prstGeom prst="rect">
            <a:avLst/>
          </a:prstGeom>
        </p:spPr>
        <p:txBody>
          <a:bodyPr>
            <a:prstTxWarp prst="textNoShape">
              <a:avLst/>
            </a:prstTxWarp>
          </a:bodyPr>
          <a:lstStyle/>
          <a:p>
            <a:pPr marL="514350" indent="-514350" eaLnBrk="0" hangingPunct="0"/>
            <a:r>
              <a:rPr lang="en-GB" sz="2800" b="1" dirty="0" smtClean="0">
                <a:solidFill>
                  <a:srgbClr val="008000"/>
                </a:solidFill>
              </a:rPr>
              <a:t> </a:t>
            </a:r>
            <a:endParaRPr lang="en-GB" sz="2800" b="1" dirty="0">
              <a:solidFill>
                <a:srgbClr val="008000"/>
              </a:solidFill>
            </a:endParaRPr>
          </a:p>
          <a:p>
            <a:pPr marL="1428750" lvl="2" indent="-893763" eaLnBrk="0" hangingPunct="0"/>
            <a:endParaRPr lang="en-GB" sz="2800" b="1" dirty="0"/>
          </a:p>
          <a:p>
            <a:pPr marL="1885950" lvl="3" indent="-893763" eaLnBrk="0" hangingPunct="0"/>
            <a:r>
              <a:rPr lang="en-GB" sz="2800" b="1" dirty="0"/>
              <a:t>  </a:t>
            </a:r>
          </a:p>
          <a:p>
            <a:pPr marL="1428750" lvl="2" indent="-893763" eaLnBrk="0" hangingPunct="0"/>
            <a:r>
              <a:rPr lang="en-GB" sz="2000" dirty="0"/>
              <a:t>	</a:t>
            </a:r>
            <a:endParaRPr lang="en-GB" dirty="0"/>
          </a:p>
          <a:p>
            <a:pPr marL="1428750" lvl="2" indent="-893763" eaLnBrk="0" hangingPunct="0"/>
            <a:r>
              <a:rPr lang="en-GB" sz="2000" dirty="0"/>
              <a:t>             </a:t>
            </a:r>
          </a:p>
          <a:p>
            <a:pPr marL="1428750" lvl="2" indent="-893763" eaLnBrk="0" hangingPunct="0"/>
            <a:endParaRPr lang="en-GB" sz="2000" dirty="0"/>
          </a:p>
          <a:p>
            <a:pPr marL="1428750" lvl="2" indent="-893763" eaLnBrk="0" hangingPunct="0"/>
            <a:endParaRPr lang="en-GB" sz="2000" dirty="0"/>
          </a:p>
        </p:txBody>
      </p:sp>
      <p:sp>
        <p:nvSpPr>
          <p:cNvPr id="7" name="Title 6"/>
          <p:cNvSpPr>
            <a:spLocks noGrp="1"/>
          </p:cNvSpPr>
          <p:nvPr>
            <p:ph type="title"/>
          </p:nvPr>
        </p:nvSpPr>
        <p:spPr>
          <a:xfrm>
            <a:off x="589028" y="53752"/>
            <a:ext cx="8915400" cy="1143000"/>
          </a:xfrm>
        </p:spPr>
        <p:txBody>
          <a:bodyPr/>
          <a:lstStyle/>
          <a:p>
            <a:r>
              <a:rPr lang="en-GB" sz="3600" dirty="0"/>
              <a:t>DtC compliance for </a:t>
            </a:r>
            <a:r>
              <a:rPr lang="en-GB" sz="3600" dirty="0" smtClean="0"/>
              <a:t>waste</a:t>
            </a:r>
            <a:endParaRPr lang="en-US" sz="3600" dirty="0"/>
          </a:p>
        </p:txBody>
      </p:sp>
      <p:sp>
        <p:nvSpPr>
          <p:cNvPr id="8" name="Content Placeholder 7"/>
          <p:cNvSpPr>
            <a:spLocks noGrp="1"/>
          </p:cNvSpPr>
          <p:nvPr>
            <p:ph idx="1"/>
          </p:nvPr>
        </p:nvSpPr>
        <p:spPr>
          <a:xfrm>
            <a:off x="416496" y="1196752"/>
            <a:ext cx="8915400" cy="2314180"/>
          </a:xfrm>
        </p:spPr>
        <p:txBody>
          <a:bodyPr/>
          <a:lstStyle/>
          <a:p>
            <a:pPr marL="457200" indent="-457200">
              <a:buFont typeface="+mj-lt"/>
              <a:buAutoNum type="arabicPeriod"/>
            </a:pPr>
            <a:r>
              <a:rPr lang="en-GB" sz="2400" dirty="0" smtClean="0"/>
              <a:t>Demonstrate awareness of the amount of waste arisings and how the amount of waste produced is likely to change over coming years 	</a:t>
            </a:r>
          </a:p>
          <a:p>
            <a:pPr marL="457200" indent="-457200">
              <a:buFont typeface="+mj-lt"/>
              <a:buAutoNum type="arabicPeriod"/>
            </a:pPr>
            <a:r>
              <a:rPr lang="en-GB" sz="2400" dirty="0" smtClean="0"/>
              <a:t>Understand where waste is currently going 	</a:t>
            </a:r>
          </a:p>
          <a:p>
            <a:pPr marL="457200" indent="-457200">
              <a:buFont typeface="+mj-lt"/>
              <a:buAutoNum type="arabicPeriod"/>
            </a:pPr>
            <a:r>
              <a:rPr lang="en-GB" sz="2400" dirty="0" smtClean="0"/>
              <a:t>Assess whether the current arrangements can continue based on the length of existing authorisations and what additional routes may be required. </a:t>
            </a:r>
            <a:r>
              <a:rPr lang="en-GB" dirty="0" smtClean="0"/>
              <a:t>	</a:t>
            </a:r>
          </a:p>
          <a:p>
            <a:pPr marL="457200" indent="-457200">
              <a:buFont typeface="+mj-lt"/>
              <a:buAutoNum type="arabicPeriod"/>
            </a:pPr>
            <a:r>
              <a:rPr lang="en-GB" sz="2400" dirty="0" smtClean="0"/>
              <a:t>Show application of the proximity principle and the waste hierarchy 	</a:t>
            </a:r>
          </a:p>
          <a:p>
            <a:pPr marL="457200" indent="-457200">
              <a:buFont typeface="+mj-lt"/>
              <a:buAutoNum type="arabicPeriod"/>
            </a:pPr>
            <a:r>
              <a:rPr lang="en-GB" sz="2400" dirty="0" smtClean="0"/>
              <a:t>Show they have engaged with all authorities in receipt of waste (now and in the future) and demonstrate the need for waste to be transported outwith their area. </a:t>
            </a:r>
            <a:r>
              <a:rPr lang="en-GB" dirty="0" smtClean="0"/>
              <a:t>	</a:t>
            </a:r>
          </a:p>
          <a:p>
            <a:pPr marL="0" indent="0">
              <a:buNone/>
            </a:pPr>
            <a:r>
              <a:rPr lang="en-GB" sz="1200" b="1" dirty="0" smtClean="0"/>
              <a:t>						</a:t>
            </a:r>
            <a:r>
              <a:rPr lang="en-GB" sz="1200" b="1" dirty="0" err="1" smtClean="0"/>
              <a:t>NuLeAF</a:t>
            </a:r>
            <a:r>
              <a:rPr lang="en-GB" sz="1200" b="1" dirty="0" smtClean="0"/>
              <a:t> </a:t>
            </a:r>
            <a:r>
              <a:rPr lang="en-GB" sz="1200" b="1" dirty="0"/>
              <a:t>Report on DtC &amp; radioactive waste</a:t>
            </a:r>
          </a:p>
          <a:p>
            <a:pPr marL="514350" indent="-514350">
              <a:buFont typeface="+mj-lt"/>
              <a:buAutoNum type="arabicPeriod"/>
            </a:pPr>
            <a:endParaRPr lang="en-GB" dirty="0"/>
          </a:p>
          <a:p>
            <a:endParaRPr lang="en-GB" dirty="0"/>
          </a:p>
        </p:txBody>
      </p:sp>
    </p:spTree>
    <p:extLst>
      <p:ext uri="{BB962C8B-B14F-4D97-AF65-F5344CB8AC3E}">
        <p14:creationId xmlns:p14="http://schemas.microsoft.com/office/powerpoint/2010/main" val="263585672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Case Studies: North London</a:t>
            </a:r>
            <a:endParaRPr lang="en-US" sz="3600" dirty="0"/>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a:xfrm>
            <a:off x="1784649" y="1268760"/>
            <a:ext cx="6336704" cy="4392488"/>
          </a:xfrm>
          <a:prstGeom prst="rect">
            <a:avLst/>
          </a:prstGeom>
        </p:spPr>
      </p:pic>
    </p:spTree>
    <p:extLst>
      <p:ext uri="{BB962C8B-B14F-4D97-AF65-F5344CB8AC3E}">
        <p14:creationId xmlns:p14="http://schemas.microsoft.com/office/powerpoint/2010/main" val="195177259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7843" y="973138"/>
            <a:ext cx="9477771" cy="1008062"/>
          </a:xfrm>
          <a:prstGeom prst="rect">
            <a:avLst/>
          </a:prstGeom>
        </p:spPr>
        <p:txBody>
          <a:bodyPr>
            <a:prstTxWarp prst="textNoShape">
              <a:avLst/>
            </a:prstTxWarp>
          </a:bodyPr>
          <a:lstStyle/>
          <a:p>
            <a:pPr marL="514350" indent="-514350" eaLnBrk="0" hangingPunct="0"/>
            <a:r>
              <a:rPr lang="en-GB" sz="2800" b="1" dirty="0" smtClean="0">
                <a:solidFill>
                  <a:srgbClr val="008000"/>
                </a:solidFill>
              </a:rPr>
              <a:t> </a:t>
            </a:r>
            <a:endParaRPr lang="en-GB" sz="2800" b="1" dirty="0">
              <a:solidFill>
                <a:srgbClr val="008000"/>
              </a:solidFill>
            </a:endParaRPr>
          </a:p>
          <a:p>
            <a:pPr marL="1428750" lvl="2" indent="-893763" eaLnBrk="0" hangingPunct="0"/>
            <a:endParaRPr lang="en-GB" sz="2800" b="1" dirty="0"/>
          </a:p>
          <a:p>
            <a:pPr marL="1885950" lvl="3" indent="-893763" eaLnBrk="0" hangingPunct="0"/>
            <a:r>
              <a:rPr lang="en-GB" sz="2800" b="1" dirty="0"/>
              <a:t>  </a:t>
            </a:r>
          </a:p>
          <a:p>
            <a:pPr marL="1428750" lvl="2" indent="-893763" eaLnBrk="0" hangingPunct="0"/>
            <a:r>
              <a:rPr lang="en-GB" sz="2000" dirty="0"/>
              <a:t>	</a:t>
            </a:r>
            <a:endParaRPr lang="en-GB" dirty="0"/>
          </a:p>
          <a:p>
            <a:pPr marL="1428750" lvl="2" indent="-893763" eaLnBrk="0" hangingPunct="0"/>
            <a:r>
              <a:rPr lang="en-GB" sz="2000" dirty="0"/>
              <a:t>             </a:t>
            </a:r>
          </a:p>
          <a:p>
            <a:pPr marL="1428750" lvl="2" indent="-893763" eaLnBrk="0" hangingPunct="0"/>
            <a:endParaRPr lang="en-GB" sz="2000" dirty="0"/>
          </a:p>
          <a:p>
            <a:pPr marL="1428750" lvl="2" indent="-893763" eaLnBrk="0" hangingPunct="0"/>
            <a:endParaRPr lang="en-GB" sz="2000" dirty="0"/>
          </a:p>
        </p:txBody>
      </p:sp>
      <p:sp>
        <p:nvSpPr>
          <p:cNvPr id="7" name="Title 6"/>
          <p:cNvSpPr>
            <a:spLocks noGrp="1"/>
          </p:cNvSpPr>
          <p:nvPr>
            <p:ph type="title"/>
          </p:nvPr>
        </p:nvSpPr>
        <p:spPr/>
        <p:txBody>
          <a:bodyPr/>
          <a:lstStyle/>
          <a:p>
            <a:r>
              <a:rPr lang="en-GB" sz="3600" dirty="0" smtClean="0"/>
              <a:t>North London Waste Plan</a:t>
            </a:r>
            <a:endParaRPr lang="en-US" sz="3600" dirty="0"/>
          </a:p>
        </p:txBody>
      </p:sp>
      <p:sp>
        <p:nvSpPr>
          <p:cNvPr id="8" name="Content Placeholder 7"/>
          <p:cNvSpPr>
            <a:spLocks noGrp="1"/>
          </p:cNvSpPr>
          <p:nvPr>
            <p:ph idx="1"/>
          </p:nvPr>
        </p:nvSpPr>
        <p:spPr>
          <a:xfrm>
            <a:off x="307843" y="1615032"/>
            <a:ext cx="8915400" cy="2314180"/>
          </a:xfrm>
        </p:spPr>
        <p:txBody>
          <a:bodyPr/>
          <a:lstStyle/>
          <a:p>
            <a:r>
              <a:rPr lang="en-GB" dirty="0" smtClean="0">
                <a:solidFill>
                  <a:schemeClr val="tx1"/>
                </a:solidFill>
              </a:rPr>
              <a:t>Expectation in Plan that waste from London would be </a:t>
            </a:r>
            <a:r>
              <a:rPr lang="en-GB" dirty="0" err="1" smtClean="0">
                <a:solidFill>
                  <a:schemeClr val="tx1"/>
                </a:solidFill>
              </a:rPr>
              <a:t>landfilled</a:t>
            </a:r>
            <a:r>
              <a:rPr lang="en-GB" dirty="0" smtClean="0">
                <a:solidFill>
                  <a:schemeClr val="tx1"/>
                </a:solidFill>
              </a:rPr>
              <a:t> elsewhere</a:t>
            </a:r>
          </a:p>
          <a:p>
            <a:r>
              <a:rPr lang="en-GB" dirty="0" smtClean="0">
                <a:solidFill>
                  <a:schemeClr val="tx1"/>
                </a:solidFill>
              </a:rPr>
              <a:t>Little dialogue with other authorities</a:t>
            </a:r>
          </a:p>
          <a:p>
            <a:r>
              <a:rPr lang="en-GB" dirty="0" smtClean="0">
                <a:solidFill>
                  <a:schemeClr val="tx1"/>
                </a:solidFill>
              </a:rPr>
              <a:t>Did North London Boroughs have a duty to co-operate with the planning authorities receiving waste?   </a:t>
            </a:r>
          </a:p>
        </p:txBody>
      </p:sp>
    </p:spTree>
    <p:extLst>
      <p:ext uri="{BB962C8B-B14F-4D97-AF65-F5344CB8AC3E}">
        <p14:creationId xmlns:p14="http://schemas.microsoft.com/office/powerpoint/2010/main" val="36949799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7843" y="973138"/>
            <a:ext cx="9477771" cy="1008062"/>
          </a:xfrm>
          <a:prstGeom prst="rect">
            <a:avLst/>
          </a:prstGeom>
        </p:spPr>
        <p:txBody>
          <a:bodyPr>
            <a:prstTxWarp prst="textNoShape">
              <a:avLst/>
            </a:prstTxWarp>
          </a:bodyPr>
          <a:lstStyle/>
          <a:p>
            <a:pPr marL="514350" indent="-514350" eaLnBrk="0" hangingPunct="0"/>
            <a:r>
              <a:rPr lang="en-GB" sz="2800" b="1" dirty="0" smtClean="0">
                <a:solidFill>
                  <a:srgbClr val="008000"/>
                </a:solidFill>
              </a:rPr>
              <a:t> </a:t>
            </a:r>
            <a:endParaRPr lang="en-GB" sz="2800" b="1" dirty="0">
              <a:solidFill>
                <a:srgbClr val="008000"/>
              </a:solidFill>
            </a:endParaRPr>
          </a:p>
          <a:p>
            <a:pPr marL="1428750" lvl="2" indent="-893763" eaLnBrk="0" hangingPunct="0"/>
            <a:endParaRPr lang="en-GB" sz="2800" b="1" dirty="0"/>
          </a:p>
          <a:p>
            <a:pPr marL="1885950" lvl="3" indent="-893763" eaLnBrk="0" hangingPunct="0"/>
            <a:r>
              <a:rPr lang="en-GB" sz="2800" b="1" dirty="0"/>
              <a:t>  </a:t>
            </a:r>
          </a:p>
          <a:p>
            <a:pPr marL="1428750" lvl="2" indent="-893763" eaLnBrk="0" hangingPunct="0"/>
            <a:r>
              <a:rPr lang="en-GB" sz="2000" dirty="0"/>
              <a:t>	</a:t>
            </a:r>
            <a:endParaRPr lang="en-GB" dirty="0"/>
          </a:p>
          <a:p>
            <a:pPr marL="1428750" lvl="2" indent="-893763" eaLnBrk="0" hangingPunct="0"/>
            <a:r>
              <a:rPr lang="en-GB" sz="2000" dirty="0"/>
              <a:t>             </a:t>
            </a:r>
          </a:p>
          <a:p>
            <a:pPr marL="1428750" lvl="2" indent="-893763" eaLnBrk="0" hangingPunct="0"/>
            <a:endParaRPr lang="en-GB" sz="2000" dirty="0"/>
          </a:p>
          <a:p>
            <a:pPr marL="1428750" lvl="2" indent="-893763" eaLnBrk="0" hangingPunct="0"/>
            <a:endParaRPr lang="en-GB" sz="2000" dirty="0"/>
          </a:p>
        </p:txBody>
      </p:sp>
      <p:sp>
        <p:nvSpPr>
          <p:cNvPr id="7" name="Title 6"/>
          <p:cNvSpPr>
            <a:spLocks noGrp="1"/>
          </p:cNvSpPr>
          <p:nvPr>
            <p:ph type="title"/>
          </p:nvPr>
        </p:nvSpPr>
        <p:spPr/>
        <p:txBody>
          <a:bodyPr/>
          <a:lstStyle/>
          <a:p>
            <a:r>
              <a:rPr lang="en-GB" sz="3600" dirty="0" smtClean="0"/>
              <a:t>North London Waste Plan</a:t>
            </a:r>
            <a:endParaRPr lang="en-US" sz="3600" dirty="0"/>
          </a:p>
        </p:txBody>
      </p:sp>
      <p:sp>
        <p:nvSpPr>
          <p:cNvPr id="8" name="Content Placeholder 7"/>
          <p:cNvSpPr>
            <a:spLocks noGrp="1"/>
          </p:cNvSpPr>
          <p:nvPr>
            <p:ph idx="1"/>
          </p:nvPr>
        </p:nvSpPr>
        <p:spPr>
          <a:xfrm>
            <a:off x="2" y="1417641"/>
            <a:ext cx="9102857" cy="4525963"/>
          </a:xfrm>
        </p:spPr>
        <p:txBody>
          <a:bodyPr/>
          <a:lstStyle/>
          <a:p>
            <a:r>
              <a:rPr lang="en-GB" sz="2400" dirty="0" smtClean="0">
                <a:solidFill>
                  <a:schemeClr val="tx1"/>
                </a:solidFill>
              </a:rPr>
              <a:t>Inspector concluded:</a:t>
            </a:r>
          </a:p>
          <a:p>
            <a:pPr lvl="1"/>
            <a:r>
              <a:rPr lang="en-GB" sz="2400" dirty="0" smtClean="0">
                <a:solidFill>
                  <a:schemeClr val="tx1"/>
                </a:solidFill>
              </a:rPr>
              <a:t>waste management qualifies as a “strategic matter” for the S33A duty</a:t>
            </a:r>
          </a:p>
          <a:p>
            <a:pPr lvl="1"/>
            <a:r>
              <a:rPr lang="en-GB" sz="2400" dirty="0" smtClean="0">
                <a:solidFill>
                  <a:schemeClr val="tx1"/>
                </a:solidFill>
              </a:rPr>
              <a:t>the scale of transport  “is likely to have a very significant impact on the areas where waste received” (e.g. 100kt to Northamptonshire, 71kt to Bedfordshire, 52kt to Essex)</a:t>
            </a:r>
          </a:p>
          <a:p>
            <a:pPr lvl="1"/>
            <a:r>
              <a:rPr lang="en-GB" sz="2400" dirty="0" smtClean="0">
                <a:solidFill>
                  <a:schemeClr val="tx1"/>
                </a:solidFill>
              </a:rPr>
              <a:t>the absence of policies/proposals in NLWP to manage all the waste arisings and the consequent continuation of the export of waste would be likely to have a significant impact on at least two planning areas – consequently there is a </a:t>
            </a:r>
            <a:r>
              <a:rPr lang="en-GB" sz="2400" dirty="0" err="1" smtClean="0">
                <a:solidFill>
                  <a:schemeClr val="tx1"/>
                </a:solidFill>
              </a:rPr>
              <a:t>DtC</a:t>
            </a:r>
            <a:endParaRPr lang="en-GB" sz="2400" dirty="0" smtClean="0">
              <a:solidFill>
                <a:schemeClr val="tx1"/>
              </a:solidFill>
            </a:endParaRPr>
          </a:p>
        </p:txBody>
      </p:sp>
    </p:spTree>
    <p:extLst>
      <p:ext uri="{BB962C8B-B14F-4D97-AF65-F5344CB8AC3E}">
        <p14:creationId xmlns:p14="http://schemas.microsoft.com/office/powerpoint/2010/main" val="188877153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1143000"/>
          </a:xfrm>
        </p:spPr>
        <p:txBody>
          <a:bodyPr/>
          <a:lstStyle/>
          <a:p>
            <a:r>
              <a:rPr lang="en-GB" dirty="0" smtClean="0"/>
              <a:t>Identifying strategic impacts</a:t>
            </a:r>
            <a:endParaRPr lang="en-US" dirty="0"/>
          </a:p>
        </p:txBody>
      </p:sp>
      <p:sp>
        <p:nvSpPr>
          <p:cNvPr id="3" name="Content Placeholder 2"/>
          <p:cNvSpPr>
            <a:spLocks noGrp="1"/>
          </p:cNvSpPr>
          <p:nvPr>
            <p:ph idx="1"/>
          </p:nvPr>
        </p:nvSpPr>
        <p:spPr/>
        <p:txBody>
          <a:bodyPr/>
          <a:lstStyle/>
          <a:p>
            <a:r>
              <a:rPr lang="en-US" sz="2800" kern="1200" dirty="0" smtClean="0">
                <a:solidFill>
                  <a:schemeClr val="tx1"/>
                </a:solidFill>
              </a:rPr>
              <a:t>Should any waste movement be classed as strategic?</a:t>
            </a:r>
          </a:p>
          <a:p>
            <a:r>
              <a:rPr lang="en-US" sz="2800" kern="1200" dirty="0" smtClean="0">
                <a:solidFill>
                  <a:schemeClr val="tx1"/>
                </a:solidFill>
              </a:rPr>
              <a:t>Quantity thresholds</a:t>
            </a:r>
          </a:p>
          <a:p>
            <a:pPr lvl="1"/>
            <a:r>
              <a:rPr lang="en-US" sz="2400" kern="1200" dirty="0" smtClean="0">
                <a:solidFill>
                  <a:schemeClr val="tx1"/>
                </a:solidFill>
              </a:rPr>
              <a:t>5,000 or 500 tonnes?</a:t>
            </a:r>
          </a:p>
          <a:p>
            <a:r>
              <a:rPr lang="en-US" sz="2800" kern="1200" dirty="0" smtClean="0">
                <a:solidFill>
                  <a:schemeClr val="tx1"/>
                </a:solidFill>
              </a:rPr>
              <a:t>Does it depend on type?</a:t>
            </a:r>
          </a:p>
          <a:p>
            <a:pPr lvl="1"/>
            <a:r>
              <a:rPr lang="en-US" sz="2400" kern="1200" dirty="0" smtClean="0">
                <a:solidFill>
                  <a:schemeClr val="tx1"/>
                </a:solidFill>
              </a:rPr>
              <a:t>Non-hazardous or hazardous</a:t>
            </a:r>
          </a:p>
          <a:p>
            <a:pPr>
              <a:buFont typeface="Arial" panose="020B0604020202020204" pitchFamily="34" charset="0"/>
              <a:buChar char="•"/>
            </a:pPr>
            <a:r>
              <a:rPr lang="en-US" sz="2800" kern="1200" dirty="0" smtClean="0">
                <a:solidFill>
                  <a:schemeClr val="tx1"/>
                </a:solidFill>
              </a:rPr>
              <a:t>Should it be assessed on a relative basis? i.e. % of waste arisings movements account for.</a:t>
            </a:r>
          </a:p>
          <a:p>
            <a:endParaRPr lang="en-US" dirty="0"/>
          </a:p>
        </p:txBody>
      </p:sp>
    </p:spTree>
    <p:extLst>
      <p:ext uri="{BB962C8B-B14F-4D97-AF65-F5344CB8AC3E}">
        <p14:creationId xmlns:p14="http://schemas.microsoft.com/office/powerpoint/2010/main" val="5246739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1143000"/>
          </a:xfrm>
        </p:spPr>
        <p:txBody>
          <a:bodyPr/>
          <a:lstStyle/>
          <a:p>
            <a:r>
              <a:rPr lang="en-GB" dirty="0" smtClean="0"/>
              <a:t>Whose impact?</a:t>
            </a:r>
            <a:endParaRPr lang="en-US" dirty="0"/>
          </a:p>
        </p:txBody>
      </p:sp>
      <p:sp>
        <p:nvSpPr>
          <p:cNvPr id="3" name="Content Placeholder 2"/>
          <p:cNvSpPr>
            <a:spLocks noGrp="1"/>
          </p:cNvSpPr>
          <p:nvPr>
            <p:ph idx="1"/>
          </p:nvPr>
        </p:nvSpPr>
        <p:spPr>
          <a:xfrm>
            <a:off x="495300" y="1600203"/>
            <a:ext cx="9179560" cy="4525963"/>
          </a:xfrm>
        </p:spPr>
        <p:txBody>
          <a:bodyPr/>
          <a:lstStyle/>
          <a:p>
            <a:pPr marL="0" indent="0">
              <a:buNone/>
            </a:pPr>
            <a:r>
              <a:rPr lang="en-US" sz="2800" b="1" dirty="0" smtClean="0">
                <a:solidFill>
                  <a:schemeClr val="tx1"/>
                </a:solidFill>
              </a:rPr>
              <a:t>Question…</a:t>
            </a:r>
          </a:p>
          <a:p>
            <a:pPr marL="742950" lvl="2" indent="-342900"/>
            <a:endParaRPr lang="en-US" sz="2000" dirty="0" smtClean="0">
              <a:solidFill>
                <a:schemeClr val="tx1"/>
              </a:solidFill>
            </a:endParaRPr>
          </a:p>
          <a:p>
            <a:pPr marL="742950" lvl="2" indent="-342900"/>
            <a:r>
              <a:rPr lang="en-US" sz="2800" dirty="0" smtClean="0">
                <a:solidFill>
                  <a:schemeClr val="tx1"/>
                </a:solidFill>
              </a:rPr>
              <a:t>From who’s point of view?</a:t>
            </a:r>
          </a:p>
          <a:p>
            <a:pPr marL="742950" lvl="2" indent="-342900"/>
            <a:r>
              <a:rPr lang="en-US" sz="2800" dirty="0" smtClean="0">
                <a:solidFill>
                  <a:schemeClr val="tx1"/>
                </a:solidFill>
              </a:rPr>
              <a:t>Is it from the dispatching WPA?</a:t>
            </a:r>
          </a:p>
          <a:p>
            <a:pPr marL="742950" lvl="2" indent="-342900"/>
            <a:r>
              <a:rPr lang="en-US" sz="2800" dirty="0" smtClean="0">
                <a:solidFill>
                  <a:schemeClr val="tx1"/>
                </a:solidFill>
              </a:rPr>
              <a:t>Or from the receiving WPA?</a:t>
            </a:r>
          </a:p>
          <a:p>
            <a:pPr marL="400050" lvl="2" indent="0">
              <a:buNone/>
            </a:pPr>
            <a:endParaRPr lang="en-US" sz="2800" dirty="0" smtClean="0">
              <a:solidFill>
                <a:schemeClr val="tx1"/>
              </a:solidFill>
            </a:endParaRPr>
          </a:p>
          <a:p>
            <a:pPr marL="400050" lvl="2" indent="0">
              <a:buNone/>
            </a:pPr>
            <a:r>
              <a:rPr lang="en-US" sz="2800" b="1" dirty="0" smtClean="0">
                <a:solidFill>
                  <a:schemeClr val="tx1"/>
                </a:solidFill>
              </a:rPr>
              <a:t>Discuss.</a:t>
            </a:r>
          </a:p>
          <a:p>
            <a:pPr marL="742950" lvl="2" indent="-342900"/>
            <a:endParaRPr lang="en-US" sz="2800" dirty="0">
              <a:solidFill>
                <a:schemeClr val="tx1"/>
              </a:solidFill>
            </a:endParaRPr>
          </a:p>
        </p:txBody>
      </p:sp>
    </p:spTree>
    <p:extLst>
      <p:ext uri="{BB962C8B-B14F-4D97-AF65-F5344CB8AC3E}">
        <p14:creationId xmlns:p14="http://schemas.microsoft.com/office/powerpoint/2010/main" val="309828240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US" dirty="0"/>
          </a:p>
        </p:txBody>
      </p:sp>
      <p:sp>
        <p:nvSpPr>
          <p:cNvPr id="3" name="Content Placeholder 2"/>
          <p:cNvSpPr>
            <a:spLocks noGrp="1"/>
          </p:cNvSpPr>
          <p:nvPr>
            <p:ph idx="1"/>
          </p:nvPr>
        </p:nvSpPr>
        <p:spPr/>
        <p:txBody>
          <a:bodyPr/>
          <a:lstStyle/>
          <a:p>
            <a:pPr marL="342900" lvl="2" indent="-342900"/>
            <a:r>
              <a:rPr lang="en-US" sz="3200" dirty="0" smtClean="0">
                <a:solidFill>
                  <a:schemeClr val="tx1"/>
                </a:solidFill>
              </a:rPr>
              <a:t>Level of impact on the receiving WPA</a:t>
            </a:r>
          </a:p>
          <a:p>
            <a:pPr marL="800100" lvl="3" indent="-342900"/>
            <a:r>
              <a:rPr lang="en-US" sz="2800" dirty="0"/>
              <a:t>T</a:t>
            </a:r>
            <a:r>
              <a:rPr lang="en-US" sz="2800" dirty="0" smtClean="0">
                <a:solidFill>
                  <a:schemeClr val="tx1"/>
                </a:solidFill>
              </a:rPr>
              <a:t>ransport and amenity</a:t>
            </a:r>
          </a:p>
          <a:p>
            <a:pPr marL="800100" lvl="3" indent="-342900"/>
            <a:r>
              <a:rPr lang="en-US" sz="2800" dirty="0" smtClean="0">
                <a:solidFill>
                  <a:schemeClr val="tx1"/>
                </a:solidFill>
              </a:rPr>
              <a:t>Availability of capacity</a:t>
            </a:r>
          </a:p>
          <a:p>
            <a:pPr marL="342900" lvl="2" indent="-342900" algn="ctr">
              <a:buNone/>
            </a:pPr>
            <a:r>
              <a:rPr lang="en-US" sz="4800" b="1" dirty="0"/>
              <a:t>+</a:t>
            </a:r>
            <a:endParaRPr lang="en-US" sz="4800" b="1" dirty="0" smtClean="0">
              <a:solidFill>
                <a:schemeClr val="tx1"/>
              </a:solidFill>
            </a:endParaRPr>
          </a:p>
          <a:p>
            <a:pPr marL="342900" lvl="2" indent="-342900"/>
            <a:r>
              <a:rPr lang="en-US" sz="3200" dirty="0" smtClean="0">
                <a:solidFill>
                  <a:schemeClr val="tx1"/>
                </a:solidFill>
              </a:rPr>
              <a:t>Reliance of the exporting WPA strategy on that movement.</a:t>
            </a:r>
          </a:p>
          <a:p>
            <a:pPr marL="342900" lvl="2" indent="-342900"/>
            <a:endParaRPr lang="en-US" sz="3200" dirty="0" smtClean="0">
              <a:solidFill>
                <a:schemeClr val="tx1"/>
              </a:solidFill>
            </a:endParaRPr>
          </a:p>
          <a:p>
            <a:endParaRPr lang="en-US" dirty="0"/>
          </a:p>
        </p:txBody>
      </p:sp>
    </p:spTree>
    <p:extLst>
      <p:ext uri="{BB962C8B-B14F-4D97-AF65-F5344CB8AC3E}">
        <p14:creationId xmlns:p14="http://schemas.microsoft.com/office/powerpoint/2010/main" val="163679173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
            <a:ext cx="8915400" cy="1143000"/>
          </a:xfrm>
        </p:spPr>
        <p:txBody>
          <a:bodyPr/>
          <a:lstStyle/>
          <a:p>
            <a:r>
              <a:rPr lang="en-US" dirty="0" smtClean="0"/>
              <a:t>Duty to Cooperate Overview</a:t>
            </a:r>
            <a:endParaRPr lang="en-US" dirty="0"/>
          </a:p>
        </p:txBody>
      </p:sp>
      <p:sp>
        <p:nvSpPr>
          <p:cNvPr id="3" name="Content Placeholder 2"/>
          <p:cNvSpPr>
            <a:spLocks noGrp="1"/>
          </p:cNvSpPr>
          <p:nvPr>
            <p:ph idx="1"/>
          </p:nvPr>
        </p:nvSpPr>
        <p:spPr>
          <a:xfrm>
            <a:off x="495300" y="1041218"/>
            <a:ext cx="8915400" cy="4525963"/>
          </a:xfrm>
        </p:spPr>
        <p:txBody>
          <a:bodyPr/>
          <a:lstStyle/>
          <a:p>
            <a:r>
              <a:rPr lang="en-US" sz="2800" dirty="0" smtClean="0">
                <a:solidFill>
                  <a:schemeClr val="tx1"/>
                </a:solidFill>
              </a:rPr>
              <a:t>Legal Duty</a:t>
            </a:r>
          </a:p>
          <a:p>
            <a:r>
              <a:rPr lang="en-US" sz="2800" dirty="0" smtClean="0">
                <a:solidFill>
                  <a:schemeClr val="tx1"/>
                </a:solidFill>
              </a:rPr>
              <a:t>Affects local authorities and other public bodies</a:t>
            </a:r>
          </a:p>
          <a:p>
            <a:r>
              <a:rPr lang="en-US" sz="2800" dirty="0" smtClean="0">
                <a:solidFill>
                  <a:schemeClr val="tx1"/>
                </a:solidFill>
              </a:rPr>
              <a:t>Requirement:</a:t>
            </a:r>
          </a:p>
          <a:p>
            <a:pPr lvl="1"/>
            <a:r>
              <a:rPr lang="en-US" dirty="0" smtClean="0">
                <a:solidFill>
                  <a:schemeClr val="tx1"/>
                </a:solidFill>
              </a:rPr>
              <a:t>To engage….</a:t>
            </a:r>
          </a:p>
          <a:p>
            <a:pPr lvl="2"/>
            <a:r>
              <a:rPr lang="en-US" i="1" dirty="0" smtClean="0">
                <a:solidFill>
                  <a:schemeClr val="tx1"/>
                </a:solidFill>
              </a:rPr>
              <a:t>Constructively – reasonable opportunity</a:t>
            </a:r>
          </a:p>
          <a:p>
            <a:pPr lvl="2"/>
            <a:r>
              <a:rPr lang="en-US" i="1" dirty="0" smtClean="0">
                <a:solidFill>
                  <a:schemeClr val="tx1"/>
                </a:solidFill>
              </a:rPr>
              <a:t>Actively</a:t>
            </a:r>
          </a:p>
          <a:p>
            <a:pPr lvl="2"/>
            <a:r>
              <a:rPr lang="en-US" i="1" dirty="0" smtClean="0">
                <a:solidFill>
                  <a:schemeClr val="tx1"/>
                </a:solidFill>
              </a:rPr>
              <a:t>On an ongoing basis</a:t>
            </a:r>
          </a:p>
          <a:p>
            <a:pPr lvl="1"/>
            <a:r>
              <a:rPr lang="en-US" dirty="0" smtClean="0">
                <a:solidFill>
                  <a:schemeClr val="tx1"/>
                </a:solidFill>
              </a:rPr>
              <a:t>To </a:t>
            </a:r>
            <a:r>
              <a:rPr lang="en-US" dirty="0" err="1" smtClean="0">
                <a:solidFill>
                  <a:schemeClr val="tx1"/>
                </a:solidFill>
              </a:rPr>
              <a:t>maximise</a:t>
            </a:r>
            <a:r>
              <a:rPr lang="en-US" dirty="0" smtClean="0">
                <a:solidFill>
                  <a:schemeClr val="tx1"/>
                </a:solidFill>
              </a:rPr>
              <a:t>….</a:t>
            </a:r>
          </a:p>
          <a:p>
            <a:pPr lvl="2"/>
            <a:r>
              <a:rPr lang="en-US" i="1" dirty="0" smtClean="0">
                <a:solidFill>
                  <a:schemeClr val="tx1"/>
                </a:solidFill>
              </a:rPr>
              <a:t>the effectiveness of Local (and Marine) Plan preparation </a:t>
            </a:r>
          </a:p>
          <a:p>
            <a:pPr lvl="2"/>
            <a:r>
              <a:rPr lang="en-US" i="1" dirty="0" smtClean="0">
                <a:solidFill>
                  <a:schemeClr val="tx1"/>
                </a:solidFill>
              </a:rPr>
              <a:t>in the context of strategic cross boundary matters. </a:t>
            </a:r>
          </a:p>
          <a:p>
            <a:pPr lvl="1"/>
            <a:endParaRPr lang="en-US" dirty="0" smtClean="0">
              <a:solidFill>
                <a:schemeClr val="tx1"/>
              </a:solidFill>
            </a:endParaRPr>
          </a:p>
          <a:p>
            <a:pPr lvl="2">
              <a:buNone/>
            </a:pPr>
            <a:endParaRPr lang="en-US" dirty="0"/>
          </a:p>
        </p:txBody>
      </p:sp>
    </p:spTree>
    <p:extLst>
      <p:ext uri="{BB962C8B-B14F-4D97-AF65-F5344CB8AC3E}">
        <p14:creationId xmlns:p14="http://schemas.microsoft.com/office/powerpoint/2010/main" val="255955668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76972"/>
            <a:ext cx="8915400" cy="1143000"/>
          </a:xfrm>
        </p:spPr>
        <p:txBody>
          <a:bodyPr/>
          <a:lstStyle/>
          <a:p>
            <a:r>
              <a:rPr lang="en-GB" dirty="0" smtClean="0"/>
              <a:t>Identifying strategic partners</a:t>
            </a:r>
            <a:br>
              <a:rPr lang="en-GB" dirty="0" smtClean="0"/>
            </a:br>
            <a:endParaRPr lang="en-US" dirty="0"/>
          </a:p>
        </p:txBody>
      </p:sp>
      <p:sp>
        <p:nvSpPr>
          <p:cNvPr id="3" name="Content Placeholder 2"/>
          <p:cNvSpPr>
            <a:spLocks noGrp="1"/>
          </p:cNvSpPr>
          <p:nvPr>
            <p:ph idx="1"/>
          </p:nvPr>
        </p:nvSpPr>
        <p:spPr>
          <a:xfrm>
            <a:off x="495300" y="1348474"/>
            <a:ext cx="9179560" cy="4525963"/>
          </a:xfrm>
        </p:spPr>
        <p:txBody>
          <a:bodyPr/>
          <a:lstStyle/>
          <a:p>
            <a:pPr marL="400050" lvl="2" indent="0">
              <a:buNone/>
            </a:pPr>
            <a:endParaRPr lang="en-US" sz="3600" b="1" dirty="0" smtClean="0">
              <a:solidFill>
                <a:schemeClr val="tx1"/>
              </a:solidFill>
            </a:endParaRPr>
          </a:p>
          <a:p>
            <a:pPr marL="742950" lvl="2" indent="-342900"/>
            <a:r>
              <a:rPr lang="en-US" sz="3600" dirty="0" smtClean="0">
                <a:solidFill>
                  <a:schemeClr val="tx1"/>
                </a:solidFill>
              </a:rPr>
              <a:t>How might this be assessed?</a:t>
            </a:r>
          </a:p>
          <a:p>
            <a:pPr marL="742950" lvl="2" indent="-342900"/>
            <a:r>
              <a:rPr lang="en-US" sz="3600" dirty="0" smtClean="0">
                <a:solidFill>
                  <a:schemeClr val="tx1"/>
                </a:solidFill>
              </a:rPr>
              <a:t>What are </a:t>
            </a:r>
            <a:r>
              <a:rPr lang="en-US" sz="3600" dirty="0" err="1" smtClean="0">
                <a:solidFill>
                  <a:schemeClr val="tx1"/>
                </a:solidFill>
              </a:rPr>
              <a:t>neighbours</a:t>
            </a:r>
            <a:r>
              <a:rPr lang="en-US" sz="3600" dirty="0" smtClean="0">
                <a:solidFill>
                  <a:schemeClr val="tx1"/>
                </a:solidFill>
              </a:rPr>
              <a:t> thinking?</a:t>
            </a:r>
          </a:p>
          <a:p>
            <a:pPr marL="1657350" lvl="4" indent="-342900"/>
            <a:r>
              <a:rPr lang="en-US" sz="3600" dirty="0" smtClean="0">
                <a:solidFill>
                  <a:schemeClr val="tx1"/>
                </a:solidFill>
              </a:rPr>
              <a:t>Check Waste Plans</a:t>
            </a:r>
          </a:p>
          <a:p>
            <a:pPr marL="1657350" lvl="4" indent="-342900"/>
            <a:r>
              <a:rPr lang="en-US" sz="3600" dirty="0" smtClean="0">
                <a:solidFill>
                  <a:schemeClr val="tx1"/>
                </a:solidFill>
              </a:rPr>
              <a:t>Check </a:t>
            </a:r>
            <a:r>
              <a:rPr lang="en-US" sz="3600" dirty="0" err="1" smtClean="0">
                <a:solidFill>
                  <a:schemeClr val="tx1"/>
                </a:solidFill>
              </a:rPr>
              <a:t>AMRs</a:t>
            </a:r>
            <a:endParaRPr lang="en-US" sz="3600" dirty="0" smtClean="0">
              <a:solidFill>
                <a:schemeClr val="tx1"/>
              </a:solidFill>
            </a:endParaRPr>
          </a:p>
          <a:p>
            <a:pPr marL="1657350" lvl="4" indent="-342900"/>
            <a:r>
              <a:rPr lang="en-US" sz="3600" dirty="0" smtClean="0">
                <a:solidFill>
                  <a:schemeClr val="tx1"/>
                </a:solidFill>
              </a:rPr>
              <a:t>Ask them!</a:t>
            </a:r>
          </a:p>
          <a:p>
            <a:pPr marL="1657350" lvl="4" indent="-342900"/>
            <a:endParaRPr lang="en-US" sz="3200" dirty="0" smtClean="0">
              <a:solidFill>
                <a:schemeClr val="tx1"/>
              </a:solidFill>
            </a:endParaRPr>
          </a:p>
        </p:txBody>
      </p:sp>
    </p:spTree>
    <p:extLst>
      <p:ext uri="{BB962C8B-B14F-4D97-AF65-F5344CB8AC3E}">
        <p14:creationId xmlns:p14="http://schemas.microsoft.com/office/powerpoint/2010/main" val="392328467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6186" y="76882"/>
            <a:ext cx="8915400" cy="1143000"/>
          </a:xfrm>
        </p:spPr>
        <p:txBody>
          <a:bodyPr/>
          <a:lstStyle/>
          <a:p>
            <a:r>
              <a:rPr lang="en-US" dirty="0" smtClean="0"/>
              <a:t>Action Flow Chart for DTC Contact</a:t>
            </a:r>
            <a:endParaRPr lang="en-US" dirty="0"/>
          </a:p>
        </p:txBody>
      </p:sp>
      <p:sp>
        <p:nvSpPr>
          <p:cNvPr id="8" name="TextBox 7"/>
          <p:cNvSpPr txBox="1"/>
          <p:nvPr/>
        </p:nvSpPr>
        <p:spPr>
          <a:xfrm>
            <a:off x="128464" y="3284984"/>
            <a:ext cx="1008112"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t>Contact Initiated</a:t>
            </a:r>
            <a:endParaRPr lang="en-US" sz="1400" dirty="0"/>
          </a:p>
        </p:txBody>
      </p:sp>
      <p:sp>
        <p:nvSpPr>
          <p:cNvPr id="11" name="Left Arrow 10"/>
          <p:cNvSpPr/>
          <p:nvPr/>
        </p:nvSpPr>
        <p:spPr bwMode="auto">
          <a:xfrm>
            <a:off x="2216696" y="3068960"/>
            <a:ext cx="1872208" cy="1152128"/>
          </a:xfrm>
          <a:prstGeom prst="lef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1"/>
              </a:solidFill>
              <a:effectLst/>
              <a:latin typeface="Arial" pitchFamily="34" charset="0"/>
            </a:endParaRPr>
          </a:p>
        </p:txBody>
      </p:sp>
      <p:sp>
        <p:nvSpPr>
          <p:cNvPr id="13" name="TextBox 12"/>
          <p:cNvSpPr txBox="1"/>
          <p:nvPr/>
        </p:nvSpPr>
        <p:spPr>
          <a:xfrm>
            <a:off x="1856656" y="1129289"/>
            <a:ext cx="1944216"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t>1. Ok (‘no impediment’ to receipt of imports)</a:t>
            </a:r>
            <a:endParaRPr lang="en-US" sz="1400" dirty="0"/>
          </a:p>
        </p:txBody>
      </p:sp>
      <p:sp>
        <p:nvSpPr>
          <p:cNvPr id="14" name="TextBox 13"/>
          <p:cNvSpPr txBox="1"/>
          <p:nvPr/>
        </p:nvSpPr>
        <p:spPr>
          <a:xfrm>
            <a:off x="1856656" y="1985567"/>
            <a:ext cx="1944216"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t>2. Ok for now but capacity limited &amp; replacement possible subject to …</a:t>
            </a:r>
            <a:endParaRPr lang="en-US" sz="1400" dirty="0"/>
          </a:p>
        </p:txBody>
      </p:sp>
      <p:sp>
        <p:nvSpPr>
          <p:cNvPr id="15" name="TextBox 14"/>
          <p:cNvSpPr txBox="1"/>
          <p:nvPr/>
        </p:nvSpPr>
        <p:spPr>
          <a:xfrm>
            <a:off x="1884739" y="3249085"/>
            <a:ext cx="1944216"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t>3. Ok for now but insufficient capacity over plan period &amp; no further expected </a:t>
            </a:r>
            <a:endParaRPr lang="en-US" sz="1400" dirty="0"/>
          </a:p>
        </p:txBody>
      </p:sp>
      <p:sp>
        <p:nvSpPr>
          <p:cNvPr id="16" name="TextBox 15"/>
          <p:cNvSpPr txBox="1"/>
          <p:nvPr/>
        </p:nvSpPr>
        <p:spPr>
          <a:xfrm>
            <a:off x="1900431" y="4291971"/>
            <a:ext cx="194421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t>4. ‘No’ further capacity available </a:t>
            </a:r>
            <a:endParaRPr lang="en-US" sz="1400" dirty="0"/>
          </a:p>
        </p:txBody>
      </p:sp>
      <p:sp>
        <p:nvSpPr>
          <p:cNvPr id="17" name="TextBox 16"/>
          <p:cNvSpPr txBox="1"/>
          <p:nvPr/>
        </p:nvSpPr>
        <p:spPr>
          <a:xfrm>
            <a:off x="1900431" y="5620144"/>
            <a:ext cx="194421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t>No Response received </a:t>
            </a:r>
            <a:endParaRPr lang="en-US" sz="1400" dirty="0"/>
          </a:p>
        </p:txBody>
      </p:sp>
      <p:sp>
        <p:nvSpPr>
          <p:cNvPr id="18" name="Right Arrow 17"/>
          <p:cNvSpPr/>
          <p:nvPr/>
        </p:nvSpPr>
        <p:spPr bwMode="auto">
          <a:xfrm>
            <a:off x="1280592" y="3284984"/>
            <a:ext cx="576064" cy="405759"/>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
        <p:nvSpPr>
          <p:cNvPr id="19" name="TextBox 18"/>
          <p:cNvSpPr txBox="1"/>
          <p:nvPr/>
        </p:nvSpPr>
        <p:spPr>
          <a:xfrm>
            <a:off x="4515057" y="3368377"/>
            <a:ext cx="1944216"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endParaRPr lang="en-US" sz="1400" dirty="0" smtClean="0"/>
          </a:p>
          <a:p>
            <a:pPr algn="ctr"/>
            <a:r>
              <a:rPr lang="en-US" sz="1400" dirty="0" smtClean="0"/>
              <a:t>If critical to planning strategy double check AMR, Plan &amp; any other info. </a:t>
            </a:r>
          </a:p>
          <a:p>
            <a:pPr algn="ctr"/>
            <a:endParaRPr lang="en-US" sz="1400" dirty="0"/>
          </a:p>
        </p:txBody>
      </p:sp>
      <p:sp>
        <p:nvSpPr>
          <p:cNvPr id="20" name="TextBox 19"/>
          <p:cNvSpPr txBox="1"/>
          <p:nvPr/>
        </p:nvSpPr>
        <p:spPr>
          <a:xfrm>
            <a:off x="4536492" y="4975527"/>
            <a:ext cx="1944216"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t>3 attempts to contact: </a:t>
            </a:r>
            <a:br>
              <a:rPr lang="en-US" sz="1400" dirty="0" smtClean="0"/>
            </a:br>
            <a:r>
              <a:rPr lang="en-US" sz="1400" dirty="0" smtClean="0"/>
              <a:t>1. Letter</a:t>
            </a:r>
            <a:br>
              <a:rPr lang="en-US" sz="1400" dirty="0" smtClean="0"/>
            </a:br>
            <a:r>
              <a:rPr lang="en-US" sz="1400" dirty="0" smtClean="0"/>
              <a:t>2. </a:t>
            </a:r>
            <a:r>
              <a:rPr lang="en-US" sz="1400" dirty="0"/>
              <a:t>P</a:t>
            </a:r>
            <a:r>
              <a:rPr lang="en-US" sz="1400" dirty="0" smtClean="0"/>
              <a:t>hone call</a:t>
            </a:r>
            <a:br>
              <a:rPr lang="en-US" sz="1400" dirty="0" smtClean="0"/>
            </a:br>
            <a:r>
              <a:rPr lang="en-US" sz="1400" dirty="0" smtClean="0"/>
              <a:t>3. Email</a:t>
            </a:r>
            <a:endParaRPr lang="en-US" sz="1400" dirty="0"/>
          </a:p>
        </p:txBody>
      </p:sp>
      <p:sp>
        <p:nvSpPr>
          <p:cNvPr id="21" name="Right Arrow 20"/>
          <p:cNvSpPr/>
          <p:nvPr/>
        </p:nvSpPr>
        <p:spPr bwMode="auto">
          <a:xfrm>
            <a:off x="3944888" y="3690745"/>
            <a:ext cx="504056" cy="405759"/>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
        <p:nvSpPr>
          <p:cNvPr id="22" name="Right Arrow 21"/>
          <p:cNvSpPr/>
          <p:nvPr/>
        </p:nvSpPr>
        <p:spPr bwMode="auto">
          <a:xfrm>
            <a:off x="3959677" y="4423805"/>
            <a:ext cx="504056" cy="405759"/>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
        <p:nvSpPr>
          <p:cNvPr id="23" name="Right Arrow 22"/>
          <p:cNvSpPr/>
          <p:nvPr/>
        </p:nvSpPr>
        <p:spPr bwMode="auto">
          <a:xfrm>
            <a:off x="3996432" y="5822037"/>
            <a:ext cx="504056" cy="405759"/>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
        <p:nvSpPr>
          <p:cNvPr id="24" name="TextBox 23"/>
          <p:cNvSpPr txBox="1"/>
          <p:nvPr/>
        </p:nvSpPr>
        <p:spPr>
          <a:xfrm>
            <a:off x="7049924" y="1096196"/>
            <a:ext cx="2016224"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t>Record response No further action required</a:t>
            </a:r>
            <a:endParaRPr lang="en-US" sz="1400" dirty="0"/>
          </a:p>
        </p:txBody>
      </p:sp>
      <p:sp>
        <p:nvSpPr>
          <p:cNvPr id="25" name="Right Arrow 24"/>
          <p:cNvSpPr/>
          <p:nvPr/>
        </p:nvSpPr>
        <p:spPr bwMode="auto">
          <a:xfrm>
            <a:off x="3872134" y="1196752"/>
            <a:ext cx="2881065" cy="405759"/>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
        <p:nvSpPr>
          <p:cNvPr id="26" name="Right Arrow 25"/>
          <p:cNvSpPr/>
          <p:nvPr/>
        </p:nvSpPr>
        <p:spPr bwMode="auto">
          <a:xfrm>
            <a:off x="3944888" y="2276872"/>
            <a:ext cx="3105036" cy="405759"/>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
        <p:nvSpPr>
          <p:cNvPr id="27" name="TextBox 26"/>
          <p:cNvSpPr txBox="1"/>
          <p:nvPr/>
        </p:nvSpPr>
        <p:spPr>
          <a:xfrm>
            <a:off x="7066948" y="1763457"/>
            <a:ext cx="2016224"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t>Prepare and agree Statement of Cooperation with view to agree Position Statement</a:t>
            </a:r>
            <a:endParaRPr lang="en-US" sz="1400" dirty="0"/>
          </a:p>
        </p:txBody>
      </p:sp>
      <p:sp>
        <p:nvSpPr>
          <p:cNvPr id="28" name="TextBox 27"/>
          <p:cNvSpPr txBox="1"/>
          <p:nvPr/>
        </p:nvSpPr>
        <p:spPr>
          <a:xfrm>
            <a:off x="7113240" y="3677860"/>
            <a:ext cx="2016224"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sz="1400" dirty="0" smtClean="0"/>
          </a:p>
          <a:p>
            <a:r>
              <a:rPr lang="en-US" sz="1400" dirty="0" smtClean="0"/>
              <a:t>Check </a:t>
            </a:r>
            <a:r>
              <a:rPr lang="en-US" sz="1400" dirty="0"/>
              <a:t>capacity data </a:t>
            </a:r>
            <a:r>
              <a:rPr lang="en-US" sz="1400" dirty="0" smtClean="0"/>
              <a:t>sources in consent. </a:t>
            </a:r>
          </a:p>
          <a:p>
            <a:r>
              <a:rPr lang="en-US" sz="1400" dirty="0" smtClean="0"/>
              <a:t>Cross </a:t>
            </a:r>
            <a:r>
              <a:rPr lang="en-US" sz="1400" dirty="0"/>
              <a:t>check with Plan &amp; AMR. </a:t>
            </a:r>
            <a:endParaRPr lang="en-US" sz="1400" dirty="0" smtClean="0"/>
          </a:p>
          <a:p>
            <a:r>
              <a:rPr lang="en-US" sz="1400" dirty="0" smtClean="0"/>
              <a:t>If position confirmed review plan strategy to make up shortfall </a:t>
            </a:r>
          </a:p>
          <a:p>
            <a:endParaRPr lang="en-US" sz="1400" dirty="0"/>
          </a:p>
        </p:txBody>
      </p:sp>
      <p:sp>
        <p:nvSpPr>
          <p:cNvPr id="31" name="Right Arrow 30"/>
          <p:cNvSpPr/>
          <p:nvPr/>
        </p:nvSpPr>
        <p:spPr bwMode="auto">
          <a:xfrm>
            <a:off x="6575206" y="4203192"/>
            <a:ext cx="504056" cy="405759"/>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
        <p:nvSpPr>
          <p:cNvPr id="32" name="Right Arrow 31"/>
          <p:cNvSpPr/>
          <p:nvPr/>
        </p:nvSpPr>
        <p:spPr bwMode="auto">
          <a:xfrm>
            <a:off x="6567208" y="5416278"/>
            <a:ext cx="504056" cy="405759"/>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
        <p:nvSpPr>
          <p:cNvPr id="33" name="TextBox 32"/>
          <p:cNvSpPr txBox="1"/>
          <p:nvPr/>
        </p:nvSpPr>
        <p:spPr>
          <a:xfrm>
            <a:off x="1884739" y="4971921"/>
            <a:ext cx="194421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i="1" dirty="0" smtClean="0"/>
              <a:t>Unable to confirm data.</a:t>
            </a:r>
            <a:endParaRPr lang="en-US" sz="1400" i="1" dirty="0"/>
          </a:p>
        </p:txBody>
      </p:sp>
    </p:spTree>
    <p:extLst>
      <p:ext uri="{BB962C8B-B14F-4D97-AF65-F5344CB8AC3E}">
        <p14:creationId xmlns:p14="http://schemas.microsoft.com/office/powerpoint/2010/main" val="308132472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3285"/>
            <a:ext cx="9151692" cy="1143000"/>
          </a:xfrm>
        </p:spPr>
        <p:txBody>
          <a:bodyPr/>
          <a:lstStyle/>
          <a:p>
            <a:r>
              <a:rPr lang="en-GB" sz="3600" dirty="0" smtClean="0"/>
              <a:t>Example: Export of hazardous waste</a:t>
            </a:r>
            <a:endParaRPr lang="en-US" sz="3600" dirty="0"/>
          </a:p>
        </p:txBody>
      </p:sp>
      <p:pic>
        <p:nvPicPr>
          <p:cNvPr id="4" name="Picture 3"/>
          <p:cNvPicPr>
            <a:picLocks noChangeAspect="1"/>
          </p:cNvPicPr>
          <p:nvPr/>
        </p:nvPicPr>
        <p:blipFill>
          <a:blip r:embed="rId3"/>
          <a:stretch>
            <a:fillRect/>
          </a:stretch>
        </p:blipFill>
        <p:spPr>
          <a:xfrm>
            <a:off x="1423088" y="1166285"/>
            <a:ext cx="5663645" cy="4959878"/>
          </a:xfrm>
          <a:prstGeom prst="rect">
            <a:avLst/>
          </a:prstGeom>
        </p:spPr>
      </p:pic>
      <p:sp>
        <p:nvSpPr>
          <p:cNvPr id="5" name="Rectangle 4"/>
          <p:cNvSpPr/>
          <p:nvPr/>
        </p:nvSpPr>
        <p:spPr bwMode="auto">
          <a:xfrm>
            <a:off x="3008784" y="3111835"/>
            <a:ext cx="3240361" cy="1008112"/>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Arial" pitchFamily="34" charset="0"/>
              </a:rPr>
              <a:t>ASK RECEIVING</a:t>
            </a:r>
            <a:r>
              <a:rPr kumimoji="0" lang="en-US" sz="1400" b="1" i="0" u="none" strike="noStrike" cap="none" normalizeH="0" dirty="0" smtClean="0">
                <a:ln>
                  <a:noFill/>
                </a:ln>
                <a:solidFill>
                  <a:schemeClr val="tx2"/>
                </a:solidFill>
                <a:effectLst/>
                <a:latin typeface="Arial" pitchFamily="34" charset="0"/>
              </a:rPr>
              <a:t> WPAs WHAT THRESHOLD THEY WOULD CONSIDER REASONABLE??</a:t>
            </a:r>
            <a:endParaRPr kumimoji="0" lang="en-US" sz="1400" b="1" i="0" u="none" strike="noStrike" cap="none" normalizeH="0" baseline="0" dirty="0" smtClean="0">
              <a:ln>
                <a:noFill/>
              </a:ln>
              <a:solidFill>
                <a:schemeClr val="tx2"/>
              </a:solidFill>
              <a:effectLst/>
              <a:latin typeface="Arial" pitchFamily="34" charset="0"/>
            </a:endParaRPr>
          </a:p>
        </p:txBody>
      </p:sp>
    </p:spTree>
    <p:extLst>
      <p:ext uri="{BB962C8B-B14F-4D97-AF65-F5344CB8AC3E}">
        <p14:creationId xmlns:p14="http://schemas.microsoft.com/office/powerpoint/2010/main" val="364357688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8241"/>
            <a:ext cx="8915400" cy="1078511"/>
          </a:xfrm>
        </p:spPr>
        <p:txBody>
          <a:bodyPr/>
          <a:lstStyle/>
          <a:p>
            <a:r>
              <a:rPr lang="en-GB" sz="3600" dirty="0" smtClean="0"/>
              <a:t>Example: Export of hazardous waste</a:t>
            </a:r>
            <a:endParaRPr lang="en-US" dirty="0"/>
          </a:p>
        </p:txBody>
      </p:sp>
      <p:sp>
        <p:nvSpPr>
          <p:cNvPr id="7" name="Rectangle 6"/>
          <p:cNvSpPr/>
          <p:nvPr/>
        </p:nvSpPr>
        <p:spPr bwMode="auto">
          <a:xfrm>
            <a:off x="8193360" y="1412776"/>
            <a:ext cx="1296144" cy="4680520"/>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DTC contact initiated with receiving WPA</a:t>
            </a:r>
          </a:p>
        </p:txBody>
      </p:sp>
      <p:sp>
        <p:nvSpPr>
          <p:cNvPr id="10" name="Rectangle 9"/>
          <p:cNvSpPr/>
          <p:nvPr/>
        </p:nvSpPr>
        <p:spPr bwMode="auto">
          <a:xfrm>
            <a:off x="3440831" y="1413016"/>
            <a:ext cx="3240361" cy="1008112"/>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Arial" pitchFamily="34" charset="0"/>
              </a:rPr>
              <a:t>Q1: Is the amount being</a:t>
            </a:r>
            <a:r>
              <a:rPr kumimoji="0" lang="en-US" sz="1400" b="1" i="0" u="none" strike="noStrike" cap="none" normalizeH="0" dirty="0" smtClean="0">
                <a:ln>
                  <a:noFill/>
                </a:ln>
                <a:solidFill>
                  <a:schemeClr val="tx2"/>
                </a:solidFill>
                <a:effectLst/>
                <a:latin typeface="Arial" pitchFamily="34" charset="0"/>
              </a:rPr>
              <a:t> exported into a single WPA area in excess of 100 tonnes pa?</a:t>
            </a:r>
            <a:endParaRPr kumimoji="0" lang="en-US" sz="1400" b="1" i="0" u="none" strike="noStrike" cap="none" normalizeH="0" baseline="0" dirty="0" smtClean="0">
              <a:ln>
                <a:noFill/>
              </a:ln>
              <a:solidFill>
                <a:schemeClr val="tx2"/>
              </a:solidFill>
              <a:effectLst/>
              <a:latin typeface="Arial" pitchFamily="34" charset="0"/>
            </a:endParaRPr>
          </a:p>
        </p:txBody>
      </p:sp>
      <p:sp>
        <p:nvSpPr>
          <p:cNvPr id="12" name="Rectangle 11"/>
          <p:cNvSpPr/>
          <p:nvPr/>
        </p:nvSpPr>
        <p:spPr bwMode="auto">
          <a:xfrm>
            <a:off x="3440831" y="3140968"/>
            <a:ext cx="3240361" cy="1008112"/>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Arial" pitchFamily="34" charset="0"/>
              </a:rPr>
              <a:t>Q2: Is the waste going to landfill?</a:t>
            </a:r>
          </a:p>
        </p:txBody>
      </p:sp>
      <p:sp>
        <p:nvSpPr>
          <p:cNvPr id="13" name="Rectangle 12"/>
          <p:cNvSpPr/>
          <p:nvPr/>
        </p:nvSpPr>
        <p:spPr bwMode="auto">
          <a:xfrm>
            <a:off x="3440831" y="5229200"/>
            <a:ext cx="3240361" cy="1008112"/>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Arial" pitchFamily="34" charset="0"/>
              </a:rPr>
              <a:t>Q3: Is the proportion</a:t>
            </a:r>
            <a:r>
              <a:rPr kumimoji="0" lang="en-US" sz="1400" b="1" i="0" u="none" strike="noStrike" cap="none" normalizeH="0" dirty="0" smtClean="0">
                <a:ln>
                  <a:noFill/>
                </a:ln>
                <a:solidFill>
                  <a:schemeClr val="tx2"/>
                </a:solidFill>
                <a:effectLst/>
                <a:latin typeface="Arial" pitchFamily="34" charset="0"/>
              </a:rPr>
              <a:t> of waste managed at a single facility &gt; 25% of the total being from the WPA?</a:t>
            </a:r>
            <a:endParaRPr kumimoji="0" lang="en-US" sz="1400" b="1" i="0" u="none" strike="noStrike" cap="none" normalizeH="0" baseline="0" dirty="0" smtClean="0">
              <a:ln>
                <a:noFill/>
              </a:ln>
              <a:solidFill>
                <a:schemeClr val="tx2"/>
              </a:solidFill>
              <a:effectLst/>
              <a:latin typeface="Arial" pitchFamily="34" charset="0"/>
            </a:endParaRPr>
          </a:p>
        </p:txBody>
      </p:sp>
      <p:sp>
        <p:nvSpPr>
          <p:cNvPr id="15" name="Rectangle 14"/>
          <p:cNvSpPr/>
          <p:nvPr/>
        </p:nvSpPr>
        <p:spPr bwMode="auto">
          <a:xfrm>
            <a:off x="200473" y="1700808"/>
            <a:ext cx="1296144" cy="3744416"/>
          </a:xfrm>
          <a:prstGeom prst="rect">
            <a:avLst/>
          </a:prstGeom>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rPr>
              <a:t>No DTC contact</a:t>
            </a:r>
            <a:r>
              <a:rPr kumimoji="0" lang="en-US" sz="1400" b="1" i="0" u="none" strike="noStrike" cap="none" normalizeH="0" dirty="0" smtClean="0">
                <a:ln>
                  <a:noFill/>
                </a:ln>
                <a:solidFill>
                  <a:srgbClr val="000000"/>
                </a:solidFill>
                <a:effectLst/>
                <a:latin typeface="Arial" pitchFamily="34" charset="0"/>
              </a:rPr>
              <a:t> initiated with receiving </a:t>
            </a:r>
            <a:r>
              <a:rPr lang="en-US" sz="1400" dirty="0" smtClean="0">
                <a:solidFill>
                  <a:srgbClr val="000000"/>
                </a:solidFill>
                <a:latin typeface="Arial" pitchFamily="34" charset="0"/>
              </a:rPr>
              <a:t>WPA</a:t>
            </a:r>
            <a:endParaRPr kumimoji="0" lang="en-US" sz="1400" b="1" i="0" u="none" strike="noStrike" cap="none" normalizeH="0" baseline="0" dirty="0" smtClean="0">
              <a:ln>
                <a:noFill/>
              </a:ln>
              <a:solidFill>
                <a:srgbClr val="000000"/>
              </a:solidFill>
              <a:effectLst/>
              <a:latin typeface="Arial" pitchFamily="34" charset="0"/>
            </a:endParaRPr>
          </a:p>
        </p:txBody>
      </p:sp>
      <p:sp>
        <p:nvSpPr>
          <p:cNvPr id="18" name="Down Arrow Callout 17"/>
          <p:cNvSpPr/>
          <p:nvPr/>
        </p:nvSpPr>
        <p:spPr bwMode="auto">
          <a:xfrm>
            <a:off x="4520952" y="2492896"/>
            <a:ext cx="1224136" cy="576064"/>
          </a:xfrm>
          <a:prstGeom prst="downArrowCallout">
            <a:avLst/>
          </a:prstGeom>
          <a:solidFill>
            <a:schemeClr val="tx1"/>
          </a:solidFill>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rPr>
              <a:t>Yes</a:t>
            </a:r>
          </a:p>
        </p:txBody>
      </p:sp>
      <p:sp>
        <p:nvSpPr>
          <p:cNvPr id="20" name="Down Arrow Callout 19"/>
          <p:cNvSpPr/>
          <p:nvPr/>
        </p:nvSpPr>
        <p:spPr bwMode="auto">
          <a:xfrm>
            <a:off x="4448944" y="4365104"/>
            <a:ext cx="1224136" cy="576064"/>
          </a:xfrm>
          <a:prstGeom prst="downArrowCallout">
            <a:avLst/>
          </a:prstGeom>
          <a:solidFill>
            <a:srgbClr val="000000"/>
          </a:solidFill>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No</a:t>
            </a:r>
          </a:p>
        </p:txBody>
      </p:sp>
      <p:sp>
        <p:nvSpPr>
          <p:cNvPr id="21" name="Right Arrow Callout 20"/>
          <p:cNvSpPr/>
          <p:nvPr/>
        </p:nvSpPr>
        <p:spPr bwMode="auto">
          <a:xfrm>
            <a:off x="7041233" y="3140968"/>
            <a:ext cx="1008112" cy="1008112"/>
          </a:xfrm>
          <a:prstGeom prst="rightArrowCallout">
            <a:avLst/>
          </a:prstGeom>
          <a:solidFill>
            <a:srgbClr val="0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Yes</a:t>
            </a:r>
          </a:p>
        </p:txBody>
      </p:sp>
      <p:sp>
        <p:nvSpPr>
          <p:cNvPr id="23" name="Right Arrow Callout 22"/>
          <p:cNvSpPr/>
          <p:nvPr/>
        </p:nvSpPr>
        <p:spPr bwMode="auto">
          <a:xfrm>
            <a:off x="6969225" y="5157192"/>
            <a:ext cx="1008112" cy="1008112"/>
          </a:xfrm>
          <a:prstGeom prst="rightArrowCallout">
            <a:avLst/>
          </a:prstGeom>
          <a:solidFill>
            <a:srgbClr val="0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Yes</a:t>
            </a:r>
          </a:p>
        </p:txBody>
      </p:sp>
      <p:sp>
        <p:nvSpPr>
          <p:cNvPr id="22" name="Left Arrow Callout 21"/>
          <p:cNvSpPr/>
          <p:nvPr/>
        </p:nvSpPr>
        <p:spPr bwMode="auto">
          <a:xfrm>
            <a:off x="1928664" y="1484784"/>
            <a:ext cx="936104" cy="1008112"/>
          </a:xfrm>
          <a:prstGeom prst="leftArrowCallout">
            <a:avLst/>
          </a:prstGeom>
          <a:solidFill>
            <a:srgbClr val="0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rPr>
              <a:t>No</a:t>
            </a:r>
          </a:p>
        </p:txBody>
      </p:sp>
    </p:spTree>
    <p:extLst>
      <p:ext uri="{BB962C8B-B14F-4D97-AF65-F5344CB8AC3E}">
        <p14:creationId xmlns:p14="http://schemas.microsoft.com/office/powerpoint/2010/main" val="198329938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915400" cy="1143000"/>
          </a:xfrm>
        </p:spPr>
        <p:txBody>
          <a:bodyPr/>
          <a:lstStyle/>
          <a:p>
            <a:r>
              <a:rPr lang="en-GB" dirty="0" smtClean="0"/>
              <a:t>Caveat: WDI health warning</a:t>
            </a:r>
            <a:br>
              <a:rPr lang="en-GB" dirty="0" smtClean="0"/>
            </a:br>
            <a:endParaRPr lang="en-US" dirty="0"/>
          </a:p>
        </p:txBody>
      </p:sp>
      <p:sp>
        <p:nvSpPr>
          <p:cNvPr id="3" name="Content Placeholder 2"/>
          <p:cNvSpPr>
            <a:spLocks noGrp="1"/>
          </p:cNvSpPr>
          <p:nvPr>
            <p:ph idx="1"/>
          </p:nvPr>
        </p:nvSpPr>
        <p:spPr>
          <a:xfrm>
            <a:off x="198120" y="1600203"/>
            <a:ext cx="9592310" cy="4525963"/>
          </a:xfrm>
        </p:spPr>
        <p:txBody>
          <a:bodyPr/>
          <a:lstStyle/>
          <a:p>
            <a:pPr marL="400050" lvl="2" indent="0">
              <a:buNone/>
            </a:pPr>
            <a:r>
              <a:rPr lang="en-US" sz="2800" dirty="0" smtClean="0">
                <a:solidFill>
                  <a:schemeClr val="tx1"/>
                </a:solidFill>
              </a:rPr>
              <a:t>WDI data should not to be used uncritically as:</a:t>
            </a:r>
          </a:p>
          <a:p>
            <a:pPr marL="857250" lvl="2" indent="-457200"/>
            <a:r>
              <a:rPr lang="en-US" sz="2800" dirty="0">
                <a:solidFill>
                  <a:schemeClr val="tx1"/>
                </a:solidFill>
              </a:rPr>
              <a:t>Not </a:t>
            </a:r>
            <a:r>
              <a:rPr lang="en-US" sz="2800" dirty="0" smtClean="0">
                <a:solidFill>
                  <a:schemeClr val="tx1"/>
                </a:solidFill>
              </a:rPr>
              <a:t>comprehensive </a:t>
            </a:r>
            <a:r>
              <a:rPr lang="en-US" sz="2800" dirty="0">
                <a:solidFill>
                  <a:schemeClr val="tx1"/>
                </a:solidFill>
              </a:rPr>
              <a:t>dataset </a:t>
            </a:r>
            <a:r>
              <a:rPr lang="en-US" sz="2800" dirty="0" smtClean="0">
                <a:solidFill>
                  <a:schemeClr val="tx1"/>
                </a:solidFill>
              </a:rPr>
              <a:t>- does not include movements to EfW.</a:t>
            </a:r>
          </a:p>
          <a:p>
            <a:pPr marL="857250" lvl="2" indent="-457200"/>
            <a:r>
              <a:rPr lang="en-US" sz="2800" dirty="0" smtClean="0">
                <a:solidFill>
                  <a:schemeClr val="tx1"/>
                </a:solidFill>
              </a:rPr>
              <a:t>Movements vary from year to year.</a:t>
            </a:r>
          </a:p>
          <a:p>
            <a:pPr marL="857250" lvl="2" indent="-457200"/>
            <a:r>
              <a:rPr lang="en-US" sz="2800" dirty="0" smtClean="0">
                <a:solidFill>
                  <a:schemeClr val="tx1"/>
                </a:solidFill>
              </a:rPr>
              <a:t>High level WPA numbers may not capture detail e.g. Surrey, Epsom/Ewell + R&amp;B.</a:t>
            </a:r>
          </a:p>
          <a:p>
            <a:pPr marL="857250" lvl="2" indent="-457200"/>
            <a:r>
              <a:rPr lang="en-US" sz="2800" dirty="0" smtClean="0">
                <a:solidFill>
                  <a:schemeClr val="tx1"/>
                </a:solidFill>
              </a:rPr>
              <a:t>Some operators still do not attribute e.g. H&amp;F</a:t>
            </a:r>
          </a:p>
          <a:p>
            <a:pPr marL="857250" lvl="2" indent="-457200"/>
            <a:r>
              <a:rPr lang="en-US" sz="2800" dirty="0" smtClean="0">
                <a:solidFill>
                  <a:schemeClr val="tx1"/>
                </a:solidFill>
              </a:rPr>
              <a:t>Prone to errors – Harrow and Barrow!</a:t>
            </a:r>
          </a:p>
        </p:txBody>
      </p:sp>
    </p:spTree>
    <p:extLst>
      <p:ext uri="{BB962C8B-B14F-4D97-AF65-F5344CB8AC3E}">
        <p14:creationId xmlns:p14="http://schemas.microsoft.com/office/powerpoint/2010/main" val="224686861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Grp="1" noChangeArrowheads="1"/>
          </p:cNvSpPr>
          <p:nvPr>
            <p:ph type="ctrTitle"/>
          </p:nvPr>
        </p:nvSpPr>
        <p:spPr>
          <a:noFill/>
        </p:spPr>
        <p:txBody>
          <a:bodyPr/>
          <a:lstStyle/>
          <a:p>
            <a:pPr eaLnBrk="1" hangingPunct="1"/>
            <a:r>
              <a:rPr lang="en-GB" altLang="en-US" dirty="0" smtClean="0"/>
              <a:t>The Duty to Cooperate-A PINS Perspective</a:t>
            </a:r>
          </a:p>
        </p:txBody>
      </p:sp>
      <p:sp>
        <p:nvSpPr>
          <p:cNvPr id="3075" name="Rectangle 19"/>
          <p:cNvSpPr>
            <a:spLocks noGrp="1" noChangeArrowheads="1"/>
          </p:cNvSpPr>
          <p:nvPr>
            <p:ph type="subTitle" idx="1"/>
          </p:nvPr>
        </p:nvSpPr>
        <p:spPr>
          <a:noFill/>
        </p:spPr>
        <p:txBody>
          <a:bodyPr/>
          <a:lstStyle/>
          <a:p>
            <a:pPr eaLnBrk="1" hangingPunct="1"/>
            <a:r>
              <a:rPr lang="en-GB" altLang="en-US" smtClean="0"/>
              <a:t>Brian Cook Senior Planning Inspector</a:t>
            </a:r>
          </a:p>
        </p:txBody>
      </p:sp>
    </p:spTree>
    <p:extLst>
      <p:ext uri="{BB962C8B-B14F-4D97-AF65-F5344CB8AC3E}">
        <p14:creationId xmlns:p14="http://schemas.microsoft.com/office/powerpoint/2010/main" val="154084664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z="3500" dirty="0" smtClean="0"/>
              <a:t>Overview</a:t>
            </a:r>
          </a:p>
        </p:txBody>
      </p:sp>
      <p:sp>
        <p:nvSpPr>
          <p:cNvPr id="4099" name="Rectangle 3"/>
          <p:cNvSpPr>
            <a:spLocks noGrp="1" noChangeArrowheads="1"/>
          </p:cNvSpPr>
          <p:nvPr>
            <p:ph type="body" idx="1"/>
          </p:nvPr>
        </p:nvSpPr>
        <p:spPr>
          <a:xfrm>
            <a:off x="507339" y="2205042"/>
            <a:ext cx="8915400" cy="3671887"/>
          </a:xfrm>
        </p:spPr>
        <p:txBody>
          <a:bodyPr/>
          <a:lstStyle/>
          <a:p>
            <a:pPr eaLnBrk="1" hangingPunct="1">
              <a:lnSpc>
                <a:spcPct val="80000"/>
              </a:lnSpc>
            </a:pPr>
            <a:endParaRPr lang="en-GB" altLang="en-US" sz="1800" dirty="0" smtClean="0">
              <a:solidFill>
                <a:schemeClr val="tx1"/>
              </a:solidFill>
            </a:endParaRPr>
          </a:p>
          <a:p>
            <a:pPr eaLnBrk="1" hangingPunct="1">
              <a:lnSpc>
                <a:spcPct val="80000"/>
              </a:lnSpc>
              <a:spcAft>
                <a:spcPct val="20000"/>
              </a:spcAft>
              <a:buFontTx/>
              <a:buChar char="•"/>
            </a:pPr>
            <a:r>
              <a:rPr lang="en-GB" altLang="en-US" sz="1800" dirty="0" smtClean="0">
                <a:solidFill>
                  <a:schemeClr val="tx1"/>
                </a:solidFill>
              </a:rPr>
              <a:t>The </a:t>
            </a:r>
            <a:r>
              <a:rPr lang="en-GB" altLang="en-US" sz="1800" i="1" dirty="0" smtClean="0">
                <a:solidFill>
                  <a:schemeClr val="tx1"/>
                </a:solidFill>
                <a:hlinkClick r:id="rId3"/>
              </a:rPr>
              <a:t>Zurich Assurance </a:t>
            </a:r>
            <a:r>
              <a:rPr lang="en-GB" altLang="en-US" sz="1800" dirty="0" smtClean="0">
                <a:solidFill>
                  <a:schemeClr val="tx1"/>
                </a:solidFill>
              </a:rPr>
              <a:t>judgement and some general principles that flow from it</a:t>
            </a:r>
          </a:p>
          <a:p>
            <a:pPr eaLnBrk="1" hangingPunct="1">
              <a:lnSpc>
                <a:spcPct val="80000"/>
              </a:lnSpc>
              <a:spcAft>
                <a:spcPct val="20000"/>
              </a:spcAft>
              <a:buFontTx/>
              <a:buChar char="•"/>
            </a:pPr>
            <a:r>
              <a:rPr lang="en-GB" altLang="en-US" sz="1800" dirty="0" smtClean="0">
                <a:solidFill>
                  <a:schemeClr val="tx1"/>
                </a:solidFill>
              </a:rPr>
              <a:t>How does this affect what the Inspector looks for?</a:t>
            </a:r>
          </a:p>
          <a:p>
            <a:pPr eaLnBrk="1" hangingPunct="1">
              <a:lnSpc>
                <a:spcPct val="80000"/>
              </a:lnSpc>
              <a:spcAft>
                <a:spcPct val="20000"/>
              </a:spcAft>
              <a:buFontTx/>
              <a:buChar char="•"/>
            </a:pPr>
            <a:r>
              <a:rPr lang="en-GB" altLang="en-US" sz="1800" dirty="0" smtClean="0">
                <a:solidFill>
                  <a:schemeClr val="tx1"/>
                </a:solidFill>
              </a:rPr>
              <a:t>Some waste-specific matters</a:t>
            </a:r>
          </a:p>
          <a:p>
            <a:pPr eaLnBrk="1" hangingPunct="1">
              <a:lnSpc>
                <a:spcPct val="80000"/>
              </a:lnSpc>
              <a:spcAft>
                <a:spcPct val="20000"/>
              </a:spcAft>
              <a:buFontTx/>
              <a:buChar char="•"/>
            </a:pPr>
            <a:r>
              <a:rPr lang="en-GB" altLang="en-US" sz="1800" dirty="0" smtClean="0">
                <a:solidFill>
                  <a:schemeClr val="tx1"/>
                </a:solidFill>
              </a:rPr>
              <a:t>A couple of examples of the issue</a:t>
            </a:r>
          </a:p>
          <a:p>
            <a:pPr eaLnBrk="1" hangingPunct="1">
              <a:lnSpc>
                <a:spcPct val="80000"/>
              </a:lnSpc>
              <a:spcAft>
                <a:spcPct val="20000"/>
              </a:spcAft>
              <a:buFontTx/>
              <a:buChar char="•"/>
            </a:pPr>
            <a:r>
              <a:rPr lang="en-GB" altLang="en-US" sz="1800" dirty="0" smtClean="0">
                <a:solidFill>
                  <a:schemeClr val="tx1"/>
                </a:solidFill>
              </a:rPr>
              <a:t>Questions</a:t>
            </a:r>
          </a:p>
        </p:txBody>
      </p:sp>
    </p:spTree>
    <p:extLst>
      <p:ext uri="{BB962C8B-B14F-4D97-AF65-F5344CB8AC3E}">
        <p14:creationId xmlns:p14="http://schemas.microsoft.com/office/powerpoint/2010/main" val="206327228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z="2400" i="1" dirty="0" smtClean="0"/>
              <a:t>Zurich Assurance Ltd v Winchester CC &amp; South Downs NPA </a:t>
            </a:r>
            <a:r>
              <a:rPr lang="en-GB" altLang="en-US" sz="2400" dirty="0" smtClean="0"/>
              <a:t>[2014] EWHC 758 (Admin)- s33A</a:t>
            </a:r>
            <a:endParaRPr lang="en-GB" altLang="en-US" sz="2400" i="1" dirty="0" smtClean="0"/>
          </a:p>
        </p:txBody>
      </p:sp>
      <p:sp>
        <p:nvSpPr>
          <p:cNvPr id="5123" name="Rectangle 3"/>
          <p:cNvSpPr>
            <a:spLocks noGrp="1" noChangeArrowheads="1"/>
          </p:cNvSpPr>
          <p:nvPr>
            <p:ph type="body" idx="1"/>
          </p:nvPr>
        </p:nvSpPr>
        <p:spPr>
          <a:xfrm>
            <a:off x="507339" y="2205042"/>
            <a:ext cx="8915400" cy="3671887"/>
          </a:xfrm>
        </p:spPr>
        <p:txBody>
          <a:bodyPr/>
          <a:lstStyle/>
          <a:p>
            <a:pPr eaLnBrk="1" hangingPunct="1">
              <a:lnSpc>
                <a:spcPct val="80000"/>
              </a:lnSpc>
            </a:pPr>
            <a:endParaRPr lang="en-GB" altLang="en-US" sz="1800" dirty="0" smtClean="0">
              <a:solidFill>
                <a:schemeClr val="tx1"/>
              </a:solidFill>
            </a:endParaRPr>
          </a:p>
          <a:p>
            <a:pPr eaLnBrk="1" hangingPunct="1">
              <a:lnSpc>
                <a:spcPct val="80000"/>
              </a:lnSpc>
              <a:spcAft>
                <a:spcPct val="20000"/>
              </a:spcAft>
              <a:buFontTx/>
              <a:buChar char="•"/>
            </a:pPr>
            <a:r>
              <a:rPr lang="en-GB" altLang="en-US" sz="1800" dirty="0" smtClean="0">
                <a:solidFill>
                  <a:schemeClr val="tx1"/>
                </a:solidFill>
              </a:rPr>
              <a:t>A housing challenge under s113 but ground 2 was about the DTC. </a:t>
            </a:r>
          </a:p>
          <a:p>
            <a:pPr eaLnBrk="1" hangingPunct="1">
              <a:lnSpc>
                <a:spcPct val="80000"/>
              </a:lnSpc>
              <a:spcAft>
                <a:spcPct val="20000"/>
              </a:spcAft>
              <a:buFontTx/>
              <a:buChar char="•"/>
            </a:pPr>
            <a:r>
              <a:rPr lang="en-GB" altLang="en-US" sz="1800" dirty="0" smtClean="0">
                <a:solidFill>
                  <a:schemeClr val="tx1"/>
                </a:solidFill>
              </a:rPr>
              <a:t>See paragraphs 107 to 123; they are quite readable!</a:t>
            </a:r>
          </a:p>
          <a:p>
            <a:pPr eaLnBrk="1" hangingPunct="1">
              <a:lnSpc>
                <a:spcPct val="80000"/>
              </a:lnSpc>
              <a:spcAft>
                <a:spcPct val="20000"/>
              </a:spcAft>
              <a:buFontTx/>
              <a:buChar char="•"/>
            </a:pPr>
            <a:r>
              <a:rPr lang="en-GB" altLang="en-US" sz="1800" dirty="0" smtClean="0">
                <a:solidFill>
                  <a:schemeClr val="tx1"/>
                </a:solidFill>
              </a:rPr>
              <a:t>The ‘</a:t>
            </a:r>
            <a:r>
              <a:rPr lang="en-GB" altLang="en-US" sz="1800" b="1" dirty="0" err="1" smtClean="0">
                <a:solidFill>
                  <a:schemeClr val="tx1"/>
                </a:solidFill>
              </a:rPr>
              <a:t>whats</a:t>
            </a:r>
            <a:r>
              <a:rPr lang="en-GB" altLang="en-US" sz="1800" b="1" dirty="0" smtClean="0">
                <a:solidFill>
                  <a:schemeClr val="tx1"/>
                </a:solidFill>
              </a:rPr>
              <a:t>’</a:t>
            </a:r>
            <a:r>
              <a:rPr lang="en-GB" altLang="en-US" sz="1800" dirty="0" smtClean="0">
                <a:solidFill>
                  <a:schemeClr val="tx1"/>
                </a:solidFill>
              </a:rPr>
              <a:t>:</a:t>
            </a:r>
            <a:r>
              <a:rPr lang="en-GB" altLang="en-US" sz="1800" b="1" dirty="0" smtClean="0">
                <a:solidFill>
                  <a:schemeClr val="tx1"/>
                </a:solidFill>
              </a:rPr>
              <a:t> </a:t>
            </a:r>
            <a:r>
              <a:rPr lang="en-GB" altLang="en-US" sz="1800" dirty="0" smtClean="0">
                <a:solidFill>
                  <a:schemeClr val="tx1"/>
                </a:solidFill>
              </a:rPr>
              <a:t>“maximising effectiveness”; engaging “constructively, actively and on an </a:t>
            </a:r>
            <a:r>
              <a:rPr lang="en-GB" altLang="en-US" sz="1800" dirty="0" err="1" smtClean="0">
                <a:solidFill>
                  <a:schemeClr val="tx1"/>
                </a:solidFill>
              </a:rPr>
              <a:t>ongoing</a:t>
            </a:r>
            <a:r>
              <a:rPr lang="en-GB" altLang="en-US" sz="1800" dirty="0" smtClean="0">
                <a:solidFill>
                  <a:schemeClr val="tx1"/>
                </a:solidFill>
              </a:rPr>
              <a:t> basis”; “strategic matter”.</a:t>
            </a:r>
          </a:p>
          <a:p>
            <a:pPr eaLnBrk="1" hangingPunct="1">
              <a:lnSpc>
                <a:spcPct val="80000"/>
              </a:lnSpc>
              <a:spcAft>
                <a:spcPct val="20000"/>
              </a:spcAft>
              <a:buFontTx/>
              <a:buChar char="•"/>
            </a:pPr>
            <a:r>
              <a:rPr lang="en-GB" altLang="en-US" sz="1800" dirty="0" smtClean="0">
                <a:solidFill>
                  <a:schemeClr val="tx1"/>
                </a:solidFill>
              </a:rPr>
              <a:t>His interpretation was that </a:t>
            </a:r>
            <a:r>
              <a:rPr lang="en-GB" altLang="en-US" sz="1800" b="1" dirty="0" smtClean="0">
                <a:solidFill>
                  <a:schemeClr val="tx1"/>
                </a:solidFill>
              </a:rPr>
              <a:t>how </a:t>
            </a:r>
            <a:r>
              <a:rPr lang="en-GB" altLang="en-US" sz="1800" dirty="0" smtClean="0">
                <a:solidFill>
                  <a:schemeClr val="tx1"/>
                </a:solidFill>
              </a:rPr>
              <a:t>the LPA goes about doing these or deciding what is a strategic matter is a matter for their judgement.</a:t>
            </a:r>
          </a:p>
          <a:p>
            <a:pPr eaLnBrk="1" hangingPunct="1">
              <a:lnSpc>
                <a:spcPct val="80000"/>
              </a:lnSpc>
              <a:spcAft>
                <a:spcPct val="20000"/>
              </a:spcAft>
              <a:buFontTx/>
              <a:buChar char="•"/>
            </a:pPr>
            <a:r>
              <a:rPr lang="en-GB" altLang="en-US" sz="1800" dirty="0" smtClean="0">
                <a:solidFill>
                  <a:schemeClr val="tx1"/>
                </a:solidFill>
              </a:rPr>
              <a:t>In the case of decisions to be taken to meet the DTC, that a substantial margin of discretion should be allowed by the court.</a:t>
            </a:r>
          </a:p>
        </p:txBody>
      </p:sp>
    </p:spTree>
    <p:extLst>
      <p:ext uri="{BB962C8B-B14F-4D97-AF65-F5344CB8AC3E}">
        <p14:creationId xmlns:p14="http://schemas.microsoft.com/office/powerpoint/2010/main" val="213220547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z="2400" i="1" dirty="0" smtClean="0"/>
              <a:t>Zurich Assurance Ltd v Winchester CC &amp; South Downs NPA </a:t>
            </a:r>
            <a:r>
              <a:rPr lang="en-GB" altLang="en-US" sz="2400" dirty="0" smtClean="0"/>
              <a:t>[2014] EWHC 758 (Admin)-s20</a:t>
            </a:r>
            <a:endParaRPr lang="en-GB" altLang="en-US" sz="2400" i="1" dirty="0" smtClean="0"/>
          </a:p>
        </p:txBody>
      </p:sp>
      <p:sp>
        <p:nvSpPr>
          <p:cNvPr id="6147" name="Rectangle 3"/>
          <p:cNvSpPr>
            <a:spLocks noGrp="1" noChangeArrowheads="1"/>
          </p:cNvSpPr>
          <p:nvPr>
            <p:ph type="body" idx="1"/>
          </p:nvPr>
        </p:nvSpPr>
        <p:spPr>
          <a:xfrm>
            <a:off x="507339" y="2205042"/>
            <a:ext cx="8915400" cy="3671887"/>
          </a:xfrm>
        </p:spPr>
        <p:txBody>
          <a:bodyPr/>
          <a:lstStyle/>
          <a:p>
            <a:pPr eaLnBrk="1" hangingPunct="1">
              <a:lnSpc>
                <a:spcPct val="80000"/>
              </a:lnSpc>
            </a:pPr>
            <a:endParaRPr lang="en-GB" altLang="en-US" sz="1800" dirty="0" smtClean="0">
              <a:solidFill>
                <a:schemeClr val="tx1"/>
              </a:solidFill>
            </a:endParaRPr>
          </a:p>
          <a:p>
            <a:pPr eaLnBrk="1" hangingPunct="1">
              <a:lnSpc>
                <a:spcPct val="80000"/>
              </a:lnSpc>
              <a:spcAft>
                <a:spcPct val="20000"/>
              </a:spcAft>
              <a:buFontTx/>
              <a:buChar char="•"/>
            </a:pPr>
            <a:r>
              <a:rPr lang="en-GB" altLang="en-US" sz="1800" dirty="0" smtClean="0">
                <a:solidFill>
                  <a:schemeClr val="tx1"/>
                </a:solidFill>
              </a:rPr>
              <a:t>This is what the Inspector has to do. </a:t>
            </a:r>
          </a:p>
          <a:p>
            <a:pPr eaLnBrk="1" hangingPunct="1">
              <a:lnSpc>
                <a:spcPct val="80000"/>
              </a:lnSpc>
              <a:spcAft>
                <a:spcPct val="20000"/>
              </a:spcAft>
              <a:buFontTx/>
              <a:buChar char="•"/>
            </a:pPr>
            <a:r>
              <a:rPr lang="en-GB" altLang="en-US" sz="1800" dirty="0" smtClean="0">
                <a:solidFill>
                  <a:schemeClr val="tx1"/>
                </a:solidFill>
              </a:rPr>
              <a:t>“would be reasonable to conclude” that the LPA had met the DTC.</a:t>
            </a:r>
          </a:p>
          <a:p>
            <a:pPr eaLnBrk="1" hangingPunct="1">
              <a:lnSpc>
                <a:spcPct val="80000"/>
              </a:lnSpc>
              <a:spcAft>
                <a:spcPct val="20000"/>
              </a:spcAft>
              <a:buFontTx/>
              <a:buChar char="•"/>
            </a:pPr>
            <a:r>
              <a:rPr lang="en-GB" altLang="en-US" sz="1800" dirty="0" smtClean="0">
                <a:solidFill>
                  <a:schemeClr val="tx1"/>
                </a:solidFill>
              </a:rPr>
              <a:t>Any s113 challenge would be limited to a consideration of whether the Inspector’s conclusion was reasonable.</a:t>
            </a:r>
          </a:p>
          <a:p>
            <a:pPr eaLnBrk="1" hangingPunct="1">
              <a:lnSpc>
                <a:spcPct val="80000"/>
              </a:lnSpc>
              <a:spcAft>
                <a:spcPct val="20000"/>
              </a:spcAft>
              <a:buFontTx/>
              <a:buChar char="•"/>
            </a:pPr>
            <a:r>
              <a:rPr lang="en-GB" altLang="en-US" sz="1800" dirty="0" smtClean="0">
                <a:solidFill>
                  <a:schemeClr val="tx1"/>
                </a:solidFill>
              </a:rPr>
              <a:t>Good news then for both LPAs and Inspectors since the courts do not generally interfere in matters of judgement. If decisions are rational they should survive any challenge.</a:t>
            </a:r>
          </a:p>
        </p:txBody>
      </p:sp>
    </p:spTree>
    <p:extLst>
      <p:ext uri="{BB962C8B-B14F-4D97-AF65-F5344CB8AC3E}">
        <p14:creationId xmlns:p14="http://schemas.microsoft.com/office/powerpoint/2010/main" val="395673042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z="3500" dirty="0" smtClean="0"/>
              <a:t>One warning though</a:t>
            </a:r>
          </a:p>
        </p:txBody>
      </p:sp>
      <p:sp>
        <p:nvSpPr>
          <p:cNvPr id="7171" name="Rectangle 3"/>
          <p:cNvSpPr>
            <a:spLocks noGrp="1" noChangeArrowheads="1"/>
          </p:cNvSpPr>
          <p:nvPr>
            <p:ph type="body" idx="1"/>
          </p:nvPr>
        </p:nvSpPr>
        <p:spPr>
          <a:xfrm>
            <a:off x="507339" y="2205042"/>
            <a:ext cx="8915400" cy="3671887"/>
          </a:xfrm>
        </p:spPr>
        <p:txBody>
          <a:bodyPr/>
          <a:lstStyle/>
          <a:p>
            <a:pPr eaLnBrk="1" hangingPunct="1">
              <a:lnSpc>
                <a:spcPct val="80000"/>
              </a:lnSpc>
            </a:pPr>
            <a:endParaRPr lang="en-GB" altLang="en-US" sz="1800" dirty="0" smtClean="0">
              <a:solidFill>
                <a:schemeClr val="tx1"/>
              </a:solidFill>
            </a:endParaRPr>
          </a:p>
          <a:p>
            <a:pPr eaLnBrk="1" hangingPunct="1">
              <a:lnSpc>
                <a:spcPct val="80000"/>
              </a:lnSpc>
              <a:spcAft>
                <a:spcPct val="20000"/>
              </a:spcAft>
              <a:buFontTx/>
              <a:buChar char="•"/>
            </a:pPr>
            <a:r>
              <a:rPr lang="en-GB" altLang="en-US" sz="1800" dirty="0" smtClean="0">
                <a:solidFill>
                  <a:schemeClr val="tx1"/>
                </a:solidFill>
              </a:rPr>
              <a:t>The ‘persons’ with whom you must engage are set out in the 2012 </a:t>
            </a:r>
            <a:r>
              <a:rPr lang="en-GB" altLang="en-US" sz="1800" dirty="0" err="1" smtClean="0">
                <a:solidFill>
                  <a:schemeClr val="tx1"/>
                </a:solidFill>
              </a:rPr>
              <a:t>Regs</a:t>
            </a:r>
            <a:r>
              <a:rPr lang="en-GB" altLang="en-US" sz="1800" dirty="0" smtClean="0">
                <a:solidFill>
                  <a:schemeClr val="tx1"/>
                </a:solidFill>
              </a:rPr>
              <a:t>.</a:t>
            </a:r>
          </a:p>
          <a:p>
            <a:pPr eaLnBrk="1" hangingPunct="1">
              <a:lnSpc>
                <a:spcPct val="80000"/>
              </a:lnSpc>
              <a:spcAft>
                <a:spcPct val="20000"/>
              </a:spcAft>
              <a:buFontTx/>
              <a:buChar char="•"/>
            </a:pPr>
            <a:r>
              <a:rPr lang="en-GB" altLang="en-US" sz="1800" dirty="0" smtClean="0">
                <a:solidFill>
                  <a:schemeClr val="tx1"/>
                </a:solidFill>
              </a:rPr>
              <a:t>These have been amended once with Local Nature Partnerships added.</a:t>
            </a:r>
          </a:p>
          <a:p>
            <a:pPr eaLnBrk="1" hangingPunct="1">
              <a:lnSpc>
                <a:spcPct val="80000"/>
              </a:lnSpc>
              <a:spcAft>
                <a:spcPct val="20000"/>
              </a:spcAft>
              <a:buFontTx/>
              <a:buChar char="•"/>
            </a:pPr>
            <a:r>
              <a:rPr lang="en-GB" altLang="en-US" sz="1800" dirty="0" smtClean="0">
                <a:solidFill>
                  <a:schemeClr val="tx1"/>
                </a:solidFill>
              </a:rPr>
              <a:t>So, check the latest </a:t>
            </a:r>
            <a:r>
              <a:rPr lang="en-GB" altLang="en-US" sz="1800" dirty="0" err="1" smtClean="0">
                <a:solidFill>
                  <a:schemeClr val="tx1"/>
                </a:solidFill>
              </a:rPr>
              <a:t>Regs</a:t>
            </a:r>
            <a:r>
              <a:rPr lang="en-GB" altLang="en-US" sz="1800" dirty="0" smtClean="0">
                <a:solidFill>
                  <a:schemeClr val="tx1"/>
                </a:solidFill>
              </a:rPr>
              <a:t>!</a:t>
            </a:r>
          </a:p>
        </p:txBody>
      </p:sp>
    </p:spTree>
    <p:extLst>
      <p:ext uri="{BB962C8B-B14F-4D97-AF65-F5344CB8AC3E}">
        <p14:creationId xmlns:p14="http://schemas.microsoft.com/office/powerpoint/2010/main" val="153641409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
            <a:ext cx="8915400" cy="1143000"/>
          </a:xfrm>
        </p:spPr>
        <p:txBody>
          <a:bodyPr/>
          <a:lstStyle/>
          <a:p>
            <a:r>
              <a:rPr lang="en-US" dirty="0" smtClean="0"/>
              <a:t>Duty to Cooperate Overview</a:t>
            </a:r>
            <a:endParaRPr lang="en-US" dirty="0"/>
          </a:p>
        </p:txBody>
      </p:sp>
      <p:sp>
        <p:nvSpPr>
          <p:cNvPr id="3" name="Content Placeholder 2"/>
          <p:cNvSpPr>
            <a:spLocks noGrp="1"/>
          </p:cNvSpPr>
          <p:nvPr>
            <p:ph idx="1"/>
          </p:nvPr>
        </p:nvSpPr>
        <p:spPr>
          <a:xfrm>
            <a:off x="495300" y="1041218"/>
            <a:ext cx="8915400" cy="4525963"/>
          </a:xfrm>
        </p:spPr>
        <p:txBody>
          <a:bodyPr/>
          <a:lstStyle/>
          <a:p>
            <a:r>
              <a:rPr lang="en-US" sz="2800" dirty="0" smtClean="0">
                <a:solidFill>
                  <a:schemeClr val="tx1"/>
                </a:solidFill>
              </a:rPr>
              <a:t>Loss of regional framework</a:t>
            </a:r>
          </a:p>
          <a:p>
            <a:r>
              <a:rPr lang="en-US" sz="2800" dirty="0" smtClean="0">
                <a:solidFill>
                  <a:schemeClr val="tx1"/>
                </a:solidFill>
              </a:rPr>
              <a:t>Reflects realities of the market</a:t>
            </a:r>
            <a:r>
              <a:rPr lang="en-US" sz="2800" dirty="0"/>
              <a:t> </a:t>
            </a:r>
            <a:r>
              <a:rPr lang="en-US" sz="2800" dirty="0" smtClean="0"/>
              <a:t>which often does not ‘respect’ </a:t>
            </a:r>
            <a:r>
              <a:rPr lang="en-US" sz="2800" dirty="0" smtClean="0">
                <a:solidFill>
                  <a:schemeClr val="tx1"/>
                </a:solidFill>
              </a:rPr>
              <a:t>administrative boundaries </a:t>
            </a:r>
          </a:p>
          <a:p>
            <a:pPr>
              <a:buNone/>
            </a:pPr>
            <a:endParaRPr lang="en-US" sz="2800" dirty="0" smtClean="0">
              <a:solidFill>
                <a:schemeClr val="tx1"/>
              </a:solidFill>
            </a:endParaRPr>
          </a:p>
          <a:p>
            <a:endParaRPr lang="en-US" sz="2800" dirty="0" smtClean="0">
              <a:solidFill>
                <a:schemeClr val="tx1"/>
              </a:solidFill>
            </a:endParaRPr>
          </a:p>
          <a:p>
            <a:endParaRPr lang="en-US" sz="2800" dirty="0" smtClean="0">
              <a:solidFill>
                <a:schemeClr val="tx1"/>
              </a:solidFill>
            </a:endParaRPr>
          </a:p>
          <a:p>
            <a:pPr lvl="1"/>
            <a:endParaRPr lang="en-US" dirty="0" smtClean="0">
              <a:solidFill>
                <a:schemeClr val="tx1"/>
              </a:solidFill>
            </a:endParaRPr>
          </a:p>
          <a:p>
            <a:pPr lvl="2">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6155" y="2522510"/>
            <a:ext cx="4942900" cy="3358639"/>
          </a:xfrm>
          <a:prstGeom prst="rect">
            <a:avLst/>
          </a:prstGeom>
        </p:spPr>
      </p:pic>
      <p:pic>
        <p:nvPicPr>
          <p:cNvPr id="5" name="Picture 4"/>
          <p:cNvPicPr>
            <a:picLocks noChangeAspect="1"/>
          </p:cNvPicPr>
          <p:nvPr/>
        </p:nvPicPr>
        <p:blipFill>
          <a:blip r:embed="rId4"/>
          <a:stretch>
            <a:fillRect/>
          </a:stretch>
        </p:blipFill>
        <p:spPr>
          <a:xfrm>
            <a:off x="1157710" y="2420888"/>
            <a:ext cx="6637727" cy="3446512"/>
          </a:xfrm>
          <a:prstGeom prst="rect">
            <a:avLst/>
          </a:prstGeom>
        </p:spPr>
      </p:pic>
      <p:sp>
        <p:nvSpPr>
          <p:cNvPr id="6" name="TextBox 5"/>
          <p:cNvSpPr txBox="1"/>
          <p:nvPr/>
        </p:nvSpPr>
        <p:spPr>
          <a:xfrm>
            <a:off x="3334018" y="4921622"/>
            <a:ext cx="6136039" cy="769441"/>
          </a:xfrm>
          <a:prstGeom prst="rect">
            <a:avLst/>
          </a:prstGeom>
          <a:noFill/>
        </p:spPr>
        <p:txBody>
          <a:bodyPr wrap="none" rtlCol="0">
            <a:spAutoFit/>
          </a:bodyPr>
          <a:lstStyle/>
          <a:p>
            <a:r>
              <a:rPr lang="en-US" b="1" i="1" dirty="0" smtClean="0">
                <a:solidFill>
                  <a:schemeClr val="accent5">
                    <a:lumMod val="75000"/>
                  </a:schemeClr>
                </a:solidFill>
              </a:rPr>
              <a:t>“</a:t>
            </a:r>
            <a:r>
              <a:rPr lang="en-US" b="1" i="1" u="sng" dirty="0" smtClean="0">
                <a:solidFill>
                  <a:schemeClr val="accent5">
                    <a:lumMod val="75000"/>
                  </a:schemeClr>
                </a:solidFill>
              </a:rPr>
              <a:t>net</a:t>
            </a:r>
            <a:r>
              <a:rPr lang="en-US" b="1" i="1" dirty="0" smtClean="0">
                <a:solidFill>
                  <a:schemeClr val="accent5">
                    <a:lumMod val="75000"/>
                  </a:schemeClr>
                </a:solidFill>
              </a:rPr>
              <a:t> self –sufficiency</a:t>
            </a:r>
            <a:r>
              <a:rPr lang="en-US" dirty="0" smtClean="0">
                <a:solidFill>
                  <a:schemeClr val="accent5">
                    <a:lumMod val="75000"/>
                  </a:schemeClr>
                </a:solidFill>
              </a:rPr>
              <a:t>”</a:t>
            </a:r>
            <a:endParaRPr lang="en-US" dirty="0">
              <a:solidFill>
                <a:schemeClr val="accent5">
                  <a:lumMod val="75000"/>
                </a:schemeClr>
              </a:solidFill>
            </a:endParaRPr>
          </a:p>
        </p:txBody>
      </p:sp>
    </p:spTree>
    <p:extLst>
      <p:ext uri="{BB962C8B-B14F-4D97-AF65-F5344CB8AC3E}">
        <p14:creationId xmlns:p14="http://schemas.microsoft.com/office/powerpoint/2010/main" val="141599507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z="3500" dirty="0" smtClean="0"/>
              <a:t>What is the Inspector looking for?</a:t>
            </a:r>
          </a:p>
        </p:txBody>
      </p:sp>
      <p:sp>
        <p:nvSpPr>
          <p:cNvPr id="8195" name="Rectangle 3"/>
          <p:cNvSpPr>
            <a:spLocks noGrp="1" noChangeArrowheads="1"/>
          </p:cNvSpPr>
          <p:nvPr>
            <p:ph type="body" idx="1"/>
          </p:nvPr>
        </p:nvSpPr>
        <p:spPr>
          <a:xfrm>
            <a:off x="507339" y="2205042"/>
            <a:ext cx="8915400" cy="3671887"/>
          </a:xfrm>
        </p:spPr>
        <p:txBody>
          <a:bodyPr/>
          <a:lstStyle/>
          <a:p>
            <a:pPr eaLnBrk="1" hangingPunct="1">
              <a:lnSpc>
                <a:spcPct val="80000"/>
              </a:lnSpc>
            </a:pPr>
            <a:endParaRPr lang="en-GB" altLang="en-US" sz="1800" dirty="0" smtClean="0">
              <a:solidFill>
                <a:schemeClr val="tx1"/>
              </a:solidFill>
            </a:endParaRPr>
          </a:p>
          <a:p>
            <a:pPr eaLnBrk="1" hangingPunct="1">
              <a:lnSpc>
                <a:spcPct val="80000"/>
              </a:lnSpc>
              <a:spcAft>
                <a:spcPct val="20000"/>
              </a:spcAft>
              <a:buFontTx/>
              <a:buChar char="•"/>
            </a:pPr>
            <a:r>
              <a:rPr lang="en-GB" altLang="en-US" sz="1800" dirty="0" smtClean="0">
                <a:solidFill>
                  <a:schemeClr val="tx1"/>
                </a:solidFill>
              </a:rPr>
              <a:t>Documentation, documentation, documentation!</a:t>
            </a:r>
          </a:p>
          <a:p>
            <a:pPr eaLnBrk="1" hangingPunct="1">
              <a:lnSpc>
                <a:spcPct val="80000"/>
              </a:lnSpc>
              <a:spcAft>
                <a:spcPct val="20000"/>
              </a:spcAft>
              <a:buFontTx/>
              <a:buChar char="•"/>
            </a:pPr>
            <a:r>
              <a:rPr lang="en-GB" altLang="en-US" sz="1800" dirty="0" smtClean="0">
                <a:solidFill>
                  <a:schemeClr val="tx1"/>
                </a:solidFill>
              </a:rPr>
              <a:t>The DTC is closely linked with the ‘effective’ soundness test.</a:t>
            </a:r>
          </a:p>
          <a:p>
            <a:pPr eaLnBrk="1" hangingPunct="1">
              <a:lnSpc>
                <a:spcPct val="80000"/>
              </a:lnSpc>
              <a:spcAft>
                <a:spcPct val="20000"/>
              </a:spcAft>
              <a:buFontTx/>
              <a:buChar char="•"/>
            </a:pPr>
            <a:r>
              <a:rPr lang="en-GB" altLang="en-US" sz="1800" dirty="0" smtClean="0">
                <a:solidFill>
                  <a:schemeClr val="tx1"/>
                </a:solidFill>
              </a:rPr>
              <a:t>In the main we respond to representations rather than look for problems.</a:t>
            </a:r>
          </a:p>
          <a:p>
            <a:pPr eaLnBrk="1" hangingPunct="1">
              <a:lnSpc>
                <a:spcPct val="80000"/>
              </a:lnSpc>
              <a:spcAft>
                <a:spcPct val="20000"/>
              </a:spcAft>
              <a:buFontTx/>
              <a:buChar char="•"/>
            </a:pPr>
            <a:r>
              <a:rPr lang="en-GB" altLang="en-US" sz="1800" dirty="0" smtClean="0">
                <a:solidFill>
                  <a:schemeClr val="tx1"/>
                </a:solidFill>
              </a:rPr>
              <a:t>We are generally sceptical of representations that there has been a failure to meet the DTC. Being unhappy with the outcome of the DTC process does not necessarily mean the process was flawed. </a:t>
            </a:r>
          </a:p>
          <a:p>
            <a:pPr eaLnBrk="1" hangingPunct="1">
              <a:lnSpc>
                <a:spcPct val="80000"/>
              </a:lnSpc>
              <a:spcAft>
                <a:spcPct val="20000"/>
              </a:spcAft>
              <a:buFontTx/>
              <a:buChar char="•"/>
            </a:pPr>
            <a:r>
              <a:rPr lang="en-GB" altLang="en-US" sz="1800" dirty="0" smtClean="0">
                <a:solidFill>
                  <a:schemeClr val="tx1"/>
                </a:solidFill>
              </a:rPr>
              <a:t>We will wish to explore that </a:t>
            </a:r>
            <a:r>
              <a:rPr lang="en-GB" altLang="en-US" sz="1800" dirty="0" err="1" smtClean="0">
                <a:solidFill>
                  <a:schemeClr val="tx1"/>
                </a:solidFill>
              </a:rPr>
              <a:t>represention</a:t>
            </a:r>
            <a:r>
              <a:rPr lang="en-GB" altLang="en-US" sz="1800" dirty="0" smtClean="0">
                <a:solidFill>
                  <a:schemeClr val="tx1"/>
                </a:solidFill>
              </a:rPr>
              <a:t> either at an exploratory meeting if it looks to have substance or at the examination hearings if it is really a soundness issue. </a:t>
            </a:r>
          </a:p>
        </p:txBody>
      </p:sp>
    </p:spTree>
    <p:extLst>
      <p:ext uri="{BB962C8B-B14F-4D97-AF65-F5344CB8AC3E}">
        <p14:creationId xmlns:p14="http://schemas.microsoft.com/office/powerpoint/2010/main" val="116583002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z="3500" dirty="0" smtClean="0"/>
              <a:t>Specifically for Waste Plans</a:t>
            </a:r>
          </a:p>
        </p:txBody>
      </p:sp>
      <p:sp>
        <p:nvSpPr>
          <p:cNvPr id="9219" name="Rectangle 3"/>
          <p:cNvSpPr>
            <a:spLocks noGrp="1" noChangeArrowheads="1"/>
          </p:cNvSpPr>
          <p:nvPr>
            <p:ph type="body" idx="1"/>
          </p:nvPr>
        </p:nvSpPr>
        <p:spPr>
          <a:xfrm>
            <a:off x="507339" y="2205042"/>
            <a:ext cx="8915400" cy="3671887"/>
          </a:xfrm>
        </p:spPr>
        <p:txBody>
          <a:bodyPr/>
          <a:lstStyle/>
          <a:p>
            <a:pPr eaLnBrk="1" hangingPunct="1">
              <a:lnSpc>
                <a:spcPct val="80000"/>
              </a:lnSpc>
            </a:pPr>
            <a:endParaRPr lang="en-GB" altLang="en-US" sz="1800" dirty="0" smtClean="0">
              <a:solidFill>
                <a:schemeClr val="tx1"/>
              </a:solidFill>
            </a:endParaRPr>
          </a:p>
          <a:p>
            <a:pPr eaLnBrk="1" hangingPunct="1">
              <a:lnSpc>
                <a:spcPct val="80000"/>
              </a:lnSpc>
              <a:spcAft>
                <a:spcPct val="20000"/>
              </a:spcAft>
              <a:buFontTx/>
              <a:buChar char="•"/>
            </a:pPr>
            <a:r>
              <a:rPr lang="en-GB" altLang="en-US" sz="1800" dirty="0" smtClean="0">
                <a:solidFill>
                  <a:schemeClr val="tx1"/>
                </a:solidFill>
              </a:rPr>
              <a:t>What did Regional Strategies do for us?</a:t>
            </a:r>
          </a:p>
          <a:p>
            <a:pPr eaLnBrk="1" hangingPunct="1">
              <a:lnSpc>
                <a:spcPct val="80000"/>
              </a:lnSpc>
              <a:spcAft>
                <a:spcPct val="20000"/>
              </a:spcAft>
              <a:buFontTx/>
              <a:buChar char="•"/>
            </a:pPr>
            <a:r>
              <a:rPr lang="en-GB" altLang="en-US" sz="1800" dirty="0" smtClean="0">
                <a:solidFill>
                  <a:schemeClr val="tx1"/>
                </a:solidFill>
              </a:rPr>
              <a:t>The heavy lifting on waste data and apportionments and the pattern of waste management facilities to deal with it.</a:t>
            </a:r>
          </a:p>
          <a:p>
            <a:pPr eaLnBrk="1" hangingPunct="1">
              <a:lnSpc>
                <a:spcPct val="80000"/>
              </a:lnSpc>
              <a:spcAft>
                <a:spcPct val="20000"/>
              </a:spcAft>
              <a:buFontTx/>
              <a:buChar char="•"/>
            </a:pPr>
            <a:r>
              <a:rPr lang="en-GB" altLang="en-US" sz="1800" dirty="0" smtClean="0">
                <a:solidFill>
                  <a:schemeClr val="tx1"/>
                </a:solidFill>
              </a:rPr>
              <a:t>Paragraphs 2 and 3 of the consultation draft revised PPS10 require this to be done at WPA level.</a:t>
            </a:r>
          </a:p>
          <a:p>
            <a:pPr eaLnBrk="1" hangingPunct="1">
              <a:lnSpc>
                <a:spcPct val="80000"/>
              </a:lnSpc>
              <a:spcAft>
                <a:spcPct val="20000"/>
              </a:spcAft>
              <a:buFontTx/>
              <a:buChar char="•"/>
            </a:pPr>
            <a:r>
              <a:rPr lang="en-GB" altLang="en-US" sz="1800" dirty="0" smtClean="0">
                <a:solidFill>
                  <a:schemeClr val="tx1"/>
                </a:solidFill>
              </a:rPr>
              <a:t>In particular 2</a:t>
            </a:r>
            <a:r>
              <a:rPr lang="en-GB" altLang="en-US" sz="1800" baseline="30000" dirty="0" smtClean="0">
                <a:solidFill>
                  <a:schemeClr val="tx1"/>
                </a:solidFill>
              </a:rPr>
              <a:t>nd</a:t>
            </a:r>
            <a:r>
              <a:rPr lang="en-GB" altLang="en-US" sz="1800" dirty="0" smtClean="0">
                <a:solidFill>
                  <a:schemeClr val="tx1"/>
                </a:solidFill>
              </a:rPr>
              <a:t> bullet of paragraph 2 and bullets 3, 4 and 5 (explicitly) of paragraph 3 mean through the DTC.</a:t>
            </a:r>
          </a:p>
          <a:p>
            <a:pPr eaLnBrk="1" hangingPunct="1">
              <a:lnSpc>
                <a:spcPct val="80000"/>
              </a:lnSpc>
              <a:spcAft>
                <a:spcPct val="20000"/>
              </a:spcAft>
              <a:buFontTx/>
              <a:buChar char="•"/>
            </a:pPr>
            <a:endParaRPr lang="en-GB" altLang="en-US" sz="1800" dirty="0" smtClean="0">
              <a:solidFill>
                <a:schemeClr val="tx1"/>
              </a:solidFill>
            </a:endParaRPr>
          </a:p>
        </p:txBody>
      </p:sp>
    </p:spTree>
    <p:extLst>
      <p:ext uri="{BB962C8B-B14F-4D97-AF65-F5344CB8AC3E}">
        <p14:creationId xmlns:p14="http://schemas.microsoft.com/office/powerpoint/2010/main" val="49606765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z="3500" smtClean="0"/>
              <a:t>Issues for the DTC process</a:t>
            </a:r>
          </a:p>
        </p:txBody>
      </p:sp>
      <p:sp>
        <p:nvSpPr>
          <p:cNvPr id="10243" name="Rectangle 3"/>
          <p:cNvSpPr>
            <a:spLocks noGrp="1" noChangeArrowheads="1"/>
          </p:cNvSpPr>
          <p:nvPr>
            <p:ph type="body" idx="1"/>
          </p:nvPr>
        </p:nvSpPr>
        <p:spPr>
          <a:xfrm>
            <a:off x="507339" y="2205042"/>
            <a:ext cx="8915400" cy="3671887"/>
          </a:xfrm>
        </p:spPr>
        <p:txBody>
          <a:bodyPr/>
          <a:lstStyle/>
          <a:p>
            <a:pPr eaLnBrk="1" hangingPunct="1">
              <a:lnSpc>
                <a:spcPct val="80000"/>
              </a:lnSpc>
            </a:pPr>
            <a:endParaRPr lang="en-GB" altLang="en-US" sz="1800" dirty="0" smtClean="0">
              <a:solidFill>
                <a:schemeClr val="tx1"/>
              </a:solidFill>
            </a:endParaRPr>
          </a:p>
          <a:p>
            <a:pPr eaLnBrk="1" hangingPunct="1">
              <a:lnSpc>
                <a:spcPct val="80000"/>
              </a:lnSpc>
              <a:spcAft>
                <a:spcPct val="20000"/>
              </a:spcAft>
              <a:buFontTx/>
              <a:buChar char="•"/>
            </a:pPr>
            <a:r>
              <a:rPr lang="en-GB" altLang="en-US" sz="1800" dirty="0" smtClean="0">
                <a:solidFill>
                  <a:schemeClr val="tx1"/>
                </a:solidFill>
              </a:rPr>
              <a:t>How are different waste streams managed in your wider area?</a:t>
            </a:r>
          </a:p>
          <a:p>
            <a:pPr eaLnBrk="1" hangingPunct="1">
              <a:lnSpc>
                <a:spcPct val="80000"/>
              </a:lnSpc>
              <a:spcAft>
                <a:spcPct val="20000"/>
              </a:spcAft>
              <a:buFontTx/>
              <a:buChar char="•"/>
            </a:pPr>
            <a:r>
              <a:rPr lang="en-GB" altLang="en-US" sz="1800" dirty="0" smtClean="0">
                <a:solidFill>
                  <a:schemeClr val="tx1"/>
                </a:solidFill>
              </a:rPr>
              <a:t>Will those patterns continue or does a new pattern need to be planned for?</a:t>
            </a:r>
          </a:p>
          <a:p>
            <a:pPr eaLnBrk="1" hangingPunct="1">
              <a:lnSpc>
                <a:spcPct val="80000"/>
              </a:lnSpc>
              <a:spcAft>
                <a:spcPct val="20000"/>
              </a:spcAft>
              <a:buFontTx/>
              <a:buChar char="•"/>
            </a:pPr>
            <a:r>
              <a:rPr lang="en-GB" altLang="en-US" sz="1800" dirty="0" smtClean="0">
                <a:solidFill>
                  <a:schemeClr val="tx1"/>
                </a:solidFill>
              </a:rPr>
              <a:t>What are others doing about that?</a:t>
            </a:r>
          </a:p>
          <a:p>
            <a:pPr eaLnBrk="1" hangingPunct="1">
              <a:lnSpc>
                <a:spcPct val="80000"/>
              </a:lnSpc>
              <a:spcAft>
                <a:spcPct val="20000"/>
              </a:spcAft>
              <a:buFontTx/>
              <a:buChar char="•"/>
            </a:pPr>
            <a:r>
              <a:rPr lang="en-GB" altLang="en-US" sz="1800" dirty="0" smtClean="0">
                <a:solidFill>
                  <a:schemeClr val="tx1"/>
                </a:solidFill>
              </a:rPr>
              <a:t>Is strategic capacity, like landfill, running down and if so where is the replacement going to be and how will that be determined?</a:t>
            </a:r>
          </a:p>
          <a:p>
            <a:pPr eaLnBrk="1" hangingPunct="1">
              <a:lnSpc>
                <a:spcPct val="80000"/>
              </a:lnSpc>
              <a:spcAft>
                <a:spcPct val="20000"/>
              </a:spcAft>
              <a:buFontTx/>
              <a:buChar char="•"/>
            </a:pPr>
            <a:r>
              <a:rPr lang="en-GB" altLang="en-US" sz="1800" dirty="0" smtClean="0">
                <a:solidFill>
                  <a:schemeClr val="tx1"/>
                </a:solidFill>
              </a:rPr>
              <a:t>Are officer groupings and broad agreements (if reached) matched at political level?</a:t>
            </a:r>
          </a:p>
        </p:txBody>
      </p:sp>
    </p:spTree>
    <p:extLst>
      <p:ext uri="{BB962C8B-B14F-4D97-AF65-F5344CB8AC3E}">
        <p14:creationId xmlns:p14="http://schemas.microsoft.com/office/powerpoint/2010/main" val="369437867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z="3500" dirty="0" smtClean="0"/>
              <a:t>Two specific examples</a:t>
            </a:r>
          </a:p>
        </p:txBody>
      </p:sp>
      <p:sp>
        <p:nvSpPr>
          <p:cNvPr id="11267" name="Rectangle 3"/>
          <p:cNvSpPr>
            <a:spLocks noGrp="1" noChangeArrowheads="1"/>
          </p:cNvSpPr>
          <p:nvPr>
            <p:ph type="body" idx="1"/>
          </p:nvPr>
        </p:nvSpPr>
        <p:spPr>
          <a:xfrm>
            <a:off x="507339" y="2205042"/>
            <a:ext cx="8915400" cy="3671887"/>
          </a:xfrm>
        </p:spPr>
        <p:txBody>
          <a:bodyPr/>
          <a:lstStyle/>
          <a:p>
            <a:pPr eaLnBrk="1" hangingPunct="1">
              <a:lnSpc>
                <a:spcPct val="80000"/>
              </a:lnSpc>
            </a:pPr>
            <a:endParaRPr lang="en-GB" altLang="en-US" sz="1800" dirty="0" smtClean="0">
              <a:solidFill>
                <a:schemeClr val="tx1"/>
              </a:solidFill>
            </a:endParaRPr>
          </a:p>
          <a:p>
            <a:pPr eaLnBrk="1" hangingPunct="1">
              <a:lnSpc>
                <a:spcPct val="80000"/>
              </a:lnSpc>
              <a:spcAft>
                <a:spcPct val="20000"/>
              </a:spcAft>
              <a:buFontTx/>
              <a:buChar char="•"/>
            </a:pPr>
            <a:r>
              <a:rPr lang="en-GB" altLang="en-US" sz="1800" dirty="0" smtClean="0">
                <a:solidFill>
                  <a:schemeClr val="tx1"/>
                </a:solidFill>
              </a:rPr>
              <a:t>Low level and very low level radioactive waste arising from decommissioning; understand your facility’s place in its estate and the NDA’s strategy.</a:t>
            </a:r>
          </a:p>
          <a:p>
            <a:pPr eaLnBrk="1" hangingPunct="1">
              <a:lnSpc>
                <a:spcPct val="80000"/>
              </a:lnSpc>
              <a:spcAft>
                <a:spcPct val="20000"/>
              </a:spcAft>
              <a:buFontTx/>
              <a:buChar char="•"/>
            </a:pPr>
            <a:r>
              <a:rPr lang="en-GB" altLang="en-US" sz="1800" dirty="0" smtClean="0">
                <a:solidFill>
                  <a:schemeClr val="tx1"/>
                </a:solidFill>
              </a:rPr>
              <a:t>Green Belt. If proposing sites in the GB in two-tier areas, is the District Council committed to the necessary boundary review?</a:t>
            </a:r>
          </a:p>
        </p:txBody>
      </p:sp>
    </p:spTree>
    <p:extLst>
      <p:ext uri="{BB962C8B-B14F-4D97-AF65-F5344CB8AC3E}">
        <p14:creationId xmlns:p14="http://schemas.microsoft.com/office/powerpoint/2010/main" val="342647396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ctrTitle"/>
          </p:nvPr>
        </p:nvSpPr>
        <p:spPr>
          <a:xfrm>
            <a:off x="0" y="188642"/>
            <a:ext cx="9906000" cy="1470025"/>
          </a:xfrm>
        </p:spPr>
        <p:txBody>
          <a:bodyPr/>
          <a:lstStyle/>
          <a:p>
            <a:r>
              <a:rPr lang="en-GB" altLang="en-US" sz="4600" b="1" dirty="0" smtClean="0"/>
              <a:t>Meeting the Duty in Hampshire</a:t>
            </a:r>
            <a:endParaRPr lang="en-GB" altLang="en-US" sz="4600" b="1" dirty="0"/>
          </a:p>
        </p:txBody>
      </p:sp>
      <p:sp>
        <p:nvSpPr>
          <p:cNvPr id="4" name="Text Box 5"/>
          <p:cNvSpPr txBox="1">
            <a:spLocks noChangeArrowheads="1"/>
          </p:cNvSpPr>
          <p:nvPr/>
        </p:nvSpPr>
        <p:spPr bwMode="auto">
          <a:xfrm>
            <a:off x="344292" y="4365109"/>
            <a:ext cx="936104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pPr>
            <a:r>
              <a:rPr lang="en-GB" altLang="en-US" sz="1800" dirty="0" smtClean="0">
                <a:solidFill>
                  <a:srgbClr val="000000"/>
                </a:solidFill>
              </a:rPr>
              <a:t>Presentation for Waste Plans and the Duty PAS event</a:t>
            </a:r>
          </a:p>
          <a:p>
            <a:pPr algn="ctr" eaLnBrk="1" fontAlgn="auto" hangingPunct="1">
              <a:spcBef>
                <a:spcPts val="0"/>
              </a:spcBef>
              <a:spcAft>
                <a:spcPts val="0"/>
              </a:spcAft>
            </a:pPr>
            <a:endParaRPr lang="en-GB" altLang="en-US" sz="1800" dirty="0" smtClean="0">
              <a:solidFill>
                <a:srgbClr val="000000"/>
              </a:solidFill>
            </a:endParaRPr>
          </a:p>
          <a:p>
            <a:pPr algn="ctr" eaLnBrk="1" fontAlgn="auto" hangingPunct="1">
              <a:spcBef>
                <a:spcPts val="0"/>
              </a:spcBef>
              <a:spcAft>
                <a:spcPts val="0"/>
              </a:spcAft>
            </a:pPr>
            <a:r>
              <a:rPr lang="en-GB" altLang="en-US" sz="1800" dirty="0">
                <a:solidFill>
                  <a:srgbClr val="000000"/>
                </a:solidFill>
              </a:rPr>
              <a:t>b</a:t>
            </a:r>
            <a:r>
              <a:rPr lang="en-GB" altLang="en-US" sz="1800" dirty="0" smtClean="0">
                <a:solidFill>
                  <a:srgbClr val="000000"/>
                </a:solidFill>
              </a:rPr>
              <a:t>y Hampshire </a:t>
            </a:r>
            <a:r>
              <a:rPr lang="en-GB" altLang="en-US" sz="1800" dirty="0">
                <a:solidFill>
                  <a:srgbClr val="000000"/>
                </a:solidFill>
              </a:rPr>
              <a:t>County </a:t>
            </a:r>
            <a:r>
              <a:rPr lang="en-GB" altLang="en-US" sz="1800" dirty="0" smtClean="0">
                <a:solidFill>
                  <a:srgbClr val="000000"/>
                </a:solidFill>
              </a:rPr>
              <a:t>Council</a:t>
            </a:r>
            <a:endParaRPr lang="en-GB" altLang="en-US" sz="1800" dirty="0">
              <a:solidFill>
                <a:srgbClr val="000000"/>
              </a:solidFill>
            </a:endParaRPr>
          </a:p>
          <a:p>
            <a:pPr algn="ctr" eaLnBrk="1" fontAlgn="auto" hangingPunct="1">
              <a:spcBef>
                <a:spcPts val="0"/>
              </a:spcBef>
              <a:spcAft>
                <a:spcPts val="0"/>
              </a:spcAft>
            </a:pPr>
            <a:r>
              <a:rPr lang="en-GB" altLang="en-US" sz="1800" dirty="0">
                <a:solidFill>
                  <a:srgbClr val="000000"/>
                </a:solidFill>
              </a:rPr>
              <a:t>Lisa Kirby – Project Manager (Planning Policy</a:t>
            </a:r>
            <a:r>
              <a:rPr lang="en-GB" altLang="en-US" sz="1800" dirty="0" smtClean="0">
                <a:solidFill>
                  <a:srgbClr val="000000"/>
                </a:solidFill>
              </a:rPr>
              <a:t>)</a:t>
            </a:r>
            <a:endParaRPr lang="en-GB" altLang="en-US" sz="1800" dirty="0">
              <a:solidFill>
                <a:srgbClr val="000000"/>
              </a:solidFill>
            </a:endParaRPr>
          </a:p>
          <a:p>
            <a:pPr algn="ctr" eaLnBrk="1" fontAlgn="auto" hangingPunct="1">
              <a:spcBef>
                <a:spcPts val="0"/>
              </a:spcBef>
              <a:spcAft>
                <a:spcPts val="0"/>
              </a:spcAft>
            </a:pPr>
            <a:r>
              <a:rPr lang="en-GB" altLang="en-US" sz="2000" u="sng" dirty="0" smtClean="0">
                <a:solidFill>
                  <a:srgbClr val="000000"/>
                </a:solidFill>
              </a:rPr>
              <a:t>11 September 2014</a:t>
            </a:r>
            <a:endParaRPr lang="en-GB" altLang="en-US" sz="2000" u="sng" dirty="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08367382"/>
              </p:ext>
            </p:extLst>
          </p:nvPr>
        </p:nvGraphicFramePr>
        <p:xfrm>
          <a:off x="3938889" y="1772816"/>
          <a:ext cx="1929606" cy="2520950"/>
        </p:xfrm>
        <a:graphic>
          <a:graphicData uri="http://schemas.openxmlformats.org/presentationml/2006/ole">
            <mc:AlternateContent xmlns:mc="http://schemas.openxmlformats.org/markup-compatibility/2006">
              <mc:Choice xmlns:v="urn:schemas-microsoft-com:vml" Requires="v">
                <p:oleObj spid="_x0000_s1029" name="Acrobat Document" r:id="rId4" imgW="7175500" imgH="10147300" progId="">
                  <p:embed/>
                </p:oleObj>
              </mc:Choice>
              <mc:Fallback>
                <p:oleObj name="Acrobat Document" r:id="rId4" imgW="7175500" imgH="10147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889" y="1772816"/>
                        <a:ext cx="1929606" cy="2520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8454" y="1786607"/>
            <a:ext cx="1857298" cy="2578501"/>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0535" y="1786608"/>
            <a:ext cx="1826906" cy="2536309"/>
          </a:xfrm>
          <a:prstGeom prst="rect">
            <a:avLst/>
          </a:prstGeom>
        </p:spPr>
      </p:pic>
    </p:spTree>
    <p:extLst>
      <p:ext uri="{BB962C8B-B14F-4D97-AF65-F5344CB8AC3E}">
        <p14:creationId xmlns:p14="http://schemas.microsoft.com/office/powerpoint/2010/main" val="1738938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The presentation</a:t>
            </a:r>
            <a:endParaRPr lang="en-GB" altLang="en-US" sz="4000" b="1" dirty="0"/>
          </a:p>
        </p:txBody>
      </p:sp>
      <p:sp>
        <p:nvSpPr>
          <p:cNvPr id="2" name="Content Placeholder 1"/>
          <p:cNvSpPr>
            <a:spLocks noGrp="1"/>
          </p:cNvSpPr>
          <p:nvPr>
            <p:ph idx="1"/>
          </p:nvPr>
        </p:nvSpPr>
        <p:spPr>
          <a:xfrm>
            <a:off x="740532" y="1412776"/>
            <a:ext cx="8420100" cy="4467200"/>
          </a:xfrm>
        </p:spPr>
        <p:txBody>
          <a:bodyPr/>
          <a:lstStyle/>
          <a:p>
            <a:r>
              <a:rPr lang="en-GB" sz="2800" dirty="0" smtClean="0"/>
              <a:t>When we considered the duty</a:t>
            </a:r>
          </a:p>
          <a:p>
            <a:r>
              <a:rPr lang="en-GB" sz="2800" dirty="0" smtClean="0"/>
              <a:t>How we did it</a:t>
            </a:r>
          </a:p>
          <a:p>
            <a:r>
              <a:rPr lang="en-GB" sz="2800" dirty="0" smtClean="0"/>
              <a:t>Key issues considered</a:t>
            </a:r>
          </a:p>
          <a:p>
            <a:r>
              <a:rPr lang="en-GB" sz="2800" dirty="0" smtClean="0"/>
              <a:t>Who</a:t>
            </a:r>
          </a:p>
          <a:p>
            <a:r>
              <a:rPr lang="en-GB" sz="2800" dirty="0" smtClean="0"/>
              <a:t>How this was considered at examination</a:t>
            </a:r>
          </a:p>
          <a:p>
            <a:r>
              <a:rPr lang="en-GB" sz="2800" dirty="0" smtClean="0"/>
              <a:t>Lessons learnt</a:t>
            </a:r>
          </a:p>
          <a:p>
            <a:r>
              <a:rPr lang="en-GB" altLang="en-US" sz="2800" dirty="0"/>
              <a:t>Consideration post adoption</a:t>
            </a:r>
            <a:endParaRPr lang="en-GB" sz="2800" dirty="0"/>
          </a:p>
        </p:txBody>
      </p:sp>
    </p:spTree>
    <p:extLst>
      <p:ext uri="{BB962C8B-B14F-4D97-AF65-F5344CB8AC3E}">
        <p14:creationId xmlns:p14="http://schemas.microsoft.com/office/powerpoint/2010/main" val="3749427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When….</a:t>
            </a:r>
            <a:endParaRPr lang="en-GB" altLang="en-US" sz="4000" b="1" dirty="0"/>
          </a:p>
        </p:txBody>
      </p:sp>
      <p:sp>
        <p:nvSpPr>
          <p:cNvPr id="2" name="Content Placeholder 1"/>
          <p:cNvSpPr>
            <a:spLocks noGrp="1"/>
          </p:cNvSpPr>
          <p:nvPr>
            <p:ph idx="1"/>
          </p:nvPr>
        </p:nvSpPr>
        <p:spPr>
          <a:xfrm>
            <a:off x="350491" y="1412776"/>
            <a:ext cx="7098789" cy="4467200"/>
          </a:xfrm>
        </p:spPr>
        <p:txBody>
          <a:bodyPr/>
          <a:lstStyle/>
          <a:p>
            <a:r>
              <a:rPr lang="en-GB" sz="2400" dirty="0" smtClean="0"/>
              <a:t>The Hampshire Minerals &amp; Waste Plan (HMWP) had already been submitted by the time the duty came in</a:t>
            </a:r>
          </a:p>
          <a:p>
            <a:r>
              <a:rPr lang="en-GB" sz="2400" dirty="0" smtClean="0"/>
              <a:t>Considered  pre- examination (April – May 2012)</a:t>
            </a:r>
          </a:p>
          <a:p>
            <a:r>
              <a:rPr lang="en-GB" sz="2400" dirty="0" smtClean="0"/>
              <a:t>Reviewed mid- examination (February 2013)</a:t>
            </a:r>
          </a:p>
        </p:txBody>
      </p:sp>
      <p:graphicFrame>
        <p:nvGraphicFramePr>
          <p:cNvPr id="3" name="Object 2"/>
          <p:cNvGraphicFramePr>
            <a:graphicFrameLocks noChangeAspect="1"/>
          </p:cNvGraphicFramePr>
          <p:nvPr>
            <p:extLst>
              <p:ext uri="{D42A27DB-BD31-4B8C-83A1-F6EECF244321}">
                <p14:modId xmlns:p14="http://schemas.microsoft.com/office/powerpoint/2010/main" val="3692228111"/>
              </p:ext>
            </p:extLst>
          </p:nvPr>
        </p:nvGraphicFramePr>
        <p:xfrm>
          <a:off x="7605295" y="1340768"/>
          <a:ext cx="1929606" cy="2520950"/>
        </p:xfrm>
        <a:graphic>
          <a:graphicData uri="http://schemas.openxmlformats.org/presentationml/2006/ole">
            <mc:AlternateContent xmlns:mc="http://schemas.openxmlformats.org/markup-compatibility/2006">
              <mc:Choice xmlns:v="urn:schemas-microsoft-com:vml" Requires="v">
                <p:oleObj spid="_x0000_s2053" name="Acrobat Document" r:id="rId4" imgW="7175500" imgH="10147300" progId="">
                  <p:embed/>
                </p:oleObj>
              </mc:Choice>
              <mc:Fallback>
                <p:oleObj name="Acrobat Document" r:id="rId4" imgW="7175500" imgH="10147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5295" y="1340768"/>
                        <a:ext cx="1929606" cy="2520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0587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How….</a:t>
            </a:r>
            <a:endParaRPr lang="en-GB" altLang="en-US" sz="4000" b="1" dirty="0"/>
          </a:p>
        </p:txBody>
      </p:sp>
      <p:sp>
        <p:nvSpPr>
          <p:cNvPr id="2" name="Content Placeholder 1"/>
          <p:cNvSpPr>
            <a:spLocks noGrp="1"/>
          </p:cNvSpPr>
          <p:nvPr>
            <p:ph idx="1"/>
          </p:nvPr>
        </p:nvSpPr>
        <p:spPr>
          <a:xfrm>
            <a:off x="350491" y="1412776"/>
            <a:ext cx="9283031" cy="4467200"/>
          </a:xfrm>
        </p:spPr>
        <p:txBody>
          <a:bodyPr/>
          <a:lstStyle/>
          <a:p>
            <a:r>
              <a:rPr lang="en-GB" sz="2400" dirty="0" smtClean="0"/>
              <a:t>Partnership working</a:t>
            </a:r>
          </a:p>
          <a:p>
            <a:r>
              <a:rPr lang="en-GB" sz="2400" dirty="0" smtClean="0"/>
              <a:t>Vary methods of engagement documented – phone, written, letters, position statement, meetings, engagement</a:t>
            </a:r>
          </a:p>
          <a:p>
            <a:r>
              <a:rPr lang="en-GB" sz="2400" dirty="0" smtClean="0"/>
              <a:t>Prepared document on collaborative working documenting:</a:t>
            </a:r>
          </a:p>
          <a:p>
            <a:pPr lvl="1"/>
            <a:r>
              <a:rPr lang="en-GB" sz="2200" dirty="0" smtClean="0"/>
              <a:t>Main areas where we sought to work collaboratively with other planning authorities and organisations</a:t>
            </a:r>
          </a:p>
          <a:p>
            <a:pPr lvl="1"/>
            <a:r>
              <a:rPr lang="en-GB" sz="2200" dirty="0" smtClean="0"/>
              <a:t>The key issues considered</a:t>
            </a:r>
          </a:p>
          <a:p>
            <a:pPr lvl="1"/>
            <a:r>
              <a:rPr lang="en-GB" sz="2200" dirty="0" smtClean="0"/>
              <a:t>Who was engaged and why</a:t>
            </a:r>
          </a:p>
          <a:p>
            <a:pPr lvl="1"/>
            <a:r>
              <a:rPr lang="en-GB" sz="2200" dirty="0" smtClean="0"/>
              <a:t>How and when this took place</a:t>
            </a:r>
          </a:p>
          <a:p>
            <a:pPr lvl="1"/>
            <a:r>
              <a:rPr lang="en-GB" sz="2200" dirty="0" smtClean="0"/>
              <a:t>How this influenced policy development</a:t>
            </a:r>
          </a:p>
          <a:p>
            <a:pPr lvl="1"/>
            <a:r>
              <a:rPr lang="en-GB" sz="2200" dirty="0" smtClean="0"/>
              <a:t>Examples of correspondences on key issues</a:t>
            </a:r>
          </a:p>
        </p:txBody>
      </p:sp>
    </p:spTree>
    <p:extLst>
      <p:ext uri="{BB962C8B-B14F-4D97-AF65-F5344CB8AC3E}">
        <p14:creationId xmlns:p14="http://schemas.microsoft.com/office/powerpoint/2010/main" val="3169191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How….</a:t>
            </a:r>
            <a:endParaRPr lang="en-GB" altLang="en-US" sz="4000" b="1" dirty="0"/>
          </a:p>
        </p:txBody>
      </p:sp>
      <p:sp>
        <p:nvSpPr>
          <p:cNvPr id="2" name="Content Placeholder 1"/>
          <p:cNvSpPr>
            <a:spLocks noGrp="1"/>
          </p:cNvSpPr>
          <p:nvPr>
            <p:ph idx="1"/>
          </p:nvPr>
        </p:nvSpPr>
        <p:spPr>
          <a:xfrm>
            <a:off x="740532" y="1412776"/>
            <a:ext cx="8420100" cy="4467200"/>
          </a:xfrm>
        </p:spPr>
        <p:txBody>
          <a:bodyPr/>
          <a:lstStyle/>
          <a:p>
            <a:endParaRPr lang="en-GB"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3312483854"/>
              </p:ext>
            </p:extLst>
          </p:nvPr>
        </p:nvGraphicFramePr>
        <p:xfrm>
          <a:off x="116463" y="1268760"/>
          <a:ext cx="9633521" cy="4572000"/>
        </p:xfrm>
        <a:graphic>
          <a:graphicData uri="http://schemas.openxmlformats.org/drawingml/2006/table">
            <a:tbl>
              <a:tblPr firstRow="1" bandRow="1">
                <a:tableStyleId>{5C22544A-7EE6-4342-B048-85BDC9FD1C3A}</a:tableStyleId>
              </a:tblPr>
              <a:tblGrid>
                <a:gridCol w="936104"/>
                <a:gridCol w="2275069"/>
                <a:gridCol w="1605587"/>
                <a:gridCol w="1605587"/>
                <a:gridCol w="1605587"/>
                <a:gridCol w="1605587"/>
              </a:tblGrid>
              <a:tr h="370840">
                <a:tc>
                  <a:txBody>
                    <a:bodyPr/>
                    <a:lstStyle/>
                    <a:p>
                      <a:r>
                        <a:rPr lang="en-GB" sz="1200" dirty="0" smtClean="0"/>
                        <a:t>Consultee</a:t>
                      </a:r>
                      <a:endParaRPr lang="en-GB" sz="1200" dirty="0"/>
                    </a:p>
                  </a:txBody>
                  <a:tcPr marL="99060" marR="99060"/>
                </a:tc>
                <a:tc>
                  <a:txBody>
                    <a:bodyPr/>
                    <a:lstStyle/>
                    <a:p>
                      <a:r>
                        <a:rPr lang="en-GB" sz="1200" dirty="0" smtClean="0"/>
                        <a:t>How</a:t>
                      </a:r>
                      <a:r>
                        <a:rPr lang="en-GB" sz="1200" baseline="0" dirty="0" smtClean="0"/>
                        <a:t> engaged</a:t>
                      </a:r>
                      <a:endParaRPr lang="en-GB" sz="1200" dirty="0"/>
                    </a:p>
                  </a:txBody>
                  <a:tcPr marL="99060" marR="99060"/>
                </a:tc>
                <a:tc>
                  <a:txBody>
                    <a:bodyPr/>
                    <a:lstStyle/>
                    <a:p>
                      <a:r>
                        <a:rPr lang="en-GB" sz="1200" dirty="0" smtClean="0"/>
                        <a:t>When</a:t>
                      </a:r>
                      <a:endParaRPr lang="en-GB" sz="1200" dirty="0"/>
                    </a:p>
                  </a:txBody>
                  <a:tcPr marL="99060" marR="99060"/>
                </a:tc>
                <a:tc>
                  <a:txBody>
                    <a:bodyPr/>
                    <a:lstStyle/>
                    <a:p>
                      <a:r>
                        <a:rPr lang="en-GB" sz="1200" dirty="0" smtClean="0"/>
                        <a:t>Issues engaged</a:t>
                      </a:r>
                      <a:endParaRPr lang="en-GB" sz="1200" dirty="0"/>
                    </a:p>
                  </a:txBody>
                  <a:tcPr marL="99060" marR="99060"/>
                </a:tc>
                <a:tc>
                  <a:txBody>
                    <a:bodyPr/>
                    <a:lstStyle/>
                    <a:p>
                      <a:r>
                        <a:rPr lang="en-GB" sz="1200" dirty="0" smtClean="0"/>
                        <a:t>Why</a:t>
                      </a:r>
                      <a:endParaRPr lang="en-GB" sz="1200" dirty="0"/>
                    </a:p>
                  </a:txBody>
                  <a:tcPr marL="99060" marR="99060"/>
                </a:tc>
                <a:tc>
                  <a:txBody>
                    <a:bodyPr/>
                    <a:lstStyle/>
                    <a:p>
                      <a:r>
                        <a:rPr lang="en-GB" sz="1200" dirty="0" smtClean="0"/>
                        <a:t>Key and notable</a:t>
                      </a:r>
                      <a:r>
                        <a:rPr lang="en-GB" sz="1200" baseline="0" dirty="0" smtClean="0"/>
                        <a:t> actions</a:t>
                      </a:r>
                      <a:endParaRPr lang="en-GB" sz="1200" dirty="0"/>
                    </a:p>
                  </a:txBody>
                  <a:tcPr marL="99060" marR="99060"/>
                </a:tc>
              </a:tr>
              <a:tr h="370840">
                <a:tc>
                  <a:txBody>
                    <a:bodyPr/>
                    <a:lstStyle/>
                    <a:p>
                      <a:r>
                        <a:rPr lang="en-GB" sz="1200" dirty="0" smtClean="0"/>
                        <a:t>East Hampshire</a:t>
                      </a:r>
                      <a:r>
                        <a:rPr lang="en-GB" sz="1200" baseline="0" dirty="0" smtClean="0"/>
                        <a:t> DC</a:t>
                      </a:r>
                      <a:endParaRPr lang="en-GB" sz="1200" dirty="0"/>
                    </a:p>
                  </a:txBody>
                  <a:tcPr marL="99060" marR="99060"/>
                </a:tc>
                <a:tc>
                  <a:txBody>
                    <a:bodyPr/>
                    <a:lstStyle/>
                    <a:p>
                      <a:pPr marL="0" indent="-171450" algn="l" defTabSz="914400" rtl="0" eaLnBrk="1" latinLnBrk="0" hangingPunct="1">
                        <a:buFont typeface="Arial" panose="020B0604020202020204" pitchFamily="34" charset="0"/>
                        <a:buChar char="•"/>
                      </a:pPr>
                      <a:r>
                        <a:rPr lang="en-GB" sz="1200" kern="1200" dirty="0" smtClean="0">
                          <a:solidFill>
                            <a:schemeClr val="dk1"/>
                          </a:solidFill>
                          <a:latin typeface="+mn-lt"/>
                          <a:ea typeface="+mn-ea"/>
                          <a:cs typeface="+mn-cs"/>
                        </a:rPr>
                        <a:t>Meetings</a:t>
                      </a:r>
                    </a:p>
                    <a:p>
                      <a:pPr marL="0" indent="-171450" algn="l" defTabSz="914400" rtl="0" eaLnBrk="1" latinLnBrk="0" hangingPunct="1">
                        <a:buFont typeface="Arial" panose="020B0604020202020204" pitchFamily="34" charset="0"/>
                        <a:buChar char="•"/>
                      </a:pPr>
                      <a:r>
                        <a:rPr lang="en-GB" sz="1200" kern="1200" dirty="0" smtClean="0">
                          <a:solidFill>
                            <a:schemeClr val="dk1"/>
                          </a:solidFill>
                          <a:latin typeface="+mn-lt"/>
                          <a:ea typeface="+mn-ea"/>
                          <a:cs typeface="+mn-cs"/>
                        </a:rPr>
                        <a:t>Written correspondences</a:t>
                      </a:r>
                    </a:p>
                    <a:p>
                      <a:pPr marL="0" indent="-171450" algn="l" defTabSz="914400" rtl="0" eaLnBrk="1" latinLnBrk="0" hangingPunct="1">
                        <a:buFont typeface="Arial" panose="020B0604020202020204" pitchFamily="34" charset="0"/>
                        <a:buChar char="•"/>
                      </a:pPr>
                      <a:r>
                        <a:rPr lang="en-GB" sz="1200" kern="1200" dirty="0" smtClean="0">
                          <a:solidFill>
                            <a:schemeClr val="dk1"/>
                          </a:solidFill>
                          <a:latin typeface="+mn-lt"/>
                          <a:ea typeface="+mn-ea"/>
                          <a:cs typeface="+mn-cs"/>
                        </a:rPr>
                        <a:t>Development Plans Group</a:t>
                      </a:r>
                    </a:p>
                    <a:p>
                      <a:pPr marL="0" indent="-171450" algn="l" defTabSz="914400" rtl="0" eaLnBrk="1" latinLnBrk="0" hangingPunct="1">
                        <a:buFont typeface="Arial" panose="020B0604020202020204" pitchFamily="34" charset="0"/>
                        <a:buChar char="•"/>
                      </a:pPr>
                      <a:r>
                        <a:rPr lang="en-GB" sz="1200" kern="1200" dirty="0" smtClean="0">
                          <a:solidFill>
                            <a:schemeClr val="dk1"/>
                          </a:solidFill>
                          <a:latin typeface="+mn-lt"/>
                          <a:ea typeface="+mn-ea"/>
                          <a:cs typeface="+mn-cs"/>
                        </a:rPr>
                        <a:t>HCC / LPA updates</a:t>
                      </a:r>
                      <a:endParaRPr lang="en-GB" sz="1200" kern="1200" dirty="0">
                        <a:solidFill>
                          <a:schemeClr val="dk1"/>
                        </a:solidFill>
                        <a:latin typeface="+mn-lt"/>
                        <a:ea typeface="+mn-ea"/>
                        <a:cs typeface="+mn-cs"/>
                      </a:endParaRPr>
                    </a:p>
                  </a:txBody>
                  <a:tcPr marL="99060" marR="99060"/>
                </a:tc>
                <a:tc>
                  <a:txBody>
                    <a:bodyPr/>
                    <a:lstStyle/>
                    <a:p>
                      <a:r>
                        <a:rPr lang="en-GB" sz="1200" dirty="0" smtClean="0"/>
                        <a:t>27/03/2009</a:t>
                      </a:r>
                    </a:p>
                    <a:p>
                      <a:r>
                        <a:rPr lang="en-GB" sz="1200" dirty="0" smtClean="0"/>
                        <a:t>1/10/2010</a:t>
                      </a:r>
                    </a:p>
                    <a:p>
                      <a:r>
                        <a:rPr lang="en-GB" sz="1200" dirty="0" smtClean="0"/>
                        <a:t>29/07/2011</a:t>
                      </a:r>
                    </a:p>
                    <a:p>
                      <a:r>
                        <a:rPr lang="en-GB" sz="1200" dirty="0" smtClean="0"/>
                        <a:t>12/12/2012</a:t>
                      </a:r>
                    </a:p>
                    <a:p>
                      <a:r>
                        <a:rPr lang="en-GB" sz="1200" dirty="0" smtClean="0"/>
                        <a:t>29/01/2013</a:t>
                      </a:r>
                    </a:p>
                    <a:p>
                      <a:r>
                        <a:rPr lang="en-GB" sz="1200" dirty="0" smtClean="0"/>
                        <a:t>14/03/2013</a:t>
                      </a:r>
                    </a:p>
                    <a:p>
                      <a:endParaRPr lang="en-GB" sz="1200" dirty="0" smtClean="0"/>
                    </a:p>
                    <a:p>
                      <a:endParaRPr lang="en-GB" sz="1200" dirty="0"/>
                    </a:p>
                  </a:txBody>
                  <a:tcPr marL="99060" marR="99060"/>
                </a:tc>
                <a:tc>
                  <a:txBody>
                    <a:bodyPr/>
                    <a:lstStyle/>
                    <a:p>
                      <a:pPr marL="171450" indent="-171450">
                        <a:buFont typeface="Arial" panose="020B0604020202020204" pitchFamily="34" charset="0"/>
                        <a:buChar char="•"/>
                      </a:pPr>
                      <a:r>
                        <a:rPr lang="en-GB" sz="1200" dirty="0" smtClean="0"/>
                        <a:t>Vision and spatial</a:t>
                      </a:r>
                      <a:r>
                        <a:rPr lang="en-GB" sz="1200" baseline="0" dirty="0" smtClean="0"/>
                        <a:t> strategy</a:t>
                      </a:r>
                      <a:endParaRPr lang="en-GB" sz="1200" dirty="0" smtClean="0"/>
                    </a:p>
                    <a:p>
                      <a:pPr marL="171450" indent="-171450">
                        <a:buFont typeface="Arial" panose="020B0604020202020204" pitchFamily="34" charset="0"/>
                        <a:buChar char="•"/>
                      </a:pPr>
                      <a:r>
                        <a:rPr lang="en-GB" sz="1200" dirty="0" smtClean="0"/>
                        <a:t>Safeguarding</a:t>
                      </a:r>
                    </a:p>
                    <a:p>
                      <a:pPr marL="171450" indent="-171450">
                        <a:buFont typeface="Arial" panose="020B0604020202020204" pitchFamily="34" charset="0"/>
                        <a:buChar char="•"/>
                      </a:pPr>
                      <a:r>
                        <a:rPr lang="en-GB" sz="1200" dirty="0" smtClean="0"/>
                        <a:t>Local</a:t>
                      </a:r>
                      <a:r>
                        <a:rPr lang="en-GB" sz="1200" baseline="0" dirty="0" smtClean="0"/>
                        <a:t> land won aggregate</a:t>
                      </a:r>
                    </a:p>
                    <a:p>
                      <a:pPr marL="171450" indent="-171450">
                        <a:buFont typeface="Arial" panose="020B0604020202020204" pitchFamily="34" charset="0"/>
                        <a:buChar char="•"/>
                      </a:pPr>
                      <a:r>
                        <a:rPr lang="en-GB" sz="1200" baseline="0" dirty="0" smtClean="0"/>
                        <a:t>Silica sand</a:t>
                      </a:r>
                    </a:p>
                    <a:p>
                      <a:pPr marL="171450" indent="-171450">
                        <a:buFont typeface="Arial" panose="020B0604020202020204" pitchFamily="34" charset="0"/>
                        <a:buChar char="•"/>
                      </a:pPr>
                      <a:r>
                        <a:rPr lang="en-GB" sz="1200" baseline="0" dirty="0" smtClean="0"/>
                        <a:t>Location of waste management uses</a:t>
                      </a:r>
                      <a:endParaRPr lang="en-GB" sz="1200" dirty="0" smtClean="0"/>
                    </a:p>
                  </a:txBody>
                  <a:tcPr marL="99060" marR="99060"/>
                </a:tc>
                <a:tc>
                  <a:txBody>
                    <a:bodyPr/>
                    <a:lstStyle/>
                    <a:p>
                      <a:pPr marL="171450" indent="-171450">
                        <a:buFont typeface="Arial" panose="020B0604020202020204" pitchFamily="34" charset="0"/>
                        <a:buChar char="•"/>
                      </a:pPr>
                      <a:r>
                        <a:rPr lang="en-GB" sz="1200" dirty="0" smtClean="0"/>
                        <a:t>So vision / </a:t>
                      </a:r>
                      <a:r>
                        <a:rPr lang="en-GB" sz="1200" baseline="0" dirty="0" smtClean="0"/>
                        <a:t>spatial strategy </a:t>
                      </a:r>
                      <a:r>
                        <a:rPr lang="en-GB" sz="1200" dirty="0" smtClean="0"/>
                        <a:t>would</a:t>
                      </a:r>
                      <a:r>
                        <a:rPr lang="en-GB" sz="1200" baseline="0" dirty="0" smtClean="0"/>
                        <a:t> take into account any planned development</a:t>
                      </a:r>
                    </a:p>
                    <a:p>
                      <a:pPr marL="171450" indent="-171450">
                        <a:buFont typeface="Arial" panose="020B0604020202020204" pitchFamily="34" charset="0"/>
                        <a:buChar char="•"/>
                      </a:pPr>
                      <a:r>
                        <a:rPr lang="en-GB" sz="1200" baseline="0" dirty="0" smtClean="0"/>
                        <a:t>Due to resources safeguarding issues / requirements</a:t>
                      </a:r>
                    </a:p>
                    <a:p>
                      <a:pPr marL="171450" indent="-171450">
                        <a:buFont typeface="Arial" panose="020B0604020202020204" pitchFamily="34" charset="0"/>
                        <a:buChar char="•"/>
                      </a:pPr>
                      <a:r>
                        <a:rPr lang="en-GB" sz="1200" baseline="0" dirty="0" smtClean="0"/>
                        <a:t>Due to location of potential minerals and waste safeguarded sites</a:t>
                      </a:r>
                    </a:p>
                    <a:p>
                      <a:pPr marL="171450" indent="-171450">
                        <a:buFont typeface="Arial" panose="020B0604020202020204" pitchFamily="34" charset="0"/>
                        <a:buChar char="•"/>
                      </a:pPr>
                      <a:r>
                        <a:rPr lang="en-GB" sz="1200" baseline="0" dirty="0" smtClean="0"/>
                        <a:t>Due to potential location of waste sites</a:t>
                      </a:r>
                      <a:endParaRPr lang="en-GB" sz="1200" dirty="0"/>
                    </a:p>
                  </a:txBody>
                  <a:tcPr marL="99060" marR="99060"/>
                </a:tc>
                <a:tc>
                  <a:txBody>
                    <a:bodyPr/>
                    <a:lstStyle/>
                    <a:p>
                      <a:pPr marL="171450" indent="-171450">
                        <a:buFont typeface="Arial" panose="020B0604020202020204" pitchFamily="34" charset="0"/>
                        <a:buChar char="•"/>
                      </a:pPr>
                      <a:r>
                        <a:rPr lang="en-GB" sz="1200" dirty="0" smtClean="0"/>
                        <a:t>Vision took into account planned development</a:t>
                      </a:r>
                      <a:r>
                        <a:rPr lang="en-GB" sz="1200" baseline="0" dirty="0" smtClean="0"/>
                        <a:t> in EHDC</a:t>
                      </a:r>
                    </a:p>
                    <a:p>
                      <a:pPr marL="171450" indent="-171450">
                        <a:buFont typeface="Arial" panose="020B0604020202020204" pitchFamily="34" charset="0"/>
                        <a:buChar char="•"/>
                      </a:pPr>
                      <a:r>
                        <a:rPr lang="en-GB" sz="1200" baseline="0" dirty="0" smtClean="0"/>
                        <a:t>Recognition that mineral resource safeguarding would not impede development of Eco-town</a:t>
                      </a:r>
                    </a:p>
                    <a:p>
                      <a:pPr marL="171450" indent="-171450">
                        <a:buFont typeface="Arial" panose="020B0604020202020204" pitchFamily="34" charset="0"/>
                        <a:buChar char="•"/>
                      </a:pPr>
                      <a:r>
                        <a:rPr lang="en-GB" sz="1200" baseline="0" dirty="0" smtClean="0"/>
                        <a:t>Development of policies</a:t>
                      </a:r>
                    </a:p>
                    <a:p>
                      <a:pPr marL="171450" indent="-171450">
                        <a:buFont typeface="Arial" panose="020B0604020202020204" pitchFamily="34" charset="0"/>
                        <a:buChar char="•"/>
                      </a:pPr>
                      <a:r>
                        <a:rPr lang="en-GB" sz="1200" baseline="0" dirty="0" smtClean="0"/>
                        <a:t>Inclusion of minerals or waste infrastructure on safeguarding list</a:t>
                      </a:r>
                    </a:p>
                    <a:p>
                      <a:pPr marL="171450" indent="-171450">
                        <a:buFont typeface="Arial" panose="020B0604020202020204" pitchFamily="34" charset="0"/>
                        <a:buChar char="•"/>
                      </a:pPr>
                      <a:r>
                        <a:rPr lang="en-GB" sz="1200" baseline="0" dirty="0" smtClean="0"/>
                        <a:t>Eco town partnership to consider safeguarding issues through Masterplanning</a:t>
                      </a:r>
                      <a:endParaRPr lang="en-GB" sz="1200" dirty="0"/>
                    </a:p>
                  </a:txBody>
                  <a:tcPr marL="99060" marR="99060"/>
                </a:tc>
              </a:tr>
            </a:tbl>
          </a:graphicData>
        </a:graphic>
      </p:graphicFrame>
    </p:spTree>
    <p:extLst>
      <p:ext uri="{BB962C8B-B14F-4D97-AF65-F5344CB8AC3E}">
        <p14:creationId xmlns:p14="http://schemas.microsoft.com/office/powerpoint/2010/main" val="1997652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Key issues</a:t>
            </a:r>
            <a:endParaRPr lang="en-GB" altLang="en-US" sz="4000" b="1" dirty="0"/>
          </a:p>
        </p:txBody>
      </p:sp>
      <p:sp>
        <p:nvSpPr>
          <p:cNvPr id="2" name="Content Placeholder 1"/>
          <p:cNvSpPr>
            <a:spLocks noGrp="1"/>
          </p:cNvSpPr>
          <p:nvPr>
            <p:ph idx="1"/>
          </p:nvPr>
        </p:nvSpPr>
        <p:spPr>
          <a:xfrm>
            <a:off x="116463" y="1354722"/>
            <a:ext cx="6318702" cy="4467200"/>
          </a:xfrm>
        </p:spPr>
        <p:txBody>
          <a:bodyPr/>
          <a:lstStyle/>
          <a:p>
            <a:r>
              <a:rPr lang="en-GB" sz="2400" dirty="0" smtClean="0"/>
              <a:t>Partnership working</a:t>
            </a:r>
          </a:p>
          <a:p>
            <a:r>
              <a:rPr lang="en-GB" sz="2400" dirty="0" smtClean="0"/>
              <a:t>All issues relating to plan policies considered</a:t>
            </a:r>
          </a:p>
          <a:p>
            <a:r>
              <a:rPr lang="en-GB" sz="2400" dirty="0" smtClean="0"/>
              <a:t>Highlight  how discussions had influenced policy development</a:t>
            </a:r>
          </a:p>
          <a:p>
            <a:r>
              <a:rPr lang="en-GB" sz="2400" dirty="0" smtClean="0"/>
              <a:t>Demonstrated how constructive</a:t>
            </a:r>
            <a:r>
              <a:rPr lang="en-GB" sz="2400" dirty="0"/>
              <a:t>, active and ongoing </a:t>
            </a:r>
            <a:r>
              <a:rPr lang="en-GB" sz="2400" dirty="0" smtClean="0"/>
              <a:t>engagement was achieved</a:t>
            </a:r>
          </a:p>
          <a:p>
            <a:r>
              <a:rPr lang="en-GB" sz="2400" dirty="0" smtClean="0"/>
              <a:t>Prioritised some issues due to importance</a:t>
            </a:r>
          </a:p>
          <a:p>
            <a:pPr lvl="1"/>
            <a:r>
              <a:rPr lang="en-GB" sz="2000" dirty="0" smtClean="0"/>
              <a:t>minerals safeguarding</a:t>
            </a:r>
          </a:p>
          <a:p>
            <a:pPr lvl="1"/>
            <a:r>
              <a:rPr lang="en-GB" sz="2000" dirty="0" smtClean="0"/>
              <a:t>land won aggregates and sites</a:t>
            </a:r>
          </a:p>
          <a:p>
            <a:pPr lvl="1"/>
            <a:r>
              <a:rPr lang="en-GB" sz="2000" dirty="0" smtClean="0"/>
              <a:t>wharves and rail depots</a:t>
            </a:r>
          </a:p>
          <a:p>
            <a:pPr lvl="1"/>
            <a:r>
              <a:rPr lang="en-GB" sz="2000" dirty="0"/>
              <a:t>w</a:t>
            </a:r>
            <a:r>
              <a:rPr lang="en-GB" sz="2000" dirty="0" smtClean="0"/>
              <a:t>aste sites</a:t>
            </a:r>
            <a:endParaRPr lang="en-GB" sz="2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9533" y="1484785"/>
            <a:ext cx="3050451" cy="187220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9533" y="3933056"/>
            <a:ext cx="3078909" cy="1888866"/>
          </a:xfrm>
          <a:prstGeom prst="rect">
            <a:avLst/>
          </a:prstGeom>
        </p:spPr>
      </p:pic>
    </p:spTree>
    <p:extLst>
      <p:ext uri="{BB962C8B-B14F-4D97-AF65-F5344CB8AC3E}">
        <p14:creationId xmlns:p14="http://schemas.microsoft.com/office/powerpoint/2010/main" val="4181905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to Cooperate Overview</a:t>
            </a:r>
            <a:endParaRPr lang="en-US" dirty="0"/>
          </a:p>
        </p:txBody>
      </p:sp>
      <p:sp>
        <p:nvSpPr>
          <p:cNvPr id="3" name="Content Placeholder 2"/>
          <p:cNvSpPr>
            <a:spLocks noGrp="1"/>
          </p:cNvSpPr>
          <p:nvPr>
            <p:ph idx="1"/>
          </p:nvPr>
        </p:nvSpPr>
        <p:spPr>
          <a:xfrm>
            <a:off x="495300" y="1256925"/>
            <a:ext cx="8915400" cy="4525963"/>
          </a:xfrm>
        </p:spPr>
        <p:txBody>
          <a:bodyPr/>
          <a:lstStyle/>
          <a:p>
            <a:r>
              <a:rPr lang="en-US" sz="2800" dirty="0" smtClean="0">
                <a:solidFill>
                  <a:srgbClr val="000000"/>
                </a:solidFill>
              </a:rPr>
              <a:t>Government expectations – NPPF:</a:t>
            </a:r>
          </a:p>
          <a:p>
            <a:pPr lvl="1"/>
            <a:r>
              <a:rPr lang="en-US" sz="2400" dirty="0" smtClean="0">
                <a:solidFill>
                  <a:srgbClr val="000000"/>
                </a:solidFill>
              </a:rPr>
              <a:t>Local Plans should be based on co-operation with </a:t>
            </a:r>
            <a:r>
              <a:rPr lang="en-US" sz="2400" dirty="0" err="1" smtClean="0">
                <a:solidFill>
                  <a:srgbClr val="000000"/>
                </a:solidFill>
              </a:rPr>
              <a:t>neighbouring</a:t>
            </a:r>
            <a:r>
              <a:rPr lang="en-US" sz="2400" dirty="0" smtClean="0">
                <a:solidFill>
                  <a:srgbClr val="000000"/>
                </a:solidFill>
              </a:rPr>
              <a:t> authorities</a:t>
            </a:r>
          </a:p>
          <a:p>
            <a:pPr lvl="1">
              <a:buNone/>
            </a:pPr>
            <a:endParaRPr lang="en-US" sz="2400" dirty="0" smtClean="0">
              <a:solidFill>
                <a:srgbClr val="000000"/>
              </a:solidFill>
            </a:endParaRPr>
          </a:p>
          <a:p>
            <a:pPr lvl="1"/>
            <a:r>
              <a:rPr lang="en-US" sz="2400" dirty="0" smtClean="0">
                <a:solidFill>
                  <a:srgbClr val="000000"/>
                </a:solidFill>
              </a:rPr>
              <a:t>Planning strategically across boundaries (178 – 181)</a:t>
            </a:r>
          </a:p>
          <a:p>
            <a:pPr lvl="2"/>
            <a:r>
              <a:rPr lang="en-US" dirty="0" smtClean="0">
                <a:solidFill>
                  <a:srgbClr val="000000"/>
                </a:solidFill>
              </a:rPr>
              <a:t>joint working on areas of common interest to be </a:t>
            </a:r>
          </a:p>
          <a:p>
            <a:pPr lvl="3"/>
            <a:r>
              <a:rPr lang="en-US" sz="2400" dirty="0" smtClean="0">
                <a:solidFill>
                  <a:srgbClr val="000000"/>
                </a:solidFill>
              </a:rPr>
              <a:t>diligently undertaken </a:t>
            </a:r>
          </a:p>
          <a:p>
            <a:pPr lvl="3"/>
            <a:r>
              <a:rPr lang="en-US" sz="2400" dirty="0" smtClean="0">
                <a:solidFill>
                  <a:srgbClr val="000000"/>
                </a:solidFill>
              </a:rPr>
              <a:t>for the mutual benefit of neighbouring authorities.</a:t>
            </a:r>
          </a:p>
          <a:p>
            <a:pPr lvl="3"/>
            <a:r>
              <a:rPr lang="en-US" sz="2400" dirty="0" smtClean="0">
                <a:solidFill>
                  <a:srgbClr val="000000"/>
                </a:solidFill>
              </a:rPr>
              <a:t>And the ‘greater good’.</a:t>
            </a:r>
          </a:p>
        </p:txBody>
      </p:sp>
    </p:spTree>
    <p:extLst>
      <p:ext uri="{BB962C8B-B14F-4D97-AF65-F5344CB8AC3E}">
        <p14:creationId xmlns:p14="http://schemas.microsoft.com/office/powerpoint/2010/main" val="303321178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32" y="188640"/>
            <a:ext cx="8420100" cy="1143000"/>
          </a:xfrm>
        </p:spPr>
        <p:txBody>
          <a:bodyPr/>
          <a:lstStyle/>
          <a:p>
            <a:r>
              <a:rPr lang="en-GB" sz="4000" b="1" dirty="0"/>
              <a:t>Who</a:t>
            </a:r>
            <a:r>
              <a:rPr lang="en-GB" dirty="0" smtClean="0"/>
              <a:t>….</a:t>
            </a:r>
            <a:endParaRPr lang="en-GB" dirty="0"/>
          </a:p>
        </p:txBody>
      </p:sp>
      <p:sp>
        <p:nvSpPr>
          <p:cNvPr id="3" name="Content Placeholder 2"/>
          <p:cNvSpPr>
            <a:spLocks noGrp="1"/>
          </p:cNvSpPr>
          <p:nvPr>
            <p:ph idx="1"/>
          </p:nvPr>
        </p:nvSpPr>
        <p:spPr>
          <a:xfrm>
            <a:off x="272482" y="1124744"/>
            <a:ext cx="6864763" cy="4114800"/>
          </a:xfrm>
        </p:spPr>
        <p:txBody>
          <a:bodyPr/>
          <a:lstStyle/>
          <a:p>
            <a:r>
              <a:rPr lang="en-GB" sz="2400" dirty="0" smtClean="0"/>
              <a:t>Hampshire’s District and Boroughs</a:t>
            </a:r>
          </a:p>
          <a:p>
            <a:r>
              <a:rPr lang="en-GB" sz="2400" dirty="0" smtClean="0"/>
              <a:t>Adjoining LPAs and MWPAs and other MWPAs Statutory consultees (EA, NE, EH)</a:t>
            </a:r>
          </a:p>
          <a:p>
            <a:r>
              <a:rPr lang="en-GB" sz="2400" dirty="0" smtClean="0"/>
              <a:t>Aggregate working party</a:t>
            </a:r>
          </a:p>
          <a:p>
            <a:r>
              <a:rPr lang="en-GB" sz="2400" dirty="0" smtClean="0"/>
              <a:t>SEWAG</a:t>
            </a:r>
          </a:p>
          <a:p>
            <a:r>
              <a:rPr lang="en-GB" sz="2400" dirty="0" smtClean="0"/>
              <a:t>Public sector: PCTs</a:t>
            </a:r>
          </a:p>
          <a:p>
            <a:r>
              <a:rPr lang="en-GB" sz="2400" dirty="0" smtClean="0"/>
              <a:t>Minerals and waste industry (including trade organisations)</a:t>
            </a:r>
          </a:p>
          <a:p>
            <a:r>
              <a:rPr lang="en-GB" sz="2400" dirty="0" smtClean="0"/>
              <a:t>Port operators</a:t>
            </a:r>
          </a:p>
          <a:p>
            <a:r>
              <a:rPr lang="en-GB" sz="2400" dirty="0" smtClean="0"/>
              <a:t>Other interested parties</a:t>
            </a:r>
            <a:endParaRPr lang="en-GB"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4654" y="1057874"/>
            <a:ext cx="2440018" cy="18002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4654" y="4509120"/>
            <a:ext cx="2440018" cy="145867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4654" y="2914402"/>
            <a:ext cx="2440018" cy="1497556"/>
          </a:xfrm>
          <a:prstGeom prst="rect">
            <a:avLst/>
          </a:prstGeom>
        </p:spPr>
      </p:pic>
    </p:spTree>
    <p:extLst>
      <p:ext uri="{BB962C8B-B14F-4D97-AF65-F5344CB8AC3E}">
        <p14:creationId xmlns:p14="http://schemas.microsoft.com/office/powerpoint/2010/main" val="4257377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Consideration at examination</a:t>
            </a:r>
            <a:endParaRPr lang="en-GB" altLang="en-US" sz="4000" b="1" dirty="0"/>
          </a:p>
        </p:txBody>
      </p:sp>
      <p:sp>
        <p:nvSpPr>
          <p:cNvPr id="2" name="Content Placeholder 1"/>
          <p:cNvSpPr>
            <a:spLocks noGrp="1"/>
          </p:cNvSpPr>
          <p:nvPr>
            <p:ph idx="1"/>
          </p:nvPr>
        </p:nvSpPr>
        <p:spPr>
          <a:xfrm>
            <a:off x="428497" y="1412776"/>
            <a:ext cx="9127014" cy="4467200"/>
          </a:xfrm>
        </p:spPr>
        <p:txBody>
          <a:bodyPr/>
          <a:lstStyle/>
          <a:p>
            <a:r>
              <a:rPr lang="en-GB" sz="2400" dirty="0" smtClean="0"/>
              <a:t>Record of collaborative working submitted in advance of examination</a:t>
            </a:r>
          </a:p>
          <a:p>
            <a:pPr lvl="0"/>
            <a:r>
              <a:rPr lang="en-GB" sz="2400" dirty="0" smtClean="0"/>
              <a:t>Question asked by Inspector: </a:t>
            </a:r>
            <a:endParaRPr lang="en-GB" sz="2800" dirty="0" smtClean="0"/>
          </a:p>
          <a:p>
            <a:pPr marL="0" lvl="0" indent="0">
              <a:buNone/>
            </a:pPr>
            <a:r>
              <a:rPr lang="en-GB" sz="2800" i="1" dirty="0" smtClean="0"/>
              <a:t>‘Have </a:t>
            </a:r>
            <a:r>
              <a:rPr lang="en-GB" sz="2800" i="1" dirty="0"/>
              <a:t>the Hampshire Authorities carried out the duty to co-operate in the preparation of the Plan (Planning and Compulsory Purchase Act 2004 (as amended), Section 33A)?  How has this duty been fulfilled</a:t>
            </a:r>
            <a:r>
              <a:rPr lang="en-GB" sz="2800" i="1" dirty="0" smtClean="0"/>
              <a:t>?’</a:t>
            </a:r>
          </a:p>
          <a:p>
            <a:r>
              <a:rPr lang="en-GB" sz="2400" dirty="0"/>
              <a:t>Only industry </a:t>
            </a:r>
            <a:r>
              <a:rPr lang="en-GB" sz="2400" dirty="0" smtClean="0"/>
              <a:t>questioned the authorities consideration of the duty</a:t>
            </a:r>
            <a:endParaRPr lang="en-GB" sz="2400" dirty="0"/>
          </a:p>
        </p:txBody>
      </p:sp>
    </p:spTree>
    <p:extLst>
      <p:ext uri="{BB962C8B-B14F-4D97-AF65-F5344CB8AC3E}">
        <p14:creationId xmlns:p14="http://schemas.microsoft.com/office/powerpoint/2010/main" val="2633196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Consideration at examination</a:t>
            </a:r>
            <a:endParaRPr lang="en-GB" altLang="en-US" sz="4000" b="1" dirty="0"/>
          </a:p>
        </p:txBody>
      </p:sp>
      <p:sp>
        <p:nvSpPr>
          <p:cNvPr id="2" name="Content Placeholder 1"/>
          <p:cNvSpPr>
            <a:spLocks noGrp="1"/>
          </p:cNvSpPr>
          <p:nvPr>
            <p:ph idx="1"/>
          </p:nvPr>
        </p:nvSpPr>
        <p:spPr>
          <a:xfrm>
            <a:off x="350491" y="1412776"/>
            <a:ext cx="9283031" cy="4467200"/>
          </a:xfrm>
        </p:spPr>
        <p:txBody>
          <a:bodyPr/>
          <a:lstStyle/>
          <a:p>
            <a:pPr lvl="0"/>
            <a:r>
              <a:rPr lang="en-GB" sz="2800" dirty="0" smtClean="0"/>
              <a:t>Inspectors Report: </a:t>
            </a:r>
          </a:p>
          <a:p>
            <a:pPr marL="0" indent="0">
              <a:buNone/>
            </a:pPr>
            <a:r>
              <a:rPr lang="en-GB" sz="2400" i="1" dirty="0" smtClean="0"/>
              <a:t>‘I </a:t>
            </a:r>
            <a:r>
              <a:rPr lang="en-GB" sz="2400" i="1" dirty="0"/>
              <a:t>conclude that the Hampshire Authorities have worked collaboratively with other authorities and bodies and have co-operated effectively through a continuous period of engagement.  The Local Planning Authorities have fulfilled the duty to co-operate with regard to the Hampshire Minerals and Waste </a:t>
            </a:r>
            <a:r>
              <a:rPr lang="en-GB" sz="2400" i="1" dirty="0" smtClean="0"/>
              <a:t>Plan’.</a:t>
            </a:r>
            <a:endParaRPr lang="en-US" sz="2400" b="1" i="1" dirty="0"/>
          </a:p>
          <a:p>
            <a:pPr marL="0" lvl="0" indent="0">
              <a:buNone/>
            </a:pPr>
            <a:endParaRPr lang="en-GB" sz="2800" dirty="0" smtClean="0"/>
          </a:p>
        </p:txBody>
      </p:sp>
    </p:spTree>
    <p:extLst>
      <p:ext uri="{BB962C8B-B14F-4D97-AF65-F5344CB8AC3E}">
        <p14:creationId xmlns:p14="http://schemas.microsoft.com/office/powerpoint/2010/main" val="1283639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Lessons learnt</a:t>
            </a:r>
            <a:endParaRPr lang="en-GB" altLang="en-US" sz="4000" b="1" dirty="0"/>
          </a:p>
        </p:txBody>
      </p:sp>
      <p:sp>
        <p:nvSpPr>
          <p:cNvPr id="2" name="Content Placeholder 1"/>
          <p:cNvSpPr>
            <a:spLocks noGrp="1"/>
          </p:cNvSpPr>
          <p:nvPr>
            <p:ph idx="1"/>
          </p:nvPr>
        </p:nvSpPr>
        <p:spPr>
          <a:xfrm>
            <a:off x="272482" y="1412776"/>
            <a:ext cx="9205023" cy="4467200"/>
          </a:xfrm>
        </p:spPr>
        <p:txBody>
          <a:bodyPr/>
          <a:lstStyle/>
          <a:p>
            <a:r>
              <a:rPr lang="en-GB" sz="2400" dirty="0" smtClean="0"/>
              <a:t>Consider at all stages in the process and document</a:t>
            </a:r>
          </a:p>
          <a:p>
            <a:r>
              <a:rPr lang="en-GB" sz="2400" dirty="0" smtClean="0"/>
              <a:t>Target key issues of importance of the plan and set out why, how and what measures you took to engage - highlight if you set thresholds for engagement</a:t>
            </a:r>
          </a:p>
          <a:p>
            <a:r>
              <a:rPr lang="en-GB" sz="2400" dirty="0" smtClean="0"/>
              <a:t>Explore all avenues to negotiate out any differences If this cannot be achieved make sure it is clearly documented</a:t>
            </a:r>
          </a:p>
          <a:p>
            <a:r>
              <a:rPr lang="en-GB" sz="2400" dirty="0" smtClean="0"/>
              <a:t>Documenting helps to remind officers about the evolution of policies</a:t>
            </a:r>
            <a:endParaRPr lang="en-GB" sz="2400" dirty="0"/>
          </a:p>
        </p:txBody>
      </p:sp>
    </p:spTree>
    <p:extLst>
      <p:ext uri="{BB962C8B-B14F-4D97-AF65-F5344CB8AC3E}">
        <p14:creationId xmlns:p14="http://schemas.microsoft.com/office/powerpoint/2010/main" val="2260169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Consideration post adoption</a:t>
            </a:r>
            <a:endParaRPr lang="en-GB" altLang="en-US" sz="4000" b="1" dirty="0"/>
          </a:p>
        </p:txBody>
      </p:sp>
      <p:sp>
        <p:nvSpPr>
          <p:cNvPr id="2" name="Content Placeholder 1"/>
          <p:cNvSpPr>
            <a:spLocks noGrp="1"/>
          </p:cNvSpPr>
          <p:nvPr>
            <p:ph idx="1"/>
          </p:nvPr>
        </p:nvSpPr>
        <p:spPr>
          <a:xfrm>
            <a:off x="740532" y="1412776"/>
            <a:ext cx="8420100" cy="4467200"/>
          </a:xfrm>
        </p:spPr>
        <p:txBody>
          <a:bodyPr/>
          <a:lstStyle/>
          <a:p>
            <a:r>
              <a:rPr lang="en-GB" sz="2400" dirty="0" smtClean="0"/>
              <a:t>Process now at basis of  all planning policy work post adoption</a:t>
            </a:r>
          </a:p>
          <a:p>
            <a:pPr lvl="1"/>
            <a:r>
              <a:rPr lang="en-GB" sz="2000" dirty="0" smtClean="0"/>
              <a:t>DtC responses to other MWPAs</a:t>
            </a:r>
          </a:p>
          <a:p>
            <a:pPr lvl="1"/>
            <a:r>
              <a:rPr lang="en-GB" sz="2000" dirty="0" smtClean="0"/>
              <a:t>Response to MCA consultations</a:t>
            </a:r>
          </a:p>
          <a:p>
            <a:pPr lvl="1"/>
            <a:r>
              <a:rPr lang="en-GB" sz="2000" dirty="0" smtClean="0"/>
              <a:t>Co-ordinated data sharing and analysis (e.g. SEWPAG)</a:t>
            </a:r>
          </a:p>
          <a:p>
            <a:pPr lvl="1"/>
            <a:r>
              <a:rPr lang="en-GB" sz="2000" dirty="0" smtClean="0"/>
              <a:t>LAA</a:t>
            </a:r>
          </a:p>
          <a:p>
            <a:r>
              <a:rPr lang="en-GB" sz="2400" dirty="0" smtClean="0"/>
              <a:t>Involvement in working groups</a:t>
            </a:r>
          </a:p>
          <a:p>
            <a:r>
              <a:rPr lang="en-GB" sz="2400" dirty="0" smtClean="0"/>
              <a:t>Will be imbedded in the through preparation of SPGs planned</a:t>
            </a:r>
            <a:endParaRPr lang="en-GB" sz="2400" dirty="0"/>
          </a:p>
        </p:txBody>
      </p:sp>
    </p:spTree>
    <p:extLst>
      <p:ext uri="{BB962C8B-B14F-4D97-AF65-F5344CB8AC3E}">
        <p14:creationId xmlns:p14="http://schemas.microsoft.com/office/powerpoint/2010/main" val="930737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08629" y="908723"/>
            <a:ext cx="9361040" cy="1440161"/>
          </a:xfrm>
        </p:spPr>
        <p:txBody>
          <a:bodyPr/>
          <a:lstStyle/>
          <a:p>
            <a:pPr algn="ctr"/>
            <a:r>
              <a:rPr lang="en-GB" b="0" dirty="0" smtClean="0">
                <a:latin typeface="+mn-lt"/>
              </a:rPr>
              <a:t/>
            </a:r>
            <a:br>
              <a:rPr lang="en-GB" b="0" dirty="0" smtClean="0">
                <a:latin typeface="+mn-lt"/>
              </a:rPr>
            </a:br>
            <a:r>
              <a:rPr lang="en-GB" sz="4000" dirty="0" smtClean="0">
                <a:latin typeface="+mn-lt"/>
              </a:rPr>
              <a:t>Waste and the Duty to Cooperate</a:t>
            </a:r>
            <a:endParaRPr lang="en-US" sz="4000" dirty="0" smtClean="0">
              <a:latin typeface="+mn-lt"/>
              <a:cs typeface="Calibri" pitchFamily="34" charset="0"/>
            </a:endParaRPr>
          </a:p>
        </p:txBody>
      </p:sp>
      <p:sp>
        <p:nvSpPr>
          <p:cNvPr id="2051" name="Rectangle 3"/>
          <p:cNvSpPr>
            <a:spLocks noGrp="1" noChangeArrowheads="1"/>
          </p:cNvSpPr>
          <p:nvPr>
            <p:ph type="body" idx="1"/>
          </p:nvPr>
        </p:nvSpPr>
        <p:spPr>
          <a:xfrm>
            <a:off x="740827" y="2780928"/>
            <a:ext cx="8502650" cy="2376264"/>
          </a:xfrm>
        </p:spPr>
        <p:txBody>
          <a:bodyPr/>
          <a:lstStyle/>
          <a:p>
            <a:pPr marL="0" indent="0">
              <a:buNone/>
            </a:pPr>
            <a:endParaRPr lang="en-US" sz="2400" b="1" dirty="0" smtClean="0">
              <a:latin typeface="+mj-lt"/>
            </a:endParaRPr>
          </a:p>
          <a:p>
            <a:pPr marL="0" indent="0" algn="ctr">
              <a:buNone/>
            </a:pPr>
            <a:r>
              <a:rPr lang="en-US" sz="3200" b="1" dirty="0" smtClean="0">
                <a:latin typeface="Calibri" pitchFamily="34" charset="0"/>
                <a:cs typeface="Calibri" pitchFamily="34" charset="0"/>
              </a:rPr>
              <a:t>Rob Murfin</a:t>
            </a:r>
          </a:p>
          <a:p>
            <a:pPr marL="0" indent="0" algn="ctr">
              <a:buNone/>
            </a:pPr>
            <a:endParaRPr lang="en-US" sz="3200" b="1" dirty="0" smtClean="0">
              <a:latin typeface="Calibri" pitchFamily="34" charset="0"/>
              <a:cs typeface="Calibri" pitchFamily="34" charset="0"/>
            </a:endParaRPr>
          </a:p>
          <a:p>
            <a:pPr marL="0" indent="0" algn="ctr">
              <a:buNone/>
            </a:pPr>
            <a:r>
              <a:rPr lang="en-US" sz="3200" b="1" dirty="0" smtClean="0">
                <a:latin typeface="Calibri" pitchFamily="34" charset="0"/>
                <a:cs typeface="Calibri" pitchFamily="34" charset="0"/>
              </a:rPr>
              <a:t>Director, Planning Officers Society</a:t>
            </a:r>
          </a:p>
          <a:p>
            <a:pPr marL="0" indent="0" algn="ctr">
              <a:buNone/>
            </a:pPr>
            <a:r>
              <a:rPr lang="en-US" sz="3200" b="1" dirty="0" smtClean="0">
                <a:latin typeface="Calibri" pitchFamily="34" charset="0"/>
                <a:cs typeface="Calibri" pitchFamily="34" charset="0"/>
              </a:rPr>
              <a:t>Head of Planning, Derbyshire County Council</a:t>
            </a:r>
          </a:p>
        </p:txBody>
      </p:sp>
    </p:spTree>
    <p:extLst>
      <p:ext uri="{BB962C8B-B14F-4D97-AF65-F5344CB8AC3E}">
        <p14:creationId xmlns:p14="http://schemas.microsoft.com/office/powerpoint/2010/main" val="834025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94471" y="908720"/>
            <a:ext cx="9675198" cy="1800200"/>
          </a:xfrm>
        </p:spPr>
        <p:txBody>
          <a:bodyPr/>
          <a:lstStyle/>
          <a:p>
            <a:pPr algn="ctr"/>
            <a:r>
              <a:rPr lang="en-GB" b="0" dirty="0" smtClean="0">
                <a:latin typeface="+mn-lt"/>
              </a:rPr>
              <a:t>or </a:t>
            </a:r>
            <a:br>
              <a:rPr lang="en-GB" b="0" dirty="0" smtClean="0">
                <a:latin typeface="+mn-lt"/>
              </a:rPr>
            </a:br>
            <a:r>
              <a:rPr lang="en-GB" b="0" dirty="0" smtClean="0">
                <a:latin typeface="+mn-lt"/>
              </a:rPr>
              <a:t>“</a:t>
            </a:r>
            <a:r>
              <a:rPr lang="en-GB" i="1" dirty="0" smtClean="0">
                <a:latin typeface="+mn-lt"/>
              </a:rPr>
              <a:t>Waste Planning -</a:t>
            </a:r>
            <a:br>
              <a:rPr lang="en-GB" i="1" dirty="0" smtClean="0">
                <a:latin typeface="+mn-lt"/>
              </a:rPr>
            </a:br>
            <a:r>
              <a:rPr lang="en-GB" i="1" dirty="0" smtClean="0">
                <a:latin typeface="+mn-lt"/>
              </a:rPr>
              <a:t>is it still about the same things?”</a:t>
            </a:r>
            <a:endParaRPr lang="en-US" i="1" dirty="0" smtClean="0">
              <a:latin typeface="+mn-lt"/>
              <a:cs typeface="Calibri" pitchFamily="34" charset="0"/>
            </a:endParaRPr>
          </a:p>
        </p:txBody>
      </p:sp>
      <p:sp>
        <p:nvSpPr>
          <p:cNvPr id="2051" name="Rectangle 3"/>
          <p:cNvSpPr>
            <a:spLocks noGrp="1" noChangeArrowheads="1"/>
          </p:cNvSpPr>
          <p:nvPr>
            <p:ph type="body" idx="1"/>
          </p:nvPr>
        </p:nvSpPr>
        <p:spPr>
          <a:xfrm>
            <a:off x="740827" y="2780928"/>
            <a:ext cx="8502650" cy="2376264"/>
          </a:xfrm>
        </p:spPr>
        <p:txBody>
          <a:bodyPr/>
          <a:lstStyle/>
          <a:p>
            <a:pPr marL="0" indent="0">
              <a:buNone/>
            </a:pPr>
            <a:endParaRPr lang="en-US" sz="2400" b="1" dirty="0" smtClean="0">
              <a:latin typeface="+mj-lt"/>
            </a:endParaRPr>
          </a:p>
          <a:p>
            <a:pPr marL="0" indent="0" algn="ctr">
              <a:buNone/>
            </a:pPr>
            <a:r>
              <a:rPr lang="en-US" sz="3200" b="1" dirty="0" smtClean="0">
                <a:latin typeface="Calibri" pitchFamily="34" charset="0"/>
                <a:cs typeface="Calibri" pitchFamily="34" charset="0"/>
              </a:rPr>
              <a:t>Rob Murfin</a:t>
            </a:r>
          </a:p>
          <a:p>
            <a:pPr marL="0" indent="0" algn="ctr">
              <a:buNone/>
            </a:pPr>
            <a:endParaRPr lang="en-US" sz="3200" b="1" dirty="0" smtClean="0">
              <a:latin typeface="Calibri" pitchFamily="34" charset="0"/>
              <a:cs typeface="Calibri" pitchFamily="34" charset="0"/>
            </a:endParaRPr>
          </a:p>
          <a:p>
            <a:pPr marL="0" indent="0" algn="ctr">
              <a:buNone/>
            </a:pPr>
            <a:r>
              <a:rPr lang="en-US" sz="3200" b="1" dirty="0" smtClean="0">
                <a:latin typeface="Calibri" pitchFamily="34" charset="0"/>
                <a:cs typeface="Calibri" pitchFamily="34" charset="0"/>
              </a:rPr>
              <a:t>Director, Planning Officers Society</a:t>
            </a:r>
          </a:p>
          <a:p>
            <a:pPr marL="0" indent="0" algn="ctr">
              <a:buNone/>
            </a:pPr>
            <a:r>
              <a:rPr lang="en-US" sz="3200" b="1" dirty="0" smtClean="0">
                <a:latin typeface="Calibri" pitchFamily="34" charset="0"/>
                <a:cs typeface="Calibri" pitchFamily="34" charset="0"/>
              </a:rPr>
              <a:t>Head of Planning, Derbyshire County Council</a:t>
            </a:r>
          </a:p>
        </p:txBody>
      </p:sp>
    </p:spTree>
    <p:extLst>
      <p:ext uri="{BB962C8B-B14F-4D97-AF65-F5344CB8AC3E}">
        <p14:creationId xmlns:p14="http://schemas.microsoft.com/office/powerpoint/2010/main" val="1878000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660400" y="2362200"/>
            <a:ext cx="8502650" cy="418728"/>
          </a:xfrm>
        </p:spPr>
        <p:txBody>
          <a:bodyPr/>
          <a:lstStyle/>
          <a:p>
            <a:pPr marL="0" indent="0">
              <a:buNone/>
            </a:pPr>
            <a:r>
              <a:rPr lang="en-GB" dirty="0" smtClean="0"/>
              <a:t>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948" y="692699"/>
            <a:ext cx="5130058" cy="4358977"/>
          </a:xfrm>
          <a:prstGeom prst="rect">
            <a:avLst/>
          </a:prstGeom>
          <a:noFill/>
          <a:ln w="22225"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91" y="3501008"/>
            <a:ext cx="6415745" cy="2808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8436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332656"/>
            <a:ext cx="8420100" cy="1143000"/>
          </a:xfrm>
        </p:spPr>
        <p:txBody>
          <a:bodyPr/>
          <a:lstStyle/>
          <a:p>
            <a:r>
              <a:rPr lang="en-GB" dirty="0" smtClean="0"/>
              <a:t>Todays Aims -</a:t>
            </a:r>
            <a:endParaRPr lang="en-GB" dirty="0"/>
          </a:p>
        </p:txBody>
      </p:sp>
      <p:sp>
        <p:nvSpPr>
          <p:cNvPr id="3" name="Content Placeholder 2"/>
          <p:cNvSpPr>
            <a:spLocks noGrp="1"/>
          </p:cNvSpPr>
          <p:nvPr>
            <p:ph idx="1"/>
          </p:nvPr>
        </p:nvSpPr>
        <p:spPr>
          <a:xfrm>
            <a:off x="272482" y="1916832"/>
            <a:ext cx="9633519" cy="4392488"/>
          </a:xfrm>
        </p:spPr>
        <p:txBody>
          <a:bodyPr/>
          <a:lstStyle/>
          <a:p>
            <a:r>
              <a:rPr lang="en-GB" sz="3200" dirty="0" smtClean="0"/>
              <a:t>Wider DtC meltdown context </a:t>
            </a:r>
            <a:r>
              <a:rPr lang="en-GB" sz="2400" dirty="0" smtClean="0"/>
              <a:t>(last week)*</a:t>
            </a:r>
          </a:p>
          <a:p>
            <a:r>
              <a:rPr lang="en-GB" sz="3200" dirty="0" smtClean="0"/>
              <a:t>Not academic analysis on DtC</a:t>
            </a:r>
          </a:p>
          <a:p>
            <a:r>
              <a:rPr lang="en-GB" sz="3200" dirty="0" smtClean="0"/>
              <a:t>Not legal or “its not a Duty to Agree” review</a:t>
            </a:r>
          </a:p>
          <a:p>
            <a:r>
              <a:rPr lang="en-GB" sz="3200" dirty="0" smtClean="0"/>
              <a:t>WPAs/LPAs navigating DtC </a:t>
            </a:r>
            <a:r>
              <a:rPr lang="en-GB" sz="3200" b="1" dirty="0" smtClean="0"/>
              <a:t>and </a:t>
            </a:r>
            <a:r>
              <a:rPr lang="en-GB" sz="3200" dirty="0" smtClean="0"/>
              <a:t>related growth issues</a:t>
            </a:r>
          </a:p>
          <a:p>
            <a:pPr marL="0" indent="0">
              <a:buNone/>
            </a:pPr>
            <a:endParaRPr lang="en-GB" sz="3200" dirty="0" smtClean="0"/>
          </a:p>
          <a:p>
            <a:pPr marL="0" indent="0">
              <a:buNone/>
            </a:pPr>
            <a:r>
              <a:rPr lang="en-GB" i="1" dirty="0" smtClean="0"/>
              <a:t>*15 years</a:t>
            </a:r>
            <a:endParaRPr lang="en-GB" i="1" dirty="0"/>
          </a:p>
        </p:txBody>
      </p:sp>
    </p:spTree>
    <p:extLst>
      <p:ext uri="{BB962C8B-B14F-4D97-AF65-F5344CB8AC3E}">
        <p14:creationId xmlns:p14="http://schemas.microsoft.com/office/powerpoint/2010/main" val="870212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490" y="914400"/>
            <a:ext cx="9283031" cy="1143000"/>
          </a:xfrm>
        </p:spPr>
        <p:txBody>
          <a:bodyPr/>
          <a:lstStyle/>
          <a:p>
            <a:r>
              <a:rPr lang="en-GB" dirty="0" smtClean="0"/>
              <a:t>Not academic – but be clear about waste planning</a:t>
            </a:r>
            <a:endParaRPr lang="en-GB" dirty="0"/>
          </a:p>
        </p:txBody>
      </p:sp>
      <p:sp>
        <p:nvSpPr>
          <p:cNvPr id="3" name="Content Placeholder 2"/>
          <p:cNvSpPr>
            <a:spLocks noGrp="1"/>
          </p:cNvSpPr>
          <p:nvPr>
            <p:ph idx="1"/>
          </p:nvPr>
        </p:nvSpPr>
        <p:spPr/>
        <p:txBody>
          <a:bodyPr/>
          <a:lstStyle/>
          <a:p>
            <a:pPr marL="0" indent="0">
              <a:buNone/>
            </a:pPr>
            <a:r>
              <a:rPr lang="en-US" sz="2800" i="1" dirty="0" smtClean="0"/>
              <a:t> </a:t>
            </a:r>
            <a:r>
              <a:rPr lang="en-US" sz="2800" i="1" dirty="0"/>
              <a:t>“On the Method of Theoretical </a:t>
            </a:r>
            <a:r>
              <a:rPr lang="en-US" sz="2800" i="1" dirty="0" smtClean="0"/>
              <a:t>Physics”  the </a:t>
            </a:r>
            <a:r>
              <a:rPr lang="en-US" sz="2800" i="1" dirty="0"/>
              <a:t>Herbert Spencer Lecture, Oxford, </a:t>
            </a:r>
            <a:r>
              <a:rPr lang="en-US" sz="2800" i="1" dirty="0" smtClean="0"/>
              <a:t>10/06/1933</a:t>
            </a:r>
          </a:p>
          <a:p>
            <a:pPr marL="0" indent="0">
              <a:buNone/>
            </a:pPr>
            <a:endParaRPr lang="en-US" sz="2800" i="1" dirty="0"/>
          </a:p>
          <a:p>
            <a:pPr marL="0" indent="0">
              <a:buNone/>
            </a:pPr>
            <a:r>
              <a:rPr lang="en-US" sz="2800" i="1" dirty="0" smtClean="0"/>
              <a:t>Popularised </a:t>
            </a:r>
            <a:r>
              <a:rPr lang="en-US" sz="2800" i="1" dirty="0"/>
              <a:t>Einstein’s </a:t>
            </a:r>
            <a:r>
              <a:rPr lang="en-US" sz="2800" i="1" dirty="0" smtClean="0"/>
              <a:t>much-quoted –</a:t>
            </a:r>
          </a:p>
          <a:p>
            <a:pPr marL="0" indent="0">
              <a:buNone/>
            </a:pPr>
            <a:endParaRPr lang="en-US" sz="2800" i="1" dirty="0" smtClean="0"/>
          </a:p>
          <a:p>
            <a:pPr marL="0" indent="0">
              <a:buNone/>
            </a:pPr>
            <a:r>
              <a:rPr lang="en-US" sz="3600" b="1" i="1" dirty="0" smtClean="0"/>
              <a:t> </a:t>
            </a:r>
            <a:r>
              <a:rPr lang="en-US" sz="3600" b="1" i="1" dirty="0"/>
              <a:t>“everything should be as simple as possible, but not </a:t>
            </a:r>
            <a:r>
              <a:rPr lang="en-US" sz="3600" b="1" i="1" dirty="0" smtClean="0"/>
              <a:t>simpler”</a:t>
            </a:r>
            <a:endParaRPr lang="en-GB" sz="3600" b="1" dirty="0"/>
          </a:p>
          <a:p>
            <a:endParaRPr lang="en-GB" dirty="0"/>
          </a:p>
        </p:txBody>
      </p:sp>
    </p:spTree>
    <p:extLst>
      <p:ext uri="{BB962C8B-B14F-4D97-AF65-F5344CB8AC3E}">
        <p14:creationId xmlns:p14="http://schemas.microsoft.com/office/powerpoint/2010/main" val="19275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to Cooperate Overview</a:t>
            </a:r>
            <a:endParaRPr lang="en-US" dirty="0"/>
          </a:p>
        </p:txBody>
      </p:sp>
      <p:sp>
        <p:nvSpPr>
          <p:cNvPr id="3" name="Content Placeholder 2"/>
          <p:cNvSpPr>
            <a:spLocks noGrp="1"/>
          </p:cNvSpPr>
          <p:nvPr>
            <p:ph idx="1"/>
          </p:nvPr>
        </p:nvSpPr>
        <p:spPr>
          <a:xfrm>
            <a:off x="280772" y="1417641"/>
            <a:ext cx="9129928" cy="4525963"/>
          </a:xfrm>
        </p:spPr>
        <p:txBody>
          <a:bodyPr/>
          <a:lstStyle/>
          <a:p>
            <a:pPr>
              <a:buNone/>
            </a:pPr>
            <a:r>
              <a:rPr lang="en-US" sz="2000" i="1" dirty="0" smtClean="0">
                <a:solidFill>
                  <a:schemeClr val="tx1"/>
                </a:solidFill>
              </a:rPr>
              <a:t>Paragraphs 171 – 181 continued..</a:t>
            </a:r>
          </a:p>
          <a:p>
            <a:pPr lvl="2"/>
            <a:r>
              <a:rPr lang="en-US" dirty="0" err="1" smtClean="0">
                <a:solidFill>
                  <a:srgbClr val="000000"/>
                </a:solidFill>
              </a:rPr>
              <a:t>LPAs</a:t>
            </a:r>
            <a:r>
              <a:rPr lang="en-US" dirty="0" smtClean="0">
                <a:solidFill>
                  <a:srgbClr val="000000"/>
                </a:solidFill>
              </a:rPr>
              <a:t> should work collaboratively with other bodies to ensure that strategic priorities across local boundaries are properly co-</a:t>
            </a:r>
            <a:r>
              <a:rPr lang="en-US" dirty="0" err="1" smtClean="0">
                <a:solidFill>
                  <a:srgbClr val="000000"/>
                </a:solidFill>
              </a:rPr>
              <a:t>ordinated</a:t>
            </a:r>
            <a:r>
              <a:rPr lang="en-US" dirty="0" smtClean="0">
                <a:solidFill>
                  <a:srgbClr val="000000"/>
                </a:solidFill>
              </a:rPr>
              <a:t> and clearly reflected in individual Local Plans.</a:t>
            </a:r>
          </a:p>
          <a:p>
            <a:pPr lvl="2">
              <a:buNone/>
            </a:pPr>
            <a:endParaRPr lang="en-US" dirty="0" smtClean="0">
              <a:solidFill>
                <a:srgbClr val="000000"/>
              </a:solidFill>
            </a:endParaRPr>
          </a:p>
          <a:p>
            <a:pPr lvl="2"/>
            <a:r>
              <a:rPr lang="en-US" dirty="0" smtClean="0">
                <a:solidFill>
                  <a:srgbClr val="000000"/>
                </a:solidFill>
              </a:rPr>
              <a:t>Work together to meet development requirements which cannot wholly be met within their own areas </a:t>
            </a:r>
          </a:p>
          <a:p>
            <a:pPr lvl="2">
              <a:buNone/>
            </a:pPr>
            <a:endParaRPr lang="en-US" dirty="0" smtClean="0">
              <a:solidFill>
                <a:srgbClr val="000000"/>
              </a:solidFill>
            </a:endParaRPr>
          </a:p>
          <a:p>
            <a:pPr lvl="2"/>
            <a:r>
              <a:rPr lang="en-US" dirty="0" smtClean="0">
                <a:solidFill>
                  <a:srgbClr val="000000"/>
                </a:solidFill>
              </a:rPr>
              <a:t>Consider producing joint planning policies on strategic matters</a:t>
            </a:r>
          </a:p>
          <a:p>
            <a:endParaRPr lang="en-US" dirty="0"/>
          </a:p>
        </p:txBody>
      </p:sp>
    </p:spTree>
    <p:extLst>
      <p:ext uri="{BB962C8B-B14F-4D97-AF65-F5344CB8AC3E}">
        <p14:creationId xmlns:p14="http://schemas.microsoft.com/office/powerpoint/2010/main" val="129622059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28" y="914400"/>
            <a:ext cx="1222127" cy="498376"/>
          </a:xfrm>
        </p:spPr>
        <p:txBody>
          <a:bodyPr/>
          <a:lstStyle/>
          <a:p>
            <a:r>
              <a:rPr lang="en-GB" dirty="0" smtClean="0"/>
              <a:t> </a:t>
            </a:r>
            <a:endParaRPr lang="en-GB" dirty="0"/>
          </a:p>
        </p:txBody>
      </p:sp>
      <p:sp>
        <p:nvSpPr>
          <p:cNvPr id="3" name="Content Placeholder 2"/>
          <p:cNvSpPr>
            <a:spLocks noGrp="1"/>
          </p:cNvSpPr>
          <p:nvPr>
            <p:ph idx="1"/>
          </p:nvPr>
        </p:nvSpPr>
        <p:spPr>
          <a:xfrm>
            <a:off x="350489" y="404664"/>
            <a:ext cx="8892988" cy="5328592"/>
          </a:xfrm>
        </p:spPr>
        <p:txBody>
          <a:bodyPr/>
          <a:lstStyle/>
          <a:p>
            <a:pPr marL="0" indent="0">
              <a:buNone/>
            </a:pPr>
            <a:r>
              <a:rPr lang="en-GB" sz="2800" b="1" dirty="0" smtClean="0"/>
              <a:t>Current Context -</a:t>
            </a:r>
          </a:p>
          <a:p>
            <a:r>
              <a:rPr lang="en-GB" sz="2800" dirty="0" smtClean="0"/>
              <a:t>Post </a:t>
            </a:r>
            <a:r>
              <a:rPr lang="en-GB" sz="2800" dirty="0"/>
              <a:t>2011 </a:t>
            </a:r>
            <a:r>
              <a:rPr lang="en-GB" sz="2800" dirty="0" smtClean="0"/>
              <a:t>made </a:t>
            </a:r>
            <a:r>
              <a:rPr lang="en-GB" sz="2800" dirty="0"/>
              <a:t>housing like </a:t>
            </a:r>
            <a:r>
              <a:rPr lang="en-GB" sz="2800" dirty="0" smtClean="0"/>
              <a:t>waste</a:t>
            </a:r>
          </a:p>
          <a:p>
            <a:r>
              <a:rPr lang="en-GB" sz="2800" dirty="0" smtClean="0"/>
              <a:t>WPA’s </a:t>
            </a:r>
            <a:r>
              <a:rPr lang="en-GB" sz="2800" dirty="0"/>
              <a:t>required to provide sufficient opportunities to meet </a:t>
            </a:r>
            <a:r>
              <a:rPr lang="en-GB" sz="2800" dirty="0" smtClean="0"/>
              <a:t>identified needs</a:t>
            </a:r>
          </a:p>
          <a:p>
            <a:r>
              <a:rPr lang="en-GB" sz="2800" dirty="0" smtClean="0"/>
              <a:t>Objectively </a:t>
            </a:r>
            <a:r>
              <a:rPr lang="en-GB" sz="2800" dirty="0"/>
              <a:t>assessed needs vs constraint based “harm” </a:t>
            </a:r>
            <a:r>
              <a:rPr lang="en-GB" sz="2800" dirty="0" smtClean="0"/>
              <a:t>planning (DtC/5 yr smokescreen)</a:t>
            </a:r>
          </a:p>
          <a:p>
            <a:pPr marL="0" indent="0">
              <a:buNone/>
            </a:pPr>
            <a:endParaRPr lang="en-GB" sz="2800" dirty="0" smtClean="0"/>
          </a:p>
          <a:p>
            <a:pPr marL="0" indent="0">
              <a:buNone/>
            </a:pPr>
            <a:r>
              <a:rPr lang="en-GB" sz="2800" b="1" dirty="0" smtClean="0"/>
              <a:t>Topical Key messages - </a:t>
            </a:r>
          </a:p>
          <a:p>
            <a:r>
              <a:rPr lang="en-GB" sz="2800" dirty="0"/>
              <a:t>C</a:t>
            </a:r>
            <a:r>
              <a:rPr lang="en-GB" sz="2800" dirty="0" smtClean="0"/>
              <a:t>onsumption </a:t>
            </a:r>
            <a:r>
              <a:rPr lang="en-GB" sz="2800" dirty="0"/>
              <a:t>vs operational network WMH </a:t>
            </a:r>
            <a:r>
              <a:rPr lang="en-GB" sz="2800" dirty="0" smtClean="0"/>
              <a:t>thinking</a:t>
            </a:r>
          </a:p>
          <a:p>
            <a:r>
              <a:rPr lang="en-GB" sz="2800" dirty="0" smtClean="0"/>
              <a:t>Its economic </a:t>
            </a:r>
            <a:r>
              <a:rPr lang="en-GB" sz="2800" dirty="0"/>
              <a:t>development AND economic infrastructure</a:t>
            </a:r>
          </a:p>
          <a:p>
            <a:endParaRPr lang="en-GB" dirty="0"/>
          </a:p>
        </p:txBody>
      </p:sp>
    </p:spTree>
    <p:extLst>
      <p:ext uri="{BB962C8B-B14F-4D97-AF65-F5344CB8AC3E}">
        <p14:creationId xmlns:p14="http://schemas.microsoft.com/office/powerpoint/2010/main" val="2016439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 y="0"/>
            <a:ext cx="8420100" cy="1143000"/>
          </a:xfrm>
        </p:spPr>
        <p:txBody>
          <a:bodyPr/>
          <a:lstStyle/>
          <a:p>
            <a:r>
              <a:rPr lang="en-GB" dirty="0" smtClean="0"/>
              <a:t>  Nuts and Bolts of Waste DtC  </a:t>
            </a:r>
            <a:endParaRPr lang="en-GB" dirty="0"/>
          </a:p>
        </p:txBody>
      </p:sp>
      <p:sp>
        <p:nvSpPr>
          <p:cNvPr id="3" name="Content Placeholder 2"/>
          <p:cNvSpPr>
            <a:spLocks noGrp="1"/>
          </p:cNvSpPr>
          <p:nvPr>
            <p:ph idx="1"/>
          </p:nvPr>
        </p:nvSpPr>
        <p:spPr>
          <a:xfrm>
            <a:off x="272481" y="1196752"/>
            <a:ext cx="9439049" cy="4536504"/>
          </a:xfrm>
        </p:spPr>
        <p:txBody>
          <a:bodyPr/>
          <a:lstStyle/>
          <a:p>
            <a:r>
              <a:rPr lang="en-GB" sz="3200" dirty="0" smtClean="0"/>
              <a:t>Range of </a:t>
            </a:r>
            <a:r>
              <a:rPr lang="en-GB" sz="3200" b="1" dirty="0"/>
              <a:t>objective </a:t>
            </a:r>
            <a:r>
              <a:rPr lang="en-GB" sz="3200" dirty="0" smtClean="0"/>
              <a:t>approaches needed</a:t>
            </a:r>
            <a:endParaRPr lang="en-GB" sz="3200" b="1" dirty="0" smtClean="0"/>
          </a:p>
          <a:p>
            <a:r>
              <a:rPr lang="en-GB" sz="3200" dirty="0" smtClean="0"/>
              <a:t>Peer review/critical friend useful</a:t>
            </a:r>
          </a:p>
          <a:p>
            <a:r>
              <a:rPr lang="en-GB" sz="3200" dirty="0" smtClean="0"/>
              <a:t>Link with growth agenda and political buy in</a:t>
            </a:r>
          </a:p>
          <a:p>
            <a:r>
              <a:rPr lang="en-GB" sz="3200" dirty="0"/>
              <a:t>Set out DtC </a:t>
            </a:r>
            <a:r>
              <a:rPr lang="en-GB" sz="3200" dirty="0" smtClean="0"/>
              <a:t>assumptions unambiguously</a:t>
            </a:r>
            <a:endParaRPr lang="en-GB" sz="3200" dirty="0"/>
          </a:p>
          <a:p>
            <a:r>
              <a:rPr lang="en-GB" sz="3200" dirty="0"/>
              <a:t>Waste </a:t>
            </a:r>
            <a:r>
              <a:rPr lang="en-GB" sz="3200" b="1" dirty="0"/>
              <a:t>commonly</a:t>
            </a:r>
            <a:r>
              <a:rPr lang="en-GB" sz="3200" dirty="0"/>
              <a:t> </a:t>
            </a:r>
            <a:r>
              <a:rPr lang="en-GB" sz="3200" dirty="0" smtClean="0"/>
              <a:t>leapfrogs </a:t>
            </a:r>
            <a:r>
              <a:rPr lang="en-GB" sz="3200" dirty="0"/>
              <a:t>WPA’s but </a:t>
            </a:r>
            <a:r>
              <a:rPr lang="en-GB" sz="3200" dirty="0" smtClean="0"/>
              <a:t>“towards total </a:t>
            </a:r>
            <a:r>
              <a:rPr lang="en-GB" sz="3200" dirty="0"/>
              <a:t>capacity for total waste streams” must be assumption #1.</a:t>
            </a:r>
          </a:p>
        </p:txBody>
      </p:sp>
    </p:spTree>
    <p:extLst>
      <p:ext uri="{BB962C8B-B14F-4D97-AF65-F5344CB8AC3E}">
        <p14:creationId xmlns:p14="http://schemas.microsoft.com/office/powerpoint/2010/main" val="13177254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97" y="188640"/>
            <a:ext cx="7956884" cy="1008112"/>
          </a:xfrm>
        </p:spPr>
        <p:txBody>
          <a:bodyPr/>
          <a:lstStyle/>
          <a:p>
            <a:r>
              <a:rPr lang="en-GB" dirty="0" smtClean="0"/>
              <a:t>#1 “Strategic </a:t>
            </a:r>
            <a:r>
              <a:rPr lang="en-GB" dirty="0"/>
              <a:t>working” DtC </a:t>
            </a:r>
          </a:p>
        </p:txBody>
      </p:sp>
      <p:sp>
        <p:nvSpPr>
          <p:cNvPr id="3" name="Content Placeholder 2"/>
          <p:cNvSpPr>
            <a:spLocks noGrp="1"/>
          </p:cNvSpPr>
          <p:nvPr>
            <p:ph idx="1"/>
          </p:nvPr>
        </p:nvSpPr>
        <p:spPr>
          <a:xfrm>
            <a:off x="272480" y="1980861"/>
            <a:ext cx="9283031" cy="4896544"/>
          </a:xfrm>
        </p:spPr>
        <p:txBody>
          <a:bodyPr/>
          <a:lstStyle/>
          <a:p>
            <a:r>
              <a:rPr lang="en-GB" sz="3200" dirty="0"/>
              <a:t>Historic work via RTABS on cross border movements/ strategic facilities. </a:t>
            </a:r>
            <a:endParaRPr lang="en-GB" sz="3200" dirty="0" smtClean="0"/>
          </a:p>
          <a:p>
            <a:r>
              <a:rPr lang="en-GB" sz="3200" dirty="0" smtClean="0"/>
              <a:t>Key </a:t>
            </a:r>
            <a:r>
              <a:rPr lang="en-GB" sz="3200" dirty="0"/>
              <a:t>requirement in </a:t>
            </a:r>
            <a:r>
              <a:rPr lang="en-GB" sz="3200" dirty="0" smtClean="0"/>
              <a:t>PPS10/RSS</a:t>
            </a:r>
          </a:p>
          <a:p>
            <a:r>
              <a:rPr lang="en-GB" sz="3200" dirty="0" smtClean="0"/>
              <a:t>Since </a:t>
            </a:r>
            <a:r>
              <a:rPr lang="en-GB" sz="3200" dirty="0"/>
              <a:t>RSS abolition majority WPA’s in informal </a:t>
            </a:r>
            <a:r>
              <a:rPr lang="en-GB" sz="3200" dirty="0" smtClean="0"/>
              <a:t>“RTABy” arrangements</a:t>
            </a:r>
            <a:endParaRPr lang="en-GB" sz="3200" dirty="0"/>
          </a:p>
          <a:p>
            <a:r>
              <a:rPr lang="en-GB" sz="3200" dirty="0" smtClean="0"/>
              <a:t>PINS accept </a:t>
            </a:r>
            <a:r>
              <a:rPr lang="en-GB" sz="3200" dirty="0"/>
              <a:t>as import step in DTC </a:t>
            </a:r>
          </a:p>
          <a:p>
            <a:endParaRPr lang="en-GB" dirty="0"/>
          </a:p>
        </p:txBody>
      </p:sp>
    </p:spTree>
    <p:extLst>
      <p:ext uri="{BB962C8B-B14F-4D97-AF65-F5344CB8AC3E}">
        <p14:creationId xmlns:p14="http://schemas.microsoft.com/office/powerpoint/2010/main" val="3083107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404664"/>
            <a:ext cx="8420100" cy="1143000"/>
          </a:xfrm>
        </p:spPr>
        <p:txBody>
          <a:bodyPr/>
          <a:lstStyle/>
          <a:p>
            <a:r>
              <a:rPr lang="en-GB" dirty="0" smtClean="0"/>
              <a:t>East Midlands Strategic DtC</a:t>
            </a:r>
            <a:endParaRPr lang="en-GB" dirty="0"/>
          </a:p>
        </p:txBody>
      </p:sp>
      <p:sp>
        <p:nvSpPr>
          <p:cNvPr id="3" name="Content Placeholder 2"/>
          <p:cNvSpPr>
            <a:spLocks noGrp="1"/>
          </p:cNvSpPr>
          <p:nvPr>
            <p:ph idx="1"/>
          </p:nvPr>
        </p:nvSpPr>
        <p:spPr>
          <a:xfrm>
            <a:off x="116463" y="1700808"/>
            <a:ext cx="9595066" cy="3744416"/>
          </a:xfrm>
        </p:spPr>
        <p:txBody>
          <a:bodyPr/>
          <a:lstStyle/>
          <a:p>
            <a:r>
              <a:rPr lang="en-GB" sz="2800" dirty="0"/>
              <a:t>Post-RTAB group - East Midlands Strategic Waste Advisory Group (</a:t>
            </a:r>
            <a:r>
              <a:rPr lang="en-GB" sz="2800" b="1" dirty="0"/>
              <a:t>EMSWAG</a:t>
            </a:r>
            <a:r>
              <a:rPr lang="en-GB" sz="2800" dirty="0"/>
              <a:t>) </a:t>
            </a:r>
          </a:p>
          <a:p>
            <a:r>
              <a:rPr lang="en-GB" sz="2800" dirty="0" smtClean="0"/>
              <a:t>Strong links </a:t>
            </a:r>
            <a:r>
              <a:rPr lang="en-GB" sz="2800" dirty="0"/>
              <a:t>with West Midlands Resource Technical Advisory Body (</a:t>
            </a:r>
            <a:r>
              <a:rPr lang="en-GB" sz="2800" b="1" dirty="0"/>
              <a:t>WMRTAB</a:t>
            </a:r>
            <a:r>
              <a:rPr lang="en-GB" sz="2800" dirty="0"/>
              <a:t>) </a:t>
            </a:r>
          </a:p>
          <a:p>
            <a:pPr marL="0" lvl="0" indent="0">
              <a:buNone/>
            </a:pPr>
            <a:endParaRPr lang="en-GB" sz="2800" dirty="0" smtClean="0"/>
          </a:p>
          <a:p>
            <a:pPr marL="571500" lvl="0" indent="-571500">
              <a:buFont typeface="+mj-lt"/>
              <a:buAutoNum type="romanUcPeriod"/>
            </a:pPr>
            <a:r>
              <a:rPr lang="en-GB" sz="2800" dirty="0" smtClean="0"/>
              <a:t>Waste </a:t>
            </a:r>
            <a:r>
              <a:rPr lang="en-GB" sz="2800" dirty="0"/>
              <a:t>plan </a:t>
            </a:r>
            <a:r>
              <a:rPr lang="en-GB" sz="2800" dirty="0" smtClean="0"/>
              <a:t>methodology</a:t>
            </a:r>
          </a:p>
          <a:p>
            <a:pPr marL="571500" lvl="0" indent="-571500">
              <a:buFont typeface="+mj-lt"/>
              <a:buAutoNum type="romanUcPeriod"/>
            </a:pPr>
            <a:r>
              <a:rPr lang="en-GB" sz="2800" dirty="0"/>
              <a:t>S</a:t>
            </a:r>
            <a:r>
              <a:rPr lang="en-GB" sz="2800" dirty="0" smtClean="0"/>
              <a:t>trategic </a:t>
            </a:r>
            <a:r>
              <a:rPr lang="en-GB" sz="2800" dirty="0"/>
              <a:t>sites </a:t>
            </a:r>
            <a:r>
              <a:rPr lang="en-GB" sz="2800" dirty="0" smtClean="0"/>
              <a:t>identification</a:t>
            </a:r>
          </a:p>
          <a:p>
            <a:pPr marL="571500" lvl="0" indent="-571500">
              <a:buFont typeface="+mj-lt"/>
              <a:buAutoNum type="romanUcPeriod"/>
            </a:pPr>
            <a:r>
              <a:rPr lang="en-GB" sz="2800" dirty="0" smtClean="0"/>
              <a:t>Major cross </a:t>
            </a:r>
            <a:r>
              <a:rPr lang="en-GB" sz="2800" dirty="0"/>
              <a:t>border </a:t>
            </a:r>
            <a:r>
              <a:rPr lang="en-GB" sz="2800" dirty="0" smtClean="0"/>
              <a:t>movements</a:t>
            </a:r>
          </a:p>
          <a:p>
            <a:pPr marL="571500" lvl="0" indent="-571500">
              <a:buFont typeface="+mj-lt"/>
              <a:buAutoNum type="romanUcPeriod"/>
            </a:pPr>
            <a:r>
              <a:rPr lang="en-GB" sz="2800" dirty="0" smtClean="0"/>
              <a:t>“Nominal Waste Capacity Model Lite” </a:t>
            </a:r>
            <a:r>
              <a:rPr lang="en-GB" sz="2800" dirty="0"/>
              <a:t>(</a:t>
            </a:r>
            <a:r>
              <a:rPr lang="en-GB" sz="2800" u="sng" dirty="0"/>
              <a:t>with EA</a:t>
            </a:r>
            <a:r>
              <a:rPr lang="en-GB" sz="2800" dirty="0"/>
              <a:t>).</a:t>
            </a:r>
          </a:p>
          <a:p>
            <a:endParaRPr lang="en-GB" dirty="0"/>
          </a:p>
        </p:txBody>
      </p:sp>
    </p:spTree>
    <p:extLst>
      <p:ext uri="{BB962C8B-B14F-4D97-AF65-F5344CB8AC3E}">
        <p14:creationId xmlns:p14="http://schemas.microsoft.com/office/powerpoint/2010/main" val="2666673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32" y="332656"/>
            <a:ext cx="8420100" cy="864096"/>
          </a:xfrm>
        </p:spPr>
        <p:txBody>
          <a:bodyPr/>
          <a:lstStyle/>
          <a:p>
            <a:r>
              <a:rPr lang="en-GB" dirty="0" smtClean="0"/>
              <a:t>Enough cooperation?</a:t>
            </a:r>
            <a:endParaRPr lang="en-GB" dirty="0"/>
          </a:p>
        </p:txBody>
      </p:sp>
      <p:sp>
        <p:nvSpPr>
          <p:cNvPr id="3" name="Content Placeholder 2"/>
          <p:cNvSpPr>
            <a:spLocks noGrp="1"/>
          </p:cNvSpPr>
          <p:nvPr>
            <p:ph idx="1"/>
          </p:nvPr>
        </p:nvSpPr>
        <p:spPr>
          <a:xfrm>
            <a:off x="194473" y="1764273"/>
            <a:ext cx="9517057" cy="5112568"/>
          </a:xfrm>
        </p:spPr>
        <p:txBody>
          <a:bodyPr/>
          <a:lstStyle/>
          <a:p>
            <a:r>
              <a:rPr lang="en-GB" sz="2800" dirty="0" smtClean="0"/>
              <a:t>Allows </a:t>
            </a:r>
            <a:r>
              <a:rPr lang="en-GB" sz="2800" dirty="0"/>
              <a:t>WPA’s to engage </a:t>
            </a:r>
            <a:r>
              <a:rPr lang="en-GB" sz="2800" dirty="0" smtClean="0"/>
              <a:t>on </a:t>
            </a:r>
            <a:r>
              <a:rPr lang="en-GB" sz="2800" dirty="0"/>
              <a:t>waste data </a:t>
            </a:r>
            <a:r>
              <a:rPr lang="en-GB" sz="2800" dirty="0" smtClean="0"/>
              <a:t>methodologies (trad. </a:t>
            </a:r>
            <a:r>
              <a:rPr lang="en-GB" sz="2800" dirty="0"/>
              <a:t>bugbears of </a:t>
            </a:r>
            <a:r>
              <a:rPr lang="en-GB" sz="2800" dirty="0" smtClean="0"/>
              <a:t>double count etc)</a:t>
            </a:r>
            <a:endParaRPr lang="en-GB" sz="2800" dirty="0"/>
          </a:p>
          <a:p>
            <a:r>
              <a:rPr lang="en-GB" sz="2800" dirty="0" smtClean="0"/>
              <a:t>Benefits </a:t>
            </a:r>
            <a:r>
              <a:rPr lang="en-GB" sz="2800" dirty="0"/>
              <a:t>– consistency &amp; technical </a:t>
            </a:r>
            <a:r>
              <a:rPr lang="en-GB" sz="2800" dirty="0" smtClean="0"/>
              <a:t>understanding</a:t>
            </a:r>
          </a:p>
          <a:p>
            <a:r>
              <a:rPr lang="en-GB" sz="2800" dirty="0" smtClean="0"/>
              <a:t>DtC “tick”</a:t>
            </a:r>
            <a:endParaRPr lang="en-GB" sz="2800" dirty="0"/>
          </a:p>
          <a:p>
            <a:r>
              <a:rPr lang="en-GB" sz="2800" dirty="0" smtClean="0"/>
              <a:t>But </a:t>
            </a:r>
            <a:r>
              <a:rPr lang="en-GB" sz="2800" dirty="0"/>
              <a:t>not sufficient </a:t>
            </a:r>
            <a:r>
              <a:rPr lang="en-GB" sz="2800" dirty="0" smtClean="0"/>
              <a:t>- no </a:t>
            </a:r>
            <a:r>
              <a:rPr lang="en-GB" sz="2800" dirty="0"/>
              <a:t>political buy in, no </a:t>
            </a:r>
            <a:r>
              <a:rPr lang="en-GB" sz="2800" dirty="0" smtClean="0"/>
              <a:t>agreement </a:t>
            </a:r>
          </a:p>
          <a:p>
            <a:pPr marL="0" indent="0">
              <a:buNone/>
            </a:pPr>
            <a:r>
              <a:rPr lang="en-GB" sz="2800" dirty="0" smtClean="0"/>
              <a:t>       – </a:t>
            </a:r>
            <a:r>
              <a:rPr lang="en-GB" sz="2800" dirty="0"/>
              <a:t>just </a:t>
            </a:r>
            <a:r>
              <a:rPr lang="en-GB" sz="2800" dirty="0" smtClean="0"/>
              <a:t>passive audit</a:t>
            </a:r>
          </a:p>
          <a:p>
            <a:endParaRPr lang="en-GB" sz="2600" dirty="0" smtClean="0"/>
          </a:p>
          <a:p>
            <a:pPr marL="0" indent="0">
              <a:buNone/>
            </a:pPr>
            <a:endParaRPr lang="en-GB" sz="2600" dirty="0"/>
          </a:p>
          <a:p>
            <a:pPr marL="0" indent="0">
              <a:buNone/>
            </a:pPr>
            <a:r>
              <a:rPr lang="en-GB" dirty="0" smtClean="0"/>
              <a:t>*</a:t>
            </a:r>
            <a:r>
              <a:rPr lang="en-GB" i="1" dirty="0" smtClean="0"/>
              <a:t>Single </a:t>
            </a:r>
            <a:r>
              <a:rPr lang="en-GB" i="1" dirty="0"/>
              <a:t>Regional </a:t>
            </a:r>
            <a:r>
              <a:rPr lang="en-GB" i="1" dirty="0" smtClean="0"/>
              <a:t>Strategy</a:t>
            </a:r>
          </a:p>
          <a:p>
            <a:pPr marL="0" indent="0">
              <a:buNone/>
            </a:pPr>
            <a:r>
              <a:rPr lang="en-GB" i="1" dirty="0" smtClean="0"/>
              <a:t> </a:t>
            </a:r>
            <a:r>
              <a:rPr lang="en-GB" i="1" dirty="0"/>
              <a:t>–  maybe </a:t>
            </a:r>
            <a:r>
              <a:rPr lang="en-GB" i="1" dirty="0" smtClean="0"/>
              <a:t>(political, statutory, mass </a:t>
            </a:r>
            <a:r>
              <a:rPr lang="en-GB" i="1" dirty="0"/>
              <a:t>balance + economics)</a:t>
            </a:r>
          </a:p>
          <a:p>
            <a:endParaRPr lang="en-GB" dirty="0"/>
          </a:p>
          <a:p>
            <a:endParaRPr lang="en-GB" dirty="0"/>
          </a:p>
        </p:txBody>
      </p:sp>
    </p:spTree>
    <p:extLst>
      <p:ext uri="{BB962C8B-B14F-4D97-AF65-F5344CB8AC3E}">
        <p14:creationId xmlns:p14="http://schemas.microsoft.com/office/powerpoint/2010/main" val="2049350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404664"/>
            <a:ext cx="9361040" cy="936104"/>
          </a:xfrm>
        </p:spPr>
        <p:txBody>
          <a:bodyPr/>
          <a:lstStyle/>
          <a:p>
            <a:r>
              <a:rPr lang="en-GB" dirty="0" smtClean="0"/>
              <a:t>#2 Scoping tier below strategic data</a:t>
            </a:r>
            <a:endParaRPr lang="en-GB" dirty="0"/>
          </a:p>
        </p:txBody>
      </p:sp>
      <p:sp>
        <p:nvSpPr>
          <p:cNvPr id="3" name="Content Placeholder 2"/>
          <p:cNvSpPr>
            <a:spLocks noGrp="1"/>
          </p:cNvSpPr>
          <p:nvPr>
            <p:ph idx="1"/>
          </p:nvPr>
        </p:nvSpPr>
        <p:spPr>
          <a:xfrm>
            <a:off x="350490" y="1484784"/>
            <a:ext cx="8812561" cy="4611216"/>
          </a:xfrm>
        </p:spPr>
        <p:txBody>
          <a:bodyPr/>
          <a:lstStyle/>
          <a:p>
            <a:pPr marL="0" indent="0">
              <a:buNone/>
            </a:pPr>
            <a:endParaRPr lang="en-GB" dirty="0" smtClean="0"/>
          </a:p>
          <a:p>
            <a:r>
              <a:rPr lang="en-GB" sz="3200" b="1" dirty="0" smtClean="0"/>
              <a:t>Don’t</a:t>
            </a:r>
            <a:r>
              <a:rPr lang="en-GB" sz="3200" dirty="0" smtClean="0"/>
              <a:t> use ad-hoc knowledge</a:t>
            </a:r>
          </a:p>
          <a:p>
            <a:r>
              <a:rPr lang="en-GB" sz="3200" dirty="0" smtClean="0"/>
              <a:t>Need detailed scope of </a:t>
            </a:r>
            <a:r>
              <a:rPr lang="en-GB" sz="3200" dirty="0"/>
              <a:t>cross border </a:t>
            </a:r>
            <a:r>
              <a:rPr lang="en-GB" sz="3200" dirty="0" smtClean="0"/>
              <a:t>movements.</a:t>
            </a:r>
          </a:p>
          <a:p>
            <a:r>
              <a:rPr lang="en-GB" sz="3200" dirty="0" smtClean="0"/>
              <a:t>Movements constantly move - </a:t>
            </a:r>
            <a:r>
              <a:rPr lang="en-GB" sz="3200" b="1" dirty="0" smtClean="0"/>
              <a:t>time series </a:t>
            </a:r>
            <a:r>
              <a:rPr lang="en-GB" sz="3200" dirty="0" smtClean="0"/>
              <a:t>is key - PPG10/PPS10 -  “significant and durable”</a:t>
            </a:r>
            <a:endParaRPr lang="en-GB" sz="3200" dirty="0"/>
          </a:p>
          <a:p>
            <a:pPr marL="0" indent="0">
              <a:buNone/>
            </a:pPr>
            <a:endParaRPr lang="en-GB" sz="3200" dirty="0"/>
          </a:p>
          <a:p>
            <a:pPr marL="0" indent="0">
              <a:buNone/>
            </a:pPr>
            <a:r>
              <a:rPr lang="en-GB" sz="2800" dirty="0" smtClean="0"/>
              <a:t>Start with </a:t>
            </a:r>
          </a:p>
          <a:p>
            <a:pPr marL="0" indent="0">
              <a:buNone/>
            </a:pPr>
            <a:r>
              <a:rPr lang="en-GB" sz="2800" b="1" dirty="0" smtClean="0"/>
              <a:t>Environment Agency </a:t>
            </a:r>
            <a:r>
              <a:rPr lang="en-GB" sz="2800" b="1" dirty="0"/>
              <a:t>Waste Data </a:t>
            </a:r>
            <a:r>
              <a:rPr lang="en-GB" sz="2800" b="1" dirty="0" smtClean="0"/>
              <a:t>Interrogator</a:t>
            </a:r>
          </a:p>
          <a:p>
            <a:pPr marL="0" indent="0">
              <a:buNone/>
            </a:pPr>
            <a:endParaRPr lang="en-GB" dirty="0"/>
          </a:p>
          <a:p>
            <a:pPr marL="0" indent="0">
              <a:buNone/>
            </a:pPr>
            <a:r>
              <a:rPr lang="en-GB" dirty="0" smtClean="0"/>
              <a:t> </a:t>
            </a:r>
            <a:endParaRPr lang="en-GB" dirty="0"/>
          </a:p>
        </p:txBody>
      </p:sp>
    </p:spTree>
    <p:extLst>
      <p:ext uri="{BB962C8B-B14F-4D97-AF65-F5344CB8AC3E}">
        <p14:creationId xmlns:p14="http://schemas.microsoft.com/office/powerpoint/2010/main" val="1309809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332656"/>
            <a:ext cx="8420100" cy="1143000"/>
          </a:xfrm>
        </p:spPr>
        <p:txBody>
          <a:bodyPr/>
          <a:lstStyle/>
          <a:p>
            <a:r>
              <a:rPr lang="en-GB" dirty="0" smtClean="0"/>
              <a:t>Benefits…</a:t>
            </a:r>
            <a:endParaRPr lang="en-GB" dirty="0"/>
          </a:p>
        </p:txBody>
      </p:sp>
      <p:sp>
        <p:nvSpPr>
          <p:cNvPr id="3" name="Content Placeholder 2"/>
          <p:cNvSpPr>
            <a:spLocks noGrp="1"/>
          </p:cNvSpPr>
          <p:nvPr>
            <p:ph idx="1"/>
          </p:nvPr>
        </p:nvSpPr>
        <p:spPr>
          <a:xfrm>
            <a:off x="428499" y="1628800"/>
            <a:ext cx="9283031" cy="3733800"/>
          </a:xfrm>
        </p:spPr>
        <p:txBody>
          <a:bodyPr/>
          <a:lstStyle/>
          <a:p>
            <a:r>
              <a:rPr lang="en-GB" sz="3200" dirty="0"/>
              <a:t>T</a:t>
            </a:r>
            <a:r>
              <a:rPr lang="en-GB" sz="3200" dirty="0" smtClean="0"/>
              <a:t>ool widely used </a:t>
            </a:r>
            <a:r>
              <a:rPr lang="en-GB" sz="3200" dirty="0"/>
              <a:t>by </a:t>
            </a:r>
            <a:r>
              <a:rPr lang="en-GB" sz="3200" dirty="0" smtClean="0"/>
              <a:t>WPAs</a:t>
            </a:r>
            <a:endParaRPr lang="en-GB" sz="3200" dirty="0"/>
          </a:p>
          <a:p>
            <a:r>
              <a:rPr lang="en-GB" sz="3200" dirty="0"/>
              <a:t>It is updated </a:t>
            </a:r>
            <a:r>
              <a:rPr lang="en-GB" sz="3200" dirty="0" smtClean="0"/>
              <a:t>– progressively since 2006</a:t>
            </a:r>
            <a:endParaRPr lang="en-GB" sz="3200" dirty="0"/>
          </a:p>
          <a:p>
            <a:r>
              <a:rPr lang="en-GB" sz="3200" dirty="0" smtClean="0"/>
              <a:t>Framework </a:t>
            </a:r>
            <a:r>
              <a:rPr lang="en-GB" sz="3200" dirty="0"/>
              <a:t>data position – all areas can be compared without further primary </a:t>
            </a:r>
            <a:r>
              <a:rPr lang="en-GB" sz="3200" dirty="0" smtClean="0"/>
              <a:t>research.</a:t>
            </a:r>
            <a:endParaRPr lang="en-GB" sz="3200" dirty="0"/>
          </a:p>
          <a:p>
            <a:r>
              <a:rPr lang="en-GB" sz="3200" dirty="0"/>
              <a:t>You can do DtC “to people</a:t>
            </a:r>
            <a:r>
              <a:rPr lang="en-GB" sz="3200" dirty="0" smtClean="0"/>
              <a:t>”</a:t>
            </a:r>
          </a:p>
          <a:p>
            <a:r>
              <a:rPr lang="en-GB" sz="3200" dirty="0" smtClean="0"/>
              <a:t>Get EA to check you have used properly –     (some examples of misuse)</a:t>
            </a:r>
            <a:endParaRPr lang="en-GB" dirty="0"/>
          </a:p>
        </p:txBody>
      </p:sp>
    </p:spTree>
    <p:extLst>
      <p:ext uri="{BB962C8B-B14F-4D97-AF65-F5344CB8AC3E}">
        <p14:creationId xmlns:p14="http://schemas.microsoft.com/office/powerpoint/2010/main" val="3225110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660400" y="764704"/>
            <a:ext cx="8502650" cy="5331296"/>
          </a:xfrm>
        </p:spPr>
        <p:txBody>
          <a:bodyPr/>
          <a:lstStyle/>
          <a:p>
            <a:pPr marL="0" indent="0">
              <a:buNone/>
            </a:pPr>
            <a:r>
              <a:rPr lang="en-GB" sz="2400" dirty="0" smtClean="0"/>
              <a:t>IMPORTS to DERBYSHIRE  (tpa)</a:t>
            </a:r>
          </a:p>
          <a:p>
            <a:pPr marL="0" indent="0">
              <a:buNone/>
            </a:pPr>
            <a:endParaRPr lang="en-GB" dirty="0"/>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44650338"/>
              </p:ext>
            </p:extLst>
          </p:nvPr>
        </p:nvGraphicFramePr>
        <p:xfrm>
          <a:off x="1598629" y="1340767"/>
          <a:ext cx="6820532" cy="5112571"/>
        </p:xfrm>
        <a:graphic>
          <a:graphicData uri="http://schemas.openxmlformats.org/drawingml/2006/table">
            <a:tbl>
              <a:tblPr>
                <a:tableStyleId>{5C22544A-7EE6-4342-B048-85BDC9FD1C3A}</a:tableStyleId>
              </a:tblPr>
              <a:tblGrid>
                <a:gridCol w="5552181"/>
                <a:gridCol w="1113674"/>
                <a:gridCol w="154677"/>
              </a:tblGrid>
              <a:tr h="469460">
                <a:tc>
                  <a:txBody>
                    <a:bodyPr/>
                    <a:lstStyle/>
                    <a:p>
                      <a:pPr algn="l" fontAlgn="b"/>
                      <a:r>
                        <a:rPr lang="en-GB" sz="2000" u="none" strike="noStrike" dirty="0">
                          <a:effectLst/>
                        </a:rPr>
                        <a:t>Nottinghamshire</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107,424</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887431">
                <a:tc>
                  <a:txBody>
                    <a:bodyPr/>
                    <a:lstStyle/>
                    <a:p>
                      <a:pPr algn="l" fontAlgn="b"/>
                      <a:r>
                        <a:rPr lang="en-GB" sz="2000" u="none" strike="noStrike" dirty="0">
                          <a:effectLst/>
                        </a:rPr>
                        <a:t>Other East Midlands (not codeable)</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90,205</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469460">
                <a:tc>
                  <a:txBody>
                    <a:bodyPr/>
                    <a:lstStyle/>
                    <a:p>
                      <a:pPr algn="l" fontAlgn="b"/>
                      <a:r>
                        <a:rPr lang="en-GB" sz="2000" u="none" strike="noStrike" dirty="0">
                          <a:effectLst/>
                        </a:rPr>
                        <a:t>Lancashire</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40,844</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469460">
                <a:tc>
                  <a:txBody>
                    <a:bodyPr/>
                    <a:lstStyle/>
                    <a:p>
                      <a:pPr algn="l" fontAlgn="b"/>
                      <a:r>
                        <a:rPr lang="en-GB" sz="2000" u="none" strike="noStrike" dirty="0">
                          <a:effectLst/>
                        </a:rPr>
                        <a:t>Sheffield</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36,986</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469460">
                <a:tc>
                  <a:txBody>
                    <a:bodyPr/>
                    <a:lstStyle/>
                    <a:p>
                      <a:pPr algn="l" fontAlgn="b"/>
                      <a:r>
                        <a:rPr lang="en-GB" sz="2000" u="none" strike="noStrike" dirty="0">
                          <a:effectLst/>
                        </a:rPr>
                        <a:t>Leicestershire</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35,566</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469460">
                <a:tc>
                  <a:txBody>
                    <a:bodyPr/>
                    <a:lstStyle/>
                    <a:p>
                      <a:pPr algn="l" fontAlgn="b"/>
                      <a:r>
                        <a:rPr lang="en-GB" sz="2000" u="none" strike="noStrike" dirty="0">
                          <a:effectLst/>
                        </a:rPr>
                        <a:t>North East (nc)</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35,000</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469460">
                <a:tc>
                  <a:txBody>
                    <a:bodyPr/>
                    <a:lstStyle/>
                    <a:p>
                      <a:pPr algn="l" fontAlgn="b"/>
                      <a:r>
                        <a:rPr lang="en-GB" sz="2000" u="none" strike="noStrike" dirty="0">
                          <a:effectLst/>
                        </a:rPr>
                        <a:t>London (nc)</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27,156</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469460">
                <a:tc>
                  <a:txBody>
                    <a:bodyPr/>
                    <a:lstStyle/>
                    <a:p>
                      <a:pPr algn="l" fontAlgn="b"/>
                      <a:r>
                        <a:rPr lang="en-GB" sz="2000" u="none" strike="noStrike" dirty="0">
                          <a:effectLst/>
                        </a:rPr>
                        <a:t>Nottingham</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21,563</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469460">
                <a:tc>
                  <a:txBody>
                    <a:bodyPr/>
                    <a:lstStyle/>
                    <a:p>
                      <a:pPr algn="l" fontAlgn="b"/>
                      <a:r>
                        <a:rPr lang="en-GB" sz="2000" u="none" strike="noStrike" dirty="0">
                          <a:effectLst/>
                        </a:rPr>
                        <a:t>Yorks and Humber (nc)</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11,315</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469460">
                <a:tc>
                  <a:txBody>
                    <a:bodyPr/>
                    <a:lstStyle/>
                    <a:p>
                      <a:pPr algn="l" fontAlgn="b"/>
                      <a:r>
                        <a:rPr lang="en-GB" sz="2000" u="none" strike="noStrike" dirty="0">
                          <a:effectLst/>
                        </a:rPr>
                        <a:t>South Yorkshire (nc)</a:t>
                      </a:r>
                      <a:endParaRPr lang="en-GB" sz="2000" b="0" i="0" u="none" strike="noStrike" dirty="0">
                        <a:solidFill>
                          <a:srgbClr val="000000"/>
                        </a:solidFill>
                        <a:effectLst/>
                        <a:latin typeface="Calibri"/>
                      </a:endParaRPr>
                    </a:p>
                  </a:txBody>
                  <a:tcPr marL="10319" marR="10319" marT="9525" marB="0" anchor="b"/>
                </a:tc>
                <a:tc>
                  <a:txBody>
                    <a:bodyPr/>
                    <a:lstStyle/>
                    <a:p>
                      <a:pPr algn="r" fontAlgn="b"/>
                      <a:r>
                        <a:rPr lang="en-GB" sz="2000" u="none" strike="noStrike" dirty="0">
                          <a:effectLst/>
                        </a:rPr>
                        <a:t>9,213</a:t>
                      </a:r>
                      <a:endParaRPr lang="en-GB" sz="20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bl>
          </a:graphicData>
        </a:graphic>
      </p:graphicFrame>
    </p:spTree>
    <p:extLst>
      <p:ext uri="{BB962C8B-B14F-4D97-AF65-F5344CB8AC3E}">
        <p14:creationId xmlns:p14="http://schemas.microsoft.com/office/powerpoint/2010/main" val="2390085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1724307"/>
              </p:ext>
            </p:extLst>
          </p:nvPr>
        </p:nvGraphicFramePr>
        <p:xfrm>
          <a:off x="740532" y="764704"/>
          <a:ext cx="8268918" cy="5484928"/>
        </p:xfrm>
        <a:graphic>
          <a:graphicData uri="http://schemas.openxmlformats.org/drawingml/2006/table">
            <a:tbl>
              <a:tblPr>
                <a:tableStyleId>{5C22544A-7EE6-4342-B048-85BDC9FD1C3A}</a:tableStyleId>
              </a:tblPr>
              <a:tblGrid>
                <a:gridCol w="6978759"/>
                <a:gridCol w="1132823"/>
                <a:gridCol w="157336"/>
              </a:tblGrid>
              <a:tr h="342044">
                <a:tc>
                  <a:txBody>
                    <a:bodyPr/>
                    <a:lstStyle/>
                    <a:p>
                      <a:pPr algn="l" fontAlgn="b"/>
                      <a:r>
                        <a:rPr lang="en-GB" sz="2200" u="none" strike="noStrike" dirty="0">
                          <a:effectLst/>
                        </a:rPr>
                        <a:t>Lincolnshire</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7,586</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Solihull</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7,431</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Scotland</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6,091</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Middlesbrough</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4,916</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solidFill>
                            <a:schemeClr val="tx2">
                              <a:lumMod val="60000"/>
                              <a:lumOff val="40000"/>
                            </a:schemeClr>
                          </a:solidFill>
                          <a:effectLst/>
                        </a:rPr>
                        <a:t>Northern Ireland</a:t>
                      </a:r>
                      <a:endParaRPr lang="en-GB" sz="2200" b="0" i="0" u="none" strike="noStrike" dirty="0">
                        <a:solidFill>
                          <a:schemeClr val="tx2">
                            <a:lumMod val="60000"/>
                            <a:lumOff val="40000"/>
                          </a:schemeClr>
                        </a:solidFill>
                        <a:effectLst/>
                        <a:latin typeface="Calibri"/>
                      </a:endParaRPr>
                    </a:p>
                  </a:txBody>
                  <a:tcPr marL="8155" marR="8155" marT="7528" marB="0" anchor="b"/>
                </a:tc>
                <a:tc>
                  <a:txBody>
                    <a:bodyPr/>
                    <a:lstStyle/>
                    <a:p>
                      <a:pPr algn="r" fontAlgn="b"/>
                      <a:r>
                        <a:rPr lang="en-GB" sz="2200" u="none" strike="noStrike" dirty="0">
                          <a:effectLst/>
                        </a:rPr>
                        <a:t>4,500</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Redcar and Cleveland</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4,396</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Leeds</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4,014</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Doncaster</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3,891</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Slough</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3,644</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Rotherham</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3,315</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Northamptonshire</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3,194</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West Midlands (nc)</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2,751</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Wales (nc)</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2,600</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solidFill>
                            <a:schemeClr val="tx2">
                              <a:lumMod val="60000"/>
                              <a:lumOff val="40000"/>
                            </a:schemeClr>
                          </a:solidFill>
                          <a:effectLst/>
                        </a:rPr>
                        <a:t>Bristol</a:t>
                      </a:r>
                      <a:endParaRPr lang="en-GB" sz="2200" b="0" i="0" u="none" strike="noStrike" dirty="0">
                        <a:solidFill>
                          <a:schemeClr val="tx2">
                            <a:lumMod val="60000"/>
                            <a:lumOff val="40000"/>
                          </a:schemeClr>
                        </a:solidFill>
                        <a:effectLst/>
                        <a:latin typeface="Calibri"/>
                      </a:endParaRPr>
                    </a:p>
                  </a:txBody>
                  <a:tcPr marL="8155" marR="8155" marT="7528" marB="0" anchor="b"/>
                </a:tc>
                <a:tc>
                  <a:txBody>
                    <a:bodyPr/>
                    <a:lstStyle/>
                    <a:p>
                      <a:pPr algn="r" fontAlgn="b"/>
                      <a:r>
                        <a:rPr lang="en-GB" sz="2200" u="none" strike="noStrike" dirty="0">
                          <a:effectLst/>
                        </a:rPr>
                        <a:t>2,488</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Norfolk</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2,330</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r h="342044">
                <a:tc>
                  <a:txBody>
                    <a:bodyPr/>
                    <a:lstStyle/>
                    <a:p>
                      <a:pPr algn="l" fontAlgn="b"/>
                      <a:r>
                        <a:rPr lang="en-GB" sz="2200" u="none" strike="noStrike" dirty="0">
                          <a:effectLst/>
                        </a:rPr>
                        <a:t>Cheshire East</a:t>
                      </a:r>
                      <a:endParaRPr lang="en-GB" sz="2200" b="0" i="0" u="none" strike="noStrike" dirty="0">
                        <a:solidFill>
                          <a:srgbClr val="000000"/>
                        </a:solidFill>
                        <a:effectLst/>
                        <a:latin typeface="Calibri"/>
                      </a:endParaRPr>
                    </a:p>
                  </a:txBody>
                  <a:tcPr marL="8155" marR="8155" marT="7528" marB="0" anchor="b"/>
                </a:tc>
                <a:tc>
                  <a:txBody>
                    <a:bodyPr/>
                    <a:lstStyle/>
                    <a:p>
                      <a:pPr algn="r" fontAlgn="b"/>
                      <a:r>
                        <a:rPr lang="en-GB" sz="2200" u="none" strike="noStrike" dirty="0">
                          <a:effectLst/>
                        </a:rPr>
                        <a:t>2,126</a:t>
                      </a:r>
                      <a:endParaRPr lang="en-GB" sz="2200" b="0" i="0" u="none" strike="noStrike" dirty="0">
                        <a:solidFill>
                          <a:srgbClr val="000000"/>
                        </a:solidFill>
                        <a:effectLst/>
                        <a:latin typeface="Calibri"/>
                      </a:endParaRPr>
                    </a:p>
                  </a:txBody>
                  <a:tcPr marL="8155" marR="8155" marT="7528" marB="0" anchor="b"/>
                </a:tc>
                <a:tc>
                  <a:txBody>
                    <a:bodyPr/>
                    <a:lstStyle/>
                    <a:p>
                      <a:pPr algn="l" fontAlgn="b"/>
                      <a:endParaRPr lang="en-GB" sz="900" b="0" i="0" u="none" strike="noStrike" dirty="0">
                        <a:solidFill>
                          <a:srgbClr val="000000"/>
                        </a:solidFill>
                        <a:effectLst/>
                        <a:latin typeface="Calibri"/>
                      </a:endParaRPr>
                    </a:p>
                  </a:txBody>
                  <a:tcPr marL="8155" marR="8155" marT="7528" marB="0" anchor="b"/>
                </a:tc>
              </a:tr>
            </a:tbl>
          </a:graphicData>
        </a:graphic>
      </p:graphicFrame>
    </p:spTree>
    <p:extLst>
      <p:ext uri="{BB962C8B-B14F-4D97-AF65-F5344CB8AC3E}">
        <p14:creationId xmlns:p14="http://schemas.microsoft.com/office/powerpoint/2010/main" val="1375817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5128560"/>
              </p:ext>
            </p:extLst>
          </p:nvPr>
        </p:nvGraphicFramePr>
        <p:xfrm>
          <a:off x="896549" y="764707"/>
          <a:ext cx="5518214" cy="5610225"/>
        </p:xfrm>
        <a:graphic>
          <a:graphicData uri="http://schemas.openxmlformats.org/drawingml/2006/table">
            <a:tbl>
              <a:tblPr>
                <a:tableStyleId>{5C22544A-7EE6-4342-B048-85BDC9FD1C3A}</a:tableStyleId>
              </a:tblPr>
              <a:tblGrid>
                <a:gridCol w="3113511"/>
                <a:gridCol w="1780634"/>
                <a:gridCol w="624069"/>
              </a:tblGrid>
              <a:tr h="358245">
                <a:tc>
                  <a:txBody>
                    <a:bodyPr/>
                    <a:lstStyle/>
                    <a:p>
                      <a:pPr algn="l" fontAlgn="b"/>
                      <a:r>
                        <a:rPr lang="en-GB" sz="2400" u="none" strike="noStrike" dirty="0">
                          <a:effectLst/>
                        </a:rPr>
                        <a:t>Cambridgeshire</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1,934</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Cheshire (nc)</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1,811</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Wiltshire</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1,697</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Oxfordshire</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1,605</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Kent</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1,558</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Sandwell</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1,461</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Warwickshire</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1,446</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Shropshire</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1,444</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County Durham</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1,404</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North East Lincolnshire</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1,263</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Swansea</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1,256</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Cheshire West and Chester</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1,251</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358245">
                <a:tc>
                  <a:txBody>
                    <a:bodyPr/>
                    <a:lstStyle/>
                    <a:p>
                      <a:pPr algn="l" fontAlgn="b"/>
                      <a:r>
                        <a:rPr lang="en-GB" sz="2400" u="none" strike="noStrike" dirty="0">
                          <a:effectLst/>
                        </a:rPr>
                        <a:t>Merseyside (nc)</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1,148</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bl>
          </a:graphicData>
        </a:graphic>
      </p:graphicFrame>
    </p:spTree>
    <p:extLst>
      <p:ext uri="{BB962C8B-B14F-4D97-AF65-F5344CB8AC3E}">
        <p14:creationId xmlns:p14="http://schemas.microsoft.com/office/powerpoint/2010/main" val="75201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to Cooperate Overview</a:t>
            </a:r>
            <a:endParaRPr lang="en-US" dirty="0"/>
          </a:p>
        </p:txBody>
      </p:sp>
      <p:sp>
        <p:nvSpPr>
          <p:cNvPr id="3" name="Content Placeholder 2"/>
          <p:cNvSpPr>
            <a:spLocks noGrp="1"/>
          </p:cNvSpPr>
          <p:nvPr>
            <p:ph idx="1"/>
          </p:nvPr>
        </p:nvSpPr>
        <p:spPr/>
        <p:txBody>
          <a:bodyPr/>
          <a:lstStyle/>
          <a:p>
            <a:r>
              <a:rPr lang="en-GB" dirty="0" smtClean="0">
                <a:solidFill>
                  <a:srgbClr val="000000"/>
                </a:solidFill>
                <a:latin typeface="Arial" pitchFamily="-84" charset="0"/>
              </a:rPr>
              <a:t>WFD Article 16: Principles of Proximity and Self-Sufficiency</a:t>
            </a:r>
          </a:p>
          <a:p>
            <a:pPr lvl="1"/>
            <a:r>
              <a:rPr lang="en-US" dirty="0" smtClean="0">
                <a:solidFill>
                  <a:srgbClr val="000000"/>
                </a:solidFill>
              </a:rPr>
              <a:t>PPS10 – plan to provide framework to enable communities to take responsibility for own waste + nearest appropriate installation (mixed MSW)</a:t>
            </a:r>
          </a:p>
          <a:p>
            <a:pPr lvl="1"/>
            <a:r>
              <a:rPr lang="en-US" dirty="0" smtClean="0">
                <a:solidFill>
                  <a:srgbClr val="000000"/>
                </a:solidFill>
              </a:rPr>
              <a:t>But...proximity </a:t>
            </a:r>
            <a:r>
              <a:rPr lang="en-US" dirty="0" smtClean="0">
                <a:solidFill>
                  <a:schemeClr val="tx1"/>
                </a:solidFill>
              </a:rPr>
              <a:t>principle doesn’t mean that each WPA must deal solely with its own waste.</a:t>
            </a:r>
          </a:p>
          <a:p>
            <a:pPr lvl="2"/>
            <a:r>
              <a:rPr lang="en-US" dirty="0" smtClean="0">
                <a:solidFill>
                  <a:schemeClr val="tx1"/>
                </a:solidFill>
              </a:rPr>
              <a:t>Recognising economies of scale in facility provision as well as WDA &amp; WPA joint working</a:t>
            </a:r>
          </a:p>
          <a:p>
            <a:pPr lvl="2"/>
            <a:endParaRPr lang="en-US" dirty="0" smtClean="0">
              <a:solidFill>
                <a:schemeClr val="tx1"/>
              </a:solidFill>
            </a:endParaRPr>
          </a:p>
          <a:p>
            <a:pPr lvl="1"/>
            <a:endParaRPr lang="en-US" dirty="0"/>
          </a:p>
        </p:txBody>
      </p:sp>
    </p:spTree>
    <p:extLst>
      <p:ext uri="{BB962C8B-B14F-4D97-AF65-F5344CB8AC3E}">
        <p14:creationId xmlns:p14="http://schemas.microsoft.com/office/powerpoint/2010/main" val="413794625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865245"/>
              </p:ext>
            </p:extLst>
          </p:nvPr>
        </p:nvGraphicFramePr>
        <p:xfrm>
          <a:off x="1442611" y="1052735"/>
          <a:ext cx="6864763" cy="4536504"/>
        </p:xfrm>
        <a:graphic>
          <a:graphicData uri="http://schemas.openxmlformats.org/drawingml/2006/table">
            <a:tbl>
              <a:tblPr>
                <a:tableStyleId>{5C22544A-7EE6-4342-B048-85BDC9FD1C3A}</a:tableStyleId>
              </a:tblPr>
              <a:tblGrid>
                <a:gridCol w="5158973"/>
                <a:gridCol w="1497766"/>
                <a:gridCol w="208024"/>
              </a:tblGrid>
              <a:tr h="567063">
                <a:tc>
                  <a:txBody>
                    <a:bodyPr/>
                    <a:lstStyle/>
                    <a:p>
                      <a:pPr algn="l" fontAlgn="b"/>
                      <a:r>
                        <a:rPr lang="en-GB" sz="2400" u="none" strike="noStrike" dirty="0">
                          <a:effectLst/>
                        </a:rPr>
                        <a:t>Northumberland</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1,112</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567063">
                <a:tc>
                  <a:txBody>
                    <a:bodyPr/>
                    <a:lstStyle/>
                    <a:p>
                      <a:pPr algn="l" fontAlgn="b"/>
                      <a:r>
                        <a:rPr lang="en-GB" sz="2400" u="none" strike="noStrike" dirty="0">
                          <a:effectLst/>
                        </a:rPr>
                        <a:t>Milton Keynes</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1,075</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567063">
                <a:tc>
                  <a:txBody>
                    <a:bodyPr/>
                    <a:lstStyle/>
                    <a:p>
                      <a:pPr algn="l" fontAlgn="b"/>
                      <a:r>
                        <a:rPr lang="en-GB" sz="2400" u="none" strike="noStrike" dirty="0">
                          <a:effectLst/>
                        </a:rPr>
                        <a:t>Newcastle upon Tyne</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1,038</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567063">
                <a:tc>
                  <a:txBody>
                    <a:bodyPr/>
                    <a:lstStyle/>
                    <a:p>
                      <a:pPr algn="l" fontAlgn="b"/>
                      <a:r>
                        <a:rPr lang="en-GB" sz="2400" u="none" strike="noStrike" dirty="0">
                          <a:effectLst/>
                        </a:rPr>
                        <a:t>Peterborough</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1,035</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567063">
                <a:tc>
                  <a:txBody>
                    <a:bodyPr/>
                    <a:lstStyle/>
                    <a:p>
                      <a:pPr algn="l" fontAlgn="b"/>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567063">
                <a:tc>
                  <a:txBody>
                    <a:bodyPr/>
                    <a:lstStyle/>
                    <a:p>
                      <a:pPr algn="l" fontAlgn="b"/>
                      <a:r>
                        <a:rPr lang="en-GB" sz="2400" u="none" strike="noStrike" dirty="0">
                          <a:effectLst/>
                        </a:rPr>
                        <a:t>WPA not codeable</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606,543</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567063">
                <a:tc>
                  <a:txBody>
                    <a:bodyPr/>
                    <a:lstStyle/>
                    <a:p>
                      <a:pPr algn="l" fontAlgn="b"/>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r h="567063">
                <a:tc>
                  <a:txBody>
                    <a:bodyPr/>
                    <a:lstStyle/>
                    <a:p>
                      <a:pPr algn="l" fontAlgn="b"/>
                      <a:r>
                        <a:rPr lang="en-GB" sz="2400" u="none" strike="noStrike" dirty="0">
                          <a:effectLst/>
                        </a:rPr>
                        <a:t>Total</a:t>
                      </a:r>
                      <a:endParaRPr lang="en-GB" sz="2400" b="0" i="0" u="none" strike="noStrike" dirty="0">
                        <a:solidFill>
                          <a:srgbClr val="000000"/>
                        </a:solidFill>
                        <a:effectLst/>
                        <a:latin typeface="Calibri"/>
                      </a:endParaRPr>
                    </a:p>
                  </a:txBody>
                  <a:tcPr marL="10319" marR="10319" marT="9525" marB="0" anchor="b"/>
                </a:tc>
                <a:tc>
                  <a:txBody>
                    <a:bodyPr/>
                    <a:lstStyle/>
                    <a:p>
                      <a:pPr algn="r" fontAlgn="b"/>
                      <a:r>
                        <a:rPr lang="en-GB" sz="2400" u="none" strike="noStrike" dirty="0">
                          <a:effectLst/>
                        </a:rPr>
                        <a:t>1,110,626</a:t>
                      </a:r>
                      <a:endParaRPr lang="en-GB" sz="2400" b="0" i="0" u="none" strike="noStrike" dirty="0">
                        <a:solidFill>
                          <a:srgbClr val="000000"/>
                        </a:solidFill>
                        <a:effectLst/>
                        <a:latin typeface="Calibri"/>
                      </a:endParaRPr>
                    </a:p>
                  </a:txBody>
                  <a:tcPr marL="10319" marR="10319" marT="9525" marB="0" anchor="b"/>
                </a:tc>
                <a:tc>
                  <a:txBody>
                    <a:bodyPr/>
                    <a:lstStyle/>
                    <a:p>
                      <a:pPr algn="l" fontAlgn="b"/>
                      <a:endParaRPr lang="en-GB" sz="1100" b="0" i="0" u="none" strike="noStrike" dirty="0">
                        <a:solidFill>
                          <a:srgbClr val="000000"/>
                        </a:solidFill>
                        <a:effectLst/>
                        <a:latin typeface="Calibri"/>
                      </a:endParaRPr>
                    </a:p>
                  </a:txBody>
                  <a:tcPr marL="10319" marR="10319" marT="9525" marB="0" anchor="b"/>
                </a:tc>
              </a:tr>
            </a:tbl>
          </a:graphicData>
        </a:graphic>
      </p:graphicFrame>
    </p:spTree>
    <p:extLst>
      <p:ext uri="{BB962C8B-B14F-4D97-AF65-F5344CB8AC3E}">
        <p14:creationId xmlns:p14="http://schemas.microsoft.com/office/powerpoint/2010/main" val="1387388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15" y="332656"/>
            <a:ext cx="8420100" cy="1143000"/>
          </a:xfrm>
        </p:spPr>
        <p:txBody>
          <a:bodyPr/>
          <a:lstStyle/>
          <a:p>
            <a:r>
              <a:rPr lang="en-GB" dirty="0" smtClean="0"/>
              <a:t>Basic Interrogator Info..</a:t>
            </a:r>
            <a:endParaRPr lang="en-GB" dirty="0"/>
          </a:p>
        </p:txBody>
      </p:sp>
      <p:sp>
        <p:nvSpPr>
          <p:cNvPr id="3" name="Content Placeholder 2"/>
          <p:cNvSpPr>
            <a:spLocks noGrp="1"/>
          </p:cNvSpPr>
          <p:nvPr>
            <p:ph idx="1"/>
          </p:nvPr>
        </p:nvSpPr>
        <p:spPr>
          <a:xfrm>
            <a:off x="350490" y="1628800"/>
            <a:ext cx="8814685" cy="3891136"/>
          </a:xfrm>
        </p:spPr>
        <p:txBody>
          <a:bodyPr/>
          <a:lstStyle/>
          <a:p>
            <a:r>
              <a:rPr lang="en-GB" sz="2800" dirty="0" smtClean="0"/>
              <a:t>Significant proportion “</a:t>
            </a:r>
            <a:r>
              <a:rPr lang="en-GB" sz="2800" dirty="0"/>
              <a:t>not codeable” </a:t>
            </a:r>
            <a:endParaRPr lang="en-GB" sz="2800" dirty="0" smtClean="0"/>
          </a:p>
          <a:p>
            <a:r>
              <a:rPr lang="en-GB" sz="2800" dirty="0" smtClean="0"/>
              <a:t>Waste </a:t>
            </a:r>
            <a:r>
              <a:rPr lang="en-GB" sz="2800" dirty="0"/>
              <a:t>where </a:t>
            </a:r>
            <a:r>
              <a:rPr lang="en-GB" sz="2800" dirty="0" smtClean="0"/>
              <a:t>origin &gt; destination is unclear</a:t>
            </a:r>
          </a:p>
          <a:p>
            <a:r>
              <a:rPr lang="en-GB" sz="2800" dirty="0"/>
              <a:t>D</a:t>
            </a:r>
            <a:r>
              <a:rPr lang="en-GB" sz="2800" dirty="0" smtClean="0"/>
              <a:t>ue </a:t>
            </a:r>
            <a:r>
              <a:rPr lang="en-GB" sz="2800" dirty="0"/>
              <a:t>to discrepancy </a:t>
            </a:r>
            <a:r>
              <a:rPr lang="en-GB" sz="2800" dirty="0" smtClean="0"/>
              <a:t>in returns or “milk rounds”  </a:t>
            </a:r>
          </a:p>
          <a:p>
            <a:r>
              <a:rPr lang="en-GB" sz="2800" dirty="0" smtClean="0"/>
              <a:t>Amount </a:t>
            </a:r>
            <a:r>
              <a:rPr lang="en-GB" sz="2800" dirty="0"/>
              <a:t>of un-codeable waste within </a:t>
            </a:r>
            <a:r>
              <a:rPr lang="en-GB" sz="2800" dirty="0" smtClean="0"/>
              <a:t>EA </a:t>
            </a:r>
            <a:r>
              <a:rPr lang="en-GB" sz="2800" dirty="0"/>
              <a:t>datasets </a:t>
            </a:r>
            <a:r>
              <a:rPr lang="en-GB" sz="2800" dirty="0" smtClean="0"/>
              <a:t>decreasing</a:t>
            </a:r>
          </a:p>
          <a:p>
            <a:r>
              <a:rPr lang="en-GB" sz="2800" dirty="0" smtClean="0"/>
              <a:t>Improvement overall picture but good enough?</a:t>
            </a:r>
            <a:endParaRPr lang="en-GB" sz="2800" dirty="0"/>
          </a:p>
          <a:p>
            <a:endParaRPr lang="en-GB" dirty="0"/>
          </a:p>
        </p:txBody>
      </p:sp>
    </p:spTree>
    <p:extLst>
      <p:ext uri="{BB962C8B-B14F-4D97-AF65-F5344CB8AC3E}">
        <p14:creationId xmlns:p14="http://schemas.microsoft.com/office/powerpoint/2010/main" val="1081314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116632"/>
            <a:ext cx="8420100" cy="1143000"/>
          </a:xfrm>
        </p:spPr>
        <p:txBody>
          <a:bodyPr/>
          <a:lstStyle/>
          <a:p>
            <a:r>
              <a:rPr lang="en-GB" dirty="0" smtClean="0"/>
              <a:t>Next Steps</a:t>
            </a:r>
            <a:endParaRPr lang="en-GB" dirty="0"/>
          </a:p>
        </p:txBody>
      </p:sp>
      <p:sp>
        <p:nvSpPr>
          <p:cNvPr id="3" name="Content Placeholder 2"/>
          <p:cNvSpPr>
            <a:spLocks noGrp="1"/>
          </p:cNvSpPr>
          <p:nvPr>
            <p:ph idx="1"/>
          </p:nvPr>
        </p:nvSpPr>
        <p:spPr>
          <a:xfrm>
            <a:off x="194471" y="1268760"/>
            <a:ext cx="9439049" cy="4752528"/>
          </a:xfrm>
        </p:spPr>
        <p:txBody>
          <a:bodyPr/>
          <a:lstStyle/>
          <a:p>
            <a:r>
              <a:rPr lang="en-GB" sz="2800" dirty="0" smtClean="0"/>
              <a:t>Imports vs exports shows Derbyshire imports </a:t>
            </a:r>
            <a:r>
              <a:rPr lang="en-GB" sz="2800" dirty="0"/>
              <a:t>more </a:t>
            </a:r>
            <a:r>
              <a:rPr lang="en-GB" sz="2800" dirty="0" smtClean="0"/>
              <a:t>(1.1 mt) </a:t>
            </a:r>
            <a:r>
              <a:rPr lang="en-GB" sz="2800" dirty="0"/>
              <a:t>than it exports (</a:t>
            </a:r>
            <a:r>
              <a:rPr lang="en-GB" sz="2800" dirty="0" smtClean="0"/>
              <a:t>930 kt)</a:t>
            </a:r>
          </a:p>
          <a:p>
            <a:pPr marL="0" indent="0">
              <a:buNone/>
            </a:pPr>
            <a:endParaRPr lang="en-GB" sz="2800" dirty="0" smtClean="0"/>
          </a:p>
          <a:p>
            <a:r>
              <a:rPr lang="en-GB" sz="2800" dirty="0" smtClean="0"/>
              <a:t>Exports still important – not landfill/single approach</a:t>
            </a:r>
          </a:p>
          <a:p>
            <a:pPr marL="0" indent="0">
              <a:buNone/>
            </a:pPr>
            <a:endParaRPr lang="en-GB" sz="2800" dirty="0"/>
          </a:p>
          <a:p>
            <a:r>
              <a:rPr lang="en-GB" sz="2800" dirty="0" smtClean="0"/>
              <a:t>Contacted WPA’s </a:t>
            </a:r>
            <a:r>
              <a:rPr lang="en-GB" sz="2800" dirty="0"/>
              <a:t>receiving </a:t>
            </a:r>
            <a:r>
              <a:rPr lang="en-GB" sz="2800" u="sng" dirty="0"/>
              <a:t>1,000 tonnes+  </a:t>
            </a:r>
            <a:r>
              <a:rPr lang="en-GB" sz="2800" dirty="0"/>
              <a:t>waste to identify and agree a number of key questions</a:t>
            </a:r>
            <a:r>
              <a:rPr lang="en-GB" sz="2800" dirty="0" smtClean="0"/>
              <a:t>.</a:t>
            </a:r>
          </a:p>
          <a:p>
            <a:pPr marL="0" indent="0">
              <a:buNone/>
            </a:pPr>
            <a:endParaRPr lang="en-GB" sz="2800" dirty="0"/>
          </a:p>
          <a:p>
            <a:r>
              <a:rPr lang="en-GB" sz="2800" dirty="0" smtClean="0"/>
              <a:t>1,000t limit </a:t>
            </a:r>
            <a:r>
              <a:rPr lang="en-GB" sz="2800" dirty="0"/>
              <a:t>was used to determine a “strategic” </a:t>
            </a:r>
            <a:r>
              <a:rPr lang="en-GB" sz="2800" dirty="0" smtClean="0"/>
              <a:t>movement relationship (Used </a:t>
            </a:r>
            <a:r>
              <a:rPr lang="en-GB" sz="2800" dirty="0"/>
              <a:t>by </a:t>
            </a:r>
            <a:r>
              <a:rPr lang="en-GB" sz="2800" dirty="0" smtClean="0"/>
              <a:t>NCC and </a:t>
            </a:r>
            <a:r>
              <a:rPr lang="en-GB" sz="2800" dirty="0"/>
              <a:t>found </a:t>
            </a:r>
            <a:r>
              <a:rPr lang="en-GB" sz="2800" dirty="0" smtClean="0"/>
              <a:t>sound) </a:t>
            </a:r>
            <a:endParaRPr lang="en-GB" sz="2800" dirty="0"/>
          </a:p>
          <a:p>
            <a:endParaRPr lang="en-GB" dirty="0"/>
          </a:p>
        </p:txBody>
      </p:sp>
    </p:spTree>
    <p:extLst>
      <p:ext uri="{BB962C8B-B14F-4D97-AF65-F5344CB8AC3E}">
        <p14:creationId xmlns:p14="http://schemas.microsoft.com/office/powerpoint/2010/main" val="59871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63" y="260648"/>
            <a:ext cx="8420100" cy="1143000"/>
          </a:xfrm>
        </p:spPr>
        <p:txBody>
          <a:bodyPr/>
          <a:lstStyle/>
          <a:p>
            <a:r>
              <a:rPr lang="en-GB" dirty="0" smtClean="0"/>
              <a:t> </a:t>
            </a:r>
            <a:endParaRPr lang="en-GB" dirty="0"/>
          </a:p>
        </p:txBody>
      </p:sp>
      <p:sp>
        <p:nvSpPr>
          <p:cNvPr id="3" name="Content Placeholder 2"/>
          <p:cNvSpPr>
            <a:spLocks noGrp="1"/>
          </p:cNvSpPr>
          <p:nvPr>
            <p:ph idx="1"/>
          </p:nvPr>
        </p:nvSpPr>
        <p:spPr>
          <a:xfrm>
            <a:off x="194471" y="620688"/>
            <a:ext cx="8970997" cy="5472608"/>
          </a:xfrm>
        </p:spPr>
        <p:txBody>
          <a:bodyPr/>
          <a:lstStyle/>
          <a:p>
            <a:r>
              <a:rPr lang="en-GB" sz="2800" dirty="0" smtClean="0"/>
              <a:t>Contacted </a:t>
            </a:r>
            <a:r>
              <a:rPr lang="en-GB" sz="2800" dirty="0"/>
              <a:t>via </a:t>
            </a:r>
            <a:r>
              <a:rPr lang="en-GB" sz="2800" dirty="0" smtClean="0"/>
              <a:t>WPA letter </a:t>
            </a:r>
            <a:r>
              <a:rPr lang="en-GB" sz="2800" dirty="0"/>
              <a:t>and telephone call </a:t>
            </a:r>
            <a:endParaRPr lang="en-GB" sz="2800" dirty="0" smtClean="0"/>
          </a:p>
          <a:p>
            <a:r>
              <a:rPr lang="en-GB" sz="2800" dirty="0" smtClean="0"/>
              <a:t>Established availability into plan </a:t>
            </a:r>
            <a:r>
              <a:rPr lang="en-GB" sz="2800" dirty="0"/>
              <a:t>period. </a:t>
            </a:r>
            <a:endParaRPr lang="en-GB" sz="2800" dirty="0" smtClean="0"/>
          </a:p>
          <a:p>
            <a:r>
              <a:rPr lang="en-GB" sz="2800" dirty="0" smtClean="0"/>
              <a:t>Additional focus - strategic sites within </a:t>
            </a:r>
            <a:r>
              <a:rPr lang="en-GB" sz="2800" u="sng" dirty="0" smtClean="0"/>
              <a:t>50 miles</a:t>
            </a:r>
          </a:p>
          <a:p>
            <a:r>
              <a:rPr lang="en-GB" sz="2800" u="sng" dirty="0" smtClean="0"/>
              <a:t>Additional private sector discussion</a:t>
            </a:r>
          </a:p>
          <a:p>
            <a:r>
              <a:rPr lang="en-GB" sz="2800" dirty="0" smtClean="0"/>
              <a:t>(No </a:t>
            </a:r>
            <a:r>
              <a:rPr lang="en-GB" sz="2800" dirty="0"/>
              <a:t>response received identified any reason why the capacity will not continue to be available</a:t>
            </a:r>
            <a:r>
              <a:rPr lang="en-GB" sz="2800" dirty="0" smtClean="0"/>
              <a:t>.)</a:t>
            </a:r>
            <a:endParaRPr lang="en-GB" sz="2800" dirty="0"/>
          </a:p>
          <a:p>
            <a:r>
              <a:rPr lang="en-GB" sz="2800" dirty="0"/>
              <a:t>Full details of all </a:t>
            </a:r>
            <a:r>
              <a:rPr lang="en-GB" sz="2800" dirty="0" smtClean="0"/>
              <a:t>attempts/responses contained </a:t>
            </a:r>
            <a:r>
              <a:rPr lang="en-GB" sz="2800" dirty="0"/>
              <a:t>within the waste data evidence </a:t>
            </a:r>
            <a:r>
              <a:rPr lang="en-GB" sz="2800" dirty="0" smtClean="0"/>
              <a:t>base</a:t>
            </a:r>
          </a:p>
          <a:p>
            <a:r>
              <a:rPr lang="en-GB" sz="2800" u="sng" dirty="0" smtClean="0"/>
              <a:t>Null response means question about capacity assumption to be reflected in gap analysis</a:t>
            </a:r>
            <a:endParaRPr lang="en-GB" sz="2800" u="sng" dirty="0"/>
          </a:p>
          <a:p>
            <a:endParaRPr lang="en-GB" dirty="0"/>
          </a:p>
        </p:txBody>
      </p:sp>
    </p:spTree>
    <p:extLst>
      <p:ext uri="{BB962C8B-B14F-4D97-AF65-F5344CB8AC3E}">
        <p14:creationId xmlns:p14="http://schemas.microsoft.com/office/powerpoint/2010/main" val="1735342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3" y="404664"/>
            <a:ext cx="9517057" cy="864096"/>
          </a:xfrm>
        </p:spPr>
        <p:txBody>
          <a:bodyPr/>
          <a:lstStyle/>
          <a:p>
            <a:r>
              <a:rPr lang="en-GB" dirty="0" smtClean="0"/>
              <a:t>A word for Counties (DtC with yourself) </a:t>
            </a:r>
            <a:endParaRPr lang="en-GB" dirty="0"/>
          </a:p>
        </p:txBody>
      </p:sp>
      <p:sp>
        <p:nvSpPr>
          <p:cNvPr id="3" name="Content Placeholder 2"/>
          <p:cNvSpPr>
            <a:spLocks noGrp="1"/>
          </p:cNvSpPr>
          <p:nvPr>
            <p:ph idx="1"/>
          </p:nvPr>
        </p:nvSpPr>
        <p:spPr>
          <a:xfrm>
            <a:off x="116464" y="1484784"/>
            <a:ext cx="9439049" cy="4251176"/>
          </a:xfrm>
        </p:spPr>
        <p:txBody>
          <a:bodyPr/>
          <a:lstStyle/>
          <a:p>
            <a:r>
              <a:rPr lang="en-GB" sz="2800" dirty="0" smtClean="0"/>
              <a:t>NPPF </a:t>
            </a:r>
            <a:r>
              <a:rPr lang="en-GB" sz="2800" i="1" dirty="0" smtClean="0"/>
              <a:t>“in two </a:t>
            </a:r>
            <a:r>
              <a:rPr lang="en-GB" sz="2800" i="1" dirty="0"/>
              <a:t>tier areas County and District councils should cooperate with each </a:t>
            </a:r>
            <a:r>
              <a:rPr lang="en-GB" sz="2800" i="1" dirty="0" smtClean="0"/>
              <a:t>other”</a:t>
            </a:r>
            <a:endParaRPr lang="en-GB" sz="2800" i="1" dirty="0"/>
          </a:p>
          <a:p>
            <a:r>
              <a:rPr lang="en-GB" sz="2800" dirty="0" smtClean="0"/>
              <a:t>Historic District resistance to </a:t>
            </a:r>
            <a:r>
              <a:rPr lang="en-GB" sz="2800" u="sng" dirty="0" smtClean="0"/>
              <a:t>all</a:t>
            </a:r>
            <a:r>
              <a:rPr lang="en-GB" sz="2800" dirty="0" smtClean="0"/>
              <a:t> waste development and argument of negative economic impact </a:t>
            </a:r>
          </a:p>
          <a:p>
            <a:pPr marL="0" indent="0">
              <a:buNone/>
            </a:pPr>
            <a:r>
              <a:rPr lang="en-GB" sz="2800" dirty="0"/>
              <a:t> </a:t>
            </a:r>
            <a:r>
              <a:rPr lang="en-GB" sz="2800" dirty="0" smtClean="0"/>
              <a:t>                                    (MS Headquarters scenario)</a:t>
            </a:r>
          </a:p>
          <a:p>
            <a:pPr marL="0" indent="0">
              <a:buNone/>
            </a:pPr>
            <a:endParaRPr lang="en-GB" sz="2800" dirty="0" smtClean="0"/>
          </a:p>
          <a:p>
            <a:r>
              <a:rPr lang="en-GB" sz="2800" dirty="0" smtClean="0"/>
              <a:t>Some districts DtC “no sites suitable or no need”</a:t>
            </a:r>
          </a:p>
          <a:p>
            <a:r>
              <a:rPr lang="en-GB" sz="2800" dirty="0" smtClean="0"/>
              <a:t>Let them decide (light, any or none)</a:t>
            </a:r>
            <a:endParaRPr lang="en-GB" sz="2800" dirty="0"/>
          </a:p>
          <a:p>
            <a:r>
              <a:rPr lang="en-GB" sz="2800" dirty="0" smtClean="0"/>
              <a:t>However; change – econometrics, employment land  and restructuring. </a:t>
            </a:r>
            <a:endParaRPr lang="en-GB" sz="2800" dirty="0"/>
          </a:p>
        </p:txBody>
      </p:sp>
    </p:spTree>
    <p:extLst>
      <p:ext uri="{BB962C8B-B14F-4D97-AF65-F5344CB8AC3E}">
        <p14:creationId xmlns:p14="http://schemas.microsoft.com/office/powerpoint/2010/main" val="395055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buNone/>
            </a:pPr>
            <a:r>
              <a:rPr lang="en-GB" sz="3600" dirty="0" smtClean="0"/>
              <a:t>Learning from the Housing DtC fail </a:t>
            </a:r>
          </a:p>
          <a:p>
            <a:pPr marL="0" indent="0">
              <a:buNone/>
            </a:pPr>
            <a:r>
              <a:rPr lang="en-GB" sz="3600" dirty="0" smtClean="0"/>
              <a:t>- the perfect storm</a:t>
            </a:r>
            <a:endParaRPr lang="en-GB" sz="3600" dirty="0"/>
          </a:p>
        </p:txBody>
      </p:sp>
    </p:spTree>
    <p:extLst>
      <p:ext uri="{BB962C8B-B14F-4D97-AF65-F5344CB8AC3E}">
        <p14:creationId xmlns:p14="http://schemas.microsoft.com/office/powerpoint/2010/main" val="3383683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3" y="188640"/>
            <a:ext cx="9517057" cy="1143000"/>
          </a:xfrm>
        </p:spPr>
        <p:txBody>
          <a:bodyPr/>
          <a:lstStyle/>
          <a:p>
            <a:r>
              <a:rPr lang="en-GB" dirty="0" smtClean="0"/>
              <a:t> LEPS and growth/economic change</a:t>
            </a:r>
            <a:br>
              <a:rPr lang="en-GB" dirty="0" smtClean="0"/>
            </a:br>
            <a:r>
              <a:rPr lang="en-GB" dirty="0" smtClean="0"/>
              <a:t>…</a:t>
            </a:r>
            <a:r>
              <a:rPr lang="en-GB" sz="2800" dirty="0" smtClean="0"/>
              <a:t>(more DtC with yourself)</a:t>
            </a:r>
            <a:endParaRPr lang="en-GB" sz="2800" dirty="0"/>
          </a:p>
        </p:txBody>
      </p:sp>
      <p:sp>
        <p:nvSpPr>
          <p:cNvPr id="3" name="Content Placeholder 2"/>
          <p:cNvSpPr>
            <a:spLocks noGrp="1"/>
          </p:cNvSpPr>
          <p:nvPr>
            <p:ph idx="1"/>
          </p:nvPr>
        </p:nvSpPr>
        <p:spPr>
          <a:xfrm>
            <a:off x="194471" y="1412776"/>
            <a:ext cx="8502650" cy="3733800"/>
          </a:xfrm>
        </p:spPr>
        <p:txBody>
          <a:bodyPr/>
          <a:lstStyle/>
          <a:p>
            <a:pPr marL="0" indent="0">
              <a:buNone/>
            </a:pPr>
            <a:endParaRPr lang="en-GB" sz="2800" dirty="0" smtClean="0"/>
          </a:p>
          <a:p>
            <a:pPr marL="0" indent="0">
              <a:buNone/>
            </a:pPr>
            <a:r>
              <a:rPr lang="en-GB" sz="2800" dirty="0" smtClean="0"/>
              <a:t>Basic Waste DtC approach risks missing out - </a:t>
            </a:r>
            <a:endParaRPr lang="en-GB" sz="2800" dirty="0"/>
          </a:p>
          <a:p>
            <a:pPr marL="0" indent="0">
              <a:buNone/>
            </a:pPr>
            <a:endParaRPr lang="en-GB" sz="2800" dirty="0"/>
          </a:p>
          <a:p>
            <a:r>
              <a:rPr lang="en-GB" sz="2800" dirty="0" smtClean="0"/>
              <a:t>Above trend economic growth in adjoining areas</a:t>
            </a:r>
            <a:endParaRPr lang="en-GB" sz="2800" dirty="0"/>
          </a:p>
          <a:p>
            <a:r>
              <a:rPr lang="en-GB" sz="2800" dirty="0" smtClean="0"/>
              <a:t>Government/HCA drive for housing growth </a:t>
            </a:r>
            <a:endParaRPr lang="en-GB" sz="2800" dirty="0"/>
          </a:p>
          <a:p>
            <a:r>
              <a:rPr lang="en-GB" sz="2800" dirty="0"/>
              <a:t>Changes to waste management </a:t>
            </a:r>
            <a:r>
              <a:rPr lang="en-GB" sz="2800" dirty="0" smtClean="0"/>
              <a:t>from technology advances, market segmentation </a:t>
            </a:r>
            <a:r>
              <a:rPr lang="en-GB" sz="2800" dirty="0"/>
              <a:t>and market </a:t>
            </a:r>
            <a:r>
              <a:rPr lang="en-GB" sz="2800" dirty="0" smtClean="0"/>
              <a:t>opportunity </a:t>
            </a:r>
            <a:r>
              <a:rPr lang="en-GB" sz="2800" dirty="0"/>
              <a:t>from new </a:t>
            </a:r>
            <a:r>
              <a:rPr lang="en-GB" sz="2800" dirty="0" smtClean="0"/>
              <a:t>legislation </a:t>
            </a:r>
            <a:r>
              <a:rPr lang="en-GB" sz="2800" dirty="0"/>
              <a:t>and the WMH</a:t>
            </a:r>
          </a:p>
          <a:p>
            <a:pPr marL="0" indent="0">
              <a:buNone/>
            </a:pPr>
            <a:endParaRPr lang="en-GB" sz="2400" dirty="0"/>
          </a:p>
        </p:txBody>
      </p:sp>
    </p:spTree>
    <p:extLst>
      <p:ext uri="{BB962C8B-B14F-4D97-AF65-F5344CB8AC3E}">
        <p14:creationId xmlns:p14="http://schemas.microsoft.com/office/powerpoint/2010/main" val="1505419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66" y="332656"/>
            <a:ext cx="9517057" cy="1296144"/>
          </a:xfrm>
        </p:spPr>
        <p:txBody>
          <a:bodyPr/>
          <a:lstStyle/>
          <a:p>
            <a:r>
              <a:rPr lang="en-GB" sz="3200" dirty="0" smtClean="0"/>
              <a:t>LEPs - Anything to do with Waste Planning?</a:t>
            </a:r>
            <a:endParaRPr lang="en-GB" sz="3200" dirty="0"/>
          </a:p>
        </p:txBody>
      </p:sp>
      <p:sp>
        <p:nvSpPr>
          <p:cNvPr id="3" name="Content Placeholder 2"/>
          <p:cNvSpPr>
            <a:spLocks noGrp="1"/>
          </p:cNvSpPr>
          <p:nvPr>
            <p:ph idx="1"/>
          </p:nvPr>
        </p:nvSpPr>
        <p:spPr>
          <a:xfrm>
            <a:off x="660400" y="1988840"/>
            <a:ext cx="8502650" cy="3816424"/>
          </a:xfrm>
        </p:spPr>
        <p:txBody>
          <a:bodyPr/>
          <a:lstStyle/>
          <a:p>
            <a:endParaRPr lang="en-GB" dirty="0"/>
          </a:p>
          <a:p>
            <a:pPr marL="0" indent="0" algn="ctr">
              <a:buNone/>
            </a:pPr>
            <a:endParaRPr lang="en-GB" sz="900" b="1" dirty="0" smtClean="0"/>
          </a:p>
          <a:p>
            <a:pPr marL="0" indent="0" algn="ctr">
              <a:buNone/>
            </a:pPr>
            <a:endParaRPr lang="en-GB" sz="900" b="1" dirty="0"/>
          </a:p>
          <a:p>
            <a:pPr marL="0" indent="0" algn="ctr">
              <a:buNone/>
            </a:pPr>
            <a:endParaRPr lang="en-GB" sz="900" b="1" dirty="0" smtClean="0"/>
          </a:p>
          <a:p>
            <a:pPr marL="0" indent="0" algn="ctr">
              <a:buNone/>
            </a:pPr>
            <a:endParaRPr lang="en-GB" sz="900" b="1" dirty="0"/>
          </a:p>
          <a:p>
            <a:pPr marL="0" indent="0" algn="ctr">
              <a:buNone/>
            </a:pPr>
            <a:endParaRPr lang="en-GB" sz="900" b="1" dirty="0" smtClean="0"/>
          </a:p>
          <a:p>
            <a:pPr marL="0" indent="0" algn="ctr">
              <a:buNone/>
            </a:pPr>
            <a:endParaRPr lang="en-GB" sz="900" b="1" dirty="0"/>
          </a:p>
          <a:p>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r>
              <a:rPr lang="en-GB" sz="2400" dirty="0" smtClean="0"/>
              <a:t>&gt; FSB / LPA view of this? </a:t>
            </a:r>
            <a:endParaRPr lang="en-GB" sz="2400" dirty="0"/>
          </a:p>
          <a:p>
            <a:endParaRPr lang="en-GB" dirty="0"/>
          </a:p>
        </p:txBody>
      </p:sp>
      <p:sp>
        <p:nvSpPr>
          <p:cNvPr id="4" name="Oval 3"/>
          <p:cNvSpPr/>
          <p:nvPr/>
        </p:nvSpPr>
        <p:spPr bwMode="auto">
          <a:xfrm>
            <a:off x="170666" y="1916832"/>
            <a:ext cx="9517057" cy="403244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2200" dirty="0" smtClean="0">
                <a:solidFill>
                  <a:srgbClr val="000066"/>
                </a:solidFill>
                <a:latin typeface="Arial"/>
              </a:rPr>
              <a:t>STRATEGIC </a:t>
            </a:r>
            <a:r>
              <a:rPr lang="en-GB" sz="2200" dirty="0">
                <a:solidFill>
                  <a:srgbClr val="000066"/>
                </a:solidFill>
                <a:latin typeface="Arial"/>
              </a:rPr>
              <a:t>ECONOMIC PLAN</a:t>
            </a:r>
          </a:p>
          <a:p>
            <a:pPr algn="ctr" eaLnBrk="0" hangingPunct="0"/>
            <a:r>
              <a:rPr lang="en-GB" sz="2200" b="0" dirty="0">
                <a:solidFill>
                  <a:srgbClr val="000066"/>
                </a:solidFill>
                <a:latin typeface="Arial"/>
              </a:rPr>
              <a:t>“By 2023 we will” </a:t>
            </a:r>
          </a:p>
          <a:p>
            <a:pPr algn="ctr" eaLnBrk="0" hangingPunct="0"/>
            <a:endParaRPr lang="en-GB" sz="2200" b="0" dirty="0">
              <a:solidFill>
                <a:srgbClr val="000066"/>
              </a:solidFill>
              <a:latin typeface="Arial"/>
            </a:endParaRPr>
          </a:p>
          <a:p>
            <a:pPr marL="342900" indent="-342900" eaLnBrk="0" hangingPunct="0">
              <a:buFont typeface="Arial" panose="020B0604020202020204" pitchFamily="34" charset="0"/>
              <a:buChar char="•"/>
            </a:pPr>
            <a:r>
              <a:rPr lang="en-GB" sz="2200" b="0" dirty="0">
                <a:solidFill>
                  <a:srgbClr val="000066"/>
                </a:solidFill>
                <a:latin typeface="Arial"/>
              </a:rPr>
              <a:t>Deliver 55,000 new jobs in the private sector </a:t>
            </a:r>
          </a:p>
          <a:p>
            <a:pPr marL="342900" indent="-342900" eaLnBrk="0" hangingPunct="0">
              <a:buFont typeface="Arial" panose="020B0604020202020204" pitchFamily="34" charset="0"/>
              <a:buChar char="•"/>
            </a:pPr>
            <a:r>
              <a:rPr lang="en-GB" sz="2200" b="0" dirty="0">
                <a:solidFill>
                  <a:srgbClr val="000066"/>
                </a:solidFill>
                <a:latin typeface="Arial"/>
              </a:rPr>
              <a:t>Accelerate delivery of 77,000 new homes </a:t>
            </a:r>
          </a:p>
          <a:p>
            <a:pPr marL="342900" indent="-342900" eaLnBrk="0" hangingPunct="0">
              <a:buFont typeface="Arial" panose="020B0604020202020204" pitchFamily="34" charset="0"/>
              <a:buChar char="•"/>
            </a:pPr>
            <a:r>
              <a:rPr lang="en-GB" sz="2200" b="0" dirty="0">
                <a:solidFill>
                  <a:srgbClr val="000066"/>
                </a:solidFill>
                <a:latin typeface="Arial"/>
              </a:rPr>
              <a:t>Increase our business base </a:t>
            </a:r>
          </a:p>
          <a:p>
            <a:pPr marL="342900" indent="-342900" eaLnBrk="0" hangingPunct="0">
              <a:buFont typeface="Arial" panose="020B0604020202020204" pitchFamily="34" charset="0"/>
              <a:buChar char="•"/>
            </a:pPr>
            <a:r>
              <a:rPr lang="en-GB" sz="2200" b="0" dirty="0">
                <a:solidFill>
                  <a:srgbClr val="000066"/>
                </a:solidFill>
                <a:latin typeface="Arial"/>
              </a:rPr>
              <a:t>Share </a:t>
            </a:r>
            <a:r>
              <a:rPr lang="en-GB" sz="2200" b="0" dirty="0" smtClean="0">
                <a:solidFill>
                  <a:srgbClr val="000066"/>
                </a:solidFill>
                <a:latin typeface="Arial"/>
              </a:rPr>
              <a:t>benefits </a:t>
            </a:r>
            <a:r>
              <a:rPr lang="en-GB" sz="2200" b="0" dirty="0">
                <a:solidFill>
                  <a:srgbClr val="000066"/>
                </a:solidFill>
                <a:latin typeface="Arial"/>
              </a:rPr>
              <a:t>of growth across </a:t>
            </a:r>
            <a:r>
              <a:rPr lang="en-GB" sz="2200" b="0" dirty="0" smtClean="0">
                <a:solidFill>
                  <a:srgbClr val="000066"/>
                </a:solidFill>
                <a:latin typeface="Arial"/>
              </a:rPr>
              <a:t>communities</a:t>
            </a:r>
            <a:endParaRPr lang="en-GB" sz="2200" b="0" dirty="0">
              <a:solidFill>
                <a:srgbClr val="000066"/>
              </a:solidFill>
              <a:latin typeface="Arial"/>
            </a:endParaRPr>
          </a:p>
        </p:txBody>
      </p:sp>
    </p:spTree>
    <p:extLst>
      <p:ext uri="{BB962C8B-B14F-4D97-AF65-F5344CB8AC3E}">
        <p14:creationId xmlns:p14="http://schemas.microsoft.com/office/powerpoint/2010/main" val="23401576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27" y="914400"/>
            <a:ext cx="8420100" cy="210344"/>
          </a:xfrm>
        </p:spPr>
        <p:txBody>
          <a:bodyPr/>
          <a:lstStyle/>
          <a:p>
            <a:r>
              <a:rPr lang="en-GB" dirty="0" smtClean="0"/>
              <a:t> </a:t>
            </a:r>
            <a:endParaRPr lang="en-GB" dirty="0"/>
          </a:p>
        </p:txBody>
      </p:sp>
      <p:sp>
        <p:nvSpPr>
          <p:cNvPr id="3" name="Content Placeholder 2"/>
          <p:cNvSpPr>
            <a:spLocks noGrp="1"/>
          </p:cNvSpPr>
          <p:nvPr>
            <p:ph idx="1"/>
          </p:nvPr>
        </p:nvSpPr>
        <p:spPr>
          <a:xfrm>
            <a:off x="660400" y="1052736"/>
            <a:ext cx="8502650" cy="5043264"/>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06" y="980728"/>
            <a:ext cx="9049005"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46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Economics</a:t>
            </a:r>
            <a:endParaRPr lang="en-GB" dirty="0"/>
          </a:p>
        </p:txBody>
      </p:sp>
      <p:sp>
        <p:nvSpPr>
          <p:cNvPr id="3" name="Content Placeholder 2"/>
          <p:cNvSpPr>
            <a:spLocks noGrp="1"/>
          </p:cNvSpPr>
          <p:nvPr>
            <p:ph idx="1"/>
          </p:nvPr>
        </p:nvSpPr>
        <p:spPr/>
        <p:txBody>
          <a:bodyPr/>
          <a:lstStyle/>
          <a:p>
            <a:r>
              <a:rPr lang="en-GB" sz="2800" dirty="0" smtClean="0"/>
              <a:t>Paradigm shift </a:t>
            </a:r>
            <a:r>
              <a:rPr lang="en-GB" sz="2800" dirty="0"/>
              <a:t>i</a:t>
            </a:r>
            <a:r>
              <a:rPr lang="en-GB" sz="2800" dirty="0" smtClean="0"/>
              <a:t>n data needed. As much effort as on those flood risk  assessments?</a:t>
            </a:r>
          </a:p>
          <a:p>
            <a:pPr marL="0" indent="0">
              <a:buNone/>
            </a:pPr>
            <a:endParaRPr lang="en-GB" sz="2800" dirty="0"/>
          </a:p>
          <a:p>
            <a:r>
              <a:rPr lang="en-GB" sz="2800" dirty="0" smtClean="0"/>
              <a:t>Reasonable to ask </a:t>
            </a:r>
            <a:r>
              <a:rPr lang="en-GB" sz="2800" dirty="0"/>
              <a:t>objectors (including </a:t>
            </a:r>
            <a:r>
              <a:rPr lang="en-GB" sz="2800" dirty="0" smtClean="0"/>
              <a:t>other LPAs) </a:t>
            </a:r>
            <a:r>
              <a:rPr lang="en-GB" sz="2800" dirty="0"/>
              <a:t>to </a:t>
            </a:r>
            <a:r>
              <a:rPr lang="en-GB" sz="2800" dirty="0" smtClean="0"/>
              <a:t>at </a:t>
            </a:r>
            <a:r>
              <a:rPr lang="en-GB" sz="2800" dirty="0"/>
              <a:t>least try to </a:t>
            </a:r>
            <a:r>
              <a:rPr lang="en-GB" sz="2800" dirty="0" smtClean="0"/>
              <a:t>quantify alleged </a:t>
            </a:r>
            <a:r>
              <a:rPr lang="en-GB" sz="2800" dirty="0"/>
              <a:t>negative </a:t>
            </a:r>
            <a:r>
              <a:rPr lang="en-GB" sz="2800" dirty="0" smtClean="0"/>
              <a:t>economic impact of development</a:t>
            </a:r>
          </a:p>
          <a:p>
            <a:pPr marL="0" indent="0">
              <a:buNone/>
            </a:pPr>
            <a:r>
              <a:rPr lang="en-GB" sz="2800" dirty="0" smtClean="0"/>
              <a:t> – it </a:t>
            </a:r>
            <a:r>
              <a:rPr lang="en-GB" sz="2800" dirty="0"/>
              <a:t>is </a:t>
            </a:r>
            <a:r>
              <a:rPr lang="en-GB" sz="2800" dirty="0" smtClean="0"/>
              <a:t>easier </a:t>
            </a:r>
            <a:r>
              <a:rPr lang="en-GB" sz="2800" dirty="0"/>
              <a:t>to say than do</a:t>
            </a:r>
          </a:p>
          <a:p>
            <a:endParaRPr lang="en-GB" dirty="0"/>
          </a:p>
        </p:txBody>
      </p:sp>
    </p:spTree>
    <p:extLst>
      <p:ext uri="{BB962C8B-B14F-4D97-AF65-F5344CB8AC3E}">
        <p14:creationId xmlns:p14="http://schemas.microsoft.com/office/powerpoint/2010/main" val="6478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to Cooperate Overview</a:t>
            </a:r>
            <a:endParaRPr lang="en-US" dirty="0"/>
          </a:p>
        </p:txBody>
      </p:sp>
      <p:sp>
        <p:nvSpPr>
          <p:cNvPr id="3" name="Content Placeholder 2"/>
          <p:cNvSpPr>
            <a:spLocks noGrp="1"/>
          </p:cNvSpPr>
          <p:nvPr>
            <p:ph idx="1"/>
          </p:nvPr>
        </p:nvSpPr>
        <p:spPr>
          <a:xfrm>
            <a:off x="495300" y="1417641"/>
            <a:ext cx="8915400" cy="4525963"/>
          </a:xfrm>
        </p:spPr>
        <p:txBody>
          <a:bodyPr/>
          <a:lstStyle/>
          <a:p>
            <a:pPr marL="342900" lvl="1" indent="-342900">
              <a:buFontTx/>
              <a:buChar char="•"/>
            </a:pPr>
            <a:r>
              <a:rPr lang="en-US" sz="3200" dirty="0" smtClean="0">
                <a:solidFill>
                  <a:schemeClr val="tx1"/>
                </a:solidFill>
              </a:rPr>
              <a:t>Some Compliance challenges:</a:t>
            </a:r>
          </a:p>
          <a:p>
            <a:pPr marL="742950" lvl="2" indent="-342900">
              <a:buFont typeface="Wingdings" charset="2"/>
              <a:buChar char="Ø"/>
            </a:pPr>
            <a:r>
              <a:rPr lang="en-US" sz="2800" dirty="0" smtClean="0">
                <a:solidFill>
                  <a:schemeClr val="tx1"/>
                </a:solidFill>
              </a:rPr>
              <a:t>Legal compliance issue  - Inspector has little or no room for </a:t>
            </a:r>
            <a:r>
              <a:rPr lang="en-US" sz="2800" dirty="0" err="1" smtClean="0">
                <a:solidFill>
                  <a:schemeClr val="tx1"/>
                </a:solidFill>
              </a:rPr>
              <a:t>manoeuvre</a:t>
            </a:r>
            <a:endParaRPr lang="en-US" sz="2800" dirty="0" smtClean="0">
              <a:solidFill>
                <a:schemeClr val="tx1"/>
              </a:solidFill>
            </a:endParaRPr>
          </a:p>
          <a:p>
            <a:pPr marL="742950" lvl="2" indent="-342900">
              <a:buFont typeface="Wingdings" charset="2"/>
              <a:buChar char="Ø"/>
            </a:pPr>
            <a:r>
              <a:rPr lang="en-US" sz="2800" dirty="0" smtClean="0">
                <a:solidFill>
                  <a:schemeClr val="tx1"/>
                </a:solidFill>
              </a:rPr>
              <a:t>It’s not a ‘duty to agree’ - may agree to disagree</a:t>
            </a:r>
          </a:p>
          <a:p>
            <a:pPr marL="742950" lvl="2" indent="-342900">
              <a:buFont typeface="Wingdings" charset="2"/>
              <a:buChar char="Ø"/>
            </a:pPr>
            <a:r>
              <a:rPr lang="en-US" sz="2800" dirty="0" smtClean="0">
                <a:solidFill>
                  <a:schemeClr val="tx1"/>
                </a:solidFill>
              </a:rPr>
              <a:t>Local plan making timetables rarely align but it </a:t>
            </a:r>
            <a:r>
              <a:rPr lang="en-US" sz="2800" dirty="0">
                <a:solidFill>
                  <a:schemeClr val="tx1"/>
                </a:solidFill>
              </a:rPr>
              <a:t>can’t be fixed </a:t>
            </a:r>
            <a:r>
              <a:rPr lang="en-US" sz="2800" dirty="0" smtClean="0">
                <a:solidFill>
                  <a:schemeClr val="tx1"/>
                </a:solidFill>
              </a:rPr>
              <a:t>retrospectively</a:t>
            </a:r>
          </a:p>
          <a:p>
            <a:pPr marL="742950" lvl="2" indent="-342900">
              <a:buFont typeface="Wingdings" charset="2"/>
              <a:buChar char="Ø"/>
            </a:pPr>
            <a:r>
              <a:rPr lang="en-US" sz="2800" dirty="0" smtClean="0">
                <a:solidFill>
                  <a:schemeClr val="tx1"/>
                </a:solidFill>
              </a:rPr>
              <a:t>Duplication of effort - </a:t>
            </a:r>
            <a:r>
              <a:rPr lang="en-US" sz="2800" dirty="0" err="1" smtClean="0">
                <a:solidFill>
                  <a:schemeClr val="tx1"/>
                </a:solidFill>
              </a:rPr>
              <a:t>paperchase</a:t>
            </a:r>
            <a:endParaRPr lang="en-US" sz="2800" dirty="0" smtClean="0">
              <a:solidFill>
                <a:schemeClr val="tx1"/>
              </a:solidFill>
            </a:endParaRPr>
          </a:p>
        </p:txBody>
      </p:sp>
    </p:spTree>
    <p:extLst>
      <p:ext uri="{BB962C8B-B14F-4D97-AF65-F5344CB8AC3E}">
        <p14:creationId xmlns:p14="http://schemas.microsoft.com/office/powerpoint/2010/main" val="95924234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491" y="476672"/>
            <a:ext cx="8445819" cy="864096"/>
          </a:xfrm>
        </p:spPr>
        <p:txBody>
          <a:bodyPr/>
          <a:lstStyle/>
          <a:p>
            <a:r>
              <a:rPr lang="en-GB" dirty="0"/>
              <a:t>B</a:t>
            </a:r>
            <a:r>
              <a:rPr lang="en-GB" dirty="0" smtClean="0"/>
              <a:t>uilding block initial suggestions..</a:t>
            </a:r>
            <a:endParaRPr lang="en-GB" dirty="0"/>
          </a:p>
        </p:txBody>
      </p:sp>
      <p:sp>
        <p:nvSpPr>
          <p:cNvPr id="3" name="Content Placeholder 2"/>
          <p:cNvSpPr>
            <a:spLocks noGrp="1"/>
          </p:cNvSpPr>
          <p:nvPr>
            <p:ph idx="1"/>
          </p:nvPr>
        </p:nvSpPr>
        <p:spPr>
          <a:xfrm>
            <a:off x="350490" y="1916832"/>
            <a:ext cx="8812561" cy="4179168"/>
          </a:xfrm>
        </p:spPr>
        <p:txBody>
          <a:bodyPr/>
          <a:lstStyle/>
          <a:p>
            <a:r>
              <a:rPr lang="en-GB" sz="2800" dirty="0"/>
              <a:t>Population &amp;</a:t>
            </a:r>
            <a:r>
              <a:rPr lang="en-GB" sz="2800" dirty="0" smtClean="0"/>
              <a:t> Household projections</a:t>
            </a:r>
          </a:p>
          <a:p>
            <a:r>
              <a:rPr lang="en-GB" sz="2800" dirty="0" smtClean="0"/>
              <a:t>Employment/Econometric forecasts</a:t>
            </a:r>
          </a:p>
          <a:p>
            <a:r>
              <a:rPr lang="en-GB" sz="2800" dirty="0"/>
              <a:t>LEP SEP </a:t>
            </a:r>
            <a:r>
              <a:rPr lang="en-GB" sz="2800" dirty="0" smtClean="0"/>
              <a:t>job/housing lift</a:t>
            </a:r>
          </a:p>
          <a:p>
            <a:r>
              <a:rPr lang="en-GB" sz="2800" dirty="0" smtClean="0"/>
              <a:t>Implications </a:t>
            </a:r>
            <a:r>
              <a:rPr lang="en-GB" sz="2800" dirty="0"/>
              <a:t>for </a:t>
            </a:r>
            <a:r>
              <a:rPr lang="en-GB" sz="2800" dirty="0" smtClean="0"/>
              <a:t>infrastructure </a:t>
            </a:r>
            <a:r>
              <a:rPr lang="en-GB" sz="2800" dirty="0"/>
              <a:t>of potential </a:t>
            </a:r>
            <a:r>
              <a:rPr lang="en-GB" sz="2800" dirty="0" smtClean="0"/>
              <a:t>strategic mixed use sites</a:t>
            </a:r>
          </a:p>
          <a:p>
            <a:pPr marL="0" indent="0">
              <a:buNone/>
            </a:pPr>
            <a:endParaRPr lang="en-GB" sz="2800" dirty="0" smtClean="0"/>
          </a:p>
          <a:p>
            <a:r>
              <a:rPr lang="en-GB" sz="2800" dirty="0"/>
              <a:t>Understand </a:t>
            </a:r>
            <a:r>
              <a:rPr lang="en-GB" sz="2800" b="1" dirty="0"/>
              <a:t>objective</a:t>
            </a:r>
            <a:r>
              <a:rPr lang="en-GB" sz="2800" dirty="0"/>
              <a:t> </a:t>
            </a:r>
            <a:r>
              <a:rPr lang="en-GB" sz="2800" dirty="0" smtClean="0"/>
              <a:t>need,  not </a:t>
            </a:r>
            <a:r>
              <a:rPr lang="en-GB" sz="2800" dirty="0"/>
              <a:t>just </a:t>
            </a:r>
            <a:r>
              <a:rPr lang="en-GB" sz="2800" b="1" dirty="0"/>
              <a:t>expressed </a:t>
            </a:r>
            <a:r>
              <a:rPr lang="en-GB" sz="2800" b="1" dirty="0" smtClean="0"/>
              <a:t>demand</a:t>
            </a:r>
            <a:endParaRPr lang="en-GB" sz="2800" dirty="0" smtClean="0"/>
          </a:p>
          <a:p>
            <a:pPr marL="0" indent="0">
              <a:buNone/>
            </a:pPr>
            <a:endParaRPr lang="en-GB" sz="2800" dirty="0" smtClean="0"/>
          </a:p>
          <a:p>
            <a:endParaRPr lang="en-GB" sz="2800" dirty="0"/>
          </a:p>
          <a:p>
            <a:pPr marL="0" indent="0">
              <a:buNone/>
            </a:pPr>
            <a:endParaRPr lang="en-GB" sz="2800" dirty="0"/>
          </a:p>
          <a:p>
            <a:endParaRPr lang="en-GB" dirty="0"/>
          </a:p>
        </p:txBody>
      </p:sp>
    </p:spTree>
    <p:extLst>
      <p:ext uri="{BB962C8B-B14F-4D97-AF65-F5344CB8AC3E}">
        <p14:creationId xmlns:p14="http://schemas.microsoft.com/office/powerpoint/2010/main" val="1887366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27" y="914400"/>
            <a:ext cx="8420100" cy="498376"/>
          </a:xfrm>
        </p:spPr>
        <p:txBody>
          <a:bodyPr/>
          <a:lstStyle/>
          <a:p>
            <a:r>
              <a:rPr lang="en-GB" dirty="0" smtClean="0"/>
              <a:t> </a:t>
            </a:r>
            <a:endParaRPr lang="en-GB" dirty="0"/>
          </a:p>
        </p:txBody>
      </p:sp>
      <p:sp>
        <p:nvSpPr>
          <p:cNvPr id="3" name="Content Placeholder 2"/>
          <p:cNvSpPr>
            <a:spLocks noGrp="1"/>
          </p:cNvSpPr>
          <p:nvPr>
            <p:ph idx="1"/>
          </p:nvPr>
        </p:nvSpPr>
        <p:spPr>
          <a:xfrm>
            <a:off x="660400" y="1412776"/>
            <a:ext cx="8502650" cy="4683224"/>
          </a:xfrm>
        </p:spPr>
        <p:txBody>
          <a:bodyPr/>
          <a:lstStyle/>
          <a:p>
            <a:pPr marL="0" indent="0">
              <a:buNone/>
            </a:pPr>
            <a:r>
              <a:rPr lang="en-GB" dirty="0" smtClean="0"/>
              <a:t> </a:t>
            </a:r>
            <a:endParaRPr lang="en-GB" dirty="0"/>
          </a:p>
        </p:txBody>
      </p:sp>
      <p:sp>
        <p:nvSpPr>
          <p:cNvPr id="4" name="Rectangle 3"/>
          <p:cNvSpPr/>
          <p:nvPr/>
        </p:nvSpPr>
        <p:spPr bwMode="auto">
          <a:xfrm>
            <a:off x="1640700" y="1109890"/>
            <a:ext cx="2730303" cy="914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2400" b="0" dirty="0" smtClean="0">
                <a:solidFill>
                  <a:srgbClr val="000066"/>
                </a:solidFill>
                <a:latin typeface="Arial"/>
              </a:rPr>
              <a:t>The Future of PLACES</a:t>
            </a:r>
          </a:p>
          <a:p>
            <a:pPr eaLnBrk="0" hangingPunct="0"/>
            <a:endParaRPr lang="en-GB" sz="2400" b="0" dirty="0" smtClean="0">
              <a:solidFill>
                <a:srgbClr val="000066"/>
              </a:solidFill>
              <a:latin typeface="Times" pitchFamily="18" charset="0"/>
            </a:endParaRPr>
          </a:p>
        </p:txBody>
      </p:sp>
      <p:sp>
        <p:nvSpPr>
          <p:cNvPr id="5" name="Rectangle 4"/>
          <p:cNvSpPr/>
          <p:nvPr/>
        </p:nvSpPr>
        <p:spPr bwMode="auto">
          <a:xfrm>
            <a:off x="251031" y="4869160"/>
            <a:ext cx="2205692" cy="108012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2400" b="0" dirty="0" smtClean="0">
                <a:solidFill>
                  <a:srgbClr val="000066"/>
                </a:solidFill>
                <a:latin typeface="Arial"/>
              </a:rPr>
              <a:t>LATENT DEMAND</a:t>
            </a:r>
          </a:p>
        </p:txBody>
      </p:sp>
      <p:sp>
        <p:nvSpPr>
          <p:cNvPr id="6" name="Rectangle 5"/>
          <p:cNvSpPr/>
          <p:nvPr/>
        </p:nvSpPr>
        <p:spPr bwMode="auto">
          <a:xfrm>
            <a:off x="3860879" y="4855570"/>
            <a:ext cx="2340260" cy="108012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2400" b="0" dirty="0" smtClean="0">
                <a:solidFill>
                  <a:srgbClr val="000066"/>
                </a:solidFill>
                <a:latin typeface="Arial"/>
              </a:rPr>
              <a:t>EXPRESSED </a:t>
            </a:r>
          </a:p>
          <a:p>
            <a:pPr algn="ctr" eaLnBrk="0" hangingPunct="0"/>
            <a:r>
              <a:rPr lang="en-GB" sz="2400" b="0" dirty="0" smtClean="0">
                <a:solidFill>
                  <a:srgbClr val="000066"/>
                </a:solidFill>
                <a:latin typeface="Arial"/>
              </a:rPr>
              <a:t>DEMAND</a:t>
            </a:r>
          </a:p>
        </p:txBody>
      </p:sp>
      <p:sp>
        <p:nvSpPr>
          <p:cNvPr id="7" name="Rectangle 6"/>
          <p:cNvSpPr/>
          <p:nvPr/>
        </p:nvSpPr>
        <p:spPr bwMode="auto">
          <a:xfrm>
            <a:off x="1790280" y="3105876"/>
            <a:ext cx="2730303" cy="14743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en-GB" sz="2400" b="0" dirty="0" smtClean="0">
              <a:solidFill>
                <a:srgbClr val="000066"/>
              </a:solidFill>
              <a:latin typeface="Arial"/>
            </a:endParaRPr>
          </a:p>
          <a:p>
            <a:pPr algn="ctr" eaLnBrk="0" hangingPunct="0"/>
            <a:r>
              <a:rPr lang="en-GB" sz="2400" b="0" dirty="0" smtClean="0">
                <a:solidFill>
                  <a:srgbClr val="000066"/>
                </a:solidFill>
                <a:latin typeface="Arial"/>
              </a:rPr>
              <a:t>GROWTH </a:t>
            </a:r>
          </a:p>
          <a:p>
            <a:pPr algn="ctr" eaLnBrk="0" hangingPunct="0"/>
            <a:r>
              <a:rPr lang="en-GB" sz="2400" b="0" dirty="0" smtClean="0">
                <a:solidFill>
                  <a:srgbClr val="000066"/>
                </a:solidFill>
                <a:latin typeface="Arial"/>
              </a:rPr>
              <a:t>ASPIRATION</a:t>
            </a:r>
          </a:p>
        </p:txBody>
      </p:sp>
      <p:sp>
        <p:nvSpPr>
          <p:cNvPr id="8" name="Left-Right-Up Arrow 7"/>
          <p:cNvSpPr/>
          <p:nvPr/>
        </p:nvSpPr>
        <p:spPr bwMode="auto">
          <a:xfrm>
            <a:off x="2786314" y="4855570"/>
            <a:ext cx="858095" cy="805678"/>
          </a:xfrm>
          <a:prstGeom prst="leftRigh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400" b="0" dirty="0" smtClean="0">
              <a:solidFill>
                <a:srgbClr val="000066"/>
              </a:solidFill>
              <a:latin typeface="Times" pitchFamily="18" charset="0"/>
            </a:endParaRPr>
          </a:p>
        </p:txBody>
      </p:sp>
      <p:sp>
        <p:nvSpPr>
          <p:cNvPr id="9" name="Up-Down Arrow 8"/>
          <p:cNvSpPr/>
          <p:nvPr/>
        </p:nvSpPr>
        <p:spPr bwMode="auto">
          <a:xfrm>
            <a:off x="2950659" y="2204934"/>
            <a:ext cx="409546" cy="575997"/>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400" b="0" dirty="0" smtClean="0">
              <a:solidFill>
                <a:srgbClr val="000066"/>
              </a:solidFill>
              <a:latin typeface="Times" pitchFamily="18" charset="0"/>
            </a:endParaRPr>
          </a:p>
        </p:txBody>
      </p:sp>
      <p:sp>
        <p:nvSpPr>
          <p:cNvPr id="10" name="Striped Right Arrow 9"/>
          <p:cNvSpPr/>
          <p:nvPr/>
        </p:nvSpPr>
        <p:spPr bwMode="auto">
          <a:xfrm>
            <a:off x="4718975" y="2348883"/>
            <a:ext cx="2652295" cy="1515797"/>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400" b="0" dirty="0" smtClean="0">
              <a:solidFill>
                <a:srgbClr val="000066"/>
              </a:solidFill>
              <a:latin typeface="Times" pitchFamily="18" charset="0"/>
            </a:endParaRPr>
          </a:p>
        </p:txBody>
      </p:sp>
      <p:sp>
        <p:nvSpPr>
          <p:cNvPr id="11" name="Flowchart: Magnetic Disk 10"/>
          <p:cNvSpPr/>
          <p:nvPr/>
        </p:nvSpPr>
        <p:spPr bwMode="auto">
          <a:xfrm>
            <a:off x="7917331" y="2204934"/>
            <a:ext cx="1794199" cy="2091793"/>
          </a:xfrm>
          <a:prstGeom prst="flowChartMagneticDisk">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GB" sz="2400" b="0" dirty="0" smtClean="0">
                <a:solidFill>
                  <a:srgbClr val="000066"/>
                </a:solidFill>
                <a:latin typeface="Arial"/>
              </a:rPr>
              <a:t>FUTURE</a:t>
            </a:r>
          </a:p>
          <a:p>
            <a:pPr algn="ctr" eaLnBrk="0" hangingPunct="0"/>
            <a:r>
              <a:rPr lang="en-GB" sz="2400" b="0" dirty="0" smtClean="0">
                <a:solidFill>
                  <a:srgbClr val="000066"/>
                </a:solidFill>
                <a:latin typeface="Arial"/>
              </a:rPr>
              <a:t>WASTE</a:t>
            </a:r>
          </a:p>
          <a:p>
            <a:pPr algn="ctr" eaLnBrk="0" hangingPunct="0"/>
            <a:r>
              <a:rPr lang="en-GB" sz="2400" b="0" dirty="0" smtClean="0">
                <a:solidFill>
                  <a:srgbClr val="000066"/>
                </a:solidFill>
                <a:latin typeface="Arial"/>
              </a:rPr>
              <a:t>KIT?</a:t>
            </a:r>
          </a:p>
        </p:txBody>
      </p:sp>
    </p:spTree>
    <p:extLst>
      <p:ext uri="{BB962C8B-B14F-4D97-AF65-F5344CB8AC3E}">
        <p14:creationId xmlns:p14="http://schemas.microsoft.com/office/powerpoint/2010/main" val="19782320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Spatial Statements of Cooperation </a:t>
            </a:r>
            <a:endParaRPr lang="en-GB" dirty="0"/>
          </a:p>
        </p:txBody>
      </p:sp>
      <p:sp>
        <p:nvSpPr>
          <p:cNvPr id="3" name="Content Placeholder 2"/>
          <p:cNvSpPr>
            <a:spLocks noGrp="1"/>
          </p:cNvSpPr>
          <p:nvPr>
            <p:ph idx="1"/>
          </p:nvPr>
        </p:nvSpPr>
        <p:spPr>
          <a:xfrm>
            <a:off x="350490" y="2362200"/>
            <a:ext cx="8812561" cy="3875112"/>
          </a:xfrm>
        </p:spPr>
        <p:txBody>
          <a:bodyPr/>
          <a:lstStyle/>
          <a:p>
            <a:r>
              <a:rPr lang="en-GB" sz="2800" dirty="0" smtClean="0"/>
              <a:t>Get involved in the process</a:t>
            </a:r>
          </a:p>
          <a:p>
            <a:r>
              <a:rPr lang="en-GB" sz="2800" dirty="0" smtClean="0"/>
              <a:t>You may have to push hard</a:t>
            </a:r>
          </a:p>
          <a:p>
            <a:r>
              <a:rPr lang="en-GB" sz="2800" dirty="0" smtClean="0"/>
              <a:t>Get waste accepted as economic growth, infrastructure and resilience issue </a:t>
            </a:r>
          </a:p>
          <a:p>
            <a:r>
              <a:rPr lang="en-GB" sz="2800" dirty="0" smtClean="0"/>
              <a:t>Reflect evidence in the waste plan approach</a:t>
            </a:r>
          </a:p>
          <a:p>
            <a:r>
              <a:rPr lang="en-GB" sz="2800" dirty="0" smtClean="0"/>
              <a:t>Use as another DtC vehicle</a:t>
            </a:r>
            <a:endParaRPr lang="en-GB" sz="2800" dirty="0"/>
          </a:p>
        </p:txBody>
      </p:sp>
    </p:spTree>
    <p:extLst>
      <p:ext uri="{BB962C8B-B14F-4D97-AF65-F5344CB8AC3E}">
        <p14:creationId xmlns:p14="http://schemas.microsoft.com/office/powerpoint/2010/main" val="21028842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Prepare </a:t>
            </a:r>
            <a:r>
              <a:rPr lang="en-GB" dirty="0"/>
              <a:t>document on collaborative </a:t>
            </a:r>
            <a:r>
              <a:rPr lang="en-GB" dirty="0" smtClean="0"/>
              <a:t>working -</a:t>
            </a:r>
            <a:r>
              <a:rPr lang="en-GB" dirty="0"/>
              <a:t/>
            </a:r>
            <a:br>
              <a:rPr lang="en-GB" dirty="0"/>
            </a:br>
            <a:endParaRPr lang="en-GB" dirty="0"/>
          </a:p>
        </p:txBody>
      </p:sp>
      <p:sp>
        <p:nvSpPr>
          <p:cNvPr id="3" name="Content Placeholder 2"/>
          <p:cNvSpPr>
            <a:spLocks noGrp="1"/>
          </p:cNvSpPr>
          <p:nvPr>
            <p:ph idx="1"/>
          </p:nvPr>
        </p:nvSpPr>
        <p:spPr>
          <a:xfrm>
            <a:off x="272481" y="2362200"/>
            <a:ext cx="9439049" cy="3733800"/>
          </a:xfrm>
        </p:spPr>
        <p:txBody>
          <a:bodyPr/>
          <a:lstStyle/>
          <a:p>
            <a:pPr lvl="1"/>
            <a:r>
              <a:rPr lang="en-GB" sz="2800" dirty="0" smtClean="0"/>
              <a:t>Areas of collaborative working with </a:t>
            </a:r>
            <a:r>
              <a:rPr lang="en-GB" sz="2800" dirty="0"/>
              <a:t>other </a:t>
            </a:r>
            <a:r>
              <a:rPr lang="en-GB" sz="2800" dirty="0" smtClean="0"/>
              <a:t>WPAs/LPAs and other organisations</a:t>
            </a:r>
          </a:p>
          <a:p>
            <a:pPr lvl="1"/>
            <a:r>
              <a:rPr lang="en-GB" sz="2800" dirty="0"/>
              <a:t>Why these were </a:t>
            </a:r>
            <a:r>
              <a:rPr lang="en-GB" sz="2800" dirty="0" smtClean="0"/>
              <a:t>engaged</a:t>
            </a:r>
            <a:endParaRPr lang="en-GB" sz="2800" dirty="0"/>
          </a:p>
          <a:p>
            <a:pPr lvl="1"/>
            <a:r>
              <a:rPr lang="en-GB" sz="2800" dirty="0" smtClean="0"/>
              <a:t>Key </a:t>
            </a:r>
            <a:r>
              <a:rPr lang="en-GB" sz="2800" dirty="0"/>
              <a:t>issues considered</a:t>
            </a:r>
          </a:p>
          <a:p>
            <a:pPr lvl="1"/>
            <a:r>
              <a:rPr lang="en-GB" sz="2800" dirty="0" smtClean="0"/>
              <a:t>How </a:t>
            </a:r>
            <a:r>
              <a:rPr lang="en-GB" sz="2800" dirty="0"/>
              <a:t>and when this took place</a:t>
            </a:r>
          </a:p>
          <a:p>
            <a:pPr lvl="1"/>
            <a:r>
              <a:rPr lang="en-GB" sz="2800" u="sng" dirty="0"/>
              <a:t>How this influenced policy development</a:t>
            </a:r>
          </a:p>
          <a:p>
            <a:pPr lvl="1"/>
            <a:r>
              <a:rPr lang="en-GB" sz="2800" dirty="0"/>
              <a:t>Examples of correspondences on key issues</a:t>
            </a:r>
          </a:p>
          <a:p>
            <a:endParaRPr lang="en-GB" dirty="0"/>
          </a:p>
        </p:txBody>
      </p:sp>
    </p:spTree>
    <p:extLst>
      <p:ext uri="{BB962C8B-B14F-4D97-AF65-F5344CB8AC3E}">
        <p14:creationId xmlns:p14="http://schemas.microsoft.com/office/powerpoint/2010/main" val="2959907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63" y="188640"/>
            <a:ext cx="8420100" cy="570384"/>
          </a:xfrm>
        </p:spPr>
        <p:txBody>
          <a:bodyPr/>
          <a:lstStyle/>
          <a:p>
            <a:r>
              <a:rPr lang="en-GB" dirty="0"/>
              <a:t>Future DtC </a:t>
            </a:r>
            <a:r>
              <a:rPr lang="en-GB" dirty="0" smtClean="0"/>
              <a:t>Issues?</a:t>
            </a:r>
            <a:endParaRPr lang="en-GB" dirty="0"/>
          </a:p>
        </p:txBody>
      </p:sp>
      <p:sp>
        <p:nvSpPr>
          <p:cNvPr id="3" name="Content Placeholder 2"/>
          <p:cNvSpPr>
            <a:spLocks noGrp="1"/>
          </p:cNvSpPr>
          <p:nvPr>
            <p:ph idx="1"/>
          </p:nvPr>
        </p:nvSpPr>
        <p:spPr>
          <a:xfrm>
            <a:off x="194473" y="980728"/>
            <a:ext cx="9049005" cy="5112568"/>
          </a:xfrm>
        </p:spPr>
        <p:txBody>
          <a:bodyPr/>
          <a:lstStyle/>
          <a:p>
            <a:r>
              <a:rPr lang="en-GB" sz="3200" dirty="0" smtClean="0"/>
              <a:t>Still </a:t>
            </a:r>
            <a:r>
              <a:rPr lang="en-GB" sz="3200" dirty="0"/>
              <a:t>on-going shift from “</a:t>
            </a:r>
            <a:r>
              <a:rPr lang="en-GB" sz="3200" dirty="0" smtClean="0"/>
              <a:t>destructive </a:t>
            </a:r>
            <a:r>
              <a:rPr lang="en-GB" sz="3200" dirty="0"/>
              <a:t>collection &amp; disposal</a:t>
            </a:r>
            <a:r>
              <a:rPr lang="en-GB" sz="3200" dirty="0" smtClean="0"/>
              <a:t>”</a:t>
            </a:r>
            <a:endParaRPr lang="en-GB" sz="3200" dirty="0"/>
          </a:p>
          <a:p>
            <a:r>
              <a:rPr lang="en-GB" sz="3200" dirty="0" smtClean="0"/>
              <a:t>Even further </a:t>
            </a:r>
            <a:r>
              <a:rPr lang="en-GB" sz="3200" dirty="0"/>
              <a:t>segmentation – see EA state of nation </a:t>
            </a:r>
            <a:r>
              <a:rPr lang="en-GB" sz="3200" dirty="0" smtClean="0"/>
              <a:t>reports</a:t>
            </a:r>
            <a:endParaRPr lang="en-GB" sz="3200" dirty="0"/>
          </a:p>
          <a:p>
            <a:r>
              <a:rPr lang="en-GB" sz="3200" dirty="0"/>
              <a:t>Links to other environmental drivers – e.g. nitrate loading and agricultural </a:t>
            </a:r>
            <a:r>
              <a:rPr lang="en-GB" sz="3200" dirty="0" smtClean="0"/>
              <a:t>wastes.</a:t>
            </a:r>
          </a:p>
          <a:p>
            <a:r>
              <a:rPr lang="en-GB" sz="3200" dirty="0" smtClean="0"/>
              <a:t>Stronger growth  link (enabler </a:t>
            </a:r>
            <a:r>
              <a:rPr lang="en-GB" sz="3200" dirty="0"/>
              <a:t>and component). SWAG group within </a:t>
            </a:r>
            <a:r>
              <a:rPr lang="en-GB" sz="3200" dirty="0" smtClean="0"/>
              <a:t>LEP/CA </a:t>
            </a:r>
            <a:r>
              <a:rPr lang="en-GB" sz="3200" dirty="0"/>
              <a:t>to capture economic importance</a:t>
            </a:r>
            <a:r>
              <a:rPr lang="en-GB" sz="3200" dirty="0" smtClean="0"/>
              <a:t>?</a:t>
            </a:r>
            <a:endParaRPr lang="en-GB" sz="3200" dirty="0"/>
          </a:p>
        </p:txBody>
      </p:sp>
    </p:spTree>
    <p:extLst>
      <p:ext uri="{BB962C8B-B14F-4D97-AF65-F5344CB8AC3E}">
        <p14:creationId xmlns:p14="http://schemas.microsoft.com/office/powerpoint/2010/main" val="3907491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27" y="116632"/>
            <a:ext cx="8420100" cy="648072"/>
          </a:xfrm>
        </p:spPr>
        <p:txBody>
          <a:bodyPr/>
          <a:lstStyle/>
          <a:p>
            <a:r>
              <a:rPr lang="en-GB" dirty="0" smtClean="0"/>
              <a:t>Main Conclusions/Lessons</a:t>
            </a:r>
            <a:endParaRPr lang="en-GB" dirty="0"/>
          </a:p>
        </p:txBody>
      </p:sp>
      <p:sp>
        <p:nvSpPr>
          <p:cNvPr id="3" name="Content Placeholder 2"/>
          <p:cNvSpPr>
            <a:spLocks noGrp="1"/>
          </p:cNvSpPr>
          <p:nvPr>
            <p:ph idx="1"/>
          </p:nvPr>
        </p:nvSpPr>
        <p:spPr>
          <a:xfrm>
            <a:off x="116464" y="1124744"/>
            <a:ext cx="9517057" cy="4971256"/>
          </a:xfrm>
        </p:spPr>
        <p:txBody>
          <a:bodyPr/>
          <a:lstStyle/>
          <a:p>
            <a:r>
              <a:rPr lang="en-GB" sz="2800" dirty="0"/>
              <a:t>Consider at </a:t>
            </a:r>
            <a:r>
              <a:rPr lang="en-GB" sz="2800" u="sng" dirty="0"/>
              <a:t>all stages</a:t>
            </a:r>
            <a:r>
              <a:rPr lang="en-GB" sz="2800" dirty="0"/>
              <a:t> </a:t>
            </a:r>
            <a:r>
              <a:rPr lang="en-GB" sz="2800" dirty="0" smtClean="0"/>
              <a:t>of plan and </a:t>
            </a:r>
            <a:r>
              <a:rPr lang="en-GB" sz="2800" dirty="0"/>
              <a:t>document</a:t>
            </a:r>
          </a:p>
          <a:p>
            <a:r>
              <a:rPr lang="en-GB" sz="2800" dirty="0" smtClean="0"/>
              <a:t>Relationship management!</a:t>
            </a:r>
          </a:p>
          <a:p>
            <a:r>
              <a:rPr lang="en-GB" sz="2800" dirty="0"/>
              <a:t>Documenting helps </a:t>
            </a:r>
            <a:r>
              <a:rPr lang="en-GB" sz="2800" dirty="0" smtClean="0"/>
              <a:t>clarify evolution </a:t>
            </a:r>
            <a:r>
              <a:rPr lang="en-GB" sz="2800" dirty="0"/>
              <a:t>of policies</a:t>
            </a:r>
            <a:endParaRPr lang="en-GB" sz="2800" dirty="0" smtClean="0"/>
          </a:p>
          <a:p>
            <a:r>
              <a:rPr lang="en-GB" sz="2800" dirty="0" smtClean="0"/>
              <a:t>Clarity of DtC assumptions, esp </a:t>
            </a:r>
            <a:r>
              <a:rPr lang="en-GB" sz="2800" u="sng" dirty="0" smtClean="0"/>
              <a:t>thresholds</a:t>
            </a:r>
          </a:p>
          <a:p>
            <a:r>
              <a:rPr lang="en-GB" sz="2800" dirty="0"/>
              <a:t>Target key issues </a:t>
            </a:r>
            <a:r>
              <a:rPr lang="en-GB" sz="2800" dirty="0" smtClean="0"/>
              <a:t>and </a:t>
            </a:r>
            <a:r>
              <a:rPr lang="en-GB" sz="2800" dirty="0"/>
              <a:t>set out why, how and what measures you took to </a:t>
            </a:r>
            <a:r>
              <a:rPr lang="en-GB" sz="2800" dirty="0" smtClean="0"/>
              <a:t>engage</a:t>
            </a:r>
          </a:p>
          <a:p>
            <a:r>
              <a:rPr lang="en-GB" sz="2800" dirty="0" smtClean="0"/>
              <a:t>Political buy in / briefing – new emphasis </a:t>
            </a:r>
          </a:p>
          <a:p>
            <a:r>
              <a:rPr lang="en-GB" sz="2800" dirty="0" smtClean="0"/>
              <a:t>Respond via gap analysis</a:t>
            </a:r>
          </a:p>
          <a:p>
            <a:r>
              <a:rPr lang="en-GB" sz="2800" dirty="0" smtClean="0"/>
              <a:t>Understanding economics and growth</a:t>
            </a:r>
          </a:p>
          <a:p>
            <a:pPr marL="0" indent="0">
              <a:buNone/>
            </a:pPr>
            <a:endParaRPr lang="en-GB" sz="2800" dirty="0"/>
          </a:p>
        </p:txBody>
      </p:sp>
    </p:spTree>
    <p:extLst>
      <p:ext uri="{BB962C8B-B14F-4D97-AF65-F5344CB8AC3E}">
        <p14:creationId xmlns:p14="http://schemas.microsoft.com/office/powerpoint/2010/main" val="34038550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684338"/>
            <a:ext cx="8915400" cy="1143000"/>
          </a:xfrm>
        </p:spPr>
        <p:txBody>
          <a:bodyPr/>
          <a:lstStyle/>
          <a:p>
            <a:r>
              <a:rPr lang="en-GB" dirty="0" smtClean="0"/>
              <a:t>Meeting the challenge</a:t>
            </a:r>
            <a:br>
              <a:rPr lang="en-GB" dirty="0" smtClean="0"/>
            </a:br>
            <a:r>
              <a:rPr lang="en-GB" dirty="0" smtClean="0"/>
              <a:t> </a:t>
            </a:r>
            <a:br>
              <a:rPr lang="en-GB" dirty="0" smtClean="0"/>
            </a:br>
            <a:endParaRPr lang="en-US" sz="3600" b="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2" y="4414817"/>
            <a:ext cx="2999794" cy="1839615"/>
          </a:xfrm>
          <a:prstGeom prst="rect">
            <a:avLst/>
          </a:prstGeom>
        </p:spPr>
      </p:pic>
    </p:spTree>
    <p:extLst>
      <p:ext uri="{BB962C8B-B14F-4D97-AF65-F5344CB8AC3E}">
        <p14:creationId xmlns:p14="http://schemas.microsoft.com/office/powerpoint/2010/main" val="44691267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Politics</a:t>
            </a:r>
            <a:endParaRPr lang="en-US" dirty="0"/>
          </a:p>
        </p:txBody>
      </p:sp>
      <p:sp>
        <p:nvSpPr>
          <p:cNvPr id="3" name="Content Placeholder 2"/>
          <p:cNvSpPr>
            <a:spLocks noGrp="1"/>
          </p:cNvSpPr>
          <p:nvPr>
            <p:ph idx="1"/>
          </p:nvPr>
        </p:nvSpPr>
        <p:spPr/>
        <p:txBody>
          <a:bodyPr/>
          <a:lstStyle/>
          <a:p>
            <a:r>
              <a:rPr lang="en-US" dirty="0" smtClean="0">
                <a:solidFill>
                  <a:schemeClr val="tx1"/>
                </a:solidFill>
              </a:rPr>
              <a:t>Explain the issues</a:t>
            </a:r>
          </a:p>
          <a:p>
            <a:r>
              <a:rPr lang="en-US" dirty="0" smtClean="0">
                <a:solidFill>
                  <a:schemeClr val="tx1"/>
                </a:solidFill>
              </a:rPr>
              <a:t>Address fears</a:t>
            </a:r>
          </a:p>
          <a:p>
            <a:pPr lvl="1"/>
            <a:r>
              <a:rPr lang="en-US" dirty="0" smtClean="0">
                <a:solidFill>
                  <a:schemeClr val="tx1"/>
                </a:solidFill>
              </a:rPr>
              <a:t>Visits to modern facilities</a:t>
            </a:r>
          </a:p>
          <a:p>
            <a:pPr lvl="1"/>
            <a:r>
              <a:rPr lang="en-US" dirty="0" smtClean="0">
                <a:solidFill>
                  <a:schemeClr val="tx1"/>
                </a:solidFill>
              </a:rPr>
              <a:t>Benefits of waste management</a:t>
            </a:r>
          </a:p>
          <a:p>
            <a:r>
              <a:rPr lang="en-US" dirty="0" smtClean="0">
                <a:solidFill>
                  <a:schemeClr val="tx1"/>
                </a:solidFill>
              </a:rPr>
              <a:t>Avoid elections!</a:t>
            </a:r>
          </a:p>
          <a:p>
            <a:r>
              <a:rPr lang="en-US" dirty="0" smtClean="0">
                <a:solidFill>
                  <a:schemeClr val="tx1"/>
                </a:solidFill>
              </a:rPr>
              <a:t>All reasonable measures</a:t>
            </a:r>
          </a:p>
          <a:p>
            <a:r>
              <a:rPr lang="en-US" dirty="0" smtClean="0">
                <a:solidFill>
                  <a:schemeClr val="tx1"/>
                </a:solidFill>
              </a:rPr>
              <a:t>Manage your own expectations!</a:t>
            </a:r>
            <a:endParaRPr lang="en-US" dirty="0" smtClean="0"/>
          </a:p>
        </p:txBody>
      </p:sp>
    </p:spTree>
    <p:extLst>
      <p:ext uri="{BB962C8B-B14F-4D97-AF65-F5344CB8AC3E}">
        <p14:creationId xmlns:p14="http://schemas.microsoft.com/office/powerpoint/2010/main" val="1335940678"/>
      </p:ext>
    </p:extLst>
  </p:cSld>
  <p:clrMapOvr>
    <a:masterClrMapping/>
  </p:clrMapOvr>
  <mc:AlternateContent xmlns:mc="http://schemas.openxmlformats.org/markup-compatibility/2006" xmlns:p14="http://schemas.microsoft.com/office/powerpoint/2010/main">
    <mc:Choice Requires="p14">
      <p:transition p14:dur="10"/>
    </mc:Choice>
    <mc:Fallback xmlns:mv="urn:schemas-microsoft-com:mac:vml"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available</a:t>
            </a:r>
            <a:endParaRPr lang="en-US" dirty="0"/>
          </a:p>
        </p:txBody>
      </p:sp>
      <p:sp>
        <p:nvSpPr>
          <p:cNvPr id="3" name="Content Placeholder 2"/>
          <p:cNvSpPr>
            <a:spLocks noGrp="1"/>
          </p:cNvSpPr>
          <p:nvPr>
            <p:ph idx="1"/>
          </p:nvPr>
        </p:nvSpPr>
        <p:spPr/>
        <p:txBody>
          <a:bodyPr/>
          <a:lstStyle/>
          <a:p>
            <a:r>
              <a:rPr lang="en-GB" dirty="0" smtClean="0">
                <a:solidFill>
                  <a:schemeClr val="tx1"/>
                </a:solidFill>
              </a:rPr>
              <a:t>Statements of common ground;</a:t>
            </a:r>
          </a:p>
          <a:p>
            <a:r>
              <a:rPr lang="en-GB" dirty="0">
                <a:solidFill>
                  <a:schemeClr val="tx1"/>
                </a:solidFill>
              </a:rPr>
              <a:t>M</a:t>
            </a:r>
            <a:r>
              <a:rPr lang="en-GB" dirty="0" smtClean="0">
                <a:solidFill>
                  <a:schemeClr val="tx1"/>
                </a:solidFill>
              </a:rPr>
              <a:t>emoranda of understanding; </a:t>
            </a:r>
          </a:p>
          <a:p>
            <a:r>
              <a:rPr lang="en-GB" dirty="0" smtClean="0">
                <a:solidFill>
                  <a:schemeClr val="tx1"/>
                </a:solidFill>
              </a:rPr>
              <a:t>Duty to Cooperate Statement</a:t>
            </a:r>
          </a:p>
          <a:p>
            <a:pPr marL="0" indent="0">
              <a:buNone/>
            </a:pPr>
            <a:endParaRPr lang="en-GB" dirty="0" smtClean="0">
              <a:solidFill>
                <a:schemeClr val="tx1"/>
              </a:solidFill>
            </a:endParaRPr>
          </a:p>
          <a:p>
            <a:pPr marL="0" indent="0">
              <a:buNone/>
            </a:pPr>
            <a:r>
              <a:rPr lang="en-GB" dirty="0" smtClean="0">
                <a:solidFill>
                  <a:schemeClr val="tx1"/>
                </a:solidFill>
              </a:rPr>
              <a:t>Again, proving </a:t>
            </a:r>
            <a:r>
              <a:rPr lang="en-GB" dirty="0">
                <a:solidFill>
                  <a:schemeClr val="tx1"/>
                </a:solidFill>
              </a:rPr>
              <a:t>you have done all you can…</a:t>
            </a:r>
            <a:endParaRPr lang="en-GB" dirty="0" smtClean="0">
              <a:solidFill>
                <a:srgbClr val="FF0000"/>
              </a:solidFill>
            </a:endParaRPr>
          </a:p>
          <a:p>
            <a:endParaRPr lang="en-US" dirty="0"/>
          </a:p>
        </p:txBody>
      </p:sp>
    </p:spTree>
    <p:extLst>
      <p:ext uri="{BB962C8B-B14F-4D97-AF65-F5344CB8AC3E}">
        <p14:creationId xmlns:p14="http://schemas.microsoft.com/office/powerpoint/2010/main" val="195787405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Memoranda of Understanding</a:t>
            </a:r>
            <a:endParaRPr lang="en-US" dirty="0"/>
          </a:p>
        </p:txBody>
      </p:sp>
      <p:sp>
        <p:nvSpPr>
          <p:cNvPr id="3" name="Content Placeholder 2"/>
          <p:cNvSpPr>
            <a:spLocks noGrp="1"/>
          </p:cNvSpPr>
          <p:nvPr>
            <p:ph idx="1"/>
          </p:nvPr>
        </p:nvSpPr>
        <p:spPr>
          <a:xfrm>
            <a:off x="272206" y="1887920"/>
            <a:ext cx="8915400" cy="2438797"/>
          </a:xfrm>
        </p:spPr>
        <p:txBody>
          <a:bodyPr/>
          <a:lstStyle/>
          <a:p>
            <a:r>
              <a:rPr lang="en-US" dirty="0" smtClean="0">
                <a:solidFill>
                  <a:schemeClr val="tx1"/>
                </a:solidFill>
              </a:rPr>
              <a:t>Useful to demonstrate wider cooperation within a ‘region’ or ‘sub-region’</a:t>
            </a:r>
          </a:p>
          <a:p>
            <a:r>
              <a:rPr lang="en-US" dirty="0" smtClean="0">
                <a:solidFill>
                  <a:schemeClr val="tx1"/>
                </a:solidFill>
              </a:rPr>
              <a:t>May be produced by </a:t>
            </a:r>
            <a:r>
              <a:rPr lang="en-US" dirty="0" err="1" smtClean="0">
                <a:solidFill>
                  <a:schemeClr val="tx1"/>
                </a:solidFill>
              </a:rPr>
              <a:t>TABs</a:t>
            </a:r>
            <a:r>
              <a:rPr lang="en-US" dirty="0" smtClean="0">
                <a:solidFill>
                  <a:schemeClr val="tx1"/>
                </a:solidFill>
              </a:rPr>
              <a:t> e.g. SEWPAG</a:t>
            </a:r>
          </a:p>
          <a:p>
            <a:r>
              <a:rPr lang="en-US" dirty="0" smtClean="0">
                <a:solidFill>
                  <a:schemeClr val="tx1"/>
                </a:solidFill>
              </a:rPr>
              <a:t>Set out common issues that need addressing (see abolished RSS!)</a:t>
            </a:r>
          </a:p>
          <a:p>
            <a:r>
              <a:rPr lang="en-US" dirty="0" smtClean="0">
                <a:solidFill>
                  <a:schemeClr val="tx1"/>
                </a:solidFill>
              </a:rPr>
              <a:t>Check appropriate spatial geographies - are historical ones still relevant?</a:t>
            </a:r>
            <a:endParaRPr lang="en-US" dirty="0" smtClean="0"/>
          </a:p>
          <a:p>
            <a:endParaRPr lang="en-US" dirty="0"/>
          </a:p>
        </p:txBody>
      </p:sp>
    </p:spTree>
    <p:extLst>
      <p:ext uri="{BB962C8B-B14F-4D97-AF65-F5344CB8AC3E}">
        <p14:creationId xmlns:p14="http://schemas.microsoft.com/office/powerpoint/2010/main" val="116817980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to Cooperate Overview</a:t>
            </a:r>
            <a:endParaRPr lang="en-US" dirty="0"/>
          </a:p>
        </p:txBody>
      </p:sp>
      <p:sp>
        <p:nvSpPr>
          <p:cNvPr id="3" name="Content Placeholder 2"/>
          <p:cNvSpPr>
            <a:spLocks noGrp="1"/>
          </p:cNvSpPr>
          <p:nvPr>
            <p:ph idx="1"/>
          </p:nvPr>
        </p:nvSpPr>
        <p:spPr>
          <a:xfrm>
            <a:off x="495300" y="1417641"/>
            <a:ext cx="8915400" cy="4525963"/>
          </a:xfrm>
        </p:spPr>
        <p:txBody>
          <a:bodyPr/>
          <a:lstStyle/>
          <a:p>
            <a:pPr marL="342900" lvl="1" indent="-342900">
              <a:buFontTx/>
              <a:buChar char="•"/>
            </a:pPr>
            <a:r>
              <a:rPr lang="en-US" sz="3200" dirty="0" smtClean="0">
                <a:solidFill>
                  <a:schemeClr val="tx1"/>
                </a:solidFill>
              </a:rPr>
              <a:t>Some Compliance challenges:</a:t>
            </a:r>
          </a:p>
          <a:p>
            <a:pPr marL="742950" lvl="2" indent="-342900">
              <a:buFont typeface="Wingdings" charset="2"/>
              <a:buChar char="Ø"/>
            </a:pPr>
            <a:r>
              <a:rPr lang="en-US" sz="2800" dirty="0" smtClean="0">
                <a:solidFill>
                  <a:schemeClr val="tx1"/>
                </a:solidFill>
              </a:rPr>
              <a:t>Legal compliance so put on belts and braces – proportionate?</a:t>
            </a:r>
          </a:p>
          <a:p>
            <a:pPr marL="742950" lvl="2" indent="-342900">
              <a:buFont typeface="Wingdings" charset="2"/>
              <a:buChar char="Ø"/>
            </a:pPr>
            <a:r>
              <a:rPr lang="en-US" sz="2800" dirty="0" smtClean="0">
                <a:solidFill>
                  <a:schemeClr val="tx1"/>
                </a:solidFill>
              </a:rPr>
              <a:t>Political minefield – managing waste tough enough but managing someone else's?!</a:t>
            </a:r>
          </a:p>
          <a:p>
            <a:pPr marL="742950" lvl="2" indent="-342900">
              <a:buFont typeface="Wingdings" charset="2"/>
              <a:buChar char="Ø"/>
            </a:pPr>
            <a:r>
              <a:rPr lang="en-US" sz="2800" dirty="0" smtClean="0">
                <a:solidFill>
                  <a:schemeClr val="tx1"/>
                </a:solidFill>
              </a:rPr>
              <a:t>Views of neighbours count – DtC </a:t>
            </a:r>
            <a:r>
              <a:rPr lang="en-US" sz="2800" dirty="0" smtClean="0">
                <a:solidFill>
                  <a:srgbClr val="000000"/>
                </a:solidFill>
              </a:rPr>
              <a:t>being used to attempt to block  local plans where process is challengeable (E.g. Plymouth/Devon?)</a:t>
            </a:r>
          </a:p>
          <a:p>
            <a:pPr marL="742950" lvl="2" indent="-342900">
              <a:buFont typeface="Wingdings" charset="2"/>
              <a:buChar char="Ø"/>
            </a:pPr>
            <a:r>
              <a:rPr lang="en-US" sz="2800" dirty="0" smtClean="0">
                <a:solidFill>
                  <a:srgbClr val="000000"/>
                </a:solidFill>
              </a:rPr>
              <a:t>Is the cross boundary management of waste always strategic?.....</a:t>
            </a:r>
            <a:endParaRPr lang="en-US" sz="2800" dirty="0">
              <a:solidFill>
                <a:srgbClr val="000000"/>
              </a:solidFill>
            </a:endParaRPr>
          </a:p>
        </p:txBody>
      </p:sp>
    </p:spTree>
    <p:extLst>
      <p:ext uri="{BB962C8B-B14F-4D97-AF65-F5344CB8AC3E}">
        <p14:creationId xmlns:p14="http://schemas.microsoft.com/office/powerpoint/2010/main" val="18889946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Statements of Common Ground</a:t>
            </a:r>
            <a:endParaRPr lang="en-US" sz="3600" dirty="0"/>
          </a:p>
        </p:txBody>
      </p:sp>
      <p:sp>
        <p:nvSpPr>
          <p:cNvPr id="3" name="Content Placeholder 2"/>
          <p:cNvSpPr>
            <a:spLocks noGrp="1"/>
          </p:cNvSpPr>
          <p:nvPr>
            <p:ph idx="1"/>
          </p:nvPr>
        </p:nvSpPr>
        <p:spPr>
          <a:xfrm>
            <a:off x="495300" y="2139642"/>
            <a:ext cx="8915400" cy="2438797"/>
          </a:xfrm>
        </p:spPr>
        <p:txBody>
          <a:bodyPr/>
          <a:lstStyle/>
          <a:p>
            <a:r>
              <a:rPr lang="en-US" dirty="0" smtClean="0">
                <a:solidFill>
                  <a:schemeClr val="tx1"/>
                </a:solidFill>
              </a:rPr>
              <a:t>For one to exist there has to have been cooperation of some kind!</a:t>
            </a:r>
          </a:p>
          <a:p>
            <a:r>
              <a:rPr lang="en-US" dirty="0" smtClean="0">
                <a:solidFill>
                  <a:schemeClr val="tx1"/>
                </a:solidFill>
              </a:rPr>
              <a:t>What’s agreed</a:t>
            </a:r>
          </a:p>
          <a:p>
            <a:r>
              <a:rPr lang="en-US" dirty="0" smtClean="0">
                <a:solidFill>
                  <a:schemeClr val="tx1"/>
                </a:solidFill>
              </a:rPr>
              <a:t>What’s not agreed </a:t>
            </a:r>
            <a:r>
              <a:rPr lang="en-US" sz="2000" i="1" dirty="0" smtClean="0">
                <a:solidFill>
                  <a:schemeClr val="tx1"/>
                </a:solidFill>
              </a:rPr>
              <a:t>(N.B. Its not a Duty to agree!)</a:t>
            </a:r>
          </a:p>
          <a:p>
            <a:pPr>
              <a:buNone/>
            </a:pPr>
            <a:endParaRPr lang="en-US" dirty="0" smtClean="0"/>
          </a:p>
          <a:p>
            <a:endParaRPr lang="en-US" dirty="0"/>
          </a:p>
        </p:txBody>
      </p:sp>
    </p:spTree>
    <p:extLst>
      <p:ext uri="{BB962C8B-B14F-4D97-AF65-F5344CB8AC3E}">
        <p14:creationId xmlns:p14="http://schemas.microsoft.com/office/powerpoint/2010/main" val="115492394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Duty to Cooperate Statements – a word from our sponsor </a:t>
            </a:r>
            <a:endParaRPr lang="en-US" sz="3600" dirty="0"/>
          </a:p>
        </p:txBody>
      </p:sp>
      <p:sp>
        <p:nvSpPr>
          <p:cNvPr id="3" name="Content Placeholder 2"/>
          <p:cNvSpPr>
            <a:spLocks noGrp="1"/>
          </p:cNvSpPr>
          <p:nvPr>
            <p:ph idx="1"/>
          </p:nvPr>
        </p:nvSpPr>
        <p:spPr>
          <a:xfrm>
            <a:off x="495300" y="1544900"/>
            <a:ext cx="8915400" cy="2438797"/>
          </a:xfrm>
        </p:spPr>
        <p:txBody>
          <a:bodyPr/>
          <a:lstStyle/>
          <a:p>
            <a:r>
              <a:rPr lang="en-US" dirty="0" smtClean="0">
                <a:solidFill>
                  <a:schemeClr val="tx1"/>
                </a:solidFill>
              </a:rPr>
              <a:t>Whatever is decided it will be important to provide a written explanation to PINs of:</a:t>
            </a:r>
          </a:p>
          <a:p>
            <a:pPr lvl="1">
              <a:buFont typeface="Wingdings" panose="05000000000000000000" pitchFamily="2" charset="2"/>
              <a:buChar char="Ø"/>
            </a:pPr>
            <a:r>
              <a:rPr lang="en-US" dirty="0" smtClean="0">
                <a:solidFill>
                  <a:schemeClr val="tx1"/>
                </a:solidFill>
              </a:rPr>
              <a:t>What the strategic issues are</a:t>
            </a:r>
          </a:p>
          <a:p>
            <a:pPr lvl="1">
              <a:buFont typeface="Wingdings" panose="05000000000000000000" pitchFamily="2" charset="2"/>
              <a:buChar char="Ø"/>
            </a:pPr>
            <a:r>
              <a:rPr lang="en-US" dirty="0" smtClean="0">
                <a:solidFill>
                  <a:schemeClr val="tx1"/>
                </a:solidFill>
              </a:rPr>
              <a:t>What has been done jointly with which partners to address them;</a:t>
            </a:r>
          </a:p>
          <a:p>
            <a:pPr lvl="1">
              <a:buFont typeface="Wingdings" panose="05000000000000000000" pitchFamily="2" charset="2"/>
              <a:buChar char="Ø"/>
            </a:pPr>
            <a:r>
              <a:rPr lang="en-US" dirty="0" smtClean="0">
                <a:solidFill>
                  <a:schemeClr val="tx1"/>
                </a:solidFill>
              </a:rPr>
              <a:t>Why; and</a:t>
            </a:r>
          </a:p>
          <a:p>
            <a:pPr lvl="1">
              <a:buFont typeface="Wingdings" panose="05000000000000000000" pitchFamily="2" charset="2"/>
              <a:buChar char="Ø"/>
            </a:pPr>
            <a:r>
              <a:rPr lang="en-US" dirty="0" smtClean="0">
                <a:solidFill>
                  <a:schemeClr val="tx1"/>
                </a:solidFill>
              </a:rPr>
              <a:t>What the outcome of this was.</a:t>
            </a:r>
            <a:endParaRPr lang="en-US" dirty="0">
              <a:solidFill>
                <a:schemeClr val="tx1"/>
              </a:solidFill>
            </a:endParaRPr>
          </a:p>
          <a:p>
            <a:pPr marL="457200" lvl="1" indent="0">
              <a:buNone/>
            </a:pPr>
            <a:r>
              <a:rPr lang="en-US" altLang="en-US" sz="2000" dirty="0">
                <a:solidFill>
                  <a:schemeClr val="tx1"/>
                </a:solidFill>
                <a:latin typeface="Arial Unicode MS" panose="020B0604020202020204" pitchFamily="34" charset="-128"/>
              </a:rPr>
              <a:t>See more at: </a:t>
            </a:r>
            <a:r>
              <a:rPr lang="en-US" altLang="en-US" sz="2000" dirty="0">
                <a:solidFill>
                  <a:schemeClr val="tx1"/>
                </a:solidFill>
                <a:latin typeface="Arial Unicode MS" panose="020B0604020202020204" pitchFamily="34" charset="-128"/>
                <a:hlinkClick r:id="rId3"/>
              </a:rPr>
              <a:t>http://www.pas.gov.uk/web/pas-test-site/strategicplanning/-/journal_content/56/332612/3603707/ARTICLE#sthash.7x530GcQ.dup</a:t>
            </a:r>
            <a:endParaRPr lang="en-US" sz="2000" dirty="0" smtClean="0">
              <a:solidFill>
                <a:schemeClr val="tx1"/>
              </a:solidFill>
            </a:endParaRPr>
          </a:p>
          <a:p>
            <a:pPr marL="457200" lvl="1" indent="0">
              <a:buNone/>
            </a:pPr>
            <a:endParaRPr lang="en-US" dirty="0" smtClean="0">
              <a:solidFill>
                <a:schemeClr val="tx1"/>
              </a:solidFill>
            </a:endParaRPr>
          </a:p>
          <a:p>
            <a:endParaRPr lang="en-US" dirty="0"/>
          </a:p>
        </p:txBody>
      </p:sp>
      <p:sp>
        <p:nvSpPr>
          <p:cNvPr id="5" name="Rectangle 2"/>
          <p:cNvSpPr>
            <a:spLocks noChangeArrowheads="1"/>
          </p:cNvSpPr>
          <p:nvPr/>
        </p:nvSpPr>
        <p:spPr bwMode="auto">
          <a:xfrm>
            <a:off x="0" y="-123111"/>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panose="020B0604020202020204" pitchFamily="34" charset="-128"/>
              </a:rPr>
              <a:t>.</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215460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Duty to Cooperate Statements</a:t>
            </a:r>
            <a:endParaRPr lang="en-US" sz="3600" dirty="0"/>
          </a:p>
        </p:txBody>
      </p:sp>
      <p:sp>
        <p:nvSpPr>
          <p:cNvPr id="3" name="Content Placeholder 2"/>
          <p:cNvSpPr>
            <a:spLocks noGrp="1"/>
          </p:cNvSpPr>
          <p:nvPr>
            <p:ph idx="1"/>
          </p:nvPr>
        </p:nvSpPr>
        <p:spPr>
          <a:xfrm>
            <a:off x="495300" y="1773500"/>
            <a:ext cx="8915400" cy="2438797"/>
          </a:xfrm>
        </p:spPr>
        <p:txBody>
          <a:bodyPr/>
          <a:lstStyle/>
          <a:p>
            <a:r>
              <a:rPr lang="en-US" dirty="0" smtClean="0">
                <a:solidFill>
                  <a:schemeClr val="tx1"/>
                </a:solidFill>
              </a:rPr>
              <a:t>Evidence base that demonstrates compliance</a:t>
            </a:r>
          </a:p>
          <a:p>
            <a:r>
              <a:rPr lang="en-US" dirty="0" smtClean="0">
                <a:solidFill>
                  <a:schemeClr val="tx1"/>
                </a:solidFill>
              </a:rPr>
              <a:t>Published with the Plan at Reg 19 stage</a:t>
            </a:r>
          </a:p>
          <a:p>
            <a:r>
              <a:rPr lang="en-US" dirty="0" smtClean="0">
                <a:solidFill>
                  <a:schemeClr val="tx1"/>
                </a:solidFill>
              </a:rPr>
              <a:t>What is proportionate?</a:t>
            </a:r>
          </a:p>
          <a:p>
            <a:r>
              <a:rPr lang="en-US" dirty="0" smtClean="0">
                <a:solidFill>
                  <a:schemeClr val="tx1"/>
                </a:solidFill>
              </a:rPr>
              <a:t>Examples….</a:t>
            </a:r>
            <a:endParaRPr lang="en-US" dirty="0" smtClean="0"/>
          </a:p>
          <a:p>
            <a:endParaRPr lang="en-US" dirty="0"/>
          </a:p>
        </p:txBody>
      </p:sp>
    </p:spTree>
    <p:extLst>
      <p:ext uri="{BB962C8B-B14F-4D97-AF65-F5344CB8AC3E}">
        <p14:creationId xmlns:p14="http://schemas.microsoft.com/office/powerpoint/2010/main" val="92381377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What Does One Look like?</a:t>
            </a:r>
            <a:endParaRPr lang="en-GB" altLang="en-US" sz="4000" b="1" dirty="0"/>
          </a:p>
        </p:txBody>
      </p:sp>
      <p:sp>
        <p:nvSpPr>
          <p:cNvPr id="2" name="Content Placeholder 1"/>
          <p:cNvSpPr>
            <a:spLocks noGrp="1"/>
          </p:cNvSpPr>
          <p:nvPr>
            <p:ph idx="1"/>
          </p:nvPr>
        </p:nvSpPr>
        <p:spPr>
          <a:xfrm>
            <a:off x="740532" y="1412776"/>
            <a:ext cx="8420100" cy="4467200"/>
          </a:xfrm>
        </p:spPr>
        <p:txBody>
          <a:bodyPr/>
          <a:lstStyle/>
          <a:p>
            <a:endParaRPr lang="en-GB" sz="2400" dirty="0" smtClean="0"/>
          </a:p>
        </p:txBody>
      </p:sp>
      <p:graphicFrame>
        <p:nvGraphicFramePr>
          <p:cNvPr id="4" name="Table 3"/>
          <p:cNvGraphicFramePr>
            <a:graphicFrameLocks noGrp="1"/>
          </p:cNvGraphicFramePr>
          <p:nvPr>
            <p:extLst/>
          </p:nvPr>
        </p:nvGraphicFramePr>
        <p:xfrm>
          <a:off x="116463" y="1268760"/>
          <a:ext cx="9633521" cy="4572000"/>
        </p:xfrm>
        <a:graphic>
          <a:graphicData uri="http://schemas.openxmlformats.org/drawingml/2006/table">
            <a:tbl>
              <a:tblPr firstRow="1" bandRow="1">
                <a:tableStyleId>{5C22544A-7EE6-4342-B048-85BDC9FD1C3A}</a:tableStyleId>
              </a:tblPr>
              <a:tblGrid>
                <a:gridCol w="936104"/>
                <a:gridCol w="2275069"/>
                <a:gridCol w="1605587"/>
                <a:gridCol w="1605587"/>
                <a:gridCol w="1605587"/>
                <a:gridCol w="1605587"/>
              </a:tblGrid>
              <a:tr h="370840">
                <a:tc>
                  <a:txBody>
                    <a:bodyPr/>
                    <a:lstStyle/>
                    <a:p>
                      <a:r>
                        <a:rPr lang="en-GB" sz="1200" dirty="0" smtClean="0"/>
                        <a:t>Consultee</a:t>
                      </a:r>
                      <a:endParaRPr lang="en-GB" sz="1200" dirty="0"/>
                    </a:p>
                  </a:txBody>
                  <a:tcPr marL="99060" marR="99060"/>
                </a:tc>
                <a:tc>
                  <a:txBody>
                    <a:bodyPr/>
                    <a:lstStyle/>
                    <a:p>
                      <a:r>
                        <a:rPr lang="en-GB" sz="1200" dirty="0" smtClean="0"/>
                        <a:t>How</a:t>
                      </a:r>
                      <a:r>
                        <a:rPr lang="en-GB" sz="1200" baseline="0" dirty="0" smtClean="0"/>
                        <a:t> engaged</a:t>
                      </a:r>
                      <a:endParaRPr lang="en-GB" sz="1200" dirty="0"/>
                    </a:p>
                  </a:txBody>
                  <a:tcPr marL="99060" marR="99060"/>
                </a:tc>
                <a:tc>
                  <a:txBody>
                    <a:bodyPr/>
                    <a:lstStyle/>
                    <a:p>
                      <a:r>
                        <a:rPr lang="en-GB" sz="1200" dirty="0" smtClean="0"/>
                        <a:t>When</a:t>
                      </a:r>
                      <a:endParaRPr lang="en-GB" sz="1200" dirty="0"/>
                    </a:p>
                  </a:txBody>
                  <a:tcPr marL="99060" marR="99060"/>
                </a:tc>
                <a:tc>
                  <a:txBody>
                    <a:bodyPr/>
                    <a:lstStyle/>
                    <a:p>
                      <a:r>
                        <a:rPr lang="en-GB" sz="1200" dirty="0" smtClean="0"/>
                        <a:t>Issues engaged</a:t>
                      </a:r>
                      <a:endParaRPr lang="en-GB" sz="1200" dirty="0"/>
                    </a:p>
                  </a:txBody>
                  <a:tcPr marL="99060" marR="99060"/>
                </a:tc>
                <a:tc>
                  <a:txBody>
                    <a:bodyPr/>
                    <a:lstStyle/>
                    <a:p>
                      <a:r>
                        <a:rPr lang="en-GB" sz="1200" dirty="0" smtClean="0"/>
                        <a:t>Why</a:t>
                      </a:r>
                      <a:endParaRPr lang="en-GB" sz="1200" dirty="0"/>
                    </a:p>
                  </a:txBody>
                  <a:tcPr marL="99060" marR="99060"/>
                </a:tc>
                <a:tc>
                  <a:txBody>
                    <a:bodyPr/>
                    <a:lstStyle/>
                    <a:p>
                      <a:r>
                        <a:rPr lang="en-GB" sz="1200" dirty="0" smtClean="0"/>
                        <a:t>Key and notable</a:t>
                      </a:r>
                      <a:r>
                        <a:rPr lang="en-GB" sz="1200" baseline="0" dirty="0" smtClean="0"/>
                        <a:t> actions</a:t>
                      </a:r>
                      <a:endParaRPr lang="en-GB" sz="1200" dirty="0"/>
                    </a:p>
                  </a:txBody>
                  <a:tcPr marL="99060" marR="99060"/>
                </a:tc>
              </a:tr>
              <a:tr h="370840">
                <a:tc>
                  <a:txBody>
                    <a:bodyPr/>
                    <a:lstStyle/>
                    <a:p>
                      <a:r>
                        <a:rPr lang="en-GB" sz="1200" dirty="0" smtClean="0"/>
                        <a:t>East Hampshire</a:t>
                      </a:r>
                      <a:r>
                        <a:rPr lang="en-GB" sz="1200" baseline="0" dirty="0" smtClean="0"/>
                        <a:t> DC</a:t>
                      </a:r>
                      <a:endParaRPr lang="en-GB" sz="1200" dirty="0"/>
                    </a:p>
                  </a:txBody>
                  <a:tcPr marL="99060" marR="99060"/>
                </a:tc>
                <a:tc>
                  <a:txBody>
                    <a:bodyPr/>
                    <a:lstStyle/>
                    <a:p>
                      <a:pPr marL="0" indent="-171450" algn="l" defTabSz="914400" rtl="0" eaLnBrk="1" latinLnBrk="0" hangingPunct="1">
                        <a:buFont typeface="Arial" panose="020B0604020202020204" pitchFamily="34" charset="0"/>
                        <a:buChar char="•"/>
                      </a:pPr>
                      <a:r>
                        <a:rPr lang="en-GB" sz="1200" kern="1200" dirty="0" smtClean="0">
                          <a:solidFill>
                            <a:schemeClr val="dk1"/>
                          </a:solidFill>
                          <a:latin typeface="+mn-lt"/>
                          <a:ea typeface="+mn-ea"/>
                          <a:cs typeface="+mn-cs"/>
                        </a:rPr>
                        <a:t>Meetings</a:t>
                      </a:r>
                    </a:p>
                    <a:p>
                      <a:pPr marL="0" indent="-171450" algn="l" defTabSz="914400" rtl="0" eaLnBrk="1" latinLnBrk="0" hangingPunct="1">
                        <a:buFont typeface="Arial" panose="020B0604020202020204" pitchFamily="34" charset="0"/>
                        <a:buChar char="•"/>
                      </a:pPr>
                      <a:r>
                        <a:rPr lang="en-GB" sz="1200" kern="1200" dirty="0" smtClean="0">
                          <a:solidFill>
                            <a:schemeClr val="dk1"/>
                          </a:solidFill>
                          <a:latin typeface="+mn-lt"/>
                          <a:ea typeface="+mn-ea"/>
                          <a:cs typeface="+mn-cs"/>
                        </a:rPr>
                        <a:t>Written correspondences</a:t>
                      </a:r>
                    </a:p>
                    <a:p>
                      <a:pPr marL="0" indent="-171450" algn="l" defTabSz="914400" rtl="0" eaLnBrk="1" latinLnBrk="0" hangingPunct="1">
                        <a:buFont typeface="Arial" panose="020B0604020202020204" pitchFamily="34" charset="0"/>
                        <a:buChar char="•"/>
                      </a:pPr>
                      <a:r>
                        <a:rPr lang="en-GB" sz="1200" kern="1200" dirty="0" smtClean="0">
                          <a:solidFill>
                            <a:schemeClr val="dk1"/>
                          </a:solidFill>
                          <a:latin typeface="+mn-lt"/>
                          <a:ea typeface="+mn-ea"/>
                          <a:cs typeface="+mn-cs"/>
                        </a:rPr>
                        <a:t>Development Plans Group</a:t>
                      </a:r>
                    </a:p>
                    <a:p>
                      <a:pPr marL="0" indent="-171450" algn="l" defTabSz="914400" rtl="0" eaLnBrk="1" latinLnBrk="0" hangingPunct="1">
                        <a:buFont typeface="Arial" panose="020B0604020202020204" pitchFamily="34" charset="0"/>
                        <a:buChar char="•"/>
                      </a:pPr>
                      <a:r>
                        <a:rPr lang="en-GB" sz="1200" kern="1200" dirty="0" smtClean="0">
                          <a:solidFill>
                            <a:schemeClr val="dk1"/>
                          </a:solidFill>
                          <a:latin typeface="+mn-lt"/>
                          <a:ea typeface="+mn-ea"/>
                          <a:cs typeface="+mn-cs"/>
                        </a:rPr>
                        <a:t>HCC / LPA updates</a:t>
                      </a:r>
                      <a:endParaRPr lang="en-GB" sz="1200" kern="1200" dirty="0">
                        <a:solidFill>
                          <a:schemeClr val="dk1"/>
                        </a:solidFill>
                        <a:latin typeface="+mn-lt"/>
                        <a:ea typeface="+mn-ea"/>
                        <a:cs typeface="+mn-cs"/>
                      </a:endParaRPr>
                    </a:p>
                  </a:txBody>
                  <a:tcPr marL="99060" marR="99060"/>
                </a:tc>
                <a:tc>
                  <a:txBody>
                    <a:bodyPr/>
                    <a:lstStyle/>
                    <a:p>
                      <a:r>
                        <a:rPr lang="en-GB" sz="1200" dirty="0" smtClean="0"/>
                        <a:t>27/03/2009</a:t>
                      </a:r>
                    </a:p>
                    <a:p>
                      <a:r>
                        <a:rPr lang="en-GB" sz="1200" dirty="0" smtClean="0"/>
                        <a:t>1/10/2010</a:t>
                      </a:r>
                    </a:p>
                    <a:p>
                      <a:r>
                        <a:rPr lang="en-GB" sz="1200" dirty="0" smtClean="0"/>
                        <a:t>29/07/2011</a:t>
                      </a:r>
                    </a:p>
                    <a:p>
                      <a:r>
                        <a:rPr lang="en-GB" sz="1200" dirty="0" smtClean="0"/>
                        <a:t>12/12/2012</a:t>
                      </a:r>
                    </a:p>
                    <a:p>
                      <a:r>
                        <a:rPr lang="en-GB" sz="1200" dirty="0" smtClean="0"/>
                        <a:t>29/01/2013</a:t>
                      </a:r>
                    </a:p>
                    <a:p>
                      <a:r>
                        <a:rPr lang="en-GB" sz="1200" dirty="0" smtClean="0"/>
                        <a:t>14/03/2013</a:t>
                      </a:r>
                    </a:p>
                    <a:p>
                      <a:endParaRPr lang="en-GB" sz="1200" dirty="0" smtClean="0"/>
                    </a:p>
                    <a:p>
                      <a:endParaRPr lang="en-GB" sz="1200" dirty="0"/>
                    </a:p>
                  </a:txBody>
                  <a:tcPr marL="99060" marR="99060"/>
                </a:tc>
                <a:tc>
                  <a:txBody>
                    <a:bodyPr/>
                    <a:lstStyle/>
                    <a:p>
                      <a:pPr marL="171450" indent="-171450">
                        <a:buFont typeface="Arial" panose="020B0604020202020204" pitchFamily="34" charset="0"/>
                        <a:buChar char="•"/>
                      </a:pPr>
                      <a:r>
                        <a:rPr lang="en-GB" sz="1200" dirty="0" smtClean="0"/>
                        <a:t>Vision and spatial</a:t>
                      </a:r>
                      <a:r>
                        <a:rPr lang="en-GB" sz="1200" baseline="0" dirty="0" smtClean="0"/>
                        <a:t> strategy</a:t>
                      </a:r>
                      <a:endParaRPr lang="en-GB" sz="1200" dirty="0" smtClean="0"/>
                    </a:p>
                    <a:p>
                      <a:pPr marL="171450" indent="-171450">
                        <a:buFont typeface="Arial" panose="020B0604020202020204" pitchFamily="34" charset="0"/>
                        <a:buChar char="•"/>
                      </a:pPr>
                      <a:r>
                        <a:rPr lang="en-GB" sz="1200" dirty="0" smtClean="0"/>
                        <a:t>Safeguarding</a:t>
                      </a:r>
                    </a:p>
                    <a:p>
                      <a:pPr marL="171450" indent="-171450">
                        <a:buFont typeface="Arial" panose="020B0604020202020204" pitchFamily="34" charset="0"/>
                        <a:buChar char="•"/>
                      </a:pPr>
                      <a:r>
                        <a:rPr lang="en-GB" sz="1200" dirty="0" smtClean="0"/>
                        <a:t>Local</a:t>
                      </a:r>
                      <a:r>
                        <a:rPr lang="en-GB" sz="1200" baseline="0" dirty="0" smtClean="0"/>
                        <a:t> land won aggregate</a:t>
                      </a:r>
                    </a:p>
                    <a:p>
                      <a:pPr marL="171450" indent="-171450">
                        <a:buFont typeface="Arial" panose="020B0604020202020204" pitchFamily="34" charset="0"/>
                        <a:buChar char="•"/>
                      </a:pPr>
                      <a:r>
                        <a:rPr lang="en-GB" sz="1200" baseline="0" dirty="0" smtClean="0"/>
                        <a:t>Silica sand</a:t>
                      </a:r>
                    </a:p>
                    <a:p>
                      <a:pPr marL="171450" indent="-171450">
                        <a:buFont typeface="Arial" panose="020B0604020202020204" pitchFamily="34" charset="0"/>
                        <a:buChar char="•"/>
                      </a:pPr>
                      <a:r>
                        <a:rPr lang="en-GB" sz="1200" baseline="0" dirty="0" smtClean="0"/>
                        <a:t>Location of waste management uses</a:t>
                      </a:r>
                      <a:endParaRPr lang="en-GB" sz="1200" dirty="0" smtClean="0"/>
                    </a:p>
                  </a:txBody>
                  <a:tcPr marL="99060" marR="99060"/>
                </a:tc>
                <a:tc>
                  <a:txBody>
                    <a:bodyPr/>
                    <a:lstStyle/>
                    <a:p>
                      <a:pPr marL="171450" indent="-171450">
                        <a:buFont typeface="Arial" panose="020B0604020202020204" pitchFamily="34" charset="0"/>
                        <a:buChar char="•"/>
                      </a:pPr>
                      <a:r>
                        <a:rPr lang="en-GB" sz="1200" dirty="0" smtClean="0"/>
                        <a:t>So vision / </a:t>
                      </a:r>
                      <a:r>
                        <a:rPr lang="en-GB" sz="1200" baseline="0" dirty="0" smtClean="0"/>
                        <a:t>spatial strategy </a:t>
                      </a:r>
                      <a:r>
                        <a:rPr lang="en-GB" sz="1200" dirty="0" smtClean="0"/>
                        <a:t>would</a:t>
                      </a:r>
                      <a:r>
                        <a:rPr lang="en-GB" sz="1200" baseline="0" dirty="0" smtClean="0"/>
                        <a:t> take into account any planned development</a:t>
                      </a:r>
                    </a:p>
                    <a:p>
                      <a:pPr marL="171450" indent="-171450">
                        <a:buFont typeface="Arial" panose="020B0604020202020204" pitchFamily="34" charset="0"/>
                        <a:buChar char="•"/>
                      </a:pPr>
                      <a:r>
                        <a:rPr lang="en-GB" sz="1200" baseline="0" dirty="0" smtClean="0"/>
                        <a:t>Due to resources safeguarding issues / requirements</a:t>
                      </a:r>
                    </a:p>
                    <a:p>
                      <a:pPr marL="171450" indent="-171450">
                        <a:buFont typeface="Arial" panose="020B0604020202020204" pitchFamily="34" charset="0"/>
                        <a:buChar char="•"/>
                      </a:pPr>
                      <a:r>
                        <a:rPr lang="en-GB" sz="1200" baseline="0" dirty="0" smtClean="0"/>
                        <a:t>Due to location of potential minerals and waste safeguarded sites</a:t>
                      </a:r>
                    </a:p>
                    <a:p>
                      <a:pPr marL="171450" indent="-171450">
                        <a:buFont typeface="Arial" panose="020B0604020202020204" pitchFamily="34" charset="0"/>
                        <a:buChar char="•"/>
                      </a:pPr>
                      <a:r>
                        <a:rPr lang="en-GB" sz="1200" baseline="0" dirty="0" smtClean="0"/>
                        <a:t>Due to potential location of waste sites</a:t>
                      </a:r>
                      <a:endParaRPr lang="en-GB" sz="1200" dirty="0"/>
                    </a:p>
                  </a:txBody>
                  <a:tcPr marL="99060" marR="99060"/>
                </a:tc>
                <a:tc>
                  <a:txBody>
                    <a:bodyPr/>
                    <a:lstStyle/>
                    <a:p>
                      <a:pPr marL="171450" indent="-171450">
                        <a:buFont typeface="Arial" panose="020B0604020202020204" pitchFamily="34" charset="0"/>
                        <a:buChar char="•"/>
                      </a:pPr>
                      <a:r>
                        <a:rPr lang="en-GB" sz="1200" dirty="0" smtClean="0"/>
                        <a:t>Vision took into account planned development</a:t>
                      </a:r>
                      <a:r>
                        <a:rPr lang="en-GB" sz="1200" baseline="0" dirty="0" smtClean="0"/>
                        <a:t> in EHDC</a:t>
                      </a:r>
                    </a:p>
                    <a:p>
                      <a:pPr marL="171450" indent="-171450">
                        <a:buFont typeface="Arial" panose="020B0604020202020204" pitchFamily="34" charset="0"/>
                        <a:buChar char="•"/>
                      </a:pPr>
                      <a:r>
                        <a:rPr lang="en-GB" sz="1200" baseline="0" dirty="0" smtClean="0"/>
                        <a:t>Recognition that mineral resource safeguarding would not impede development of Eco-town</a:t>
                      </a:r>
                    </a:p>
                    <a:p>
                      <a:pPr marL="171450" indent="-171450">
                        <a:buFont typeface="Arial" panose="020B0604020202020204" pitchFamily="34" charset="0"/>
                        <a:buChar char="•"/>
                      </a:pPr>
                      <a:r>
                        <a:rPr lang="en-GB" sz="1200" baseline="0" dirty="0" smtClean="0"/>
                        <a:t>Development of policies</a:t>
                      </a:r>
                    </a:p>
                    <a:p>
                      <a:pPr marL="171450" indent="-171450">
                        <a:buFont typeface="Arial" panose="020B0604020202020204" pitchFamily="34" charset="0"/>
                        <a:buChar char="•"/>
                      </a:pPr>
                      <a:r>
                        <a:rPr lang="en-GB" sz="1200" baseline="0" dirty="0" smtClean="0"/>
                        <a:t>Inclusion of minerals or waste infrastructure on safeguarding list</a:t>
                      </a:r>
                    </a:p>
                    <a:p>
                      <a:pPr marL="171450" indent="-171450">
                        <a:buFont typeface="Arial" panose="020B0604020202020204" pitchFamily="34" charset="0"/>
                        <a:buChar char="•"/>
                      </a:pPr>
                      <a:r>
                        <a:rPr lang="en-GB" sz="1200" baseline="0" dirty="0" smtClean="0"/>
                        <a:t>Eco town partnership to consider safeguarding issues through Masterplanning</a:t>
                      </a:r>
                      <a:endParaRPr lang="en-GB" sz="1200" dirty="0"/>
                    </a:p>
                  </a:txBody>
                  <a:tcPr marL="99060" marR="99060"/>
                </a:tc>
              </a:tr>
            </a:tbl>
          </a:graphicData>
        </a:graphic>
      </p:graphicFrame>
    </p:spTree>
    <p:extLst>
      <p:ext uri="{BB962C8B-B14F-4D97-AF65-F5344CB8AC3E}">
        <p14:creationId xmlns:p14="http://schemas.microsoft.com/office/powerpoint/2010/main" val="415704326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13038"/>
            <a:ext cx="8915400" cy="1143000"/>
          </a:xfrm>
        </p:spPr>
        <p:txBody>
          <a:bodyPr/>
          <a:lstStyle/>
          <a:p>
            <a:r>
              <a:rPr lang="en-GB" sz="3200" dirty="0"/>
              <a:t>2012</a:t>
            </a:r>
            <a:br>
              <a:rPr lang="en-GB" sz="3200" dirty="0"/>
            </a:br>
            <a:r>
              <a:rPr lang="en-GB" sz="3200" dirty="0" smtClean="0"/>
              <a:t/>
            </a:r>
            <a:br>
              <a:rPr lang="en-GB" sz="3200" dirty="0" smtClean="0"/>
            </a:br>
            <a:r>
              <a:rPr lang="en-GB" sz="3200" dirty="0" smtClean="0"/>
              <a:t>East </a:t>
            </a:r>
            <a:r>
              <a:rPr lang="en-GB" sz="3200" dirty="0"/>
              <a:t>Sussex, South Downs and Brighton &amp; Hove Waste and Minerals Plan…</a:t>
            </a:r>
            <a:endParaRPr lang="en-US" sz="3200" dirty="0"/>
          </a:p>
        </p:txBody>
      </p:sp>
    </p:spTree>
    <p:extLst>
      <p:ext uri="{BB962C8B-B14F-4D97-AF65-F5344CB8AC3E}">
        <p14:creationId xmlns:p14="http://schemas.microsoft.com/office/powerpoint/2010/main" val="170330901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74641"/>
            <a:ext cx="8915400" cy="4525963"/>
          </a:xfrm>
        </p:spPr>
        <p:txBody>
          <a:bodyPr/>
          <a:lstStyle/>
          <a:p>
            <a:pPr marL="342900" lvl="1" indent="-342900">
              <a:buFontTx/>
              <a:buChar char="•"/>
            </a:pPr>
            <a:r>
              <a:rPr lang="en-GB" sz="2400" b="1" dirty="0" smtClean="0">
                <a:solidFill>
                  <a:schemeClr val="tx1"/>
                </a:solidFill>
              </a:rPr>
              <a:t>Original statement</a:t>
            </a:r>
          </a:p>
          <a:p>
            <a:pPr marL="742950" lvl="2" indent="-342900"/>
            <a:r>
              <a:rPr lang="en-GB" sz="2000" b="1" dirty="0" smtClean="0">
                <a:solidFill>
                  <a:schemeClr val="tx1"/>
                </a:solidFill>
              </a:rPr>
              <a:t>12 Pages</a:t>
            </a:r>
          </a:p>
          <a:p>
            <a:pPr marL="800100" lvl="3" indent="-342900"/>
            <a:r>
              <a:rPr lang="en-US" dirty="0" smtClean="0">
                <a:solidFill>
                  <a:schemeClr val="tx1"/>
                </a:solidFill>
              </a:rPr>
              <a:t>“the Authorities evidence of having cooperated to plan for issues with cross-boundary impacts within the Waste and Minerals Plan.”</a:t>
            </a:r>
          </a:p>
          <a:p>
            <a:r>
              <a:rPr lang="en-GB" sz="2400" dirty="0" smtClean="0">
                <a:solidFill>
                  <a:schemeClr val="tx1"/>
                </a:solidFill>
              </a:rPr>
              <a:t>Representations received due to proposed export to LF</a:t>
            </a:r>
          </a:p>
          <a:p>
            <a:r>
              <a:rPr lang="en-GB" sz="2400" dirty="0" smtClean="0">
                <a:solidFill>
                  <a:schemeClr val="tx1"/>
                </a:solidFill>
              </a:rPr>
              <a:t>Response to Inspector’s request</a:t>
            </a:r>
          </a:p>
          <a:p>
            <a:pPr lvl="1"/>
            <a:r>
              <a:rPr lang="en-GB" sz="2000" b="1" dirty="0" smtClean="0">
                <a:solidFill>
                  <a:schemeClr val="tx1"/>
                </a:solidFill>
              </a:rPr>
              <a:t>146 pages</a:t>
            </a:r>
          </a:p>
          <a:p>
            <a:pPr lvl="1"/>
            <a:r>
              <a:rPr lang="en-GB" sz="2000" dirty="0" smtClean="0">
                <a:solidFill>
                  <a:schemeClr val="tx1"/>
                </a:solidFill>
              </a:rPr>
              <a:t>Included additional details and considered implications arising from the Inspector’s conclusions on the North London Waste Plan.</a:t>
            </a:r>
            <a:endParaRPr lang="en-GB" sz="2400" dirty="0" smtClean="0">
              <a:solidFill>
                <a:schemeClr val="tx1"/>
              </a:solidFill>
            </a:endParaRPr>
          </a:p>
          <a:p>
            <a:r>
              <a:rPr lang="en-GB" sz="2400" b="1" dirty="0" smtClean="0">
                <a:solidFill>
                  <a:schemeClr val="tx1"/>
                </a:solidFill>
              </a:rPr>
              <a:t>Inspector’s conclusions</a:t>
            </a:r>
          </a:p>
          <a:p>
            <a:pPr lvl="1"/>
            <a:r>
              <a:rPr lang="en-US" sz="2000" dirty="0" smtClean="0">
                <a:solidFill>
                  <a:schemeClr val="tx1"/>
                </a:solidFill>
              </a:rPr>
              <a:t>SEWPAG provides continuity of well-established collaboration</a:t>
            </a:r>
            <a:r>
              <a:rPr lang="en-GB" sz="2000" dirty="0" smtClean="0">
                <a:solidFill>
                  <a:schemeClr val="tx1"/>
                </a:solidFill>
              </a:rPr>
              <a:t> </a:t>
            </a:r>
          </a:p>
          <a:p>
            <a:pPr lvl="1"/>
            <a:r>
              <a:rPr lang="en-US" sz="2000" dirty="0" smtClean="0">
                <a:solidFill>
                  <a:schemeClr val="tx1"/>
                </a:solidFill>
              </a:rPr>
              <a:t>And a fundamental co-operation between bodies engaged in planning at a strategic level</a:t>
            </a:r>
            <a:r>
              <a:rPr lang="en-GB" sz="2000" dirty="0" smtClean="0">
                <a:solidFill>
                  <a:schemeClr val="tx1"/>
                </a:solidFill>
              </a:rPr>
              <a:t> </a:t>
            </a:r>
          </a:p>
          <a:p>
            <a:pPr lvl="1"/>
            <a:r>
              <a:rPr lang="en-US" sz="2000" dirty="0" smtClean="0">
                <a:solidFill>
                  <a:schemeClr val="tx1"/>
                </a:solidFill>
              </a:rPr>
              <a:t>Noted specific liaison with other Waste Planning Authorities within and beyond the south-east</a:t>
            </a:r>
            <a:r>
              <a:rPr lang="en-GB" sz="2000" dirty="0" smtClean="0">
                <a:solidFill>
                  <a:schemeClr val="tx1"/>
                </a:solidFill>
              </a:rPr>
              <a:t> </a:t>
            </a:r>
          </a:p>
          <a:p>
            <a:endParaRPr lang="en-GB" sz="2400" dirty="0" smtClean="0">
              <a:solidFill>
                <a:schemeClr val="tx1"/>
              </a:solidFill>
            </a:endParaRPr>
          </a:p>
          <a:p>
            <a:endParaRPr lang="en-GB" sz="2400" dirty="0" smtClean="0">
              <a:solidFill>
                <a:schemeClr val="tx1"/>
              </a:solidFill>
            </a:endParaRPr>
          </a:p>
          <a:p>
            <a:endParaRPr lang="en-GB" sz="1800" b="1" dirty="0" smtClean="0">
              <a:solidFill>
                <a:schemeClr val="tx1"/>
              </a:solidFill>
            </a:endParaRPr>
          </a:p>
        </p:txBody>
      </p:sp>
    </p:spTree>
    <p:extLst>
      <p:ext uri="{BB962C8B-B14F-4D97-AF65-F5344CB8AC3E}">
        <p14:creationId xmlns:p14="http://schemas.microsoft.com/office/powerpoint/2010/main" val="222669830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5838"/>
            <a:ext cx="8915400" cy="1143000"/>
          </a:xfrm>
        </p:spPr>
        <p:txBody>
          <a:bodyPr/>
          <a:lstStyle/>
          <a:p>
            <a:r>
              <a:rPr lang="en-GB" sz="3600" dirty="0" smtClean="0"/>
              <a:t>2013</a:t>
            </a:r>
            <a:r>
              <a:rPr lang="en-GB" sz="3600" dirty="0"/>
              <a:t/>
            </a:r>
            <a:br>
              <a:rPr lang="en-GB" sz="3600" dirty="0"/>
            </a:br>
            <a:r>
              <a:rPr lang="en-GB" sz="3600" dirty="0" smtClean="0"/>
              <a:t/>
            </a:r>
            <a:br>
              <a:rPr lang="en-GB" sz="3600" dirty="0" smtClean="0"/>
            </a:br>
            <a:r>
              <a:rPr lang="en-GB" sz="3600" dirty="0" smtClean="0"/>
              <a:t>West </a:t>
            </a:r>
            <a:r>
              <a:rPr lang="en-GB" sz="3600" dirty="0"/>
              <a:t>Sussex Waste Local Plan </a:t>
            </a:r>
            <a:r>
              <a:rPr lang="en-GB" sz="3600" dirty="0" smtClean="0"/>
              <a:t>…</a:t>
            </a:r>
            <a:endParaRPr lang="en-US" sz="3600" dirty="0"/>
          </a:p>
        </p:txBody>
      </p:sp>
    </p:spTree>
    <p:extLst>
      <p:ext uri="{BB962C8B-B14F-4D97-AF65-F5344CB8AC3E}">
        <p14:creationId xmlns:p14="http://schemas.microsoft.com/office/powerpoint/2010/main" val="246673014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03842"/>
            <a:ext cx="8915400" cy="4525963"/>
          </a:xfrm>
        </p:spPr>
        <p:txBody>
          <a:bodyPr/>
          <a:lstStyle/>
          <a:p>
            <a:r>
              <a:rPr lang="en-US" sz="2400" dirty="0" smtClean="0">
                <a:solidFill>
                  <a:schemeClr val="tx1"/>
                </a:solidFill>
              </a:rPr>
              <a:t>Original Statement</a:t>
            </a:r>
            <a:endParaRPr lang="en-GB" sz="2400" dirty="0" smtClean="0">
              <a:solidFill>
                <a:schemeClr val="tx1"/>
              </a:solidFill>
            </a:endParaRPr>
          </a:p>
          <a:p>
            <a:pPr lvl="1"/>
            <a:r>
              <a:rPr lang="en-GB" sz="2000" dirty="0" smtClean="0">
                <a:solidFill>
                  <a:schemeClr val="tx1"/>
                </a:solidFill>
              </a:rPr>
              <a:t>40 pages</a:t>
            </a:r>
          </a:p>
          <a:p>
            <a:pPr lvl="1"/>
            <a:r>
              <a:rPr lang="en-US" sz="2000" dirty="0" smtClean="0">
                <a:solidFill>
                  <a:schemeClr val="tx1"/>
                </a:solidFill>
              </a:rPr>
              <a:t>Set out compliance with the DtC “for those issues which have an impact beyond the boundaries of the plan area.” </a:t>
            </a:r>
          </a:p>
          <a:p>
            <a:pPr lvl="1"/>
            <a:r>
              <a:rPr lang="en-US" sz="2000" dirty="0" smtClean="0">
                <a:solidFill>
                  <a:schemeClr val="tx1"/>
                </a:solidFill>
              </a:rPr>
              <a:t>And, arrangements in place to ensure ongoing engagement – “will be updated as new information becomes available.”</a:t>
            </a:r>
            <a:endParaRPr lang="en-GB" sz="2000" dirty="0" smtClean="0">
              <a:solidFill>
                <a:schemeClr val="tx1"/>
              </a:solidFill>
            </a:endParaRPr>
          </a:p>
          <a:p>
            <a:r>
              <a:rPr lang="en-GB" sz="2400" dirty="0" smtClean="0">
                <a:solidFill>
                  <a:schemeClr val="tx1"/>
                </a:solidFill>
              </a:rPr>
              <a:t>Representations</a:t>
            </a:r>
          </a:p>
          <a:p>
            <a:pPr lvl="1"/>
            <a:r>
              <a:rPr lang="en-GB" sz="2000" dirty="0" smtClean="0">
                <a:solidFill>
                  <a:schemeClr val="tx1"/>
                </a:solidFill>
              </a:rPr>
              <a:t>Provision for non-inert landfill inadequate - unreasonable reliance on capacity in other areas assumed (Subsequently accepted that rep related to soundness not a failure to co-operate) </a:t>
            </a:r>
          </a:p>
          <a:p>
            <a:pPr lvl="1"/>
            <a:r>
              <a:rPr lang="en-GB" sz="2000" dirty="0" smtClean="0">
                <a:solidFill>
                  <a:schemeClr val="tx1"/>
                </a:solidFill>
              </a:rPr>
              <a:t>Potential non-inert landfill in- County capacity ignored</a:t>
            </a:r>
          </a:p>
          <a:p>
            <a:r>
              <a:rPr lang="en-GB" sz="2400" b="1" dirty="0" smtClean="0">
                <a:solidFill>
                  <a:schemeClr val="tx1"/>
                </a:solidFill>
              </a:rPr>
              <a:t>Inspector’s conclusions</a:t>
            </a:r>
          </a:p>
          <a:p>
            <a:pPr lvl="1"/>
            <a:r>
              <a:rPr lang="en-GB" sz="2000" dirty="0" smtClean="0">
                <a:solidFill>
                  <a:schemeClr val="tx1"/>
                </a:solidFill>
              </a:rPr>
              <a:t>“ample evidence of the steps to which the Authorities have gone to engage constructively, actively and on an ongoing basis” </a:t>
            </a:r>
          </a:p>
          <a:p>
            <a:pPr lvl="1"/>
            <a:r>
              <a:rPr lang="en-GB" sz="2000" dirty="0" smtClean="0">
                <a:solidFill>
                  <a:schemeClr val="tx1"/>
                </a:solidFill>
              </a:rPr>
              <a:t>active members of the South East Waste Planning Advisory Group (SEWPAG) </a:t>
            </a:r>
            <a:r>
              <a:rPr lang="en-GB" sz="1800" dirty="0" smtClean="0"/>
              <a:t/>
            </a:r>
            <a:br>
              <a:rPr lang="en-GB" sz="1800" dirty="0" smtClean="0"/>
            </a:br>
            <a:r>
              <a:rPr lang="en-GB" sz="1200" dirty="0" smtClean="0"/>
              <a:t/>
            </a:r>
            <a:br>
              <a:rPr lang="en-GB" sz="1200" dirty="0" smtClean="0"/>
            </a:br>
            <a:endParaRPr lang="en-US" sz="1200" i="1" dirty="0"/>
          </a:p>
        </p:txBody>
      </p:sp>
    </p:spTree>
    <p:extLst>
      <p:ext uri="{BB962C8B-B14F-4D97-AF65-F5344CB8AC3E}">
        <p14:creationId xmlns:p14="http://schemas.microsoft.com/office/powerpoint/2010/main" val="227860108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5838"/>
            <a:ext cx="8915400" cy="1143000"/>
          </a:xfrm>
        </p:spPr>
        <p:txBody>
          <a:bodyPr/>
          <a:lstStyle/>
          <a:p>
            <a:r>
              <a:rPr lang="en-GB" sz="3600" dirty="0" smtClean="0"/>
              <a:t>2014</a:t>
            </a:r>
            <a:r>
              <a:rPr lang="en-GB" sz="3600" dirty="0"/>
              <a:t/>
            </a:r>
            <a:br>
              <a:rPr lang="en-GB" sz="3600" dirty="0"/>
            </a:br>
            <a:r>
              <a:rPr lang="en-GB" sz="3600" dirty="0" smtClean="0"/>
              <a:t/>
            </a:r>
            <a:br>
              <a:rPr lang="en-GB" sz="3600" dirty="0" smtClean="0"/>
            </a:br>
            <a:r>
              <a:rPr lang="en-US" sz="3600" dirty="0" smtClean="0"/>
              <a:t>Devon </a:t>
            </a:r>
            <a:r>
              <a:rPr lang="en-US" sz="3600" dirty="0"/>
              <a:t>Waste Core </a:t>
            </a:r>
            <a:r>
              <a:rPr lang="en-US" sz="3600" dirty="0" smtClean="0"/>
              <a:t>Strategy</a:t>
            </a:r>
            <a:r>
              <a:rPr lang="en-GB" sz="3600" dirty="0" smtClean="0"/>
              <a:t>…</a:t>
            </a:r>
            <a:endParaRPr lang="en-US" sz="3600" dirty="0"/>
          </a:p>
        </p:txBody>
      </p:sp>
    </p:spTree>
    <p:extLst>
      <p:ext uri="{BB962C8B-B14F-4D97-AF65-F5344CB8AC3E}">
        <p14:creationId xmlns:p14="http://schemas.microsoft.com/office/powerpoint/2010/main" val="112633447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94" y="454720"/>
            <a:ext cx="9685206" cy="4525963"/>
          </a:xfrm>
        </p:spPr>
        <p:txBody>
          <a:bodyPr/>
          <a:lstStyle/>
          <a:p>
            <a:r>
              <a:rPr lang="en-GB" sz="2000" dirty="0" smtClean="0">
                <a:solidFill>
                  <a:schemeClr val="tx1"/>
                </a:solidFill>
              </a:rPr>
              <a:t>Original Statement - 21 Pages</a:t>
            </a:r>
          </a:p>
          <a:p>
            <a:r>
              <a:rPr lang="en-GB" sz="2000" dirty="0" smtClean="0">
                <a:solidFill>
                  <a:schemeClr val="tx1"/>
                </a:solidFill>
              </a:rPr>
              <a:t>Contents: </a:t>
            </a:r>
          </a:p>
          <a:p>
            <a:pPr lvl="1"/>
            <a:r>
              <a:rPr lang="en-US" sz="2000" dirty="0" smtClean="0">
                <a:solidFill>
                  <a:schemeClr val="tx1"/>
                </a:solidFill>
              </a:rPr>
              <a:t>1.Introduction</a:t>
            </a:r>
            <a:endParaRPr lang="en-GB" sz="2000" dirty="0" smtClean="0">
              <a:solidFill>
                <a:schemeClr val="tx1"/>
              </a:solidFill>
            </a:endParaRPr>
          </a:p>
          <a:p>
            <a:pPr lvl="1"/>
            <a:r>
              <a:rPr lang="en-US" sz="2000" dirty="0" smtClean="0">
                <a:solidFill>
                  <a:schemeClr val="tx1"/>
                </a:solidFill>
              </a:rPr>
              <a:t>2.The Devon Context</a:t>
            </a:r>
            <a:endParaRPr lang="en-GB" sz="2000" dirty="0" smtClean="0">
              <a:solidFill>
                <a:schemeClr val="tx1"/>
              </a:solidFill>
            </a:endParaRPr>
          </a:p>
          <a:p>
            <a:pPr lvl="1"/>
            <a:r>
              <a:rPr lang="en-US" sz="2000" dirty="0" smtClean="0">
                <a:solidFill>
                  <a:schemeClr val="tx1"/>
                </a:solidFill>
              </a:rPr>
              <a:t>3.Cooperation with Greater Devon Waste Planning Authorities</a:t>
            </a:r>
            <a:endParaRPr lang="en-GB" sz="2000" dirty="0" smtClean="0">
              <a:solidFill>
                <a:schemeClr val="tx1"/>
              </a:solidFill>
            </a:endParaRPr>
          </a:p>
          <a:p>
            <a:pPr lvl="1"/>
            <a:r>
              <a:rPr lang="en-US" sz="2000" dirty="0" smtClean="0">
                <a:solidFill>
                  <a:schemeClr val="tx1"/>
                </a:solidFill>
              </a:rPr>
              <a:t>4.Cooperation with Waste Planning Authorities Outside Greater Devon</a:t>
            </a:r>
            <a:endParaRPr lang="en-GB" sz="2000" dirty="0" smtClean="0">
              <a:solidFill>
                <a:schemeClr val="tx1"/>
              </a:solidFill>
            </a:endParaRPr>
          </a:p>
          <a:p>
            <a:pPr lvl="1"/>
            <a:r>
              <a:rPr lang="en-US" sz="2000" dirty="0" smtClean="0">
                <a:solidFill>
                  <a:schemeClr val="tx1"/>
                </a:solidFill>
              </a:rPr>
              <a:t>5.Cooperation with Devon’s District Planning Authorities</a:t>
            </a:r>
            <a:endParaRPr lang="en-GB" sz="2000" dirty="0" smtClean="0">
              <a:solidFill>
                <a:schemeClr val="tx1"/>
              </a:solidFill>
            </a:endParaRPr>
          </a:p>
          <a:p>
            <a:pPr lvl="1"/>
            <a:r>
              <a:rPr lang="en-US" sz="2000" dirty="0" smtClean="0">
                <a:solidFill>
                  <a:schemeClr val="tx1"/>
                </a:solidFill>
              </a:rPr>
              <a:t>6.Cooperation with Other Relevant </a:t>
            </a:r>
            <a:r>
              <a:rPr lang="en-US" sz="2000" dirty="0" err="1" smtClean="0">
                <a:solidFill>
                  <a:schemeClr val="tx1"/>
                </a:solidFill>
              </a:rPr>
              <a:t>Organisations</a:t>
            </a:r>
            <a:endParaRPr lang="en-US" sz="2000" dirty="0" smtClean="0">
              <a:solidFill>
                <a:schemeClr val="tx1"/>
              </a:solidFill>
            </a:endParaRPr>
          </a:p>
          <a:p>
            <a:pPr lvl="1"/>
            <a:r>
              <a:rPr lang="en-US" sz="2000" dirty="0" smtClean="0">
                <a:solidFill>
                  <a:schemeClr val="tx1"/>
                </a:solidFill>
              </a:rPr>
              <a:t>Appendix A - Duty to Cooperate Bodies</a:t>
            </a:r>
            <a:endParaRPr lang="en-GB" sz="2000" dirty="0" smtClean="0">
              <a:solidFill>
                <a:schemeClr val="tx1"/>
              </a:solidFill>
            </a:endParaRPr>
          </a:p>
          <a:p>
            <a:pPr lvl="1"/>
            <a:r>
              <a:rPr lang="en-US" sz="2000" dirty="0" smtClean="0">
                <a:solidFill>
                  <a:schemeClr val="tx1"/>
                </a:solidFill>
              </a:rPr>
              <a:t>Appendix B</a:t>
            </a:r>
            <a:r>
              <a:rPr lang="en-GB" sz="2000" dirty="0" smtClean="0">
                <a:solidFill>
                  <a:schemeClr val="tx1"/>
                </a:solidFill>
              </a:rPr>
              <a:t> - </a:t>
            </a:r>
            <a:r>
              <a:rPr lang="en-US" sz="2000" dirty="0" smtClean="0">
                <a:solidFill>
                  <a:schemeClr val="tx1"/>
                </a:solidFill>
              </a:rPr>
              <a:t>Meetings with Greater Devon and Adjoining WPAs</a:t>
            </a:r>
            <a:endParaRPr lang="en-GB" sz="2000" dirty="0" smtClean="0">
              <a:solidFill>
                <a:schemeClr val="tx1"/>
              </a:solidFill>
            </a:endParaRPr>
          </a:p>
          <a:p>
            <a:pPr lvl="1"/>
            <a:r>
              <a:rPr lang="en-US" sz="2000" dirty="0" smtClean="0">
                <a:solidFill>
                  <a:schemeClr val="tx1"/>
                </a:solidFill>
              </a:rPr>
              <a:t>Appendix C</a:t>
            </a:r>
            <a:r>
              <a:rPr lang="en-GB" sz="2000" dirty="0" smtClean="0">
                <a:solidFill>
                  <a:schemeClr val="tx1"/>
                </a:solidFill>
              </a:rPr>
              <a:t> - </a:t>
            </a:r>
            <a:r>
              <a:rPr lang="en-US" sz="2000" dirty="0" smtClean="0">
                <a:solidFill>
                  <a:schemeClr val="tx1"/>
                </a:solidFill>
              </a:rPr>
              <a:t>Minutes of Meeting with Plymouth City Council (PCC)</a:t>
            </a:r>
            <a:endParaRPr lang="en-GB" sz="2000" dirty="0" smtClean="0">
              <a:solidFill>
                <a:schemeClr val="tx1"/>
              </a:solidFill>
            </a:endParaRPr>
          </a:p>
          <a:p>
            <a:r>
              <a:rPr lang="en-GB" sz="2000" dirty="0" smtClean="0">
                <a:solidFill>
                  <a:schemeClr val="tx1"/>
                </a:solidFill>
              </a:rPr>
              <a:t>43 Page Addendum in light of representation from PCC </a:t>
            </a:r>
          </a:p>
          <a:p>
            <a:pPr lvl="1"/>
            <a:r>
              <a:rPr lang="en-GB" sz="2000" dirty="0" smtClean="0">
                <a:solidFill>
                  <a:schemeClr val="tx1"/>
                </a:solidFill>
              </a:rPr>
              <a:t>PCC raised an objection on the grounds that the duty to cooperate has not been fulfilled. </a:t>
            </a:r>
            <a:endParaRPr lang="en-GB" sz="1800" dirty="0" smtClean="0">
              <a:solidFill>
                <a:schemeClr val="tx1"/>
              </a:solidFill>
            </a:endParaRPr>
          </a:p>
          <a:p>
            <a:pPr lvl="8"/>
            <a:r>
              <a:rPr lang="en-GB" sz="1800" i="1" dirty="0" smtClean="0">
                <a:solidFill>
                  <a:schemeClr val="tx1"/>
                </a:solidFill>
              </a:rPr>
              <a:t>Watch this space…….</a:t>
            </a:r>
          </a:p>
          <a:p>
            <a:pPr>
              <a:buNone/>
            </a:pPr>
            <a:endParaRPr lang="en-GB" sz="1600" dirty="0" smtClean="0"/>
          </a:p>
          <a:p>
            <a:endParaRPr lang="en-US" dirty="0"/>
          </a:p>
        </p:txBody>
      </p:sp>
    </p:spTree>
    <p:extLst>
      <p:ext uri="{BB962C8B-B14F-4D97-AF65-F5344CB8AC3E}">
        <p14:creationId xmlns:p14="http://schemas.microsoft.com/office/powerpoint/2010/main" val="385255071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1143000"/>
          </a:xfrm>
        </p:spPr>
        <p:txBody>
          <a:bodyPr/>
          <a:lstStyle/>
          <a:p>
            <a:r>
              <a:rPr lang="en-US" sz="4000" dirty="0" smtClean="0"/>
              <a:t>‘Strategic Matters’</a:t>
            </a:r>
            <a:endParaRPr lang="en-US" sz="4000" dirty="0"/>
          </a:p>
        </p:txBody>
      </p:sp>
      <p:sp>
        <p:nvSpPr>
          <p:cNvPr id="3" name="Content Placeholder 2"/>
          <p:cNvSpPr>
            <a:spLocks noGrp="1"/>
          </p:cNvSpPr>
          <p:nvPr>
            <p:ph idx="1"/>
          </p:nvPr>
        </p:nvSpPr>
        <p:spPr>
          <a:xfrm>
            <a:off x="-785" y="1340770"/>
            <a:ext cx="9906000" cy="4525963"/>
          </a:xfrm>
        </p:spPr>
        <p:txBody>
          <a:bodyPr/>
          <a:lstStyle/>
          <a:p>
            <a:r>
              <a:rPr lang="en-US" sz="2400" dirty="0" smtClean="0">
                <a:solidFill>
                  <a:schemeClr val="tx1"/>
                </a:solidFill>
              </a:rPr>
              <a:t>Section 33A P&amp;CP Act 2004</a:t>
            </a:r>
          </a:p>
          <a:p>
            <a:r>
              <a:rPr lang="en-US" sz="2400" dirty="0" smtClean="0">
                <a:solidFill>
                  <a:schemeClr val="tx1"/>
                </a:solidFill>
              </a:rPr>
              <a:t>(3) “The activities within this subsection are</a:t>
            </a:r>
          </a:p>
          <a:p>
            <a:pPr lvl="1"/>
            <a:r>
              <a:rPr lang="en-US" sz="2400" dirty="0" smtClean="0">
                <a:solidFill>
                  <a:schemeClr val="tx1"/>
                </a:solidFill>
              </a:rPr>
              <a:t>(a)  the preparation of development plan documents, </a:t>
            </a:r>
          </a:p>
          <a:p>
            <a:pPr lvl="1"/>
            <a:r>
              <a:rPr lang="en-US" sz="2400" dirty="0" smtClean="0">
                <a:solidFill>
                  <a:schemeClr val="tx1"/>
                </a:solidFill>
              </a:rPr>
              <a:t>……so far as relating to a </a:t>
            </a:r>
            <a:r>
              <a:rPr lang="en-US" sz="2400" u="sng" dirty="0" smtClean="0">
                <a:solidFill>
                  <a:schemeClr val="tx1"/>
                </a:solidFill>
              </a:rPr>
              <a:t>strategic</a:t>
            </a:r>
            <a:r>
              <a:rPr lang="en-US" sz="2400" dirty="0" smtClean="0">
                <a:solidFill>
                  <a:schemeClr val="tx1"/>
                </a:solidFill>
              </a:rPr>
              <a:t> matter.”</a:t>
            </a:r>
          </a:p>
          <a:p>
            <a:r>
              <a:rPr lang="en-US" sz="2400" dirty="0" smtClean="0">
                <a:solidFill>
                  <a:schemeClr val="tx1"/>
                </a:solidFill>
              </a:rPr>
              <a:t>(4)  For the purposes of subsection (3), each of the following is a “strategic matter”—</a:t>
            </a:r>
          </a:p>
          <a:p>
            <a:pPr lvl="1"/>
            <a:r>
              <a:rPr lang="en-US" sz="2400" dirty="0" smtClean="0">
                <a:solidFill>
                  <a:schemeClr val="tx1"/>
                </a:solidFill>
              </a:rPr>
              <a:t>use of land that has or would have a significant impact on at least two planning areas </a:t>
            </a:r>
          </a:p>
          <a:p>
            <a:r>
              <a:rPr lang="en-US" sz="2400" dirty="0" smtClean="0">
                <a:solidFill>
                  <a:schemeClr val="tx1"/>
                </a:solidFill>
              </a:rPr>
              <a:t>use of land in a two-tier area if the development or use— </a:t>
            </a:r>
          </a:p>
          <a:p>
            <a:pPr lvl="1"/>
            <a:r>
              <a:rPr lang="en-US" sz="2400" dirty="0" smtClean="0">
                <a:solidFill>
                  <a:schemeClr val="tx1"/>
                </a:solidFill>
              </a:rPr>
              <a:t>(</a:t>
            </a:r>
            <a:r>
              <a:rPr lang="en-US" sz="2400" dirty="0" err="1" smtClean="0">
                <a:solidFill>
                  <a:schemeClr val="tx1"/>
                </a:solidFill>
              </a:rPr>
              <a:t>i</a:t>
            </a:r>
            <a:r>
              <a:rPr lang="en-US" sz="2400" dirty="0" smtClean="0">
                <a:solidFill>
                  <a:schemeClr val="tx1"/>
                </a:solidFill>
              </a:rPr>
              <a:t>)  is a county matter, or </a:t>
            </a:r>
          </a:p>
          <a:p>
            <a:pPr lvl="1"/>
            <a:r>
              <a:rPr lang="en-US" sz="2400" dirty="0" smtClean="0">
                <a:solidFill>
                  <a:schemeClr val="tx1"/>
                </a:solidFill>
              </a:rPr>
              <a:t>(ii)  has or would have a significant impact on a county matter. </a:t>
            </a:r>
          </a:p>
          <a:p>
            <a:pPr>
              <a:buNone/>
            </a:pPr>
            <a:endParaRPr lang="en-US" sz="2800" dirty="0" smtClean="0"/>
          </a:p>
          <a:p>
            <a:endParaRPr lang="en-US" sz="2800" kern="1200" dirty="0" smtClean="0">
              <a:solidFill>
                <a:schemeClr val="tx1"/>
              </a:solidFill>
            </a:endParaRPr>
          </a:p>
          <a:p>
            <a:endParaRPr lang="en-US" sz="2800" kern="1200" dirty="0" smtClean="0">
              <a:solidFill>
                <a:schemeClr val="tx1"/>
              </a:solidFill>
            </a:endParaRPr>
          </a:p>
          <a:p>
            <a:pPr>
              <a:buNone/>
            </a:pPr>
            <a:endParaRPr lang="en-US" sz="2800" dirty="0"/>
          </a:p>
        </p:txBody>
      </p:sp>
    </p:spTree>
    <p:extLst>
      <p:ext uri="{BB962C8B-B14F-4D97-AF65-F5344CB8AC3E}">
        <p14:creationId xmlns:p14="http://schemas.microsoft.com/office/powerpoint/2010/main" val="220895543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188640"/>
            <a:ext cx="8915400" cy="1143000"/>
          </a:xfrm>
        </p:spPr>
        <p:txBody>
          <a:bodyPr/>
          <a:lstStyle/>
          <a:p>
            <a:r>
              <a:rPr lang="en-US" dirty="0" smtClean="0"/>
              <a:t>A word about </a:t>
            </a:r>
            <a:r>
              <a:rPr lang="en-US" dirty="0" err="1" smtClean="0"/>
              <a:t>LEPs</a:t>
            </a:r>
            <a:endParaRPr lang="en-US" dirty="0"/>
          </a:p>
        </p:txBody>
      </p:sp>
      <p:sp>
        <p:nvSpPr>
          <p:cNvPr id="3" name="Content Placeholder 2"/>
          <p:cNvSpPr>
            <a:spLocks noGrp="1"/>
          </p:cNvSpPr>
          <p:nvPr>
            <p:ph idx="1"/>
          </p:nvPr>
        </p:nvSpPr>
        <p:spPr>
          <a:xfrm>
            <a:off x="256909" y="1772818"/>
            <a:ext cx="9646992" cy="3636889"/>
          </a:xfrm>
        </p:spPr>
        <p:txBody>
          <a:bodyPr/>
          <a:lstStyle/>
          <a:p>
            <a:r>
              <a:rPr lang="en-US" dirty="0" smtClean="0">
                <a:solidFill>
                  <a:srgbClr val="000000"/>
                </a:solidFill>
              </a:rPr>
              <a:t>A prescribed body that must be engaged</a:t>
            </a:r>
          </a:p>
          <a:p>
            <a:r>
              <a:rPr lang="en-US" dirty="0" smtClean="0">
                <a:solidFill>
                  <a:srgbClr val="000000"/>
                </a:solidFill>
              </a:rPr>
              <a:t>Any engagement in waste plans??</a:t>
            </a:r>
          </a:p>
          <a:p>
            <a:r>
              <a:rPr lang="en-US" dirty="0" smtClean="0">
                <a:solidFill>
                  <a:srgbClr val="000000"/>
                </a:solidFill>
              </a:rPr>
              <a:t>Strategic Economic Plans</a:t>
            </a:r>
          </a:p>
          <a:p>
            <a:r>
              <a:rPr lang="en-US" dirty="0" smtClean="0">
                <a:solidFill>
                  <a:srgbClr val="000000"/>
                </a:solidFill>
              </a:rPr>
              <a:t>Growth Deals</a:t>
            </a:r>
          </a:p>
          <a:p>
            <a:pPr lvl="1"/>
            <a:r>
              <a:rPr lang="en-US" dirty="0" smtClean="0">
                <a:solidFill>
                  <a:srgbClr val="000000"/>
                </a:solidFill>
              </a:rPr>
              <a:t>E.g. SELEP SEP and Growth Deal</a:t>
            </a:r>
          </a:p>
          <a:p>
            <a:pPr lvl="2"/>
            <a:r>
              <a:rPr lang="en-US" dirty="0" smtClean="0">
                <a:solidFill>
                  <a:srgbClr val="000000"/>
                </a:solidFill>
              </a:rPr>
              <a:t>Waste, circular economy - ‘no results found’</a:t>
            </a:r>
          </a:p>
          <a:p>
            <a:r>
              <a:rPr lang="en-US" dirty="0" smtClean="0">
                <a:solidFill>
                  <a:srgbClr val="000000"/>
                </a:solidFill>
              </a:rPr>
              <a:t>Not to be ignored (but they may ignore you!)</a:t>
            </a:r>
          </a:p>
        </p:txBody>
      </p:sp>
    </p:spTree>
    <p:extLst>
      <p:ext uri="{BB962C8B-B14F-4D97-AF65-F5344CB8AC3E}">
        <p14:creationId xmlns:p14="http://schemas.microsoft.com/office/powerpoint/2010/main" val="180874745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684338"/>
            <a:ext cx="8915400" cy="664542"/>
          </a:xfrm>
        </p:spPr>
        <p:txBody>
          <a:bodyPr/>
          <a:lstStyle/>
          <a:p>
            <a:r>
              <a:rPr lang="en-GB" dirty="0"/>
              <a:t>Is the DtC hurdle getting higher?</a:t>
            </a:r>
            <a:r>
              <a:rPr lang="en-GB" dirty="0" smtClean="0"/>
              <a:t/>
            </a:r>
            <a:br>
              <a:rPr lang="en-GB" dirty="0" smtClean="0"/>
            </a:br>
            <a:r>
              <a:rPr lang="en-GB" dirty="0" smtClean="0"/>
              <a:t> </a:t>
            </a:r>
            <a:br>
              <a:rPr lang="en-GB" dirty="0" smtClean="0"/>
            </a:br>
            <a:endParaRPr lang="en-US" sz="3600" b="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592" y="3402542"/>
            <a:ext cx="2160499" cy="2497909"/>
          </a:xfrm>
          <a:prstGeom prst="rect">
            <a:avLst/>
          </a:prstGeom>
        </p:spPr>
      </p:pic>
    </p:spTree>
    <p:extLst>
      <p:ext uri="{BB962C8B-B14F-4D97-AF65-F5344CB8AC3E}">
        <p14:creationId xmlns:p14="http://schemas.microsoft.com/office/powerpoint/2010/main" val="156559293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1285"/>
            <a:ext cx="8915400" cy="1143000"/>
          </a:xfrm>
        </p:spPr>
        <p:txBody>
          <a:bodyPr/>
          <a:lstStyle/>
          <a:p>
            <a:r>
              <a:rPr lang="en-US" sz="3600" dirty="0" smtClean="0"/>
              <a:t>PAS Lessons Learned – 2014 Update</a:t>
            </a:r>
            <a:endParaRPr lang="en-US" sz="3600" dirty="0"/>
          </a:p>
        </p:txBody>
      </p:sp>
      <p:sp>
        <p:nvSpPr>
          <p:cNvPr id="3" name="Content Placeholder 2"/>
          <p:cNvSpPr>
            <a:spLocks noGrp="1"/>
          </p:cNvSpPr>
          <p:nvPr>
            <p:ph idx="1"/>
          </p:nvPr>
        </p:nvSpPr>
        <p:spPr>
          <a:xfrm>
            <a:off x="495300" y="1052660"/>
            <a:ext cx="8915400" cy="2438797"/>
          </a:xfrm>
        </p:spPr>
        <p:txBody>
          <a:bodyPr/>
          <a:lstStyle/>
          <a:p>
            <a:pPr>
              <a:buNone/>
            </a:pPr>
            <a:r>
              <a:rPr lang="en-US" sz="2000" b="1" dirty="0" smtClean="0">
                <a:solidFill>
                  <a:srgbClr val="000000"/>
                </a:solidFill>
              </a:rPr>
              <a:t>‘Doing Your Duty’, PAS, 2014 update:</a:t>
            </a:r>
            <a:endParaRPr lang="en-US" sz="2000" b="1" dirty="0" smtClean="0">
              <a:solidFill>
                <a:srgbClr val="000000"/>
              </a:solidFill>
              <a:hlinkClick r:id="rId3"/>
            </a:endParaRPr>
          </a:p>
          <a:p>
            <a:pPr>
              <a:buNone/>
            </a:pPr>
            <a:r>
              <a:rPr lang="en-US" sz="1400" dirty="0" smtClean="0">
                <a:solidFill>
                  <a:schemeClr val="tx1"/>
                </a:solidFill>
                <a:hlinkClick r:id="rId3"/>
              </a:rPr>
              <a:t>http://www.pas.gov.uk/documents/332612/6289673/Doing+your+duty+updatev3/cad06b72-5b67-4b38-9732-6600dfa291f9</a:t>
            </a:r>
            <a:r>
              <a:rPr lang="en-US" sz="1400" dirty="0" smtClean="0">
                <a:solidFill>
                  <a:schemeClr val="tx1"/>
                </a:solidFill>
              </a:rPr>
              <a:t> </a:t>
            </a:r>
          </a:p>
          <a:p>
            <a:pPr>
              <a:buNone/>
            </a:pPr>
            <a:endParaRPr lang="en-US" sz="1400" dirty="0" smtClean="0"/>
          </a:p>
          <a:p>
            <a:pPr>
              <a:buNone/>
            </a:pPr>
            <a:r>
              <a:rPr lang="en-US" sz="2400" dirty="0" smtClean="0">
                <a:solidFill>
                  <a:schemeClr val="tx1"/>
                </a:solidFill>
              </a:rPr>
              <a:t>The process of cooperation </a:t>
            </a:r>
          </a:p>
          <a:p>
            <a:r>
              <a:rPr lang="en-US" sz="2000" dirty="0" smtClean="0">
                <a:solidFill>
                  <a:schemeClr val="tx1"/>
                </a:solidFill>
              </a:rPr>
              <a:t>The duty is about good strategic planning based on co-operation </a:t>
            </a:r>
          </a:p>
          <a:p>
            <a:r>
              <a:rPr lang="en-US" sz="2000" dirty="0" smtClean="0">
                <a:solidFill>
                  <a:schemeClr val="tx1"/>
                </a:solidFill>
              </a:rPr>
              <a:t>The onus is on the submitting authority to demonstrate effective cooperation </a:t>
            </a:r>
          </a:p>
          <a:p>
            <a:r>
              <a:rPr lang="en-US" sz="2000" dirty="0" smtClean="0">
                <a:solidFill>
                  <a:schemeClr val="tx1"/>
                </a:solidFill>
              </a:rPr>
              <a:t>Start discussions early and carry on </a:t>
            </a:r>
          </a:p>
          <a:p>
            <a:r>
              <a:rPr lang="en-US" sz="2000" dirty="0" smtClean="0">
                <a:solidFill>
                  <a:schemeClr val="tx1"/>
                </a:solidFill>
              </a:rPr>
              <a:t>Decisions need to reflect the evidence </a:t>
            </a:r>
          </a:p>
          <a:p>
            <a:r>
              <a:rPr lang="en-US" sz="2000" dirty="0" smtClean="0">
                <a:solidFill>
                  <a:schemeClr val="tx1"/>
                </a:solidFill>
              </a:rPr>
              <a:t>Be rigorous, pro-active and persistent </a:t>
            </a:r>
          </a:p>
          <a:p>
            <a:r>
              <a:rPr lang="en-US" sz="2000" dirty="0" smtClean="0">
                <a:solidFill>
                  <a:schemeClr val="tx1"/>
                </a:solidFill>
              </a:rPr>
              <a:t>Engagement needs to be constructive </a:t>
            </a:r>
          </a:p>
          <a:p>
            <a:r>
              <a:rPr lang="en-US" sz="2000" dirty="0" smtClean="0">
                <a:solidFill>
                  <a:schemeClr val="tx1"/>
                </a:solidFill>
              </a:rPr>
              <a:t>Ensure partnership arrangements are fit for purpose </a:t>
            </a:r>
          </a:p>
          <a:p>
            <a:r>
              <a:rPr lang="en-US" sz="2000" dirty="0" smtClean="0">
                <a:solidFill>
                  <a:schemeClr val="tx1"/>
                </a:solidFill>
              </a:rPr>
              <a:t>Work with new partnerships in strategic planning </a:t>
            </a:r>
          </a:p>
          <a:p>
            <a:r>
              <a:rPr lang="en-US" sz="2000" dirty="0" smtClean="0">
                <a:solidFill>
                  <a:schemeClr val="tx1"/>
                </a:solidFill>
              </a:rPr>
              <a:t>The plan is tested on how it was prepared – not future arrangements </a:t>
            </a:r>
          </a:p>
          <a:p>
            <a:endParaRPr lang="en-US" sz="1400" dirty="0" smtClean="0">
              <a:solidFill>
                <a:schemeClr val="tx1"/>
              </a:solidFill>
              <a:hlinkClick r:id="rId3"/>
            </a:endParaRPr>
          </a:p>
          <a:p>
            <a:endParaRPr lang="en-US" sz="1400" dirty="0" smtClean="0">
              <a:solidFill>
                <a:schemeClr val="tx1"/>
              </a:solidFill>
              <a:hlinkClick r:id="rId3"/>
            </a:endParaRPr>
          </a:p>
          <a:p>
            <a:endParaRPr lang="en-US" sz="1400" dirty="0" smtClean="0">
              <a:solidFill>
                <a:schemeClr val="tx1"/>
              </a:solidFill>
              <a:hlinkClick r:id="rId3"/>
            </a:endParaRPr>
          </a:p>
          <a:p>
            <a:endParaRPr lang="en-US" dirty="0" smtClean="0"/>
          </a:p>
          <a:p>
            <a:endParaRPr lang="en-US" dirty="0"/>
          </a:p>
        </p:txBody>
      </p:sp>
    </p:spTree>
    <p:extLst>
      <p:ext uri="{BB962C8B-B14F-4D97-AF65-F5344CB8AC3E}">
        <p14:creationId xmlns:p14="http://schemas.microsoft.com/office/powerpoint/2010/main" val="368318455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1285"/>
            <a:ext cx="8915400" cy="1143000"/>
          </a:xfrm>
        </p:spPr>
        <p:txBody>
          <a:bodyPr/>
          <a:lstStyle/>
          <a:p>
            <a:r>
              <a:rPr lang="en-US" sz="3600" dirty="0" smtClean="0"/>
              <a:t>PAS Lessons Learned – 2014 Update</a:t>
            </a:r>
            <a:endParaRPr lang="en-US" sz="3600" dirty="0"/>
          </a:p>
        </p:txBody>
      </p:sp>
      <p:sp>
        <p:nvSpPr>
          <p:cNvPr id="3" name="Content Placeholder 2"/>
          <p:cNvSpPr>
            <a:spLocks noGrp="1"/>
          </p:cNvSpPr>
          <p:nvPr>
            <p:ph idx="1"/>
          </p:nvPr>
        </p:nvSpPr>
        <p:spPr>
          <a:xfrm>
            <a:off x="495300" y="1019197"/>
            <a:ext cx="8915400" cy="2438797"/>
          </a:xfrm>
        </p:spPr>
        <p:txBody>
          <a:bodyPr/>
          <a:lstStyle/>
          <a:p>
            <a:pPr>
              <a:buNone/>
            </a:pPr>
            <a:r>
              <a:rPr lang="en-US" sz="2800" dirty="0" smtClean="0">
                <a:solidFill>
                  <a:srgbClr val="000000"/>
                </a:solidFill>
              </a:rPr>
              <a:t>Evidence</a:t>
            </a:r>
            <a:r>
              <a:rPr lang="en-US" sz="2000" dirty="0" smtClean="0">
                <a:solidFill>
                  <a:srgbClr val="000000"/>
                </a:solidFill>
              </a:rPr>
              <a:t> </a:t>
            </a:r>
          </a:p>
          <a:p>
            <a:r>
              <a:rPr lang="en-US" sz="2400" dirty="0" smtClean="0">
                <a:solidFill>
                  <a:srgbClr val="000000"/>
                </a:solidFill>
              </a:rPr>
              <a:t>Plans should reflect joint working and cooperation to address larger than local issues </a:t>
            </a:r>
          </a:p>
          <a:p>
            <a:r>
              <a:rPr lang="en-US" sz="2400" dirty="0" smtClean="0">
                <a:solidFill>
                  <a:srgbClr val="000000"/>
                </a:solidFill>
              </a:rPr>
              <a:t>Plans need to reflect Housing Market Assessments and contribute to the objectively assessed needs of the wider market area </a:t>
            </a:r>
            <a:r>
              <a:rPr lang="en-US" sz="2400" i="1" dirty="0" smtClean="0">
                <a:solidFill>
                  <a:srgbClr val="000000"/>
                </a:solidFill>
              </a:rPr>
              <a:t>(apply to waste management)</a:t>
            </a:r>
          </a:p>
          <a:p>
            <a:r>
              <a:rPr lang="en-US" sz="2400" dirty="0" smtClean="0">
                <a:solidFill>
                  <a:srgbClr val="000000"/>
                </a:solidFill>
              </a:rPr>
              <a:t>Have an audit trail of cooperation to demonstrate outcomes </a:t>
            </a:r>
            <a:endParaRPr lang="en-US" sz="2000" dirty="0" smtClean="0">
              <a:solidFill>
                <a:srgbClr val="000000"/>
              </a:solidFill>
            </a:endParaRPr>
          </a:p>
          <a:p>
            <a:pPr>
              <a:buNone/>
            </a:pPr>
            <a:r>
              <a:rPr lang="en-US" sz="2800" dirty="0" smtClean="0">
                <a:solidFill>
                  <a:srgbClr val="000000"/>
                </a:solidFill>
              </a:rPr>
              <a:t>Other lessons </a:t>
            </a:r>
          </a:p>
          <a:p>
            <a:r>
              <a:rPr lang="en-US" sz="2400" dirty="0" smtClean="0">
                <a:solidFill>
                  <a:srgbClr val="000000"/>
                </a:solidFill>
              </a:rPr>
              <a:t>There is a need for corporate and member support and resourcing</a:t>
            </a:r>
          </a:p>
          <a:p>
            <a:r>
              <a:rPr lang="en-US" sz="2400" dirty="0" smtClean="0">
                <a:solidFill>
                  <a:srgbClr val="000000"/>
                </a:solidFill>
              </a:rPr>
              <a:t>Identify strategic priorities </a:t>
            </a:r>
          </a:p>
          <a:p>
            <a:pPr>
              <a:buNone/>
            </a:pPr>
            <a:endParaRPr lang="en-US" sz="1400" dirty="0" smtClean="0">
              <a:solidFill>
                <a:schemeClr val="tx1"/>
              </a:solidFill>
              <a:hlinkClick r:id="rId3"/>
            </a:endParaRPr>
          </a:p>
          <a:p>
            <a:endParaRPr lang="en-US" sz="1400" dirty="0" smtClean="0">
              <a:solidFill>
                <a:schemeClr val="tx1"/>
              </a:solidFill>
              <a:hlinkClick r:id="rId3"/>
            </a:endParaRPr>
          </a:p>
          <a:p>
            <a:endParaRPr lang="en-US" sz="1400" dirty="0" smtClean="0">
              <a:solidFill>
                <a:schemeClr val="tx1"/>
              </a:solidFill>
              <a:hlinkClick r:id="rId3"/>
            </a:endParaRPr>
          </a:p>
          <a:p>
            <a:endParaRPr lang="en-US" dirty="0" smtClean="0"/>
          </a:p>
          <a:p>
            <a:endParaRPr lang="en-US" dirty="0"/>
          </a:p>
        </p:txBody>
      </p:sp>
    </p:spTree>
    <p:extLst>
      <p:ext uri="{BB962C8B-B14F-4D97-AF65-F5344CB8AC3E}">
        <p14:creationId xmlns:p14="http://schemas.microsoft.com/office/powerpoint/2010/main" val="207046376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a:xfrm>
            <a:off x="662523" y="404664"/>
            <a:ext cx="8420100" cy="1143000"/>
          </a:xfrm>
        </p:spPr>
        <p:txBody>
          <a:bodyPr/>
          <a:lstStyle/>
          <a:p>
            <a:r>
              <a:rPr lang="en-GB" altLang="en-US" sz="4000" b="1" dirty="0" smtClean="0"/>
              <a:t>Lessons learnt - Hampshire</a:t>
            </a:r>
            <a:endParaRPr lang="en-GB" altLang="en-US" sz="4000" b="1" dirty="0"/>
          </a:p>
        </p:txBody>
      </p:sp>
      <p:sp>
        <p:nvSpPr>
          <p:cNvPr id="2" name="Content Placeholder 1"/>
          <p:cNvSpPr>
            <a:spLocks noGrp="1"/>
          </p:cNvSpPr>
          <p:nvPr>
            <p:ph idx="1"/>
          </p:nvPr>
        </p:nvSpPr>
        <p:spPr>
          <a:xfrm>
            <a:off x="272482" y="1412776"/>
            <a:ext cx="9205023" cy="4467200"/>
          </a:xfrm>
        </p:spPr>
        <p:txBody>
          <a:bodyPr/>
          <a:lstStyle/>
          <a:p>
            <a:r>
              <a:rPr lang="en-GB" sz="2400" dirty="0" smtClean="0"/>
              <a:t>Consider at all stages in the process and document</a:t>
            </a:r>
          </a:p>
          <a:p>
            <a:r>
              <a:rPr lang="en-GB" sz="2400" dirty="0" smtClean="0"/>
              <a:t>Target key issues of importance of the plan and set out why, how and what measures you took to engage - highlight if you set thresholds for engagement</a:t>
            </a:r>
          </a:p>
          <a:p>
            <a:r>
              <a:rPr lang="en-GB" sz="2400" dirty="0" smtClean="0"/>
              <a:t>Explore all avenues to negotiate out any differences If this cannot be achieved make sure it is clearly documented</a:t>
            </a:r>
          </a:p>
          <a:p>
            <a:r>
              <a:rPr lang="en-GB" sz="2400" dirty="0" smtClean="0"/>
              <a:t>Documenting helps to remind officers about the evolution of policies</a:t>
            </a:r>
            <a:endParaRPr lang="en-GB" sz="2400" dirty="0"/>
          </a:p>
        </p:txBody>
      </p:sp>
    </p:spTree>
    <p:extLst>
      <p:ext uri="{BB962C8B-B14F-4D97-AF65-F5344CB8AC3E}">
        <p14:creationId xmlns:p14="http://schemas.microsoft.com/office/powerpoint/2010/main" val="287816689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1285"/>
            <a:ext cx="8915400" cy="1143000"/>
          </a:xfrm>
        </p:spPr>
        <p:txBody>
          <a:bodyPr/>
          <a:lstStyle/>
          <a:p>
            <a:r>
              <a:rPr lang="en-US" sz="3600" dirty="0" smtClean="0"/>
              <a:t>Track Record</a:t>
            </a:r>
            <a:endParaRPr lang="en-US" sz="3600" dirty="0"/>
          </a:p>
        </p:txBody>
      </p:sp>
      <p:sp>
        <p:nvSpPr>
          <p:cNvPr id="3" name="Content Placeholder 2"/>
          <p:cNvSpPr>
            <a:spLocks noGrp="1"/>
          </p:cNvSpPr>
          <p:nvPr>
            <p:ph idx="1"/>
          </p:nvPr>
        </p:nvSpPr>
        <p:spPr>
          <a:xfrm>
            <a:off x="495300" y="1019197"/>
            <a:ext cx="8915400" cy="2438797"/>
          </a:xfrm>
        </p:spPr>
        <p:txBody>
          <a:bodyPr/>
          <a:lstStyle/>
          <a:p>
            <a:pPr>
              <a:buNone/>
            </a:pPr>
            <a:endParaRPr lang="en-US" sz="1400" dirty="0" smtClean="0">
              <a:solidFill>
                <a:schemeClr val="tx1"/>
              </a:solidFill>
              <a:hlinkClick r:id="rId3"/>
            </a:endParaRPr>
          </a:p>
          <a:p>
            <a:endParaRPr lang="en-US" sz="1400" dirty="0" smtClean="0">
              <a:solidFill>
                <a:schemeClr val="tx1"/>
              </a:solidFill>
              <a:hlinkClick r:id="rId3"/>
            </a:endParaRPr>
          </a:p>
          <a:p>
            <a:endParaRPr lang="en-US" sz="1400" dirty="0" smtClean="0">
              <a:solidFill>
                <a:schemeClr val="tx1"/>
              </a:solidFill>
              <a:hlinkClick r:id="rId3"/>
            </a:endParaRPr>
          </a:p>
          <a:p>
            <a:endParaRPr lang="en-US" dirty="0" smtClean="0"/>
          </a:p>
          <a:p>
            <a:endParaRPr lang="en-US" dirty="0"/>
          </a:p>
        </p:txBody>
      </p:sp>
      <p:sp>
        <p:nvSpPr>
          <p:cNvPr id="4" name="Rectangle 3"/>
          <p:cNvSpPr/>
          <p:nvPr/>
        </p:nvSpPr>
        <p:spPr>
          <a:xfrm>
            <a:off x="632520" y="1224286"/>
            <a:ext cx="8424936" cy="2616101"/>
          </a:xfrm>
          <a:prstGeom prst="rect">
            <a:avLst/>
          </a:prstGeom>
        </p:spPr>
        <p:txBody>
          <a:bodyPr wrap="square">
            <a:spAutoFit/>
          </a:bodyPr>
          <a:lstStyle/>
          <a:p>
            <a:endParaRPr lang="en-GB" dirty="0" smtClean="0"/>
          </a:p>
          <a:p>
            <a:r>
              <a:rPr lang="en-GB" sz="4000" b="0" u="sng" dirty="0" smtClean="0"/>
              <a:t>26 waste plans </a:t>
            </a:r>
            <a:r>
              <a:rPr lang="en-GB" sz="4000" b="0" dirty="0" smtClean="0"/>
              <a:t>submitted </a:t>
            </a:r>
            <a:r>
              <a:rPr lang="en-GB" sz="4000" b="0" dirty="0"/>
              <a:t>post implementation of the DtC with </a:t>
            </a:r>
            <a:r>
              <a:rPr lang="en-GB" sz="4000" b="0" dirty="0" smtClean="0"/>
              <a:t>just 1 </a:t>
            </a:r>
            <a:r>
              <a:rPr lang="en-GB" sz="4000" b="0" dirty="0"/>
              <a:t>found </a:t>
            </a:r>
            <a:r>
              <a:rPr lang="en-GB" sz="4000" b="0" dirty="0" smtClean="0"/>
              <a:t>unsound! (and 1 withdrawn)</a:t>
            </a:r>
            <a:endParaRPr lang="en-GB" sz="4000" b="0" dirty="0"/>
          </a:p>
        </p:txBody>
      </p:sp>
    </p:spTree>
    <p:extLst>
      <p:ext uri="{BB962C8B-B14F-4D97-AF65-F5344CB8AC3E}">
        <p14:creationId xmlns:p14="http://schemas.microsoft.com/office/powerpoint/2010/main" val="118284285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9245600" cy="1143000"/>
          </a:xfrm>
        </p:spPr>
        <p:txBody>
          <a:bodyPr/>
          <a:lstStyle/>
          <a:p>
            <a:r>
              <a:rPr lang="en-US" dirty="0" smtClean="0"/>
              <a:t>Factors Affecting </a:t>
            </a:r>
            <a:r>
              <a:rPr lang="en-US" dirty="0" err="1" smtClean="0"/>
              <a:t>DtC</a:t>
            </a:r>
            <a:r>
              <a:rPr lang="en-US" dirty="0" smtClean="0"/>
              <a:t> in Future</a:t>
            </a:r>
            <a:endParaRPr lang="en-US" dirty="0"/>
          </a:p>
        </p:txBody>
      </p:sp>
      <p:sp>
        <p:nvSpPr>
          <p:cNvPr id="3" name="Content Placeholder 2"/>
          <p:cNvSpPr>
            <a:spLocks noGrp="1"/>
          </p:cNvSpPr>
          <p:nvPr>
            <p:ph idx="1"/>
          </p:nvPr>
        </p:nvSpPr>
        <p:spPr>
          <a:xfrm>
            <a:off x="495300" y="1417641"/>
            <a:ext cx="8915400" cy="4525963"/>
          </a:xfrm>
        </p:spPr>
        <p:txBody>
          <a:bodyPr/>
          <a:lstStyle/>
          <a:p>
            <a:r>
              <a:rPr lang="en-US" sz="2800" dirty="0" smtClean="0">
                <a:solidFill>
                  <a:schemeClr val="tx1"/>
                </a:solidFill>
              </a:rPr>
              <a:t>Tougher test of ongoing engagement??</a:t>
            </a:r>
          </a:p>
          <a:p>
            <a:r>
              <a:rPr lang="en-US" sz="2800" dirty="0" smtClean="0">
                <a:solidFill>
                  <a:schemeClr val="tx1"/>
                </a:solidFill>
              </a:rPr>
              <a:t>Current system – tweaked not torn up</a:t>
            </a:r>
          </a:p>
          <a:p>
            <a:r>
              <a:rPr lang="en-US" sz="2800" dirty="0" smtClean="0">
                <a:solidFill>
                  <a:schemeClr val="tx1"/>
                </a:solidFill>
              </a:rPr>
              <a:t>Increasing role of </a:t>
            </a:r>
            <a:r>
              <a:rPr lang="en-US" sz="2800" dirty="0" err="1" smtClean="0">
                <a:solidFill>
                  <a:schemeClr val="tx1"/>
                </a:solidFill>
              </a:rPr>
              <a:t>LEPs</a:t>
            </a:r>
            <a:r>
              <a:rPr lang="en-US" sz="2800" dirty="0" smtClean="0">
                <a:solidFill>
                  <a:schemeClr val="tx1"/>
                </a:solidFill>
              </a:rPr>
              <a:t> in planning</a:t>
            </a:r>
          </a:p>
          <a:p>
            <a:r>
              <a:rPr lang="en-US" sz="2800" dirty="0" smtClean="0">
                <a:solidFill>
                  <a:schemeClr val="tx1"/>
                </a:solidFill>
              </a:rPr>
              <a:t>More unitary authorities?</a:t>
            </a:r>
          </a:p>
          <a:p>
            <a:r>
              <a:rPr lang="en-US" sz="2800" dirty="0" smtClean="0">
                <a:solidFill>
                  <a:schemeClr val="tx1"/>
                </a:solidFill>
              </a:rPr>
              <a:t>Longer distance waste movements as waste becomes logistics exercise</a:t>
            </a:r>
          </a:p>
          <a:p>
            <a:r>
              <a:rPr lang="en-US" sz="2800" dirty="0" smtClean="0">
                <a:solidFill>
                  <a:schemeClr val="tx1"/>
                </a:solidFill>
              </a:rPr>
              <a:t>Increasing weight of Strategic Economic Growth Plans</a:t>
            </a:r>
          </a:p>
        </p:txBody>
      </p:sp>
    </p:spTree>
    <p:extLst>
      <p:ext uri="{BB962C8B-B14F-4D97-AF65-F5344CB8AC3E}">
        <p14:creationId xmlns:p14="http://schemas.microsoft.com/office/powerpoint/2010/main" val="351506017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5558"/>
            <a:ext cx="9245600" cy="1143000"/>
          </a:xfrm>
        </p:spPr>
        <p:txBody>
          <a:bodyPr/>
          <a:lstStyle/>
          <a:p>
            <a:r>
              <a:rPr lang="en-US" dirty="0" smtClean="0"/>
              <a:t>DtC as an ongoing Activity</a:t>
            </a:r>
            <a:endParaRPr lang="en-US" dirty="0"/>
          </a:p>
        </p:txBody>
      </p:sp>
      <p:sp>
        <p:nvSpPr>
          <p:cNvPr id="4" name="Rectangle 1"/>
          <p:cNvSpPr>
            <a:spLocks noGrp="1" noChangeArrowheads="1"/>
          </p:cNvSpPr>
          <p:nvPr>
            <p:ph idx="1"/>
          </p:nvPr>
        </p:nvSpPr>
        <p:spPr bwMode="auto">
          <a:xfrm>
            <a:off x="495300" y="1233799"/>
            <a:ext cx="846963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hangingPunct="0">
              <a:spcBef>
                <a:spcPct val="0"/>
              </a:spcBef>
            </a:pPr>
            <a:r>
              <a:rPr kumimoji="0" lang="en-US" altLang="en-US" sz="2400" b="0" i="0" u="none" strike="noStrike" cap="none" normalizeH="0" baseline="0" dirty="0" smtClean="0">
                <a:ln>
                  <a:noFill/>
                </a:ln>
                <a:solidFill>
                  <a:schemeClr val="tx1"/>
                </a:solidFill>
                <a:effectLst/>
                <a:latin typeface="Arial Unicode MS" panose="020B0604020202020204" pitchFamily="34" charset="-128"/>
              </a:rPr>
              <a:t> The aim is to encourage positive, </a:t>
            </a:r>
            <a:r>
              <a:rPr kumimoji="0" lang="en-US" altLang="en-US" sz="2400" b="0" i="0" u="sng" strike="noStrike" cap="none" normalizeH="0" baseline="0" dirty="0" smtClean="0">
                <a:ln>
                  <a:noFill/>
                </a:ln>
                <a:solidFill>
                  <a:schemeClr val="tx1"/>
                </a:solidFill>
                <a:effectLst/>
                <a:latin typeface="Arial Unicode MS" panose="020B0604020202020204" pitchFamily="34" charset="-128"/>
              </a:rPr>
              <a:t>continuous </a:t>
            </a:r>
            <a:r>
              <a:rPr kumimoji="0" lang="en-US" altLang="en-US" sz="2400" b="0" i="0" u="none" strike="noStrike" cap="none" normalizeH="0" baseline="0" dirty="0" smtClean="0">
                <a:ln>
                  <a:noFill/>
                </a:ln>
                <a:solidFill>
                  <a:schemeClr val="tx1"/>
                </a:solidFill>
                <a:effectLst/>
                <a:latin typeface="Arial Unicode MS" panose="020B0604020202020204" pitchFamily="34" charset="-128"/>
              </a:rPr>
              <a:t>partnership working on issues that go beyond a single local planning authority’s area.</a:t>
            </a:r>
          </a:p>
          <a:p>
            <a:pPr marL="0" indent="0" eaLnBrk="0" hangingPunct="0">
              <a:spcBef>
                <a:spcPct val="0"/>
              </a:spcBef>
            </a:pPr>
            <a:r>
              <a:rPr lang="en-US" altLang="en-US" sz="2400" dirty="0" smtClean="0">
                <a:latin typeface="Arial Unicode MS" panose="020B0604020202020204" pitchFamily="34" charset="-128"/>
              </a:rPr>
              <a:t> </a:t>
            </a:r>
            <a:r>
              <a:rPr kumimoji="0" lang="en-US" altLang="en-US" sz="2400" b="0" i="0" u="none" strike="noStrike" cap="none" normalizeH="0" baseline="0" dirty="0" smtClean="0">
                <a:ln>
                  <a:noFill/>
                </a:ln>
                <a:solidFill>
                  <a:schemeClr val="tx1"/>
                </a:solidFill>
                <a:effectLst/>
                <a:latin typeface="Arial Unicode MS" panose="020B0604020202020204" pitchFamily="34" charset="-128"/>
              </a:rPr>
              <a:t>All local planning authorities must give details of what action they have taken to comply with the duty in their local  Authority Monitoring Reports at least once a year. </a:t>
            </a:r>
          </a:p>
          <a:p>
            <a:pPr marL="0" indent="0" eaLnBrk="0" hangingPunct="0">
              <a:spcBef>
                <a:spcPct val="0"/>
              </a:spcBef>
            </a:pPr>
            <a:r>
              <a:rPr kumimoji="0" lang="en-US" altLang="en-US" sz="2400" b="0" i="0" u="none" strike="noStrike" cap="none" normalizeH="0" baseline="0" dirty="0" smtClean="0">
                <a:ln>
                  <a:noFill/>
                </a:ln>
                <a:solidFill>
                  <a:schemeClr val="tx1"/>
                </a:solidFill>
                <a:effectLst/>
                <a:latin typeface="Arial Unicode MS" panose="020B0604020202020204" pitchFamily="34" charset="-128"/>
              </a:rPr>
              <a:t> This should include: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smtClean="0">
                <a:ln>
                  <a:noFill/>
                </a:ln>
                <a:solidFill>
                  <a:schemeClr val="tx1"/>
                </a:solidFill>
                <a:effectLst/>
                <a:latin typeface="Arial Unicode MS" panose="020B0604020202020204" pitchFamily="34" charset="-128"/>
              </a:rPr>
              <a:t> details of the actions to both secure the effective cooperation of others ;and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smtClean="0">
                <a:ln>
                  <a:noFill/>
                </a:ln>
                <a:solidFill>
                  <a:schemeClr val="tx1"/>
                </a:solidFill>
                <a:effectLst/>
                <a:latin typeface="Arial Unicode MS" panose="020B0604020202020204" pitchFamily="34" charset="-128"/>
              </a:rPr>
              <a:t>respond constructively to requests for cooperation.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smtClean="0">
                <a:ln>
                  <a:noFill/>
                </a:ln>
                <a:solidFill>
                  <a:schemeClr val="tx1"/>
                </a:solidFill>
                <a:effectLst/>
                <a:latin typeface="Arial Unicode MS" panose="020B0604020202020204" pitchFamily="34" charset="-128"/>
              </a:rPr>
              <a:t>It should also highlight the outcomes of cooperation.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chemeClr val="tx1"/>
              </a:solidFill>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1" u="none" strike="noStrike" cap="none" normalizeH="0" baseline="0" dirty="0" smtClean="0">
                <a:ln>
                  <a:noFill/>
                </a:ln>
                <a:solidFill>
                  <a:schemeClr val="tx1"/>
                </a:solidFill>
                <a:effectLst/>
                <a:latin typeface="Arial Unicode MS" panose="020B0604020202020204" pitchFamily="34" charset="-128"/>
              </a:rPr>
              <a:t>National Planning Practice Guidance</a:t>
            </a:r>
            <a:r>
              <a:rPr kumimoji="0" lang="en-US" altLang="en-US" sz="2400" i="1" u="none" strike="noStrike" cap="none" normalizeH="0" baseline="0" dirty="0" smtClean="0">
                <a:ln>
                  <a:noFill/>
                </a:ln>
                <a:solidFill>
                  <a:schemeClr val="tx1"/>
                </a:solidFill>
                <a:effectLst/>
              </a:rPr>
              <a:t> </a:t>
            </a:r>
            <a:endParaRPr kumimoji="0" lang="en-US" altLang="en-US" sz="2400" i="1"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356699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Final word from Citizen’s Advice</a:t>
            </a:r>
            <a:endParaRPr lang="en-US" sz="3600" dirty="0"/>
          </a:p>
        </p:txBody>
      </p:sp>
      <p:sp>
        <p:nvSpPr>
          <p:cNvPr id="3" name="Content Placeholder 2"/>
          <p:cNvSpPr>
            <a:spLocks noGrp="1"/>
          </p:cNvSpPr>
          <p:nvPr>
            <p:ph idx="1"/>
          </p:nvPr>
        </p:nvSpPr>
        <p:spPr>
          <a:xfrm>
            <a:off x="495300" y="1417641"/>
            <a:ext cx="8915400" cy="4525963"/>
          </a:xfrm>
        </p:spPr>
        <p:txBody>
          <a:bodyPr/>
          <a:lstStyle/>
          <a:p>
            <a:r>
              <a:rPr lang="en-GB" b="1" dirty="0" smtClean="0">
                <a:solidFill>
                  <a:srgbClr val="000000"/>
                </a:solidFill>
                <a:effectLst>
                  <a:outerShdw blurRad="50800" dist="38100" dir="2700000">
                    <a:srgbClr val="000000">
                      <a:alpha val="43000"/>
                    </a:srgbClr>
                  </a:outerShdw>
                </a:effectLst>
              </a:rPr>
              <a:t>“</a:t>
            </a:r>
            <a:r>
              <a:rPr lang="en-GB" sz="2000" b="1" dirty="0" smtClean="0">
                <a:solidFill>
                  <a:srgbClr val="000000"/>
                </a:solidFill>
                <a:effectLst>
                  <a:outerShdw blurRad="50800" dist="38100" dir="2700000">
                    <a:srgbClr val="000000">
                      <a:alpha val="43000"/>
                    </a:srgbClr>
                  </a:outerShdw>
                </a:effectLst>
              </a:rPr>
              <a:t>Many people find it useful to first speak to their neighbour. This gives the best chance of resolving the dispute and remaining on good terms. You could invite your neighbour for a coffee and a chat rather than discussing the issue on the doorstep.</a:t>
            </a:r>
          </a:p>
          <a:p>
            <a:endParaRPr lang="en-GB" sz="2000" b="1" dirty="0" smtClean="0">
              <a:solidFill>
                <a:srgbClr val="000000"/>
              </a:solidFill>
              <a:effectLst>
                <a:outerShdw blurRad="50800" dist="38100" dir="2700000">
                  <a:srgbClr val="000000">
                    <a:alpha val="43000"/>
                  </a:srgbClr>
                </a:outerShdw>
              </a:effectLst>
            </a:endParaRPr>
          </a:p>
          <a:p>
            <a:r>
              <a:rPr lang="en-GB" sz="2000" b="1" dirty="0" smtClean="0">
                <a:solidFill>
                  <a:srgbClr val="000000"/>
                </a:solidFill>
                <a:effectLst>
                  <a:outerShdw blurRad="50800" dist="38100" dir="2700000">
                    <a:srgbClr val="000000">
                      <a:alpha val="43000"/>
                    </a:srgbClr>
                  </a:outerShdw>
                </a:effectLst>
              </a:rPr>
              <a:t>If you think that one or both of you will get angry or upset during a meeting, it may be helpful to write a letter. It is useful to keep a copy of any letter sent.</a:t>
            </a:r>
          </a:p>
          <a:p>
            <a:pPr>
              <a:buNone/>
            </a:pPr>
            <a:endParaRPr lang="en-GB" sz="2000" b="1" dirty="0" smtClean="0">
              <a:solidFill>
                <a:srgbClr val="000000"/>
              </a:solidFill>
              <a:effectLst>
                <a:outerShdw blurRad="50800" dist="38100" dir="2700000">
                  <a:srgbClr val="000000">
                    <a:alpha val="43000"/>
                  </a:srgbClr>
                </a:outerShdw>
              </a:effectLst>
            </a:endParaRPr>
          </a:p>
          <a:p>
            <a:r>
              <a:rPr lang="en-GB" sz="2000" b="1" dirty="0" smtClean="0">
                <a:solidFill>
                  <a:srgbClr val="000000"/>
                </a:solidFill>
                <a:effectLst>
                  <a:outerShdw blurRad="50800" dist="38100" dir="2700000">
                    <a:srgbClr val="000000">
                      <a:alpha val="43000"/>
                    </a:srgbClr>
                  </a:outerShdw>
                </a:effectLst>
              </a:rPr>
              <a:t>Whichever way you chose to contact you neighbour make sure that you state your case simply and clearly. Avoid being emotional. Be polite even if you are frustrated, angry or upset. Stick to the facts</a:t>
            </a:r>
            <a:r>
              <a:rPr lang="en-GB" b="1" dirty="0" smtClean="0">
                <a:solidFill>
                  <a:srgbClr val="000000"/>
                </a:solidFill>
                <a:effectLst>
                  <a:outerShdw blurRad="50800" dist="38100" dir="2700000">
                    <a:srgbClr val="000000">
                      <a:alpha val="43000"/>
                    </a:srgbClr>
                  </a:outerShdw>
                </a:effectLst>
              </a:rPr>
              <a:t>.”</a:t>
            </a:r>
          </a:p>
        </p:txBody>
      </p:sp>
      <p:pic>
        <p:nvPicPr>
          <p:cNvPr id="4" name="Picture 3"/>
          <p:cNvPicPr>
            <a:picLocks noChangeAspect="1"/>
          </p:cNvPicPr>
          <p:nvPr/>
        </p:nvPicPr>
        <p:blipFill>
          <a:blip r:embed="rId3"/>
          <a:stretch>
            <a:fillRect/>
          </a:stretch>
        </p:blipFill>
        <p:spPr>
          <a:xfrm>
            <a:off x="1928664" y="1844826"/>
            <a:ext cx="6105030" cy="3669099"/>
          </a:xfrm>
          <a:prstGeom prst="rect">
            <a:avLst/>
          </a:prstGeom>
        </p:spPr>
      </p:pic>
    </p:spTree>
    <p:extLst>
      <p:ext uri="{BB962C8B-B14F-4D97-AF65-F5344CB8AC3E}">
        <p14:creationId xmlns:p14="http://schemas.microsoft.com/office/powerpoint/2010/main" val="72813840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Existing Strategic Planning/Duty materials</a:t>
            </a:r>
            <a:endParaRPr lang="en-GB" dirty="0"/>
          </a:p>
        </p:txBody>
      </p:sp>
      <p:sp>
        <p:nvSpPr>
          <p:cNvPr id="3" name="Content Placeholder 2"/>
          <p:cNvSpPr>
            <a:spLocks noGrp="1"/>
          </p:cNvSpPr>
          <p:nvPr>
            <p:ph idx="1"/>
          </p:nvPr>
        </p:nvSpPr>
        <p:spPr/>
        <p:txBody>
          <a:bodyPr/>
          <a:lstStyle/>
          <a:p>
            <a:r>
              <a:rPr lang="en-US" dirty="0" smtClean="0">
                <a:hlinkClick r:id="rId3"/>
              </a:rPr>
              <a:t>A simple guide to strategic planning and the duty to co-operate</a:t>
            </a:r>
            <a:endParaRPr lang="en-US" dirty="0"/>
          </a:p>
          <a:p>
            <a:r>
              <a:rPr lang="en-GB" dirty="0" smtClean="0">
                <a:hlinkClick r:id="rId4"/>
              </a:rPr>
              <a:t>Ten  Golden Rules for Effective Strategic Planning</a:t>
            </a:r>
            <a:endParaRPr lang="en-GB" dirty="0" smtClean="0"/>
          </a:p>
          <a:p>
            <a:r>
              <a:rPr lang="en-GB" dirty="0" smtClean="0">
                <a:hlinkClick r:id="rId5"/>
              </a:rPr>
              <a:t>Making Strategic Planning Happen</a:t>
            </a:r>
            <a:endParaRPr lang="en-GB" dirty="0" smtClean="0"/>
          </a:p>
          <a:p>
            <a:r>
              <a:rPr lang="en-GB" dirty="0" smtClean="0">
                <a:hlinkClick r:id="rId6"/>
              </a:rPr>
              <a:t>Case study: East Sussex</a:t>
            </a:r>
            <a:r>
              <a:rPr lang="en-GB" dirty="0" smtClean="0"/>
              <a:t> </a:t>
            </a:r>
          </a:p>
          <a:p>
            <a:r>
              <a:rPr lang="en-GB" dirty="0" smtClean="0">
                <a:hlinkClick r:id="rId7"/>
              </a:rPr>
              <a:t>Case Study: Coastal West Sussex</a:t>
            </a:r>
            <a:endParaRPr lang="en-GB" dirty="0" smtClean="0"/>
          </a:p>
          <a:p>
            <a:r>
              <a:rPr lang="en-GB" dirty="0" err="1" smtClean="0"/>
              <a:t>NuLeAF</a:t>
            </a:r>
            <a:r>
              <a:rPr lang="en-GB" dirty="0" smtClean="0"/>
              <a:t> Report on DtC &amp; radioactive waste</a:t>
            </a:r>
            <a:endParaRPr lang="en-GB" dirty="0"/>
          </a:p>
        </p:txBody>
      </p:sp>
    </p:spTree>
    <p:extLst>
      <p:ext uri="{BB962C8B-B14F-4D97-AF65-F5344CB8AC3E}">
        <p14:creationId xmlns:p14="http://schemas.microsoft.com/office/powerpoint/2010/main" val="292210360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8">
      <a:dk1>
        <a:srgbClr val="000066"/>
      </a:dk1>
      <a:lt1>
        <a:srgbClr val="FFFFFF"/>
      </a:lt1>
      <a:dk2>
        <a:srgbClr val="000066"/>
      </a:dk2>
      <a:lt2>
        <a:srgbClr val="808080"/>
      </a:lt2>
      <a:accent1>
        <a:srgbClr val="00CC99"/>
      </a:accent1>
      <a:accent2>
        <a:srgbClr val="3333CC"/>
      </a:accent2>
      <a:accent3>
        <a:srgbClr val="FFFFFF"/>
      </a:accent3>
      <a:accent4>
        <a:srgbClr val="000056"/>
      </a:accent4>
      <a:accent5>
        <a:srgbClr val="AAE2CA"/>
      </a:accent5>
      <a:accent6>
        <a:srgbClr val="2D2DB9"/>
      </a:accent6>
      <a:hlink>
        <a:srgbClr val="FF0000"/>
      </a:hlink>
      <a:folHlink>
        <a:srgbClr val="FF66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000066"/>
        </a:dk1>
        <a:lt1>
          <a:srgbClr val="FFFFFF"/>
        </a:lt1>
        <a:dk2>
          <a:srgbClr val="000066"/>
        </a:dk2>
        <a:lt2>
          <a:srgbClr val="808080"/>
        </a:lt2>
        <a:accent1>
          <a:srgbClr val="00CC99"/>
        </a:accent1>
        <a:accent2>
          <a:srgbClr val="3333CC"/>
        </a:accent2>
        <a:accent3>
          <a:srgbClr val="FFFFFF"/>
        </a:accent3>
        <a:accent4>
          <a:srgbClr val="000056"/>
        </a:accent4>
        <a:accent5>
          <a:srgbClr val="AAE2CA"/>
        </a:accent5>
        <a:accent6>
          <a:srgbClr val="2D2DB9"/>
        </a:accent6>
        <a:hlink>
          <a:srgbClr val="FF00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partmental White Presentation">
  <a:themeElements>
    <a:clrScheme name="Departmental White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partmental White Presentation">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partmental White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partmental White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partmental White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partmental White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partmental White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partmental White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partmental White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4422</TotalTime>
  <Words>6388</Words>
  <Application>Microsoft Office PowerPoint</Application>
  <PresentationFormat>A4 Paper (210x297 mm)</PresentationFormat>
  <Paragraphs>955</Paragraphs>
  <Slides>100</Slides>
  <Notes>70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100</vt:i4>
      </vt:variant>
    </vt:vector>
  </HeadingPairs>
  <TitlesOfParts>
    <vt:vector size="105" baseType="lpstr">
      <vt:lpstr>LG Group 2</vt:lpstr>
      <vt:lpstr>Default Design</vt:lpstr>
      <vt:lpstr>Blank</vt:lpstr>
      <vt:lpstr>Departmental White Presentation</vt:lpstr>
      <vt:lpstr>Acrobat Document</vt:lpstr>
      <vt:lpstr>Title: Waste planning and the Duty to Co-operate</vt:lpstr>
      <vt:lpstr>Duty to Cooperate Overview</vt:lpstr>
      <vt:lpstr>Duty to Cooperate Overview</vt:lpstr>
      <vt:lpstr>Duty to Cooperate Overview</vt:lpstr>
      <vt:lpstr>Duty to Cooperate Overview</vt:lpstr>
      <vt:lpstr>Duty to Cooperate Overview</vt:lpstr>
      <vt:lpstr>Duty to Cooperate Overview</vt:lpstr>
      <vt:lpstr>Duty to Cooperate Overview</vt:lpstr>
      <vt:lpstr>‘Strategic Matters’</vt:lpstr>
      <vt:lpstr>‘Strategic Priorities’</vt:lpstr>
      <vt:lpstr>What makes waste management ‘strategic’?</vt:lpstr>
      <vt:lpstr> When does waste management become strategic? </vt:lpstr>
      <vt:lpstr>DtC compliance for waste</vt:lpstr>
      <vt:lpstr>Case Studies: North London</vt:lpstr>
      <vt:lpstr>North London Waste Plan</vt:lpstr>
      <vt:lpstr>North London Waste Plan</vt:lpstr>
      <vt:lpstr>Identifying strategic impacts</vt:lpstr>
      <vt:lpstr>Whose impact?</vt:lpstr>
      <vt:lpstr>Answer</vt:lpstr>
      <vt:lpstr>Identifying strategic partners </vt:lpstr>
      <vt:lpstr>Action Flow Chart for DTC Contact</vt:lpstr>
      <vt:lpstr>Example: Export of hazardous waste</vt:lpstr>
      <vt:lpstr>Example: Export of hazardous waste</vt:lpstr>
      <vt:lpstr>Caveat: WDI health warning </vt:lpstr>
      <vt:lpstr>The Duty to Cooperate-A PINS Perspective</vt:lpstr>
      <vt:lpstr>Overview</vt:lpstr>
      <vt:lpstr>Zurich Assurance Ltd v Winchester CC &amp; South Downs NPA [2014] EWHC 758 (Admin)- s33A</vt:lpstr>
      <vt:lpstr>Zurich Assurance Ltd v Winchester CC &amp; South Downs NPA [2014] EWHC 758 (Admin)-s20</vt:lpstr>
      <vt:lpstr>One warning though</vt:lpstr>
      <vt:lpstr>What is the Inspector looking for?</vt:lpstr>
      <vt:lpstr>Specifically for Waste Plans</vt:lpstr>
      <vt:lpstr>Issues for the DTC process</vt:lpstr>
      <vt:lpstr>Two specific examples</vt:lpstr>
      <vt:lpstr>Meeting the Duty in Hampshire</vt:lpstr>
      <vt:lpstr>The presentation</vt:lpstr>
      <vt:lpstr>When….</vt:lpstr>
      <vt:lpstr>How….</vt:lpstr>
      <vt:lpstr>How….</vt:lpstr>
      <vt:lpstr>Key issues</vt:lpstr>
      <vt:lpstr>Who….</vt:lpstr>
      <vt:lpstr>Consideration at examination</vt:lpstr>
      <vt:lpstr>Consideration at examination</vt:lpstr>
      <vt:lpstr>Lessons learnt</vt:lpstr>
      <vt:lpstr>Consideration post adoption</vt:lpstr>
      <vt:lpstr> Waste and the Duty to Cooperate</vt:lpstr>
      <vt:lpstr>or  “Waste Planning - is it still about the same things?”</vt:lpstr>
      <vt:lpstr>Introduction</vt:lpstr>
      <vt:lpstr>Todays Aims -</vt:lpstr>
      <vt:lpstr>Not academic – but be clear about waste planning</vt:lpstr>
      <vt:lpstr> </vt:lpstr>
      <vt:lpstr>  Nuts and Bolts of Waste DtC  </vt:lpstr>
      <vt:lpstr>#1 “Strategic working” DtC </vt:lpstr>
      <vt:lpstr>East Midlands Strategic DtC</vt:lpstr>
      <vt:lpstr>Enough cooperation?</vt:lpstr>
      <vt:lpstr>#2 Scoping tier below strategic data</vt:lpstr>
      <vt:lpstr>Benefits…</vt:lpstr>
      <vt:lpstr> </vt:lpstr>
      <vt:lpstr> </vt:lpstr>
      <vt:lpstr> </vt:lpstr>
      <vt:lpstr>  </vt:lpstr>
      <vt:lpstr>Basic Interrogator Info..</vt:lpstr>
      <vt:lpstr>Next Steps</vt:lpstr>
      <vt:lpstr> </vt:lpstr>
      <vt:lpstr>A word for Counties (DtC with yourself) </vt:lpstr>
      <vt:lpstr> </vt:lpstr>
      <vt:lpstr> LEPS and growth/economic change …(more DtC with yourself)</vt:lpstr>
      <vt:lpstr>LEPs - Anything to do with Waste Planning?</vt:lpstr>
      <vt:lpstr> </vt:lpstr>
      <vt:lpstr>Economics</vt:lpstr>
      <vt:lpstr>Building block initial suggestions..</vt:lpstr>
      <vt:lpstr> </vt:lpstr>
      <vt:lpstr>Strategic Spatial Statements of Cooperation </vt:lpstr>
      <vt:lpstr>Prepare document on collaborative working - </vt:lpstr>
      <vt:lpstr>Future DtC Issues?</vt:lpstr>
      <vt:lpstr>Main Conclusions/Lessons</vt:lpstr>
      <vt:lpstr>Meeting the challenge   </vt:lpstr>
      <vt:lpstr>Managing the Politics</vt:lpstr>
      <vt:lpstr>Tools available</vt:lpstr>
      <vt:lpstr>Memoranda of Understanding</vt:lpstr>
      <vt:lpstr>Statements of Common Ground</vt:lpstr>
      <vt:lpstr>Duty to Cooperate Statements – a word from our sponsor </vt:lpstr>
      <vt:lpstr>Duty to Cooperate Statements</vt:lpstr>
      <vt:lpstr>What Does One Look like?</vt:lpstr>
      <vt:lpstr>2012  East Sussex, South Downs and Brighton &amp; Hove Waste and Minerals Plan…</vt:lpstr>
      <vt:lpstr>PowerPoint Presentation</vt:lpstr>
      <vt:lpstr>2013  West Sussex Waste Local Plan …</vt:lpstr>
      <vt:lpstr>PowerPoint Presentation</vt:lpstr>
      <vt:lpstr>2014  Devon Waste Core Strategy…</vt:lpstr>
      <vt:lpstr>PowerPoint Presentation</vt:lpstr>
      <vt:lpstr>A word about LEPs</vt:lpstr>
      <vt:lpstr>Is the DtC hurdle getting higher?   </vt:lpstr>
      <vt:lpstr>PAS Lessons Learned – 2014 Update</vt:lpstr>
      <vt:lpstr>PAS Lessons Learned – 2014 Update</vt:lpstr>
      <vt:lpstr>Lessons learnt - Hampshire</vt:lpstr>
      <vt:lpstr>Track Record</vt:lpstr>
      <vt:lpstr>Factors Affecting DtC in Future</vt:lpstr>
      <vt:lpstr>DtC as an ongoing Activity</vt:lpstr>
      <vt:lpstr>Final word from Citizen’s Advice</vt:lpstr>
      <vt:lpstr>Existing Strategic Planning/Duty materials</vt:lpstr>
      <vt:lpstr>Forthcoming PAS activity</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Nicholas Wardle</cp:lastModifiedBy>
  <cp:revision>156</cp:revision>
  <cp:lastPrinted>2013-03-20T15:04:09Z</cp:lastPrinted>
  <dcterms:created xsi:type="dcterms:W3CDTF">2014-09-15T08:42:48Z</dcterms:created>
  <dcterms:modified xsi:type="dcterms:W3CDTF">2014-09-15T12:28:12Z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