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5" r:id="rId4"/>
  </p:sldMasterIdLst>
  <p:notesMasterIdLst>
    <p:notesMasterId r:id="rId20"/>
  </p:notesMasterIdLst>
  <p:handoutMasterIdLst>
    <p:handoutMasterId r:id="rId21"/>
  </p:handoutMasterIdLst>
  <p:sldIdLst>
    <p:sldId id="397" r:id="rId5"/>
    <p:sldId id="310" r:id="rId6"/>
    <p:sldId id="379" r:id="rId7"/>
    <p:sldId id="380" r:id="rId8"/>
    <p:sldId id="376" r:id="rId9"/>
    <p:sldId id="401" r:id="rId10"/>
    <p:sldId id="378" r:id="rId11"/>
    <p:sldId id="391" r:id="rId12"/>
    <p:sldId id="386" r:id="rId13"/>
    <p:sldId id="392" r:id="rId14"/>
    <p:sldId id="389" r:id="rId15"/>
    <p:sldId id="395" r:id="rId16"/>
    <p:sldId id="382" r:id="rId17"/>
    <p:sldId id="402" r:id="rId18"/>
    <p:sldId id="381" r:id="rId19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D72FCB3-AB9A-5FA0-0437-E7FCE9DA0BE3}" name="Andrea Swanwick" initials="AS" userId="S::Andrea.Swanwick@irwellvalley.co.uk::86275fd0-b366-4f1e-80f8-6c2d96c3fb5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1C1C"/>
    <a:srgbClr val="757B86"/>
    <a:srgbClr val="9DCBEF"/>
    <a:srgbClr val="7CC5AB"/>
    <a:srgbClr val="F5E492"/>
    <a:srgbClr val="DD8296"/>
    <a:srgbClr val="48ACB1"/>
    <a:srgbClr val="4D7FB4"/>
    <a:srgbClr val="D2A000"/>
    <a:srgbClr val="D09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F685D3-13CD-45D0-ACA0-CE5B3B5E1573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F276D59-2575-485E-8043-0F0FF2467233}">
      <dgm:prSet phldrT="[Text]" custT="1"/>
      <dgm:spPr>
        <a:solidFill>
          <a:schemeClr val="tx1"/>
        </a:solidFill>
      </dgm:spPr>
      <dgm:t>
        <a:bodyPr/>
        <a:lstStyle/>
        <a:p>
          <a:r>
            <a:rPr lang="en-GB" sz="4000">
              <a:solidFill>
                <a:schemeClr val="bg1"/>
              </a:solidFill>
            </a:rPr>
            <a:t>Place making</a:t>
          </a:r>
        </a:p>
      </dgm:t>
    </dgm:pt>
    <dgm:pt modelId="{7381C706-B328-4648-BF47-827B87D4DF12}" type="parTrans" cxnId="{B9E4A567-B22B-4F78-B9F0-2C4860712F21}">
      <dgm:prSet/>
      <dgm:spPr/>
      <dgm:t>
        <a:bodyPr/>
        <a:lstStyle/>
        <a:p>
          <a:endParaRPr lang="en-GB"/>
        </a:p>
      </dgm:t>
    </dgm:pt>
    <dgm:pt modelId="{A1B72EDC-8BFD-4920-8BA0-2CD074C865E0}" type="sibTrans" cxnId="{B9E4A567-B22B-4F78-B9F0-2C4860712F21}">
      <dgm:prSet/>
      <dgm:spPr/>
      <dgm:t>
        <a:bodyPr/>
        <a:lstStyle/>
        <a:p>
          <a:endParaRPr lang="en-GB"/>
        </a:p>
      </dgm:t>
    </dgm:pt>
    <dgm:pt modelId="{B24340DD-CBBB-4D3E-B7AC-600DDB8DC619}">
      <dgm:prSet phldrT="[Text]"/>
      <dgm:spPr>
        <a:solidFill>
          <a:schemeClr val="accent3"/>
        </a:solidFill>
      </dgm:spPr>
      <dgm:t>
        <a:bodyPr/>
        <a:lstStyle/>
        <a:p>
          <a:r>
            <a:rPr lang="en-GB"/>
            <a:t>Community</a:t>
          </a:r>
        </a:p>
      </dgm:t>
    </dgm:pt>
    <dgm:pt modelId="{14ACDC79-234D-4BB8-8FF6-B51426E317A2}" type="parTrans" cxnId="{AF882449-96CC-44BC-A5C4-5411B4AE6060}">
      <dgm:prSet/>
      <dgm:spPr/>
      <dgm:t>
        <a:bodyPr/>
        <a:lstStyle/>
        <a:p>
          <a:endParaRPr lang="en-GB"/>
        </a:p>
      </dgm:t>
    </dgm:pt>
    <dgm:pt modelId="{70CC72B2-2865-44BB-AB74-AC441AD239C2}" type="sibTrans" cxnId="{AF882449-96CC-44BC-A5C4-5411B4AE6060}">
      <dgm:prSet/>
      <dgm:spPr/>
      <dgm:t>
        <a:bodyPr/>
        <a:lstStyle/>
        <a:p>
          <a:endParaRPr lang="en-GB"/>
        </a:p>
      </dgm:t>
    </dgm:pt>
    <dgm:pt modelId="{43C557DA-9359-43E3-BCFF-6DF174668F11}">
      <dgm:prSet phldrT="[Text]"/>
      <dgm:spPr>
        <a:solidFill>
          <a:srgbClr val="7CC5AB"/>
        </a:solidFill>
      </dgm:spPr>
      <dgm:t>
        <a:bodyPr/>
        <a:lstStyle/>
        <a:p>
          <a:pPr algn="l"/>
          <a:r>
            <a:rPr lang="en-GB"/>
            <a:t>Environment</a:t>
          </a:r>
        </a:p>
      </dgm:t>
    </dgm:pt>
    <dgm:pt modelId="{02AA47B7-FF54-4188-B295-503DFF14E6E4}" type="parTrans" cxnId="{8566FC81-6DAB-4370-8E30-EE2DE702A58C}">
      <dgm:prSet/>
      <dgm:spPr/>
      <dgm:t>
        <a:bodyPr/>
        <a:lstStyle/>
        <a:p>
          <a:endParaRPr lang="en-GB"/>
        </a:p>
      </dgm:t>
    </dgm:pt>
    <dgm:pt modelId="{E31BC0A7-3409-453E-8AD5-C0C6D04E8F02}" type="sibTrans" cxnId="{8566FC81-6DAB-4370-8E30-EE2DE702A58C}">
      <dgm:prSet/>
      <dgm:spPr/>
      <dgm:t>
        <a:bodyPr/>
        <a:lstStyle/>
        <a:p>
          <a:endParaRPr lang="en-GB"/>
        </a:p>
      </dgm:t>
    </dgm:pt>
    <dgm:pt modelId="{E6B3F6D5-6C55-4C2C-9D17-C134F639820E}">
      <dgm:prSet phldrT="[Text]"/>
      <dgm:spPr>
        <a:solidFill>
          <a:srgbClr val="DD8296"/>
        </a:solidFill>
      </dgm:spPr>
      <dgm:t>
        <a:bodyPr/>
        <a:lstStyle/>
        <a:p>
          <a:r>
            <a:rPr lang="en-GB"/>
            <a:t>Homes</a:t>
          </a:r>
        </a:p>
      </dgm:t>
    </dgm:pt>
    <dgm:pt modelId="{C4849C54-D951-4B56-8BC6-3927F129CA48}" type="parTrans" cxnId="{12F3B7D3-2CE0-4DBC-8690-D35D7FC1B11D}">
      <dgm:prSet/>
      <dgm:spPr/>
      <dgm:t>
        <a:bodyPr/>
        <a:lstStyle/>
        <a:p>
          <a:endParaRPr lang="en-GB"/>
        </a:p>
      </dgm:t>
    </dgm:pt>
    <dgm:pt modelId="{CE101227-7680-4365-B636-6E1904B7BAE5}" type="sibTrans" cxnId="{12F3B7D3-2CE0-4DBC-8690-D35D7FC1B11D}">
      <dgm:prSet/>
      <dgm:spPr/>
      <dgm:t>
        <a:bodyPr/>
        <a:lstStyle/>
        <a:p>
          <a:endParaRPr lang="en-GB"/>
        </a:p>
      </dgm:t>
    </dgm:pt>
    <dgm:pt modelId="{284B6F8C-F69B-4099-B208-3905F1C38DC9}">
      <dgm:prSet phldrT="[Text]"/>
      <dgm:spPr>
        <a:solidFill>
          <a:schemeClr val="accent2"/>
        </a:solidFill>
      </dgm:spPr>
      <dgm:t>
        <a:bodyPr/>
        <a:lstStyle/>
        <a:p>
          <a:r>
            <a:rPr lang="en-GB"/>
            <a:t>Economy</a:t>
          </a:r>
        </a:p>
      </dgm:t>
    </dgm:pt>
    <dgm:pt modelId="{90E9F1B0-854D-4B61-B447-7971A4132D66}" type="parTrans" cxnId="{BA6660F3-4AA1-4A88-B461-CF5C9DAEBD51}">
      <dgm:prSet/>
      <dgm:spPr/>
      <dgm:t>
        <a:bodyPr/>
        <a:lstStyle/>
        <a:p>
          <a:endParaRPr lang="en-GB"/>
        </a:p>
      </dgm:t>
    </dgm:pt>
    <dgm:pt modelId="{F67DB9D1-7C24-4EC2-9061-3E03A0CBBE04}" type="sibTrans" cxnId="{BA6660F3-4AA1-4A88-B461-CF5C9DAEBD51}">
      <dgm:prSet/>
      <dgm:spPr/>
      <dgm:t>
        <a:bodyPr/>
        <a:lstStyle/>
        <a:p>
          <a:endParaRPr lang="en-GB"/>
        </a:p>
      </dgm:t>
    </dgm:pt>
    <dgm:pt modelId="{943A9B00-D174-4C72-AADF-35ACE8818BEA}" type="pres">
      <dgm:prSet presAssocID="{5DF685D3-13CD-45D0-ACA0-CE5B3B5E1573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B700E10-D4C2-4DD1-A017-98784E134538}" type="pres">
      <dgm:prSet presAssocID="{5DF685D3-13CD-45D0-ACA0-CE5B3B5E1573}" presName="matrix" presStyleCnt="0"/>
      <dgm:spPr/>
    </dgm:pt>
    <dgm:pt modelId="{F2D129E0-1A2B-45CE-911D-5A047BBEEAAE}" type="pres">
      <dgm:prSet presAssocID="{5DF685D3-13CD-45D0-ACA0-CE5B3B5E1573}" presName="tile1" presStyleLbl="node1" presStyleIdx="0" presStyleCnt="4" custScaleX="69570" custScaleY="127277" custLinFactNeighborX="18882" custLinFactNeighborY="491"/>
      <dgm:spPr/>
    </dgm:pt>
    <dgm:pt modelId="{3D9AE604-C976-4142-93D2-A331444A05C7}" type="pres">
      <dgm:prSet presAssocID="{5DF685D3-13CD-45D0-ACA0-CE5B3B5E1573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777DCBBB-0C92-43B7-9F0C-D83CFB4C8832}" type="pres">
      <dgm:prSet presAssocID="{5DF685D3-13CD-45D0-ACA0-CE5B3B5E1573}" presName="tile2" presStyleLbl="node1" presStyleIdx="1" presStyleCnt="4" custScaleX="64596" custScaleY="125786" custLinFactNeighborX="-16839"/>
      <dgm:spPr/>
    </dgm:pt>
    <dgm:pt modelId="{C81D5999-9604-410D-BE77-4601960C5DC0}" type="pres">
      <dgm:prSet presAssocID="{5DF685D3-13CD-45D0-ACA0-CE5B3B5E1573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3F26B00A-B509-43CC-A209-35E4DE8D2382}" type="pres">
      <dgm:prSet presAssocID="{5DF685D3-13CD-45D0-ACA0-CE5B3B5E1573}" presName="tile3" presStyleLbl="node1" presStyleIdx="2" presStyleCnt="4" custScaleX="68777" custScaleY="107766" custLinFactNeighborX="18521" custLinFactNeighborY="-491"/>
      <dgm:spPr/>
    </dgm:pt>
    <dgm:pt modelId="{924D4993-3222-4254-A1AB-1CB3CA81E02F}" type="pres">
      <dgm:prSet presAssocID="{5DF685D3-13CD-45D0-ACA0-CE5B3B5E1573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EF197C10-4479-46A5-8170-DCA68D125938}" type="pres">
      <dgm:prSet presAssocID="{5DF685D3-13CD-45D0-ACA0-CE5B3B5E1573}" presName="tile4" presStyleLbl="node1" presStyleIdx="3" presStyleCnt="4" custScaleX="64374" custScaleY="112611" custLinFactNeighborX="-16824" custLinFactNeighborY="-3437"/>
      <dgm:spPr/>
    </dgm:pt>
    <dgm:pt modelId="{3CAFF8E0-B1A8-4D7A-88A0-5D0A4CF26E1B}" type="pres">
      <dgm:prSet presAssocID="{5DF685D3-13CD-45D0-ACA0-CE5B3B5E1573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3C6E0614-CAEC-4989-9523-31C74E5DFBE5}" type="pres">
      <dgm:prSet presAssocID="{5DF685D3-13CD-45D0-ACA0-CE5B3B5E1573}" presName="centerTile" presStyleLbl="fgShp" presStyleIdx="0" presStyleCnt="1" custScaleX="141796" custScaleY="191628">
        <dgm:presLayoutVars>
          <dgm:chMax val="0"/>
          <dgm:chPref val="0"/>
        </dgm:presLayoutVars>
      </dgm:prSet>
      <dgm:spPr/>
    </dgm:pt>
  </dgm:ptLst>
  <dgm:cxnLst>
    <dgm:cxn modelId="{9390835B-A801-46C9-BBF6-72A71D2B54B1}" type="presOf" srcId="{B24340DD-CBBB-4D3E-B7AC-600DDB8DC619}" destId="{3D9AE604-C976-4142-93D2-A331444A05C7}" srcOrd="1" destOrd="0" presId="urn:microsoft.com/office/officeart/2005/8/layout/matrix1"/>
    <dgm:cxn modelId="{F1AED05D-5597-4E45-8E39-2F8294FD7481}" type="presOf" srcId="{E6B3F6D5-6C55-4C2C-9D17-C134F639820E}" destId="{3F26B00A-B509-43CC-A209-35E4DE8D2382}" srcOrd="0" destOrd="0" presId="urn:microsoft.com/office/officeart/2005/8/layout/matrix1"/>
    <dgm:cxn modelId="{B9E4A567-B22B-4F78-B9F0-2C4860712F21}" srcId="{5DF685D3-13CD-45D0-ACA0-CE5B3B5E1573}" destId="{3F276D59-2575-485E-8043-0F0FF2467233}" srcOrd="0" destOrd="0" parTransId="{7381C706-B328-4648-BF47-827B87D4DF12}" sibTransId="{A1B72EDC-8BFD-4920-8BA0-2CD074C865E0}"/>
    <dgm:cxn modelId="{AF882449-96CC-44BC-A5C4-5411B4AE6060}" srcId="{3F276D59-2575-485E-8043-0F0FF2467233}" destId="{B24340DD-CBBB-4D3E-B7AC-600DDB8DC619}" srcOrd="0" destOrd="0" parTransId="{14ACDC79-234D-4BB8-8FF6-B51426E317A2}" sibTransId="{70CC72B2-2865-44BB-AB74-AC441AD239C2}"/>
    <dgm:cxn modelId="{9461B273-E0C7-400C-B0F0-86548D2414AC}" type="presOf" srcId="{3F276D59-2575-485E-8043-0F0FF2467233}" destId="{3C6E0614-CAEC-4989-9523-31C74E5DFBE5}" srcOrd="0" destOrd="0" presId="urn:microsoft.com/office/officeart/2005/8/layout/matrix1"/>
    <dgm:cxn modelId="{2D8E3D7B-1A4E-43C9-AD5D-AA31559729C4}" type="presOf" srcId="{43C557DA-9359-43E3-BCFF-6DF174668F11}" destId="{777DCBBB-0C92-43B7-9F0C-D83CFB4C8832}" srcOrd="0" destOrd="0" presId="urn:microsoft.com/office/officeart/2005/8/layout/matrix1"/>
    <dgm:cxn modelId="{8566FC81-6DAB-4370-8E30-EE2DE702A58C}" srcId="{3F276D59-2575-485E-8043-0F0FF2467233}" destId="{43C557DA-9359-43E3-BCFF-6DF174668F11}" srcOrd="1" destOrd="0" parTransId="{02AA47B7-FF54-4188-B295-503DFF14E6E4}" sibTransId="{E31BC0A7-3409-453E-8AD5-C0C6D04E8F02}"/>
    <dgm:cxn modelId="{F113859A-AA8F-4F3B-98E8-9F1BA8D3209E}" type="presOf" srcId="{5DF685D3-13CD-45D0-ACA0-CE5B3B5E1573}" destId="{943A9B00-D174-4C72-AADF-35ACE8818BEA}" srcOrd="0" destOrd="0" presId="urn:microsoft.com/office/officeart/2005/8/layout/matrix1"/>
    <dgm:cxn modelId="{E1C6849E-DF79-4E1B-A3FD-DE5E5A8672D4}" type="presOf" srcId="{284B6F8C-F69B-4099-B208-3905F1C38DC9}" destId="{EF197C10-4479-46A5-8170-DCA68D125938}" srcOrd="0" destOrd="0" presId="urn:microsoft.com/office/officeart/2005/8/layout/matrix1"/>
    <dgm:cxn modelId="{5E4961B3-66A6-4254-8097-3FD496E07484}" type="presOf" srcId="{284B6F8C-F69B-4099-B208-3905F1C38DC9}" destId="{3CAFF8E0-B1A8-4D7A-88A0-5D0A4CF26E1B}" srcOrd="1" destOrd="0" presId="urn:microsoft.com/office/officeart/2005/8/layout/matrix1"/>
    <dgm:cxn modelId="{8DBEC9B7-96A5-4B97-BEBC-72D9F4F8E5ED}" type="presOf" srcId="{E6B3F6D5-6C55-4C2C-9D17-C134F639820E}" destId="{924D4993-3222-4254-A1AB-1CB3CA81E02F}" srcOrd="1" destOrd="0" presId="urn:microsoft.com/office/officeart/2005/8/layout/matrix1"/>
    <dgm:cxn modelId="{1F78F0BA-1E61-43E3-9464-A91455AD9989}" type="presOf" srcId="{43C557DA-9359-43E3-BCFF-6DF174668F11}" destId="{C81D5999-9604-410D-BE77-4601960C5DC0}" srcOrd="1" destOrd="0" presId="urn:microsoft.com/office/officeart/2005/8/layout/matrix1"/>
    <dgm:cxn modelId="{42DD76C1-560F-4C0C-A599-BA5BFA6590F2}" type="presOf" srcId="{B24340DD-CBBB-4D3E-B7AC-600DDB8DC619}" destId="{F2D129E0-1A2B-45CE-911D-5A047BBEEAAE}" srcOrd="0" destOrd="0" presId="urn:microsoft.com/office/officeart/2005/8/layout/matrix1"/>
    <dgm:cxn modelId="{12F3B7D3-2CE0-4DBC-8690-D35D7FC1B11D}" srcId="{3F276D59-2575-485E-8043-0F0FF2467233}" destId="{E6B3F6D5-6C55-4C2C-9D17-C134F639820E}" srcOrd="2" destOrd="0" parTransId="{C4849C54-D951-4B56-8BC6-3927F129CA48}" sibTransId="{CE101227-7680-4365-B636-6E1904B7BAE5}"/>
    <dgm:cxn modelId="{BA6660F3-4AA1-4A88-B461-CF5C9DAEBD51}" srcId="{3F276D59-2575-485E-8043-0F0FF2467233}" destId="{284B6F8C-F69B-4099-B208-3905F1C38DC9}" srcOrd="3" destOrd="0" parTransId="{90E9F1B0-854D-4B61-B447-7971A4132D66}" sibTransId="{F67DB9D1-7C24-4EC2-9061-3E03A0CBBE04}"/>
    <dgm:cxn modelId="{B1A7A868-F010-44CF-AA62-5B916BA92A46}" type="presParOf" srcId="{943A9B00-D174-4C72-AADF-35ACE8818BEA}" destId="{6B700E10-D4C2-4DD1-A017-98784E134538}" srcOrd="0" destOrd="0" presId="urn:microsoft.com/office/officeart/2005/8/layout/matrix1"/>
    <dgm:cxn modelId="{53753C1E-1EF7-4560-92BC-8F3B32EFEC6C}" type="presParOf" srcId="{6B700E10-D4C2-4DD1-A017-98784E134538}" destId="{F2D129E0-1A2B-45CE-911D-5A047BBEEAAE}" srcOrd="0" destOrd="0" presId="urn:microsoft.com/office/officeart/2005/8/layout/matrix1"/>
    <dgm:cxn modelId="{0ECB8935-59A6-49D0-B9C0-332774D32E2F}" type="presParOf" srcId="{6B700E10-D4C2-4DD1-A017-98784E134538}" destId="{3D9AE604-C976-4142-93D2-A331444A05C7}" srcOrd="1" destOrd="0" presId="urn:microsoft.com/office/officeart/2005/8/layout/matrix1"/>
    <dgm:cxn modelId="{C97F93C0-F6E3-4F09-BFCF-5BD609D90704}" type="presParOf" srcId="{6B700E10-D4C2-4DD1-A017-98784E134538}" destId="{777DCBBB-0C92-43B7-9F0C-D83CFB4C8832}" srcOrd="2" destOrd="0" presId="urn:microsoft.com/office/officeart/2005/8/layout/matrix1"/>
    <dgm:cxn modelId="{387A1CEB-8D74-47BC-984F-5D6F5B0AC61A}" type="presParOf" srcId="{6B700E10-D4C2-4DD1-A017-98784E134538}" destId="{C81D5999-9604-410D-BE77-4601960C5DC0}" srcOrd="3" destOrd="0" presId="urn:microsoft.com/office/officeart/2005/8/layout/matrix1"/>
    <dgm:cxn modelId="{F59BFC74-4C30-4864-BB18-B478D099B5FF}" type="presParOf" srcId="{6B700E10-D4C2-4DD1-A017-98784E134538}" destId="{3F26B00A-B509-43CC-A209-35E4DE8D2382}" srcOrd="4" destOrd="0" presId="urn:microsoft.com/office/officeart/2005/8/layout/matrix1"/>
    <dgm:cxn modelId="{24971A7E-7DCD-47E1-AB06-5BC2A5527457}" type="presParOf" srcId="{6B700E10-D4C2-4DD1-A017-98784E134538}" destId="{924D4993-3222-4254-A1AB-1CB3CA81E02F}" srcOrd="5" destOrd="0" presId="urn:microsoft.com/office/officeart/2005/8/layout/matrix1"/>
    <dgm:cxn modelId="{8E625C90-5E59-4C67-81BA-518DC82F32C0}" type="presParOf" srcId="{6B700E10-D4C2-4DD1-A017-98784E134538}" destId="{EF197C10-4479-46A5-8170-DCA68D125938}" srcOrd="6" destOrd="0" presId="urn:microsoft.com/office/officeart/2005/8/layout/matrix1"/>
    <dgm:cxn modelId="{A4176DFA-F2E6-4FBE-97B8-E3F8BD891132}" type="presParOf" srcId="{6B700E10-D4C2-4DD1-A017-98784E134538}" destId="{3CAFF8E0-B1A8-4D7A-88A0-5D0A4CF26E1B}" srcOrd="7" destOrd="0" presId="urn:microsoft.com/office/officeart/2005/8/layout/matrix1"/>
    <dgm:cxn modelId="{0D5093E1-C6F2-4D55-B916-EADA6280672E}" type="presParOf" srcId="{943A9B00-D174-4C72-AADF-35ACE8818BEA}" destId="{3C6E0614-CAEC-4989-9523-31C74E5DFBE5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D129E0-1A2B-45CE-911D-5A047BBEEAAE}">
      <dsp:nvSpPr>
        <dsp:cNvPr id="0" name=""/>
        <dsp:cNvSpPr/>
      </dsp:nvSpPr>
      <dsp:spPr>
        <a:xfrm rot="16200000">
          <a:off x="1332293" y="-259817"/>
          <a:ext cx="2259586" cy="2442583"/>
        </a:xfrm>
        <a:prstGeom prst="round1Rect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Community</a:t>
          </a:r>
        </a:p>
      </dsp:txBody>
      <dsp:txXfrm rot="5400000">
        <a:off x="1240795" y="-168319"/>
        <a:ext cx="2442583" cy="1694690"/>
      </dsp:txXfrm>
    </dsp:sp>
    <dsp:sp modelId="{777DCBBB-0C92-43B7-9F0C-D83CFB4C8832}">
      <dsp:nvSpPr>
        <dsp:cNvPr id="0" name=""/>
        <dsp:cNvSpPr/>
      </dsp:nvSpPr>
      <dsp:spPr>
        <a:xfrm>
          <a:off x="3584931" y="-163800"/>
          <a:ext cx="2267947" cy="2233116"/>
        </a:xfrm>
        <a:prstGeom prst="round1Rect">
          <a:avLst/>
        </a:prstGeom>
        <a:solidFill>
          <a:srgbClr val="7CC5A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Environment</a:t>
          </a:r>
        </a:p>
      </dsp:txBody>
      <dsp:txXfrm>
        <a:off x="3584931" y="-163800"/>
        <a:ext cx="2267947" cy="1674837"/>
      </dsp:txXfrm>
    </dsp:sp>
    <dsp:sp modelId="{3F26B00A-B509-43CC-A209-35E4DE8D2382}">
      <dsp:nvSpPr>
        <dsp:cNvPr id="0" name=""/>
        <dsp:cNvSpPr/>
      </dsp:nvSpPr>
      <dsp:spPr>
        <a:xfrm rot="10800000">
          <a:off x="1242041" y="1762769"/>
          <a:ext cx="2414741" cy="1913202"/>
        </a:xfrm>
        <a:prstGeom prst="round1Rect">
          <a:avLst/>
        </a:prstGeom>
        <a:solidFill>
          <a:srgbClr val="DD829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Homes</a:t>
          </a:r>
        </a:p>
      </dsp:txBody>
      <dsp:txXfrm rot="10800000">
        <a:off x="1242041" y="2241070"/>
        <a:ext cx="2414741" cy="1434901"/>
      </dsp:txXfrm>
    </dsp:sp>
    <dsp:sp modelId="{EF197C10-4479-46A5-8170-DCA68D125938}">
      <dsp:nvSpPr>
        <dsp:cNvPr id="0" name=""/>
        <dsp:cNvSpPr/>
      </dsp:nvSpPr>
      <dsp:spPr>
        <a:xfrm rot="5400000">
          <a:off x="3719823" y="1536992"/>
          <a:ext cx="1999216" cy="2260153"/>
        </a:xfrm>
        <a:prstGeom prst="round1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Economy</a:t>
          </a:r>
        </a:p>
      </dsp:txBody>
      <dsp:txXfrm rot="-5400000">
        <a:off x="3589355" y="2167264"/>
        <a:ext cx="2260153" cy="1499412"/>
      </dsp:txXfrm>
    </dsp:sp>
    <dsp:sp modelId="{3C6E0614-CAEC-4989-9523-31C74E5DFBE5}">
      <dsp:nvSpPr>
        <dsp:cNvPr id="0" name=""/>
        <dsp:cNvSpPr/>
      </dsp:nvSpPr>
      <dsp:spPr>
        <a:xfrm>
          <a:off x="2017446" y="924822"/>
          <a:ext cx="2987051" cy="1701014"/>
        </a:xfrm>
        <a:prstGeom prst="round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000" kern="1200">
              <a:solidFill>
                <a:schemeClr val="bg1"/>
              </a:solidFill>
            </a:rPr>
            <a:t>Place making</a:t>
          </a:r>
        </a:p>
      </dsp:txBody>
      <dsp:txXfrm>
        <a:off x="2100483" y="1007859"/>
        <a:ext cx="2820977" cy="15349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E4F2FD0-BDC4-481B-A7B5-BA9280C8B69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C80482-863B-41F6-97BF-64E459E82A8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C32048-4321-4684-BFAF-8797976C2919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0F9C76-E567-464A-956A-68DF08F51D9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4E7C45-DF59-462E-930F-9F872CB5EF3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B2A8D9-7366-4CA8-96D6-9C3CC2F1F3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54457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C84B83-4780-4034-BD31-E519C66082AC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B2B921-0E50-42AF-B7A2-78FEBB5368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5659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B2B921-0E50-42AF-B7A2-78FEBB5368C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7128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Add Sonja stats for national context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B2B921-0E50-42AF-B7A2-78FEBB5368C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28284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srgbClr val="FFFFFF"/>
                </a:solidFill>
                <a:latin typeface="Helvetica LT"/>
              </a:rPr>
              <a:t>New Community</a:t>
            </a:r>
            <a:r>
              <a:rPr lang="en-US" sz="1200">
                <a:solidFill>
                  <a:srgbClr val="FFFFFF"/>
                </a:solidFill>
              </a:rPr>
              <a:t> Centre</a:t>
            </a:r>
            <a:r>
              <a:rPr lang="en-US" sz="1200">
                <a:solidFill>
                  <a:srgbClr val="FFFFFF"/>
                </a:solidFill>
                <a:latin typeface="Helvetica LT"/>
              </a:rPr>
              <a:t> delivered by Community Group providing high quality provision for activities and services</a:t>
            </a:r>
            <a:endParaRPr lang="en-GB" sz="1200" i="1">
              <a:solidFill>
                <a:srgbClr val="FFFFFF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>
              <a:solidFill>
                <a:srgbClr val="FFFFFF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>
                <a:solidFill>
                  <a:srgbClr val="FFFFFF"/>
                </a:solidFill>
              </a:rPr>
              <a:t>Economic mobility with </a:t>
            </a:r>
            <a:r>
              <a:rPr lang="en-GB" sz="1200" b="0" i="0" baseline="0">
                <a:solidFill>
                  <a:srgbClr val="FFFFFF"/>
                </a:solidFill>
              </a:rPr>
              <a:t>jobs for local people, apprenticeships, skills and training (Level 1 &amp; 2 opportunities to link with GM supply chain) </a:t>
            </a:r>
            <a:endParaRPr lang="en-GB" sz="1200">
              <a:solidFill>
                <a:srgbClr val="FFFFFF"/>
              </a:solidFill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B2B921-0E50-42AF-B7A2-78FEBB5368C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64556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Red star – play areas</a:t>
            </a:r>
          </a:p>
          <a:p>
            <a:r>
              <a:rPr lang="en-GB"/>
              <a:t>Blue star – new seating areas</a:t>
            </a:r>
          </a:p>
          <a:p>
            <a:r>
              <a:rPr lang="en-GB"/>
              <a:t>New trees</a:t>
            </a:r>
          </a:p>
          <a:p>
            <a:r>
              <a:rPr lang="en-GB"/>
              <a:t>Street plans (raised beds next to play area) residents take ownership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B2B921-0E50-42AF-B7A2-78FEBB5368C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40705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Roof image</a:t>
            </a:r>
          </a:p>
          <a:p>
            <a:r>
              <a:rPr lang="en-GB"/>
              <a:t>Kitchen replacement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B2B921-0E50-42AF-B7A2-78FEBB5368C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98638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>
                <a:solidFill>
                  <a:schemeClr val="tx1">
                    <a:lumMod val="50000"/>
                  </a:schemeClr>
                </a:solidFill>
              </a:rPr>
              <a:t>Inclusive growth – investment that makes a difference (place-making, social and economic benefits, community cohesion, carbon reduction, nature capital)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B2B921-0E50-42AF-B7A2-78FEBB5368CA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02787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i="1">
              <a:ea typeface="+mn-lt"/>
              <a:cs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B2B921-0E50-42AF-B7A2-78FEBB5368CA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6684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2F27D-81BB-4EC9-9C6F-EA69D4F363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7F4AD9-8E0D-48A7-9F7B-BACA7A22C0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FFEBD0-FCF5-495C-9635-A402A07DE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49CEF-F356-4316-9086-FFCF18FADF9D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D33D25-7018-42E8-9B11-8A76C9F86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C789DF-8F1B-4D03-96BC-4C1362884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44030-6FD5-4146-BD12-90D045E95C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9715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31282-8B6F-45D7-BBB6-B9470E54E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52F95C-F33F-4D28-A6F1-2F757BB027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50FA69-6BE6-42BA-8887-34F9A21F8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49CEF-F356-4316-9086-FFCF18FADF9D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0FD5D3-2723-463D-9CA6-6D7EE3129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6FA0C3-D333-4EFC-9833-1FE2104BD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44030-6FD5-4146-BD12-90D045E95C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9205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845967-05BC-4195-ABE2-E6958BE027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11634D-8168-4D67-AFA5-3E1B0A7BE2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5BE4F1-5C72-4462-98F8-621DC348C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49CEF-F356-4316-9086-FFCF18FADF9D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D6CA64-2DB7-4706-B382-893005116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ED9E8D-2E4C-4F4C-ADB6-4B3B5A54A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44030-6FD5-4146-BD12-90D045E95C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427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926BB-2A27-4494-9A75-7E20DA9FD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245641-1D38-428C-8F3E-84D4AA31E2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4A3798-2888-4EB4-98C2-FCA378FF1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49CEF-F356-4316-9086-FFCF18FADF9D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98EB39-9B8F-4967-A925-2D3A40204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06B6FF-73D7-4D0C-BA9D-37B3B4071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44030-6FD5-4146-BD12-90D045E95C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7828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0DEE6-FAB5-41E6-AC17-C360D8FE3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EF547D-DF94-49D0-892C-4DDD93E0C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805B84-F724-45ED-9B6C-F1E8667E9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49CEF-F356-4316-9086-FFCF18FADF9D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075B24-A6E7-4AFC-8FA5-9CB2FCE5E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1339EB-1A5F-4517-83AE-267A0E055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44030-6FD5-4146-BD12-90D045E95C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075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73796-2D27-4BB7-855C-53ADBAE0F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DA9444-1623-4812-8E0B-59EEAA5F06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5FC384-AA87-4202-92F2-57A0244F8A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7B33CA-E2A9-493D-831A-DC0CBE634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49CEF-F356-4316-9086-FFCF18FADF9D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7A5291-0531-4F5E-B5DC-676A12545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321B5E-E201-4A68-B7C9-C5D4E6468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44030-6FD5-4146-BD12-90D045E95C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7838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8E102-A4DA-4595-8212-06778B318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1BC354-23EE-4922-A168-5EA91B8D6E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DBCD20-026B-4455-B4DB-09033A5ED8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316D10-989A-4C1B-9F1F-7147918A6A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C3CD83-31D2-4808-ADE7-5A18269E0F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B97423-B300-43AF-BC98-8ECA82052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49CEF-F356-4316-9086-FFCF18FADF9D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9793EB-6201-4678-9B06-124CEF9D9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E32253-172D-4974-9929-D249D8748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44030-6FD5-4146-BD12-90D045E95C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6289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6F2A1-1D28-4581-B5D4-CAD679058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6B96D7-7451-4DFB-9A2F-6362BC7B4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49CEF-F356-4316-9086-FFCF18FADF9D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8FD811-8A10-4978-A1E7-2E679F493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76E595-1C96-4F44-91C5-9C0A94A67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44030-6FD5-4146-BD12-90D045E95C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4546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9040B9-248D-425D-926B-94C7C8A58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49CEF-F356-4316-9086-FFCF18FADF9D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1374C6-FB63-4504-A492-A46944EF4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61BF6E-37A8-4C9B-B8BD-4A5AC7209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44030-6FD5-4146-BD12-90D045E95C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236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002F2-966E-45CA-B508-79EE26559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6BB312-55A3-453F-96FC-A206304E7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B90AB4-D806-42DE-B563-0BECE23B34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C944A2-F35E-41FA-941F-02DE5FF56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49CEF-F356-4316-9086-FFCF18FADF9D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84B1C0-570A-4C33-A74C-968E0D3C2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17B70C-D81A-49A7-B42A-C8E464613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44030-6FD5-4146-BD12-90D045E95C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299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86B30-8C19-40B3-91EE-AF5FF251F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B60497-C327-4D27-8A6D-8C75492680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022A09-5C0A-4742-968F-19BBB1C7D9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09F21C-FEED-4CCF-8AB6-91F69CCBB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49CEF-F356-4316-9086-FFCF18FADF9D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FC511D-95AE-41AC-8EFA-DE116B0C2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DC7AC5-F1E1-4D51-8245-971D3E3AF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44030-6FD5-4146-BD12-90D045E95C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2202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BFF99E-BC65-4471-AB54-6AC62C15D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2A41C1-4D11-41C1-9395-21985A987B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116309-14AB-4767-84D6-D9E9250955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849CEF-F356-4316-9086-FFCF18FADF9D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D63860-9E5C-4BFD-B1FA-2AD8A82619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72A5B0-EBF7-44A8-A421-61126B282F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C44030-6FD5-4146-BD12-90D045E95C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7365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77" r:id="rId2"/>
    <p:sldLayoutId id="2147483978" r:id="rId3"/>
    <p:sldLayoutId id="2147483979" r:id="rId4"/>
    <p:sldLayoutId id="2147483980" r:id="rId5"/>
    <p:sldLayoutId id="2147483981" r:id="rId6"/>
    <p:sldLayoutId id="2147483982" r:id="rId7"/>
    <p:sldLayoutId id="2147483983" r:id="rId8"/>
    <p:sldLayoutId id="2147483984" r:id="rId9"/>
    <p:sldLayoutId id="2147483985" r:id="rId10"/>
    <p:sldLayoutId id="21474839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FA0F9-EF49-4807-B20E-289CEAC41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An aerial view of a city&#10;&#10;Description automatically generated with medium confidence">
            <a:extLst>
              <a:ext uri="{FF2B5EF4-FFF2-40B4-BE49-F238E27FC236}">
                <a16:creationId xmlns:a16="http://schemas.microsoft.com/office/drawing/2014/main" id="{2E3F6F94-4BAB-4A32-9192-FFA527DEAC6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910" b="9091"/>
          <a:stretch/>
        </p:blipFill>
        <p:spPr>
          <a:xfrm>
            <a:off x="20" y="1945"/>
            <a:ext cx="12191980" cy="6857990"/>
          </a:xfrm>
          <a:prstGeom prst="rect">
            <a:avLst/>
          </a:prstGeom>
        </p:spPr>
      </p:pic>
      <p:pic>
        <p:nvPicPr>
          <p:cNvPr id="13" name="Content Placeholder 12" descr="Icon&#10;&#10;Description automatically generated">
            <a:extLst>
              <a:ext uri="{FF2B5EF4-FFF2-40B4-BE49-F238E27FC236}">
                <a16:creationId xmlns:a16="http://schemas.microsoft.com/office/drawing/2014/main" id="{8D3BDC67-9F54-4D2B-A6A5-A9C49F8155E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" y="2280745"/>
            <a:ext cx="12192019" cy="2235131"/>
          </a:xfrm>
        </p:spPr>
      </p:pic>
      <p:pic>
        <p:nvPicPr>
          <p:cNvPr id="15" name="Content Placeholder 14" descr="Shape&#10;&#10;Description automatically generated">
            <a:extLst>
              <a:ext uri="{FF2B5EF4-FFF2-40B4-BE49-F238E27FC236}">
                <a16:creationId xmlns:a16="http://schemas.microsoft.com/office/drawing/2014/main" id="{97ED7C9E-2A3F-42A1-94D0-68139C5D818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139" y="3929411"/>
            <a:ext cx="2302947" cy="586465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26F43E5-2BA6-D908-069B-B0FB16091D58}"/>
              </a:ext>
            </a:extLst>
          </p:cNvPr>
          <p:cNvSpPr/>
          <p:nvPr/>
        </p:nvSpPr>
        <p:spPr>
          <a:xfrm>
            <a:off x="-10541" y="5938346"/>
            <a:ext cx="12192000" cy="919342"/>
          </a:xfrm>
          <a:prstGeom prst="rect">
            <a:avLst/>
          </a:prstGeom>
          <a:solidFill>
            <a:srgbClr val="1C1C1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C1C1C"/>
              </a:solidFill>
            </a:endParaRPr>
          </a:p>
        </p:txBody>
      </p:sp>
      <p:pic>
        <p:nvPicPr>
          <p:cNvPr id="4" name="Picture 6" descr="Trafford Council | Facebook">
            <a:extLst>
              <a:ext uri="{FF2B5EF4-FFF2-40B4-BE49-F238E27FC236}">
                <a16:creationId xmlns:a16="http://schemas.microsoft.com/office/drawing/2014/main" id="{F9954E3B-2865-442A-C9FE-22929033AF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16"/>
          <a:stretch/>
        </p:blipFill>
        <p:spPr bwMode="auto">
          <a:xfrm>
            <a:off x="9680028" y="5997682"/>
            <a:ext cx="2355795" cy="798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4924942-CDD4-5187-1D60-04CE59CE279D}"/>
              </a:ext>
            </a:extLst>
          </p:cNvPr>
          <p:cNvSpPr txBox="1"/>
          <p:nvPr/>
        </p:nvSpPr>
        <p:spPr>
          <a:xfrm>
            <a:off x="6432333" y="6166314"/>
            <a:ext cx="4193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Working together with</a:t>
            </a:r>
          </a:p>
        </p:txBody>
      </p:sp>
    </p:spTree>
    <p:extLst>
      <p:ext uri="{BB962C8B-B14F-4D97-AF65-F5344CB8AC3E}">
        <p14:creationId xmlns:p14="http://schemas.microsoft.com/office/powerpoint/2010/main" val="170635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9A42C7B2-7BD6-433A-95AB-5AA4F44B5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erson standing in front of a building&#10;&#10;Description automatically generated with low confidence">
            <a:extLst>
              <a:ext uri="{FF2B5EF4-FFF2-40B4-BE49-F238E27FC236}">
                <a16:creationId xmlns:a16="http://schemas.microsoft.com/office/drawing/2014/main" id="{F82F740B-82A0-D6B6-22FA-673B1EEA78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670" r="8940" b="-1"/>
          <a:stretch/>
        </p:blipFill>
        <p:spPr>
          <a:xfrm>
            <a:off x="-7" y="10"/>
            <a:ext cx="7642746" cy="6857990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263" y="3986129"/>
            <a:ext cx="6288261" cy="2253231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D9ABB8-F34D-4A91-B7BC-004628E65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152624"/>
            <a:ext cx="2112264" cy="1920240"/>
          </a:xfrm>
        </p:spPr>
        <p:txBody>
          <a:bodyPr>
            <a:normAutofit/>
          </a:bodyPr>
          <a:lstStyle/>
          <a:p>
            <a:r>
              <a:rPr lang="en-GB" sz="2400">
                <a:solidFill>
                  <a:srgbClr val="1C1C1C"/>
                </a:solidFill>
              </a:rPr>
              <a:t>Investing in Existing Homes</a:t>
            </a:r>
          </a:p>
        </p:txBody>
      </p:sp>
      <p:pic>
        <p:nvPicPr>
          <p:cNvPr id="14" name="Picture 13" descr="A picture containing building, outdoor, sky, house&#10;&#10;Description automatically generated">
            <a:extLst>
              <a:ext uri="{FF2B5EF4-FFF2-40B4-BE49-F238E27FC236}">
                <a16:creationId xmlns:a16="http://schemas.microsoft.com/office/drawing/2014/main" id="{5C16B739-9179-4B7B-9DB0-69E53C47A8B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5" r="12371" b="4"/>
          <a:stretch/>
        </p:blipFill>
        <p:spPr>
          <a:xfrm>
            <a:off x="7809454" y="1"/>
            <a:ext cx="4382546" cy="3345645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8535" y="47845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394346" y="5103601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AEE3F-5F43-420D-9EF0-5F660211A8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4992" y="4151376"/>
            <a:ext cx="3319272" cy="1920240"/>
          </a:xfrm>
        </p:spPr>
        <p:txBody>
          <a:bodyPr anchor="ctr">
            <a:noAutofit/>
          </a:bodyPr>
          <a:lstStyle/>
          <a:p>
            <a:r>
              <a:rPr lang="en-GB" sz="1300">
                <a:solidFill>
                  <a:srgbClr val="1C1C1C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5 year improvement programme</a:t>
            </a:r>
          </a:p>
          <a:p>
            <a:r>
              <a:rPr lang="en-GB" sz="1300">
                <a:solidFill>
                  <a:srgbClr val="1C1C1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IVH investing over £7 million </a:t>
            </a:r>
            <a:endParaRPr lang="en-GB" sz="1300">
              <a:solidFill>
                <a:srgbClr val="1C1C1C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en-GB" sz="1300">
                <a:solidFill>
                  <a:srgbClr val="1C1C1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New roofs, kitchens</a:t>
            </a:r>
            <a:r>
              <a:rPr lang="en-GB" sz="1300">
                <a:solidFill>
                  <a:srgbClr val="1C1C1C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and</a:t>
            </a:r>
            <a:r>
              <a:rPr lang="en-GB" sz="1300">
                <a:solidFill>
                  <a:srgbClr val="1C1C1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boilers</a:t>
            </a:r>
            <a:endParaRPr lang="en-GB" sz="1300">
              <a:solidFill>
                <a:srgbClr val="1C1C1C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en-GB" sz="1300">
                <a:solidFill>
                  <a:srgbClr val="1C1C1C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</a:t>
            </a:r>
            <a:r>
              <a:rPr lang="en-GB" sz="1300">
                <a:solidFill>
                  <a:srgbClr val="1C1C1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ilot retrofit project</a:t>
            </a:r>
          </a:p>
          <a:p>
            <a:r>
              <a:rPr lang="en-GB" sz="1300">
                <a:solidFill>
                  <a:srgbClr val="1C1C1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New boundary treatments </a:t>
            </a:r>
          </a:p>
          <a:p>
            <a:r>
              <a:rPr lang="en-GB" sz="1300">
                <a:solidFill>
                  <a:srgbClr val="1C1C1C"/>
                </a:solidFill>
                <a:latin typeface="Arial" panose="020B0604020202020204" pitchFamily="34" charset="0"/>
              </a:rPr>
              <a:t>Driveways and car parking</a:t>
            </a:r>
          </a:p>
        </p:txBody>
      </p:sp>
      <p:pic>
        <p:nvPicPr>
          <p:cNvPr id="16" name="Picture 15" descr="A kitchen with black appliances&#10;&#10;Description automatically generated with medium confidence">
            <a:extLst>
              <a:ext uri="{FF2B5EF4-FFF2-40B4-BE49-F238E27FC236}">
                <a16:creationId xmlns:a16="http://schemas.microsoft.com/office/drawing/2014/main" id="{829F8E32-7251-4FA0-BCF7-CFEFDBEA5D8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56" r="-1" b="-1"/>
          <a:stretch/>
        </p:blipFill>
        <p:spPr>
          <a:xfrm>
            <a:off x="7809462" y="3512354"/>
            <a:ext cx="4382545" cy="3345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467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2">
            <a:extLst>
              <a:ext uri="{FF2B5EF4-FFF2-40B4-BE49-F238E27FC236}">
                <a16:creationId xmlns:a16="http://schemas.microsoft.com/office/drawing/2014/main" id="{902BA7D3-11C4-4B43-9645-FF1C894675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232" t="1562" r="15575" b="2670"/>
          <a:stretch/>
        </p:blipFill>
        <p:spPr bwMode="auto">
          <a:xfrm>
            <a:off x="0" y="3744417"/>
            <a:ext cx="4100342" cy="2741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6AD6FDA-4007-4BA5-B393-C295F5EBF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993" y="434000"/>
            <a:ext cx="3758162" cy="956674"/>
          </a:xfrm>
          <a:solidFill>
            <a:schemeClr val="accent1"/>
          </a:solidFill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GB" sz="4000" b="1">
                <a:solidFill>
                  <a:schemeClr val="bg1"/>
                </a:solidFill>
              </a:rPr>
              <a:t>Funding</a:t>
            </a:r>
          </a:p>
        </p:txBody>
      </p:sp>
      <p:pic>
        <p:nvPicPr>
          <p:cNvPr id="15" name="Picture 14" descr="Text&#10;&#10;Description automatically generated with low confidence">
            <a:extLst>
              <a:ext uri="{FF2B5EF4-FFF2-40B4-BE49-F238E27FC236}">
                <a16:creationId xmlns:a16="http://schemas.microsoft.com/office/drawing/2014/main" id="{42823243-06C0-4B44-88AB-25EA80B3122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0227" y="3809131"/>
            <a:ext cx="3079139" cy="1139281"/>
          </a:xfrm>
          <a:prstGeom prst="rect">
            <a:avLst/>
          </a:prstGeom>
        </p:spPr>
      </p:pic>
      <p:sp>
        <p:nvSpPr>
          <p:cNvPr id="65" name="Freeform: Shape 22">
            <a:extLst>
              <a:ext uri="{FF2B5EF4-FFF2-40B4-BE49-F238E27FC236}">
                <a16:creationId xmlns:a16="http://schemas.microsoft.com/office/drawing/2014/main" id="{7BC0F8B1-F985-469B-8332-13DBC76655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1791963" y="451044"/>
            <a:ext cx="2308583" cy="2741196"/>
          </a:xfrm>
          <a:custGeom>
            <a:avLst/>
            <a:gdLst>
              <a:gd name="connsiteX0" fmla="*/ 2308583 w 2308583"/>
              <a:gd name="connsiteY0" fmla="*/ 2741196 h 2741196"/>
              <a:gd name="connsiteX1" fmla="*/ 462 w 2308583"/>
              <a:gd name="connsiteY1" fmla="*/ 2741196 h 2741196"/>
              <a:gd name="connsiteX2" fmla="*/ 0 w 2308583"/>
              <a:gd name="connsiteY2" fmla="*/ 2469337 h 2741196"/>
              <a:gd name="connsiteX3" fmla="*/ 2022607 w 2308583"/>
              <a:gd name="connsiteY3" fmla="*/ 2470269 h 2741196"/>
              <a:gd name="connsiteX4" fmla="*/ 2022607 w 2308583"/>
              <a:gd name="connsiteY4" fmla="*/ 0 h 2741196"/>
              <a:gd name="connsiteX5" fmla="*/ 2308583 w 2308583"/>
              <a:gd name="connsiteY5" fmla="*/ 0 h 2741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8583" h="2741196">
                <a:moveTo>
                  <a:pt x="2308583" y="2741196"/>
                </a:moveTo>
                <a:lnTo>
                  <a:pt x="462" y="2741196"/>
                </a:lnTo>
                <a:cubicBezTo>
                  <a:pt x="-462" y="2647366"/>
                  <a:pt x="923" y="2563167"/>
                  <a:pt x="0" y="2469337"/>
                </a:cubicBezTo>
                <a:lnTo>
                  <a:pt x="2022607" y="2470269"/>
                </a:lnTo>
                <a:lnTo>
                  <a:pt x="2022607" y="0"/>
                </a:lnTo>
                <a:lnTo>
                  <a:pt x="2308583" y="0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75000"/>
            </a:schemeClr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6" name="Picture 5" descr="A picture containing shape&#10;&#10;Description automatically generated">
            <a:extLst>
              <a:ext uri="{FF2B5EF4-FFF2-40B4-BE49-F238E27FC236}">
                <a16:creationId xmlns:a16="http://schemas.microsoft.com/office/drawing/2014/main" id="{EC3FDC68-911B-4E7F-8586-9F5B8BD238E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6833" y="898184"/>
            <a:ext cx="2913361" cy="589956"/>
          </a:xfrm>
          <a:prstGeom prst="rect">
            <a:avLst/>
          </a:prstGeom>
        </p:spPr>
      </p:pic>
      <p:sp>
        <p:nvSpPr>
          <p:cNvPr id="66" name="Freeform: Shape 24">
            <a:extLst>
              <a:ext uri="{FF2B5EF4-FFF2-40B4-BE49-F238E27FC236}">
                <a16:creationId xmlns:a16="http://schemas.microsoft.com/office/drawing/2014/main" id="{89D15953-1642-4DD6-AD9E-01AA19247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9466977" y="434000"/>
            <a:ext cx="2308583" cy="1114404"/>
          </a:xfrm>
          <a:custGeom>
            <a:avLst/>
            <a:gdLst>
              <a:gd name="connsiteX0" fmla="*/ 462 w 2308583"/>
              <a:gd name="connsiteY0" fmla="*/ 1114404 h 1114404"/>
              <a:gd name="connsiteX1" fmla="*/ 2308583 w 2308583"/>
              <a:gd name="connsiteY1" fmla="*/ 1114404 h 1114404"/>
              <a:gd name="connsiteX2" fmla="*/ 2308583 w 2308583"/>
              <a:gd name="connsiteY2" fmla="*/ 0 h 1114404"/>
              <a:gd name="connsiteX3" fmla="*/ 2022607 w 2308583"/>
              <a:gd name="connsiteY3" fmla="*/ 0 h 1114404"/>
              <a:gd name="connsiteX4" fmla="*/ 2022607 w 2308583"/>
              <a:gd name="connsiteY4" fmla="*/ 843477 h 1114404"/>
              <a:gd name="connsiteX5" fmla="*/ 0 w 2308583"/>
              <a:gd name="connsiteY5" fmla="*/ 842545 h 1114404"/>
              <a:gd name="connsiteX6" fmla="*/ 462 w 2308583"/>
              <a:gd name="connsiteY6" fmla="*/ 1114404 h 1114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08583" h="1114404">
                <a:moveTo>
                  <a:pt x="462" y="1114404"/>
                </a:moveTo>
                <a:lnTo>
                  <a:pt x="2308583" y="1114404"/>
                </a:lnTo>
                <a:lnTo>
                  <a:pt x="2308583" y="0"/>
                </a:lnTo>
                <a:lnTo>
                  <a:pt x="2022607" y="0"/>
                </a:lnTo>
                <a:lnTo>
                  <a:pt x="2022607" y="843477"/>
                </a:lnTo>
                <a:lnTo>
                  <a:pt x="0" y="842545"/>
                </a:lnTo>
                <a:cubicBezTo>
                  <a:pt x="923" y="936375"/>
                  <a:pt x="-462" y="1020574"/>
                  <a:pt x="462" y="1114404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  <a:alpha val="7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72389-88F1-48F7-B103-E0FED3E03B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2846" y="1887051"/>
            <a:ext cx="4221482" cy="4430945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GB" sz="1800" dirty="0">
                <a:solidFill>
                  <a:schemeClr val="tx1">
                    <a:lumMod val="50000"/>
                  </a:schemeClr>
                </a:solidFill>
              </a:rPr>
              <a:t>Irwell Valley Homes </a:t>
            </a:r>
          </a:p>
          <a:p>
            <a:pPr marL="0" indent="0" algn="r">
              <a:buNone/>
            </a:pPr>
            <a:r>
              <a:rPr lang="en-GB" sz="1800" dirty="0">
                <a:solidFill>
                  <a:schemeClr val="tx1">
                    <a:lumMod val="50000"/>
                  </a:schemeClr>
                </a:solidFill>
              </a:rPr>
              <a:t>Investment in new homes </a:t>
            </a:r>
          </a:p>
          <a:p>
            <a:pPr marL="0" indent="0" algn="r">
              <a:buNone/>
            </a:pPr>
            <a:r>
              <a:rPr lang="en-GB" sz="1800" b="1" dirty="0">
                <a:solidFill>
                  <a:schemeClr val="accent1"/>
                </a:solidFill>
              </a:rPr>
              <a:t>£12,340,000</a:t>
            </a:r>
          </a:p>
          <a:p>
            <a:pPr marL="0" indent="0" algn="r">
              <a:buNone/>
            </a:pPr>
            <a:r>
              <a:rPr lang="en-GB" sz="1800" dirty="0">
                <a:solidFill>
                  <a:schemeClr val="tx1">
                    <a:lumMod val="50000"/>
                  </a:schemeClr>
                </a:solidFill>
              </a:rPr>
              <a:t>Recycled Capital Grant </a:t>
            </a:r>
          </a:p>
          <a:p>
            <a:pPr marL="0" indent="0" algn="r">
              <a:buNone/>
            </a:pPr>
            <a:r>
              <a:rPr lang="en-GB" sz="1800" b="1" dirty="0">
                <a:solidFill>
                  <a:schemeClr val="accent1"/>
                </a:solidFill>
              </a:rPr>
              <a:t>£445,142</a:t>
            </a:r>
          </a:p>
          <a:p>
            <a:pPr marL="0" indent="0" algn="r">
              <a:buNone/>
            </a:pPr>
            <a:r>
              <a:rPr lang="en-GB" sz="1800" dirty="0">
                <a:solidFill>
                  <a:schemeClr val="tx1">
                    <a:lumMod val="50000"/>
                  </a:schemeClr>
                </a:solidFill>
              </a:rPr>
              <a:t>Investment in existing homes </a:t>
            </a:r>
          </a:p>
          <a:p>
            <a:pPr marL="0" indent="0" algn="r">
              <a:buNone/>
            </a:pPr>
            <a:r>
              <a:rPr lang="en-GB" sz="1800" b="1" dirty="0">
                <a:solidFill>
                  <a:schemeClr val="accent1"/>
                </a:solidFill>
              </a:rPr>
              <a:t>£2,481,280</a:t>
            </a:r>
          </a:p>
          <a:p>
            <a:pPr marL="0" indent="0" algn="r">
              <a:buNone/>
            </a:pPr>
            <a:r>
              <a:rPr lang="en-GB" sz="1800" dirty="0">
                <a:solidFill>
                  <a:schemeClr val="tx1">
                    <a:lumMod val="50000"/>
                  </a:schemeClr>
                </a:solidFill>
              </a:rPr>
              <a:t>Investment in communities initiatives</a:t>
            </a:r>
          </a:p>
          <a:p>
            <a:pPr marL="0" indent="0" algn="r">
              <a:buNone/>
            </a:pPr>
            <a:r>
              <a:rPr lang="en-GB" sz="1800" b="1" dirty="0">
                <a:solidFill>
                  <a:schemeClr val="accent1"/>
                </a:solidFill>
              </a:rPr>
              <a:t>£77,500 leveraging </a:t>
            </a:r>
          </a:p>
          <a:p>
            <a:pPr marL="0" indent="0" algn="r">
              <a:buNone/>
            </a:pPr>
            <a:r>
              <a:rPr lang="en-GB" sz="1800" b="1" dirty="0">
                <a:solidFill>
                  <a:schemeClr val="accent1"/>
                </a:solidFill>
              </a:rPr>
              <a:t>£866,864 of match funding</a:t>
            </a:r>
          </a:p>
        </p:txBody>
      </p:sp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DBE22689-EA2C-46F3-B174-29B2F859455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2846" y="1430777"/>
            <a:ext cx="1393825" cy="1379344"/>
          </a:xfrm>
          <a:prstGeom prst="rect">
            <a:avLst/>
          </a:prstGeom>
        </p:spPr>
      </p:pic>
      <p:sp>
        <p:nvSpPr>
          <p:cNvPr id="67" name="Freeform 6">
            <a:extLst>
              <a:ext uri="{FF2B5EF4-FFF2-40B4-BE49-F238E27FC236}">
                <a16:creationId xmlns:a16="http://schemas.microsoft.com/office/drawing/2014/main" id="{FBF3780C-749F-4B50-9E1D-F2B1F6DBB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76833" y="2919002"/>
            <a:ext cx="2525072" cy="3398994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75000"/>
            </a:schemeClr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17" name="Picture 16" descr="Logo, icon&#10;&#10;Description automatically generated">
            <a:extLst>
              <a:ext uri="{FF2B5EF4-FFF2-40B4-BE49-F238E27FC236}">
                <a16:creationId xmlns:a16="http://schemas.microsoft.com/office/drawing/2014/main" id="{64F17F58-933A-4D30-895C-C91ED999A7A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4029" y="2516011"/>
            <a:ext cx="1064968" cy="1075725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5FF8E42A-239F-4324-BC22-CA5A5E23E79B}"/>
              </a:ext>
            </a:extLst>
          </p:cNvPr>
          <p:cNvSpPr txBox="1"/>
          <p:nvPr/>
        </p:nvSpPr>
        <p:spPr>
          <a:xfrm>
            <a:off x="445059" y="2162068"/>
            <a:ext cx="291206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>
                <a:solidFill>
                  <a:schemeClr val="tx1">
                    <a:lumMod val="50000"/>
                  </a:schemeClr>
                </a:solidFill>
              </a:rPr>
              <a:t>Estate Regeneration Fund </a:t>
            </a:r>
            <a:r>
              <a:rPr lang="en-GB" sz="2000" b="1">
                <a:solidFill>
                  <a:schemeClr val="accent1"/>
                </a:solidFill>
              </a:rPr>
              <a:t>£974,434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0A24992C-E675-4843-B4A9-FC7912DA51DD}"/>
              </a:ext>
            </a:extLst>
          </p:cNvPr>
          <p:cNvSpPr txBox="1"/>
          <p:nvPr/>
        </p:nvSpPr>
        <p:spPr>
          <a:xfrm>
            <a:off x="8805249" y="4994441"/>
            <a:ext cx="322909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>
                <a:solidFill>
                  <a:schemeClr val="tx1">
                    <a:lumMod val="50000"/>
                  </a:schemeClr>
                </a:solidFill>
              </a:rPr>
              <a:t>Brownfield Homes Funding </a:t>
            </a:r>
            <a:r>
              <a:rPr lang="en-GB" sz="2000" b="1">
                <a:solidFill>
                  <a:schemeClr val="accent1"/>
                </a:solidFill>
              </a:rPr>
              <a:t>£550,000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86EBF5A-5728-46CE-90CC-74FBE38757E9}"/>
              </a:ext>
            </a:extLst>
          </p:cNvPr>
          <p:cNvSpPr txBox="1"/>
          <p:nvPr/>
        </p:nvSpPr>
        <p:spPr>
          <a:xfrm>
            <a:off x="8464533" y="1509616"/>
            <a:ext cx="321160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>
                <a:solidFill>
                  <a:schemeClr val="tx1">
                    <a:lumMod val="50000"/>
                  </a:schemeClr>
                </a:solidFill>
              </a:rPr>
              <a:t>Investment partner 2021-26 Affordable Homes Programme </a:t>
            </a:r>
            <a:r>
              <a:rPr lang="en-GB" sz="2000" b="1">
                <a:solidFill>
                  <a:schemeClr val="accent1"/>
                </a:solidFill>
              </a:rPr>
              <a:t>£6,362,000</a:t>
            </a:r>
          </a:p>
        </p:txBody>
      </p:sp>
      <p:pic>
        <p:nvPicPr>
          <p:cNvPr id="1026" name="Picture 2" descr="DLUHC-logo-1 - Quality of Life Foundation">
            <a:extLst>
              <a:ext uri="{FF2B5EF4-FFF2-40B4-BE49-F238E27FC236}">
                <a16:creationId xmlns:a16="http://schemas.microsoft.com/office/drawing/2014/main" id="{7F4AF92F-F226-08AD-FCB3-21B7E00CA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4142" y="1060398"/>
            <a:ext cx="3205818" cy="958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47938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44" name="Rectangle 5143">
            <a:extLst>
              <a:ext uri="{FF2B5EF4-FFF2-40B4-BE49-F238E27FC236}">
                <a16:creationId xmlns:a16="http://schemas.microsoft.com/office/drawing/2014/main" id="{B43B9CA2-4B31-4ACD-9A9F-B8E6C64203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, grass, outdoor, building&#10;&#10;Description automatically generated">
            <a:extLst>
              <a:ext uri="{FF2B5EF4-FFF2-40B4-BE49-F238E27FC236}">
                <a16:creationId xmlns:a16="http://schemas.microsoft.com/office/drawing/2014/main" id="{1D88C0AA-28D7-BD9A-9717-38CB2ED2F4D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126" r="1" b="1"/>
          <a:stretch/>
        </p:blipFill>
        <p:spPr>
          <a:xfrm>
            <a:off x="8529321" y="10"/>
            <a:ext cx="3662680" cy="3401558"/>
          </a:xfrm>
          <a:custGeom>
            <a:avLst/>
            <a:gdLst/>
            <a:ahLst/>
            <a:cxnLst/>
            <a:rect l="l" t="t" r="r" b="b"/>
            <a:pathLst>
              <a:path w="3662680" h="3401568">
                <a:moveTo>
                  <a:pt x="0" y="0"/>
                </a:moveTo>
                <a:lnTo>
                  <a:pt x="3662680" y="0"/>
                </a:lnTo>
                <a:lnTo>
                  <a:pt x="3662680" y="3401568"/>
                </a:lnTo>
                <a:lnTo>
                  <a:pt x="774527" y="3401568"/>
                </a:lnTo>
                <a:lnTo>
                  <a:pt x="769892" y="3133175"/>
                </a:lnTo>
                <a:cubicBezTo>
                  <a:pt x="732577" y="2055441"/>
                  <a:pt x="492520" y="1056020"/>
                  <a:pt x="104445" y="215033"/>
                </a:cubicBezTo>
                <a:close/>
              </a:path>
            </a:pathLst>
          </a:custGeom>
        </p:spPr>
      </p:pic>
      <p:pic>
        <p:nvPicPr>
          <p:cNvPr id="7" name="Picture 6" descr="A person standing in a garden&#10;&#10;Description automatically generated with low confidence">
            <a:extLst>
              <a:ext uri="{FF2B5EF4-FFF2-40B4-BE49-F238E27FC236}">
                <a16:creationId xmlns:a16="http://schemas.microsoft.com/office/drawing/2014/main" id="{BBBE9D3B-7569-BF94-E673-27856FF4805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43" r="11346" b="1"/>
          <a:stretch/>
        </p:blipFill>
        <p:spPr>
          <a:xfrm>
            <a:off x="5115314" y="10"/>
            <a:ext cx="4118110" cy="3401558"/>
          </a:xfrm>
          <a:custGeom>
            <a:avLst/>
            <a:gdLst/>
            <a:ahLst/>
            <a:cxnLst/>
            <a:rect l="l" t="t" r="r" b="b"/>
            <a:pathLst>
              <a:path w="4118110" h="3401568">
                <a:moveTo>
                  <a:pt x="0" y="0"/>
                </a:moveTo>
                <a:lnTo>
                  <a:pt x="3343575" y="0"/>
                </a:lnTo>
                <a:lnTo>
                  <a:pt x="3448028" y="215050"/>
                </a:lnTo>
                <a:cubicBezTo>
                  <a:pt x="3836103" y="1056037"/>
                  <a:pt x="4076161" y="2055458"/>
                  <a:pt x="4113475" y="3133192"/>
                </a:cubicBezTo>
                <a:lnTo>
                  <a:pt x="4118110" y="3401568"/>
                </a:lnTo>
                <a:lnTo>
                  <a:pt x="801224" y="3401568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9" name="Picture 8" descr="A picture containing tree, grass, outdoor, plant&#10;&#10;Description automatically generated">
            <a:extLst>
              <a:ext uri="{FF2B5EF4-FFF2-40B4-BE49-F238E27FC236}">
                <a16:creationId xmlns:a16="http://schemas.microsoft.com/office/drawing/2014/main" id="{6DD4F8E5-E0F1-EBAD-572A-399C468FE6C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12" r="-1" b="26633"/>
          <a:stretch/>
        </p:blipFill>
        <p:spPr>
          <a:xfrm>
            <a:off x="5168353" y="3456432"/>
            <a:ext cx="7023646" cy="3401568"/>
          </a:xfrm>
          <a:custGeom>
            <a:avLst/>
            <a:gdLst/>
            <a:ahLst/>
            <a:cxnLst/>
            <a:rect l="l" t="t" r="r" b="b"/>
            <a:pathLst>
              <a:path w="7023646" h="3401568">
                <a:moveTo>
                  <a:pt x="749132" y="0"/>
                </a:moveTo>
                <a:lnTo>
                  <a:pt x="7023646" y="0"/>
                </a:lnTo>
                <a:lnTo>
                  <a:pt x="7023646" y="3401568"/>
                </a:lnTo>
                <a:lnTo>
                  <a:pt x="0" y="3401568"/>
                </a:lnTo>
                <a:lnTo>
                  <a:pt x="79008" y="3238906"/>
                </a:lnTo>
                <a:cubicBezTo>
                  <a:pt x="502362" y="2321466"/>
                  <a:pt x="749563" y="1215476"/>
                  <a:pt x="749563" y="24956"/>
                </a:cubicBezTo>
                <a:close/>
              </a:path>
            </a:pathLst>
          </a:custGeom>
        </p:spPr>
      </p:pic>
      <p:sp useBgFill="1">
        <p:nvSpPr>
          <p:cNvPr id="5146" name="Freeform: Shape 5145">
            <a:extLst>
              <a:ext uri="{FF2B5EF4-FFF2-40B4-BE49-F238E27FC236}">
                <a16:creationId xmlns:a16="http://schemas.microsoft.com/office/drawing/2014/main" id="{33F94DB1-BC5D-454D-845C-7BA3A1F46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32965" cy="6858000"/>
          </a:xfrm>
          <a:custGeom>
            <a:avLst/>
            <a:gdLst>
              <a:gd name="connsiteX0" fmla="*/ 0 w 5932965"/>
              <a:gd name="connsiteY0" fmla="*/ 0 h 6858000"/>
              <a:gd name="connsiteX1" fmla="*/ 5140363 w 5932965"/>
              <a:gd name="connsiteY1" fmla="*/ 0 h 6858000"/>
              <a:gd name="connsiteX2" fmla="*/ 5152943 w 5932965"/>
              <a:gd name="connsiteY2" fmla="*/ 23550 h 6858000"/>
              <a:gd name="connsiteX3" fmla="*/ 5932965 w 5932965"/>
              <a:gd name="connsiteY3" fmla="*/ 3479505 h 6858000"/>
              <a:gd name="connsiteX4" fmla="*/ 5262410 w 5932965"/>
              <a:gd name="connsiteY4" fmla="*/ 6708999 h 6858000"/>
              <a:gd name="connsiteX5" fmla="*/ 5190385 w 5932965"/>
              <a:gd name="connsiteY5" fmla="*/ 6858000 h 6858000"/>
              <a:gd name="connsiteX6" fmla="*/ 0 w 593296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32965" h="6858000">
                <a:moveTo>
                  <a:pt x="0" y="0"/>
                </a:moveTo>
                <a:lnTo>
                  <a:pt x="5140363" y="0"/>
                </a:lnTo>
                <a:lnTo>
                  <a:pt x="5152943" y="23550"/>
                </a:lnTo>
                <a:cubicBezTo>
                  <a:pt x="5642847" y="987256"/>
                  <a:pt x="5932965" y="2183538"/>
                  <a:pt x="5932965" y="3479505"/>
                </a:cubicBezTo>
                <a:cubicBezTo>
                  <a:pt x="5932965" y="4675783"/>
                  <a:pt x="5685764" y="5787121"/>
                  <a:pt x="5262410" y="6708999"/>
                </a:cubicBezTo>
                <a:lnTo>
                  <a:pt x="519038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5148" name="Freeform: Shape 5147">
            <a:extLst>
              <a:ext uri="{FF2B5EF4-FFF2-40B4-BE49-F238E27FC236}">
                <a16:creationId xmlns:a16="http://schemas.microsoft.com/office/drawing/2014/main" id="{5676B86F-860B-4586-BCAA-C0650C09B7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22333" cy="6858000"/>
          </a:xfrm>
          <a:custGeom>
            <a:avLst/>
            <a:gdLst>
              <a:gd name="connsiteX0" fmla="*/ 0 w 5922333"/>
              <a:gd name="connsiteY0" fmla="*/ 0 h 6858000"/>
              <a:gd name="connsiteX1" fmla="*/ 5129731 w 5922333"/>
              <a:gd name="connsiteY1" fmla="*/ 0 h 6858000"/>
              <a:gd name="connsiteX2" fmla="*/ 5142311 w 5922333"/>
              <a:gd name="connsiteY2" fmla="*/ 23550 h 6858000"/>
              <a:gd name="connsiteX3" fmla="*/ 5922333 w 5922333"/>
              <a:gd name="connsiteY3" fmla="*/ 3479505 h 6858000"/>
              <a:gd name="connsiteX4" fmla="*/ 5251778 w 5922333"/>
              <a:gd name="connsiteY4" fmla="*/ 6708999 h 6858000"/>
              <a:gd name="connsiteX5" fmla="*/ 5179753 w 5922333"/>
              <a:gd name="connsiteY5" fmla="*/ 6858000 h 6858000"/>
              <a:gd name="connsiteX6" fmla="*/ 0 w 592233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22333" h="6858000">
                <a:moveTo>
                  <a:pt x="0" y="0"/>
                </a:moveTo>
                <a:lnTo>
                  <a:pt x="5129731" y="0"/>
                </a:lnTo>
                <a:lnTo>
                  <a:pt x="5142311" y="23550"/>
                </a:lnTo>
                <a:cubicBezTo>
                  <a:pt x="5632215" y="987256"/>
                  <a:pt x="5922333" y="2183538"/>
                  <a:pt x="5922333" y="3479505"/>
                </a:cubicBezTo>
                <a:cubicBezTo>
                  <a:pt x="5922333" y="4675783"/>
                  <a:pt x="5675132" y="5787121"/>
                  <a:pt x="5251778" y="6708999"/>
                </a:cubicBezTo>
                <a:lnTo>
                  <a:pt x="5179753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3795E7-2BE0-4276-B504-DFC3C0AE9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685800"/>
            <a:ext cx="4922338" cy="1325563"/>
          </a:xfrm>
        </p:spPr>
        <p:txBody>
          <a:bodyPr>
            <a:normAutofit/>
          </a:bodyPr>
          <a:lstStyle/>
          <a:p>
            <a:r>
              <a:rPr lang="en-GB" sz="3400">
                <a:solidFill>
                  <a:srgbClr val="1C1C1C"/>
                </a:solidFill>
              </a:rPr>
              <a:t>Community Projects &amp; Green Infrastructure </a:t>
            </a:r>
          </a:p>
        </p:txBody>
      </p:sp>
      <p:sp>
        <p:nvSpPr>
          <p:cNvPr id="5150" name="Rectangle 5149">
            <a:extLst>
              <a:ext uri="{FF2B5EF4-FFF2-40B4-BE49-F238E27FC236}">
                <a16:creationId xmlns:a16="http://schemas.microsoft.com/office/drawing/2014/main" id="{8C818ED5-2F56-4171-9445-3AA4F4462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16867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52" name="Rectangle 5151">
            <a:extLst>
              <a:ext uri="{FF2B5EF4-FFF2-40B4-BE49-F238E27FC236}">
                <a16:creationId xmlns:a16="http://schemas.microsoft.com/office/drawing/2014/main" id="{DE74FCE8-866C-4AFA-B45C-FACE2A609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1" y="2089941"/>
            <a:ext cx="4970439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3537C6-CB21-474B-BE0A-B9E3D3887D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514600"/>
            <a:ext cx="4922338" cy="3666744"/>
          </a:xfrm>
        </p:spPr>
        <p:txBody>
          <a:bodyPr>
            <a:normAutofit/>
          </a:bodyPr>
          <a:lstStyle/>
          <a:p>
            <a:r>
              <a:rPr lang="en-GB" sz="1400">
                <a:solidFill>
                  <a:srgbClr val="1C1C1C"/>
                </a:solidFill>
              </a:rPr>
              <a:t>Community allotment improvements</a:t>
            </a:r>
          </a:p>
          <a:p>
            <a:r>
              <a:rPr lang="en-GB" sz="1400">
                <a:solidFill>
                  <a:srgbClr val="1C1C1C"/>
                </a:solidFill>
              </a:rPr>
              <a:t>Growing facilities at 2 schools </a:t>
            </a:r>
          </a:p>
          <a:p>
            <a:r>
              <a:rPr lang="en-GB" sz="1400">
                <a:solidFill>
                  <a:srgbClr val="1C1C1C"/>
                </a:solidFill>
              </a:rPr>
              <a:t>Residents forest school</a:t>
            </a:r>
          </a:p>
          <a:p>
            <a:r>
              <a:rPr lang="en-GB" sz="1400">
                <a:solidFill>
                  <a:srgbClr val="1C1C1C"/>
                </a:solidFill>
              </a:rPr>
              <a:t>Green infrastructure plan (273 trees)</a:t>
            </a:r>
          </a:p>
          <a:p>
            <a:r>
              <a:rPr lang="en-GB" sz="1400">
                <a:solidFill>
                  <a:srgbClr val="1C1C1C"/>
                </a:solidFill>
              </a:rPr>
              <a:t>Swift boxes, small bird boxes, bat boxes, bug hotels, hedgehog highway</a:t>
            </a:r>
          </a:p>
          <a:p>
            <a:r>
              <a:rPr lang="en-GB" sz="1400">
                <a:solidFill>
                  <a:srgbClr val="1C1C1C"/>
                </a:solidFill>
              </a:rPr>
              <a:t>Improved signage and way-finding</a:t>
            </a:r>
          </a:p>
          <a:p>
            <a:r>
              <a:rPr lang="en-GB" sz="1400">
                <a:solidFill>
                  <a:srgbClr val="1C1C1C"/>
                </a:solidFill>
              </a:rPr>
              <a:t>Street plans (planting &amp; fencing)</a:t>
            </a:r>
          </a:p>
          <a:p>
            <a:r>
              <a:rPr lang="en-GB" sz="1400">
                <a:solidFill>
                  <a:srgbClr val="1C1C1C"/>
                </a:solidFill>
              </a:rPr>
              <a:t>2 play parks &amp; nature trail</a:t>
            </a:r>
          </a:p>
          <a:p>
            <a:r>
              <a:rPr lang="en-GB" sz="1400">
                <a:solidFill>
                  <a:srgbClr val="1C1C1C"/>
                </a:solidFill>
              </a:rPr>
              <a:t>Seating areas</a:t>
            </a:r>
          </a:p>
          <a:p>
            <a:endParaRPr lang="en-GB" sz="1300"/>
          </a:p>
        </p:txBody>
      </p:sp>
    </p:spTree>
    <p:extLst>
      <p:ext uri="{BB962C8B-B14F-4D97-AF65-F5344CB8AC3E}">
        <p14:creationId xmlns:p14="http://schemas.microsoft.com/office/powerpoint/2010/main" val="28065656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8">
            <a:extLst>
              <a:ext uri="{FF2B5EF4-FFF2-40B4-BE49-F238E27FC236}">
                <a16:creationId xmlns:a16="http://schemas.microsoft.com/office/drawing/2014/main" id="{560AFAAC-EA6C-45A9-9E03-C9C9F0193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7AECF909-5E11-4A5E-B46F-C9BF97A2E77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722" r="25655" b="1"/>
          <a:stretch/>
        </p:blipFill>
        <p:spPr>
          <a:xfrm>
            <a:off x="4883022" y="0"/>
            <a:ext cx="7308978" cy="6857990"/>
          </a:xfrm>
          <a:custGeom>
            <a:avLst/>
            <a:gdLst/>
            <a:ahLst/>
            <a:cxnLst/>
            <a:rect l="l" t="t" r="r" b="b"/>
            <a:pathLst>
              <a:path w="7308978" h="6858000">
                <a:moveTo>
                  <a:pt x="0" y="0"/>
                </a:moveTo>
                <a:lnTo>
                  <a:pt x="7308978" y="0"/>
                </a:lnTo>
                <a:lnTo>
                  <a:pt x="7308978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8" y="4741056"/>
                  <a:pt x="1212978" y="3429000"/>
                </a:cubicBezTo>
                <a:cubicBezTo>
                  <a:pt x="1212978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22" name="Freeform: Shape 10">
            <a:extLst>
              <a:ext uri="{FF2B5EF4-FFF2-40B4-BE49-F238E27FC236}">
                <a16:creationId xmlns:a16="http://schemas.microsoft.com/office/drawing/2014/main" id="{83549E37-C86B-4401-90BD-D8BF83859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3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3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3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3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3" name="Freeform: Shape 12">
            <a:extLst>
              <a:ext uri="{FF2B5EF4-FFF2-40B4-BE49-F238E27FC236}">
                <a16:creationId xmlns:a16="http://schemas.microsoft.com/office/drawing/2014/main" id="{8A17784E-76D8-4521-A77D-0D2EBB9230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6857" cy="6858000"/>
          </a:xfrm>
          <a:custGeom>
            <a:avLst/>
            <a:gdLst>
              <a:gd name="connsiteX0" fmla="*/ 0 w 6086857"/>
              <a:gd name="connsiteY0" fmla="*/ 0 h 6858000"/>
              <a:gd name="connsiteX1" fmla="*/ 4873879 w 6086857"/>
              <a:gd name="connsiteY1" fmla="*/ 0 h 6858000"/>
              <a:gd name="connsiteX2" fmla="*/ 4936862 w 6086857"/>
              <a:gd name="connsiteY2" fmla="*/ 69271 h 6858000"/>
              <a:gd name="connsiteX3" fmla="*/ 6086857 w 6086857"/>
              <a:gd name="connsiteY3" fmla="*/ 3429000 h 6858000"/>
              <a:gd name="connsiteX4" fmla="*/ 4936862 w 6086857"/>
              <a:gd name="connsiteY4" fmla="*/ 6788730 h 6858000"/>
              <a:gd name="connsiteX5" fmla="*/ 4873879 w 6086857"/>
              <a:gd name="connsiteY5" fmla="*/ 6858000 h 6858000"/>
              <a:gd name="connsiteX6" fmla="*/ 0 w 608685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6857" h="6858000">
                <a:moveTo>
                  <a:pt x="0" y="0"/>
                </a:moveTo>
                <a:lnTo>
                  <a:pt x="4873879" y="0"/>
                </a:lnTo>
                <a:lnTo>
                  <a:pt x="4936862" y="69271"/>
                </a:lnTo>
                <a:cubicBezTo>
                  <a:pt x="5647388" y="929100"/>
                  <a:pt x="6086857" y="2116944"/>
                  <a:pt x="6086857" y="3429000"/>
                </a:cubicBezTo>
                <a:cubicBezTo>
                  <a:pt x="6086857" y="4741056"/>
                  <a:pt x="5647388" y="5928900"/>
                  <a:pt x="4936862" y="6788730"/>
                </a:cubicBezTo>
                <a:lnTo>
                  <a:pt x="487387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3D7C5B-2FFE-4860-B1C9-271570C43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04" y="856488"/>
            <a:ext cx="4992624" cy="1243584"/>
          </a:xfrm>
        </p:spPr>
        <p:txBody>
          <a:bodyPr anchor="ctr">
            <a:normAutofit/>
          </a:bodyPr>
          <a:lstStyle/>
          <a:p>
            <a:r>
              <a:rPr lang="en-GB" sz="4000">
                <a:solidFill>
                  <a:schemeClr val="tx1">
                    <a:lumMod val="50000"/>
                  </a:schemeClr>
                </a:solidFill>
              </a:rPr>
              <a:t>Challenges</a:t>
            </a:r>
          </a:p>
        </p:txBody>
      </p:sp>
      <p:sp>
        <p:nvSpPr>
          <p:cNvPr id="24" name="Rectangle 14">
            <a:extLst>
              <a:ext uri="{FF2B5EF4-FFF2-40B4-BE49-F238E27FC236}">
                <a16:creationId xmlns:a16="http://schemas.microsoft.com/office/drawing/2014/main" id="{C0036C6B-F09C-4EAB-AE02-8D056EE748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24325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Rectangle 16">
            <a:extLst>
              <a:ext uri="{FF2B5EF4-FFF2-40B4-BE49-F238E27FC236}">
                <a16:creationId xmlns:a16="http://schemas.microsoft.com/office/drawing/2014/main" id="{FC8D5885-2804-4D3C-BE31-902E4D32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769" y="2195336"/>
            <a:ext cx="49834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088DD3-6024-4715-84C9-EA38DBDD73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903" y="2522949"/>
            <a:ext cx="5730241" cy="3402363"/>
          </a:xfrm>
        </p:spPr>
        <p:txBody>
          <a:bodyPr anchor="t">
            <a:normAutofit/>
          </a:bodyPr>
          <a:lstStyle/>
          <a:p>
            <a:r>
              <a:rPr lang="en-GB" sz="2000">
                <a:solidFill>
                  <a:schemeClr val="tx1">
                    <a:lumMod val="50000"/>
                  </a:schemeClr>
                </a:solidFill>
              </a:rPr>
              <a:t>Complex brownfield estate regeneration</a:t>
            </a:r>
          </a:p>
          <a:p>
            <a:r>
              <a:rPr lang="en-GB" sz="2000">
                <a:solidFill>
                  <a:schemeClr val="tx1">
                    <a:lumMod val="50000"/>
                  </a:schemeClr>
                </a:solidFill>
              </a:rPr>
              <a:t>Established community living in a building site</a:t>
            </a:r>
          </a:p>
          <a:p>
            <a:r>
              <a:rPr lang="en-GB" sz="2000">
                <a:solidFill>
                  <a:schemeClr val="tx1">
                    <a:lumMod val="50000"/>
                  </a:schemeClr>
                </a:solidFill>
              </a:rPr>
              <a:t>Utilities and services within the ground</a:t>
            </a:r>
          </a:p>
          <a:p>
            <a:r>
              <a:rPr lang="en-GB" sz="2000">
                <a:solidFill>
                  <a:schemeClr val="tx1">
                    <a:lumMod val="50000"/>
                  </a:schemeClr>
                </a:solidFill>
              </a:rPr>
              <a:t>Stock condition of existing homes</a:t>
            </a:r>
          </a:p>
          <a:p>
            <a:r>
              <a:rPr lang="en-GB" sz="2000">
                <a:solidFill>
                  <a:schemeClr val="tx1">
                    <a:lumMod val="50000"/>
                  </a:schemeClr>
                </a:solidFill>
              </a:rPr>
              <a:t>Market conditions (supply chain and materials)</a:t>
            </a:r>
          </a:p>
          <a:p>
            <a:r>
              <a:rPr lang="en-GB" sz="2000">
                <a:solidFill>
                  <a:schemeClr val="tx1">
                    <a:lumMod val="50000"/>
                  </a:schemeClr>
                </a:solidFill>
              </a:rPr>
              <a:t>Funding and viability for every next phase</a:t>
            </a:r>
          </a:p>
          <a:p>
            <a:r>
              <a:rPr lang="en-GB" sz="2000">
                <a:solidFill>
                  <a:schemeClr val="tx1">
                    <a:lumMod val="50000"/>
                  </a:schemeClr>
                </a:solidFill>
              </a:rPr>
              <a:t>Inclusive growth – investment that makes a difference</a:t>
            </a:r>
          </a:p>
        </p:txBody>
      </p:sp>
    </p:spTree>
    <p:extLst>
      <p:ext uri="{BB962C8B-B14F-4D97-AF65-F5344CB8AC3E}">
        <p14:creationId xmlns:p14="http://schemas.microsoft.com/office/powerpoint/2010/main" val="4777668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21">
            <a:extLst>
              <a:ext uri="{FF2B5EF4-FFF2-40B4-BE49-F238E27FC236}">
                <a16:creationId xmlns:a16="http://schemas.microsoft.com/office/drawing/2014/main" id="{2ABE1108-6423-4E53-85A1-817683043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9BCA28-10C8-C652-6A14-E009183E9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3366" y="173788"/>
            <a:ext cx="6870954" cy="1675626"/>
          </a:xfrm>
        </p:spPr>
        <p:txBody>
          <a:bodyPr>
            <a:normAutofit/>
          </a:bodyPr>
          <a:lstStyle/>
          <a:p>
            <a:r>
              <a:rPr lang="en-US" sz="4000"/>
              <a:t>How you can help</a:t>
            </a:r>
          </a:p>
        </p:txBody>
      </p:sp>
      <p:pic>
        <p:nvPicPr>
          <p:cNvPr id="5" name="Picture 4" descr="A picture containing sky, outdoor, ground, dirt&#10;&#10;Description automatically generated">
            <a:extLst>
              <a:ext uri="{FF2B5EF4-FFF2-40B4-BE49-F238E27FC236}">
                <a16:creationId xmlns:a16="http://schemas.microsoft.com/office/drawing/2014/main" id="{828F6B92-1747-435F-820C-4963D67E0E8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702" r="3" b="11861"/>
          <a:stretch/>
        </p:blipFill>
        <p:spPr>
          <a:xfrm>
            <a:off x="20" y="1"/>
            <a:ext cx="4187091" cy="2164321"/>
          </a:xfrm>
          <a:prstGeom prst="rect">
            <a:avLst/>
          </a:prstGeom>
        </p:spPr>
      </p:pic>
      <p:pic>
        <p:nvPicPr>
          <p:cNvPr id="8" name="Picture 7" descr="A sign on the side of a road&#10;&#10;Description automatically generated with medium confidence">
            <a:extLst>
              <a:ext uri="{FF2B5EF4-FFF2-40B4-BE49-F238E27FC236}">
                <a16:creationId xmlns:a16="http://schemas.microsoft.com/office/drawing/2014/main" id="{452618EF-2856-66E1-7E56-6B8155E8AA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561" r="3" b="3"/>
          <a:stretch/>
        </p:blipFill>
        <p:spPr>
          <a:xfrm>
            <a:off x="20" y="2342320"/>
            <a:ext cx="4187091" cy="2164321"/>
          </a:xfrm>
          <a:prstGeom prst="rect">
            <a:avLst/>
          </a:prstGeom>
        </p:spPr>
      </p:pic>
      <p:pic>
        <p:nvPicPr>
          <p:cNvPr id="6" name="Picture 5" descr="A brick building with cars parked in front of it&#10;&#10;Description automatically generated with medium confidence">
            <a:extLst>
              <a:ext uri="{FF2B5EF4-FFF2-40B4-BE49-F238E27FC236}">
                <a16:creationId xmlns:a16="http://schemas.microsoft.com/office/drawing/2014/main" id="{ECD91A3B-7C39-6111-8BEB-A0750603DB3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450" r="3" b="8113"/>
          <a:stretch/>
        </p:blipFill>
        <p:spPr>
          <a:xfrm>
            <a:off x="20" y="4693679"/>
            <a:ext cx="4187091" cy="216432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2C01B-D0EA-2984-E18D-5231E9E8B9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3366" y="1580331"/>
            <a:ext cx="6870954" cy="47468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/>
              <a:t>Local Authority Support:</a:t>
            </a:r>
          </a:p>
          <a:p>
            <a:pPr lvl="1"/>
            <a:r>
              <a:rPr lang="en-US" sz="1800"/>
              <a:t>planning process</a:t>
            </a:r>
          </a:p>
          <a:p>
            <a:pPr lvl="1"/>
            <a:r>
              <a:rPr lang="en-US" sz="1800"/>
              <a:t>funding for infrastructure improvements</a:t>
            </a:r>
          </a:p>
          <a:p>
            <a:pPr lvl="1"/>
            <a:r>
              <a:rPr lang="en-US" sz="1800"/>
              <a:t>Bringing councilors along with us and helping us keep customers on board  </a:t>
            </a:r>
          </a:p>
          <a:p>
            <a:pPr lvl="1"/>
            <a:r>
              <a:rPr lang="en-US" sz="1800"/>
              <a:t>Match funding for community initiatives </a:t>
            </a:r>
          </a:p>
          <a:p>
            <a:pPr marL="457200" lvl="1" indent="0">
              <a:buNone/>
            </a:pPr>
            <a:endParaRPr lang="en-US" sz="1800"/>
          </a:p>
          <a:p>
            <a:pPr marL="0" indent="0">
              <a:buNone/>
            </a:pPr>
            <a:r>
              <a:rPr lang="en-US" sz="1800"/>
              <a:t>DLUHC support:</a:t>
            </a:r>
          </a:p>
          <a:p>
            <a:pPr lvl="1"/>
            <a:r>
              <a:rPr lang="en-US" sz="1800"/>
              <a:t>Grant rates that reflect regeneration and market challenges </a:t>
            </a:r>
          </a:p>
          <a:p>
            <a:pPr lvl="1"/>
            <a:r>
              <a:rPr lang="en-US" sz="1800"/>
              <a:t>Capital support to drive up the quality of existing homes </a:t>
            </a:r>
          </a:p>
          <a:p>
            <a:pPr lvl="1"/>
            <a:r>
              <a:rPr lang="en-US" sz="1800"/>
              <a:t>Carbon zero funding</a:t>
            </a:r>
          </a:p>
          <a:p>
            <a:pPr lvl="1"/>
            <a:r>
              <a:rPr lang="en-US" sz="1800"/>
              <a:t>Match funding for community initiatives and joining up public spending </a:t>
            </a:r>
          </a:p>
          <a:p>
            <a:endParaRPr lang="en-US" sz="1600"/>
          </a:p>
          <a:p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28116310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0EFD753D-6A49-46DD-9E82-AA6E2C62B4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138A5824-1F4A-4EE7-BC13-5BB48FC080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045" y="318582"/>
            <a:ext cx="4556762" cy="2028511"/>
          </a:xfrm>
          <a:prstGeom prst="rect">
            <a:avLst/>
          </a:prstGeom>
          <a:solidFill>
            <a:srgbClr val="333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30DA32-3206-4AC5-91E2-90089EBFE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76" y="637523"/>
            <a:ext cx="3941121" cy="1386733"/>
          </a:xfrm>
        </p:spPr>
        <p:txBody>
          <a:bodyPr>
            <a:normAutofit/>
          </a:bodyPr>
          <a:lstStyle/>
          <a:p>
            <a:r>
              <a:rPr lang="en-GB" sz="3600">
                <a:solidFill>
                  <a:srgbClr val="FFFFFF"/>
                </a:solidFill>
              </a:rPr>
              <a:t>What’s gone well</a:t>
            </a:r>
          </a:p>
        </p:txBody>
      </p:sp>
      <p:pic>
        <p:nvPicPr>
          <p:cNvPr id="7" name="Picture 6" descr="A brick building with trash cans in front of it&#10;&#10;Description automatically generated with low confidence">
            <a:extLst>
              <a:ext uri="{FF2B5EF4-FFF2-40B4-BE49-F238E27FC236}">
                <a16:creationId xmlns:a16="http://schemas.microsoft.com/office/drawing/2014/main" id="{F9826AC4-28C6-4602-A82A-E5CDF551E44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233" r="1" b="1"/>
          <a:stretch/>
        </p:blipFill>
        <p:spPr>
          <a:xfrm>
            <a:off x="4968250" y="324472"/>
            <a:ext cx="4556762" cy="2012328"/>
          </a:xfrm>
          <a:prstGeom prst="rect">
            <a:avLst/>
          </a:prstGeom>
        </p:spPr>
      </p:pic>
      <p:pic>
        <p:nvPicPr>
          <p:cNvPr id="9" name="Picture 8" descr="A person reading a book to a child&#10;&#10;Description automatically generated">
            <a:extLst>
              <a:ext uri="{FF2B5EF4-FFF2-40B4-BE49-F238E27FC236}">
                <a16:creationId xmlns:a16="http://schemas.microsoft.com/office/drawing/2014/main" id="{0C3B2044-DE97-1ECE-C483-D51228699F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9" r="10815" b="-3"/>
          <a:stretch/>
        </p:blipFill>
        <p:spPr>
          <a:xfrm>
            <a:off x="9617743" y="333326"/>
            <a:ext cx="2251026" cy="2013766"/>
          </a:xfrm>
          <a:prstGeom prst="rect">
            <a:avLst/>
          </a:prstGeom>
        </p:spPr>
      </p:pic>
      <p:pic>
        <p:nvPicPr>
          <p:cNvPr id="5" name="Picture 4" descr="A picture containing text, grass, person, outdoor&#10;&#10;Description automatically generated">
            <a:extLst>
              <a:ext uri="{FF2B5EF4-FFF2-40B4-BE49-F238E27FC236}">
                <a16:creationId xmlns:a16="http://schemas.microsoft.com/office/drawing/2014/main" id="{6E36DBF0-B5FE-4E34-01BF-623DCAAEB91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311" r="6518" b="2"/>
          <a:stretch/>
        </p:blipFill>
        <p:spPr>
          <a:xfrm>
            <a:off x="320044" y="2429124"/>
            <a:ext cx="4556762" cy="4100764"/>
          </a:xfrm>
          <a:prstGeom prst="rect">
            <a:avLst/>
          </a:prstGeom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id="{0F8BFD3B-29FB-4A95-BB51-220F8A6C57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6650" y="2429124"/>
            <a:ext cx="4561251" cy="4108837"/>
          </a:xfrm>
          <a:prstGeom prst="rect">
            <a:avLst/>
          </a:prstGeom>
          <a:solidFill>
            <a:srgbClr val="333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3315A8-01F4-4117-8328-0FD7091F21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2159" y="2758930"/>
            <a:ext cx="3944010" cy="3455091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r>
              <a:rPr lang="en-GB" sz="1300">
                <a:solidFill>
                  <a:srgbClr val="FFFFFF"/>
                </a:solidFill>
                <a:ea typeface="+mn-lt"/>
                <a:cs typeface="+mn-lt"/>
              </a:rPr>
              <a:t>Community involvement</a:t>
            </a:r>
          </a:p>
          <a:p>
            <a:r>
              <a:rPr lang="en-GB" sz="1300">
                <a:solidFill>
                  <a:srgbClr val="FFFFFF"/>
                </a:solidFill>
                <a:ea typeface="+mn-lt"/>
                <a:cs typeface="+mn-lt"/>
              </a:rPr>
              <a:t>Partnerships </a:t>
            </a:r>
          </a:p>
          <a:p>
            <a:r>
              <a:rPr lang="en-GB" sz="1300">
                <a:solidFill>
                  <a:srgbClr val="FFFFFF"/>
                </a:solidFill>
              </a:rPr>
              <a:t>Reducing housing waiting list</a:t>
            </a:r>
          </a:p>
          <a:p>
            <a:r>
              <a:rPr lang="en-GB" sz="1300">
                <a:solidFill>
                  <a:srgbClr val="FFFFFF"/>
                </a:solidFill>
              </a:rPr>
              <a:t>Internal transfers - making best use of homes</a:t>
            </a:r>
          </a:p>
          <a:p>
            <a:r>
              <a:rPr lang="en-GB" sz="1300">
                <a:solidFill>
                  <a:srgbClr val="FFFFFF"/>
                </a:solidFill>
              </a:rPr>
              <a:t>Employment for residents</a:t>
            </a:r>
          </a:p>
          <a:p>
            <a:r>
              <a:rPr lang="en-GB" sz="1300">
                <a:solidFill>
                  <a:srgbClr val="FFFFFF"/>
                </a:solidFill>
              </a:rPr>
              <a:t>Increasing financial inclusion, support for families and improving health and wellbeing</a:t>
            </a:r>
          </a:p>
          <a:p>
            <a:r>
              <a:rPr lang="en-GB" sz="1300">
                <a:solidFill>
                  <a:srgbClr val="FFFFFF"/>
                </a:solidFill>
              </a:rPr>
              <a:t>Reducing public spending on welfare and health and social care </a:t>
            </a:r>
          </a:p>
          <a:p>
            <a:r>
              <a:rPr lang="en-GB" sz="1300">
                <a:solidFill>
                  <a:srgbClr val="FFFFFF"/>
                </a:solidFill>
              </a:rPr>
              <a:t>Creating play areas with schools</a:t>
            </a:r>
          </a:p>
          <a:p>
            <a:r>
              <a:rPr lang="en-GB" sz="1300">
                <a:solidFill>
                  <a:srgbClr val="FFFFFF"/>
                </a:solidFill>
              </a:rPr>
              <a:t>Quality of new homes &amp; customer satisfaction</a:t>
            </a:r>
          </a:p>
          <a:p>
            <a:r>
              <a:rPr lang="en-GB" sz="1300">
                <a:solidFill>
                  <a:srgbClr val="FFFFFF"/>
                </a:solidFill>
              </a:rPr>
              <a:t>Flexibility to re-programming works to progress during covid</a:t>
            </a:r>
          </a:p>
          <a:p>
            <a:r>
              <a:rPr lang="en-GB" sz="1300">
                <a:solidFill>
                  <a:srgbClr val="FFFFFF"/>
                </a:solidFill>
              </a:rPr>
              <a:t>Enhanced green spaces </a:t>
            </a:r>
          </a:p>
        </p:txBody>
      </p:sp>
      <p:pic>
        <p:nvPicPr>
          <p:cNvPr id="6" name="Picture 5" descr="A picture containing outdoor, ground, sky, transport&#10;&#10;Description automatically generated">
            <a:extLst>
              <a:ext uri="{FF2B5EF4-FFF2-40B4-BE49-F238E27FC236}">
                <a16:creationId xmlns:a16="http://schemas.microsoft.com/office/drawing/2014/main" id="{1A4BFC84-ED92-4F97-BE7D-5531CCF003D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134" r="25556" b="-3"/>
          <a:stretch/>
        </p:blipFill>
        <p:spPr>
          <a:xfrm>
            <a:off x="9617746" y="2426918"/>
            <a:ext cx="2251025" cy="1998429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6AF6A2A4-E4A1-A3E0-FA0A-0651CEB1D5F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3711" y="4446738"/>
            <a:ext cx="2139089" cy="211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0150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0" name="Rectangle 59">
            <a:extLst>
              <a:ext uri="{FF2B5EF4-FFF2-40B4-BE49-F238E27FC236}">
                <a16:creationId xmlns:a16="http://schemas.microsoft.com/office/drawing/2014/main" id="{A3C210E6-A35A-4F68-8D60-801A019C75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sky, road, outdoor, building&#10;&#10;Description automatically generated">
            <a:extLst>
              <a:ext uri="{FF2B5EF4-FFF2-40B4-BE49-F238E27FC236}">
                <a16:creationId xmlns:a16="http://schemas.microsoft.com/office/drawing/2014/main" id="{6A3D2503-5DBF-C930-6FDB-E087BA7F100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290" b="1"/>
          <a:stretch/>
        </p:blipFill>
        <p:spPr>
          <a:xfrm>
            <a:off x="3136389" y="10"/>
            <a:ext cx="4979304" cy="340155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9" name="Picture 8" descr="A person standing in front of a building&#10;&#10;Description automatically generated with low confidence">
            <a:extLst>
              <a:ext uri="{FF2B5EF4-FFF2-40B4-BE49-F238E27FC236}">
                <a16:creationId xmlns:a16="http://schemas.microsoft.com/office/drawing/2014/main" id="{6F269563-7FAE-71F8-5940-876FAC8845F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06"/>
          <a:stretch/>
        </p:blipFill>
        <p:spPr>
          <a:xfrm>
            <a:off x="7381690" y="3456433"/>
            <a:ext cx="4810310" cy="3401568"/>
          </a:xfrm>
          <a:custGeom>
            <a:avLst/>
            <a:gdLst/>
            <a:ahLst/>
            <a:cxnLst/>
            <a:rect l="l" t="t" r="r" b="b"/>
            <a:pathLst>
              <a:path w="4810310" h="3401568">
                <a:moveTo>
                  <a:pt x="781270" y="0"/>
                </a:moveTo>
                <a:lnTo>
                  <a:pt x="4810310" y="0"/>
                </a:lnTo>
                <a:lnTo>
                  <a:pt x="4810310" y="3401568"/>
                </a:lnTo>
                <a:lnTo>
                  <a:pt x="0" y="3401568"/>
                </a:lnTo>
                <a:lnTo>
                  <a:pt x="1963" y="3397912"/>
                </a:lnTo>
                <a:cubicBezTo>
                  <a:pt x="454182" y="2512619"/>
                  <a:pt x="736170" y="1430108"/>
                  <a:pt x="776876" y="254399"/>
                </a:cubicBezTo>
                <a:close/>
              </a:path>
            </a:pathLst>
          </a:custGeom>
        </p:spPr>
      </p:pic>
      <p:pic>
        <p:nvPicPr>
          <p:cNvPr id="5" name="Picture 4" descr="A picture containing tree, outdoor, ground, outdoor object&#10;&#10;Description automatically generated">
            <a:extLst>
              <a:ext uri="{FF2B5EF4-FFF2-40B4-BE49-F238E27FC236}">
                <a16:creationId xmlns:a16="http://schemas.microsoft.com/office/drawing/2014/main" id="{08482682-04DF-5CB6-BD82-FA5ACCBF100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346"/>
          <a:stretch/>
        </p:blipFill>
        <p:spPr>
          <a:xfrm>
            <a:off x="3189428" y="3456432"/>
            <a:ext cx="492547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</p:spPr>
      </p:pic>
      <p:sp useBgFill="1">
        <p:nvSpPr>
          <p:cNvPr id="62" name="Freeform: Shape 61">
            <a:extLst>
              <a:ext uri="{FF2B5EF4-FFF2-40B4-BE49-F238E27FC236}">
                <a16:creationId xmlns:a16="http://schemas.microsoft.com/office/drawing/2014/main" id="{AC0D06B0-F19C-459E-B221-A34B506FB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64" name="Freeform: Shape 63">
            <a:extLst>
              <a:ext uri="{FF2B5EF4-FFF2-40B4-BE49-F238E27FC236}">
                <a16:creationId xmlns:a16="http://schemas.microsoft.com/office/drawing/2014/main" id="{345B26DA-1C6B-4C66-81C9-9C1877FC2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98DE6C44-43F8-4DE4-AB81-66853FFEA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05840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2409529B-9B56-4F10-BE4D-F934DB89E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7B20FC10-76D4-4CB8-8563-A11C0F2ECC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2258568"/>
            <a:ext cx="3497759" cy="392277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1400" b="1">
              <a:latin typeface="+mj-lt"/>
              <a:cs typeface="Helvetica"/>
            </a:endParaRPr>
          </a:p>
          <a:p>
            <a:r>
              <a:rPr lang="en-GB" sz="1800">
                <a:latin typeface="+mj-lt"/>
                <a:cs typeface="Helvetica"/>
              </a:rPr>
              <a:t>Context</a:t>
            </a:r>
          </a:p>
          <a:p>
            <a:r>
              <a:rPr lang="en-GB" sz="1800">
                <a:latin typeface="+mj-lt"/>
                <a:cs typeface="Helvetica"/>
              </a:rPr>
              <a:t>Place Making</a:t>
            </a:r>
          </a:p>
          <a:p>
            <a:r>
              <a:rPr lang="en-GB" sz="1800">
                <a:latin typeface="+mj-lt"/>
              </a:rPr>
              <a:t>Design</a:t>
            </a:r>
          </a:p>
          <a:p>
            <a:r>
              <a:rPr lang="en-GB" sz="1800">
                <a:latin typeface="+mj-lt"/>
              </a:rPr>
              <a:t>Investment in homes</a:t>
            </a:r>
          </a:p>
          <a:p>
            <a:r>
              <a:rPr lang="en-GB" sz="1800">
                <a:latin typeface="+mj-lt"/>
              </a:rPr>
              <a:t>Investment in the community</a:t>
            </a:r>
          </a:p>
          <a:p>
            <a:r>
              <a:rPr lang="en-GB" sz="1800">
                <a:latin typeface="+mj-lt"/>
              </a:rPr>
              <a:t>Green Infrastructure</a:t>
            </a:r>
          </a:p>
          <a:p>
            <a:r>
              <a:rPr lang="en-GB" sz="1800">
                <a:latin typeface="+mj-lt"/>
              </a:rPr>
              <a:t>Funding</a:t>
            </a:r>
          </a:p>
          <a:p>
            <a:r>
              <a:rPr lang="en-GB" sz="1800">
                <a:latin typeface="+mj-lt"/>
                <a:cs typeface="Helvetica"/>
              </a:rPr>
              <a:t>Challenges</a:t>
            </a:r>
          </a:p>
          <a:p>
            <a:r>
              <a:rPr lang="en-GB" sz="1800">
                <a:latin typeface="+mj-lt"/>
                <a:cs typeface="Helvetica"/>
              </a:rPr>
              <a:t>Learning</a:t>
            </a:r>
          </a:p>
          <a:p>
            <a:pPr marL="0" indent="0">
              <a:buNone/>
            </a:pPr>
            <a:endParaRPr lang="en-GB" sz="1400">
              <a:latin typeface="Helvetica" panose="020B0604020202030204" pitchFamily="34" charset="0"/>
              <a:cs typeface="Helvetica"/>
            </a:endParaRPr>
          </a:p>
        </p:txBody>
      </p:sp>
      <p:pic>
        <p:nvPicPr>
          <p:cNvPr id="3" name="Picture 2" descr="A person sitting on a bench&#10;&#10;Description automatically generated with medium confidence">
            <a:extLst>
              <a:ext uri="{FF2B5EF4-FFF2-40B4-BE49-F238E27FC236}">
                <a16:creationId xmlns:a16="http://schemas.microsoft.com/office/drawing/2014/main" id="{C4C5A6D1-5901-E290-7CB2-F656B19B8F6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051" r="1" b="1"/>
          <a:stretch/>
        </p:blipFill>
        <p:spPr>
          <a:xfrm>
            <a:off x="7404372" y="10"/>
            <a:ext cx="4787628" cy="3401558"/>
          </a:xfrm>
          <a:custGeom>
            <a:avLst/>
            <a:gdLst/>
            <a:ahLst/>
            <a:cxnLst/>
            <a:rect l="l" t="t" r="r" b="b"/>
            <a:pathLst>
              <a:path w="4787628" h="3401568">
                <a:moveTo>
                  <a:pt x="0" y="0"/>
                </a:moveTo>
                <a:lnTo>
                  <a:pt x="4787628" y="0"/>
                </a:lnTo>
                <a:lnTo>
                  <a:pt x="4787628" y="3401568"/>
                </a:lnTo>
                <a:lnTo>
                  <a:pt x="762748" y="3401568"/>
                </a:lnTo>
                <a:lnTo>
                  <a:pt x="751436" y="2963954"/>
                </a:lnTo>
                <a:cubicBezTo>
                  <a:pt x="698408" y="1942163"/>
                  <a:pt x="463174" y="995044"/>
                  <a:pt x="93264" y="192283"/>
                </a:cubicBezTo>
                <a:close/>
              </a:path>
            </a:pathLst>
          </a:cu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E6BD025-C68B-524E-4FCC-8F4EC30B8D14}"/>
              </a:ext>
            </a:extLst>
          </p:cNvPr>
          <p:cNvSpPr txBox="1"/>
          <p:nvPr/>
        </p:nvSpPr>
        <p:spPr>
          <a:xfrm>
            <a:off x="438912" y="985291"/>
            <a:ext cx="610651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>
                <a:latin typeface="+mj-lt"/>
                <a:cs typeface="Helvetica"/>
              </a:rPr>
              <a:t>Sale West </a:t>
            </a:r>
          </a:p>
          <a:p>
            <a:r>
              <a:rPr lang="en-GB" sz="3200">
                <a:latin typeface="+mj-lt"/>
                <a:cs typeface="Helvetica"/>
              </a:rPr>
              <a:t>Estate</a:t>
            </a:r>
          </a:p>
        </p:txBody>
      </p:sp>
    </p:spTree>
    <p:extLst>
      <p:ext uri="{BB962C8B-B14F-4D97-AF65-F5344CB8AC3E}">
        <p14:creationId xmlns:p14="http://schemas.microsoft.com/office/powerpoint/2010/main" val="3625899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37866A-EC16-4521-868C-BAA862363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516804"/>
            <a:ext cx="6594189" cy="1625210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About the estate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6D30126-6314-4A93-B27E-5C66CF7819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9184" y="2432305"/>
            <a:ext cx="7056669" cy="4102852"/>
          </a:xfrm>
          <a:prstGeom prst="rect">
            <a:avLst/>
          </a:prstGeom>
          <a:solidFill>
            <a:srgbClr val="7F7F7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group of cars parked outside a building&#10;&#10;Description automatically generated with low confidence">
            <a:extLst>
              <a:ext uri="{FF2B5EF4-FFF2-40B4-BE49-F238E27FC236}">
                <a16:creationId xmlns:a16="http://schemas.microsoft.com/office/drawing/2014/main" id="{657F1DCE-5580-4BC8-96E5-804855BF2B8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" b="14360"/>
          <a:stretch/>
        </p:blipFill>
        <p:spPr>
          <a:xfrm>
            <a:off x="702366" y="2660287"/>
            <a:ext cx="6308666" cy="3646887"/>
          </a:xfrm>
          <a:prstGeom prst="rect">
            <a:avLst/>
          </a:prstGeom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497F6-2E80-44D0-AC26-1CFFAD5268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r>
              <a:rPr lang="en-GB" sz="1700">
                <a:solidFill>
                  <a:srgbClr val="FFFFFF"/>
                </a:solidFill>
              </a:rPr>
              <a:t>1970’s </a:t>
            </a:r>
            <a:r>
              <a:rPr lang="en-GB" sz="1700" err="1">
                <a:solidFill>
                  <a:srgbClr val="FFFFFF"/>
                </a:solidFill>
              </a:rPr>
              <a:t>Radburn</a:t>
            </a:r>
            <a:r>
              <a:rPr lang="en-GB" sz="1700">
                <a:solidFill>
                  <a:srgbClr val="FFFFFF"/>
                </a:solidFill>
              </a:rPr>
              <a:t> Design in Trafford</a:t>
            </a:r>
          </a:p>
          <a:p>
            <a:r>
              <a:rPr lang="en-GB" sz="1700">
                <a:solidFill>
                  <a:srgbClr val="FFFFFF"/>
                </a:solidFill>
              </a:rPr>
              <a:t>Manchester overspill estate</a:t>
            </a:r>
          </a:p>
          <a:p>
            <a:r>
              <a:rPr lang="en-GB" sz="1700">
                <a:solidFill>
                  <a:srgbClr val="FFFFFF"/>
                </a:solidFill>
              </a:rPr>
              <a:t>Stock transfer in 2000 - council considered 80% of homes long term ‘unlettable’</a:t>
            </a:r>
          </a:p>
          <a:p>
            <a:r>
              <a:rPr lang="en-GB" sz="1700">
                <a:solidFill>
                  <a:srgbClr val="FFFFFF"/>
                </a:solidFill>
                <a:ea typeface="+mn-lt"/>
                <a:cs typeface="+mn-lt"/>
              </a:rPr>
              <a:t>3,900 residents in 1,800 homes</a:t>
            </a:r>
          </a:p>
          <a:p>
            <a:r>
              <a:rPr lang="en-GB" sz="1700">
                <a:solidFill>
                  <a:srgbClr val="FFFFFF"/>
                </a:solidFill>
                <a:ea typeface="+mn-lt"/>
                <a:cs typeface="+mn-lt"/>
              </a:rPr>
              <a:t>IVH own 1,100 of the homes</a:t>
            </a:r>
          </a:p>
          <a:p>
            <a:r>
              <a:rPr lang="en-GB" sz="1700">
                <a:solidFill>
                  <a:srgbClr val="FFFFFF"/>
                </a:solidFill>
                <a:ea typeface="+mn-lt"/>
                <a:cs typeface="+mn-lt"/>
              </a:rPr>
              <a:t>3 primary schools and 2 high schools within walking distance</a:t>
            </a:r>
          </a:p>
          <a:p>
            <a:r>
              <a:rPr lang="en-GB" sz="1700">
                <a:solidFill>
                  <a:srgbClr val="FFFFFF"/>
                </a:solidFill>
                <a:ea typeface="+mn-lt"/>
                <a:cs typeface="+mn-lt"/>
              </a:rPr>
              <a:t>Community centre and café, small supermarket, and pub.</a:t>
            </a:r>
          </a:p>
          <a:p>
            <a:r>
              <a:rPr lang="en-GB" sz="1700">
                <a:solidFill>
                  <a:srgbClr val="FFFFFF"/>
                </a:solidFill>
                <a:ea typeface="+mn-lt"/>
                <a:cs typeface="+mn-lt"/>
              </a:rPr>
              <a:t>Big Local funded group - Our Sale West</a:t>
            </a:r>
          </a:p>
          <a:p>
            <a:r>
              <a:rPr lang="en-GB" sz="1700">
                <a:solidFill>
                  <a:srgbClr val="FFFFFF"/>
                </a:solidFill>
                <a:ea typeface="+mn-lt"/>
                <a:cs typeface="+mn-lt"/>
              </a:rPr>
              <a:t>Community allotment, parks and open green spaces</a:t>
            </a:r>
            <a:endParaRPr lang="en-GB" sz="1700">
              <a:solidFill>
                <a:srgbClr val="FFFFFF"/>
              </a:solidFill>
            </a:endParaRPr>
          </a:p>
          <a:p>
            <a:endParaRPr lang="en-GB" sz="1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174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2C9A9DA9-7DC8-488B-A882-123947B0F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5" y="633619"/>
            <a:ext cx="4279383" cy="5495925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49AEB5-7671-479E-9BB6-C1A6D4E51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978619"/>
            <a:ext cx="3410712" cy="1106424"/>
          </a:xfrm>
        </p:spPr>
        <p:txBody>
          <a:bodyPr>
            <a:normAutofit/>
          </a:bodyPr>
          <a:lstStyle/>
          <a:p>
            <a:r>
              <a:rPr lang="en-GB" sz="3200"/>
              <a:t>National &amp; Regional Context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7" y="1171300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9" y="2093976"/>
            <a:ext cx="3328416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C0FA02-1A0E-4FAA-99AA-5F04E054C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252870"/>
            <a:ext cx="3412219" cy="356025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GB" sz="1800"/>
              <a:t>Priority regeneration area in Trafford Local Plan</a:t>
            </a:r>
          </a:p>
          <a:p>
            <a:r>
              <a:rPr lang="en-GB" sz="1800"/>
              <a:t>Most deprived wards in the borough (top 10% nationally)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8076FBC5-C553-4A24-8417-460167FACC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761320"/>
              </p:ext>
            </p:extLst>
          </p:nvPr>
        </p:nvGraphicFramePr>
        <p:xfrm>
          <a:off x="5120640" y="667015"/>
          <a:ext cx="6656833" cy="5423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3012">
                  <a:extLst>
                    <a:ext uri="{9D8B030D-6E8A-4147-A177-3AD203B41FA5}">
                      <a16:colId xmlns:a16="http://schemas.microsoft.com/office/drawing/2014/main" val="504009176"/>
                    </a:ext>
                  </a:extLst>
                </a:gridCol>
                <a:gridCol w="1221649">
                  <a:extLst>
                    <a:ext uri="{9D8B030D-6E8A-4147-A177-3AD203B41FA5}">
                      <a16:colId xmlns:a16="http://schemas.microsoft.com/office/drawing/2014/main" val="3665249390"/>
                    </a:ext>
                  </a:extLst>
                </a:gridCol>
                <a:gridCol w="1992172">
                  <a:extLst>
                    <a:ext uri="{9D8B030D-6E8A-4147-A177-3AD203B41FA5}">
                      <a16:colId xmlns:a16="http://schemas.microsoft.com/office/drawing/2014/main" val="1428278065"/>
                    </a:ext>
                  </a:extLst>
                </a:gridCol>
              </a:tblGrid>
              <a:tr h="8681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/>
                        <a:t>Sale West</a:t>
                      </a:r>
                    </a:p>
                  </a:txBody>
                  <a:tcPr marL="103218" marR="103218" marT="51609" marB="51609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/>
                        <a:t>North West</a:t>
                      </a:r>
                    </a:p>
                  </a:txBody>
                  <a:tcPr marL="103218" marR="103218" marT="51609" marB="51609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/>
                        <a:t>Comparison</a:t>
                      </a:r>
                    </a:p>
                  </a:txBody>
                  <a:tcPr marL="103218" marR="103218" marT="51609" marB="51609" anchor="ctr"/>
                </a:tc>
                <a:extLst>
                  <a:ext uri="{0D108BD9-81ED-4DB2-BD59-A6C34878D82A}">
                    <a16:rowId xmlns:a16="http://schemas.microsoft.com/office/drawing/2014/main" val="2715314760"/>
                  </a:ext>
                </a:extLst>
              </a:tr>
              <a:tr h="8681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>
                          <a:ea typeface="+mn-lt"/>
                          <a:cs typeface="+mn-lt"/>
                        </a:rPr>
                        <a:t>33% of people have no qualifications </a:t>
                      </a:r>
                      <a:endParaRPr lang="en-GB" sz="2400"/>
                    </a:p>
                  </a:txBody>
                  <a:tcPr marL="103218" marR="103218" marT="51609" marB="5160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>
                          <a:ea typeface="+mn-lt"/>
                          <a:cs typeface="+mn-lt"/>
                        </a:rPr>
                        <a:t>25%</a:t>
                      </a:r>
                      <a:endParaRPr lang="en-GB" sz="2400"/>
                    </a:p>
                  </a:txBody>
                  <a:tcPr marL="103218" marR="103218" marT="51609" marB="5160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/>
                        <a:t>Lower</a:t>
                      </a:r>
                    </a:p>
                  </a:txBody>
                  <a:tcPr marL="103218" marR="103218" marT="51609" marB="51609"/>
                </a:tc>
                <a:extLst>
                  <a:ext uri="{0D108BD9-81ED-4DB2-BD59-A6C34878D82A}">
                    <a16:rowId xmlns:a16="http://schemas.microsoft.com/office/drawing/2014/main" val="2766397477"/>
                  </a:ext>
                </a:extLst>
              </a:tr>
              <a:tr h="12290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>
                          <a:ea typeface="+mn-lt"/>
                          <a:cs typeface="+mn-lt"/>
                        </a:rPr>
                        <a:t>31% people aged 16-74 are in full-time employment </a:t>
                      </a:r>
                      <a:endParaRPr lang="en-GB" sz="2400"/>
                    </a:p>
                  </a:txBody>
                  <a:tcPr marL="103218" marR="103218" marT="51609" marB="5160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/>
                        <a:t>37%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/>
                    </a:p>
                  </a:txBody>
                  <a:tcPr marL="103218" marR="103218" marT="51609" marB="5160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/>
                        <a:t>Lower</a:t>
                      </a:r>
                    </a:p>
                  </a:txBody>
                  <a:tcPr marL="103218" marR="103218" marT="51609" marB="51609"/>
                </a:tc>
                <a:extLst>
                  <a:ext uri="{0D108BD9-81ED-4DB2-BD59-A6C34878D82A}">
                    <a16:rowId xmlns:a16="http://schemas.microsoft.com/office/drawing/2014/main" val="2724718371"/>
                  </a:ext>
                </a:extLst>
              </a:tr>
              <a:tr h="12290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>
                          <a:ea typeface="+mn-lt"/>
                          <a:cs typeface="+mn-lt"/>
                        </a:rPr>
                        <a:t>83.1% of people are 'satisfied with their neighbourhood'</a:t>
                      </a:r>
                      <a:endParaRPr lang="en-GB" sz="2400"/>
                    </a:p>
                  </a:txBody>
                  <a:tcPr marL="103218" marR="103218" marT="51609" marB="5160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>
                          <a:ea typeface="+mn-lt"/>
                          <a:cs typeface="+mn-lt"/>
                        </a:rPr>
                        <a:t>76.6%</a:t>
                      </a:r>
                      <a:endParaRPr lang="en-US" sz="2400">
                        <a:ea typeface="+mn-lt"/>
                        <a:cs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/>
                    </a:p>
                  </a:txBody>
                  <a:tcPr marL="103218" marR="103218" marT="51609" marB="5160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/>
                        <a:t>Higher</a:t>
                      </a:r>
                    </a:p>
                  </a:txBody>
                  <a:tcPr marL="103218" marR="103218" marT="51609" marB="51609"/>
                </a:tc>
                <a:extLst>
                  <a:ext uri="{0D108BD9-81ED-4DB2-BD59-A6C34878D82A}">
                    <a16:rowId xmlns:a16="http://schemas.microsoft.com/office/drawing/2014/main" val="389988313"/>
                  </a:ext>
                </a:extLst>
              </a:tr>
              <a:tr h="12290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>
                          <a:ea typeface="+mn-lt"/>
                          <a:cs typeface="+mn-lt"/>
                        </a:rPr>
                        <a:t>44% of households have no car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/>
                    </a:p>
                  </a:txBody>
                  <a:tcPr marL="103218" marR="103218" marT="51609" marB="5160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>
                          <a:ea typeface="+mn-lt"/>
                          <a:cs typeface="+mn-lt"/>
                        </a:rPr>
                        <a:t>28%</a:t>
                      </a:r>
                      <a:endParaRPr lang="en-GB" sz="2400"/>
                    </a:p>
                  </a:txBody>
                  <a:tcPr marL="103218" marR="103218" marT="51609" marB="5160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/>
                        <a:t>Higher</a:t>
                      </a:r>
                    </a:p>
                  </a:txBody>
                  <a:tcPr marL="103218" marR="103218" marT="51609" marB="51609"/>
                </a:tc>
                <a:extLst>
                  <a:ext uri="{0D108BD9-81ED-4DB2-BD59-A6C34878D82A}">
                    <a16:rowId xmlns:a16="http://schemas.microsoft.com/office/drawing/2014/main" val="42716141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1449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352D8-6C45-4DB8-9D8E-08B10D04C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484632"/>
            <a:ext cx="5299586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GB" sz="3400">
                <a:latin typeface="Helvetica"/>
                <a:cs typeface="Helvetica"/>
              </a:rPr>
              <a:t>£50 million </a:t>
            </a:r>
            <a:br>
              <a:rPr lang="en-GB" sz="3400">
                <a:latin typeface="Helvetica"/>
                <a:cs typeface="Helvetica"/>
              </a:rPr>
            </a:br>
            <a:r>
              <a:rPr lang="en-GB" sz="3400">
                <a:latin typeface="Helvetica"/>
                <a:cs typeface="Helvetica"/>
              </a:rPr>
              <a:t>regeneration project</a:t>
            </a:r>
            <a:br>
              <a:rPr lang="en-GB" sz="3400">
                <a:latin typeface="Helvetica"/>
                <a:cs typeface="Helvetica"/>
              </a:rPr>
            </a:br>
            <a:r>
              <a:rPr lang="en-GB" sz="3400">
                <a:latin typeface="Helvetica"/>
                <a:cs typeface="Helvetica"/>
              </a:rPr>
              <a:t>2020-2030</a:t>
            </a:r>
            <a:endParaRPr lang="en-GB" sz="3400">
              <a:latin typeface="Helvetica" panose="020B0604020202030204" pitchFamily="34" charset="0"/>
              <a:cs typeface="Helvetica"/>
            </a:endParaRPr>
          </a:p>
        </p:txBody>
      </p:sp>
      <p:pic>
        <p:nvPicPr>
          <p:cNvPr id="11" name="Picture 10" descr="A picture containing transport, power shovel&#10;&#10;Description automatically generated">
            <a:extLst>
              <a:ext uri="{FF2B5EF4-FFF2-40B4-BE49-F238E27FC236}">
                <a16:creationId xmlns:a16="http://schemas.microsoft.com/office/drawing/2014/main" id="{485F3599-6AF0-B778-F6A5-41C3173EAF1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1" r="21462" b="2"/>
          <a:stretch/>
        </p:blipFill>
        <p:spPr>
          <a:xfrm rot="5400000">
            <a:off x="-245159" y="245159"/>
            <a:ext cx="3407774" cy="2917456"/>
          </a:xfrm>
          <a:prstGeom prst="rect">
            <a:avLst/>
          </a:prstGeom>
        </p:spPr>
      </p:pic>
      <p:pic>
        <p:nvPicPr>
          <p:cNvPr id="7" name="Picture 6" descr="A picture containing road, sky, outdoor, building&#10;&#10;Description automatically generated">
            <a:extLst>
              <a:ext uri="{FF2B5EF4-FFF2-40B4-BE49-F238E27FC236}">
                <a16:creationId xmlns:a16="http://schemas.microsoft.com/office/drawing/2014/main" id="{88111B61-27E5-55A0-758C-303B3704759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427" r="21426" b="-2"/>
          <a:stretch/>
        </p:blipFill>
        <p:spPr>
          <a:xfrm>
            <a:off x="3008896" y="-2655"/>
            <a:ext cx="2917457" cy="3407774"/>
          </a:xfrm>
          <a:prstGeom prst="rect">
            <a:avLst/>
          </a:prstGeom>
        </p:spPr>
      </p:pic>
      <p:pic>
        <p:nvPicPr>
          <p:cNvPr id="13" name="Picture 12" descr="A picture containing indoor, person&#10;&#10;Description automatically generated">
            <a:extLst>
              <a:ext uri="{FF2B5EF4-FFF2-40B4-BE49-F238E27FC236}">
                <a16:creationId xmlns:a16="http://schemas.microsoft.com/office/drawing/2014/main" id="{06A93552-2ED8-08C2-D2A2-83722A13DF2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" b="14970"/>
          <a:stretch/>
        </p:blipFill>
        <p:spPr>
          <a:xfrm>
            <a:off x="20" y="3494314"/>
            <a:ext cx="5926333" cy="3363686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D958FED-2A61-25F7-B35B-830C20487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0" y="2121408"/>
            <a:ext cx="5118756" cy="4050792"/>
          </a:xfrm>
        </p:spPr>
        <p:txBody>
          <a:bodyPr>
            <a:normAutofit/>
          </a:bodyPr>
          <a:lstStyle/>
          <a:p>
            <a:pPr lvl="0"/>
            <a:r>
              <a:rPr lang="en-GB" sz="1600" i="0" u="none" strike="noStrike" cap="none" baseline="0" noProof="0">
                <a:latin typeface="Helvetica LT"/>
              </a:rPr>
              <a:t>263</a:t>
            </a:r>
            <a:r>
              <a:rPr lang="en-GB" sz="1600" b="0" i="0" u="none" strike="noStrike" cap="none" baseline="0" noProof="0">
                <a:latin typeface="Helvetica LT"/>
              </a:rPr>
              <a:t> high quality new affordable homes for rent and sale</a:t>
            </a:r>
            <a:endParaRPr lang="en-US" sz="1600">
              <a:latin typeface="Helvetica LT"/>
            </a:endParaRPr>
          </a:p>
          <a:p>
            <a:pPr lvl="0"/>
            <a:r>
              <a:rPr lang="en-GB" sz="1600" b="0">
                <a:latin typeface="Helvetica LT"/>
              </a:rPr>
              <a:t>c£7m investment in 1,100 existing homes - new kitchens, fencing, roofs, parking areas</a:t>
            </a:r>
            <a:endParaRPr lang="en-GB" sz="1600">
              <a:latin typeface="Helvetica LT"/>
            </a:endParaRPr>
          </a:p>
          <a:p>
            <a:pPr lvl="0"/>
            <a:r>
              <a:rPr lang="en-GB" sz="1600" b="0">
                <a:latin typeface="Helvetica LT"/>
              </a:rPr>
              <a:t>New</a:t>
            </a:r>
            <a:r>
              <a:rPr lang="en-GB" sz="1600" b="0"/>
              <a:t> roads, </a:t>
            </a:r>
            <a:r>
              <a:rPr lang="en-GB" sz="1600" b="0">
                <a:latin typeface="Helvetica LT"/>
              </a:rPr>
              <a:t>pedestrian linkages and cycle ways</a:t>
            </a:r>
            <a:endParaRPr lang="en-GB" sz="1600" b="0"/>
          </a:p>
          <a:p>
            <a:pPr lvl="0"/>
            <a:r>
              <a:rPr lang="en-GB" sz="1600" b="0">
                <a:latin typeface="Helvetica LT"/>
              </a:rPr>
              <a:t>High quality public realm and including new and improved play areas</a:t>
            </a:r>
            <a:endParaRPr lang="en-GB" sz="1600"/>
          </a:p>
          <a:p>
            <a:pPr lvl="0"/>
            <a:r>
              <a:rPr lang="en-US" sz="1600">
                <a:latin typeface="Helvetica LT"/>
              </a:rPr>
              <a:t>New Community</a:t>
            </a:r>
            <a:r>
              <a:rPr lang="en-US" sz="1600"/>
              <a:t> Centre</a:t>
            </a:r>
            <a:r>
              <a:rPr lang="en-US" sz="1600">
                <a:latin typeface="Helvetica LT"/>
              </a:rPr>
              <a:t> providing high quality provision for community services</a:t>
            </a:r>
            <a:endParaRPr lang="en-GB" sz="1600" i="1"/>
          </a:p>
          <a:p>
            <a:pPr lvl="0"/>
            <a:r>
              <a:rPr lang="en-GB" sz="1600"/>
              <a:t>Investment in community projects and initiatives to meet local needs and create opportunities for residents</a:t>
            </a:r>
          </a:p>
          <a:p>
            <a:pPr lvl="0"/>
            <a:r>
              <a:rPr lang="en-GB" sz="1600"/>
              <a:t>Economic mobility with </a:t>
            </a:r>
            <a:r>
              <a:rPr lang="en-GB" sz="1600" b="0" i="0" baseline="0"/>
              <a:t>jobs for local people, apprenticeships, skills and training.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18643715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CE3AB95-9832-4CC8-973B-75ECCEE977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6272296"/>
              </p:ext>
            </p:extLst>
          </p:nvPr>
        </p:nvGraphicFramePr>
        <p:xfrm>
          <a:off x="2528423" y="1653670"/>
          <a:ext cx="7021945" cy="355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4BE78D4-877E-4937-9318-E2B755F9B92A}"/>
              </a:ext>
            </a:extLst>
          </p:cNvPr>
          <p:cNvSpPr txBox="1"/>
          <p:nvPr/>
        </p:nvSpPr>
        <p:spPr>
          <a:xfrm>
            <a:off x="111089" y="3698901"/>
            <a:ext cx="3472873" cy="2826306"/>
          </a:xfrm>
          <a:prstGeom prst="roundRect">
            <a:avLst/>
          </a:prstGeom>
          <a:noFill/>
          <a:ln w="38100">
            <a:solidFill>
              <a:srgbClr val="DD8296"/>
            </a:solidFill>
          </a:ln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/>
              <a:t>New energy efficient affordable homes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/>
              <a:t>Partnership with Trafford to improve housing stock within the borough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/>
              <a:t>Improve quality and energy efficient in existing homes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/>
              <a:t>Reduce homelessness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/>
              <a:t>Rightsizing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/>
              <a:t>Accessible homes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0694FE-E059-4F8D-A332-F8DEE7E1A8C1}"/>
              </a:ext>
            </a:extLst>
          </p:cNvPr>
          <p:cNvSpPr txBox="1"/>
          <p:nvPr/>
        </p:nvSpPr>
        <p:spPr>
          <a:xfrm>
            <a:off x="119798" y="605245"/>
            <a:ext cx="3464164" cy="2553891"/>
          </a:xfrm>
          <a:prstGeom prst="roundRect">
            <a:avLst/>
          </a:prstGeom>
          <a:noFill/>
          <a:ln w="38100">
            <a:solidFill>
              <a:schemeClr val="accent3"/>
            </a:solidFill>
          </a:ln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/>
              <a:t>Established community anchor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/>
              <a:t>Community led collaboration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/>
              <a:t>Our Sale West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/>
              <a:t>Community Centre &amp; community led housing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/>
              <a:t>Community street plans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/>
              <a:t>Charitable foundation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160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16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F356B7-8C74-4B7B-B9FC-762614C9B347}"/>
              </a:ext>
            </a:extLst>
          </p:cNvPr>
          <p:cNvSpPr txBox="1"/>
          <p:nvPr/>
        </p:nvSpPr>
        <p:spPr>
          <a:xfrm>
            <a:off x="8608040" y="3698866"/>
            <a:ext cx="3472870" cy="2826306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/>
              <a:t>Affordable homes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/>
              <a:t>Local jobs, apprenticeships &amp; work experience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/>
              <a:t>Local supply chains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/>
              <a:t>Accessibility within estate &amp; surrounding communities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/>
              <a:t>Community café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/>
              <a:t>Partnership working to maximising community impact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7DF3F3-7433-4737-975B-F2EDCBA2BF41}"/>
              </a:ext>
            </a:extLst>
          </p:cNvPr>
          <p:cNvSpPr txBox="1"/>
          <p:nvPr/>
        </p:nvSpPr>
        <p:spPr>
          <a:xfrm>
            <a:off x="8608040" y="605244"/>
            <a:ext cx="3472870" cy="2553891"/>
          </a:xfrm>
          <a:prstGeom prst="roundRect">
            <a:avLst/>
          </a:prstGeom>
          <a:noFill/>
          <a:ln w="38100">
            <a:solidFill>
              <a:srgbClr val="7CC5AB"/>
            </a:solidFill>
          </a:ln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/>
              <a:t>Turn a space into a place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/>
              <a:t>Low carbon fabric first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/>
              <a:t>Natural habitats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/>
              <a:t>Energy use education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/>
              <a:t>Improve ecological value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/>
              <a:t>Create multi-purpose useful places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160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1600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E6554463-9E65-4410-9FF2-5584D37AE9C3}"/>
              </a:ext>
            </a:extLst>
          </p:cNvPr>
          <p:cNvSpPr/>
          <p:nvPr/>
        </p:nvSpPr>
        <p:spPr>
          <a:xfrm rot="10800000">
            <a:off x="3461569" y="3974218"/>
            <a:ext cx="924075" cy="472525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DD82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B36FC00D-9E00-421F-996A-259CE7FD54EF}"/>
              </a:ext>
            </a:extLst>
          </p:cNvPr>
          <p:cNvSpPr/>
          <p:nvPr/>
        </p:nvSpPr>
        <p:spPr>
          <a:xfrm rot="10800000">
            <a:off x="3461570" y="2453267"/>
            <a:ext cx="924075" cy="472525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5E4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1CBF50A9-0C5C-4A8E-95A7-3088AA10BE28}"/>
              </a:ext>
            </a:extLst>
          </p:cNvPr>
          <p:cNvSpPr/>
          <p:nvPr/>
        </p:nvSpPr>
        <p:spPr>
          <a:xfrm>
            <a:off x="7806356" y="2453267"/>
            <a:ext cx="924075" cy="472525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7CC5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F6E25947-9BE5-42C3-9E81-30263839C052}"/>
              </a:ext>
            </a:extLst>
          </p:cNvPr>
          <p:cNvSpPr/>
          <p:nvPr/>
        </p:nvSpPr>
        <p:spPr>
          <a:xfrm>
            <a:off x="7806356" y="3958695"/>
            <a:ext cx="924075" cy="472525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9DCB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5516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D530A0-CF16-44A1-A586-8753EF2DF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87552"/>
            <a:ext cx="4485861" cy="1088136"/>
          </a:xfrm>
        </p:spPr>
        <p:txBody>
          <a:bodyPr anchor="b">
            <a:normAutofit/>
          </a:bodyPr>
          <a:lstStyle/>
          <a:p>
            <a:r>
              <a:rPr lang="en-GB" sz="3400"/>
              <a:t>Design Challenges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0DD674-AB4F-473E-9A0C-607293BBF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79" y="2688336"/>
            <a:ext cx="4498848" cy="3584448"/>
          </a:xfrm>
        </p:spPr>
        <p:txBody>
          <a:bodyPr anchor="t">
            <a:normAutofit/>
          </a:bodyPr>
          <a:lstStyle/>
          <a:p>
            <a:r>
              <a:rPr lang="en-GB" sz="1500">
                <a:ea typeface="+mn-lt"/>
                <a:cs typeface="+mn-lt"/>
              </a:rPr>
              <a:t>Radburn design</a:t>
            </a:r>
          </a:p>
          <a:p>
            <a:r>
              <a:rPr lang="en-GB" sz="1500">
                <a:ea typeface="+mn-lt"/>
                <a:cs typeface="+mn-lt"/>
              </a:rPr>
              <a:t>Pedestrian walkways separated from vehicular access</a:t>
            </a:r>
          </a:p>
          <a:p>
            <a:r>
              <a:rPr lang="en-GB" sz="1500">
                <a:ea typeface="+mn-lt"/>
                <a:cs typeface="+mn-lt"/>
              </a:rPr>
              <a:t>Houses designed onto walkways with rear gardens onto the street with lack of natural surveillance </a:t>
            </a:r>
          </a:p>
          <a:p>
            <a:r>
              <a:rPr lang="en-GB" sz="1500">
                <a:ea typeface="+mn-lt"/>
                <a:cs typeface="+mn-lt"/>
              </a:rPr>
              <a:t>No boundary fencing</a:t>
            </a:r>
          </a:p>
          <a:p>
            <a:r>
              <a:rPr lang="en-GB" sz="1500">
                <a:ea typeface="+mn-lt"/>
                <a:cs typeface="+mn-lt"/>
              </a:rPr>
              <a:t>Car parking is facilitated with parking courts</a:t>
            </a:r>
          </a:p>
          <a:p>
            <a:r>
              <a:rPr lang="en-GB" sz="1500">
                <a:ea typeface="+mn-lt"/>
                <a:cs typeface="+mn-lt"/>
              </a:rPr>
              <a:t>No vehicular through routes so estate is disconnected to one another</a:t>
            </a:r>
          </a:p>
          <a:p>
            <a:r>
              <a:rPr lang="en-GB" sz="1500">
                <a:ea typeface="+mn-lt"/>
                <a:cs typeface="+mn-lt"/>
              </a:rPr>
              <a:t>Estate functions around a series of cud-de-sacs making access and wayfinding difficult</a:t>
            </a:r>
            <a:endParaRPr lang="en-GB" sz="1500"/>
          </a:p>
        </p:txBody>
      </p:sp>
      <p:pic>
        <p:nvPicPr>
          <p:cNvPr id="5" name="Picture 4" descr="A collage of houses&#10;&#10;Description automatically generated with low confidence">
            <a:extLst>
              <a:ext uri="{FF2B5EF4-FFF2-40B4-BE49-F238E27FC236}">
                <a16:creationId xmlns:a16="http://schemas.microsoft.com/office/drawing/2014/main" id="{23AB4FAA-9AA6-4C5F-AD12-80C3B7BDF16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517048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1" name="Rectangle 59">
            <a:extLst>
              <a:ext uri="{FF2B5EF4-FFF2-40B4-BE49-F238E27FC236}">
                <a16:creationId xmlns:a16="http://schemas.microsoft.com/office/drawing/2014/main" id="{17891482-C38A-4F0C-8183-0121632F0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DAB789-429E-4A3F-B463-D1E09AEB60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667" y="1882679"/>
            <a:ext cx="4071735" cy="4351338"/>
          </a:xfrm>
        </p:spPr>
        <p:txBody>
          <a:bodyPr>
            <a:normAutofit/>
          </a:bodyPr>
          <a:lstStyle/>
          <a:p>
            <a:r>
              <a:rPr lang="en-GB" sz="1600" dirty="0"/>
              <a:t>Retain and enhance main pedestrian routes </a:t>
            </a:r>
          </a:p>
          <a:p>
            <a:r>
              <a:rPr lang="en-GB" sz="1600" dirty="0"/>
              <a:t>Improve the opportunity for public transport links</a:t>
            </a:r>
          </a:p>
          <a:p>
            <a:r>
              <a:rPr lang="en-GB" sz="1600" dirty="0"/>
              <a:t>Enhance walking and cycling opportunities (green infrastructure plan)</a:t>
            </a:r>
          </a:p>
          <a:p>
            <a:r>
              <a:rPr lang="en-GB" sz="1600" dirty="0"/>
              <a:t>Improve car parks </a:t>
            </a:r>
          </a:p>
          <a:p>
            <a:r>
              <a:rPr lang="en-GB" sz="1600" dirty="0"/>
              <a:t>Improved recreational and play spaces</a:t>
            </a:r>
          </a:p>
          <a:p>
            <a:r>
              <a:rPr lang="en-GB" sz="1600" dirty="0"/>
              <a:t>Create focal points and way-finding</a:t>
            </a:r>
          </a:p>
          <a:p>
            <a:r>
              <a:rPr lang="en-GB" sz="1600" dirty="0"/>
              <a:t>Integration with surrounding communities and future ones</a:t>
            </a:r>
          </a:p>
        </p:txBody>
      </p:sp>
      <p:sp>
        <p:nvSpPr>
          <p:cNvPr id="102" name="Arc 61">
            <a:extLst>
              <a:ext uri="{FF2B5EF4-FFF2-40B4-BE49-F238E27FC236}">
                <a16:creationId xmlns:a16="http://schemas.microsoft.com/office/drawing/2014/main" id="{DA4B6E73-2318-4814-8EB1-306D537236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064111">
            <a:off x="-991925" y="5644752"/>
            <a:ext cx="2987899" cy="2987899"/>
          </a:xfrm>
          <a:prstGeom prst="arc">
            <a:avLst>
              <a:gd name="adj1" fmla="val 16200000"/>
              <a:gd name="adj2" fmla="val 21581479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329DB81-F26F-4CF0-8E52-3BBB1A5C60C7}"/>
              </a:ext>
            </a:extLst>
          </p:cNvPr>
          <p:cNvGrpSpPr/>
          <p:nvPr/>
        </p:nvGrpSpPr>
        <p:grpSpPr>
          <a:xfrm>
            <a:off x="8963770" y="1470434"/>
            <a:ext cx="3228230" cy="4086196"/>
            <a:chOff x="0" y="790575"/>
            <a:chExt cx="3228230" cy="408619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57D1786-9DC3-4705-9625-E1B0CF1206CE}"/>
                </a:ext>
              </a:extLst>
            </p:cNvPr>
            <p:cNvSpPr txBox="1"/>
            <p:nvPr/>
          </p:nvSpPr>
          <p:spPr>
            <a:xfrm>
              <a:off x="1152940" y="885935"/>
              <a:ext cx="2075290" cy="39908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spcAft>
                  <a:spcPts val="400"/>
                </a:spcAft>
                <a:buFont typeface="Arial" panose="020B0604020202020204" pitchFamily="34" charset="0"/>
                <a:buChar char="•"/>
              </a:pPr>
              <a:r>
                <a:rPr lang="en-GB" sz="900">
                  <a:solidFill>
                    <a:schemeClr val="tx1">
                      <a:lumMod val="50000"/>
                    </a:schemeClr>
                  </a:solidFill>
                </a:rPr>
                <a:t>Focal points</a:t>
              </a:r>
            </a:p>
            <a:p>
              <a:pPr marL="171450" indent="-171450">
                <a:spcAft>
                  <a:spcPts val="400"/>
                </a:spcAft>
                <a:buFont typeface="Arial" panose="020B0604020202020204" pitchFamily="34" charset="0"/>
                <a:buChar char="•"/>
              </a:pPr>
              <a:r>
                <a:rPr lang="en-GB" sz="900">
                  <a:solidFill>
                    <a:schemeClr val="tx1">
                      <a:lumMod val="50000"/>
                    </a:schemeClr>
                  </a:solidFill>
                </a:rPr>
                <a:t>Re-establish park as a focal point for the estate by creating height</a:t>
              </a:r>
            </a:p>
            <a:p>
              <a:pPr marL="171450" indent="-171450">
                <a:spcAft>
                  <a:spcPts val="400"/>
                </a:spcAft>
                <a:buFont typeface="Arial" panose="020B0604020202020204" pitchFamily="34" charset="0"/>
                <a:buChar char="•"/>
              </a:pPr>
              <a:r>
                <a:rPr lang="en-GB" sz="900">
                  <a:solidFill>
                    <a:schemeClr val="tx1">
                      <a:lumMod val="50000"/>
                    </a:schemeClr>
                  </a:solidFill>
                </a:rPr>
                <a:t>Retention of “green finger” with active frontage</a:t>
              </a:r>
            </a:p>
            <a:p>
              <a:pPr marL="171450" indent="-171450">
                <a:spcAft>
                  <a:spcPts val="400"/>
                </a:spcAft>
                <a:buFont typeface="Arial" panose="020B0604020202020204" pitchFamily="34" charset="0"/>
                <a:buChar char="•"/>
              </a:pPr>
              <a:r>
                <a:rPr lang="en-GB" sz="900">
                  <a:solidFill>
                    <a:schemeClr val="tx1">
                      <a:lumMod val="50000"/>
                    </a:schemeClr>
                  </a:solidFill>
                </a:rPr>
                <a:t>Potential improved vehicular access through new roads</a:t>
              </a:r>
            </a:p>
            <a:p>
              <a:pPr marL="171450" indent="-171450">
                <a:spcAft>
                  <a:spcPts val="400"/>
                </a:spcAft>
                <a:buFont typeface="Arial" panose="020B0604020202020204" pitchFamily="34" charset="0"/>
                <a:buChar char="•"/>
              </a:pPr>
              <a:r>
                <a:rPr lang="en-GB" sz="900">
                  <a:solidFill>
                    <a:schemeClr val="tx1">
                      <a:lumMod val="50000"/>
                    </a:schemeClr>
                  </a:solidFill>
                </a:rPr>
                <a:t>Potential future road enhanced route dependant on garden reductions</a:t>
              </a:r>
            </a:p>
            <a:p>
              <a:pPr marL="171450" indent="-171450">
                <a:spcAft>
                  <a:spcPts val="400"/>
                </a:spcAft>
                <a:buFont typeface="Arial" panose="020B0604020202020204" pitchFamily="34" charset="0"/>
                <a:buChar char="•"/>
              </a:pPr>
              <a:r>
                <a:rPr lang="en-GB" sz="900">
                  <a:solidFill>
                    <a:schemeClr val="tx1">
                      <a:lumMod val="50000"/>
                    </a:schemeClr>
                  </a:solidFill>
                </a:rPr>
                <a:t>Potential improved pedestrian access through new roads</a:t>
              </a:r>
            </a:p>
            <a:p>
              <a:pPr marL="171450" indent="-171450">
                <a:spcAft>
                  <a:spcPts val="400"/>
                </a:spcAft>
                <a:buFont typeface="Arial" panose="020B0604020202020204" pitchFamily="34" charset="0"/>
                <a:buChar char="•"/>
              </a:pPr>
              <a:r>
                <a:rPr lang="en-GB" sz="900">
                  <a:solidFill>
                    <a:schemeClr val="tx1">
                      <a:lumMod val="50000"/>
                    </a:schemeClr>
                  </a:solidFill>
                </a:rPr>
                <a:t>Potential improved landscape &amp; boundary treatment</a:t>
              </a:r>
            </a:p>
            <a:p>
              <a:pPr marL="171450" indent="-171450">
                <a:spcAft>
                  <a:spcPts val="400"/>
                </a:spcAft>
                <a:buFont typeface="Arial" panose="020B0604020202020204" pitchFamily="34" charset="0"/>
                <a:buChar char="•"/>
              </a:pPr>
              <a:r>
                <a:rPr lang="en-GB" sz="900">
                  <a:solidFill>
                    <a:schemeClr val="tx1">
                      <a:lumMod val="50000"/>
                    </a:schemeClr>
                  </a:solidFill>
                </a:rPr>
                <a:t>Potential enhanced landscape areas</a:t>
              </a:r>
            </a:p>
            <a:p>
              <a:pPr marL="171450" indent="-171450">
                <a:spcAft>
                  <a:spcPts val="400"/>
                </a:spcAft>
                <a:buFont typeface="Arial" panose="020B0604020202020204" pitchFamily="34" charset="0"/>
                <a:buChar char="•"/>
              </a:pPr>
              <a:r>
                <a:rPr lang="en-GB" sz="900">
                  <a:solidFill>
                    <a:schemeClr val="tx1">
                      <a:lumMod val="50000"/>
                    </a:schemeClr>
                  </a:solidFill>
                </a:rPr>
                <a:t>Secondary routes</a:t>
              </a:r>
            </a:p>
            <a:p>
              <a:pPr marL="171450" indent="-171450">
                <a:spcAft>
                  <a:spcPts val="400"/>
                </a:spcAft>
                <a:buFont typeface="Arial" panose="020B0604020202020204" pitchFamily="34" charset="0"/>
                <a:buChar char="•"/>
              </a:pPr>
              <a:r>
                <a:rPr lang="en-GB" sz="900">
                  <a:solidFill>
                    <a:schemeClr val="tx1">
                      <a:lumMod val="50000"/>
                    </a:schemeClr>
                  </a:solidFill>
                </a:rPr>
                <a:t>Community use</a:t>
              </a:r>
            </a:p>
            <a:p>
              <a:pPr marL="171450" indent="-171450">
                <a:spcAft>
                  <a:spcPts val="400"/>
                </a:spcAft>
                <a:buFont typeface="Arial" panose="020B0604020202020204" pitchFamily="34" charset="0"/>
                <a:buChar char="•"/>
              </a:pPr>
              <a:endParaRPr lang="en-GB" sz="900">
                <a:solidFill>
                  <a:schemeClr val="tx1">
                    <a:lumMod val="50000"/>
                  </a:schemeClr>
                </a:solidFill>
              </a:endParaRPr>
            </a:p>
            <a:p>
              <a:pPr marL="171450" indent="-171450">
                <a:spcAft>
                  <a:spcPts val="400"/>
                </a:spcAft>
                <a:buFont typeface="Arial" panose="020B0604020202020204" pitchFamily="34" charset="0"/>
                <a:buChar char="•"/>
              </a:pPr>
              <a:r>
                <a:rPr lang="en-GB" sz="900">
                  <a:solidFill>
                    <a:schemeClr val="tx1">
                      <a:lumMod val="50000"/>
                    </a:schemeClr>
                  </a:solidFill>
                </a:rPr>
                <a:t>Bus stops – key pedestrian routes to provide access</a:t>
              </a:r>
            </a:p>
            <a:p>
              <a:pPr marL="171450" indent="-171450">
                <a:spcAft>
                  <a:spcPts val="400"/>
                </a:spcAft>
                <a:buFont typeface="Arial" panose="020B0604020202020204" pitchFamily="34" charset="0"/>
                <a:buChar char="•"/>
              </a:pPr>
              <a:r>
                <a:rPr lang="en-GB" sz="900">
                  <a:solidFill>
                    <a:schemeClr val="tx1">
                      <a:lumMod val="50000"/>
                    </a:schemeClr>
                  </a:solidFill>
                </a:rPr>
                <a:t>Signage to Sale West</a:t>
              </a:r>
            </a:p>
            <a:p>
              <a:endParaRPr lang="en-GB" sz="1200"/>
            </a:p>
          </p:txBody>
        </p:sp>
        <p:pic>
          <p:nvPicPr>
            <p:cNvPr id="8" name="Picture 7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1FE00AE1-9466-4BB7-82C3-983E473238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790575"/>
              <a:ext cx="1152939" cy="3880237"/>
            </a:xfrm>
            <a:prstGeom prst="rect">
              <a:avLst/>
            </a:prstGeom>
          </p:spPr>
        </p:pic>
      </p:grpSp>
      <p:pic>
        <p:nvPicPr>
          <p:cNvPr id="12" name="Picture 11" descr="Map&#10;&#10;Description automatically generated">
            <a:extLst>
              <a:ext uri="{FF2B5EF4-FFF2-40B4-BE49-F238E27FC236}">
                <a16:creationId xmlns:a16="http://schemas.microsoft.com/office/drawing/2014/main" id="{569E2267-93F4-44B8-A6D1-2B3679D3BA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2811" y="211546"/>
            <a:ext cx="4450286" cy="63674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870DE92-B7B2-4521-A008-6552C65AB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667" y="384331"/>
            <a:ext cx="4943475" cy="1325563"/>
          </a:xfrm>
        </p:spPr>
        <p:txBody>
          <a:bodyPr>
            <a:normAutofit/>
          </a:bodyPr>
          <a:lstStyle/>
          <a:p>
            <a:r>
              <a:rPr lang="en-GB" sz="4000"/>
              <a:t>Masterplan design principles</a:t>
            </a:r>
          </a:p>
        </p:txBody>
      </p:sp>
    </p:spTree>
    <p:extLst>
      <p:ext uri="{BB962C8B-B14F-4D97-AF65-F5344CB8AC3E}">
        <p14:creationId xmlns:p14="http://schemas.microsoft.com/office/powerpoint/2010/main" val="174698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6">
            <a:extLst>
              <a:ext uri="{FF2B5EF4-FFF2-40B4-BE49-F238E27FC236}">
                <a16:creationId xmlns:a16="http://schemas.microsoft.com/office/drawing/2014/main" id="{E6B869D4-1EEF-4B5F-AD70-79AACBAEE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2" name="Picture 51" descr="Map&#10;&#10;Description automatically generated with medium confidence">
            <a:extLst>
              <a:ext uri="{FF2B5EF4-FFF2-40B4-BE49-F238E27FC236}">
                <a16:creationId xmlns:a16="http://schemas.microsoft.com/office/drawing/2014/main" id="{D05AF6A2-3BB1-472B-9764-692F8E5FCB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096" y="23805"/>
            <a:ext cx="7741586" cy="7100204"/>
          </a:xfrm>
          <a:prstGeom prst="rect">
            <a:avLst/>
          </a:prstGeom>
        </p:spPr>
      </p:pic>
      <p:pic>
        <p:nvPicPr>
          <p:cNvPr id="5" name="Content Placeholder 4" descr="Aerial view of a city&#10;&#10;Description automatically generated with low confidence">
            <a:extLst>
              <a:ext uri="{FF2B5EF4-FFF2-40B4-BE49-F238E27FC236}">
                <a16:creationId xmlns:a16="http://schemas.microsoft.com/office/drawing/2014/main" id="{7A9285CE-8618-4680-AFB8-0EB6F43BA0D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002" r="1056" b="1"/>
          <a:stretch/>
        </p:blipFill>
        <p:spPr>
          <a:xfrm>
            <a:off x="8188029" y="2400472"/>
            <a:ext cx="4003969" cy="2057046"/>
          </a:xfrm>
          <a:prstGeom prst="rect">
            <a:avLst/>
          </a:prstGeom>
        </p:spPr>
      </p:pic>
      <p:pic>
        <p:nvPicPr>
          <p:cNvPr id="19" name="Content Placeholder 4" descr="A picture containing sky, outdoor, several&#10;&#10;Description automatically generated">
            <a:extLst>
              <a:ext uri="{FF2B5EF4-FFF2-40B4-BE49-F238E27FC236}">
                <a16:creationId xmlns:a16="http://schemas.microsoft.com/office/drawing/2014/main" id="{6BF1D451-8CAB-4348-A728-0AFB7657A52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226" r="1" b="14375"/>
          <a:stretch/>
        </p:blipFill>
        <p:spPr>
          <a:xfrm>
            <a:off x="8188029" y="4629229"/>
            <a:ext cx="4003969" cy="2228771"/>
          </a:xfrm>
          <a:prstGeom prst="rect">
            <a:avLst/>
          </a:prstGeom>
        </p:spPr>
      </p:pic>
      <p:pic>
        <p:nvPicPr>
          <p:cNvPr id="11" name="Picture 10" descr="A high angle view of a flooded area&#10;&#10;Description automatically generated with low confidence">
            <a:extLst>
              <a:ext uri="{FF2B5EF4-FFF2-40B4-BE49-F238E27FC236}">
                <a16:creationId xmlns:a16="http://schemas.microsoft.com/office/drawing/2014/main" id="{DAA1ADE0-315F-4C1A-B434-CDE32600305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727" b="15110"/>
          <a:stretch/>
        </p:blipFill>
        <p:spPr>
          <a:xfrm>
            <a:off x="8186507" y="-10"/>
            <a:ext cx="4003969" cy="2228771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98E4D5A0-10FC-4229-AF73-82B118C700A2}"/>
              </a:ext>
            </a:extLst>
          </p:cNvPr>
          <p:cNvGrpSpPr/>
          <p:nvPr/>
        </p:nvGrpSpPr>
        <p:grpSpPr>
          <a:xfrm>
            <a:off x="3176698" y="2059246"/>
            <a:ext cx="1208531" cy="1200727"/>
            <a:chOff x="3899179" y="840510"/>
            <a:chExt cx="1208531" cy="1200727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48C76816-2252-4B62-8183-88E4CBFBD852}"/>
                </a:ext>
              </a:extLst>
            </p:cNvPr>
            <p:cNvSpPr/>
            <p:nvPr/>
          </p:nvSpPr>
          <p:spPr>
            <a:xfrm>
              <a:off x="3908419" y="840510"/>
              <a:ext cx="1199291" cy="120072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D2A17E9-D53B-458C-8EB4-D3363383D077}"/>
                </a:ext>
              </a:extLst>
            </p:cNvPr>
            <p:cNvSpPr txBox="1"/>
            <p:nvPr/>
          </p:nvSpPr>
          <p:spPr>
            <a:xfrm>
              <a:off x="3899179" y="1049721"/>
              <a:ext cx="119929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b="1" dirty="0"/>
                <a:t>Additional parking added to existing properties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CF6E682-AA51-4723-808C-E1FEC228B376}"/>
              </a:ext>
            </a:extLst>
          </p:cNvPr>
          <p:cNvGrpSpPr/>
          <p:nvPr/>
        </p:nvGrpSpPr>
        <p:grpSpPr>
          <a:xfrm>
            <a:off x="7177160" y="5229356"/>
            <a:ext cx="1123950" cy="1143000"/>
            <a:chOff x="3908419" y="840510"/>
            <a:chExt cx="1204316" cy="1200727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8E73F01-FDBB-4E44-8A65-47DCBE32330F}"/>
                </a:ext>
              </a:extLst>
            </p:cNvPr>
            <p:cNvSpPr/>
            <p:nvPr/>
          </p:nvSpPr>
          <p:spPr>
            <a:xfrm>
              <a:off x="3908419" y="840510"/>
              <a:ext cx="1199291" cy="120072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752760C-6F0F-4CC5-BDC6-58C8D38F2E8B}"/>
                </a:ext>
              </a:extLst>
            </p:cNvPr>
            <p:cNvSpPr txBox="1"/>
            <p:nvPr/>
          </p:nvSpPr>
          <p:spPr>
            <a:xfrm>
              <a:off x="3913444" y="995236"/>
              <a:ext cx="1199291" cy="8083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1100" b="1"/>
            </a:p>
            <a:p>
              <a:pPr algn="ctr"/>
              <a:r>
                <a:rPr lang="en-GB" sz="1100" b="1"/>
                <a:t>Existing road ends, new road begins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D237B1D-0E44-4924-8C00-1D2D22E086A8}"/>
              </a:ext>
            </a:extLst>
          </p:cNvPr>
          <p:cNvGrpSpPr/>
          <p:nvPr/>
        </p:nvGrpSpPr>
        <p:grpSpPr>
          <a:xfrm>
            <a:off x="5422628" y="5849095"/>
            <a:ext cx="1298234" cy="1210830"/>
            <a:chOff x="3899179" y="840510"/>
            <a:chExt cx="1208531" cy="1200727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E567F52-063A-451C-83F5-DBA3E6668429}"/>
                </a:ext>
              </a:extLst>
            </p:cNvPr>
            <p:cNvSpPr/>
            <p:nvPr/>
          </p:nvSpPr>
          <p:spPr>
            <a:xfrm>
              <a:off x="3908419" y="840510"/>
              <a:ext cx="1199291" cy="120072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29FB268-C1AB-45C8-8001-852824D5C1F2}"/>
                </a:ext>
              </a:extLst>
            </p:cNvPr>
            <p:cNvSpPr txBox="1"/>
            <p:nvPr/>
          </p:nvSpPr>
          <p:spPr>
            <a:xfrm>
              <a:off x="3899179" y="1049721"/>
              <a:ext cx="119929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b="1"/>
                <a:t>Retained trees in new community space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36699C6-D177-488E-82A2-63FFB32F34F5}"/>
              </a:ext>
            </a:extLst>
          </p:cNvPr>
          <p:cNvGrpSpPr/>
          <p:nvPr/>
        </p:nvGrpSpPr>
        <p:grpSpPr>
          <a:xfrm>
            <a:off x="7592891" y="1448910"/>
            <a:ext cx="1572025" cy="1571532"/>
            <a:chOff x="3908419" y="840510"/>
            <a:chExt cx="1204316" cy="1200727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EC611F8-6798-406C-B397-3117266D5170}"/>
                </a:ext>
              </a:extLst>
            </p:cNvPr>
            <p:cNvSpPr/>
            <p:nvPr/>
          </p:nvSpPr>
          <p:spPr>
            <a:xfrm>
              <a:off x="3908419" y="840510"/>
              <a:ext cx="1199291" cy="120072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8573F6D-E8DC-4908-87C7-F549B08A23CB}"/>
                </a:ext>
              </a:extLst>
            </p:cNvPr>
            <p:cNvSpPr txBox="1"/>
            <p:nvPr/>
          </p:nvSpPr>
          <p:spPr>
            <a:xfrm>
              <a:off x="3913444" y="995236"/>
              <a:ext cx="1199291" cy="717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1100" b="1"/>
            </a:p>
            <a:p>
              <a:pPr algn="ctr"/>
              <a:r>
                <a:rPr lang="en-GB" sz="1100" b="1"/>
                <a:t>New houses rotated to avoid separation and  to knit the new and existing fabrics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42557B1-3B90-4289-A998-B750AE7CDE4A}"/>
              </a:ext>
            </a:extLst>
          </p:cNvPr>
          <p:cNvGrpSpPr/>
          <p:nvPr/>
        </p:nvGrpSpPr>
        <p:grpSpPr>
          <a:xfrm>
            <a:off x="197615" y="4830125"/>
            <a:ext cx="1441041" cy="1419225"/>
            <a:chOff x="4180440" y="846926"/>
            <a:chExt cx="1203632" cy="1200727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01EB8C84-E8F3-460E-8BD7-FF102EB80422}"/>
                </a:ext>
              </a:extLst>
            </p:cNvPr>
            <p:cNvSpPr/>
            <p:nvPr/>
          </p:nvSpPr>
          <p:spPr>
            <a:xfrm>
              <a:off x="4180440" y="846926"/>
              <a:ext cx="1199291" cy="120072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6B3BB8F-9C31-40D9-99BA-3F1F97D03115}"/>
                </a:ext>
              </a:extLst>
            </p:cNvPr>
            <p:cNvSpPr txBox="1"/>
            <p:nvPr/>
          </p:nvSpPr>
          <p:spPr>
            <a:xfrm>
              <a:off x="4184781" y="1043653"/>
              <a:ext cx="1199291" cy="7941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1100" b="1"/>
            </a:p>
            <a:p>
              <a:pPr algn="ctr"/>
              <a:r>
                <a:rPr lang="en-GB" sz="1100" b="1"/>
                <a:t>Visitor parking added following feedback from residents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F837B3B-B626-4C5F-878B-68730AFA536E}"/>
              </a:ext>
            </a:extLst>
          </p:cNvPr>
          <p:cNvGrpSpPr/>
          <p:nvPr/>
        </p:nvGrpSpPr>
        <p:grpSpPr>
          <a:xfrm>
            <a:off x="4845603" y="-165296"/>
            <a:ext cx="1123950" cy="1143000"/>
            <a:chOff x="3908419" y="840510"/>
            <a:chExt cx="1204316" cy="1200727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3BB1B8E2-A7CD-432E-8762-4D20E417737A}"/>
                </a:ext>
              </a:extLst>
            </p:cNvPr>
            <p:cNvSpPr/>
            <p:nvPr/>
          </p:nvSpPr>
          <p:spPr>
            <a:xfrm>
              <a:off x="3908419" y="840510"/>
              <a:ext cx="1199291" cy="120072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CB93F54-0D2C-4932-BDEC-B802903F9EAD}"/>
                </a:ext>
              </a:extLst>
            </p:cNvPr>
            <p:cNvSpPr txBox="1"/>
            <p:nvPr/>
          </p:nvSpPr>
          <p:spPr>
            <a:xfrm>
              <a:off x="3913444" y="895175"/>
              <a:ext cx="1199291" cy="9861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1100" b="1"/>
            </a:p>
            <a:p>
              <a:pPr algn="ctr"/>
              <a:r>
                <a:rPr lang="en-GB" sz="1100" b="1"/>
                <a:t>New play area and community spaces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1831D81-5254-4EC1-8210-21337EEB9D48}"/>
              </a:ext>
            </a:extLst>
          </p:cNvPr>
          <p:cNvGrpSpPr/>
          <p:nvPr/>
        </p:nvGrpSpPr>
        <p:grpSpPr>
          <a:xfrm>
            <a:off x="142875" y="904875"/>
            <a:ext cx="1123950" cy="1143000"/>
            <a:chOff x="3908419" y="840510"/>
            <a:chExt cx="1204316" cy="1200727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FC63E810-3E29-4A75-A38A-BFEEC9D0C238}"/>
                </a:ext>
              </a:extLst>
            </p:cNvPr>
            <p:cNvSpPr/>
            <p:nvPr/>
          </p:nvSpPr>
          <p:spPr>
            <a:xfrm>
              <a:off x="3908419" y="840510"/>
              <a:ext cx="1199291" cy="120072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5341B16-C751-4CE8-BC1D-7138EDB02672}"/>
                </a:ext>
              </a:extLst>
            </p:cNvPr>
            <p:cNvSpPr txBox="1"/>
            <p:nvPr/>
          </p:nvSpPr>
          <p:spPr>
            <a:xfrm>
              <a:off x="3913444" y="945205"/>
              <a:ext cx="1199291" cy="9861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b="1"/>
                <a:t>New resurfaced parking courts across the estate</a:t>
              </a:r>
            </a:p>
          </p:txBody>
        </p: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19E3A7C-04C7-4300-9820-ACC2DE1693D8}"/>
              </a:ext>
            </a:extLst>
          </p:cNvPr>
          <p:cNvCxnSpPr>
            <a:cxnSpLocks/>
          </p:cNvCxnSpPr>
          <p:nvPr/>
        </p:nvCxnSpPr>
        <p:spPr>
          <a:xfrm flipH="1">
            <a:off x="4591050" y="571500"/>
            <a:ext cx="342900" cy="1428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E5CB230-1035-42D4-B7E3-1479C441C805}"/>
              </a:ext>
            </a:extLst>
          </p:cNvPr>
          <p:cNvCxnSpPr>
            <a:cxnSpLocks/>
          </p:cNvCxnSpPr>
          <p:nvPr/>
        </p:nvCxnSpPr>
        <p:spPr>
          <a:xfrm flipH="1">
            <a:off x="6598794" y="2367029"/>
            <a:ext cx="1048196" cy="22116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7037AA5-6824-4DF8-8239-318D766B9825}"/>
              </a:ext>
            </a:extLst>
          </p:cNvPr>
          <p:cNvCxnSpPr>
            <a:cxnSpLocks/>
          </p:cNvCxnSpPr>
          <p:nvPr/>
        </p:nvCxnSpPr>
        <p:spPr>
          <a:xfrm flipH="1">
            <a:off x="1117934" y="883737"/>
            <a:ext cx="197079" cy="22579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CF30399-88B7-4A6E-9FB8-42A45D0BB996}"/>
              </a:ext>
            </a:extLst>
          </p:cNvPr>
          <p:cNvCxnSpPr>
            <a:cxnSpLocks/>
          </p:cNvCxnSpPr>
          <p:nvPr/>
        </p:nvCxnSpPr>
        <p:spPr>
          <a:xfrm flipH="1" flipV="1">
            <a:off x="4149528" y="2767744"/>
            <a:ext cx="491373" cy="68825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A4BB673-60C3-435E-A7AC-A9D3A3C59F48}"/>
              </a:ext>
            </a:extLst>
          </p:cNvPr>
          <p:cNvCxnSpPr>
            <a:cxnSpLocks/>
          </p:cNvCxnSpPr>
          <p:nvPr/>
        </p:nvCxnSpPr>
        <p:spPr>
          <a:xfrm flipH="1" flipV="1">
            <a:off x="759855" y="5974263"/>
            <a:ext cx="1499869" cy="48024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>
            <a:extLst>
              <a:ext uri="{FF2B5EF4-FFF2-40B4-BE49-F238E27FC236}">
                <a16:creationId xmlns:a16="http://schemas.microsoft.com/office/drawing/2014/main" id="{A2E6B1D8-0601-48F1-8FCE-FAFD716850D1}"/>
              </a:ext>
            </a:extLst>
          </p:cNvPr>
          <p:cNvGrpSpPr/>
          <p:nvPr/>
        </p:nvGrpSpPr>
        <p:grpSpPr>
          <a:xfrm>
            <a:off x="40950" y="3245191"/>
            <a:ext cx="978622" cy="996296"/>
            <a:chOff x="4097893" y="866921"/>
            <a:chExt cx="1237704" cy="1200727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1F41385B-4576-4CF5-860E-79A6DB486C62}"/>
                </a:ext>
              </a:extLst>
            </p:cNvPr>
            <p:cNvSpPr/>
            <p:nvPr/>
          </p:nvSpPr>
          <p:spPr>
            <a:xfrm>
              <a:off x="4136306" y="866921"/>
              <a:ext cx="1199291" cy="120072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079EF7F-90AD-4541-B9D0-9151F16D81A1}"/>
                </a:ext>
              </a:extLst>
            </p:cNvPr>
            <p:cNvSpPr txBox="1"/>
            <p:nvPr/>
          </p:nvSpPr>
          <p:spPr>
            <a:xfrm>
              <a:off x="4097893" y="961161"/>
              <a:ext cx="1199292" cy="630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1100" b="1"/>
            </a:p>
            <a:p>
              <a:pPr algn="ctr"/>
              <a:r>
                <a:rPr lang="en-GB" sz="1100" b="1"/>
                <a:t>New seating areas</a:t>
              </a:r>
            </a:p>
          </p:txBody>
        </p:sp>
      </p:grp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47B6012C-01C0-48A8-96B6-76C4D24D6A59}"/>
              </a:ext>
            </a:extLst>
          </p:cNvPr>
          <p:cNvCxnSpPr>
            <a:cxnSpLocks/>
          </p:cNvCxnSpPr>
          <p:nvPr/>
        </p:nvCxnSpPr>
        <p:spPr>
          <a:xfrm flipH="1">
            <a:off x="351789" y="2971011"/>
            <a:ext cx="48223" cy="36308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0402F43C-0EF9-45CB-B6A4-E9394ED9E430}"/>
              </a:ext>
            </a:extLst>
          </p:cNvPr>
          <p:cNvCxnSpPr>
            <a:cxnSpLocks/>
          </p:cNvCxnSpPr>
          <p:nvPr/>
        </p:nvCxnSpPr>
        <p:spPr>
          <a:xfrm flipH="1" flipV="1">
            <a:off x="6934200" y="5376643"/>
            <a:ext cx="438150" cy="10477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7A88C259-2F5E-4F69-B48B-710845EC2CBB}"/>
              </a:ext>
            </a:extLst>
          </p:cNvPr>
          <p:cNvCxnSpPr>
            <a:cxnSpLocks/>
          </p:cNvCxnSpPr>
          <p:nvPr/>
        </p:nvCxnSpPr>
        <p:spPr>
          <a:xfrm>
            <a:off x="5534025" y="5376643"/>
            <a:ext cx="247650" cy="59785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Group 63">
            <a:extLst>
              <a:ext uri="{FF2B5EF4-FFF2-40B4-BE49-F238E27FC236}">
                <a16:creationId xmlns:a16="http://schemas.microsoft.com/office/drawing/2014/main" id="{CB3595FE-2DD8-42FE-B263-495D4E9717E1}"/>
              </a:ext>
            </a:extLst>
          </p:cNvPr>
          <p:cNvGrpSpPr/>
          <p:nvPr/>
        </p:nvGrpSpPr>
        <p:grpSpPr>
          <a:xfrm>
            <a:off x="7920110" y="3676781"/>
            <a:ext cx="1123950" cy="1143000"/>
            <a:chOff x="3908419" y="840510"/>
            <a:chExt cx="1204316" cy="1200727"/>
          </a:xfrm>
        </p:grpSpPr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B567C5CD-4A48-47E0-B343-18698FADFA6F}"/>
                </a:ext>
              </a:extLst>
            </p:cNvPr>
            <p:cNvSpPr/>
            <p:nvPr/>
          </p:nvSpPr>
          <p:spPr>
            <a:xfrm>
              <a:off x="3908419" y="840510"/>
              <a:ext cx="1199291" cy="120072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BAF71D4A-E808-456E-AB95-CA22FE5FE841}"/>
                </a:ext>
              </a:extLst>
            </p:cNvPr>
            <p:cNvSpPr txBox="1"/>
            <p:nvPr/>
          </p:nvSpPr>
          <p:spPr>
            <a:xfrm>
              <a:off x="3913444" y="995236"/>
              <a:ext cx="1199291" cy="8083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1100" b="1"/>
            </a:p>
            <a:p>
              <a:pPr algn="ctr"/>
              <a:r>
                <a:rPr lang="en-GB" sz="1100" b="1"/>
                <a:t>New trees across the estate</a:t>
              </a:r>
            </a:p>
          </p:txBody>
        </p:sp>
      </p:grp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83FB5381-E0DC-4C32-AB52-1DBC1B085B93}"/>
              </a:ext>
            </a:extLst>
          </p:cNvPr>
          <p:cNvCxnSpPr>
            <a:cxnSpLocks/>
          </p:cNvCxnSpPr>
          <p:nvPr/>
        </p:nvCxnSpPr>
        <p:spPr>
          <a:xfrm flipH="1" flipV="1">
            <a:off x="7393412" y="3852771"/>
            <a:ext cx="669760" cy="23613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30133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6">
      <a:dk1>
        <a:srgbClr val="757B86"/>
      </a:dk1>
      <a:lt1>
        <a:sysClr val="window" lastClr="FFFFFF"/>
      </a:lt1>
      <a:dk2>
        <a:srgbClr val="7CC5AB"/>
      </a:dk2>
      <a:lt2>
        <a:srgbClr val="48ACB1"/>
      </a:lt2>
      <a:accent1>
        <a:srgbClr val="7CC5AB"/>
      </a:accent1>
      <a:accent2>
        <a:srgbClr val="48ACB1"/>
      </a:accent2>
      <a:accent3>
        <a:srgbClr val="EABC1D"/>
      </a:accent3>
      <a:accent4>
        <a:srgbClr val="F5E492"/>
      </a:accent4>
      <a:accent5>
        <a:srgbClr val="DD8296"/>
      </a:accent5>
      <a:accent6>
        <a:srgbClr val="4D7FB4"/>
      </a:accent6>
      <a:hlink>
        <a:srgbClr val="48ACB1"/>
      </a:hlink>
      <a:folHlink>
        <a:srgbClr val="48ACB1"/>
      </a:folHlink>
    </a:clrScheme>
    <a:fontScheme name="Irwell Valley Homes Final">
      <a:majorFont>
        <a:latin typeface="Helvetica LT"/>
        <a:ea typeface=""/>
        <a:cs typeface=""/>
      </a:majorFont>
      <a:minorFont>
        <a:latin typeface="Helvetica L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64755A360F7946A6AB84FE1FF9877D" ma:contentTypeVersion="16" ma:contentTypeDescription="Create a new document." ma:contentTypeScope="" ma:versionID="c6df9d5e20d3a334c89ccd7fa8defdce">
  <xsd:schema xmlns:xsd="http://www.w3.org/2001/XMLSchema" xmlns:xs="http://www.w3.org/2001/XMLSchema" xmlns:p="http://schemas.microsoft.com/office/2006/metadata/properties" xmlns:ns2="a83d2fae-0e03-45de-a323-7bab9f207277" xmlns:ns3="42c7cbc0-fd20-49f1-b383-9223a4f31971" targetNamespace="http://schemas.microsoft.com/office/2006/metadata/properties" ma:root="true" ma:fieldsID="76311607dc58ade0c76da3ee8dcfb47b" ns2:_="" ns3:_="">
    <xsd:import namespace="a83d2fae-0e03-45de-a323-7bab9f207277"/>
    <xsd:import namespace="42c7cbc0-fd20-49f1-b383-9223a4f3197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3d2fae-0e03-45de-a323-7bab9f2072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3323a573-f4b2-49c1-a657-d409971bfa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c7cbc0-fd20-49f1-b383-9223a4f3197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109192a-5b04-4454-8e51-2aa11a96da21}" ma:internalName="TaxCatchAll" ma:showField="CatchAllData" ma:web="42c7cbc0-fd20-49f1-b383-9223a4f3197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83d2fae-0e03-45de-a323-7bab9f207277">
      <Terms xmlns="http://schemas.microsoft.com/office/infopath/2007/PartnerControls"/>
    </lcf76f155ced4ddcb4097134ff3c332f>
    <TaxCatchAll xmlns="42c7cbc0-fd20-49f1-b383-9223a4f31971" xsi:nil="true"/>
    <SharedWithUsers xmlns="42c7cbc0-fd20-49f1-b383-9223a4f31971">
      <UserInfo>
        <DisplayName>Louise Marsden</DisplayName>
        <AccountId>472</AccountId>
        <AccountType/>
      </UserInfo>
      <UserInfo>
        <DisplayName>Jenni Pocsai</DisplayName>
        <AccountId>553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62D56A8-5ACD-4660-8BDE-8415671D14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83d2fae-0e03-45de-a323-7bab9f207277"/>
    <ds:schemaRef ds:uri="42c7cbc0-fd20-49f1-b383-9223a4f3197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9AE0F95-0952-4EDE-B9B0-595C1B120583}">
  <ds:schemaRefs>
    <ds:schemaRef ds:uri="901d7c51-817f-46a5-810b-d3917916a81f"/>
    <ds:schemaRef ds:uri="b2a5bf78-8baa-4fb4-99bc-454fc787280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a83d2fae-0e03-45de-a323-7bab9f207277"/>
    <ds:schemaRef ds:uri="42c7cbc0-fd20-49f1-b383-9223a4f31971"/>
  </ds:schemaRefs>
</ds:datastoreItem>
</file>

<file path=customXml/itemProps3.xml><?xml version="1.0" encoding="utf-8"?>
<ds:datastoreItem xmlns:ds="http://schemas.openxmlformats.org/officeDocument/2006/customXml" ds:itemID="{731F4621-CC90-4DC5-AFB7-7AD49AEF09D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1028</Words>
  <Application>Microsoft Office PowerPoint</Application>
  <PresentationFormat>Widescreen</PresentationFormat>
  <Paragraphs>203</Paragraphs>
  <Slides>15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Helvetica</vt:lpstr>
      <vt:lpstr>Helvetica LT</vt:lpstr>
      <vt:lpstr>Office Theme</vt:lpstr>
      <vt:lpstr>PowerPoint Presentation</vt:lpstr>
      <vt:lpstr>PowerPoint Presentation</vt:lpstr>
      <vt:lpstr>About the estate</vt:lpstr>
      <vt:lpstr>National &amp; Regional Context</vt:lpstr>
      <vt:lpstr>£50 million  regeneration project 2020-2030</vt:lpstr>
      <vt:lpstr>PowerPoint Presentation</vt:lpstr>
      <vt:lpstr>Design Challenges</vt:lpstr>
      <vt:lpstr>Masterplan design principles</vt:lpstr>
      <vt:lpstr>PowerPoint Presentation</vt:lpstr>
      <vt:lpstr>Investing in Existing Homes</vt:lpstr>
      <vt:lpstr>Funding</vt:lpstr>
      <vt:lpstr>Community Projects &amp; Green Infrastructure </vt:lpstr>
      <vt:lpstr>Challenges</vt:lpstr>
      <vt:lpstr>How you can help</vt:lpstr>
      <vt:lpstr>What’s gone well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Rhian Stratton</dc:creator>
  <cp:lastModifiedBy>Kieran Hurley</cp:lastModifiedBy>
  <cp:revision>4</cp:revision>
  <dcterms:created xsi:type="dcterms:W3CDTF">2020-07-15T16:43:46Z</dcterms:created>
  <dcterms:modified xsi:type="dcterms:W3CDTF">2023-02-06T09:46:47Z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0x010100AD64755A360F7946A6AB84FE1FF9877D</vt:lpwstr>
  </property>
  <property fmtid="{D5CDD505-2E9C-101B-9397-08002B2CF9AE}" pid="3" name="MediaServiceImageTags">
    <vt:lpwstr/>
  </property>
</Properties>
</file>