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85" r:id="rId6"/>
    <p:sldMasterId id="2147483697" r:id="rId7"/>
    <p:sldMasterId id="2147483699" r:id="rId8"/>
  </p:sldMasterIdLst>
  <p:notesMasterIdLst>
    <p:notesMasterId r:id="rId33"/>
  </p:notesMasterIdLst>
  <p:sldIdLst>
    <p:sldId id="4295" r:id="rId9"/>
    <p:sldId id="1446" r:id="rId10"/>
    <p:sldId id="4261" r:id="rId11"/>
    <p:sldId id="4263" r:id="rId12"/>
    <p:sldId id="4264" r:id="rId13"/>
    <p:sldId id="4279" r:id="rId14"/>
    <p:sldId id="4284" r:id="rId15"/>
    <p:sldId id="4282" r:id="rId16"/>
    <p:sldId id="4290" r:id="rId17"/>
    <p:sldId id="4271" r:id="rId18"/>
    <p:sldId id="4259" r:id="rId19"/>
    <p:sldId id="4276" r:id="rId20"/>
    <p:sldId id="4277" r:id="rId21"/>
    <p:sldId id="4291" r:id="rId22"/>
    <p:sldId id="4283" r:id="rId23"/>
    <p:sldId id="4286" r:id="rId24"/>
    <p:sldId id="4287" r:id="rId25"/>
    <p:sldId id="4260" r:id="rId26"/>
    <p:sldId id="4267" r:id="rId27"/>
    <p:sldId id="4292" r:id="rId28"/>
    <p:sldId id="4289" r:id="rId29"/>
    <p:sldId id="4275" r:id="rId30"/>
    <p:sldId id="4280" r:id="rId31"/>
    <p:sldId id="4294" r:id="rId32"/>
  </p:sldIdLst>
  <p:sldSz cx="12192000" cy="6858000"/>
  <p:notesSz cx="6886575"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4B5603-A71E-941A-13E7-13A2E3E5C7C0}" name="Caroline Taylor" initials="CT" userId="S::Caroline.Taylor@local.gov.uk::bcf13ace-a2a4-4334-a7fe-33eb49c67d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2F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45" autoAdjust="0"/>
    <p:restoredTop sz="84758" autoAdjust="0"/>
  </p:normalViewPr>
  <p:slideViewPr>
    <p:cSldViewPr snapToGrid="0">
      <p:cViewPr varScale="1">
        <p:scale>
          <a:sx n="63" d="100"/>
          <a:sy n="63" d="100"/>
        </p:scale>
        <p:origin x="712"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presProps" Target="presProps.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notesMaster" Target="notesMasters/notesMaster1.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viewProps" Target="viewProps.xml"/><Relationship Id="rId8" Type="http://schemas.openxmlformats.org/officeDocument/2006/relationships/slideMaster" Target="slideMasters/slideMaster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183" cy="502676"/>
          </a:xfrm>
          <a:prstGeom prst="rect">
            <a:avLst/>
          </a:prstGeom>
        </p:spPr>
        <p:txBody>
          <a:bodyPr vert="horz" lIns="96597" tIns="48299" rIns="96597" bIns="48299" rtlCol="0"/>
          <a:lstStyle>
            <a:lvl1pPr algn="l">
              <a:defRPr sz="1300"/>
            </a:lvl1pPr>
          </a:lstStyle>
          <a:p>
            <a:endParaRPr lang="en-GB"/>
          </a:p>
        </p:txBody>
      </p:sp>
      <p:sp>
        <p:nvSpPr>
          <p:cNvPr id="3" name="Date Placeholder 2"/>
          <p:cNvSpPr>
            <a:spLocks noGrp="1"/>
          </p:cNvSpPr>
          <p:nvPr>
            <p:ph type="dt" idx="1"/>
          </p:nvPr>
        </p:nvSpPr>
        <p:spPr>
          <a:xfrm>
            <a:off x="3900799" y="0"/>
            <a:ext cx="2984183" cy="502676"/>
          </a:xfrm>
          <a:prstGeom prst="rect">
            <a:avLst/>
          </a:prstGeom>
        </p:spPr>
        <p:txBody>
          <a:bodyPr vert="horz" lIns="96597" tIns="48299" rIns="96597" bIns="48299" rtlCol="0"/>
          <a:lstStyle>
            <a:lvl1pPr algn="r">
              <a:defRPr sz="1300"/>
            </a:lvl1pPr>
          </a:lstStyle>
          <a:p>
            <a:fld id="{5A82C240-7275-4351-B6D3-C96E4632B3A0}" type="datetimeFigureOut">
              <a:rPr lang="en-GB" smtClean="0"/>
              <a:t>05/06/2025</a:t>
            </a:fld>
            <a:endParaRPr lang="en-GB"/>
          </a:p>
        </p:txBody>
      </p:sp>
      <p:sp>
        <p:nvSpPr>
          <p:cNvPr id="4" name="Slide Image Placeholder 3"/>
          <p:cNvSpPr>
            <a:spLocks noGrp="1" noRot="1" noChangeAspect="1"/>
          </p:cNvSpPr>
          <p:nvPr>
            <p:ph type="sldImg" idx="2"/>
          </p:nvPr>
        </p:nvSpPr>
        <p:spPr>
          <a:xfrm>
            <a:off x="438150" y="1252538"/>
            <a:ext cx="6010275" cy="3381375"/>
          </a:xfrm>
          <a:prstGeom prst="rect">
            <a:avLst/>
          </a:prstGeom>
          <a:noFill/>
          <a:ln w="12700">
            <a:solidFill>
              <a:prstClr val="black"/>
            </a:solidFill>
          </a:ln>
        </p:spPr>
        <p:txBody>
          <a:bodyPr vert="horz" lIns="96597" tIns="48299" rIns="96597" bIns="48299" rtlCol="0" anchor="ctr"/>
          <a:lstStyle/>
          <a:p>
            <a:endParaRPr lang="en-GB"/>
          </a:p>
        </p:txBody>
      </p:sp>
      <p:sp>
        <p:nvSpPr>
          <p:cNvPr id="5" name="Notes Placeholder 4"/>
          <p:cNvSpPr>
            <a:spLocks noGrp="1"/>
          </p:cNvSpPr>
          <p:nvPr>
            <p:ph type="body" sz="quarter" idx="3"/>
          </p:nvPr>
        </p:nvSpPr>
        <p:spPr>
          <a:xfrm>
            <a:off x="688658" y="4821506"/>
            <a:ext cx="5509260" cy="3944868"/>
          </a:xfrm>
          <a:prstGeom prst="rect">
            <a:avLst/>
          </a:prstGeom>
        </p:spPr>
        <p:txBody>
          <a:bodyPr vert="horz" lIns="96597" tIns="48299" rIns="96597" bIns="4829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4183" cy="502674"/>
          </a:xfrm>
          <a:prstGeom prst="rect">
            <a:avLst/>
          </a:prstGeom>
        </p:spPr>
        <p:txBody>
          <a:bodyPr vert="horz" lIns="96597" tIns="48299" rIns="96597" bIns="48299" rtlCol="0" anchor="b"/>
          <a:lstStyle>
            <a:lvl1pPr algn="l">
              <a:defRPr sz="1300"/>
            </a:lvl1pPr>
          </a:lstStyle>
          <a:p>
            <a:endParaRPr lang="en-GB"/>
          </a:p>
        </p:txBody>
      </p:sp>
      <p:sp>
        <p:nvSpPr>
          <p:cNvPr id="7" name="Slide Number Placeholder 6"/>
          <p:cNvSpPr>
            <a:spLocks noGrp="1"/>
          </p:cNvSpPr>
          <p:nvPr>
            <p:ph type="sldNum" sz="quarter" idx="5"/>
          </p:nvPr>
        </p:nvSpPr>
        <p:spPr>
          <a:xfrm>
            <a:off x="3900799" y="9516039"/>
            <a:ext cx="2984183" cy="502674"/>
          </a:xfrm>
          <a:prstGeom prst="rect">
            <a:avLst/>
          </a:prstGeom>
        </p:spPr>
        <p:txBody>
          <a:bodyPr vert="horz" lIns="96597" tIns="48299" rIns="96597" bIns="48299" rtlCol="0" anchor="b"/>
          <a:lstStyle>
            <a:lvl1pPr algn="r">
              <a:defRPr sz="1300"/>
            </a:lvl1pPr>
          </a:lstStyle>
          <a:p>
            <a:fld id="{1161654B-025F-4C5F-A36A-0AA6E1FAE227}" type="slidenum">
              <a:rPr lang="en-GB" smtClean="0"/>
              <a:t>‹#›</a:t>
            </a:fld>
            <a:endParaRPr lang="en-GB"/>
          </a:p>
        </p:txBody>
      </p:sp>
    </p:spTree>
    <p:extLst>
      <p:ext uri="{BB962C8B-B14F-4D97-AF65-F5344CB8AC3E}">
        <p14:creationId xmlns:p14="http://schemas.microsoft.com/office/powerpoint/2010/main" val="3243945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should be removed for local presentation but please acknowledge the ADASS Carers Policy Group, Partners in Care and Health and Carers Trust when using the slide deck. </a:t>
            </a:r>
          </a:p>
        </p:txBody>
      </p:sp>
      <p:sp>
        <p:nvSpPr>
          <p:cNvPr id="4" name="Slide Number Placeholder 3"/>
          <p:cNvSpPr>
            <a:spLocks noGrp="1"/>
          </p:cNvSpPr>
          <p:nvPr>
            <p:ph type="sldNum" sz="quarter" idx="5"/>
          </p:nvPr>
        </p:nvSpPr>
        <p:spPr/>
        <p:txBody>
          <a:bodyPr/>
          <a:lstStyle/>
          <a:p>
            <a:fld id="{1161654B-025F-4C5F-A36A-0AA6E1FAE227}" type="slidenum">
              <a:rPr lang="en-GB" smtClean="0"/>
              <a:t>1</a:t>
            </a:fld>
            <a:endParaRPr lang="en-GB"/>
          </a:p>
        </p:txBody>
      </p:sp>
    </p:spTree>
    <p:extLst>
      <p:ext uri="{BB962C8B-B14F-4D97-AF65-F5344CB8AC3E}">
        <p14:creationId xmlns:p14="http://schemas.microsoft.com/office/powerpoint/2010/main" val="3737870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1DD0A-A549-B84F-26EA-04FD65540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1546F-E565-C2C6-E14A-9C9925F03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EA793D-E647-FE21-1DE7-DBBBFA2D9EE9}"/>
              </a:ext>
            </a:extLst>
          </p:cNvPr>
          <p:cNvSpPr>
            <a:spLocks noGrp="1"/>
          </p:cNvSpPr>
          <p:nvPr>
            <p:ph type="body" idx="1"/>
          </p:nvPr>
        </p:nvSpPr>
        <p:spPr/>
        <p:txBody>
          <a:bodyPr/>
          <a:lstStyle/>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Frontline staff in adult services should be familiar with the wellbeing outcomes in the Care Act but they are listed here for completeness: personal dignity (including treatment of the individual with respect); physical and mental health and emotional well-being; protection from abuse and neglect; control by the individual over day-to-day life (including over care and support, or support, provided to the individual and the way in which it is provided); participation in work, education, training or recreation; social and economic well-being; domestic, family and personal relationships; suitability of living accommodation; the individual's contribution to society.</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‘No hierarchy’ means that for example the wellbeing impact of providing emotional support to an adult is weighed equally against the impact of other types of support such as personal care.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You could have some discussion about the Care Act wellbeing outcomes and which ones are particularly relevant to young carers and how their wellbeing might be impacted by caring roles within the family.</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As preparation for CQC assessment, can staff evidence how the council explicitly promotes the wellbeing of young carers, young carers in transition to adult services and parent-carers? </a:t>
            </a:r>
          </a:p>
          <a:p>
            <a:pPr marL="0" indent="0">
              <a:buNone/>
            </a:pPr>
            <a:endParaRPr lang="en-GB" sz="1100" dirty="0">
              <a:latin typeface="Arial" panose="020B060402020202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91939BE4-7B05-F53B-A751-3655D17CBE2A}"/>
              </a:ext>
            </a:extLst>
          </p:cNvPr>
          <p:cNvSpPr>
            <a:spLocks noGrp="1"/>
          </p:cNvSpPr>
          <p:nvPr>
            <p:ph type="sldNum" sz="quarter" idx="5"/>
          </p:nvPr>
        </p:nvSpPr>
        <p:spPr/>
        <p:txBody>
          <a:bodyPr/>
          <a:lstStyle/>
          <a:p>
            <a:fld id="{1161654B-025F-4C5F-A36A-0AA6E1FAE227}" type="slidenum">
              <a:rPr lang="en-GB" smtClean="0"/>
              <a:t>10</a:t>
            </a:fld>
            <a:endParaRPr lang="en-GB"/>
          </a:p>
        </p:txBody>
      </p:sp>
    </p:spTree>
    <p:extLst>
      <p:ext uri="{BB962C8B-B14F-4D97-AF65-F5344CB8AC3E}">
        <p14:creationId xmlns:p14="http://schemas.microsoft.com/office/powerpoint/2010/main" val="574191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972">
              <a:defRPr/>
            </a:pPr>
            <a:r>
              <a:rPr lang="en-US" sz="1100" b="1" dirty="0">
                <a:latin typeface="Arial" panose="020B0604020202020204" pitchFamily="34" charset="0"/>
                <a:cs typeface="Arial" panose="020B0604020202020204" pitchFamily="34" charset="0"/>
              </a:rPr>
              <a:t>This is an optional activity slide </a:t>
            </a:r>
            <a:r>
              <a:rPr lang="en-US" sz="1100" b="0" dirty="0">
                <a:latin typeface="Arial" panose="020B0604020202020204" pitchFamily="34" charset="0"/>
                <a:cs typeface="Arial" panose="020B0604020202020204" pitchFamily="34" charset="0"/>
              </a:rPr>
              <a:t>– you could do a </a:t>
            </a:r>
            <a:r>
              <a:rPr lang="en-US" sz="1100" b="0" dirty="0" err="1">
                <a:latin typeface="Arial" panose="020B0604020202020204" pitchFamily="34" charset="0"/>
                <a:cs typeface="Arial" panose="020B0604020202020204" pitchFamily="34" charset="0"/>
              </a:rPr>
              <a:t>WordCloud</a:t>
            </a:r>
            <a:r>
              <a:rPr lang="en-US" sz="1100" b="0" dirty="0">
                <a:latin typeface="Arial" panose="020B0604020202020204" pitchFamily="34" charset="0"/>
                <a:cs typeface="Arial" panose="020B0604020202020204" pitchFamily="34" charset="0"/>
              </a:rPr>
              <a:t> (using something like </a:t>
            </a:r>
            <a:r>
              <a:rPr lang="en-US" sz="1100" b="0" dirty="0" err="1">
                <a:latin typeface="Arial" panose="020B0604020202020204" pitchFamily="34" charset="0"/>
                <a:cs typeface="Arial" panose="020B0604020202020204" pitchFamily="34" charset="0"/>
              </a:rPr>
              <a:t>Menti</a:t>
            </a:r>
            <a:r>
              <a:rPr lang="en-US" sz="1100" b="0" dirty="0">
                <a:latin typeface="Arial" panose="020B0604020202020204" pitchFamily="34" charset="0"/>
                <a:cs typeface="Arial" panose="020B0604020202020204" pitchFamily="34" charset="0"/>
              </a:rPr>
              <a:t>) or use a flipchart, if delivering this session in-person, to get a sense of what participants think wellbeing might look like in the context of children and young people, remembering the census says that children as young as five can be providing care.</a:t>
            </a:r>
            <a:endParaRPr lang="en-GB" sz="1100" dirty="0"/>
          </a:p>
        </p:txBody>
      </p:sp>
      <p:sp>
        <p:nvSpPr>
          <p:cNvPr id="4" name="Slide Number Placeholder 3"/>
          <p:cNvSpPr>
            <a:spLocks noGrp="1"/>
          </p:cNvSpPr>
          <p:nvPr>
            <p:ph type="sldNum" sz="quarter" idx="5"/>
          </p:nvPr>
        </p:nvSpPr>
        <p:spPr/>
        <p:txBody>
          <a:bodyPr/>
          <a:lstStyle/>
          <a:p>
            <a:fld id="{1161654B-025F-4C5F-A36A-0AA6E1FAE227}" type="slidenum">
              <a:rPr lang="en-GB" smtClean="0"/>
              <a:t>11</a:t>
            </a:fld>
            <a:endParaRPr lang="en-GB"/>
          </a:p>
        </p:txBody>
      </p:sp>
    </p:spTree>
    <p:extLst>
      <p:ext uri="{BB962C8B-B14F-4D97-AF65-F5344CB8AC3E}">
        <p14:creationId xmlns:p14="http://schemas.microsoft.com/office/powerpoint/2010/main" val="728615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D9161-E9BE-05DF-342F-7B60186DB3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ABFB9-443C-5A97-EBCB-1446DFE485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559252-AA7C-3C87-74EA-8A97EB7E4301}"/>
              </a:ext>
            </a:extLst>
          </p:cNvPr>
          <p:cNvSpPr>
            <a:spLocks noGrp="1"/>
          </p:cNvSpPr>
          <p:nvPr>
            <p:ph type="body" idx="1"/>
          </p:nvPr>
        </p:nvSpPr>
        <p:spPr/>
        <p:txBody>
          <a:bodyPr/>
          <a:lstStyle/>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Could discuss what staff know about their council’s info &amp; advice offer to young carers &amp; parent-carers (CQC could ask about this) and how confident they are about signposting people to sources of trusted information and advice, not just that provided by the council, but by local and national carers organisations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Care Act guidance is clear (3.29) that digital-only information and advice does not comply with the Care Act</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To fulfil its duty under s4 of the Care Act, as well as providing information and advice directly, councils should work to “ensure the coherence, sufficiency, availability and accessibility of information and advice relating to care and support across their area.”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2021 census reveals that children as young as five are providing care –staff need to have the skills to talk to young children about the care they are providing; specific resources for staff are highlighted on slide 3. </a:t>
            </a:r>
          </a:p>
        </p:txBody>
      </p:sp>
      <p:sp>
        <p:nvSpPr>
          <p:cNvPr id="4" name="Slide Number Placeholder 3">
            <a:extLst>
              <a:ext uri="{FF2B5EF4-FFF2-40B4-BE49-F238E27FC236}">
                <a16:creationId xmlns:a16="http://schemas.microsoft.com/office/drawing/2014/main" id="{45874125-D66A-520D-095D-152A34B1B824}"/>
              </a:ext>
            </a:extLst>
          </p:cNvPr>
          <p:cNvSpPr>
            <a:spLocks noGrp="1"/>
          </p:cNvSpPr>
          <p:nvPr>
            <p:ph type="sldNum" sz="quarter" idx="5"/>
          </p:nvPr>
        </p:nvSpPr>
        <p:spPr/>
        <p:txBody>
          <a:bodyPr/>
          <a:lstStyle/>
          <a:p>
            <a:fld id="{1161654B-025F-4C5F-A36A-0AA6E1FAE227}" type="slidenum">
              <a:rPr lang="en-GB" smtClean="0"/>
              <a:t>12</a:t>
            </a:fld>
            <a:endParaRPr lang="en-GB"/>
          </a:p>
        </p:txBody>
      </p:sp>
    </p:spTree>
    <p:extLst>
      <p:ext uri="{BB962C8B-B14F-4D97-AF65-F5344CB8AC3E}">
        <p14:creationId xmlns:p14="http://schemas.microsoft.com/office/powerpoint/2010/main" val="3578408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28181-657D-D98C-8A57-4FC9F03569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6B22B5-3B2F-2901-1E66-3E21E15CA3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E33689-3610-A419-EEA3-24EF3AB35ABE}"/>
              </a:ext>
            </a:extLst>
          </p:cNvPr>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r>
              <a:rPr lang="en-GB" sz="1100" dirty="0">
                <a:latin typeface="Arial" panose="020B0604020202020204" pitchFamily="34" charset="0"/>
                <a:cs typeface="Arial" panose="020B0604020202020204" pitchFamily="34" charset="0"/>
              </a:rPr>
              <a:t>CQC explicitly reference ‘The Care Act &amp; Whole Family Approaches’ and ‘No Wrong Doors for Young Carers MOU’ in the good practice guidance section as part of their Assessment Framework so familiarity with both of these will be important</a:t>
            </a:r>
          </a:p>
          <a:p>
            <a:pPr marL="171450" indent="-171450">
              <a:lnSpc>
                <a:spcPct val="100000"/>
              </a:lnSpc>
              <a:spcBef>
                <a:spcPts val="0"/>
              </a:spcBef>
              <a:buFont typeface="Arial" panose="020B0604020202020204" pitchFamily="34" charset="0"/>
              <a:buChar char="•"/>
            </a:pPr>
            <a:r>
              <a:rPr lang="en-GB" sz="1100" dirty="0">
                <a:latin typeface="Arial" panose="020B0604020202020204" pitchFamily="34" charset="0"/>
                <a:cs typeface="Arial" panose="020B0604020202020204" pitchFamily="34" charset="0"/>
              </a:rPr>
              <a:t>A recent CQC report said “</a:t>
            </a:r>
            <a:r>
              <a:rPr lang="en-GB" sz="1100" i="1" dirty="0">
                <a:latin typeface="Arial" panose="020B0604020202020204" pitchFamily="34" charset="0"/>
                <a:cs typeface="Arial" panose="020B0604020202020204" pitchFamily="34" charset="0"/>
              </a:rPr>
              <a:t>Not all staff could articulate their role in identifying young carers who supported an adult with Care Act needs, though this was being addressed by the local authority in their developing Carers Strategy</a:t>
            </a:r>
            <a:r>
              <a:rPr lang="en-GB" sz="1100" dirty="0">
                <a:latin typeface="Arial" panose="020B0604020202020204" pitchFamily="34" charset="0"/>
                <a:cs typeface="Arial" panose="020B0604020202020204" pitchFamily="34" charset="0"/>
              </a:rPr>
              <a:t>.”</a:t>
            </a:r>
          </a:p>
          <a:p>
            <a:pPr>
              <a:lnSpc>
                <a:spcPct val="100000"/>
              </a:lnSpc>
              <a:spcBef>
                <a:spcPts val="0"/>
              </a:spcBef>
            </a:pPr>
            <a:endParaRPr lang="en-GB" sz="11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F3933AA-2C7C-694E-CD10-BDE99C981F81}"/>
              </a:ext>
            </a:extLst>
          </p:cNvPr>
          <p:cNvSpPr>
            <a:spLocks noGrp="1"/>
          </p:cNvSpPr>
          <p:nvPr>
            <p:ph type="sldNum" sz="quarter" idx="5"/>
          </p:nvPr>
        </p:nvSpPr>
        <p:spPr/>
        <p:txBody>
          <a:bodyPr/>
          <a:lstStyle/>
          <a:p>
            <a:fld id="{1161654B-025F-4C5F-A36A-0AA6E1FAE227}" type="slidenum">
              <a:rPr lang="en-GB" smtClean="0"/>
              <a:t>13</a:t>
            </a:fld>
            <a:endParaRPr lang="en-GB"/>
          </a:p>
        </p:txBody>
      </p:sp>
    </p:spTree>
    <p:extLst>
      <p:ext uri="{BB962C8B-B14F-4D97-AF65-F5344CB8AC3E}">
        <p14:creationId xmlns:p14="http://schemas.microsoft.com/office/powerpoint/2010/main" val="755277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78EFC-D656-A9A4-C128-D94FB7ED9F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FDEAAD-BB5F-A672-1079-C1663D031E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FD6AC-DCFF-1237-7613-FB262117F6BF}"/>
              </a:ext>
            </a:extLst>
          </p:cNvPr>
          <p:cNvSpPr>
            <a:spLocks noGrp="1"/>
          </p:cNvSpPr>
          <p:nvPr>
            <p:ph type="body" idx="1"/>
          </p:nvPr>
        </p:nvSpPr>
        <p:spPr/>
        <p:txBody>
          <a:bodyPr/>
          <a:lstStyle/>
          <a:p>
            <a:pPr marL="171450" indent="-171450">
              <a:lnSpc>
                <a:spcPct val="100000"/>
              </a:lnSpc>
              <a:spcBef>
                <a:spcPts val="0"/>
              </a:spcBef>
              <a:buFont typeface="Arial" panose="020B0604020202020204" pitchFamily="34" charset="0"/>
              <a:buChar char="•"/>
            </a:pPr>
            <a:r>
              <a:rPr lang="en-GB" sz="1100" dirty="0">
                <a:latin typeface="Arial" panose="020B0604020202020204" pitchFamily="34" charset="0"/>
                <a:cs typeface="Arial" panose="020B0604020202020204" pitchFamily="34" charset="0"/>
              </a:rPr>
              <a:t>This offers a practical case study and useful tools and resources for anyone wish to learn about how to effectively embed whole family approaches &amp; No Wrong Doors for Young Carers </a:t>
            </a:r>
          </a:p>
          <a:p>
            <a:pPr marL="171450" indent="-171450">
              <a:lnSpc>
                <a:spcPct val="100000"/>
              </a:lnSpc>
              <a:spcBef>
                <a:spcPts val="0"/>
              </a:spcBef>
              <a:buFont typeface="Arial" panose="020B0604020202020204" pitchFamily="34" charset="0"/>
              <a:buChar char="•"/>
            </a:pPr>
            <a:r>
              <a:rPr lang="en-GB" sz="1100" dirty="0">
                <a:latin typeface="Arial" panose="020B0604020202020204" pitchFamily="34" charset="0"/>
                <a:cs typeface="Arial" panose="020B0604020202020204" pitchFamily="34" charset="0"/>
              </a:rPr>
              <a:t>Councils can use the maturity assessment </a:t>
            </a:r>
            <a:r>
              <a:rPr lang="en-GB" sz="1100" dirty="0">
                <a:highlight>
                  <a:srgbClr val="FFFF00"/>
                </a:highlight>
                <a:latin typeface="Arial" panose="020B0604020202020204" pitchFamily="34" charset="0"/>
                <a:cs typeface="Arial" panose="020B0604020202020204" pitchFamily="34" charset="0"/>
              </a:rPr>
              <a:t>to assess where they are on their journey in embedding ‘No Wrong Doors for Young Carers’</a:t>
            </a:r>
          </a:p>
        </p:txBody>
      </p:sp>
      <p:sp>
        <p:nvSpPr>
          <p:cNvPr id="4" name="Slide Number Placeholder 3">
            <a:extLst>
              <a:ext uri="{FF2B5EF4-FFF2-40B4-BE49-F238E27FC236}">
                <a16:creationId xmlns:a16="http://schemas.microsoft.com/office/drawing/2014/main" id="{CFFA2B90-1775-B61E-BD35-EB7A427811F2}"/>
              </a:ext>
            </a:extLst>
          </p:cNvPr>
          <p:cNvSpPr>
            <a:spLocks noGrp="1"/>
          </p:cNvSpPr>
          <p:nvPr>
            <p:ph type="sldNum" sz="quarter" idx="5"/>
          </p:nvPr>
        </p:nvSpPr>
        <p:spPr/>
        <p:txBody>
          <a:bodyPr/>
          <a:lstStyle/>
          <a:p>
            <a:fld id="{1161654B-025F-4C5F-A36A-0AA6E1FAE227}" type="slidenum">
              <a:rPr lang="en-GB" smtClean="0"/>
              <a:t>14</a:t>
            </a:fld>
            <a:endParaRPr lang="en-GB"/>
          </a:p>
        </p:txBody>
      </p:sp>
    </p:spTree>
    <p:extLst>
      <p:ext uri="{BB962C8B-B14F-4D97-AF65-F5344CB8AC3E}">
        <p14:creationId xmlns:p14="http://schemas.microsoft.com/office/powerpoint/2010/main" val="2517931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DE0A4-10D6-685C-0766-03A44386A7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FD8DAC-27D4-B91A-FCCB-28D537C40B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2D8C05-C66C-3500-7A6C-B6BA17D106DE}"/>
              </a:ext>
            </a:extLst>
          </p:cNvPr>
          <p:cNvSpPr>
            <a:spLocks noGrp="1"/>
          </p:cNvSpPr>
          <p:nvPr>
            <p:ph type="body" idx="1"/>
          </p:nvPr>
        </p:nvSpPr>
        <p:spPr/>
        <p:txBody>
          <a:bodyPr/>
          <a:lstStyle/>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s60 of The Care Act places a duty on councils to provide parent-carers (a ‘child’s carer’ in The Act) with a transition assessment before the child turns 18 years old if they (carer) are ‘likely to have needs for support’ after the child turns 18</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s63 There is a mirroring duty in place in relation to provide young carers (s63) with a transition assessment </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16.9 of Care Act Guidance -A young person or carer is ‘likely to have needs’ means they have any likely appearance of any need for care and support as an adult – not just those needs that would be eligible if they were assessed under the adult (Care Act) statute.</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 “right time” – suggestions are listed at 16.10 of Care Act guidance</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They do not have to be currently receiving services </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There is no set age in the Care Act 2014 for when Transitions Assessments should be offered to young carers – it should be done at a time which is of ‘significant benefit’ to the carer. </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 consideration of ‘significant benefit’ is not related to the level of a young person or carer’s needs, but rather to the timing of the transition assessment at key points in young person’s life. </a:t>
            </a:r>
          </a:p>
          <a:p>
            <a:endParaRPr lang="en-GB" dirty="0"/>
          </a:p>
        </p:txBody>
      </p:sp>
      <p:sp>
        <p:nvSpPr>
          <p:cNvPr id="4" name="Slide Number Placeholder 3">
            <a:extLst>
              <a:ext uri="{FF2B5EF4-FFF2-40B4-BE49-F238E27FC236}">
                <a16:creationId xmlns:a16="http://schemas.microsoft.com/office/drawing/2014/main" id="{207757BF-A92D-6779-1248-80F210B5BE4A}"/>
              </a:ext>
            </a:extLst>
          </p:cNvPr>
          <p:cNvSpPr>
            <a:spLocks noGrp="1"/>
          </p:cNvSpPr>
          <p:nvPr>
            <p:ph type="sldNum" sz="quarter" idx="5"/>
          </p:nvPr>
        </p:nvSpPr>
        <p:spPr/>
        <p:txBody>
          <a:bodyPr/>
          <a:lstStyle/>
          <a:p>
            <a:fld id="{1161654B-025F-4C5F-A36A-0AA6E1FAE227}" type="slidenum">
              <a:rPr lang="en-GB" smtClean="0"/>
              <a:t>15</a:t>
            </a:fld>
            <a:endParaRPr lang="en-GB"/>
          </a:p>
        </p:txBody>
      </p:sp>
    </p:spTree>
    <p:extLst>
      <p:ext uri="{BB962C8B-B14F-4D97-AF65-F5344CB8AC3E}">
        <p14:creationId xmlns:p14="http://schemas.microsoft.com/office/powerpoint/2010/main" val="2408549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969E8-5DF0-865A-2943-50A86473F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A47874-48E1-3A07-5196-0A705E06E2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51BB2-C291-E1BF-3553-764C56EBDE4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37358DF-76C2-6FD2-BFC8-5025A3B5D93E}"/>
              </a:ext>
            </a:extLst>
          </p:cNvPr>
          <p:cNvSpPr>
            <a:spLocks noGrp="1"/>
          </p:cNvSpPr>
          <p:nvPr>
            <p:ph type="sldNum" sz="quarter" idx="5"/>
          </p:nvPr>
        </p:nvSpPr>
        <p:spPr/>
        <p:txBody>
          <a:bodyPr/>
          <a:lstStyle/>
          <a:p>
            <a:fld id="{1161654B-025F-4C5F-A36A-0AA6E1FAE227}" type="slidenum">
              <a:rPr lang="en-GB" smtClean="0"/>
              <a:t>16</a:t>
            </a:fld>
            <a:endParaRPr lang="en-GB"/>
          </a:p>
        </p:txBody>
      </p:sp>
    </p:spTree>
    <p:extLst>
      <p:ext uri="{BB962C8B-B14F-4D97-AF65-F5344CB8AC3E}">
        <p14:creationId xmlns:p14="http://schemas.microsoft.com/office/powerpoint/2010/main" val="3659924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E25DE-37E3-7640-BE91-F471097E95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D797DF-F14A-5FE8-1487-E6850F2CBA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847C70-3833-5809-2398-26EB28FE536A}"/>
              </a:ext>
            </a:extLst>
          </p:cNvPr>
          <p:cNvSpPr>
            <a:spLocks noGrp="1"/>
          </p:cNvSpPr>
          <p:nvPr>
            <p:ph type="body" idx="1"/>
          </p:nvPr>
        </p:nvSpPr>
        <p:spPr/>
        <p:txBody>
          <a:bodyPr/>
          <a:lstStyle/>
          <a:p>
            <a:pPr marL="171450" indent="-171450">
              <a:buFont typeface="Arial" panose="020B0604020202020204" pitchFamily="34" charset="0"/>
              <a:buChar char="•"/>
            </a:pPr>
            <a:r>
              <a:rPr lang="en-US" sz="1100" b="0" dirty="0">
                <a:latin typeface="Arial" panose="020B0604020202020204" pitchFamily="34" charset="0"/>
                <a:cs typeface="Arial" panose="020B0604020202020204" pitchFamily="34" charset="0"/>
              </a:rPr>
              <a:t>The Care Act Guidance sets out what should be included in a transitions assessment for both young carers and parent-carers at 16.25 and 16.26</a:t>
            </a:r>
          </a:p>
          <a:p>
            <a:pPr marL="171450" indent="-171450">
              <a:buFont typeface="Arial" panose="020B0604020202020204" pitchFamily="34" charset="0"/>
              <a:buChar char="•"/>
            </a:pPr>
            <a:r>
              <a:rPr lang="en-US" sz="1100" b="0" dirty="0">
                <a:latin typeface="Arial" panose="020B0604020202020204" pitchFamily="34" charset="0"/>
                <a:cs typeface="Arial" panose="020B0604020202020204" pitchFamily="34" charset="0"/>
              </a:rPr>
              <a:t>A transitions assessment should support the young carer/parent carer to plan for the future – including giving them information on what to expect from the process .</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In relation to involvement of other people in a transitions assessment for a young carer, examples of the people who might be requested to be involved include other family members, school/college staff and young carers service workers</a:t>
            </a:r>
          </a:p>
          <a:p>
            <a:pPr marL="181120" indent="-181120">
              <a:buFontTx/>
              <a:buChar char="-"/>
            </a:pPr>
            <a:endParaRPr lang="en-GB" dirty="0"/>
          </a:p>
        </p:txBody>
      </p:sp>
      <p:sp>
        <p:nvSpPr>
          <p:cNvPr id="4" name="Slide Number Placeholder 3">
            <a:extLst>
              <a:ext uri="{FF2B5EF4-FFF2-40B4-BE49-F238E27FC236}">
                <a16:creationId xmlns:a16="http://schemas.microsoft.com/office/drawing/2014/main" id="{1BF5F109-ACD0-D5A1-F574-5C8F220B5F61}"/>
              </a:ext>
            </a:extLst>
          </p:cNvPr>
          <p:cNvSpPr>
            <a:spLocks noGrp="1"/>
          </p:cNvSpPr>
          <p:nvPr>
            <p:ph type="sldNum" sz="quarter" idx="5"/>
          </p:nvPr>
        </p:nvSpPr>
        <p:spPr/>
        <p:txBody>
          <a:bodyPr/>
          <a:lstStyle/>
          <a:p>
            <a:fld id="{1161654B-025F-4C5F-A36A-0AA6E1FAE227}" type="slidenum">
              <a:rPr lang="en-GB" smtClean="0"/>
              <a:t>17</a:t>
            </a:fld>
            <a:endParaRPr lang="en-GB"/>
          </a:p>
        </p:txBody>
      </p:sp>
    </p:spTree>
    <p:extLst>
      <p:ext uri="{BB962C8B-B14F-4D97-AF65-F5344CB8AC3E}">
        <p14:creationId xmlns:p14="http://schemas.microsoft.com/office/powerpoint/2010/main" val="1621675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Quotes are from “Pushed from pillar to post” Report by Carers Trust and the ‘We Care’ Campaign in November 2024.</a:t>
            </a:r>
            <a:endParaRPr lang="en-GB"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1161654B-025F-4C5F-A36A-0AA6E1FAE227}" type="slidenum">
              <a:rPr lang="en-GB" smtClean="0"/>
              <a:t>18</a:t>
            </a:fld>
            <a:endParaRPr lang="en-GB"/>
          </a:p>
        </p:txBody>
      </p:sp>
    </p:spTree>
    <p:extLst>
      <p:ext uri="{BB962C8B-B14F-4D97-AF65-F5344CB8AC3E}">
        <p14:creationId xmlns:p14="http://schemas.microsoft.com/office/powerpoint/2010/main" val="12237446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There is not a ‘one size fits all’ when it comes to what is inappropriate or excessive. It will depend a lot on the young person, including factors such as their age and personal wishes.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Key point is that adult assessors must establish if a child is caring for an adult, possible impacts, ways to reduce their role in caring for an adult and refer for a young carers assessment. </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Some examples of what might be inappropriate care in the guidance are listed above; “inappropriate” does not mean it’s the parent’s fault the child is caring.</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Remember that children as young as five may be undertaking caring roles for an adult.</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Views vary as to whether administering medication &amp; tasks such as manual handling are appropriate – you could have some discussion on this, maybe using examples from participants’ own experience.</a:t>
            </a:r>
          </a:p>
        </p:txBody>
      </p:sp>
      <p:sp>
        <p:nvSpPr>
          <p:cNvPr id="4" name="Slide Number Placeholder 3"/>
          <p:cNvSpPr>
            <a:spLocks noGrp="1"/>
          </p:cNvSpPr>
          <p:nvPr>
            <p:ph type="sldNum" sz="quarter" idx="5"/>
          </p:nvPr>
        </p:nvSpPr>
        <p:spPr/>
        <p:txBody>
          <a:bodyPr/>
          <a:lstStyle/>
          <a:p>
            <a:fld id="{1161654B-025F-4C5F-A36A-0AA6E1FAE227}" type="slidenum">
              <a:rPr lang="en-GB" smtClean="0"/>
              <a:t>19</a:t>
            </a:fld>
            <a:endParaRPr lang="en-GB"/>
          </a:p>
        </p:txBody>
      </p:sp>
    </p:spTree>
    <p:extLst>
      <p:ext uri="{BB962C8B-B14F-4D97-AF65-F5344CB8AC3E}">
        <p14:creationId xmlns:p14="http://schemas.microsoft.com/office/powerpoint/2010/main" val="3488697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This is the first slide in the pack; please add your name and contact details.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aim of the slide deck is to improve the legal literacy of staff involved in assessing the needs of adults and their duties under the Care Act as they relate to young carers, parent-carers and transition between the children's and adults care system.</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There is often an assumption that anything to do with young carers sits with Children's Social Care however there are </a:t>
            </a:r>
            <a:r>
              <a:rPr lang="en-GB" sz="1100" b="1" dirty="0">
                <a:latin typeface="Arial" panose="020B0604020202020204" pitchFamily="34" charset="0"/>
                <a:cs typeface="Arial" panose="020B0604020202020204" pitchFamily="34" charset="0"/>
              </a:rPr>
              <a:t>specific duties under the Care Act that staff in adult services need to be aware of, and which could come under scrutiny by CQC as they undertake assessments (see slides 5 &amp; 6). </a:t>
            </a:r>
          </a:p>
          <a:p>
            <a:r>
              <a:rPr lang="en-GB" b="1" dirty="0"/>
              <a:t> </a:t>
            </a:r>
          </a:p>
        </p:txBody>
      </p:sp>
    </p:spTree>
    <p:extLst>
      <p:ext uri="{BB962C8B-B14F-4D97-AF65-F5344CB8AC3E}">
        <p14:creationId xmlns:p14="http://schemas.microsoft.com/office/powerpoint/2010/main" val="30742749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972F-9582-24D9-F374-D1A3E08C1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A47F91-9DE4-3C0D-0A2E-E35DBC3183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887F41-192C-A19B-42C4-110F740A33DC}"/>
              </a:ext>
            </a:extLst>
          </p:cNvPr>
          <p:cNvSpPr>
            <a:spLocks noGrp="1"/>
          </p:cNvSpPr>
          <p:nvPr>
            <p:ph type="body" idx="1"/>
          </p:nvPr>
        </p:nvSpPr>
        <p:spPr/>
        <p:txBody>
          <a:bodyPr/>
          <a:lstStyle/>
          <a:p>
            <a:pPr marL="181120" indent="-181120">
              <a:buFont typeface="Arial" panose="020B0604020202020204" pitchFamily="34" charset="0"/>
              <a:buChar char="•"/>
            </a:pPr>
            <a:r>
              <a:rPr lang="en-GB" dirty="0"/>
              <a:t>There are specific duties under the Care Act that staff in adult services need to be aware of, and which could come under scrutiny by CQC as they undertake assessments (see slides 5 &amp; 6)</a:t>
            </a:r>
          </a:p>
          <a:p>
            <a:pPr marL="181120" indent="-181120">
              <a:buFont typeface="Arial" panose="020B0604020202020204" pitchFamily="34" charset="0"/>
              <a:buChar char="•"/>
            </a:pPr>
            <a:r>
              <a:rPr lang="en-GB" dirty="0"/>
              <a:t>These duties apply to the council as a whole-they are not specific to only adults or children's services-aim is to promote ‘whole family’ seamless working.  </a:t>
            </a:r>
          </a:p>
          <a:p>
            <a:pPr marL="181120" indent="-181120">
              <a:buFont typeface="Arial" panose="020B0604020202020204" pitchFamily="34" charset="0"/>
              <a:buChar char="•"/>
            </a:pPr>
            <a:r>
              <a:rPr lang="en-GB" dirty="0"/>
              <a:t>CQC could ask about councils about their info and advice offer for young carers and parent-carers, and how the council promotes the wellbeing of young carers and parent-carers.</a:t>
            </a:r>
          </a:p>
          <a:p>
            <a:pPr marL="181120" indent="-181120">
              <a:buFont typeface="Arial" panose="020B0604020202020204" pitchFamily="34" charset="0"/>
              <a:buChar char="•"/>
            </a:pPr>
            <a:r>
              <a:rPr lang="en-GB" dirty="0"/>
              <a:t>CQC explicitly reference ‘The Care Act &amp; Whole Family Approaches’ and ‘No Wrong Doors for Young Carers MOU’ in the good practice guidance section as part of their Assessment Framework so familiarity with both will be important.</a:t>
            </a:r>
          </a:p>
          <a:p>
            <a:pPr marL="181120" indent="-181120">
              <a:buFont typeface="Arial" panose="020B0604020202020204" pitchFamily="34" charset="0"/>
              <a:buChar char="•"/>
            </a:pPr>
            <a:r>
              <a:rPr lang="en-GB" dirty="0"/>
              <a:t>A recent CQC report said “</a:t>
            </a:r>
            <a:r>
              <a:rPr lang="en-GB" i="1" dirty="0"/>
              <a:t>Not all staff could articulate their role in identifying young carers who supported an adult with Care Act needs, though this was being addressed by the local authority in their developing Carers Strategy</a:t>
            </a:r>
            <a:r>
              <a:rPr lang="en-GB" dirty="0"/>
              <a:t>.”</a:t>
            </a:r>
          </a:p>
          <a:p>
            <a:pPr marL="181120" indent="-181120">
              <a:buFont typeface="Arial" panose="020B0604020202020204" pitchFamily="34" charset="0"/>
              <a:buChar char="•"/>
            </a:pPr>
            <a:r>
              <a:rPr lang="en-GB" dirty="0"/>
              <a:t>Care Act guidance is clear (3.29) that digital-only information and advice does not comply with the Care Act</a:t>
            </a:r>
          </a:p>
          <a:p>
            <a:pPr marL="181120" indent="-181120">
              <a:buFont typeface="Arial" panose="020B0604020202020204" pitchFamily="34" charset="0"/>
              <a:buChar char="•"/>
            </a:pPr>
            <a:r>
              <a:rPr lang="en-GB" dirty="0"/>
              <a:t>To fulfil its duty under s4 of the Care Act, as well as providing information and advice directly, councils should work to “ensure the coherence, sufficiency, availability and accessibility of information and advice relating to care and support across their area.” </a:t>
            </a:r>
          </a:p>
          <a:p>
            <a:pPr marL="181120" indent="-181120">
              <a:buFont typeface="Arial" panose="020B0604020202020204" pitchFamily="34" charset="0"/>
              <a:buChar char="•"/>
            </a:pPr>
            <a:r>
              <a:rPr lang="en-GB" dirty="0"/>
              <a:t>Another CQC report said “</a:t>
            </a:r>
            <a:r>
              <a:rPr lang="en-GB" i="1" dirty="0"/>
              <a:t>There was no reference in the draft Carers strategy to the No Wrong Doors memorandum of understanding to ensure that young carers were easily able to access information and support</a:t>
            </a:r>
            <a:r>
              <a:rPr lang="en-GB" dirty="0"/>
              <a:t>.”</a:t>
            </a:r>
          </a:p>
          <a:p>
            <a:pPr marL="181120" indent="-181120">
              <a:buFont typeface="Arial" panose="020B0604020202020204" pitchFamily="34" charset="0"/>
              <a:buChar char="•"/>
            </a:pPr>
            <a:endParaRPr lang="en-GB" dirty="0"/>
          </a:p>
          <a:p>
            <a:pPr marL="181120" indent="-181120">
              <a:buFont typeface="Arial" panose="020B0604020202020204" pitchFamily="34" charset="0"/>
              <a:buChar char="•"/>
            </a:pPr>
            <a:r>
              <a:rPr lang="en-GB" dirty="0"/>
              <a:t> </a:t>
            </a:r>
          </a:p>
        </p:txBody>
      </p:sp>
      <p:sp>
        <p:nvSpPr>
          <p:cNvPr id="4" name="Slide Number Placeholder 3">
            <a:extLst>
              <a:ext uri="{FF2B5EF4-FFF2-40B4-BE49-F238E27FC236}">
                <a16:creationId xmlns:a16="http://schemas.microsoft.com/office/drawing/2014/main" id="{E5596547-865A-AF63-42E1-8226AED6093F}"/>
              </a:ext>
            </a:extLst>
          </p:cNvPr>
          <p:cNvSpPr>
            <a:spLocks noGrp="1"/>
          </p:cNvSpPr>
          <p:nvPr>
            <p:ph type="sldNum" sz="quarter" idx="5"/>
          </p:nvPr>
        </p:nvSpPr>
        <p:spPr/>
        <p:txBody>
          <a:bodyPr/>
          <a:lstStyle/>
          <a:p>
            <a:fld id="{1161654B-025F-4C5F-A36A-0AA6E1FAE227}" type="slidenum">
              <a:rPr lang="en-GB" smtClean="0"/>
              <a:t>20</a:t>
            </a:fld>
            <a:endParaRPr lang="en-GB"/>
          </a:p>
        </p:txBody>
      </p:sp>
    </p:spTree>
    <p:extLst>
      <p:ext uri="{BB962C8B-B14F-4D97-AF65-F5344CB8AC3E}">
        <p14:creationId xmlns:p14="http://schemas.microsoft.com/office/powerpoint/2010/main" val="38959790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A6EAE-32B4-40F9-3C76-11C788483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573EA2-3FE7-C697-1583-2CBCB0C40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AFBA80-796E-571A-B0C1-399EDE89A703}"/>
              </a:ext>
            </a:extLst>
          </p:cNvPr>
          <p:cNvSpPr>
            <a:spLocks noGrp="1"/>
          </p:cNvSpPr>
          <p:nvPr>
            <p:ph type="body" idx="1"/>
          </p:nvPr>
        </p:nvSpPr>
        <p:spPr/>
        <p:txBody>
          <a:bodyPr/>
          <a:lstStyle/>
          <a:p>
            <a:pPr marL="181120" indent="-181120">
              <a:buFontTx/>
              <a:buChar char="-"/>
            </a:pPr>
            <a:endParaRPr lang="en-GB" dirty="0"/>
          </a:p>
        </p:txBody>
      </p:sp>
      <p:sp>
        <p:nvSpPr>
          <p:cNvPr id="4" name="Slide Number Placeholder 3">
            <a:extLst>
              <a:ext uri="{FF2B5EF4-FFF2-40B4-BE49-F238E27FC236}">
                <a16:creationId xmlns:a16="http://schemas.microsoft.com/office/drawing/2014/main" id="{3A6C94C0-389C-0E7F-55C7-B650FCFB722B}"/>
              </a:ext>
            </a:extLst>
          </p:cNvPr>
          <p:cNvSpPr>
            <a:spLocks noGrp="1"/>
          </p:cNvSpPr>
          <p:nvPr>
            <p:ph type="sldNum" sz="quarter" idx="5"/>
          </p:nvPr>
        </p:nvSpPr>
        <p:spPr/>
        <p:txBody>
          <a:bodyPr/>
          <a:lstStyle/>
          <a:p>
            <a:fld id="{1161654B-025F-4C5F-A36A-0AA6E1FAE227}" type="slidenum">
              <a:rPr lang="en-GB" smtClean="0"/>
              <a:t>21</a:t>
            </a:fld>
            <a:endParaRPr lang="en-GB"/>
          </a:p>
        </p:txBody>
      </p:sp>
    </p:spTree>
    <p:extLst>
      <p:ext uri="{BB962C8B-B14F-4D97-AF65-F5344CB8AC3E}">
        <p14:creationId xmlns:p14="http://schemas.microsoft.com/office/powerpoint/2010/main" val="1037624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1BCBB-8CAF-9742-79FC-619470A0E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29447E-E88B-EEF3-0E67-DF87D78DF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F1924-6784-69F1-5B3A-94999D1822D2}"/>
              </a:ext>
            </a:extLst>
          </p:cNvPr>
          <p:cNvSpPr>
            <a:spLocks noGrp="1"/>
          </p:cNvSpPr>
          <p:nvPr>
            <p:ph type="body" idx="1"/>
          </p:nvPr>
        </p:nvSpPr>
        <p:spPr/>
        <p:txBody>
          <a:bodyPr/>
          <a:lstStyle/>
          <a:p>
            <a:endParaRPr lang="en-GB" b="1" i="1" dirty="0"/>
          </a:p>
        </p:txBody>
      </p:sp>
      <p:sp>
        <p:nvSpPr>
          <p:cNvPr id="4" name="Slide Number Placeholder 3">
            <a:extLst>
              <a:ext uri="{FF2B5EF4-FFF2-40B4-BE49-F238E27FC236}">
                <a16:creationId xmlns:a16="http://schemas.microsoft.com/office/drawing/2014/main" id="{30408C02-66B9-8666-7105-68CFDB706C16}"/>
              </a:ext>
            </a:extLst>
          </p:cNvPr>
          <p:cNvSpPr>
            <a:spLocks noGrp="1"/>
          </p:cNvSpPr>
          <p:nvPr>
            <p:ph type="sldNum" sz="quarter" idx="5"/>
          </p:nvPr>
        </p:nvSpPr>
        <p:spPr/>
        <p:txBody>
          <a:bodyPr/>
          <a:lstStyle/>
          <a:p>
            <a:fld id="{1161654B-025F-4C5F-A36A-0AA6E1FAE227}" type="slidenum">
              <a:rPr lang="en-GB" smtClean="0"/>
              <a:t>22</a:t>
            </a:fld>
            <a:endParaRPr lang="en-GB"/>
          </a:p>
        </p:txBody>
      </p:sp>
    </p:spTree>
    <p:extLst>
      <p:ext uri="{BB962C8B-B14F-4D97-AF65-F5344CB8AC3E}">
        <p14:creationId xmlns:p14="http://schemas.microsoft.com/office/powerpoint/2010/main" val="397065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161654B-025F-4C5F-A36A-0AA6E1FAE227}" type="slidenum">
              <a:rPr lang="en-GB" smtClean="0"/>
              <a:t>23</a:t>
            </a:fld>
            <a:endParaRPr lang="en-GB"/>
          </a:p>
        </p:txBody>
      </p:sp>
    </p:spTree>
    <p:extLst>
      <p:ext uri="{BB962C8B-B14F-4D97-AF65-F5344CB8AC3E}">
        <p14:creationId xmlns:p14="http://schemas.microsoft.com/office/powerpoint/2010/main" val="36473342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2E061-76FB-FADC-C0FA-862581E86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33B47-F409-C84B-68CD-E3BBBD3DA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D103CE-EAD8-1F38-58A0-F83F41570E2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77CD530-A4D3-B448-F8FE-0039D2340B68}"/>
              </a:ext>
            </a:extLst>
          </p:cNvPr>
          <p:cNvSpPr>
            <a:spLocks noGrp="1"/>
          </p:cNvSpPr>
          <p:nvPr>
            <p:ph type="sldNum" sz="quarter" idx="5"/>
          </p:nvPr>
        </p:nvSpPr>
        <p:spPr/>
        <p:txBody>
          <a:bodyPr/>
          <a:lstStyle/>
          <a:p>
            <a:fld id="{1161654B-025F-4C5F-A36A-0AA6E1FAE227}" type="slidenum">
              <a:rPr lang="en-GB" smtClean="0"/>
              <a:t>24</a:t>
            </a:fld>
            <a:endParaRPr lang="en-GB"/>
          </a:p>
        </p:txBody>
      </p:sp>
    </p:spTree>
    <p:extLst>
      <p:ext uri="{BB962C8B-B14F-4D97-AF65-F5344CB8AC3E}">
        <p14:creationId xmlns:p14="http://schemas.microsoft.com/office/powerpoint/2010/main" val="4045569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20" indent="-181120">
              <a:buFont typeface="Arial" panose="020B0604020202020204" pitchFamily="34" charset="0"/>
              <a:buChar char="•"/>
            </a:pPr>
            <a:r>
              <a:rPr lang="en-GB" sz="1100" dirty="0">
                <a:latin typeface="Arial" panose="020B0604020202020204" pitchFamily="34" charset="0"/>
                <a:cs typeface="Arial" panose="020B0604020202020204" pitchFamily="34" charset="0"/>
              </a:rPr>
              <a:t>Carers may be children or adults</a:t>
            </a:r>
          </a:p>
          <a:p>
            <a:pPr marL="181120" indent="-181120">
              <a:buFont typeface="Arial" panose="020B0604020202020204" pitchFamily="34" charset="0"/>
              <a:buChar char="•"/>
            </a:pPr>
            <a:r>
              <a:rPr lang="en-GB" sz="1100" dirty="0">
                <a:latin typeface="Arial" panose="020B0604020202020204" pitchFamily="34" charset="0"/>
                <a:cs typeface="Arial" panose="020B0604020202020204" pitchFamily="34" charset="0"/>
              </a:rPr>
              <a:t>They don’t have to be living with the person they care for</a:t>
            </a:r>
          </a:p>
          <a:p>
            <a:pPr marL="181120" indent="-181120">
              <a:buFont typeface="Arial" panose="020B0604020202020204" pitchFamily="34" charset="0"/>
              <a:buChar char="•"/>
            </a:pPr>
            <a:r>
              <a:rPr lang="en-GB" sz="1100" dirty="0">
                <a:latin typeface="Arial" panose="020B0604020202020204" pitchFamily="34" charset="0"/>
                <a:cs typeface="Arial" panose="020B0604020202020204" pitchFamily="34" charset="0"/>
              </a:rPr>
              <a:t>Caring encompasses physical caring tasks (e.g. washing, dressing) as well as emotional/psychological/ behavioural support and practical support such as shopping, sorting bills, translating</a:t>
            </a:r>
          </a:p>
          <a:p>
            <a:pPr marL="181120" indent="-181120">
              <a:buFont typeface="Arial" panose="020B0604020202020204" pitchFamily="34" charset="0"/>
              <a:buChar char="•"/>
            </a:pPr>
            <a:r>
              <a:rPr lang="en-GB" sz="1100" dirty="0">
                <a:latin typeface="Arial" panose="020B0604020202020204" pitchFamily="34" charset="0"/>
                <a:cs typeface="Arial" panose="020B0604020202020204" pitchFamily="34" charset="0"/>
              </a:rPr>
              <a:t>Caring may be episodic or sporadic in nature; there is no requirement for any carer to be providing a certain number of hours of care or type of care to be eligible for support </a:t>
            </a:r>
          </a:p>
          <a:p>
            <a:pPr marL="181120" indent="-181120">
              <a:buFont typeface="Arial" panose="020B0604020202020204" pitchFamily="34" charset="0"/>
              <a:buChar char="•"/>
            </a:pPr>
            <a:r>
              <a:rPr lang="en-GB" sz="1100" dirty="0">
                <a:latin typeface="Arial" panose="020B0604020202020204" pitchFamily="34" charset="0"/>
                <a:cs typeface="Arial" panose="020B0604020202020204" pitchFamily="34" charset="0"/>
              </a:rPr>
              <a:t>Young adult carers are not defined in statute or guidance but are commonly viewed as those aged 18-24 who may have very different needs from older unpaid carers</a:t>
            </a:r>
          </a:p>
          <a:p>
            <a:endParaRPr lang="en-GB" dirty="0"/>
          </a:p>
        </p:txBody>
      </p:sp>
      <p:sp>
        <p:nvSpPr>
          <p:cNvPr id="4" name="Slide Number Placeholder 3"/>
          <p:cNvSpPr>
            <a:spLocks noGrp="1"/>
          </p:cNvSpPr>
          <p:nvPr>
            <p:ph type="sldNum" sz="quarter" idx="5"/>
          </p:nvPr>
        </p:nvSpPr>
        <p:spPr/>
        <p:txBody>
          <a:bodyPr/>
          <a:lstStyle/>
          <a:p>
            <a:fld id="{1161654B-025F-4C5F-A36A-0AA6E1FAE227}" type="slidenum">
              <a:rPr lang="en-GB" smtClean="0"/>
              <a:t>3</a:t>
            </a:fld>
            <a:endParaRPr lang="en-GB"/>
          </a:p>
        </p:txBody>
      </p:sp>
    </p:spTree>
    <p:extLst>
      <p:ext uri="{BB962C8B-B14F-4D97-AF65-F5344CB8AC3E}">
        <p14:creationId xmlns:p14="http://schemas.microsoft.com/office/powerpoint/2010/main" val="3190615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Reminder that staff in adult social care have duty to identify any children involved in providing care to an adult, must refer the adult for an assessment if not already happening, and refer for a young carers assessment, or an assessment under the Children Act, if they are a child in need</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There could be discussion about whether children providing care form part of routine assessments of adults and the sort of questions used to identify children who are caring</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There could be discussion about whether staff know what the referral route is for a young carers assessment or assessment of a child in need under The Children Act</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Transitions assessments are covered later in this slide deck </a:t>
            </a:r>
          </a:p>
        </p:txBody>
      </p:sp>
      <p:sp>
        <p:nvSpPr>
          <p:cNvPr id="4" name="Slide Number Placeholder 3"/>
          <p:cNvSpPr>
            <a:spLocks noGrp="1"/>
          </p:cNvSpPr>
          <p:nvPr>
            <p:ph type="sldNum" sz="quarter" idx="5"/>
          </p:nvPr>
        </p:nvSpPr>
        <p:spPr/>
        <p:txBody>
          <a:bodyPr/>
          <a:lstStyle/>
          <a:p>
            <a:fld id="{1161654B-025F-4C5F-A36A-0AA6E1FAE227}" type="slidenum">
              <a:rPr lang="en-GB" smtClean="0"/>
              <a:t>4</a:t>
            </a:fld>
            <a:endParaRPr lang="en-GB"/>
          </a:p>
        </p:txBody>
      </p:sp>
    </p:spTree>
    <p:extLst>
      <p:ext uri="{BB962C8B-B14F-4D97-AF65-F5344CB8AC3E}">
        <p14:creationId xmlns:p14="http://schemas.microsoft.com/office/powerpoint/2010/main" val="3685144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This slide summarises the key duties staff need to be aware of under the Care Act which relate to young carers and parent-carers, including those in transition.   </a:t>
            </a:r>
          </a:p>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Key message is that the two universal duties apply to </a:t>
            </a:r>
            <a:r>
              <a:rPr lang="en-US" sz="1100" u="sng" dirty="0">
                <a:latin typeface="Arial" panose="020B0604020202020204" pitchFamily="34" charset="0"/>
                <a:cs typeface="Arial" panose="020B0604020202020204" pitchFamily="34" charset="0"/>
              </a:rPr>
              <a:t>all</a:t>
            </a:r>
            <a:r>
              <a:rPr lang="en-US" sz="1100" dirty="0">
                <a:latin typeface="Arial" panose="020B0604020202020204" pitchFamily="34" charset="0"/>
                <a:cs typeface="Arial" panose="020B0604020202020204" pitchFamily="34" charset="0"/>
              </a:rPr>
              <a:t> carers in the council area, not just those who are ‘known’ to the local system; ‘all carers’ includes young carers and parent-carers.</a:t>
            </a:r>
          </a:p>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These duties apply to the council </a:t>
            </a:r>
            <a:r>
              <a:rPr lang="en-US" sz="1100" b="1" dirty="0">
                <a:latin typeface="Arial" panose="020B0604020202020204" pitchFamily="34" charset="0"/>
                <a:cs typeface="Arial" panose="020B0604020202020204" pitchFamily="34" charset="0"/>
              </a:rPr>
              <a:t>as a whole – </a:t>
            </a:r>
            <a:r>
              <a:rPr lang="en-US" sz="1100" b="0" dirty="0">
                <a:latin typeface="Arial" panose="020B0604020202020204" pitchFamily="34" charset="0"/>
                <a:cs typeface="Arial" panose="020B0604020202020204" pitchFamily="34" charset="0"/>
              </a:rPr>
              <a:t>they are not specific to only adults or children's services. The aim is to promote ‘whole family’ seamless working.  </a:t>
            </a:r>
          </a:p>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CQC could ask councils about their info and advice offer for young carers and parent-carers, and how the council promotes the wellbeing of young carers and parent-carers.</a:t>
            </a:r>
          </a:p>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Care Act statutory guidance sets out how a whole family approach should operate, and more detailed guidance can be found at https://www.local.gov.uk/sites/default/files/documents/care-act-and-whole-family-6e1.pdf – see slide 13.</a:t>
            </a:r>
          </a:p>
          <a:p>
            <a:pPr marL="181120" indent="-181120">
              <a:buFont typeface="Arial" panose="020B0604020202020204" pitchFamily="34" charset="0"/>
              <a:buChar char="•"/>
            </a:pPr>
            <a:r>
              <a:rPr lang="en-US" sz="1100" dirty="0">
                <a:latin typeface="Arial" panose="020B0604020202020204" pitchFamily="34" charset="0"/>
                <a:cs typeface="Arial" panose="020B0604020202020204" pitchFamily="34" charset="0"/>
              </a:rPr>
              <a:t>CQC explicitly reference ‘The Care Act &amp; Whole Family Approaches’ </a:t>
            </a:r>
            <a:r>
              <a:rPr lang="en-GB" sz="1100" dirty="0">
                <a:highlight>
                  <a:srgbClr val="FFFF00"/>
                </a:highlight>
                <a:latin typeface="Arial" panose="020B0604020202020204" pitchFamily="34" charset="0"/>
                <a:cs typeface="Arial" panose="020B0604020202020204" pitchFamily="34" charset="0"/>
              </a:rPr>
              <a:t>in their good practice guidance section as part of their Assessment Framework so </a:t>
            </a:r>
            <a:r>
              <a:rPr lang="en-US" sz="1100" dirty="0">
                <a:highlight>
                  <a:srgbClr val="FFFF00"/>
                </a:highlight>
                <a:latin typeface="Arial" panose="020B0604020202020204" pitchFamily="34" charset="0"/>
                <a:cs typeface="Arial" panose="020B0604020202020204" pitchFamily="34" charset="0"/>
              </a:rPr>
              <a:t>familiarity with this approach will be important.</a:t>
            </a:r>
          </a:p>
          <a:p>
            <a:pPr marL="181120" indent="-181120">
              <a:buFont typeface="Arial" panose="020B0604020202020204" pitchFamily="34" charset="0"/>
              <a:buChar char="•"/>
            </a:pPr>
            <a:r>
              <a:rPr lang="en-GB" sz="1100" dirty="0">
                <a:highlight>
                  <a:srgbClr val="FFFF00"/>
                </a:highlight>
                <a:latin typeface="Arial" panose="020B0604020202020204" pitchFamily="34" charset="0"/>
                <a:cs typeface="Arial" panose="020B0604020202020204" pitchFamily="34" charset="0"/>
              </a:rPr>
              <a:t>Under s17ZA[12] Children Act 1989 councils have a duty to “take reasonable steps to identify the extent to which there are young carers within their area who have needs for support.” This duty applies to the council as a whole,  rather than being something only children’s services should do.</a:t>
            </a:r>
          </a:p>
          <a:p>
            <a:pPr marL="181120" indent="-181120">
              <a:buFont typeface="Arial" panose="020B0604020202020204" pitchFamily="34" charset="0"/>
              <a:buChar char="•"/>
            </a:pPr>
            <a:r>
              <a:rPr lang="en-GB" sz="1100" dirty="0">
                <a:highlight>
                  <a:srgbClr val="FFFF00"/>
                </a:highlight>
                <a:latin typeface="Arial" panose="020B0604020202020204" pitchFamily="34" charset="0"/>
                <a:cs typeface="Arial" panose="020B0604020202020204" pitchFamily="34" charset="0"/>
              </a:rPr>
              <a:t>A recent CQC report for a council rated ‘Require Improvement’ said </a:t>
            </a:r>
            <a:r>
              <a:rPr lang="en-GB" sz="1100" i="1" dirty="0">
                <a:highlight>
                  <a:srgbClr val="FFFF00"/>
                </a:highlight>
                <a:latin typeface="Arial" panose="020B0604020202020204" pitchFamily="34" charset="0"/>
                <a:cs typeface="Arial" panose="020B0604020202020204" pitchFamily="34" charset="0"/>
              </a:rPr>
              <a:t>“Not all staff could articulate their role in identifying young carers who supported an adult with Care Act needs, though this was being addressed by the local authority in their developing Carers Strategy</a:t>
            </a:r>
            <a:r>
              <a:rPr lang="en-GB" sz="1100" dirty="0">
                <a:highlight>
                  <a:srgbClr val="FFFF00"/>
                </a:highlight>
                <a:latin typeface="Arial" panose="020B0604020202020204" pitchFamily="34" charset="0"/>
                <a:cs typeface="Arial" panose="020B0604020202020204" pitchFamily="34" charset="0"/>
              </a:rPr>
              <a:t>.” Another CQC report said “</a:t>
            </a:r>
            <a:r>
              <a:rPr lang="en-GB" sz="1100" i="1" dirty="0">
                <a:highlight>
                  <a:srgbClr val="FFFF00"/>
                </a:highlight>
                <a:latin typeface="Arial" panose="020B0604020202020204" pitchFamily="34" charset="0"/>
                <a:cs typeface="Arial" panose="020B0604020202020204" pitchFamily="34" charset="0"/>
              </a:rPr>
              <a:t>There was no reference in the draft Carers strategy to the No Wrong Doors memorandum of understanding to ensure that young carers were easily able to access information and support</a:t>
            </a:r>
            <a:r>
              <a:rPr lang="en-GB" sz="1100" dirty="0">
                <a:highlight>
                  <a:srgbClr val="FFFF00"/>
                </a:highlight>
                <a:latin typeface="Arial" panose="020B0604020202020204" pitchFamily="34" charset="0"/>
                <a:cs typeface="Arial" panose="020B0604020202020204" pitchFamily="34" charset="0"/>
              </a:rPr>
              <a:t>.”</a:t>
            </a:r>
            <a:endParaRPr lang="en-US" dirty="0">
              <a:highlight>
                <a:srgbClr val="FFFF00"/>
              </a:highlight>
            </a:endParaRPr>
          </a:p>
        </p:txBody>
      </p:sp>
      <p:sp>
        <p:nvSpPr>
          <p:cNvPr id="4" name="Slide Number Placeholder 3"/>
          <p:cNvSpPr>
            <a:spLocks noGrp="1"/>
          </p:cNvSpPr>
          <p:nvPr>
            <p:ph type="sldNum" sz="quarter" idx="5"/>
          </p:nvPr>
        </p:nvSpPr>
        <p:spPr/>
        <p:txBody>
          <a:bodyPr/>
          <a:lstStyle/>
          <a:p>
            <a:fld id="{1161654B-025F-4C5F-A36A-0AA6E1FAE227}" type="slidenum">
              <a:rPr lang="en-GB" smtClean="0"/>
              <a:t>5</a:t>
            </a:fld>
            <a:endParaRPr lang="en-GB"/>
          </a:p>
        </p:txBody>
      </p:sp>
    </p:spTree>
    <p:extLst>
      <p:ext uri="{BB962C8B-B14F-4D97-AF65-F5344CB8AC3E}">
        <p14:creationId xmlns:p14="http://schemas.microsoft.com/office/powerpoint/2010/main" val="3237918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6DCD4-CDC4-17F7-90BB-0DD130CFC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C4A9D-9960-C3DA-AA48-6D95FB856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EABB92-F024-4E67-D7B3-56874CAB792E}"/>
              </a:ext>
            </a:extLst>
          </p:cNvPr>
          <p:cNvSpPr>
            <a:spLocks noGrp="1"/>
          </p:cNvSpPr>
          <p:nvPr>
            <p:ph type="body" idx="1"/>
          </p:nvPr>
        </p:nvSpPr>
        <p:spPr/>
        <p:txBody>
          <a:bodyPr/>
          <a:lstStyle/>
          <a:p>
            <a:pPr marL="181120" indent="-181120">
              <a:buFont typeface="Arial" panose="020B0604020202020204" pitchFamily="34" charset="0"/>
              <a:buChar char="•"/>
            </a:pPr>
            <a:r>
              <a:rPr lang="en-US" dirty="0">
                <a:highlight>
                  <a:srgbClr val="FFFF00"/>
                </a:highlight>
              </a:rPr>
              <a:t>The Care &amp; Support Eligibility regulations are part of the adult statute </a:t>
            </a:r>
            <a:r>
              <a:rPr lang="en-US" dirty="0" err="1">
                <a:highlight>
                  <a:srgbClr val="FFFF00"/>
                </a:highlight>
              </a:rPr>
              <a:t>ie</a:t>
            </a:r>
            <a:r>
              <a:rPr lang="en-US" dirty="0">
                <a:highlight>
                  <a:srgbClr val="FFFF00"/>
                </a:highlight>
              </a:rPr>
              <a:t> the Care Act so staff need to be aware of these</a:t>
            </a:r>
          </a:p>
          <a:p>
            <a:pPr marL="181120" indent="-181120">
              <a:buFont typeface="Arial" panose="020B0604020202020204" pitchFamily="34" charset="0"/>
              <a:buChar char="•"/>
            </a:pPr>
            <a:r>
              <a:rPr lang="en-US" dirty="0">
                <a:highlight>
                  <a:srgbClr val="FFFF00"/>
                </a:highlight>
              </a:rPr>
              <a:t>Its important that staff assessing adults know when and how to refer for a young carers assessment and a parent-carer assessment </a:t>
            </a:r>
          </a:p>
          <a:p>
            <a:pPr marL="181120" indent="-181120">
              <a:buFont typeface="Arial" panose="020B0604020202020204" pitchFamily="34" charset="0"/>
              <a:buChar char="•"/>
            </a:pPr>
            <a:r>
              <a:rPr lang="en-GB" dirty="0">
                <a:highlight>
                  <a:srgbClr val="FFFF00"/>
                </a:highlight>
              </a:rPr>
              <a:t>Working Together To Safeguard Children is statutory guidance and reinforces the messages from Care Act &amp; Children Act legislation covered in this slide deck; r</a:t>
            </a:r>
            <a:r>
              <a:rPr lang="en-US" dirty="0" err="1">
                <a:highlight>
                  <a:srgbClr val="FFFF00"/>
                </a:highlight>
              </a:rPr>
              <a:t>eference</a:t>
            </a:r>
            <a:r>
              <a:rPr lang="en-US" dirty="0">
                <a:highlight>
                  <a:srgbClr val="FFFF00"/>
                </a:highlight>
              </a:rPr>
              <a:t> is also made to establishing whether caring is inappropriate for the child or young person-see slide 19 –and the impacts of caring on a young person’s wellbeing</a:t>
            </a:r>
          </a:p>
        </p:txBody>
      </p:sp>
      <p:sp>
        <p:nvSpPr>
          <p:cNvPr id="4" name="Slide Number Placeholder 3">
            <a:extLst>
              <a:ext uri="{FF2B5EF4-FFF2-40B4-BE49-F238E27FC236}">
                <a16:creationId xmlns:a16="http://schemas.microsoft.com/office/drawing/2014/main" id="{C8F99E6A-E13B-5A28-505A-68D11E6554B3}"/>
              </a:ext>
            </a:extLst>
          </p:cNvPr>
          <p:cNvSpPr>
            <a:spLocks noGrp="1"/>
          </p:cNvSpPr>
          <p:nvPr>
            <p:ph type="sldNum" sz="quarter" idx="5"/>
          </p:nvPr>
        </p:nvSpPr>
        <p:spPr/>
        <p:txBody>
          <a:bodyPr/>
          <a:lstStyle/>
          <a:p>
            <a:fld id="{1161654B-025F-4C5F-A36A-0AA6E1FAE227}" type="slidenum">
              <a:rPr lang="en-GB" smtClean="0"/>
              <a:t>6</a:t>
            </a:fld>
            <a:endParaRPr lang="en-GB"/>
          </a:p>
        </p:txBody>
      </p:sp>
    </p:spTree>
    <p:extLst>
      <p:ext uri="{BB962C8B-B14F-4D97-AF65-F5344CB8AC3E}">
        <p14:creationId xmlns:p14="http://schemas.microsoft.com/office/powerpoint/2010/main" val="2306311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FC6A7-8158-823B-0E4F-E62E406B87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E3B61E-5701-944A-ABAB-7721EC7355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35335-DC8E-C247-B810-8C29C5922CB3}"/>
              </a:ext>
            </a:extLst>
          </p:cNvPr>
          <p:cNvSpPr>
            <a:spLocks noGrp="1"/>
          </p:cNvSpPr>
          <p:nvPr>
            <p:ph type="body" idx="1"/>
          </p:nvPr>
        </p:nvSpPr>
        <p:spPr/>
        <p:txBody>
          <a:bodyPr/>
          <a:lstStyle/>
          <a:p>
            <a:pPr marL="181120" indent="-181120">
              <a:buFont typeface="Arial" panose="020B0604020202020204" pitchFamily="34" charset="0"/>
              <a:buChar char="•"/>
            </a:pPr>
            <a:r>
              <a:rPr lang="en-US" dirty="0">
                <a:highlight>
                  <a:srgbClr val="FFFF00"/>
                </a:highlight>
              </a:rPr>
              <a:t>It might be useful to discuss whether a young carer would always be defined as a ‘child in need’? Even if they are not ‘in need’ </a:t>
            </a:r>
            <a:r>
              <a:rPr lang="en-GB" dirty="0">
                <a:highlight>
                  <a:srgbClr val="FFFF00"/>
                </a:highlight>
              </a:rPr>
              <a:t>The Care and Support (Eligibility Criteria) Regulations 2015 say that eligibility for care and support should include consideration of any caring responsibilities an adult or carer has for a child.</a:t>
            </a:r>
            <a:endParaRPr lang="en-US" dirty="0">
              <a:highlight>
                <a:srgbClr val="FFFF00"/>
              </a:highlight>
            </a:endParaRPr>
          </a:p>
          <a:p>
            <a:pPr marL="181120" indent="-181120">
              <a:buFont typeface="Arial" panose="020B0604020202020204" pitchFamily="34" charset="0"/>
              <a:buChar char="•"/>
            </a:pPr>
            <a:r>
              <a:rPr lang="en-GB" dirty="0">
                <a:highlight>
                  <a:srgbClr val="FFFF00"/>
                </a:highlight>
              </a:rPr>
              <a:t>A young carers needs assessment must always include establishing whether the child should be provided with services as a ‘child in need’ under s17 of The Children Act 1989).</a:t>
            </a:r>
            <a:endParaRPr lang="en-US" dirty="0">
              <a:highlight>
                <a:srgbClr val="FFFF00"/>
              </a:highlight>
            </a:endParaRPr>
          </a:p>
          <a:p>
            <a:pPr marL="181120" indent="-181120">
              <a:buFont typeface="Arial" panose="020B0604020202020204" pitchFamily="34" charset="0"/>
              <a:buChar char="•"/>
            </a:pPr>
            <a:r>
              <a:rPr lang="en-GB" dirty="0">
                <a:highlight>
                  <a:srgbClr val="FFFF00"/>
                </a:highlight>
              </a:rPr>
              <a:t>Where it appears to a council that a young carer may have needs then they must carry out an assessment, regardless of whether the child would be ‘in need’ under The Children Act.</a:t>
            </a:r>
          </a:p>
          <a:p>
            <a:pPr marL="181120" indent="-181120">
              <a:buFont typeface="Arial" panose="020B0604020202020204" pitchFamily="34" charset="0"/>
              <a:buChar char="•"/>
            </a:pPr>
            <a:r>
              <a:rPr lang="en-GB" dirty="0">
                <a:highlight>
                  <a:srgbClr val="FFFF00"/>
                </a:highlight>
              </a:rPr>
              <a:t>Councils’ duties to identify and support young carers, provide advice and information and promote wellbeing apply regardless of whether a </a:t>
            </a:r>
            <a:r>
              <a:rPr lang="en-US" dirty="0">
                <a:highlight>
                  <a:srgbClr val="FFFF00"/>
                </a:highlight>
              </a:rPr>
              <a:t>young carer is a child in need </a:t>
            </a:r>
          </a:p>
        </p:txBody>
      </p:sp>
      <p:sp>
        <p:nvSpPr>
          <p:cNvPr id="4" name="Slide Number Placeholder 3">
            <a:extLst>
              <a:ext uri="{FF2B5EF4-FFF2-40B4-BE49-F238E27FC236}">
                <a16:creationId xmlns:a16="http://schemas.microsoft.com/office/drawing/2014/main" id="{A432593A-C336-BDB9-792D-96B4D3D9B6CF}"/>
              </a:ext>
            </a:extLst>
          </p:cNvPr>
          <p:cNvSpPr>
            <a:spLocks noGrp="1"/>
          </p:cNvSpPr>
          <p:nvPr>
            <p:ph type="sldNum" sz="quarter" idx="5"/>
          </p:nvPr>
        </p:nvSpPr>
        <p:spPr/>
        <p:txBody>
          <a:bodyPr/>
          <a:lstStyle/>
          <a:p>
            <a:fld id="{1161654B-025F-4C5F-A36A-0AA6E1FAE227}" type="slidenum">
              <a:rPr lang="en-GB" smtClean="0"/>
              <a:t>7</a:t>
            </a:fld>
            <a:endParaRPr lang="en-GB"/>
          </a:p>
        </p:txBody>
      </p:sp>
    </p:spTree>
    <p:extLst>
      <p:ext uri="{BB962C8B-B14F-4D97-AF65-F5344CB8AC3E}">
        <p14:creationId xmlns:p14="http://schemas.microsoft.com/office/powerpoint/2010/main" val="4243714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B933F-BFA1-428B-C906-237ED27860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454EAD-8673-D257-F5F2-BC8CEC4770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C12FF0-CDB7-DEE2-B712-D00DFD2D9F66}"/>
              </a:ext>
            </a:extLst>
          </p:cNvPr>
          <p:cNvSpPr>
            <a:spLocks noGrp="1"/>
          </p:cNvSpPr>
          <p:nvPr>
            <p:ph type="body" idx="1"/>
          </p:nvPr>
        </p:nvSpPr>
        <p:spPr/>
        <p:txBody>
          <a:bodyPr/>
          <a:lstStyle/>
          <a:p>
            <a:pPr marL="181120" indent="-181120">
              <a:buFont typeface="Arial" panose="020B0604020202020204" pitchFamily="34" charset="0"/>
              <a:buChar char="•"/>
            </a:pPr>
            <a:r>
              <a:rPr lang="en-US" dirty="0">
                <a:highlight>
                  <a:srgbClr val="FFFF00"/>
                </a:highlight>
              </a:rPr>
              <a:t>This is a useful reminder of where ICBs have duties towards carers and young carers </a:t>
            </a:r>
          </a:p>
        </p:txBody>
      </p:sp>
      <p:sp>
        <p:nvSpPr>
          <p:cNvPr id="4" name="Slide Number Placeholder 3">
            <a:extLst>
              <a:ext uri="{FF2B5EF4-FFF2-40B4-BE49-F238E27FC236}">
                <a16:creationId xmlns:a16="http://schemas.microsoft.com/office/drawing/2014/main" id="{52911A7C-E14A-2D66-2FAF-04F34D983E62}"/>
              </a:ext>
            </a:extLst>
          </p:cNvPr>
          <p:cNvSpPr>
            <a:spLocks noGrp="1"/>
          </p:cNvSpPr>
          <p:nvPr>
            <p:ph type="sldNum" sz="quarter" idx="5"/>
          </p:nvPr>
        </p:nvSpPr>
        <p:spPr/>
        <p:txBody>
          <a:bodyPr/>
          <a:lstStyle/>
          <a:p>
            <a:fld id="{1161654B-025F-4C5F-A36A-0AA6E1FAE227}" type="slidenum">
              <a:rPr lang="en-GB" smtClean="0"/>
              <a:t>8</a:t>
            </a:fld>
            <a:endParaRPr lang="en-GB"/>
          </a:p>
        </p:txBody>
      </p:sp>
    </p:spTree>
    <p:extLst>
      <p:ext uri="{BB962C8B-B14F-4D97-AF65-F5344CB8AC3E}">
        <p14:creationId xmlns:p14="http://schemas.microsoft.com/office/powerpoint/2010/main" val="967009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E9BD9-2478-9654-5EE0-8E6C7BB06B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883FA4-9CBB-C3E2-9F51-F40455E4BB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CE138A-F284-41F2-11D5-8A51AD3C1A4A}"/>
              </a:ext>
            </a:extLst>
          </p:cNvPr>
          <p:cNvSpPr>
            <a:spLocks noGrp="1"/>
          </p:cNvSpPr>
          <p:nvPr>
            <p:ph type="body" idx="1"/>
          </p:nvPr>
        </p:nvSpPr>
        <p:spPr/>
        <p:txBody>
          <a:bodyPr/>
          <a:lstStyle/>
          <a:p>
            <a:pPr marL="0" indent="0">
              <a:buFontTx/>
              <a:buNone/>
            </a:pPr>
            <a:r>
              <a:rPr lang="en-GB" sz="1100" dirty="0">
                <a:latin typeface="Arial" panose="020B0604020202020204" pitchFamily="34" charset="0"/>
                <a:cs typeface="Arial" panose="020B0604020202020204" pitchFamily="34" charset="0"/>
              </a:rPr>
              <a:t>Tips for preparing for CQC questions are on slides 20 &amp; 21</a:t>
            </a:r>
          </a:p>
        </p:txBody>
      </p:sp>
      <p:sp>
        <p:nvSpPr>
          <p:cNvPr id="4" name="Slide Number Placeholder 3">
            <a:extLst>
              <a:ext uri="{FF2B5EF4-FFF2-40B4-BE49-F238E27FC236}">
                <a16:creationId xmlns:a16="http://schemas.microsoft.com/office/drawing/2014/main" id="{1A0034D8-B978-6599-7890-9ADF51161951}"/>
              </a:ext>
            </a:extLst>
          </p:cNvPr>
          <p:cNvSpPr>
            <a:spLocks noGrp="1"/>
          </p:cNvSpPr>
          <p:nvPr>
            <p:ph type="sldNum" sz="quarter" idx="5"/>
          </p:nvPr>
        </p:nvSpPr>
        <p:spPr/>
        <p:txBody>
          <a:bodyPr/>
          <a:lstStyle/>
          <a:p>
            <a:fld id="{1161654B-025F-4C5F-A36A-0AA6E1FAE227}" type="slidenum">
              <a:rPr lang="en-GB" smtClean="0"/>
              <a:t>9</a:t>
            </a:fld>
            <a:endParaRPr lang="en-GB"/>
          </a:p>
        </p:txBody>
      </p:sp>
    </p:spTree>
    <p:extLst>
      <p:ext uri="{BB962C8B-B14F-4D97-AF65-F5344CB8AC3E}">
        <p14:creationId xmlns:p14="http://schemas.microsoft.com/office/powerpoint/2010/main" val="2842133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8CE63CEA-74CC-49EB-99D6-A0F4E68EF96B}"/>
              </a:ext>
            </a:extLst>
          </p:cNvPr>
          <p:cNvSpPr/>
          <p:nvPr userDrawn="1"/>
        </p:nvSpPr>
        <p:spPr>
          <a:xfrm>
            <a:off x="0" y="0"/>
            <a:ext cx="12192000" cy="6858000"/>
          </a:xfrm>
          <a:prstGeom prst="rect">
            <a:avLst/>
          </a:prstGeom>
          <a:solidFill>
            <a:srgbClr val="152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00" dirty="0"/>
          </a:p>
        </p:txBody>
      </p:sp>
      <p:sp>
        <p:nvSpPr>
          <p:cNvPr id="9" name="Title 8">
            <a:extLst>
              <a:ext uri="{FF2B5EF4-FFF2-40B4-BE49-F238E27FC236}">
                <a16:creationId xmlns:a16="http://schemas.microsoft.com/office/drawing/2014/main" id="{07A884BD-CC9A-42BD-AA69-E3D753CD043A}"/>
              </a:ext>
            </a:extLst>
          </p:cNvPr>
          <p:cNvSpPr>
            <a:spLocks noGrp="1"/>
          </p:cNvSpPr>
          <p:nvPr>
            <p:ph type="title" hasCustomPrompt="1"/>
          </p:nvPr>
        </p:nvSpPr>
        <p:spPr>
          <a:xfrm>
            <a:off x="423863" y="3429000"/>
            <a:ext cx="10515600" cy="867343"/>
          </a:xfrm>
          <a:prstGeom prst="rect">
            <a:avLst/>
          </a:prstGeom>
        </p:spPr>
        <p:txBody>
          <a:bodyPr/>
          <a:lstStyle>
            <a:lvl1pPr>
              <a:defRPr/>
            </a:lvl1pPr>
          </a:lstStyle>
          <a:p>
            <a:r>
              <a:rPr lang="en-US" dirty="0"/>
              <a:t>Presentation title</a:t>
            </a:r>
            <a:endParaRPr lang="en-GB" dirty="0"/>
          </a:p>
        </p:txBody>
      </p:sp>
      <p:sp>
        <p:nvSpPr>
          <p:cNvPr id="11" name="Text Placeholder 10">
            <a:extLst>
              <a:ext uri="{FF2B5EF4-FFF2-40B4-BE49-F238E27FC236}">
                <a16:creationId xmlns:a16="http://schemas.microsoft.com/office/drawing/2014/main" id="{96A4E2BC-7279-48CD-8A51-7ECE8A0F2B86}"/>
              </a:ext>
            </a:extLst>
          </p:cNvPr>
          <p:cNvSpPr>
            <a:spLocks noGrp="1"/>
          </p:cNvSpPr>
          <p:nvPr>
            <p:ph type="body" sz="quarter" idx="10" hasCustomPrompt="1"/>
          </p:nvPr>
        </p:nvSpPr>
        <p:spPr>
          <a:xfrm>
            <a:off x="423863" y="4367384"/>
            <a:ext cx="7073900" cy="626608"/>
          </a:xfrm>
          <a:prstGeom prst="rect">
            <a:avLst/>
          </a:prstGeom>
        </p:spPr>
        <p:txBody>
          <a:bodyPr/>
          <a:lstStyle>
            <a:lvl1pPr marL="0" indent="0">
              <a:buNone/>
              <a:defRPr sz="3200">
                <a:solidFill>
                  <a:schemeClr val="bg1"/>
                </a:solidFill>
                <a:latin typeface="Rubik Medium" panose="00000600000000000000" pitchFamily="2" charset="-79"/>
                <a:cs typeface="Rubik Medium" panose="00000600000000000000" pitchFamily="2" charset="-79"/>
              </a:defRPr>
            </a:lvl1pPr>
          </a:lstStyle>
          <a:p>
            <a:pPr lvl="0"/>
            <a:r>
              <a:rPr lang="en-GB" dirty="0"/>
              <a:t>Name of presenter, job title</a:t>
            </a:r>
          </a:p>
        </p:txBody>
      </p:sp>
      <p:sp>
        <p:nvSpPr>
          <p:cNvPr id="19" name="Text Placeholder 18">
            <a:extLst>
              <a:ext uri="{FF2B5EF4-FFF2-40B4-BE49-F238E27FC236}">
                <a16:creationId xmlns:a16="http://schemas.microsoft.com/office/drawing/2014/main" id="{FB506257-9E5A-4925-A4BA-3C3DDF922330}"/>
              </a:ext>
            </a:extLst>
          </p:cNvPr>
          <p:cNvSpPr>
            <a:spLocks noGrp="1"/>
          </p:cNvSpPr>
          <p:nvPr>
            <p:ph type="body" sz="quarter" idx="11" hasCustomPrompt="1"/>
          </p:nvPr>
        </p:nvSpPr>
        <p:spPr>
          <a:xfrm>
            <a:off x="423863" y="5022489"/>
            <a:ext cx="5207000" cy="829377"/>
          </a:xfrm>
          <a:prstGeom prst="rect">
            <a:avLst/>
          </a:prstGeom>
        </p:spPr>
        <p:txBody>
          <a:bodyPr/>
          <a:lstStyle>
            <a:lvl1pPr marL="0" indent="0">
              <a:buNone/>
              <a:defRPr sz="2000" i="1">
                <a:solidFill>
                  <a:schemeClr val="bg1"/>
                </a:solidFill>
                <a:latin typeface="Rubik Medium" panose="00000600000000000000" pitchFamily="2" charset="-79"/>
                <a:cs typeface="Rubik Medium" panose="00000600000000000000" pitchFamily="2" charset="-79"/>
              </a:defRPr>
            </a:lvl1pPr>
          </a:lstStyle>
          <a:p>
            <a:pPr lvl="0"/>
            <a:r>
              <a:rPr lang="en-GB" dirty="0"/>
              <a:t>Presentation hashtag</a:t>
            </a:r>
          </a:p>
          <a:p>
            <a:pPr lvl="0"/>
            <a:r>
              <a:rPr lang="en-GB" dirty="0"/>
              <a:t>Twitter handle</a:t>
            </a:r>
          </a:p>
        </p:txBody>
      </p:sp>
      <p:sp>
        <p:nvSpPr>
          <p:cNvPr id="2" name="TextBox 1">
            <a:extLst>
              <a:ext uri="{FF2B5EF4-FFF2-40B4-BE49-F238E27FC236}">
                <a16:creationId xmlns:a16="http://schemas.microsoft.com/office/drawing/2014/main" id="{7693D46A-DAA9-4AA1-60AA-1FDB7E92179D}"/>
              </a:ext>
            </a:extLst>
          </p:cNvPr>
          <p:cNvSpPr txBox="1"/>
          <p:nvPr userDrawn="1"/>
        </p:nvSpPr>
        <p:spPr>
          <a:xfrm>
            <a:off x="308260" y="6056610"/>
            <a:ext cx="11575480" cy="461665"/>
          </a:xfrm>
          <a:prstGeom prst="rect">
            <a:avLst/>
          </a:prstGeom>
          <a:noFill/>
        </p:spPr>
        <p:txBody>
          <a:bodyPr wrap="square" rtlCol="0">
            <a:spAutoFit/>
          </a:bodyPr>
          <a:lstStyle/>
          <a:p>
            <a:r>
              <a:rPr lang="en-US" sz="1200" dirty="0">
                <a:solidFill>
                  <a:schemeClr val="bg1"/>
                </a:solidFill>
                <a:latin typeface="Rubik" panose="00000500000000000000" pitchFamily="2" charset="-79"/>
                <a:cs typeface="Rubik" panose="00000500000000000000" pitchFamily="2" charset="-79"/>
              </a:rPr>
              <a:t>Slide deck originally created by Carers Trust on behalf of the LGA and ADASS (as Partners in Care and Health). All content correct at time of publishing. For questions about the content, please contact policy@carers.org.</a:t>
            </a:r>
            <a:endParaRPr lang="en-GB" sz="1200" dirty="0">
              <a:solidFill>
                <a:schemeClr val="bg1"/>
              </a:solidFill>
              <a:latin typeface="Rubik" panose="00000500000000000000" pitchFamily="2" charset="-79"/>
              <a:cs typeface="Rubik" panose="00000500000000000000" pitchFamily="2" charset="-79"/>
            </a:endParaRPr>
          </a:p>
        </p:txBody>
      </p:sp>
    </p:spTree>
    <p:extLst>
      <p:ext uri="{BB962C8B-B14F-4D97-AF65-F5344CB8AC3E}">
        <p14:creationId xmlns:p14="http://schemas.microsoft.com/office/powerpoint/2010/main" val="11130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slide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2369130F-B630-4BA3-95B3-02C279B03442}"/>
              </a:ext>
            </a:extLst>
          </p:cNvPr>
          <p:cNvSpPr>
            <a:spLocks noGrp="1"/>
          </p:cNvSpPr>
          <p:nvPr>
            <p:ph type="pic" sz="quarter" idx="10"/>
          </p:nvPr>
        </p:nvSpPr>
        <p:spPr>
          <a:xfrm>
            <a:off x="5786438" y="0"/>
            <a:ext cx="6405562" cy="6858000"/>
          </a:xfrm>
          <a:prstGeom prst="rect">
            <a:avLst/>
          </a:prstGeom>
        </p:spPr>
        <p:txBody>
          <a:bodyPr/>
          <a:lstStyle>
            <a:lvl1pPr marL="0" indent="0">
              <a:buNone/>
              <a:defRPr>
                <a:solidFill>
                  <a:srgbClr val="152F4E"/>
                </a:solidFill>
                <a:latin typeface="Rubik Medium" panose="00000600000000000000" pitchFamily="2" charset="-79"/>
                <a:cs typeface="Rubik Medium" panose="00000600000000000000" pitchFamily="2" charset="-79"/>
              </a:defRPr>
            </a:lvl1pPr>
          </a:lstStyle>
          <a:p>
            <a:r>
              <a:rPr lang="en-US"/>
              <a:t>Click icon to add picture</a:t>
            </a:r>
            <a:endParaRPr lang="en-GB" dirty="0"/>
          </a:p>
        </p:txBody>
      </p:sp>
      <p:sp>
        <p:nvSpPr>
          <p:cNvPr id="12" name="Text Placeholder 11">
            <a:extLst>
              <a:ext uri="{FF2B5EF4-FFF2-40B4-BE49-F238E27FC236}">
                <a16:creationId xmlns:a16="http://schemas.microsoft.com/office/drawing/2014/main" id="{1C0A5736-AA19-4095-B0C7-37EB91D65A7B}"/>
              </a:ext>
            </a:extLst>
          </p:cNvPr>
          <p:cNvSpPr>
            <a:spLocks noGrp="1"/>
          </p:cNvSpPr>
          <p:nvPr>
            <p:ph type="body" sz="quarter" idx="11"/>
          </p:nvPr>
        </p:nvSpPr>
        <p:spPr>
          <a:xfrm>
            <a:off x="401638" y="1609725"/>
            <a:ext cx="4816475" cy="4408488"/>
          </a:xfrm>
          <a:prstGeom prst="rect">
            <a:avLst/>
          </a:prstGeom>
        </p:spPr>
        <p:txBody>
          <a:bodyPr/>
          <a:lstStyle>
            <a:lvl1pPr marL="0" indent="0">
              <a:buNone/>
              <a:defRPr sz="2400">
                <a:solidFill>
                  <a:srgbClr val="152F4E"/>
                </a:solidFill>
                <a:latin typeface="Rubik Medium" panose="00000600000000000000" pitchFamily="2" charset="-79"/>
                <a:cs typeface="Rubik Medium" panose="00000600000000000000" pitchFamily="2" charset="-79"/>
              </a:defRPr>
            </a:lvl1pPr>
          </a:lstStyle>
          <a:p>
            <a:pPr lvl="0"/>
            <a:r>
              <a:rPr lang="en-US"/>
              <a:t>Click to edit Master text styles</a:t>
            </a:r>
          </a:p>
        </p:txBody>
      </p:sp>
    </p:spTree>
    <p:extLst>
      <p:ext uri="{BB962C8B-B14F-4D97-AF65-F5344CB8AC3E}">
        <p14:creationId xmlns:p14="http://schemas.microsoft.com/office/powerpoint/2010/main" val="299127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slide 2">
    <p:spTree>
      <p:nvGrpSpPr>
        <p:cNvPr id="1" name=""/>
        <p:cNvGrpSpPr/>
        <p:nvPr/>
      </p:nvGrpSpPr>
      <p:grpSpPr>
        <a:xfrm>
          <a:off x="0" y="0"/>
          <a:ext cx="0" cy="0"/>
          <a:chOff x="0" y="0"/>
          <a:chExt cx="0" cy="0"/>
        </a:xfrm>
      </p:grpSpPr>
      <p:sp>
        <p:nvSpPr>
          <p:cNvPr id="7" name="TextBox 7">
            <a:extLst>
              <a:ext uri="{FF2B5EF4-FFF2-40B4-BE49-F238E27FC236}">
                <a16:creationId xmlns:a16="http://schemas.microsoft.com/office/drawing/2014/main" id="{28EB6D3F-53ED-4DD0-A1F9-CEFE06B7D010}"/>
              </a:ext>
            </a:extLst>
          </p:cNvPr>
          <p:cNvSpPr txBox="1">
            <a:spLocks noChangeArrowheads="1"/>
          </p:cNvSpPr>
          <p:nvPr userDrawn="1"/>
        </p:nvSpPr>
        <p:spPr bwMode="auto">
          <a:xfrm>
            <a:off x="423863"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2000" dirty="0">
                <a:solidFill>
                  <a:srgbClr val="152F4E"/>
                </a:solidFill>
                <a:latin typeface="Rubik Medium" panose="00000600000000000000" pitchFamily="2" charset="-79"/>
                <a:cs typeface="Rubik Medium" panose="00000600000000000000" pitchFamily="2" charset="-79"/>
              </a:rPr>
              <a:t>© Carers Trust</a:t>
            </a:r>
          </a:p>
        </p:txBody>
      </p:sp>
      <p:sp>
        <p:nvSpPr>
          <p:cNvPr id="8" name="TextBox 8">
            <a:extLst>
              <a:ext uri="{FF2B5EF4-FFF2-40B4-BE49-F238E27FC236}">
                <a16:creationId xmlns:a16="http://schemas.microsoft.com/office/drawing/2014/main" id="{F682B30C-AA34-4D62-9433-5CE3212DEA52}"/>
              </a:ext>
            </a:extLst>
          </p:cNvPr>
          <p:cNvSpPr txBox="1">
            <a:spLocks noChangeArrowheads="1"/>
          </p:cNvSpPr>
          <p:nvPr userDrawn="1"/>
        </p:nvSpPr>
        <p:spPr bwMode="auto">
          <a:xfrm>
            <a:off x="4979988"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GB" altLang="en-US" sz="2000" dirty="0">
                <a:solidFill>
                  <a:srgbClr val="152F4E"/>
                </a:solidFill>
                <a:latin typeface="Rubik Medium" panose="00000600000000000000" pitchFamily="2" charset="-79"/>
                <a:cs typeface="Rubik Medium" panose="00000600000000000000" pitchFamily="2" charset="-79"/>
              </a:rPr>
              <a:t>carers.org</a:t>
            </a:r>
          </a:p>
        </p:txBody>
      </p:sp>
      <p:sp>
        <p:nvSpPr>
          <p:cNvPr id="11" name="Picture Placeholder 10">
            <a:extLst>
              <a:ext uri="{FF2B5EF4-FFF2-40B4-BE49-F238E27FC236}">
                <a16:creationId xmlns:a16="http://schemas.microsoft.com/office/drawing/2014/main" id="{3314EE7D-BF65-4A65-A4FA-4820555C80EE}"/>
              </a:ext>
            </a:extLst>
          </p:cNvPr>
          <p:cNvSpPr>
            <a:spLocks noGrp="1"/>
          </p:cNvSpPr>
          <p:nvPr>
            <p:ph type="pic" sz="quarter" idx="10" hasCustomPrompt="1"/>
          </p:nvPr>
        </p:nvSpPr>
        <p:spPr>
          <a:xfrm>
            <a:off x="723901" y="1746912"/>
            <a:ext cx="10726572" cy="4244455"/>
          </a:xfrm>
          <a:prstGeom prst="rect">
            <a:avLst/>
          </a:prstGeom>
        </p:spPr>
        <p:txBody>
          <a:bodyPr/>
          <a:lstStyle>
            <a:lvl1pPr marL="0" indent="0">
              <a:buNone/>
              <a:defRPr>
                <a:solidFill>
                  <a:srgbClr val="152F4E"/>
                </a:solidFill>
                <a:latin typeface="Rubik Medium" panose="00000600000000000000" pitchFamily="2" charset="-79"/>
                <a:cs typeface="Rubik Medium" panose="00000600000000000000" pitchFamily="2" charset="-79"/>
              </a:defRPr>
            </a:lvl1pPr>
          </a:lstStyle>
          <a:p>
            <a:r>
              <a:rPr lang="en-GB" dirty="0"/>
              <a:t>Click icon to add a photo</a:t>
            </a:r>
          </a:p>
        </p:txBody>
      </p:sp>
    </p:spTree>
    <p:extLst>
      <p:ext uri="{BB962C8B-B14F-4D97-AF65-F5344CB8AC3E}">
        <p14:creationId xmlns:p14="http://schemas.microsoft.com/office/powerpoint/2010/main" val="494108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Media Placeholder 7">
            <a:extLst>
              <a:ext uri="{FF2B5EF4-FFF2-40B4-BE49-F238E27FC236}">
                <a16:creationId xmlns:a16="http://schemas.microsoft.com/office/drawing/2014/main" id="{D2FFDD34-55A0-4E63-B57D-C6F84BC67376}"/>
              </a:ext>
            </a:extLst>
          </p:cNvPr>
          <p:cNvSpPr>
            <a:spLocks noGrp="1"/>
          </p:cNvSpPr>
          <p:nvPr>
            <p:ph type="media" sz="quarter" idx="10" hasCustomPrompt="1"/>
          </p:nvPr>
        </p:nvSpPr>
        <p:spPr>
          <a:xfrm>
            <a:off x="846445" y="1731963"/>
            <a:ext cx="10508492" cy="4109279"/>
          </a:xfrm>
          <a:prstGeom prst="rect">
            <a:avLst/>
          </a:prstGeom>
        </p:spPr>
        <p:txBody>
          <a:bodyPr/>
          <a:lstStyle>
            <a:lvl1pPr marL="0" indent="0">
              <a:buNone/>
              <a:defRPr lang="en-GB" dirty="0">
                <a:solidFill>
                  <a:srgbClr val="152F4E"/>
                </a:solidFill>
                <a:latin typeface="Rubik Medium" panose="00000600000000000000" pitchFamily="2" charset="-79"/>
                <a:cs typeface="Rubik Medium" panose="00000600000000000000" pitchFamily="2" charset="-79"/>
              </a:defRPr>
            </a:lvl1pPr>
          </a:lstStyle>
          <a:p>
            <a:r>
              <a:rPr lang="en-GB" dirty="0"/>
              <a:t>Click icon to add video</a:t>
            </a:r>
          </a:p>
        </p:txBody>
      </p:sp>
    </p:spTree>
    <p:extLst>
      <p:ext uri="{BB962C8B-B14F-4D97-AF65-F5344CB8AC3E}">
        <p14:creationId xmlns:p14="http://schemas.microsoft.com/office/powerpoint/2010/main" val="3985513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05/06/2025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8665554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05/06/2025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8430380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979FC9-BAF3-4E8F-B48F-B61D5B2689BB}" type="datetimeFigureOut">
              <a:rPr lang="en-GB" smtClean="0"/>
              <a:t>05/06/2025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297632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B979FC9-BAF3-4E8F-B48F-B61D5B2689BB}" type="datetimeFigureOut">
              <a:rPr lang="en-GB" smtClean="0"/>
              <a:t>05/06/2025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109258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B979FC9-BAF3-4E8F-B48F-B61D5B2689BB}" type="datetimeFigureOut">
              <a:rPr lang="en-GB" smtClean="0"/>
              <a:t>05/06/2025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432362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B979FC9-BAF3-4E8F-B48F-B61D5B2689BB}" type="datetimeFigureOut">
              <a:rPr lang="en-GB" smtClean="0"/>
              <a:t>05/06/2025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813742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79FC9-BAF3-4E8F-B48F-B61D5B2689BB}" type="datetimeFigureOut">
              <a:rPr lang="en-GB" smtClean="0"/>
              <a:t>05/06/2025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570123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dark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0DDBD85-0214-4BCC-A38C-08EFDB34D34F}"/>
              </a:ext>
            </a:extLst>
          </p:cNvPr>
          <p:cNvSpPr/>
          <p:nvPr userDrawn="1"/>
        </p:nvSpPr>
        <p:spPr>
          <a:xfrm>
            <a:off x="0" y="0"/>
            <a:ext cx="12192000" cy="6858000"/>
          </a:xfrm>
          <a:prstGeom prst="rect">
            <a:avLst/>
          </a:prstGeom>
          <a:solidFill>
            <a:srgbClr val="152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00" dirty="0"/>
          </a:p>
        </p:txBody>
      </p:sp>
      <p:sp>
        <p:nvSpPr>
          <p:cNvPr id="15" name="Title 14">
            <a:extLst>
              <a:ext uri="{FF2B5EF4-FFF2-40B4-BE49-F238E27FC236}">
                <a16:creationId xmlns:a16="http://schemas.microsoft.com/office/drawing/2014/main" id="{1F50FA55-A958-428A-9C44-77BE0FCBEA55}"/>
              </a:ext>
            </a:extLst>
          </p:cNvPr>
          <p:cNvSpPr>
            <a:spLocks noGrp="1"/>
          </p:cNvSpPr>
          <p:nvPr>
            <p:ph type="title" hasCustomPrompt="1"/>
          </p:nvPr>
        </p:nvSpPr>
        <p:spPr>
          <a:xfrm>
            <a:off x="423863" y="3344374"/>
            <a:ext cx="10515600" cy="881935"/>
          </a:xfrm>
          <a:prstGeom prst="rect">
            <a:avLst/>
          </a:prstGeom>
        </p:spPr>
        <p:txBody>
          <a:bodyPr/>
          <a:lstStyle>
            <a:lvl1pPr>
              <a:defRPr/>
            </a:lvl1pPr>
          </a:lstStyle>
          <a:p>
            <a:r>
              <a:rPr lang="en-US" dirty="0"/>
              <a:t>Presentation title</a:t>
            </a:r>
            <a:endParaRPr lang="en-GB" dirty="0"/>
          </a:p>
        </p:txBody>
      </p:sp>
      <p:sp>
        <p:nvSpPr>
          <p:cNvPr id="17" name="Text Placeholder 16">
            <a:extLst>
              <a:ext uri="{FF2B5EF4-FFF2-40B4-BE49-F238E27FC236}">
                <a16:creationId xmlns:a16="http://schemas.microsoft.com/office/drawing/2014/main" id="{CE2F2323-FB7E-403E-BB29-264B8880E148}"/>
              </a:ext>
            </a:extLst>
          </p:cNvPr>
          <p:cNvSpPr>
            <a:spLocks noGrp="1"/>
          </p:cNvSpPr>
          <p:nvPr>
            <p:ph type="body" sz="quarter" idx="10" hasCustomPrompt="1"/>
          </p:nvPr>
        </p:nvSpPr>
        <p:spPr>
          <a:xfrm>
            <a:off x="423863" y="4312182"/>
            <a:ext cx="6211887" cy="677829"/>
          </a:xfrm>
          <a:prstGeom prst="rect">
            <a:avLst/>
          </a:prstGeom>
        </p:spPr>
        <p:txBody>
          <a:bodyPr/>
          <a:lstStyle>
            <a:lvl1pPr marL="0" indent="0">
              <a:buNone/>
              <a:defRPr sz="3200">
                <a:solidFill>
                  <a:schemeClr val="bg1"/>
                </a:solidFill>
                <a:latin typeface="Rubik Medium" panose="00000600000000000000" pitchFamily="2" charset="-79"/>
                <a:cs typeface="Rubik Medium" panose="00000600000000000000" pitchFamily="2" charset="-79"/>
              </a:defRPr>
            </a:lvl1pPr>
          </a:lstStyle>
          <a:p>
            <a:pPr lvl="0"/>
            <a:r>
              <a:rPr lang="en-GB" dirty="0"/>
              <a:t>Name of presenter, job title</a:t>
            </a:r>
          </a:p>
        </p:txBody>
      </p:sp>
      <p:sp>
        <p:nvSpPr>
          <p:cNvPr id="19" name="Text Placeholder 18">
            <a:extLst>
              <a:ext uri="{FF2B5EF4-FFF2-40B4-BE49-F238E27FC236}">
                <a16:creationId xmlns:a16="http://schemas.microsoft.com/office/drawing/2014/main" id="{24A109CB-8AA2-4E85-A5A8-E9E16A83233D}"/>
              </a:ext>
            </a:extLst>
          </p:cNvPr>
          <p:cNvSpPr>
            <a:spLocks noGrp="1"/>
          </p:cNvSpPr>
          <p:nvPr>
            <p:ph type="body" sz="quarter" idx="11" hasCustomPrompt="1"/>
          </p:nvPr>
        </p:nvSpPr>
        <p:spPr>
          <a:xfrm>
            <a:off x="423863" y="4990011"/>
            <a:ext cx="6381750" cy="881934"/>
          </a:xfrm>
          <a:prstGeom prst="rect">
            <a:avLst/>
          </a:prstGeom>
        </p:spPr>
        <p:txBody>
          <a:bodyPr/>
          <a:lstStyle>
            <a:lvl1pPr marL="0" indent="0">
              <a:buNone/>
              <a:defRPr sz="2000" i="1">
                <a:solidFill>
                  <a:schemeClr val="bg1"/>
                </a:solidFill>
                <a:latin typeface="Rubik Medium" panose="00000600000000000000" pitchFamily="2" charset="-79"/>
                <a:cs typeface="Rubik Medium" panose="00000600000000000000" pitchFamily="2" charset="-79"/>
              </a:defRPr>
            </a:lvl1pPr>
          </a:lstStyle>
          <a:p>
            <a:pPr lvl="0"/>
            <a:r>
              <a:rPr lang="en-GB" dirty="0"/>
              <a:t>Presentation hashtag</a:t>
            </a:r>
          </a:p>
          <a:p>
            <a:pPr lvl="0"/>
            <a:r>
              <a:rPr lang="en-GB" dirty="0"/>
              <a:t>Twitter handle</a:t>
            </a:r>
          </a:p>
        </p:txBody>
      </p:sp>
    </p:spTree>
    <p:extLst>
      <p:ext uri="{BB962C8B-B14F-4D97-AF65-F5344CB8AC3E}">
        <p14:creationId xmlns:p14="http://schemas.microsoft.com/office/powerpoint/2010/main" val="4103330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979FC9-BAF3-4E8F-B48F-B61D5B2689BB}" type="datetimeFigureOut">
              <a:rPr lang="en-GB" smtClean="0"/>
              <a:t>05/06/2025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97636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979FC9-BAF3-4E8F-B48F-B61D5B2689BB}" type="datetimeFigureOut">
              <a:rPr lang="en-GB" smtClean="0"/>
              <a:t>05/06/2025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7673294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05/06/2025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7504691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05/06/2025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9964617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35360" y="2004384"/>
            <a:ext cx="9144000" cy="2387600"/>
          </a:xfrm>
          <a:prstGeom prst="rect">
            <a:avLst/>
          </a:prstGeom>
        </p:spPr>
        <p:txBody>
          <a:bodyPr anchor="b"/>
          <a:lstStyle>
            <a:lvl1pPr algn="l">
              <a:defRPr sz="5333"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35360" y="4485118"/>
            <a:ext cx="9144000" cy="1655233"/>
          </a:xfrm>
          <a:prstGeom prst="rect">
            <a:avLst/>
          </a:prstGeom>
        </p:spPr>
        <p:txBody>
          <a:bodyPr/>
          <a:lstStyle>
            <a:lvl1pPr marL="0" indent="0" algn="l">
              <a:buNone/>
              <a:defRPr sz="3200" baseline="0">
                <a:solidFill>
                  <a:schemeClr val="bg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Tree>
    <p:extLst>
      <p:ext uri="{BB962C8B-B14F-4D97-AF65-F5344CB8AC3E}">
        <p14:creationId xmlns:p14="http://schemas.microsoft.com/office/powerpoint/2010/main" val="2802865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335360" y="2004384"/>
            <a:ext cx="9144000" cy="2387600"/>
          </a:xfrm>
          <a:prstGeom prst="rect">
            <a:avLst/>
          </a:prstGeom>
        </p:spPr>
        <p:txBody>
          <a:bodyPr anchor="b"/>
          <a:lstStyle>
            <a:lvl1pPr algn="l">
              <a:defRPr sz="5333" baseline="0">
                <a:solidFill>
                  <a:schemeClr val="tx1"/>
                </a:solidFill>
              </a:defRPr>
            </a:lvl1pPr>
          </a:lstStyle>
          <a:p>
            <a:r>
              <a:rPr lang="en-US" dirty="0"/>
              <a:t>Click to edit Master title style</a:t>
            </a:r>
          </a:p>
        </p:txBody>
      </p:sp>
      <p:sp>
        <p:nvSpPr>
          <p:cNvPr id="8" name="Subtitle 2"/>
          <p:cNvSpPr>
            <a:spLocks noGrp="1"/>
          </p:cNvSpPr>
          <p:nvPr>
            <p:ph type="subTitle" idx="1"/>
          </p:nvPr>
        </p:nvSpPr>
        <p:spPr>
          <a:xfrm>
            <a:off x="335360" y="4485118"/>
            <a:ext cx="9144000" cy="1655233"/>
          </a:xfrm>
          <a:prstGeom prst="rect">
            <a:avLst/>
          </a:prstGeom>
        </p:spPr>
        <p:txBody>
          <a:bodyPr/>
          <a:lstStyle>
            <a:lvl1pPr marL="0" indent="0" algn="l">
              <a:buNone/>
              <a:defRPr sz="3200" baseline="0">
                <a:solidFill>
                  <a:schemeClr val="tx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Tree>
    <p:extLst>
      <p:ext uri="{BB962C8B-B14F-4D97-AF65-F5344CB8AC3E}">
        <p14:creationId xmlns:p14="http://schemas.microsoft.com/office/powerpoint/2010/main" val="407403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4885F4A-6F95-433A-B075-1C5C6DD91608}"/>
              </a:ext>
            </a:extLst>
          </p:cNvPr>
          <p:cNvSpPr/>
          <p:nvPr userDrawn="1"/>
        </p:nvSpPr>
        <p:spPr>
          <a:xfrm>
            <a:off x="0" y="0"/>
            <a:ext cx="12192000" cy="6858000"/>
          </a:xfrm>
          <a:prstGeom prst="rect">
            <a:avLst/>
          </a:prstGeom>
          <a:solidFill>
            <a:srgbClr val="1FA1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00" dirty="0"/>
          </a:p>
        </p:txBody>
      </p:sp>
      <p:sp>
        <p:nvSpPr>
          <p:cNvPr id="4" name="Text Placeholder 3">
            <a:extLst>
              <a:ext uri="{FF2B5EF4-FFF2-40B4-BE49-F238E27FC236}">
                <a16:creationId xmlns:a16="http://schemas.microsoft.com/office/drawing/2014/main" id="{5E7046D3-E5AE-4B8D-A915-E94C8299D8FF}"/>
              </a:ext>
            </a:extLst>
          </p:cNvPr>
          <p:cNvSpPr>
            <a:spLocks noGrp="1"/>
          </p:cNvSpPr>
          <p:nvPr>
            <p:ph type="body" sz="quarter" idx="10" hasCustomPrompt="1"/>
          </p:nvPr>
        </p:nvSpPr>
        <p:spPr>
          <a:xfrm>
            <a:off x="443955" y="4153717"/>
            <a:ext cx="10228400" cy="797106"/>
          </a:xfrm>
          <a:prstGeom prst="rect">
            <a:avLst/>
          </a:prstGeom>
        </p:spPr>
        <p:txBody>
          <a:bodyPr/>
          <a:lstStyle>
            <a:lvl1pPr marL="0" indent="0">
              <a:buNone/>
              <a:defRPr sz="5400">
                <a:solidFill>
                  <a:schemeClr val="bg1"/>
                </a:solidFill>
                <a:latin typeface="Rubik Medium" panose="00000600000000000000" pitchFamily="2" charset="-79"/>
                <a:cs typeface="Rubik Medium" panose="00000600000000000000" pitchFamily="2" charset="-79"/>
              </a:defRPr>
            </a:lvl1pPr>
          </a:lstStyle>
          <a:p>
            <a:pPr lvl="0"/>
            <a:r>
              <a:rPr lang="en-GB" sz="5400" dirty="0">
                <a:latin typeface="Rubik Medium" panose="00000600000000000000" pitchFamily="2" charset="-79"/>
                <a:cs typeface="Rubik Medium" panose="00000600000000000000" pitchFamily="2" charset="-79"/>
              </a:rPr>
              <a:t>Section title</a:t>
            </a:r>
            <a:endParaRPr lang="en-GB" dirty="0"/>
          </a:p>
        </p:txBody>
      </p:sp>
      <p:sp>
        <p:nvSpPr>
          <p:cNvPr id="7" name="Text Placeholder 6">
            <a:extLst>
              <a:ext uri="{FF2B5EF4-FFF2-40B4-BE49-F238E27FC236}">
                <a16:creationId xmlns:a16="http://schemas.microsoft.com/office/drawing/2014/main" id="{D1F5D130-FD70-4099-9836-01E2426AE9A8}"/>
              </a:ext>
            </a:extLst>
          </p:cNvPr>
          <p:cNvSpPr>
            <a:spLocks noGrp="1"/>
          </p:cNvSpPr>
          <p:nvPr>
            <p:ph type="body" sz="quarter" idx="11" hasCustomPrompt="1"/>
          </p:nvPr>
        </p:nvSpPr>
        <p:spPr>
          <a:xfrm>
            <a:off x="443955" y="5054555"/>
            <a:ext cx="10228400" cy="993775"/>
          </a:xfrm>
          <a:prstGeom prst="rect">
            <a:avLst/>
          </a:prstGeom>
        </p:spPr>
        <p:txBody>
          <a:bodyPr/>
          <a:lstStyle>
            <a:lvl1pPr marL="0" indent="0">
              <a:buNone/>
              <a:defRPr sz="3200">
                <a:solidFill>
                  <a:schemeClr val="bg1"/>
                </a:solidFill>
                <a:latin typeface="Rubik Medium" panose="00000600000000000000" pitchFamily="2" charset="-79"/>
                <a:cs typeface="Rubik Medium" panose="00000600000000000000" pitchFamily="2" charset="-79"/>
              </a:defRPr>
            </a:lvl1pPr>
          </a:lstStyle>
          <a:p>
            <a:pPr lvl="0"/>
            <a:r>
              <a:rPr lang="en-GB" dirty="0"/>
              <a:t>Subtitle</a:t>
            </a:r>
          </a:p>
        </p:txBody>
      </p:sp>
      <p:sp>
        <p:nvSpPr>
          <p:cNvPr id="2" name="TextBox 1">
            <a:extLst>
              <a:ext uri="{FF2B5EF4-FFF2-40B4-BE49-F238E27FC236}">
                <a16:creationId xmlns:a16="http://schemas.microsoft.com/office/drawing/2014/main" id="{8342E397-D519-C9CE-7446-EC0DCE7A6DED}"/>
              </a:ext>
            </a:extLst>
          </p:cNvPr>
          <p:cNvSpPr txBox="1"/>
          <p:nvPr userDrawn="1"/>
        </p:nvSpPr>
        <p:spPr>
          <a:xfrm>
            <a:off x="308260" y="6056610"/>
            <a:ext cx="11575480" cy="461665"/>
          </a:xfrm>
          <a:prstGeom prst="rect">
            <a:avLst/>
          </a:prstGeom>
          <a:noFill/>
        </p:spPr>
        <p:txBody>
          <a:bodyPr wrap="square" rtlCol="0">
            <a:spAutoFit/>
          </a:bodyPr>
          <a:lstStyle/>
          <a:p>
            <a:r>
              <a:rPr lang="en-US" sz="1200" dirty="0">
                <a:solidFill>
                  <a:schemeClr val="bg1"/>
                </a:solidFill>
                <a:latin typeface="Rubik" panose="00000500000000000000" pitchFamily="2" charset="-79"/>
                <a:cs typeface="Rubik" panose="00000500000000000000" pitchFamily="2" charset="-79"/>
              </a:rPr>
              <a:t>Slide deck originally created by Carers Trust on behalf of Partners in Care and Health. All content correct at time of publishing. For questions about the content, please contact policy@carers.org.</a:t>
            </a:r>
            <a:endParaRPr lang="en-GB" sz="1200" dirty="0">
              <a:solidFill>
                <a:schemeClr val="bg1"/>
              </a:solidFill>
              <a:latin typeface="Rubik" panose="00000500000000000000" pitchFamily="2" charset="-79"/>
              <a:cs typeface="Rubik" panose="00000500000000000000" pitchFamily="2" charset="-79"/>
            </a:endParaRPr>
          </a:p>
        </p:txBody>
      </p:sp>
    </p:spTree>
    <p:extLst>
      <p:ext uri="{BB962C8B-B14F-4D97-AF65-F5344CB8AC3E}">
        <p14:creationId xmlns:p14="http://schemas.microsoft.com/office/powerpoint/2010/main" val="3736268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dark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EAC34D-7799-448A-A39C-F1A38B129D41}"/>
              </a:ext>
            </a:extLst>
          </p:cNvPr>
          <p:cNvSpPr/>
          <p:nvPr userDrawn="1"/>
        </p:nvSpPr>
        <p:spPr>
          <a:xfrm>
            <a:off x="0" y="0"/>
            <a:ext cx="12192000" cy="6858000"/>
          </a:xfrm>
          <a:prstGeom prst="rect">
            <a:avLst/>
          </a:prstGeom>
          <a:solidFill>
            <a:srgbClr val="152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00" dirty="0"/>
          </a:p>
        </p:txBody>
      </p:sp>
      <p:sp>
        <p:nvSpPr>
          <p:cNvPr id="12" name="Title 11">
            <a:extLst>
              <a:ext uri="{FF2B5EF4-FFF2-40B4-BE49-F238E27FC236}">
                <a16:creationId xmlns:a16="http://schemas.microsoft.com/office/drawing/2014/main" id="{CA65975F-77BC-4E34-B731-164B126FE90D}"/>
              </a:ext>
            </a:extLst>
          </p:cNvPr>
          <p:cNvSpPr>
            <a:spLocks noGrp="1"/>
          </p:cNvSpPr>
          <p:nvPr>
            <p:ph type="title" hasCustomPrompt="1"/>
          </p:nvPr>
        </p:nvSpPr>
        <p:spPr>
          <a:xfrm>
            <a:off x="423863" y="4134395"/>
            <a:ext cx="10515600" cy="842553"/>
          </a:xfrm>
          <a:prstGeom prst="rect">
            <a:avLst/>
          </a:prstGeom>
        </p:spPr>
        <p:txBody>
          <a:bodyPr/>
          <a:lstStyle>
            <a:lvl1pPr>
              <a:defRPr/>
            </a:lvl1pPr>
          </a:lstStyle>
          <a:p>
            <a:r>
              <a:rPr lang="en-US" dirty="0"/>
              <a:t>Section title</a:t>
            </a:r>
            <a:endParaRPr lang="en-GB" dirty="0"/>
          </a:p>
        </p:txBody>
      </p:sp>
      <p:sp>
        <p:nvSpPr>
          <p:cNvPr id="14" name="Text Placeholder 13">
            <a:extLst>
              <a:ext uri="{FF2B5EF4-FFF2-40B4-BE49-F238E27FC236}">
                <a16:creationId xmlns:a16="http://schemas.microsoft.com/office/drawing/2014/main" id="{406C7B81-AA6F-4F28-8259-2D6B543B0C90}"/>
              </a:ext>
            </a:extLst>
          </p:cNvPr>
          <p:cNvSpPr>
            <a:spLocks noGrp="1"/>
          </p:cNvSpPr>
          <p:nvPr>
            <p:ph type="body" sz="quarter" idx="10" hasCustomPrompt="1"/>
          </p:nvPr>
        </p:nvSpPr>
        <p:spPr>
          <a:xfrm>
            <a:off x="423863" y="5060224"/>
            <a:ext cx="8020866" cy="987879"/>
          </a:xfrm>
          <a:prstGeom prst="rect">
            <a:avLst/>
          </a:prstGeom>
        </p:spPr>
        <p:txBody>
          <a:bodyPr/>
          <a:lstStyle>
            <a:lvl1pPr marL="0" indent="0">
              <a:buNone/>
              <a:defRPr sz="3200">
                <a:solidFill>
                  <a:schemeClr val="bg1"/>
                </a:solidFill>
                <a:latin typeface="Rubik Medium" panose="00000600000000000000" pitchFamily="2" charset="-79"/>
                <a:cs typeface="Rubik Medium" panose="00000600000000000000" pitchFamily="2" charset="-79"/>
              </a:defRPr>
            </a:lvl1pPr>
          </a:lstStyle>
          <a:p>
            <a:pPr lvl="0"/>
            <a:r>
              <a:rPr lang="en-GB" dirty="0"/>
              <a:t>Subtitle</a:t>
            </a:r>
          </a:p>
        </p:txBody>
      </p:sp>
      <p:sp>
        <p:nvSpPr>
          <p:cNvPr id="2" name="TextBox 1">
            <a:extLst>
              <a:ext uri="{FF2B5EF4-FFF2-40B4-BE49-F238E27FC236}">
                <a16:creationId xmlns:a16="http://schemas.microsoft.com/office/drawing/2014/main" id="{843047EA-BAF9-D1C0-43B0-03A1A9818812}"/>
              </a:ext>
            </a:extLst>
          </p:cNvPr>
          <p:cNvSpPr txBox="1"/>
          <p:nvPr userDrawn="1"/>
        </p:nvSpPr>
        <p:spPr>
          <a:xfrm>
            <a:off x="308260" y="6056610"/>
            <a:ext cx="11575480" cy="461665"/>
          </a:xfrm>
          <a:prstGeom prst="rect">
            <a:avLst/>
          </a:prstGeom>
          <a:noFill/>
        </p:spPr>
        <p:txBody>
          <a:bodyPr wrap="square" rtlCol="0">
            <a:spAutoFit/>
          </a:bodyPr>
          <a:lstStyle/>
          <a:p>
            <a:r>
              <a:rPr lang="en-US" sz="1200" dirty="0">
                <a:solidFill>
                  <a:schemeClr val="bg1"/>
                </a:solidFill>
                <a:latin typeface="Rubik" panose="00000500000000000000" pitchFamily="2" charset="-79"/>
                <a:cs typeface="Rubik" panose="00000500000000000000" pitchFamily="2" charset="-79"/>
              </a:rPr>
              <a:t>Slide deck originally created by Carers Trust on behalf of Partners in Care and Health. All content correct at time of publishing. For questions about the content, please contact policy@carers.org.</a:t>
            </a:r>
            <a:endParaRPr lang="en-GB" sz="1200" dirty="0">
              <a:solidFill>
                <a:schemeClr val="bg1"/>
              </a:solidFill>
              <a:latin typeface="Rubik" panose="00000500000000000000" pitchFamily="2" charset="-79"/>
              <a:cs typeface="Rubik" panose="00000500000000000000" pitchFamily="2" charset="-79"/>
            </a:endParaRPr>
          </a:p>
        </p:txBody>
      </p:sp>
    </p:spTree>
    <p:extLst>
      <p:ext uri="{BB962C8B-B14F-4D97-AF65-F5344CB8AC3E}">
        <p14:creationId xmlns:p14="http://schemas.microsoft.com/office/powerpoint/2010/main" val="2608122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ank you slide light blu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4BC57E6-17E4-41F7-8F37-34A74ACD6F49}"/>
              </a:ext>
            </a:extLst>
          </p:cNvPr>
          <p:cNvSpPr/>
          <p:nvPr userDrawn="1"/>
        </p:nvSpPr>
        <p:spPr>
          <a:xfrm>
            <a:off x="0" y="0"/>
            <a:ext cx="12192000" cy="6858000"/>
          </a:xfrm>
          <a:prstGeom prst="rect">
            <a:avLst/>
          </a:prstGeom>
          <a:solidFill>
            <a:srgbClr val="1FA1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21" name="Text Placeholder 20">
            <a:extLst>
              <a:ext uri="{FF2B5EF4-FFF2-40B4-BE49-F238E27FC236}">
                <a16:creationId xmlns:a16="http://schemas.microsoft.com/office/drawing/2014/main" id="{28EE5E4B-B2BF-4889-8EB1-4C7D25622D88}"/>
              </a:ext>
            </a:extLst>
          </p:cNvPr>
          <p:cNvSpPr>
            <a:spLocks noGrp="1"/>
          </p:cNvSpPr>
          <p:nvPr>
            <p:ph type="body" sz="quarter" idx="10" hasCustomPrompt="1"/>
          </p:nvPr>
        </p:nvSpPr>
        <p:spPr>
          <a:xfrm>
            <a:off x="423863" y="2311400"/>
            <a:ext cx="4697412" cy="900648"/>
          </a:xfrm>
          <a:prstGeom prst="rect">
            <a:avLst/>
          </a:prstGeom>
        </p:spPr>
        <p:txBody>
          <a:bodyPr/>
          <a:lstStyle>
            <a:lvl1pPr marL="0" indent="0">
              <a:buNone/>
              <a:defRPr sz="5400">
                <a:solidFill>
                  <a:schemeClr val="bg1"/>
                </a:solidFill>
                <a:latin typeface="Rubik Medium" panose="00000600000000000000" pitchFamily="2" charset="-79"/>
                <a:cs typeface="Rubik Medium" panose="00000600000000000000" pitchFamily="2" charset="-79"/>
              </a:defRPr>
            </a:lvl1pPr>
          </a:lstStyle>
          <a:p>
            <a:pPr lvl="0"/>
            <a:r>
              <a:rPr lang="en-GB" dirty="0"/>
              <a:t>Thank you</a:t>
            </a:r>
          </a:p>
        </p:txBody>
      </p:sp>
      <p:sp>
        <p:nvSpPr>
          <p:cNvPr id="23" name="Text Placeholder 22">
            <a:extLst>
              <a:ext uri="{FF2B5EF4-FFF2-40B4-BE49-F238E27FC236}">
                <a16:creationId xmlns:a16="http://schemas.microsoft.com/office/drawing/2014/main" id="{2611CAC5-7398-4402-8C9A-47FFD8A9F2E0}"/>
              </a:ext>
            </a:extLst>
          </p:cNvPr>
          <p:cNvSpPr>
            <a:spLocks noGrp="1"/>
          </p:cNvSpPr>
          <p:nvPr>
            <p:ph type="body" sz="quarter" idx="11" hasCustomPrompt="1"/>
          </p:nvPr>
        </p:nvSpPr>
        <p:spPr>
          <a:xfrm>
            <a:off x="436351" y="3521191"/>
            <a:ext cx="6646862" cy="1663779"/>
          </a:xfrm>
          <a:prstGeom prst="rect">
            <a:avLst/>
          </a:prstGeom>
        </p:spPr>
        <p:txBody>
          <a:bodyPr/>
          <a:lstStyle>
            <a:lvl1pPr marL="0" indent="0">
              <a:buNone/>
              <a:defRPr>
                <a:solidFill>
                  <a:schemeClr val="bg1"/>
                </a:solidFill>
                <a:latin typeface="Rubik Medium" panose="00000600000000000000" pitchFamily="2" charset="-79"/>
                <a:cs typeface="Rubik Medium" panose="00000600000000000000" pitchFamily="2" charset="-79"/>
              </a:defRPr>
            </a:lvl1pPr>
          </a:lstStyle>
          <a:p>
            <a:pPr lvl="0"/>
            <a:r>
              <a:rPr lang="en-GB" dirty="0"/>
              <a:t>Contact details</a:t>
            </a:r>
          </a:p>
        </p:txBody>
      </p:sp>
      <p:sp>
        <p:nvSpPr>
          <p:cNvPr id="2" name="TextBox 1">
            <a:extLst>
              <a:ext uri="{FF2B5EF4-FFF2-40B4-BE49-F238E27FC236}">
                <a16:creationId xmlns:a16="http://schemas.microsoft.com/office/drawing/2014/main" id="{96C82610-1869-B3BA-2F27-A18DFAFA93FE}"/>
              </a:ext>
            </a:extLst>
          </p:cNvPr>
          <p:cNvSpPr txBox="1"/>
          <p:nvPr userDrawn="1"/>
        </p:nvSpPr>
        <p:spPr>
          <a:xfrm>
            <a:off x="308260" y="6056610"/>
            <a:ext cx="11575480" cy="461665"/>
          </a:xfrm>
          <a:prstGeom prst="rect">
            <a:avLst/>
          </a:prstGeom>
          <a:noFill/>
        </p:spPr>
        <p:txBody>
          <a:bodyPr wrap="square" rtlCol="0">
            <a:spAutoFit/>
          </a:bodyPr>
          <a:lstStyle/>
          <a:p>
            <a:r>
              <a:rPr lang="en-US" sz="1200" dirty="0">
                <a:solidFill>
                  <a:schemeClr val="bg1"/>
                </a:solidFill>
                <a:latin typeface="Rubik" panose="00000500000000000000" pitchFamily="2" charset="-79"/>
                <a:cs typeface="Rubik" panose="00000500000000000000" pitchFamily="2" charset="-79"/>
              </a:rPr>
              <a:t>Slide deck originally created by Carers Trust on behalf of Partners in Care and Health. All content correct at time of publishing. For questions about the content, please contact policy@carers.org.</a:t>
            </a:r>
            <a:endParaRPr lang="en-GB" sz="1200" dirty="0">
              <a:solidFill>
                <a:schemeClr val="bg1"/>
              </a:solidFill>
              <a:latin typeface="Rubik" panose="00000500000000000000" pitchFamily="2" charset="-79"/>
              <a:cs typeface="Rubik" panose="00000500000000000000" pitchFamily="2" charset="-79"/>
            </a:endParaRPr>
          </a:p>
        </p:txBody>
      </p:sp>
    </p:spTree>
    <p:extLst>
      <p:ext uri="{BB962C8B-B14F-4D97-AF65-F5344CB8AC3E}">
        <p14:creationId xmlns:p14="http://schemas.microsoft.com/office/powerpoint/2010/main" val="221623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ank you slide dark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59CBCA7-E1ED-4A8B-BCC9-1419DF2BD66D}"/>
              </a:ext>
            </a:extLst>
          </p:cNvPr>
          <p:cNvSpPr/>
          <p:nvPr userDrawn="1"/>
        </p:nvSpPr>
        <p:spPr>
          <a:xfrm>
            <a:off x="0" y="0"/>
            <a:ext cx="12192000" cy="6858000"/>
          </a:xfrm>
          <a:prstGeom prst="rect">
            <a:avLst/>
          </a:prstGeom>
          <a:solidFill>
            <a:srgbClr val="152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12" name="TextBox 11">
            <a:extLst>
              <a:ext uri="{FF2B5EF4-FFF2-40B4-BE49-F238E27FC236}">
                <a16:creationId xmlns:a16="http://schemas.microsoft.com/office/drawing/2014/main" id="{06EB2478-BFD1-4B6F-87B7-CD8D6D55CC2B}"/>
              </a:ext>
            </a:extLst>
          </p:cNvPr>
          <p:cNvSpPr txBox="1"/>
          <p:nvPr userDrawn="1"/>
        </p:nvSpPr>
        <p:spPr>
          <a:xfrm>
            <a:off x="308260" y="6056610"/>
            <a:ext cx="11575480" cy="430887"/>
          </a:xfrm>
          <a:prstGeom prst="rect">
            <a:avLst/>
          </a:prstGeom>
          <a:noFill/>
        </p:spPr>
        <p:txBody>
          <a:bodyPr wrap="square" rtlCol="0">
            <a:spAutoFit/>
          </a:bodyPr>
          <a:lstStyle/>
          <a:p>
            <a:r>
              <a:rPr lang="en-US" sz="1100" dirty="0">
                <a:solidFill>
                  <a:schemeClr val="bg1"/>
                </a:solidFill>
                <a:latin typeface="Rubik" panose="00000500000000000000" pitchFamily="2" charset="-79"/>
                <a:cs typeface="Rubik" panose="00000500000000000000" pitchFamily="2" charset="-79"/>
              </a:rPr>
              <a:t>Slide deck originally created by Carers Trust on behalf of Partners in Care and Health. All content correct at time of publishing. For questions about the content, please contact policy@carers.org.</a:t>
            </a:r>
            <a:endParaRPr lang="en-GB" sz="1100" dirty="0">
              <a:solidFill>
                <a:schemeClr val="bg1"/>
              </a:solidFill>
              <a:latin typeface="Rubik" panose="00000500000000000000" pitchFamily="2" charset="-79"/>
              <a:cs typeface="Rubik" panose="00000500000000000000" pitchFamily="2" charset="-79"/>
            </a:endParaRPr>
          </a:p>
        </p:txBody>
      </p:sp>
      <p:sp>
        <p:nvSpPr>
          <p:cNvPr id="19" name="Title 18">
            <a:extLst>
              <a:ext uri="{FF2B5EF4-FFF2-40B4-BE49-F238E27FC236}">
                <a16:creationId xmlns:a16="http://schemas.microsoft.com/office/drawing/2014/main" id="{F7C3FABC-68A8-4C4E-B805-143D22B95293}"/>
              </a:ext>
            </a:extLst>
          </p:cNvPr>
          <p:cNvSpPr>
            <a:spLocks noGrp="1"/>
          </p:cNvSpPr>
          <p:nvPr>
            <p:ph type="title" hasCustomPrompt="1"/>
          </p:nvPr>
        </p:nvSpPr>
        <p:spPr>
          <a:xfrm>
            <a:off x="423863" y="2115585"/>
            <a:ext cx="3847691" cy="1096463"/>
          </a:xfrm>
          <a:prstGeom prst="rect">
            <a:avLst/>
          </a:prstGeom>
        </p:spPr>
        <p:txBody>
          <a:bodyPr/>
          <a:lstStyle>
            <a:lvl1pPr>
              <a:defRPr/>
            </a:lvl1pPr>
          </a:lstStyle>
          <a:p>
            <a:r>
              <a:rPr lang="en-GB" dirty="0"/>
              <a:t>Thank you</a:t>
            </a:r>
          </a:p>
        </p:txBody>
      </p:sp>
      <p:sp>
        <p:nvSpPr>
          <p:cNvPr id="21" name="Text Placeholder 20">
            <a:extLst>
              <a:ext uri="{FF2B5EF4-FFF2-40B4-BE49-F238E27FC236}">
                <a16:creationId xmlns:a16="http://schemas.microsoft.com/office/drawing/2014/main" id="{7D7D02DA-0C92-45A0-96E2-DC0EF2526504}"/>
              </a:ext>
            </a:extLst>
          </p:cNvPr>
          <p:cNvSpPr>
            <a:spLocks noGrp="1"/>
          </p:cNvSpPr>
          <p:nvPr>
            <p:ph type="body" sz="quarter" idx="10" hasCustomPrompt="1"/>
          </p:nvPr>
        </p:nvSpPr>
        <p:spPr>
          <a:xfrm>
            <a:off x="423863" y="3527425"/>
            <a:ext cx="5672137" cy="1657545"/>
          </a:xfrm>
          <a:prstGeom prst="rect">
            <a:avLst/>
          </a:prstGeom>
        </p:spPr>
        <p:txBody>
          <a:bodyPr/>
          <a:lstStyle>
            <a:lvl1pPr marL="0" indent="0">
              <a:buNone/>
              <a:defRPr>
                <a:solidFill>
                  <a:schemeClr val="bg1"/>
                </a:solidFill>
                <a:latin typeface="Rubik Medium" panose="00000600000000000000" pitchFamily="2" charset="-79"/>
                <a:cs typeface="Rubik Medium" panose="00000600000000000000" pitchFamily="2" charset="-79"/>
              </a:defRPr>
            </a:lvl1pPr>
          </a:lstStyle>
          <a:p>
            <a:pPr lvl="0"/>
            <a:r>
              <a:rPr lang="en-GB" dirty="0"/>
              <a:t>Contact details</a:t>
            </a:r>
          </a:p>
        </p:txBody>
      </p:sp>
    </p:spTree>
    <p:extLst>
      <p:ext uri="{BB962C8B-B14F-4D97-AF65-F5344CB8AC3E}">
        <p14:creationId xmlns:p14="http://schemas.microsoft.com/office/powerpoint/2010/main" val="263204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title and text">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19D0350C-AF91-496A-BD1A-67B701AFA2BD}"/>
              </a:ext>
            </a:extLst>
          </p:cNvPr>
          <p:cNvSpPr>
            <a:spLocks noGrp="1"/>
          </p:cNvSpPr>
          <p:nvPr>
            <p:ph sz="quarter" idx="10" hasCustomPrompt="1"/>
          </p:nvPr>
        </p:nvSpPr>
        <p:spPr>
          <a:xfrm>
            <a:off x="796925" y="1698171"/>
            <a:ext cx="10475913" cy="4167052"/>
          </a:xfrm>
          <a:prstGeom prst="rect">
            <a:avLst/>
          </a:prstGeom>
        </p:spPr>
        <p:txBody>
          <a:bodyPr/>
          <a:lstStyle>
            <a:lvl1pPr marL="0" indent="0">
              <a:buNone/>
              <a:defRPr sz="2400">
                <a:solidFill>
                  <a:srgbClr val="152F4E"/>
                </a:solidFill>
                <a:latin typeface="Rubik Medium" panose="00000600000000000000" pitchFamily="2" charset="-79"/>
                <a:cs typeface="Rubik Medium" panose="00000600000000000000" pitchFamily="2" charset="-79"/>
              </a:defRPr>
            </a:lvl1pPr>
          </a:lstStyle>
          <a:p>
            <a:pPr lvl="0"/>
            <a:r>
              <a:rPr lang="en-GB" dirty="0"/>
              <a:t>Text</a:t>
            </a:r>
          </a:p>
        </p:txBody>
      </p:sp>
      <p:sp>
        <p:nvSpPr>
          <p:cNvPr id="12" name="Title 11">
            <a:extLst>
              <a:ext uri="{FF2B5EF4-FFF2-40B4-BE49-F238E27FC236}">
                <a16:creationId xmlns:a16="http://schemas.microsoft.com/office/drawing/2014/main" id="{33AA7516-969E-4B25-9014-25AFAC8AD0F3}"/>
              </a:ext>
            </a:extLst>
          </p:cNvPr>
          <p:cNvSpPr>
            <a:spLocks noGrp="1"/>
          </p:cNvSpPr>
          <p:nvPr>
            <p:ph type="title" hasCustomPrompt="1"/>
          </p:nvPr>
        </p:nvSpPr>
        <p:spPr>
          <a:xfrm>
            <a:off x="3958046" y="462008"/>
            <a:ext cx="7314792" cy="1009650"/>
          </a:xfrm>
          <a:prstGeom prst="rect">
            <a:avLst/>
          </a:prstGeom>
        </p:spPr>
        <p:txBody>
          <a:bodyPr/>
          <a:lstStyle>
            <a:lvl1pPr algn="r">
              <a:defRPr sz="3200">
                <a:solidFill>
                  <a:srgbClr val="152F4E"/>
                </a:solidFill>
              </a:defRPr>
            </a:lvl1pPr>
          </a:lstStyle>
          <a:p>
            <a:r>
              <a:rPr lang="en-US" dirty="0"/>
              <a:t>Slide title</a:t>
            </a:r>
            <a:endParaRPr lang="en-GB" dirty="0"/>
          </a:p>
        </p:txBody>
      </p:sp>
    </p:spTree>
    <p:extLst>
      <p:ext uri="{BB962C8B-B14F-4D97-AF65-F5344CB8AC3E}">
        <p14:creationId xmlns:p14="http://schemas.microsoft.com/office/powerpoint/2010/main" val="117138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itle only">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DB5E6A69-8900-4055-8E3E-AF019CDC0DD0}"/>
              </a:ext>
            </a:extLst>
          </p:cNvPr>
          <p:cNvSpPr>
            <a:spLocks noGrp="1"/>
          </p:cNvSpPr>
          <p:nvPr>
            <p:ph type="title" hasCustomPrompt="1"/>
          </p:nvPr>
        </p:nvSpPr>
        <p:spPr>
          <a:xfrm>
            <a:off x="3892730" y="365126"/>
            <a:ext cx="7461069" cy="1009650"/>
          </a:xfrm>
          <a:prstGeom prst="rect">
            <a:avLst/>
          </a:prstGeom>
        </p:spPr>
        <p:txBody>
          <a:bodyPr/>
          <a:lstStyle>
            <a:lvl1pPr algn="r">
              <a:defRPr sz="3200">
                <a:solidFill>
                  <a:srgbClr val="152F4E"/>
                </a:solidFill>
              </a:defRPr>
            </a:lvl1pPr>
          </a:lstStyle>
          <a:p>
            <a:r>
              <a:rPr lang="en-US" dirty="0"/>
              <a:t>Slide title</a:t>
            </a:r>
            <a:endParaRPr lang="en-GB" dirty="0"/>
          </a:p>
        </p:txBody>
      </p:sp>
      <p:sp>
        <p:nvSpPr>
          <p:cNvPr id="2" name="TextBox 1">
            <a:extLst>
              <a:ext uri="{FF2B5EF4-FFF2-40B4-BE49-F238E27FC236}">
                <a16:creationId xmlns:a16="http://schemas.microsoft.com/office/drawing/2014/main" id="{1CF925DD-DC64-955F-E7FF-E647910A4D2E}"/>
              </a:ext>
            </a:extLst>
          </p:cNvPr>
          <p:cNvSpPr txBox="1"/>
          <p:nvPr userDrawn="1"/>
        </p:nvSpPr>
        <p:spPr>
          <a:xfrm>
            <a:off x="308260" y="6056610"/>
            <a:ext cx="11575480" cy="461665"/>
          </a:xfrm>
          <a:prstGeom prst="rect">
            <a:avLst/>
          </a:prstGeom>
          <a:noFill/>
        </p:spPr>
        <p:txBody>
          <a:bodyPr wrap="square" rtlCol="0">
            <a:spAutoFit/>
          </a:bodyPr>
          <a:lstStyle/>
          <a:p>
            <a:r>
              <a:rPr lang="en-US" sz="1200" dirty="0">
                <a:solidFill>
                  <a:schemeClr val="tx1"/>
                </a:solidFill>
                <a:latin typeface="Rubik" panose="00000500000000000000" pitchFamily="2" charset="-79"/>
                <a:cs typeface="Rubik" panose="00000500000000000000" pitchFamily="2" charset="-79"/>
              </a:rPr>
              <a:t>Slide deck originally created by Carers Trust on behalf of Partners in Care and Health. All content correct at time of publishing. For questions about the content, please contact policy@carers.org.</a:t>
            </a:r>
            <a:endParaRPr lang="en-GB" sz="1200" dirty="0">
              <a:solidFill>
                <a:schemeClr val="tx1"/>
              </a:solidFill>
              <a:latin typeface="Rubik" panose="00000500000000000000" pitchFamily="2" charset="-79"/>
              <a:cs typeface="Rubik" panose="00000500000000000000" pitchFamily="2" charset="-79"/>
            </a:endParaRPr>
          </a:p>
        </p:txBody>
      </p:sp>
    </p:spTree>
    <p:extLst>
      <p:ext uri="{BB962C8B-B14F-4D97-AF65-F5344CB8AC3E}">
        <p14:creationId xmlns:p14="http://schemas.microsoft.com/office/powerpoint/2010/main" val="184642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5338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TextBox 7">
            <a:extLst>
              <a:ext uri="{FF2B5EF4-FFF2-40B4-BE49-F238E27FC236}">
                <a16:creationId xmlns:a16="http://schemas.microsoft.com/office/drawing/2014/main" id="{B0843F12-6D4A-491A-BFF7-68604D0B9F67}"/>
              </a:ext>
            </a:extLst>
          </p:cNvPr>
          <p:cNvSpPr txBox="1">
            <a:spLocks noChangeArrowheads="1"/>
          </p:cNvSpPr>
          <p:nvPr userDrawn="1"/>
        </p:nvSpPr>
        <p:spPr bwMode="auto">
          <a:xfrm>
            <a:off x="423863"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2000" dirty="0">
                <a:solidFill>
                  <a:schemeClr val="bg1"/>
                </a:solidFill>
                <a:latin typeface="Rubik Medium" panose="00000600000000000000" pitchFamily="2" charset="-79"/>
                <a:cs typeface="Rubik Medium" panose="00000600000000000000" pitchFamily="2" charset="-79"/>
              </a:rPr>
              <a:t>© Carers Trust</a:t>
            </a:r>
          </a:p>
        </p:txBody>
      </p:sp>
      <p:sp>
        <p:nvSpPr>
          <p:cNvPr id="36" name="TextBox 8">
            <a:extLst>
              <a:ext uri="{FF2B5EF4-FFF2-40B4-BE49-F238E27FC236}">
                <a16:creationId xmlns:a16="http://schemas.microsoft.com/office/drawing/2014/main" id="{DE387A22-F03E-4848-8F60-892FC54C1424}"/>
              </a:ext>
            </a:extLst>
          </p:cNvPr>
          <p:cNvSpPr txBox="1">
            <a:spLocks noChangeArrowheads="1"/>
          </p:cNvSpPr>
          <p:nvPr userDrawn="1"/>
        </p:nvSpPr>
        <p:spPr bwMode="auto">
          <a:xfrm>
            <a:off x="4979988"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GB" altLang="en-US" sz="2000" dirty="0">
                <a:solidFill>
                  <a:schemeClr val="bg1"/>
                </a:solidFill>
                <a:latin typeface="Rubik Medium" panose="00000600000000000000" pitchFamily="2" charset="-79"/>
                <a:cs typeface="Rubik Medium" panose="00000600000000000000" pitchFamily="2" charset="-79"/>
              </a:rPr>
              <a:t>carers.org</a:t>
            </a:r>
          </a:p>
        </p:txBody>
      </p:sp>
      <p:sp>
        <p:nvSpPr>
          <p:cNvPr id="69" name="TextBox 7">
            <a:extLst>
              <a:ext uri="{FF2B5EF4-FFF2-40B4-BE49-F238E27FC236}">
                <a16:creationId xmlns:a16="http://schemas.microsoft.com/office/drawing/2014/main" id="{34CC7FAF-CE6E-437C-A0B8-BBF9E31A7B44}"/>
              </a:ext>
            </a:extLst>
          </p:cNvPr>
          <p:cNvSpPr txBox="1">
            <a:spLocks noChangeArrowheads="1"/>
          </p:cNvSpPr>
          <p:nvPr userDrawn="1"/>
        </p:nvSpPr>
        <p:spPr bwMode="auto">
          <a:xfrm>
            <a:off x="423863"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2000" dirty="0">
                <a:solidFill>
                  <a:schemeClr val="bg1"/>
                </a:solidFill>
                <a:latin typeface="Rubik Medium" panose="00000600000000000000" pitchFamily="2" charset="-79"/>
                <a:cs typeface="Rubik Medium" panose="00000600000000000000" pitchFamily="2" charset="-79"/>
              </a:rPr>
              <a:t>© Carers Trust</a:t>
            </a:r>
          </a:p>
        </p:txBody>
      </p:sp>
      <p:sp>
        <p:nvSpPr>
          <p:cNvPr id="70" name="TextBox 8">
            <a:extLst>
              <a:ext uri="{FF2B5EF4-FFF2-40B4-BE49-F238E27FC236}">
                <a16:creationId xmlns:a16="http://schemas.microsoft.com/office/drawing/2014/main" id="{5488161E-C4B8-4732-A189-1828A4159B3C}"/>
              </a:ext>
            </a:extLst>
          </p:cNvPr>
          <p:cNvSpPr txBox="1">
            <a:spLocks noChangeArrowheads="1"/>
          </p:cNvSpPr>
          <p:nvPr userDrawn="1"/>
        </p:nvSpPr>
        <p:spPr bwMode="auto">
          <a:xfrm>
            <a:off x="4979988" y="6318250"/>
            <a:ext cx="6997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GB" altLang="en-US" sz="2000" dirty="0">
                <a:solidFill>
                  <a:schemeClr val="bg1"/>
                </a:solidFill>
                <a:latin typeface="Rubik Medium" panose="00000600000000000000" pitchFamily="2" charset="-79"/>
                <a:cs typeface="Rubik Medium" panose="00000600000000000000" pitchFamily="2" charset="-79"/>
              </a:rPr>
              <a:t>carers.org</a:t>
            </a:r>
          </a:p>
        </p:txBody>
      </p:sp>
    </p:spTree>
    <p:extLst>
      <p:ext uri="{BB962C8B-B14F-4D97-AF65-F5344CB8AC3E}">
        <p14:creationId xmlns:p14="http://schemas.microsoft.com/office/powerpoint/2010/main" val="3823456739"/>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84" r:id="rId3"/>
    <p:sldLayoutId id="2147483656" r:id="rId4"/>
    <p:sldLayoutId id="2147483650" r:id="rId5"/>
    <p:sldLayoutId id="2147483657" r:id="rId6"/>
    <p:sldLayoutId id="2147483651" r:id="rId7"/>
    <p:sldLayoutId id="2147483652" r:id="rId8"/>
    <p:sldLayoutId id="2147483653" r:id="rId9"/>
    <p:sldLayoutId id="2147483654" r:id="rId10"/>
    <p:sldLayoutId id="2147483658" r:id="rId11"/>
    <p:sldLayoutId id="2147483659" r:id="rId12"/>
  </p:sldLayoutIdLst>
  <p:txStyles>
    <p:title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79FC9-BAF3-4E8F-B48F-B61D5B2689BB}" type="datetimeFigureOut">
              <a:rPr lang="en-GB" smtClean="0"/>
              <a:t>05/06/2025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84739-69CC-44EB-AD0A-7F0AE5870FFC}" type="slidenum">
              <a:rPr lang="en-GB" smtClean="0"/>
              <a:t>‹#›</a:t>
            </a:fld>
            <a:endParaRPr lang="en-GB"/>
          </a:p>
        </p:txBody>
      </p:sp>
    </p:spTree>
    <p:extLst>
      <p:ext uri="{BB962C8B-B14F-4D97-AF65-F5344CB8AC3E}">
        <p14:creationId xmlns:p14="http://schemas.microsoft.com/office/powerpoint/2010/main" val="65258385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402514F-2E8F-2E5D-F072-7FA46F4372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4393100"/>
      </p:ext>
    </p:extLst>
  </p:cSld>
  <p:clrMap bg1="lt1" tx1="dk1" bg2="lt2" tx2="dk2" accent1="accent1" accent2="accent2" accent3="accent3" accent4="accent4" accent5="accent5" accent6="accent6" hlink="hlink" folHlink="folHlink"/>
  <p:sldLayoutIdLst>
    <p:sldLayoutId id="2147483698" r:id="rId1"/>
  </p:sldLayoutIdLst>
  <p:txStyles>
    <p:titleStyle>
      <a:lvl1pPr algn="l" rtl="0" eaLnBrk="1" fontAlgn="base" hangingPunct="1">
        <a:lnSpc>
          <a:spcPct val="90000"/>
        </a:lnSpc>
        <a:spcBef>
          <a:spcPct val="0"/>
        </a:spcBef>
        <a:spcAft>
          <a:spcPct val="0"/>
        </a:spcAft>
        <a:defRPr sz="5867" kern="1200">
          <a:solidFill>
            <a:schemeClr val="tx1"/>
          </a:solidFill>
          <a:latin typeface="+mj-lt"/>
          <a:ea typeface="+mj-ea"/>
          <a:cs typeface="+mj-cs"/>
        </a:defRPr>
      </a:lvl1pPr>
      <a:lvl2pPr algn="l" rtl="0" eaLnBrk="1" fontAlgn="base" hangingPunct="1">
        <a:lnSpc>
          <a:spcPct val="90000"/>
        </a:lnSpc>
        <a:spcBef>
          <a:spcPct val="0"/>
        </a:spcBef>
        <a:spcAft>
          <a:spcPct val="0"/>
        </a:spcAft>
        <a:defRPr sz="5867">
          <a:solidFill>
            <a:schemeClr val="tx1"/>
          </a:solidFill>
          <a:latin typeface="Arial" panose="020B0604020202020204" pitchFamily="34" charset="0"/>
        </a:defRPr>
      </a:lvl2pPr>
      <a:lvl3pPr algn="l" rtl="0" eaLnBrk="1" fontAlgn="base" hangingPunct="1">
        <a:lnSpc>
          <a:spcPct val="90000"/>
        </a:lnSpc>
        <a:spcBef>
          <a:spcPct val="0"/>
        </a:spcBef>
        <a:spcAft>
          <a:spcPct val="0"/>
        </a:spcAft>
        <a:defRPr sz="5867">
          <a:solidFill>
            <a:schemeClr val="tx1"/>
          </a:solidFill>
          <a:latin typeface="Arial" panose="020B0604020202020204" pitchFamily="34" charset="0"/>
        </a:defRPr>
      </a:lvl3pPr>
      <a:lvl4pPr algn="l" rtl="0" eaLnBrk="1" fontAlgn="base" hangingPunct="1">
        <a:lnSpc>
          <a:spcPct val="90000"/>
        </a:lnSpc>
        <a:spcBef>
          <a:spcPct val="0"/>
        </a:spcBef>
        <a:spcAft>
          <a:spcPct val="0"/>
        </a:spcAft>
        <a:defRPr sz="5867">
          <a:solidFill>
            <a:schemeClr val="tx1"/>
          </a:solidFill>
          <a:latin typeface="Arial" panose="020B0604020202020204" pitchFamily="34" charset="0"/>
        </a:defRPr>
      </a:lvl4pPr>
      <a:lvl5pPr algn="l" rtl="0" eaLnBrk="1" fontAlgn="base" hangingPunct="1">
        <a:lnSpc>
          <a:spcPct val="90000"/>
        </a:lnSpc>
        <a:spcBef>
          <a:spcPct val="0"/>
        </a:spcBef>
        <a:spcAft>
          <a:spcPct val="0"/>
        </a:spcAft>
        <a:defRPr sz="5867">
          <a:solidFill>
            <a:schemeClr val="tx1"/>
          </a:solidFill>
          <a:latin typeface="Arial" panose="020B0604020202020204" pitchFamily="34" charset="0"/>
        </a:defRPr>
      </a:lvl5pPr>
      <a:lvl6pPr marL="609585" algn="l" rtl="0" eaLnBrk="1" fontAlgn="base" hangingPunct="1">
        <a:lnSpc>
          <a:spcPct val="90000"/>
        </a:lnSpc>
        <a:spcBef>
          <a:spcPct val="0"/>
        </a:spcBef>
        <a:spcAft>
          <a:spcPct val="0"/>
        </a:spcAft>
        <a:defRPr sz="5867">
          <a:solidFill>
            <a:schemeClr val="tx1"/>
          </a:solidFill>
          <a:latin typeface="Arial" panose="020B0604020202020204" pitchFamily="34" charset="0"/>
        </a:defRPr>
      </a:lvl6pPr>
      <a:lvl7pPr marL="1219170" algn="l" rtl="0" eaLnBrk="1" fontAlgn="base" hangingPunct="1">
        <a:lnSpc>
          <a:spcPct val="90000"/>
        </a:lnSpc>
        <a:spcBef>
          <a:spcPct val="0"/>
        </a:spcBef>
        <a:spcAft>
          <a:spcPct val="0"/>
        </a:spcAft>
        <a:defRPr sz="5867">
          <a:solidFill>
            <a:schemeClr val="tx1"/>
          </a:solidFill>
          <a:latin typeface="Arial" panose="020B0604020202020204" pitchFamily="34" charset="0"/>
        </a:defRPr>
      </a:lvl7pPr>
      <a:lvl8pPr marL="1828754" algn="l" rtl="0" eaLnBrk="1" fontAlgn="base" hangingPunct="1">
        <a:lnSpc>
          <a:spcPct val="90000"/>
        </a:lnSpc>
        <a:spcBef>
          <a:spcPct val="0"/>
        </a:spcBef>
        <a:spcAft>
          <a:spcPct val="0"/>
        </a:spcAft>
        <a:defRPr sz="5867">
          <a:solidFill>
            <a:schemeClr val="tx1"/>
          </a:solidFill>
          <a:latin typeface="Arial" panose="020B0604020202020204" pitchFamily="34" charset="0"/>
        </a:defRPr>
      </a:lvl8pPr>
      <a:lvl9pPr marL="2438339" algn="l" rtl="0" eaLnBrk="1" fontAlgn="base" hangingPunct="1">
        <a:lnSpc>
          <a:spcPct val="90000"/>
        </a:lnSpc>
        <a:spcBef>
          <a:spcPct val="0"/>
        </a:spcBef>
        <a:spcAft>
          <a:spcPct val="0"/>
        </a:spcAft>
        <a:defRPr sz="5867">
          <a:solidFill>
            <a:schemeClr val="tx1"/>
          </a:solidFill>
          <a:latin typeface="Arial" panose="020B0604020202020204" pitchFamily="34" charset="0"/>
        </a:defRPr>
      </a:lvl9pPr>
    </p:titleStyle>
    <p:bodyStyle>
      <a:lvl1pPr marL="304792" indent="-304792" algn="l" rtl="0" eaLnBrk="1" fontAlgn="base" hangingPunct="1">
        <a:lnSpc>
          <a:spcPct val="90000"/>
        </a:lnSpc>
        <a:spcBef>
          <a:spcPts val="1333"/>
        </a:spcBef>
        <a:spcAft>
          <a:spcPct val="0"/>
        </a:spcAft>
        <a:buFont typeface="Arial" panose="020B0604020202020204" pitchFamily="34" charset="0"/>
        <a:buChar char="•"/>
        <a:defRPr sz="3733" kern="1200">
          <a:solidFill>
            <a:schemeClr val="tx1"/>
          </a:solidFill>
          <a:latin typeface="+mn-lt"/>
          <a:ea typeface="+mn-ea"/>
          <a:cs typeface="+mn-cs"/>
        </a:defRPr>
      </a:lvl1pPr>
      <a:lvl2pPr marL="914377" indent="-304792" algn="l" rtl="0" eaLnBrk="1" fontAlgn="base" hangingPunct="1">
        <a:lnSpc>
          <a:spcPct val="90000"/>
        </a:lnSpc>
        <a:spcBef>
          <a:spcPts val="667"/>
        </a:spcBef>
        <a:spcAft>
          <a:spcPct val="0"/>
        </a:spcAft>
        <a:buFont typeface="Arial" panose="020B0604020202020204" pitchFamily="34" charset="0"/>
        <a:buChar char="•"/>
        <a:defRPr sz="3200" kern="1200">
          <a:solidFill>
            <a:schemeClr val="tx1"/>
          </a:solidFill>
          <a:latin typeface="+mn-lt"/>
          <a:ea typeface="+mn-ea"/>
          <a:cs typeface="+mn-cs"/>
        </a:defRPr>
      </a:lvl2pPr>
      <a:lvl3pPr marL="1523962" indent="-304792" algn="l" rtl="0" eaLnBrk="1" fontAlgn="base" hangingPunct="1">
        <a:lnSpc>
          <a:spcPct val="90000"/>
        </a:lnSpc>
        <a:spcBef>
          <a:spcPts val="667"/>
        </a:spcBef>
        <a:spcAft>
          <a:spcPct val="0"/>
        </a:spcAft>
        <a:buFont typeface="Arial" panose="020B0604020202020204" pitchFamily="34" charset="0"/>
        <a:buChar char="•"/>
        <a:defRPr sz="2667" kern="1200">
          <a:solidFill>
            <a:schemeClr val="tx1"/>
          </a:solidFill>
          <a:latin typeface="+mn-lt"/>
          <a:ea typeface="+mn-ea"/>
          <a:cs typeface="+mn-cs"/>
        </a:defRPr>
      </a:lvl3pPr>
      <a:lvl4pPr marL="2133547" indent="-304792" algn="l" rtl="0" eaLnBrk="1" fontAlgn="base" hangingPunct="1">
        <a:lnSpc>
          <a:spcPct val="90000"/>
        </a:lnSpc>
        <a:spcBef>
          <a:spcPts val="667"/>
        </a:spcBef>
        <a:spcAft>
          <a:spcPct val="0"/>
        </a:spcAft>
        <a:buFont typeface="Arial" panose="020B0604020202020204" pitchFamily="34" charset="0"/>
        <a:buChar char="•"/>
        <a:defRPr kern="1200">
          <a:solidFill>
            <a:schemeClr val="tx1"/>
          </a:solidFill>
          <a:latin typeface="+mn-lt"/>
          <a:ea typeface="+mn-ea"/>
          <a:cs typeface="+mn-cs"/>
        </a:defRPr>
      </a:lvl4pPr>
      <a:lvl5pPr marL="2743131" indent="-304792" algn="l" rtl="0" eaLnBrk="1" fontAlgn="base" hangingPunct="1">
        <a:lnSpc>
          <a:spcPct val="90000"/>
        </a:lnSpc>
        <a:spcBef>
          <a:spcPts val="667"/>
        </a:spcBef>
        <a:spcAft>
          <a:spcPct val="0"/>
        </a:spcAft>
        <a:buFont typeface="Arial" panose="020B0604020202020204" pitchFamily="34" charset="0"/>
        <a:buChar char="•"/>
        <a:defRPr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3">
            <a:extLst>
              <a:ext uri="{FF2B5EF4-FFF2-40B4-BE49-F238E27FC236}">
                <a16:creationId xmlns:a16="http://schemas.microsoft.com/office/drawing/2014/main" id="{4EFFBEFB-7BBD-0C41-6D9B-DC055D24D7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6841784"/>
      </p:ext>
    </p:extLst>
  </p:cSld>
  <p:clrMap bg1="lt1" tx1="dk1" bg2="lt2" tx2="dk2" accent1="accent1" accent2="accent2" accent3="accent3" accent4="accent4" accent5="accent5" accent6="accent6" hlink="hlink" folHlink="folHlink"/>
  <p:sldLayoutIdLst>
    <p:sldLayoutId id="2147483700" r:id="rId1"/>
  </p:sldLayoutIdLst>
  <p:txStyles>
    <p:titleStyle>
      <a:lvl1pPr algn="l" rtl="0" fontAlgn="base">
        <a:lnSpc>
          <a:spcPct val="90000"/>
        </a:lnSpc>
        <a:spcBef>
          <a:spcPct val="0"/>
        </a:spcBef>
        <a:spcAft>
          <a:spcPct val="0"/>
        </a:spcAft>
        <a:defRPr sz="5867" kern="1200">
          <a:solidFill>
            <a:schemeClr val="tx1"/>
          </a:solidFill>
          <a:latin typeface="+mj-lt"/>
          <a:ea typeface="+mj-ea"/>
          <a:cs typeface="+mj-cs"/>
        </a:defRPr>
      </a:lvl1pPr>
      <a:lvl2pPr algn="l" rtl="0" fontAlgn="base">
        <a:lnSpc>
          <a:spcPct val="90000"/>
        </a:lnSpc>
        <a:spcBef>
          <a:spcPct val="0"/>
        </a:spcBef>
        <a:spcAft>
          <a:spcPct val="0"/>
        </a:spcAft>
        <a:defRPr sz="5867">
          <a:solidFill>
            <a:schemeClr val="tx1"/>
          </a:solidFill>
          <a:latin typeface="Arial" panose="020B0604020202020204" pitchFamily="34" charset="0"/>
        </a:defRPr>
      </a:lvl2pPr>
      <a:lvl3pPr algn="l" rtl="0" fontAlgn="base">
        <a:lnSpc>
          <a:spcPct val="90000"/>
        </a:lnSpc>
        <a:spcBef>
          <a:spcPct val="0"/>
        </a:spcBef>
        <a:spcAft>
          <a:spcPct val="0"/>
        </a:spcAft>
        <a:defRPr sz="5867">
          <a:solidFill>
            <a:schemeClr val="tx1"/>
          </a:solidFill>
          <a:latin typeface="Arial" panose="020B0604020202020204" pitchFamily="34" charset="0"/>
        </a:defRPr>
      </a:lvl3pPr>
      <a:lvl4pPr algn="l" rtl="0" fontAlgn="base">
        <a:lnSpc>
          <a:spcPct val="90000"/>
        </a:lnSpc>
        <a:spcBef>
          <a:spcPct val="0"/>
        </a:spcBef>
        <a:spcAft>
          <a:spcPct val="0"/>
        </a:spcAft>
        <a:defRPr sz="5867">
          <a:solidFill>
            <a:schemeClr val="tx1"/>
          </a:solidFill>
          <a:latin typeface="Arial" panose="020B0604020202020204" pitchFamily="34" charset="0"/>
        </a:defRPr>
      </a:lvl4pPr>
      <a:lvl5pPr algn="l" rtl="0" fontAlgn="base">
        <a:lnSpc>
          <a:spcPct val="90000"/>
        </a:lnSpc>
        <a:spcBef>
          <a:spcPct val="0"/>
        </a:spcBef>
        <a:spcAft>
          <a:spcPct val="0"/>
        </a:spcAft>
        <a:defRPr sz="5867">
          <a:solidFill>
            <a:schemeClr val="tx1"/>
          </a:solidFill>
          <a:latin typeface="Arial" panose="020B0604020202020204" pitchFamily="34" charset="0"/>
        </a:defRPr>
      </a:lvl5pPr>
      <a:lvl6pPr marL="609585" algn="l" rtl="0" fontAlgn="base">
        <a:lnSpc>
          <a:spcPct val="90000"/>
        </a:lnSpc>
        <a:spcBef>
          <a:spcPct val="0"/>
        </a:spcBef>
        <a:spcAft>
          <a:spcPct val="0"/>
        </a:spcAft>
        <a:defRPr sz="5867">
          <a:solidFill>
            <a:schemeClr val="tx1"/>
          </a:solidFill>
          <a:latin typeface="Arial" panose="020B0604020202020204" pitchFamily="34" charset="0"/>
        </a:defRPr>
      </a:lvl6pPr>
      <a:lvl7pPr marL="1219170" algn="l" rtl="0" fontAlgn="base">
        <a:lnSpc>
          <a:spcPct val="90000"/>
        </a:lnSpc>
        <a:spcBef>
          <a:spcPct val="0"/>
        </a:spcBef>
        <a:spcAft>
          <a:spcPct val="0"/>
        </a:spcAft>
        <a:defRPr sz="5867">
          <a:solidFill>
            <a:schemeClr val="tx1"/>
          </a:solidFill>
          <a:latin typeface="Arial" panose="020B0604020202020204" pitchFamily="34" charset="0"/>
        </a:defRPr>
      </a:lvl7pPr>
      <a:lvl8pPr marL="1828754" algn="l" rtl="0" fontAlgn="base">
        <a:lnSpc>
          <a:spcPct val="90000"/>
        </a:lnSpc>
        <a:spcBef>
          <a:spcPct val="0"/>
        </a:spcBef>
        <a:spcAft>
          <a:spcPct val="0"/>
        </a:spcAft>
        <a:defRPr sz="5867">
          <a:solidFill>
            <a:schemeClr val="tx1"/>
          </a:solidFill>
          <a:latin typeface="Arial" panose="020B0604020202020204" pitchFamily="34" charset="0"/>
        </a:defRPr>
      </a:lvl8pPr>
      <a:lvl9pPr marL="2438339" algn="l" rtl="0" fontAlgn="base">
        <a:lnSpc>
          <a:spcPct val="90000"/>
        </a:lnSpc>
        <a:spcBef>
          <a:spcPct val="0"/>
        </a:spcBef>
        <a:spcAft>
          <a:spcPct val="0"/>
        </a:spcAft>
        <a:defRPr sz="5867">
          <a:solidFill>
            <a:schemeClr val="tx1"/>
          </a:solidFill>
          <a:latin typeface="Arial" panose="020B0604020202020204" pitchFamily="34" charset="0"/>
        </a:defRPr>
      </a:lvl9pPr>
    </p:titleStyle>
    <p:bodyStyle>
      <a:lvl1pPr marL="304792" indent="-304792" algn="l" rtl="0" fontAlgn="base">
        <a:lnSpc>
          <a:spcPct val="90000"/>
        </a:lnSpc>
        <a:spcBef>
          <a:spcPts val="1333"/>
        </a:spcBef>
        <a:spcAft>
          <a:spcPct val="0"/>
        </a:spcAft>
        <a:buFont typeface="Arial" panose="020B0604020202020204" pitchFamily="34" charset="0"/>
        <a:buChar char="•"/>
        <a:defRPr sz="3733" kern="1200">
          <a:solidFill>
            <a:schemeClr val="tx1"/>
          </a:solidFill>
          <a:latin typeface="+mn-lt"/>
          <a:ea typeface="+mn-ea"/>
          <a:cs typeface="+mn-cs"/>
        </a:defRPr>
      </a:lvl1pPr>
      <a:lvl2pPr marL="914377" indent="-304792" algn="l" rtl="0" fontAlgn="base">
        <a:lnSpc>
          <a:spcPct val="90000"/>
        </a:lnSpc>
        <a:spcBef>
          <a:spcPts val="667"/>
        </a:spcBef>
        <a:spcAft>
          <a:spcPct val="0"/>
        </a:spcAft>
        <a:buFont typeface="Arial" panose="020B0604020202020204" pitchFamily="34" charset="0"/>
        <a:buChar char="•"/>
        <a:defRPr sz="3200" kern="1200">
          <a:solidFill>
            <a:schemeClr val="tx1"/>
          </a:solidFill>
          <a:latin typeface="+mn-lt"/>
          <a:ea typeface="+mn-ea"/>
          <a:cs typeface="+mn-cs"/>
        </a:defRPr>
      </a:lvl2pPr>
      <a:lvl3pPr marL="1523962" indent="-304792" algn="l" rtl="0" fontAlgn="base">
        <a:lnSpc>
          <a:spcPct val="90000"/>
        </a:lnSpc>
        <a:spcBef>
          <a:spcPts val="667"/>
        </a:spcBef>
        <a:spcAft>
          <a:spcPct val="0"/>
        </a:spcAft>
        <a:buFont typeface="Arial" panose="020B0604020202020204" pitchFamily="34" charset="0"/>
        <a:buChar char="•"/>
        <a:defRPr sz="2667" kern="1200">
          <a:solidFill>
            <a:schemeClr val="tx1"/>
          </a:solidFill>
          <a:latin typeface="+mn-lt"/>
          <a:ea typeface="+mn-ea"/>
          <a:cs typeface="+mn-cs"/>
        </a:defRPr>
      </a:lvl3pPr>
      <a:lvl4pPr marL="2133547" indent="-304792" algn="l" rtl="0" fontAlgn="base">
        <a:lnSpc>
          <a:spcPct val="90000"/>
        </a:lnSpc>
        <a:spcBef>
          <a:spcPts val="667"/>
        </a:spcBef>
        <a:spcAft>
          <a:spcPct val="0"/>
        </a:spcAft>
        <a:buFont typeface="Arial" panose="020B0604020202020204" pitchFamily="34" charset="0"/>
        <a:buChar char="•"/>
        <a:defRPr kern="1200">
          <a:solidFill>
            <a:schemeClr val="tx1"/>
          </a:solidFill>
          <a:latin typeface="+mn-lt"/>
          <a:ea typeface="+mn-ea"/>
          <a:cs typeface="+mn-cs"/>
        </a:defRPr>
      </a:lvl4pPr>
      <a:lvl5pPr marL="2743131" indent="-304792" algn="l" rtl="0" fontAlgn="base">
        <a:lnSpc>
          <a:spcPct val="90000"/>
        </a:lnSpc>
        <a:spcBef>
          <a:spcPts val="667"/>
        </a:spcBef>
        <a:spcAft>
          <a:spcPct val="0"/>
        </a:spcAft>
        <a:buFont typeface="Arial" panose="020B0604020202020204" pitchFamily="34" charset="0"/>
        <a:buChar char="•"/>
        <a:defRPr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ch@local.gov.uk" TargetMode="External"/><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assets.publishing.service.gov.uk/media/5a7dcb85ed915d2ac884d995/SEND_Code_of_Practice_January_2015.pdf"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gov.uk/government/publications/care-act-statutory-guidance/care-and-support-statutory-guidance"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hyperlink" Target="https://carers.org/campaigning-for-change/no-wrong-doors-for-young-carers-a-review-and-refresh" TargetMode="External"/><Relationship Id="rId4" Type="http://schemas.openxmlformats.org/officeDocument/2006/relationships/hyperlink" Target="https://www.local.gov.uk/sites/default/files/documents/care-act-and-whole-family-6e1.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local.gov.uk/publications/embedding-no-wrong-doors-young-carers-working-together-support-young-carers-and-their" TargetMode="External"/><Relationship Id="rId7" Type="http://schemas.openxmlformats.org/officeDocument/2006/relationships/hyperlink" Target="https://carers.org/campaigning-for-change/no-wrong-doors-for-young-carers-a-review-and-refresh"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s://www.local.gov.uk/our-support/partners-care-and-health/adult-social-care-workforce/no-wrong-doors-young-carers" TargetMode="External"/><Relationship Id="rId5" Type="http://schemas.openxmlformats.org/officeDocument/2006/relationships/hyperlink" Target="https://family-action.org.uk/wp-content/uploads/2024/12/Young-Carers-A-Day-in-the-Life-of.-Brief-Assessment-Tool.docx" TargetMode="External"/><Relationship Id="rId4" Type="http://schemas.openxmlformats.org/officeDocument/2006/relationships/hyperlink" Target="https://www.local.gov.uk/sites/default/files/images/68.78%20diagram_03.jp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carers.org/downloads/transitions-assessment---checklist.pdf"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carers.org/downloads/carers-rights-carers-reality-reporthrfinal.pdf"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hyperlink" Target="https://www.cqc.org.uk/care-services/local-authority-assessment-reports"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hyperlink" Target="https://www.ons.gov.uk/peoplepopulationandcommunity/healthandsocialcare/socialcare/articles/unpaidcarebyagesexanddeprivationenglandandwales/census2021#unpaid-care-by-age-sex-and-geography-2021"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hyperlink" Target="https://proceduresonline.com/trixcms1/media/10212/young-carers-transition-to-adulthood-pathway-tool.pdf" TargetMode="External"/><Relationship Id="rId13" Type="http://schemas.openxmlformats.org/officeDocument/2006/relationships/hyperlink" Target="https://www.england.nhs.uk/london/our-work/carers-and-hospital-discharge/" TargetMode="External"/><Relationship Id="rId3" Type="http://schemas.openxmlformats.org/officeDocument/2006/relationships/hyperlink" Target="https://carers.org/downloads/children-and-families-act-and-care-act-2014----summary-report.pdf" TargetMode="External"/><Relationship Id="rId7" Type="http://schemas.openxmlformats.org/officeDocument/2006/relationships/hyperlink" Target="https://www.childrenssociety.org.uk/sites/default/files/2020-10/young-carer_transition_report.pdf" TargetMode="External"/><Relationship Id="rId12" Type="http://schemas.openxmlformats.org/officeDocument/2006/relationships/hyperlink" Target="https://carers.org/downloads/resources-pdfs/younger-carers-aged-5-to-8/supporting-young-carers-aged-5-to-8-a-resource-for-professionals-working-with-younger-carers.pdf"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hyperlink" Target="https://www.childrenssociety.org.uk/sites/default/files/2020-10/barriers-and-solutions.pdf" TargetMode="External"/><Relationship Id="rId11" Type="http://schemas.openxmlformats.org/officeDocument/2006/relationships/hyperlink" Target="https://www.youngcarersillustrations.com/" TargetMode="External"/><Relationship Id="rId5" Type="http://schemas.openxmlformats.org/officeDocument/2006/relationships/hyperlink" Target="https://carers.org/downloads/young-carers-rights-explained-v6.pdf" TargetMode="External"/><Relationship Id="rId10" Type="http://schemas.openxmlformats.org/officeDocument/2006/relationships/hyperlink" Target="https://www.wypartnership.co.uk/application/files/8417/0861/7263/West_Yorkshire_Carers_Hospital_Discharge_Toolkit-_FINAL.pdf" TargetMode="External"/><Relationship Id="rId4" Type="http://schemas.openxmlformats.org/officeDocument/2006/relationships/hyperlink" Target="https://www.childrenssociety.org.uk/sites/default/files/2022-12/2022419_Whole-Family-Pathway_AW.pdf" TargetMode="External"/><Relationship Id="rId9" Type="http://schemas.openxmlformats.org/officeDocument/2006/relationships/hyperlink" Target="https://carers.org/downloads/young-carers-needs-assessment---checklist.pdf"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carers.org/resources/all-resources/80-identification-practice-of-young-carers-in-england-a-review-tips-and-tools" TargetMode="External"/><Relationship Id="rId3" Type="http://schemas.openxmlformats.org/officeDocument/2006/relationships/hyperlink" Target="https://mindmate.org.uk/whats-in-leeds-for-me/" TargetMode="External"/><Relationship Id="rId7" Type="http://schemas.openxmlformats.org/officeDocument/2006/relationships/hyperlink" Target="https://carers.org/resources/all-resources/143-young-carer-mental-health-toolkit"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hyperlink" Target="https://carers.org/resources/all-resources/90-training-resources-to-help-with-improving-the-identification-and-support-of-young-carers" TargetMode="External"/><Relationship Id="rId5" Type="http://schemas.openxmlformats.org/officeDocument/2006/relationships/hyperlink" Target="https://carers.org/campaigning-for-change/no-wrong-doors-for-young-carers-a-review-and-refresh" TargetMode="External"/><Relationship Id="rId10" Type="http://schemas.openxmlformats.org/officeDocument/2006/relationships/hyperlink" Target="https://apps.apple.com/gb/app/young-carers-support-app/id1556955591" TargetMode="External"/><Relationship Id="rId4" Type="http://schemas.openxmlformats.org/officeDocument/2006/relationships/hyperlink" Target="https://www.local.gov.uk/sites/default/files/documents/care-act-and-whole-family-6e1.pdf" TargetMode="External"/><Relationship Id="rId9" Type="http://schemas.openxmlformats.org/officeDocument/2006/relationships/hyperlink" Target="https://play.google.com/store/apps/details?id=com.expertselfcare.youngcarers&amp;gl=GB&amp;pli=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youngcarersillustrations.com/"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hyperlink" Target="https://carers.org/downloads/resources-pdfs/younger-carers-aged-5-to-8/supporting-young-carers-aged-5-to-8-a-resource-for-professionals-working-with-younger-carers.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legislation.gov.uk/ukpga/2014/23/section/63"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 Id="rId5" Type="http://schemas.openxmlformats.org/officeDocument/2006/relationships/hyperlink" Target="https://www.carersuk.org/media/1sfdgwzm/carers-uk-moving-from-child-to-adult-care-services-web.pdf" TargetMode="External"/><Relationship Id="rId4" Type="http://schemas.openxmlformats.org/officeDocument/2006/relationships/hyperlink" Target="https://carers.org/downloads/young-carers-needs-assessment---checklist.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s://www.legislation.gov.uk/uksi/2015/313/regulation/2/made"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assets.publishing.service.gov.uk/media/669e7501ab418ab055592a7b/Working_together_to_safeguard_children_2023.pdf" TargetMode="External"/><Relationship Id="rId4" Type="http://schemas.openxmlformats.org/officeDocument/2006/relationships/hyperlink" Target="https://www.legislation.gov.uk/uksi/2014/2827/regulation/4/made"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legislation.gov.uk/ukpga/1989/41/contents" TargetMode="External"/><Relationship Id="rId2" Type="http://schemas.openxmlformats.org/officeDocument/2006/relationships/notesSlide" Target="../notesSlides/notesSlide7.xml"/><Relationship Id="rId1" Type="http://schemas.openxmlformats.org/officeDocument/2006/relationships/slideLayout" Target="../slideLayouts/slideLayout9.xml"/><Relationship Id="rId5" Type="http://schemas.openxmlformats.org/officeDocument/2006/relationships/hyperlink" Target="https://carers.org/downloads/help-and-advice-section/rightsforyoungcarersandyoungadultcarersbriefing.pdf" TargetMode="External"/><Relationship Id="rId4" Type="http://schemas.openxmlformats.org/officeDocument/2006/relationships/hyperlink" Target="https://www.local.gov.uk/sites/default/files/documents/Young%20Carers%20needs%20assessment.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local.gov.uk/publications/get-act-health-and-care-act-2022" TargetMode="External"/><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hyperlink" Target="https://www.england.nhs.uk/london/our-work/carers-and-hospital-discharg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local.gov.uk/our-support/partners-care-and-health/cqcs-new-assurance-framework/unpaid-carers-and-care-quality"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cqc.org.uk/guidance-providers/local-authorities/assessment-framework-local-authority-assura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4C71B6-DC6D-12A7-5357-85CA9FE7C9C3}"/>
              </a:ext>
            </a:extLst>
          </p:cNvPr>
          <p:cNvSpPr txBox="1"/>
          <p:nvPr/>
        </p:nvSpPr>
        <p:spPr>
          <a:xfrm>
            <a:off x="518160" y="1010245"/>
            <a:ext cx="11155680" cy="520142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dirty="0">
                <a:ln>
                  <a:noFill/>
                </a:ln>
                <a:effectLst/>
                <a:uLnTx/>
                <a:uFillTx/>
                <a:latin typeface="Arial"/>
                <a:ea typeface="+mn-ea"/>
                <a:cs typeface="Arial"/>
              </a:rPr>
              <a:t>These PowerPoint slides were developed with support from Carers Trust and commissioned by the ADASS Carers Policy Group and Partners in Care and Health. They are designed to support councils to prepare for Care Quality Commission (CQC) assessment as it relates to young carers and parent-carers who fall within scope of the Care Act 2014.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You can add your own logos, branding and content to this slide deck, and please feel free to adapt them as needed to suit your local requirements. All we ask is that you acknowledge the ADASS Carers Policy Group, Partners in Care and Health and Carers Trust when using the slides. Any queries contact </a:t>
            </a:r>
            <a:r>
              <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pch@local.gov.uk</a:t>
            </a:r>
            <a:r>
              <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All content is correct at the time of publishing (March 2025). These slides are not legal advice and nothing in this resource seeks to amend or replace statutory or other forms of guidance. Whilst every attempt has been made to ensure accuracy and promote best practice, this does not  represent a formal statement of the law or Government policy. Statutory Directors of Social Services and responsible officers should obtain further information or legal advice, as necessary.</a:t>
            </a:r>
          </a:p>
        </p:txBody>
      </p:sp>
      <p:sp>
        <p:nvSpPr>
          <p:cNvPr id="2" name="Title 1">
            <a:extLst>
              <a:ext uri="{FF2B5EF4-FFF2-40B4-BE49-F238E27FC236}">
                <a16:creationId xmlns:a16="http://schemas.microsoft.com/office/drawing/2014/main" id="{0097239B-3BF9-7AF4-0C9E-9589B341C4A2}"/>
              </a:ext>
            </a:extLst>
          </p:cNvPr>
          <p:cNvSpPr>
            <a:spLocks noGrp="1"/>
          </p:cNvSpPr>
          <p:nvPr>
            <p:ph type="ctrTitle"/>
          </p:nvPr>
        </p:nvSpPr>
        <p:spPr>
          <a:xfrm>
            <a:off x="335360" y="-2387600"/>
            <a:ext cx="9144000" cy="2387600"/>
          </a:xfrm>
        </p:spPr>
        <p:txBody>
          <a:bodyPr anchor="b"/>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6FB82-9DF5-A425-A5F1-E6F05C25131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FF25BE-7B88-A741-FF59-6D68315F1342}"/>
              </a:ext>
              <a:ext uri="{C183D7F6-B498-43B3-948B-1728B52AA6E4}">
                <adec:decorative xmlns:adec="http://schemas.microsoft.com/office/drawing/2017/decorative" val="1"/>
              </a:ext>
            </a:extLst>
          </p:cNvPr>
          <p:cNvSpPr>
            <a:spLocks noGrp="1"/>
          </p:cNvSpPr>
          <p:nvPr>
            <p:ph sz="quarter" idx="10"/>
          </p:nvPr>
        </p:nvSpPr>
        <p:spPr>
          <a:xfrm>
            <a:off x="465021" y="1069606"/>
            <a:ext cx="11490157" cy="5326386"/>
          </a:xfrm>
          <a:ln>
            <a:noFill/>
          </a:ln>
        </p:spPr>
        <p:txBody>
          <a:bodyPr/>
          <a:lstStyle/>
          <a:p>
            <a:pPr algn="l">
              <a:lnSpc>
                <a:spcPct val="100000"/>
              </a:lnSpc>
              <a:spcBef>
                <a:spcPts val="0"/>
              </a:spcBef>
            </a:pPr>
            <a:r>
              <a:rPr lang="en-US" sz="2000" b="0" i="0" dirty="0">
                <a:solidFill>
                  <a:srgbClr val="1E1E1E"/>
                </a:solidFill>
                <a:effectLst/>
                <a:latin typeface="arial" panose="020B0604020202020204" pitchFamily="34" charset="0"/>
              </a:rPr>
              <a:t>Care Act </a:t>
            </a:r>
            <a:r>
              <a:rPr lang="en-US" sz="2000" dirty="0">
                <a:solidFill>
                  <a:srgbClr val="1E1E1E"/>
                </a:solidFill>
                <a:latin typeface="arial" panose="020B0604020202020204" pitchFamily="34" charset="0"/>
              </a:rPr>
              <a:t>g</a:t>
            </a:r>
            <a:r>
              <a:rPr lang="en-US" sz="2000" b="0" i="0" dirty="0">
                <a:solidFill>
                  <a:srgbClr val="1E1E1E"/>
                </a:solidFill>
                <a:effectLst/>
                <a:latin typeface="arial" panose="020B0604020202020204" pitchFamily="34" charset="0"/>
              </a:rPr>
              <a:t>uidance defines wellbeing as “</a:t>
            </a:r>
            <a:r>
              <a:rPr lang="en-GB" sz="2000" dirty="0">
                <a:solidFill>
                  <a:srgbClr val="1E1E1E"/>
                </a:solidFill>
                <a:latin typeface="arial" panose="020B0604020202020204" pitchFamily="34" charset="0"/>
              </a:rPr>
              <a:t>an intentionally broad range of the aspects of a person’s life” and sets out wellbeing outcomes to be considered by councils, while emphasising these are not exhaustive or prescriptive.</a:t>
            </a:r>
          </a:p>
          <a:p>
            <a:pPr algn="l">
              <a:lnSpc>
                <a:spcPct val="100000"/>
              </a:lnSpc>
              <a:spcBef>
                <a:spcPts val="0"/>
              </a:spcBef>
            </a:pPr>
            <a:endParaRPr lang="en-GB" sz="2000" dirty="0">
              <a:solidFill>
                <a:srgbClr val="1E1E1E"/>
              </a:solidFill>
              <a:latin typeface="arial" panose="020B0604020202020204" pitchFamily="34" charset="0"/>
            </a:endParaRPr>
          </a:p>
          <a:p>
            <a:pPr algn="l">
              <a:lnSpc>
                <a:spcPct val="100000"/>
              </a:lnSpc>
              <a:spcBef>
                <a:spcPts val="0"/>
              </a:spcBef>
            </a:pPr>
            <a:r>
              <a:rPr lang="en-GB" sz="2000" dirty="0">
                <a:solidFill>
                  <a:srgbClr val="1E1E1E"/>
                </a:solidFill>
                <a:latin typeface="arial" panose="020B0604020202020204" pitchFamily="34" charset="0"/>
              </a:rPr>
              <a:t>The guidance is also clear that there must be no hierarchy of wellbeing outcomes, they are to be weighed as equally important.</a:t>
            </a:r>
          </a:p>
          <a:p>
            <a:pPr algn="l">
              <a:lnSpc>
                <a:spcPct val="100000"/>
              </a:lnSpc>
              <a:spcBef>
                <a:spcPts val="0"/>
              </a:spcBef>
            </a:pPr>
            <a:endParaRPr lang="en-GB" sz="2000" dirty="0">
              <a:solidFill>
                <a:srgbClr val="1E1E1E"/>
              </a:solidFill>
              <a:latin typeface="arial" panose="020B0604020202020204" pitchFamily="34" charset="0"/>
            </a:endParaRPr>
          </a:p>
          <a:p>
            <a:pPr algn="l">
              <a:lnSpc>
                <a:spcPct val="100000"/>
              </a:lnSpc>
              <a:spcBef>
                <a:spcPts val="0"/>
              </a:spcBef>
            </a:pPr>
            <a:r>
              <a:rPr lang="en-GB" sz="2000" dirty="0">
                <a:solidFill>
                  <a:srgbClr val="1E1E1E"/>
                </a:solidFill>
                <a:latin typeface="arial" panose="020B0604020202020204" pitchFamily="34" charset="0"/>
              </a:rPr>
              <a:t>Some of the life outcomes that matter for young people approaching adulthood and their families, may include paid employment, good health, completing exams or moving to further education, independent living (choice and control over one’s life and good housing options) and social inclusion (friends, relationships and community).  </a:t>
            </a:r>
          </a:p>
          <a:p>
            <a:pPr algn="l">
              <a:lnSpc>
                <a:spcPct val="100000"/>
              </a:lnSpc>
              <a:spcBef>
                <a:spcPts val="0"/>
              </a:spcBef>
            </a:pPr>
            <a:endParaRPr lang="en-GB" sz="2000" dirty="0">
              <a:solidFill>
                <a:srgbClr val="1E1E1E"/>
              </a:solidFill>
              <a:latin typeface="arial" panose="020B0604020202020204" pitchFamily="34" charset="0"/>
            </a:endParaRPr>
          </a:p>
          <a:p>
            <a:pPr algn="l">
              <a:lnSpc>
                <a:spcPct val="100000"/>
              </a:lnSpc>
              <a:spcBef>
                <a:spcPts val="0"/>
              </a:spcBef>
            </a:pPr>
            <a:r>
              <a:rPr lang="en-GB" sz="2000" dirty="0">
                <a:solidFill>
                  <a:srgbClr val="1E1E1E"/>
                </a:solidFill>
                <a:latin typeface="arial" panose="020B0604020202020204" pitchFamily="34" charset="0"/>
              </a:rPr>
              <a:t>The guidance (16.3) states that when undertaking transition assessments, the wellbeing principle as defined by the Care Act, also applies to children, their carers and to young carers and “the wellbeing of each young person or carer must be taken into account so that assessment and planning is based around the individual needs, wishes, and outcomes which matter to that person.”</a:t>
            </a:r>
            <a:endParaRPr lang="en-US" sz="2000" dirty="0">
              <a:solidFill>
                <a:srgbClr val="1E1E1E"/>
              </a:solidFill>
              <a:latin typeface="arial" panose="020B0604020202020204" pitchFamily="34" charset="0"/>
            </a:endParaRPr>
          </a:p>
          <a:p>
            <a:pPr algn="l">
              <a:lnSpc>
                <a:spcPct val="100000"/>
              </a:lnSpc>
              <a:spcBef>
                <a:spcPts val="0"/>
              </a:spcBef>
            </a:pPr>
            <a:endParaRPr lang="en-US" sz="1800" dirty="0">
              <a:solidFill>
                <a:srgbClr val="1E1E1E"/>
              </a:solidFill>
              <a:latin typeface="arial" panose="020B0604020202020204" pitchFamily="34" charset="0"/>
            </a:endParaRPr>
          </a:p>
          <a:p>
            <a:endParaRPr lang="en-GB" sz="14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B529B8CE-B0D3-A43E-3F69-FDA642F6AECD}"/>
              </a:ext>
              <a:ext uri="{C183D7F6-B498-43B3-948B-1728B52AA6E4}">
                <adec:decorative xmlns:adec="http://schemas.microsoft.com/office/drawing/2017/decorative" val="0"/>
              </a:ext>
            </a:extLst>
          </p:cNvPr>
          <p:cNvSpPr>
            <a:spLocks noGrp="1"/>
          </p:cNvSpPr>
          <p:nvPr>
            <p:ph type="title"/>
          </p:nvPr>
        </p:nvSpPr>
        <p:spPr>
          <a:xfrm>
            <a:off x="796925" y="462008"/>
            <a:ext cx="10475913" cy="292372"/>
          </a:xfrm>
        </p:spPr>
        <p:txBody>
          <a:bodyPr/>
          <a:lstStyle/>
          <a:p>
            <a:pPr algn="ctr"/>
            <a:r>
              <a:rPr lang="en-US" b="1" dirty="0">
                <a:solidFill>
                  <a:schemeClr val="tx1"/>
                </a:solidFill>
                <a:latin typeface="Arial" panose="020B0604020202020204" pitchFamily="34" charset="0"/>
                <a:cs typeface="Arial" panose="020B0604020202020204" pitchFamily="34" charset="0"/>
              </a:rPr>
              <a:t>What does wellbeing mean for young carers?  </a:t>
            </a:r>
            <a:endParaRPr lang="en-GB"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336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074C0A3-EF1E-00F0-451A-5BFFFCF494C8}"/>
              </a:ext>
            </a:extLst>
          </p:cNvPr>
          <p:cNvSpPr>
            <a:spLocks noGrp="1"/>
          </p:cNvSpPr>
          <p:nvPr>
            <p:ph type="title" idx="4294967295"/>
          </p:nvPr>
        </p:nvSpPr>
        <p:spPr>
          <a:xfrm>
            <a:off x="1384318" y="1311442"/>
            <a:ext cx="9805737" cy="3994485"/>
          </a:xfrm>
          <a:prstGeom prst="ellipse">
            <a:avLst/>
          </a:prstGeom>
          <a:solidFill>
            <a:schemeClr val="accent1"/>
          </a:solidFill>
          <a:ln w="12700" cap="flat" cmpd="sng" algn="ctr">
            <a:solidFill>
              <a:schemeClr val="accent1">
                <a:shade val="15000"/>
              </a:schemeClr>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600" b="0" i="0" u="none" strike="noStrike" kern="1200" cap="none" spc="0" normalizeH="0" baseline="0" noProof="0" dirty="0">
                <a:ln>
                  <a:noFill/>
                </a:ln>
                <a:solidFill>
                  <a:schemeClr val="lt1"/>
                </a:solidFill>
                <a:effectLst/>
                <a:uLnTx/>
                <a:uFillTx/>
                <a:latin typeface="Arial" panose="020B0604020202020204" pitchFamily="34" charset="0"/>
                <a:ea typeface="+mn-ea"/>
                <a:cs typeface="Arial" panose="020B0604020202020204" pitchFamily="34" charset="0"/>
              </a:rPr>
              <a:t>Wellbeing…</a:t>
            </a:r>
            <a:endParaRPr kumimoji="0" lang="en-GB" sz="9600" b="0" i="0" u="none" strike="noStrike" kern="1200" cap="none" spc="0" normalizeH="0" baseline="0" noProof="0" dirty="0">
              <a:ln>
                <a:noFill/>
              </a:ln>
              <a:solidFill>
                <a:schemeClr val="lt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2804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49041-9ABF-73E3-8B9C-80B78B1A13B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AD120D-F6A2-AB05-B3B5-48D5CB693488}"/>
              </a:ext>
              <a:ext uri="{C183D7F6-B498-43B3-948B-1728B52AA6E4}">
                <adec:decorative xmlns:adec="http://schemas.microsoft.com/office/drawing/2017/decorative" val="1"/>
              </a:ext>
            </a:extLst>
          </p:cNvPr>
          <p:cNvSpPr>
            <a:spLocks noGrp="1"/>
          </p:cNvSpPr>
          <p:nvPr>
            <p:ph sz="quarter" idx="10"/>
          </p:nvPr>
        </p:nvSpPr>
        <p:spPr>
          <a:xfrm>
            <a:off x="465021" y="925915"/>
            <a:ext cx="11490157" cy="5326386"/>
          </a:xfrm>
          <a:ln>
            <a:noFill/>
          </a:ln>
        </p:spPr>
        <p:txBody>
          <a:bodyPr/>
          <a:lstStyle/>
          <a:p>
            <a:pPr marL="342900" indent="-342900" algn="l">
              <a:lnSpc>
                <a:spcPct val="100000"/>
              </a:lnSpc>
              <a:spcBef>
                <a:spcPts val="0"/>
              </a:spcBef>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Under the Care Act, councils have a universal duty “establish and maintain an information and advice service relates to the whole population of the local authority area, not just those with care and support needs or in some other way already known to the system.”</a:t>
            </a:r>
          </a:p>
          <a:p>
            <a:pPr marL="342900" indent="-342900" algn="l">
              <a:lnSpc>
                <a:spcPct val="100000"/>
              </a:lnSpc>
              <a:spcBef>
                <a:spcPts val="0"/>
              </a:spcBef>
              <a:buFont typeface="Arial" panose="020B0604020202020204" pitchFamily="34" charset="0"/>
              <a:buChar char="•"/>
            </a:pPr>
            <a:endParaRPr lang="en-GB" sz="2000" dirty="0">
              <a:solidFill>
                <a:schemeClr val="tx1"/>
              </a:solidFill>
              <a:latin typeface="Arial" panose="020B0604020202020204" pitchFamily="34" charset="0"/>
              <a:cs typeface="Arial" panose="020B0604020202020204" pitchFamily="34" charset="0"/>
            </a:endParaRPr>
          </a:p>
          <a:p>
            <a:pPr marL="342900" indent="-342900" algn="l">
              <a:lnSpc>
                <a:spcPct val="100000"/>
              </a:lnSpc>
              <a:spcBef>
                <a:spcPts val="0"/>
              </a:spcBef>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This duty is distinct from the one to meet eligible needs; Care Act Guidance is clear that while eligible needs may be met by the provision of information and advice, this will be an individual response following assessment.</a:t>
            </a:r>
          </a:p>
          <a:p>
            <a:pPr marL="342900" indent="-342900" algn="l">
              <a:lnSpc>
                <a:spcPct val="100000"/>
              </a:lnSpc>
              <a:spcBef>
                <a:spcPts val="0"/>
              </a:spcBef>
              <a:buFont typeface="Arial" panose="020B0604020202020204" pitchFamily="34" charset="0"/>
              <a:buChar char="•"/>
            </a:pPr>
            <a:endParaRPr lang="en-GB" sz="2000" dirty="0">
              <a:solidFill>
                <a:schemeClr val="tx1"/>
              </a:solidFill>
              <a:latin typeface="Arial" panose="020B0604020202020204" pitchFamily="34" charset="0"/>
              <a:cs typeface="Arial" panose="020B0604020202020204" pitchFamily="34" charset="0"/>
            </a:endParaRPr>
          </a:p>
          <a:p>
            <a:pPr marL="342900" indent="-342900" algn="l">
              <a:lnSpc>
                <a:spcPct val="100000"/>
              </a:lnSpc>
              <a:spcBef>
                <a:spcPts val="0"/>
              </a:spcBef>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Guidance (3.29) is clear that “The [information and advice] duty in the Care Act will not be met through the use of digital channels alone.”</a:t>
            </a:r>
          </a:p>
          <a:p>
            <a:pPr marL="342900" indent="-342900" algn="l">
              <a:lnSpc>
                <a:spcPct val="100000"/>
              </a:lnSpc>
              <a:spcBef>
                <a:spcPts val="0"/>
              </a:spcBef>
              <a:buFont typeface="Arial" panose="020B0604020202020204" pitchFamily="34" charset="0"/>
              <a:buChar char="•"/>
            </a:pPr>
            <a:endParaRPr lang="en-GB" sz="2000" dirty="0">
              <a:solidFill>
                <a:schemeClr val="tx1"/>
              </a:solidFill>
              <a:latin typeface="Arial" panose="020B0604020202020204" pitchFamily="34" charset="0"/>
              <a:cs typeface="Arial" panose="020B0604020202020204" pitchFamily="34" charset="0"/>
            </a:endParaRPr>
          </a:p>
          <a:p>
            <a:pPr marL="342900" indent="-342900" algn="l">
              <a:lnSpc>
                <a:spcPct val="100000"/>
              </a:lnSpc>
              <a:spcBef>
                <a:spcPts val="0"/>
              </a:spcBef>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Information and advice must be accessible and proportionate to whoever needs it and must consider individual circumstances so the provision of information and advice to young people and young carers may be more effective if provided face to face from a trusted source.</a:t>
            </a:r>
          </a:p>
          <a:p>
            <a:pPr marL="285750" indent="-285750" algn="l">
              <a:lnSpc>
                <a:spcPct val="100000"/>
              </a:lnSpc>
              <a:spcBef>
                <a:spcPts val="0"/>
              </a:spcBef>
              <a:buFont typeface="Arial" panose="020B0604020202020204" pitchFamily="34" charset="0"/>
              <a:buChar char="•"/>
            </a:pPr>
            <a:endParaRPr lang="en-GB" sz="1800" dirty="0">
              <a:solidFill>
                <a:schemeClr val="tx1"/>
              </a:solidFill>
              <a:latin typeface="Arial" panose="020B0604020202020204" pitchFamily="34" charset="0"/>
              <a:cs typeface="Arial" panose="020B0604020202020204" pitchFamily="34" charset="0"/>
            </a:endParaRPr>
          </a:p>
          <a:p>
            <a:pPr marL="342900" indent="-342900" algn="l">
              <a:lnSpc>
                <a:spcPct val="100000"/>
              </a:lnSpc>
              <a:spcBef>
                <a:spcPts val="0"/>
              </a:spcBef>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The Children and Families Act 2014 requires councils to publish a local offer, including  information and advice for children’s social care in their local area, including specific requirements for young people who are preparing for adulthood (see </a:t>
            </a:r>
            <a:r>
              <a:rPr lang="en-GB" sz="2000" dirty="0">
                <a:solidFill>
                  <a:schemeClr val="tx1"/>
                </a:solidFill>
                <a:latin typeface="Arial" panose="020B0604020202020204" pitchFamily="34" charset="0"/>
                <a:cs typeface="Arial" panose="020B0604020202020204" pitchFamily="34" charset="0"/>
                <a:hlinkClick r:id="rId3"/>
              </a:rPr>
              <a:t>SEND Code of Practice </a:t>
            </a:r>
            <a:r>
              <a:rPr lang="en-GB" sz="2000" dirty="0">
                <a:solidFill>
                  <a:schemeClr val="tx1"/>
                </a:solidFill>
                <a:latin typeface="Arial" panose="020B0604020202020204" pitchFamily="34" charset="0"/>
                <a:cs typeface="Arial" panose="020B0604020202020204" pitchFamily="34" charset="0"/>
              </a:rPr>
              <a:t>4.52-4.56).</a:t>
            </a:r>
            <a:endParaRPr lang="en-GB" sz="18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7C2D9BD-DB0B-A7CE-1BED-55CA3F8689A3}"/>
              </a:ext>
              <a:ext uri="{C183D7F6-B498-43B3-948B-1728B52AA6E4}">
                <adec:decorative xmlns:adec="http://schemas.microsoft.com/office/drawing/2017/decorative" val="1"/>
              </a:ext>
            </a:extLst>
          </p:cNvPr>
          <p:cNvSpPr>
            <a:spLocks noGrp="1"/>
          </p:cNvSpPr>
          <p:nvPr>
            <p:ph type="title"/>
          </p:nvPr>
        </p:nvSpPr>
        <p:spPr>
          <a:xfrm>
            <a:off x="796925" y="462008"/>
            <a:ext cx="10475913" cy="292372"/>
          </a:xfrm>
        </p:spPr>
        <p:txBody>
          <a:bodyPr/>
          <a:lstStyle/>
          <a:p>
            <a:pPr algn="ctr"/>
            <a:r>
              <a:rPr lang="en-US" sz="2800" b="1" dirty="0">
                <a:solidFill>
                  <a:schemeClr val="tx1"/>
                </a:solidFill>
                <a:latin typeface="Arial" panose="020B0604020202020204" pitchFamily="34" charset="0"/>
                <a:cs typeface="Arial" panose="020B0604020202020204" pitchFamily="34" charset="0"/>
              </a:rPr>
              <a:t>Advice and information for young carers and parent-carers </a:t>
            </a:r>
            <a:endParaRPr lang="en-GB" sz="2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3318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FD1D9-8A6D-9882-C6F2-C09FB553FE3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8CA72D-FCC2-9747-FBE5-7773199CFC4D}"/>
              </a:ext>
            </a:extLst>
          </p:cNvPr>
          <p:cNvSpPr>
            <a:spLocks noGrp="1"/>
          </p:cNvSpPr>
          <p:nvPr>
            <p:ph sz="quarter" idx="10"/>
          </p:nvPr>
        </p:nvSpPr>
        <p:spPr>
          <a:xfrm>
            <a:off x="350921" y="978166"/>
            <a:ext cx="11490157" cy="5879834"/>
          </a:xfrm>
          <a:ln>
            <a:noFill/>
          </a:ln>
        </p:spPr>
        <p:txBody>
          <a:bodyPr/>
          <a:lstStyle/>
          <a:p>
            <a:pPr algn="l">
              <a:lnSpc>
                <a:spcPct val="100000"/>
              </a:lnSpc>
              <a:spcBef>
                <a:spcPts val="0"/>
              </a:spcBef>
            </a:pPr>
            <a:r>
              <a:rPr lang="en-US" sz="1900" b="1" u="sng" dirty="0">
                <a:solidFill>
                  <a:schemeClr val="tx1"/>
                </a:solidFill>
                <a:effectLst/>
                <a:latin typeface="Arial" panose="020B0604020202020204" pitchFamily="34" charset="0"/>
                <a:ea typeface="Arial" panose="020B0604020202020204" pitchFamily="34" charset="0"/>
                <a:hlinkClick r:id="rId3"/>
              </a:rPr>
              <a:t>Care Act guidance</a:t>
            </a:r>
            <a:r>
              <a:rPr lang="en-US" sz="1900" b="1" dirty="0">
                <a:solidFill>
                  <a:schemeClr val="tx1"/>
                </a:solidFill>
                <a:effectLst/>
                <a:latin typeface="Arial" panose="020B0604020202020204" pitchFamily="34" charset="0"/>
                <a:ea typeface="Arial" panose="020B0604020202020204" pitchFamily="34" charset="0"/>
              </a:rPr>
              <a:t> </a:t>
            </a:r>
            <a:r>
              <a:rPr lang="en-US" sz="1900" dirty="0">
                <a:solidFill>
                  <a:schemeClr val="tx1"/>
                </a:solidFill>
                <a:effectLst/>
                <a:latin typeface="Arial" panose="020B0604020202020204" pitchFamily="34" charset="0"/>
                <a:ea typeface="Arial" panose="020B0604020202020204" pitchFamily="34" charset="0"/>
              </a:rPr>
              <a:t>(6.65) sets out how councils should identify and work with young carers, and adult carers of disabled children (parent-carers), to plan an effective transition to the adult care and support system using a ‘whole family’ approach.</a:t>
            </a:r>
          </a:p>
          <a:p>
            <a:pPr algn="l">
              <a:lnSpc>
                <a:spcPct val="100000"/>
              </a:lnSpc>
              <a:spcBef>
                <a:spcPts val="0"/>
              </a:spcBef>
            </a:pPr>
            <a:endParaRPr lang="en-US" sz="1900" dirty="0">
              <a:solidFill>
                <a:schemeClr val="tx1"/>
              </a:solidFill>
              <a:latin typeface="Arial" panose="020B0604020202020204" pitchFamily="34" charset="0"/>
              <a:cs typeface="Arial" panose="020B0604020202020204" pitchFamily="34" charset="0"/>
            </a:endParaRPr>
          </a:p>
          <a:p>
            <a:pPr algn="l">
              <a:lnSpc>
                <a:spcPct val="100000"/>
              </a:lnSpc>
              <a:spcBef>
                <a:spcPts val="0"/>
              </a:spcBef>
            </a:pPr>
            <a:r>
              <a:rPr lang="en-US" sz="1900" spc="-10" dirty="0">
                <a:solidFill>
                  <a:schemeClr val="tx1"/>
                </a:solidFill>
                <a:effectLst/>
                <a:latin typeface="Arial" panose="020B0604020202020204" pitchFamily="34" charset="0"/>
                <a:ea typeface="Arial" panose="020B0604020202020204" pitchFamily="34" charset="0"/>
              </a:rPr>
              <a:t>A whole family approach means coordinating services and support around the person and their family and considering the impact of the care needs of an adult on their family, including children. Read more about </a:t>
            </a:r>
            <a:r>
              <a:rPr lang="en-US" sz="1900" b="1" spc="-10" dirty="0">
                <a:solidFill>
                  <a:schemeClr val="tx1"/>
                </a:solidFill>
                <a:effectLst/>
                <a:latin typeface="Arial" panose="020B0604020202020204" pitchFamily="34" charset="0"/>
                <a:ea typeface="Arial" panose="020B0604020202020204" pitchFamily="34" charset="0"/>
                <a:hlinkClick r:id="rId4"/>
              </a:rPr>
              <a:t>The Care Act and Whole Family Approaches</a:t>
            </a:r>
            <a:r>
              <a:rPr lang="en-US" sz="1900" spc="-10" dirty="0">
                <a:solidFill>
                  <a:schemeClr val="tx1"/>
                </a:solidFill>
                <a:effectLst/>
                <a:latin typeface="Arial" panose="020B0604020202020204" pitchFamily="34" charset="0"/>
                <a:ea typeface="Arial" panose="020B0604020202020204" pitchFamily="34" charset="0"/>
              </a:rPr>
              <a:t>.</a:t>
            </a:r>
          </a:p>
          <a:p>
            <a:pPr algn="l">
              <a:lnSpc>
                <a:spcPct val="100000"/>
              </a:lnSpc>
              <a:spcBef>
                <a:spcPts val="0"/>
              </a:spcBef>
            </a:pPr>
            <a:endParaRPr lang="en-US" sz="1900" spc="-10" dirty="0">
              <a:solidFill>
                <a:schemeClr val="tx1"/>
              </a:solidFill>
              <a:latin typeface="Arial" panose="020B0604020202020204" pitchFamily="34" charset="0"/>
              <a:cs typeface="Arial" panose="020B0604020202020204" pitchFamily="34" charset="0"/>
            </a:endParaRPr>
          </a:p>
          <a:p>
            <a:pPr>
              <a:lnSpc>
                <a:spcPct val="100000"/>
              </a:lnSpc>
              <a:spcBef>
                <a:spcPts val="0"/>
              </a:spcBef>
            </a:pPr>
            <a:r>
              <a:rPr lang="en-US" sz="1900" b="1" dirty="0">
                <a:effectLst/>
                <a:latin typeface="Arial" panose="020B0604020202020204" pitchFamily="34" charset="0"/>
                <a:ea typeface="Arial" panose="020B0604020202020204" pitchFamily="34" charset="0"/>
              </a:rPr>
              <a:t>‘</a:t>
            </a:r>
            <a:r>
              <a:rPr lang="en-US" sz="1900" b="1" u="sng" dirty="0">
                <a:solidFill>
                  <a:srgbClr val="0000FF"/>
                </a:solidFill>
                <a:effectLst/>
                <a:latin typeface="Arial" panose="020B0604020202020204" pitchFamily="34" charset="0"/>
                <a:ea typeface="Arial" panose="020B0604020202020204" pitchFamily="34" charset="0"/>
                <a:hlinkClick r:id="rId5"/>
              </a:rPr>
              <a:t>No Wrong Doors for Young Carers’ template memorandum of understanding (MOU</a:t>
            </a:r>
            <a:r>
              <a:rPr lang="en-US" sz="1900" b="1" dirty="0">
                <a:effectLst/>
                <a:latin typeface="Arial" panose="020B0604020202020204" pitchFamily="34" charset="0"/>
                <a:ea typeface="Arial" panose="020B0604020202020204" pitchFamily="34" charset="0"/>
              </a:rPr>
              <a:t>) </a:t>
            </a:r>
            <a:r>
              <a:rPr lang="en-US" sz="1900" dirty="0">
                <a:effectLst/>
                <a:latin typeface="Arial" panose="020B0604020202020204" pitchFamily="34" charset="0"/>
                <a:ea typeface="Arial" panose="020B0604020202020204" pitchFamily="34" charset="0"/>
              </a:rPr>
              <a:t>is </a:t>
            </a:r>
            <a:r>
              <a:rPr lang="en-US" sz="1900" dirty="0">
                <a:solidFill>
                  <a:schemeClr val="tx1"/>
                </a:solidFill>
                <a:effectLst/>
                <a:latin typeface="Arial" panose="020B0604020202020204" pitchFamily="34" charset="0"/>
                <a:ea typeface="Arial" panose="020B0604020202020204" pitchFamily="34" charset="0"/>
              </a:rPr>
              <a:t>designed to embed a whole-system approach to identifying and supporting young carers, young adult carers and their families, and improve joint working between adult and children's social care services and ICBs. It was </a:t>
            </a:r>
            <a:r>
              <a:rPr lang="en-GB" sz="1900" dirty="0">
                <a:solidFill>
                  <a:schemeClr val="tx1"/>
                </a:solidFill>
                <a:effectLst/>
                <a:latin typeface="Arial" panose="020B0604020202020204" pitchFamily="34" charset="0"/>
                <a:ea typeface="Arial" panose="020B0604020202020204" pitchFamily="34" charset="0"/>
              </a:rPr>
              <a:t>co-produced by ADCS,ADASS and Carers Trust, and supported by DfE and DHSC and can be adapted for local use. </a:t>
            </a:r>
            <a:r>
              <a:rPr lang="en-US" sz="1900" dirty="0">
                <a:solidFill>
                  <a:schemeClr val="tx1"/>
                </a:solidFill>
                <a:effectLst/>
                <a:latin typeface="Arial" panose="020B0604020202020204" pitchFamily="34" charset="0"/>
                <a:ea typeface="Arial" panose="020B0604020202020204" pitchFamily="34" charset="0"/>
              </a:rPr>
              <a:t>Signatories to the MOU are </a:t>
            </a:r>
            <a:r>
              <a:rPr lang="en-GB" sz="1900" dirty="0">
                <a:solidFill>
                  <a:schemeClr val="tx1"/>
                </a:solidFill>
                <a:effectLst/>
                <a:latin typeface="Arial" panose="020B0604020202020204" pitchFamily="34" charset="0"/>
                <a:ea typeface="Arial" panose="020B0604020202020204" pitchFamily="34" charset="0"/>
              </a:rPr>
              <a:t>Adults and Children's Social Care Services and Integrated Care Boards. More information can be </a:t>
            </a:r>
            <a:r>
              <a:rPr lang="en-GB" sz="1900" dirty="0">
                <a:solidFill>
                  <a:schemeClr val="tx1"/>
                </a:solidFill>
                <a:latin typeface="Arial" panose="020B0604020202020204" pitchFamily="34" charset="0"/>
                <a:ea typeface="Arial" panose="020B0604020202020204" pitchFamily="34" charset="0"/>
              </a:rPr>
              <a:t>found </a:t>
            </a:r>
            <a:r>
              <a:rPr lang="en-GB" sz="1900" dirty="0">
                <a:solidFill>
                  <a:schemeClr val="tx1"/>
                </a:solidFill>
                <a:effectLst/>
                <a:latin typeface="Arial" panose="020B0604020202020204" pitchFamily="34" charset="0"/>
                <a:ea typeface="Arial" panose="020B0604020202020204" pitchFamily="34" charset="0"/>
              </a:rPr>
              <a:t>on </a:t>
            </a:r>
            <a:r>
              <a:rPr lang="en-GB" sz="1900" dirty="0">
                <a:solidFill>
                  <a:schemeClr val="tx1"/>
                </a:solidFill>
                <a:latin typeface="Arial" panose="020B0604020202020204" pitchFamily="34" charset="0"/>
                <a:ea typeface="Arial" panose="020B0604020202020204" pitchFamily="34" charset="0"/>
              </a:rPr>
              <a:t>the </a:t>
            </a:r>
            <a:r>
              <a:rPr lang="en-US" sz="1900" dirty="0">
                <a:solidFill>
                  <a:schemeClr val="tx1"/>
                </a:solidFill>
                <a:effectLst/>
                <a:latin typeface="Arial" panose="020B0604020202020204" pitchFamily="34" charset="0"/>
                <a:ea typeface="Arial" panose="020B0604020202020204" pitchFamily="34" charset="0"/>
              </a:rPr>
              <a:t>Carers Trust dedicated </a:t>
            </a:r>
            <a:r>
              <a:rPr lang="en-US" sz="1900" dirty="0">
                <a:solidFill>
                  <a:schemeClr val="tx1"/>
                </a:solidFill>
                <a:effectLst/>
                <a:latin typeface="Arial" panose="020B0604020202020204" pitchFamily="34" charset="0"/>
                <a:ea typeface="Arial" panose="020B0604020202020204" pitchFamily="34" charset="0"/>
                <a:hlinkClick r:id="rId5"/>
              </a:rPr>
              <a:t>‘No Wrong Doors for Young Carers’ webpage</a:t>
            </a:r>
            <a:r>
              <a:rPr lang="en-US" sz="1900" dirty="0">
                <a:solidFill>
                  <a:schemeClr val="tx1"/>
                </a:solidFill>
                <a:effectLst/>
                <a:latin typeface="Arial" panose="020B0604020202020204" pitchFamily="34" charset="0"/>
                <a:ea typeface="Arial" panose="020B0604020202020204" pitchFamily="34" charset="0"/>
              </a:rPr>
              <a:t>, alongside implementation guidance, a briefing note, and checklists. </a:t>
            </a:r>
          </a:p>
          <a:p>
            <a:pPr>
              <a:lnSpc>
                <a:spcPct val="100000"/>
              </a:lnSpc>
              <a:spcBef>
                <a:spcPts val="0"/>
              </a:spcBef>
            </a:pPr>
            <a:endParaRPr lang="en-US" sz="1900" dirty="0">
              <a:solidFill>
                <a:schemeClr val="tx1"/>
              </a:solidFill>
              <a:latin typeface="Arial" panose="020B0604020202020204" pitchFamily="34" charset="0"/>
              <a:ea typeface="Arial" panose="020B0604020202020204" pitchFamily="34" charset="0"/>
            </a:endParaRPr>
          </a:p>
          <a:p>
            <a:pPr>
              <a:lnSpc>
                <a:spcPct val="100000"/>
              </a:lnSpc>
              <a:spcBef>
                <a:spcPts val="0"/>
              </a:spcBef>
            </a:pPr>
            <a:r>
              <a:rPr lang="en-US" sz="1900" dirty="0">
                <a:solidFill>
                  <a:schemeClr val="tx1"/>
                </a:solidFill>
                <a:effectLst/>
                <a:latin typeface="Arial" panose="020B0604020202020204" pitchFamily="34" charset="0"/>
                <a:ea typeface="Arial" panose="020B0604020202020204" pitchFamily="34" charset="0"/>
              </a:rPr>
              <a:t>Sign-up to the MOU </a:t>
            </a:r>
            <a:r>
              <a:rPr lang="en-GB" sz="1900" dirty="0">
                <a:solidFill>
                  <a:schemeClr val="tx1"/>
                </a:solidFill>
                <a:effectLst/>
                <a:latin typeface="Arial" panose="020B0604020202020204" pitchFamily="34" charset="0"/>
                <a:ea typeface="Arial" panose="020B0604020202020204" pitchFamily="34" charset="0"/>
              </a:rPr>
              <a:t>provides evidence that councils and the NHS are complying with their legislative duties towards young carers, young adult carers and their families.</a:t>
            </a:r>
          </a:p>
          <a:p>
            <a:pPr>
              <a:lnSpc>
                <a:spcPct val="100000"/>
              </a:lnSpc>
              <a:spcBef>
                <a:spcPts val="0"/>
              </a:spcBef>
            </a:pPr>
            <a:endParaRPr lang="en-GB" sz="1900" dirty="0">
              <a:effectLst/>
              <a:latin typeface="Arial" panose="020B0604020202020204" pitchFamily="34" charset="0"/>
              <a:ea typeface="Arial" panose="020B0604020202020204" pitchFamily="34" charset="0"/>
            </a:endParaRPr>
          </a:p>
          <a:p>
            <a:pPr>
              <a:lnSpc>
                <a:spcPct val="100000"/>
              </a:lnSpc>
              <a:spcBef>
                <a:spcPts val="0"/>
              </a:spcBef>
            </a:pPr>
            <a:endParaRPr lang="en-GB" sz="1900" dirty="0">
              <a:effectLst/>
              <a:latin typeface="Arial" panose="020B0604020202020204" pitchFamily="34" charset="0"/>
              <a:ea typeface="Arial" panose="020B0604020202020204" pitchFamily="34" charset="0"/>
            </a:endParaRPr>
          </a:p>
          <a:p>
            <a:pPr>
              <a:lnSpc>
                <a:spcPct val="100000"/>
              </a:lnSpc>
              <a:spcBef>
                <a:spcPts val="0"/>
              </a:spcBef>
            </a:pPr>
            <a:endParaRPr lang="en-GB" sz="1900" dirty="0">
              <a:effectLst/>
              <a:latin typeface="Arial" panose="020B0604020202020204" pitchFamily="34" charset="0"/>
              <a:ea typeface="Arial" panose="020B0604020202020204" pitchFamily="34" charset="0"/>
            </a:endParaRPr>
          </a:p>
          <a:p>
            <a:pPr>
              <a:lnSpc>
                <a:spcPct val="100000"/>
              </a:lnSpc>
              <a:spcBef>
                <a:spcPts val="0"/>
              </a:spcBef>
            </a:pPr>
            <a:endParaRPr lang="en-GB" sz="1900" dirty="0">
              <a:effectLst/>
              <a:latin typeface="Arial" panose="020B0604020202020204" pitchFamily="34" charset="0"/>
              <a:ea typeface="Arial" panose="020B0604020202020204" pitchFamily="34" charset="0"/>
            </a:endParaRPr>
          </a:p>
          <a:p>
            <a:pPr algn="l">
              <a:lnSpc>
                <a:spcPct val="100000"/>
              </a:lnSpc>
              <a:spcBef>
                <a:spcPts val="0"/>
              </a:spcBef>
            </a:pPr>
            <a:endParaRPr lang="en-GB" sz="18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AA8B7E32-E3F6-3E4E-2FCB-46B32E7DA248}"/>
              </a:ext>
            </a:extLst>
          </p:cNvPr>
          <p:cNvSpPr>
            <a:spLocks noGrp="1"/>
          </p:cNvSpPr>
          <p:nvPr>
            <p:ph type="title"/>
          </p:nvPr>
        </p:nvSpPr>
        <p:spPr>
          <a:xfrm>
            <a:off x="796925" y="462008"/>
            <a:ext cx="10475913" cy="607598"/>
          </a:xfrm>
        </p:spPr>
        <p:txBody>
          <a:bodyPr/>
          <a:lstStyle/>
          <a:p>
            <a:pPr algn="ctr"/>
            <a:r>
              <a:rPr lang="en-US" sz="2400" b="1" dirty="0">
                <a:solidFill>
                  <a:schemeClr val="tx1"/>
                </a:solidFill>
                <a:latin typeface="Arial" panose="020B0604020202020204" pitchFamily="34" charset="0"/>
                <a:cs typeface="Arial" panose="020B0604020202020204" pitchFamily="34" charset="0"/>
              </a:rPr>
              <a:t>A whole-family approach and ‘No Wrong Doors for Young Carers’  </a:t>
            </a:r>
            <a:endParaRPr lang="en-GB"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5739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7AB68-0DB3-88E2-3AFA-C97B5B9412D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422EA4-7148-60D8-6CC9-4ADA4DB56252}"/>
              </a:ext>
              <a:ext uri="{C183D7F6-B498-43B3-948B-1728B52AA6E4}">
                <adec:decorative xmlns:adec="http://schemas.microsoft.com/office/drawing/2017/decorative" val="1"/>
              </a:ext>
            </a:extLst>
          </p:cNvPr>
          <p:cNvSpPr>
            <a:spLocks noGrp="1"/>
          </p:cNvSpPr>
          <p:nvPr>
            <p:ph sz="quarter" idx="10"/>
          </p:nvPr>
        </p:nvSpPr>
        <p:spPr>
          <a:xfrm>
            <a:off x="417525" y="1249226"/>
            <a:ext cx="11356950" cy="4994819"/>
          </a:xfrm>
          <a:ln>
            <a:noFill/>
          </a:ln>
        </p:spPr>
        <p:txBody>
          <a:bodyPr/>
          <a:lstStyle/>
          <a:p>
            <a:pPr>
              <a:lnSpc>
                <a:spcPct val="100000"/>
              </a:lnSpc>
              <a:spcBef>
                <a:spcPts val="0"/>
              </a:spcBef>
            </a:pPr>
            <a:r>
              <a:rPr lang="en-GB" sz="1900" dirty="0">
                <a:solidFill>
                  <a:schemeClr val="tx1"/>
                </a:solidFill>
                <a:latin typeface="Arial" panose="020B0604020202020204" pitchFamily="34" charset="0"/>
                <a:ea typeface="Arial" panose="020B0604020202020204" pitchFamily="34" charset="0"/>
              </a:rPr>
              <a:t>The LGA recently published a briefing setting out how Leeds City Council, Leeds Community Healthcare NHS Trust and Family Action (who provide young carer support services in the city) adopted </a:t>
            </a:r>
            <a:r>
              <a:rPr lang="en-GB" sz="1900" dirty="0">
                <a:solidFill>
                  <a:schemeClr val="tx1"/>
                </a:solidFill>
                <a:latin typeface="Arial" panose="020B0604020202020204" pitchFamily="34" charset="0"/>
                <a:ea typeface="Arial" panose="020B0604020202020204" pitchFamily="34" charset="0"/>
                <a:hlinkClick r:id="rId3"/>
              </a:rPr>
              <a:t>a city-wide approach to embedding the ‘No Wrong Doors for Young Carers’ MoU</a:t>
            </a:r>
            <a:r>
              <a:rPr lang="en-GB" sz="1900" dirty="0">
                <a:solidFill>
                  <a:schemeClr val="tx1"/>
                </a:solidFill>
                <a:latin typeface="Arial" panose="020B0604020202020204" pitchFamily="34" charset="0"/>
                <a:ea typeface="Arial" panose="020B0604020202020204" pitchFamily="34" charset="0"/>
              </a:rPr>
              <a:t>.</a:t>
            </a:r>
          </a:p>
          <a:p>
            <a:pPr>
              <a:lnSpc>
                <a:spcPct val="100000"/>
              </a:lnSpc>
              <a:spcBef>
                <a:spcPts val="0"/>
              </a:spcBef>
            </a:pPr>
            <a:endParaRPr lang="en-GB" sz="1900" dirty="0">
              <a:solidFill>
                <a:schemeClr val="tx1"/>
              </a:solidFill>
              <a:latin typeface="Arial" panose="020B0604020202020204" pitchFamily="34" charset="0"/>
              <a:ea typeface="Arial" panose="020B0604020202020204" pitchFamily="34" charset="0"/>
            </a:endParaRPr>
          </a:p>
          <a:p>
            <a:pPr>
              <a:lnSpc>
                <a:spcPct val="100000"/>
              </a:lnSpc>
              <a:spcBef>
                <a:spcPts val="0"/>
              </a:spcBef>
            </a:pPr>
            <a:r>
              <a:rPr lang="en-GB" sz="1900" dirty="0">
                <a:solidFill>
                  <a:schemeClr val="tx1"/>
                </a:solidFill>
                <a:latin typeface="Arial" panose="020B0604020202020204" pitchFamily="34" charset="0"/>
                <a:ea typeface="Arial" panose="020B0604020202020204" pitchFamily="34" charset="0"/>
              </a:rPr>
              <a:t>Leeds developed a </a:t>
            </a:r>
            <a:r>
              <a:rPr lang="en-GB" sz="1900" dirty="0">
                <a:solidFill>
                  <a:schemeClr val="tx1"/>
                </a:solidFill>
                <a:latin typeface="Arial" panose="020B0604020202020204" pitchFamily="34" charset="0"/>
                <a:ea typeface="Arial" panose="020B0604020202020204" pitchFamily="34" charset="0"/>
                <a:hlinkClick r:id="rId4"/>
              </a:rPr>
              <a:t>single referral pathway </a:t>
            </a:r>
            <a:r>
              <a:rPr lang="en-GB" sz="1900" dirty="0">
                <a:solidFill>
                  <a:schemeClr val="tx1"/>
                </a:solidFill>
                <a:latin typeface="Arial" panose="020B0604020202020204" pitchFamily="34" charset="0"/>
                <a:ea typeface="Arial" panose="020B0604020202020204" pitchFamily="34" charset="0"/>
              </a:rPr>
              <a:t>and a </a:t>
            </a:r>
            <a:r>
              <a:rPr lang="en-GB" sz="1900" dirty="0">
                <a:solidFill>
                  <a:schemeClr val="tx1"/>
                </a:solidFill>
                <a:latin typeface="Arial" panose="020B0604020202020204" pitchFamily="34" charset="0"/>
                <a:ea typeface="Arial" panose="020B0604020202020204" pitchFamily="34" charset="0"/>
                <a:hlinkClick r:id="rId5"/>
              </a:rPr>
              <a:t>brief assessment tool</a:t>
            </a:r>
            <a:r>
              <a:rPr lang="en-GB" sz="1900" b="1" dirty="0">
                <a:solidFill>
                  <a:schemeClr val="tx1"/>
                </a:solidFill>
                <a:latin typeface="Arial" panose="020B0604020202020204" pitchFamily="34" charset="0"/>
                <a:ea typeface="Arial" panose="020B0604020202020204" pitchFamily="34" charset="0"/>
              </a:rPr>
              <a:t> </a:t>
            </a:r>
            <a:r>
              <a:rPr lang="en-GB" sz="1900" dirty="0">
                <a:solidFill>
                  <a:schemeClr val="tx1"/>
                </a:solidFill>
                <a:latin typeface="Arial" panose="020B0604020202020204" pitchFamily="34" charset="0"/>
                <a:ea typeface="Arial" panose="020B0604020202020204" pitchFamily="34" charset="0"/>
              </a:rPr>
              <a:t>for use by </a:t>
            </a:r>
            <a:r>
              <a:rPr lang="en-GB" sz="1900" u="sng" dirty="0">
                <a:solidFill>
                  <a:schemeClr val="tx1"/>
                </a:solidFill>
                <a:latin typeface="Arial" panose="020B0604020202020204" pitchFamily="34" charset="0"/>
                <a:ea typeface="Arial" panose="020B0604020202020204" pitchFamily="34" charset="0"/>
              </a:rPr>
              <a:t>any</a:t>
            </a:r>
            <a:r>
              <a:rPr lang="en-GB" sz="1900" dirty="0">
                <a:solidFill>
                  <a:schemeClr val="tx1"/>
                </a:solidFill>
                <a:latin typeface="Arial" panose="020B0604020202020204" pitchFamily="34" charset="0"/>
                <a:ea typeface="Arial" panose="020B0604020202020204" pitchFamily="34" charset="0"/>
              </a:rPr>
              <a:t> service who identifies a child or young person providing care for a family member. The identifying service uses the brief assessment tool to judge what further support, if any, is required by the family, and can  include a referral to Family Action for a young carer or transition assessment. </a:t>
            </a:r>
          </a:p>
          <a:p>
            <a:pPr>
              <a:lnSpc>
                <a:spcPct val="100000"/>
              </a:lnSpc>
              <a:spcBef>
                <a:spcPts val="0"/>
              </a:spcBef>
            </a:pPr>
            <a:endParaRPr lang="en-GB" sz="1900" dirty="0">
              <a:solidFill>
                <a:schemeClr val="tx1"/>
              </a:solidFill>
              <a:latin typeface="Arial" panose="020B0604020202020204" pitchFamily="34" charset="0"/>
              <a:ea typeface="Arial" panose="020B0604020202020204" pitchFamily="34" charset="0"/>
            </a:endParaRPr>
          </a:p>
          <a:p>
            <a:pPr>
              <a:lnSpc>
                <a:spcPct val="100000"/>
              </a:lnSpc>
              <a:spcBef>
                <a:spcPts val="0"/>
              </a:spcBef>
            </a:pPr>
            <a:r>
              <a:rPr lang="en-GB" sz="1900" dirty="0">
                <a:solidFill>
                  <a:schemeClr val="tx1"/>
                </a:solidFill>
                <a:latin typeface="Arial" panose="020B0604020202020204" pitchFamily="34" charset="0"/>
                <a:ea typeface="Arial" panose="020B0604020202020204" pitchFamily="34" charset="0"/>
              </a:rPr>
              <a:t>Family Action train and support young carer champions in local settings and have developed a ‘</a:t>
            </a:r>
            <a:r>
              <a:rPr lang="en-GB" sz="1900" i="1" dirty="0">
                <a:solidFill>
                  <a:schemeClr val="tx1"/>
                </a:solidFill>
                <a:latin typeface="Arial" panose="020B0604020202020204" pitchFamily="34" charset="0"/>
                <a:ea typeface="Arial" panose="020B0604020202020204" pitchFamily="34" charset="0"/>
              </a:rPr>
              <a:t>We are young carer friendly </a:t>
            </a:r>
            <a:r>
              <a:rPr lang="en-GB" sz="1900" i="1" dirty="0" err="1">
                <a:solidFill>
                  <a:schemeClr val="tx1"/>
                </a:solidFill>
                <a:latin typeface="Arial" panose="020B0604020202020204" pitchFamily="34" charset="0"/>
                <a:ea typeface="Arial" panose="020B0604020202020204" pitchFamily="34" charset="0"/>
              </a:rPr>
              <a:t>Leeds’</a:t>
            </a:r>
            <a:r>
              <a:rPr lang="en-GB" sz="1900" dirty="0">
                <a:solidFill>
                  <a:schemeClr val="tx1"/>
                </a:solidFill>
                <a:latin typeface="Arial" panose="020B0604020202020204" pitchFamily="34" charset="0"/>
                <a:ea typeface="Arial" panose="020B0604020202020204" pitchFamily="34" charset="0"/>
              </a:rPr>
              <a:t> quality mark and set of standards co-produced with young carers. </a:t>
            </a:r>
          </a:p>
          <a:p>
            <a:pPr>
              <a:lnSpc>
                <a:spcPct val="100000"/>
              </a:lnSpc>
              <a:spcBef>
                <a:spcPts val="0"/>
              </a:spcBef>
            </a:pPr>
            <a:endParaRPr lang="en-GB" sz="1900" dirty="0">
              <a:solidFill>
                <a:schemeClr val="tx1"/>
              </a:solidFill>
              <a:latin typeface="Arial" panose="020B0604020202020204" pitchFamily="34" charset="0"/>
              <a:ea typeface="Arial" panose="020B0604020202020204" pitchFamily="34" charset="0"/>
            </a:endParaRPr>
          </a:p>
          <a:p>
            <a:pPr>
              <a:lnSpc>
                <a:spcPct val="100000"/>
              </a:lnSpc>
              <a:spcBef>
                <a:spcPts val="0"/>
              </a:spcBef>
            </a:pPr>
            <a:r>
              <a:rPr lang="en-GB" sz="1900" dirty="0">
                <a:solidFill>
                  <a:schemeClr val="tx1"/>
                </a:solidFill>
                <a:latin typeface="Arial" panose="020B0604020202020204" pitchFamily="34" charset="0"/>
                <a:ea typeface="Arial" panose="020B0604020202020204" pitchFamily="34" charset="0"/>
              </a:rPr>
              <a:t>The standards are designed to embed systemic change and to ensure support for young carers is not just a ‘bolt on’ but is embedded throughout all settings, which may have contact with young carers. </a:t>
            </a:r>
          </a:p>
          <a:p>
            <a:pPr>
              <a:lnSpc>
                <a:spcPct val="100000"/>
              </a:lnSpc>
              <a:spcBef>
                <a:spcPts val="0"/>
              </a:spcBef>
            </a:pPr>
            <a:endParaRPr lang="en-GB" sz="1900" dirty="0">
              <a:solidFill>
                <a:schemeClr val="tx1"/>
              </a:solidFill>
              <a:latin typeface="Arial" panose="020B0604020202020204" pitchFamily="34" charset="0"/>
              <a:cs typeface="Arial" panose="020B0604020202020204" pitchFamily="34" charset="0"/>
            </a:endParaRPr>
          </a:p>
          <a:p>
            <a:pPr>
              <a:lnSpc>
                <a:spcPct val="100000"/>
              </a:lnSpc>
              <a:spcBef>
                <a:spcPts val="0"/>
              </a:spcBef>
            </a:pPr>
            <a:r>
              <a:rPr lang="en-GB" sz="1900" dirty="0">
                <a:solidFill>
                  <a:schemeClr val="tx1"/>
                </a:solidFill>
                <a:latin typeface="Arial" panose="020B0604020202020204" pitchFamily="34" charset="0"/>
                <a:cs typeface="Arial" panose="020B0604020202020204" pitchFamily="34" charset="0"/>
              </a:rPr>
              <a:t>The LGA has developed a </a:t>
            </a:r>
            <a:r>
              <a:rPr lang="en-GB" sz="1900" b="1" i="0" dirty="0">
                <a:solidFill>
                  <a:srgbClr val="464B51"/>
                </a:solidFill>
                <a:effectLst/>
                <a:latin typeface="Arial" panose="020B0604020202020204" pitchFamily="34" charset="0"/>
                <a:hlinkClick r:id="rId6"/>
              </a:rPr>
              <a:t>maturity assessment </a:t>
            </a:r>
            <a:r>
              <a:rPr lang="en-GB" sz="1900" b="0" i="0" dirty="0">
                <a:solidFill>
                  <a:srgbClr val="464B51"/>
                </a:solidFill>
                <a:effectLst/>
                <a:latin typeface="Arial" panose="020B0604020202020204" pitchFamily="34" charset="0"/>
              </a:rPr>
              <a:t>to help councils assess their progress in fully embedding the </a:t>
            </a:r>
            <a:r>
              <a:rPr lang="en-GB" sz="1900" b="1" i="0" u="none" strike="noStrike" dirty="0">
                <a:solidFill>
                  <a:srgbClr val="006699"/>
                </a:solidFill>
                <a:effectLst/>
                <a:latin typeface="Arial" panose="020B0604020202020204" pitchFamily="34" charset="0"/>
                <a:hlinkClick r:id="rId7" tooltip="(opens in a new window)"/>
              </a:rPr>
              <a:t>‘No Wrong Doors for Young Carers’ Memorandum of Understanding</a:t>
            </a:r>
            <a:r>
              <a:rPr lang="en-GB" sz="1900" b="0" i="0" dirty="0">
                <a:solidFill>
                  <a:srgbClr val="464B51"/>
                </a:solidFill>
                <a:effectLst/>
                <a:latin typeface="Arial" panose="020B0604020202020204" pitchFamily="34" charset="0"/>
              </a:rPr>
              <a:t> (MOU) across their local system</a:t>
            </a:r>
            <a:endParaRPr lang="en-GB" sz="1900" dirty="0">
              <a:solidFill>
                <a:schemeClr val="tx1"/>
              </a:solidFill>
              <a:highlight>
                <a:srgbClr val="FFFF00"/>
              </a:highlight>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22D5B86B-7B3A-F10C-5A15-A6B22B3CF877}"/>
              </a:ext>
              <a:ext uri="{C183D7F6-B498-43B3-948B-1728B52AA6E4}">
                <adec:decorative xmlns:adec="http://schemas.microsoft.com/office/drawing/2017/decorative" val="1"/>
              </a:ext>
            </a:extLst>
          </p:cNvPr>
          <p:cNvSpPr>
            <a:spLocks noGrp="1"/>
          </p:cNvSpPr>
          <p:nvPr>
            <p:ph type="title"/>
          </p:nvPr>
        </p:nvSpPr>
        <p:spPr>
          <a:xfrm>
            <a:off x="858043" y="427718"/>
            <a:ext cx="10475913" cy="695688"/>
          </a:xfrm>
        </p:spPr>
        <p:txBody>
          <a:bodyPr/>
          <a:lstStyle/>
          <a:p>
            <a:pPr algn="ctr"/>
            <a:r>
              <a:rPr lang="en-GB" sz="2400" b="1" dirty="0">
                <a:solidFill>
                  <a:schemeClr val="tx1"/>
                </a:solidFill>
                <a:latin typeface="Arial" panose="020B0604020202020204" pitchFamily="34" charset="0"/>
                <a:cs typeface="Arial" panose="020B0604020202020204" pitchFamily="34" charset="0"/>
              </a:rPr>
              <a:t>Embedding a whole family approach and ‘No Wrong Doors for Young Carers’ in Leeds</a:t>
            </a:r>
            <a:br>
              <a:rPr lang="en-GB" sz="2400" b="1" dirty="0">
                <a:solidFill>
                  <a:schemeClr val="tx1"/>
                </a:solidFill>
                <a:latin typeface="Arial" panose="020B0604020202020204" pitchFamily="34" charset="0"/>
                <a:cs typeface="Arial" panose="020B0604020202020204" pitchFamily="34" charset="0"/>
              </a:rPr>
            </a:br>
            <a:br>
              <a:rPr lang="en-GB" sz="2400" b="1" dirty="0">
                <a:solidFill>
                  <a:schemeClr val="tx1"/>
                </a:solidFill>
                <a:latin typeface="Arial" panose="020B0604020202020204" pitchFamily="34" charset="0"/>
                <a:cs typeface="Arial" panose="020B0604020202020204" pitchFamily="34" charset="0"/>
              </a:rPr>
            </a:br>
            <a:r>
              <a:rPr lang="en-US" sz="2400" b="1" dirty="0">
                <a:solidFill>
                  <a:schemeClr val="tx1"/>
                </a:solidFill>
                <a:latin typeface="Arial" panose="020B0604020202020204" pitchFamily="34" charset="0"/>
                <a:cs typeface="Arial" panose="020B0604020202020204" pitchFamily="34" charset="0"/>
              </a:rPr>
              <a:t>  </a:t>
            </a:r>
            <a:endParaRPr lang="en-GB"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4857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1DEF2-9897-40A8-29AC-3700DE8533B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B86922-1BD3-8D8D-CDD8-89361728F6AB}"/>
              </a:ext>
              <a:ext uri="{C183D7F6-B498-43B3-948B-1728B52AA6E4}">
                <adec:decorative xmlns:adec="http://schemas.microsoft.com/office/drawing/2017/decorative" val="1"/>
              </a:ext>
            </a:extLst>
          </p:cNvPr>
          <p:cNvSpPr>
            <a:spLocks noGrp="1"/>
          </p:cNvSpPr>
          <p:nvPr>
            <p:ph sz="quarter" idx="10"/>
          </p:nvPr>
        </p:nvSpPr>
        <p:spPr>
          <a:xfrm>
            <a:off x="465021" y="1069606"/>
            <a:ext cx="11490157" cy="5326386"/>
          </a:xfrm>
          <a:ln>
            <a:noFill/>
          </a:ln>
        </p:spPr>
        <p:txBody>
          <a:bodyPr/>
          <a:lstStyle/>
          <a:p>
            <a:pPr algn="l">
              <a:lnSpc>
                <a:spcPct val="100000"/>
              </a:lnSpc>
              <a:spcBef>
                <a:spcPts val="0"/>
              </a:spcBef>
            </a:pPr>
            <a:endParaRPr lang="en-GB" sz="2000" dirty="0">
              <a:solidFill>
                <a:schemeClr val="tx1"/>
              </a:solidFill>
              <a:latin typeface="Arial" panose="020B0604020202020204" pitchFamily="34" charset="0"/>
              <a:cs typeface="Arial" panose="020B0604020202020204" pitchFamily="34" charset="0"/>
            </a:endParaRPr>
          </a:p>
          <a:p>
            <a:pPr algn="l">
              <a:lnSpc>
                <a:spcPct val="100000"/>
              </a:lnSpc>
              <a:spcBef>
                <a:spcPts val="0"/>
              </a:spcBef>
            </a:pPr>
            <a:endParaRPr lang="en-GB" sz="1800" dirty="0">
              <a:solidFill>
                <a:schemeClr val="tx1"/>
              </a:solidFill>
              <a:latin typeface="Arial" panose="020B0604020202020204" pitchFamily="34" charset="0"/>
              <a:cs typeface="Arial" panose="020B0604020202020204" pitchFamily="34" charset="0"/>
            </a:endParaRPr>
          </a:p>
          <a:p>
            <a:pPr algn="l">
              <a:lnSpc>
                <a:spcPct val="100000"/>
              </a:lnSpc>
              <a:spcBef>
                <a:spcPts val="0"/>
              </a:spcBef>
            </a:pPr>
            <a:endParaRPr lang="en-GB" sz="18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CB94B96-D5D7-3F34-7D7D-BC58C4802C08}"/>
              </a:ext>
            </a:extLst>
          </p:cNvPr>
          <p:cNvSpPr>
            <a:spLocks noGrp="1"/>
          </p:cNvSpPr>
          <p:nvPr>
            <p:ph type="title"/>
          </p:nvPr>
        </p:nvSpPr>
        <p:spPr>
          <a:xfrm>
            <a:off x="465021" y="462007"/>
            <a:ext cx="11134796" cy="491582"/>
          </a:xfrm>
        </p:spPr>
        <p:txBody>
          <a:bodyPr/>
          <a:lstStyle/>
          <a:p>
            <a:pPr algn="ctr"/>
            <a:r>
              <a:rPr lang="en-US" sz="2800" b="1" dirty="0">
                <a:solidFill>
                  <a:schemeClr val="tx1"/>
                </a:solidFill>
                <a:latin typeface="Arial" panose="020B0604020202020204" pitchFamily="34" charset="0"/>
                <a:cs typeface="Arial" panose="020B0604020202020204" pitchFamily="34" charset="0"/>
              </a:rPr>
              <a:t>Transitions assessments for young carers and parent-carers (1)</a:t>
            </a:r>
            <a:endParaRPr lang="en-GB" sz="2800" b="1" dirty="0">
              <a:solidFill>
                <a:schemeClr val="tx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1217B67-779A-ED86-F57C-06EF84CA639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65021" y="1069607"/>
            <a:ext cx="11134796" cy="5326386"/>
          </a:xfrm>
          <a:prstGeom prst="rect">
            <a:avLst/>
          </a:prstGeom>
        </p:spPr>
      </p:pic>
    </p:spTree>
    <p:extLst>
      <p:ext uri="{BB962C8B-B14F-4D97-AF65-F5344CB8AC3E}">
        <p14:creationId xmlns:p14="http://schemas.microsoft.com/office/powerpoint/2010/main" val="1380475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9469A-B478-1A8E-27A7-047FF49DD0F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3D3F13-D8B9-26DA-3EC2-A62B1DAF8E8B}"/>
              </a:ext>
            </a:extLst>
          </p:cNvPr>
          <p:cNvSpPr>
            <a:spLocks noGrp="1"/>
          </p:cNvSpPr>
          <p:nvPr>
            <p:ph sz="quarter" idx="10"/>
          </p:nvPr>
        </p:nvSpPr>
        <p:spPr>
          <a:xfrm>
            <a:off x="451958" y="1265549"/>
            <a:ext cx="11173986" cy="5326386"/>
          </a:xfrm>
          <a:ln>
            <a:noFill/>
          </a:ln>
        </p:spPr>
        <p:txBody>
          <a:bodyPr/>
          <a:lstStyle/>
          <a:p>
            <a:pPr algn="l">
              <a:lnSpc>
                <a:spcPct val="100000"/>
              </a:lnSpc>
              <a:spcBef>
                <a:spcPts val="0"/>
              </a:spcBef>
            </a:pPr>
            <a:r>
              <a:rPr lang="en-GB" sz="2200" b="1" dirty="0">
                <a:solidFill>
                  <a:schemeClr val="tx1"/>
                </a:solidFill>
                <a:latin typeface="Arial" panose="020B0604020202020204" pitchFamily="34" charset="0"/>
                <a:cs typeface="Arial" panose="020B0604020202020204" pitchFamily="34" charset="0"/>
              </a:rPr>
              <a:t>Councils must</a:t>
            </a:r>
          </a:p>
          <a:p>
            <a:pPr marL="285750" indent="-285750" algn="l">
              <a:lnSpc>
                <a:spcPct val="100000"/>
              </a:lnSpc>
              <a:spcBef>
                <a:spcPts val="0"/>
              </a:spcBef>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Ensure eligibility centres on a young person or carer being ‘likely to have needs’ (taken to be the same as ‘appearance of need’ for an adult) beyond the age of 18</a:t>
            </a:r>
          </a:p>
          <a:p>
            <a:pPr marL="285750" indent="-285750" algn="l">
              <a:lnSpc>
                <a:spcPct val="100000"/>
              </a:lnSpc>
              <a:spcBef>
                <a:spcPts val="0"/>
              </a:spcBef>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Those already in receipt of children’s services would be likely to have needs so councils should carry out a transition assessment as they approach adulthood.</a:t>
            </a:r>
          </a:p>
          <a:p>
            <a:pPr marL="285750" indent="-285750" algn="l">
              <a:lnSpc>
                <a:spcPct val="100000"/>
              </a:lnSpc>
              <a:spcBef>
                <a:spcPts val="0"/>
              </a:spcBef>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The Care Act advocacy duty also applies to children who are approaching the transition to adult care and support, when a child’s needs assessment is carried out, and when a young carer’s assessment is undertaken.</a:t>
            </a:r>
          </a:p>
          <a:p>
            <a:pPr algn="l">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pPr algn="l">
              <a:lnSpc>
                <a:spcPct val="100000"/>
              </a:lnSpc>
              <a:spcBef>
                <a:spcPts val="0"/>
              </a:spcBef>
            </a:pPr>
            <a:r>
              <a:rPr lang="en-GB" sz="2200" dirty="0">
                <a:solidFill>
                  <a:schemeClr val="tx1"/>
                </a:solidFill>
                <a:latin typeface="Arial" panose="020B0604020202020204" pitchFamily="34" charset="0"/>
                <a:cs typeface="Arial" panose="020B0604020202020204" pitchFamily="34" charset="0"/>
              </a:rPr>
              <a:t>Carers Trust have developed a very useful </a:t>
            </a:r>
            <a:r>
              <a:rPr lang="en-GB" sz="2200" dirty="0">
                <a:solidFill>
                  <a:schemeClr val="tx1"/>
                </a:solidFill>
                <a:latin typeface="Arial" panose="020B0604020202020204" pitchFamily="34" charset="0"/>
                <a:cs typeface="Arial" panose="020B0604020202020204" pitchFamily="34" charset="0"/>
                <a:hlinkClick r:id="rId3"/>
              </a:rPr>
              <a:t>checklist about transitions assessments</a:t>
            </a:r>
            <a:r>
              <a:rPr lang="en-GB" sz="2200" dirty="0">
                <a:solidFill>
                  <a:schemeClr val="tx1"/>
                </a:solidFill>
                <a:latin typeface="Arial" panose="020B0604020202020204" pitchFamily="34" charset="0"/>
                <a:cs typeface="Arial" panose="020B0604020202020204" pitchFamily="34" charset="0"/>
              </a:rPr>
              <a:t>. </a:t>
            </a:r>
          </a:p>
          <a:p>
            <a:pPr algn="l">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2A943390-E4E0-00A5-8357-A85BD6DAE623}"/>
              </a:ext>
            </a:extLst>
          </p:cNvPr>
          <p:cNvSpPr>
            <a:spLocks noGrp="1"/>
          </p:cNvSpPr>
          <p:nvPr>
            <p:ph type="title"/>
          </p:nvPr>
        </p:nvSpPr>
        <p:spPr>
          <a:xfrm>
            <a:off x="770709" y="462008"/>
            <a:ext cx="10502129" cy="387078"/>
          </a:xfrm>
        </p:spPr>
        <p:txBody>
          <a:bodyPr/>
          <a:lstStyle/>
          <a:p>
            <a:pPr algn="ctr"/>
            <a:r>
              <a:rPr lang="en-US" sz="2600" b="1" dirty="0">
                <a:solidFill>
                  <a:schemeClr val="tx1"/>
                </a:solidFill>
                <a:latin typeface="Arial" panose="020B0604020202020204" pitchFamily="34" charset="0"/>
                <a:cs typeface="Arial" panose="020B0604020202020204" pitchFamily="34" charset="0"/>
              </a:rPr>
              <a:t>Transitions assessments for young carers and parent-carers (2)</a:t>
            </a:r>
            <a:endParaRPr lang="en-GB" sz="26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9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59F3E-5C2E-933F-5C0E-96B7F1EE4207}"/>
            </a:ext>
          </a:extLst>
        </p:cNvPr>
        <p:cNvGrpSpPr/>
        <p:nvPr/>
      </p:nvGrpSpPr>
      <p:grpSpPr>
        <a:xfrm>
          <a:off x="0" y="0"/>
          <a:ext cx="0" cy="0"/>
          <a:chOff x="0" y="0"/>
          <a:chExt cx="0" cy="0"/>
        </a:xfrm>
      </p:grpSpPr>
      <p:sp>
        <p:nvSpPr>
          <p:cNvPr id="4" name="Content Placeholder 1">
            <a:extLst>
              <a:ext uri="{FF2B5EF4-FFF2-40B4-BE49-F238E27FC236}">
                <a16:creationId xmlns:a16="http://schemas.microsoft.com/office/drawing/2014/main" id="{EBC85D61-5D81-336C-FB86-CA18E542918D}"/>
              </a:ext>
            </a:extLst>
          </p:cNvPr>
          <p:cNvSpPr>
            <a:spLocks noGrp="1"/>
          </p:cNvSpPr>
          <p:nvPr>
            <p:ph sz="quarter" idx="10"/>
          </p:nvPr>
        </p:nvSpPr>
        <p:spPr>
          <a:xfrm>
            <a:off x="283027" y="953588"/>
            <a:ext cx="11578047" cy="5535632"/>
          </a:xfrm>
        </p:spPr>
        <p:txBody>
          <a:bodyPr/>
          <a:lstStyle/>
          <a:p>
            <a:r>
              <a:rPr lang="en-GB" sz="2000" b="1" i="0" dirty="0">
                <a:solidFill>
                  <a:srgbClr val="1E1E1E"/>
                </a:solidFill>
                <a:effectLst/>
                <a:latin typeface="arial" panose="020B0604020202020204" pitchFamily="34" charset="0"/>
              </a:rPr>
              <a:t>The aim of a transition assessment is to support the young person and their family to plan for the future, by providing them with information about what they can expect and must include</a:t>
            </a:r>
            <a:r>
              <a:rPr lang="en-GB" sz="2000" i="0" dirty="0">
                <a:solidFill>
                  <a:srgbClr val="1E1E1E"/>
                </a:solidFill>
                <a:effectLst/>
                <a:latin typeface="arial" panose="020B0604020202020204" pitchFamily="34" charset="0"/>
              </a:rPr>
              <a:t>:</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Current needs for care and support and how these impact on wellbeing</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Whether the child or young carer is likely to have needs for care and support after they become 18</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And if so…what those needs are likely to be, and which are likely to be eligible needs under the Care Act</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The outcomes the young carer or parent-carer wishes to achieve in day-to-day life and how care and support can contribute to achieving them</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Consideration of whether the parent-carer or young carer is able to care now, and after the child in question turns 18 </a:t>
            </a:r>
          </a:p>
          <a:p>
            <a:pPr marL="342900" indent="-342900">
              <a:lnSpc>
                <a:spcPct val="100000"/>
              </a:lnSpc>
              <a:spcBef>
                <a:spcPts val="0"/>
              </a:spcBef>
              <a:buFont typeface="Arial" panose="020B0604020202020204" pitchFamily="34" charset="0"/>
              <a:buChar char="•"/>
            </a:pPr>
            <a:r>
              <a:rPr lang="en-GB" sz="2000" dirty="0">
                <a:solidFill>
                  <a:srgbClr val="1E1E1E"/>
                </a:solidFill>
                <a:latin typeface="arial" panose="020B0604020202020204" pitchFamily="34" charset="0"/>
              </a:rPr>
              <a:t>Consideration of whether the parent-carer or young carer </a:t>
            </a:r>
            <a:r>
              <a:rPr lang="en-GB" sz="2000" i="0" dirty="0">
                <a:solidFill>
                  <a:srgbClr val="1E1E1E"/>
                </a:solidFill>
                <a:effectLst/>
                <a:latin typeface="arial" panose="020B0604020202020204" pitchFamily="34" charset="0"/>
              </a:rPr>
              <a:t>is willing to care now, and will continue to after 18</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Consideration of whether the parent-carer or young carer works, or wishes to do so</a:t>
            </a:r>
          </a:p>
          <a:p>
            <a:pPr marL="342900" indent="-342900">
              <a:lnSpc>
                <a:spcPct val="100000"/>
              </a:lnSpc>
              <a:spcBef>
                <a:spcPts val="0"/>
              </a:spcBef>
              <a:buFont typeface="Arial" panose="020B0604020202020204" pitchFamily="34" charset="0"/>
              <a:buChar char="•"/>
            </a:pPr>
            <a:r>
              <a:rPr lang="en-GB" sz="2000" i="0" dirty="0">
                <a:solidFill>
                  <a:srgbClr val="1E1E1E"/>
                </a:solidFill>
                <a:effectLst/>
                <a:latin typeface="arial" panose="020B0604020202020204" pitchFamily="34" charset="0"/>
              </a:rPr>
              <a:t>Consideration of whether the parent-carer or young carer participates in education, training or recreation or wishes to do so</a:t>
            </a:r>
          </a:p>
          <a:p>
            <a:pPr marL="342900" indent="-342900">
              <a:lnSpc>
                <a:spcPct val="100000"/>
              </a:lnSpc>
              <a:spcBef>
                <a:spcPts val="0"/>
              </a:spcBef>
              <a:buFont typeface="Arial" panose="020B0604020202020204" pitchFamily="34" charset="0"/>
              <a:buChar char="•"/>
            </a:pPr>
            <a:r>
              <a:rPr lang="en-GB" sz="2000" dirty="0">
                <a:solidFill>
                  <a:srgbClr val="1E1E1E"/>
                </a:solidFill>
                <a:latin typeface="arial" panose="020B0604020202020204" pitchFamily="34" charset="0"/>
              </a:rPr>
              <a:t>For young carers – we must involve the young carer, their parent(s) and any person who the young carer/parent asks us to involve</a:t>
            </a:r>
          </a:p>
          <a:p>
            <a:pPr>
              <a:lnSpc>
                <a:spcPct val="100000"/>
              </a:lnSpc>
              <a:spcBef>
                <a:spcPts val="0"/>
              </a:spcBef>
            </a:pPr>
            <a:endParaRPr lang="en-GB" sz="2000" i="0" dirty="0">
              <a:solidFill>
                <a:srgbClr val="1E1E1E"/>
              </a:solidFill>
              <a:effectLst/>
              <a:latin typeface="arial" panose="020B0604020202020204" pitchFamily="34" charset="0"/>
            </a:endParaRPr>
          </a:p>
          <a:p>
            <a:br>
              <a:rPr lang="en-US" sz="1600" b="1" i="0" dirty="0">
                <a:solidFill>
                  <a:srgbClr val="1E1E1E"/>
                </a:solidFill>
                <a:effectLst/>
                <a:latin typeface="arial" panose="020B0604020202020204" pitchFamily="34" charset="0"/>
              </a:rPr>
            </a:br>
            <a:endParaRPr lang="en-US" sz="1600" b="1" i="0" dirty="0">
              <a:solidFill>
                <a:srgbClr val="1E1E1E"/>
              </a:solidFill>
              <a:effectLst/>
              <a:latin typeface="arial" panose="020B0604020202020204" pitchFamily="34" charset="0"/>
            </a:endParaRPr>
          </a:p>
          <a:p>
            <a:endParaRPr lang="en-US" sz="2000" b="0" i="0" dirty="0">
              <a:solidFill>
                <a:srgbClr val="1E1E1E"/>
              </a:solidFill>
              <a:effectLst/>
              <a:latin typeface="arial" panose="020B0604020202020204" pitchFamily="34" charset="0"/>
            </a:endParaRPr>
          </a:p>
          <a:p>
            <a:pPr marL="342900" indent="-342900">
              <a:buFont typeface="Wingdings" panose="05000000000000000000" pitchFamily="2" charset="2"/>
              <a:buChar char="Ø"/>
            </a:pPr>
            <a:endParaRPr lang="en-US" sz="2000" b="0" i="0" dirty="0">
              <a:solidFill>
                <a:srgbClr val="0B0C0C"/>
              </a:solidFill>
              <a:effectLst/>
              <a:latin typeface="GDS Transport"/>
            </a:endParaRPr>
          </a:p>
        </p:txBody>
      </p:sp>
      <p:sp>
        <p:nvSpPr>
          <p:cNvPr id="5" name="Title 2">
            <a:extLst>
              <a:ext uri="{FF2B5EF4-FFF2-40B4-BE49-F238E27FC236}">
                <a16:creationId xmlns:a16="http://schemas.microsoft.com/office/drawing/2014/main" id="{77EF9E3C-4DF5-C9DE-BB41-44BEC7BB112A}"/>
              </a:ext>
            </a:extLst>
          </p:cNvPr>
          <p:cNvSpPr>
            <a:spLocks noGrp="1"/>
          </p:cNvSpPr>
          <p:nvPr>
            <p:ph type="title"/>
          </p:nvPr>
        </p:nvSpPr>
        <p:spPr>
          <a:xfrm>
            <a:off x="1028382" y="368780"/>
            <a:ext cx="10135235" cy="610934"/>
          </a:xfrm>
        </p:spPr>
        <p:txBody>
          <a:bodyPr/>
          <a:lstStyle/>
          <a:p>
            <a:pPr algn="ctr"/>
            <a:r>
              <a:rPr lang="en-US" sz="2800" b="1" dirty="0">
                <a:solidFill>
                  <a:schemeClr val="tx1"/>
                </a:solidFill>
                <a:latin typeface="Arial" panose="020B0604020202020204" pitchFamily="34" charset="0"/>
                <a:cs typeface="Arial" panose="020B0604020202020204" pitchFamily="34" charset="0"/>
              </a:rPr>
              <a:t>What must a transitions assessment include?</a:t>
            </a:r>
            <a:endParaRPr lang="en-GB" sz="2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5693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932CBD88-F392-565E-F40C-57599B7F08BE}"/>
              </a:ext>
            </a:extLst>
          </p:cNvPr>
          <p:cNvSpPr>
            <a:spLocks noGrp="1"/>
          </p:cNvSpPr>
          <p:nvPr>
            <p:ph type="title"/>
          </p:nvPr>
        </p:nvSpPr>
        <p:spPr>
          <a:xfrm>
            <a:off x="1390382" y="249659"/>
            <a:ext cx="8690994" cy="1009650"/>
          </a:xfrm>
        </p:spPr>
        <p:txBody>
          <a:bodyPr/>
          <a:lstStyle/>
          <a:p>
            <a:pPr algn="ctr"/>
            <a:r>
              <a:rPr lang="en-US" sz="2800" b="1" dirty="0">
                <a:solidFill>
                  <a:schemeClr val="tx1"/>
                </a:solidFill>
                <a:latin typeface="Arial" panose="020B0604020202020204" pitchFamily="34" charset="0"/>
                <a:cs typeface="Arial" panose="020B0604020202020204" pitchFamily="34" charset="0"/>
              </a:rPr>
              <a:t>Why is it so important to get transitions right?</a:t>
            </a:r>
            <a:endParaRPr lang="en-GB" sz="2800" b="1"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A73A0BC-1533-D9BE-F5CE-E2BD2E41A361}"/>
              </a:ext>
            </a:extLst>
          </p:cNvPr>
          <p:cNvSpPr txBox="1"/>
          <p:nvPr/>
        </p:nvSpPr>
        <p:spPr>
          <a:xfrm>
            <a:off x="3917303" y="1259309"/>
            <a:ext cx="3476273" cy="2862322"/>
          </a:xfrm>
          <a:prstGeom prst="rect">
            <a:avLst/>
          </a:prstGeom>
          <a:noFill/>
          <a:ln>
            <a:solidFill>
              <a:srgbClr val="152F4E"/>
            </a:solidFill>
          </a:ln>
        </p:spPr>
        <p:txBody>
          <a:bodyPr wrap="square">
            <a:spAutoFit/>
          </a:bodyPr>
          <a:lstStyle/>
          <a:p>
            <a:r>
              <a:rPr lang="en-GB" sz="1800" dirty="0">
                <a:effectLst/>
                <a:latin typeface="Rubik" panose="00000500000000000000" pitchFamily="2" charset="-79"/>
                <a:ea typeface="Aptos" panose="020B0004020202020204" pitchFamily="34" charset="0"/>
              </a:rPr>
              <a:t>“</a:t>
            </a:r>
            <a:r>
              <a:rPr lang="en-GB" sz="1800" kern="0" dirty="0">
                <a:effectLst/>
                <a:latin typeface="Rubik" panose="00000500000000000000" pitchFamily="2" charset="-79"/>
                <a:ea typeface="Times New Roman" panose="02020603050405020304" pitchFamily="18" charset="0"/>
              </a:rPr>
              <a:t>I’ve been told nothing about transition to adult services. Instead, I’ve had to seek help which has led to signposting to services who have passed me and my son from pillar to post. I am still none the wiser as to what will happen to my son once he turns 18 (he is currently 17). I am terrified.”</a:t>
            </a:r>
            <a:endParaRPr lang="en-GB" dirty="0"/>
          </a:p>
        </p:txBody>
      </p:sp>
      <p:sp>
        <p:nvSpPr>
          <p:cNvPr id="6" name="TextBox 5">
            <a:extLst>
              <a:ext uri="{FF2B5EF4-FFF2-40B4-BE49-F238E27FC236}">
                <a16:creationId xmlns:a16="http://schemas.microsoft.com/office/drawing/2014/main" id="{3A9D41D4-ADD0-4DD5-F3FC-2A47573BBBF8}"/>
              </a:ext>
            </a:extLst>
          </p:cNvPr>
          <p:cNvSpPr txBox="1"/>
          <p:nvPr/>
        </p:nvSpPr>
        <p:spPr>
          <a:xfrm>
            <a:off x="8088478" y="1259309"/>
            <a:ext cx="3476273" cy="4524315"/>
          </a:xfrm>
          <a:prstGeom prst="rect">
            <a:avLst/>
          </a:prstGeom>
          <a:noFill/>
          <a:ln>
            <a:solidFill>
              <a:srgbClr val="152F4E"/>
            </a:solidFill>
          </a:ln>
        </p:spPr>
        <p:txBody>
          <a:bodyPr wrap="square">
            <a:spAutoFit/>
          </a:bodyPr>
          <a:lstStyle/>
          <a:p>
            <a:r>
              <a:rPr lang="en-GB" sz="1800" kern="0" dirty="0">
                <a:effectLst/>
                <a:latin typeface="Rubik" panose="00000500000000000000" pitchFamily="2" charset="-79"/>
                <a:ea typeface="Times New Roman" panose="02020603050405020304" pitchFamily="18" charset="0"/>
              </a:rPr>
              <a:t>“</a:t>
            </a:r>
            <a:r>
              <a:rPr lang="en-US" sz="1800" dirty="0">
                <a:effectLst/>
                <a:latin typeface="Rubik" panose="00000500000000000000" pitchFamily="2" charset="-79"/>
                <a:ea typeface="Aptos" panose="020B0004020202020204" pitchFamily="34" charset="0"/>
              </a:rPr>
              <a:t>My son was due to leave school at 19. What should have happened was two years before he leaves, there should be a transition from children’s to adults. We got told about this in May – he was going to be leaving school in the July – so we only had eight weeks’ notice. Everything was a rush around to get things in place to meet his needs. Adult services had no clue about this so had nothing in place. It caused a major disruption when it could have been done smoothly.” </a:t>
            </a:r>
            <a:endParaRPr lang="en-GB" dirty="0"/>
          </a:p>
        </p:txBody>
      </p:sp>
      <p:sp>
        <p:nvSpPr>
          <p:cNvPr id="7" name="TextBox 6">
            <a:extLst>
              <a:ext uri="{FF2B5EF4-FFF2-40B4-BE49-F238E27FC236}">
                <a16:creationId xmlns:a16="http://schemas.microsoft.com/office/drawing/2014/main" id="{EBECCA60-CB51-7C1C-5114-F5F0FA231C99}"/>
              </a:ext>
            </a:extLst>
          </p:cNvPr>
          <p:cNvSpPr txBox="1"/>
          <p:nvPr/>
        </p:nvSpPr>
        <p:spPr>
          <a:xfrm>
            <a:off x="627249" y="4783428"/>
            <a:ext cx="5697321" cy="1477328"/>
          </a:xfrm>
          <a:prstGeom prst="rect">
            <a:avLst/>
          </a:prstGeom>
          <a:noFill/>
          <a:ln>
            <a:solidFill>
              <a:srgbClr val="152F4E"/>
            </a:solidFill>
          </a:ln>
        </p:spPr>
        <p:txBody>
          <a:bodyPr wrap="square">
            <a:spAutoFit/>
          </a:bodyPr>
          <a:lstStyle/>
          <a:p>
            <a:r>
              <a:rPr lang="en-US" sz="1800" dirty="0">
                <a:effectLst/>
                <a:latin typeface="Rubik" panose="00000500000000000000" pitchFamily="2" charset="-79"/>
                <a:ea typeface="Aptos" panose="020B0004020202020204" pitchFamily="34" charset="0"/>
              </a:rPr>
              <a:t>“There was no transition. From the carer’s point of view, there was none. It’s a really confusing time. You’d love someone to hold your hand and walk you through everything you need to go through when you go from children’s to adult services.” </a:t>
            </a:r>
            <a:endParaRPr lang="en-GB" dirty="0"/>
          </a:p>
        </p:txBody>
      </p:sp>
      <p:pic>
        <p:nvPicPr>
          <p:cNvPr id="10" name="Picture 9" descr="Image of report on reality of carers rights for young carers">
            <a:hlinkClick r:id="rId3"/>
            <a:extLst>
              <a:ext uri="{FF2B5EF4-FFF2-40B4-BE49-F238E27FC236}">
                <a16:creationId xmlns:a16="http://schemas.microsoft.com/office/drawing/2014/main" id="{923156EA-B695-EFD5-CBD4-6702B7665CD9}"/>
              </a:ext>
            </a:extLst>
          </p:cNvPr>
          <p:cNvPicPr>
            <a:picLocks noChangeAspect="1"/>
          </p:cNvPicPr>
          <p:nvPr/>
        </p:nvPicPr>
        <p:blipFill>
          <a:blip r:embed="rId4"/>
          <a:stretch>
            <a:fillRect/>
          </a:stretch>
        </p:blipFill>
        <p:spPr>
          <a:xfrm>
            <a:off x="627249" y="1005841"/>
            <a:ext cx="2756031" cy="3540034"/>
          </a:xfrm>
          <a:prstGeom prst="rect">
            <a:avLst/>
          </a:prstGeom>
        </p:spPr>
      </p:pic>
      <p:sp>
        <p:nvSpPr>
          <p:cNvPr id="3" name="TextBox 2">
            <a:extLst>
              <a:ext uri="{FF2B5EF4-FFF2-40B4-BE49-F238E27FC236}">
                <a16:creationId xmlns:a16="http://schemas.microsoft.com/office/drawing/2014/main" id="{FD8BA444-876B-CD2C-F1DD-B591B4E004FC}"/>
              </a:ext>
            </a:extLst>
          </p:cNvPr>
          <p:cNvSpPr txBox="1"/>
          <p:nvPr/>
        </p:nvSpPr>
        <p:spPr>
          <a:xfrm>
            <a:off x="6665324" y="5937590"/>
            <a:ext cx="5003930" cy="369332"/>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hlinkClick r:id="rId3"/>
              </a:rPr>
              <a:t>‘Pushed from Pillar to Post’</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4385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C6700-2FF6-3C4B-23C9-E24D8ADFC5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518EC2-B3E9-B741-0C20-42BA8EE22E35}"/>
              </a:ext>
            </a:extLst>
          </p:cNvPr>
          <p:cNvSpPr txBox="1">
            <a:spLocks noGrp="1"/>
          </p:cNvSpPr>
          <p:nvPr>
            <p:ph type="title" idx="4294967295"/>
          </p:nvPr>
        </p:nvSpPr>
        <p:spPr>
          <a:xfrm>
            <a:off x="177620" y="395974"/>
            <a:ext cx="11582762" cy="5968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What are inappropriate or excessive levels of care?</a:t>
            </a:r>
            <a:endParaRPr kumimoji="0" lang="en-GB"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2" name="Content Placeholder 1">
            <a:extLst>
              <a:ext uri="{FF2B5EF4-FFF2-40B4-BE49-F238E27FC236}">
                <a16:creationId xmlns:a16="http://schemas.microsoft.com/office/drawing/2014/main" id="{FDA1C0E7-F39B-F7E3-1E96-FE522EEEFC7E}"/>
              </a:ext>
            </a:extLst>
          </p:cNvPr>
          <p:cNvSpPr txBox="1">
            <a:spLocks/>
          </p:cNvSpPr>
          <p:nvPr/>
        </p:nvSpPr>
        <p:spPr>
          <a:xfrm>
            <a:off x="513262" y="964434"/>
            <a:ext cx="11247120" cy="54975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00000"/>
              </a:lnSpc>
              <a:spcBef>
                <a:spcPts val="600"/>
              </a:spcBef>
              <a:buNone/>
            </a:pPr>
            <a:r>
              <a:rPr lang="en-US" sz="2200" b="1" i="0" dirty="0">
                <a:solidFill>
                  <a:srgbClr val="000000"/>
                </a:solidFill>
                <a:effectLst/>
                <a:latin typeface="Arial" panose="020B0604020202020204" pitchFamily="34" charset="0"/>
                <a:cs typeface="Arial" panose="020B0604020202020204" pitchFamily="34" charset="0"/>
              </a:rPr>
              <a:t>Care Act guidance (2.50) says </a:t>
            </a:r>
          </a:p>
          <a:p>
            <a:pPr marL="0" indent="0" algn="l">
              <a:lnSpc>
                <a:spcPct val="100000"/>
              </a:lnSpc>
              <a:spcBef>
                <a:spcPts val="0"/>
              </a:spcBef>
              <a:buNone/>
            </a:pPr>
            <a:r>
              <a:rPr lang="en-US" sz="1900" b="0" i="0" dirty="0">
                <a:solidFill>
                  <a:srgbClr val="000000"/>
                </a:solidFill>
                <a:effectLst/>
                <a:latin typeface="Arial" panose="020B0604020202020204" pitchFamily="34" charset="0"/>
                <a:cs typeface="Arial" panose="020B0604020202020204" pitchFamily="34" charset="0"/>
              </a:rPr>
              <a:t>“</a:t>
            </a:r>
            <a:r>
              <a:rPr lang="en-GB" sz="1900" b="0" i="0" dirty="0">
                <a:solidFill>
                  <a:srgbClr val="000000"/>
                </a:solidFill>
                <a:effectLst/>
                <a:latin typeface="Arial" panose="020B0604020202020204" pitchFamily="34" charset="0"/>
                <a:cs typeface="Arial" panose="020B0604020202020204" pitchFamily="34" charset="0"/>
              </a:rPr>
              <a:t>Children should not undertake inappropriate or excessive caring roles that may have an impact on their development. A young carer becomes vulnerable when their caring role risks impacting upon their emotional or physical wellbeing and their prospects in education and life. A local authority may become aware that a child is carrying out a caring role through an assessment or informed through family members or a school [and] …should consider how supporting the adult with needs for care and support can prevent the young carer from undertaking excessive or inappropriate care and support responsibilities. Where a young carer is identified, the local authority must undertake a young carer’s assessment under part 3 of the Children Act 1989.”</a:t>
            </a:r>
            <a:r>
              <a:rPr lang="en-US" sz="1900" b="0" i="0" dirty="0">
                <a:solidFill>
                  <a:srgbClr val="000000"/>
                </a:solidFill>
                <a:effectLst/>
                <a:latin typeface="Arial" panose="020B0604020202020204" pitchFamily="34" charset="0"/>
                <a:cs typeface="Arial" panose="020B0604020202020204" pitchFamily="34" charset="0"/>
              </a:rPr>
              <a:t> </a:t>
            </a:r>
            <a:r>
              <a:rPr lang="en-GB" sz="1900" b="0" i="0" dirty="0">
                <a:solidFill>
                  <a:srgbClr val="000000"/>
                </a:solidFill>
                <a:effectLst/>
                <a:latin typeface="Arial" panose="020B0604020202020204" pitchFamily="34" charset="0"/>
                <a:cs typeface="Arial" panose="020B0604020202020204" pitchFamily="34" charset="0"/>
              </a:rPr>
              <a:t>Remember that children as young as five may be undertaking caring roles for an adult</a:t>
            </a:r>
          </a:p>
          <a:p>
            <a:pPr marL="0" indent="0" algn="l">
              <a:lnSpc>
                <a:spcPct val="100000"/>
              </a:lnSpc>
              <a:spcBef>
                <a:spcPts val="0"/>
              </a:spcBef>
              <a:buNone/>
            </a:pPr>
            <a:endParaRPr lang="en-GB" sz="1900" b="0" i="0" dirty="0">
              <a:solidFill>
                <a:srgbClr val="000000"/>
              </a:solidFill>
              <a:effectLst/>
              <a:latin typeface="Arial" panose="020B0604020202020204" pitchFamily="34" charset="0"/>
              <a:cs typeface="Arial" panose="020B0604020202020204" pitchFamily="34" charset="0"/>
            </a:endParaRPr>
          </a:p>
          <a:p>
            <a:pPr marL="0" indent="0" algn="l">
              <a:lnSpc>
                <a:spcPct val="100000"/>
              </a:lnSpc>
              <a:spcBef>
                <a:spcPts val="0"/>
              </a:spcBef>
              <a:buNone/>
            </a:pPr>
            <a:r>
              <a:rPr lang="en-US" sz="1900" b="1" i="0" dirty="0">
                <a:solidFill>
                  <a:srgbClr val="000000"/>
                </a:solidFill>
                <a:effectLst/>
                <a:latin typeface="Arial" panose="020B0604020202020204" pitchFamily="34" charset="0"/>
                <a:cs typeface="Arial" panose="020B0604020202020204" pitchFamily="34" charset="0"/>
              </a:rPr>
              <a:t>Some of the tasks which may be considered inappropriate or excessive caring include</a:t>
            </a:r>
            <a:r>
              <a:rPr lang="en-US" sz="1900" b="0" i="0" dirty="0">
                <a:solidFill>
                  <a:srgbClr val="000000"/>
                </a:solidFill>
                <a:effectLst/>
                <a:latin typeface="Arial" panose="020B0604020202020204" pitchFamily="34" charset="0"/>
                <a:cs typeface="Arial" panose="020B0604020202020204" pitchFamily="34" charset="0"/>
              </a:rPr>
              <a:t>: </a:t>
            </a:r>
          </a:p>
          <a:p>
            <a:pPr algn="l">
              <a:lnSpc>
                <a:spcPct val="100000"/>
              </a:lnSpc>
              <a:spcBef>
                <a:spcPts val="0"/>
              </a:spcBef>
            </a:pPr>
            <a:r>
              <a:rPr lang="en-US" sz="1900" b="0" i="0" dirty="0">
                <a:solidFill>
                  <a:srgbClr val="000000"/>
                </a:solidFill>
                <a:effectLst/>
                <a:latin typeface="Arial" panose="020B0604020202020204" pitchFamily="34" charset="0"/>
                <a:cs typeface="Arial" panose="020B0604020202020204" pitchFamily="34" charset="0"/>
              </a:rPr>
              <a:t>Intimate personal care</a:t>
            </a:r>
          </a:p>
          <a:p>
            <a:pPr algn="l">
              <a:lnSpc>
                <a:spcPct val="100000"/>
              </a:lnSpc>
              <a:spcBef>
                <a:spcPts val="0"/>
              </a:spcBef>
              <a:buFont typeface="Arial" panose="020B0604020202020204" pitchFamily="34" charset="0"/>
              <a:buChar char="•"/>
            </a:pPr>
            <a:r>
              <a:rPr lang="en-US" sz="1900" b="0" i="0" dirty="0">
                <a:solidFill>
                  <a:srgbClr val="000000"/>
                </a:solidFill>
                <a:effectLst/>
                <a:latin typeface="Arial" panose="020B0604020202020204" pitchFamily="34" charset="0"/>
                <a:cs typeface="Arial" panose="020B0604020202020204" pitchFamily="34" charset="0"/>
              </a:rPr>
              <a:t>Strenuous physical activity such as lifting</a:t>
            </a:r>
          </a:p>
          <a:p>
            <a:pPr algn="l">
              <a:lnSpc>
                <a:spcPct val="100000"/>
              </a:lnSpc>
              <a:spcBef>
                <a:spcPts val="0"/>
              </a:spcBef>
              <a:buFont typeface="Arial" panose="020B0604020202020204" pitchFamily="34" charset="0"/>
              <a:buChar char="•"/>
            </a:pPr>
            <a:r>
              <a:rPr lang="en-US" sz="1900" b="0" i="0" dirty="0">
                <a:solidFill>
                  <a:srgbClr val="000000"/>
                </a:solidFill>
                <a:effectLst/>
                <a:latin typeface="Arial" panose="020B0604020202020204" pitchFamily="34" charset="0"/>
                <a:cs typeface="Arial" panose="020B0604020202020204" pitchFamily="34" charset="0"/>
              </a:rPr>
              <a:t>Administering medication</a:t>
            </a:r>
          </a:p>
          <a:p>
            <a:pPr algn="l">
              <a:lnSpc>
                <a:spcPct val="100000"/>
              </a:lnSpc>
              <a:spcBef>
                <a:spcPts val="0"/>
              </a:spcBef>
              <a:buFont typeface="Arial" panose="020B0604020202020204" pitchFamily="34" charset="0"/>
              <a:buChar char="•"/>
            </a:pPr>
            <a:r>
              <a:rPr lang="en-US" sz="1900" b="0" i="0" dirty="0">
                <a:solidFill>
                  <a:srgbClr val="000000"/>
                </a:solidFill>
                <a:effectLst/>
                <a:latin typeface="Arial" panose="020B0604020202020204" pitchFamily="34" charset="0"/>
                <a:cs typeface="Arial" panose="020B0604020202020204" pitchFamily="34" charset="0"/>
              </a:rPr>
              <a:t>Financial responsibility</a:t>
            </a:r>
          </a:p>
          <a:p>
            <a:pPr algn="l">
              <a:lnSpc>
                <a:spcPct val="100000"/>
              </a:lnSpc>
              <a:spcBef>
                <a:spcPts val="0"/>
              </a:spcBef>
              <a:buFont typeface="Arial" panose="020B0604020202020204" pitchFamily="34" charset="0"/>
              <a:buChar char="•"/>
            </a:pPr>
            <a:r>
              <a:rPr lang="en-US" sz="1900" b="0" i="0" dirty="0">
                <a:solidFill>
                  <a:srgbClr val="000000"/>
                </a:solidFill>
                <a:effectLst/>
                <a:latin typeface="Arial" panose="020B0604020202020204" pitchFamily="34" charset="0"/>
                <a:cs typeface="Arial" panose="020B0604020202020204" pitchFamily="34" charset="0"/>
              </a:rPr>
              <a:t>Emotional support to the adult</a:t>
            </a:r>
          </a:p>
        </p:txBody>
      </p:sp>
    </p:spTree>
    <p:extLst>
      <p:ext uri="{BB962C8B-B14F-4D97-AF65-F5344CB8AC3E}">
        <p14:creationId xmlns:p14="http://schemas.microsoft.com/office/powerpoint/2010/main" val="514947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66BCC665-1161-7ED9-D831-6CD2B5D70399}"/>
              </a:ext>
            </a:extLst>
          </p:cNvPr>
          <p:cNvSpPr txBox="1">
            <a:spLocks noGrp="1"/>
          </p:cNvSpPr>
          <p:nvPr>
            <p:ph type="title" idx="4294967295"/>
          </p:nvPr>
        </p:nvSpPr>
        <p:spPr>
          <a:xfrm>
            <a:off x="692331" y="1862467"/>
            <a:ext cx="11147707" cy="2820187"/>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Care Act, Young Carers and Parent-Carers</a:t>
            </a: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4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20000"/>
              </a:lnSpc>
              <a:spcBef>
                <a:spcPct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Overview of the duties placed on councils under the Care Act 2014 as they relate to young carers and parent-carers to support preparation for CQC assessment</a:t>
            </a:r>
          </a:p>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3" name="TextBox 2">
            <a:extLst>
              <a:ext uri="{FF2B5EF4-FFF2-40B4-BE49-F238E27FC236}">
                <a16:creationId xmlns:a16="http://schemas.microsoft.com/office/drawing/2014/main" id="{72A0D95D-B3EC-516F-7451-C2DAA467FFA4}"/>
              </a:ext>
            </a:extLst>
          </p:cNvPr>
          <p:cNvSpPr txBox="1"/>
          <p:nvPr/>
        </p:nvSpPr>
        <p:spPr>
          <a:xfrm>
            <a:off x="692331" y="5172891"/>
            <a:ext cx="237744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[name]</a:t>
            </a:r>
          </a:p>
        </p:txBody>
      </p:sp>
      <p:sp>
        <p:nvSpPr>
          <p:cNvPr id="4" name="TextBox 3">
            <a:extLst>
              <a:ext uri="{FF2B5EF4-FFF2-40B4-BE49-F238E27FC236}">
                <a16:creationId xmlns:a16="http://schemas.microsoft.com/office/drawing/2014/main" id="{78133941-7B7C-27B5-43F8-5AC34BA6CA0F}"/>
              </a:ext>
            </a:extLst>
          </p:cNvPr>
          <p:cNvSpPr txBox="1"/>
          <p:nvPr/>
        </p:nvSpPr>
        <p:spPr>
          <a:xfrm>
            <a:off x="692331" y="5706063"/>
            <a:ext cx="237744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[date]</a:t>
            </a:r>
          </a:p>
        </p:txBody>
      </p:sp>
    </p:spTree>
    <p:extLst>
      <p:ext uri="{BB962C8B-B14F-4D97-AF65-F5344CB8AC3E}">
        <p14:creationId xmlns:p14="http://schemas.microsoft.com/office/powerpoint/2010/main" val="1838263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B6BDF-6A56-8B3D-6416-D07F264B824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E28913-F1E1-6AFA-3784-A6C9EBE6AD1C}"/>
              </a:ext>
            </a:extLst>
          </p:cNvPr>
          <p:cNvSpPr>
            <a:spLocks noGrp="1"/>
          </p:cNvSpPr>
          <p:nvPr>
            <p:ph sz="quarter" idx="10"/>
          </p:nvPr>
        </p:nvSpPr>
        <p:spPr>
          <a:xfrm>
            <a:off x="640171" y="1332412"/>
            <a:ext cx="11064149" cy="5141957"/>
          </a:xfrm>
        </p:spPr>
        <p:txBody>
          <a:bodyPr/>
          <a:lstStyle/>
          <a:p>
            <a:pPr>
              <a:lnSpc>
                <a:spcPct val="100000"/>
              </a:lnSpc>
              <a:spcBef>
                <a:spcPts val="0"/>
              </a:spcBef>
            </a:pPr>
            <a:r>
              <a:rPr lang="en-GB" sz="2000" dirty="0">
                <a:solidFill>
                  <a:schemeClr val="tx1"/>
                </a:solidFill>
                <a:latin typeface="Arial" panose="020B0604020202020204" pitchFamily="34" charset="0"/>
                <a:cs typeface="Arial" panose="020B0604020202020204" pitchFamily="34" charset="0"/>
              </a:rPr>
              <a:t>We know from </a:t>
            </a:r>
            <a:r>
              <a:rPr lang="en-GB" sz="2000" dirty="0">
                <a:solidFill>
                  <a:schemeClr val="tx1"/>
                </a:solidFill>
                <a:latin typeface="Arial" panose="020B0604020202020204" pitchFamily="34" charset="0"/>
                <a:cs typeface="Arial" panose="020B0604020202020204" pitchFamily="34" charset="0"/>
                <a:hlinkClick r:id="rId3"/>
              </a:rPr>
              <a:t>published assessment reports </a:t>
            </a:r>
            <a:r>
              <a:rPr lang="en-GB" sz="2000" dirty="0">
                <a:solidFill>
                  <a:schemeClr val="tx1"/>
                </a:solidFill>
                <a:latin typeface="Arial" panose="020B0604020202020204" pitchFamily="34" charset="0"/>
                <a:cs typeface="Arial" panose="020B0604020202020204" pitchFamily="34" charset="0"/>
              </a:rPr>
              <a:t>that CQC do ask staff about their duties towards young carers and parent-carers under the Care Act.</a:t>
            </a:r>
          </a:p>
          <a:p>
            <a:pPr>
              <a:lnSpc>
                <a:spcPct val="100000"/>
              </a:lnSpc>
              <a:spcBef>
                <a:spcPts val="0"/>
              </a:spcBef>
            </a:pPr>
            <a:endParaRPr lang="en-GB" sz="2000" dirty="0">
              <a:solidFill>
                <a:schemeClr val="tx1"/>
              </a:solidFill>
              <a:latin typeface="Arial" panose="020B0604020202020204" pitchFamily="34" charset="0"/>
              <a:cs typeface="Arial" panose="020B0604020202020204" pitchFamily="34" charset="0"/>
            </a:endParaRPr>
          </a:p>
          <a:p>
            <a:pPr>
              <a:lnSpc>
                <a:spcPct val="100000"/>
              </a:lnSpc>
              <a:spcBef>
                <a:spcPts val="0"/>
              </a:spcBef>
            </a:pPr>
            <a:r>
              <a:rPr lang="en-GB" sz="2000" dirty="0">
                <a:solidFill>
                  <a:schemeClr val="tx1"/>
                </a:solidFill>
                <a:latin typeface="Arial" panose="020B0604020202020204" pitchFamily="34" charset="0"/>
                <a:cs typeface="Arial" panose="020B0604020202020204" pitchFamily="34" charset="0"/>
              </a:rPr>
              <a:t>CQC explicitly reference ‘The Care Act &amp; Whole Family Approaches’ and ‘No Wrong Doors for Young Carers MOU’ in the good practice guidance section of the Assessment Framework so a working familiarity with these will be important; a council which has signed the ‘No Wrong Doors for Young Carers’ memorandum will have evidence they are committed to whole system support for young carers and their families.</a:t>
            </a:r>
          </a:p>
          <a:p>
            <a:pPr>
              <a:lnSpc>
                <a:spcPct val="100000"/>
              </a:lnSpc>
              <a:spcBef>
                <a:spcPts val="0"/>
              </a:spcBef>
            </a:pPr>
            <a:endParaRPr lang="en-GB" sz="2000" dirty="0">
              <a:solidFill>
                <a:schemeClr val="tx1"/>
              </a:solidFill>
              <a:latin typeface="Arial" panose="020B0604020202020204" pitchFamily="34" charset="0"/>
              <a:cs typeface="Arial" panose="020B0604020202020204" pitchFamily="34" charset="0"/>
            </a:endParaRPr>
          </a:p>
          <a:p>
            <a:pPr>
              <a:lnSpc>
                <a:spcPct val="100000"/>
              </a:lnSpc>
              <a:spcBef>
                <a:spcPts val="0"/>
              </a:spcBef>
            </a:pPr>
            <a:r>
              <a:rPr lang="en-GB" sz="2000" dirty="0">
                <a:solidFill>
                  <a:schemeClr val="tx1"/>
                </a:solidFill>
                <a:latin typeface="Arial" panose="020B0604020202020204" pitchFamily="34" charset="0"/>
                <a:cs typeface="Arial" panose="020B0604020202020204" pitchFamily="34" charset="0"/>
              </a:rPr>
              <a:t>Familiarise yourself with what's in your Carers Strategy/</a:t>
            </a:r>
            <a:r>
              <a:rPr lang="en-GB" sz="2000" dirty="0" err="1">
                <a:solidFill>
                  <a:schemeClr val="tx1"/>
                </a:solidFill>
                <a:latin typeface="Arial" panose="020B0604020202020204" pitchFamily="34" charset="0"/>
                <a:cs typeface="Arial" panose="020B0604020202020204" pitchFamily="34" charset="0"/>
              </a:rPr>
              <a:t>ies</a:t>
            </a:r>
            <a:r>
              <a:rPr lang="en-GB" sz="2000" dirty="0">
                <a:solidFill>
                  <a:schemeClr val="tx1"/>
                </a:solidFill>
                <a:latin typeface="Arial" panose="020B0604020202020204" pitchFamily="34" charset="0"/>
                <a:cs typeface="Arial" panose="020B0604020202020204" pitchFamily="34" charset="0"/>
              </a:rPr>
              <a:t> about young carers, transition, assessments, parent-carers, advice and information and wellbeing support for young carers and parent-carers</a:t>
            </a:r>
          </a:p>
          <a:p>
            <a:pPr>
              <a:lnSpc>
                <a:spcPct val="100000"/>
              </a:lnSpc>
              <a:spcBef>
                <a:spcPts val="0"/>
              </a:spcBef>
            </a:pPr>
            <a:endParaRPr lang="en-GB" sz="2000" dirty="0">
              <a:solidFill>
                <a:schemeClr val="tx1"/>
              </a:solidFill>
              <a:latin typeface="Arial" panose="020B0604020202020204" pitchFamily="34" charset="0"/>
              <a:cs typeface="Arial" panose="020B0604020202020204" pitchFamily="34" charset="0"/>
            </a:endParaRPr>
          </a:p>
          <a:p>
            <a:pPr>
              <a:lnSpc>
                <a:spcPct val="100000"/>
              </a:lnSpc>
              <a:spcBef>
                <a:spcPts val="0"/>
              </a:spcBef>
            </a:pPr>
            <a:r>
              <a:rPr lang="en-GB" sz="2000" dirty="0">
                <a:solidFill>
                  <a:schemeClr val="tx1"/>
                </a:solidFill>
                <a:latin typeface="Arial" panose="020B0604020202020204" pitchFamily="34" charset="0"/>
                <a:cs typeface="Arial" panose="020B0604020202020204" pitchFamily="34" charset="0"/>
              </a:rPr>
              <a:t>Familiarise yourself with young carer data for your area from the 2021 census – you can </a:t>
            </a:r>
            <a:r>
              <a:rPr lang="en-GB" sz="2000" dirty="0">
                <a:solidFill>
                  <a:schemeClr val="tx1"/>
                </a:solidFill>
                <a:latin typeface="Arial" panose="020B0604020202020204" pitchFamily="34" charset="0"/>
                <a:cs typeface="Arial" panose="020B0604020202020204" pitchFamily="34" charset="0"/>
                <a:hlinkClick r:id="rId4"/>
              </a:rPr>
              <a:t>download 2021 census from the ONS website</a:t>
            </a:r>
            <a:r>
              <a:rPr lang="en-GB" sz="2000" dirty="0">
                <a:solidFill>
                  <a:schemeClr val="tx1"/>
                </a:solidFill>
                <a:latin typeface="Arial" panose="020B0604020202020204" pitchFamily="34" charset="0"/>
                <a:cs typeface="Arial" panose="020B0604020202020204" pitchFamily="34" charset="0"/>
              </a:rPr>
              <a:t>.</a:t>
            </a:r>
          </a:p>
          <a:p>
            <a:pPr>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pPr>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endParaRPr lang="en-GB" sz="2200" dirty="0">
              <a:solidFill>
                <a:schemeClr val="tx1"/>
              </a:solidFill>
              <a:latin typeface="Arial" panose="020B0604020202020204" pitchFamily="34" charset="0"/>
              <a:cs typeface="Arial" panose="020B0604020202020204" pitchFamily="34" charset="0"/>
            </a:endParaRPr>
          </a:p>
          <a:p>
            <a:endParaRPr lang="en-GB" sz="22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6397F805-87C5-7C55-96C5-F11E991A5B0B}"/>
              </a:ext>
            </a:extLst>
          </p:cNvPr>
          <p:cNvSpPr>
            <a:spLocks noGrp="1"/>
          </p:cNvSpPr>
          <p:nvPr>
            <p:ph type="title"/>
          </p:nvPr>
        </p:nvSpPr>
        <p:spPr>
          <a:xfrm>
            <a:off x="1554480" y="383631"/>
            <a:ext cx="9353006" cy="439329"/>
          </a:xfrm>
        </p:spPr>
        <p:txBody>
          <a:bodyPr/>
          <a:lstStyle/>
          <a:p>
            <a:pPr algn="ctr"/>
            <a:r>
              <a:rPr lang="en-GB" sz="2400" b="1" dirty="0">
                <a:solidFill>
                  <a:schemeClr val="tx1"/>
                </a:solidFill>
                <a:latin typeface="Arial" panose="020B0604020202020204" pitchFamily="34" charset="0"/>
                <a:cs typeface="Arial" panose="020B0604020202020204" pitchFamily="34" charset="0"/>
              </a:rPr>
              <a:t>Some tips to prepare for CQC questions about support for young carers and parent carers…</a:t>
            </a:r>
          </a:p>
        </p:txBody>
      </p:sp>
    </p:spTree>
    <p:extLst>
      <p:ext uri="{BB962C8B-B14F-4D97-AF65-F5344CB8AC3E}">
        <p14:creationId xmlns:p14="http://schemas.microsoft.com/office/powerpoint/2010/main" val="3420893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EB8DE-1A1E-3CC5-0177-97E777ED200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11874A-2F0F-83C8-6122-F344575F2EB6}"/>
              </a:ext>
            </a:extLst>
          </p:cNvPr>
          <p:cNvSpPr>
            <a:spLocks noGrp="1"/>
          </p:cNvSpPr>
          <p:nvPr>
            <p:ph sz="quarter" idx="10"/>
          </p:nvPr>
        </p:nvSpPr>
        <p:spPr>
          <a:xfrm>
            <a:off x="698908" y="1162594"/>
            <a:ext cx="11064149" cy="5141957"/>
          </a:xfrm>
        </p:spPr>
        <p:txBody>
          <a:bodyPr/>
          <a:lstStyle/>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Are we clear about our duties under the Care Act?</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Are we routinely establishing whether young carers are providing care to an adult  when doing an adult assessment? </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Are we clear about the potential impacts of caring on a young person's wellbeing?  </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If we identify a young carer, or a parent-carer in need of support, do we know how/where to refer for a carers assessment or an assessment of a child in need?</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Do we know how/where to refer a young carer or parent-carer for a transition assessment?</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How does our council promote young carer and parent-carer wellbeing?</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What's our information and advice offer for young carers and parent-carers whether or not they are known to the council? Do we know where to signpost people to for trusted local/national sources of advice and information</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What commitments are made in our carers strategy/</a:t>
            </a:r>
            <a:r>
              <a:rPr lang="en-GB" sz="2200" dirty="0" err="1">
                <a:solidFill>
                  <a:schemeClr val="tx1"/>
                </a:solidFill>
                <a:latin typeface="Arial" panose="020B0604020202020204" pitchFamily="34" charset="0"/>
                <a:cs typeface="Arial" panose="020B0604020202020204" pitchFamily="34" charset="0"/>
                <a:sym typeface="Wingdings" panose="05000000000000000000" pitchFamily="2" charset="2"/>
              </a:rPr>
              <a:t>ies</a:t>
            </a: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 about identifying young carers, those in transition and parent-carers?</a:t>
            </a:r>
          </a:p>
          <a:p>
            <a:pPr marL="342900" indent="-342900">
              <a:lnSpc>
                <a:spcPct val="100000"/>
              </a:lnSpc>
              <a:spcBef>
                <a:spcPts val="0"/>
              </a:spcBef>
              <a:buFont typeface="Wingdings" panose="05000000000000000000" pitchFamily="2" charset="2"/>
              <a:buChar char="þ"/>
            </a:pPr>
            <a:r>
              <a:rPr lang="en-GB" sz="2200" dirty="0">
                <a:solidFill>
                  <a:schemeClr val="tx1"/>
                </a:solidFill>
                <a:latin typeface="Arial" panose="020B0604020202020204" pitchFamily="34" charset="0"/>
                <a:cs typeface="Arial" panose="020B0604020202020204" pitchFamily="34" charset="0"/>
                <a:sym typeface="Wingdings" panose="05000000000000000000" pitchFamily="2" charset="2"/>
              </a:rPr>
              <a:t>Is our local system signed up to the ‘No Wrong Doors for Young Carers’ MOU? </a:t>
            </a:r>
            <a:endParaRPr lang="en-GB" sz="2200" dirty="0">
              <a:solidFill>
                <a:schemeClr val="tx1"/>
              </a:solidFill>
              <a:latin typeface="Arial" panose="020B0604020202020204" pitchFamily="34" charset="0"/>
              <a:cs typeface="Arial" panose="020B0604020202020204" pitchFamily="34" charset="0"/>
            </a:endParaRPr>
          </a:p>
          <a:p>
            <a:pPr>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pPr>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pPr>
              <a:lnSpc>
                <a:spcPct val="100000"/>
              </a:lnSpc>
              <a:spcBef>
                <a:spcPts val="0"/>
              </a:spcBef>
            </a:pPr>
            <a:endParaRPr lang="en-GB" sz="2200" dirty="0">
              <a:solidFill>
                <a:schemeClr val="tx1"/>
              </a:solidFill>
              <a:latin typeface="Arial" panose="020B0604020202020204" pitchFamily="34" charset="0"/>
              <a:cs typeface="Arial" panose="020B0604020202020204" pitchFamily="34" charset="0"/>
            </a:endParaRPr>
          </a:p>
          <a:p>
            <a:endParaRPr lang="en-GB" sz="2200" dirty="0">
              <a:solidFill>
                <a:schemeClr val="tx1"/>
              </a:solidFill>
              <a:latin typeface="Arial" panose="020B0604020202020204" pitchFamily="34" charset="0"/>
              <a:cs typeface="Arial" panose="020B0604020202020204" pitchFamily="34" charset="0"/>
            </a:endParaRPr>
          </a:p>
          <a:p>
            <a:endParaRPr lang="en-GB" sz="22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0CA3EA5-DADD-683E-94FE-C444DDF8D83F}"/>
              </a:ext>
            </a:extLst>
          </p:cNvPr>
          <p:cNvSpPr>
            <a:spLocks noGrp="1"/>
          </p:cNvSpPr>
          <p:nvPr>
            <p:ph type="title"/>
          </p:nvPr>
        </p:nvSpPr>
        <p:spPr>
          <a:xfrm>
            <a:off x="1554480" y="383631"/>
            <a:ext cx="9353006" cy="439329"/>
          </a:xfrm>
        </p:spPr>
        <p:txBody>
          <a:bodyPr/>
          <a:lstStyle/>
          <a:p>
            <a:pPr algn="ctr"/>
            <a:r>
              <a:rPr lang="en-GB" sz="2400" b="1" dirty="0">
                <a:solidFill>
                  <a:schemeClr val="tx1"/>
                </a:solidFill>
                <a:latin typeface="Arial" panose="020B0604020202020204" pitchFamily="34" charset="0"/>
                <a:cs typeface="Arial" panose="020B0604020202020204" pitchFamily="34" charset="0"/>
              </a:rPr>
              <a:t>Some tips to prepare for CQC questions about support for young carers and parent carers…a quick checklist</a:t>
            </a:r>
          </a:p>
        </p:txBody>
      </p:sp>
    </p:spTree>
    <p:extLst>
      <p:ext uri="{BB962C8B-B14F-4D97-AF65-F5344CB8AC3E}">
        <p14:creationId xmlns:p14="http://schemas.microsoft.com/office/powerpoint/2010/main" val="2246750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B3EF4-988A-6F88-5C19-64B26477F99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0FAA96-A2C3-5245-32D0-EFA16EA69A33}"/>
              </a:ext>
            </a:extLst>
          </p:cNvPr>
          <p:cNvSpPr>
            <a:spLocks noGrp="1"/>
          </p:cNvSpPr>
          <p:nvPr>
            <p:ph sz="quarter" idx="10"/>
          </p:nvPr>
        </p:nvSpPr>
        <p:spPr>
          <a:xfrm>
            <a:off x="519972" y="1194694"/>
            <a:ext cx="10475913" cy="4167052"/>
          </a:xfrm>
        </p:spPr>
        <p:txBody>
          <a:bodyPr/>
          <a:lstStyle/>
          <a:p>
            <a:endParaRPr lang="en-GB" sz="3600" dirty="0"/>
          </a:p>
          <a:p>
            <a:pPr algn="ctr"/>
            <a:endParaRPr lang="en-GB" sz="2800" dirty="0">
              <a:solidFill>
                <a:schemeClr val="tx1"/>
              </a:solidFill>
              <a:latin typeface="Arial" panose="020B0604020202020204" pitchFamily="34" charset="0"/>
              <a:cs typeface="Arial" panose="020B0604020202020204" pitchFamily="34" charset="0"/>
            </a:endParaRPr>
          </a:p>
          <a:p>
            <a:pPr algn="ctr"/>
            <a:r>
              <a:rPr lang="en-GB" sz="3600" b="1" dirty="0">
                <a:solidFill>
                  <a:schemeClr val="tx1"/>
                </a:solidFill>
                <a:latin typeface="Arial" panose="020B0604020202020204" pitchFamily="34" charset="0"/>
                <a:cs typeface="Arial" panose="020B0604020202020204" pitchFamily="34" charset="0"/>
              </a:rPr>
              <a:t>Any questions?</a:t>
            </a:r>
          </a:p>
        </p:txBody>
      </p:sp>
      <p:sp>
        <p:nvSpPr>
          <p:cNvPr id="3" name="Title 2">
            <a:extLst>
              <a:ext uri="{FF2B5EF4-FFF2-40B4-BE49-F238E27FC236}">
                <a16:creationId xmlns:a16="http://schemas.microsoft.com/office/drawing/2014/main" id="{C1F5D046-844A-70A7-C8F5-EE87E1287A53}"/>
              </a:ext>
            </a:extLst>
          </p:cNvPr>
          <p:cNvSpPr>
            <a:spLocks noGrp="1"/>
          </p:cNvSpPr>
          <p:nvPr>
            <p:ph type="title"/>
          </p:nvPr>
        </p:nvSpPr>
        <p:spPr>
          <a:xfrm>
            <a:off x="2375640" y="1013635"/>
            <a:ext cx="6665338" cy="615707"/>
          </a:xfrm>
        </p:spPr>
        <p:txBody>
          <a:bodyPr/>
          <a:lstStyle/>
          <a:p>
            <a:pPr algn="ctr"/>
            <a:r>
              <a:rPr lang="en-GB" sz="2800" b="1" dirty="0">
                <a:solidFill>
                  <a:schemeClr val="tx1"/>
                </a:solidFill>
                <a:latin typeface="Arial" panose="020B0604020202020204" pitchFamily="34" charset="0"/>
                <a:cs typeface="Arial" panose="020B0604020202020204" pitchFamily="34" charset="0"/>
              </a:rPr>
              <a:t>Thank you! </a:t>
            </a:r>
          </a:p>
        </p:txBody>
      </p:sp>
    </p:spTree>
    <p:extLst>
      <p:ext uri="{BB962C8B-B14F-4D97-AF65-F5344CB8AC3E}">
        <p14:creationId xmlns:p14="http://schemas.microsoft.com/office/powerpoint/2010/main" val="2828828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0F6A9-E619-705F-5F25-1474ABA24F86}"/>
              </a:ext>
            </a:extLst>
          </p:cNvPr>
          <p:cNvSpPr>
            <a:spLocks noGrp="1"/>
          </p:cNvSpPr>
          <p:nvPr>
            <p:ph sz="quarter" idx="10"/>
          </p:nvPr>
        </p:nvSpPr>
        <p:spPr>
          <a:xfrm>
            <a:off x="661897" y="1221376"/>
            <a:ext cx="11129147" cy="5174615"/>
          </a:xfrm>
        </p:spPr>
        <p:txBody>
          <a:bodyPr/>
          <a:lstStyle/>
          <a:p>
            <a:pPr>
              <a:lnSpc>
                <a:spcPct val="100000"/>
              </a:lnSpc>
              <a:spcBef>
                <a:spcPts val="0"/>
              </a:spcBef>
            </a:pPr>
            <a:r>
              <a:rPr lang="en-GB" sz="2200" dirty="0">
                <a:latin typeface="Arial" panose="020B0604020202020204" pitchFamily="34" charset="0"/>
                <a:cs typeface="Arial" panose="020B0604020202020204" pitchFamily="34" charset="0"/>
                <a:hlinkClick r:id="rId3"/>
              </a:rPr>
              <a:t>Children and Families Act and Care Act 2014 – 10 years on for young carers and young adult carers</a:t>
            </a:r>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hlinkClick r:id="rId4"/>
              </a:rPr>
              <a:t>Whole Family Pathway-A resource for practitioners</a:t>
            </a:r>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hlinkClick r:id="rId5"/>
              </a:rPr>
              <a:t>Young Carers Rights Explained </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6"/>
              </a:rPr>
              <a:t>Barriers and solutions to implementing the new duties in the Care Act 2014 and the Children and Families Act 2014</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7"/>
              </a:rPr>
              <a:t>Shaping our future -Improving Assessment and Support for Young Carers’ Transition into Adulthood </a:t>
            </a:r>
            <a:r>
              <a:rPr lang="en-GB" sz="2200" dirty="0">
                <a:latin typeface="Arial" panose="020B0604020202020204" pitchFamily="34" charset="0"/>
                <a:cs typeface="Arial" panose="020B0604020202020204" pitchFamily="34" charset="0"/>
              </a:rPr>
              <a:t> </a:t>
            </a:r>
          </a:p>
          <a:p>
            <a:pPr>
              <a:lnSpc>
                <a:spcPct val="100000"/>
              </a:lnSpc>
              <a:spcBef>
                <a:spcPts val="0"/>
              </a:spcBef>
            </a:pPr>
            <a:r>
              <a:rPr lang="en-GB" sz="2200" dirty="0">
                <a:latin typeface="Arial" panose="020B0604020202020204" pitchFamily="34" charset="0"/>
                <a:cs typeface="Arial" panose="020B0604020202020204" pitchFamily="34" charset="0"/>
                <a:hlinkClick r:id="rId8"/>
              </a:rPr>
              <a:t>Young Carers’ Transition to Adulthood: A pathway for all practitioners</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9"/>
              </a:rPr>
              <a:t>Young Carers Needs Assessments – Checklist</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i="0" u="none" strike="noStrike" dirty="0">
                <a:solidFill>
                  <a:srgbClr val="006699"/>
                </a:solidFill>
                <a:effectLst/>
                <a:latin typeface="Arial" panose="020B0604020202020204" pitchFamily="34" charset="0"/>
                <a:hlinkClick r:id="rId10" tooltip="(opens in a new window)"/>
              </a:rPr>
              <a:t>West Yorkshire Carers Hospital Discharge Toolkit</a:t>
            </a:r>
            <a:endParaRPr lang="en-GB" sz="2200" i="0" u="none" strike="noStrike" dirty="0">
              <a:solidFill>
                <a:srgbClr val="006699"/>
              </a:solidFill>
              <a:effectLst/>
              <a:latin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11"/>
              </a:rPr>
              <a:t>Young Carers in </a:t>
            </a:r>
            <a:r>
              <a:rPr lang="en-GB" sz="2200" dirty="0" err="1">
                <a:latin typeface="Arial" panose="020B0604020202020204" pitchFamily="34" charset="0"/>
                <a:cs typeface="Arial" panose="020B0604020202020204" pitchFamily="34" charset="0"/>
                <a:hlinkClick r:id="rId11"/>
              </a:rPr>
              <a:t>Bunnyland</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12"/>
              </a:rPr>
              <a:t>Resources for working with younger carers</a:t>
            </a:r>
            <a:endParaRPr lang="en-GB" sz="2200" dirty="0">
              <a:latin typeface="Arial" panose="020B0604020202020204" pitchFamily="34" charset="0"/>
              <a:cs typeface="Arial" panose="020B0604020202020204" pitchFamily="34" charset="0"/>
            </a:endParaRPr>
          </a:p>
          <a:p>
            <a:pPr>
              <a:lnSpc>
                <a:spcPct val="100000"/>
              </a:lnSpc>
              <a:spcBef>
                <a:spcPts val="0"/>
              </a:spcBef>
            </a:pPr>
            <a:r>
              <a:rPr lang="en-GB" sz="2200" dirty="0">
                <a:latin typeface="Arial" panose="020B0604020202020204" pitchFamily="34" charset="0"/>
                <a:cs typeface="Arial" panose="020B0604020202020204" pitchFamily="34" charset="0"/>
                <a:hlinkClick r:id="rId13"/>
              </a:rPr>
              <a:t>London Toolkit </a:t>
            </a:r>
            <a:r>
              <a:rPr lang="en-GB" sz="2200" dirty="0">
                <a:latin typeface="Arial" panose="020B0604020202020204" pitchFamily="34" charset="0"/>
                <a:cs typeface="Arial" panose="020B0604020202020204" pitchFamily="34" charset="0"/>
              </a:rPr>
              <a:t>on Carers &amp; Hospital Discharge</a:t>
            </a:r>
            <a:endParaRPr lang="en-GB" sz="2200" i="0" dirty="0">
              <a:solidFill>
                <a:srgbClr val="464B51"/>
              </a:solidFill>
              <a:effectLst/>
              <a:latin typeface="Arial" panose="020B0604020202020204" pitchFamily="34" charset="0"/>
            </a:endParaRPr>
          </a:p>
          <a:p>
            <a:pPr>
              <a:lnSpc>
                <a:spcPct val="100000"/>
              </a:lnSpc>
              <a:spcBef>
                <a:spcPts val="0"/>
              </a:spcBef>
            </a:pPr>
            <a:endParaRPr lang="en-GB" sz="2200" dirty="0">
              <a:latin typeface="Arial" panose="020B0604020202020204" pitchFamily="34" charset="0"/>
              <a:cs typeface="Arial" panose="020B0604020202020204" pitchFamily="34" charset="0"/>
            </a:endParaRPr>
          </a:p>
          <a:p>
            <a:pPr>
              <a:lnSpc>
                <a:spcPct val="100000"/>
              </a:lnSpc>
              <a:spcBef>
                <a:spcPts val="0"/>
              </a:spcBef>
            </a:pPr>
            <a:endParaRPr lang="en-GB" sz="2000" dirty="0">
              <a:highlight>
                <a:srgbClr val="FFFF00"/>
              </a:highlight>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dirty="0"/>
          </a:p>
          <a:p>
            <a:endParaRPr lang="en-GB" dirty="0"/>
          </a:p>
        </p:txBody>
      </p:sp>
      <p:sp>
        <p:nvSpPr>
          <p:cNvPr id="3" name="Title 2">
            <a:extLst>
              <a:ext uri="{FF2B5EF4-FFF2-40B4-BE49-F238E27FC236}">
                <a16:creationId xmlns:a16="http://schemas.microsoft.com/office/drawing/2014/main" id="{F72F99D1-A178-7141-FF11-DD85BBFF75E4}"/>
              </a:ext>
            </a:extLst>
          </p:cNvPr>
          <p:cNvSpPr>
            <a:spLocks noGrp="1"/>
          </p:cNvSpPr>
          <p:nvPr>
            <p:ph type="title"/>
          </p:nvPr>
        </p:nvSpPr>
        <p:spPr>
          <a:xfrm>
            <a:off x="143691" y="462008"/>
            <a:ext cx="11129147" cy="504825"/>
          </a:xfrm>
        </p:spPr>
        <p:txBody>
          <a:bodyPr/>
          <a:lstStyle/>
          <a:p>
            <a:pPr algn="ctr"/>
            <a:r>
              <a:rPr lang="en-GB" b="1" dirty="0">
                <a:solidFill>
                  <a:schemeClr val="tx1"/>
                </a:solidFill>
                <a:latin typeface="Arial" panose="020B0604020202020204" pitchFamily="34" charset="0"/>
                <a:cs typeface="Arial" panose="020B0604020202020204" pitchFamily="34" charset="0"/>
              </a:rPr>
              <a:t>Further reading and useful resources (1)</a:t>
            </a:r>
          </a:p>
        </p:txBody>
      </p:sp>
    </p:spTree>
    <p:extLst>
      <p:ext uri="{BB962C8B-B14F-4D97-AF65-F5344CB8AC3E}">
        <p14:creationId xmlns:p14="http://schemas.microsoft.com/office/powerpoint/2010/main" val="4197322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D8A97-26D4-97DB-55FE-78C75473384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FE1E4F-FED1-86A7-A7CD-7F19B5689CDD}"/>
              </a:ext>
            </a:extLst>
          </p:cNvPr>
          <p:cNvSpPr>
            <a:spLocks noGrp="1"/>
          </p:cNvSpPr>
          <p:nvPr>
            <p:ph sz="quarter" idx="10"/>
          </p:nvPr>
        </p:nvSpPr>
        <p:spPr>
          <a:xfrm>
            <a:off x="701085" y="966833"/>
            <a:ext cx="11129147" cy="4415246"/>
          </a:xfrm>
        </p:spPr>
        <p:txBody>
          <a:bodyPr/>
          <a:lstStyle/>
          <a:p>
            <a:pPr algn="l">
              <a:spcAft>
                <a:spcPts val="1500"/>
              </a:spcAft>
            </a:pPr>
            <a:r>
              <a:rPr lang="en-GB" sz="2200" b="1" i="0" u="none" strike="noStrike" dirty="0">
                <a:solidFill>
                  <a:srgbClr val="006699"/>
                </a:solidFill>
                <a:effectLst/>
                <a:latin typeface="Arial" panose="020B0604020202020204" pitchFamily="34" charset="0"/>
                <a:hlinkClick r:id="rId3" tooltip="(opens in a new window)"/>
              </a:rPr>
              <a:t>MindMate</a:t>
            </a:r>
            <a:r>
              <a:rPr lang="en-GB" sz="2200" b="0" i="0" dirty="0">
                <a:solidFill>
                  <a:srgbClr val="464B51"/>
                </a:solidFill>
                <a:effectLst/>
                <a:latin typeface="Arial" panose="020B0604020202020204" pitchFamily="34" charset="0"/>
              </a:rPr>
              <a:t> helps young people in Leeds find out more about being a young carer and how they can care for themselves </a:t>
            </a:r>
          </a:p>
          <a:p>
            <a:pPr algn="l">
              <a:spcAft>
                <a:spcPts val="1500"/>
              </a:spcAft>
            </a:pPr>
            <a:r>
              <a:rPr lang="en-GB" sz="2200" b="1" i="0" u="none" strike="noStrike" dirty="0">
                <a:solidFill>
                  <a:srgbClr val="006699"/>
                </a:solidFill>
                <a:effectLst/>
                <a:latin typeface="Arial" panose="020B0604020202020204" pitchFamily="34" charset="0"/>
                <a:hlinkClick r:id="rId4" tooltip="(opens in a new window)"/>
              </a:rPr>
              <a:t>The Care Act and Whole Family Approaches</a:t>
            </a:r>
            <a:endParaRPr lang="en-GB" sz="2200" b="0" i="0" dirty="0">
              <a:solidFill>
                <a:srgbClr val="464B51"/>
              </a:solidFill>
              <a:effectLst/>
              <a:latin typeface="Arial" panose="020B0604020202020204" pitchFamily="34" charset="0"/>
            </a:endParaRPr>
          </a:p>
          <a:p>
            <a:pPr algn="l">
              <a:spcAft>
                <a:spcPts val="1500"/>
              </a:spcAft>
            </a:pPr>
            <a:r>
              <a:rPr lang="en-GB" sz="2200" b="0" i="0" dirty="0">
                <a:solidFill>
                  <a:srgbClr val="464B51"/>
                </a:solidFill>
                <a:effectLst/>
                <a:latin typeface="Arial" panose="020B0604020202020204" pitchFamily="34" charset="0"/>
              </a:rPr>
              <a:t>Carers Trust </a:t>
            </a:r>
            <a:r>
              <a:rPr lang="en-GB" sz="2200" b="1" i="0" u="sng" strike="noStrike" dirty="0">
                <a:solidFill>
                  <a:srgbClr val="006699"/>
                </a:solidFill>
                <a:effectLst/>
                <a:latin typeface="Arial" panose="020B0604020202020204" pitchFamily="34" charset="0"/>
                <a:hlinkClick r:id="rId5" tooltip="(opens in a new window)"/>
              </a:rPr>
              <a:t>dedicated webpage for ‘No Wrong Doors for Young Carers’ MOU</a:t>
            </a:r>
            <a:r>
              <a:rPr lang="en-GB" sz="2200" b="0" i="0" dirty="0">
                <a:solidFill>
                  <a:srgbClr val="464B51"/>
                </a:solidFill>
                <a:effectLst/>
                <a:latin typeface="Arial" panose="020B0604020202020204" pitchFamily="34" charset="0"/>
              </a:rPr>
              <a:t> </a:t>
            </a:r>
          </a:p>
          <a:p>
            <a:pPr algn="l">
              <a:spcAft>
                <a:spcPts val="1500"/>
              </a:spcAft>
            </a:pPr>
            <a:r>
              <a:rPr lang="en-GB" sz="2200" b="0" i="0" dirty="0">
                <a:solidFill>
                  <a:srgbClr val="464B51"/>
                </a:solidFill>
                <a:effectLst/>
                <a:latin typeface="Arial" panose="020B0604020202020204" pitchFamily="34" charset="0"/>
              </a:rPr>
              <a:t>Carers Trust </a:t>
            </a:r>
            <a:r>
              <a:rPr lang="en-GB" sz="2200" b="1" i="0" u="sng" strike="noStrike" dirty="0">
                <a:solidFill>
                  <a:srgbClr val="006699"/>
                </a:solidFill>
                <a:effectLst/>
                <a:latin typeface="Arial" panose="020B0604020202020204" pitchFamily="34" charset="0"/>
                <a:hlinkClick r:id="rId6" tooltip="(opens in a new window)"/>
              </a:rPr>
              <a:t>set of training resources</a:t>
            </a:r>
            <a:r>
              <a:rPr lang="en-GB" sz="2200" b="0" i="0" dirty="0">
                <a:solidFill>
                  <a:srgbClr val="464B51"/>
                </a:solidFill>
                <a:effectLst/>
                <a:latin typeface="Arial" panose="020B0604020202020204" pitchFamily="34" charset="0"/>
              </a:rPr>
              <a:t> to support professionals identify and support young carers</a:t>
            </a:r>
          </a:p>
          <a:p>
            <a:pPr algn="l">
              <a:spcAft>
                <a:spcPts val="1500"/>
              </a:spcAft>
            </a:pPr>
            <a:r>
              <a:rPr lang="en-GB" sz="2200" b="0" i="0" dirty="0">
                <a:solidFill>
                  <a:srgbClr val="464B51"/>
                </a:solidFill>
                <a:effectLst/>
                <a:latin typeface="Arial" panose="020B0604020202020204" pitchFamily="34" charset="0"/>
              </a:rPr>
              <a:t>Carers Trust </a:t>
            </a:r>
            <a:r>
              <a:rPr lang="en-GB" sz="2200" b="1" i="0" u="none" strike="noStrike" dirty="0">
                <a:solidFill>
                  <a:srgbClr val="006699"/>
                </a:solidFill>
                <a:effectLst/>
                <a:latin typeface="Arial" panose="020B0604020202020204" pitchFamily="34" charset="0"/>
                <a:hlinkClick r:id="rId7" tooltip="(opens in a new window)"/>
              </a:rPr>
              <a:t>Young Carer Mental Health Toolkit</a:t>
            </a:r>
            <a:endParaRPr lang="en-GB" sz="2200" b="0" i="0" dirty="0">
              <a:solidFill>
                <a:srgbClr val="464B51"/>
              </a:solidFill>
              <a:effectLst/>
              <a:latin typeface="Arial" panose="020B0604020202020204" pitchFamily="34" charset="0"/>
            </a:endParaRPr>
          </a:p>
          <a:p>
            <a:pPr algn="l">
              <a:spcAft>
                <a:spcPts val="1500"/>
              </a:spcAft>
            </a:pPr>
            <a:r>
              <a:rPr lang="en-GB" sz="2200" b="0" i="0" dirty="0">
                <a:solidFill>
                  <a:srgbClr val="464B51"/>
                </a:solidFill>
                <a:effectLst/>
                <a:latin typeface="Arial" panose="020B0604020202020204" pitchFamily="34" charset="0"/>
              </a:rPr>
              <a:t>Carers Trust  </a:t>
            </a:r>
            <a:r>
              <a:rPr lang="en-GB" sz="2200" b="1" i="0" u="none" strike="noStrike" dirty="0">
                <a:solidFill>
                  <a:srgbClr val="464B51"/>
                </a:solidFill>
                <a:effectLst/>
                <a:latin typeface="Arial" panose="020B0604020202020204" pitchFamily="34" charset="0"/>
                <a:hlinkClick r:id="rId8" tooltip="(opens in a new window)"/>
              </a:rPr>
              <a:t>Identification Practice of Young Carers in England – Review, Tips and Tools</a:t>
            </a:r>
            <a:endParaRPr lang="en-GB" sz="2200" b="0" i="0" dirty="0">
              <a:solidFill>
                <a:srgbClr val="464B51"/>
              </a:solidFill>
              <a:effectLst/>
              <a:latin typeface="Arial" panose="020B0604020202020204" pitchFamily="34" charset="0"/>
            </a:endParaRPr>
          </a:p>
          <a:p>
            <a:pPr algn="l">
              <a:spcAft>
                <a:spcPts val="1500"/>
              </a:spcAft>
            </a:pPr>
            <a:r>
              <a:rPr lang="en-GB" sz="2200" b="0" i="0" dirty="0">
                <a:solidFill>
                  <a:srgbClr val="464B51"/>
                </a:solidFill>
                <a:effectLst/>
                <a:latin typeface="Arial" panose="020B0604020202020204" pitchFamily="34" charset="0"/>
              </a:rPr>
              <a:t>Young Carer Support </a:t>
            </a:r>
            <a:r>
              <a:rPr lang="en-GB" sz="2200" b="1" i="0" u="sng" strike="noStrike" dirty="0">
                <a:solidFill>
                  <a:srgbClr val="006699"/>
                </a:solidFill>
                <a:effectLst/>
                <a:latin typeface="Arial" panose="020B0604020202020204" pitchFamily="34" charset="0"/>
                <a:hlinkClick r:id="rId9" tooltip="(opens in a new window)"/>
              </a:rPr>
              <a:t>App for Android phones</a:t>
            </a:r>
            <a:endParaRPr lang="en-GB" sz="2200" b="0" i="0" dirty="0">
              <a:solidFill>
                <a:srgbClr val="464B51"/>
              </a:solidFill>
              <a:effectLst/>
              <a:latin typeface="Arial" panose="020B0604020202020204" pitchFamily="34" charset="0"/>
            </a:endParaRPr>
          </a:p>
          <a:p>
            <a:pPr algn="l">
              <a:spcAft>
                <a:spcPts val="1500"/>
              </a:spcAft>
            </a:pPr>
            <a:r>
              <a:rPr lang="en-GB" sz="2200" b="0" i="0" dirty="0">
                <a:solidFill>
                  <a:srgbClr val="464B51"/>
                </a:solidFill>
                <a:effectLst/>
                <a:latin typeface="Arial" panose="020B0604020202020204" pitchFamily="34" charset="0"/>
              </a:rPr>
              <a:t>Young Carer Support </a:t>
            </a:r>
            <a:r>
              <a:rPr lang="en-GB" sz="2200" b="1" i="0" u="sng" strike="noStrike" dirty="0">
                <a:solidFill>
                  <a:srgbClr val="006699"/>
                </a:solidFill>
                <a:effectLst/>
                <a:latin typeface="Arial" panose="020B0604020202020204" pitchFamily="34" charset="0"/>
                <a:hlinkClick r:id="rId10" tooltip="(opens in a new window)"/>
              </a:rPr>
              <a:t>App for Apple phones</a:t>
            </a:r>
            <a:endParaRPr lang="en-GB" sz="2200" b="0" i="0" dirty="0">
              <a:solidFill>
                <a:srgbClr val="464B51"/>
              </a:solidFill>
              <a:effectLst/>
              <a:latin typeface="Arial" panose="020B0604020202020204" pitchFamily="34" charset="0"/>
            </a:endParaRPr>
          </a:p>
          <a:p>
            <a:pPr algn="l">
              <a:spcAft>
                <a:spcPts val="1500"/>
              </a:spcAft>
            </a:pPr>
            <a:r>
              <a:rPr lang="en-GB" sz="1600" b="0" i="0" dirty="0">
                <a:solidFill>
                  <a:srgbClr val="464B51"/>
                </a:solidFill>
                <a:effectLst/>
                <a:latin typeface="Arial" panose="020B0604020202020204" pitchFamily="34" charset="0"/>
              </a:rPr>
              <a:t> </a:t>
            </a:r>
          </a:p>
          <a:p>
            <a:endParaRPr lang="en-GB" sz="2000" dirty="0">
              <a:latin typeface="Arial" panose="020B0604020202020204" pitchFamily="34" charset="0"/>
              <a:cs typeface="Arial" panose="020B0604020202020204" pitchFamily="34" charset="0"/>
            </a:endParaRPr>
          </a:p>
          <a:p>
            <a:endParaRPr lang="en-GB" dirty="0"/>
          </a:p>
          <a:p>
            <a:endParaRPr lang="en-GB" dirty="0"/>
          </a:p>
        </p:txBody>
      </p:sp>
      <p:sp>
        <p:nvSpPr>
          <p:cNvPr id="3" name="Title 2">
            <a:extLst>
              <a:ext uri="{FF2B5EF4-FFF2-40B4-BE49-F238E27FC236}">
                <a16:creationId xmlns:a16="http://schemas.microsoft.com/office/drawing/2014/main" id="{70DA7125-DB03-01B5-2516-0141A71CC730}"/>
              </a:ext>
            </a:extLst>
          </p:cNvPr>
          <p:cNvSpPr>
            <a:spLocks noGrp="1"/>
          </p:cNvSpPr>
          <p:nvPr>
            <p:ph type="title"/>
          </p:nvPr>
        </p:nvSpPr>
        <p:spPr>
          <a:xfrm>
            <a:off x="143691" y="462008"/>
            <a:ext cx="11129147" cy="504825"/>
          </a:xfrm>
        </p:spPr>
        <p:txBody>
          <a:bodyPr/>
          <a:lstStyle/>
          <a:p>
            <a:pPr algn="ctr"/>
            <a:r>
              <a:rPr lang="en-GB" b="1" dirty="0">
                <a:solidFill>
                  <a:schemeClr val="tx1"/>
                </a:solidFill>
                <a:latin typeface="Arial" panose="020B0604020202020204" pitchFamily="34" charset="0"/>
                <a:cs typeface="Arial" panose="020B0604020202020204" pitchFamily="34" charset="0"/>
              </a:rPr>
              <a:t>Further reading and useful resources (2)</a:t>
            </a:r>
          </a:p>
        </p:txBody>
      </p:sp>
    </p:spTree>
    <p:extLst>
      <p:ext uri="{BB962C8B-B14F-4D97-AF65-F5344CB8AC3E}">
        <p14:creationId xmlns:p14="http://schemas.microsoft.com/office/powerpoint/2010/main" val="652926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168906E-E0F9-A140-2DB7-7F137665689B}"/>
              </a:ext>
            </a:extLst>
          </p:cNvPr>
          <p:cNvSpPr txBox="1">
            <a:spLocks noGrp="1"/>
          </p:cNvSpPr>
          <p:nvPr>
            <p:ph type="title" idx="4294967295"/>
          </p:nvPr>
        </p:nvSpPr>
        <p:spPr>
          <a:xfrm>
            <a:off x="301923" y="356507"/>
            <a:ext cx="11501385" cy="68852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Definitions: carers</a:t>
            </a:r>
            <a:endPar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9" name="TextBox 8">
            <a:extLst>
              <a:ext uri="{FF2B5EF4-FFF2-40B4-BE49-F238E27FC236}">
                <a16:creationId xmlns:a16="http://schemas.microsoft.com/office/drawing/2014/main" id="{39EA9439-47BF-7624-A65D-6A8727DA5E4E}"/>
              </a:ext>
            </a:extLst>
          </p:cNvPr>
          <p:cNvSpPr txBox="1"/>
          <p:nvPr/>
        </p:nvSpPr>
        <p:spPr>
          <a:xfrm>
            <a:off x="443430" y="953178"/>
            <a:ext cx="11501384" cy="566308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A common definition (DHSC, 2016) is that a carer</a:t>
            </a:r>
            <a:r>
              <a:rPr lang="en-GB" sz="2000" dirty="0">
                <a:latin typeface="Arial" panose="020B0604020202020204" pitchFamily="34" charset="0"/>
                <a:cs typeface="Arial" panose="020B0604020202020204" pitchFamily="34" charset="0"/>
              </a:rPr>
              <a:t> is “anyone who cares for a friend or family member due to illness, disability, a mental health problem or an addiction.”</a:t>
            </a:r>
            <a:r>
              <a:rPr lang="en-US" sz="2000" dirty="0">
                <a:latin typeface="Arial" panose="020B0604020202020204" pitchFamily="34" charset="0"/>
                <a:cs typeface="Arial" panose="020B0604020202020204" pitchFamily="34" charset="0"/>
              </a:rPr>
              <a:t>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 care provided </a:t>
            </a:r>
            <a:r>
              <a:rPr lang="en-GB" sz="2000" dirty="0">
                <a:latin typeface="Arial" panose="020B0604020202020204" pitchFamily="34" charset="0"/>
                <a:cs typeface="Arial" panose="020B0604020202020204" pitchFamily="34" charset="0"/>
              </a:rPr>
              <a:t>is unpaid and guidance is clear this support can be emotional as well as practical.</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 young carer is “a person under 18 who provides or intends to provide care for another person (of any age)” s17ZA Children Act 1989.</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 parent-carer (the Care Act term is a ‘child’s carer’) is defined as “a person aged 18 or over who provides or intends to provide care for a disabled child for whom the person has parental responsibility.” </a:t>
            </a:r>
          </a:p>
          <a:p>
            <a:endParaRPr lang="en-GB" sz="22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‘Young adult carers’ are not defined in legislation but are usually regarded as aged 18-24.</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We know from the 2021 census that children as young as five are providing care and staff need to feel equipped for this; “</a:t>
            </a:r>
            <a:r>
              <a:rPr lang="en-GB" sz="2000" dirty="0">
                <a:latin typeface="Arial" panose="020B0604020202020204" pitchFamily="34" charset="0"/>
                <a:cs typeface="Arial" panose="020B0604020202020204" pitchFamily="34" charset="0"/>
                <a:hlinkClick r:id="rId3"/>
              </a:rPr>
              <a:t>Young Carers in </a:t>
            </a:r>
            <a:r>
              <a:rPr lang="en-GB" sz="2000" dirty="0" err="1">
                <a:latin typeface="Arial" panose="020B0604020202020204" pitchFamily="34" charset="0"/>
                <a:cs typeface="Arial" panose="020B0604020202020204" pitchFamily="34" charset="0"/>
                <a:hlinkClick r:id="rId3"/>
              </a:rPr>
              <a:t>Bunnyland</a:t>
            </a:r>
            <a:r>
              <a:rPr lang="en-GB" sz="2000" dirty="0">
                <a:latin typeface="Arial" panose="020B0604020202020204" pitchFamily="34" charset="0"/>
                <a:cs typeface="Arial" panose="020B0604020202020204" pitchFamily="34" charset="0"/>
              </a:rPr>
              <a:t>” supplies free e-books and resources for work with primary school-aged children who may be carers. Carers Trust also has </a:t>
            </a:r>
            <a:r>
              <a:rPr lang="en-GB" sz="2000" dirty="0">
                <a:latin typeface="Arial" panose="020B0604020202020204" pitchFamily="34" charset="0"/>
                <a:cs typeface="Arial" panose="020B0604020202020204" pitchFamily="34" charset="0"/>
                <a:hlinkClick r:id="rId4"/>
              </a:rPr>
              <a:t>resources for working with younger carers.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2460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CC7FE-EAAD-8F5B-110A-9A89B3FA4206}"/>
            </a:ext>
          </a:extLst>
        </p:cNvPr>
        <p:cNvGrpSpPr/>
        <p:nvPr/>
      </p:nvGrpSpPr>
      <p:grpSpPr>
        <a:xfrm>
          <a:off x="0" y="0"/>
          <a:ext cx="0" cy="0"/>
          <a:chOff x="0" y="0"/>
          <a:chExt cx="0" cy="0"/>
        </a:xfrm>
      </p:grpSpPr>
      <p:sp>
        <p:nvSpPr>
          <p:cNvPr id="5" name="Title 2">
            <a:extLst>
              <a:ext uri="{FF2B5EF4-FFF2-40B4-BE49-F238E27FC236}">
                <a16:creationId xmlns:a16="http://schemas.microsoft.com/office/drawing/2014/main" id="{E03C490B-6BA2-9C9C-5FBC-07B790EFB838}"/>
              </a:ext>
            </a:extLst>
          </p:cNvPr>
          <p:cNvSpPr txBox="1">
            <a:spLocks noGrp="1"/>
          </p:cNvSpPr>
          <p:nvPr>
            <p:ph type="title" idx="4294967295"/>
          </p:nvPr>
        </p:nvSpPr>
        <p:spPr>
          <a:xfrm>
            <a:off x="176025" y="500478"/>
            <a:ext cx="11561770" cy="7404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Which carers are we talking about today?</a:t>
            </a:r>
            <a:endPar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TextBox 3">
            <a:extLst>
              <a:ext uri="{FF2B5EF4-FFF2-40B4-BE49-F238E27FC236}">
                <a16:creationId xmlns:a16="http://schemas.microsoft.com/office/drawing/2014/main" id="{6D28BB02-CDCC-E905-EC62-57B82CDD7B13}"/>
              </a:ext>
            </a:extLst>
          </p:cNvPr>
          <p:cNvSpPr txBox="1"/>
          <p:nvPr/>
        </p:nvSpPr>
        <p:spPr>
          <a:xfrm>
            <a:off x="454205" y="1084216"/>
            <a:ext cx="11432995" cy="5509200"/>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Our focus is on identifying young carers while undertaking assessments of adults, young carers approaching a transition to adulthood, and parent-carers of disabled children who are approaching adulthood.</a:t>
            </a:r>
          </a:p>
          <a:p>
            <a:endParaRPr lang="en-GB" sz="2200" dirty="0">
              <a:highlight>
                <a:srgbClr val="FFFF00"/>
              </a:highlight>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Councils </a:t>
            </a:r>
            <a:r>
              <a:rPr lang="en-GB" sz="2200" b="1" dirty="0">
                <a:latin typeface="Arial" panose="020B0604020202020204" pitchFamily="34" charset="0"/>
                <a:cs typeface="Arial" panose="020B0604020202020204" pitchFamily="34" charset="0"/>
              </a:rPr>
              <a:t>must</a:t>
            </a:r>
            <a:r>
              <a:rPr lang="en-GB" sz="2200" dirty="0">
                <a:latin typeface="Arial" panose="020B0604020202020204" pitchFamily="34" charset="0"/>
                <a:cs typeface="Arial" panose="020B0604020202020204" pitchFamily="34" charset="0"/>
              </a:rPr>
              <a:t> identify any children who are involved in providing care to an adult, </a:t>
            </a:r>
            <a:r>
              <a:rPr lang="en-GB" sz="2200" b="1" dirty="0">
                <a:latin typeface="Arial" panose="020B0604020202020204" pitchFamily="34" charset="0"/>
                <a:cs typeface="Arial" panose="020B0604020202020204" pitchFamily="34" charset="0"/>
              </a:rPr>
              <a:t>including when they are assessing the needs of an adult or their carer.</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Where a young carer in a family is identified, </a:t>
            </a:r>
            <a:r>
              <a:rPr lang="en-GB" sz="2200" b="1" dirty="0">
                <a:latin typeface="Arial" panose="020B0604020202020204" pitchFamily="34" charset="0"/>
                <a:cs typeface="Arial" panose="020B0604020202020204" pitchFamily="34" charset="0"/>
              </a:rPr>
              <a:t>the council must a) offer a needs assessment to the adult requiring care and support and b) consider whether the child or young carer should be referred for a young carer’s assessment or a needs assessment under the Children Act 1989, or a young carer’s assessment under </a:t>
            </a:r>
            <a:r>
              <a:rPr lang="en-GB" sz="2200" b="1" dirty="0">
                <a:latin typeface="Arial" panose="020B0604020202020204" pitchFamily="34" charset="0"/>
                <a:cs typeface="Arial" panose="020B0604020202020204" pitchFamily="34" charset="0"/>
                <a:hlinkClick r:id="rId3"/>
              </a:rPr>
              <a:t>s63 of the Care Act</a:t>
            </a:r>
            <a:r>
              <a:rPr lang="en-GB" sz="2200" b="1" dirty="0">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More detail in Carers Trust </a:t>
            </a:r>
            <a:r>
              <a:rPr lang="en-GB" sz="2200" b="1" dirty="0">
                <a:latin typeface="Arial" panose="020B0604020202020204" pitchFamily="34" charset="0"/>
                <a:cs typeface="Arial" panose="020B0604020202020204" pitchFamily="34" charset="0"/>
                <a:hlinkClick r:id="rId4"/>
              </a:rPr>
              <a:t>Young Carers Assessment checklist</a:t>
            </a:r>
            <a:r>
              <a:rPr lang="en-GB" sz="2200" b="1" dirty="0">
                <a:latin typeface="Arial" panose="020B0604020202020204" pitchFamily="34" charset="0"/>
                <a:cs typeface="Arial" panose="020B0604020202020204" pitchFamily="34" charset="0"/>
              </a:rPr>
              <a:t>. </a:t>
            </a:r>
          </a:p>
          <a:p>
            <a:endParaRPr lang="en-GB" sz="2200" b="1" dirty="0">
              <a:latin typeface="Arial" panose="020B0604020202020204" pitchFamily="34" charset="0"/>
              <a:cs typeface="Arial" panose="020B0604020202020204" pitchFamily="34" charset="0"/>
            </a:endParaRPr>
          </a:p>
          <a:p>
            <a:pPr marL="0" marR="0" lvl="0" indent="0" defTabSz="914400" rtl="0" eaLnBrk="1" fontAlgn="auto" latinLnBrk="0" hangingPunct="1">
              <a:buClrTx/>
              <a:buSzTx/>
              <a:buFontTx/>
              <a:buNone/>
              <a:tabLst/>
              <a:defRPr/>
            </a:pPr>
            <a:r>
              <a:rPr kumimoji="0" lang="en-GB"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It is also worth being aware of the Care Act provisions relating to children and young people in receipt of care who are approaching adulthood. Carers UK has a </a:t>
            </a:r>
            <a:r>
              <a:rPr kumimoji="0" lang="en-GB"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5"/>
              </a:rPr>
              <a:t>guide for  moving from child to adult care services</a:t>
            </a:r>
            <a:r>
              <a:rPr kumimoji="0" lang="en-GB"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2518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ECE26-818E-8749-152F-138ECB5BE01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0BA05A-AB64-889B-9D66-824E95881E8B}"/>
              </a:ext>
            </a:extLst>
          </p:cNvPr>
          <p:cNvSpPr txBox="1">
            <a:spLocks/>
          </p:cNvSpPr>
          <p:nvPr/>
        </p:nvSpPr>
        <p:spPr>
          <a:xfrm>
            <a:off x="600891" y="1201783"/>
            <a:ext cx="11286309" cy="53949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4500" indent="-444500">
              <a:lnSpc>
                <a:spcPct val="100000"/>
              </a:lnSpc>
            </a:pPr>
            <a:r>
              <a:rPr lang="en-GB" sz="2300" dirty="0">
                <a:latin typeface="Arial" panose="020B0604020202020204" pitchFamily="34" charset="0"/>
                <a:cs typeface="Arial" panose="020B0604020202020204" pitchFamily="34" charset="0"/>
              </a:rPr>
              <a:t>Universal duty to promote wellbeing </a:t>
            </a:r>
          </a:p>
          <a:p>
            <a:pPr marL="444500" indent="-444500">
              <a:lnSpc>
                <a:spcPct val="100000"/>
              </a:lnSpc>
            </a:pPr>
            <a:r>
              <a:rPr lang="en-GB" sz="2300" dirty="0">
                <a:latin typeface="Arial" panose="020B0604020202020204" pitchFamily="34" charset="0"/>
                <a:cs typeface="Arial" panose="020B0604020202020204" pitchFamily="34" charset="0"/>
              </a:rPr>
              <a:t>Universal duty to provide advice and information to </a:t>
            </a:r>
            <a:r>
              <a:rPr lang="en-GB" sz="2300" u="sng" dirty="0">
                <a:latin typeface="Arial" panose="020B0604020202020204" pitchFamily="34" charset="0"/>
                <a:cs typeface="Arial" panose="020B0604020202020204" pitchFamily="34" charset="0"/>
              </a:rPr>
              <a:t>all</a:t>
            </a:r>
            <a:r>
              <a:rPr lang="en-GB" sz="2300" dirty="0">
                <a:latin typeface="Arial" panose="020B0604020202020204" pitchFamily="34" charset="0"/>
                <a:cs typeface="Arial" panose="020B0604020202020204" pitchFamily="34" charset="0"/>
              </a:rPr>
              <a:t> carers in our area – not just those known to the local system</a:t>
            </a:r>
          </a:p>
          <a:p>
            <a:pPr marL="444500" indent="-444500">
              <a:lnSpc>
                <a:spcPct val="100000"/>
              </a:lnSpc>
            </a:pPr>
            <a:r>
              <a:rPr lang="en-GB" sz="2300" dirty="0">
                <a:latin typeface="Arial" panose="020B0604020202020204" pitchFamily="34" charset="0"/>
                <a:cs typeface="Arial" panose="020B0604020202020204" pitchFamily="34" charset="0"/>
              </a:rPr>
              <a:t>Requirement to identify any children/young people involved in providing care to an adult, and establish whether they are a ‘child in need’ (Children Act – see slide 7)</a:t>
            </a:r>
          </a:p>
          <a:p>
            <a:pPr marL="444500" indent="-444500">
              <a:lnSpc>
                <a:spcPct val="100000"/>
              </a:lnSpc>
            </a:pPr>
            <a:r>
              <a:rPr lang="en-US" sz="2300" dirty="0">
                <a:latin typeface="Arial" panose="020B0604020202020204" pitchFamily="34" charset="0"/>
                <a:cs typeface="Arial" panose="020B0604020202020204" pitchFamily="34" charset="0"/>
              </a:rPr>
              <a:t>Requirement to assess young carers using a ‘whole-family approach’</a:t>
            </a:r>
          </a:p>
          <a:p>
            <a:pPr marL="444500" indent="-444500">
              <a:lnSpc>
                <a:spcPct val="100000"/>
              </a:lnSpc>
            </a:pPr>
            <a:r>
              <a:rPr lang="en-US" sz="2300" dirty="0">
                <a:latin typeface="Arial" panose="020B0604020202020204" pitchFamily="34" charset="0"/>
                <a:cs typeface="Arial" panose="020B0604020202020204" pitchFamily="34" charset="0"/>
              </a:rPr>
              <a:t>Requirement to ensure children and young people are not providing ‘inappropriate or excessive care’</a:t>
            </a:r>
          </a:p>
          <a:p>
            <a:pPr marL="444500" indent="-444500">
              <a:lnSpc>
                <a:spcPct val="100000"/>
              </a:lnSpc>
            </a:pPr>
            <a:r>
              <a:rPr lang="en-US" sz="2300" dirty="0">
                <a:latin typeface="Arial" panose="020B0604020202020204" pitchFamily="34" charset="0"/>
                <a:cs typeface="Arial" panose="020B0604020202020204" pitchFamily="34" charset="0"/>
              </a:rPr>
              <a:t>Duty to provide ‘transitions assessments’ to young carers</a:t>
            </a:r>
          </a:p>
          <a:p>
            <a:pPr marL="444500" indent="-444500">
              <a:lnSpc>
                <a:spcPct val="100000"/>
              </a:lnSpc>
            </a:pPr>
            <a:r>
              <a:rPr lang="en-GB" sz="2300" dirty="0">
                <a:latin typeface="Arial" panose="020B0604020202020204" pitchFamily="34" charset="0"/>
                <a:cs typeface="Arial" panose="020B0604020202020204" pitchFamily="34" charset="0"/>
              </a:rPr>
              <a:t>Duty to provide parent-carers with a transition assessment before the child turns 18 if they (carer) are ‘likely to have needs for support’ after the child turns 18</a:t>
            </a:r>
            <a:endParaRPr lang="en-US" sz="23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72C094ED-C3B4-F8E1-AE60-8049330B4E19}"/>
              </a:ext>
            </a:extLst>
          </p:cNvPr>
          <p:cNvSpPr txBox="1">
            <a:spLocks noGrp="1"/>
          </p:cNvSpPr>
          <p:nvPr>
            <p:ph type="title" idx="4294967295"/>
          </p:nvPr>
        </p:nvSpPr>
        <p:spPr>
          <a:xfrm>
            <a:off x="600891" y="435164"/>
            <a:ext cx="10750732" cy="7666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Key statutory duties under the Care Act 2014</a:t>
            </a:r>
            <a:endParaRPr kumimoji="0" lang="en-GB" sz="3200" b="1" i="0" u="none" strike="noStrike" kern="1200" cap="none" spc="0" normalizeH="0" baseline="0" noProof="0" dirty="0">
              <a:ln>
                <a:noFill/>
              </a:ln>
              <a:solidFill>
                <a:schemeClr val="tx1"/>
              </a:solidFill>
              <a:effectLst/>
              <a:uLnTx/>
              <a:uFillTx/>
              <a:latin typeface="Rubik Medium" panose="00000600000000000000" pitchFamily="2" charset="-79"/>
              <a:ea typeface="+mj-ea"/>
              <a:cs typeface="Rubik Medium" panose="00000600000000000000" pitchFamily="2" charset="-79"/>
            </a:endParaRPr>
          </a:p>
        </p:txBody>
      </p:sp>
    </p:spTree>
    <p:extLst>
      <p:ext uri="{BB962C8B-B14F-4D97-AF65-F5344CB8AC3E}">
        <p14:creationId xmlns:p14="http://schemas.microsoft.com/office/powerpoint/2010/main" val="1521983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7D88C-80A8-2566-D7E9-1CC7D0AE16A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B583E0-FEB4-EF30-DCAF-4FD9F6DA3AEB}"/>
              </a:ext>
              <a:ext uri="{C183D7F6-B498-43B3-948B-1728B52AA6E4}">
                <adec:decorative xmlns:adec="http://schemas.microsoft.com/office/drawing/2017/decorative" val="1"/>
              </a:ext>
            </a:extLst>
          </p:cNvPr>
          <p:cNvSpPr txBox="1">
            <a:spLocks/>
          </p:cNvSpPr>
          <p:nvPr/>
        </p:nvSpPr>
        <p:spPr>
          <a:xfrm>
            <a:off x="600891" y="1201783"/>
            <a:ext cx="11220995" cy="53949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4500" indent="-444500"/>
            <a:endParaRPr lang="en-US"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DCBE81D4-8C65-BD0F-A816-B69EAD5A9B75}"/>
              </a:ext>
            </a:extLst>
          </p:cNvPr>
          <p:cNvSpPr txBox="1">
            <a:spLocks noGrp="1"/>
          </p:cNvSpPr>
          <p:nvPr>
            <p:ph type="title" idx="4294967295"/>
          </p:nvPr>
        </p:nvSpPr>
        <p:spPr>
          <a:xfrm>
            <a:off x="600891" y="435164"/>
            <a:ext cx="10750732" cy="7666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Related legislation and guidance (1) </a:t>
            </a:r>
            <a:endParaRPr kumimoji="0" lang="en-GB" sz="3200" b="1" i="0" u="none" strike="noStrike" kern="1200" cap="none" spc="0" normalizeH="0" baseline="0" noProof="0" dirty="0">
              <a:ln>
                <a:noFill/>
              </a:ln>
              <a:solidFill>
                <a:schemeClr val="tx1"/>
              </a:solidFill>
              <a:effectLst/>
              <a:uLnTx/>
              <a:uFillTx/>
              <a:latin typeface="Rubik Medium" panose="00000600000000000000" pitchFamily="2" charset="-79"/>
              <a:ea typeface="+mj-ea"/>
              <a:cs typeface="Rubik Medium" panose="00000600000000000000" pitchFamily="2" charset="-79"/>
            </a:endParaRPr>
          </a:p>
        </p:txBody>
      </p:sp>
      <p:sp>
        <p:nvSpPr>
          <p:cNvPr id="4" name="TextBox 3">
            <a:extLst>
              <a:ext uri="{FF2B5EF4-FFF2-40B4-BE49-F238E27FC236}">
                <a16:creationId xmlns:a16="http://schemas.microsoft.com/office/drawing/2014/main" id="{353183C9-1A07-9F5C-CDCE-8A1CF1CBA166}"/>
              </a:ext>
            </a:extLst>
          </p:cNvPr>
          <p:cNvSpPr txBox="1"/>
          <p:nvPr/>
        </p:nvSpPr>
        <p:spPr>
          <a:xfrm>
            <a:off x="600892" y="1031585"/>
            <a:ext cx="11456126" cy="5647700"/>
          </a:xfrm>
          <a:prstGeom prst="rect">
            <a:avLst/>
          </a:prstGeom>
          <a:noFill/>
        </p:spPr>
        <p:txBody>
          <a:bodyPr wrap="square">
            <a:spAutoFit/>
          </a:bodyPr>
          <a:lstStyle/>
          <a:p>
            <a:r>
              <a:rPr lang="en-GB" sz="1900" b="1" dirty="0">
                <a:latin typeface="Arial" panose="020B0604020202020204" pitchFamily="34" charset="0"/>
                <a:cs typeface="Arial" panose="020B0604020202020204" pitchFamily="34" charset="0"/>
                <a:hlinkClick r:id="rId3"/>
              </a:rPr>
              <a:t>The Care and Support (Eligibility Criteria) Regulations 2015 </a:t>
            </a:r>
            <a:r>
              <a:rPr lang="en-GB" sz="1900" b="1" dirty="0">
                <a:latin typeface="Arial" panose="020B0604020202020204" pitchFamily="34" charset="0"/>
                <a:cs typeface="Arial" panose="020B0604020202020204" pitchFamily="34" charset="0"/>
              </a:rPr>
              <a:t> </a:t>
            </a:r>
            <a:r>
              <a:rPr lang="en-GB" sz="1900" dirty="0">
                <a:latin typeface="Arial" panose="020B0604020202020204" pitchFamily="34" charset="0"/>
                <a:cs typeface="Arial" panose="020B0604020202020204" pitchFamily="34" charset="0"/>
              </a:rPr>
              <a:t>say that eligibility for care and support should include consideration of any caring responsibilities an adult or carer has for a child. Addressing these needs can mitigate against inappropriate care occurring.</a:t>
            </a:r>
          </a:p>
          <a:p>
            <a:endParaRPr lang="en-GB" sz="1900" dirty="0">
              <a:latin typeface="Arial" panose="020B0604020202020204" pitchFamily="34" charset="0"/>
              <a:cs typeface="Arial" panose="020B0604020202020204" pitchFamily="34" charset="0"/>
            </a:endParaRPr>
          </a:p>
          <a:p>
            <a:r>
              <a:rPr lang="en-GB" sz="1900" dirty="0">
                <a:latin typeface="Arial" panose="020B0604020202020204" pitchFamily="34" charset="0"/>
                <a:cs typeface="Arial" panose="020B0604020202020204" pitchFamily="34" charset="0"/>
              </a:rPr>
              <a:t>Duties towards children and young people providing care are set out in the</a:t>
            </a:r>
            <a:r>
              <a:rPr lang="en-GB" sz="1900" b="1" dirty="0">
                <a:latin typeface="Arial" panose="020B0604020202020204" pitchFamily="34" charset="0"/>
                <a:cs typeface="Arial" panose="020B0604020202020204" pitchFamily="34" charset="0"/>
              </a:rPr>
              <a:t> </a:t>
            </a:r>
            <a:r>
              <a:rPr lang="en-GB" sz="1900" b="1" dirty="0">
                <a:latin typeface="Arial" panose="020B0604020202020204" pitchFamily="34" charset="0"/>
                <a:cs typeface="Arial" panose="020B0604020202020204" pitchFamily="34" charset="0"/>
                <a:hlinkClick r:id="rId4"/>
              </a:rPr>
              <a:t>Care and Support (Assessment) Regulations 2014 Regulation (4 )</a:t>
            </a:r>
            <a:r>
              <a:rPr lang="en-GB" sz="1900" dirty="0">
                <a:latin typeface="Arial" panose="020B0604020202020204" pitchFamily="34" charset="0"/>
                <a:cs typeface="Arial" panose="020B0604020202020204" pitchFamily="34" charset="0"/>
                <a:hlinkClick r:id="rId4"/>
              </a:rPr>
              <a:t> </a:t>
            </a:r>
            <a:r>
              <a:rPr lang="en-GB" sz="1900" dirty="0">
                <a:latin typeface="Arial" panose="020B0604020202020204" pitchFamily="34" charset="0"/>
                <a:cs typeface="Arial" panose="020B0604020202020204" pitchFamily="34" charset="0"/>
              </a:rPr>
              <a:t> where councils must assess the impact of caring on a child’s well-being, welfare, education and development and identify whether any of the tasks are inappropriate for the child to perform.</a:t>
            </a:r>
          </a:p>
          <a:p>
            <a:endParaRPr lang="en-GB" sz="1900" dirty="0">
              <a:latin typeface="Arial" panose="020B0604020202020204" pitchFamily="34" charset="0"/>
              <a:cs typeface="Arial" panose="020B0604020202020204" pitchFamily="34" charset="0"/>
            </a:endParaRPr>
          </a:p>
          <a:p>
            <a:r>
              <a:rPr lang="en-GB" sz="1900" dirty="0">
                <a:latin typeface="Arial" panose="020B0604020202020204" pitchFamily="34" charset="0"/>
                <a:cs typeface="Arial" panose="020B0604020202020204" pitchFamily="34" charset="0"/>
              </a:rPr>
              <a:t>If parent-carers of disabled children have support needs, councils must carry out an assessment under </a:t>
            </a:r>
          </a:p>
          <a:p>
            <a:r>
              <a:rPr lang="en-GB" sz="1900" dirty="0">
                <a:latin typeface="Arial" panose="020B0604020202020204" pitchFamily="34" charset="0"/>
                <a:cs typeface="Arial" panose="020B0604020202020204" pitchFamily="34" charset="0"/>
              </a:rPr>
              <a:t>s17ZD of the Children Act 1989, or at the parent-carers request; this includes where a child is not otherwise known to children’s social care.</a:t>
            </a:r>
          </a:p>
          <a:p>
            <a:endParaRPr lang="en-GB" sz="1900" dirty="0">
              <a:latin typeface="Arial" panose="020B0604020202020204" pitchFamily="34" charset="0"/>
              <a:cs typeface="Arial" panose="020B0604020202020204" pitchFamily="34" charset="0"/>
            </a:endParaRPr>
          </a:p>
          <a:p>
            <a:r>
              <a:rPr lang="en-GB" sz="1900" b="1" dirty="0">
                <a:latin typeface="Arial" panose="020B0604020202020204" pitchFamily="34" charset="0"/>
                <a:cs typeface="Arial" panose="020B0604020202020204" pitchFamily="34" charset="0"/>
                <a:hlinkClick r:id="rId5"/>
              </a:rPr>
              <a:t>Working Together to Safeguard Children 2023 –statutory guidance </a:t>
            </a:r>
            <a:endParaRPr lang="en-GB" sz="1900" b="1" dirty="0">
              <a:latin typeface="Arial" panose="020B0604020202020204" pitchFamily="34" charset="0"/>
              <a:cs typeface="Arial" panose="020B0604020202020204" pitchFamily="34" charset="0"/>
            </a:endParaRPr>
          </a:p>
          <a:p>
            <a:r>
              <a:rPr lang="en-GB" sz="1900" dirty="0">
                <a:latin typeface="Arial" panose="020B0604020202020204" pitchFamily="34" charset="0"/>
                <a:cs typeface="Arial" panose="020B0604020202020204" pitchFamily="34" charset="0"/>
              </a:rPr>
              <a:t>Reinforces message that adult services </a:t>
            </a:r>
            <a:r>
              <a:rPr lang="en-GB" sz="1900" b="1" dirty="0">
                <a:latin typeface="Arial" panose="020B0604020202020204" pitchFamily="34" charset="0"/>
                <a:cs typeface="Arial" panose="020B0604020202020204" pitchFamily="34" charset="0"/>
              </a:rPr>
              <a:t>must</a:t>
            </a:r>
            <a:r>
              <a:rPr lang="en-GB" sz="1900" dirty="0">
                <a:latin typeface="Arial" panose="020B0604020202020204" pitchFamily="34" charset="0"/>
                <a:cs typeface="Arial" panose="020B0604020202020204" pitchFamily="34" charset="0"/>
              </a:rPr>
              <a:t> establish whether there are children in the family providing care for an adult and whether the young carers need support; where there this is the case, there is a duty to conduct a young carers’ needs assessment under s17ZA of the Children Act 1989. Adults and children’s social care services should work together to ensure that there is a joined-up approach to assessments and support to families where there are young carers or parent- carers. </a:t>
            </a:r>
          </a:p>
        </p:txBody>
      </p:sp>
    </p:spTree>
    <p:extLst>
      <p:ext uri="{BB962C8B-B14F-4D97-AF65-F5344CB8AC3E}">
        <p14:creationId xmlns:p14="http://schemas.microsoft.com/office/powerpoint/2010/main" val="3798371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695B6-3891-B4F6-66D9-0B68B3F2335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1A13D6-6E3B-0FC0-153D-182F5039FC62}"/>
              </a:ext>
              <a:ext uri="{C183D7F6-B498-43B3-948B-1728B52AA6E4}">
                <adec:decorative xmlns:adec="http://schemas.microsoft.com/office/drawing/2017/decorative" val="1"/>
              </a:ext>
            </a:extLst>
          </p:cNvPr>
          <p:cNvSpPr txBox="1">
            <a:spLocks/>
          </p:cNvSpPr>
          <p:nvPr/>
        </p:nvSpPr>
        <p:spPr>
          <a:xfrm>
            <a:off x="600891" y="1201783"/>
            <a:ext cx="11220995" cy="53949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4500" indent="-444500"/>
            <a:endParaRPr lang="en-US"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EE9B309-C22C-0E3C-FB03-BA955858ECDF}"/>
              </a:ext>
            </a:extLst>
          </p:cNvPr>
          <p:cNvSpPr txBox="1">
            <a:spLocks noGrp="1"/>
          </p:cNvSpPr>
          <p:nvPr>
            <p:ph type="title" idx="4294967295"/>
          </p:nvPr>
        </p:nvSpPr>
        <p:spPr>
          <a:xfrm>
            <a:off x="600891" y="435164"/>
            <a:ext cx="10750732" cy="7666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Related legislation and guidance (2) </a:t>
            </a:r>
            <a:endParaRPr kumimoji="0" lang="en-GB" sz="3200" b="1" i="0" u="none" strike="noStrike" kern="1200" cap="none" spc="0" normalizeH="0" baseline="0" noProof="0" dirty="0">
              <a:ln>
                <a:noFill/>
              </a:ln>
              <a:solidFill>
                <a:schemeClr val="tx1"/>
              </a:solidFill>
              <a:effectLst/>
              <a:uLnTx/>
              <a:uFillTx/>
              <a:latin typeface="Rubik Medium" panose="00000600000000000000" pitchFamily="2" charset="-79"/>
              <a:ea typeface="+mj-ea"/>
              <a:cs typeface="Rubik Medium" panose="00000600000000000000" pitchFamily="2" charset="-79"/>
            </a:endParaRPr>
          </a:p>
        </p:txBody>
      </p:sp>
      <p:sp>
        <p:nvSpPr>
          <p:cNvPr id="4" name="TextBox 3">
            <a:extLst>
              <a:ext uri="{FF2B5EF4-FFF2-40B4-BE49-F238E27FC236}">
                <a16:creationId xmlns:a16="http://schemas.microsoft.com/office/drawing/2014/main" id="{EFCA0759-C710-19C5-0912-AF958526F3EB}"/>
              </a:ext>
            </a:extLst>
          </p:cNvPr>
          <p:cNvSpPr txBox="1"/>
          <p:nvPr/>
        </p:nvSpPr>
        <p:spPr>
          <a:xfrm>
            <a:off x="600892" y="1098497"/>
            <a:ext cx="11220994" cy="5970865"/>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hlinkClick r:id="rId3"/>
              </a:rPr>
              <a:t>The Children Act 1989</a:t>
            </a:r>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Section 17 of The Children Act says a child is “in need” in law if:</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he/she is unlikely to achieve or maintain or to have the opportunity to achieve or maintain a reasonable standard of health or development without provision of services from the council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his or her health or development is likely to be significantly impaired, or further impaired, without the provision of services from the council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he or she has a disability. </a:t>
            </a:r>
          </a:p>
          <a:p>
            <a:endParaRPr lang="en-GB" sz="2000" dirty="0">
              <a:highlight>
                <a:srgbClr val="FFFF00"/>
              </a:highlight>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hlinkClick r:id="rId4"/>
              </a:rPr>
              <a:t>Children and Families Act 2014</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 see </a:t>
            </a:r>
            <a:r>
              <a:rPr lang="en-GB" sz="2000" b="1" dirty="0">
                <a:latin typeface="Arial" panose="020B0604020202020204" pitchFamily="34" charset="0"/>
                <a:cs typeface="Arial" panose="020B0604020202020204" pitchFamily="34" charset="0"/>
                <a:hlinkClick r:id="rId4"/>
              </a:rPr>
              <a:t>LGA Young Carers’ Needs Assessment briefing </a:t>
            </a:r>
            <a:r>
              <a:rPr lang="en-GB" sz="2000" dirty="0">
                <a:latin typeface="Arial" panose="020B0604020202020204" pitchFamily="34" charset="0"/>
                <a:cs typeface="Arial" panose="020B0604020202020204" pitchFamily="34" charset="0"/>
              </a:rPr>
              <a:t>for more detail. </a:t>
            </a:r>
          </a:p>
          <a:p>
            <a:r>
              <a:rPr lang="en-GB" sz="2000" dirty="0">
                <a:latin typeface="Arial" panose="020B0604020202020204" pitchFamily="34" charset="0"/>
                <a:cs typeface="Arial" panose="020B0604020202020204" pitchFamily="34" charset="0"/>
              </a:rPr>
              <a:t>The Children and Families Act 2014 amended the Children Act 1989 to make it easier for young carers to get an assessment of their needs. Councils must offer an assessment where it </a:t>
            </a:r>
            <a:r>
              <a:rPr lang="en-GB" sz="2000" i="1" dirty="0">
                <a:latin typeface="Arial" panose="020B0604020202020204" pitchFamily="34" charset="0"/>
                <a:cs typeface="Arial" panose="020B0604020202020204" pitchFamily="34" charset="0"/>
              </a:rPr>
              <a:t>appears</a:t>
            </a:r>
            <a:r>
              <a:rPr lang="en-GB" sz="2000" dirty="0">
                <a:latin typeface="Arial" panose="020B0604020202020204" pitchFamily="34" charset="0"/>
                <a:cs typeface="Arial" panose="020B0604020202020204" pitchFamily="34" charset="0"/>
              </a:rPr>
              <a:t> that a child is involved in providing care. </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New Sections 17ZA to 17ZC were inserted giving young carers and parent-carers in England a right to an assessment of their own needs. </a:t>
            </a:r>
          </a:p>
          <a:p>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Carers Trust also provide a useful </a:t>
            </a:r>
            <a:r>
              <a:rPr lang="en-GB" sz="2000" dirty="0">
                <a:latin typeface="Arial" panose="020B0604020202020204" pitchFamily="34" charset="0"/>
                <a:cs typeface="Arial" panose="020B0604020202020204" pitchFamily="34" charset="0"/>
                <a:hlinkClick r:id="rId5"/>
              </a:rPr>
              <a:t>summary of The Children and Families Act</a:t>
            </a:r>
            <a:r>
              <a:rPr lang="en-GB" sz="2000" dirty="0">
                <a:latin typeface="Arial" panose="020B0604020202020204" pitchFamily="34" charset="0"/>
                <a:cs typeface="Arial" panose="020B0604020202020204" pitchFamily="34" charset="0"/>
              </a:rPr>
              <a:t>.</a:t>
            </a:r>
          </a:p>
          <a:p>
            <a:endParaRPr lang="en-GB"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3970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3D166-7A10-29E5-2677-F940AD8279A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8B116F-8257-7834-BDCE-C15552BDAC35}"/>
              </a:ext>
              <a:ext uri="{C183D7F6-B498-43B3-948B-1728B52AA6E4}">
                <adec:decorative xmlns:adec="http://schemas.microsoft.com/office/drawing/2017/decorative" val="1"/>
              </a:ext>
            </a:extLst>
          </p:cNvPr>
          <p:cNvSpPr txBox="1">
            <a:spLocks/>
          </p:cNvSpPr>
          <p:nvPr/>
        </p:nvSpPr>
        <p:spPr>
          <a:xfrm>
            <a:off x="600891" y="1201783"/>
            <a:ext cx="11220995" cy="53949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4500" indent="-444500"/>
            <a:endParaRPr lang="en-US"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ABF372D-7061-D4F4-A59F-240E5928D7C7}"/>
              </a:ext>
            </a:extLst>
          </p:cNvPr>
          <p:cNvSpPr txBox="1">
            <a:spLocks noGrp="1"/>
          </p:cNvSpPr>
          <p:nvPr>
            <p:ph type="title" idx="4294967295"/>
          </p:nvPr>
        </p:nvSpPr>
        <p:spPr>
          <a:xfrm>
            <a:off x="600891" y="435164"/>
            <a:ext cx="10750732" cy="7666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kern="1200">
                <a:solidFill>
                  <a:schemeClr val="bg1"/>
                </a:solidFill>
                <a:latin typeface="Rubik Medium" panose="00000600000000000000" pitchFamily="2" charset="-79"/>
                <a:ea typeface="+mj-ea"/>
                <a:cs typeface="Rubik Medium" panose="00000600000000000000" pitchFamily="2" charset="-79"/>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Related legislation and guidance (3) </a:t>
            </a:r>
            <a:endParaRPr kumimoji="0" lang="en-GB" sz="3200" b="1" i="0" u="none" strike="noStrike" kern="1200" cap="none" spc="0" normalizeH="0" baseline="0" noProof="0" dirty="0">
              <a:ln>
                <a:noFill/>
              </a:ln>
              <a:solidFill>
                <a:schemeClr val="tx1"/>
              </a:solidFill>
              <a:effectLst/>
              <a:uLnTx/>
              <a:uFillTx/>
              <a:latin typeface="Rubik Medium" panose="00000600000000000000" pitchFamily="2" charset="-79"/>
              <a:ea typeface="+mj-ea"/>
              <a:cs typeface="Rubik Medium" panose="00000600000000000000" pitchFamily="2" charset="-79"/>
            </a:endParaRPr>
          </a:p>
        </p:txBody>
      </p:sp>
      <p:sp>
        <p:nvSpPr>
          <p:cNvPr id="4" name="TextBox 3">
            <a:extLst>
              <a:ext uri="{FF2B5EF4-FFF2-40B4-BE49-F238E27FC236}">
                <a16:creationId xmlns:a16="http://schemas.microsoft.com/office/drawing/2014/main" id="{D5B9AE22-EB6F-6C43-3285-C203CDDF7E81}"/>
              </a:ext>
            </a:extLst>
          </p:cNvPr>
          <p:cNvSpPr txBox="1"/>
          <p:nvPr/>
        </p:nvSpPr>
        <p:spPr>
          <a:xfrm>
            <a:off x="600891" y="1045028"/>
            <a:ext cx="11220994" cy="5047536"/>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The Health and Care Act 2022 – </a:t>
            </a:r>
            <a:r>
              <a:rPr lang="en-GB" sz="2000" dirty="0">
                <a:latin typeface="Arial" panose="020B0604020202020204" pitchFamily="34" charset="0"/>
                <a:cs typeface="Arial" panose="020B0604020202020204" pitchFamily="34" charset="0"/>
              </a:rPr>
              <a:t>for</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a more </a:t>
            </a:r>
            <a:r>
              <a:rPr lang="en-GB" sz="2000" b="1" dirty="0">
                <a:latin typeface="Arial" panose="020B0604020202020204" pitchFamily="34" charset="0"/>
                <a:cs typeface="Arial" panose="020B0604020202020204" pitchFamily="34" charset="0"/>
                <a:hlinkClick r:id="rId3"/>
              </a:rPr>
              <a:t>detailed briefing </a:t>
            </a:r>
            <a:r>
              <a:rPr lang="en-GB" sz="2000" dirty="0">
                <a:latin typeface="Arial" panose="020B0604020202020204" pitchFamily="34" charset="0"/>
                <a:cs typeface="Arial" panose="020B0604020202020204" pitchFamily="34" charset="0"/>
              </a:rPr>
              <a:t>see the LGA website</a:t>
            </a:r>
          </a:p>
          <a:p>
            <a:endParaRPr lang="en-GB"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‘Carers’ are not  defined, but taken to mean unpaid carers, including parents of disabled children and young carers where relevant.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Duties on the NHS and Integrated Care Boards (ICBs) relevant to unpaid carers:</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Extended duty on NHS England and ICBs to consult “carers and representatives” about the planning and development of commissioning arrangements for their services, or changes to these services which may affect them.</a:t>
            </a:r>
          </a:p>
          <a:p>
            <a:pPr marL="285750"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 duty on ICBs to promote the involvement of carers in decisions relating to prevention, diagnosis, treatment or care in relation to those being cared for. </a:t>
            </a:r>
          </a:p>
          <a:p>
            <a:pPr marL="285750"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 duty to involve carers in decisions and planning when discharging patients from hospital with care and support needs</a:t>
            </a:r>
            <a:r>
              <a:rPr lang="en-GB" dirty="0">
                <a:latin typeface="Arial" panose="020B0604020202020204" pitchFamily="34" charset="0"/>
                <a:cs typeface="Arial" panose="020B0604020202020204" pitchFamily="34" charset="0"/>
              </a:rPr>
              <a:t>. See </a:t>
            </a:r>
            <a:r>
              <a:rPr lang="en-GB" b="1" dirty="0">
                <a:latin typeface="Arial" panose="020B0604020202020204" pitchFamily="34" charset="0"/>
                <a:cs typeface="Arial" panose="020B0604020202020204" pitchFamily="34" charset="0"/>
                <a:hlinkClick r:id="rId4"/>
              </a:rPr>
              <a:t>London Toolkit </a:t>
            </a:r>
            <a:r>
              <a:rPr lang="en-GB" dirty="0">
                <a:latin typeface="Arial" panose="020B0604020202020204" pitchFamily="34" charset="0"/>
                <a:cs typeface="Arial" panose="020B0604020202020204" pitchFamily="34" charset="0"/>
              </a:rPr>
              <a:t>on Carers &amp; Hospital Discharge.</a:t>
            </a:r>
            <a:endParaRPr lang="en-GB" sz="1400"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0902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B3BB3-EAD7-D98E-53D7-BA1AEB85AB4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4154B37-B516-9E63-7E11-A6F38A59405D}"/>
              </a:ext>
            </a:extLst>
          </p:cNvPr>
          <p:cNvSpPr>
            <a:spLocks noGrp="1"/>
          </p:cNvSpPr>
          <p:nvPr>
            <p:ph type="title"/>
          </p:nvPr>
        </p:nvSpPr>
        <p:spPr>
          <a:xfrm>
            <a:off x="1419497" y="294594"/>
            <a:ext cx="9353006" cy="439329"/>
          </a:xfrm>
        </p:spPr>
        <p:txBody>
          <a:bodyPr/>
          <a:lstStyle/>
          <a:p>
            <a:pPr algn="ctr"/>
            <a:r>
              <a:rPr lang="en-GB" sz="2800" b="1" dirty="0">
                <a:solidFill>
                  <a:schemeClr val="tx1"/>
                </a:solidFill>
                <a:latin typeface="Arial" panose="020B0604020202020204" pitchFamily="34" charset="0"/>
                <a:cs typeface="Arial" panose="020B0604020202020204" pitchFamily="34" charset="0"/>
              </a:rPr>
              <a:t>CQC assessment</a:t>
            </a:r>
          </a:p>
        </p:txBody>
      </p:sp>
      <p:sp>
        <p:nvSpPr>
          <p:cNvPr id="2" name="Content Placeholder 1">
            <a:extLst>
              <a:ext uri="{FF2B5EF4-FFF2-40B4-BE49-F238E27FC236}">
                <a16:creationId xmlns:a16="http://schemas.microsoft.com/office/drawing/2014/main" id="{1718A492-8566-8D66-C8F0-361F9AA514FE}"/>
              </a:ext>
            </a:extLst>
          </p:cNvPr>
          <p:cNvSpPr>
            <a:spLocks noGrp="1"/>
          </p:cNvSpPr>
          <p:nvPr>
            <p:ph sz="quarter" idx="10"/>
          </p:nvPr>
        </p:nvSpPr>
        <p:spPr>
          <a:xfrm>
            <a:off x="483416" y="733923"/>
            <a:ext cx="11090275" cy="5390153"/>
          </a:xfrm>
        </p:spPr>
        <p:txBody>
          <a:bodyPr/>
          <a:lstStyle/>
          <a:p>
            <a:pPr>
              <a:lnSpc>
                <a:spcPct val="100000"/>
              </a:lnSpc>
              <a:spcBef>
                <a:spcPts val="0"/>
              </a:spcBef>
            </a:pPr>
            <a:r>
              <a:rPr lang="en-GB" sz="2100" dirty="0">
                <a:solidFill>
                  <a:schemeClr val="tx1"/>
                </a:solidFill>
                <a:latin typeface="Arial" panose="020B0604020202020204" pitchFamily="34" charset="0"/>
                <a:ea typeface="PMingLiU-ExtB" panose="02020500000000000000" pitchFamily="18" charset="-120"/>
                <a:cs typeface="Arial" panose="020B0604020202020204" pitchFamily="34" charset="0"/>
              </a:rPr>
              <a:t>A detailed </a:t>
            </a:r>
            <a:r>
              <a:rPr lang="en-GB" sz="2100" dirty="0">
                <a:solidFill>
                  <a:schemeClr val="tx1"/>
                </a:solidFill>
                <a:latin typeface="Arial" panose="020B0604020202020204" pitchFamily="34" charset="0"/>
                <a:ea typeface="PMingLiU-ExtB" panose="02020500000000000000" pitchFamily="18" charset="-120"/>
                <a:cs typeface="Arial" panose="020B0604020202020204" pitchFamily="34" charset="0"/>
                <a:hlinkClick r:id="rId3"/>
              </a:rPr>
              <a:t>toolkit about unpaid carers and preparing for CQC assessment</a:t>
            </a:r>
            <a:r>
              <a:rPr lang="en-GB" sz="2100" dirty="0">
                <a:solidFill>
                  <a:schemeClr val="tx1"/>
                </a:solidFill>
                <a:latin typeface="Arial" panose="020B0604020202020204" pitchFamily="34" charset="0"/>
                <a:ea typeface="PMingLiU-ExtB" panose="02020500000000000000" pitchFamily="18" charset="-120"/>
                <a:cs typeface="Arial" panose="020B0604020202020204" pitchFamily="34" charset="0"/>
              </a:rPr>
              <a:t> is available on the LGA website. </a:t>
            </a:r>
          </a:p>
          <a:p>
            <a:pPr>
              <a:lnSpc>
                <a:spcPct val="100000"/>
              </a:lnSpc>
              <a:spcBef>
                <a:spcPts val="0"/>
              </a:spcBef>
            </a:pPr>
            <a:endParaRPr lang="en-GB" altLang="en-US" sz="2100" b="0" dirty="0">
              <a:solidFill>
                <a:prstClr val="black"/>
              </a:solidFill>
              <a:latin typeface="Arial" panose="020B0604020202020204" pitchFamily="34" charset="0"/>
              <a:ea typeface="+mn-ea"/>
              <a:cs typeface="Arial" panose="020B0604020202020204" pitchFamily="34" charset="0"/>
            </a:endParaRPr>
          </a:p>
          <a:p>
            <a:pPr>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The aim of CQC assessment is to provide assurance to local people about how well councils are discharging their duties under Part 1 of The Care Act 2014.</a:t>
            </a:r>
          </a:p>
          <a:p>
            <a:pPr>
              <a:lnSpc>
                <a:spcPct val="100000"/>
              </a:lnSpc>
              <a:spcBef>
                <a:spcPts val="0"/>
              </a:spcBef>
            </a:pPr>
            <a:endParaRPr lang="en-GB" altLang="en-US" sz="2100" b="0" dirty="0">
              <a:solidFill>
                <a:prstClr val="black"/>
              </a:solidFill>
              <a:latin typeface="Arial" panose="020B0604020202020204" pitchFamily="34" charset="0"/>
              <a:ea typeface="+mn-ea"/>
              <a:cs typeface="Arial" panose="020B0604020202020204" pitchFamily="34" charset="0"/>
              <a:hlinkClick r:id="rId4"/>
            </a:endParaRPr>
          </a:p>
          <a:p>
            <a:pPr>
              <a:lnSpc>
                <a:spcPct val="100000"/>
              </a:lnSpc>
              <a:spcBef>
                <a:spcPts val="0"/>
              </a:spcBef>
            </a:pPr>
            <a:r>
              <a:rPr lang="en-GB" altLang="en-US" sz="2100" b="1" dirty="0">
                <a:solidFill>
                  <a:prstClr val="black"/>
                </a:solidFill>
                <a:latin typeface="Arial" panose="020B0604020202020204" pitchFamily="34" charset="0"/>
                <a:ea typeface="+mn-ea"/>
                <a:cs typeface="Arial" panose="020B0604020202020204" pitchFamily="34" charset="0"/>
                <a:hlinkClick r:id="rId4"/>
              </a:rPr>
              <a:t>Single assessment framework</a:t>
            </a:r>
            <a:r>
              <a:rPr lang="en-GB" altLang="en-US" sz="2100" b="1" dirty="0">
                <a:solidFill>
                  <a:prstClr val="black"/>
                </a:solidFill>
                <a:latin typeface="Arial" panose="020B0604020202020204" pitchFamily="34" charset="0"/>
                <a:ea typeface="+mn-ea"/>
                <a:cs typeface="Arial" panose="020B0604020202020204" pitchFamily="34" charset="0"/>
              </a:rPr>
              <a:t> </a:t>
            </a:r>
            <a:r>
              <a:rPr lang="en-GB" altLang="en-US" sz="2100" dirty="0">
                <a:solidFill>
                  <a:prstClr val="black"/>
                </a:solidFill>
                <a:latin typeface="Arial" panose="020B0604020202020204" pitchFamily="34" charset="0"/>
                <a:ea typeface="+mn-ea"/>
                <a:cs typeface="Arial" panose="020B0604020202020204" pitchFamily="34" charset="0"/>
              </a:rPr>
              <a:t>is </a:t>
            </a:r>
            <a:r>
              <a:rPr lang="en-GB" altLang="en-US" sz="2100" b="0" dirty="0">
                <a:solidFill>
                  <a:prstClr val="black"/>
                </a:solidFill>
                <a:latin typeface="Arial" panose="020B0604020202020204" pitchFamily="34" charset="0"/>
                <a:ea typeface="+mn-ea"/>
                <a:cs typeface="Arial" panose="020B0604020202020204" pitchFamily="34" charset="0"/>
              </a:rPr>
              <a:t>structured around four themes:</a:t>
            </a:r>
          </a:p>
          <a:p>
            <a:pPr indent="266700">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1. How local authorities work with people</a:t>
            </a:r>
          </a:p>
          <a:p>
            <a:pPr indent="266700">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2. How local authorities provide support</a:t>
            </a:r>
          </a:p>
          <a:p>
            <a:pPr indent="266700">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3. How local authorities ensure safety within the local system</a:t>
            </a:r>
          </a:p>
          <a:p>
            <a:pPr indent="266700">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4. Leadership</a:t>
            </a:r>
          </a:p>
          <a:p>
            <a:pPr marL="552450" indent="-285750">
              <a:lnSpc>
                <a:spcPct val="100000"/>
              </a:lnSpc>
              <a:spcBef>
                <a:spcPts val="0"/>
              </a:spcBef>
              <a:buFont typeface="Wingdings" panose="05000000000000000000" pitchFamily="2" charset="2"/>
              <a:buChar char="§"/>
            </a:pPr>
            <a:endParaRPr lang="en-GB" altLang="en-US" sz="2100" b="0" dirty="0">
              <a:solidFill>
                <a:prstClr val="black"/>
              </a:solidFill>
              <a:latin typeface="Arial" panose="020B0604020202020204" pitchFamily="34" charset="0"/>
              <a:ea typeface="+mn-ea"/>
              <a:cs typeface="Arial" panose="020B0604020202020204" pitchFamily="34" charset="0"/>
            </a:endParaRPr>
          </a:p>
          <a:p>
            <a:pPr>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Each theme is underpinned by a set of quality statements using an ‘I/we’ approach.</a:t>
            </a:r>
          </a:p>
          <a:p>
            <a:pPr>
              <a:lnSpc>
                <a:spcPct val="100000"/>
              </a:lnSpc>
              <a:spcBef>
                <a:spcPts val="0"/>
              </a:spcBef>
            </a:pPr>
            <a:endParaRPr lang="en-GB" altLang="en-US" sz="2100" dirty="0">
              <a:solidFill>
                <a:prstClr val="black"/>
              </a:solidFill>
              <a:latin typeface="Arial" panose="020B0604020202020204" pitchFamily="34" charset="0"/>
              <a:cs typeface="Arial" panose="020B0604020202020204" pitchFamily="34" charset="0"/>
            </a:endParaRPr>
          </a:p>
          <a:p>
            <a:pPr>
              <a:lnSpc>
                <a:spcPct val="100000"/>
              </a:lnSpc>
              <a:spcBef>
                <a:spcPts val="0"/>
              </a:spcBef>
            </a:pPr>
            <a:r>
              <a:rPr lang="en-GB" altLang="en-US" sz="2100" b="0" dirty="0">
                <a:solidFill>
                  <a:prstClr val="black"/>
                </a:solidFill>
                <a:latin typeface="Arial" panose="020B0604020202020204" pitchFamily="34" charset="0"/>
                <a:ea typeface="+mn-ea"/>
                <a:cs typeface="Arial" panose="020B0604020202020204" pitchFamily="34" charset="0"/>
              </a:rPr>
              <a:t>CQC will seek evidence in support of each quality statement from a) public sources </a:t>
            </a:r>
            <a:r>
              <a:rPr lang="en-GB" altLang="en-US" sz="2100" b="0" dirty="0" err="1">
                <a:solidFill>
                  <a:prstClr val="black"/>
                </a:solidFill>
                <a:latin typeface="Arial" panose="020B0604020202020204" pitchFamily="34" charset="0"/>
                <a:ea typeface="+mn-ea"/>
                <a:cs typeface="Arial" panose="020B0604020202020204" pitchFamily="34" charset="0"/>
              </a:rPr>
              <a:t>eg</a:t>
            </a:r>
            <a:r>
              <a:rPr lang="en-GB" altLang="en-US" sz="2100" b="0" dirty="0">
                <a:solidFill>
                  <a:prstClr val="black"/>
                </a:solidFill>
                <a:latin typeface="Arial" panose="020B0604020202020204" pitchFamily="34" charset="0"/>
                <a:ea typeface="+mn-ea"/>
                <a:cs typeface="Arial" panose="020B0604020202020204" pitchFamily="34" charset="0"/>
              </a:rPr>
              <a:t> SACE data, carers strategies b) evidence submitted by councils as part of their Information Return (IR) to CQC and c) evidence collected directly through talking to people – in this case unpaid carers – as well as providers, council staff and leaders.</a:t>
            </a:r>
          </a:p>
          <a:p>
            <a:endParaRPr lang="en-GB" dirty="0"/>
          </a:p>
        </p:txBody>
      </p:sp>
    </p:spTree>
    <p:extLst>
      <p:ext uri="{BB962C8B-B14F-4D97-AF65-F5344CB8AC3E}">
        <p14:creationId xmlns:p14="http://schemas.microsoft.com/office/powerpoint/2010/main" val="770469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 Wrong Doors - ADASS presentation - Feb 2023.potx" id="{EDBC2CBC-E2C0-482E-8C5D-DCB8DC43B31B}" vid="{DEBDA77B-8277-4656-A581-549CC04CB55B}"/>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ver slide LGA and ADAS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7935682-55D6-B046-9423-EAF776D103DD}" vid="{B785AB0F-BCC4-BF4F-8AC3-7B729FF6D5A2}"/>
    </a:ext>
  </a:extLst>
</a:theme>
</file>

<file path=ppt/theme/theme4.xml><?xml version="1.0" encoding="utf-8"?>
<a:theme xmlns:a="http://schemas.openxmlformats.org/drawingml/2006/main" name="1_Cover slide ADAS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7935682-55D6-B046-9423-EAF776D103DD}" vid="{BE94282A-7166-E24E-A5AE-87F4CABCC21C}"/>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f03ece1-b365-4511-a925-fb8a316b7eb2" xsi:nil="true"/>
    <lcf76f155ced4ddcb4097134ff3c332f xmlns="f8cd1418-2099-4e4a-9354-56f922426c0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7E47678C5B76E489E5835EC3C5F489B" ma:contentTypeVersion="19" ma:contentTypeDescription="Create a new document." ma:contentTypeScope="" ma:versionID="59af6ffcc353ab606f3234d695e4b704">
  <xsd:schema xmlns:xsd="http://www.w3.org/2001/XMLSchema" xmlns:xs="http://www.w3.org/2001/XMLSchema" xmlns:p="http://schemas.microsoft.com/office/2006/metadata/properties" xmlns:ns2="df03ece1-b365-4511-a925-fb8a316b7eb2" xmlns:ns3="f8cd1418-2099-4e4a-9354-56f922426c0b" xmlns:ns4="60b47cac-d386-4592-b311-0ab9f0c89672" targetNamespace="http://schemas.microsoft.com/office/2006/metadata/properties" ma:root="true" ma:fieldsID="b4ebdfdf20400bcd1b03505b22fac4ce" ns2:_="" ns3:_="" ns4:_="">
    <xsd:import namespace="df03ece1-b365-4511-a925-fb8a316b7eb2"/>
    <xsd:import namespace="f8cd1418-2099-4e4a-9354-56f922426c0b"/>
    <xsd:import namespace="60b47cac-d386-4592-b311-0ab9f0c89672"/>
    <xsd:element name="properties">
      <xsd:complexType>
        <xsd:sequence>
          <xsd:element name="documentManagement">
            <xsd:complexType>
              <xsd:all>
                <xsd:element ref="ns2:TaxCatchAll" minOccurs="0"/>
                <xsd:element ref="ns2:TaxCatchAllLabel"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4:SharedWithUsers" minOccurs="0"/>
                <xsd:element ref="ns4:SharedWithDetails"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03ece1-b365-4511-a925-fb8a316b7eb2" elementFormDefault="qualified">
    <xsd:import namespace="http://schemas.microsoft.com/office/2006/documentManagement/types"/>
    <xsd:import namespace="http://schemas.microsoft.com/office/infopath/2007/PartnerControls"/>
    <xsd:element name="TaxCatchAll" ma:index="4" nillable="true" ma:displayName="Taxonomy Catch All Column" ma:hidden="true" ma:list="{c3136911-1bf2-44cf-becb-a9a7cf246165}" ma:internalName="TaxCatchAll" ma:showField="CatchAllData" ma:web="60b47cac-d386-4592-b311-0ab9f0c89672">
      <xsd:complexType>
        <xsd:complexContent>
          <xsd:extension base="dms:MultiChoiceLookup">
            <xsd:sequence>
              <xsd:element name="Value" type="dms:Lookup" maxOccurs="unbounded" minOccurs="0" nillable="true"/>
            </xsd:sequence>
          </xsd:extension>
        </xsd:complexContent>
      </xsd:complexType>
    </xsd:element>
    <xsd:element name="TaxCatchAllLabel" ma:index="5" nillable="true" ma:displayName="Taxonomy Catch All Column1" ma:hidden="true" ma:list="{c3136911-1bf2-44cf-becb-a9a7cf246165}" ma:internalName="TaxCatchAllLabel" ma:readOnly="true" ma:showField="CatchAllDataLabel" ma:web="60b47cac-d386-4592-b311-0ab9f0c8967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8cd1418-2099-4e4a-9354-56f922426c0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a591c42-f103-4e94-b0a2-f5c6c6996d84"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b47cac-d386-4592-b311-0ab9f0c8967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ca591c42-f103-4e94-b0a2-f5c6c6996d84" ContentTypeId="0x0101" PreviousValue="false"/>
</file>

<file path=customXml/itemProps1.xml><?xml version="1.0" encoding="utf-8"?>
<ds:datastoreItem xmlns:ds="http://schemas.openxmlformats.org/officeDocument/2006/customXml" ds:itemID="{258764C8-2395-4584-A416-DFD04E077444}">
  <ds:schemaRefs>
    <ds:schemaRef ds:uri="http://schemas.microsoft.com/sharepoint/v3/contenttype/forms"/>
  </ds:schemaRefs>
</ds:datastoreItem>
</file>

<file path=customXml/itemProps2.xml><?xml version="1.0" encoding="utf-8"?>
<ds:datastoreItem xmlns:ds="http://schemas.openxmlformats.org/officeDocument/2006/customXml" ds:itemID="{E7B1DFC4-2B4D-450D-8B7F-95F950E1D7A3}">
  <ds:schemaRefs>
    <ds:schemaRef ds:uri="http://purl.org/dc/elements/1.1/"/>
    <ds:schemaRef ds:uri="http://purl.org/dc/terms/"/>
    <ds:schemaRef ds:uri="http://purl.org/dc/dcmitype/"/>
    <ds:schemaRef ds:uri="60b47cac-d386-4592-b311-0ab9f0c89672"/>
    <ds:schemaRef ds:uri="http://schemas.microsoft.com/office/2006/documentManagement/types"/>
    <ds:schemaRef ds:uri="http://schemas.openxmlformats.org/package/2006/metadata/core-properties"/>
    <ds:schemaRef ds:uri="f8cd1418-2099-4e4a-9354-56f922426c0b"/>
    <ds:schemaRef ds:uri="df03ece1-b365-4511-a925-fb8a316b7eb2"/>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0168D482-21E1-4B55-A856-6AFDF5C83C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03ece1-b365-4511-a925-fb8a316b7eb2"/>
    <ds:schemaRef ds:uri="f8cd1418-2099-4e4a-9354-56f922426c0b"/>
    <ds:schemaRef ds:uri="60b47cac-d386-4592-b311-0ab9f0c896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718C0DF-4245-4566-A552-BD5138F230EF}">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No Wrong Doors - ADASS presentation - Feb 2023-FTZZW93</Template>
  <TotalTime>12473</TotalTime>
  <Words>6260</Words>
  <Application>Microsoft Office PowerPoint</Application>
  <PresentationFormat>Widescreen</PresentationFormat>
  <Paragraphs>309</Paragraphs>
  <Slides>24</Slides>
  <Notes>24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24</vt:i4>
      </vt:variant>
    </vt:vector>
  </HeadingPairs>
  <TitlesOfParts>
    <vt:vector size="35" baseType="lpstr">
      <vt:lpstr>Aptos</vt:lpstr>
      <vt:lpstr>Arial</vt:lpstr>
      <vt:lpstr>Arial</vt:lpstr>
      <vt:lpstr>GDS Transport</vt:lpstr>
      <vt:lpstr>Rubik</vt:lpstr>
      <vt:lpstr>Rubik Medium</vt:lpstr>
      <vt:lpstr>Wingdings</vt:lpstr>
      <vt:lpstr>Office Theme</vt:lpstr>
      <vt:lpstr>1_Office Theme</vt:lpstr>
      <vt:lpstr>Cover slide LGA and ADASS</vt:lpstr>
      <vt:lpstr>1_Cover slide ADASS</vt:lpstr>
      <vt:lpstr>PowerPoint Presentation</vt:lpstr>
      <vt:lpstr>The Care Act, Young Carers and Parent-Carers  Overview of the duties placed on councils under the Care Act 2014 as they relate to young carers and parent-carers to support preparation for CQC assessment  </vt:lpstr>
      <vt:lpstr>Definitions: carers</vt:lpstr>
      <vt:lpstr>Which carers are we talking about today?</vt:lpstr>
      <vt:lpstr>Key statutory duties under the Care Act 2014</vt:lpstr>
      <vt:lpstr>Related legislation and guidance (1) </vt:lpstr>
      <vt:lpstr>Related legislation and guidance (2) </vt:lpstr>
      <vt:lpstr>Related legislation and guidance (3) </vt:lpstr>
      <vt:lpstr>CQC assessment</vt:lpstr>
      <vt:lpstr>What does wellbeing mean for young carers?  </vt:lpstr>
      <vt:lpstr>Wellbeing…</vt:lpstr>
      <vt:lpstr>Advice and information for young carers and parent-carers </vt:lpstr>
      <vt:lpstr>A whole-family approach and ‘No Wrong Doors for Young Carers’  </vt:lpstr>
      <vt:lpstr>Embedding a whole family approach and ‘No Wrong Doors for Young Carers’ in Leeds    </vt:lpstr>
      <vt:lpstr>Transitions assessments for young carers and parent-carers (1)</vt:lpstr>
      <vt:lpstr>Transitions assessments for young carers and parent-carers (2)</vt:lpstr>
      <vt:lpstr>What must a transitions assessment include?</vt:lpstr>
      <vt:lpstr>Why is it so important to get transitions right?</vt:lpstr>
      <vt:lpstr>What are inappropriate or excessive levels of care?</vt:lpstr>
      <vt:lpstr>Some tips to prepare for CQC questions about support for young carers and parent carers…</vt:lpstr>
      <vt:lpstr>Some tips to prepare for CQC questions about support for young carers and parent carers…a quick checklist</vt:lpstr>
      <vt:lpstr>Thank you! </vt:lpstr>
      <vt:lpstr>Further reading and useful resources (1)</vt:lpstr>
      <vt:lpstr>Further reading and useful resources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Wrong Doors for Young Carers</dc:title>
  <dc:creator>Andy McGowan</dc:creator>
  <cp:lastModifiedBy>Sylvester Williams</cp:lastModifiedBy>
  <cp:revision>242</cp:revision>
  <cp:lastPrinted>2025-02-20T14:15:14Z</cp:lastPrinted>
  <dcterms:created xsi:type="dcterms:W3CDTF">2023-02-13T16:02:40Z</dcterms:created>
  <dcterms:modified xsi:type="dcterms:W3CDTF">2025-06-05T20:04:53Z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0x01010057E47678C5B76E489E5835EC3C5F489B</vt:lpwstr>
  </property>
  <property fmtid="{D5CDD505-2E9C-101B-9397-08002B2CF9AE}" pid="3" name="MediaServiceImageTags">
    <vt:lpwstr/>
  </property>
</Properties>
</file>