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54600" autoAdjust="0"/>
  </p:normalViewPr>
  <p:slideViewPr>
    <p:cSldViewPr snapToGrid="0" snapToObjects="1">
      <p:cViewPr varScale="1">
        <p:scale>
          <a:sx n="69" d="100"/>
          <a:sy n="69" d="100"/>
        </p:scale>
        <p:origin x="28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386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B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6675120" y="64008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51B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77724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Democracy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visit from your local councillor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640080" y="2880360"/>
            <a:ext cx="5486400" cy="1005840"/>
          </a:xfrm>
          <a:prstGeom prst="rect">
            <a:avLst/>
          </a:prstGeom>
          <a:solidFill>
            <a:srgbClr val="FFFFFF">
              <a:alpha val="15000"/>
            </a:srgbClr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822960" y="2999232"/>
            <a:ext cx="5120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Your name and council – edit before your visit ]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7A1269"/>
          </a:solidFill>
          <a:ln w="12700">
            <a:solidFill>
              <a:srgbClr val="7A1269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Activity: Decision time!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508760"/>
          </a:xfrm>
          <a:prstGeom prst="rect">
            <a:avLst/>
          </a:prstGeom>
          <a:solidFill>
            <a:srgbClr val="F3E6F1"/>
          </a:solidFill>
          <a:ln w="1905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658368" y="116128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951B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scenario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58368" y="1536192"/>
            <a:ext cx="7845552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 your chosen scenario here; replicate the slide, if you want to do </a:t>
            </a:r>
            <a:r>
              <a:rPr lang="en-US" sz="2000" b="1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scenarios]</a:t>
            </a:r>
          </a:p>
        </p:txBody>
      </p:sp>
      <p:sp>
        <p:nvSpPr>
          <p:cNvPr id="7" name="Shape 5"/>
          <p:cNvSpPr/>
          <p:nvPr/>
        </p:nvSpPr>
        <p:spPr>
          <a:xfrm>
            <a:off x="457200" y="2788920"/>
            <a:ext cx="3931920" cy="1646400"/>
          </a:xfrm>
          <a:prstGeom prst="rect">
            <a:avLst/>
          </a:prstGeom>
          <a:solidFill>
            <a:srgbClr val="EAF7EA"/>
          </a:solidFill>
          <a:ln w="1905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658368" y="285292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A99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task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58368" y="3246120"/>
            <a:ext cx="3547872" cy="1097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your group, decide which one to choose. Be ready to explain your reasons to the class.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754880" y="2788920"/>
            <a:ext cx="3931920" cy="1646400"/>
          </a:xfrm>
          <a:prstGeom prst="rect">
            <a:avLst/>
          </a:prstGeom>
          <a:solidFill>
            <a:srgbClr val="E6F0FA"/>
          </a:solidFill>
          <a:ln w="1905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956048" y="28529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about: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956048" y="324612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benefits?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misses out?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it fair?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 - Icon bank for local adapta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1300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title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</a:rPr>
              <a:t>Icon bank for local adaptation</a:t>
            </a:r>
          </a:p>
        </p:txBody>
      </p:sp>
      <p:sp>
        <p:nvSpPr>
          <p:cNvPr id="5" name="Text instruction"/>
          <p:cNvSpPr/>
          <p:nvPr/>
        </p:nvSpPr>
        <p:spPr>
          <a:xfrm>
            <a:off x="485602" y="910897"/>
            <a:ext cx="8127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06F6F"/>
                </a:solidFill>
                <a:latin typeface="Arial" pitchFamily="34" charset="0"/>
              </a:rPr>
              <a:t>Before presenting, right-click this slide and select "Hide slide." To swap a card onto slide 3: click it, copy (Ctrl+C), paste (Ctrl+V) onto slide 3, and drag it over the card you are replacing.</a:t>
            </a:r>
          </a:p>
        </p:txBody>
      </p:sp>
      <p:sp>
        <p:nvSpPr>
          <p:cNvPr id="100" name="Card Transport bg"/>
          <p:cNvSpPr/>
          <p:nvPr/>
        </p:nvSpPr>
        <p:spPr>
          <a:xfrm>
            <a:off x="508500" y="1390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1" name="Card Transport bar"/>
          <p:cNvSpPr/>
          <p:nvPr/>
        </p:nvSpPr>
        <p:spPr>
          <a:xfrm>
            <a:off x="508500" y="1390000"/>
            <a:ext cx="2370000" cy="990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02" name="Card Transport i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00" y="1585770"/>
            <a:ext cx="700000" cy="700000"/>
          </a:xfrm>
          <a:prstGeom prst="rect">
            <a:avLst/>
          </a:prstGeom>
        </p:spPr>
      </p:pic>
      <p:sp>
        <p:nvSpPr>
          <p:cNvPr id="103" name="Card Transport label"/>
          <p:cNvSpPr/>
          <p:nvPr/>
        </p:nvSpPr>
        <p:spPr>
          <a:xfrm>
            <a:off x="590500" y="2246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Transport</a:t>
            </a:r>
          </a:p>
        </p:txBody>
      </p:sp>
      <p:sp>
        <p:nvSpPr>
          <p:cNvPr id="110" name="Card Children &amp; bg"/>
          <p:cNvSpPr/>
          <p:nvPr/>
        </p:nvSpPr>
        <p:spPr>
          <a:xfrm>
            <a:off x="3387000" y="1390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1" name="Card Children &amp; bar"/>
          <p:cNvSpPr/>
          <p:nvPr/>
        </p:nvSpPr>
        <p:spPr>
          <a:xfrm>
            <a:off x="3387000" y="1390000"/>
            <a:ext cx="2370000" cy="9900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2" name="Card Children &amp; ic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2000" y="1535000"/>
            <a:ext cx="700000" cy="700000"/>
          </a:xfrm>
          <a:prstGeom prst="rect">
            <a:avLst/>
          </a:prstGeom>
        </p:spPr>
      </p:pic>
      <p:sp>
        <p:nvSpPr>
          <p:cNvPr id="113" name="Card Children &amp; label"/>
          <p:cNvSpPr/>
          <p:nvPr/>
        </p:nvSpPr>
        <p:spPr>
          <a:xfrm>
            <a:off x="3469000" y="2246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Children &amp;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families</a:t>
            </a:r>
          </a:p>
        </p:txBody>
      </p:sp>
      <p:sp>
        <p:nvSpPr>
          <p:cNvPr id="120" name="Card Social care bg"/>
          <p:cNvSpPr/>
          <p:nvPr/>
        </p:nvSpPr>
        <p:spPr>
          <a:xfrm>
            <a:off x="6265500" y="1390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1" name="Card Social care bar"/>
          <p:cNvSpPr/>
          <p:nvPr/>
        </p:nvSpPr>
        <p:spPr>
          <a:xfrm>
            <a:off x="6265500" y="1390000"/>
            <a:ext cx="2370000" cy="99000"/>
          </a:xfrm>
          <a:prstGeom prst="rect">
            <a:avLst/>
          </a:prstGeom>
          <a:solidFill>
            <a:srgbClr val="AD1457"/>
          </a:solidFill>
          <a:ln w="12700">
            <a:solidFill>
              <a:srgbClr val="AD145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22" name="Card Social care ico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0500" y="1585770"/>
            <a:ext cx="700000" cy="700000"/>
          </a:xfrm>
          <a:prstGeom prst="rect">
            <a:avLst/>
          </a:prstGeom>
        </p:spPr>
      </p:pic>
      <p:sp>
        <p:nvSpPr>
          <p:cNvPr id="123" name="Card Social care label"/>
          <p:cNvSpPr/>
          <p:nvPr/>
        </p:nvSpPr>
        <p:spPr>
          <a:xfrm>
            <a:off x="6347500" y="2246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Social care</a:t>
            </a:r>
          </a:p>
        </p:txBody>
      </p:sp>
      <p:sp>
        <p:nvSpPr>
          <p:cNvPr id="130" name="Card Leisure bg"/>
          <p:cNvSpPr/>
          <p:nvPr/>
        </p:nvSpPr>
        <p:spPr>
          <a:xfrm>
            <a:off x="508500" y="3002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1" name="Card Leisure bar"/>
          <p:cNvSpPr/>
          <p:nvPr/>
        </p:nvSpPr>
        <p:spPr>
          <a:xfrm>
            <a:off x="508500" y="3002000"/>
            <a:ext cx="2370000" cy="99000"/>
          </a:xfrm>
          <a:prstGeom prst="rect">
            <a:avLst/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3" name="Card Leisure label"/>
          <p:cNvSpPr/>
          <p:nvPr/>
        </p:nvSpPr>
        <p:spPr>
          <a:xfrm>
            <a:off x="590500" y="3868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Leisure</a:t>
            </a:r>
          </a:p>
        </p:txBody>
      </p:sp>
      <p:sp>
        <p:nvSpPr>
          <p:cNvPr id="140" name="Card Community bg"/>
          <p:cNvSpPr/>
          <p:nvPr/>
        </p:nvSpPr>
        <p:spPr>
          <a:xfrm>
            <a:off x="3387000" y="3002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1" name="Card Community bar"/>
          <p:cNvSpPr/>
          <p:nvPr/>
        </p:nvSpPr>
        <p:spPr>
          <a:xfrm>
            <a:off x="3387000" y="3002000"/>
            <a:ext cx="2370000" cy="990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42" name="Card Community ico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2000" y="3103000"/>
            <a:ext cx="700000" cy="700000"/>
          </a:xfrm>
          <a:prstGeom prst="rect">
            <a:avLst/>
          </a:prstGeom>
        </p:spPr>
      </p:pic>
      <p:sp>
        <p:nvSpPr>
          <p:cNvPr id="143" name="Card Community label"/>
          <p:cNvSpPr/>
          <p:nvPr/>
        </p:nvSpPr>
        <p:spPr>
          <a:xfrm>
            <a:off x="3469000" y="3868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Community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planning</a:t>
            </a:r>
          </a:p>
        </p:txBody>
      </p:sp>
      <p:sp>
        <p:nvSpPr>
          <p:cNvPr id="150" name="Card Local jobs &amp; bg"/>
          <p:cNvSpPr/>
          <p:nvPr/>
        </p:nvSpPr>
        <p:spPr>
          <a:xfrm>
            <a:off x="6265500" y="3002000"/>
            <a:ext cx="2370000" cy="152200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1" name="Card Local jobs &amp; bar"/>
          <p:cNvSpPr/>
          <p:nvPr/>
        </p:nvSpPr>
        <p:spPr>
          <a:xfrm>
            <a:off x="6265500" y="3002000"/>
            <a:ext cx="2370000" cy="9900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3" name="Card Local jobs &amp; label"/>
          <p:cNvSpPr/>
          <p:nvPr/>
        </p:nvSpPr>
        <p:spPr>
          <a:xfrm>
            <a:off x="6347500" y="3868000"/>
            <a:ext cx="2205000" cy="49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Local jobs &amp;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</a:rPr>
              <a:t>businesses</a:t>
            </a:r>
          </a:p>
        </p:txBody>
      </p:sp>
      <p:sp>
        <p:nvSpPr>
          <p:cNvPr id="90" name="Shape footer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1" name="Text footer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</a:rPr>
              <a:t>www.local.gov.uk</a:t>
            </a:r>
          </a:p>
        </p:txBody>
      </p:sp>
      <p:pic>
        <p:nvPicPr>
          <p:cNvPr id="4" name="Image 0" descr="Theatre masks icon for Leisure">
            <a:extLst>
              <a:ext uri="{FF2B5EF4-FFF2-40B4-BE49-F238E27FC236}">
                <a16:creationId xmlns:a16="http://schemas.microsoft.com/office/drawing/2014/main" id="{FB99D2C0-8675-6FB2-3EF2-25F7DDB09D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4662" y="3203061"/>
            <a:ext cx="738338" cy="738338"/>
          </a:xfrm>
          <a:prstGeom prst="rect">
            <a:avLst/>
          </a:prstGeom>
        </p:spPr>
      </p:pic>
      <p:pic>
        <p:nvPicPr>
          <p:cNvPr id="6" name="Image 1" descr="Two shopfronts icon for Local jobs and businesses">
            <a:extLst>
              <a:ext uri="{FF2B5EF4-FFF2-40B4-BE49-F238E27FC236}">
                <a16:creationId xmlns:a16="http://schemas.microsoft.com/office/drawing/2014/main" id="{B74993B2-8A0B-9A78-E6B8-5EFEB5B781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0840" y="3096054"/>
            <a:ext cx="769660" cy="7696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 council?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5486400" cy="1897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council is the organisation that looks after the place where you live.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13182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town, city and village in the UK has one.</a:t>
            </a:r>
            <a:endParaRPr lang="en-US" sz="2800" dirty="0"/>
          </a:p>
        </p:txBody>
      </p:sp>
      <p:pic>
        <p:nvPicPr>
          <p:cNvPr id="7" name="Image 0" descr="A house representing the local communit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620" y="1188720"/>
            <a:ext cx="2674620" cy="26746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a council do?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256032" y="1097280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256032" y="1097280"/>
            <a:ext cx="2633472" cy="109728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6" name="Image 0" descr="Parks and playgrou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1298448"/>
            <a:ext cx="777240" cy="7772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47472" y="2148840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Parks and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playgrounds</a:t>
            </a:r>
            <a:endParaRPr lang="en-US" dirty="0"/>
          </a:p>
        </p:txBody>
      </p:sp>
      <p:sp>
        <p:nvSpPr>
          <p:cNvPr id="8" name="Shape 5"/>
          <p:cNvSpPr/>
          <p:nvPr/>
        </p:nvSpPr>
        <p:spPr>
          <a:xfrm>
            <a:off x="3108960" y="1097280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6"/>
          <p:cNvSpPr/>
          <p:nvPr/>
        </p:nvSpPr>
        <p:spPr>
          <a:xfrm>
            <a:off x="3108960" y="1097280"/>
            <a:ext cx="2633472" cy="109728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0" name="Image 1" descr="Bins and recycl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1648" y="1298448"/>
            <a:ext cx="777240" cy="7772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0" y="2148840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Bins and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recycling</a:t>
            </a:r>
            <a:endParaRPr lang="en-US" dirty="0"/>
          </a:p>
        </p:txBody>
      </p:sp>
      <p:sp>
        <p:nvSpPr>
          <p:cNvPr id="12" name="Shape 8"/>
          <p:cNvSpPr/>
          <p:nvPr/>
        </p:nvSpPr>
        <p:spPr>
          <a:xfrm>
            <a:off x="5961888" y="1097280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9"/>
          <p:cNvSpPr/>
          <p:nvPr/>
        </p:nvSpPr>
        <p:spPr>
          <a:xfrm>
            <a:off x="5961888" y="1097280"/>
            <a:ext cx="2633472" cy="109728"/>
          </a:xfrm>
          <a:prstGeom prst="rect">
            <a:avLst/>
          </a:prstGeom>
          <a:solidFill>
            <a:srgbClr val="FB6317"/>
          </a:solidFill>
          <a:ln w="12700">
            <a:solidFill>
              <a:srgbClr val="FB631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4" name="Image 2" descr="Roads and pavement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4576" y="1298448"/>
            <a:ext cx="777240" cy="7772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053328" y="2148840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Roads and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pavements</a:t>
            </a:r>
            <a:endParaRPr lang="en-US" dirty="0"/>
          </a:p>
        </p:txBody>
      </p:sp>
      <p:sp>
        <p:nvSpPr>
          <p:cNvPr id="16" name="Shape 11"/>
          <p:cNvSpPr/>
          <p:nvPr/>
        </p:nvSpPr>
        <p:spPr>
          <a:xfrm>
            <a:off x="256032" y="2990088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2"/>
          <p:cNvSpPr/>
          <p:nvPr/>
        </p:nvSpPr>
        <p:spPr>
          <a:xfrm>
            <a:off x="256032" y="2990088"/>
            <a:ext cx="2633472" cy="10972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8" name="Image 3" descr="Libraries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8720" y="3191256"/>
            <a:ext cx="777240" cy="7772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347472" y="4041648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Libraries</a:t>
            </a:r>
            <a:endParaRPr lang="en-US" dirty="0"/>
          </a:p>
        </p:txBody>
      </p:sp>
      <p:sp>
        <p:nvSpPr>
          <p:cNvPr id="20" name="Shape 14"/>
          <p:cNvSpPr/>
          <p:nvPr/>
        </p:nvSpPr>
        <p:spPr>
          <a:xfrm>
            <a:off x="3108960" y="2990088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5"/>
          <p:cNvSpPr/>
          <p:nvPr/>
        </p:nvSpPr>
        <p:spPr>
          <a:xfrm>
            <a:off x="3108960" y="2990088"/>
            <a:ext cx="2633472" cy="109728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2" name="Image 4" descr="Housi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1648" y="3191256"/>
            <a:ext cx="777240" cy="77724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200400" y="4041648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Housing</a:t>
            </a:r>
            <a:endParaRPr lang="en-US" dirty="0"/>
          </a:p>
        </p:txBody>
      </p:sp>
      <p:sp>
        <p:nvSpPr>
          <p:cNvPr id="24" name="Shape 17"/>
          <p:cNvSpPr/>
          <p:nvPr/>
        </p:nvSpPr>
        <p:spPr>
          <a:xfrm>
            <a:off x="5961888" y="2990088"/>
            <a:ext cx="2633472" cy="1691640"/>
          </a:xfrm>
          <a:prstGeom prst="rect">
            <a:avLst/>
          </a:prstGeom>
          <a:solidFill>
            <a:srgbClr val="F7F7F7"/>
          </a:solidFill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18"/>
          <p:cNvSpPr/>
          <p:nvPr/>
        </p:nvSpPr>
        <p:spPr>
          <a:xfrm>
            <a:off x="5961888" y="2990088"/>
            <a:ext cx="2633472" cy="109728"/>
          </a:xfrm>
          <a:prstGeom prst="rect">
            <a:avLst/>
          </a:prstGeom>
          <a:solidFill>
            <a:srgbClr val="706F6F"/>
          </a:solidFill>
          <a:ln w="12700">
            <a:solidFill>
              <a:srgbClr val="706F6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6" name="Image 5" descr="Street cleani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94576" y="3191256"/>
            <a:ext cx="777240" cy="77724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053328" y="4041648"/>
            <a:ext cx="24505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Street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cleaning</a:t>
            </a:r>
            <a:endParaRPr lang="en-US" dirty="0"/>
          </a:p>
        </p:txBody>
      </p:sp>
      <p:sp>
        <p:nvSpPr>
          <p:cNvPr id="28" name="Shape 2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1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a councillor do?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68680" cy="8686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1298448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261872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Chosen by local people to represent them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2377440"/>
            <a:ext cx="868680" cy="868680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" y="2487168"/>
            <a:ext cx="640080" cy="6400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2450592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Listens to what people in the community need</a:t>
            </a:r>
            <a:endParaRPr lang="en-US" sz="2800" dirty="0"/>
          </a:p>
        </p:txBody>
      </p:sp>
      <p:sp>
        <p:nvSpPr>
          <p:cNvPr id="10" name="Shape 6"/>
          <p:cNvSpPr/>
          <p:nvPr/>
        </p:nvSpPr>
        <p:spPr>
          <a:xfrm>
            <a:off x="457200" y="3566160"/>
            <a:ext cx="868680" cy="868680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3675888"/>
            <a:ext cx="640080" cy="6400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554480" y="3639312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Votes on decisions that affect everyone in the local area</a:t>
            </a:r>
            <a:endParaRPr lang="en-US" sz="2800" dirty="0"/>
          </a:p>
        </p:txBody>
      </p:sp>
      <p:sp>
        <p:nvSpPr>
          <p:cNvPr id="13" name="Shape 8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9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decisions are made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68680" cy="8686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1298448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234440"/>
            <a:ext cx="7223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Councillors don't always agree - and that's fine</a:t>
            </a:r>
            <a:endParaRPr lang="en-US" sz="2700" dirty="0"/>
          </a:p>
        </p:txBody>
      </p:sp>
      <p:sp>
        <p:nvSpPr>
          <p:cNvPr id="7" name="Shape 4"/>
          <p:cNvSpPr/>
          <p:nvPr/>
        </p:nvSpPr>
        <p:spPr>
          <a:xfrm>
            <a:off x="457200" y="2377440"/>
            <a:ext cx="868680" cy="868680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" y="2487168"/>
            <a:ext cx="640080" cy="6400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2423160"/>
            <a:ext cx="7223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discuss, debate, and vote</a:t>
            </a:r>
            <a:endParaRPr lang="en-US" sz="2800" dirty="0"/>
          </a:p>
        </p:txBody>
      </p:sp>
      <p:sp>
        <p:nvSpPr>
          <p:cNvPr id="10" name="Shape 6"/>
          <p:cNvSpPr/>
          <p:nvPr/>
        </p:nvSpPr>
        <p:spPr>
          <a:xfrm>
            <a:off x="457200" y="3566160"/>
            <a:ext cx="868680" cy="868680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3675888"/>
            <a:ext cx="640080" cy="6400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554480" y="3611880"/>
            <a:ext cx="7223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idea with the most votes is what the council does</a:t>
            </a:r>
            <a:endParaRPr lang="en-US" sz="2800" dirty="0"/>
          </a:p>
        </p:txBody>
      </p:sp>
      <p:sp>
        <p:nvSpPr>
          <p:cNvPr id="13" name="Shape 8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9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are councillors chosen?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11480" y="1280159"/>
            <a:ext cx="2560320" cy="3128289"/>
          </a:xfrm>
          <a:prstGeom prst="rect">
            <a:avLst/>
          </a:prstGeom>
          <a:solidFill>
            <a:srgbClr val="F7F7F7"/>
          </a:solidFill>
          <a:ln w="254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1280160" y="1444752"/>
            <a:ext cx="822960" cy="82296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1280160" y="14447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94360" y="2423160"/>
            <a:ext cx="2194560" cy="17622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put their name forward to be a councillor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246120" y="1280160"/>
            <a:ext cx="2560320" cy="3128288"/>
          </a:xfrm>
          <a:prstGeom prst="rect">
            <a:avLst/>
          </a:prstGeom>
          <a:solidFill>
            <a:srgbClr val="F7F7F7"/>
          </a:solidFill>
          <a:ln w="254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4114800" y="1444752"/>
            <a:ext cx="822960" cy="822960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114800" y="14447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429000" y="2423160"/>
            <a:ext cx="2194560" cy="17622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people vote for the person they want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6080760" y="1280160"/>
            <a:ext cx="2560320" cy="3128288"/>
          </a:xfrm>
          <a:prstGeom prst="rect">
            <a:avLst/>
          </a:prstGeom>
          <a:solidFill>
            <a:srgbClr val="F7F7F7"/>
          </a:solidFill>
          <a:ln w="254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6949440" y="1444752"/>
            <a:ext cx="822960" cy="822960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6949440" y="14447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263640" y="2423160"/>
            <a:ext cx="2194560" cy="17622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person with the most votes becomes the councillor</a:t>
            </a:r>
            <a:endParaRPr lang="en-US" sz="2300" dirty="0"/>
          </a:p>
        </p:txBody>
      </p:sp>
      <p:sp>
        <p:nvSpPr>
          <p:cNvPr id="17" name="Shape 1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council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178040" y="201168"/>
            <a:ext cx="1600200" cy="502920"/>
          </a:xfrm>
          <a:prstGeom prst="rect">
            <a:avLst/>
          </a:prstGeom>
          <a:solidFill>
            <a:srgbClr val="FB6317"/>
          </a:solidFill>
          <a:ln w="12700">
            <a:solidFill>
              <a:srgbClr val="FB631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7178040" y="2011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09728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 this slide before your visit — add details about your own council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1664208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council is called: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2066544"/>
            <a:ext cx="77724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822960" y="2084832"/>
            <a:ext cx="7406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Your council name ]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2670048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represent: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072384"/>
            <a:ext cx="77724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822960" y="3090672"/>
            <a:ext cx="7406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Your ward or area ]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0080" y="3675888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thing my council is working on: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40080" y="4078224"/>
            <a:ext cx="77724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822960" y="4096512"/>
            <a:ext cx="7406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A local example or project ]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you can have a say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109728" cy="91440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694944" y="1179576"/>
            <a:ext cx="841248" cy="841248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1271016"/>
            <a:ext cx="612648" cy="6126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37360" y="1401318"/>
            <a:ext cx="7040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to your councillor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2359152"/>
            <a:ext cx="109728" cy="914400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7"/>
          <p:cNvSpPr/>
          <p:nvPr/>
        </p:nvSpPr>
        <p:spPr>
          <a:xfrm>
            <a:off x="694944" y="2395728"/>
            <a:ext cx="841248" cy="841248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672" y="2487168"/>
            <a:ext cx="612648" cy="6126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37360" y="2613864"/>
            <a:ext cx="7040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school council</a:t>
            </a:r>
            <a:endParaRPr lang="en-US" sz="2800" dirty="0"/>
          </a:p>
        </p:txBody>
      </p:sp>
      <p:sp>
        <p:nvSpPr>
          <p:cNvPr id="14" name="Shape 10"/>
          <p:cNvSpPr/>
          <p:nvPr/>
        </p:nvSpPr>
        <p:spPr>
          <a:xfrm>
            <a:off x="457200" y="3575304"/>
            <a:ext cx="109728" cy="914400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Shape 11"/>
          <p:cNvSpPr/>
          <p:nvPr/>
        </p:nvSpPr>
        <p:spPr>
          <a:xfrm>
            <a:off x="694944" y="3611880"/>
            <a:ext cx="841248" cy="841248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2" y="3703320"/>
            <a:ext cx="612648" cy="6126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737360" y="3808476"/>
            <a:ext cx="7040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 when you are older</a:t>
            </a:r>
            <a:endParaRPr lang="en-US" sz="2800" dirty="0"/>
          </a:p>
        </p:txBody>
      </p:sp>
      <p:sp>
        <p:nvSpPr>
          <p:cNvPr id="19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5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make decisions together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68680" cy="8686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1298448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261872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Disagreeing is allowed - but we should respect each other’s views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2377440"/>
            <a:ext cx="868680" cy="868680"/>
          </a:xfrm>
          <a:prstGeom prst="rect">
            <a:avLst/>
          </a:prstGeom>
          <a:solidFill>
            <a:srgbClr val="008F70"/>
          </a:solidFill>
          <a:ln w="12700">
            <a:solidFill>
              <a:srgbClr val="008F7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" y="2487168"/>
            <a:ext cx="640080" cy="6400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2450592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debate means listening, not just talking</a:t>
            </a:r>
            <a:endParaRPr lang="en-US" sz="2800" dirty="0"/>
          </a:p>
        </p:txBody>
      </p:sp>
      <p:sp>
        <p:nvSpPr>
          <p:cNvPr id="10" name="Shape 6"/>
          <p:cNvSpPr/>
          <p:nvPr/>
        </p:nvSpPr>
        <p:spPr>
          <a:xfrm>
            <a:off x="457200" y="3566160"/>
            <a:ext cx="868680" cy="868680"/>
          </a:xfrm>
          <a:prstGeom prst="rect">
            <a:avLst/>
          </a:prstGeom>
          <a:solidFill>
            <a:srgbClr val="3A9930"/>
          </a:solidFill>
          <a:ln w="12700">
            <a:solidFill>
              <a:srgbClr val="3A99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3675888"/>
            <a:ext cx="640080" cy="6400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554480" y="3639312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accepts the decision, even if they didn't get what they wanted</a:t>
            </a:r>
            <a:endParaRPr lang="en-US" sz="2800" dirty="0"/>
          </a:p>
        </p:txBody>
      </p:sp>
      <p:sp>
        <p:nvSpPr>
          <p:cNvPr id="13" name="Shape 8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F0E8EF"/>
          </a:solidFill>
          <a:ln w="12700">
            <a:solidFill>
              <a:srgbClr val="F0E8E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9"/>
          <p:cNvSpPr/>
          <p:nvPr/>
        </p:nvSpPr>
        <p:spPr>
          <a:xfrm>
            <a:off x="6858000" y="4873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6F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www.local.gov.uk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0A5426C5CF8C499239A2D46F6C2C2D" ma:contentTypeVersion="8" ma:contentTypeDescription="Create a new document." ma:contentTypeScope="" ma:versionID="7b8472572ec296cb12b85a55c60923b8">
  <xsd:schema xmlns:xsd="http://www.w3.org/2001/XMLSchema" xmlns:xs="http://www.w3.org/2001/XMLSchema" xmlns:p="http://schemas.microsoft.com/office/2006/metadata/properties" xmlns:ns2="df195855-442a-4f0b-98bf-d4ea468ae4ac" xmlns:ns3="ea1e48e1-5345-418d-83a6-2dc2747f72cd" targetNamespace="http://schemas.microsoft.com/office/2006/metadata/properties" ma:root="true" ma:fieldsID="b8b0194a24731d7c7baa087a59f8b482" ns2:_="" ns3:_="">
    <xsd:import namespace="df195855-442a-4f0b-98bf-d4ea468ae4ac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195855-442a-4f0b-98bf-d4ea468ae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46C3BD-599B-4301-B696-CFDFD3A73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195855-442a-4f0b-98bf-d4ea468ae4ac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285FC6-8766-4CB6-AEF8-7277BDEE849A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ea1e48e1-5345-418d-83a6-2dc2747f72cd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f195855-442a-4f0b-98bf-d4ea468ae4ac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12B406A-36C3-49C7-9E3D-6183F75FC1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485</Words>
  <Application>Microsoft Office PowerPoint</Application>
  <PresentationFormat>On-screen Show (16:9)</PresentationFormat>
  <Paragraphs>90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Democracy Resources Pack – Primary (Ages 7–11)</dc:title>
  <dc:subject>PptxGenJS Presentation</dc:subject>
  <dc:creator>Bello Consulting Ltd</dc:creator>
  <cp:lastModifiedBy>Jessica Norman</cp:lastModifiedBy>
  <cp:revision>7</cp:revision>
  <dcterms:created xsi:type="dcterms:W3CDTF">2026-03-17T06:57:39Z</dcterms:created>
  <dcterms:modified xsi:type="dcterms:W3CDTF">2026-05-08T08:29:15Z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0x010100550A5426C5CF8C499239A2D46F6C2C2D</vt:lpwstr>
  </property>
</Properties>
</file>