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0.19480351414406533"/>
          <c:w val="0.76172112860892394"/>
          <c:h val="0.63329177602799647"/>
        </c:manualLayout>
      </c:layout>
      <c:lineChart>
        <c:grouping val="stack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applications</c:v>
                </c:pt>
              </c:strCache>
            </c:strRef>
          </c:tx>
          <c:marker>
            <c:symbol val="none"/>
          </c:marker>
          <c:cat>
            <c:strRef>
              <c:f>Sheet1!$C$3:$C$25</c:f>
              <c:strCache>
                <c:ptCount val="23"/>
                <c:pt idx="0">
                  <c:v>1/2010</c:v>
                </c:pt>
                <c:pt idx="1">
                  <c:v>2/2010</c:v>
                </c:pt>
                <c:pt idx="2">
                  <c:v>3/2010</c:v>
                </c:pt>
                <c:pt idx="3">
                  <c:v>4/2010</c:v>
                </c:pt>
                <c:pt idx="4">
                  <c:v>1/2011</c:v>
                </c:pt>
                <c:pt idx="5">
                  <c:v>2/2011</c:v>
                </c:pt>
                <c:pt idx="6">
                  <c:v>3/2011</c:v>
                </c:pt>
                <c:pt idx="7">
                  <c:v>4/2011</c:v>
                </c:pt>
                <c:pt idx="8">
                  <c:v>1/2012</c:v>
                </c:pt>
                <c:pt idx="9">
                  <c:v>2/2012</c:v>
                </c:pt>
                <c:pt idx="10">
                  <c:v>3/2012</c:v>
                </c:pt>
                <c:pt idx="11">
                  <c:v>4/2012</c:v>
                </c:pt>
                <c:pt idx="12">
                  <c:v>1/2013</c:v>
                </c:pt>
                <c:pt idx="13">
                  <c:v>2/2013</c:v>
                </c:pt>
                <c:pt idx="14">
                  <c:v>3/2013</c:v>
                </c:pt>
                <c:pt idx="15">
                  <c:v>4/2013</c:v>
                </c:pt>
                <c:pt idx="16">
                  <c:v>1/2014</c:v>
                </c:pt>
                <c:pt idx="17">
                  <c:v>2/2014</c:v>
                </c:pt>
                <c:pt idx="18">
                  <c:v>3/2014</c:v>
                </c:pt>
                <c:pt idx="19">
                  <c:v>4/2014</c:v>
                </c:pt>
                <c:pt idx="20">
                  <c:v>1/2015</c:v>
                </c:pt>
                <c:pt idx="21">
                  <c:v>2/2015</c:v>
                </c:pt>
                <c:pt idx="22">
                  <c:v>3/2015</c:v>
                </c:pt>
              </c:strCache>
            </c:strRef>
          </c:cat>
          <c:val>
            <c:numRef>
              <c:f>Sheet1!$D$3:$D$25</c:f>
              <c:numCache>
                <c:formatCode>General</c:formatCode>
                <c:ptCount val="23"/>
                <c:pt idx="0">
                  <c:v>0</c:v>
                </c:pt>
                <c:pt idx="1">
                  <c:v>12</c:v>
                </c:pt>
                <c:pt idx="2">
                  <c:v>12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59</c:v>
                </c:pt>
                <c:pt idx="8">
                  <c:v>41</c:v>
                </c:pt>
                <c:pt idx="9">
                  <c:v>67</c:v>
                </c:pt>
                <c:pt idx="10">
                  <c:v>68</c:v>
                </c:pt>
                <c:pt idx="11">
                  <c:v>64</c:v>
                </c:pt>
                <c:pt idx="12">
                  <c:v>36</c:v>
                </c:pt>
                <c:pt idx="13">
                  <c:v>59</c:v>
                </c:pt>
                <c:pt idx="14">
                  <c:v>65</c:v>
                </c:pt>
                <c:pt idx="15">
                  <c:v>44</c:v>
                </c:pt>
                <c:pt idx="16">
                  <c:v>59</c:v>
                </c:pt>
                <c:pt idx="17">
                  <c:v>45</c:v>
                </c:pt>
                <c:pt idx="18">
                  <c:v>23</c:v>
                </c:pt>
                <c:pt idx="19">
                  <c:v>24</c:v>
                </c:pt>
                <c:pt idx="20">
                  <c:v>33</c:v>
                </c:pt>
                <c:pt idx="21">
                  <c:v>33</c:v>
                </c:pt>
                <c:pt idx="22">
                  <c:v>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09984"/>
        <c:axId val="61392000"/>
      </c:lineChart>
      <c:catAx>
        <c:axId val="61209984"/>
        <c:scaling>
          <c:orientation val="minMax"/>
        </c:scaling>
        <c:delete val="0"/>
        <c:axPos val="b"/>
        <c:majorTickMark val="out"/>
        <c:minorTickMark val="none"/>
        <c:tickLblPos val="nextTo"/>
        <c:crossAx val="61392000"/>
        <c:crosses val="autoZero"/>
        <c:auto val="1"/>
        <c:lblAlgn val="ctr"/>
        <c:lblOffset val="100"/>
        <c:noMultiLvlLbl val="0"/>
      </c:catAx>
      <c:valAx>
        <c:axId val="6139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20998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3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0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7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4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1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1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9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0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8A17-AC20-4229-99ED-3B2B52E45D1A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0CB8-DC3A-4062-9E5A-FFC7C3C3A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7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4608512" cy="1752600"/>
          </a:xfrm>
        </p:spPr>
        <p:txBody>
          <a:bodyPr/>
          <a:lstStyle/>
          <a:p>
            <a:r>
              <a:rPr lang="en-GB" dirty="0" smtClean="0"/>
              <a:t>Geographic spread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0" t="29762" r="40909" b="43615"/>
          <a:stretch/>
        </p:blipFill>
        <p:spPr>
          <a:xfrm>
            <a:off x="4747866" y="764704"/>
            <a:ext cx="4137827" cy="5472608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30328"/>
              </p:ext>
            </p:extLst>
          </p:nvPr>
        </p:nvGraphicFramePr>
        <p:xfrm>
          <a:off x="611560" y="1916832"/>
          <a:ext cx="3888432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postcode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count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PO1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551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PO2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163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PO3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31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PO4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1464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PO5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1553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PO6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34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2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50m rule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7" t="21627" r="24255" b="14962"/>
          <a:stretch/>
        </p:blipFill>
        <p:spPr bwMode="auto">
          <a:xfrm>
            <a:off x="971600" y="1174281"/>
            <a:ext cx="6912768" cy="513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43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Bath and NE Somerset: If 25% of properties in census output area are HMOs and 25% within 100m then refuse</a:t>
            </a:r>
          </a:p>
          <a:p>
            <a:r>
              <a:rPr lang="en-GB" dirty="0" smtClean="0"/>
              <a:t>York: neighbourhood area concentration under 20% and proportion within 100m under 10% then pass</a:t>
            </a:r>
          </a:p>
          <a:p>
            <a:r>
              <a:rPr lang="en-GB" dirty="0" smtClean="0"/>
              <a:t>Oxford: proportion within 100m of street length under 20% then pass</a:t>
            </a:r>
          </a:p>
          <a:p>
            <a:r>
              <a:rPr lang="en-GB" dirty="0" smtClean="0"/>
              <a:t>Southampton: proportion within 40m under 20% then pass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0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24744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 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303144"/>
              </p:ext>
            </p:extLst>
          </p:nvPr>
        </p:nvGraphicFramePr>
        <p:xfrm>
          <a:off x="611560" y="620688"/>
          <a:ext cx="79928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60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50m rule</vt:lpstr>
      <vt:lpstr>Other approaches</vt:lpstr>
      <vt:lpstr>Number of applications</vt:lpstr>
    </vt:vector>
  </TitlesOfParts>
  <Company>Portsmouth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Stubbs, Luke (Cllr)</dc:creator>
  <cp:lastModifiedBy>Stubbs, Luke (Cllr)</cp:lastModifiedBy>
  <cp:revision>12</cp:revision>
  <dcterms:created xsi:type="dcterms:W3CDTF">2015-10-23T05:54:59Z</dcterms:created>
  <dcterms:modified xsi:type="dcterms:W3CDTF">2015-10-23T07:33:44Z</dcterms:modified>
</cp:coreProperties>
</file>