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743" r:id="rId6"/>
    <p:sldId id="259" r:id="rId7"/>
    <p:sldId id="258" r:id="rId8"/>
    <p:sldId id="272" r:id="rId9"/>
    <p:sldId id="296" r:id="rId10"/>
    <p:sldId id="273" r:id="rId11"/>
    <p:sldId id="274" r:id="rId12"/>
    <p:sldId id="276" r:id="rId13"/>
    <p:sldId id="268" r:id="rId14"/>
    <p:sldId id="277" r:id="rId15"/>
    <p:sldId id="278" r:id="rId16"/>
    <p:sldId id="279" r:id="rId17"/>
    <p:sldId id="282" r:id="rId18"/>
    <p:sldId id="288" r:id="rId19"/>
    <p:sldId id="294" r:id="rId20"/>
    <p:sldId id="262" r:id="rId21"/>
    <p:sldId id="295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5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a Mistry" userId="f078d0c0-c830-4f3c-a5f4-2dc8696db68b" providerId="ADAL" clId="{2338156A-85B8-4B49-AAF4-DB2CA3588C35}"/>
    <pc:docChg chg="modSld">
      <pc:chgData name="Asha Mistry" userId="f078d0c0-c830-4f3c-a5f4-2dc8696db68b" providerId="ADAL" clId="{2338156A-85B8-4B49-AAF4-DB2CA3588C35}" dt="2022-10-04T08:34:39.182" v="8" actId="20577"/>
      <pc:docMkLst>
        <pc:docMk/>
      </pc:docMkLst>
      <pc:sldChg chg="modSp mod">
        <pc:chgData name="Asha Mistry" userId="f078d0c0-c830-4f3c-a5f4-2dc8696db68b" providerId="ADAL" clId="{2338156A-85B8-4B49-AAF4-DB2CA3588C35}" dt="2022-10-04T08:34:39.182" v="8" actId="20577"/>
        <pc:sldMkLst>
          <pc:docMk/>
          <pc:sldMk cId="3167035743" sldId="272"/>
        </pc:sldMkLst>
        <pc:spChg chg="mod">
          <ac:chgData name="Asha Mistry" userId="f078d0c0-c830-4f3c-a5f4-2dc8696db68b" providerId="ADAL" clId="{2338156A-85B8-4B49-AAF4-DB2CA3588C35}" dt="2022-10-04T08:34:39.182" v="8" actId="20577"/>
          <ac:spMkLst>
            <pc:docMk/>
            <pc:sldMk cId="3167035743" sldId="272"/>
            <ac:spMk id="7" creationId="{D5A0174C-016B-0E0B-BBEA-FB247FD0CF3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2D009-2E99-C790-9902-2DC43DB68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1D3CE-1DB8-23FE-CB57-B0B0296DA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6665F-FC18-4878-441F-B928B3EB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5AF-0422-4AD0-A393-F9FC4C05215F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89399-CC6A-64E5-49F1-C545D23CB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7CA62-27E0-C95E-499D-DD3D50AA0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C509-5C10-4A84-8C53-66DC7A59F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158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88605-5388-5AF7-7B1A-AE9012DC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F0F574-298A-E4BB-0C86-BDB6DBD21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CF0F8-FB13-5CFE-0381-9CCB34B5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5AF-0422-4AD0-A393-F9FC4C05215F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2123F-F63D-7E04-E11C-05C81C9F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B7EEA-8CA2-EAF0-441F-F0E5245D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C509-5C10-4A84-8C53-66DC7A59F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519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D9A384-B243-A07A-0C86-F3B92133B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BFC17-5B4F-9E8F-C633-B2848DADD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A0B7-13F1-B318-89D0-E1C8AB62B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5AF-0422-4AD0-A393-F9FC4C05215F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F72E5-927E-B2DA-A39F-E12C6F44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FFE4F-8E9F-A30C-0D83-B6A4ED27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C509-5C10-4A84-8C53-66DC7A59F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607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9C190-B6C7-0A35-1189-E23DE8980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DA186-AA5F-DA62-7F19-08B54AFDC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620C6-EF7F-90B9-12D8-D7C89E556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4B16-340C-4FB3-A071-ECCDE6C60D6B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15063-8D3D-DC68-EAC8-4FCF101B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1A9B5-BCD6-7534-C599-488920FA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F719-3254-4381-AD6A-A8FE95064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540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13A01-8783-80BC-D707-F6804902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0BCC9-18D2-60C5-CDBB-361CDD0E9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ABB4C-3625-04CC-8B36-F01C5C54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4B16-340C-4FB3-A071-ECCDE6C60D6B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FD4B6-A66E-5369-3C4C-F385176FF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5A04A-87E2-0A99-EBA8-4143FC68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F719-3254-4381-AD6A-A8FE95064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84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3C409-88B3-FC83-EF78-BD99E8675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72A02-3276-66C4-7893-AA7232B79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79F47-A1EF-1730-4DB5-864BAA2C1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4B16-340C-4FB3-A071-ECCDE6C60D6B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0530-7E26-11C6-029A-67DD085FD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2697D-F35A-D88E-97EB-C1F032D25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F719-3254-4381-AD6A-A8FE95064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84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78F59-310F-E08F-BABE-FE350416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5F416-3EDD-9864-788C-05CDFCC68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1BCA1-53D7-BFDC-20A8-F0FEBD2EC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B9805-78F6-6DA5-7EA6-FBA4EE17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4B16-340C-4FB3-A071-ECCDE6C60D6B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8AE7C-F6FB-18AB-7CF0-68E2B90F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0AAB7-5CD3-0AAA-D60D-73F4CD1C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F719-3254-4381-AD6A-A8FE95064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145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89A8A-EB61-16CF-628E-3E197940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3C982-17AD-F38D-313F-FCB696998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88ED45-B232-7B4C-1F30-72D677CDD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3E1905-581B-95A9-DC5E-1AFAE13922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92BAC-2350-7F26-13B6-EEE85FAFCF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68F51-97A0-D94F-1C48-485AE080E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4B16-340C-4FB3-A071-ECCDE6C60D6B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C09C1B-D3DA-A623-23C4-A175F4B1A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249CBA-EDEE-A50A-4FBD-3890340EC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F719-3254-4381-AD6A-A8FE95064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959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22B41-3460-84B3-EC81-DC71E7E4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74CE-2914-6ABC-8B8B-F349F4F5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4B16-340C-4FB3-A071-ECCDE6C60D6B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586B3-DDCE-38E9-3F89-DF1E9CC4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79959-AC9F-0F02-C1E2-BC7DFEE9C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F719-3254-4381-AD6A-A8FE95064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123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6B7D7-7EEC-370B-9B41-A965EE7C2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4B16-340C-4FB3-A071-ECCDE6C60D6B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EE51C-4A3A-515A-0544-E933B6BE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F559E-917D-53BB-C047-F9FA21DA3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F719-3254-4381-AD6A-A8FE95064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228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0218-DBB4-8268-B555-97150D38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4CA01-EF0E-4747-CFCE-F72F4342C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FBB9F-8418-337A-AB15-212884DA2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761AB-4D1A-79A4-2F46-56443DC7A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4B16-340C-4FB3-A071-ECCDE6C60D6B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5A4B0-76BA-E7D1-9157-1FEAE0288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FFE72-6B00-4AB4-C0A3-8C110BD7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F719-3254-4381-AD6A-A8FE95064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24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5415-94DD-0AE5-2071-09D559680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F457-7F2E-5D6E-58DD-82CF5A1BB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3BBBE-DA01-B1FB-F84F-A9E8ADC7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5AF-0422-4AD0-A393-F9FC4C05215F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6FDF7-8C4B-2BDD-1986-C38F407F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6D925-1E4D-5F5F-79FC-2BD775F9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C509-5C10-4A84-8C53-66DC7A59F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883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0CE0-C707-FD30-F571-9A9A07A4F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70E954-E8EE-D42D-CA51-12F52BBEA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1192C-B43F-D9A8-3FD6-B0E3C8889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95896-86EA-9564-A636-043BF729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4B16-340C-4FB3-A071-ECCDE6C60D6B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3C31C-C2FA-31FE-E4E9-B829B72E3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5356C-FF4B-6037-109D-F659B2F2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F719-3254-4381-AD6A-A8FE95064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222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4EDEB-45EB-33DD-4229-EA0692F57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93D31-7F8E-E31E-D883-39B7F9261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62925-0C76-BD99-446B-20C5DD310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4B16-340C-4FB3-A071-ECCDE6C60D6B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57F-CFD5-75AE-9F66-FAD7BF58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27C6-CB51-F38C-45FA-5ABA002D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F719-3254-4381-AD6A-A8FE95064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014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24385-619A-DECB-4635-05F99E9B7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78581-79DF-5C1D-77E2-CFC0D4E4F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6D10F-769E-93C1-1461-1A2FE8C1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4B16-340C-4FB3-A071-ECCDE6C60D6B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03B6C-5EB1-A0E7-F0DE-8F127B6A7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5FD7A-06F4-BF02-8278-0C11632CA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F719-3254-4381-AD6A-A8FE95064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50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EFFA-4F02-1269-A26E-63ACDAADF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7C8C2-FCF2-CC04-6EC8-FAB643455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435D5-D84A-09A3-BE0B-6BEB79320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5AF-0422-4AD0-A393-F9FC4C05215F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83420-14AD-12CE-C24D-C15B82E00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522AC-6FB9-393C-429F-FEA3D12AC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C509-5C10-4A84-8C53-66DC7A59F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82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F478F-ABF7-B29D-1B0B-4B656DAEC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E4D04-8D04-2CD6-3B80-4A5DC68853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8D009-EC20-D055-4E65-14E79C6C3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B014B-5AAC-BAC6-31FF-42EEC6C1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5AF-0422-4AD0-A393-F9FC4C05215F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ED72D-9262-06BB-AA20-B7941E4E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B0BD7-AACD-5BF2-C0E9-8186DAFD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C509-5C10-4A84-8C53-66DC7A59F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364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3BBD-8695-8746-E57E-7AB82080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14FF1-61F0-2FA3-39F7-A94056E64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E0353-BCEA-E0F5-3E18-7CB517FE9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E5006-8E0C-EFFB-02D9-AC3D2FCB8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0B9CFC-473D-90C1-2D8C-C09640B483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751954-27DB-6ACA-BC2A-429BE2B9E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5AF-0422-4AD0-A393-F9FC4C05215F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5CD3BF-B10B-7354-6FA3-F66B794A0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18F0E9-1FDA-37DE-E1E3-5C1CF38B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C509-5C10-4A84-8C53-66DC7A59F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723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1FCDA-CAFF-443B-5F62-32B279BD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F1316-5579-A600-9B27-96AED2C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5AF-0422-4AD0-A393-F9FC4C05215F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AB43D-D97D-861E-FD3E-6D2213558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BCFDE-451D-D07C-3B0A-42CB474C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C509-5C10-4A84-8C53-66DC7A59F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09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F1550A-52F4-8B3E-FFF1-A6816452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5AF-0422-4AD0-A393-F9FC4C05215F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880D27-CE7F-9FF4-914C-719481557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4E16B-CCF2-0241-C64B-1778C068A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C509-5C10-4A84-8C53-66DC7A59F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302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D3EA-8E44-C241-64EC-FFBDCB750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8F4A8-4CB9-84DF-DD82-5DB32F2FD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50924-CF6E-BCB3-D054-CA445BE97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C49B9-8972-1F2D-AFC0-D0C98F99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5AF-0422-4AD0-A393-F9FC4C05215F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9FD3F-13CC-98EF-8C78-72A901F6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78F56-4DDB-8572-708E-D0FB6158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C509-5C10-4A84-8C53-66DC7A59F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198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50582-BD5B-F4BD-F34C-D5FF7B24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F5E1F-5DB7-9E49-B9B9-68DBF7CA8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746B0-79DF-6EBD-C78D-A03436AAF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50831-B846-C2B5-F6F0-749C29AEE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5AF-0422-4AD0-A393-F9FC4C05215F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82B83-B34D-C14F-8F92-88471970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4EDCF-EDC4-DBAF-A684-FAAC8B0C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BC509-5C10-4A84-8C53-66DC7A59F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55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BDDC93-228B-0E5E-4AD1-ACA2957C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94A1E-E729-C40B-B91F-A95D3EDBC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6ADB8-3D6D-D6C5-DAC3-A5D8C6445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2C5AF-0422-4AD0-A393-F9FC4C05215F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452AB-4A68-2A60-EDAD-997CA5B82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4C0E3-C639-0D5F-DB8C-0B8EE75C1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BC509-5C10-4A84-8C53-66DC7A59F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1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CFCAB-2D92-E3D3-B853-285310E3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E8B78-2F15-86C1-D124-422C81EC7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CB472-F57B-68A1-0B22-754E261B6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04B16-340C-4FB3-A071-ECCDE6C60D6B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1D715-F006-9537-A227-0AC00885F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25ED2-ED79-2C63-1D67-51657DB5E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8F719-3254-4381-AD6A-A8FE95064E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049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CA9B04-351F-4480-B68C-D58F11888EE6}"/>
              </a:ext>
            </a:extLst>
          </p:cNvPr>
          <p:cNvSpPr txBox="1"/>
          <p:nvPr/>
        </p:nvSpPr>
        <p:spPr>
          <a:xfrm>
            <a:off x="0" y="0"/>
            <a:ext cx="12192000" cy="6934200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AA1367-CB39-4507-B469-6672070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336" y="493944"/>
            <a:ext cx="10998282" cy="4045280"/>
          </a:xfrm>
          <a:noFill/>
        </p:spPr>
        <p:txBody>
          <a:bodyPr>
            <a:no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</a:rPr>
              <a:t>Estate Regeneration - reflections</a:t>
            </a:r>
            <a:br>
              <a:rPr lang="en-GB" sz="4400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D6A8C-8F99-4649-8FD3-A24EF1425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336" y="4341416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r>
              <a:rPr lang="en-GB" dirty="0">
                <a:solidFill>
                  <a:schemeClr val="bg1"/>
                </a:solidFill>
              </a:rPr>
              <a:t>Andy von Bradsky, Dip Arch RIBA FRSA</a:t>
            </a:r>
          </a:p>
        </p:txBody>
      </p:sp>
    </p:spTree>
    <p:extLst>
      <p:ext uri="{BB962C8B-B14F-4D97-AF65-F5344CB8AC3E}">
        <p14:creationId xmlns:p14="http://schemas.microsoft.com/office/powerpoint/2010/main" val="1153847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tered Estates 2 2022_presentation15">
            <a:extLst>
              <a:ext uri="{FF2B5EF4-FFF2-40B4-BE49-F238E27FC236}">
                <a16:creationId xmlns:a16="http://schemas.microsoft.com/office/drawing/2014/main" id="{210E13B6-D522-2EC2-87BD-9530443F70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2" y="571500"/>
            <a:ext cx="11175998" cy="6286499"/>
          </a:xfrm>
          <a:prstGeom prst="rect">
            <a:avLst/>
          </a:prstGeom>
        </p:spPr>
      </p:pic>
      <p:pic>
        <p:nvPicPr>
          <p:cNvPr id="4" name="Picture 3" descr="Altered Estates 2 2022_presentation16">
            <a:extLst>
              <a:ext uri="{FF2B5EF4-FFF2-40B4-BE49-F238E27FC236}">
                <a16:creationId xmlns:a16="http://schemas.microsoft.com/office/drawing/2014/main" id="{F82778BA-C5B6-FE0C-C8C6-95DF51F908D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3941"/>
            <a:ext cx="3014546" cy="1918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4D8877-987A-5EEA-CBAE-22DD3B983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760" y="2990050"/>
            <a:ext cx="914479" cy="877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D54B04-9227-23C5-9BB1-C341E85F7922}"/>
              </a:ext>
            </a:extLst>
          </p:cNvPr>
          <p:cNvSpPr txBox="1"/>
          <p:nvPr/>
        </p:nvSpPr>
        <p:spPr>
          <a:xfrm>
            <a:off x="421948" y="4138496"/>
            <a:ext cx="2823930" cy="26289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7D68BB-753E-1433-5D2B-B83296CD28E7}"/>
              </a:ext>
            </a:extLst>
          </p:cNvPr>
          <p:cNvSpPr txBox="1"/>
          <p:nvPr/>
        </p:nvSpPr>
        <p:spPr>
          <a:xfrm>
            <a:off x="196512" y="936530"/>
            <a:ext cx="3661113" cy="42883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sz="2000" b="1" dirty="0"/>
              <a:t>Engaging communities                   - </a:t>
            </a:r>
            <a:r>
              <a:rPr lang="en-GB" b="1" dirty="0"/>
              <a:t>throughout the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Continuing commitment to community engagement as planning practice guidance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Consider extending use of mandatory ballots beyond London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Good practice set out in GLAs Better Homes for Local People: The Mayor’s Good Practice Guide to Estate Regeneration</a:t>
            </a:r>
          </a:p>
        </p:txBody>
      </p:sp>
    </p:spTree>
    <p:extLst>
      <p:ext uri="{BB962C8B-B14F-4D97-AF65-F5344CB8AC3E}">
        <p14:creationId xmlns:p14="http://schemas.microsoft.com/office/powerpoint/2010/main" val="2285780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tered Estates 2 2022_presentation18">
            <a:extLst>
              <a:ext uri="{FF2B5EF4-FFF2-40B4-BE49-F238E27FC236}">
                <a16:creationId xmlns:a16="http://schemas.microsoft.com/office/drawing/2014/main" id="{81D47D6D-246F-AECB-E8BD-B40D02C62E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535780"/>
            <a:ext cx="11239500" cy="6322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B684BB-9EC8-5FAA-CFB4-4E4165E40DFF}"/>
              </a:ext>
            </a:extLst>
          </p:cNvPr>
          <p:cNvSpPr txBox="1"/>
          <p:nvPr/>
        </p:nvSpPr>
        <p:spPr>
          <a:xfrm>
            <a:off x="323850" y="3543300"/>
            <a:ext cx="2590800" cy="1066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5244C4-41DE-42C7-F769-3148679E3C5D}"/>
              </a:ext>
            </a:extLst>
          </p:cNvPr>
          <p:cNvSpPr txBox="1"/>
          <p:nvPr/>
        </p:nvSpPr>
        <p:spPr>
          <a:xfrm>
            <a:off x="257175" y="843677"/>
            <a:ext cx="3571875" cy="3524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/>
              <a:t>Building community support</a:t>
            </a:r>
          </a:p>
          <a:p>
            <a:endParaRPr lang="en-GB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Learning and improving through use of post occupancy evaluation techniques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Review social, environmental, qualitative aspects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Use a recognised methodology such as RIBA toolkit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680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tered Estates 2 2022_presentation20">
            <a:extLst>
              <a:ext uri="{FF2B5EF4-FFF2-40B4-BE49-F238E27FC236}">
                <a16:creationId xmlns:a16="http://schemas.microsoft.com/office/drawing/2014/main" id="{35CDBDCF-7FCB-6752-18B6-F5BF02C83D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66" y="561974"/>
            <a:ext cx="11192933" cy="6296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DF801D-2D1C-59B2-8095-F7C330290B14}"/>
              </a:ext>
            </a:extLst>
          </p:cNvPr>
          <p:cNvSpPr txBox="1"/>
          <p:nvPr/>
        </p:nvSpPr>
        <p:spPr>
          <a:xfrm>
            <a:off x="219075" y="918779"/>
            <a:ext cx="3571875" cy="44165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alanced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communities and lifetime neighbourhoods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Enshrine right to remain in all projects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Provide a sustainable balance between existing and new residents without recourse to hyper dense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Ensure new homes are built to good space standards for flexibility and adaptability for older people and changing life circumstances</a:t>
            </a:r>
          </a:p>
        </p:txBody>
      </p:sp>
    </p:spTree>
    <p:extLst>
      <p:ext uri="{BB962C8B-B14F-4D97-AF65-F5344CB8AC3E}">
        <p14:creationId xmlns:p14="http://schemas.microsoft.com/office/powerpoint/2010/main" val="2480037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tered Estates 2 2022_presentation26">
            <a:extLst>
              <a:ext uri="{FF2B5EF4-FFF2-40B4-BE49-F238E27FC236}">
                <a16:creationId xmlns:a16="http://schemas.microsoft.com/office/drawing/2014/main" id="{6A5949D6-E5FF-5572-0628-478D944C46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26" y="626864"/>
            <a:ext cx="11077574" cy="6231136"/>
          </a:xfrm>
          <a:prstGeom prst="rect">
            <a:avLst/>
          </a:prstGeom>
        </p:spPr>
      </p:pic>
      <p:pic>
        <p:nvPicPr>
          <p:cNvPr id="4" name="Picture 3" descr="Altered Estates 2 2022_presentation27">
            <a:extLst>
              <a:ext uri="{FF2B5EF4-FFF2-40B4-BE49-F238E27FC236}">
                <a16:creationId xmlns:a16="http://schemas.microsoft.com/office/drawing/2014/main" id="{8819AF8C-0516-C284-BD54-676AE01614E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48975"/>
            <a:ext cx="3166946" cy="1873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D1C5B-9F92-56C1-173E-D37B074D9114}"/>
              </a:ext>
            </a:extLst>
          </p:cNvPr>
          <p:cNvSpPr txBox="1"/>
          <p:nvPr/>
        </p:nvSpPr>
        <p:spPr>
          <a:xfrm>
            <a:off x="185620" y="4348042"/>
            <a:ext cx="298132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10C16-4705-2A69-2C4F-468B9F9CC36B}"/>
              </a:ext>
            </a:extLst>
          </p:cNvPr>
          <p:cNvSpPr txBox="1"/>
          <p:nvPr/>
        </p:nvSpPr>
        <p:spPr>
          <a:xfrm>
            <a:off x="185620" y="977888"/>
            <a:ext cx="3719630" cy="4662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/>
              <a:t>Quality places and spaces</a:t>
            </a:r>
          </a:p>
          <a:p>
            <a:endParaRPr lang="en-GB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Addressing Provide a minimum of 5m2 of accessible and useful shared open space for planned population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Provide private gardens or balconies for all new homes in accordance with London Plan standards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Plan for reduction in car ownership over time by conversion of parking spaces to open space or other beneficial uses </a:t>
            </a:r>
          </a:p>
        </p:txBody>
      </p:sp>
    </p:spTree>
    <p:extLst>
      <p:ext uri="{BB962C8B-B14F-4D97-AF65-F5344CB8AC3E}">
        <p14:creationId xmlns:p14="http://schemas.microsoft.com/office/powerpoint/2010/main" val="1217169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tered Estates 2 2022_presentation32">
            <a:extLst>
              <a:ext uri="{FF2B5EF4-FFF2-40B4-BE49-F238E27FC236}">
                <a16:creationId xmlns:a16="http://schemas.microsoft.com/office/drawing/2014/main" id="{1C2A0F29-D0A0-DEC1-6378-A5444DC19B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9" y="600075"/>
            <a:ext cx="11125201" cy="6257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12EE3F-4C29-B7D4-64BB-57D294A4CDB5}"/>
              </a:ext>
            </a:extLst>
          </p:cNvPr>
          <p:cNvSpPr txBox="1"/>
          <p:nvPr/>
        </p:nvSpPr>
        <p:spPr>
          <a:xfrm>
            <a:off x="282498" y="936470"/>
            <a:ext cx="3556077" cy="50885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/>
              <a:t>Addressing climate change</a:t>
            </a:r>
          </a:p>
          <a:p>
            <a:endParaRPr lang="en-GB" dirty="0"/>
          </a:p>
          <a:p>
            <a:r>
              <a:rPr lang="en-GB" dirty="0"/>
              <a:t>Government needs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prioritise impact of rising cost of living and affordable warmth for low income households by upgrading the energy performance of the existing stock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provide a comprehensive funding programme for energy efficiency and climate change mitigation to existing housing stock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Scrap VAT on renovation and remodelling to bring in line with new build</a:t>
            </a:r>
          </a:p>
        </p:txBody>
      </p:sp>
    </p:spTree>
    <p:extLst>
      <p:ext uri="{BB962C8B-B14F-4D97-AF65-F5344CB8AC3E}">
        <p14:creationId xmlns:p14="http://schemas.microsoft.com/office/powerpoint/2010/main" val="3595597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tered Estates 2 2022_presentation38">
            <a:extLst>
              <a:ext uri="{FF2B5EF4-FFF2-40B4-BE49-F238E27FC236}">
                <a16:creationId xmlns:a16="http://schemas.microsoft.com/office/drawing/2014/main" id="{48B22B73-546D-BB9F-8B2C-FA082AEE6D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1" y="628650"/>
            <a:ext cx="11074399" cy="6229350"/>
          </a:xfrm>
          <a:prstGeom prst="rect">
            <a:avLst/>
          </a:prstGeom>
        </p:spPr>
      </p:pic>
      <p:pic>
        <p:nvPicPr>
          <p:cNvPr id="4" name="Picture 3" descr="Altered Estates 2 2022_presentation39">
            <a:extLst>
              <a:ext uri="{FF2B5EF4-FFF2-40B4-BE49-F238E27FC236}">
                <a16:creationId xmlns:a16="http://schemas.microsoft.com/office/drawing/2014/main" id="{F1E50C37-7FCF-91C1-85C6-56220A0F420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4340"/>
            <a:ext cx="3081528" cy="160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DF2866-AB66-7E0E-12DC-B84AD0C051FD}"/>
              </a:ext>
            </a:extLst>
          </p:cNvPr>
          <p:cNvSpPr txBox="1"/>
          <p:nvPr/>
        </p:nvSpPr>
        <p:spPr>
          <a:xfrm>
            <a:off x="252603" y="937131"/>
            <a:ext cx="3662172" cy="5375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/>
              <a:t>Addressing quality and building safety</a:t>
            </a:r>
          </a:p>
          <a:p>
            <a:endParaRPr lang="en-GB" dirty="0"/>
          </a:p>
          <a:p>
            <a:pPr>
              <a:spcBef>
                <a:spcPts val="1000"/>
              </a:spcBef>
            </a:pPr>
            <a:r>
              <a:rPr lang="en-GB" dirty="0"/>
              <a:t>Housing providers need to: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Provide continuity of stewardship so that design quality aspirations remain undiluted from design, to building handover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Define and update responsibilities of client, Principal Designer, design team and Principal contractor in relation to building safety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Provide training programmes in client, design and construction organisations in respect of the Building Safety Act</a:t>
            </a:r>
          </a:p>
        </p:txBody>
      </p:sp>
    </p:spTree>
    <p:extLst>
      <p:ext uri="{BB962C8B-B14F-4D97-AF65-F5344CB8AC3E}">
        <p14:creationId xmlns:p14="http://schemas.microsoft.com/office/powerpoint/2010/main" val="2924649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8B2572-0EE3-AC4D-91D9-915169307167}"/>
              </a:ext>
            </a:extLst>
          </p:cNvPr>
          <p:cNvSpPr txBox="1"/>
          <p:nvPr/>
        </p:nvSpPr>
        <p:spPr>
          <a:xfrm>
            <a:off x="290703" y="818793"/>
            <a:ext cx="3595497" cy="50372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GB" sz="2000" b="1" dirty="0"/>
              <a:t>Financing regeneration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onsider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within the context of regeneration of the wider area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GB" dirty="0"/>
              <a:t>ncrease in gap funding and pump priming to enable more projects to come forward in low value areas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Wider benefits in improved health, reduced crime, increased employment and improved education outcomes need to be taken into account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Simplify funding streams as bidding for multiple funding sources is time consuming and inefficient</a:t>
            </a:r>
          </a:p>
        </p:txBody>
      </p:sp>
      <p:pic>
        <p:nvPicPr>
          <p:cNvPr id="9" name="Picture 8" descr="Altered Estates 2 2022_presentation26">
            <a:extLst>
              <a:ext uri="{FF2B5EF4-FFF2-40B4-BE49-F238E27FC236}">
                <a16:creationId xmlns:a16="http://schemas.microsoft.com/office/drawing/2014/main" id="{F89CA8B2-78F8-B14D-89EF-D6577BA44F4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38"/>
          <a:stretch/>
        </p:blipFill>
        <p:spPr>
          <a:xfrm>
            <a:off x="4046693" y="433565"/>
            <a:ext cx="8145307" cy="61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48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E96500D-0DA6-BA8A-A167-327860C89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13" t="17403" r="20314" b="70948"/>
          <a:stretch/>
        </p:blipFill>
        <p:spPr>
          <a:xfrm>
            <a:off x="8067675" y="3858418"/>
            <a:ext cx="3822032" cy="2579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573BE3-CC44-ED3C-0F6D-7260B7DC772F}"/>
              </a:ext>
            </a:extLst>
          </p:cNvPr>
          <p:cNvSpPr txBox="1"/>
          <p:nvPr/>
        </p:nvSpPr>
        <p:spPr>
          <a:xfrm>
            <a:off x="219075" y="895350"/>
            <a:ext cx="3465656" cy="49398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/>
              <a:t>Case studies</a:t>
            </a:r>
          </a:p>
          <a:p>
            <a:endParaRPr lang="en-GB" b="1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More consideration given to retention of existing buildings and infill of spaces between buildings – due to community preference, embodied carbon and other factors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Many estates delivered in high value areas, funding model required for estates in low value areas is required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DLUHC website needs to be updated with case studies of new and emerging projects for learning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F22C5C-3BCF-C247-4D5B-3D69CABAE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8" r="31343"/>
          <a:stretch/>
        </p:blipFill>
        <p:spPr bwMode="auto">
          <a:xfrm>
            <a:off x="3925364" y="895350"/>
            <a:ext cx="3901678" cy="272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5F7144E-F0A4-B5F6-3029-410006ECD4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364" y="3858418"/>
            <a:ext cx="3901679" cy="260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A4FF4-A4AF-A734-F0B2-6EEEF7D8EF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03" t="56262" r="24483" b="22129"/>
          <a:stretch/>
        </p:blipFill>
        <p:spPr>
          <a:xfrm>
            <a:off x="8067675" y="895350"/>
            <a:ext cx="3837422" cy="2728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083AC4-EE0A-A676-AEEA-059B2B0ACF5D}"/>
              </a:ext>
            </a:extLst>
          </p:cNvPr>
          <p:cNvSpPr txBox="1"/>
          <p:nvPr/>
        </p:nvSpPr>
        <p:spPr>
          <a:xfrm>
            <a:off x="4057028" y="6148484"/>
            <a:ext cx="3453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Aberfeldy New Village, Levitt Bernstein Architects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1D9BC4-12AD-0252-E536-29515397668B}"/>
              </a:ext>
            </a:extLst>
          </p:cNvPr>
          <p:cNvSpPr txBox="1"/>
          <p:nvPr/>
        </p:nvSpPr>
        <p:spPr>
          <a:xfrm>
            <a:off x="3988911" y="3224988"/>
            <a:ext cx="3453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Marklake</a:t>
            </a:r>
            <a:r>
              <a:rPr lang="en-GB" sz="1200" dirty="0">
                <a:solidFill>
                  <a:schemeClr val="bg1"/>
                </a:solidFill>
              </a:rPr>
              <a:t> Court, Bell Philips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797EBC-366B-4D93-2350-DF688E606F8C}"/>
              </a:ext>
            </a:extLst>
          </p:cNvPr>
          <p:cNvSpPr txBox="1"/>
          <p:nvPr/>
        </p:nvSpPr>
        <p:spPr>
          <a:xfrm>
            <a:off x="8213537" y="6148483"/>
            <a:ext cx="3453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Agar Grove, Mae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EA5401-548E-EDCD-D623-1F2C65D7846B}"/>
              </a:ext>
            </a:extLst>
          </p:cNvPr>
          <p:cNvSpPr txBox="1"/>
          <p:nvPr/>
        </p:nvSpPr>
        <p:spPr>
          <a:xfrm>
            <a:off x="8067675" y="3290500"/>
            <a:ext cx="3453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Wensley</a:t>
            </a:r>
            <a:r>
              <a:rPr lang="en-GB" sz="1200" dirty="0">
                <a:solidFill>
                  <a:schemeClr val="bg1"/>
                </a:solidFill>
              </a:rPr>
              <a:t> Road, Reading, HTA</a:t>
            </a:r>
          </a:p>
        </p:txBody>
      </p:sp>
    </p:spTree>
    <p:extLst>
      <p:ext uri="{BB962C8B-B14F-4D97-AF65-F5344CB8AC3E}">
        <p14:creationId xmlns:p14="http://schemas.microsoft.com/office/powerpoint/2010/main" val="523363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39BBC-482B-E522-1E00-0CCBCDEF0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516452F-C27F-7A0A-9C91-E2FEF156D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16" t="8391" r="23423" b="66216"/>
          <a:stretch/>
        </p:blipFill>
        <p:spPr>
          <a:xfrm>
            <a:off x="3133725" y="432414"/>
            <a:ext cx="9058275" cy="626366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B57A585-C59B-5BDE-3A35-659782E7B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977D0B-82A7-DE77-9BFB-8C47A29AF4B4}"/>
              </a:ext>
            </a:extLst>
          </p:cNvPr>
          <p:cNvSpPr/>
          <p:nvPr/>
        </p:nvSpPr>
        <p:spPr>
          <a:xfrm>
            <a:off x="190500" y="430212"/>
            <a:ext cx="2762250" cy="2790825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kern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ngagement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kern="0" dirty="0">
                <a:solidFill>
                  <a:prstClr val="white"/>
                </a:solidFill>
                <a:latin typeface="Calibri" panose="020F0502020204030204"/>
              </a:rPr>
              <a:t>Design quality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value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 growth</a:t>
            </a:r>
          </a:p>
          <a:p>
            <a:pPr algn="ctr">
              <a:spcBef>
                <a:spcPts val="1000"/>
              </a:spcBef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262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2CD6-6254-CCD1-3DCC-9B4B7EB9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Altered Estates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302FE-1921-5530-A54C-2FA6CF198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72" t="55000" r="15320" b="16389"/>
          <a:stretch/>
        </p:blipFill>
        <p:spPr>
          <a:xfrm>
            <a:off x="5116604" y="365125"/>
            <a:ext cx="6632017" cy="6035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F8BD0-7AE5-4C7F-0310-462BD9638176}"/>
              </a:ext>
            </a:extLst>
          </p:cNvPr>
          <p:cNvSpPr txBox="1"/>
          <p:nvPr/>
        </p:nvSpPr>
        <p:spPr>
          <a:xfrm>
            <a:off x="904422" y="638174"/>
            <a:ext cx="3795244" cy="5439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sz="2000" b="1" dirty="0"/>
              <a:t>Altered Estates </a:t>
            </a:r>
          </a:p>
          <a:p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reconcile competing interests in estate regeneration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Whose estate is it anyway?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assets or homes for existing communities – appraising options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to the community – approach to engagement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Diversifying tenures to create balanced communities – avoiding over-dense development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Achieving good urban design – getting the design right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Delivering sustainable outcomes – long term managemen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67584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A165E0E-9A3B-129A-664E-DF6D7194F1F8}"/>
              </a:ext>
            </a:extLst>
          </p:cNvPr>
          <p:cNvSpPr txBox="1"/>
          <p:nvPr/>
        </p:nvSpPr>
        <p:spPr>
          <a:xfrm>
            <a:off x="5638801" y="600048"/>
            <a:ext cx="5781674" cy="598172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BD7CF-5A6E-98C9-FBFE-A34164A7B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1" y="806449"/>
            <a:ext cx="4338637" cy="5346701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/>
              <a:t>Estate Regeneration National Strategy </a:t>
            </a:r>
          </a:p>
          <a:p>
            <a:endParaRPr lang="en-GB" sz="1800" dirty="0"/>
          </a:p>
          <a:p>
            <a:r>
              <a:rPr lang="en-GB" sz="1800" dirty="0"/>
              <a:t>Resident engagement and protection</a:t>
            </a:r>
          </a:p>
          <a:p>
            <a:r>
              <a:rPr lang="en-GB" sz="1800" dirty="0"/>
              <a:t>Local authority commitment</a:t>
            </a:r>
          </a:p>
          <a:p>
            <a:r>
              <a:rPr lang="en-GB" sz="1800" dirty="0"/>
              <a:t>Financing and delivering regeneration</a:t>
            </a:r>
          </a:p>
          <a:p>
            <a:r>
              <a:rPr lang="en-GB" sz="1800" dirty="0"/>
              <a:t>Good practice guide and process map</a:t>
            </a:r>
          </a:p>
          <a:p>
            <a:r>
              <a:rPr lang="en-GB" sz="1800" dirty="0"/>
              <a:t>Better social outcomes – place based</a:t>
            </a:r>
          </a:p>
          <a:p>
            <a:r>
              <a:rPr lang="en-GB" sz="1800" dirty="0"/>
              <a:t>Community led development</a:t>
            </a:r>
          </a:p>
          <a:p>
            <a:endParaRPr lang="en-GB" sz="1800" dirty="0"/>
          </a:p>
          <a:p>
            <a:r>
              <a:rPr lang="en-GB" sz="1800" dirty="0"/>
              <a:t>No one size fits all</a:t>
            </a:r>
          </a:p>
          <a:p>
            <a:r>
              <a:rPr lang="en-GB" sz="1800" dirty="0"/>
              <a:t>Estate regeneration funding, loans, enabling grants and capacity building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/>
              <a:t>GLA’s – Good Practice Guide to Estate Regeneration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4DEFF-1B6C-D3A8-9063-74EB441FC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24" t="4167" r="32183" b="75000"/>
          <a:stretch/>
        </p:blipFill>
        <p:spPr>
          <a:xfrm>
            <a:off x="6896099" y="974084"/>
            <a:ext cx="3438526" cy="1917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FF336-9D37-C424-544B-94F3333D5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78" t="6528" r="33296" b="64722"/>
          <a:stretch/>
        </p:blipFill>
        <p:spPr>
          <a:xfrm>
            <a:off x="7558087" y="3043850"/>
            <a:ext cx="2266950" cy="321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88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8E823-18AC-F96D-C95D-4319A0B7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Rochdale News | News Headlines | Lower Falinge regeneration work underway -  Rochdale Online">
            <a:extLst>
              <a:ext uri="{FF2B5EF4-FFF2-40B4-BE49-F238E27FC236}">
                <a16:creationId xmlns:a16="http://schemas.microsoft.com/office/drawing/2014/main" id="{E65F74F0-7345-2E6E-3859-44014BFD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889" y="1175772"/>
            <a:ext cx="3495111" cy="233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verty and pebble-dash on Rochdale 'sink estate' – but is bulldozing the  answer? | Social housing | The Guardian">
            <a:extLst>
              <a:ext uri="{FF2B5EF4-FFF2-40B4-BE49-F238E27FC236}">
                <a16:creationId xmlns:a16="http://schemas.microsoft.com/office/drawing/2014/main" id="{ADED5FBA-2981-9C96-2C01-E135F9483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3"/>
          <a:stretch/>
        </p:blipFill>
        <p:spPr bwMode="auto">
          <a:xfrm>
            <a:off x="4381500" y="3768323"/>
            <a:ext cx="3715314" cy="244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t's social cleansing, it's gentrification': Plans to improve the most  deprived estate in Greater Manchester cause upset - Manchester Evening News">
            <a:extLst>
              <a:ext uri="{FF2B5EF4-FFF2-40B4-BE49-F238E27FC236}">
                <a16:creationId xmlns:a16="http://schemas.microsoft.com/office/drawing/2014/main" id="{4B0ECFF9-EB2C-8632-0C1A-A47CFD54D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889" y="3768323"/>
            <a:ext cx="3495110" cy="241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1EB2E6-E5B1-1EA1-C1F5-17CBE7F37C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16" t="71250" r="23184" b="8611"/>
          <a:stretch/>
        </p:blipFill>
        <p:spPr>
          <a:xfrm>
            <a:off x="4381501" y="1178381"/>
            <a:ext cx="3704942" cy="2329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A0174C-016B-0E0B-BBEA-FB247FD0CF3F}"/>
              </a:ext>
            </a:extLst>
          </p:cNvPr>
          <p:cNvSpPr txBox="1"/>
          <p:nvPr/>
        </p:nvSpPr>
        <p:spPr>
          <a:xfrm>
            <a:off x="380155" y="1175772"/>
            <a:ext cx="3771054" cy="55122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progress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Rochdale Boroughwide Housing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 Falinge and College Bank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Masterplan by Levitt Bernstein Architects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SPD in partnership with Rochdale BC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Phased demolition and refurbishment programme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55 new affordable homes delivered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RBH resources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Estate Regeneration Fund grant, Towns Fund, Brownfield </a:t>
            </a:r>
            <a:r>
              <a:rPr lang="en-GB">
                <a:solidFill>
                  <a:prstClr val="black"/>
                </a:solidFill>
                <a:latin typeface="Calibri" panose="020F0502020204030204"/>
              </a:rPr>
              <a:t>Land Release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Fund, Community Renewal Fund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In partnership with private sector partner to deliver mixed tenure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5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9AC13-9B33-F4E8-9000-81F87C04F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06" t="55000" r="49614" b="16389"/>
          <a:stretch/>
        </p:blipFill>
        <p:spPr>
          <a:xfrm>
            <a:off x="5136425" y="523874"/>
            <a:ext cx="6488353" cy="587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F8BD0-7AE5-4C7F-0310-462BD9638176}"/>
              </a:ext>
            </a:extLst>
          </p:cNvPr>
          <p:cNvSpPr txBox="1"/>
          <p:nvPr/>
        </p:nvSpPr>
        <p:spPr>
          <a:xfrm>
            <a:off x="799647" y="882259"/>
            <a:ext cx="3795244" cy="45981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dirty="0"/>
              <a:t>Altered Estates 2 -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address changing priorities in estate regeneration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 for social value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Building community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lifetime neighbourhoods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Giving pride to place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Addressing climate change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Delivering responsible regeneration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Case studies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65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tered Estates 2 2022_presentation5">
            <a:extLst>
              <a:ext uri="{FF2B5EF4-FFF2-40B4-BE49-F238E27FC236}">
                <a16:creationId xmlns:a16="http://schemas.microsoft.com/office/drawing/2014/main" id="{ED027BFA-2432-957E-E715-DBA4642EC3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D0F3F0E-D892-9109-AD88-A07FB9E65F3F}"/>
              </a:ext>
            </a:extLst>
          </p:cNvPr>
          <p:cNvSpPr/>
          <p:nvPr/>
        </p:nvSpPr>
        <p:spPr>
          <a:xfrm>
            <a:off x="171450" y="238125"/>
            <a:ext cx="2762250" cy="2790825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changed?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 change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pandemic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Grenfell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safety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of living</a:t>
            </a:r>
          </a:p>
        </p:txBody>
      </p:sp>
    </p:spTree>
    <p:extLst>
      <p:ext uri="{BB962C8B-B14F-4D97-AF65-F5344CB8AC3E}">
        <p14:creationId xmlns:p14="http://schemas.microsoft.com/office/powerpoint/2010/main" val="418495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tered Estates 2 2022_presentation6">
            <a:extLst>
              <a:ext uri="{FF2B5EF4-FFF2-40B4-BE49-F238E27FC236}">
                <a16:creationId xmlns:a16="http://schemas.microsoft.com/office/drawing/2014/main" id="{64924625-06D6-E355-F4FF-4C3FB4E375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9B0E36E-5E33-9D9C-5F2D-865917805B7F}"/>
              </a:ext>
            </a:extLst>
          </p:cNvPr>
          <p:cNvSpPr/>
          <p:nvPr/>
        </p:nvSpPr>
        <p:spPr>
          <a:xfrm>
            <a:off x="190500" y="228600"/>
            <a:ext cx="2762250" cy="2790825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next?</a:t>
            </a:r>
          </a:p>
          <a:p>
            <a:pPr marR="0" lvl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schemeClr val="tx1"/>
                </a:solidFill>
                <a:latin typeface="Calibri" panose="020F0502020204030204"/>
              </a:rPr>
              <a:t>Changing p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olicy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context</a:t>
            </a:r>
          </a:p>
          <a:p>
            <a:pPr marR="0" lvl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 growth</a:t>
            </a:r>
          </a:p>
        </p:txBody>
      </p:sp>
    </p:spTree>
    <p:extLst>
      <p:ext uri="{BB962C8B-B14F-4D97-AF65-F5344CB8AC3E}">
        <p14:creationId xmlns:p14="http://schemas.microsoft.com/office/powerpoint/2010/main" val="394507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tered Estates 2 2022_presentation9">
            <a:extLst>
              <a:ext uri="{FF2B5EF4-FFF2-40B4-BE49-F238E27FC236}">
                <a16:creationId xmlns:a16="http://schemas.microsoft.com/office/drawing/2014/main" id="{A68229E9-A6E1-0AA5-AB26-C9E11A6EED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333" y="419100"/>
            <a:ext cx="10701867" cy="601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8BA7EB-CB6C-84AF-0EC6-E8137247283F}"/>
              </a:ext>
            </a:extLst>
          </p:cNvPr>
          <p:cNvSpPr txBox="1"/>
          <p:nvPr/>
        </p:nvSpPr>
        <p:spPr>
          <a:xfrm>
            <a:off x="276225" y="775904"/>
            <a:ext cx="3981450" cy="34101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Delivering quality </a:t>
            </a: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                               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In the planning system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on design quality and community engagement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design codes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 design parameters with community input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Viable and deliverable vision set in local plans</a:t>
            </a:r>
          </a:p>
        </p:txBody>
      </p:sp>
    </p:spTree>
    <p:extLst>
      <p:ext uri="{BB962C8B-B14F-4D97-AF65-F5344CB8AC3E}">
        <p14:creationId xmlns:p14="http://schemas.microsoft.com/office/powerpoint/2010/main" val="2458917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tered Estates 2 2022_presentation12">
            <a:extLst>
              <a:ext uri="{FF2B5EF4-FFF2-40B4-BE49-F238E27FC236}">
                <a16:creationId xmlns:a16="http://schemas.microsoft.com/office/drawing/2014/main" id="{6F6EB4EF-F53D-65F3-2686-118AF73F9E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850" y="1039416"/>
            <a:ext cx="10344150" cy="5818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5AC303-C47C-BC54-ADAE-23744F2356DD}"/>
              </a:ext>
            </a:extLst>
          </p:cNvPr>
          <p:cNvSpPr txBox="1"/>
          <p:nvPr/>
        </p:nvSpPr>
        <p:spPr>
          <a:xfrm>
            <a:off x="28575" y="2847426"/>
            <a:ext cx="3181350" cy="1514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D5E25-2516-02D1-0186-F3407DB44FA4}"/>
              </a:ext>
            </a:extLst>
          </p:cNvPr>
          <p:cNvSpPr txBox="1"/>
          <p:nvPr/>
        </p:nvSpPr>
        <p:spPr>
          <a:xfrm>
            <a:off x="357188" y="1324187"/>
            <a:ext cx="3938588" cy="3277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/>
              <a:t>Delivering social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Setting a social value brief tailored to local needs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Measuring health, education, crime and social outcomes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Importance of monitoring and reviewing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7936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83d2fae-0e03-45de-a323-7bab9f207277">
      <Terms xmlns="http://schemas.microsoft.com/office/infopath/2007/PartnerControls"/>
    </lcf76f155ced4ddcb4097134ff3c332f>
    <TaxCatchAll xmlns="42c7cbc0-fd20-49f1-b383-9223a4f3197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64755A360F7946A6AB84FE1FF9877D" ma:contentTypeVersion="16" ma:contentTypeDescription="Create a new document." ma:contentTypeScope="" ma:versionID="c6df9d5e20d3a334c89ccd7fa8defdce">
  <xsd:schema xmlns:xsd="http://www.w3.org/2001/XMLSchema" xmlns:xs="http://www.w3.org/2001/XMLSchema" xmlns:p="http://schemas.microsoft.com/office/2006/metadata/properties" xmlns:ns2="a83d2fae-0e03-45de-a323-7bab9f207277" xmlns:ns3="42c7cbc0-fd20-49f1-b383-9223a4f31971" targetNamespace="http://schemas.microsoft.com/office/2006/metadata/properties" ma:root="true" ma:fieldsID="76311607dc58ade0c76da3ee8dcfb47b" ns2:_="" ns3:_="">
    <xsd:import namespace="a83d2fae-0e03-45de-a323-7bab9f207277"/>
    <xsd:import namespace="42c7cbc0-fd20-49f1-b383-9223a4f319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d2fae-0e03-45de-a323-7bab9f2072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323a573-f4b2-49c1-a657-d409971bfa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c7cbc0-fd20-49f1-b383-9223a4f3197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09192a-5b04-4454-8e51-2aa11a96da21}" ma:internalName="TaxCatchAll" ma:showField="CatchAllData" ma:web="42c7cbc0-fd20-49f1-b383-9223a4f319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524ECA-4894-46C0-94F1-CD6228AF66E5}">
  <ds:schemaRefs>
    <ds:schemaRef ds:uri="http://schemas.microsoft.com/office/2006/documentManagement/types"/>
    <ds:schemaRef ds:uri="http://purl.org/dc/elements/1.1/"/>
    <ds:schemaRef ds:uri="42c7cbc0-fd20-49f1-b383-9223a4f31971"/>
    <ds:schemaRef ds:uri="a83d2fae-0e03-45de-a323-7bab9f207277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28B62F-9692-4E13-8571-B4DDBE5D09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962B51-9BD6-481A-8EB7-64E9F9308C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3d2fae-0e03-45de-a323-7bab9f207277"/>
    <ds:schemaRef ds:uri="42c7cbc0-fd20-49f1-b383-9223a4f319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</Words>
  <Application>Microsoft Office PowerPoint</Application>
  <PresentationFormat>Widescreen</PresentationFormat>
  <Paragraphs>127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1_Office Theme</vt:lpstr>
      <vt:lpstr>Estate Regeneration - reflections </vt:lpstr>
      <vt:lpstr>Altered Estates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von Bradsky</dc:creator>
  <cp:lastModifiedBy>Asha Mistry</cp:lastModifiedBy>
  <cp:revision>2</cp:revision>
  <dcterms:created xsi:type="dcterms:W3CDTF">2022-09-26T13:56:56Z</dcterms:created>
  <dcterms:modified xsi:type="dcterms:W3CDTF">2022-10-04T08:34:43Z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0x010100AD64755A360F7946A6AB84FE1FF9877D</vt:lpwstr>
  </property>
  <property fmtid="{D5CDD505-2E9C-101B-9397-08002B2CF9AE}" pid="3" name="MediaServiceImageTags">
    <vt:lpwstr/>
  </property>
</Properties>
</file>