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Lst>
  <p:notesMasterIdLst>
    <p:notesMasterId r:id="rId6"/>
  </p:notesMasterIdLst>
  <p:sldIdLst>
    <p:sldId id="256" r:id="rId7"/>
    <p:sldId id="257" r:id="rId8"/>
  </p:sldIdLst>
  <p:sldSz cy="6858000" cx="12192000"/>
  <p:notesSz cx="6858000" cy="9144000"/>
  <p:embeddedFontLst>
    <p:embeddedFont>
      <p:font typeface="Play"/>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1" roundtripDataSignature="AMtx7mgvVCHQNsmYn7VgCC+xUkt3tkXv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5C74C78-8696-4365-88B6-A4237319BC63}">
  <a:tblStyle styleId="{B5C74C78-8696-4365-88B6-A4237319BC63}"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a:tcStyle>
        <a:fill>
          <a:solidFill>
            <a:srgbClr val="CAD1D8"/>
          </a:solidFill>
        </a:fill>
      </a:tcStyle>
    </a:band1H>
    <a:band2H>
      <a:tcTxStyle/>
    </a:band2H>
    <a:band1V>
      <a:tcTxStyle/>
      <a:tcStyle>
        <a:fill>
          <a:solidFill>
            <a:srgbClr val="CAD1D8"/>
          </a:solidFill>
        </a:fill>
      </a:tcStyle>
    </a:band1V>
    <a:band2V>
      <a:tcTxStyle/>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Play-bold.fntdata"/><Relationship Id="rId9" Type="http://schemas.openxmlformats.org/officeDocument/2006/relationships/font" Target="fonts/Play-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t>One element of the project in Thames Road provided funding for community engagement and co-design of the future Thames Road area which blends industrial and residential development and connects the older community in Thames Road to the new Barking Riverside development.</a:t>
            </a:r>
            <a:endParaRPr/>
          </a:p>
          <a:p>
            <a:pPr indent="0" lvl="0" marL="0" rtl="0" algn="l">
              <a:lnSpc>
                <a:spcPct val="115000"/>
              </a:lnSpc>
              <a:spcBef>
                <a:spcPts val="1200"/>
              </a:spcBef>
              <a:spcAft>
                <a:spcPts val="0"/>
              </a:spcAft>
              <a:buClr>
                <a:schemeClr val="dk1"/>
              </a:buClr>
              <a:buSzPts val="1100"/>
              <a:buFont typeface="Arial"/>
              <a:buNone/>
            </a:pPr>
            <a:r>
              <a:rPr lang="en-GB"/>
              <a:t> </a:t>
            </a:r>
            <a:endParaRPr/>
          </a:p>
          <a:p>
            <a:pPr indent="0" lvl="0" marL="0" rtl="0" algn="l">
              <a:lnSpc>
                <a:spcPct val="90000"/>
              </a:lnSpc>
              <a:spcBef>
                <a:spcPts val="1200"/>
              </a:spcBef>
              <a:spcAft>
                <a:spcPts val="0"/>
              </a:spcAft>
              <a:buClr>
                <a:schemeClr val="dk1"/>
              </a:buClr>
              <a:buSzPts val="2100"/>
              <a:buFont typeface="Arial"/>
              <a:buNone/>
            </a:pPr>
            <a:r>
              <a:rPr lang="en-GB"/>
              <a:t>LBBD have now adopted a Vision and Design Code for the area building upon the work that Place Pilots funded. </a:t>
            </a:r>
            <a:endParaRPr/>
          </a:p>
        </p:txBody>
      </p:sp>
      <p:sp>
        <p:nvSpPr>
          <p:cNvPr id="106" name="Google Shape;10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1" name="Shape 91"/>
        <p:cNvGrpSpPr/>
        <p:nvPr/>
      </p:nvGrpSpPr>
      <p:grpSpPr>
        <a:xfrm>
          <a:off x="0" y="0"/>
          <a:ext cx="0" cy="0"/>
          <a:chOff x="0" y="0"/>
          <a:chExt cx="0" cy="0"/>
        </a:xfrm>
      </p:grpSpPr>
      <p:sp>
        <p:nvSpPr>
          <p:cNvPr id="92" name="Google Shape;92;p6"/>
          <p:cNvSpPr txBox="1"/>
          <p:nvPr>
            <p:ph type="title"/>
          </p:nvPr>
        </p:nvSpPr>
        <p:spPr>
          <a:xfrm>
            <a:off x="838200" y="163041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6"/>
          <p:cNvSpPr txBox="1"/>
          <p:nvPr>
            <p:ph idx="1" type="body"/>
          </p:nvPr>
        </p:nvSpPr>
        <p:spPr>
          <a:xfrm>
            <a:off x="838200" y="3113071"/>
            <a:ext cx="10515600" cy="3020602"/>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94" name="Shape 94"/>
        <p:cNvGrpSpPr/>
        <p:nvPr/>
      </p:nvGrpSpPr>
      <p:grpSpPr>
        <a:xfrm>
          <a:off x="0" y="0"/>
          <a:ext cx="0" cy="0"/>
          <a:chOff x="0" y="0"/>
          <a:chExt cx="0" cy="0"/>
        </a:xfrm>
      </p:grpSpPr>
      <p:sp>
        <p:nvSpPr>
          <p:cNvPr id="95" name="Google Shape;95;p17"/>
          <p:cNvSpPr txBox="1"/>
          <p:nvPr>
            <p:ph idx="1" type="subTitle"/>
          </p:nvPr>
        </p:nvSpPr>
        <p:spPr>
          <a:xfrm>
            <a:off x="838200" y="3104356"/>
            <a:ext cx="9144000" cy="2412865"/>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400"/>
              <a:buNone/>
              <a:defRPr sz="24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6" name="Google Shape;96;p17"/>
          <p:cNvSpPr txBox="1"/>
          <p:nvPr>
            <p:ph type="title"/>
          </p:nvPr>
        </p:nvSpPr>
        <p:spPr>
          <a:xfrm>
            <a:off x="838200" y="1600200"/>
            <a:ext cx="91440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4"/>
          <p:cNvSpPr/>
          <p:nvPr>
            <p:ph idx="2" type="pic"/>
          </p:nvPr>
        </p:nvSpPr>
        <p:spPr>
          <a:xfrm>
            <a:off x="5183188" y="987425"/>
            <a:ext cx="6172200" cy="4873625"/>
          </a:xfrm>
          <a:prstGeom prst="rect">
            <a:avLst/>
          </a:prstGeom>
          <a:noFill/>
          <a:ln>
            <a:noFill/>
          </a:ln>
        </p:spPr>
      </p:sp>
      <p:sp>
        <p:nvSpPr>
          <p:cNvPr id="68" name="Google Shape;68;p1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6" name="Google Shape;86;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7" name="Google Shape;8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8" name="Google Shape;8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9" name="Google Shape;8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90" name="Google Shape;90;p5"/>
          <p:cNvPicPr preferRelativeResize="0"/>
          <p:nvPr/>
        </p:nvPicPr>
        <p:blipFill rotWithShape="1">
          <a:blip r:embed="rId1">
            <a:alphaModFix/>
          </a:blip>
          <a:srcRect b="0" l="0" r="0" t="0"/>
          <a:stretch/>
        </p:blipFill>
        <p:spPr>
          <a:xfrm>
            <a:off x="0" y="0"/>
            <a:ext cx="12192000" cy="6858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1" r:id="rId2"/>
    <p:sldLayoutId id="214748366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
          <p:cNvSpPr txBox="1"/>
          <p:nvPr>
            <p:ph type="ctrTitle"/>
          </p:nvPr>
        </p:nvSpPr>
        <p:spPr>
          <a:xfrm>
            <a:off x="1524000" y="1917021"/>
            <a:ext cx="9144000" cy="935037"/>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lang="en-GB">
                <a:latin typeface="Arial"/>
                <a:ea typeface="Arial"/>
                <a:cs typeface="Arial"/>
                <a:sym typeface="Arial"/>
              </a:rPr>
              <a:t>Barking and Dagenham Place Pilot case study</a:t>
            </a:r>
            <a:br>
              <a:rPr lang="en-GB">
                <a:latin typeface="Arial"/>
                <a:ea typeface="Arial"/>
                <a:cs typeface="Arial"/>
                <a:sym typeface="Arial"/>
              </a:rPr>
            </a:br>
            <a:r>
              <a:rPr lang="en-GB">
                <a:latin typeface="Arial"/>
                <a:ea typeface="Arial"/>
                <a:cs typeface="Arial"/>
                <a:sym typeface="Arial"/>
              </a:rPr>
              <a:t>May 2025</a:t>
            </a:r>
            <a:endParaRPr>
              <a:latin typeface="Arial"/>
              <a:ea typeface="Arial"/>
              <a:cs typeface="Arial"/>
              <a:sym typeface="Arial"/>
            </a:endParaRPr>
          </a:p>
        </p:txBody>
      </p:sp>
      <p:sp>
        <p:nvSpPr>
          <p:cNvPr id="102" name="Google Shape;102;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p:txBody>
      </p:sp>
      <p:graphicFrame>
        <p:nvGraphicFramePr>
          <p:cNvPr id="103" name="Google Shape;103;p1"/>
          <p:cNvGraphicFramePr/>
          <p:nvPr/>
        </p:nvGraphicFramePr>
        <p:xfrm>
          <a:off x="1524000" y="3602037"/>
          <a:ext cx="3000000" cy="3000000"/>
        </p:xfrm>
        <a:graphic>
          <a:graphicData uri="http://schemas.openxmlformats.org/drawingml/2006/table">
            <a:tbl>
              <a:tblPr bandRow="1" firstRow="1">
                <a:noFill/>
                <a:tableStyleId>{B5C74C78-8696-4365-88B6-A4237319BC63}</a:tableStyleId>
              </a:tblPr>
              <a:tblGrid>
                <a:gridCol w="979725"/>
                <a:gridCol w="1436925"/>
                <a:gridCol w="1828800"/>
                <a:gridCol w="4974775"/>
              </a:tblGrid>
              <a:tr h="413950">
                <a:tc>
                  <a:txBody>
                    <a:bodyPr/>
                    <a:lstStyle/>
                    <a:p>
                      <a:pPr indent="0" lvl="0" marL="0" marR="0" rtl="0" algn="l">
                        <a:spcBef>
                          <a:spcPts val="0"/>
                        </a:spcBef>
                        <a:spcAft>
                          <a:spcPts val="0"/>
                        </a:spcAft>
                        <a:buNone/>
                      </a:pPr>
                      <a:r>
                        <a:rPr lang="en-GB" sz="1800" u="none" cap="none" strike="noStrike"/>
                        <a:t>Version</a:t>
                      </a:r>
                      <a:endParaRPr/>
                    </a:p>
                  </a:txBody>
                  <a:tcPr marT="45725" marB="45725" marR="91450" marL="91450"/>
                </a:tc>
                <a:tc>
                  <a:txBody>
                    <a:bodyPr/>
                    <a:lstStyle/>
                    <a:p>
                      <a:pPr indent="0" lvl="0" marL="0" marR="0" rtl="0" algn="l">
                        <a:spcBef>
                          <a:spcPts val="0"/>
                        </a:spcBef>
                        <a:spcAft>
                          <a:spcPts val="0"/>
                        </a:spcAft>
                        <a:buNone/>
                      </a:pPr>
                      <a:r>
                        <a:rPr lang="en-GB" sz="1800"/>
                        <a:t>Date</a:t>
                      </a:r>
                      <a:endParaRPr/>
                    </a:p>
                  </a:txBody>
                  <a:tcPr marT="45725" marB="45725" marR="91450" marL="91450"/>
                </a:tc>
                <a:tc>
                  <a:txBody>
                    <a:bodyPr/>
                    <a:lstStyle/>
                    <a:p>
                      <a:pPr indent="0" lvl="0" marL="0" marR="0" rtl="0" algn="l">
                        <a:spcBef>
                          <a:spcPts val="0"/>
                        </a:spcBef>
                        <a:spcAft>
                          <a:spcPts val="0"/>
                        </a:spcAft>
                        <a:buNone/>
                      </a:pPr>
                      <a:r>
                        <a:rPr lang="en-GB" sz="1800"/>
                        <a:t>Author</a:t>
                      </a:r>
                      <a:endParaRPr/>
                    </a:p>
                  </a:txBody>
                  <a:tcPr marT="45725" marB="45725" marR="91450" marL="91450"/>
                </a:tc>
                <a:tc>
                  <a:txBody>
                    <a:bodyPr/>
                    <a:lstStyle/>
                    <a:p>
                      <a:pPr indent="0" lvl="0" marL="0" marR="0" rtl="0" algn="l">
                        <a:spcBef>
                          <a:spcPts val="0"/>
                        </a:spcBef>
                        <a:spcAft>
                          <a:spcPts val="0"/>
                        </a:spcAft>
                        <a:buNone/>
                      </a:pPr>
                      <a:r>
                        <a:rPr lang="en-GB" sz="1800"/>
                        <a:t>Amends</a:t>
                      </a:r>
                      <a:endParaRPr/>
                    </a:p>
                  </a:txBody>
                  <a:tcPr marT="45725" marB="45725" marR="91450" marL="91450"/>
                </a:tc>
              </a:tr>
              <a:tr h="413950">
                <a:tc>
                  <a:txBody>
                    <a:bodyPr/>
                    <a:lstStyle/>
                    <a:p>
                      <a:pPr indent="0" lvl="0" marL="0" marR="0" rtl="0" algn="l">
                        <a:spcBef>
                          <a:spcPts val="0"/>
                        </a:spcBef>
                        <a:spcAft>
                          <a:spcPts val="0"/>
                        </a:spcAft>
                        <a:buNone/>
                      </a:pPr>
                      <a:r>
                        <a:rPr lang="en-GB" sz="1800"/>
                        <a:t>1</a:t>
                      </a:r>
                      <a:endParaRPr/>
                    </a:p>
                  </a:txBody>
                  <a:tcPr marT="45725" marB="45725" marR="91450" marL="91450"/>
                </a:tc>
                <a:tc>
                  <a:txBody>
                    <a:bodyPr/>
                    <a:lstStyle/>
                    <a:p>
                      <a:pPr indent="0" lvl="0" marL="0" marR="0" rtl="0" algn="l">
                        <a:spcBef>
                          <a:spcPts val="0"/>
                        </a:spcBef>
                        <a:spcAft>
                          <a:spcPts val="0"/>
                        </a:spcAft>
                        <a:buNone/>
                      </a:pPr>
                      <a:r>
                        <a:rPr lang="en-GB" sz="1800"/>
                        <a:t>May 2025</a:t>
                      </a:r>
                      <a:endParaRPr/>
                    </a:p>
                  </a:txBody>
                  <a:tcPr marT="45725" marB="45725" marR="91450" marL="91450"/>
                </a:tc>
                <a:tc>
                  <a:txBody>
                    <a:bodyPr/>
                    <a:lstStyle/>
                    <a:p>
                      <a:pPr indent="0" lvl="0" marL="0" marR="0" rtl="0" algn="l">
                        <a:spcBef>
                          <a:spcPts val="0"/>
                        </a:spcBef>
                        <a:spcAft>
                          <a:spcPts val="0"/>
                        </a:spcAft>
                        <a:buNone/>
                      </a:pPr>
                      <a:r>
                        <a:rPr lang="en-GB" sz="1800"/>
                        <a:t>Caroline Laitner</a:t>
                      </a:r>
                      <a:endParaRPr/>
                    </a:p>
                  </a:txBody>
                  <a:tcPr marT="45725" marB="45725" marR="91450" marL="91450"/>
                </a:tc>
                <a:tc>
                  <a:txBody>
                    <a:bodyPr/>
                    <a:lstStyle/>
                    <a:p>
                      <a:pPr indent="0" lvl="0" marL="0" marR="0" rtl="0" algn="l">
                        <a:spcBef>
                          <a:spcPts val="0"/>
                        </a:spcBef>
                        <a:spcAft>
                          <a:spcPts val="0"/>
                        </a:spcAft>
                        <a:buNone/>
                      </a:pPr>
                      <a:r>
                        <a:rPr lang="en-GB" sz="1800"/>
                        <a:t>Approval from client </a:t>
                      </a:r>
                      <a:r>
                        <a:rPr lang="en-GB" sz="1800"/>
                        <a:t>27 May 20</a:t>
                      </a:r>
                      <a:r>
                        <a:rPr lang="en-GB" sz="1800"/>
                        <a:t>25</a:t>
                      </a:r>
                      <a:endParaRPr/>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
          <p:cNvSpPr txBox="1"/>
          <p:nvPr>
            <p:ph idx="1" type="body"/>
          </p:nvPr>
        </p:nvSpPr>
        <p:spPr>
          <a:xfrm>
            <a:off x="152667" y="808300"/>
            <a:ext cx="8740400" cy="612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100"/>
              <a:buNone/>
            </a:pPr>
            <a:r>
              <a:t/>
            </a:r>
            <a:endParaRPr b="1" sz="1867">
              <a:solidFill>
                <a:srgbClr val="0097A7"/>
              </a:solidFill>
              <a:latin typeface="Arial"/>
              <a:ea typeface="Arial"/>
              <a:cs typeface="Arial"/>
              <a:sym typeface="Arial"/>
            </a:endParaRPr>
          </a:p>
          <a:p>
            <a:pPr indent="0" lvl="0" marL="0" rtl="0" algn="l">
              <a:lnSpc>
                <a:spcPct val="90000"/>
              </a:lnSpc>
              <a:spcBef>
                <a:spcPts val="0"/>
              </a:spcBef>
              <a:spcAft>
                <a:spcPts val="0"/>
              </a:spcAft>
              <a:buClr>
                <a:srgbClr val="0097A7"/>
              </a:buClr>
              <a:buSzPts val="2100"/>
              <a:buNone/>
            </a:pPr>
            <a:r>
              <a:rPr b="1" lang="en-GB" sz="1867">
                <a:solidFill>
                  <a:srgbClr val="0097A7"/>
                </a:solidFill>
                <a:latin typeface="Arial"/>
                <a:ea typeface="Arial"/>
                <a:cs typeface="Arial"/>
                <a:sym typeface="Arial"/>
              </a:rPr>
              <a:t>Barking &amp; Dagenham Place Pilot builds community by delivering essential, co-designed social infrastructure and connections in North-East London</a:t>
            </a:r>
            <a:endParaRPr>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t/>
            </a:r>
            <a:endParaRPr b="1" sz="1200">
              <a:solidFill>
                <a:srgbClr val="0097A7"/>
              </a:solidFill>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rPr lang="en-GB" sz="1200">
                <a:latin typeface="Arial"/>
                <a:ea typeface="Arial"/>
                <a:cs typeface="Arial"/>
                <a:sym typeface="Arial"/>
              </a:rPr>
              <a:t>Barking Riverside is an ambitious new development along the Thames Estuary, in an area that has historically seen limited investment. Multiple partners are currently delivering new homes, rail and river transport links, schools and services. As part of the development, a new health hub is being planned in an area where there is currently no GP provision.  </a:t>
            </a:r>
            <a:endParaRPr sz="1200">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t/>
            </a:r>
            <a:endParaRPr sz="1200">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rPr lang="en-GB" sz="1200">
                <a:latin typeface="Arial"/>
                <a:ea typeface="Arial"/>
                <a:cs typeface="Arial"/>
                <a:sym typeface="Arial"/>
              </a:rPr>
              <a:t>In 2023, £75,000 of OPE Place Pilot funding brought project partners Barking Riverside Ltd, LBBD and the NHS together to revisit the feasibility of the site for the health hub and ensure the  needs of both new and existing communities </a:t>
            </a:r>
            <a:r>
              <a:rPr lang="en-GB" sz="1200"/>
              <a:t>c</a:t>
            </a:r>
            <a:r>
              <a:rPr lang="en-GB" sz="1200">
                <a:latin typeface="Arial"/>
                <a:ea typeface="Arial"/>
                <a:cs typeface="Arial"/>
                <a:sym typeface="Arial"/>
              </a:rPr>
              <a:t>ould be met. Part of the funding helped restart the hub project, and in 2024 project partners and citizens held a co-design workshop that produced an understanding of what a successful wellbeing hub would look like for everyone. Next, the team will focus on reaffirming the project vision, identifying which partners to co-locate with and realigning key stakeholder interests, to inform value-engineering. </a:t>
            </a:r>
            <a:endParaRPr sz="1200">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t/>
            </a:r>
            <a:endParaRPr sz="1200">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rPr lang="en-GB" sz="1200">
                <a:latin typeface="Arial"/>
                <a:ea typeface="Arial"/>
                <a:cs typeface="Arial"/>
                <a:sym typeface="Arial"/>
              </a:rPr>
              <a:t>The remainder of the funding is supporting outreach activities to connect new and existing communities in the South Barking area of Thames Road which has capacity for 3,500 homes but requires a collaborative approach to funding and delivering the social infrastructure needed to sustain this population.The place pilot approach is enabling a more holistic way of thinking about what new and existing communities need to thrive, recognising that successful growth in what has become a higher cost delivery environment, also requires innovative solution to delivering social infrastructure. </a:t>
            </a:r>
            <a:endParaRPr sz="1200"/>
          </a:p>
          <a:p>
            <a:pPr indent="0" lvl="0" marL="0" rtl="0" algn="l">
              <a:lnSpc>
                <a:spcPct val="90000"/>
              </a:lnSpc>
              <a:spcBef>
                <a:spcPts val="0"/>
              </a:spcBef>
              <a:spcAft>
                <a:spcPts val="0"/>
              </a:spcAft>
              <a:buClr>
                <a:schemeClr val="dk1"/>
              </a:buClr>
              <a:buSzPts val="2100"/>
              <a:buNone/>
            </a:pPr>
            <a:r>
              <a:t/>
            </a:r>
            <a:endParaRPr sz="1200">
              <a:latin typeface="Arial"/>
              <a:ea typeface="Arial"/>
              <a:cs typeface="Arial"/>
              <a:sym typeface="Arial"/>
            </a:endParaRPr>
          </a:p>
          <a:p>
            <a:pPr indent="0" lvl="0" marL="0" rtl="0" algn="l">
              <a:lnSpc>
                <a:spcPct val="90000"/>
              </a:lnSpc>
              <a:spcBef>
                <a:spcPts val="0"/>
              </a:spcBef>
              <a:spcAft>
                <a:spcPts val="0"/>
              </a:spcAft>
              <a:buClr>
                <a:schemeClr val="dk1"/>
              </a:buClr>
              <a:buSzPts val="2100"/>
              <a:buNone/>
            </a:pPr>
            <a:r>
              <a:rPr b="1" lang="en-GB" sz="1200">
                <a:solidFill>
                  <a:srgbClr val="A64D79"/>
                </a:solidFill>
                <a:latin typeface="Arial"/>
                <a:ea typeface="Arial"/>
                <a:cs typeface="Arial"/>
                <a:sym typeface="Arial"/>
              </a:rPr>
              <a:t>OPE brought partners together and encouraged them to think differently. Partners had the space, time and support to collaborate and 'join the dots’, thinking about how to deliver services and assets that meet local needs, now and in the future. </a:t>
            </a:r>
            <a:endParaRPr sz="1200">
              <a:latin typeface="Arial"/>
              <a:ea typeface="Arial"/>
              <a:cs typeface="Arial"/>
              <a:sym typeface="Arial"/>
            </a:endParaRPr>
          </a:p>
          <a:p>
            <a:pPr indent="0" lvl="0" marL="0" rtl="0" algn="l">
              <a:lnSpc>
                <a:spcPct val="100000"/>
              </a:lnSpc>
              <a:spcBef>
                <a:spcPts val="1067"/>
              </a:spcBef>
              <a:spcAft>
                <a:spcPts val="0"/>
              </a:spcAft>
              <a:buClr>
                <a:schemeClr val="dk1"/>
              </a:buClr>
              <a:buSzPts val="2100"/>
              <a:buNone/>
            </a:pPr>
            <a:r>
              <a:t/>
            </a:r>
            <a:endParaRPr sz="1200">
              <a:latin typeface="Arial"/>
              <a:ea typeface="Arial"/>
              <a:cs typeface="Arial"/>
              <a:sym typeface="Arial"/>
            </a:endParaRPr>
          </a:p>
          <a:p>
            <a:pPr indent="0" lvl="0" marL="50799" rtl="0" algn="l">
              <a:lnSpc>
                <a:spcPct val="100000"/>
              </a:lnSpc>
              <a:spcBef>
                <a:spcPts val="1600"/>
              </a:spcBef>
              <a:spcAft>
                <a:spcPts val="0"/>
              </a:spcAft>
              <a:buClr>
                <a:schemeClr val="dk1"/>
              </a:buClr>
              <a:buSzPts val="2100"/>
              <a:buNone/>
            </a:pPr>
            <a:r>
              <a:t/>
            </a:r>
            <a:endParaRPr b="1" sz="1200">
              <a:solidFill>
                <a:srgbClr val="A64D79"/>
              </a:solidFill>
              <a:latin typeface="Arial"/>
              <a:ea typeface="Arial"/>
              <a:cs typeface="Arial"/>
              <a:sym typeface="Arial"/>
            </a:endParaRPr>
          </a:p>
          <a:p>
            <a:pPr indent="0" lvl="0" marL="50799" rtl="0" algn="l">
              <a:lnSpc>
                <a:spcPct val="100000"/>
              </a:lnSpc>
              <a:spcBef>
                <a:spcPts val="1600"/>
              </a:spcBef>
              <a:spcAft>
                <a:spcPts val="667"/>
              </a:spcAft>
              <a:buClr>
                <a:schemeClr val="dk1"/>
              </a:buClr>
              <a:buSzPts val="2100"/>
              <a:buNone/>
            </a:pPr>
            <a:r>
              <a:t/>
            </a:r>
            <a:endParaRPr sz="1200">
              <a:latin typeface="Arial"/>
              <a:ea typeface="Arial"/>
              <a:cs typeface="Arial"/>
              <a:sym typeface="Arial"/>
            </a:endParaRPr>
          </a:p>
        </p:txBody>
      </p:sp>
      <p:sp>
        <p:nvSpPr>
          <p:cNvPr id="109" name="Google Shape;109;p2"/>
          <p:cNvSpPr txBox="1"/>
          <p:nvPr/>
        </p:nvSpPr>
        <p:spPr>
          <a:xfrm>
            <a:off x="152655" y="5078628"/>
            <a:ext cx="4903500" cy="2616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67"/>
              <a:buFont typeface="Arial"/>
              <a:buNone/>
            </a:pPr>
            <a:r>
              <a:rPr b="1" i="0" lang="en-GB" sz="1467" u="none" cap="none" strike="noStrike">
                <a:solidFill>
                  <a:srgbClr val="000000"/>
                </a:solidFill>
                <a:latin typeface="Arial"/>
                <a:ea typeface="Arial"/>
                <a:cs typeface="Arial"/>
                <a:sym typeface="Arial"/>
              </a:rPr>
              <a:t> </a:t>
            </a:r>
            <a:r>
              <a:rPr b="1" i="0" lang="en-GB" sz="1200" u="none" cap="none" strike="noStrike">
                <a:solidFill>
                  <a:srgbClr val="000000"/>
                </a:solidFill>
                <a:latin typeface="Arial"/>
                <a:ea typeface="Arial"/>
                <a:cs typeface="Arial"/>
                <a:sym typeface="Arial"/>
              </a:rPr>
              <a:t>Immediate Outputs:</a:t>
            </a:r>
            <a:endParaRPr b="0" i="0" sz="1467"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79393" lvl="0" marL="287859" marR="0" rtl="0" algn="l">
              <a:lnSpc>
                <a:spcPct val="100000"/>
              </a:lnSpc>
              <a:spcBef>
                <a:spcPts val="0"/>
              </a:spcBef>
              <a:spcAft>
                <a:spcPts val="0"/>
              </a:spcAft>
              <a:buClr>
                <a:srgbClr val="000000"/>
              </a:buClr>
              <a:buSzPts val="900"/>
              <a:buFont typeface="Arial"/>
              <a:buChar char="•"/>
            </a:pPr>
            <a:r>
              <a:rPr b="0" i="0" lang="en-GB" sz="1200" u="none" cap="none" strike="noStrike">
                <a:solidFill>
                  <a:srgbClr val="000000"/>
                </a:solidFill>
                <a:latin typeface="Arial"/>
                <a:ea typeface="Arial"/>
                <a:cs typeface="Arial"/>
                <a:sym typeface="Arial"/>
              </a:rPr>
              <a:t>Co-location of services in to the new health hub. </a:t>
            </a:r>
            <a:endParaRPr b="0" i="0" sz="1200" u="none" cap="none" strike="noStrike">
              <a:solidFill>
                <a:srgbClr val="000000"/>
              </a:solidFill>
              <a:latin typeface="Arial"/>
              <a:ea typeface="Arial"/>
              <a:cs typeface="Arial"/>
              <a:sym typeface="Arial"/>
            </a:endParaRPr>
          </a:p>
          <a:p>
            <a:pPr indent="0" lvl="0" marL="45718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67"/>
              <a:buFont typeface="Arial"/>
              <a:buNone/>
            </a:pPr>
            <a:r>
              <a:t/>
            </a:r>
            <a:endParaRPr b="0" i="0" sz="1467"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67"/>
              <a:buFont typeface="Arial"/>
              <a:buNone/>
            </a:pPr>
            <a:r>
              <a:t/>
            </a:r>
            <a:endParaRPr b="0" i="0" sz="1467" u="none" cap="none" strike="noStrike">
              <a:solidFill>
                <a:srgbClr val="000000"/>
              </a:solidFill>
              <a:latin typeface="Calibri"/>
              <a:ea typeface="Calibri"/>
              <a:cs typeface="Calibri"/>
              <a:sym typeface="Calibri"/>
            </a:endParaRPr>
          </a:p>
        </p:txBody>
      </p:sp>
      <p:sp>
        <p:nvSpPr>
          <p:cNvPr id="110" name="Google Shape;110;p2"/>
          <p:cNvSpPr txBox="1"/>
          <p:nvPr/>
        </p:nvSpPr>
        <p:spPr>
          <a:xfrm>
            <a:off x="5130384" y="5094142"/>
            <a:ext cx="6911100" cy="2372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Longer Term Outcomes:</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279393" lvl="0" marL="287859" marR="0" rtl="0" algn="l">
              <a:lnSpc>
                <a:spcPct val="100000"/>
              </a:lnSpc>
              <a:spcBef>
                <a:spcPts val="0"/>
              </a:spcBef>
              <a:spcAft>
                <a:spcPts val="0"/>
              </a:spcAft>
              <a:buClr>
                <a:srgbClr val="000000"/>
              </a:buClr>
              <a:buSzPts val="900"/>
              <a:buFont typeface="Arial"/>
              <a:buChar char="•"/>
            </a:pPr>
            <a:r>
              <a:rPr b="0" i="0" lang="en-GB" sz="1200" u="none" cap="none" strike="noStrike">
                <a:solidFill>
                  <a:srgbClr val="000000"/>
                </a:solidFill>
                <a:latin typeface="Arial"/>
                <a:ea typeface="Arial"/>
                <a:cs typeface="Arial"/>
                <a:sym typeface="Arial"/>
              </a:rPr>
              <a:t>Improved, integrated, community designed schools, health hub and green spaces.</a:t>
            </a:r>
            <a:endParaRPr b="0" i="0" sz="1467"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79393" lvl="0" marL="287859" marR="0" rtl="0" algn="l">
              <a:lnSpc>
                <a:spcPct val="100000"/>
              </a:lnSpc>
              <a:spcBef>
                <a:spcPts val="0"/>
              </a:spcBef>
              <a:spcAft>
                <a:spcPts val="0"/>
              </a:spcAft>
              <a:buClr>
                <a:srgbClr val="000000"/>
              </a:buClr>
              <a:buSzPts val="900"/>
              <a:buFont typeface="Arial"/>
              <a:buChar char="•"/>
            </a:pPr>
            <a:r>
              <a:rPr b="0" i="0" lang="en-GB" sz="1200" u="none" cap="none" strike="noStrike">
                <a:solidFill>
                  <a:srgbClr val="000000"/>
                </a:solidFill>
                <a:latin typeface="Arial"/>
                <a:ea typeface="Arial"/>
                <a:cs typeface="Arial"/>
                <a:sym typeface="Arial"/>
              </a:rPr>
              <a:t>Connecting communities in Barking Riverside with nearby Thames Road area to ensure communities can be better connected and all communities benefit from growth.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highlight>
                <a:srgbClr val="FFFF00"/>
              </a:highlight>
              <a:latin typeface="Arial"/>
              <a:ea typeface="Arial"/>
              <a:cs typeface="Arial"/>
              <a:sym typeface="Arial"/>
            </a:endParaRPr>
          </a:p>
          <a:p>
            <a:pPr indent="-203195" lvl="0" marL="287859" marR="0" rtl="0" algn="l">
              <a:lnSpc>
                <a:spcPct val="100000"/>
              </a:lnSpc>
              <a:spcBef>
                <a:spcPts val="0"/>
              </a:spcBef>
              <a:spcAft>
                <a:spcPts val="0"/>
              </a:spcAft>
              <a:buClr>
                <a:srgbClr val="000000"/>
              </a:buClr>
              <a:buSzPts val="1067"/>
              <a:buFont typeface="Arial"/>
              <a:buNone/>
            </a:pPr>
            <a:r>
              <a:t/>
            </a:r>
            <a:endParaRPr b="0" i="0" sz="1067" u="none" cap="none" strike="noStrike">
              <a:solidFill>
                <a:srgbClr val="000000"/>
              </a:solidFill>
              <a:highlight>
                <a:srgbClr val="FFFFFF"/>
              </a:highlight>
              <a:latin typeface="Arial"/>
              <a:ea typeface="Arial"/>
              <a:cs typeface="Arial"/>
              <a:sym typeface="Arial"/>
            </a:endParaRPr>
          </a:p>
          <a:p>
            <a:pPr indent="0" lvl="0" marL="457189"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Calibri"/>
              <a:ea typeface="Calibri"/>
              <a:cs typeface="Calibri"/>
              <a:sym typeface="Calibri"/>
            </a:endParaRPr>
          </a:p>
        </p:txBody>
      </p:sp>
      <p:pic>
        <p:nvPicPr>
          <p:cNvPr descr="CGI image of a multi-storey pale brick modern building for health services, with a glass fronted entryway and expanse of open space in front of it." id="111" name="Google Shape;111;p2"/>
          <p:cNvPicPr preferRelativeResize="0"/>
          <p:nvPr/>
        </p:nvPicPr>
        <p:blipFill rotWithShape="1">
          <a:blip r:embed="rId3">
            <a:alphaModFix/>
          </a:blip>
          <a:srcRect b="0" l="0" r="0" t="0"/>
          <a:stretch/>
        </p:blipFill>
        <p:spPr>
          <a:xfrm>
            <a:off x="9500528" y="1184398"/>
            <a:ext cx="2157988" cy="150019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2025-12-29T10:09:09Z</dcterms:created>
  <dc:creator>Caroline Laitner</dc:creator>
</cp:coreProperties>
</file>