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93" r:id="rId5"/>
    <p:sldId id="292" r:id="rId6"/>
    <p:sldId id="294" r:id="rId7"/>
    <p:sldId id="295" r:id="rId8"/>
    <p:sldId id="296" r:id="rId9"/>
    <p:sldId id="297" r:id="rId10"/>
    <p:sldId id="298" r:id="rId11"/>
    <p:sldId id="299" r:id="rId12"/>
    <p:sldId id="332" r:id="rId13"/>
    <p:sldId id="301" r:id="rId14"/>
    <p:sldId id="302" r:id="rId15"/>
    <p:sldId id="303" r:id="rId16"/>
    <p:sldId id="304" r:id="rId17"/>
    <p:sldId id="305" r:id="rId18"/>
    <p:sldId id="307" r:id="rId19"/>
    <p:sldId id="306" r:id="rId20"/>
    <p:sldId id="308" r:id="rId21"/>
    <p:sldId id="309" r:id="rId22"/>
    <p:sldId id="310" r:id="rId23"/>
    <p:sldId id="311"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3" r:id="rId43"/>
    <p:sldId id="334" r:id="rId44"/>
    <p:sldId id="335" r:id="rId45"/>
    <p:sldId id="336" r:id="rId46"/>
    <p:sldId id="337" r:id="rId47"/>
    <p:sldId id="338" r:id="rId48"/>
    <p:sldId id="33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8B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A76EA-BDB4-6B50-DA27-0F7F885D7484}" v="3" dt="2024-04-29T12:29:09.406"/>
    <p1510:client id="{517809F3-EBEB-1208-722C-13A8F12B1998}" v="346" dt="2024-04-29T13:40:12.045"/>
    <p1510:client id="{A234947F-D620-56E5-8941-A9F0621969FF}" v="193" dt="2024-04-29T14:35:17.593"/>
    <p1510:client id="{ADC0B666-7856-5B8C-4082-AFD9DD3F0F8E}" v="21" dt="2024-04-30T08:22:10.500"/>
    <p1510:client id="{C4301D9B-D0DE-65C8-CF37-A2853D2EBE73}" v="30" dt="2024-04-29T13:56:38.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91A94-33A1-4D4C-8D83-BC29FCC81F79}" type="doc">
      <dgm:prSet loTypeId="urn:microsoft.com/office/officeart/2005/8/layout/venn1" loCatId="relationship" qsTypeId="urn:microsoft.com/office/officeart/2005/8/quickstyle/3d3" qsCatId="3D" csTypeId="urn:microsoft.com/office/officeart/2005/8/colors/accent1_1" csCatId="accent1" phldr="1"/>
      <dgm:spPr/>
    </dgm:pt>
    <dgm:pt modelId="{96F1B9C0-43F2-4B8F-BCDA-6D82E5558581}">
      <dgm:prSet phldrT="[Text]" custT="1"/>
      <dgm:spPr>
        <a:solidFill>
          <a:srgbClr val="7030A0">
            <a:alpha val="50000"/>
          </a:srgbClr>
        </a:solidFill>
      </dgm:spPr>
      <dgm:t>
        <a:bodyPr/>
        <a:lstStyle/>
        <a:p>
          <a:r>
            <a:rPr lang="en-GB" sz="2800"/>
            <a:t>What the facts say</a:t>
          </a:r>
        </a:p>
      </dgm:t>
    </dgm:pt>
    <dgm:pt modelId="{1A8F1055-816A-4C27-9668-B56BABF1B4EA}" type="parTrans" cxnId="{43F5BA50-BE68-44ED-93C4-8FE791BCD683}">
      <dgm:prSet/>
      <dgm:spPr/>
      <dgm:t>
        <a:bodyPr/>
        <a:lstStyle/>
        <a:p>
          <a:endParaRPr lang="en-GB"/>
        </a:p>
      </dgm:t>
    </dgm:pt>
    <dgm:pt modelId="{3B76ED6F-9004-49FA-BA02-DB2A4841F603}" type="sibTrans" cxnId="{43F5BA50-BE68-44ED-93C4-8FE791BCD683}">
      <dgm:prSet/>
      <dgm:spPr/>
      <dgm:t>
        <a:bodyPr/>
        <a:lstStyle/>
        <a:p>
          <a:endParaRPr lang="en-GB"/>
        </a:p>
      </dgm:t>
    </dgm:pt>
    <dgm:pt modelId="{64A47530-0CBD-4F35-AEE9-E58F250614B0}">
      <dgm:prSet phldrT="[Text]" custT="1"/>
      <dgm:spPr>
        <a:solidFill>
          <a:srgbClr val="FFFF00">
            <a:alpha val="50000"/>
          </a:srgbClr>
        </a:solidFill>
      </dgm:spPr>
      <dgm:t>
        <a:bodyPr/>
        <a:lstStyle/>
        <a:p>
          <a:r>
            <a:rPr lang="en-GB" sz="2800"/>
            <a:t>What confirms your beliefs</a:t>
          </a:r>
        </a:p>
      </dgm:t>
    </dgm:pt>
    <dgm:pt modelId="{79D138B8-C2B0-4F2E-A120-4EECEFE91A1C}" type="parTrans" cxnId="{77BD4C2C-F192-4BEA-AE0E-B6C15C1FA0BE}">
      <dgm:prSet/>
      <dgm:spPr/>
      <dgm:t>
        <a:bodyPr/>
        <a:lstStyle/>
        <a:p>
          <a:endParaRPr lang="en-GB"/>
        </a:p>
      </dgm:t>
    </dgm:pt>
    <dgm:pt modelId="{162CCFC7-F0DE-4EF1-B813-13B910681465}" type="sibTrans" cxnId="{77BD4C2C-F192-4BEA-AE0E-B6C15C1FA0BE}">
      <dgm:prSet/>
      <dgm:spPr/>
      <dgm:t>
        <a:bodyPr/>
        <a:lstStyle/>
        <a:p>
          <a:endParaRPr lang="en-GB"/>
        </a:p>
      </dgm:t>
    </dgm:pt>
    <dgm:pt modelId="{5793D8F0-6841-480F-8AF9-96FD796C8544}" type="pres">
      <dgm:prSet presAssocID="{20C91A94-33A1-4D4C-8D83-BC29FCC81F79}" presName="compositeShape" presStyleCnt="0">
        <dgm:presLayoutVars>
          <dgm:chMax val="7"/>
          <dgm:dir/>
          <dgm:resizeHandles val="exact"/>
        </dgm:presLayoutVars>
      </dgm:prSet>
      <dgm:spPr/>
    </dgm:pt>
    <dgm:pt modelId="{42EEF064-06EF-4B12-9F0A-FE811361B896}" type="pres">
      <dgm:prSet presAssocID="{96F1B9C0-43F2-4B8F-BCDA-6D82E5558581}" presName="circ1" presStyleLbl="vennNode1" presStyleIdx="0" presStyleCnt="2"/>
      <dgm:spPr/>
    </dgm:pt>
    <dgm:pt modelId="{6157B3FA-8F86-4FE2-8D55-94B543AF0117}" type="pres">
      <dgm:prSet presAssocID="{96F1B9C0-43F2-4B8F-BCDA-6D82E5558581}" presName="circ1Tx" presStyleLbl="revTx" presStyleIdx="0" presStyleCnt="0">
        <dgm:presLayoutVars>
          <dgm:chMax val="0"/>
          <dgm:chPref val="0"/>
          <dgm:bulletEnabled val="1"/>
        </dgm:presLayoutVars>
      </dgm:prSet>
      <dgm:spPr/>
    </dgm:pt>
    <dgm:pt modelId="{F9D23438-307F-470C-A622-AF964A7BF685}" type="pres">
      <dgm:prSet presAssocID="{64A47530-0CBD-4F35-AEE9-E58F250614B0}" presName="circ2" presStyleLbl="vennNode1" presStyleIdx="1" presStyleCnt="2" custScaleX="100703"/>
      <dgm:spPr/>
    </dgm:pt>
    <dgm:pt modelId="{8CD2B578-31CD-4AF4-AD74-B85B32F0BBBD}" type="pres">
      <dgm:prSet presAssocID="{64A47530-0CBD-4F35-AEE9-E58F250614B0}" presName="circ2Tx" presStyleLbl="revTx" presStyleIdx="0" presStyleCnt="0">
        <dgm:presLayoutVars>
          <dgm:chMax val="0"/>
          <dgm:chPref val="0"/>
          <dgm:bulletEnabled val="1"/>
        </dgm:presLayoutVars>
      </dgm:prSet>
      <dgm:spPr/>
    </dgm:pt>
  </dgm:ptLst>
  <dgm:cxnLst>
    <dgm:cxn modelId="{470EA320-1C87-4BDE-A598-1DA944505514}" type="presOf" srcId="{96F1B9C0-43F2-4B8F-BCDA-6D82E5558581}" destId="{42EEF064-06EF-4B12-9F0A-FE811361B896}" srcOrd="0" destOrd="0" presId="urn:microsoft.com/office/officeart/2005/8/layout/venn1"/>
    <dgm:cxn modelId="{77BD4C2C-F192-4BEA-AE0E-B6C15C1FA0BE}" srcId="{20C91A94-33A1-4D4C-8D83-BC29FCC81F79}" destId="{64A47530-0CBD-4F35-AEE9-E58F250614B0}" srcOrd="1" destOrd="0" parTransId="{79D138B8-C2B0-4F2E-A120-4EECEFE91A1C}" sibTransId="{162CCFC7-F0DE-4EF1-B813-13B910681465}"/>
    <dgm:cxn modelId="{96E88749-503E-4E5C-8341-F753493EA435}" type="presOf" srcId="{20C91A94-33A1-4D4C-8D83-BC29FCC81F79}" destId="{5793D8F0-6841-480F-8AF9-96FD796C8544}" srcOrd="0" destOrd="0" presId="urn:microsoft.com/office/officeart/2005/8/layout/venn1"/>
    <dgm:cxn modelId="{5253046E-68BB-42CD-A668-77AE4429EDA4}" type="presOf" srcId="{64A47530-0CBD-4F35-AEE9-E58F250614B0}" destId="{F9D23438-307F-470C-A622-AF964A7BF685}" srcOrd="0" destOrd="0" presId="urn:microsoft.com/office/officeart/2005/8/layout/venn1"/>
    <dgm:cxn modelId="{43F5BA50-BE68-44ED-93C4-8FE791BCD683}" srcId="{20C91A94-33A1-4D4C-8D83-BC29FCC81F79}" destId="{96F1B9C0-43F2-4B8F-BCDA-6D82E5558581}" srcOrd="0" destOrd="0" parTransId="{1A8F1055-816A-4C27-9668-B56BABF1B4EA}" sibTransId="{3B76ED6F-9004-49FA-BA02-DB2A4841F603}"/>
    <dgm:cxn modelId="{2FC71EBF-C39C-4429-8124-D1E888A060A8}" type="presOf" srcId="{64A47530-0CBD-4F35-AEE9-E58F250614B0}" destId="{8CD2B578-31CD-4AF4-AD74-B85B32F0BBBD}" srcOrd="1" destOrd="0" presId="urn:microsoft.com/office/officeart/2005/8/layout/venn1"/>
    <dgm:cxn modelId="{328E30DD-D907-419A-8619-498098C44164}" type="presOf" srcId="{96F1B9C0-43F2-4B8F-BCDA-6D82E5558581}" destId="{6157B3FA-8F86-4FE2-8D55-94B543AF0117}" srcOrd="1" destOrd="0" presId="urn:microsoft.com/office/officeart/2005/8/layout/venn1"/>
    <dgm:cxn modelId="{DA206950-7167-4246-A361-6D8404197E4B}" type="presParOf" srcId="{5793D8F0-6841-480F-8AF9-96FD796C8544}" destId="{42EEF064-06EF-4B12-9F0A-FE811361B896}" srcOrd="0" destOrd="0" presId="urn:microsoft.com/office/officeart/2005/8/layout/venn1"/>
    <dgm:cxn modelId="{54E65465-CE4E-48CE-B159-DFA0F3EE68A5}" type="presParOf" srcId="{5793D8F0-6841-480F-8AF9-96FD796C8544}" destId="{6157B3FA-8F86-4FE2-8D55-94B543AF0117}" srcOrd="1" destOrd="0" presId="urn:microsoft.com/office/officeart/2005/8/layout/venn1"/>
    <dgm:cxn modelId="{EB88FFED-FD12-48F5-B30C-26A51C214B8E}" type="presParOf" srcId="{5793D8F0-6841-480F-8AF9-96FD796C8544}" destId="{F9D23438-307F-470C-A622-AF964A7BF685}" srcOrd="2" destOrd="0" presId="urn:microsoft.com/office/officeart/2005/8/layout/venn1"/>
    <dgm:cxn modelId="{68949059-EE7C-4D6D-980A-DA6E227EAF87}" type="presParOf" srcId="{5793D8F0-6841-480F-8AF9-96FD796C8544}" destId="{8CD2B578-31CD-4AF4-AD74-B85B32F0BBBD}"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EF064-06EF-4B12-9F0A-FE811361B896}">
      <dsp:nvSpPr>
        <dsp:cNvPr id="0" name=""/>
        <dsp:cNvSpPr/>
      </dsp:nvSpPr>
      <dsp:spPr>
        <a:xfrm>
          <a:off x="112249" y="333508"/>
          <a:ext cx="2894299" cy="2894299"/>
        </a:xfrm>
        <a:prstGeom prst="ellipse">
          <a:avLst/>
        </a:prstGeom>
        <a:solidFill>
          <a:srgbClr val="7030A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a:t>What the facts say</a:t>
          </a:r>
        </a:p>
      </dsp:txBody>
      <dsp:txXfrm>
        <a:off x="516408" y="674808"/>
        <a:ext cx="1668785" cy="2211699"/>
      </dsp:txXfrm>
    </dsp:sp>
    <dsp:sp modelId="{F9D23438-307F-470C-A622-AF964A7BF685}">
      <dsp:nvSpPr>
        <dsp:cNvPr id="0" name=""/>
        <dsp:cNvSpPr/>
      </dsp:nvSpPr>
      <dsp:spPr>
        <a:xfrm>
          <a:off x="2188057" y="333508"/>
          <a:ext cx="2914646" cy="2894299"/>
        </a:xfrm>
        <a:prstGeom prst="ellipse">
          <a:avLst/>
        </a:prstGeom>
        <a:solidFill>
          <a:srgbClr val="FFFF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a:t>What confirms your beliefs</a:t>
          </a:r>
        </a:p>
      </dsp:txBody>
      <dsp:txXfrm>
        <a:off x="3015187" y="674808"/>
        <a:ext cx="1680516" cy="221169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1ABB1-1745-4369-8B68-7006BC8FF31E}"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387C8-FC91-4A3C-9634-2B17C6CC0AF5}" type="slidenum">
              <a:rPr lang="en-GB" smtClean="0"/>
              <a:t>‹#›</a:t>
            </a:fld>
            <a:endParaRPr lang="en-GB"/>
          </a:p>
        </p:txBody>
      </p:sp>
    </p:spTree>
    <p:extLst>
      <p:ext uri="{BB962C8B-B14F-4D97-AF65-F5344CB8AC3E}">
        <p14:creationId xmlns:p14="http://schemas.microsoft.com/office/powerpoint/2010/main" val="215476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uidance/housing-and-economic-development-needs-assessment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a:cs typeface="+mn-cs"/>
            </a:endParaRPr>
          </a:p>
          <a:p>
            <a:pPr eaLnBrk="1" hangingPunct="1">
              <a:defRPr/>
            </a:pPr>
            <a:r>
              <a:rPr lang="en-US">
                <a:cs typeface="+mn-cs"/>
              </a:rPr>
              <a:t>UPDATED April 2024</a:t>
            </a:r>
          </a:p>
          <a:p>
            <a:pPr eaLnBrk="1" hangingPunct="1">
              <a:defRPr/>
            </a:pPr>
            <a:endParaRPr lang="en-US">
              <a:cs typeface="+mn-cs"/>
            </a:endParaRPr>
          </a:p>
          <a:p>
            <a:pPr eaLnBrk="1" hangingPunct="1">
              <a:defRPr/>
            </a:pPr>
            <a:r>
              <a:rPr lang="en-US">
                <a:cs typeface="+mn-cs"/>
              </a:rPr>
              <a:t>The slides in this presentation provide the basis for and introductory presentation for this councillor training support. </a:t>
            </a:r>
          </a:p>
          <a:p>
            <a:pPr eaLnBrk="1" hangingPunct="1">
              <a:defRPr/>
            </a:pPr>
            <a:endParaRPr lang="en-US">
              <a:cs typeface="+mn-cs"/>
            </a:endParaRPr>
          </a:p>
          <a:p>
            <a:pPr eaLnBrk="1" hangingPunct="1">
              <a:defRPr/>
            </a:pPr>
            <a:r>
              <a:rPr lang="en-US">
                <a:cs typeface="+mn-cs"/>
              </a:rPr>
              <a:t>Each time the presentation is used, it should be tailored to address the key issues around making defensible planning decisions following discussions with the LPAs lead planning officer.  </a:t>
            </a:r>
          </a:p>
          <a:p>
            <a:pPr eaLnBrk="1" hangingPunct="1">
              <a:defRPr/>
            </a:pPr>
            <a:endParaRPr lang="en-US">
              <a:cs typeface="+mn-cs"/>
            </a:endParaRPr>
          </a:p>
          <a:p>
            <a:pPr eaLnBrk="1" hangingPunct="1">
              <a:defRPr/>
            </a:pPr>
            <a:endParaRPr lang="en-US">
              <a:cs typeface="+mn-cs"/>
            </a:endParaRPr>
          </a:p>
          <a:p>
            <a:endParaRPr lang="en-GB"/>
          </a:p>
        </p:txBody>
      </p:sp>
      <p:sp>
        <p:nvSpPr>
          <p:cNvPr id="4" name="Slide Number Placeholder 3"/>
          <p:cNvSpPr>
            <a:spLocks noGrp="1"/>
          </p:cNvSpPr>
          <p:nvPr>
            <p:ph type="sldNum" sz="quarter" idx="5"/>
          </p:nvPr>
        </p:nvSpPr>
        <p:spPr/>
        <p:txBody>
          <a:bodyPr/>
          <a:lstStyle/>
          <a:p>
            <a:fld id="{D42387C8-FC91-4A3C-9634-2B17C6CC0AF5}" type="slidenum">
              <a:rPr lang="en-GB" smtClean="0"/>
              <a:t>1</a:t>
            </a:fld>
            <a:endParaRPr lang="en-GB"/>
          </a:p>
        </p:txBody>
      </p:sp>
    </p:spTree>
    <p:extLst>
      <p:ext uri="{BB962C8B-B14F-4D97-AF65-F5344CB8AC3E}">
        <p14:creationId xmlns:p14="http://schemas.microsoft.com/office/powerpoint/2010/main" val="97207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latin typeface="Arial" panose="020B0604020202020204" pitchFamily="34" charset="0"/>
                <a:ea typeface="ＭＳ Ｐゴシック" panose="020B0600070205080204" pitchFamily="34" charset="-128"/>
              </a:rPr>
              <a:t>Write your scheme of delegation so that you are clear what applications need to be referred to Committee</a:t>
            </a:r>
          </a:p>
          <a:p>
            <a:r>
              <a:rPr lang="en-GB" altLang="en-US">
                <a:latin typeface="Arial" panose="020B0604020202020204" pitchFamily="34" charset="0"/>
                <a:ea typeface="ＭＳ Ｐゴシック" panose="020B0600070205080204" pitchFamily="34" charset="-128"/>
              </a:rPr>
              <a:t>Most Committee agendas only have a handful of items to allow the agendas to be manageable</a:t>
            </a:r>
          </a:p>
          <a:p>
            <a:r>
              <a:rPr lang="en-GB" altLang="en-US">
                <a:latin typeface="Arial" panose="020B0604020202020204" pitchFamily="34" charset="0"/>
                <a:ea typeface="ＭＳ Ｐゴシック" panose="020B0600070205080204" pitchFamily="34" charset="-128"/>
              </a:rPr>
              <a:t>Professional officers are employed by the Council to make Planning decisions so it should not be necessary for Committee to make the decisions on any more than 10% of applications</a:t>
            </a: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10</a:t>
            </a:fld>
            <a:endParaRPr lang="en-GB"/>
          </a:p>
        </p:txBody>
      </p:sp>
    </p:spTree>
    <p:extLst>
      <p:ext uri="{BB962C8B-B14F-4D97-AF65-F5344CB8AC3E}">
        <p14:creationId xmlns:p14="http://schemas.microsoft.com/office/powerpoint/2010/main" val="2906298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latin typeface="Times New Roman" panose="02020603050405020304" pitchFamily="18" charset="0"/>
                <a:ea typeface="ＭＳ Ｐゴシック" panose="020B0600070205080204" pitchFamily="34" charset="-128"/>
              </a:rPr>
              <a:t>These are the basic frameworks for policy led decisions.</a:t>
            </a: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11</a:t>
            </a:fld>
            <a:endParaRPr lang="en-GB"/>
          </a:p>
        </p:txBody>
      </p:sp>
    </p:spTree>
    <p:extLst>
      <p:ext uri="{BB962C8B-B14F-4D97-AF65-F5344CB8AC3E}">
        <p14:creationId xmlns:p14="http://schemas.microsoft.com/office/powerpoint/2010/main" val="1376402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Restated in 2004 TCP Compulsory Purchase Act</a:t>
            </a:r>
          </a:p>
          <a:p>
            <a:endParaRPr lang="en-US" altLang="en-US">
              <a:latin typeface="Arial" panose="020B0604020202020204" pitchFamily="34" charset="0"/>
              <a:ea typeface="ＭＳ Ｐゴシック" panose="020B0600070205080204" pitchFamily="34" charset="-128"/>
            </a:endParaRPr>
          </a:p>
          <a:p>
            <a:r>
              <a:rPr lang="en-US" altLang="en-US" b="1">
                <a:latin typeface="Arial" panose="020B0604020202020204" pitchFamily="34" charset="0"/>
                <a:ea typeface="ＭＳ Ｐゴシック" panose="020B0600070205080204" pitchFamily="34" charset="-128"/>
              </a:rPr>
              <a:t>It’s the law. </a:t>
            </a: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12</a:t>
            </a:fld>
            <a:endParaRPr lang="en-GB"/>
          </a:p>
        </p:txBody>
      </p:sp>
    </p:spTree>
    <p:extLst>
      <p:ext uri="{BB962C8B-B14F-4D97-AF65-F5344CB8AC3E}">
        <p14:creationId xmlns:p14="http://schemas.microsoft.com/office/powerpoint/2010/main" val="3152832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13</a:t>
            </a:fld>
            <a:endParaRPr lang="en-GB"/>
          </a:p>
        </p:txBody>
      </p:sp>
    </p:spTree>
    <p:extLst>
      <p:ext uri="{BB962C8B-B14F-4D97-AF65-F5344CB8AC3E}">
        <p14:creationId xmlns:p14="http://schemas.microsoft.com/office/powerpoint/2010/main" val="1778313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latin typeface="Arial" panose="020B0604020202020204" pitchFamily="34" charset="0"/>
                <a:ea typeface="ＭＳ Ｐゴシック" panose="020B0600070205080204" pitchFamily="34" charset="-128"/>
              </a:rPr>
              <a:t>The NPPF has the principle of ‘sustainable development’ running through it. Section 2, para 7 in the latest NPPF (July 2021) outlines the over-arching ECONOMIC, SOCIAL AND ENVIRONMENTAL objectives of sustainable development.</a:t>
            </a:r>
          </a:p>
          <a:p>
            <a:pPr>
              <a:spcBef>
                <a:spcPct val="0"/>
              </a:spcBef>
            </a:pPr>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Sustainable development is summarized as </a:t>
            </a:r>
            <a:r>
              <a:rPr lang="en-US" altLang="en-US" i="1">
                <a:latin typeface="Arial" panose="020B0604020202020204" pitchFamily="34" charset="0"/>
                <a:ea typeface="ＭＳ Ｐゴシック" panose="020B0600070205080204" pitchFamily="34" charset="-128"/>
              </a:rPr>
              <a:t>meeting the needs of the present without compromising the ability of future generations to meet their own needs.</a:t>
            </a:r>
            <a:endParaRPr lang="en-GB" altLang="en-US" i="1">
              <a:latin typeface="Arial" panose="020B0604020202020204" pitchFamily="34" charset="0"/>
              <a:ea typeface="ＭＳ Ｐゴシック" panose="020B0600070205080204" pitchFamily="34" charset="-128"/>
            </a:endParaRPr>
          </a:p>
          <a:p>
            <a:pPr>
              <a:spcBef>
                <a:spcPct val="0"/>
              </a:spcBef>
            </a:pPr>
            <a:r>
              <a:rPr lang="en-US" altLang="en-US">
                <a:latin typeface="Arial" panose="020B0604020202020204" pitchFamily="34" charset="0"/>
                <a:ea typeface="ＭＳ Ｐゴシック" panose="020B0600070205080204" pitchFamily="34" charset="-128"/>
              </a:rPr>
              <a:t> Might need some changing in wording </a:t>
            </a: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14</a:t>
            </a:fld>
            <a:endParaRPr lang="en-GB"/>
          </a:p>
        </p:txBody>
      </p:sp>
    </p:spTree>
    <p:extLst>
      <p:ext uri="{BB962C8B-B14F-4D97-AF65-F5344CB8AC3E}">
        <p14:creationId xmlns:p14="http://schemas.microsoft.com/office/powerpoint/2010/main" val="245637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So that sustainable development is pursued in a positive way, at the heart of the NPPF is a </a:t>
            </a:r>
            <a:r>
              <a:rPr lang="en-US" b="1"/>
              <a:t>presumption in </a:t>
            </a:r>
            <a:r>
              <a:rPr lang="en-US" b="1" err="1"/>
              <a:t>favour</a:t>
            </a:r>
            <a:r>
              <a:rPr lang="en-US" b="1"/>
              <a:t> of sustainable development </a:t>
            </a:r>
            <a:r>
              <a:rPr lang="en-US"/>
              <a:t>(paragraph</a:t>
            </a:r>
          </a:p>
          <a:p>
            <a:pPr>
              <a:defRPr/>
            </a:pPr>
            <a:r>
              <a:rPr lang="en-GB"/>
              <a:t>11). </a:t>
            </a:r>
            <a:r>
              <a:rPr lang="en-GB">
                <a:latin typeface="Arial" pitchFamily="34" charset="0"/>
                <a:ea typeface="ＭＳ Ｐゴシック" pitchFamily="34" charset="-128"/>
              </a:rPr>
              <a:t>Extract from NPPF – key points are:</a:t>
            </a:r>
          </a:p>
          <a:p>
            <a:pPr eaLnBrk="1" hangingPunct="1">
              <a:defRPr/>
            </a:pPr>
            <a:endParaRPr lang="en-GB">
              <a:latin typeface="Arial" pitchFamily="34" charset="0"/>
              <a:ea typeface="ＭＳ Ｐゴシック" pitchFamily="34" charset="-128"/>
            </a:endParaRPr>
          </a:p>
          <a:p>
            <a:pPr marL="171450" indent="-171450" eaLnBrk="1" hangingPunct="1">
              <a:buFont typeface="Arial" panose="020B0604020202020204" pitchFamily="34" charset="0"/>
              <a:buChar char="•"/>
              <a:defRPr/>
            </a:pPr>
            <a:r>
              <a:rPr lang="en-GB">
                <a:latin typeface="Arial" pitchFamily="34" charset="0"/>
                <a:ea typeface="ＭＳ Ｐゴシック" pitchFamily="34" charset="-128"/>
              </a:rPr>
              <a:t>Accord with local plan</a:t>
            </a:r>
          </a:p>
          <a:p>
            <a:pPr marL="171450" indent="-171450" eaLnBrk="1" hangingPunct="1">
              <a:buFont typeface="Arial" panose="020B0604020202020204" pitchFamily="34" charset="0"/>
              <a:buChar char="•"/>
              <a:defRPr/>
            </a:pPr>
            <a:r>
              <a:rPr lang="en-GB">
                <a:latin typeface="Arial" pitchFamily="34" charset="0"/>
                <a:ea typeface="ＭＳ Ｐゴシック" pitchFamily="34" charset="-128"/>
              </a:rPr>
              <a:t>‘Without delay’</a:t>
            </a:r>
          </a:p>
          <a:p>
            <a:pPr marL="171450" indent="-171450" eaLnBrk="1" hangingPunct="1">
              <a:buFont typeface="Arial" panose="020B0604020202020204" pitchFamily="34" charset="0"/>
              <a:buChar char="•"/>
              <a:defRPr/>
            </a:pPr>
            <a:r>
              <a:rPr lang="en-GB">
                <a:latin typeface="Arial" pitchFamily="34" charset="0"/>
                <a:ea typeface="ＭＳ Ｐゴシック" pitchFamily="34" charset="-128"/>
              </a:rPr>
              <a:t>Where there are no policies or the policies are out of date (</a:t>
            </a:r>
            <a:r>
              <a:rPr lang="en-US"/>
              <a:t>This includes, for applications involving the provision of housing, situations where the local planning</a:t>
            </a:r>
          </a:p>
          <a:p>
            <a:pPr>
              <a:defRPr/>
            </a:pPr>
            <a:r>
              <a:rPr lang="en-US"/>
              <a:t>authority cannot demonstrate a five year supply of deliverable housing sites (with the appropriate buffer, as set out in paragraph 73); or where the Housing Delivery Test indicates that the delivery of housing was substantially below (less than 75% of) the housing requirement over the previous three years. </a:t>
            </a:r>
          </a:p>
          <a:p>
            <a:pPr>
              <a:defRPr/>
            </a:pPr>
            <a:endParaRPr lang="en-US">
              <a:latin typeface="Arial" pitchFamily="34" charset="0"/>
              <a:ea typeface="ＭＳ Ｐゴシック" pitchFamily="34" charset="-128"/>
            </a:endParaRPr>
          </a:p>
          <a:p>
            <a:pPr>
              <a:defRPr/>
            </a:pPr>
            <a:endParaRPr lang="en-US">
              <a:latin typeface="Arial" pitchFamily="34" charset="0"/>
              <a:ea typeface="ＭＳ Ｐゴシック" pitchFamily="34" charset="-128"/>
            </a:endParaRPr>
          </a:p>
          <a:p>
            <a:pPr>
              <a:defRPr/>
            </a:pPr>
            <a:r>
              <a:rPr lang="en-GB"/>
              <a:t>For </a:t>
            </a:r>
            <a:r>
              <a:rPr lang="en-GB" b="1"/>
              <a:t>decision-taking </a:t>
            </a:r>
            <a:r>
              <a:rPr lang="en-GB"/>
              <a:t>this means:</a:t>
            </a:r>
            <a:br>
              <a:rPr lang="en-GB"/>
            </a:br>
            <a:r>
              <a:rPr lang="en-GB"/>
              <a:t>c) approving development proposals that accord with an up-to-date </a:t>
            </a:r>
          </a:p>
          <a:p>
            <a:pPr>
              <a:defRPr/>
            </a:pPr>
            <a:r>
              <a:rPr lang="en-GB"/>
              <a:t>development plan without delay; or </a:t>
            </a:r>
          </a:p>
          <a:p>
            <a:pPr>
              <a:defRPr/>
            </a:pPr>
            <a:r>
              <a:rPr lang="en-GB"/>
              <a:t>d) where there are no relevant development plan policies, or the policies which are most important for determining the application are out-of-date, granting permission unless: </a:t>
            </a:r>
          </a:p>
          <a:p>
            <a:pPr>
              <a:defRPr/>
            </a:pPr>
            <a:r>
              <a:rPr lang="en-GB"/>
              <a:t>the application of policies in this Framework that protect areas or assets of particular importance provides a clear reason for refusing the development proposed; or </a:t>
            </a:r>
          </a:p>
          <a:p>
            <a:pPr>
              <a:defRPr/>
            </a:pPr>
            <a:r>
              <a:rPr lang="en-GB"/>
              <a:t>any adverse impacts of doing so would significantly and demonstrably outweigh the benefits, when assessed against the policies in this Framework taken as a whole.</a:t>
            </a:r>
            <a:endParaRPr lang="en-GB">
              <a:latin typeface="Arial" pitchFamily="34" charset="0"/>
              <a:ea typeface="ＭＳ Ｐゴシック"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15</a:t>
            </a:fld>
            <a:endParaRPr lang="en-GB"/>
          </a:p>
        </p:txBody>
      </p:sp>
    </p:spTree>
    <p:extLst>
      <p:ext uri="{BB962C8B-B14F-4D97-AF65-F5344CB8AC3E}">
        <p14:creationId xmlns:p14="http://schemas.microsoft.com/office/powerpoint/2010/main" val="618988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ea typeface="ＭＳ Ｐゴシック" panose="020B0600070205080204" pitchFamily="34" charset="-128"/>
              </a:rPr>
              <a:t>It is important to always make reference to the Development Plan in any decision and be very explicit if you make a decision that is in conflict to the Development Plan as it will need to be clearly justified</a:t>
            </a: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16</a:t>
            </a:fld>
            <a:endParaRPr lang="en-GB"/>
          </a:p>
        </p:txBody>
      </p:sp>
    </p:spTree>
    <p:extLst>
      <p:ext uri="{BB962C8B-B14F-4D97-AF65-F5344CB8AC3E}">
        <p14:creationId xmlns:p14="http://schemas.microsoft.com/office/powerpoint/2010/main" val="226583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a:latin typeface="Times New Roman" panose="02020603050405020304" pitchFamily="18" charset="0"/>
                <a:ea typeface="ＭＳ Ｐゴシック" panose="020B0600070205080204" pitchFamily="34" charset="-128"/>
              </a:rPr>
              <a:t>So remembering that </a:t>
            </a:r>
            <a:r>
              <a:rPr lang="en-US" altLang="en-US" i="1">
                <a:solidFill>
                  <a:srgbClr val="000000"/>
                </a:solidFill>
                <a:latin typeface="Arial" panose="020B0604020202020204" pitchFamily="34" charset="0"/>
                <a:ea typeface="ＭＳ Ｐゴシック" panose="020B0600070205080204" pitchFamily="34" charset="-128"/>
              </a:rPr>
              <a:t>“……have regard to the provisions of the development plan, so far as material to the application, and to any other material considerations”.</a:t>
            </a:r>
          </a:p>
          <a:p>
            <a:pPr eaLnBrk="1" hangingPunct="1">
              <a:spcBef>
                <a:spcPct val="0"/>
              </a:spcBef>
            </a:pPr>
            <a:r>
              <a:rPr lang="en-US" altLang="en-US">
                <a:latin typeface="Times New Roman" panose="02020603050405020304" pitchFamily="18" charset="0"/>
                <a:ea typeface="ＭＳ Ｐゴシック" panose="020B0600070205080204" pitchFamily="34" charset="-128"/>
              </a:rPr>
              <a:t>What are those material considerations?</a:t>
            </a: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17</a:t>
            </a:fld>
            <a:endParaRPr lang="en-GB"/>
          </a:p>
        </p:txBody>
      </p:sp>
    </p:spTree>
    <p:extLst>
      <p:ext uri="{BB962C8B-B14F-4D97-AF65-F5344CB8AC3E}">
        <p14:creationId xmlns:p14="http://schemas.microsoft.com/office/powerpoint/2010/main" val="3571771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latin typeface="Arial" panose="020B0604020202020204" pitchFamily="34" charset="0"/>
                <a:ea typeface="ＭＳ Ｐゴシック" panose="020B0600070205080204" pitchFamily="34" charset="-128"/>
              </a:rPr>
              <a:t>You may want to add to this list to highlight particular issues that have come before Planning Committee recently.</a:t>
            </a:r>
          </a:p>
          <a:p>
            <a:pPr>
              <a:spcBef>
                <a:spcPct val="0"/>
              </a:spcBef>
            </a:pPr>
            <a:endParaRPr lang="en-US" altLang="en-US">
              <a:latin typeface="Arial" panose="020B0604020202020204" pitchFamily="34" charset="0"/>
              <a:ea typeface="ＭＳ Ｐゴシック" panose="020B0600070205080204" pitchFamily="34" charset="-128"/>
            </a:endParaRPr>
          </a:p>
          <a:p>
            <a:pPr>
              <a:spcBef>
                <a:spcPct val="0"/>
              </a:spcBef>
            </a:pPr>
            <a:r>
              <a:rPr lang="en-US" altLang="en-US">
                <a:latin typeface="Arial" panose="020B0604020202020204" pitchFamily="34" charset="0"/>
                <a:ea typeface="ＭＳ Ｐゴシック" panose="020B0600070205080204" pitchFamily="34" charset="-128"/>
              </a:rPr>
              <a:t>You may want to reinforce material and non material considerations through a quiz</a:t>
            </a:r>
          </a:p>
          <a:p>
            <a:pPr>
              <a:spcBef>
                <a:spcPct val="0"/>
              </a:spcBef>
            </a:pPr>
            <a:endParaRPr lang="en-US"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18</a:t>
            </a:fld>
            <a:endParaRPr lang="en-GB"/>
          </a:p>
        </p:txBody>
      </p:sp>
    </p:spTree>
    <p:extLst>
      <p:ext uri="{BB962C8B-B14F-4D97-AF65-F5344CB8AC3E}">
        <p14:creationId xmlns:p14="http://schemas.microsoft.com/office/powerpoint/2010/main" val="2468288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a:latin typeface="Arial" panose="020B0604020202020204" pitchFamily="34" charset="0"/>
                <a:ea typeface="ＭＳ Ｐゴシック" panose="020B0600070205080204" pitchFamily="34" charset="-128"/>
              </a:rPr>
              <a:t>it is not the number of objections, but the evidence in support of the planning reasons for objection, that is the material consideration. </a:t>
            </a:r>
          </a:p>
          <a:p>
            <a:pPr>
              <a:defRPr/>
            </a:pPr>
            <a:endParaRPr lang="en-US" altLang="en-US">
              <a:latin typeface="Arial" panose="020B0604020202020204" pitchFamily="34" charset="0"/>
              <a:ea typeface="ＭＳ Ｐゴシック" panose="020B0600070205080204" pitchFamily="34" charset="-128"/>
            </a:endParaRPr>
          </a:p>
          <a:p>
            <a:pPr>
              <a:defRPr/>
            </a:pPr>
            <a:r>
              <a:rPr lang="en-US" altLang="en-US" i="1">
                <a:latin typeface="Arial" panose="020B0604020202020204" pitchFamily="34" charset="0"/>
                <a:ea typeface="ＭＳ Ｐゴシック" panose="020B0600070205080204" pitchFamily="34" charset="-128"/>
              </a:rPr>
              <a:t>Private</a:t>
            </a:r>
            <a:r>
              <a:rPr lang="en-US" altLang="en-US">
                <a:latin typeface="Arial" panose="020B0604020202020204" pitchFamily="34" charset="0"/>
                <a:ea typeface="ＭＳ Ｐゴシック" panose="020B0600070205080204" pitchFamily="34" charset="-128"/>
              </a:rPr>
              <a:t> view is put in italics because a strategic public view could be a material planning consideration</a:t>
            </a:r>
          </a:p>
          <a:p>
            <a:pPr>
              <a:defRPr/>
            </a:pPr>
            <a:endParaRPr lang="en-US" altLang="en-US">
              <a:latin typeface="Arial" panose="020B0604020202020204" pitchFamily="34" charset="0"/>
              <a:ea typeface="ＭＳ Ｐゴシック" panose="020B0600070205080204" pitchFamily="34" charset="-128"/>
            </a:endParaRPr>
          </a:p>
          <a:p>
            <a:pPr>
              <a:defRPr/>
            </a:pPr>
            <a:r>
              <a:rPr lang="en-US" altLang="en-US">
                <a:latin typeface="Arial" panose="020B0604020202020204" pitchFamily="34" charset="0"/>
                <a:ea typeface="ＭＳ Ｐゴシック" panose="020B0600070205080204" pitchFamily="34" charset="-128"/>
              </a:rPr>
              <a:t>With regard to Party Wall Act matters and covenants concerns of Members could be addressed through the use of an informative to ensure that an applicant is aware that they need to address such matters outside of the planning application process</a:t>
            </a:r>
          </a:p>
          <a:p>
            <a:pPr marL="171450" indent="-171450">
              <a:buFontTx/>
              <a:buChar char="•"/>
              <a:defRPr/>
            </a:pPr>
            <a:endParaRPr lang="en-US"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19</a:t>
            </a:fld>
            <a:endParaRPr lang="en-GB"/>
          </a:p>
        </p:txBody>
      </p:sp>
    </p:spTree>
    <p:extLst>
      <p:ext uri="{BB962C8B-B14F-4D97-AF65-F5344CB8AC3E}">
        <p14:creationId xmlns:p14="http://schemas.microsoft.com/office/powerpoint/2010/main" val="365589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GB">
                <a:solidFill>
                  <a:srgbClr val="000000"/>
                </a:solidFill>
              </a:rPr>
              <a:t>PAS is a DLUHC and DEFRA grant-funded programme</a:t>
            </a:r>
          </a:p>
          <a:p>
            <a:pPr marL="171450" indent="-171450" eaLnBrk="1" hangingPunct="1">
              <a:buFont typeface="Arial" panose="020B0604020202020204" pitchFamily="34" charset="0"/>
              <a:buChar char="•"/>
              <a:defRPr/>
            </a:pPr>
            <a:r>
              <a:rPr lang="en-GB">
                <a:solidFill>
                  <a:srgbClr val="000000"/>
                </a:solidFill>
              </a:rPr>
              <a:t>PAS is part of the Local Government Association (LGA)</a:t>
            </a:r>
          </a:p>
          <a:p>
            <a:pPr marL="171450" indent="-171450" eaLnBrk="1" hangingPunct="1">
              <a:buFont typeface="Arial" panose="020B0604020202020204" pitchFamily="34" charset="0"/>
              <a:buChar char="•"/>
              <a:defRPr/>
            </a:pPr>
            <a:r>
              <a:rPr lang="en-GB">
                <a:solidFill>
                  <a:srgbClr val="000000"/>
                </a:solidFill>
              </a:rPr>
              <a:t>Small team – commissioners, generalists and specialists, support</a:t>
            </a:r>
          </a:p>
          <a:p>
            <a:pPr marL="171450" indent="-171450" eaLnBrk="1" hangingPunct="1">
              <a:buFont typeface="Arial" panose="020B0604020202020204" pitchFamily="34" charset="0"/>
              <a:buChar char="•"/>
              <a:defRPr/>
            </a:pPr>
            <a:endParaRPr lang="en-GB">
              <a:solidFill>
                <a:srgbClr val="000000"/>
              </a:solidFill>
            </a:endParaRPr>
          </a:p>
          <a:p>
            <a:pPr marL="114300" indent="-171450" eaLnBrk="1" hangingPunct="1">
              <a:buFont typeface="Arial" panose="020B0604020202020204" pitchFamily="34" charset="0"/>
              <a:buChar char="•"/>
              <a:defRPr/>
            </a:pPr>
            <a:r>
              <a:rPr lang="en-GB" i="1">
                <a:solidFill>
                  <a:srgbClr val="000000"/>
                </a:solidFill>
              </a:rPr>
              <a:t>“</a:t>
            </a:r>
            <a:r>
              <a:rPr lang="en-GB">
                <a:solidFill>
                  <a:srgbClr val="000000"/>
                </a:solidFill>
              </a:rPr>
              <a:t>PAS exists to provide support to local planning authorities to provide efficient </a:t>
            </a:r>
            <a:br>
              <a:rPr lang="en-GB">
                <a:solidFill>
                  <a:srgbClr val="000000"/>
                </a:solidFill>
              </a:rPr>
            </a:br>
            <a:r>
              <a:rPr lang="en-GB">
                <a:solidFill>
                  <a:srgbClr val="000000"/>
                </a:solidFill>
              </a:rPr>
              <a:t>and effective planning services, to drive improvement in those services and to respond </a:t>
            </a:r>
            <a:br>
              <a:rPr lang="en-GB">
                <a:solidFill>
                  <a:srgbClr val="000000"/>
                </a:solidFill>
              </a:rPr>
            </a:br>
            <a:r>
              <a:rPr lang="en-GB">
                <a:solidFill>
                  <a:srgbClr val="000000"/>
                </a:solidFill>
              </a:rPr>
              <a:t>to and deliver changes in the planning system”</a:t>
            </a:r>
          </a:p>
          <a:p>
            <a:pPr marL="171450" indent="-171450">
              <a:buFont typeface="Arial" panose="020B0604020202020204" pitchFamily="34" charset="0"/>
              <a:buChar char="•"/>
              <a:defRPr/>
            </a:pPr>
            <a:endParaRPr lang="en-GB"/>
          </a:p>
          <a:p>
            <a:endParaRPr lang="en-GB"/>
          </a:p>
        </p:txBody>
      </p:sp>
      <p:sp>
        <p:nvSpPr>
          <p:cNvPr id="4" name="Slide Number Placeholder 3"/>
          <p:cNvSpPr>
            <a:spLocks noGrp="1"/>
          </p:cNvSpPr>
          <p:nvPr>
            <p:ph type="sldNum" sz="quarter" idx="5"/>
          </p:nvPr>
        </p:nvSpPr>
        <p:spPr/>
        <p:txBody>
          <a:bodyPr/>
          <a:lstStyle/>
          <a:p>
            <a:fld id="{D42387C8-FC91-4A3C-9634-2B17C6CC0AF5}" type="slidenum">
              <a:rPr lang="en-GB" smtClean="0"/>
              <a:t>2</a:t>
            </a:fld>
            <a:endParaRPr lang="en-GB"/>
          </a:p>
        </p:txBody>
      </p:sp>
    </p:spTree>
    <p:extLst>
      <p:ext uri="{BB962C8B-B14F-4D97-AF65-F5344CB8AC3E}">
        <p14:creationId xmlns:p14="http://schemas.microsoft.com/office/powerpoint/2010/main" val="2412769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latin typeface="Arial" panose="020B0604020202020204" pitchFamily="34" charset="0"/>
                <a:ea typeface="ＭＳ Ｐゴシック" panose="020B0600070205080204" pitchFamily="34" charset="-128"/>
              </a:rPr>
              <a:t>Sometimes these are very difficult – hard choices to make. </a:t>
            </a:r>
          </a:p>
          <a:p>
            <a:r>
              <a:rPr lang="en-GB" altLang="en-US">
                <a:latin typeface="Arial" panose="020B0604020202020204" pitchFamily="34" charset="0"/>
                <a:ea typeface="ＭＳ Ｐゴシック" panose="020B0600070205080204" pitchFamily="34" charset="-128"/>
              </a:rPr>
              <a:t>Planning decisions made directly affect the right of people to use their land.  Planning processes are established by planning laws, regulations and precedents. </a:t>
            </a:r>
          </a:p>
          <a:p>
            <a:r>
              <a:rPr lang="en-GB" altLang="en-US">
                <a:latin typeface="Arial" panose="020B0604020202020204" pitchFamily="34" charset="0"/>
                <a:ea typeface="ＭＳ Ｐゴシック" panose="020B0600070205080204" pitchFamily="34" charset="-128"/>
              </a:rPr>
              <a:t>Although all these matters are part of the balance some issues have greater weight than others e.g. lack of 5 year housing land supply significantly weighs the balance in favour of approval</a:t>
            </a: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20</a:t>
            </a:fld>
            <a:endParaRPr lang="en-GB"/>
          </a:p>
        </p:txBody>
      </p:sp>
    </p:spTree>
    <p:extLst>
      <p:ext uri="{BB962C8B-B14F-4D97-AF65-F5344CB8AC3E}">
        <p14:creationId xmlns:p14="http://schemas.microsoft.com/office/powerpoint/2010/main" val="3833817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latin typeface="Arial" panose="020B0604020202020204" pitchFamily="34" charset="0"/>
                <a:ea typeface="ＭＳ Ｐゴシック" panose="020B0600070205080204" pitchFamily="34" charset="-128"/>
              </a:rPr>
              <a:t>Decision making should not be seen as separate from the continuous cycle of plan making to decision making to delivery to monitoring and evaluation to plan making etc</a:t>
            </a: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21</a:t>
            </a:fld>
            <a:endParaRPr lang="en-GB"/>
          </a:p>
        </p:txBody>
      </p:sp>
    </p:spTree>
    <p:extLst>
      <p:ext uri="{BB962C8B-B14F-4D97-AF65-F5344CB8AC3E}">
        <p14:creationId xmlns:p14="http://schemas.microsoft.com/office/powerpoint/2010/main" val="721296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Members should always be aware of their housing land supply and how it impacts on decision making.  When there is not an up to date Local Plan and / or a 5 year housing land supply this has a significant impact on the weight given to material planning considerations.</a:t>
            </a:r>
          </a:p>
          <a:p>
            <a:endParaRPr lang="en-US" altLang="en-US">
              <a:latin typeface="Arial" panose="020B0604020202020204" pitchFamily="34" charset="0"/>
              <a:ea typeface="ＭＳ Ｐゴシック" panose="020B0600070205080204" pitchFamily="34" charset="-128"/>
            </a:endParaRPr>
          </a:p>
          <a:p>
            <a:pPr>
              <a:spcBef>
                <a:spcPts val="363"/>
              </a:spcBef>
              <a:buSzPts val="1400"/>
            </a:pPr>
            <a:r>
              <a:rPr lang="en-GB" altLang="en-US" b="1">
                <a:latin typeface="Arial" panose="020B0604020202020204" pitchFamily="34" charset="0"/>
                <a:ea typeface="ＭＳ Ｐゴシック" panose="020B0600070205080204" pitchFamily="34" charset="-128"/>
              </a:rPr>
              <a:t>Housing need</a:t>
            </a:r>
            <a:r>
              <a:rPr lang="en-GB" altLang="en-US" b="1" i="1">
                <a:latin typeface="Arial" panose="020B0604020202020204" pitchFamily="34" charset="0"/>
                <a:ea typeface="ＭＳ Ｐゴシック" panose="020B0600070205080204" pitchFamily="34" charset="-128"/>
              </a:rPr>
              <a:t> </a:t>
            </a:r>
            <a:r>
              <a:rPr lang="en-GB" altLang="en-US">
                <a:latin typeface="Arial" panose="020B0604020202020204" pitchFamily="34" charset="0"/>
                <a:ea typeface="ＭＳ Ｐゴシック" panose="020B0600070205080204" pitchFamily="34" charset="-128"/>
              </a:rPr>
              <a:t>is the amount of housing needed over a given period in a specified area. This is also known as objectively-assessed need for housing. The terms ‘objectively assessed need’ and ‘housing need’ are the same thing. When determining what the housing need for an area should be the minimum local housing need (LHN) is the starting point and does not produce a housing requirement figure. Minimum local housing need is </a:t>
            </a:r>
            <a:r>
              <a:rPr lang="en-GB" altLang="en-US" u="sng">
                <a:latin typeface="Arial" panose="020B0604020202020204" pitchFamily="34" charset="0"/>
                <a:ea typeface="ＭＳ Ｐゴシック" panose="020B0600070205080204" pitchFamily="34" charset="-128"/>
                <a:hlinkClick r:id="rId3"/>
              </a:rPr>
              <a:t>set out via the ‘standard method</a:t>
            </a:r>
            <a:r>
              <a:rPr lang="en-GB" altLang="en-US">
                <a:latin typeface="Arial" panose="020B0604020202020204" pitchFamily="34" charset="0"/>
                <a:ea typeface="ＭＳ Ｐゴシック" panose="020B0600070205080204" pitchFamily="34" charset="-128"/>
                <a:hlinkClick r:id="rId3"/>
              </a:rPr>
              <a:t>’</a:t>
            </a:r>
            <a:r>
              <a:rPr lang="en-GB" altLang="en-US">
                <a:latin typeface="Arial" panose="020B0604020202020204" pitchFamily="34" charset="0"/>
                <a:ea typeface="ＭＳ Ｐゴシック" panose="020B0600070205080204" pitchFamily="34" charset="-128"/>
              </a:rPr>
              <a:t> and uses a formula to identify the minimum number of homes to be plann</a:t>
            </a:r>
            <a:r>
              <a:rPr lang="en-GB" altLang="en-US">
                <a:solidFill>
                  <a:srgbClr val="FF0000"/>
                </a:solidFill>
                <a:latin typeface="Arial" panose="020B0604020202020204" pitchFamily="34" charset="0"/>
                <a:ea typeface="ＭＳ Ｐゴシック" panose="020B0600070205080204" pitchFamily="34" charset="-128"/>
              </a:rPr>
              <a:t>ed </a:t>
            </a:r>
            <a:r>
              <a:rPr lang="en-GB" altLang="en-US">
                <a:latin typeface="Arial" panose="020B0604020202020204" pitchFamily="34" charset="0"/>
                <a:ea typeface="ＭＳ Ｐゴシック" panose="020B0600070205080204" pitchFamily="34" charset="-128"/>
              </a:rPr>
              <a:t>for. </a:t>
            </a:r>
          </a:p>
          <a:p>
            <a:pPr>
              <a:spcBef>
                <a:spcPts val="363"/>
              </a:spcBef>
              <a:buSzPts val="1400"/>
            </a:pPr>
            <a:endParaRPr lang="en-GB" altLang="en-US">
              <a:latin typeface="Arial" panose="020B0604020202020204" pitchFamily="34" charset="0"/>
              <a:ea typeface="ＭＳ Ｐゴシック" panose="020B0600070205080204" pitchFamily="34" charset="-128"/>
            </a:endParaRPr>
          </a:p>
          <a:p>
            <a:pPr>
              <a:spcBef>
                <a:spcPts val="363"/>
              </a:spcBef>
              <a:buSzPts val="1400"/>
            </a:pPr>
            <a:r>
              <a:rPr lang="en-GB" altLang="en-US" b="1">
                <a:latin typeface="Arial" panose="020B0604020202020204" pitchFamily="34" charset="0"/>
                <a:ea typeface="ＭＳ Ｐゴシック" panose="020B0600070205080204" pitchFamily="34" charset="-128"/>
              </a:rPr>
              <a:t>The housing requirement</a:t>
            </a:r>
            <a:r>
              <a:rPr lang="en-GB" altLang="en-US" b="1" i="1">
                <a:latin typeface="Arial" panose="020B0604020202020204" pitchFamily="34" charset="0"/>
                <a:ea typeface="ＭＳ Ｐゴシック" panose="020B0600070205080204" pitchFamily="34" charset="-128"/>
              </a:rPr>
              <a:t> </a:t>
            </a:r>
            <a:r>
              <a:rPr lang="en-GB" altLang="en-US">
                <a:latin typeface="Arial" panose="020B0604020202020204" pitchFamily="34" charset="0"/>
                <a:ea typeface="ＭＳ Ｐゴシック" panose="020B0600070205080204" pitchFamily="34" charset="-128"/>
              </a:rPr>
              <a:t>is the number of homes the plan actually seeks to provide during the plan period. This figure can be the same as, or higher or lower than, the LHN housing need figure</a:t>
            </a:r>
          </a:p>
          <a:p>
            <a:pPr>
              <a:spcBef>
                <a:spcPts val="363"/>
              </a:spcBef>
              <a:buSzPts val="1400"/>
            </a:pPr>
            <a:endParaRPr lang="en-US" altLang="en-US">
              <a:latin typeface="Arial" panose="020B0604020202020204" pitchFamily="34" charset="0"/>
              <a:ea typeface="ＭＳ Ｐゴシック" panose="020B0600070205080204" pitchFamily="34" charset="-128"/>
            </a:endParaRPr>
          </a:p>
          <a:p>
            <a:pPr>
              <a:spcBef>
                <a:spcPts val="363"/>
              </a:spcBef>
              <a:buSzPts val="1400"/>
            </a:pPr>
            <a:r>
              <a:rPr lang="en-GB" altLang="en-US" b="1">
                <a:latin typeface="Arial" panose="020B0604020202020204" pitchFamily="34" charset="0"/>
                <a:ea typeface="ＭＳ Ｐゴシック" panose="020B0600070205080204" pitchFamily="34" charset="-128"/>
              </a:rPr>
              <a:t>Housing land supply </a:t>
            </a:r>
            <a:r>
              <a:rPr lang="en-GB" altLang="en-US">
                <a:latin typeface="Arial" panose="020B0604020202020204" pitchFamily="34" charset="0"/>
                <a:ea typeface="ＭＳ Ｐゴシック" panose="020B0600070205080204" pitchFamily="34" charset="-128"/>
              </a:rPr>
              <a:t>can be either the total amount of land allocated for housing development during a plan period or for an identified 5yr time period, otherwise known as 5yr housing land supply (5YHLS). </a:t>
            </a:r>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22</a:t>
            </a:fld>
            <a:endParaRPr lang="en-GB"/>
          </a:p>
        </p:txBody>
      </p:sp>
    </p:spTree>
    <p:extLst>
      <p:ext uri="{BB962C8B-B14F-4D97-AF65-F5344CB8AC3E}">
        <p14:creationId xmlns:p14="http://schemas.microsoft.com/office/powerpoint/2010/main" val="1640701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3"/>
              </a:spcBef>
              <a:buSzPts val="1400"/>
            </a:pPr>
            <a:r>
              <a:rPr lang="en-GB" altLang="en-US">
                <a:latin typeface="Arial" panose="020B0604020202020204" pitchFamily="34" charset="0"/>
                <a:ea typeface="ＭＳ Ｐゴシック" panose="020B0600070205080204" pitchFamily="34" charset="-128"/>
              </a:rPr>
              <a:t>The Housing Delivery Test is a % measurement of the number of net homes delivered against the number of homes required, as set out in the relevant strategic policies for the areas covered by the Housing Delivery Test, over a rolling three year period</a:t>
            </a:r>
          </a:p>
          <a:p>
            <a:pPr>
              <a:spcBef>
                <a:spcPts val="363"/>
              </a:spcBef>
              <a:buSzPts val="1400"/>
            </a:pPr>
            <a:endParaRPr lang="en-US" altLang="en-US">
              <a:latin typeface="Arial" panose="020B0604020202020204" pitchFamily="34" charset="0"/>
              <a:ea typeface="ＭＳ Ｐゴシック" panose="020B0600070205080204" pitchFamily="34" charset="-128"/>
            </a:endParaRPr>
          </a:p>
          <a:p>
            <a:pPr>
              <a:spcBef>
                <a:spcPts val="363"/>
              </a:spcBef>
              <a:buSzPts val="1400"/>
            </a:pPr>
            <a:endParaRPr lang="en-US"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23</a:t>
            </a:fld>
            <a:endParaRPr lang="en-GB"/>
          </a:p>
        </p:txBody>
      </p:sp>
    </p:spTree>
    <p:extLst>
      <p:ext uri="{BB962C8B-B14F-4D97-AF65-F5344CB8AC3E}">
        <p14:creationId xmlns:p14="http://schemas.microsoft.com/office/powerpoint/2010/main" val="1713911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24</a:t>
            </a:fld>
            <a:endParaRPr lang="en-GB"/>
          </a:p>
        </p:txBody>
      </p:sp>
    </p:spTree>
    <p:extLst>
      <p:ext uri="{BB962C8B-B14F-4D97-AF65-F5344CB8AC3E}">
        <p14:creationId xmlns:p14="http://schemas.microsoft.com/office/powerpoint/2010/main" val="2889068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altLang="en-US" sz="1200" err="1">
                <a:solidFill>
                  <a:srgbClr val="000000"/>
                </a:solidFill>
                <a:latin typeface="Calibri" panose="020F0502020204030204" pitchFamily="34" charset="0"/>
                <a:ea typeface="ＭＳ Ｐゴシック" panose="020B0600070205080204" pitchFamily="34" charset="-128"/>
              </a:rPr>
              <a:t>Councillors</a:t>
            </a:r>
            <a:r>
              <a:rPr lang="en-US" altLang="en-US" sz="1200">
                <a:solidFill>
                  <a:srgbClr val="000000"/>
                </a:solidFill>
                <a:latin typeface="Calibri" panose="020F0502020204030204" pitchFamily="34" charset="0"/>
                <a:ea typeface="ＭＳ Ｐゴシック" panose="020B0600070205080204" pitchFamily="34" charset="-128"/>
              </a:rPr>
              <a:t> need to understand their role –this will vary depending upon the details and location of a development proposal.</a:t>
            </a:r>
          </a:p>
          <a:p>
            <a:pPr eaLnBrk="1" hangingPunct="1">
              <a:lnSpc>
                <a:spcPct val="80000"/>
              </a:lnSpc>
              <a:spcBef>
                <a:spcPct val="0"/>
              </a:spcBef>
            </a:pPr>
            <a:endParaRPr lang="en-US" altLang="en-US" sz="120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spcBef>
                <a:spcPct val="0"/>
              </a:spcBef>
            </a:pPr>
            <a:r>
              <a:rPr lang="en-US" altLang="en-US" sz="1200">
                <a:solidFill>
                  <a:srgbClr val="000000"/>
                </a:solidFill>
                <a:latin typeface="Calibri" panose="020F0502020204030204" pitchFamily="34" charset="0"/>
                <a:ea typeface="ＭＳ Ｐゴシック" panose="020B0600070205080204" pitchFamily="34" charset="-128"/>
              </a:rPr>
              <a:t>The primary role of the members of planning committee is to make decisions for the </a:t>
            </a:r>
            <a:r>
              <a:rPr lang="en-US" altLang="en-US" sz="1200" b="1">
                <a:solidFill>
                  <a:srgbClr val="000000"/>
                </a:solidFill>
                <a:latin typeface="Calibri" panose="020F0502020204030204" pitchFamily="34" charset="0"/>
                <a:ea typeface="ＭＳ Ｐゴシック" panose="020B0600070205080204" pitchFamily="34" charset="-128"/>
              </a:rPr>
              <a:t>benefit of the whole community</a:t>
            </a:r>
            <a:r>
              <a:rPr lang="en-US" altLang="en-US" sz="1200">
                <a:solidFill>
                  <a:srgbClr val="000000"/>
                </a:solidFill>
                <a:latin typeface="Calibri" panose="020F0502020204030204" pitchFamily="34" charset="0"/>
                <a:ea typeface="ＭＳ Ｐゴシック" panose="020B0600070205080204" pitchFamily="34" charset="-128"/>
              </a:rPr>
              <a:t>, not factions or individuals.</a:t>
            </a:r>
          </a:p>
          <a:p>
            <a:pPr eaLnBrk="1" hangingPunct="1">
              <a:lnSpc>
                <a:spcPct val="80000"/>
              </a:lnSpc>
              <a:spcBef>
                <a:spcPct val="0"/>
              </a:spcBef>
            </a:pPr>
            <a:r>
              <a:rPr lang="en-US" altLang="en-US" sz="1200">
                <a:solidFill>
                  <a:srgbClr val="000000"/>
                </a:solidFill>
                <a:latin typeface="Calibri" panose="020F0502020204030204" pitchFamily="34" charset="0"/>
                <a:ea typeface="ＭＳ Ｐゴシック" panose="020B0600070205080204" pitchFamily="34" charset="-128"/>
              </a:rPr>
              <a:t>Occasionally (for instance where development is proposed in their ward ) a member of the committee may choose to be a local advocate (either supporting or opposing the development). In these cases the member would be able to address the planning committee, but could not be a member of the committee determining that application.</a:t>
            </a:r>
          </a:p>
          <a:p>
            <a:pPr eaLnBrk="1" hangingPunct="1">
              <a:lnSpc>
                <a:spcPct val="80000"/>
              </a:lnSpc>
              <a:spcBef>
                <a:spcPct val="0"/>
              </a:spcBef>
            </a:pPr>
            <a:endParaRPr lang="en-US" altLang="en-US" sz="120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spcBef>
                <a:spcPct val="0"/>
              </a:spcBef>
            </a:pPr>
            <a:r>
              <a:rPr lang="en-US" altLang="en-US" sz="1200">
                <a:solidFill>
                  <a:srgbClr val="000000"/>
                </a:solidFill>
                <a:latin typeface="Calibri" panose="020F0502020204030204" pitchFamily="34" charset="0"/>
                <a:ea typeface="ＭＳ Ｐゴシック" panose="020B0600070205080204" pitchFamily="34" charset="-128"/>
              </a:rPr>
              <a:t>Good decision making  - adding value to decision making</a:t>
            </a:r>
          </a:p>
          <a:p>
            <a:pPr eaLnBrk="1" hangingPunct="1">
              <a:lnSpc>
                <a:spcPct val="80000"/>
              </a:lnSpc>
              <a:spcBef>
                <a:spcPct val="0"/>
              </a:spcBef>
            </a:pPr>
            <a:r>
              <a:rPr lang="en-US" altLang="en-US" sz="1200">
                <a:solidFill>
                  <a:srgbClr val="000000"/>
                </a:solidFill>
                <a:latin typeface="Calibri" panose="020F0502020204030204" pitchFamily="34" charset="0"/>
                <a:ea typeface="ＭＳ Ｐゴシック" panose="020B0600070205080204" pitchFamily="34" charset="-128"/>
              </a:rPr>
              <a:t>                                 - only getting involved where you can make a difference</a:t>
            </a:r>
          </a:p>
          <a:p>
            <a:pPr eaLnBrk="1" hangingPunct="1">
              <a:lnSpc>
                <a:spcPct val="80000"/>
              </a:lnSpc>
              <a:spcBef>
                <a:spcPct val="0"/>
              </a:spcBef>
            </a:pPr>
            <a:r>
              <a:rPr lang="en-US" altLang="en-US" sz="1200">
                <a:solidFill>
                  <a:srgbClr val="000000"/>
                </a:solidFill>
                <a:latin typeface="Calibri" panose="020F0502020204030204" pitchFamily="34" charset="0"/>
                <a:ea typeface="ＭＳ Ｐゴシック" panose="020B0600070205080204" pitchFamily="34" charset="-128"/>
              </a:rPr>
              <a:t>                                 - Having a good scheme of delegation </a:t>
            </a:r>
          </a:p>
          <a:p>
            <a:pPr eaLnBrk="1" hangingPunct="1">
              <a:lnSpc>
                <a:spcPct val="80000"/>
              </a:lnSpc>
              <a:spcBef>
                <a:spcPct val="0"/>
              </a:spcBef>
            </a:pPr>
            <a:endParaRPr lang="en-US" altLang="en-US" sz="120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spcBef>
                <a:spcPct val="0"/>
              </a:spcBef>
            </a:pPr>
            <a:endParaRPr lang="en-US" altLang="en-US" sz="120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spcBef>
                <a:spcPct val="0"/>
              </a:spcBef>
            </a:pPr>
            <a:endParaRPr lang="en-US" altLang="en-US" sz="1200">
              <a:solidFill>
                <a:srgbClr val="000000"/>
              </a:solidFill>
              <a:latin typeface="Calibri" panose="020F050202020403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25</a:t>
            </a:fld>
            <a:endParaRPr lang="en-GB"/>
          </a:p>
        </p:txBody>
      </p:sp>
    </p:spTree>
    <p:extLst>
      <p:ext uri="{BB962C8B-B14F-4D97-AF65-F5344CB8AC3E}">
        <p14:creationId xmlns:p14="http://schemas.microsoft.com/office/powerpoint/2010/main" val="1619853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a:solidFill>
                  <a:srgbClr val="000000"/>
                </a:solidFill>
                <a:latin typeface="Calibri" panose="020F0502020204030204" pitchFamily="34" charset="0"/>
                <a:ea typeface="ＭＳ Ｐゴシック" panose="020B0600070205080204" pitchFamily="34" charset="-128"/>
              </a:rPr>
              <a:t>It is a criminal offence to fail to disclose or register members’ interests. </a:t>
            </a:r>
          </a:p>
          <a:p>
            <a:pPr eaLnBrk="1" hangingPunct="1">
              <a:spcBef>
                <a:spcPct val="0"/>
              </a:spcBef>
            </a:pPr>
            <a:r>
              <a:rPr lang="en-GB" altLang="en-US">
                <a:solidFill>
                  <a:srgbClr val="000000"/>
                </a:solidFill>
                <a:latin typeface="Calibri" panose="020F0502020204030204" pitchFamily="34" charset="0"/>
                <a:ea typeface="ＭＳ Ｐゴシック" panose="020B0600070205080204" pitchFamily="34" charset="-128"/>
              </a:rPr>
              <a:t>The concept of predetermination has been abolished so that councillors are able to express an opinion on a proposal at an early stage, but still be involved in taking a decision upon it  provided they retain an open mind</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It is important for Members to understand the difference between Predisposition and Predetermination. </a:t>
            </a: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26</a:t>
            </a:fld>
            <a:endParaRPr lang="en-GB"/>
          </a:p>
        </p:txBody>
      </p:sp>
    </p:spTree>
    <p:extLst>
      <p:ext uri="{BB962C8B-B14F-4D97-AF65-F5344CB8AC3E}">
        <p14:creationId xmlns:p14="http://schemas.microsoft.com/office/powerpoint/2010/main" val="917383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latin typeface="Arial" panose="020B0604020202020204" pitchFamily="34" charset="0"/>
                <a:ea typeface="ＭＳ Ｐゴシック" panose="020B0600070205080204" pitchFamily="34" charset="-128"/>
              </a:rPr>
              <a:t>A councillor who is predetermined must NOT sit on Planning Committee</a:t>
            </a:r>
          </a:p>
          <a:p>
            <a:r>
              <a:rPr lang="en-GB" altLang="en-US">
                <a:latin typeface="Arial" panose="020B0604020202020204" pitchFamily="34" charset="0"/>
                <a:ea typeface="ＭＳ Ｐゴシック" panose="020B0600070205080204" pitchFamily="34" charset="-128"/>
              </a:rPr>
              <a:t>A councillor who has a predisposition should sit on Planning Committee</a:t>
            </a: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27</a:t>
            </a:fld>
            <a:endParaRPr lang="en-GB"/>
          </a:p>
        </p:txBody>
      </p:sp>
    </p:spTree>
    <p:extLst>
      <p:ext uri="{BB962C8B-B14F-4D97-AF65-F5344CB8AC3E}">
        <p14:creationId xmlns:p14="http://schemas.microsoft.com/office/powerpoint/2010/main" val="1925084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READ THE PAPERS IN ADVANCE &amp; TALK TO OFFICERS IN ADVANCE TOO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Once it is agreed that an application will be determined by planning committee the committee member needs to be aware of their role in this process and the factors which should (and should not) be taken into account</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This section will also provide </a:t>
            </a:r>
            <a:r>
              <a:rPr lang="en-US" altLang="en-US" err="1">
                <a:latin typeface="Arial" panose="020B0604020202020204" pitchFamily="34" charset="0"/>
                <a:ea typeface="ＭＳ Ｐゴシック" panose="020B0600070205080204" pitchFamily="34" charset="-128"/>
              </a:rPr>
              <a:t>councillors</a:t>
            </a:r>
            <a:r>
              <a:rPr lang="en-US" altLang="en-US">
                <a:latin typeface="Arial" panose="020B0604020202020204" pitchFamily="34" charset="0"/>
                <a:ea typeface="ＭＳ Ｐゴシック" panose="020B0600070205080204" pitchFamily="34" charset="-128"/>
              </a:rPr>
              <a:t> with an opportunity to discuss the usefulness of speaking at committee and committee site visits in the decision making process.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Always try and discuss concerns with officers before Committee so that Officers are </a:t>
            </a:r>
          </a:p>
          <a:p>
            <a:endParaRPr lang="en-GB"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28</a:t>
            </a:fld>
            <a:endParaRPr lang="en-GB"/>
          </a:p>
        </p:txBody>
      </p:sp>
    </p:spTree>
    <p:extLst>
      <p:ext uri="{BB962C8B-B14F-4D97-AF65-F5344CB8AC3E}">
        <p14:creationId xmlns:p14="http://schemas.microsoft.com/office/powerpoint/2010/main" val="2309860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a:solidFill>
                  <a:srgbClr val="000000"/>
                </a:solidFill>
                <a:latin typeface="Calibri" panose="020F0502020204030204" pitchFamily="34" charset="0"/>
                <a:ea typeface="ＭＳ Ｐゴシック" panose="020B0600070205080204" pitchFamily="34" charset="-128"/>
              </a:rPr>
              <a:t>The basis of the planning system is the consideration of private proposals against wider public interests. Much is often at stake in this process, and opposing views are often strongly held by those involved. Whilst planning committee </a:t>
            </a:r>
            <a:r>
              <a:rPr lang="en-US" altLang="en-US" err="1">
                <a:solidFill>
                  <a:srgbClr val="000000"/>
                </a:solidFill>
                <a:latin typeface="Calibri" panose="020F0502020204030204" pitchFamily="34" charset="0"/>
                <a:ea typeface="ＭＳ Ｐゴシック" panose="020B0600070205080204" pitchFamily="34" charset="-128"/>
              </a:rPr>
              <a:t>councillors</a:t>
            </a:r>
            <a:r>
              <a:rPr lang="en-US" altLang="en-US">
                <a:solidFill>
                  <a:srgbClr val="000000"/>
                </a:solidFill>
                <a:latin typeface="Calibri" panose="020F0502020204030204" pitchFamily="34" charset="0"/>
                <a:ea typeface="ＭＳ Ｐゴシック" panose="020B0600070205080204" pitchFamily="34" charset="-128"/>
              </a:rPr>
              <a:t> should take account of these views, the general role and conduct of </a:t>
            </a:r>
            <a:r>
              <a:rPr lang="en-US" altLang="en-US" err="1">
                <a:solidFill>
                  <a:srgbClr val="000000"/>
                </a:solidFill>
                <a:latin typeface="Calibri" panose="020F0502020204030204" pitchFamily="34" charset="0"/>
                <a:ea typeface="ＭＳ Ｐゴシック" panose="020B0600070205080204" pitchFamily="34" charset="-128"/>
              </a:rPr>
              <a:t>councillors</a:t>
            </a:r>
            <a:r>
              <a:rPr lang="en-US" altLang="en-US">
                <a:solidFill>
                  <a:srgbClr val="000000"/>
                </a:solidFill>
                <a:latin typeface="Calibri" panose="020F0502020204030204" pitchFamily="34" charset="0"/>
                <a:ea typeface="ＭＳ Ｐゴシック" panose="020B0600070205080204" pitchFamily="34" charset="-128"/>
              </a:rPr>
              <a:t> and officers is they should not </a:t>
            </a:r>
            <a:r>
              <a:rPr lang="en-US" altLang="en-US" err="1">
                <a:solidFill>
                  <a:srgbClr val="000000"/>
                </a:solidFill>
                <a:latin typeface="Calibri" panose="020F0502020204030204" pitchFamily="34" charset="0"/>
                <a:ea typeface="ＭＳ Ｐゴシック" panose="020B0600070205080204" pitchFamily="34" charset="-128"/>
              </a:rPr>
              <a:t>favour</a:t>
            </a:r>
            <a:r>
              <a:rPr lang="en-US" altLang="en-US">
                <a:solidFill>
                  <a:srgbClr val="000000"/>
                </a:solidFill>
                <a:latin typeface="Calibri" panose="020F0502020204030204" pitchFamily="34" charset="0"/>
                <a:ea typeface="ＭＳ Ｐゴシック" panose="020B0600070205080204" pitchFamily="34" charset="-128"/>
              </a:rPr>
              <a:t> any person, company, group or locality, nor put themselves in a position where they appear to do so. </a:t>
            </a:r>
            <a:r>
              <a:rPr lang="en-US" altLang="en-US" err="1">
                <a:solidFill>
                  <a:srgbClr val="000000"/>
                </a:solidFill>
                <a:latin typeface="Calibri" panose="020F0502020204030204" pitchFamily="34" charset="0"/>
                <a:ea typeface="ＭＳ Ｐゴシック" panose="020B0600070205080204" pitchFamily="34" charset="-128"/>
              </a:rPr>
              <a:t>Councillors</a:t>
            </a:r>
            <a:r>
              <a:rPr lang="en-US" altLang="en-US">
                <a:solidFill>
                  <a:srgbClr val="000000"/>
                </a:solidFill>
                <a:latin typeface="Calibri" panose="020F0502020204030204" pitchFamily="34" charset="0"/>
                <a:ea typeface="ＭＳ Ｐゴシック" panose="020B0600070205080204" pitchFamily="34" charset="-128"/>
              </a:rPr>
              <a:t> who do not feel that they can act in this way should consider whether they are best suited to serve on a planning committee</a:t>
            </a:r>
          </a:p>
          <a:p>
            <a:endParaRPr lang="en-GB"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29</a:t>
            </a:fld>
            <a:endParaRPr lang="en-GB"/>
          </a:p>
        </p:txBody>
      </p:sp>
    </p:spTree>
    <p:extLst>
      <p:ext uri="{BB962C8B-B14F-4D97-AF65-F5344CB8AC3E}">
        <p14:creationId xmlns:p14="http://schemas.microsoft.com/office/powerpoint/2010/main" val="4041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This session is designed for those that have been around a while and those new to the decision-making process. We’re not here to teach granny to suck eggs but equally there are less experienced councilors who would benefit from starting at the beginning on some topics and doing this can also serve as a good reminder/refresher for those that are more experienced.</a:t>
            </a:r>
          </a:p>
          <a:p>
            <a:endParaRPr lang="en-GB"/>
          </a:p>
        </p:txBody>
      </p:sp>
      <p:sp>
        <p:nvSpPr>
          <p:cNvPr id="4" name="Slide Number Placeholder 3"/>
          <p:cNvSpPr>
            <a:spLocks noGrp="1"/>
          </p:cNvSpPr>
          <p:nvPr>
            <p:ph type="sldNum" sz="quarter" idx="5"/>
          </p:nvPr>
        </p:nvSpPr>
        <p:spPr/>
        <p:txBody>
          <a:bodyPr/>
          <a:lstStyle/>
          <a:p>
            <a:fld id="{D42387C8-FC91-4A3C-9634-2B17C6CC0AF5}" type="slidenum">
              <a:rPr lang="en-GB" smtClean="0"/>
              <a:t>3</a:t>
            </a:fld>
            <a:endParaRPr lang="en-GB"/>
          </a:p>
        </p:txBody>
      </p:sp>
    </p:spTree>
    <p:extLst>
      <p:ext uri="{BB962C8B-B14F-4D97-AF65-F5344CB8AC3E}">
        <p14:creationId xmlns:p14="http://schemas.microsoft.com/office/powerpoint/2010/main" val="2734881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a:solidFill>
                  <a:srgbClr val="000000"/>
                </a:solidFill>
                <a:latin typeface="Calibri" panose="020F0502020204030204" pitchFamily="34" charset="0"/>
                <a:ea typeface="ＭＳ Ｐゴシック" panose="020B0600070205080204" pitchFamily="34" charset="-128"/>
              </a:rPr>
              <a:t>The basis of the planning system is the consideration of private proposals against wider public interests. Much is often at stake in this process, and opposing views are often strongly held by those involved. Whilst planning committee </a:t>
            </a:r>
            <a:r>
              <a:rPr lang="en-US" altLang="en-US" err="1">
                <a:solidFill>
                  <a:srgbClr val="000000"/>
                </a:solidFill>
                <a:latin typeface="Calibri" panose="020F0502020204030204" pitchFamily="34" charset="0"/>
                <a:ea typeface="ＭＳ Ｐゴシック" panose="020B0600070205080204" pitchFamily="34" charset="-128"/>
              </a:rPr>
              <a:t>councillors</a:t>
            </a:r>
            <a:r>
              <a:rPr lang="en-US" altLang="en-US">
                <a:solidFill>
                  <a:srgbClr val="000000"/>
                </a:solidFill>
                <a:latin typeface="Calibri" panose="020F0502020204030204" pitchFamily="34" charset="0"/>
                <a:ea typeface="ＭＳ Ｐゴシック" panose="020B0600070205080204" pitchFamily="34" charset="-128"/>
              </a:rPr>
              <a:t> should take account of these views, the general role and conduct of </a:t>
            </a:r>
            <a:r>
              <a:rPr lang="en-US" altLang="en-US" err="1">
                <a:solidFill>
                  <a:srgbClr val="000000"/>
                </a:solidFill>
                <a:latin typeface="Calibri" panose="020F0502020204030204" pitchFamily="34" charset="0"/>
                <a:ea typeface="ＭＳ Ｐゴシック" panose="020B0600070205080204" pitchFamily="34" charset="-128"/>
              </a:rPr>
              <a:t>councillors</a:t>
            </a:r>
            <a:r>
              <a:rPr lang="en-US" altLang="en-US">
                <a:solidFill>
                  <a:srgbClr val="000000"/>
                </a:solidFill>
                <a:latin typeface="Calibri" panose="020F0502020204030204" pitchFamily="34" charset="0"/>
                <a:ea typeface="ＭＳ Ｐゴシック" panose="020B0600070205080204" pitchFamily="34" charset="-128"/>
              </a:rPr>
              <a:t> and officers is they should not </a:t>
            </a:r>
            <a:r>
              <a:rPr lang="en-US" altLang="en-US" err="1">
                <a:solidFill>
                  <a:srgbClr val="000000"/>
                </a:solidFill>
                <a:latin typeface="Calibri" panose="020F0502020204030204" pitchFamily="34" charset="0"/>
                <a:ea typeface="ＭＳ Ｐゴシック" panose="020B0600070205080204" pitchFamily="34" charset="-128"/>
              </a:rPr>
              <a:t>favour</a:t>
            </a:r>
            <a:r>
              <a:rPr lang="en-US" altLang="en-US">
                <a:solidFill>
                  <a:srgbClr val="000000"/>
                </a:solidFill>
                <a:latin typeface="Calibri" panose="020F0502020204030204" pitchFamily="34" charset="0"/>
                <a:ea typeface="ＭＳ Ｐゴシック" panose="020B0600070205080204" pitchFamily="34" charset="-128"/>
              </a:rPr>
              <a:t> any person, company, group or locality, nor put themselves in a position where they appear to do so. </a:t>
            </a:r>
            <a:r>
              <a:rPr lang="en-US" altLang="en-US" err="1">
                <a:solidFill>
                  <a:srgbClr val="000000"/>
                </a:solidFill>
                <a:latin typeface="Calibri" panose="020F0502020204030204" pitchFamily="34" charset="0"/>
                <a:ea typeface="ＭＳ Ｐゴシック" panose="020B0600070205080204" pitchFamily="34" charset="-128"/>
              </a:rPr>
              <a:t>Councillors</a:t>
            </a:r>
            <a:r>
              <a:rPr lang="en-US" altLang="en-US">
                <a:solidFill>
                  <a:srgbClr val="000000"/>
                </a:solidFill>
                <a:latin typeface="Calibri" panose="020F0502020204030204" pitchFamily="34" charset="0"/>
                <a:ea typeface="ＭＳ Ｐゴシック" panose="020B0600070205080204" pitchFamily="34" charset="-128"/>
              </a:rPr>
              <a:t> who do not feel that they can act in this way should consider whether they are best suited to serve on a planning committee</a:t>
            </a:r>
          </a:p>
          <a:p>
            <a:endParaRPr lang="en-GB"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30</a:t>
            </a:fld>
            <a:endParaRPr lang="en-GB"/>
          </a:p>
        </p:txBody>
      </p:sp>
    </p:spTree>
    <p:extLst>
      <p:ext uri="{BB962C8B-B14F-4D97-AF65-F5344CB8AC3E}">
        <p14:creationId xmlns:p14="http://schemas.microsoft.com/office/powerpoint/2010/main" val="3814766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a:latin typeface="Arial" panose="020B0604020202020204" pitchFamily="34" charset="0"/>
                <a:ea typeface="ＭＳ Ｐゴシック" panose="020B0600070205080204" pitchFamily="34" charset="-128"/>
              </a:rPr>
              <a:t>You CAN make a different decision to officers </a:t>
            </a:r>
          </a:p>
          <a:p>
            <a:pPr eaLnBrk="1" hangingPunct="1">
              <a:spcBef>
                <a:spcPct val="0"/>
              </a:spcBef>
            </a:pPr>
            <a:endParaRPr lang="en-GB" altLang="en-US">
              <a:latin typeface="Arial" panose="020B0604020202020204" pitchFamily="34" charset="0"/>
              <a:ea typeface="ＭＳ Ｐゴシック" panose="020B0600070205080204" pitchFamily="34" charset="-128"/>
            </a:endParaRPr>
          </a:p>
          <a:p>
            <a:pPr eaLnBrk="1" hangingPunct="1">
              <a:spcBef>
                <a:spcPct val="0"/>
              </a:spcBef>
            </a:pPr>
            <a:r>
              <a:rPr lang="en-GB" altLang="en-US">
                <a:latin typeface="Arial" panose="020B0604020202020204" pitchFamily="34" charset="0"/>
                <a:ea typeface="ＭＳ Ｐゴシック" panose="020B0600070205080204" pitchFamily="34" charset="-128"/>
              </a:rPr>
              <a:t>But it MUST be justified on planning grounds (based on the plan and material </a:t>
            </a:r>
          </a:p>
          <a:p>
            <a:pPr eaLnBrk="1" hangingPunct="1">
              <a:spcBef>
                <a:spcPct val="0"/>
              </a:spcBef>
            </a:pPr>
            <a:r>
              <a:rPr lang="en-GB" altLang="en-US">
                <a:latin typeface="Arial" panose="020B0604020202020204" pitchFamily="34" charset="0"/>
                <a:ea typeface="ＭＳ Ｐゴシック" panose="020B0600070205080204" pitchFamily="34" charset="-128"/>
              </a:rPr>
              <a:t>Committee must give justified planning reasons for decision (it cannot be left to officers)</a:t>
            </a:r>
          </a:p>
          <a:p>
            <a:pPr eaLnBrk="1" hangingPunct="1">
              <a:spcBef>
                <a:spcPct val="0"/>
              </a:spcBef>
            </a:pPr>
            <a:endParaRPr lang="en-GB"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May be subject to appeal (or other challenge), so reasons must be defensible </a:t>
            </a:r>
          </a:p>
          <a:p>
            <a:pPr eaLnBrk="1" hangingPunct="1"/>
            <a:endParaRPr lang="en-US"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31</a:t>
            </a:fld>
            <a:endParaRPr lang="en-GB"/>
          </a:p>
        </p:txBody>
      </p:sp>
    </p:spTree>
    <p:extLst>
      <p:ext uri="{BB962C8B-B14F-4D97-AF65-F5344CB8AC3E}">
        <p14:creationId xmlns:p14="http://schemas.microsoft.com/office/powerpoint/2010/main" val="3449053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32</a:t>
            </a:fld>
            <a:endParaRPr lang="en-GB"/>
          </a:p>
        </p:txBody>
      </p:sp>
    </p:spTree>
    <p:extLst>
      <p:ext uri="{BB962C8B-B14F-4D97-AF65-F5344CB8AC3E}">
        <p14:creationId xmlns:p14="http://schemas.microsoft.com/office/powerpoint/2010/main" val="729142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a:latin typeface="Arial" panose="020B0604020202020204" pitchFamily="34" charset="0"/>
                <a:ea typeface="ＭＳ Ｐゴシック" panose="020B0600070205080204" pitchFamily="34" charset="-128"/>
              </a:rPr>
              <a:t>Remember, all this can be challenged and unpicked at an appeal. You need total confidence in your decision. These are the things to ask.</a:t>
            </a:r>
          </a:p>
          <a:p>
            <a:pPr eaLnBrk="1" hangingPunct="1"/>
            <a:r>
              <a:rPr lang="en-GB" altLang="en-US">
                <a:latin typeface="Arial" panose="020B0604020202020204" pitchFamily="34" charset="0"/>
                <a:ea typeface="ＭＳ Ｐゴシック" panose="020B0600070205080204" pitchFamily="34" charset="-128"/>
              </a:rPr>
              <a:t>Poor decision making (brought into focus via appeals) is wasteful – costs time and money. And  bad for a council’s reputation. </a:t>
            </a:r>
          </a:p>
          <a:p>
            <a:pPr eaLnBrk="1" hangingPunct="1">
              <a:spcBef>
                <a:spcPts val="600"/>
              </a:spcBef>
            </a:pPr>
            <a:r>
              <a:rPr lang="en-GB" altLang="en-US">
                <a:latin typeface="Arial" panose="020B0604020202020204" pitchFamily="34" charset="0"/>
                <a:ea typeface="ＭＳ Ｐゴシック" panose="020B0600070205080204" pitchFamily="34" charset="-128"/>
              </a:rPr>
              <a:t>What is the </a:t>
            </a:r>
            <a:r>
              <a:rPr lang="en-GB" altLang="en-US" b="1">
                <a:latin typeface="Arial" panose="020B0604020202020204" pitchFamily="34" charset="0"/>
                <a:ea typeface="ＭＳ Ｐゴシック" panose="020B0600070205080204" pitchFamily="34" charset="-128"/>
              </a:rPr>
              <a:t>“evidential basis” </a:t>
            </a:r>
            <a:r>
              <a:rPr lang="en-GB" altLang="en-US">
                <a:latin typeface="Arial" panose="020B0604020202020204" pitchFamily="34" charset="0"/>
                <a:ea typeface="ＭＳ Ｐゴシック" panose="020B0600070205080204" pitchFamily="34" charset="-128"/>
              </a:rPr>
              <a:t>for the decision?</a:t>
            </a:r>
          </a:p>
          <a:p>
            <a:pPr eaLnBrk="1" hangingPunct="1">
              <a:spcBef>
                <a:spcPts val="600"/>
              </a:spcBef>
            </a:pPr>
            <a:r>
              <a:rPr lang="en-GB" altLang="en-US">
                <a:latin typeface="Arial" panose="020B0604020202020204" pitchFamily="34" charset="0"/>
                <a:ea typeface="ＭＳ Ｐゴシック" panose="020B0600070205080204" pitchFamily="34" charset="-128"/>
              </a:rPr>
              <a:t>Would anyone reading the decision – especially the applicant – understand </a:t>
            </a:r>
            <a:r>
              <a:rPr lang="en-GB" altLang="en-US" b="1">
                <a:latin typeface="Arial" panose="020B0604020202020204" pitchFamily="34" charset="0"/>
                <a:ea typeface="ＭＳ Ｐゴシック" panose="020B0600070205080204" pitchFamily="34" charset="-128"/>
              </a:rPr>
              <a:t>why</a:t>
            </a:r>
            <a:r>
              <a:rPr lang="en-GB" altLang="en-US">
                <a:latin typeface="Arial" panose="020B0604020202020204" pitchFamily="34" charset="0"/>
                <a:ea typeface="ＭＳ Ｐゴシック" panose="020B0600070205080204" pitchFamily="34" charset="-128"/>
              </a:rPr>
              <a:t> permission was refused?</a:t>
            </a:r>
          </a:p>
          <a:p>
            <a:pPr eaLnBrk="1" hangingPunct="1">
              <a:spcBef>
                <a:spcPts val="600"/>
              </a:spcBef>
            </a:pPr>
            <a:r>
              <a:rPr lang="en-GB" altLang="en-US">
                <a:latin typeface="Arial" panose="020B0604020202020204" pitchFamily="34" charset="0"/>
                <a:ea typeface="ＭＳ Ｐゴシック" panose="020B0600070205080204" pitchFamily="34" charset="-128"/>
              </a:rPr>
              <a:t>Can you describe the </a:t>
            </a:r>
            <a:r>
              <a:rPr lang="en-GB" altLang="en-US" b="1">
                <a:latin typeface="Arial" panose="020B0604020202020204" pitchFamily="34" charset="0"/>
                <a:ea typeface="ＭＳ Ｐゴシック" panose="020B0600070205080204" pitchFamily="34" charset="-128"/>
              </a:rPr>
              <a:t>harm</a:t>
            </a:r>
            <a:r>
              <a:rPr lang="en-GB" altLang="en-US">
                <a:latin typeface="Arial" panose="020B0604020202020204" pitchFamily="34" charset="0"/>
                <a:ea typeface="ＭＳ Ｐゴシック" panose="020B0600070205080204" pitchFamily="34" charset="-128"/>
              </a:rPr>
              <a:t> that would result if the development went ahead? And why conditions would not be sufficient to mitigate that harm?</a:t>
            </a:r>
          </a:p>
          <a:p>
            <a:pPr eaLnBrk="1" hangingPunct="1">
              <a:spcBef>
                <a:spcPts val="600"/>
              </a:spcBef>
            </a:pPr>
            <a:r>
              <a:rPr lang="en-GB" altLang="en-US">
                <a:latin typeface="Arial" panose="020B0604020202020204" pitchFamily="34" charset="0"/>
                <a:ea typeface="ＭＳ Ｐゴシック" panose="020B0600070205080204" pitchFamily="34" charset="-128"/>
              </a:rPr>
              <a:t>Is it clear what the </a:t>
            </a:r>
            <a:r>
              <a:rPr lang="en-GB" altLang="en-US" b="1">
                <a:latin typeface="Arial" panose="020B0604020202020204" pitchFamily="34" charset="0"/>
                <a:ea typeface="ＭＳ Ｐゴシック" panose="020B0600070205080204" pitchFamily="34" charset="-128"/>
              </a:rPr>
              <a:t>policy support </a:t>
            </a:r>
            <a:r>
              <a:rPr lang="en-GB" altLang="en-US">
                <a:latin typeface="Arial" panose="020B0604020202020204" pitchFamily="34" charset="0"/>
                <a:ea typeface="ＭＳ Ｐゴシック" panose="020B0600070205080204" pitchFamily="34" charset="-128"/>
              </a:rPr>
              <a:t>is for the decision?</a:t>
            </a:r>
          </a:p>
          <a:p>
            <a:pPr eaLnBrk="1" hangingPunct="1">
              <a:spcBef>
                <a:spcPts val="600"/>
              </a:spcBef>
            </a:pPr>
            <a:r>
              <a:rPr lang="en-GB" altLang="en-US">
                <a:latin typeface="Arial" panose="020B0604020202020204" pitchFamily="34" charset="0"/>
                <a:ea typeface="ＭＳ Ｐゴシック" panose="020B0600070205080204" pitchFamily="34" charset="-128"/>
              </a:rPr>
              <a:t>Have all the </a:t>
            </a:r>
            <a:r>
              <a:rPr lang="en-GB" altLang="en-US" b="1">
                <a:latin typeface="Arial" panose="020B0604020202020204" pitchFamily="34" charset="0"/>
                <a:ea typeface="ＭＳ Ｐゴシック" panose="020B0600070205080204" pitchFamily="34" charset="-128"/>
              </a:rPr>
              <a:t>other material considerations </a:t>
            </a:r>
            <a:r>
              <a:rPr lang="en-GB" altLang="en-US">
                <a:latin typeface="Arial" panose="020B0604020202020204" pitchFamily="34" charset="0"/>
                <a:ea typeface="ＭＳ Ｐゴシック" panose="020B0600070205080204" pitchFamily="34" charset="-128"/>
              </a:rPr>
              <a:t>been given the appropriate weight?</a:t>
            </a:r>
          </a:p>
          <a:p>
            <a:pPr eaLnBrk="1" hangingPunct="1"/>
            <a:endParaRPr lang="en-GB"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33</a:t>
            </a:fld>
            <a:endParaRPr lang="en-GB"/>
          </a:p>
        </p:txBody>
      </p:sp>
    </p:spTree>
    <p:extLst>
      <p:ext uri="{BB962C8B-B14F-4D97-AF65-F5344CB8AC3E}">
        <p14:creationId xmlns:p14="http://schemas.microsoft.com/office/powerpoint/2010/main" val="222589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latin typeface="Arial" panose="020B0604020202020204" pitchFamily="34" charset="0"/>
                <a:ea typeface="ＭＳ Ｐゴシック" panose="020B0600070205080204" pitchFamily="34" charset="-128"/>
              </a:rPr>
              <a:t>Committees work best when Members and officers work together.  Officers give Members the information they need to make a decision and officers advise Members so that Members make sound decisions even when they are against the officer recommendation.  </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A ‘finely balanced’ decision means that it could be argued both way.  A proposal that is ‘clearly in conformity with an adopted policy’  should not be overturned unless there are very clear evidenced reasons to do so.</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It is really important that both Members and officers respect each other’s role in the decision making process</a:t>
            </a: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34</a:t>
            </a:fld>
            <a:endParaRPr lang="en-GB"/>
          </a:p>
        </p:txBody>
      </p:sp>
    </p:spTree>
    <p:extLst>
      <p:ext uri="{BB962C8B-B14F-4D97-AF65-F5344CB8AC3E}">
        <p14:creationId xmlns:p14="http://schemas.microsoft.com/office/powerpoint/2010/main" val="3150566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latin typeface="Arial" panose="020B0604020202020204" pitchFamily="34" charset="0"/>
                <a:ea typeface="ＭＳ Ｐゴシック" panose="020B0600070205080204" pitchFamily="34" charset="-128"/>
              </a:rPr>
              <a:t>This is good practice</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And if you want to talk this through with an officer before the committee that is fine – it is not predetermining yourself to ask these kinds of questions. </a:t>
            </a: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35</a:t>
            </a:fld>
            <a:endParaRPr lang="en-GB"/>
          </a:p>
        </p:txBody>
      </p:sp>
    </p:spTree>
    <p:extLst>
      <p:ext uri="{BB962C8B-B14F-4D97-AF65-F5344CB8AC3E}">
        <p14:creationId xmlns:p14="http://schemas.microsoft.com/office/powerpoint/2010/main" val="993381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75" indent="-168275" eaLnBrk="1" hangingPunct="1">
              <a:spcBef>
                <a:spcPct val="0"/>
              </a:spcBef>
              <a:buFontTx/>
              <a:buChar char="•"/>
            </a:pPr>
            <a:r>
              <a:rPr lang="en-GB" altLang="en-US">
                <a:latin typeface="Arial" panose="020B0604020202020204" pitchFamily="34" charset="0"/>
                <a:ea typeface="ＭＳ Ｐゴシック" panose="020B0600070205080204" pitchFamily="34" charset="-128"/>
              </a:rPr>
              <a:t>“xx” is the kind of cross-examination point which would be put to a witness at a PLI – note the “forensic” nature of the exchange.</a:t>
            </a:r>
          </a:p>
          <a:p>
            <a:pPr marL="168275" indent="-168275" eaLnBrk="1" hangingPunct="1">
              <a:spcBef>
                <a:spcPct val="0"/>
              </a:spcBef>
              <a:buFontTx/>
              <a:buChar char="•"/>
            </a:pPr>
            <a:r>
              <a:rPr lang="en-GB" altLang="en-US">
                <a:latin typeface="Arial" panose="020B0604020202020204" pitchFamily="34" charset="0"/>
                <a:ea typeface="ＭＳ Ｐゴシック" panose="020B0600070205080204" pitchFamily="34" charset="-128"/>
              </a:rPr>
              <a:t>But even in written reps and hearings cases, the evidence will be carefully scrutinised by appellants and the Inspector</a:t>
            </a: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36</a:t>
            </a:fld>
            <a:endParaRPr lang="en-GB"/>
          </a:p>
        </p:txBody>
      </p:sp>
    </p:spTree>
    <p:extLst>
      <p:ext uri="{BB962C8B-B14F-4D97-AF65-F5344CB8AC3E}">
        <p14:creationId xmlns:p14="http://schemas.microsoft.com/office/powerpoint/2010/main" val="1965716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37</a:t>
            </a:fld>
            <a:endParaRPr lang="en-GB"/>
          </a:p>
        </p:txBody>
      </p:sp>
    </p:spTree>
    <p:extLst>
      <p:ext uri="{BB962C8B-B14F-4D97-AF65-F5344CB8AC3E}">
        <p14:creationId xmlns:p14="http://schemas.microsoft.com/office/powerpoint/2010/main" val="4016272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ea typeface="ＭＳ Ｐゴシック" panose="020B0600070205080204" pitchFamily="34" charset="-128"/>
              </a:rPr>
              <a:t>This relates back to predisposition and predetermination.  Members should go into the meeting having thought about the application and any concerns they have.  They should then be ready to ask the questions to the officers to enable them to either agree with the officer recommendation or have sound reasons for going against the officer recommendation</a:t>
            </a: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38</a:t>
            </a:fld>
            <a:endParaRPr lang="en-GB"/>
          </a:p>
        </p:txBody>
      </p:sp>
    </p:spTree>
    <p:extLst>
      <p:ext uri="{BB962C8B-B14F-4D97-AF65-F5344CB8AC3E}">
        <p14:creationId xmlns:p14="http://schemas.microsoft.com/office/powerpoint/2010/main" val="3076539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This slide will take Members through the planning application process from start to finish.  It is a good opportunity to have a discussion with Members on when they should get involved and when it is not appropriate.  For example: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Pre apps – if the Council has a policy of involving Members then this is the best time to get involved</a:t>
            </a:r>
          </a:p>
          <a:p>
            <a:r>
              <a:rPr lang="en-US" altLang="en-US">
                <a:latin typeface="Arial" panose="020B0604020202020204" pitchFamily="34" charset="0"/>
                <a:ea typeface="ＭＳ Ｐゴシック" panose="020B0600070205080204" pitchFamily="34" charset="-128"/>
              </a:rPr>
              <a:t>Registration / validation – no point because it is a procedural process</a:t>
            </a:r>
          </a:p>
          <a:p>
            <a:r>
              <a:rPr lang="en-US" altLang="en-US">
                <a:latin typeface="Arial" panose="020B0604020202020204" pitchFamily="34" charset="0"/>
                <a:ea typeface="ＭＳ Ｐゴシック" panose="020B0600070205080204" pitchFamily="34" charset="-128"/>
              </a:rPr>
              <a:t>Formal consultation period – need to alert the case officer if Members have concerns and possible Member referral to Committee</a:t>
            </a:r>
          </a:p>
          <a:p>
            <a:r>
              <a:rPr lang="en-US" altLang="en-US">
                <a:latin typeface="Arial" panose="020B0604020202020204" pitchFamily="34" charset="0"/>
                <a:ea typeface="ＭＳ Ｐゴシック" panose="020B0600070205080204" pitchFamily="34" charset="-128"/>
              </a:rPr>
              <a:t>Assessment – need to speak to the officer before this time but Members can take an active role in negotiations where appropriate to ensure residents’ concerns are understood</a:t>
            </a:r>
          </a:p>
          <a:p>
            <a:r>
              <a:rPr lang="en-US" altLang="en-US">
                <a:latin typeface="Arial" panose="020B0604020202020204" pitchFamily="34" charset="0"/>
                <a:ea typeface="ＭＳ Ｐゴシック" panose="020B0600070205080204" pitchFamily="34" charset="-128"/>
              </a:rPr>
              <a:t>Report – Normally too late as the officer is bringing together all the issues and to form a recommendation</a:t>
            </a:r>
          </a:p>
          <a:p>
            <a:r>
              <a:rPr lang="en-US" altLang="en-US">
                <a:latin typeface="Arial" panose="020B0604020202020204" pitchFamily="34" charset="0"/>
                <a:ea typeface="ＭＳ Ｐゴシック" panose="020B0600070205080204" pitchFamily="34" charset="-128"/>
              </a:rPr>
              <a:t>Prior to Committee – important that Members ensure that officers understand their concerns </a:t>
            </a:r>
            <a:r>
              <a:rPr lang="en-US" altLang="en-US" i="1">
                <a:latin typeface="Arial" panose="020B0604020202020204" pitchFamily="34" charset="0"/>
                <a:ea typeface="ＭＳ Ｐゴシック" panose="020B0600070205080204" pitchFamily="34" charset="-128"/>
              </a:rPr>
              <a:t>before</a:t>
            </a:r>
            <a:r>
              <a:rPr lang="en-US" altLang="en-US">
                <a:latin typeface="Arial" panose="020B0604020202020204" pitchFamily="34" charset="0"/>
                <a:ea typeface="ＭＳ Ｐゴシック" panose="020B0600070205080204" pitchFamily="34" charset="-128"/>
              </a:rPr>
              <a:t> the actual meeting</a:t>
            </a:r>
          </a:p>
          <a:p>
            <a:r>
              <a:rPr lang="en-US" altLang="en-US">
                <a:latin typeface="Arial" panose="020B0604020202020204" pitchFamily="34" charset="0"/>
                <a:ea typeface="ＭＳ Ｐゴシック" panose="020B0600070205080204" pitchFamily="34" charset="-128"/>
              </a:rPr>
              <a:t>Appeal – If Members have made representations that have led to a refusal they can make additional comments to the Inspector to reinforce their objections if allowed and if appropriate</a:t>
            </a:r>
          </a:p>
          <a:p>
            <a:endParaRPr lang="en-GB"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39</a:t>
            </a:fld>
            <a:endParaRPr lang="en-GB"/>
          </a:p>
        </p:txBody>
      </p:sp>
    </p:spTree>
    <p:extLst>
      <p:ext uri="{BB962C8B-B14F-4D97-AF65-F5344CB8AC3E}">
        <p14:creationId xmlns:p14="http://schemas.microsoft.com/office/powerpoint/2010/main" val="4233341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latin typeface="Arial" panose="020B0604020202020204" pitchFamily="34" charset="0"/>
                <a:ea typeface="ＭＳ Ｐゴシック" panose="020B0600070205080204" pitchFamily="34" charset="-128"/>
              </a:rPr>
              <a:t>This is the standard set of objectives for this session (run through). Is everyone happy with these, or would like to add anything specifically?</a:t>
            </a:r>
          </a:p>
          <a:p>
            <a:endParaRPr lang="en-GB"/>
          </a:p>
        </p:txBody>
      </p:sp>
      <p:sp>
        <p:nvSpPr>
          <p:cNvPr id="4" name="Slide Number Placeholder 3"/>
          <p:cNvSpPr>
            <a:spLocks noGrp="1"/>
          </p:cNvSpPr>
          <p:nvPr>
            <p:ph type="sldNum" sz="quarter" idx="5"/>
          </p:nvPr>
        </p:nvSpPr>
        <p:spPr/>
        <p:txBody>
          <a:bodyPr/>
          <a:lstStyle/>
          <a:p>
            <a:fld id="{D42387C8-FC91-4A3C-9634-2B17C6CC0AF5}" type="slidenum">
              <a:rPr lang="en-GB" smtClean="0"/>
              <a:t>4</a:t>
            </a:fld>
            <a:endParaRPr lang="en-GB"/>
          </a:p>
        </p:txBody>
      </p:sp>
    </p:spTree>
    <p:extLst>
      <p:ext uri="{BB962C8B-B14F-4D97-AF65-F5344CB8AC3E}">
        <p14:creationId xmlns:p14="http://schemas.microsoft.com/office/powerpoint/2010/main" val="2204864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40</a:t>
            </a:fld>
            <a:endParaRPr lang="en-GB"/>
          </a:p>
        </p:txBody>
      </p:sp>
    </p:spTree>
    <p:extLst>
      <p:ext uri="{BB962C8B-B14F-4D97-AF65-F5344CB8AC3E}">
        <p14:creationId xmlns:p14="http://schemas.microsoft.com/office/powerpoint/2010/main" val="1724488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41</a:t>
            </a:fld>
            <a:endParaRPr lang="en-GB"/>
          </a:p>
        </p:txBody>
      </p:sp>
    </p:spTree>
    <p:extLst>
      <p:ext uri="{BB962C8B-B14F-4D97-AF65-F5344CB8AC3E}">
        <p14:creationId xmlns:p14="http://schemas.microsoft.com/office/powerpoint/2010/main" val="31830348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42</a:t>
            </a:fld>
            <a:endParaRPr lang="en-GB"/>
          </a:p>
        </p:txBody>
      </p:sp>
    </p:spTree>
    <p:extLst>
      <p:ext uri="{BB962C8B-B14F-4D97-AF65-F5344CB8AC3E}">
        <p14:creationId xmlns:p14="http://schemas.microsoft.com/office/powerpoint/2010/main" val="1953863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43</a:t>
            </a:fld>
            <a:endParaRPr lang="en-GB"/>
          </a:p>
        </p:txBody>
      </p:sp>
    </p:spTree>
    <p:extLst>
      <p:ext uri="{BB962C8B-B14F-4D97-AF65-F5344CB8AC3E}">
        <p14:creationId xmlns:p14="http://schemas.microsoft.com/office/powerpoint/2010/main" val="3150977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44</a:t>
            </a:fld>
            <a:endParaRPr lang="en-GB"/>
          </a:p>
        </p:txBody>
      </p:sp>
    </p:spTree>
    <p:extLst>
      <p:ext uri="{BB962C8B-B14F-4D97-AF65-F5344CB8AC3E}">
        <p14:creationId xmlns:p14="http://schemas.microsoft.com/office/powerpoint/2010/main" val="29010512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45</a:t>
            </a:fld>
            <a:endParaRPr lang="en-GB"/>
          </a:p>
        </p:txBody>
      </p:sp>
    </p:spTree>
    <p:extLst>
      <p:ext uri="{BB962C8B-B14F-4D97-AF65-F5344CB8AC3E}">
        <p14:creationId xmlns:p14="http://schemas.microsoft.com/office/powerpoint/2010/main" val="236070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latin typeface="Arial" panose="020B0604020202020204" pitchFamily="34" charset="0"/>
                <a:ea typeface="ＭＳ Ｐゴシック" panose="020B0600070205080204" pitchFamily="34" charset="-128"/>
              </a:rPr>
              <a:t>It’s important that this session is not dominated by the presenter talking to the audience and pointing at slides. The slides are here to guide the topics but the real value of this session is the interaction between the councillor delegates, including debate, discussion and questions. We’ll pause at various intervals to allow this, but please interject appropriately.</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You may want to consider breaking up the presentation with quizzes and case studies to keep the interest of all participants.</a:t>
            </a:r>
          </a:p>
          <a:p>
            <a:endParaRPr lang="en-GB"/>
          </a:p>
        </p:txBody>
      </p:sp>
      <p:sp>
        <p:nvSpPr>
          <p:cNvPr id="4" name="Slide Number Placeholder 3"/>
          <p:cNvSpPr>
            <a:spLocks noGrp="1"/>
          </p:cNvSpPr>
          <p:nvPr>
            <p:ph type="sldNum" sz="quarter" idx="5"/>
          </p:nvPr>
        </p:nvSpPr>
        <p:spPr/>
        <p:txBody>
          <a:bodyPr/>
          <a:lstStyle/>
          <a:p>
            <a:fld id="{D42387C8-FC91-4A3C-9634-2B17C6CC0AF5}" type="slidenum">
              <a:rPr lang="en-GB" smtClean="0"/>
              <a:t>5</a:t>
            </a:fld>
            <a:endParaRPr lang="en-GB"/>
          </a:p>
        </p:txBody>
      </p:sp>
    </p:spTree>
    <p:extLst>
      <p:ext uri="{BB962C8B-B14F-4D97-AF65-F5344CB8AC3E}">
        <p14:creationId xmlns:p14="http://schemas.microsoft.com/office/powerpoint/2010/main" val="173659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latin typeface="Arial" panose="020B0604020202020204" pitchFamily="34" charset="0"/>
                <a:ea typeface="ＭＳ Ｐゴシック" panose="020B0600070205080204" pitchFamily="34" charset="-128"/>
              </a:rPr>
              <a:t>It should be a positive and proactive process that delivers good development.</a:t>
            </a:r>
          </a:p>
          <a:p>
            <a:r>
              <a:rPr lang="en-GB" altLang="en-US">
                <a:latin typeface="Arial" panose="020B0604020202020204" pitchFamily="34" charset="0"/>
                <a:ea typeface="ＭＳ Ｐゴシック" panose="020B0600070205080204" pitchFamily="34" charset="-128"/>
              </a:rPr>
              <a:t>Refusals are failures that are the last resort rather than being a starting point for decision makers.</a:t>
            </a:r>
          </a:p>
          <a:p>
            <a:r>
              <a:rPr lang="en-GB" altLang="en-US">
                <a:latin typeface="Arial" panose="020B0604020202020204" pitchFamily="34" charset="0"/>
                <a:ea typeface="ＭＳ Ｐゴシック" panose="020B0600070205080204" pitchFamily="34" charset="-128"/>
              </a:rPr>
              <a:t>The role of the Planner should be celebrated as creating sustainable linked communities</a:t>
            </a:r>
          </a:p>
          <a:p>
            <a:endParaRPr lang="en-GB" altLang="en-US">
              <a:latin typeface="Arial" panose="020B0604020202020204" pitchFamily="34" charset="0"/>
              <a:ea typeface="ＭＳ Ｐゴシック" panose="020B0600070205080204" pitchFamily="34" charset="-128"/>
            </a:endParaRPr>
          </a:p>
          <a:p>
            <a:endParaRPr lang="en-GB"/>
          </a:p>
        </p:txBody>
      </p:sp>
      <p:sp>
        <p:nvSpPr>
          <p:cNvPr id="4" name="Slide Number Placeholder 3"/>
          <p:cNvSpPr>
            <a:spLocks noGrp="1"/>
          </p:cNvSpPr>
          <p:nvPr>
            <p:ph type="sldNum" sz="quarter" idx="5"/>
          </p:nvPr>
        </p:nvSpPr>
        <p:spPr/>
        <p:txBody>
          <a:bodyPr/>
          <a:lstStyle/>
          <a:p>
            <a:fld id="{D42387C8-FC91-4A3C-9634-2B17C6CC0AF5}" type="slidenum">
              <a:rPr lang="en-GB" smtClean="0"/>
              <a:t>6</a:t>
            </a:fld>
            <a:endParaRPr lang="en-GB"/>
          </a:p>
        </p:txBody>
      </p:sp>
    </p:spTree>
    <p:extLst>
      <p:ext uri="{BB962C8B-B14F-4D97-AF65-F5344CB8AC3E}">
        <p14:creationId xmlns:p14="http://schemas.microsoft.com/office/powerpoint/2010/main" val="408310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latin typeface="Arial" panose="020B0604020202020204" pitchFamily="34" charset="0"/>
                <a:ea typeface="ＭＳ Ｐゴシック" panose="020B0600070205080204" pitchFamily="34" charset="-128"/>
              </a:rPr>
              <a:t>The decisions you make will be controversial – affects people’s lives as an applicant and/or resident or business owner/ community </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How you make your decisions and reason for them must be transparent </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The community widely misunderstands the Council’s obligations to both represent local people and meets its obligations to deliver sustainable communities</a:t>
            </a:r>
          </a:p>
          <a:p>
            <a:endParaRPr lang="en-GB" altLang="en-US">
              <a:latin typeface="Arial" panose="020B0604020202020204" pitchFamily="34" charset="0"/>
              <a:ea typeface="ＭＳ Ｐゴシック" panose="020B0600070205080204" pitchFamily="34" charset="-128"/>
            </a:endParaRPr>
          </a:p>
          <a:p>
            <a:r>
              <a:rPr lang="en-GB" altLang="en-US">
                <a:solidFill>
                  <a:srgbClr val="000000"/>
                </a:solidFill>
                <a:latin typeface="Arial" panose="020B0604020202020204" pitchFamily="34" charset="0"/>
                <a:ea typeface="ＭＳ Ｐゴシック" panose="020B0600070205080204" pitchFamily="34" charset="-128"/>
              </a:rPr>
              <a:t>More articulate community, social media campaigns - Pressures on councillors as committee leaders and decision makers </a:t>
            </a:r>
          </a:p>
          <a:p>
            <a:endParaRPr lang="en-GB" altLang="en-US">
              <a:solidFill>
                <a:srgbClr val="000000"/>
              </a:solidFill>
              <a:latin typeface="Arial" panose="020B0604020202020204" pitchFamily="34" charset="0"/>
              <a:ea typeface="ＭＳ Ｐゴシック" panose="020B0600070205080204" pitchFamily="34" charset="-128"/>
            </a:endParaRP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Planning is done within parameters – law, the plan, the material considerations</a:t>
            </a: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Balance, evidence &amp; bias</a:t>
            </a: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Can be difficult and make you popular – or not</a:t>
            </a: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Affects people’s lives</a:t>
            </a: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Involves balancing different priorities</a:t>
            </a: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Getting it wrong can be costly</a:t>
            </a:r>
          </a:p>
          <a:p>
            <a:endParaRPr lang="en-GB" altLang="en-US">
              <a:solidFill>
                <a:srgbClr val="000000"/>
              </a:solidFill>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a:p>
            <a:endParaRPr lang="en-GB"/>
          </a:p>
        </p:txBody>
      </p:sp>
      <p:sp>
        <p:nvSpPr>
          <p:cNvPr id="4" name="Slide Number Placeholder 3"/>
          <p:cNvSpPr>
            <a:spLocks noGrp="1"/>
          </p:cNvSpPr>
          <p:nvPr>
            <p:ph type="sldNum" sz="quarter" idx="5"/>
          </p:nvPr>
        </p:nvSpPr>
        <p:spPr/>
        <p:txBody>
          <a:bodyPr/>
          <a:lstStyle/>
          <a:p>
            <a:fld id="{D42387C8-FC91-4A3C-9634-2B17C6CC0AF5}" type="slidenum">
              <a:rPr lang="en-GB" smtClean="0"/>
              <a:t>7</a:t>
            </a:fld>
            <a:endParaRPr lang="en-GB"/>
          </a:p>
        </p:txBody>
      </p:sp>
    </p:spTree>
    <p:extLst>
      <p:ext uri="{BB962C8B-B14F-4D97-AF65-F5344CB8AC3E}">
        <p14:creationId xmlns:p14="http://schemas.microsoft.com/office/powerpoint/2010/main" val="183676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Planning permission is required for development</a:t>
            </a:r>
          </a:p>
          <a:p>
            <a:r>
              <a:rPr lang="en-US" altLang="en-US">
                <a:latin typeface="Arial" panose="020B0604020202020204" pitchFamily="34" charset="0"/>
                <a:ea typeface="ＭＳ Ｐゴシック" panose="020B0600070205080204" pitchFamily="34" charset="-128"/>
              </a:rPr>
              <a:t>'Development' is defined by statute in the Town and Country Planning Act 1990 s55(1), as 'the carrying out of building, engineering, mining or other operations in, on, over or under land, or the making of any material change in the use of any buildings or other land'. This definition is clarified by the remainder of s55 and the inclusion of the Generally Permitted Development Order 1995 and the Use Classes Order 1987.</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Most planning applications are determined by either district/borough councils (or </a:t>
            </a:r>
            <a:r>
              <a:rPr lang="en-US" altLang="en-US" err="1">
                <a:latin typeface="Arial" panose="020B0604020202020204" pitchFamily="34" charset="0"/>
                <a:ea typeface="ＭＳ Ｐゴシック" panose="020B0600070205080204" pitchFamily="34" charset="-128"/>
              </a:rPr>
              <a:t>unitaries</a:t>
            </a:r>
            <a:r>
              <a:rPr lang="en-US" altLang="en-US">
                <a:latin typeface="Arial" panose="020B0604020202020204" pitchFamily="34" charset="0"/>
                <a:ea typeface="ＭＳ Ｐゴシック" panose="020B0600070205080204" pitchFamily="34" charset="-128"/>
              </a:rPr>
              <a:t>) .</a:t>
            </a:r>
          </a:p>
          <a:p>
            <a:r>
              <a:rPr lang="en-US" altLang="en-US">
                <a:latin typeface="Arial" panose="020B0604020202020204" pitchFamily="34" charset="0"/>
                <a:ea typeface="ＭＳ Ｐゴシック" panose="020B0600070205080204" pitchFamily="34" charset="-128"/>
              </a:rPr>
              <a:t>County Councils (or </a:t>
            </a:r>
            <a:r>
              <a:rPr lang="en-US" altLang="en-US" err="1">
                <a:latin typeface="Arial" panose="020B0604020202020204" pitchFamily="34" charset="0"/>
                <a:ea typeface="ＭＳ Ｐゴシック" panose="020B0600070205080204" pitchFamily="34" charset="-128"/>
              </a:rPr>
              <a:t>unitaries</a:t>
            </a:r>
            <a:r>
              <a:rPr lang="en-US" altLang="en-US">
                <a:latin typeface="Arial" panose="020B0604020202020204" pitchFamily="34" charset="0"/>
                <a:ea typeface="ＭＳ Ｐゴシック" panose="020B0600070205080204" pitchFamily="34" charset="-128"/>
              </a:rPr>
              <a:t>) determine specific applications for development associated with minerals and waste and the authority’s own development (</a:t>
            </a:r>
            <a:r>
              <a:rPr lang="en-US" altLang="en-US" err="1">
                <a:latin typeface="Arial" panose="020B0604020202020204" pitchFamily="34" charset="0"/>
                <a:ea typeface="ＭＳ Ｐゴシック" panose="020B0600070205080204" pitchFamily="34" charset="-128"/>
              </a:rPr>
              <a:t>eg.</a:t>
            </a:r>
            <a:r>
              <a:rPr lang="en-US" altLang="en-US">
                <a:latin typeface="Arial" panose="020B0604020202020204" pitchFamily="34" charset="0"/>
                <a:ea typeface="ＭＳ Ｐゴシック" panose="020B0600070205080204" pitchFamily="34" charset="-128"/>
              </a:rPr>
              <a:t> Schools)</a:t>
            </a:r>
          </a:p>
          <a:p>
            <a:r>
              <a:rPr lang="en-US" altLang="en-US">
                <a:latin typeface="Arial" panose="020B0604020202020204" pitchFamily="34" charset="0"/>
                <a:ea typeface="ＭＳ Ｐゴシック" panose="020B0600070205080204" pitchFamily="34" charset="-128"/>
              </a:rPr>
              <a:t>Other agencies determine specific categories of development (</a:t>
            </a:r>
            <a:r>
              <a:rPr lang="en-US" altLang="en-US" err="1">
                <a:latin typeface="Arial" panose="020B0604020202020204" pitchFamily="34" charset="0"/>
                <a:ea typeface="ＭＳ Ｐゴシック" panose="020B0600070205080204" pitchFamily="34" charset="-128"/>
              </a:rPr>
              <a:t>eg.</a:t>
            </a:r>
            <a:r>
              <a:rPr lang="en-US" altLang="en-US">
                <a:latin typeface="Arial" panose="020B0604020202020204" pitchFamily="34" charset="0"/>
                <a:ea typeface="ＭＳ Ｐゴシック" panose="020B0600070205080204" pitchFamily="34" charset="-128"/>
              </a:rPr>
              <a:t> the Planning Inspectorate (PINS) Nationally Significant Infrastructure Projects (NSIPSs) – major national infrastructure projects, or development corporations which determine applications in certain areas to help drive regeneration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The rules and powers are set out in the Town &amp; Country Planning Act 1990 and associated legislation.</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Town &amp; Country Planning (General Permitted Development ) Order 2005 and subsequent amendments (The Town and Country Planning (General Permitted Development) (England) Order 2015. The Town and Country Planning (General Permitted Development) (England) (Amendment) Order 2018) specify which development can be implemented without the need for planning permission . This is referred to as “permitted development “.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Recent changes in the Use Class Order have taken many changes of use out of the planning system e.g. Class E</a:t>
            </a:r>
            <a:br>
              <a:rPr lang="en-US" altLang="en-US">
                <a:latin typeface="Arial" panose="020B0604020202020204" pitchFamily="34" charset="0"/>
                <a:ea typeface="ＭＳ Ｐゴシック" panose="020B0600070205080204" pitchFamily="34" charset="-128"/>
              </a:rPr>
            </a:br>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8</a:t>
            </a:fld>
            <a:endParaRPr lang="en-GB"/>
          </a:p>
        </p:txBody>
      </p:sp>
    </p:spTree>
    <p:extLst>
      <p:ext uri="{BB962C8B-B14F-4D97-AF65-F5344CB8AC3E}">
        <p14:creationId xmlns:p14="http://schemas.microsoft.com/office/powerpoint/2010/main" val="856544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Need to have sound reasons and evidence (and to have followed appropriate procedures) for committee decision</a:t>
            </a:r>
          </a:p>
          <a:p>
            <a:r>
              <a:rPr lang="en-US" altLang="en-US">
                <a:latin typeface="Arial" panose="020B0604020202020204" pitchFamily="34" charset="0"/>
                <a:ea typeface="ＭＳ Ｐゴシック" panose="020B0600070205080204" pitchFamily="34" charset="-128"/>
              </a:rPr>
              <a:t>3 types of appeal</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Risk of costs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Judicial Review now less expensive and therefore more common</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Ombudsman and complaints procedures – lessons learned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Reputation of your Council</a:t>
            </a:r>
          </a:p>
          <a:p>
            <a:endParaRPr lang="en-GB"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9</a:t>
            </a:fld>
            <a:endParaRPr lang="en-GB"/>
          </a:p>
        </p:txBody>
      </p:sp>
    </p:spTree>
    <p:extLst>
      <p:ext uri="{BB962C8B-B14F-4D97-AF65-F5344CB8AC3E}">
        <p14:creationId xmlns:p14="http://schemas.microsoft.com/office/powerpoint/2010/main" val="3791383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7B15-CB6B-8541-305B-1A482FD113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3240E3-7935-421E-A878-30589FBA1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7CEF90-815E-EF7E-395E-EB21DEC43136}"/>
              </a:ext>
            </a:extLst>
          </p:cNvPr>
          <p:cNvSpPr>
            <a:spLocks noGrp="1"/>
          </p:cNvSpPr>
          <p:nvPr>
            <p:ph type="dt" sz="half" idx="10"/>
          </p:nvPr>
        </p:nvSpPr>
        <p:spPr/>
        <p:txBody>
          <a:bodyPr/>
          <a:lstStyle/>
          <a:p>
            <a:fld id="{28106B4B-04C4-4483-A075-516BDBEF3FA6}" type="datetimeFigureOut">
              <a:rPr lang="en-GB" smtClean="0"/>
              <a:t>01/05/2024</a:t>
            </a:fld>
            <a:endParaRPr lang="en-GB"/>
          </a:p>
        </p:txBody>
      </p:sp>
      <p:sp>
        <p:nvSpPr>
          <p:cNvPr id="5" name="Footer Placeholder 4">
            <a:extLst>
              <a:ext uri="{FF2B5EF4-FFF2-40B4-BE49-F238E27FC236}">
                <a16:creationId xmlns:a16="http://schemas.microsoft.com/office/drawing/2014/main" id="{DE1C252B-1B91-76EC-6175-B692C7459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35B657-EA51-105F-803F-F4262CBD1861}"/>
              </a:ext>
            </a:extLst>
          </p:cNvPr>
          <p:cNvSpPr>
            <a:spLocks noGrp="1"/>
          </p:cNvSpPr>
          <p:nvPr>
            <p:ph type="sldNum" sz="quarter" idx="12"/>
          </p:nvPr>
        </p:nvSpPr>
        <p:spPr/>
        <p:txBody>
          <a:bodyPr/>
          <a:lstStyle/>
          <a:p>
            <a:fld id="{E6A7E3CE-5A14-429A-B57D-BC04F2FF6D17}" type="slidenum">
              <a:rPr lang="en-GB" smtClean="0"/>
              <a:t>‹#›</a:t>
            </a:fld>
            <a:endParaRPr lang="en-GB"/>
          </a:p>
        </p:txBody>
      </p:sp>
      <p:sp>
        <p:nvSpPr>
          <p:cNvPr id="9" name="Rounded Rectangle 1">
            <a:extLst>
              <a:ext uri="{FF2B5EF4-FFF2-40B4-BE49-F238E27FC236}">
                <a16:creationId xmlns:a16="http://schemas.microsoft.com/office/drawing/2014/main" id="{06384406-23C9-A5C0-4C1A-241E18DC8DC1}"/>
              </a:ext>
            </a:extLst>
          </p:cNvPr>
          <p:cNvSpPr/>
          <p:nvPr userDrawn="1"/>
        </p:nvSpPr>
        <p:spPr bwMode="auto">
          <a:xfrm>
            <a:off x="479376" y="2132856"/>
            <a:ext cx="13033448" cy="5616624"/>
          </a:xfrm>
          <a:prstGeom prst="roundRect">
            <a:avLst>
              <a:gd name="adj" fmla="val 7595"/>
            </a:avLst>
          </a:prstGeom>
          <a:solidFill>
            <a:schemeClr val="bg2"/>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Arial" charset="0"/>
              <a:ea typeface="ＭＳ Ｐゴシック" charset="0"/>
            </a:endParaRPr>
          </a:p>
        </p:txBody>
      </p:sp>
      <p:pic>
        <p:nvPicPr>
          <p:cNvPr id="11" name="Picture 10" descr="LG_Association_RGB.jpg">
            <a:extLst>
              <a:ext uri="{FF2B5EF4-FFF2-40B4-BE49-F238E27FC236}">
                <a16:creationId xmlns:a16="http://schemas.microsoft.com/office/drawing/2014/main" id="{1F5825FA-B0D2-922D-C1D1-6568065E8D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476672"/>
            <a:ext cx="2255824" cy="1332672"/>
          </a:xfrm>
          <a:prstGeom prst="rect">
            <a:avLst/>
          </a:prstGeom>
        </p:spPr>
      </p:pic>
      <p:pic>
        <p:nvPicPr>
          <p:cNvPr id="1026" name="Picture 2" descr="PAS Planning Advisory Service">
            <a:extLst>
              <a:ext uri="{FF2B5EF4-FFF2-40B4-BE49-F238E27FC236}">
                <a16:creationId xmlns:a16="http://schemas.microsoft.com/office/drawing/2014/main" id="{7A4C1E43-FC90-F8F3-9927-C7F70A24F9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87968" y="329827"/>
            <a:ext cx="2289471" cy="147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81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1AA4-F532-A601-40FC-914729154C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1765CE-C91D-C876-C7A7-07FE18C4F2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CE76F-8572-5F17-1A21-EE0228CFAB1A}"/>
              </a:ext>
            </a:extLst>
          </p:cNvPr>
          <p:cNvSpPr>
            <a:spLocks noGrp="1"/>
          </p:cNvSpPr>
          <p:nvPr>
            <p:ph type="dt" sz="half" idx="10"/>
          </p:nvPr>
        </p:nvSpPr>
        <p:spPr/>
        <p:txBody>
          <a:bodyPr/>
          <a:lstStyle/>
          <a:p>
            <a:fld id="{28106B4B-04C4-4483-A075-516BDBEF3FA6}" type="datetimeFigureOut">
              <a:rPr lang="en-GB" smtClean="0"/>
              <a:t>01/05/2024</a:t>
            </a:fld>
            <a:endParaRPr lang="en-GB"/>
          </a:p>
        </p:txBody>
      </p:sp>
      <p:sp>
        <p:nvSpPr>
          <p:cNvPr id="5" name="Footer Placeholder 4">
            <a:extLst>
              <a:ext uri="{FF2B5EF4-FFF2-40B4-BE49-F238E27FC236}">
                <a16:creationId xmlns:a16="http://schemas.microsoft.com/office/drawing/2014/main" id="{6DEB263E-EA9D-6166-4D10-E033B84A6D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C86CC7-BC93-EACD-EF95-1997C4085AE3}"/>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264569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6B9D1-4B56-64E8-2615-97E62B270B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45572-51FA-32AD-80F9-96113560F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8D8146-F066-989C-F4FA-9584B8D2AA20}"/>
              </a:ext>
            </a:extLst>
          </p:cNvPr>
          <p:cNvSpPr>
            <a:spLocks noGrp="1"/>
          </p:cNvSpPr>
          <p:nvPr>
            <p:ph type="dt" sz="half" idx="10"/>
          </p:nvPr>
        </p:nvSpPr>
        <p:spPr/>
        <p:txBody>
          <a:bodyPr/>
          <a:lstStyle/>
          <a:p>
            <a:fld id="{28106B4B-04C4-4483-A075-516BDBEF3FA6}" type="datetimeFigureOut">
              <a:rPr lang="en-GB" smtClean="0"/>
              <a:t>01/05/2024</a:t>
            </a:fld>
            <a:endParaRPr lang="en-GB"/>
          </a:p>
        </p:txBody>
      </p:sp>
      <p:sp>
        <p:nvSpPr>
          <p:cNvPr id="5" name="Footer Placeholder 4">
            <a:extLst>
              <a:ext uri="{FF2B5EF4-FFF2-40B4-BE49-F238E27FC236}">
                <a16:creationId xmlns:a16="http://schemas.microsoft.com/office/drawing/2014/main" id="{1DB31862-F1B3-66AB-6842-27BF12C382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B17B67-007F-A5A3-1C03-05D20A302541}"/>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98661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11F4-79B9-046D-2ECA-CC56211A3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B6CE0D-605E-3A67-0DEA-4E3019502A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20CFFA-17A1-1202-C3A1-B76DBA8A21CB}"/>
              </a:ext>
            </a:extLst>
          </p:cNvPr>
          <p:cNvSpPr>
            <a:spLocks noGrp="1"/>
          </p:cNvSpPr>
          <p:nvPr>
            <p:ph type="dt" sz="half" idx="10"/>
          </p:nvPr>
        </p:nvSpPr>
        <p:spPr/>
        <p:txBody>
          <a:bodyPr/>
          <a:lstStyle/>
          <a:p>
            <a:fld id="{28106B4B-04C4-4483-A075-516BDBEF3FA6}" type="datetimeFigureOut">
              <a:rPr lang="en-GB" smtClean="0"/>
              <a:t>01/05/2024</a:t>
            </a:fld>
            <a:endParaRPr lang="en-GB"/>
          </a:p>
        </p:txBody>
      </p:sp>
      <p:sp>
        <p:nvSpPr>
          <p:cNvPr id="5" name="Footer Placeholder 4">
            <a:extLst>
              <a:ext uri="{FF2B5EF4-FFF2-40B4-BE49-F238E27FC236}">
                <a16:creationId xmlns:a16="http://schemas.microsoft.com/office/drawing/2014/main" id="{001456AC-6A37-C1A9-0871-56202767D2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2895FA-FADD-60BF-74A2-0B22A95E90D8}"/>
              </a:ext>
            </a:extLst>
          </p:cNvPr>
          <p:cNvSpPr>
            <a:spLocks noGrp="1"/>
          </p:cNvSpPr>
          <p:nvPr>
            <p:ph type="sldNum" sz="quarter" idx="12"/>
          </p:nvPr>
        </p:nvSpPr>
        <p:spPr/>
        <p:txBody>
          <a:bodyPr/>
          <a:lstStyle/>
          <a:p>
            <a:fld id="{E6A7E3CE-5A14-429A-B57D-BC04F2FF6D17}" type="slidenum">
              <a:rPr lang="en-GB" smtClean="0"/>
              <a:t>‹#›</a:t>
            </a:fld>
            <a:endParaRPr lang="en-GB"/>
          </a:p>
        </p:txBody>
      </p:sp>
      <p:pic>
        <p:nvPicPr>
          <p:cNvPr id="8" name="Picture 7" descr="LG_Association_RGB.jpg">
            <a:extLst>
              <a:ext uri="{FF2B5EF4-FFF2-40B4-BE49-F238E27FC236}">
                <a16:creationId xmlns:a16="http://schemas.microsoft.com/office/drawing/2014/main" id="{F95ABE2F-4128-9D49-DA6F-9DBE52F3F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223757"/>
            <a:ext cx="1681087" cy="993135"/>
          </a:xfrm>
          <a:prstGeom prst="rect">
            <a:avLst/>
          </a:prstGeom>
        </p:spPr>
      </p:pic>
      <p:pic>
        <p:nvPicPr>
          <p:cNvPr id="9" name="Picture 2" descr="PAS Planning Advisory Service">
            <a:extLst>
              <a:ext uri="{FF2B5EF4-FFF2-40B4-BE49-F238E27FC236}">
                <a16:creationId xmlns:a16="http://schemas.microsoft.com/office/drawing/2014/main" id="{D96E1ADB-210B-2B2E-D711-38BB671A8C5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40617" y="329827"/>
            <a:ext cx="1536822" cy="99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4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827F-9528-E2D0-F214-4F8EE2F05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C70BC3-26BD-87DD-0F5A-842FE4C17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D15D4E-6FB2-8106-3770-FBF158239EE1}"/>
              </a:ext>
            </a:extLst>
          </p:cNvPr>
          <p:cNvSpPr>
            <a:spLocks noGrp="1"/>
          </p:cNvSpPr>
          <p:nvPr>
            <p:ph type="dt" sz="half" idx="10"/>
          </p:nvPr>
        </p:nvSpPr>
        <p:spPr/>
        <p:txBody>
          <a:bodyPr/>
          <a:lstStyle/>
          <a:p>
            <a:fld id="{28106B4B-04C4-4483-A075-516BDBEF3FA6}" type="datetimeFigureOut">
              <a:rPr lang="en-GB" smtClean="0"/>
              <a:t>01/05/2024</a:t>
            </a:fld>
            <a:endParaRPr lang="en-GB"/>
          </a:p>
        </p:txBody>
      </p:sp>
      <p:sp>
        <p:nvSpPr>
          <p:cNvPr id="5" name="Footer Placeholder 4">
            <a:extLst>
              <a:ext uri="{FF2B5EF4-FFF2-40B4-BE49-F238E27FC236}">
                <a16:creationId xmlns:a16="http://schemas.microsoft.com/office/drawing/2014/main" id="{73CAA62D-F3CD-560B-9D16-57795CAB37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26E7AA-7A73-6EB0-5B7A-57898F1E8054}"/>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58687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D460-2CF3-AEAA-25B2-186419CFB2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CE23D7-F14C-E9FC-D58F-E2F2F4AF0A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35E4C1-FC4E-FD76-F873-895A1E9D8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592CCA-163B-7284-BE65-C3D18BA8EF70}"/>
              </a:ext>
            </a:extLst>
          </p:cNvPr>
          <p:cNvSpPr>
            <a:spLocks noGrp="1"/>
          </p:cNvSpPr>
          <p:nvPr>
            <p:ph type="dt" sz="half" idx="10"/>
          </p:nvPr>
        </p:nvSpPr>
        <p:spPr/>
        <p:txBody>
          <a:bodyPr/>
          <a:lstStyle/>
          <a:p>
            <a:fld id="{28106B4B-04C4-4483-A075-516BDBEF3FA6}" type="datetimeFigureOut">
              <a:rPr lang="en-GB" smtClean="0"/>
              <a:t>01/05/2024</a:t>
            </a:fld>
            <a:endParaRPr lang="en-GB"/>
          </a:p>
        </p:txBody>
      </p:sp>
      <p:sp>
        <p:nvSpPr>
          <p:cNvPr id="6" name="Footer Placeholder 5">
            <a:extLst>
              <a:ext uri="{FF2B5EF4-FFF2-40B4-BE49-F238E27FC236}">
                <a16:creationId xmlns:a16="http://schemas.microsoft.com/office/drawing/2014/main" id="{D23F952A-54CC-8AEC-E3A1-5B73864100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CA9183-1E44-2020-B188-BB2A0D9CF839}"/>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256549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284F-8831-E083-E301-F94EEF0A88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B9BE7-78D8-4680-2616-74DBF1EC0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5B9C7D-DA87-E823-DFF5-D287B7783D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3F86C7-7C7C-C43D-BF94-34777C271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71748-4736-939F-32D4-162B13512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C35DBD-2F12-1EB7-AC27-6FDE030E80CA}"/>
              </a:ext>
            </a:extLst>
          </p:cNvPr>
          <p:cNvSpPr>
            <a:spLocks noGrp="1"/>
          </p:cNvSpPr>
          <p:nvPr>
            <p:ph type="dt" sz="half" idx="10"/>
          </p:nvPr>
        </p:nvSpPr>
        <p:spPr/>
        <p:txBody>
          <a:bodyPr/>
          <a:lstStyle/>
          <a:p>
            <a:fld id="{28106B4B-04C4-4483-A075-516BDBEF3FA6}" type="datetimeFigureOut">
              <a:rPr lang="en-GB" smtClean="0"/>
              <a:t>01/05/2024</a:t>
            </a:fld>
            <a:endParaRPr lang="en-GB"/>
          </a:p>
        </p:txBody>
      </p:sp>
      <p:sp>
        <p:nvSpPr>
          <p:cNvPr id="8" name="Footer Placeholder 7">
            <a:extLst>
              <a:ext uri="{FF2B5EF4-FFF2-40B4-BE49-F238E27FC236}">
                <a16:creationId xmlns:a16="http://schemas.microsoft.com/office/drawing/2014/main" id="{5635644B-2996-5F3A-7623-6CF8399378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699CF3-87F3-E670-0A74-4DBF96318497}"/>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296330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AA8C-63FD-F3AC-1C8B-4AAE721DDD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2216E-9228-A44C-2035-F88EA15D5376}"/>
              </a:ext>
            </a:extLst>
          </p:cNvPr>
          <p:cNvSpPr>
            <a:spLocks noGrp="1"/>
          </p:cNvSpPr>
          <p:nvPr>
            <p:ph type="dt" sz="half" idx="10"/>
          </p:nvPr>
        </p:nvSpPr>
        <p:spPr/>
        <p:txBody>
          <a:bodyPr/>
          <a:lstStyle/>
          <a:p>
            <a:fld id="{28106B4B-04C4-4483-A075-516BDBEF3FA6}" type="datetimeFigureOut">
              <a:rPr lang="en-GB" smtClean="0"/>
              <a:t>01/05/2024</a:t>
            </a:fld>
            <a:endParaRPr lang="en-GB"/>
          </a:p>
        </p:txBody>
      </p:sp>
      <p:sp>
        <p:nvSpPr>
          <p:cNvPr id="4" name="Footer Placeholder 3">
            <a:extLst>
              <a:ext uri="{FF2B5EF4-FFF2-40B4-BE49-F238E27FC236}">
                <a16:creationId xmlns:a16="http://schemas.microsoft.com/office/drawing/2014/main" id="{6E20D9DD-F6D7-6CEF-C7A1-F967F155E7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2792FA-39BE-13AB-7809-457CF2E23E0A}"/>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350112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6337F-49E6-5743-5DB5-16AA7D3318C1}"/>
              </a:ext>
            </a:extLst>
          </p:cNvPr>
          <p:cNvSpPr>
            <a:spLocks noGrp="1"/>
          </p:cNvSpPr>
          <p:nvPr>
            <p:ph type="dt" sz="half" idx="10"/>
          </p:nvPr>
        </p:nvSpPr>
        <p:spPr/>
        <p:txBody>
          <a:bodyPr/>
          <a:lstStyle/>
          <a:p>
            <a:fld id="{28106B4B-04C4-4483-A075-516BDBEF3FA6}" type="datetimeFigureOut">
              <a:rPr lang="en-GB" smtClean="0"/>
              <a:t>01/05/2024</a:t>
            </a:fld>
            <a:endParaRPr lang="en-GB"/>
          </a:p>
        </p:txBody>
      </p:sp>
      <p:sp>
        <p:nvSpPr>
          <p:cNvPr id="3" name="Footer Placeholder 2">
            <a:extLst>
              <a:ext uri="{FF2B5EF4-FFF2-40B4-BE49-F238E27FC236}">
                <a16:creationId xmlns:a16="http://schemas.microsoft.com/office/drawing/2014/main" id="{4BCE5FF1-0F4E-3B05-3B68-379D8FFA21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4AA71D-F18A-E9FD-E487-3760D72BE9C7}"/>
              </a:ext>
            </a:extLst>
          </p:cNvPr>
          <p:cNvSpPr>
            <a:spLocks noGrp="1"/>
          </p:cNvSpPr>
          <p:nvPr>
            <p:ph type="sldNum" sz="quarter" idx="12"/>
          </p:nvPr>
        </p:nvSpPr>
        <p:spPr/>
        <p:txBody>
          <a:bodyPr/>
          <a:lstStyle/>
          <a:p>
            <a:fld id="{E6A7E3CE-5A14-429A-B57D-BC04F2FF6D17}" type="slidenum">
              <a:rPr lang="en-GB" smtClean="0"/>
              <a:t>‹#›</a:t>
            </a:fld>
            <a:endParaRPr lang="en-GB"/>
          </a:p>
        </p:txBody>
      </p:sp>
      <p:pic>
        <p:nvPicPr>
          <p:cNvPr id="5" name="Picture 2" descr="PAS Planning Advisory Service">
            <a:extLst>
              <a:ext uri="{FF2B5EF4-FFF2-40B4-BE49-F238E27FC236}">
                <a16:creationId xmlns:a16="http://schemas.microsoft.com/office/drawing/2014/main" id="{DA0F8E32-3450-6E75-BFDD-B20E710573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7623" y="253970"/>
            <a:ext cx="1162050"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4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E4D8F-795F-F05F-630C-1F08B4741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2F903D-BB8E-C6EC-E73D-073B289F9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F37A5A-3E14-48B1-4FAE-3B45E2276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8A356-990C-B0D1-DC15-CCDE5FE91594}"/>
              </a:ext>
            </a:extLst>
          </p:cNvPr>
          <p:cNvSpPr>
            <a:spLocks noGrp="1"/>
          </p:cNvSpPr>
          <p:nvPr>
            <p:ph type="dt" sz="half" idx="10"/>
          </p:nvPr>
        </p:nvSpPr>
        <p:spPr/>
        <p:txBody>
          <a:bodyPr/>
          <a:lstStyle/>
          <a:p>
            <a:fld id="{28106B4B-04C4-4483-A075-516BDBEF3FA6}" type="datetimeFigureOut">
              <a:rPr lang="en-GB" smtClean="0"/>
              <a:t>01/05/2024</a:t>
            </a:fld>
            <a:endParaRPr lang="en-GB"/>
          </a:p>
        </p:txBody>
      </p:sp>
      <p:sp>
        <p:nvSpPr>
          <p:cNvPr id="6" name="Footer Placeholder 5">
            <a:extLst>
              <a:ext uri="{FF2B5EF4-FFF2-40B4-BE49-F238E27FC236}">
                <a16:creationId xmlns:a16="http://schemas.microsoft.com/office/drawing/2014/main" id="{5E7063B9-6176-98E7-8048-09834D3258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12AAF9-5DEC-FAA7-17AF-3E4918C33222}"/>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132011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7A3-2B4C-3CBF-BDC2-EB2FCE62CE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3CCD41-4807-0EED-6F9A-5E8A6840D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343D92-1E94-7540-3364-A9DE87E40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7059E-3D61-8E31-5412-04D34B5B51F3}"/>
              </a:ext>
            </a:extLst>
          </p:cNvPr>
          <p:cNvSpPr>
            <a:spLocks noGrp="1"/>
          </p:cNvSpPr>
          <p:nvPr>
            <p:ph type="dt" sz="half" idx="10"/>
          </p:nvPr>
        </p:nvSpPr>
        <p:spPr/>
        <p:txBody>
          <a:bodyPr/>
          <a:lstStyle/>
          <a:p>
            <a:fld id="{28106B4B-04C4-4483-A075-516BDBEF3FA6}" type="datetimeFigureOut">
              <a:rPr lang="en-GB" smtClean="0"/>
              <a:t>01/05/2024</a:t>
            </a:fld>
            <a:endParaRPr lang="en-GB"/>
          </a:p>
        </p:txBody>
      </p:sp>
      <p:sp>
        <p:nvSpPr>
          <p:cNvPr id="6" name="Footer Placeholder 5">
            <a:extLst>
              <a:ext uri="{FF2B5EF4-FFF2-40B4-BE49-F238E27FC236}">
                <a16:creationId xmlns:a16="http://schemas.microsoft.com/office/drawing/2014/main" id="{F89CD6E9-6470-AD70-8D2F-361EA81C64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0CA332-F644-3E74-FA10-74CC55E1786F}"/>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238058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C53F0-8136-8DB2-1748-B1AE62746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779836-1978-CE6C-C752-DE42F7936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96BE6-D9F0-AC6F-B835-072292F7F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06B4B-04C4-4483-A075-516BDBEF3FA6}" type="datetimeFigureOut">
              <a:rPr lang="en-GB" smtClean="0"/>
              <a:t>01/05/2024</a:t>
            </a:fld>
            <a:endParaRPr lang="en-GB"/>
          </a:p>
        </p:txBody>
      </p:sp>
      <p:sp>
        <p:nvSpPr>
          <p:cNvPr id="5" name="Footer Placeholder 4">
            <a:extLst>
              <a:ext uri="{FF2B5EF4-FFF2-40B4-BE49-F238E27FC236}">
                <a16:creationId xmlns:a16="http://schemas.microsoft.com/office/drawing/2014/main" id="{FD7B8F6D-8FDD-0D85-4926-FB5ABA46E4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B42888-DBBE-2F5A-9C43-486ABA70DD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7E3CE-5A14-429A-B57D-BC04F2FF6D17}" type="slidenum">
              <a:rPr lang="en-GB" smtClean="0"/>
              <a:t>‹#›</a:t>
            </a:fld>
            <a:endParaRPr lang="en-GB"/>
          </a:p>
        </p:txBody>
      </p:sp>
    </p:spTree>
    <p:extLst>
      <p:ext uri="{BB962C8B-B14F-4D97-AF65-F5344CB8AC3E}">
        <p14:creationId xmlns:p14="http://schemas.microsoft.com/office/powerpoint/2010/main" val="2991693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as.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shropshirestar.com/news/2011/04/05/protest-over-bridgnorth-rubbish-tip-plan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legislation.gov.uk/ukpga/1990/8/section/70" TargetMode="External"/><Relationship Id="rId7" Type="http://schemas.openxmlformats.org/officeDocument/2006/relationships/hyperlink" Target="https://www.darlington.gov.uk/media/16694/local-plan-adopted-feb22v2.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eden.gov.uk/media/5032/edenlocalplan2014-2032finalwithoutforeword.pdf" TargetMode="External"/><Relationship Id="rId5" Type="http://schemas.openxmlformats.org/officeDocument/2006/relationships/hyperlink" Target="https://drive.google.com/file/d/1HRu0A_fdoWUi3OBfzUT03TT4S9gYwHDq/view" TargetMode="External"/><Relationship Id="rId4" Type="http://schemas.openxmlformats.org/officeDocument/2006/relationships/image" Target="../media/image24.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onceptdraw.com/examples/venn-diagram-model-of-sustainable-development" TargetMode="External"/><Relationship Id="rId5" Type="http://schemas.openxmlformats.org/officeDocument/2006/relationships/hyperlink" Target="https://natcen.ac.uk/s/department-levelling-housing-and-communities" TargetMode="Externa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etsy.com/uk/listing/633060049/scale-svg-weight-scale-svg-silhouett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dailymail.co.uk/property/article-12418137/Living-motorway-noisy-plenty-upside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adversetdisplay.co.uk/products/estate-agent-signs-and-boar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newsletter.co.uk/whats-on/arts-and-entertainment/countdown-is-the-uks-most-popular-game-show-3859558"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democracy.towerhamlets.gov.uk/documents/g13243/Printed%20minutes%2030th-Mar-2023%2017.30%20Development%20Committee.pdf?T=1" TargetMode="Externa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aeiacoustics.co.uk/acoustic-design-guidanc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istockphoto.com/illustrations/follow-rule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thecognitivehorse.com/tag/join-up/"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local.gov.uk/pas" TargetMode="Externa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planningresource.co.uk/article/1862142/two-days-left-recognition-housing-work-deserves-planning-awards-2024" TargetMode="Externa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tradesmansaver.co.uk/high-risk-insurance/property-developers/" TargetMode="External"/><Relationship Id="rId5" Type="http://schemas.openxmlformats.org/officeDocument/2006/relationships/image" Target="../media/image10.jpeg"/><Relationship Id="rId4" Type="http://schemas.openxmlformats.org/officeDocument/2006/relationships/hyperlink" Target="https://www.ft.com/content/d8274e3a-bf40-11e9-9381-78bab8a70848"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dailymail.co.uk/news/article-1376540/Heavy-handed-council-workers-order-couple-apply-planning-permission--daughters-WENDY-HOUSE.html" TargetMode="External"/><Relationship Id="rId13" Type="http://schemas.openxmlformats.org/officeDocument/2006/relationships/hyperlink" Target="https://www.yourtradebase.com/blog/funny-garden/" TargetMode="External"/><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hyperlink" Target="https://www.bucksherald.co.uk/news/concerns-raised-over-comments-caught-on-webcast-at-aylesbury-planning-meeting-8640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s://www.localgovernmentlawyer.co.uk/index.php?option=com_content&amp;view=article&amp;id=6009%3Ain-control&amp;catid=63%3Aplanning-articles&amp;Itemid=1" TargetMode="External"/><Relationship Id="rId5" Type="http://schemas.openxmlformats.org/officeDocument/2006/relationships/image" Target="../media/image14.png"/><Relationship Id="rId10" Type="http://schemas.openxmlformats.org/officeDocument/2006/relationships/hyperlink" Target="https://www.theargus.co.uk/news/23460572.brighton-residents-anger-planning-application-approved-error/" TargetMode="External"/><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ghmediahub.com/2020/02/17/trade-fair-takes-orders-from-above-to-illegally-destroy-factories-against-court-orders/" TargetMode="External"/><Relationship Id="rId5" Type="http://schemas.openxmlformats.org/officeDocument/2006/relationships/image" Target="../media/image19.png"/><Relationship Id="rId4" Type="http://schemas.openxmlformats.org/officeDocument/2006/relationships/hyperlink" Target="https://www.alamy.com/stock-photo-new-house-construction-and-building-uk-33604684.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stock.adobe.com/uk/images/the-royal-courts-of-justice-londres/122390743" TargetMode="External"/><Relationship Id="rId3" Type="http://schemas.openxmlformats.org/officeDocument/2006/relationships/image" Target="../media/image20.png"/><Relationship Id="rId7" Type="http://schemas.openxmlformats.org/officeDocument/2006/relationships/hyperlink" Target="https://www.lgo.org.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upload.wikimedia.org/wikipedia/en/6/60/PlanningInspectorate.svg" TargetMode="Externa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566D-0CAE-CCAA-471F-34F19FB8BDFB}"/>
              </a:ext>
            </a:extLst>
          </p:cNvPr>
          <p:cNvSpPr>
            <a:spLocks noGrp="1"/>
          </p:cNvSpPr>
          <p:nvPr>
            <p:ph type="ctrTitle"/>
          </p:nvPr>
        </p:nvSpPr>
        <p:spPr>
          <a:xfrm>
            <a:off x="1524000" y="2235200"/>
            <a:ext cx="9144000" cy="2387600"/>
          </a:xfrm>
        </p:spPr>
        <p:txBody>
          <a:bodyPr>
            <a:normAutofit/>
          </a:bodyPr>
          <a:lstStyle/>
          <a:p>
            <a:r>
              <a:rPr lang="en-GB" sz="6600" b="1"/>
              <a:t>Making Defensible Planning Decisions </a:t>
            </a:r>
          </a:p>
        </p:txBody>
      </p:sp>
      <p:sp>
        <p:nvSpPr>
          <p:cNvPr id="3" name="Subtitle 2">
            <a:extLst>
              <a:ext uri="{FF2B5EF4-FFF2-40B4-BE49-F238E27FC236}">
                <a16:creationId xmlns:a16="http://schemas.microsoft.com/office/drawing/2014/main" id="{4CA13811-1752-067D-BA40-146325CAF605}"/>
              </a:ext>
            </a:extLst>
          </p:cNvPr>
          <p:cNvSpPr>
            <a:spLocks noGrp="1"/>
          </p:cNvSpPr>
          <p:nvPr>
            <p:ph type="subTitle" idx="1"/>
          </p:nvPr>
        </p:nvSpPr>
        <p:spPr>
          <a:xfrm>
            <a:off x="6048805" y="6280345"/>
            <a:ext cx="9144000" cy="1655762"/>
          </a:xfrm>
        </p:spPr>
        <p:txBody>
          <a:bodyPr/>
          <a:lstStyle/>
          <a:p>
            <a:r>
              <a:rPr lang="en-GB">
                <a:hlinkClick r:id="rId3"/>
              </a:rPr>
              <a:t>www.pas.gov.uk</a:t>
            </a:r>
            <a:endParaRPr lang="en-GB"/>
          </a:p>
        </p:txBody>
      </p:sp>
    </p:spTree>
    <p:extLst>
      <p:ext uri="{BB962C8B-B14F-4D97-AF65-F5344CB8AC3E}">
        <p14:creationId xmlns:p14="http://schemas.microsoft.com/office/powerpoint/2010/main" val="2613084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What decisions are made by Committee?</a:t>
            </a:r>
          </a:p>
        </p:txBody>
      </p:sp>
      <p:sp>
        <p:nvSpPr>
          <p:cNvPr id="3" name="Content Placeholder 2" descr="houses under construction">
            <a:extLst>
              <a:ext uri="{FF2B5EF4-FFF2-40B4-BE49-F238E27FC236}">
                <a16:creationId xmlns:a16="http://schemas.microsoft.com/office/drawing/2014/main" id="{D97893DE-9F29-95C1-747F-069EC86D7F26}"/>
              </a:ext>
              <a:ext uri="{C183D7F6-B498-43B3-948B-1728B52AA6E4}">
                <adec:decorative xmlns:adec="http://schemas.microsoft.com/office/drawing/2017/decorative" val="0"/>
              </a:ext>
            </a:extLst>
          </p:cNvPr>
          <p:cNvSpPr txBox="1">
            <a:spLocks/>
          </p:cNvSpPr>
          <p:nvPr/>
        </p:nvSpPr>
        <p:spPr bwMode="auto">
          <a:xfrm>
            <a:off x="594033" y="2081351"/>
            <a:ext cx="8915400" cy="4525962"/>
          </a:xfrm>
          <a:prstGeom prst="rect">
            <a:avLst/>
          </a:prstGeom>
          <a:noFill/>
          <a:ln>
            <a:noFill/>
          </a:ln>
          <a:effectLst/>
        </p:spPr>
        <p:txBody>
          <a:bodyPr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altLang="en-US" sz="2800">
                <a:ea typeface="ＭＳ Ｐゴシック"/>
              </a:rPr>
              <a:t>It is up to you.  However ……</a:t>
            </a:r>
          </a:p>
          <a:p>
            <a:r>
              <a:rPr lang="en-GB" altLang="en-US" sz="2800">
                <a:ea typeface="ＭＳ Ｐゴシック"/>
              </a:rPr>
              <a:t>Committee should only make the decision when it needs public scrutiny</a:t>
            </a:r>
          </a:p>
          <a:p>
            <a:r>
              <a:rPr lang="en-GB" altLang="en-US" sz="2800">
                <a:ea typeface="ＭＳ Ｐゴシック"/>
              </a:rPr>
              <a:t>Don’t make the agendas too long – unfair on everyone</a:t>
            </a:r>
          </a:p>
          <a:p>
            <a:r>
              <a:rPr lang="en-GB" altLang="en-US" sz="2800">
                <a:ea typeface="ＭＳ Ｐゴシック"/>
              </a:rPr>
              <a:t>Only make the decision by Committee if it needs to be made in public by Members otherwise leave to officers</a:t>
            </a:r>
          </a:p>
          <a:p>
            <a:r>
              <a:rPr lang="en-GB" altLang="en-US" sz="2800">
                <a:ea typeface="ＭＳ Ｐゴシック"/>
              </a:rPr>
              <a:t>Most Councils have a delegation rate over 90%</a:t>
            </a:r>
          </a:p>
        </p:txBody>
      </p:sp>
      <p:pic>
        <p:nvPicPr>
          <p:cNvPr id="5" name="Picture 4" descr="A group of people holding signs protesting planning, signs read 'People before planners', 'business will suffer'. From the Shropshire Star 2011">
            <a:extLst>
              <a:ext uri="{FF2B5EF4-FFF2-40B4-BE49-F238E27FC236}">
                <a16:creationId xmlns:a16="http://schemas.microsoft.com/office/drawing/2014/main" id="{B20B75B4-C066-F21E-1670-DA244134E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656" y="4469148"/>
            <a:ext cx="2851777" cy="1901184"/>
          </a:xfrm>
          <a:prstGeom prst="rect">
            <a:avLst/>
          </a:prstGeom>
        </p:spPr>
      </p:pic>
      <p:sp>
        <p:nvSpPr>
          <p:cNvPr id="6" name="TextBox 5">
            <a:extLst>
              <a:ext uri="{FF2B5EF4-FFF2-40B4-BE49-F238E27FC236}">
                <a16:creationId xmlns:a16="http://schemas.microsoft.com/office/drawing/2014/main" id="{8F90320C-B6EE-5B8C-87D0-E38DF928438A}"/>
              </a:ext>
            </a:extLst>
          </p:cNvPr>
          <p:cNvSpPr txBox="1"/>
          <p:nvPr/>
        </p:nvSpPr>
        <p:spPr>
          <a:xfrm>
            <a:off x="9034380" y="6347434"/>
            <a:ext cx="1415772" cy="261610"/>
          </a:xfrm>
          <a:prstGeom prst="rect">
            <a:avLst/>
          </a:prstGeom>
          <a:noFill/>
        </p:spPr>
        <p:txBody>
          <a:bodyPr wrap="none" rtlCol="0">
            <a:spAutoFit/>
          </a:bodyPr>
          <a:lstStyle/>
          <a:p>
            <a:r>
              <a:rPr lang="en-GB" sz="1100">
                <a:hlinkClick r:id="rId4"/>
              </a:rPr>
              <a:t>Shropshire Star, 2011</a:t>
            </a:r>
            <a:endParaRPr lang="en-GB" sz="1100"/>
          </a:p>
        </p:txBody>
      </p:sp>
      <p:cxnSp>
        <p:nvCxnSpPr>
          <p:cNvPr id="9" name="Straight Connector 8">
            <a:extLst>
              <a:ext uri="{FF2B5EF4-FFF2-40B4-BE49-F238E27FC236}">
                <a16:creationId xmlns:a16="http://schemas.microsoft.com/office/drawing/2014/main" id="{CC3BA498-F741-416F-F3CA-5C08055E4C81}"/>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51028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Planning in England is </a:t>
            </a:r>
            <a:r>
              <a:rPr lang="en-GB" b="1" u="sng">
                <a:solidFill>
                  <a:srgbClr val="228B22"/>
                </a:solidFill>
              </a:rPr>
              <a:t>policy-led</a:t>
            </a:r>
          </a:p>
        </p:txBody>
      </p:sp>
      <p:sp>
        <p:nvSpPr>
          <p:cNvPr id="3" name="Content Placeholder 2" descr="houses under construction">
            <a:extLst>
              <a:ext uri="{FF2B5EF4-FFF2-40B4-BE49-F238E27FC236}">
                <a16:creationId xmlns:a16="http://schemas.microsoft.com/office/drawing/2014/main" id="{D97893DE-9F29-95C1-747F-069EC86D7F26}"/>
              </a:ext>
              <a:ext uri="{C183D7F6-B498-43B3-948B-1728B52AA6E4}">
                <adec:decorative xmlns:adec="http://schemas.microsoft.com/office/drawing/2017/decorative" val="0"/>
              </a:ext>
            </a:extLst>
          </p:cNvPr>
          <p:cNvSpPr txBox="1">
            <a:spLocks/>
          </p:cNvSpPr>
          <p:nvPr/>
        </p:nvSpPr>
        <p:spPr bwMode="auto">
          <a:xfrm>
            <a:off x="594033" y="2081351"/>
            <a:ext cx="8915400" cy="4525962"/>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25475" lvl="1" indent="-352425" eaLnBrk="1" hangingPunct="1">
              <a:buFont typeface="Arial" charset="0"/>
              <a:buChar char="•"/>
              <a:defRPr/>
            </a:pPr>
            <a:r>
              <a:rPr lang="en-GB" altLang="en-US" sz="3200" b="1">
                <a:solidFill>
                  <a:srgbClr val="228B22"/>
                </a:solidFill>
              </a:rPr>
              <a:t>National</a:t>
            </a:r>
            <a:r>
              <a:rPr lang="en-GB" altLang="en-US" sz="3200"/>
              <a:t> policy</a:t>
            </a:r>
          </a:p>
          <a:p>
            <a:pPr marL="1130300" lvl="2" indent="-457200" eaLnBrk="1" hangingPunct="1">
              <a:defRPr/>
            </a:pPr>
            <a:r>
              <a:rPr lang="en-GB" altLang="en-US"/>
              <a:t>National Planning Policy Framework (NPPF)</a:t>
            </a:r>
          </a:p>
          <a:p>
            <a:pPr marL="1130300" lvl="2" indent="-457200" eaLnBrk="1" hangingPunct="1">
              <a:defRPr/>
            </a:pPr>
            <a:r>
              <a:rPr lang="en-GB" altLang="en-US"/>
              <a:t>National Policy Statements</a:t>
            </a:r>
          </a:p>
          <a:p>
            <a:pPr marL="1130300" lvl="2" indent="-457200" eaLnBrk="1" hangingPunct="1">
              <a:defRPr/>
            </a:pPr>
            <a:r>
              <a:rPr lang="en-GB" altLang="en-US"/>
              <a:t>Specialist policy such as Gypsy and Traveller guidance</a:t>
            </a:r>
          </a:p>
          <a:p>
            <a:pPr marL="1130300" lvl="2" indent="-457200" eaLnBrk="1" hangingPunct="1">
              <a:defRPr/>
            </a:pPr>
            <a:r>
              <a:rPr lang="en-GB" altLang="en-US"/>
              <a:t>Planning Practice Guidance</a:t>
            </a:r>
          </a:p>
          <a:p>
            <a:pPr marL="625475" lvl="1" indent="-352425" eaLnBrk="1" hangingPunct="1">
              <a:buFont typeface="Arial" charset="0"/>
              <a:buChar char="•"/>
              <a:defRPr/>
            </a:pPr>
            <a:r>
              <a:rPr lang="en-GB" altLang="en-US" sz="3200" b="1">
                <a:solidFill>
                  <a:srgbClr val="228B22"/>
                </a:solidFill>
              </a:rPr>
              <a:t>Local</a:t>
            </a:r>
            <a:r>
              <a:rPr lang="en-GB" altLang="en-US" sz="3200"/>
              <a:t> policy </a:t>
            </a:r>
          </a:p>
          <a:p>
            <a:pPr marL="1130300" lvl="2" indent="-457200" eaLnBrk="1" hangingPunct="1">
              <a:defRPr/>
            </a:pPr>
            <a:r>
              <a:rPr lang="en-GB" altLang="en-US"/>
              <a:t>Development / local plan </a:t>
            </a:r>
          </a:p>
          <a:p>
            <a:pPr marL="625475" lvl="1" indent="-352425" eaLnBrk="1" hangingPunct="1">
              <a:buFont typeface="Arial" charset="0"/>
              <a:buChar char="•"/>
              <a:defRPr/>
            </a:pPr>
            <a:r>
              <a:rPr lang="en-GB" altLang="en-US" sz="3200" b="1">
                <a:solidFill>
                  <a:srgbClr val="228B22"/>
                </a:solidFill>
              </a:rPr>
              <a:t>Neighbourhood</a:t>
            </a:r>
            <a:r>
              <a:rPr lang="en-GB" altLang="en-US" sz="3200"/>
              <a:t> policies</a:t>
            </a:r>
          </a:p>
          <a:p>
            <a:pPr marL="1025525" lvl="2" indent="-352425" eaLnBrk="1" hangingPunct="1">
              <a:defRPr/>
            </a:pPr>
            <a:r>
              <a:rPr lang="en-GB" altLang="en-US"/>
              <a:t>Neighbourhood plans</a:t>
            </a:r>
          </a:p>
          <a:p>
            <a:endParaRPr lang="en-GB" altLang="en-US" sz="2800">
              <a:ea typeface="ＭＳ Ｐゴシック" panose="020B0600070205080204" pitchFamily="34" charset="-128"/>
            </a:endParaRPr>
          </a:p>
        </p:txBody>
      </p:sp>
      <p:cxnSp>
        <p:nvCxnSpPr>
          <p:cNvPr id="4" name="Straight Connector 3">
            <a:extLst>
              <a:ext uri="{FF2B5EF4-FFF2-40B4-BE49-F238E27FC236}">
                <a16:creationId xmlns:a16="http://schemas.microsoft.com/office/drawing/2014/main" id="{A5042565-0505-9FC0-F01A-2D47A4E30BA8}"/>
              </a:ext>
            </a:extLst>
          </p:cNvPr>
          <p:cNvCxnSpPr>
            <a:cxnSpLocks/>
          </p:cNvCxnSpPr>
          <p:nvPr/>
        </p:nvCxnSpPr>
        <p:spPr>
          <a:xfrm>
            <a:off x="765110" y="6671193"/>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1127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‘Basic principle’: Start with the plan</a:t>
            </a:r>
            <a:endParaRPr lang="en-GB" b="1" u="sng">
              <a:solidFill>
                <a:srgbClr val="228B22"/>
              </a:solidFill>
            </a:endParaRPr>
          </a:p>
        </p:txBody>
      </p:sp>
      <p:sp>
        <p:nvSpPr>
          <p:cNvPr id="3" name="Content Placeholder 2" descr="houses under construction">
            <a:extLst>
              <a:ext uri="{FF2B5EF4-FFF2-40B4-BE49-F238E27FC236}">
                <a16:creationId xmlns:a16="http://schemas.microsoft.com/office/drawing/2014/main" id="{D97893DE-9F29-95C1-747F-069EC86D7F26}"/>
              </a:ext>
              <a:ext uri="{C183D7F6-B498-43B3-948B-1728B52AA6E4}">
                <adec:decorative xmlns:adec="http://schemas.microsoft.com/office/drawing/2017/decorative" val="0"/>
              </a:ext>
            </a:extLst>
          </p:cNvPr>
          <p:cNvSpPr txBox="1">
            <a:spLocks/>
          </p:cNvSpPr>
          <p:nvPr/>
        </p:nvSpPr>
        <p:spPr bwMode="auto">
          <a:xfrm>
            <a:off x="594033" y="2346520"/>
            <a:ext cx="4735051" cy="4525962"/>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r>
              <a:rPr lang="en-US" altLang="en-US" sz="2800" i="1">
                <a:solidFill>
                  <a:srgbClr val="000000"/>
                </a:solidFill>
                <a:ea typeface="ＭＳ Ｐゴシック" panose="020B0600070205080204" pitchFamily="34" charset="-128"/>
              </a:rPr>
              <a:t>“……have regard to the provisions of the development plan, so far as material to the application, and to any other material considerations”.</a:t>
            </a:r>
          </a:p>
          <a:p>
            <a:pPr marL="0" indent="0" algn="ctr">
              <a:lnSpc>
                <a:spcPct val="150000"/>
              </a:lnSpc>
              <a:buNone/>
            </a:pPr>
            <a:endParaRPr lang="en-GB" altLang="en-US" sz="2800">
              <a:ea typeface="ＭＳ Ｐゴシック" panose="020B0600070205080204" pitchFamily="34" charset="-128"/>
            </a:endParaRPr>
          </a:p>
        </p:txBody>
      </p:sp>
      <p:sp>
        <p:nvSpPr>
          <p:cNvPr id="4" name="TextBox 3">
            <a:extLst>
              <a:ext uri="{FF2B5EF4-FFF2-40B4-BE49-F238E27FC236}">
                <a16:creationId xmlns:a16="http://schemas.microsoft.com/office/drawing/2014/main" id="{8D3BEF94-875B-E6D7-3506-FF476BC88C9F}"/>
              </a:ext>
            </a:extLst>
          </p:cNvPr>
          <p:cNvSpPr txBox="1"/>
          <p:nvPr/>
        </p:nvSpPr>
        <p:spPr>
          <a:xfrm>
            <a:off x="1278193" y="5548848"/>
            <a:ext cx="2999539" cy="261610"/>
          </a:xfrm>
          <a:prstGeom prst="rect">
            <a:avLst/>
          </a:prstGeom>
          <a:noFill/>
        </p:spPr>
        <p:txBody>
          <a:bodyPr wrap="none" rtlCol="0">
            <a:spAutoFit/>
          </a:bodyPr>
          <a:lstStyle/>
          <a:p>
            <a:r>
              <a:rPr lang="en-GB" sz="1100">
                <a:hlinkClick r:id="rId3"/>
              </a:rPr>
              <a:t>Section 70, Town and Country Planning Act, 1990</a:t>
            </a:r>
            <a:endParaRPr lang="en-GB" sz="1100"/>
          </a:p>
        </p:txBody>
      </p:sp>
      <p:pic>
        <p:nvPicPr>
          <p:cNvPr id="6" name="Picture 5" descr="Front page of London Borough of Hackney Council's Local Plan, titled 'Hackney A Place for Everyone'">
            <a:extLst>
              <a:ext uri="{FF2B5EF4-FFF2-40B4-BE49-F238E27FC236}">
                <a16:creationId xmlns:a16="http://schemas.microsoft.com/office/drawing/2014/main" id="{E3278878-B88E-4731-2B02-2024636437EB}"/>
              </a:ext>
            </a:extLst>
          </p:cNvPr>
          <p:cNvPicPr>
            <a:picLocks noChangeAspect="1"/>
          </p:cNvPicPr>
          <p:nvPr/>
        </p:nvPicPr>
        <p:blipFill>
          <a:blip r:embed="rId4"/>
          <a:stretch>
            <a:fillRect/>
          </a:stretch>
        </p:blipFill>
        <p:spPr>
          <a:xfrm>
            <a:off x="7443639" y="2174571"/>
            <a:ext cx="2367731" cy="3374277"/>
          </a:xfrm>
          <a:prstGeom prst="rect">
            <a:avLst/>
          </a:prstGeom>
        </p:spPr>
      </p:pic>
      <p:sp>
        <p:nvSpPr>
          <p:cNvPr id="7" name="TextBox 6">
            <a:extLst>
              <a:ext uri="{FF2B5EF4-FFF2-40B4-BE49-F238E27FC236}">
                <a16:creationId xmlns:a16="http://schemas.microsoft.com/office/drawing/2014/main" id="{D1675139-9163-7C0B-EB4C-C096880F29FE}"/>
              </a:ext>
            </a:extLst>
          </p:cNvPr>
          <p:cNvSpPr txBox="1"/>
          <p:nvPr/>
        </p:nvSpPr>
        <p:spPr>
          <a:xfrm>
            <a:off x="5329084" y="6113825"/>
            <a:ext cx="6197530" cy="261610"/>
          </a:xfrm>
          <a:prstGeom prst="rect">
            <a:avLst/>
          </a:prstGeom>
          <a:noFill/>
        </p:spPr>
        <p:txBody>
          <a:bodyPr wrap="none" rtlCol="0">
            <a:spAutoFit/>
          </a:bodyPr>
          <a:lstStyle/>
          <a:p>
            <a:r>
              <a:rPr lang="en-GB" sz="1100">
                <a:hlinkClick r:id="rId5"/>
              </a:rPr>
              <a:t>Hackney Local Plan 2033, 2020</a:t>
            </a:r>
            <a:r>
              <a:rPr lang="en-GB" sz="1100"/>
              <a:t>; </a:t>
            </a:r>
            <a:r>
              <a:rPr lang="en-GB" sz="1100">
                <a:hlinkClick r:id="rId6"/>
              </a:rPr>
              <a:t>Eden Local Plan 2014-2032, 2013</a:t>
            </a:r>
            <a:r>
              <a:rPr lang="en-GB" sz="1100"/>
              <a:t>; </a:t>
            </a:r>
            <a:r>
              <a:rPr lang="en-GB" sz="1100">
                <a:hlinkClick r:id="rId7"/>
              </a:rPr>
              <a:t>Darlington Local Plan 2016-2036, 2022</a:t>
            </a:r>
            <a:endParaRPr lang="en-GB" sz="1100"/>
          </a:p>
        </p:txBody>
      </p:sp>
      <p:pic>
        <p:nvPicPr>
          <p:cNvPr id="9" name="Picture 8" descr="Front page of Eden Council local plan, titled 'Eden Local Plan 2014-2032">
            <a:extLst>
              <a:ext uri="{FF2B5EF4-FFF2-40B4-BE49-F238E27FC236}">
                <a16:creationId xmlns:a16="http://schemas.microsoft.com/office/drawing/2014/main" id="{2A2483BD-8785-B9DC-14C3-C6553497163D}"/>
              </a:ext>
            </a:extLst>
          </p:cNvPr>
          <p:cNvPicPr>
            <a:picLocks noChangeAspect="1"/>
          </p:cNvPicPr>
          <p:nvPr/>
        </p:nvPicPr>
        <p:blipFill rotWithShape="1">
          <a:blip r:embed="rId8"/>
          <a:srcRect l="4099" t="3264" b="1535"/>
          <a:stretch/>
        </p:blipFill>
        <p:spPr>
          <a:xfrm rot="20441798">
            <a:off x="5610095" y="2600165"/>
            <a:ext cx="2135044" cy="3019479"/>
          </a:xfrm>
          <a:prstGeom prst="rect">
            <a:avLst/>
          </a:prstGeom>
        </p:spPr>
      </p:pic>
      <p:pic>
        <p:nvPicPr>
          <p:cNvPr id="11" name="Picture 10" descr="Front page of Darlington Council's Local Plan, titled 'Darlington Local Plan 2016-2036'">
            <a:extLst>
              <a:ext uri="{FF2B5EF4-FFF2-40B4-BE49-F238E27FC236}">
                <a16:creationId xmlns:a16="http://schemas.microsoft.com/office/drawing/2014/main" id="{EAB9BDAE-E564-9138-070B-CEE769AC800B}"/>
              </a:ext>
            </a:extLst>
          </p:cNvPr>
          <p:cNvPicPr>
            <a:picLocks noChangeAspect="1"/>
          </p:cNvPicPr>
          <p:nvPr/>
        </p:nvPicPr>
        <p:blipFill>
          <a:blip r:embed="rId9"/>
          <a:stretch>
            <a:fillRect/>
          </a:stretch>
        </p:blipFill>
        <p:spPr>
          <a:xfrm rot="1293885">
            <a:off x="9450886" y="2575393"/>
            <a:ext cx="2190308" cy="3086345"/>
          </a:xfrm>
          <a:prstGeom prst="rect">
            <a:avLst/>
          </a:prstGeom>
        </p:spPr>
      </p:pic>
      <p:cxnSp>
        <p:nvCxnSpPr>
          <p:cNvPr id="12" name="Straight Connector 11">
            <a:extLst>
              <a:ext uri="{FF2B5EF4-FFF2-40B4-BE49-F238E27FC236}">
                <a16:creationId xmlns:a16="http://schemas.microsoft.com/office/drawing/2014/main" id="{01A9DC40-3B0D-E63B-0747-20F9D17978F3}"/>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86136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What is the development plan?</a:t>
            </a:r>
            <a:endParaRPr lang="en-GB" b="1" u="sng">
              <a:solidFill>
                <a:srgbClr val="228B22"/>
              </a:solidFill>
            </a:endParaRPr>
          </a:p>
        </p:txBody>
      </p:sp>
      <p:sp>
        <p:nvSpPr>
          <p:cNvPr id="3" name="Content Placeholder 2" descr="houses under construction">
            <a:extLst>
              <a:ext uri="{FF2B5EF4-FFF2-40B4-BE49-F238E27FC236}">
                <a16:creationId xmlns:a16="http://schemas.microsoft.com/office/drawing/2014/main" id="{D97893DE-9F29-95C1-747F-069EC86D7F26}"/>
              </a:ext>
              <a:ext uri="{C183D7F6-B498-43B3-948B-1728B52AA6E4}">
                <adec:decorative xmlns:adec="http://schemas.microsoft.com/office/drawing/2017/decorative" val="0"/>
              </a:ext>
            </a:extLst>
          </p:cNvPr>
          <p:cNvSpPr txBox="1">
            <a:spLocks/>
          </p:cNvSpPr>
          <p:nvPr/>
        </p:nvSpPr>
        <p:spPr bwMode="auto">
          <a:xfrm>
            <a:off x="594033" y="2346520"/>
            <a:ext cx="10968702" cy="4525962"/>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pPr>
            <a:r>
              <a:rPr lang="en-GB" altLang="en-US" sz="2800">
                <a:ea typeface="ＭＳ Ｐゴシック" panose="020B0600070205080204" pitchFamily="34" charset="-128"/>
              </a:rPr>
              <a:t>Local Plans: Development plan documents adopted by Local Planning Authority</a:t>
            </a:r>
          </a:p>
          <a:p>
            <a:pPr marL="0" indent="0" algn="ctr">
              <a:lnSpc>
                <a:spcPct val="150000"/>
              </a:lnSpc>
              <a:buNone/>
            </a:pPr>
            <a:r>
              <a:rPr lang="en-GB" altLang="en-US" sz="2800">
                <a:solidFill>
                  <a:srgbClr val="228B22"/>
                </a:solidFill>
                <a:ea typeface="ＭＳ Ｐゴシック" panose="020B0600070205080204" pitchFamily="34" charset="-128"/>
              </a:rPr>
              <a:t>Know and understand </a:t>
            </a:r>
            <a:r>
              <a:rPr lang="en-GB" altLang="en-US" sz="2800" b="1">
                <a:solidFill>
                  <a:srgbClr val="228B22"/>
                </a:solidFill>
                <a:ea typeface="ＭＳ Ｐゴシック" panose="020B0600070205080204" pitchFamily="34" charset="-128"/>
              </a:rPr>
              <a:t>your </a:t>
            </a:r>
            <a:r>
              <a:rPr lang="en-GB" altLang="en-US" sz="2800">
                <a:solidFill>
                  <a:srgbClr val="228B22"/>
                </a:solidFill>
                <a:ea typeface="ＭＳ Ｐゴシック" panose="020B0600070205080204" pitchFamily="34" charset="-128"/>
              </a:rPr>
              <a:t>Local Plan </a:t>
            </a:r>
          </a:p>
          <a:p>
            <a:pPr marL="0" indent="0" algn="ctr">
              <a:buNone/>
            </a:pPr>
            <a:endParaRPr lang="en-GB" altLang="en-US" sz="2800">
              <a:solidFill>
                <a:srgbClr val="228B22"/>
              </a:solidFill>
              <a:ea typeface="ＭＳ Ｐゴシック" panose="020B0600070205080204" pitchFamily="34" charset="-128"/>
            </a:endParaRPr>
          </a:p>
          <a:p>
            <a:pPr>
              <a:lnSpc>
                <a:spcPct val="150000"/>
              </a:lnSpc>
            </a:pPr>
            <a:r>
              <a:rPr lang="en-GB" altLang="en-US" sz="2800">
                <a:ea typeface="ＭＳ Ｐゴシック" panose="020B0600070205080204" pitchFamily="34" charset="-128"/>
              </a:rPr>
              <a:t>Neighbourhood plans: Where supported by the local community at referendum and subsequently ‘made’ by the Local Planning Authority</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4503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Sustainable development; the ‘presumption’</a:t>
            </a:r>
            <a:endParaRPr lang="en-GB" b="1" u="sng">
              <a:solidFill>
                <a:srgbClr val="228B22"/>
              </a:solidFill>
            </a:endParaRPr>
          </a:p>
        </p:txBody>
      </p:sp>
      <p:sp>
        <p:nvSpPr>
          <p:cNvPr id="3" name="Content Placeholder 2" descr="houses under construction">
            <a:extLst>
              <a:ext uri="{FF2B5EF4-FFF2-40B4-BE49-F238E27FC236}">
                <a16:creationId xmlns:a16="http://schemas.microsoft.com/office/drawing/2014/main" id="{D97893DE-9F29-95C1-747F-069EC86D7F26}"/>
              </a:ext>
              <a:ext uri="{C183D7F6-B498-43B3-948B-1728B52AA6E4}">
                <adec:decorative xmlns:adec="http://schemas.microsoft.com/office/drawing/2017/decorative" val="0"/>
              </a:ext>
            </a:extLst>
          </p:cNvPr>
          <p:cNvSpPr txBox="1">
            <a:spLocks/>
          </p:cNvSpPr>
          <p:nvPr/>
        </p:nvSpPr>
        <p:spPr bwMode="auto">
          <a:xfrm>
            <a:off x="594033" y="2346520"/>
            <a:ext cx="7768917" cy="4525962"/>
          </a:xfrm>
          <a:prstGeom prst="rect">
            <a:avLst/>
          </a:prstGeom>
          <a:noFill/>
          <a:ln>
            <a:noFill/>
          </a:ln>
          <a:effectLst/>
        </p:spPr>
        <p:txBody>
          <a:bodyPr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buFont typeface="Arial"/>
              <a:buChar char="•"/>
            </a:pPr>
            <a:r>
              <a:rPr lang="en-GB" altLang="en-US" sz="2500">
                <a:ea typeface="ＭＳ Ｐゴシック" panose="020B0600070205080204" pitchFamily="34" charset="-128"/>
              </a:rPr>
              <a:t>At the heart of the National Planning Policy Framework (NPPF)</a:t>
            </a:r>
            <a:endParaRPr lang="en-US"/>
          </a:p>
          <a:p>
            <a:pPr marL="0" indent="0">
              <a:lnSpc>
                <a:spcPct val="150000"/>
              </a:lnSpc>
              <a:buNone/>
            </a:pPr>
            <a:r>
              <a:rPr lang="en-GB" altLang="en-US" sz="2500" b="1" i="1">
                <a:ea typeface="ＭＳ Ｐゴシック"/>
              </a:rPr>
              <a:t>     </a:t>
            </a:r>
            <a:r>
              <a:rPr lang="en-GB" altLang="en-US" sz="2500" b="1">
                <a:ea typeface="ＭＳ Ｐゴシック"/>
              </a:rPr>
              <a:t>Achieving sustainable development</a:t>
            </a:r>
          </a:p>
          <a:p>
            <a:pPr>
              <a:lnSpc>
                <a:spcPct val="150000"/>
              </a:lnSpc>
              <a:buFont typeface="Arial"/>
              <a:buChar char="•"/>
            </a:pPr>
            <a:r>
              <a:rPr lang="en-GB" altLang="en-US" sz="2500">
                <a:ea typeface="ＭＳ Ｐゴシック"/>
              </a:rPr>
              <a:t>Para. 7 . . . . </a:t>
            </a:r>
            <a:r>
              <a:rPr lang="en-GB" altLang="en-US" sz="2500" i="1">
                <a:ea typeface="ＭＳ Ｐゴシック"/>
              </a:rPr>
              <a:t>The objective of sustainable development can be summarised as </a:t>
            </a:r>
            <a:r>
              <a:rPr lang="en-GB" altLang="en-US" sz="2500" b="1" i="1">
                <a:ea typeface="ＭＳ Ｐゴシック"/>
              </a:rPr>
              <a:t>meeting the needs of the present without compromising the ability of future generations to meet their own needs</a:t>
            </a:r>
            <a:endParaRPr lang="en-GB" altLang="en-US" sz="2500" b="1">
              <a:ea typeface="ＭＳ Ｐゴシック"/>
            </a:endParaRP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3074" name="Picture 2" descr="Logo of Department for Levelling Up, Housing and Communities ">
            <a:extLst>
              <a:ext uri="{FF2B5EF4-FFF2-40B4-BE49-F238E27FC236}">
                <a16:creationId xmlns:a16="http://schemas.microsoft.com/office/drawing/2014/main" id="{44AD8D91-5F98-5F76-3AE5-DFEAF1567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027" y="2208418"/>
            <a:ext cx="3063940" cy="9171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ree-way Venn diagram. Each circle states: Social, Economic and Environment. Overlapping 'social' and 'economic' is 'equitable'. Overlapping 'economic' and 'environment' is viable'. Overlapping 'environment' and 'social' is 'bearable'. Overlapping all three is 'sustainable'. ">
            <a:extLst>
              <a:ext uri="{FF2B5EF4-FFF2-40B4-BE49-F238E27FC236}">
                <a16:creationId xmlns:a16="http://schemas.microsoft.com/office/drawing/2014/main" id="{ECC950CB-AB2A-6FEF-FE70-FBA6C3C8E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027" y="3125584"/>
            <a:ext cx="3429373" cy="32900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9667E9-DC0A-C5C2-E425-FA6F2CADFC66}"/>
              </a:ext>
            </a:extLst>
          </p:cNvPr>
          <p:cNvSpPr txBox="1"/>
          <p:nvPr/>
        </p:nvSpPr>
        <p:spPr>
          <a:xfrm>
            <a:off x="8478818" y="3090661"/>
            <a:ext cx="2201244" cy="261610"/>
          </a:xfrm>
          <a:prstGeom prst="rect">
            <a:avLst/>
          </a:prstGeom>
          <a:noFill/>
        </p:spPr>
        <p:txBody>
          <a:bodyPr wrap="none" rtlCol="0">
            <a:spAutoFit/>
          </a:bodyPr>
          <a:lstStyle/>
          <a:p>
            <a:r>
              <a:rPr lang="en-GB" sz="1100">
                <a:hlinkClick r:id="rId5"/>
              </a:rPr>
              <a:t>National Centre for Social Research</a:t>
            </a:r>
            <a:endParaRPr lang="en-GB" sz="1100"/>
          </a:p>
        </p:txBody>
      </p:sp>
      <p:sp>
        <p:nvSpPr>
          <p:cNvPr id="6" name="TextBox 5">
            <a:extLst>
              <a:ext uri="{FF2B5EF4-FFF2-40B4-BE49-F238E27FC236}">
                <a16:creationId xmlns:a16="http://schemas.microsoft.com/office/drawing/2014/main" id="{ABF6FD82-7974-63F6-052C-2DAF05C4AFB1}"/>
              </a:ext>
            </a:extLst>
          </p:cNvPr>
          <p:cNvSpPr txBox="1"/>
          <p:nvPr/>
        </p:nvSpPr>
        <p:spPr>
          <a:xfrm>
            <a:off x="9098378" y="6227345"/>
            <a:ext cx="962123" cy="261610"/>
          </a:xfrm>
          <a:prstGeom prst="rect">
            <a:avLst/>
          </a:prstGeom>
          <a:noFill/>
        </p:spPr>
        <p:txBody>
          <a:bodyPr wrap="none" rtlCol="0">
            <a:spAutoFit/>
          </a:bodyPr>
          <a:lstStyle/>
          <a:p>
            <a:r>
              <a:rPr lang="en-GB" sz="1100" err="1">
                <a:hlinkClick r:id="rId6"/>
              </a:rPr>
              <a:t>ConceptDraw</a:t>
            </a:r>
            <a:endParaRPr lang="en-GB" sz="1100"/>
          </a:p>
        </p:txBody>
      </p:sp>
    </p:spTree>
    <p:extLst>
      <p:ext uri="{BB962C8B-B14F-4D97-AF65-F5344CB8AC3E}">
        <p14:creationId xmlns:p14="http://schemas.microsoft.com/office/powerpoint/2010/main" val="53833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NPPF and decision-making</a:t>
            </a:r>
            <a:endParaRPr lang="en-GB" b="1" u="sng">
              <a:solidFill>
                <a:srgbClr val="228B22"/>
              </a:solidFill>
            </a:endParaRP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1A801E09-803E-4E9C-B916-3354BE8B023A}"/>
              </a:ext>
            </a:extLst>
          </p:cNvPr>
          <p:cNvSpPr txBox="1"/>
          <p:nvPr/>
        </p:nvSpPr>
        <p:spPr>
          <a:xfrm>
            <a:off x="457200" y="2026108"/>
            <a:ext cx="11277600" cy="45498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a:t>For </a:t>
            </a:r>
            <a:r>
              <a:rPr lang="en-GB" sz="2800" b="1"/>
              <a:t>decision-taking </a:t>
            </a:r>
            <a:r>
              <a:rPr lang="en-GB" sz="2800"/>
              <a:t>this means:</a:t>
            </a:r>
          </a:p>
          <a:p>
            <a:pPr marL="742950" lvl="1" indent="-285750">
              <a:lnSpc>
                <a:spcPct val="150000"/>
              </a:lnSpc>
              <a:buFont typeface="Arial" panose="020B0604020202020204" pitchFamily="34" charset="0"/>
              <a:buChar char="•"/>
            </a:pPr>
            <a:r>
              <a:rPr lang="en-GB" sz="2800"/>
              <a:t>Approve proposals that accord with an up-to-date development plan </a:t>
            </a:r>
            <a:r>
              <a:rPr lang="en-GB" sz="2800" b="1" u="sng"/>
              <a:t>without delay</a:t>
            </a:r>
            <a:r>
              <a:rPr lang="en-GB" sz="2800"/>
              <a:t>; or</a:t>
            </a:r>
          </a:p>
          <a:p>
            <a:pPr marL="742950" lvl="1" indent="-285750">
              <a:lnSpc>
                <a:spcPct val="150000"/>
              </a:lnSpc>
              <a:buFont typeface="Arial" panose="020B0604020202020204" pitchFamily="34" charset="0"/>
              <a:buChar char="•"/>
            </a:pPr>
            <a:r>
              <a:rPr lang="en-GB" sz="2800"/>
              <a:t>Where there are </a:t>
            </a:r>
            <a:r>
              <a:rPr lang="en-GB" sz="2800" b="1" u="sng"/>
              <a:t>no relevant </a:t>
            </a:r>
            <a:r>
              <a:rPr lang="en-GB" sz="2800"/>
              <a:t>development plan policies, or the policies </a:t>
            </a:r>
            <a:r>
              <a:rPr lang="en-GB" sz="2800" b="1" u="sng"/>
              <a:t>are out-of-date</a:t>
            </a:r>
            <a:r>
              <a:rPr lang="en-GB" sz="2800"/>
              <a:t>, </a:t>
            </a:r>
            <a:r>
              <a:rPr lang="en-GB" sz="2800" b="1" u="sng"/>
              <a:t>grant permission unless:</a:t>
            </a:r>
          </a:p>
          <a:p>
            <a:pPr marL="1200150" lvl="2" indent="-285750">
              <a:lnSpc>
                <a:spcPct val="150000"/>
              </a:lnSpc>
              <a:buFont typeface="Arial" panose="020B0604020202020204" pitchFamily="34" charset="0"/>
              <a:buChar char="•"/>
            </a:pPr>
            <a:r>
              <a:rPr lang="en-GB" sz="2800"/>
              <a:t>Policies in the NPPF provides a clear reason for refusal</a:t>
            </a:r>
          </a:p>
          <a:p>
            <a:pPr marL="1200150" lvl="2" indent="-285750">
              <a:lnSpc>
                <a:spcPct val="150000"/>
              </a:lnSpc>
              <a:buFont typeface="Arial" panose="020B0604020202020204" pitchFamily="34" charset="0"/>
              <a:buChar char="•"/>
            </a:pPr>
            <a:r>
              <a:rPr lang="en-GB" sz="2800"/>
              <a:t>Adverse impacts of doing so outweigh the benefits </a:t>
            </a:r>
          </a:p>
        </p:txBody>
      </p:sp>
    </p:spTree>
    <p:extLst>
      <p:ext uri="{BB962C8B-B14F-4D97-AF65-F5344CB8AC3E}">
        <p14:creationId xmlns:p14="http://schemas.microsoft.com/office/powerpoint/2010/main" val="68271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“Can we </a:t>
            </a:r>
            <a:r>
              <a:rPr lang="en-GB" b="1" i="1">
                <a:solidFill>
                  <a:srgbClr val="228B22"/>
                </a:solidFill>
              </a:rPr>
              <a:t>ignore </a:t>
            </a:r>
            <a:r>
              <a:rPr lang="en-GB" b="1">
                <a:solidFill>
                  <a:srgbClr val="228B22"/>
                </a:solidFill>
              </a:rPr>
              <a:t>the Development Plan?”</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1A801E09-803E-4E9C-B916-3354BE8B023A}"/>
              </a:ext>
            </a:extLst>
          </p:cNvPr>
          <p:cNvSpPr txBox="1"/>
          <p:nvPr/>
        </p:nvSpPr>
        <p:spPr>
          <a:xfrm>
            <a:off x="457200" y="2149933"/>
            <a:ext cx="11277600" cy="4185761"/>
          </a:xfrm>
          <a:prstGeom prst="rect">
            <a:avLst/>
          </a:prstGeom>
          <a:noFill/>
        </p:spPr>
        <p:txBody>
          <a:bodyPr wrap="square" rtlCol="0">
            <a:spAutoFit/>
          </a:bodyPr>
          <a:lstStyle/>
          <a:p>
            <a:pPr marL="285750" indent="-285750">
              <a:buFont typeface="Arial" panose="020B0604020202020204" pitchFamily="34" charset="0"/>
              <a:buChar char="•"/>
            </a:pPr>
            <a:r>
              <a:rPr lang="en-GB" sz="2800"/>
              <a:t>No, that would be unlawful (s38)</a:t>
            </a:r>
          </a:p>
          <a:p>
            <a:pPr marL="285750" indent="-285750">
              <a:buFont typeface="Arial" panose="020B0604020202020204" pitchFamily="34" charset="0"/>
              <a:buChar char="•"/>
            </a:pPr>
            <a:r>
              <a:rPr lang="en-GB" sz="2800"/>
              <a:t>And anyway, it’s </a:t>
            </a:r>
            <a:r>
              <a:rPr lang="en-GB" sz="2800" i="1"/>
              <a:t>your </a:t>
            </a:r>
            <a:r>
              <a:rPr lang="en-GB" sz="2800"/>
              <a:t>plan, so why would you?</a:t>
            </a:r>
          </a:p>
          <a:p>
            <a:pPr>
              <a:lnSpc>
                <a:spcPct val="150000"/>
              </a:lnSpc>
            </a:pPr>
            <a:r>
              <a:rPr lang="en-GB" sz="2800" b="1"/>
              <a:t>Can you take a decision which seems to </a:t>
            </a:r>
            <a:r>
              <a:rPr lang="en-GB" sz="2800" b="1" i="1"/>
              <a:t>conflict </a:t>
            </a:r>
            <a:r>
              <a:rPr lang="en-GB" sz="2800" b="1"/>
              <a:t>with the plan?</a:t>
            </a:r>
          </a:p>
          <a:p>
            <a:pPr marL="457200" indent="-457200">
              <a:buFont typeface="Arial" panose="020B0604020202020204" pitchFamily="34" charset="0"/>
              <a:buChar char="•"/>
            </a:pPr>
            <a:r>
              <a:rPr lang="en-GB" sz="2800"/>
              <a:t>Yes- so long as it is based on the merits of the case, in the light of all other material considerations, for example: </a:t>
            </a:r>
          </a:p>
          <a:p>
            <a:pPr marL="914400" lvl="1" indent="-457200">
              <a:buFont typeface="Arial" panose="020B0604020202020204" pitchFamily="34" charset="0"/>
              <a:buChar char="•"/>
            </a:pPr>
            <a:r>
              <a:rPr lang="en-GB" sz="2800"/>
              <a:t>A policy is out of date compared with national policy</a:t>
            </a:r>
          </a:p>
          <a:p>
            <a:pPr marL="914400" lvl="1" indent="-457200">
              <a:buFont typeface="Arial" panose="020B0604020202020204" pitchFamily="34" charset="0"/>
              <a:buChar char="•"/>
            </a:pPr>
            <a:r>
              <a:rPr lang="en-GB" sz="2800"/>
              <a:t>The monitoring information shows that the situation ‘on the ground’ has changed</a:t>
            </a:r>
          </a:p>
          <a:p>
            <a:pPr marL="914400" lvl="1" indent="-457200">
              <a:buFont typeface="Arial" panose="020B0604020202020204" pitchFamily="34" charset="0"/>
              <a:buChar char="•"/>
            </a:pPr>
            <a:r>
              <a:rPr lang="en-GB" sz="2800"/>
              <a:t>An unforeseen opportunity has arisen </a:t>
            </a:r>
          </a:p>
        </p:txBody>
      </p:sp>
    </p:spTree>
    <p:extLst>
      <p:ext uri="{BB962C8B-B14F-4D97-AF65-F5344CB8AC3E}">
        <p14:creationId xmlns:p14="http://schemas.microsoft.com/office/powerpoint/2010/main" val="1263160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Material Considerations</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1A801E09-803E-4E9C-B916-3354BE8B023A}"/>
              </a:ext>
            </a:extLst>
          </p:cNvPr>
          <p:cNvSpPr txBox="1"/>
          <p:nvPr/>
        </p:nvSpPr>
        <p:spPr>
          <a:xfrm>
            <a:off x="457200" y="2026108"/>
            <a:ext cx="10182225" cy="261084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a:t>Material considerations are decided by statements of national policy or by decisions of the courts</a:t>
            </a:r>
          </a:p>
          <a:p>
            <a:pPr marL="285750" indent="-285750">
              <a:lnSpc>
                <a:spcPct val="150000"/>
              </a:lnSpc>
              <a:buFont typeface="Arial" panose="020B0604020202020204" pitchFamily="34" charset="0"/>
              <a:buChar char="•"/>
            </a:pPr>
            <a:r>
              <a:rPr lang="en-GB" sz="2800"/>
              <a:t>The weight that should be attached to each consideration in any particular case is for the decision maker</a:t>
            </a:r>
          </a:p>
        </p:txBody>
      </p:sp>
      <p:pic>
        <p:nvPicPr>
          <p:cNvPr id="4104" name="Picture 8" descr="Balancing scale ">
            <a:extLst>
              <a:ext uri="{FF2B5EF4-FFF2-40B4-BE49-F238E27FC236}">
                <a16:creationId xmlns:a16="http://schemas.microsoft.com/office/drawing/2014/main" id="{FF2543E1-5E5E-D3C7-E321-B5F7C50F1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0" y="4133850"/>
            <a:ext cx="3209924" cy="24102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0E44266-333F-F20A-2A39-1C6B99636FE5}"/>
              </a:ext>
            </a:extLst>
          </p:cNvPr>
          <p:cNvSpPr txBox="1"/>
          <p:nvPr/>
        </p:nvSpPr>
        <p:spPr>
          <a:xfrm>
            <a:off x="9225160" y="6219998"/>
            <a:ext cx="418704" cy="261610"/>
          </a:xfrm>
          <a:prstGeom prst="rect">
            <a:avLst/>
          </a:prstGeom>
          <a:noFill/>
        </p:spPr>
        <p:txBody>
          <a:bodyPr wrap="none" rtlCol="0">
            <a:spAutoFit/>
          </a:bodyPr>
          <a:lstStyle/>
          <a:p>
            <a:r>
              <a:rPr lang="en-GB" sz="1100">
                <a:hlinkClick r:id="rId4"/>
              </a:rPr>
              <a:t>Etsy</a:t>
            </a:r>
            <a:endParaRPr lang="en-GB" sz="1100"/>
          </a:p>
        </p:txBody>
      </p:sp>
    </p:spTree>
    <p:extLst>
      <p:ext uri="{BB962C8B-B14F-4D97-AF65-F5344CB8AC3E}">
        <p14:creationId xmlns:p14="http://schemas.microsoft.com/office/powerpoint/2010/main" val="373933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Material Considerations</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1A801E09-803E-4E9C-B916-3354BE8B023A}"/>
              </a:ext>
            </a:extLst>
          </p:cNvPr>
          <p:cNvSpPr txBox="1"/>
          <p:nvPr/>
        </p:nvSpPr>
        <p:spPr>
          <a:xfrm>
            <a:off x="495299" y="2025908"/>
            <a:ext cx="14601826" cy="4832092"/>
          </a:xfrm>
          <a:prstGeom prst="rect">
            <a:avLst/>
          </a:prstGeom>
          <a:noFill/>
        </p:spPr>
        <p:txBody>
          <a:bodyPr wrap="square" numCol="3" rtlCol="0">
            <a:spAutoFit/>
          </a:bodyPr>
          <a:lstStyle/>
          <a:p>
            <a:pPr marL="285750" indent="-285750">
              <a:buFont typeface="Arial" panose="020B0604020202020204" pitchFamily="34" charset="0"/>
              <a:buChar char="•"/>
            </a:pPr>
            <a:r>
              <a:rPr lang="en-GB" sz="2800"/>
              <a:t>Overlooking / loss of privacy</a:t>
            </a:r>
          </a:p>
          <a:p>
            <a:pPr marL="285750" indent="-285750">
              <a:buFont typeface="Arial" panose="020B0604020202020204" pitchFamily="34" charset="0"/>
              <a:buChar char="•"/>
            </a:pPr>
            <a:r>
              <a:rPr lang="en-GB" sz="2800"/>
              <a:t>Loss of light / overshadowing</a:t>
            </a:r>
          </a:p>
          <a:p>
            <a:pPr marL="285750" indent="-285750">
              <a:buFont typeface="Arial" panose="020B0604020202020204" pitchFamily="34" charset="0"/>
              <a:buChar char="•"/>
            </a:pPr>
            <a:r>
              <a:rPr lang="en-GB" sz="2800"/>
              <a:t>Effect on listed building</a:t>
            </a:r>
          </a:p>
          <a:p>
            <a:pPr marL="285750" indent="-285750">
              <a:buFont typeface="Arial" panose="020B0604020202020204" pitchFamily="34" charset="0"/>
              <a:buChar char="•"/>
            </a:pPr>
            <a:r>
              <a:rPr lang="en-GB" sz="2800"/>
              <a:t>Layout, density</a:t>
            </a:r>
          </a:p>
          <a:p>
            <a:pPr marL="285750" indent="-285750">
              <a:buFont typeface="Arial" panose="020B0604020202020204" pitchFamily="34" charset="0"/>
              <a:buChar char="•"/>
            </a:pPr>
            <a:r>
              <a:rPr lang="en-GB" sz="2800"/>
              <a:t>Development plan</a:t>
            </a:r>
          </a:p>
          <a:p>
            <a:pPr marL="285750" indent="-285750">
              <a:buFont typeface="Arial" panose="020B0604020202020204" pitchFamily="34" charset="0"/>
              <a:buChar char="•"/>
            </a:pPr>
            <a:r>
              <a:rPr lang="en-GB" sz="2800"/>
              <a:t>Previous decisions / appeals</a:t>
            </a:r>
          </a:p>
          <a:p>
            <a:pPr marL="285750" indent="-285750">
              <a:buFont typeface="Arial" panose="020B0604020202020204" pitchFamily="34" charset="0"/>
              <a:buChar char="•"/>
            </a:pPr>
            <a:r>
              <a:rPr lang="en-GB" sz="2800"/>
              <a:t>Natural environment</a:t>
            </a:r>
          </a:p>
          <a:p>
            <a:pPr marL="285750" indent="-285750">
              <a:buFont typeface="Arial" panose="020B0604020202020204" pitchFamily="34" charset="0"/>
              <a:buChar char="•"/>
            </a:pPr>
            <a:r>
              <a:rPr lang="en-GB" sz="2800"/>
              <a:t>Flood risk</a:t>
            </a:r>
          </a:p>
          <a:p>
            <a:pPr marL="285750" indent="-285750">
              <a:buFont typeface="Arial" panose="020B0604020202020204" pitchFamily="34" charset="0"/>
              <a:buChar char="•"/>
            </a:pPr>
            <a:r>
              <a:rPr lang="en-GB" sz="2800"/>
              <a:t>Parking</a:t>
            </a:r>
          </a:p>
          <a:p>
            <a:pPr marL="285750" indent="-285750">
              <a:buFont typeface="Arial" panose="020B0604020202020204" pitchFamily="34" charset="0"/>
              <a:buChar char="•"/>
            </a:pPr>
            <a:r>
              <a:rPr lang="en-GB" sz="2800"/>
              <a:t>Highway safety</a:t>
            </a:r>
          </a:p>
          <a:p>
            <a:endParaRPr lang="en-GB" sz="2800"/>
          </a:p>
          <a:p>
            <a:pPr marL="285750" indent="-285750">
              <a:buFont typeface="Arial" panose="020B0604020202020204" pitchFamily="34" charset="0"/>
              <a:buChar char="•"/>
            </a:pPr>
            <a:r>
              <a:rPr lang="en-GB" sz="2800"/>
              <a:t>Noise</a:t>
            </a:r>
          </a:p>
          <a:p>
            <a:pPr marL="285750" indent="-285750">
              <a:buFont typeface="Arial" panose="020B0604020202020204" pitchFamily="34" charset="0"/>
              <a:buChar char="•"/>
            </a:pPr>
            <a:r>
              <a:rPr lang="en-GB" sz="2800"/>
              <a:t>Design, materials</a:t>
            </a:r>
          </a:p>
          <a:p>
            <a:pPr marL="285750" indent="-285750">
              <a:buFont typeface="Arial" panose="020B0604020202020204" pitchFamily="34" charset="0"/>
              <a:buChar char="•"/>
            </a:pPr>
            <a:r>
              <a:rPr lang="en-GB" sz="2800"/>
              <a:t>Government policy</a:t>
            </a:r>
          </a:p>
          <a:p>
            <a:pPr marL="285750" indent="-285750">
              <a:buFont typeface="Arial" panose="020B0604020202020204" pitchFamily="34" charset="0"/>
              <a:buChar char="•"/>
            </a:pPr>
            <a:r>
              <a:rPr lang="en-GB" sz="2800"/>
              <a:t>Disabled access</a:t>
            </a:r>
          </a:p>
          <a:p>
            <a:pPr marL="285750" indent="-285750">
              <a:buFont typeface="Arial" panose="020B0604020202020204" pitchFamily="34" charset="0"/>
              <a:buChar char="•"/>
            </a:pPr>
            <a:r>
              <a:rPr lang="en-GB" sz="2800"/>
              <a:t>Traffic</a:t>
            </a:r>
          </a:p>
        </p:txBody>
      </p:sp>
      <p:pic>
        <p:nvPicPr>
          <p:cNvPr id="5122" name="Picture 2" descr="Cartoon of a house with people inside and a sign that reads 'Home Sweet Home' surrounded by cars on a motorway">
            <a:extLst>
              <a:ext uri="{FF2B5EF4-FFF2-40B4-BE49-F238E27FC236}">
                <a16:creationId xmlns:a16="http://schemas.microsoft.com/office/drawing/2014/main" id="{A74F7399-8220-1D7D-F18D-800648002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550" y="3800042"/>
            <a:ext cx="4500318" cy="27031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D120E5-BD19-212E-EEC3-3B0A38DEE0ED}"/>
              </a:ext>
            </a:extLst>
          </p:cNvPr>
          <p:cNvSpPr txBox="1"/>
          <p:nvPr/>
        </p:nvSpPr>
        <p:spPr>
          <a:xfrm>
            <a:off x="9915525" y="6330368"/>
            <a:ext cx="1157689" cy="261610"/>
          </a:xfrm>
          <a:prstGeom prst="rect">
            <a:avLst/>
          </a:prstGeom>
          <a:noFill/>
        </p:spPr>
        <p:txBody>
          <a:bodyPr wrap="none" rtlCol="0">
            <a:spAutoFit/>
          </a:bodyPr>
          <a:lstStyle/>
          <a:p>
            <a:r>
              <a:rPr lang="en-GB" sz="1100">
                <a:hlinkClick r:id="rId4"/>
              </a:rPr>
              <a:t>Daily Mail Online</a:t>
            </a:r>
            <a:endParaRPr lang="en-GB" sz="1100"/>
          </a:p>
        </p:txBody>
      </p:sp>
    </p:spTree>
    <p:extLst>
      <p:ext uri="{BB962C8B-B14F-4D97-AF65-F5344CB8AC3E}">
        <p14:creationId xmlns:p14="http://schemas.microsoft.com/office/powerpoint/2010/main" val="3917561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Non-material Considerations</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7A7B733-CE21-F652-D9A8-78D0069DE462}"/>
              </a:ext>
            </a:extLst>
          </p:cNvPr>
          <p:cNvSpPr txBox="1"/>
          <p:nvPr/>
        </p:nvSpPr>
        <p:spPr>
          <a:xfrm>
            <a:off x="536510" y="1913398"/>
            <a:ext cx="11436415" cy="5196166"/>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r>
              <a:rPr lang="en-GB" sz="2800"/>
              <a:t>House prices and house insurance</a:t>
            </a:r>
          </a:p>
          <a:p>
            <a:pPr marL="285750" indent="-285750">
              <a:lnSpc>
                <a:spcPct val="150000"/>
              </a:lnSpc>
              <a:buFont typeface="Arial" panose="020B0604020202020204" pitchFamily="34" charset="0"/>
              <a:buChar char="•"/>
            </a:pPr>
            <a:r>
              <a:rPr lang="en-GB" sz="2800"/>
              <a:t>Personal circumstances</a:t>
            </a:r>
          </a:p>
          <a:p>
            <a:pPr marL="285750" indent="-285750">
              <a:lnSpc>
                <a:spcPct val="150000"/>
              </a:lnSpc>
              <a:buFont typeface="Arial" panose="020B0604020202020204" pitchFamily="34" charset="0"/>
              <a:buChar char="•"/>
            </a:pPr>
            <a:r>
              <a:rPr lang="en-GB" sz="2800"/>
              <a:t>The conduct of the applicant</a:t>
            </a:r>
          </a:p>
          <a:p>
            <a:pPr marL="285750" indent="-285750">
              <a:lnSpc>
                <a:spcPct val="150000"/>
              </a:lnSpc>
              <a:buFont typeface="Arial" panose="020B0604020202020204" pitchFamily="34" charset="0"/>
              <a:buChar char="•"/>
            </a:pPr>
            <a:r>
              <a:rPr lang="en-GB" sz="2800"/>
              <a:t>The strength or volume of opposition / objection</a:t>
            </a:r>
          </a:p>
          <a:p>
            <a:pPr marL="285750" indent="-285750">
              <a:lnSpc>
                <a:spcPct val="150000"/>
              </a:lnSpc>
              <a:buFont typeface="Arial" panose="020B0604020202020204" pitchFamily="34" charset="0"/>
              <a:buChar char="•"/>
            </a:pPr>
            <a:r>
              <a:rPr lang="en-GB" sz="2800"/>
              <a:t>Loss of a </a:t>
            </a:r>
            <a:r>
              <a:rPr lang="en-GB" sz="2800" i="1"/>
              <a:t>private </a:t>
            </a:r>
            <a:r>
              <a:rPr lang="en-GB" sz="2800"/>
              <a:t>view</a:t>
            </a:r>
          </a:p>
          <a:p>
            <a:pPr marL="285750" indent="-285750">
              <a:lnSpc>
                <a:spcPct val="150000"/>
              </a:lnSpc>
              <a:buFont typeface="Arial" panose="020B0604020202020204" pitchFamily="34" charset="0"/>
              <a:buChar char="•"/>
            </a:pPr>
            <a:r>
              <a:rPr lang="en-GB" sz="2800"/>
              <a:t>Loss of trade</a:t>
            </a:r>
          </a:p>
          <a:p>
            <a:pPr marL="285750" indent="-285750">
              <a:lnSpc>
                <a:spcPct val="150000"/>
              </a:lnSpc>
              <a:buFont typeface="Arial" panose="020B0604020202020204" pitchFamily="34" charset="0"/>
              <a:buChar char="•"/>
            </a:pPr>
            <a:endParaRPr lang="en-GB" sz="2800"/>
          </a:p>
          <a:p>
            <a:pPr marL="285750" indent="-285750">
              <a:lnSpc>
                <a:spcPct val="150000"/>
              </a:lnSpc>
              <a:buFont typeface="Arial" panose="020B0604020202020204" pitchFamily="34" charset="0"/>
              <a:buChar char="•"/>
            </a:pPr>
            <a:r>
              <a:rPr lang="en-GB" sz="2800"/>
              <a:t>Boundary disputes or covenants</a:t>
            </a:r>
          </a:p>
          <a:p>
            <a:pPr marL="285750" indent="-285750">
              <a:lnSpc>
                <a:spcPct val="150000"/>
              </a:lnSpc>
              <a:buFont typeface="Arial" panose="020B0604020202020204" pitchFamily="34" charset="0"/>
              <a:buChar char="•"/>
            </a:pPr>
            <a:r>
              <a:rPr lang="en-GB" sz="2800"/>
              <a:t>Damage to property or Party Wall Act matters  </a:t>
            </a:r>
          </a:p>
        </p:txBody>
      </p:sp>
      <p:pic>
        <p:nvPicPr>
          <p:cNvPr id="3" name="Picture 2" descr="Two estate agent boards, stating both 'For sale' and 'Sold'">
            <a:extLst>
              <a:ext uri="{FF2B5EF4-FFF2-40B4-BE49-F238E27FC236}">
                <a16:creationId xmlns:a16="http://schemas.microsoft.com/office/drawing/2014/main" id="{00028072-3BF0-D128-17D2-9BDD538ABD69}"/>
              </a:ext>
            </a:extLst>
          </p:cNvPr>
          <p:cNvPicPr>
            <a:picLocks noChangeAspect="1"/>
          </p:cNvPicPr>
          <p:nvPr/>
        </p:nvPicPr>
        <p:blipFill>
          <a:blip r:embed="rId3"/>
          <a:stretch>
            <a:fillRect/>
          </a:stretch>
        </p:blipFill>
        <p:spPr>
          <a:xfrm>
            <a:off x="7794812" y="3969814"/>
            <a:ext cx="3325905" cy="2302549"/>
          </a:xfrm>
          <a:prstGeom prst="rect">
            <a:avLst/>
          </a:prstGeom>
        </p:spPr>
      </p:pic>
      <p:sp>
        <p:nvSpPr>
          <p:cNvPr id="6" name="TextBox 5">
            <a:extLst>
              <a:ext uri="{FF2B5EF4-FFF2-40B4-BE49-F238E27FC236}">
                <a16:creationId xmlns:a16="http://schemas.microsoft.com/office/drawing/2014/main" id="{E2444663-A0C1-15A5-EBA8-A792384B2D42}"/>
              </a:ext>
            </a:extLst>
          </p:cNvPr>
          <p:cNvSpPr txBox="1"/>
          <p:nvPr/>
        </p:nvSpPr>
        <p:spPr>
          <a:xfrm>
            <a:off x="7793691" y="6280897"/>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Calibri"/>
                <a:cs typeface="Calibri"/>
                <a:hlinkClick r:id="rId4"/>
              </a:rPr>
              <a:t>Adverset Display</a:t>
            </a:r>
            <a:endParaRPr lang="en-US" sz="1100">
              <a:ea typeface="Calibri"/>
              <a:cs typeface="Calibri"/>
            </a:endParaRPr>
          </a:p>
        </p:txBody>
      </p:sp>
    </p:spTree>
    <p:extLst>
      <p:ext uri="{BB962C8B-B14F-4D97-AF65-F5344CB8AC3E}">
        <p14:creationId xmlns:p14="http://schemas.microsoft.com/office/powerpoint/2010/main" val="169898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838200" y="1338489"/>
            <a:ext cx="10515600" cy="1168173"/>
          </a:xfrm>
        </p:spPr>
        <p:txBody>
          <a:bodyPr/>
          <a:lstStyle/>
          <a:p>
            <a:r>
              <a:rPr lang="en-GB" b="1">
                <a:solidFill>
                  <a:srgbClr val="228B22"/>
                </a:solidFill>
              </a:rPr>
              <a:t>What is PAS?</a:t>
            </a:r>
          </a:p>
        </p:txBody>
      </p:sp>
      <p:sp>
        <p:nvSpPr>
          <p:cNvPr id="3" name="Content Placeholder 2">
            <a:extLst>
              <a:ext uri="{FF2B5EF4-FFF2-40B4-BE49-F238E27FC236}">
                <a16:creationId xmlns:a16="http://schemas.microsoft.com/office/drawing/2014/main" id="{F5915DC7-9DAB-BAB7-5CD7-7A278997DF9E}"/>
              </a:ext>
            </a:extLst>
          </p:cNvPr>
          <p:cNvSpPr>
            <a:spLocks noGrp="1"/>
          </p:cNvSpPr>
          <p:nvPr>
            <p:ph idx="1"/>
          </p:nvPr>
        </p:nvSpPr>
        <p:spPr>
          <a:xfrm>
            <a:off x="765110" y="2506661"/>
            <a:ext cx="7260771" cy="3996775"/>
          </a:xfrm>
        </p:spPr>
        <p:txBody>
          <a:bodyPr/>
          <a:lstStyle/>
          <a:p>
            <a:pPr marL="0" indent="0" algn="ctr">
              <a:lnSpc>
                <a:spcPct val="150000"/>
              </a:lnSpc>
              <a:buNone/>
            </a:pPr>
            <a:r>
              <a:rPr lang="en-GB" i="1"/>
              <a:t>PAS exists to support local planning authorities to provide </a:t>
            </a:r>
            <a:r>
              <a:rPr lang="en-GB" b="1" i="1">
                <a:solidFill>
                  <a:srgbClr val="228B22"/>
                </a:solidFill>
              </a:rPr>
              <a:t>efficient and effective </a:t>
            </a:r>
            <a:r>
              <a:rPr lang="en-GB" i="1"/>
              <a:t>planning</a:t>
            </a:r>
            <a:r>
              <a:rPr lang="en-GB" b="1" i="1">
                <a:solidFill>
                  <a:srgbClr val="228B22"/>
                </a:solidFill>
              </a:rPr>
              <a:t> </a:t>
            </a:r>
            <a:r>
              <a:rPr lang="en-GB" i="1"/>
              <a:t>services, </a:t>
            </a:r>
            <a:r>
              <a:rPr lang="en-GB" b="1" i="1">
                <a:solidFill>
                  <a:srgbClr val="228B22"/>
                </a:solidFill>
              </a:rPr>
              <a:t>drive improvement </a:t>
            </a:r>
            <a:r>
              <a:rPr lang="en-GB" i="1"/>
              <a:t>and </a:t>
            </a:r>
            <a:r>
              <a:rPr lang="en-GB" b="1" i="1">
                <a:solidFill>
                  <a:srgbClr val="228B22"/>
                </a:solidFill>
              </a:rPr>
              <a:t>respond to and deliver changes</a:t>
            </a:r>
            <a:r>
              <a:rPr lang="en-GB" i="1"/>
              <a:t> in the planning system.</a:t>
            </a:r>
          </a:p>
        </p:txBody>
      </p:sp>
      <p:cxnSp>
        <p:nvCxnSpPr>
          <p:cNvPr id="34" name="Straight Connector 33">
            <a:extLst>
              <a:ext uri="{FF2B5EF4-FFF2-40B4-BE49-F238E27FC236}">
                <a16:creationId xmlns:a16="http://schemas.microsoft.com/office/drawing/2014/main" id="{23BC9CCC-323A-F977-8F6B-FD8DC3FE1163}"/>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38" name="Picture 37" descr="Department for Environment Food &amp; Rural Affairs Logo (DEFRA)">
            <a:extLst>
              <a:ext uri="{FF2B5EF4-FFF2-40B4-BE49-F238E27FC236}">
                <a16:creationId xmlns:a16="http://schemas.microsoft.com/office/drawing/2014/main" id="{B73F2CC3-BBA1-432D-0F71-824822F43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659" y="4831717"/>
            <a:ext cx="3256031" cy="1671429"/>
          </a:xfrm>
          <a:prstGeom prst="rect">
            <a:avLst/>
          </a:prstGeom>
        </p:spPr>
      </p:pic>
      <p:pic>
        <p:nvPicPr>
          <p:cNvPr id="42" name="Picture 41" descr="Department for Levelling Up, Housing &amp; Communities logo (DLUHC)">
            <a:extLst>
              <a:ext uri="{FF2B5EF4-FFF2-40B4-BE49-F238E27FC236}">
                <a16:creationId xmlns:a16="http://schemas.microsoft.com/office/drawing/2014/main" id="{CC7E3A87-E6BE-5A37-47D0-AFDC3DA038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8992" y="1597907"/>
            <a:ext cx="3554798" cy="1063477"/>
          </a:xfrm>
          <a:prstGeom prst="rect">
            <a:avLst/>
          </a:prstGeom>
        </p:spPr>
      </p:pic>
      <p:pic>
        <p:nvPicPr>
          <p:cNvPr id="44" name="Picture 43" descr="Local Government Association Logo (LGA)">
            <a:extLst>
              <a:ext uri="{FF2B5EF4-FFF2-40B4-BE49-F238E27FC236}">
                <a16:creationId xmlns:a16="http://schemas.microsoft.com/office/drawing/2014/main" id="{1AD42FB8-B82A-3A67-E148-58A04BA17B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991" y="2980418"/>
            <a:ext cx="2581099" cy="1532775"/>
          </a:xfrm>
          <a:prstGeom prst="rect">
            <a:avLst/>
          </a:prstGeom>
        </p:spPr>
      </p:pic>
    </p:spTree>
    <p:extLst>
      <p:ext uri="{BB962C8B-B14F-4D97-AF65-F5344CB8AC3E}">
        <p14:creationId xmlns:p14="http://schemas.microsoft.com/office/powerpoint/2010/main" val="870096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Planning involves balancing issues </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7170" name="Picture 2" descr="Balancing scale with two sides, one side has bullet points of the following: 'economic growth, meeting rural housing need, long-term strategies, brownfield development, retail 'market forces' and individual interest'. The other side of the scale has bullet points which read 'climate change, countryside protection, today's pressures, town cramming, viability of town centres, and public interest'.">
            <a:extLst>
              <a:ext uri="{FF2B5EF4-FFF2-40B4-BE49-F238E27FC236}">
                <a16:creationId xmlns:a16="http://schemas.microsoft.com/office/drawing/2014/main" id="{C1D4FCEE-E8F2-55EC-0046-D9D68372B5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851" b="20213"/>
          <a:stretch/>
        </p:blipFill>
        <p:spPr bwMode="auto">
          <a:xfrm>
            <a:off x="3105150" y="4803354"/>
            <a:ext cx="6267450" cy="17525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6FAFC3D-8042-2767-80E1-0C3C36518066}"/>
              </a:ext>
            </a:extLst>
          </p:cNvPr>
          <p:cNvSpPr txBox="1"/>
          <p:nvPr/>
        </p:nvSpPr>
        <p:spPr>
          <a:xfrm>
            <a:off x="3105150" y="2260991"/>
            <a:ext cx="3171825"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a:t>Economic growth</a:t>
            </a:r>
          </a:p>
          <a:p>
            <a:pPr marL="285750" indent="-285750">
              <a:lnSpc>
                <a:spcPct val="150000"/>
              </a:lnSpc>
              <a:buFont typeface="Arial" panose="020B0604020202020204" pitchFamily="34" charset="0"/>
              <a:buChar char="•"/>
            </a:pPr>
            <a:r>
              <a:rPr lang="en-GB"/>
              <a:t>Meeting rural housing need</a:t>
            </a:r>
          </a:p>
          <a:p>
            <a:pPr marL="285750" indent="-285750">
              <a:lnSpc>
                <a:spcPct val="150000"/>
              </a:lnSpc>
              <a:buFont typeface="Arial" panose="020B0604020202020204" pitchFamily="34" charset="0"/>
              <a:buChar char="•"/>
            </a:pPr>
            <a:r>
              <a:rPr lang="en-GB"/>
              <a:t>Long-term strategies</a:t>
            </a:r>
          </a:p>
          <a:p>
            <a:pPr marL="285750" indent="-285750">
              <a:lnSpc>
                <a:spcPct val="150000"/>
              </a:lnSpc>
              <a:buFont typeface="Arial" panose="020B0604020202020204" pitchFamily="34" charset="0"/>
              <a:buChar char="•"/>
            </a:pPr>
            <a:r>
              <a:rPr lang="en-GB"/>
              <a:t>Brownfield development</a:t>
            </a:r>
          </a:p>
          <a:p>
            <a:pPr marL="285750" indent="-285750">
              <a:lnSpc>
                <a:spcPct val="150000"/>
              </a:lnSpc>
              <a:buFont typeface="Arial" panose="020B0604020202020204" pitchFamily="34" charset="0"/>
              <a:buChar char="•"/>
            </a:pPr>
            <a:r>
              <a:rPr lang="en-GB"/>
              <a:t>Retail ‘market forces’</a:t>
            </a:r>
          </a:p>
          <a:p>
            <a:pPr marL="285750" indent="-285750">
              <a:lnSpc>
                <a:spcPct val="150000"/>
              </a:lnSpc>
              <a:buFont typeface="Arial" panose="020B0604020202020204" pitchFamily="34" charset="0"/>
              <a:buChar char="•"/>
            </a:pPr>
            <a:r>
              <a:rPr lang="en-GB"/>
              <a:t>Individual interest</a:t>
            </a:r>
          </a:p>
        </p:txBody>
      </p:sp>
      <p:sp>
        <p:nvSpPr>
          <p:cNvPr id="6" name="TextBox 5">
            <a:extLst>
              <a:ext uri="{FF2B5EF4-FFF2-40B4-BE49-F238E27FC236}">
                <a16:creationId xmlns:a16="http://schemas.microsoft.com/office/drawing/2014/main" id="{5DDCBC99-CDF1-3844-ECF6-694D37DDEB0F}"/>
              </a:ext>
            </a:extLst>
          </p:cNvPr>
          <p:cNvSpPr txBox="1"/>
          <p:nvPr/>
        </p:nvSpPr>
        <p:spPr>
          <a:xfrm>
            <a:off x="6962775" y="2259697"/>
            <a:ext cx="3171825"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a:t>Climate change</a:t>
            </a:r>
          </a:p>
          <a:p>
            <a:pPr marL="285750" indent="-285750">
              <a:lnSpc>
                <a:spcPct val="150000"/>
              </a:lnSpc>
              <a:buFont typeface="Arial" panose="020B0604020202020204" pitchFamily="34" charset="0"/>
              <a:buChar char="•"/>
            </a:pPr>
            <a:r>
              <a:rPr lang="en-GB"/>
              <a:t>Countryside protection</a:t>
            </a:r>
          </a:p>
          <a:p>
            <a:pPr marL="285750" indent="-285750">
              <a:lnSpc>
                <a:spcPct val="150000"/>
              </a:lnSpc>
              <a:buFont typeface="Arial" panose="020B0604020202020204" pitchFamily="34" charset="0"/>
              <a:buChar char="•"/>
            </a:pPr>
            <a:r>
              <a:rPr lang="en-GB"/>
              <a:t>Today’s pressures</a:t>
            </a:r>
          </a:p>
          <a:p>
            <a:pPr marL="285750" indent="-285750">
              <a:lnSpc>
                <a:spcPct val="150000"/>
              </a:lnSpc>
              <a:buFont typeface="Arial" panose="020B0604020202020204" pitchFamily="34" charset="0"/>
              <a:buChar char="•"/>
            </a:pPr>
            <a:r>
              <a:rPr lang="en-GB"/>
              <a:t>Town cramming</a:t>
            </a:r>
          </a:p>
          <a:p>
            <a:pPr marL="285750" indent="-285750">
              <a:lnSpc>
                <a:spcPct val="150000"/>
              </a:lnSpc>
              <a:buFont typeface="Arial" panose="020B0604020202020204" pitchFamily="34" charset="0"/>
              <a:buChar char="•"/>
            </a:pPr>
            <a:r>
              <a:rPr lang="en-GB"/>
              <a:t>Viability of town centres</a:t>
            </a:r>
          </a:p>
          <a:p>
            <a:pPr marL="285750" indent="-285750">
              <a:lnSpc>
                <a:spcPct val="150000"/>
              </a:lnSpc>
              <a:buFont typeface="Arial" panose="020B0604020202020204" pitchFamily="34" charset="0"/>
              <a:buChar char="•"/>
            </a:pPr>
            <a:r>
              <a:rPr lang="en-GB"/>
              <a:t>Public interest</a:t>
            </a:r>
          </a:p>
        </p:txBody>
      </p:sp>
    </p:spTree>
    <p:extLst>
      <p:ext uri="{BB962C8B-B14F-4D97-AF65-F5344CB8AC3E}">
        <p14:creationId xmlns:p14="http://schemas.microsoft.com/office/powerpoint/2010/main" val="1853491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The wonderous circle of planning</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3" name="Picture 3" descr="Diagram showing a cycle of Plan Making, Decision Making, Delivery and Monitor and Evaluate&#10;&#10;">
            <a:extLst>
              <a:ext uri="{FF2B5EF4-FFF2-40B4-BE49-F238E27FC236}">
                <a16:creationId xmlns:a16="http://schemas.microsoft.com/office/drawing/2014/main" id="{35EF1DE7-5179-2D90-7827-1D812329179F}"/>
              </a:ext>
            </a:extLst>
          </p:cNvPr>
          <p:cNvPicPr>
            <a:picLocks noChangeAspect="1" noChangeArrowheads="1"/>
          </p:cNvPicPr>
          <p:nvPr/>
        </p:nvPicPr>
        <p:blipFill>
          <a:blip r:embed="rId3"/>
          <a:srcRect l="7529" t="5862" r="4643" b="10208"/>
          <a:stretch>
            <a:fillRect/>
          </a:stretch>
        </p:blipFill>
        <p:spPr bwMode="auto">
          <a:xfrm>
            <a:off x="3242916" y="2253341"/>
            <a:ext cx="5872510" cy="41388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798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Delivering the plan and the 5 year ticking clock</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8194" name="Picture 2" descr="Giant clock from the game show 'Countdown'">
            <a:extLst>
              <a:ext uri="{FF2B5EF4-FFF2-40B4-BE49-F238E27FC236}">
                <a16:creationId xmlns:a16="http://schemas.microsoft.com/office/drawing/2014/main" id="{DA6B4730-A724-D89E-6155-35327A477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412578"/>
            <a:ext cx="4356100" cy="3267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BF4916-0F8E-6442-8269-9FF4191F1087}"/>
              </a:ext>
            </a:extLst>
          </p:cNvPr>
          <p:cNvSpPr txBox="1"/>
          <p:nvPr/>
        </p:nvSpPr>
        <p:spPr>
          <a:xfrm>
            <a:off x="571500" y="5679653"/>
            <a:ext cx="1300356" cy="261610"/>
          </a:xfrm>
          <a:prstGeom prst="rect">
            <a:avLst/>
          </a:prstGeom>
          <a:noFill/>
        </p:spPr>
        <p:txBody>
          <a:bodyPr wrap="none" rtlCol="0">
            <a:spAutoFit/>
          </a:bodyPr>
          <a:lstStyle/>
          <a:p>
            <a:r>
              <a:rPr lang="en-GB" sz="1100">
                <a:hlinkClick r:id="rId4"/>
              </a:rPr>
              <a:t>Belfast News Letter</a:t>
            </a:r>
            <a:endParaRPr lang="en-GB" sz="1100"/>
          </a:p>
        </p:txBody>
      </p:sp>
      <p:sp>
        <p:nvSpPr>
          <p:cNvPr id="6" name="TextBox 5">
            <a:extLst>
              <a:ext uri="{FF2B5EF4-FFF2-40B4-BE49-F238E27FC236}">
                <a16:creationId xmlns:a16="http://schemas.microsoft.com/office/drawing/2014/main" id="{4C6E2978-1E92-D17D-1B03-B62E85192B82}"/>
              </a:ext>
            </a:extLst>
          </p:cNvPr>
          <p:cNvSpPr txBox="1"/>
          <p:nvPr/>
        </p:nvSpPr>
        <p:spPr>
          <a:xfrm>
            <a:off x="5543551" y="2346520"/>
            <a:ext cx="5600700" cy="3970318"/>
          </a:xfrm>
          <a:prstGeom prst="rect">
            <a:avLst/>
          </a:prstGeom>
          <a:noFill/>
        </p:spPr>
        <p:txBody>
          <a:bodyPr wrap="square" rtlCol="0">
            <a:spAutoFit/>
          </a:bodyPr>
          <a:lstStyle/>
          <a:p>
            <a:pPr marL="285750" indent="-285750">
              <a:buFont typeface="Arial" panose="020B0604020202020204" pitchFamily="34" charset="0"/>
              <a:buChar char="•"/>
            </a:pPr>
            <a:r>
              <a:rPr lang="en-GB" sz="2800"/>
              <a:t>Plan in place = </a:t>
            </a:r>
            <a:r>
              <a:rPr lang="en-GB" sz="2800" b="1"/>
              <a:t>Monitor &amp; Drive </a:t>
            </a:r>
            <a:r>
              <a:rPr lang="en-GB" sz="2800"/>
              <a:t>the delivery </a:t>
            </a:r>
          </a:p>
          <a:p>
            <a:pPr marL="285750" indent="-285750">
              <a:buFont typeface="Arial" panose="020B0604020202020204" pitchFamily="34" charset="0"/>
              <a:buChar char="•"/>
            </a:pPr>
            <a:r>
              <a:rPr lang="en-GB" sz="2800"/>
              <a:t>5 Year Housing Land Supply (5YHLS) – at any time but usually once a year</a:t>
            </a:r>
          </a:p>
          <a:p>
            <a:pPr marL="285750" indent="-285750">
              <a:buFont typeface="Arial" panose="020B0604020202020204" pitchFamily="34" charset="0"/>
              <a:buChar char="•"/>
            </a:pPr>
            <a:r>
              <a:rPr lang="en-GB" sz="2800"/>
              <a:t>Housing Delivery Test (HDT)</a:t>
            </a:r>
          </a:p>
          <a:p>
            <a:pPr marL="285750" indent="-285750">
              <a:buFont typeface="Arial" panose="020B0604020202020204" pitchFamily="34" charset="0"/>
              <a:buChar char="•"/>
            </a:pPr>
            <a:r>
              <a:rPr lang="en-GB" sz="2800"/>
              <a:t>Plans 5 years old = out-of-date</a:t>
            </a:r>
          </a:p>
          <a:p>
            <a:pPr marL="285750" indent="-285750">
              <a:buFont typeface="Arial" panose="020B0604020202020204" pitchFamily="34" charset="0"/>
              <a:buChar char="•"/>
            </a:pPr>
            <a:r>
              <a:rPr lang="en-GB" sz="2800"/>
              <a:t>Continuous pressure to </a:t>
            </a:r>
            <a:r>
              <a:rPr lang="en-GB" sz="2800" b="1"/>
              <a:t>implement </a:t>
            </a:r>
            <a:r>
              <a:rPr lang="en-GB" sz="2800"/>
              <a:t>the Plan </a:t>
            </a:r>
          </a:p>
        </p:txBody>
      </p:sp>
    </p:spTree>
    <p:extLst>
      <p:ext uri="{BB962C8B-B14F-4D97-AF65-F5344CB8AC3E}">
        <p14:creationId xmlns:p14="http://schemas.microsoft.com/office/powerpoint/2010/main" val="373316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HDT &amp; 5YHLS = Looking in both directions </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graphicFrame>
        <p:nvGraphicFramePr>
          <p:cNvPr id="3" name="Google Shape;244;p40" descr="Diagram split into 8 sections, with the three leftmost sections marked 'HDT', and the right five sections 'Year 1, Year 2, Year 3, Year 4, and Year 5'. Two arrows indicating 'Now' point to the border before Year 1 and after the last HDT. Text box on the left beneath the diagram states 'Looking backward 3 years' and text box on the right beneath the diagram states 'Looking forward 5 years'.">
            <a:extLst>
              <a:ext uri="{FF2B5EF4-FFF2-40B4-BE49-F238E27FC236}">
                <a16:creationId xmlns:a16="http://schemas.microsoft.com/office/drawing/2014/main" id="{C380E5AD-F4E3-78B7-3344-3B0505C36237}"/>
              </a:ext>
            </a:extLst>
          </p:cNvPr>
          <p:cNvGraphicFramePr/>
          <p:nvPr>
            <p:extLst>
              <p:ext uri="{D42A27DB-BD31-4B8C-83A1-F6EECF244321}">
                <p14:modId xmlns:p14="http://schemas.microsoft.com/office/powerpoint/2010/main" val="2223425206"/>
              </p:ext>
            </p:extLst>
          </p:nvPr>
        </p:nvGraphicFramePr>
        <p:xfrm>
          <a:off x="1592230" y="3915634"/>
          <a:ext cx="9151968" cy="793558"/>
        </p:xfrm>
        <a:graphic>
          <a:graphicData uri="http://schemas.openxmlformats.org/drawingml/2006/table">
            <a:tbl>
              <a:tblPr firstRow="1">
                <a:noFill/>
              </a:tblPr>
              <a:tblGrid>
                <a:gridCol w="1143996">
                  <a:extLst>
                    <a:ext uri="{9D8B030D-6E8A-4147-A177-3AD203B41FA5}">
                      <a16:colId xmlns:a16="http://schemas.microsoft.com/office/drawing/2014/main" val="20000"/>
                    </a:ext>
                  </a:extLst>
                </a:gridCol>
                <a:gridCol w="1143996">
                  <a:extLst>
                    <a:ext uri="{9D8B030D-6E8A-4147-A177-3AD203B41FA5}">
                      <a16:colId xmlns:a16="http://schemas.microsoft.com/office/drawing/2014/main" val="20001"/>
                    </a:ext>
                  </a:extLst>
                </a:gridCol>
                <a:gridCol w="1143996">
                  <a:extLst>
                    <a:ext uri="{9D8B030D-6E8A-4147-A177-3AD203B41FA5}">
                      <a16:colId xmlns:a16="http://schemas.microsoft.com/office/drawing/2014/main" val="20002"/>
                    </a:ext>
                  </a:extLst>
                </a:gridCol>
                <a:gridCol w="1143996">
                  <a:extLst>
                    <a:ext uri="{9D8B030D-6E8A-4147-A177-3AD203B41FA5}">
                      <a16:colId xmlns:a16="http://schemas.microsoft.com/office/drawing/2014/main" val="20003"/>
                    </a:ext>
                  </a:extLst>
                </a:gridCol>
                <a:gridCol w="1143996">
                  <a:extLst>
                    <a:ext uri="{9D8B030D-6E8A-4147-A177-3AD203B41FA5}">
                      <a16:colId xmlns:a16="http://schemas.microsoft.com/office/drawing/2014/main" val="20004"/>
                    </a:ext>
                  </a:extLst>
                </a:gridCol>
                <a:gridCol w="1143996">
                  <a:extLst>
                    <a:ext uri="{9D8B030D-6E8A-4147-A177-3AD203B41FA5}">
                      <a16:colId xmlns:a16="http://schemas.microsoft.com/office/drawing/2014/main" val="20005"/>
                    </a:ext>
                  </a:extLst>
                </a:gridCol>
                <a:gridCol w="1143996">
                  <a:extLst>
                    <a:ext uri="{9D8B030D-6E8A-4147-A177-3AD203B41FA5}">
                      <a16:colId xmlns:a16="http://schemas.microsoft.com/office/drawing/2014/main" val="20006"/>
                    </a:ext>
                  </a:extLst>
                </a:gridCol>
                <a:gridCol w="1143996">
                  <a:extLst>
                    <a:ext uri="{9D8B030D-6E8A-4147-A177-3AD203B41FA5}">
                      <a16:colId xmlns:a16="http://schemas.microsoft.com/office/drawing/2014/main" val="20007"/>
                    </a:ext>
                  </a:extLst>
                </a:gridCol>
              </a:tblGrid>
              <a:tr h="793558">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a:t>HDT </a:t>
                      </a:r>
                      <a:endParaRPr sz="2600" u="none" strike="noStrike" cap="none"/>
                    </a:p>
                  </a:txBody>
                  <a:tcPr marL="74289" marR="74289" marT="74240" marB="74240">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a:t>HDT</a:t>
                      </a:r>
                      <a:endParaRPr sz="2600" u="none" strike="noStrike" cap="none"/>
                    </a:p>
                  </a:txBody>
                  <a:tcPr marL="74289" marR="74289" marT="74240" marB="74240">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a:t>HDT</a:t>
                      </a:r>
                      <a:endParaRPr sz="2600" u="none" strike="noStrike" cap="none"/>
                    </a:p>
                  </a:txBody>
                  <a:tcPr marL="74289" marR="74289" marT="74240" marB="74240">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err="1"/>
                        <a:t>Yr</a:t>
                      </a:r>
                      <a:r>
                        <a:rPr lang="en-GB" sz="2600" u="none" strike="noStrike" cap="none"/>
                        <a:t> 1</a:t>
                      </a:r>
                      <a:endParaRPr sz="2600" u="none" strike="noStrike" cap="none"/>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err="1"/>
                        <a:t>Yr</a:t>
                      </a:r>
                      <a:r>
                        <a:rPr lang="en-GB" sz="2600" u="none" strike="noStrike" cap="none"/>
                        <a:t> 2</a:t>
                      </a:r>
                      <a:endParaRPr sz="2600" u="none" strike="noStrike" cap="none"/>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err="1"/>
                        <a:t>Yr</a:t>
                      </a:r>
                      <a:r>
                        <a:rPr lang="en-GB" sz="2600" u="none" strike="noStrike" cap="none"/>
                        <a:t> 3</a:t>
                      </a:r>
                      <a:endParaRPr sz="2600" u="none" strike="noStrike" cap="none"/>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err="1"/>
                        <a:t>Yr</a:t>
                      </a:r>
                      <a:r>
                        <a:rPr lang="en-GB" sz="2600" u="none" strike="noStrike" cap="none"/>
                        <a:t> 4</a:t>
                      </a:r>
                      <a:endParaRPr sz="2600" u="none" strike="noStrike" cap="none"/>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err="1"/>
                        <a:t>Yr</a:t>
                      </a:r>
                      <a:r>
                        <a:rPr lang="en-GB" sz="2600" u="none" strike="noStrike" cap="none"/>
                        <a:t> 5</a:t>
                      </a:r>
                      <a:endParaRPr sz="2600" u="none" strike="noStrike" cap="none"/>
                    </a:p>
                  </a:txBody>
                  <a:tcPr marL="74289" marR="74289" marT="74240" marB="74240">
                    <a:solidFill>
                      <a:srgbClr val="8E7CC3"/>
                    </a:solidFill>
                  </a:tcPr>
                </a:tc>
                <a:extLst>
                  <a:ext uri="{0D108BD9-81ED-4DB2-BD59-A6C34878D82A}">
                    <a16:rowId xmlns:a16="http://schemas.microsoft.com/office/drawing/2014/main" val="10000"/>
                  </a:ext>
                </a:extLst>
              </a:tr>
            </a:tbl>
          </a:graphicData>
        </a:graphic>
      </p:graphicFrame>
      <p:sp>
        <p:nvSpPr>
          <p:cNvPr id="7" name="Google Shape;245;p40">
            <a:extLst>
              <a:ext uri="{FF2B5EF4-FFF2-40B4-BE49-F238E27FC236}">
                <a16:creationId xmlns:a16="http://schemas.microsoft.com/office/drawing/2014/main" id="{8B0AE878-E7BD-6B26-F4A0-BFA9F92E6958}"/>
              </a:ext>
              <a:ext uri="{C183D7F6-B498-43B3-948B-1728B52AA6E4}">
                <adec:decorative xmlns:adec="http://schemas.microsoft.com/office/drawing/2017/decorative" val="1"/>
              </a:ext>
            </a:extLst>
          </p:cNvPr>
          <p:cNvSpPr/>
          <p:nvPr/>
        </p:nvSpPr>
        <p:spPr>
          <a:xfrm>
            <a:off x="4671615" y="2632435"/>
            <a:ext cx="712392" cy="1239758"/>
          </a:xfrm>
          <a:prstGeom prst="downArrow">
            <a:avLst>
              <a:gd name="adj1" fmla="val 50000"/>
              <a:gd name="adj2" fmla="val 50000"/>
            </a:avLst>
          </a:prstGeom>
          <a:solidFill>
            <a:srgbClr val="E9EDEE"/>
          </a:solidFill>
          <a:ln w="9525" cap="flat" cmpd="sng">
            <a:solidFill>
              <a:srgbClr val="1A1A1A"/>
            </a:solidFill>
            <a:prstDash val="solid"/>
            <a:round/>
            <a:headEnd type="none" w="sm" len="sm"/>
            <a:tailEnd type="none" w="sm" len="sm"/>
          </a:ln>
        </p:spPr>
        <p:txBody>
          <a:bodyPr spcFirstLastPara="1" lIns="74283" tIns="74283" rIns="74283" bIns="74283" anchor="ctr"/>
          <a:lstStyle/>
          <a:p>
            <a:pPr>
              <a:spcBef>
                <a:spcPts val="0"/>
              </a:spcBef>
              <a:spcAft>
                <a:spcPts val="0"/>
              </a:spcAft>
              <a:buClr>
                <a:srgbClr val="000000"/>
              </a:buClr>
              <a:buSzPts val="1400"/>
              <a:defRPr/>
            </a:pPr>
            <a:endParaRPr sz="1138" b="0">
              <a:solidFill>
                <a:srgbClr val="000000"/>
              </a:solidFill>
              <a:latin typeface="Arial"/>
              <a:ea typeface="Arial"/>
              <a:cs typeface="Arial"/>
              <a:sym typeface="Arial"/>
            </a:endParaRPr>
          </a:p>
        </p:txBody>
      </p:sp>
      <p:sp>
        <p:nvSpPr>
          <p:cNvPr id="8" name="Google Shape;246;p40">
            <a:extLst>
              <a:ext uri="{FF2B5EF4-FFF2-40B4-BE49-F238E27FC236}">
                <a16:creationId xmlns:a16="http://schemas.microsoft.com/office/drawing/2014/main" id="{CF1B7B51-1B2B-886F-FCD6-F4188750D869}"/>
              </a:ext>
              <a:ext uri="{C183D7F6-B498-43B3-948B-1728B52AA6E4}">
                <adec:decorative xmlns:adec="http://schemas.microsoft.com/office/drawing/2017/decorative" val="1"/>
              </a:ext>
            </a:extLst>
          </p:cNvPr>
          <p:cNvSpPr/>
          <p:nvPr/>
        </p:nvSpPr>
        <p:spPr>
          <a:xfrm rot="10800000">
            <a:off x="4671615" y="4733761"/>
            <a:ext cx="712392" cy="1239758"/>
          </a:xfrm>
          <a:prstGeom prst="downArrow">
            <a:avLst>
              <a:gd name="adj1" fmla="val 50000"/>
              <a:gd name="adj2" fmla="val 50000"/>
            </a:avLst>
          </a:prstGeom>
          <a:solidFill>
            <a:srgbClr val="E9EDEE"/>
          </a:solidFill>
          <a:ln w="9525" cap="flat" cmpd="sng">
            <a:solidFill>
              <a:srgbClr val="1A1A1A"/>
            </a:solidFill>
            <a:prstDash val="solid"/>
            <a:round/>
            <a:headEnd type="none" w="sm" len="sm"/>
            <a:tailEnd type="none" w="sm" len="sm"/>
          </a:ln>
        </p:spPr>
        <p:txBody>
          <a:bodyPr spcFirstLastPara="1" lIns="74283" tIns="74283" rIns="74283" bIns="74283" anchor="ctr"/>
          <a:lstStyle/>
          <a:p>
            <a:pPr>
              <a:spcBef>
                <a:spcPts val="0"/>
              </a:spcBef>
              <a:spcAft>
                <a:spcPts val="0"/>
              </a:spcAft>
              <a:buClr>
                <a:srgbClr val="000000"/>
              </a:buClr>
              <a:buSzPts val="1400"/>
              <a:defRPr/>
            </a:pPr>
            <a:endParaRPr sz="1138" b="0">
              <a:solidFill>
                <a:srgbClr val="000000"/>
              </a:solidFill>
              <a:latin typeface="Arial"/>
              <a:ea typeface="Arial"/>
              <a:cs typeface="Arial"/>
              <a:sym typeface="Arial"/>
            </a:endParaRPr>
          </a:p>
        </p:txBody>
      </p:sp>
      <p:sp>
        <p:nvSpPr>
          <p:cNvPr id="9" name="Google Shape;247;p40">
            <a:extLst>
              <a:ext uri="{FF2B5EF4-FFF2-40B4-BE49-F238E27FC236}">
                <a16:creationId xmlns:a16="http://schemas.microsoft.com/office/drawing/2014/main" id="{00D32CE5-8266-E8BD-C6EF-AB94C5AF637F}"/>
              </a:ext>
            </a:extLst>
          </p:cNvPr>
          <p:cNvSpPr txBox="1"/>
          <p:nvPr/>
        </p:nvSpPr>
        <p:spPr>
          <a:xfrm>
            <a:off x="4273748" y="2133422"/>
            <a:ext cx="1508125" cy="393700"/>
          </a:xfrm>
          <a:prstGeom prst="rect">
            <a:avLst/>
          </a:prstGeom>
          <a:noFill/>
          <a:ln>
            <a:noFill/>
          </a:ln>
        </p:spPr>
        <p:txBody>
          <a:bodyPr spcFirstLastPara="1" lIns="74283" tIns="74283" rIns="74283" bIns="74283"/>
          <a:lstStyle/>
          <a:p>
            <a:pPr algn="ctr">
              <a:spcBef>
                <a:spcPts val="0"/>
              </a:spcBef>
              <a:spcAft>
                <a:spcPts val="0"/>
              </a:spcAft>
              <a:buClr>
                <a:srgbClr val="000000"/>
              </a:buClr>
              <a:buSzPts val="2400"/>
              <a:defRPr/>
            </a:pPr>
            <a:r>
              <a:rPr lang="en-GB" sz="2400">
                <a:solidFill>
                  <a:srgbClr val="000000"/>
                </a:solidFill>
                <a:latin typeface="Calibri"/>
                <a:ea typeface="Calibri"/>
                <a:cs typeface="Calibri"/>
                <a:sym typeface="Calibri"/>
              </a:rPr>
              <a:t>Now</a:t>
            </a:r>
            <a:endParaRPr sz="2400">
              <a:solidFill>
                <a:srgbClr val="000000"/>
              </a:solidFill>
              <a:latin typeface="Calibri"/>
              <a:ea typeface="Calibri"/>
              <a:cs typeface="Calibri"/>
              <a:sym typeface="Calibri"/>
            </a:endParaRPr>
          </a:p>
        </p:txBody>
      </p:sp>
      <p:sp>
        <p:nvSpPr>
          <p:cNvPr id="10" name="Google Shape;248;p40">
            <a:extLst>
              <a:ext uri="{FF2B5EF4-FFF2-40B4-BE49-F238E27FC236}">
                <a16:creationId xmlns:a16="http://schemas.microsoft.com/office/drawing/2014/main" id="{7BB94A71-4A76-2256-5B9B-17D549B036E6}"/>
              </a:ext>
            </a:extLst>
          </p:cNvPr>
          <p:cNvSpPr txBox="1"/>
          <p:nvPr/>
        </p:nvSpPr>
        <p:spPr>
          <a:xfrm>
            <a:off x="1592230" y="4986849"/>
            <a:ext cx="2900545" cy="657225"/>
          </a:xfrm>
          <a:prstGeom prst="rect">
            <a:avLst/>
          </a:prstGeom>
          <a:noFill/>
          <a:ln w="19050" cap="flat" cmpd="sng">
            <a:solidFill>
              <a:srgbClr val="000000"/>
            </a:solidFill>
            <a:prstDash val="solid"/>
            <a:round/>
            <a:headEnd type="none" w="sm" len="sm"/>
            <a:tailEnd type="none" w="sm" len="sm"/>
          </a:ln>
        </p:spPr>
        <p:txBody>
          <a:bodyPr spcFirstLastPara="1" lIns="74283" tIns="74283" rIns="74283" bIns="74283"/>
          <a:lstStyle/>
          <a:p>
            <a:pPr>
              <a:spcBef>
                <a:spcPts val="0"/>
              </a:spcBef>
              <a:spcAft>
                <a:spcPts val="0"/>
              </a:spcAft>
              <a:buClr>
                <a:srgbClr val="000000"/>
              </a:buClr>
              <a:buSzPts val="1400"/>
              <a:defRPr/>
            </a:pPr>
            <a:r>
              <a:rPr lang="en-GB" sz="2300" b="0">
                <a:solidFill>
                  <a:srgbClr val="000000"/>
                </a:solidFill>
                <a:ea typeface="Proxima Nova"/>
                <a:cs typeface="Proxima Nova"/>
                <a:sym typeface="Proxima Nova"/>
              </a:rPr>
              <a:t>Looking backward 3yrs</a:t>
            </a:r>
            <a:endParaRPr sz="2300" b="0">
              <a:solidFill>
                <a:srgbClr val="000000"/>
              </a:solidFill>
              <a:ea typeface="Proxima Nova"/>
              <a:cs typeface="Proxima Nova"/>
              <a:sym typeface="Proxima Nova"/>
            </a:endParaRPr>
          </a:p>
        </p:txBody>
      </p:sp>
      <p:sp>
        <p:nvSpPr>
          <p:cNvPr id="11" name="Google Shape;249;p40">
            <a:extLst>
              <a:ext uri="{FF2B5EF4-FFF2-40B4-BE49-F238E27FC236}">
                <a16:creationId xmlns:a16="http://schemas.microsoft.com/office/drawing/2014/main" id="{155D9584-A80A-E848-7372-440BB7D0E962}"/>
              </a:ext>
            </a:extLst>
          </p:cNvPr>
          <p:cNvSpPr txBox="1"/>
          <p:nvPr/>
        </p:nvSpPr>
        <p:spPr>
          <a:xfrm>
            <a:off x="5562846" y="5013836"/>
            <a:ext cx="5181352" cy="630238"/>
          </a:xfrm>
          <a:prstGeom prst="rect">
            <a:avLst/>
          </a:prstGeom>
          <a:noFill/>
          <a:ln w="19050" cap="flat" cmpd="sng">
            <a:solidFill>
              <a:srgbClr val="000000"/>
            </a:solidFill>
            <a:prstDash val="solid"/>
            <a:round/>
            <a:headEnd type="none" w="sm" len="sm"/>
            <a:tailEnd type="none" w="sm" len="sm"/>
          </a:ln>
        </p:spPr>
        <p:txBody>
          <a:bodyPr spcFirstLastPara="1" lIns="74283" tIns="74283" rIns="74283" bIns="74283"/>
          <a:lstStyle/>
          <a:p>
            <a:pPr>
              <a:spcBef>
                <a:spcPts val="0"/>
              </a:spcBef>
              <a:spcAft>
                <a:spcPts val="0"/>
              </a:spcAft>
              <a:buClr>
                <a:srgbClr val="000000"/>
              </a:buClr>
              <a:buSzPts val="1400"/>
              <a:defRPr/>
            </a:pPr>
            <a:r>
              <a:rPr lang="en-GB" sz="2300" b="0">
                <a:solidFill>
                  <a:srgbClr val="000000"/>
                </a:solidFill>
                <a:ea typeface="Proxima Nova"/>
                <a:cs typeface="Proxima Nova"/>
                <a:sym typeface="Proxima Nova"/>
              </a:rPr>
              <a:t>-------------Looking forward 5yrs --------------</a:t>
            </a:r>
            <a:endParaRPr sz="2300" b="0">
              <a:solidFill>
                <a:srgbClr val="000000"/>
              </a:solidFill>
              <a:ea typeface="Proxima Nova"/>
              <a:cs typeface="Proxima Nova"/>
              <a:sym typeface="Proxima Nova"/>
            </a:endParaRPr>
          </a:p>
        </p:txBody>
      </p:sp>
    </p:spTree>
    <p:extLst>
      <p:ext uri="{BB962C8B-B14F-4D97-AF65-F5344CB8AC3E}">
        <p14:creationId xmlns:p14="http://schemas.microsoft.com/office/powerpoint/2010/main" val="3794090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1294587"/>
            <a:ext cx="10515600" cy="1325563"/>
          </a:xfrm>
        </p:spPr>
        <p:txBody>
          <a:bodyPr/>
          <a:lstStyle/>
          <a:p>
            <a:r>
              <a:rPr lang="en-GB" b="1" dirty="0">
                <a:solidFill>
                  <a:srgbClr val="228B22"/>
                </a:solidFill>
                <a:ea typeface="Calibri Light"/>
                <a:cs typeface="Calibri Light"/>
              </a:rPr>
              <a:t>4 year Housing Land Supply</a:t>
            </a:r>
            <a:endParaRPr lang="en-GB" b="1" dirty="0">
              <a:solidFill>
                <a:srgbClr val="228B22"/>
              </a:solidFill>
            </a:endParaRPr>
          </a:p>
        </p:txBody>
      </p:sp>
      <p:sp>
        <p:nvSpPr>
          <p:cNvPr id="2" name="TextBox 1">
            <a:extLst>
              <a:ext uri="{FF2B5EF4-FFF2-40B4-BE49-F238E27FC236}">
                <a16:creationId xmlns:a16="http://schemas.microsoft.com/office/drawing/2014/main" id="{DBBB0A81-9636-1A20-A1D1-4D84A876DBED}"/>
              </a:ext>
            </a:extLst>
          </p:cNvPr>
          <p:cNvSpPr txBox="1"/>
          <p:nvPr/>
        </p:nvSpPr>
        <p:spPr>
          <a:xfrm>
            <a:off x="952500" y="2815166"/>
            <a:ext cx="101600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ea typeface="+mn-lt"/>
                <a:cs typeface="+mn-lt"/>
              </a:rPr>
              <a:t>A Council will need to show a minimum of 4 instead of 5 years’ worth of housing if it has an emerging local plan that has either been submitted for examination or has reached Regulation 18 or Regulation 19  stage</a:t>
            </a:r>
            <a:endParaRPr lang="en-US" sz="2800" dirty="0">
              <a:ea typeface="Calibri"/>
              <a:cs typeface="Calibri"/>
            </a:endParaRPr>
          </a:p>
        </p:txBody>
      </p:sp>
    </p:spTree>
    <p:extLst>
      <p:ext uri="{BB962C8B-B14F-4D97-AF65-F5344CB8AC3E}">
        <p14:creationId xmlns:p14="http://schemas.microsoft.com/office/powerpoint/2010/main" val="1888066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1123909"/>
            <a:ext cx="10515600" cy="1325563"/>
          </a:xfrm>
        </p:spPr>
        <p:txBody>
          <a:bodyPr/>
          <a:lstStyle/>
          <a:p>
            <a:r>
              <a:rPr lang="en-GB" b="1">
                <a:solidFill>
                  <a:srgbClr val="228B22"/>
                </a:solidFill>
              </a:rPr>
              <a:t>The councillor’s role depends on… </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6" y="2104450"/>
            <a:ext cx="5691943" cy="2092881"/>
          </a:xfrm>
          <a:prstGeom prst="rect">
            <a:avLst/>
          </a:prstGeom>
          <a:noFill/>
        </p:spPr>
        <p:txBody>
          <a:bodyPr wrap="none" rtlCol="0">
            <a:spAutoFit/>
          </a:bodyPr>
          <a:lstStyle/>
          <a:p>
            <a:pPr marL="285750" indent="-285750">
              <a:buFont typeface="Arial" panose="020B0604020202020204" pitchFamily="34" charset="0"/>
              <a:buChar char="•"/>
            </a:pPr>
            <a:r>
              <a:rPr lang="en-GB" sz="2800"/>
              <a:t>Member of the planning committee</a:t>
            </a:r>
          </a:p>
          <a:p>
            <a:pPr marL="285750" indent="-285750">
              <a:buFont typeface="Arial" panose="020B0604020202020204" pitchFamily="34" charset="0"/>
              <a:buChar char="•"/>
            </a:pPr>
            <a:r>
              <a:rPr lang="en-GB" sz="2800"/>
              <a:t>Ward member</a:t>
            </a:r>
          </a:p>
          <a:p>
            <a:pPr marL="285750" indent="-285750">
              <a:buFont typeface="Arial" panose="020B0604020202020204" pitchFamily="34" charset="0"/>
              <a:buChar char="•"/>
            </a:pPr>
            <a:r>
              <a:rPr lang="en-GB" sz="2800"/>
              <a:t>Cabinet member</a:t>
            </a:r>
          </a:p>
          <a:p>
            <a:pPr marL="285750" indent="-285750">
              <a:buFont typeface="Arial" panose="020B0604020202020204" pitchFamily="34" charset="0"/>
              <a:buChar char="•"/>
            </a:pPr>
            <a:r>
              <a:rPr lang="en-GB" sz="2800"/>
              <a:t>Political Group member</a:t>
            </a:r>
          </a:p>
          <a:p>
            <a:endParaRPr lang="en-GB"/>
          </a:p>
        </p:txBody>
      </p:sp>
      <p:pic>
        <p:nvPicPr>
          <p:cNvPr id="3" name="Picture 4" descr="A Council boundary with a ward highlighted &#10;&#10;">
            <a:extLst>
              <a:ext uri="{FF2B5EF4-FFF2-40B4-BE49-F238E27FC236}">
                <a16:creationId xmlns:a16="http://schemas.microsoft.com/office/drawing/2014/main" id="{690EBBF2-0247-2813-D6ED-1747F7E339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3738" y="3813175"/>
            <a:ext cx="3529012"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A whole Council boundary highlighted">
            <a:extLst>
              <a:ext uri="{FF2B5EF4-FFF2-40B4-BE49-F238E27FC236}">
                <a16:creationId xmlns:a16="http://schemas.microsoft.com/office/drawing/2014/main" id="{9F7BB0F6-6657-0657-AB66-0D57124E10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0450" y="3674740"/>
            <a:ext cx="3529013"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7">
            <a:extLst>
              <a:ext uri="{FF2B5EF4-FFF2-40B4-BE49-F238E27FC236}">
                <a16:creationId xmlns:a16="http://schemas.microsoft.com/office/drawing/2014/main" id="{9CBF9D49-777E-D869-0E9F-771D39E31147}"/>
              </a:ext>
              <a:ext uri="{C183D7F6-B498-43B3-948B-1728B52AA6E4}">
                <adec:decorative xmlns:adec="http://schemas.microsoft.com/office/drawing/2017/decorative" val="1"/>
              </a:ext>
            </a:extLst>
          </p:cNvPr>
          <p:cNvSpPr>
            <a:spLocks noChangeArrowheads="1"/>
          </p:cNvSpPr>
          <p:nvPr/>
        </p:nvSpPr>
        <p:spPr bwMode="auto">
          <a:xfrm>
            <a:off x="5741988" y="4056063"/>
            <a:ext cx="815975" cy="10080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endParaRPr>
          </a:p>
        </p:txBody>
      </p:sp>
      <p:sp>
        <p:nvSpPr>
          <p:cNvPr id="8" name="Oval 8">
            <a:extLst>
              <a:ext uri="{FF2B5EF4-FFF2-40B4-BE49-F238E27FC236}">
                <a16:creationId xmlns:a16="http://schemas.microsoft.com/office/drawing/2014/main" id="{B988F093-18F3-FF4C-9AB5-95B87C4018EC}"/>
              </a:ext>
              <a:ext uri="{C183D7F6-B498-43B3-948B-1728B52AA6E4}">
                <adec:decorative xmlns:adec="http://schemas.microsoft.com/office/drawing/2017/decorative" val="1"/>
              </a:ext>
            </a:extLst>
          </p:cNvPr>
          <p:cNvSpPr>
            <a:spLocks noChangeArrowheads="1"/>
          </p:cNvSpPr>
          <p:nvPr/>
        </p:nvSpPr>
        <p:spPr bwMode="auto">
          <a:xfrm>
            <a:off x="7321550" y="3933825"/>
            <a:ext cx="4498975" cy="23844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endParaRPr>
          </a:p>
        </p:txBody>
      </p:sp>
      <p:sp>
        <p:nvSpPr>
          <p:cNvPr id="9" name="Rectangle 9">
            <a:extLst>
              <a:ext uri="{FF2B5EF4-FFF2-40B4-BE49-F238E27FC236}">
                <a16:creationId xmlns:a16="http://schemas.microsoft.com/office/drawing/2014/main" id="{0FBB2638-08DF-920E-E27B-98DF87A75DC9}"/>
              </a:ext>
            </a:extLst>
          </p:cNvPr>
          <p:cNvSpPr>
            <a:spLocks noChangeArrowheads="1"/>
          </p:cNvSpPr>
          <p:nvPr/>
        </p:nvSpPr>
        <p:spPr bwMode="auto">
          <a:xfrm>
            <a:off x="6483350" y="4598988"/>
            <a:ext cx="1295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b="0">
                <a:solidFill>
                  <a:schemeClr val="tx2"/>
                </a:solidFill>
              </a:rPr>
              <a:t>  or</a:t>
            </a:r>
          </a:p>
        </p:txBody>
      </p:sp>
    </p:spTree>
    <p:extLst>
      <p:ext uri="{BB962C8B-B14F-4D97-AF65-F5344CB8AC3E}">
        <p14:creationId xmlns:p14="http://schemas.microsoft.com/office/powerpoint/2010/main" val="2249765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1123909"/>
            <a:ext cx="10515600" cy="1325563"/>
          </a:xfrm>
        </p:spPr>
        <p:txBody>
          <a:bodyPr/>
          <a:lstStyle/>
          <a:p>
            <a:r>
              <a:rPr lang="en-GB" b="1">
                <a:solidFill>
                  <a:srgbClr val="228B22"/>
                </a:solidFill>
              </a:rPr>
              <a:t>Duty of an elected member </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6" y="2104450"/>
            <a:ext cx="10738604" cy="3816429"/>
          </a:xfrm>
          <a:prstGeom prst="rect">
            <a:avLst/>
          </a:prstGeom>
          <a:noFill/>
        </p:spPr>
        <p:txBody>
          <a:bodyPr wrap="square" rtlCol="0">
            <a:spAutoFit/>
          </a:bodyPr>
          <a:lstStyle/>
          <a:p>
            <a:pPr marL="285750" indent="-285750">
              <a:buFont typeface="Arial" panose="020B0604020202020204" pitchFamily="34" charset="0"/>
              <a:buChar char="•"/>
            </a:pPr>
            <a:r>
              <a:rPr lang="en-GB" sz="2800"/>
              <a:t>Making decisions: </a:t>
            </a:r>
            <a:r>
              <a:rPr lang="en-GB" sz="2800" b="1"/>
              <a:t>your duty is to the whole community </a:t>
            </a:r>
          </a:p>
          <a:p>
            <a:pPr marL="742950" lvl="1" indent="-285750">
              <a:buFont typeface="Arial" panose="020B0604020202020204" pitchFamily="34" charset="0"/>
              <a:buChar char="•"/>
            </a:pPr>
            <a:r>
              <a:rPr lang="en-GB" sz="2800"/>
              <a:t>Avoid bias: predisposition vs. predetermination </a:t>
            </a:r>
          </a:p>
          <a:p>
            <a:pPr marL="742950" lvl="1" indent="-285750">
              <a:buFont typeface="Arial" panose="020B0604020202020204" pitchFamily="34" charset="0"/>
              <a:buChar char="•"/>
            </a:pPr>
            <a:r>
              <a:rPr lang="en-GB" sz="2800"/>
              <a:t>Consider the implications for the wider community not just those making representations</a:t>
            </a:r>
          </a:p>
          <a:p>
            <a:pPr marL="742950" lvl="1" indent="-285750">
              <a:buFont typeface="Arial" panose="020B0604020202020204" pitchFamily="34" charset="0"/>
              <a:buChar char="•"/>
            </a:pPr>
            <a:r>
              <a:rPr lang="en-GB" sz="2800"/>
              <a:t>Only take into account </a:t>
            </a:r>
            <a:r>
              <a:rPr lang="en-GB" sz="2800" b="1"/>
              <a:t>material planning considerations </a:t>
            </a:r>
            <a:r>
              <a:rPr lang="en-GB" sz="2800"/>
              <a:t>including precedents and previous decisions – ‘benchmarks’</a:t>
            </a:r>
          </a:p>
          <a:p>
            <a:pPr marL="742950" lvl="1" indent="-285750">
              <a:buFont typeface="Arial" panose="020B0604020202020204" pitchFamily="34" charset="0"/>
              <a:buChar char="•"/>
            </a:pPr>
            <a:r>
              <a:rPr lang="en-GB" sz="2800"/>
              <a:t>Base decisions on evidence, not hunch – reasonableness</a:t>
            </a:r>
          </a:p>
          <a:p>
            <a:pPr marL="742950" lvl="1" indent="-285750">
              <a:buFont typeface="Arial" panose="020B0604020202020204" pitchFamily="34" charset="0"/>
              <a:buChar char="•"/>
            </a:pPr>
            <a:r>
              <a:rPr lang="en-GB" sz="2800"/>
              <a:t>Jurist or elected representatives?</a:t>
            </a:r>
          </a:p>
          <a:p>
            <a:endParaRPr lang="en-GB"/>
          </a:p>
        </p:txBody>
      </p:sp>
    </p:spTree>
    <p:extLst>
      <p:ext uri="{BB962C8B-B14F-4D97-AF65-F5344CB8AC3E}">
        <p14:creationId xmlns:p14="http://schemas.microsoft.com/office/powerpoint/2010/main" val="437189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09" y="1123909"/>
            <a:ext cx="11188765" cy="1325563"/>
          </a:xfrm>
        </p:spPr>
        <p:txBody>
          <a:bodyPr/>
          <a:lstStyle/>
          <a:p>
            <a:r>
              <a:rPr lang="en-GB" b="1">
                <a:solidFill>
                  <a:srgbClr val="228B22"/>
                </a:solidFill>
              </a:rPr>
              <a:t>Examples of predisposition and predetermination</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6" y="2223203"/>
            <a:ext cx="10462379"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b="1"/>
              <a:t>Predisposition</a:t>
            </a:r>
            <a:r>
              <a:rPr lang="en-GB" sz="2800"/>
              <a:t>: A councillor expresses concern about the impact of a development on local residents and will only support the application if conditions could be put in place to overcome the harm </a:t>
            </a:r>
          </a:p>
          <a:p>
            <a:pPr marL="285750" indent="-285750">
              <a:lnSpc>
                <a:spcPct val="150000"/>
              </a:lnSpc>
              <a:buFont typeface="Arial" panose="020B0604020202020204" pitchFamily="34" charset="0"/>
              <a:buChar char="•"/>
            </a:pPr>
            <a:r>
              <a:rPr lang="en-GB" sz="2800" b="1"/>
              <a:t>Predetermination</a:t>
            </a:r>
            <a:r>
              <a:rPr lang="en-GB" sz="2800"/>
              <a:t>: A councillor makes a statement on social media to say that they will support local residents by voting against the development due to the harm it will cause </a:t>
            </a:r>
            <a:endParaRPr lang="en-GB" sz="2800" b="1"/>
          </a:p>
          <a:p>
            <a:endParaRPr lang="en-GB"/>
          </a:p>
        </p:txBody>
      </p:sp>
    </p:spTree>
    <p:extLst>
      <p:ext uri="{BB962C8B-B14F-4D97-AF65-F5344CB8AC3E}">
        <p14:creationId xmlns:p14="http://schemas.microsoft.com/office/powerpoint/2010/main" val="1029250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09" y="1123909"/>
            <a:ext cx="11188765" cy="1325563"/>
          </a:xfrm>
        </p:spPr>
        <p:txBody>
          <a:bodyPr/>
          <a:lstStyle/>
          <a:p>
            <a:r>
              <a:rPr lang="en-GB" b="1">
                <a:solidFill>
                  <a:srgbClr val="228B22"/>
                </a:solidFill>
              </a:rPr>
              <a:t>Committee application and determination</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6" y="2104450"/>
            <a:ext cx="10462379" cy="360098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a:t>Prepare, read the papers!</a:t>
            </a:r>
          </a:p>
          <a:p>
            <a:pPr marL="285750" indent="-285750">
              <a:lnSpc>
                <a:spcPct val="150000"/>
              </a:lnSpc>
              <a:buFont typeface="Arial" panose="020B0604020202020204" pitchFamily="34" charset="0"/>
              <a:buChar char="•"/>
            </a:pPr>
            <a:r>
              <a:rPr lang="en-GB" sz="2800"/>
              <a:t>How much weight to give the issues?</a:t>
            </a:r>
          </a:p>
          <a:p>
            <a:pPr marL="285750" indent="-285750">
              <a:lnSpc>
                <a:spcPct val="150000"/>
              </a:lnSpc>
              <a:buFont typeface="Arial" panose="020B0604020202020204" pitchFamily="34" charset="0"/>
              <a:buChar char="•"/>
            </a:pPr>
            <a:r>
              <a:rPr lang="en-GB" sz="2800"/>
              <a:t>Considered conditions / reasons before meeting?</a:t>
            </a:r>
          </a:p>
          <a:p>
            <a:pPr marL="285750" indent="-285750">
              <a:lnSpc>
                <a:spcPct val="150000"/>
              </a:lnSpc>
              <a:buFont typeface="Arial" panose="020B0604020202020204" pitchFamily="34" charset="0"/>
              <a:buChar char="•"/>
            </a:pPr>
            <a:r>
              <a:rPr lang="en-GB" sz="2800"/>
              <a:t>Taken advice on legal / enforceable / reasonable?</a:t>
            </a:r>
          </a:p>
          <a:p>
            <a:pPr marL="285750" indent="-285750">
              <a:lnSpc>
                <a:spcPct val="150000"/>
              </a:lnSpc>
              <a:buFont typeface="Arial" panose="020B0604020202020204" pitchFamily="34" charset="0"/>
              <a:buChar char="•"/>
            </a:pPr>
            <a:r>
              <a:rPr lang="en-GB" sz="2800"/>
              <a:t>Discussed concerns with officers before Committee?</a:t>
            </a:r>
          </a:p>
          <a:p>
            <a:endParaRPr lang="en-GB"/>
          </a:p>
        </p:txBody>
      </p:sp>
      <p:pic>
        <p:nvPicPr>
          <p:cNvPr id="4" name="Picture 3">
            <a:extLst>
              <a:ext uri="{FF2B5EF4-FFF2-40B4-BE49-F238E27FC236}">
                <a16:creationId xmlns:a16="http://schemas.microsoft.com/office/drawing/2014/main" id="{0C317310-6C59-D271-75B8-656EA2D36D97}"/>
              </a:ext>
            </a:extLst>
          </p:cNvPr>
          <p:cNvPicPr>
            <a:picLocks noChangeAspect="1"/>
          </p:cNvPicPr>
          <p:nvPr/>
        </p:nvPicPr>
        <p:blipFill>
          <a:blip r:embed="rId3"/>
          <a:stretch>
            <a:fillRect/>
          </a:stretch>
        </p:blipFill>
        <p:spPr>
          <a:xfrm>
            <a:off x="8583015" y="2104450"/>
            <a:ext cx="2993789" cy="4248149"/>
          </a:xfrm>
          <a:prstGeom prst="rect">
            <a:avLst/>
          </a:prstGeom>
        </p:spPr>
      </p:pic>
      <p:sp>
        <p:nvSpPr>
          <p:cNvPr id="7" name="TextBox 6">
            <a:extLst>
              <a:ext uri="{FF2B5EF4-FFF2-40B4-BE49-F238E27FC236}">
                <a16:creationId xmlns:a16="http://schemas.microsoft.com/office/drawing/2014/main" id="{66571D59-F54C-849D-7B84-7C8451B2125B}"/>
              </a:ext>
            </a:extLst>
          </p:cNvPr>
          <p:cNvSpPr txBox="1"/>
          <p:nvPr/>
        </p:nvSpPr>
        <p:spPr>
          <a:xfrm>
            <a:off x="8865110" y="6061696"/>
            <a:ext cx="2212465" cy="261610"/>
          </a:xfrm>
          <a:prstGeom prst="rect">
            <a:avLst/>
          </a:prstGeom>
          <a:noFill/>
        </p:spPr>
        <p:txBody>
          <a:bodyPr wrap="none" rtlCol="0">
            <a:spAutoFit/>
          </a:bodyPr>
          <a:lstStyle/>
          <a:p>
            <a:r>
              <a:rPr lang="en-GB" sz="1100">
                <a:hlinkClick r:id="rId4"/>
              </a:rPr>
              <a:t>London Borough of Tower Hamlets </a:t>
            </a:r>
            <a:endParaRPr lang="en-GB" sz="1100"/>
          </a:p>
        </p:txBody>
      </p:sp>
    </p:spTree>
    <p:extLst>
      <p:ext uri="{BB962C8B-B14F-4D97-AF65-F5344CB8AC3E}">
        <p14:creationId xmlns:p14="http://schemas.microsoft.com/office/powerpoint/2010/main" val="1781482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985558"/>
            <a:ext cx="11188765" cy="1325563"/>
          </a:xfrm>
        </p:spPr>
        <p:txBody>
          <a:bodyPr/>
          <a:lstStyle/>
          <a:p>
            <a:r>
              <a:rPr lang="en-GB" b="1">
                <a:solidFill>
                  <a:srgbClr val="228B22"/>
                </a:solidFill>
              </a:rPr>
              <a:t>Avoid unreasonableness </a:t>
            </a:r>
          </a:p>
        </p:txBody>
      </p:sp>
      <p:sp>
        <p:nvSpPr>
          <p:cNvPr id="2" name="TextBox 1">
            <a:extLst>
              <a:ext uri="{FF2B5EF4-FFF2-40B4-BE49-F238E27FC236}">
                <a16:creationId xmlns:a16="http://schemas.microsoft.com/office/drawing/2014/main" id="{8EED0CF1-82B1-F6E9-CCB6-D3C270A60772}"/>
              </a:ext>
            </a:extLst>
          </p:cNvPr>
          <p:cNvSpPr txBox="1"/>
          <p:nvPr/>
        </p:nvSpPr>
        <p:spPr>
          <a:xfrm>
            <a:off x="634989" y="1976029"/>
            <a:ext cx="5728453" cy="3816429"/>
          </a:xfrm>
          <a:prstGeom prst="rect">
            <a:avLst/>
          </a:prstGeom>
          <a:noFill/>
        </p:spPr>
        <p:txBody>
          <a:bodyPr wrap="square" rtlCol="0">
            <a:spAutoFit/>
          </a:bodyPr>
          <a:lstStyle/>
          <a:p>
            <a:pPr marL="285750" indent="-285750">
              <a:buFont typeface="Arial" panose="020B0604020202020204" pitchFamily="34" charset="0"/>
              <a:buChar char="•"/>
            </a:pPr>
            <a:r>
              <a:rPr lang="en-GB" sz="2800"/>
              <a:t>Lack of bias and personal taste</a:t>
            </a:r>
          </a:p>
          <a:p>
            <a:pPr marL="285750" indent="-285750">
              <a:buFont typeface="Arial" panose="020B0604020202020204" pitchFamily="34" charset="0"/>
              <a:buChar char="•"/>
            </a:pPr>
            <a:r>
              <a:rPr lang="en-GB" sz="2800"/>
              <a:t>Precedents from appeal decisions after detailed examination of evidence</a:t>
            </a:r>
          </a:p>
          <a:p>
            <a:pPr marL="285750" indent="-285750">
              <a:buFont typeface="Arial" panose="020B0604020202020204" pitchFamily="34" charset="0"/>
              <a:buChar char="•"/>
            </a:pPr>
            <a:r>
              <a:rPr lang="en-GB" sz="2800"/>
              <a:t>Precedents from Council decisions – consistency</a:t>
            </a:r>
          </a:p>
          <a:p>
            <a:pPr marL="285750" indent="-285750">
              <a:buFont typeface="Arial" panose="020B0604020202020204" pitchFamily="34" charset="0"/>
              <a:buChar char="•"/>
            </a:pPr>
            <a:r>
              <a:rPr lang="en-GB" sz="2800"/>
              <a:t>Like a jury; evidence, material considerations </a:t>
            </a:r>
          </a:p>
          <a:p>
            <a:endParaRPr lang="en-GB"/>
          </a:p>
        </p:txBody>
      </p:sp>
      <p:graphicFrame>
        <p:nvGraphicFramePr>
          <p:cNvPr id="9" name="Diagram 8" descr="Venn diagram with two circles. Left circle states 'What the facts say', and right circle states 'What confirms your beliefs'. Outside the Venn Diagram, a text box states 'undervalued' with an arrow pointing to the left circle 'What the facts say'. Another text box states 'Foolish' with an arrow pointing to the right circle 'What confirms your beliefs'. Last text box in the middle states 'overvalued' with an arrow pointing to the middle, overlapping bit. This Venn diagram is meant to represent confirmation bias. ">
            <a:extLst>
              <a:ext uri="{FF2B5EF4-FFF2-40B4-BE49-F238E27FC236}">
                <a16:creationId xmlns:a16="http://schemas.microsoft.com/office/drawing/2014/main" id="{3AA8544A-18EA-F28B-733B-FE1AC728A236}"/>
              </a:ext>
            </a:extLst>
          </p:cNvPr>
          <p:cNvGraphicFramePr/>
          <p:nvPr>
            <p:extLst>
              <p:ext uri="{D42A27DB-BD31-4B8C-83A1-F6EECF244321}">
                <p14:modId xmlns:p14="http://schemas.microsoft.com/office/powerpoint/2010/main" val="4074617830"/>
              </p:ext>
            </p:extLst>
          </p:nvPr>
        </p:nvGraphicFramePr>
        <p:xfrm>
          <a:off x="6541285" y="1648341"/>
          <a:ext cx="5214954" cy="3561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3943857A-F61A-B59B-9D7A-93C44E96B02D}"/>
              </a:ext>
            </a:extLst>
          </p:cNvPr>
          <p:cNvSpPr txBox="1"/>
          <p:nvPr/>
        </p:nvSpPr>
        <p:spPr>
          <a:xfrm>
            <a:off x="6190071" y="4978825"/>
            <a:ext cx="1800493" cy="461665"/>
          </a:xfrm>
          <a:prstGeom prst="rect">
            <a:avLst/>
          </a:prstGeom>
          <a:noFill/>
        </p:spPr>
        <p:txBody>
          <a:bodyPr wrap="none" rtlCol="0">
            <a:spAutoFit/>
          </a:bodyPr>
          <a:lstStyle/>
          <a:p>
            <a:r>
              <a:rPr lang="en-GB" sz="2400"/>
              <a:t>Undervalued</a:t>
            </a:r>
          </a:p>
        </p:txBody>
      </p:sp>
      <p:sp>
        <p:nvSpPr>
          <p:cNvPr id="11" name="TextBox 10">
            <a:extLst>
              <a:ext uri="{FF2B5EF4-FFF2-40B4-BE49-F238E27FC236}">
                <a16:creationId xmlns:a16="http://schemas.microsoft.com/office/drawing/2014/main" id="{E955D1C9-D28C-544D-7750-B391CBA3704E}"/>
              </a:ext>
            </a:extLst>
          </p:cNvPr>
          <p:cNvSpPr txBox="1"/>
          <p:nvPr/>
        </p:nvSpPr>
        <p:spPr>
          <a:xfrm>
            <a:off x="8438222" y="5025456"/>
            <a:ext cx="1619546" cy="461665"/>
          </a:xfrm>
          <a:prstGeom prst="rect">
            <a:avLst/>
          </a:prstGeom>
          <a:noFill/>
        </p:spPr>
        <p:txBody>
          <a:bodyPr wrap="none" rtlCol="0">
            <a:spAutoFit/>
          </a:bodyPr>
          <a:lstStyle/>
          <a:p>
            <a:r>
              <a:rPr lang="en-GB" sz="2400"/>
              <a:t>Overvalued</a:t>
            </a:r>
          </a:p>
        </p:txBody>
      </p:sp>
      <p:sp>
        <p:nvSpPr>
          <p:cNvPr id="12" name="TextBox 11">
            <a:extLst>
              <a:ext uri="{FF2B5EF4-FFF2-40B4-BE49-F238E27FC236}">
                <a16:creationId xmlns:a16="http://schemas.microsoft.com/office/drawing/2014/main" id="{4FEEE22A-49DD-6372-89A4-5D24B45C23F4}"/>
              </a:ext>
            </a:extLst>
          </p:cNvPr>
          <p:cNvSpPr txBox="1"/>
          <p:nvPr/>
        </p:nvSpPr>
        <p:spPr>
          <a:xfrm>
            <a:off x="10786559" y="4886724"/>
            <a:ext cx="1068498" cy="461665"/>
          </a:xfrm>
          <a:prstGeom prst="rect">
            <a:avLst/>
          </a:prstGeom>
          <a:noFill/>
        </p:spPr>
        <p:txBody>
          <a:bodyPr wrap="none" rtlCol="0">
            <a:spAutoFit/>
          </a:bodyPr>
          <a:lstStyle/>
          <a:p>
            <a:r>
              <a:rPr lang="en-GB" sz="2400"/>
              <a:t>Foolish</a:t>
            </a:r>
          </a:p>
        </p:txBody>
      </p:sp>
      <p:cxnSp>
        <p:nvCxnSpPr>
          <p:cNvPr id="14" name="Connector: Curved 13">
            <a:extLst>
              <a:ext uri="{FF2B5EF4-FFF2-40B4-BE49-F238E27FC236}">
                <a16:creationId xmlns:a16="http://schemas.microsoft.com/office/drawing/2014/main" id="{A9996B9E-7F6F-FCFE-AA91-A4160118285E}"/>
              </a:ext>
            </a:extLst>
          </p:cNvPr>
          <p:cNvCxnSpPr>
            <a:cxnSpLocks/>
            <a:stCxn id="10" idx="1"/>
          </p:cNvCxnSpPr>
          <p:nvPr/>
        </p:nvCxnSpPr>
        <p:spPr>
          <a:xfrm rot="10800000" flipH="1">
            <a:off x="6190071" y="4089542"/>
            <a:ext cx="1096314" cy="1120116"/>
          </a:xfrm>
          <a:prstGeom prst="curvedConnector4">
            <a:avLst>
              <a:gd name="adj1" fmla="val -20852"/>
              <a:gd name="adj2" fmla="val 6030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28B6F5FE-9EAC-0758-AA4A-18E9FBE03EB3}"/>
              </a:ext>
            </a:extLst>
          </p:cNvPr>
          <p:cNvCxnSpPr>
            <a:cxnSpLocks/>
            <a:stCxn id="12" idx="3"/>
          </p:cNvCxnSpPr>
          <p:nvPr/>
        </p:nvCxnSpPr>
        <p:spPr>
          <a:xfrm flipH="1" flipV="1">
            <a:off x="11039475" y="4200525"/>
            <a:ext cx="815582" cy="917032"/>
          </a:xfrm>
          <a:prstGeom prst="curvedConnector4">
            <a:avLst>
              <a:gd name="adj1" fmla="val -19854"/>
              <a:gd name="adj2" fmla="val 5116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701A1F8-99E4-DDDC-85FD-81DC99CA75A2}"/>
              </a:ext>
            </a:extLst>
          </p:cNvPr>
          <p:cNvCxnSpPr>
            <a:cxnSpLocks/>
          </p:cNvCxnSpPr>
          <p:nvPr/>
        </p:nvCxnSpPr>
        <p:spPr>
          <a:xfrm flipV="1">
            <a:off x="9247995" y="3876675"/>
            <a:ext cx="0" cy="11487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14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838200" y="1338489"/>
            <a:ext cx="10515600" cy="1168173"/>
          </a:xfrm>
        </p:spPr>
        <p:txBody>
          <a:bodyPr/>
          <a:lstStyle/>
          <a:p>
            <a:r>
              <a:rPr lang="en-GB" b="1">
                <a:solidFill>
                  <a:srgbClr val="228B22"/>
                </a:solidFill>
              </a:rPr>
              <a:t>All new or a refresher?</a:t>
            </a:r>
          </a:p>
        </p:txBody>
      </p:sp>
      <p:sp>
        <p:nvSpPr>
          <p:cNvPr id="3" name="Content Placeholder 2">
            <a:extLst>
              <a:ext uri="{FF2B5EF4-FFF2-40B4-BE49-F238E27FC236}">
                <a16:creationId xmlns:a16="http://schemas.microsoft.com/office/drawing/2014/main" id="{F5915DC7-9DAB-BAB7-5CD7-7A278997DF9E}"/>
              </a:ext>
            </a:extLst>
          </p:cNvPr>
          <p:cNvSpPr>
            <a:spLocks noGrp="1"/>
          </p:cNvSpPr>
          <p:nvPr>
            <p:ph idx="1"/>
          </p:nvPr>
        </p:nvSpPr>
        <p:spPr>
          <a:xfrm>
            <a:off x="765110" y="2506661"/>
            <a:ext cx="7260771" cy="3996775"/>
          </a:xfrm>
        </p:spPr>
        <p:txBody>
          <a:bodyPr/>
          <a:lstStyle/>
          <a:p>
            <a:pPr>
              <a:lnSpc>
                <a:spcPct val="150000"/>
              </a:lnSpc>
            </a:pPr>
            <a:r>
              <a:rPr lang="en-GB"/>
              <a:t>New to planning/committee?</a:t>
            </a:r>
          </a:p>
          <a:p>
            <a:pPr>
              <a:lnSpc>
                <a:spcPct val="150000"/>
              </a:lnSpc>
            </a:pPr>
            <a:r>
              <a:rPr lang="en-GB"/>
              <a:t>Need a refresh/update?</a:t>
            </a:r>
          </a:p>
          <a:p>
            <a:pPr>
              <a:lnSpc>
                <a:spcPct val="150000"/>
              </a:lnSpc>
            </a:pPr>
            <a:r>
              <a:rPr lang="en-GB"/>
              <a:t>Pass on your experience!</a:t>
            </a:r>
          </a:p>
        </p:txBody>
      </p:sp>
      <p:cxnSp>
        <p:nvCxnSpPr>
          <p:cNvPr id="34" name="Straight Connector 33">
            <a:extLst>
              <a:ext uri="{FF2B5EF4-FFF2-40B4-BE49-F238E27FC236}">
                <a16:creationId xmlns:a16="http://schemas.microsoft.com/office/drawing/2014/main" id="{23BC9CCC-323A-F977-8F6B-FD8DC3FE1163}"/>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4" name="Picture 4" descr="Planners meeting online">
            <a:extLst>
              <a:ext uri="{FF2B5EF4-FFF2-40B4-BE49-F238E27FC236}">
                <a16:creationId xmlns:a16="http://schemas.microsoft.com/office/drawing/2014/main" id="{ACFAD459-867A-4516-4CE8-7F99CC6AB3F7}"/>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726" y="2506660"/>
            <a:ext cx="6244821" cy="346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576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1031430"/>
            <a:ext cx="11188765" cy="1325563"/>
          </a:xfrm>
        </p:spPr>
        <p:txBody>
          <a:bodyPr/>
          <a:lstStyle/>
          <a:p>
            <a:r>
              <a:rPr lang="en-GB" b="1">
                <a:solidFill>
                  <a:srgbClr val="228B22"/>
                </a:solidFill>
              </a:rPr>
              <a:t>The Committee Decision</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1867172"/>
            <a:ext cx="11338678" cy="510909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a:t>You are not expected to be experts</a:t>
            </a:r>
          </a:p>
          <a:p>
            <a:pPr marL="285750" indent="-285750">
              <a:lnSpc>
                <a:spcPct val="150000"/>
              </a:lnSpc>
              <a:buFont typeface="Arial" panose="020B0604020202020204" pitchFamily="34" charset="0"/>
              <a:buChar char="•"/>
            </a:pPr>
            <a:r>
              <a:rPr lang="en-GB" sz="2800"/>
              <a:t>You are expected to listen to the experts…</a:t>
            </a:r>
          </a:p>
          <a:p>
            <a:pPr marL="285750" indent="-285750">
              <a:lnSpc>
                <a:spcPct val="150000"/>
              </a:lnSpc>
              <a:buFont typeface="Arial" panose="020B0604020202020204" pitchFamily="34" charset="0"/>
              <a:buChar char="•"/>
            </a:pPr>
            <a:r>
              <a:rPr lang="en-GB" sz="2800"/>
              <a:t>…and apply judgement</a:t>
            </a:r>
          </a:p>
          <a:p>
            <a:pPr marL="285750" indent="-285750">
              <a:lnSpc>
                <a:spcPct val="150000"/>
              </a:lnSpc>
              <a:buFont typeface="Arial" panose="020B0604020202020204" pitchFamily="34" charset="0"/>
              <a:buChar char="•"/>
            </a:pPr>
            <a:r>
              <a:rPr lang="en-GB" sz="2800"/>
              <a:t>Accept the recommendation or…</a:t>
            </a:r>
          </a:p>
          <a:p>
            <a:pPr marL="285750" indent="-285750">
              <a:lnSpc>
                <a:spcPct val="150000"/>
              </a:lnSpc>
              <a:buFont typeface="Arial" panose="020B0604020202020204" pitchFamily="34" charset="0"/>
              <a:buChar char="•"/>
            </a:pPr>
            <a:r>
              <a:rPr lang="en-GB" sz="2800"/>
              <a:t>…explain your ‘rebalancing’</a:t>
            </a:r>
          </a:p>
          <a:p>
            <a:pPr marL="285750" indent="-285750">
              <a:lnSpc>
                <a:spcPct val="150000"/>
              </a:lnSpc>
              <a:buFont typeface="Arial" panose="020B0604020202020204" pitchFamily="34" charset="0"/>
              <a:buChar char="•"/>
            </a:pPr>
            <a:r>
              <a:rPr lang="en-GB" sz="2800"/>
              <a:t>Report &amp; minutes = transparent audit </a:t>
            </a:r>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endParaRPr lang="en-GB" sz="2800"/>
          </a:p>
          <a:p>
            <a:endParaRPr lang="en-GB"/>
          </a:p>
        </p:txBody>
      </p:sp>
      <p:pic>
        <p:nvPicPr>
          <p:cNvPr id="9218" name="Picture 2" descr="Drawing of various diagrams and math equations relating to noise, with the words 'Noise Reduction' written in large red letters.">
            <a:extLst>
              <a:ext uri="{FF2B5EF4-FFF2-40B4-BE49-F238E27FC236}">
                <a16:creationId xmlns:a16="http://schemas.microsoft.com/office/drawing/2014/main" id="{2F37C93A-33C4-4EBD-EC06-CB915FDDC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489" y="2220872"/>
            <a:ext cx="4277085" cy="31449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5FD56D-028C-FB7F-AD09-8C12005E2698}"/>
              </a:ext>
            </a:extLst>
          </p:cNvPr>
          <p:cNvSpPr txBox="1"/>
          <p:nvPr/>
        </p:nvSpPr>
        <p:spPr>
          <a:xfrm>
            <a:off x="7181489" y="5365787"/>
            <a:ext cx="938077" cy="261610"/>
          </a:xfrm>
          <a:prstGeom prst="rect">
            <a:avLst/>
          </a:prstGeom>
          <a:noFill/>
        </p:spPr>
        <p:txBody>
          <a:bodyPr wrap="none" rtlCol="0">
            <a:spAutoFit/>
          </a:bodyPr>
          <a:lstStyle/>
          <a:p>
            <a:r>
              <a:rPr lang="en-GB" sz="1100">
                <a:hlinkClick r:id="rId4"/>
              </a:rPr>
              <a:t>AEI Acoustics</a:t>
            </a:r>
            <a:endParaRPr lang="en-GB" sz="1100"/>
          </a:p>
        </p:txBody>
      </p:sp>
    </p:spTree>
    <p:extLst>
      <p:ext uri="{BB962C8B-B14F-4D97-AF65-F5344CB8AC3E}">
        <p14:creationId xmlns:p14="http://schemas.microsoft.com/office/powerpoint/2010/main" val="271565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1009025"/>
            <a:ext cx="11188765" cy="1325563"/>
          </a:xfrm>
        </p:spPr>
        <p:txBody>
          <a:bodyPr/>
          <a:lstStyle/>
          <a:p>
            <a:r>
              <a:rPr lang="en-GB" b="1">
                <a:solidFill>
                  <a:srgbClr val="228B22"/>
                </a:solidFill>
              </a:rPr>
              <a:t>Overturns / different decisions</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1867172"/>
            <a:ext cx="11338678" cy="38164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a:t>You</a:t>
            </a:r>
            <a:r>
              <a:rPr lang="en-GB" sz="2800" b="1"/>
              <a:t> CAN </a:t>
            </a:r>
            <a:r>
              <a:rPr lang="en-GB" sz="2800"/>
              <a:t>make a different decision to officers</a:t>
            </a:r>
          </a:p>
          <a:p>
            <a:pPr marL="285750" indent="-285750">
              <a:lnSpc>
                <a:spcPct val="150000"/>
              </a:lnSpc>
              <a:buFont typeface="Arial" panose="020B0604020202020204" pitchFamily="34" charset="0"/>
              <a:buChar char="•"/>
            </a:pPr>
            <a:r>
              <a:rPr lang="en-GB" sz="2800"/>
              <a:t>But it </a:t>
            </a:r>
            <a:r>
              <a:rPr lang="en-GB" sz="2800" b="1"/>
              <a:t>MUST </a:t>
            </a:r>
            <a:r>
              <a:rPr lang="en-GB" sz="2800"/>
              <a:t>be justified on planning grounds</a:t>
            </a:r>
          </a:p>
          <a:p>
            <a:pPr marL="285750" indent="-285750">
              <a:lnSpc>
                <a:spcPct val="150000"/>
              </a:lnSpc>
              <a:buFont typeface="Arial" panose="020B0604020202020204" pitchFamily="34" charset="0"/>
              <a:buChar char="•"/>
            </a:pPr>
            <a:r>
              <a:rPr lang="en-GB" sz="2800"/>
              <a:t>Committee must give justified planning reasons</a:t>
            </a:r>
          </a:p>
          <a:p>
            <a:pPr marL="285750" indent="-285750">
              <a:lnSpc>
                <a:spcPct val="150000"/>
              </a:lnSpc>
              <a:buFont typeface="Arial" panose="020B0604020202020204" pitchFamily="34" charset="0"/>
              <a:buChar char="•"/>
            </a:pPr>
            <a:r>
              <a:rPr lang="en-GB" sz="2800"/>
              <a:t>May be subject to appeal (or other challenge)</a:t>
            </a:r>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endParaRPr lang="en-GB" sz="2800"/>
          </a:p>
          <a:p>
            <a:endParaRPr lang="en-GB"/>
          </a:p>
        </p:txBody>
      </p:sp>
      <p:pic>
        <p:nvPicPr>
          <p:cNvPr id="10242" name="Picture 2" descr="Graphic of a red bullhorn and words next to the bullhorn stating 'Follow the rules'">
            <a:extLst>
              <a:ext uri="{FF2B5EF4-FFF2-40B4-BE49-F238E27FC236}">
                <a16:creationId xmlns:a16="http://schemas.microsoft.com/office/drawing/2014/main" id="{BF92F114-3212-E464-D5F9-F0FA0F318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903" y="3775386"/>
            <a:ext cx="37719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66F2DE-D4C3-EE60-3C80-93D5327A9701}"/>
              </a:ext>
            </a:extLst>
          </p:cNvPr>
          <p:cNvSpPr txBox="1"/>
          <p:nvPr/>
        </p:nvSpPr>
        <p:spPr>
          <a:xfrm>
            <a:off x="7804903" y="6191250"/>
            <a:ext cx="577402" cy="369332"/>
          </a:xfrm>
          <a:prstGeom prst="rect">
            <a:avLst/>
          </a:prstGeom>
          <a:noFill/>
        </p:spPr>
        <p:txBody>
          <a:bodyPr wrap="none" rtlCol="0">
            <a:spAutoFit/>
          </a:bodyPr>
          <a:lstStyle/>
          <a:p>
            <a:r>
              <a:rPr lang="en-GB" sz="1100">
                <a:hlinkClick r:id="rId4"/>
              </a:rPr>
              <a:t>iStock</a:t>
            </a:r>
            <a:r>
              <a:rPr lang="en-GB"/>
              <a:t> </a:t>
            </a:r>
          </a:p>
        </p:txBody>
      </p:sp>
    </p:spTree>
    <p:extLst>
      <p:ext uri="{BB962C8B-B14F-4D97-AF65-F5344CB8AC3E}">
        <p14:creationId xmlns:p14="http://schemas.microsoft.com/office/powerpoint/2010/main" val="3452747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1019134"/>
            <a:ext cx="11188765" cy="1325563"/>
          </a:xfrm>
        </p:spPr>
        <p:txBody>
          <a:bodyPr/>
          <a:lstStyle/>
          <a:p>
            <a:r>
              <a:rPr lang="en-GB" b="1">
                <a:solidFill>
                  <a:srgbClr val="228B22"/>
                </a:solidFill>
              </a:rPr>
              <a:t>Reasons for refusal</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1867172"/>
            <a:ext cx="11338678" cy="59708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a:t>Must be:</a:t>
            </a:r>
          </a:p>
          <a:p>
            <a:pPr marL="1828800" lvl="3" indent="-457200">
              <a:lnSpc>
                <a:spcPct val="150000"/>
              </a:lnSpc>
              <a:buFont typeface="Wingdings" panose="05000000000000000000" pitchFamily="2" charset="2"/>
              <a:buChar char="ü"/>
            </a:pPr>
            <a:r>
              <a:rPr lang="en-GB" sz="2800"/>
              <a:t>Accurate</a:t>
            </a:r>
          </a:p>
          <a:p>
            <a:pPr marL="1828800" lvl="3" indent="-457200">
              <a:lnSpc>
                <a:spcPct val="150000"/>
              </a:lnSpc>
              <a:buFont typeface="Wingdings" panose="05000000000000000000" pitchFamily="2" charset="2"/>
              <a:buChar char="ü"/>
            </a:pPr>
            <a:r>
              <a:rPr lang="en-GB" sz="2800"/>
              <a:t>Directly related to the development proposal</a:t>
            </a:r>
          </a:p>
          <a:p>
            <a:pPr marL="1828800" lvl="3" indent="-457200">
              <a:lnSpc>
                <a:spcPct val="150000"/>
              </a:lnSpc>
              <a:buFont typeface="Wingdings" panose="05000000000000000000" pitchFamily="2" charset="2"/>
              <a:buChar char="ü"/>
            </a:pPr>
            <a:r>
              <a:rPr lang="en-GB" sz="2800"/>
              <a:t>Have regard to the development plan</a:t>
            </a:r>
          </a:p>
          <a:p>
            <a:pPr marL="1828800" lvl="3" indent="-457200">
              <a:lnSpc>
                <a:spcPct val="150000"/>
              </a:lnSpc>
              <a:buFont typeface="Wingdings" panose="05000000000000000000" pitchFamily="2" charset="2"/>
              <a:buChar char="ü"/>
            </a:pPr>
            <a:r>
              <a:rPr lang="en-GB" sz="2800"/>
              <a:t>Relate to material considerations</a:t>
            </a:r>
          </a:p>
          <a:p>
            <a:pPr lvl="3">
              <a:lnSpc>
                <a:spcPct val="150000"/>
              </a:lnSpc>
            </a:pPr>
            <a:endParaRPr lang="en-GB" sz="2800"/>
          </a:p>
          <a:p>
            <a:pPr lvl="3">
              <a:lnSpc>
                <a:spcPct val="150000"/>
              </a:lnSpc>
            </a:pPr>
            <a:r>
              <a:rPr lang="en-GB" sz="2800"/>
              <a:t>You can always ask officers for advice	</a:t>
            </a:r>
          </a:p>
          <a:p>
            <a:pPr marL="742950" lvl="1" indent="-285750">
              <a:lnSpc>
                <a:spcPct val="150000"/>
              </a:lnSpc>
              <a:buFont typeface="Arial" panose="020B0604020202020204" pitchFamily="34" charset="0"/>
              <a:buChar char="•"/>
            </a:pPr>
            <a:endParaRPr lang="en-GB" sz="2800"/>
          </a:p>
          <a:p>
            <a:pPr marL="285750" indent="-285750">
              <a:buFont typeface="Arial" panose="020B0604020202020204" pitchFamily="34" charset="0"/>
              <a:buChar char="•"/>
            </a:pPr>
            <a:endParaRPr lang="en-GB" sz="2800"/>
          </a:p>
          <a:p>
            <a:endParaRPr lang="en-GB"/>
          </a:p>
        </p:txBody>
      </p:sp>
    </p:spTree>
    <p:extLst>
      <p:ext uri="{BB962C8B-B14F-4D97-AF65-F5344CB8AC3E}">
        <p14:creationId xmlns:p14="http://schemas.microsoft.com/office/powerpoint/2010/main" val="4087819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74635" y="1000084"/>
            <a:ext cx="11188765" cy="1325563"/>
          </a:xfrm>
        </p:spPr>
        <p:txBody>
          <a:bodyPr/>
          <a:lstStyle/>
          <a:p>
            <a:r>
              <a:rPr lang="en-GB" b="1">
                <a:solidFill>
                  <a:srgbClr val="228B22"/>
                </a:solidFill>
              </a:rPr>
              <a:t>Ask yourself ………	</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1867172"/>
            <a:ext cx="11338678" cy="53245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a:t>What is the </a:t>
            </a:r>
            <a:r>
              <a:rPr lang="en-GB" sz="2800" b="1"/>
              <a:t>‘evidential </a:t>
            </a:r>
            <a:r>
              <a:rPr lang="en-GB" sz="2800" b="1" err="1"/>
              <a:t>basis’</a:t>
            </a:r>
            <a:r>
              <a:rPr lang="en-GB" sz="2800"/>
              <a:t> for the decision?</a:t>
            </a:r>
          </a:p>
          <a:p>
            <a:pPr marL="285750" indent="-285750">
              <a:lnSpc>
                <a:spcPct val="150000"/>
              </a:lnSpc>
              <a:buFont typeface="Arial" panose="020B0604020202020204" pitchFamily="34" charset="0"/>
              <a:buChar char="•"/>
            </a:pPr>
            <a:r>
              <a:rPr lang="en-GB" sz="2800"/>
              <a:t>Is it clear </a:t>
            </a:r>
            <a:r>
              <a:rPr lang="en-GB" sz="2800" b="1"/>
              <a:t>why </a:t>
            </a:r>
            <a:r>
              <a:rPr lang="en-GB" sz="2800"/>
              <a:t>permission is refused?</a:t>
            </a:r>
          </a:p>
          <a:p>
            <a:pPr marL="285750" indent="-285750">
              <a:lnSpc>
                <a:spcPct val="150000"/>
              </a:lnSpc>
              <a:buFont typeface="Arial" panose="020B0604020202020204" pitchFamily="34" charset="0"/>
              <a:buChar char="•"/>
            </a:pPr>
            <a:r>
              <a:rPr lang="en-GB" sz="2800"/>
              <a:t>Can you describe the </a:t>
            </a:r>
            <a:r>
              <a:rPr lang="en-GB" sz="2800" b="1"/>
              <a:t>harm</a:t>
            </a:r>
            <a:r>
              <a:rPr lang="en-GB" sz="2800"/>
              <a:t>…</a:t>
            </a:r>
          </a:p>
          <a:p>
            <a:pPr marL="285750" indent="-285750">
              <a:lnSpc>
                <a:spcPct val="150000"/>
              </a:lnSpc>
              <a:buFont typeface="Arial" panose="020B0604020202020204" pitchFamily="34" charset="0"/>
              <a:buChar char="•"/>
            </a:pPr>
            <a:r>
              <a:rPr lang="en-GB" sz="2800"/>
              <a:t>…and why conditions would not be sufficient?</a:t>
            </a:r>
          </a:p>
          <a:p>
            <a:pPr marL="285750" indent="-285750">
              <a:lnSpc>
                <a:spcPct val="150000"/>
              </a:lnSpc>
              <a:buFont typeface="Arial" panose="020B0604020202020204" pitchFamily="34" charset="0"/>
              <a:buChar char="•"/>
            </a:pPr>
            <a:r>
              <a:rPr lang="en-GB" sz="2800"/>
              <a:t>Is it clear what the</a:t>
            </a:r>
            <a:r>
              <a:rPr lang="en-GB" sz="2800" b="1"/>
              <a:t> policy support </a:t>
            </a:r>
            <a:r>
              <a:rPr lang="en-GB" sz="2800"/>
              <a:t>is for the decision?</a:t>
            </a:r>
          </a:p>
          <a:p>
            <a:pPr marL="285750" indent="-285750">
              <a:lnSpc>
                <a:spcPct val="150000"/>
              </a:lnSpc>
              <a:buFont typeface="Arial" panose="020B0604020202020204" pitchFamily="34" charset="0"/>
              <a:buChar char="•"/>
            </a:pPr>
            <a:r>
              <a:rPr lang="en-GB" sz="2800"/>
              <a:t>Have </a:t>
            </a:r>
            <a:r>
              <a:rPr lang="en-GB" sz="2800" b="1"/>
              <a:t>other material considerations </a:t>
            </a:r>
            <a:r>
              <a:rPr lang="en-GB" sz="2800"/>
              <a:t>been given the appropriate weight?</a:t>
            </a:r>
          </a:p>
          <a:p>
            <a:pPr marL="742950" lvl="1" indent="-285750">
              <a:lnSpc>
                <a:spcPct val="150000"/>
              </a:lnSpc>
              <a:buFont typeface="Arial" panose="020B0604020202020204" pitchFamily="34" charset="0"/>
              <a:buChar char="•"/>
            </a:pPr>
            <a:endParaRPr lang="en-GB" sz="2800"/>
          </a:p>
          <a:p>
            <a:pPr marL="285750" indent="-285750">
              <a:buFont typeface="Arial" panose="020B0604020202020204" pitchFamily="34" charset="0"/>
              <a:buChar char="•"/>
            </a:pPr>
            <a:endParaRPr lang="en-GB" sz="2800"/>
          </a:p>
          <a:p>
            <a:endParaRPr lang="en-GB"/>
          </a:p>
        </p:txBody>
      </p:sp>
    </p:spTree>
    <p:extLst>
      <p:ext uri="{BB962C8B-B14F-4D97-AF65-F5344CB8AC3E}">
        <p14:creationId xmlns:p14="http://schemas.microsoft.com/office/powerpoint/2010/main" val="102456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981034"/>
            <a:ext cx="11188765" cy="1325563"/>
          </a:xfrm>
        </p:spPr>
        <p:txBody>
          <a:bodyPr/>
          <a:lstStyle/>
          <a:p>
            <a:r>
              <a:rPr lang="en-GB" b="1">
                <a:solidFill>
                  <a:srgbClr val="228B22"/>
                </a:solidFill>
              </a:rPr>
              <a:t>Listen to what officers are telling you </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1867172"/>
            <a:ext cx="11338678" cy="5324535"/>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sz="2800"/>
              <a:t>Officers are there to help you make </a:t>
            </a:r>
            <a:r>
              <a:rPr lang="en-GB" sz="2800" b="1"/>
              <a:t>sound</a:t>
            </a:r>
            <a:r>
              <a:rPr lang="en-GB" sz="2800"/>
              <a:t> decisions, not to force you to go with their recommendation</a:t>
            </a:r>
          </a:p>
          <a:p>
            <a:pPr marL="285750" indent="-285750">
              <a:lnSpc>
                <a:spcPct val="150000"/>
              </a:lnSpc>
              <a:buFont typeface="Arial" panose="020B0604020202020204" pitchFamily="34" charset="0"/>
              <a:buChar char="•"/>
            </a:pPr>
            <a:r>
              <a:rPr lang="en-GB" sz="2800"/>
              <a:t>Ask officers for their opinion </a:t>
            </a:r>
            <a:r>
              <a:rPr lang="en-GB" sz="2800" b="1"/>
              <a:t>before</a:t>
            </a:r>
            <a:r>
              <a:rPr lang="en-GB" sz="2800" i="1"/>
              <a:t> </a:t>
            </a:r>
            <a:r>
              <a:rPr lang="en-GB" sz="2800"/>
              <a:t>you vote</a:t>
            </a:r>
            <a:endParaRPr lang="en-GB" sz="2800">
              <a:ea typeface="Calibri"/>
              <a:cs typeface="Calibri"/>
            </a:endParaRPr>
          </a:p>
          <a:p>
            <a:pPr marL="285750" indent="-285750">
              <a:lnSpc>
                <a:spcPct val="150000"/>
              </a:lnSpc>
              <a:buFont typeface="Arial" panose="020B0604020202020204" pitchFamily="34" charset="0"/>
              <a:buChar char="•"/>
            </a:pPr>
            <a:r>
              <a:rPr lang="en-GB" sz="2800"/>
              <a:t>Is the recommendation </a:t>
            </a:r>
            <a:r>
              <a:rPr lang="en-GB" sz="2800" b="1"/>
              <a:t>finely balanced</a:t>
            </a:r>
            <a:r>
              <a:rPr lang="en-GB" sz="2800"/>
              <a:t> or </a:t>
            </a:r>
            <a:r>
              <a:rPr lang="en-GB" sz="2800" b="1"/>
              <a:t>clearly in conformity with an adopted policy</a:t>
            </a:r>
            <a:r>
              <a:rPr lang="en-GB" sz="2800"/>
              <a:t>?</a:t>
            </a:r>
            <a:endParaRPr lang="en-GB" sz="2800">
              <a:ea typeface="Calibri"/>
              <a:cs typeface="Calibri"/>
            </a:endParaRPr>
          </a:p>
          <a:p>
            <a:pPr marL="285750" indent="-285750">
              <a:lnSpc>
                <a:spcPct val="150000"/>
              </a:lnSpc>
              <a:buFont typeface="Arial" panose="020B0604020202020204" pitchFamily="34" charset="0"/>
              <a:buChar char="•"/>
            </a:pPr>
            <a:r>
              <a:rPr lang="en-GB" sz="2800"/>
              <a:t>Officers are there to help you </a:t>
            </a:r>
            <a:r>
              <a:rPr lang="en-GB" sz="2800" b="1"/>
              <a:t>before</a:t>
            </a:r>
            <a:r>
              <a:rPr lang="en-GB" sz="2800"/>
              <a:t> as well as during the meeting</a:t>
            </a:r>
            <a:endParaRPr lang="en-GB" sz="2800">
              <a:ea typeface="Calibri"/>
              <a:cs typeface="Calibri"/>
            </a:endParaRPr>
          </a:p>
          <a:p>
            <a:pPr marL="742950" lvl="1" indent="-285750">
              <a:lnSpc>
                <a:spcPct val="150000"/>
              </a:lnSpc>
              <a:buFont typeface="Arial" panose="020B0604020202020204" pitchFamily="34" charset="0"/>
              <a:buChar char="•"/>
            </a:pPr>
            <a:endParaRPr lang="en-GB" sz="2800"/>
          </a:p>
          <a:p>
            <a:pPr marL="285750" indent="-285750">
              <a:buFont typeface="Arial" panose="020B0604020202020204" pitchFamily="34" charset="0"/>
              <a:buChar char="•"/>
            </a:pPr>
            <a:endParaRPr lang="en-GB" sz="2800"/>
          </a:p>
          <a:p>
            <a:endParaRPr lang="en-GB"/>
          </a:p>
        </p:txBody>
      </p:sp>
    </p:spTree>
    <p:extLst>
      <p:ext uri="{BB962C8B-B14F-4D97-AF65-F5344CB8AC3E}">
        <p14:creationId xmlns:p14="http://schemas.microsoft.com/office/powerpoint/2010/main" val="118908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971509"/>
            <a:ext cx="11188765" cy="1325563"/>
          </a:xfrm>
        </p:spPr>
        <p:txBody>
          <a:bodyPr/>
          <a:lstStyle/>
          <a:p>
            <a:r>
              <a:rPr lang="en-GB" b="1">
                <a:solidFill>
                  <a:srgbClr val="228B22"/>
                </a:solidFill>
              </a:rPr>
              <a:t>Managing meetings </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2042072"/>
            <a:ext cx="11338678" cy="4893647"/>
          </a:xfrm>
          <a:prstGeom prst="rect">
            <a:avLst/>
          </a:prstGeom>
          <a:noFill/>
        </p:spPr>
        <p:txBody>
          <a:bodyPr wrap="square" rtlCol="0">
            <a:spAutoFit/>
          </a:bodyPr>
          <a:lstStyle/>
          <a:p>
            <a:pPr marL="285750" indent="-285750">
              <a:buFont typeface="Arial" panose="020B0604020202020204" pitchFamily="34" charset="0"/>
              <a:buChar char="•"/>
            </a:pPr>
            <a:r>
              <a:rPr lang="en-GB" sz="2800"/>
              <a:t>During the debate, where the committee has reached a different balance of material considerations (to the officer recommendation), officers could be asked to explain to the committee before a motion is made:</a:t>
            </a:r>
          </a:p>
          <a:p>
            <a:pPr marL="742950" lvl="1" indent="-285750">
              <a:buFont typeface="Arial" panose="020B0604020202020204" pitchFamily="34" charset="0"/>
              <a:buChar char="•"/>
            </a:pPr>
            <a:r>
              <a:rPr lang="en-GB" sz="2800"/>
              <a:t>Which issues raised by the members/public can be given weight and why others cannot</a:t>
            </a:r>
          </a:p>
          <a:p>
            <a:pPr marL="742950" lvl="1" indent="-285750">
              <a:buFont typeface="Arial" panose="020B0604020202020204" pitchFamily="34" charset="0"/>
              <a:buChar char="•"/>
            </a:pPr>
            <a:r>
              <a:rPr lang="en-GB" sz="2800"/>
              <a:t>What conditions/reasons are likely to be found reasonable if challenged</a:t>
            </a:r>
          </a:p>
          <a:p>
            <a:pPr marL="742950" lvl="1" indent="-285750">
              <a:buFont typeface="Arial" panose="020B0604020202020204" pitchFamily="34" charset="0"/>
              <a:buChar char="•"/>
            </a:pPr>
            <a:r>
              <a:rPr lang="en-GB" sz="2800"/>
              <a:t>However, as these are public sessions, it is better for Members to seek advice before the meeting </a:t>
            </a:r>
          </a:p>
          <a:p>
            <a:pPr marL="742950" lvl="1" indent="-285750">
              <a:lnSpc>
                <a:spcPct val="150000"/>
              </a:lnSpc>
              <a:buFont typeface="Arial" panose="020B0604020202020204" pitchFamily="34" charset="0"/>
              <a:buChar char="•"/>
            </a:pPr>
            <a:endParaRPr lang="en-GB" sz="2800"/>
          </a:p>
          <a:p>
            <a:pPr marL="285750" indent="-285750">
              <a:buFont typeface="Arial" panose="020B0604020202020204" pitchFamily="34" charset="0"/>
              <a:buChar char="•"/>
            </a:pPr>
            <a:endParaRPr lang="en-GB" sz="2800"/>
          </a:p>
          <a:p>
            <a:endParaRPr lang="en-GB"/>
          </a:p>
        </p:txBody>
      </p:sp>
    </p:spTree>
    <p:extLst>
      <p:ext uri="{BB962C8B-B14F-4D97-AF65-F5344CB8AC3E}">
        <p14:creationId xmlns:p14="http://schemas.microsoft.com/office/powerpoint/2010/main" val="1470043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971509"/>
            <a:ext cx="11188765" cy="1325563"/>
          </a:xfrm>
        </p:spPr>
        <p:txBody>
          <a:bodyPr/>
          <a:lstStyle/>
          <a:p>
            <a:r>
              <a:rPr lang="en-GB" b="1">
                <a:solidFill>
                  <a:srgbClr val="228B22"/>
                </a:solidFill>
              </a:rPr>
              <a:t>Bad evidence </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1964353"/>
            <a:ext cx="11338678" cy="4524315"/>
          </a:xfrm>
          <a:prstGeom prst="rect">
            <a:avLst/>
          </a:prstGeom>
          <a:noFill/>
        </p:spPr>
        <p:txBody>
          <a:bodyPr wrap="square" rtlCol="0">
            <a:spAutoFit/>
          </a:bodyPr>
          <a:lstStyle/>
          <a:p>
            <a:pPr eaLnBrk="1" hangingPunct="1">
              <a:spcBef>
                <a:spcPct val="0"/>
              </a:spcBef>
              <a:buFontTx/>
              <a:buNone/>
            </a:pPr>
            <a:r>
              <a:rPr lang="en-GB" altLang="en-US" sz="2400" b="1">
                <a:solidFill>
                  <a:srgbClr val="000000"/>
                </a:solidFill>
                <a:latin typeface="Times New Roman" panose="02020603050405020304" pitchFamily="18" charset="0"/>
              </a:rPr>
              <a:t>“</a:t>
            </a:r>
            <a:r>
              <a:rPr lang="en-GB" altLang="en-US" sz="2400" b="1">
                <a:solidFill>
                  <a:srgbClr val="000000"/>
                </a:solidFill>
              </a:rPr>
              <a:t>the housing density is much higher than the surrounding area”</a:t>
            </a:r>
          </a:p>
          <a:p>
            <a:pPr eaLnBrk="1" hangingPunct="1">
              <a:spcBef>
                <a:spcPct val="0"/>
              </a:spcBef>
              <a:buFontTx/>
              <a:buNone/>
            </a:pPr>
            <a:r>
              <a:rPr lang="en-GB" altLang="en-US" sz="2400" b="0">
                <a:solidFill>
                  <a:srgbClr val="000000"/>
                </a:solidFill>
              </a:rPr>
              <a:t>xx: what do you mean by “the surrounding area”? and higher by how much, exactly?</a:t>
            </a:r>
            <a:endParaRPr lang="en-US" altLang="en-US" sz="2400" b="0">
              <a:solidFill>
                <a:srgbClr val="000000"/>
              </a:solidFill>
            </a:endParaRPr>
          </a:p>
          <a:p>
            <a:pPr eaLnBrk="1" hangingPunct="1">
              <a:spcBef>
                <a:spcPct val="0"/>
              </a:spcBef>
              <a:buFontTx/>
              <a:buNone/>
            </a:pPr>
            <a:r>
              <a:rPr lang="en-GB" altLang="en-US" sz="2400" b="0">
                <a:solidFill>
                  <a:srgbClr val="000000"/>
                </a:solidFill>
              </a:rPr>
              <a:t>xx: and what if it is? That’s not evidence of </a:t>
            </a:r>
            <a:r>
              <a:rPr lang="en-GB" altLang="en-US" sz="2400" b="0" i="1">
                <a:solidFill>
                  <a:srgbClr val="000000"/>
                </a:solidFill>
              </a:rPr>
              <a:t>harm, </a:t>
            </a:r>
            <a:r>
              <a:rPr lang="en-GB" altLang="en-US" sz="2400" b="0">
                <a:solidFill>
                  <a:srgbClr val="000000"/>
                </a:solidFill>
              </a:rPr>
              <a:t>is it?</a:t>
            </a:r>
          </a:p>
          <a:p>
            <a:pPr eaLnBrk="1" hangingPunct="1">
              <a:spcBef>
                <a:spcPct val="0"/>
              </a:spcBef>
              <a:buFontTx/>
              <a:buNone/>
            </a:pPr>
            <a:endParaRPr lang="en-US" altLang="en-US" sz="2400" b="0">
              <a:solidFill>
                <a:srgbClr val="000000"/>
              </a:solidFill>
            </a:endParaRPr>
          </a:p>
          <a:p>
            <a:pPr eaLnBrk="1" hangingPunct="1">
              <a:spcBef>
                <a:spcPct val="0"/>
              </a:spcBef>
              <a:buFontTx/>
              <a:buNone/>
            </a:pPr>
            <a:r>
              <a:rPr lang="en-GB" altLang="en-US" sz="2400" b="1">
                <a:solidFill>
                  <a:srgbClr val="000000"/>
                </a:solidFill>
              </a:rPr>
              <a:t>“the change of use is unsociable and will cause a disturbance to local residents”</a:t>
            </a:r>
          </a:p>
          <a:p>
            <a:pPr eaLnBrk="1" hangingPunct="1">
              <a:spcBef>
                <a:spcPct val="0"/>
              </a:spcBef>
              <a:buFontTx/>
              <a:buNone/>
            </a:pPr>
            <a:r>
              <a:rPr lang="en-GB" altLang="en-US" sz="2400" b="0">
                <a:solidFill>
                  <a:srgbClr val="000000"/>
                </a:solidFill>
              </a:rPr>
              <a:t>xx</a:t>
            </a:r>
            <a:r>
              <a:rPr lang="en-GB" altLang="en-US" sz="2400" b="0" i="1">
                <a:solidFill>
                  <a:srgbClr val="000000"/>
                </a:solidFill>
              </a:rPr>
              <a:t>:  </a:t>
            </a:r>
            <a:r>
              <a:rPr lang="en-GB" altLang="en-US" sz="2400" b="0">
                <a:solidFill>
                  <a:srgbClr val="000000"/>
                </a:solidFill>
              </a:rPr>
              <a:t>What type of disturbance and where is the evidence to back this up?</a:t>
            </a:r>
            <a:endParaRPr lang="en-US" altLang="en-US" sz="2400" b="0">
              <a:solidFill>
                <a:srgbClr val="000000"/>
              </a:solidFill>
            </a:endParaRPr>
          </a:p>
          <a:p>
            <a:pPr eaLnBrk="1" hangingPunct="1">
              <a:spcBef>
                <a:spcPct val="0"/>
              </a:spcBef>
              <a:buFontTx/>
              <a:buNone/>
            </a:pPr>
            <a:r>
              <a:rPr lang="en-GB" altLang="en-US" sz="2400" b="0">
                <a:solidFill>
                  <a:srgbClr val="000000"/>
                </a:solidFill>
              </a:rPr>
              <a:t>xx:  Has the applicant provided any consultant reports and can they be challenged?</a:t>
            </a:r>
            <a:endParaRPr lang="en-US" altLang="en-US" sz="2400" b="0">
              <a:solidFill>
                <a:srgbClr val="000000"/>
              </a:solidFill>
            </a:endParaRPr>
          </a:p>
          <a:p>
            <a:pPr eaLnBrk="1" hangingPunct="1">
              <a:spcBef>
                <a:spcPct val="0"/>
              </a:spcBef>
              <a:buFontTx/>
              <a:buNone/>
            </a:pPr>
            <a:r>
              <a:rPr lang="en-GB" altLang="en-US" sz="2400" b="0">
                <a:solidFill>
                  <a:srgbClr val="000000"/>
                </a:solidFill>
              </a:rPr>
              <a:t>xx:  What are the hours of operation and will the use take place during unsociable hours?</a:t>
            </a:r>
          </a:p>
          <a:p>
            <a:pPr eaLnBrk="1" hangingPunct="1">
              <a:spcBef>
                <a:spcPct val="0"/>
              </a:spcBef>
              <a:buFontTx/>
              <a:buNone/>
            </a:pPr>
            <a:endParaRPr lang="en-US" altLang="en-US" sz="2400" b="0">
              <a:solidFill>
                <a:srgbClr val="000000"/>
              </a:solidFill>
            </a:endParaRPr>
          </a:p>
          <a:p>
            <a:pPr eaLnBrk="1" hangingPunct="1">
              <a:spcBef>
                <a:spcPct val="0"/>
              </a:spcBef>
              <a:buFontTx/>
              <a:buNone/>
            </a:pPr>
            <a:r>
              <a:rPr lang="en-GB" altLang="en-US" sz="2400" b="1">
                <a:solidFill>
                  <a:srgbClr val="000000"/>
                </a:solidFill>
              </a:rPr>
              <a:t>“the site is a considerable distance from local facilities and the bus service is poor”</a:t>
            </a:r>
          </a:p>
          <a:p>
            <a:pPr eaLnBrk="1" hangingPunct="1">
              <a:spcBef>
                <a:spcPct val="0"/>
              </a:spcBef>
              <a:buFontTx/>
              <a:buNone/>
            </a:pPr>
            <a:r>
              <a:rPr lang="en-GB" altLang="en-US" sz="2400" b="0">
                <a:solidFill>
                  <a:srgbClr val="000000"/>
                </a:solidFill>
              </a:rPr>
              <a:t>xx:  which “local facilities”? how far is “a considerable distance”? how frequent is the bus service?</a:t>
            </a:r>
            <a:endParaRPr lang="en-US" altLang="en-US" sz="24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65561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971509"/>
            <a:ext cx="11188765" cy="1325563"/>
          </a:xfrm>
        </p:spPr>
        <p:txBody>
          <a:bodyPr/>
          <a:lstStyle/>
          <a:p>
            <a:r>
              <a:rPr lang="en-GB" b="1">
                <a:solidFill>
                  <a:srgbClr val="228B22"/>
                </a:solidFill>
              </a:rPr>
              <a:t>Good evidence is a combination of…</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1964353"/>
            <a:ext cx="11338678" cy="5109091"/>
          </a:xfrm>
          <a:prstGeom prst="rect">
            <a:avLst/>
          </a:prstGeom>
          <a:noFill/>
        </p:spPr>
        <p:txBody>
          <a:bodyPr wrap="square" rtlCol="0">
            <a:spAutoFit/>
          </a:bodyPr>
          <a:lstStyle/>
          <a:p>
            <a:pPr marL="0" indent="0" eaLnBrk="1" hangingPunct="1">
              <a:lnSpc>
                <a:spcPct val="80000"/>
              </a:lnSpc>
              <a:buFontTx/>
              <a:buNone/>
              <a:defRPr/>
            </a:pPr>
            <a:r>
              <a:rPr lang="en-GB" sz="2800">
                <a:cs typeface="ＭＳ Ｐゴシック" charset="0"/>
              </a:rPr>
              <a:t>verifiable </a:t>
            </a:r>
            <a:r>
              <a:rPr lang="en-GB" sz="2800" b="1">
                <a:cs typeface="ＭＳ Ｐゴシック" charset="0"/>
              </a:rPr>
              <a:t>fact </a:t>
            </a:r>
            <a:r>
              <a:rPr lang="en-GB" sz="2800">
                <a:cs typeface="ＭＳ Ｐゴシック" charset="0"/>
              </a:rPr>
              <a:t>and informed and reasonable </a:t>
            </a:r>
            <a:r>
              <a:rPr lang="en-GB" sz="2800" b="1">
                <a:cs typeface="ＭＳ Ｐゴシック" charset="0"/>
              </a:rPr>
              <a:t>commentary</a:t>
            </a:r>
            <a:r>
              <a:rPr lang="en-GB" sz="2800">
                <a:cs typeface="ＭＳ Ｐゴシック" charset="0"/>
              </a:rPr>
              <a:t> upon the facts</a:t>
            </a:r>
          </a:p>
          <a:p>
            <a:pPr marL="342900" indent="-342900" eaLnBrk="1" hangingPunct="1">
              <a:lnSpc>
                <a:spcPct val="80000"/>
              </a:lnSpc>
              <a:spcBef>
                <a:spcPts val="1200"/>
              </a:spcBef>
              <a:buFont typeface="Arial" panose="020B0604020202020204" pitchFamily="34" charset="0"/>
              <a:buChar char="•"/>
              <a:defRPr/>
            </a:pPr>
            <a:r>
              <a:rPr lang="en-GB" sz="2400" i="1">
                <a:cs typeface="ＭＳ Ｐゴシック" charset="0"/>
              </a:rPr>
              <a:t>“ the net density of the scheme is 90dph. This compares with an average of 22 </a:t>
            </a:r>
            <a:r>
              <a:rPr lang="en-GB" sz="2400" i="1" err="1">
                <a:cs typeface="ＭＳ Ｐゴシック" charset="0"/>
              </a:rPr>
              <a:t>dph</a:t>
            </a:r>
            <a:r>
              <a:rPr lang="en-GB" sz="2400" i="1">
                <a:cs typeface="ＭＳ Ｐゴシック" charset="0"/>
              </a:rPr>
              <a:t> within the area shown on my plan no 5. In my opinion this great discrepancy, while perhaps not conclusive,  is an indication of the incompatibility of the design with the existing character of the area”</a:t>
            </a:r>
          </a:p>
          <a:p>
            <a:pPr marL="342900" indent="-342900" eaLnBrk="1" hangingPunct="1">
              <a:lnSpc>
                <a:spcPct val="80000"/>
              </a:lnSpc>
              <a:spcBef>
                <a:spcPts val="1200"/>
              </a:spcBef>
              <a:buFont typeface="Arial" panose="020B0604020202020204" pitchFamily="34" charset="0"/>
              <a:buChar char="•"/>
              <a:defRPr/>
            </a:pPr>
            <a:r>
              <a:rPr lang="en-GB" sz="2400" i="1">
                <a:cs typeface="ＭＳ Ｐゴシック" charset="0"/>
              </a:rPr>
              <a:t>“the consultant’s report claims that noise will not impact on local residents but the hours of operation extend to 10pm and there is family housing in the area.  Noise complaints from the business’s other premises in the town has led to action being taken by Environmental Health.  The distance from housing is very similar at 100m from the premises.</a:t>
            </a:r>
          </a:p>
          <a:p>
            <a:pPr marL="342900" indent="-342900" eaLnBrk="1" hangingPunct="1">
              <a:lnSpc>
                <a:spcPct val="80000"/>
              </a:lnSpc>
              <a:spcBef>
                <a:spcPts val="1200"/>
              </a:spcBef>
              <a:buFont typeface="Arial" panose="020B0604020202020204" pitchFamily="34" charset="0"/>
              <a:buChar char="•"/>
              <a:defRPr/>
            </a:pPr>
            <a:r>
              <a:rPr lang="en-GB" sz="2400" i="1">
                <a:cs typeface="ＭＳ Ｐゴシック" charset="0"/>
              </a:rPr>
              <a:t>“the nearest primary school / shop / etc to the site is about…..miles away along an unlit road with no separate footway. I consider it highly unlikely that anyone would make the journey on foot. There is a bus service, but it runs only twice a day. I conclude from this that the vast majority of trips to and from the development will be by private car.”</a:t>
            </a:r>
            <a:endParaRPr lang="en-US" sz="2400" i="1">
              <a:cs typeface="ＭＳ Ｐゴシック" charset="0"/>
            </a:endParaRPr>
          </a:p>
          <a:p>
            <a:pPr eaLnBrk="1" hangingPunct="1">
              <a:spcBef>
                <a:spcPct val="0"/>
              </a:spcBef>
              <a:buFontTx/>
              <a:buNone/>
            </a:pPr>
            <a:endParaRPr lang="en-US" altLang="en-US" sz="24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74634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971509"/>
            <a:ext cx="11188765" cy="1325563"/>
          </a:xfrm>
        </p:spPr>
        <p:txBody>
          <a:bodyPr/>
          <a:lstStyle/>
          <a:p>
            <a:r>
              <a:rPr lang="en-GB" b="1">
                <a:solidFill>
                  <a:srgbClr val="228B22"/>
                </a:solidFill>
              </a:rPr>
              <a:t>Committee application and determination	</a:t>
            </a:r>
          </a:p>
        </p:txBody>
      </p:sp>
      <p:sp>
        <p:nvSpPr>
          <p:cNvPr id="2" name="TextBox 1">
            <a:extLst>
              <a:ext uri="{FF2B5EF4-FFF2-40B4-BE49-F238E27FC236}">
                <a16:creationId xmlns:a16="http://schemas.microsoft.com/office/drawing/2014/main" id="{8EED0CF1-82B1-F6E9-CCB6-D3C270A60772}"/>
              </a:ext>
            </a:extLst>
          </p:cNvPr>
          <p:cNvSpPr txBox="1"/>
          <p:nvPr/>
        </p:nvSpPr>
        <p:spPr>
          <a:xfrm>
            <a:off x="1872497" y="2793028"/>
            <a:ext cx="3537703" cy="2232021"/>
          </a:xfrm>
          <a:prstGeom prst="rect">
            <a:avLst/>
          </a:prstGeom>
          <a:noFill/>
        </p:spPr>
        <p:txBody>
          <a:bodyPr wrap="square" rtlCol="0">
            <a:spAutoFit/>
          </a:bodyPr>
          <a:lstStyle/>
          <a:p>
            <a:pPr algn="ctr" eaLnBrk="1" hangingPunct="1">
              <a:lnSpc>
                <a:spcPct val="150000"/>
              </a:lnSpc>
              <a:spcBef>
                <a:spcPct val="0"/>
              </a:spcBef>
              <a:buFontTx/>
              <a:buNone/>
            </a:pPr>
            <a:r>
              <a:rPr lang="en-US" altLang="en-US" sz="3200" b="0">
                <a:solidFill>
                  <a:srgbClr val="000000"/>
                </a:solidFill>
              </a:rPr>
              <a:t>Come to committee with an </a:t>
            </a:r>
            <a:r>
              <a:rPr lang="en-US" altLang="en-US" sz="3200" b="0" i="1">
                <a:solidFill>
                  <a:srgbClr val="000000"/>
                </a:solidFill>
              </a:rPr>
              <a:t>open </a:t>
            </a:r>
            <a:r>
              <a:rPr lang="en-US" altLang="en-US" sz="3200" b="0">
                <a:solidFill>
                  <a:srgbClr val="000000"/>
                </a:solidFill>
              </a:rPr>
              <a:t>mind, not an </a:t>
            </a:r>
            <a:r>
              <a:rPr lang="en-US" altLang="en-US" sz="3200" b="0" i="1">
                <a:solidFill>
                  <a:srgbClr val="000000"/>
                </a:solidFill>
              </a:rPr>
              <a:t>empty </a:t>
            </a:r>
            <a:r>
              <a:rPr lang="en-US" altLang="en-US" sz="3200" b="0">
                <a:solidFill>
                  <a:srgbClr val="000000"/>
                </a:solidFill>
              </a:rPr>
              <a:t>mind</a:t>
            </a:r>
          </a:p>
        </p:txBody>
      </p:sp>
      <p:pic>
        <p:nvPicPr>
          <p:cNvPr id="3" name="Google Shape;395;p80" descr="Cartoon with person looking into an empty head saying &quot;Hello&quot;">
            <a:extLst>
              <a:ext uri="{FF2B5EF4-FFF2-40B4-BE49-F238E27FC236}">
                <a16:creationId xmlns:a16="http://schemas.microsoft.com/office/drawing/2014/main" id="{56C2489E-EC5F-E03A-08C3-C7F416D3CDC2}"/>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b="1656"/>
          <a:stretch/>
        </p:blipFill>
        <p:spPr bwMode="auto">
          <a:xfrm>
            <a:off x="7496175" y="1989139"/>
            <a:ext cx="3857625"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9993F25-DF0C-9CF8-10C3-3530099B9D53}"/>
              </a:ext>
            </a:extLst>
          </p:cNvPr>
          <p:cNvSpPr txBox="1"/>
          <p:nvPr/>
        </p:nvSpPr>
        <p:spPr>
          <a:xfrm>
            <a:off x="7916955" y="6454588"/>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Calibri"/>
                <a:cs typeface="Calibri"/>
                <a:hlinkClick r:id="rId4"/>
              </a:rPr>
              <a:t>The Cognitive Horse</a:t>
            </a:r>
            <a:endParaRPr lang="en-US" sz="1100">
              <a:ea typeface="Calibri"/>
              <a:cs typeface="Calibri"/>
            </a:endParaRPr>
          </a:p>
        </p:txBody>
      </p:sp>
    </p:spTree>
    <p:extLst>
      <p:ext uri="{BB962C8B-B14F-4D97-AF65-F5344CB8AC3E}">
        <p14:creationId xmlns:p14="http://schemas.microsoft.com/office/powerpoint/2010/main" val="3946664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653142" y="1197044"/>
            <a:ext cx="11836465" cy="1168173"/>
          </a:xfrm>
        </p:spPr>
        <p:txBody>
          <a:bodyPr>
            <a:normAutofit fontScale="90000"/>
          </a:bodyPr>
          <a:lstStyle/>
          <a:p>
            <a:r>
              <a:rPr lang="en-GB" b="1">
                <a:solidFill>
                  <a:srgbClr val="228B22"/>
                </a:solidFill>
              </a:rPr>
              <a:t>When to get involved: The life of a Planning Application </a:t>
            </a:r>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4" name="Content Placeholder 7" descr="Flow chart of the stages of a planning application from pre application to decision">
            <a:extLst>
              <a:ext uri="{FF2B5EF4-FFF2-40B4-BE49-F238E27FC236}">
                <a16:creationId xmlns:a16="http://schemas.microsoft.com/office/drawing/2014/main" id="{3409AD96-407D-7CCF-BA80-4FEE79A5B03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742" b="9894"/>
          <a:stretch/>
        </p:blipFill>
        <p:spPr>
          <a:xfrm>
            <a:off x="547008" y="2204686"/>
            <a:ext cx="11313292" cy="4358039"/>
          </a:xfrm>
        </p:spPr>
      </p:pic>
    </p:spTree>
    <p:extLst>
      <p:ext uri="{BB962C8B-B14F-4D97-AF65-F5344CB8AC3E}">
        <p14:creationId xmlns:p14="http://schemas.microsoft.com/office/powerpoint/2010/main" val="26189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838200" y="1338489"/>
            <a:ext cx="10515600" cy="1168173"/>
          </a:xfrm>
        </p:spPr>
        <p:txBody>
          <a:bodyPr/>
          <a:lstStyle/>
          <a:p>
            <a:r>
              <a:rPr lang="en-GB" b="1">
                <a:solidFill>
                  <a:srgbClr val="228B22"/>
                </a:solidFill>
              </a:rPr>
              <a:t>Objectives or this session</a:t>
            </a:r>
          </a:p>
        </p:txBody>
      </p:sp>
      <p:sp>
        <p:nvSpPr>
          <p:cNvPr id="3" name="Content Placeholder 2">
            <a:extLst>
              <a:ext uri="{FF2B5EF4-FFF2-40B4-BE49-F238E27FC236}">
                <a16:creationId xmlns:a16="http://schemas.microsoft.com/office/drawing/2014/main" id="{F5915DC7-9DAB-BAB7-5CD7-7A278997DF9E}"/>
              </a:ext>
            </a:extLst>
          </p:cNvPr>
          <p:cNvSpPr>
            <a:spLocks noGrp="1"/>
          </p:cNvSpPr>
          <p:nvPr>
            <p:ph idx="1"/>
          </p:nvPr>
        </p:nvSpPr>
        <p:spPr>
          <a:xfrm>
            <a:off x="765110" y="2506661"/>
            <a:ext cx="10515600" cy="3996775"/>
          </a:xfrm>
        </p:spPr>
        <p:txBody>
          <a:bodyPr>
            <a:normAutofit lnSpcReduction="10000"/>
          </a:bodyPr>
          <a:lstStyle/>
          <a:p>
            <a:pPr>
              <a:lnSpc>
                <a:spcPct val="100000"/>
              </a:lnSpc>
            </a:pPr>
            <a:r>
              <a:rPr lang="en-GB"/>
              <a:t>Think about:</a:t>
            </a:r>
          </a:p>
          <a:p>
            <a:pPr lvl="1">
              <a:lnSpc>
                <a:spcPct val="100000"/>
              </a:lnSpc>
            </a:pPr>
            <a:r>
              <a:rPr lang="en-GB"/>
              <a:t>How decisions are made</a:t>
            </a:r>
          </a:p>
          <a:p>
            <a:pPr lvl="1">
              <a:lnSpc>
                <a:spcPct val="100000"/>
              </a:lnSpc>
            </a:pPr>
            <a:r>
              <a:rPr lang="en-GB"/>
              <a:t>How they might be improved</a:t>
            </a:r>
          </a:p>
          <a:p>
            <a:pPr lvl="1">
              <a:lnSpc>
                <a:spcPct val="100000"/>
              </a:lnSpc>
            </a:pPr>
            <a:r>
              <a:rPr lang="en-GB"/>
              <a:t>How to avoid costly mistakes </a:t>
            </a:r>
          </a:p>
          <a:p>
            <a:pPr>
              <a:lnSpc>
                <a:spcPct val="100000"/>
              </a:lnSpc>
            </a:pPr>
            <a:r>
              <a:rPr lang="en-GB"/>
              <a:t>So you can justify them to:</a:t>
            </a:r>
          </a:p>
          <a:p>
            <a:pPr lvl="1">
              <a:lnSpc>
                <a:spcPct val="100000"/>
              </a:lnSpc>
            </a:pPr>
            <a:r>
              <a:rPr lang="en-GB"/>
              <a:t>Applicants</a:t>
            </a:r>
          </a:p>
          <a:p>
            <a:pPr lvl="1">
              <a:lnSpc>
                <a:spcPct val="100000"/>
              </a:lnSpc>
            </a:pPr>
            <a:r>
              <a:rPr lang="en-GB"/>
              <a:t>Residents</a:t>
            </a:r>
          </a:p>
          <a:p>
            <a:pPr lvl="1">
              <a:lnSpc>
                <a:spcPct val="100000"/>
              </a:lnSpc>
            </a:pPr>
            <a:r>
              <a:rPr lang="en-GB"/>
              <a:t>Inspectorate</a:t>
            </a:r>
          </a:p>
          <a:p>
            <a:pPr>
              <a:lnSpc>
                <a:spcPct val="100000"/>
              </a:lnSpc>
            </a:pPr>
            <a:r>
              <a:rPr lang="en-GB"/>
              <a:t>Enhance Council’s reputation as sound and fair decision-makers 	</a:t>
            </a:r>
          </a:p>
        </p:txBody>
      </p:sp>
      <p:cxnSp>
        <p:nvCxnSpPr>
          <p:cNvPr id="34" name="Straight Connector 33">
            <a:extLst>
              <a:ext uri="{FF2B5EF4-FFF2-40B4-BE49-F238E27FC236}">
                <a16:creationId xmlns:a16="http://schemas.microsoft.com/office/drawing/2014/main" id="{23BC9CCC-323A-F977-8F6B-FD8DC3FE1163}"/>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12809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653143" y="1197044"/>
            <a:ext cx="9957708" cy="1168173"/>
          </a:xfrm>
        </p:spPr>
        <p:txBody>
          <a:bodyPr>
            <a:normAutofit fontScale="90000"/>
          </a:bodyPr>
          <a:lstStyle/>
          <a:p>
            <a:r>
              <a:rPr lang="en-GB" b="1">
                <a:solidFill>
                  <a:srgbClr val="228B22"/>
                </a:solidFill>
              </a:rPr>
              <a:t>Summary: Reasonableness and balancing material considerations</a:t>
            </a:r>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Content Placeholder 2">
            <a:extLst>
              <a:ext uri="{FF2B5EF4-FFF2-40B4-BE49-F238E27FC236}">
                <a16:creationId xmlns:a16="http://schemas.microsoft.com/office/drawing/2014/main" id="{DBBAE7DE-8521-7A62-82C2-E0CF4F15ADA3}"/>
              </a:ext>
            </a:extLst>
          </p:cNvPr>
          <p:cNvSpPr>
            <a:spLocks noGrp="1" noChangeArrowheads="1"/>
          </p:cNvSpPr>
          <p:nvPr>
            <p:ph idx="1"/>
          </p:nvPr>
        </p:nvSpPr>
        <p:spPr>
          <a:xfrm>
            <a:off x="765110" y="2371568"/>
            <a:ext cx="10515600" cy="4351338"/>
          </a:xfrm>
        </p:spPr>
        <p:txBody>
          <a:bodyPr/>
          <a:lstStyle/>
          <a:p>
            <a:r>
              <a:rPr lang="en-US" altLang="en-US">
                <a:ea typeface="ＭＳ Ｐゴシック" panose="020B0600070205080204" pitchFamily="34" charset="-128"/>
              </a:rPr>
              <a:t>Decisions on behalf of whole community</a:t>
            </a:r>
          </a:p>
          <a:p>
            <a:r>
              <a:rPr lang="en-US" altLang="en-US">
                <a:ea typeface="ＭＳ Ｐゴシック" panose="020B0600070205080204" pitchFamily="34" charset="-128"/>
              </a:rPr>
              <a:t>Consistency expected -  precedents</a:t>
            </a:r>
          </a:p>
          <a:p>
            <a:r>
              <a:rPr lang="en-US" altLang="en-US">
                <a:ea typeface="ＭＳ Ｐゴシック" panose="020B0600070205080204" pitchFamily="34" charset="-128"/>
              </a:rPr>
              <a:t>Presumption in </a:t>
            </a:r>
            <a:r>
              <a:rPr lang="en-US" altLang="en-US" err="1">
                <a:ea typeface="ＭＳ Ｐゴシック" panose="020B0600070205080204" pitchFamily="34" charset="-128"/>
              </a:rPr>
              <a:t>favour</a:t>
            </a:r>
            <a:r>
              <a:rPr lang="en-US" altLang="en-US">
                <a:ea typeface="ＭＳ Ｐゴシック" panose="020B0600070205080204" pitchFamily="34" charset="-128"/>
              </a:rPr>
              <a:t> of sustainable development - needs explaining often</a:t>
            </a:r>
          </a:p>
          <a:p>
            <a:r>
              <a:rPr lang="en-US" altLang="en-US">
                <a:ea typeface="ＭＳ Ｐゴシック" panose="020B0600070205080204" pitchFamily="34" charset="-128"/>
              </a:rPr>
              <a:t>Officer reports set out material considerations and recommendation but what if your balance is different to the recommendation? </a:t>
            </a:r>
          </a:p>
          <a:p>
            <a:r>
              <a:rPr lang="en-US" altLang="en-US">
                <a:ea typeface="ＭＳ Ｐゴシック" panose="020B0600070205080204" pitchFamily="34" charset="-128"/>
              </a:rPr>
              <a:t>Will you take advice and discuss this and your reasons / conditions in advance?</a:t>
            </a:r>
          </a:p>
          <a:p>
            <a:endParaRPr lang="en-GB" altLang="en-US">
              <a:ea typeface="ＭＳ Ｐゴシック" panose="020B0600070205080204" pitchFamily="34" charset="-128"/>
            </a:endParaRPr>
          </a:p>
        </p:txBody>
      </p:sp>
    </p:spTree>
    <p:extLst>
      <p:ext uri="{BB962C8B-B14F-4D97-AF65-F5344CB8AC3E}">
        <p14:creationId xmlns:p14="http://schemas.microsoft.com/office/powerpoint/2010/main" val="2845128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653143" y="1197044"/>
            <a:ext cx="9957708" cy="1168173"/>
          </a:xfrm>
        </p:spPr>
        <p:txBody>
          <a:bodyPr>
            <a:normAutofit/>
          </a:bodyPr>
          <a:lstStyle/>
          <a:p>
            <a:r>
              <a:rPr lang="en-GB" b="1">
                <a:solidFill>
                  <a:srgbClr val="228B22"/>
                </a:solidFill>
              </a:rPr>
              <a:t>Making planning decisions: Key points</a:t>
            </a:r>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3" name="Content Placeholder 2">
            <a:extLst>
              <a:ext uri="{FF2B5EF4-FFF2-40B4-BE49-F238E27FC236}">
                <a16:creationId xmlns:a16="http://schemas.microsoft.com/office/drawing/2014/main" id="{8839959C-90E2-1975-6544-9A6E6E1B7499}"/>
              </a:ext>
            </a:extLst>
          </p:cNvPr>
          <p:cNvSpPr>
            <a:spLocks noGrp="1" noChangeArrowheads="1"/>
          </p:cNvSpPr>
          <p:nvPr>
            <p:ph idx="1"/>
          </p:nvPr>
        </p:nvSpPr>
        <p:spPr>
          <a:xfrm>
            <a:off x="765175" y="2371725"/>
            <a:ext cx="10515600" cy="4351338"/>
          </a:xfrm>
        </p:spPr>
        <p:txBody>
          <a:bodyPr/>
          <a:lstStyle/>
          <a:p>
            <a:r>
              <a:rPr lang="en-US" altLang="en-US">
                <a:ea typeface="ＭＳ Ｐゴシック" panose="020B0600070205080204" pitchFamily="34" charset="-128"/>
              </a:rPr>
              <a:t>S</a:t>
            </a:r>
            <a:r>
              <a:rPr lang="en-US" altLang="en-US" sz="2800">
                <a:ea typeface="ＭＳ Ｐゴシック" panose="020B0600070205080204" pitchFamily="34" charset="-128"/>
              </a:rPr>
              <a:t>tart with the policies in the development plan</a:t>
            </a:r>
          </a:p>
          <a:p>
            <a:r>
              <a:rPr lang="en-US" altLang="en-US">
                <a:ea typeface="ＭＳ Ｐゴシック" panose="020B0600070205080204" pitchFamily="34" charset="-128"/>
              </a:rPr>
              <a:t>C</a:t>
            </a:r>
            <a:r>
              <a:rPr lang="en-US" altLang="en-US" sz="2800">
                <a:ea typeface="ＭＳ Ｐゴシック" panose="020B0600070205080204" pitchFamily="34" charset="-128"/>
              </a:rPr>
              <a:t>onsider any other relevant policy context, if necessary</a:t>
            </a:r>
          </a:p>
          <a:p>
            <a:r>
              <a:rPr lang="en-US" altLang="en-US">
                <a:ea typeface="ＭＳ Ｐゴシック" panose="020B0600070205080204" pitchFamily="34" charset="-128"/>
              </a:rPr>
              <a:t>T</a:t>
            </a:r>
            <a:r>
              <a:rPr lang="en-US" altLang="en-US" sz="2800">
                <a:ea typeface="ＭＳ Ｐゴシック" panose="020B0600070205080204" pitchFamily="34" charset="-128"/>
              </a:rPr>
              <a:t>ake into account  the assessment of your officers</a:t>
            </a:r>
          </a:p>
          <a:p>
            <a:r>
              <a:rPr lang="en-US" altLang="en-US">
                <a:ea typeface="ＭＳ Ｐゴシック" panose="020B0600070205080204" pitchFamily="34" charset="-128"/>
              </a:rPr>
              <a:t>T</a:t>
            </a:r>
            <a:r>
              <a:rPr lang="en-US" altLang="en-US" sz="2800">
                <a:ea typeface="ＭＳ Ｐゴシック" panose="020B0600070205080204" pitchFamily="34" charset="-128"/>
              </a:rPr>
              <a:t>ake into account all other views – if material</a:t>
            </a:r>
          </a:p>
          <a:p>
            <a:r>
              <a:rPr lang="en-US" altLang="en-US">
                <a:ea typeface="ＭＳ Ｐゴシック" panose="020B0600070205080204" pitchFamily="34" charset="-128"/>
              </a:rPr>
              <a:t>L</a:t>
            </a:r>
            <a:r>
              <a:rPr lang="en-US" altLang="en-US" sz="2800">
                <a:ea typeface="ＭＳ Ｐゴシック" panose="020B0600070205080204" pitchFamily="34" charset="-128"/>
              </a:rPr>
              <a:t>ook at the application on its own merits, and in its particular context</a:t>
            </a:r>
          </a:p>
          <a:p>
            <a:r>
              <a:rPr lang="en-US" altLang="en-US">
                <a:ea typeface="ＭＳ Ｐゴシック" panose="020B0600070205080204" pitchFamily="34" charset="-128"/>
              </a:rPr>
              <a:t>C</a:t>
            </a:r>
            <a:r>
              <a:rPr lang="en-US" altLang="en-US" sz="2800">
                <a:ea typeface="ＭＳ Ｐゴシック" panose="020B0600070205080204" pitchFamily="34" charset="-128"/>
              </a:rPr>
              <a:t>ome to your view in the light of the officers’ assessment and recommendation</a:t>
            </a:r>
          </a:p>
          <a:p>
            <a:endParaRPr lang="en-GB" altLang="en-US">
              <a:ea typeface="ＭＳ Ｐゴシック" panose="020B0600070205080204" pitchFamily="34" charset="-128"/>
            </a:endParaRPr>
          </a:p>
        </p:txBody>
      </p:sp>
    </p:spTree>
    <p:extLst>
      <p:ext uri="{BB962C8B-B14F-4D97-AF65-F5344CB8AC3E}">
        <p14:creationId xmlns:p14="http://schemas.microsoft.com/office/powerpoint/2010/main" val="3717147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653143" y="1197044"/>
            <a:ext cx="9957708" cy="1168173"/>
          </a:xfrm>
        </p:spPr>
        <p:txBody>
          <a:bodyPr>
            <a:normAutofit/>
          </a:bodyPr>
          <a:lstStyle/>
          <a:p>
            <a:r>
              <a:rPr lang="en-GB" b="1">
                <a:solidFill>
                  <a:srgbClr val="228B22"/>
                </a:solidFill>
              </a:rPr>
              <a:t>Take away tips</a:t>
            </a:r>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4" name="Content Placeholder 2">
            <a:extLst>
              <a:ext uri="{FF2B5EF4-FFF2-40B4-BE49-F238E27FC236}">
                <a16:creationId xmlns:a16="http://schemas.microsoft.com/office/drawing/2014/main" id="{C52F6AD1-9A4A-AC1F-9957-DF4AE571AD9C}"/>
              </a:ext>
            </a:extLst>
          </p:cNvPr>
          <p:cNvSpPr>
            <a:spLocks noGrp="1" noChangeArrowheads="1"/>
          </p:cNvSpPr>
          <p:nvPr>
            <p:ph idx="1"/>
          </p:nvPr>
        </p:nvSpPr>
        <p:spPr>
          <a:xfrm>
            <a:off x="765175" y="2371725"/>
            <a:ext cx="10515600" cy="4351338"/>
          </a:xfrm>
        </p:spPr>
        <p:txBody>
          <a:bodyPr/>
          <a:lstStyle/>
          <a:p>
            <a:r>
              <a:rPr lang="en-US" altLang="en-US">
                <a:ea typeface="ＭＳ Ｐゴシック" panose="020B0600070205080204" pitchFamily="34" charset="-128"/>
              </a:rPr>
              <a:t>Follow codes of conduct</a:t>
            </a:r>
          </a:p>
          <a:p>
            <a:r>
              <a:rPr lang="en-US" altLang="en-US">
                <a:ea typeface="ＭＳ Ｐゴシック" panose="020B0600070205080204" pitchFamily="34" charset="-128"/>
              </a:rPr>
              <a:t>Start with the development plan</a:t>
            </a:r>
          </a:p>
          <a:p>
            <a:r>
              <a:rPr lang="en-US" altLang="en-US">
                <a:ea typeface="ＭＳ Ｐゴシック" panose="020B0600070205080204" pitchFamily="34" charset="-128"/>
              </a:rPr>
              <a:t>Take everything </a:t>
            </a:r>
            <a:r>
              <a:rPr lang="en-US" altLang="en-US" b="1">
                <a:ea typeface="ＭＳ Ｐゴシック" panose="020B0600070205080204" pitchFamily="34" charset="-128"/>
              </a:rPr>
              <a:t>relevant</a:t>
            </a:r>
            <a:r>
              <a:rPr lang="en-US" altLang="en-US">
                <a:ea typeface="ＭＳ Ｐゴシック" panose="020B0600070205080204" pitchFamily="34" charset="-128"/>
              </a:rPr>
              <a:t> into account</a:t>
            </a:r>
          </a:p>
          <a:p>
            <a:r>
              <a:rPr lang="en-US" altLang="en-US">
                <a:ea typeface="ＭＳ Ｐゴシック" panose="020B0600070205080204" pitchFamily="34" charset="-128"/>
              </a:rPr>
              <a:t>Seek advice from officers (planning and legal) </a:t>
            </a:r>
          </a:p>
          <a:p>
            <a:r>
              <a:rPr lang="en-US" altLang="en-US">
                <a:ea typeface="ＭＳ Ｐゴシック" panose="020B0600070205080204" pitchFamily="34" charset="-128"/>
              </a:rPr>
              <a:t>Carefully consider the evidence that might be needed to defend a decision at appeal</a:t>
            </a:r>
          </a:p>
        </p:txBody>
      </p:sp>
    </p:spTree>
    <p:extLst>
      <p:ext uri="{BB962C8B-B14F-4D97-AF65-F5344CB8AC3E}">
        <p14:creationId xmlns:p14="http://schemas.microsoft.com/office/powerpoint/2010/main" val="3422167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653143" y="1197044"/>
            <a:ext cx="9957708" cy="1168173"/>
          </a:xfrm>
        </p:spPr>
        <p:txBody>
          <a:bodyPr>
            <a:normAutofit/>
          </a:bodyPr>
          <a:lstStyle/>
          <a:p>
            <a:r>
              <a:rPr lang="en-GB" b="1">
                <a:solidFill>
                  <a:srgbClr val="228B22"/>
                </a:solidFill>
              </a:rPr>
              <a:t>Take away tips</a:t>
            </a:r>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3" name="Content Placeholder 2">
            <a:extLst>
              <a:ext uri="{FF2B5EF4-FFF2-40B4-BE49-F238E27FC236}">
                <a16:creationId xmlns:a16="http://schemas.microsoft.com/office/drawing/2014/main" id="{A05D0C74-90BB-9F9F-1CB1-7011E089F0CA}"/>
              </a:ext>
            </a:extLst>
          </p:cNvPr>
          <p:cNvSpPr>
            <a:spLocks noGrp="1" noChangeArrowheads="1"/>
          </p:cNvSpPr>
          <p:nvPr>
            <p:ph idx="1"/>
          </p:nvPr>
        </p:nvSpPr>
        <p:spPr>
          <a:xfrm>
            <a:off x="765175" y="2371725"/>
            <a:ext cx="10515600" cy="4351338"/>
          </a:xfrm>
        </p:spPr>
        <p:txBody>
          <a:bodyPr/>
          <a:lstStyle/>
          <a:p>
            <a:r>
              <a:rPr lang="en-US" altLang="en-US">
                <a:ea typeface="ＭＳ Ｐゴシック" panose="020B0600070205080204" pitchFamily="34" charset="-128"/>
              </a:rPr>
              <a:t>Reach a decision that a reasonable decision maker, properly directed, could have reached</a:t>
            </a:r>
          </a:p>
          <a:p>
            <a:r>
              <a:rPr lang="en-US" altLang="en-US">
                <a:ea typeface="ＭＳ Ｐゴシック" panose="020B0600070205080204" pitchFamily="34" charset="-128"/>
              </a:rPr>
              <a:t>If you refuse, make sure you have sound planning reasons which are reasonable </a:t>
            </a:r>
          </a:p>
          <a:p>
            <a:r>
              <a:rPr lang="en-US" altLang="en-US">
                <a:ea typeface="ＭＳ Ｐゴシック" panose="020B0600070205080204" pitchFamily="34" charset="-128"/>
              </a:rPr>
              <a:t>Visit the results of your decisions - to improve quality and consistency of decision making</a:t>
            </a:r>
          </a:p>
          <a:p>
            <a:endParaRPr lang="en-GB" altLang="en-US">
              <a:ea typeface="ＭＳ Ｐゴシック" panose="020B0600070205080204" pitchFamily="34" charset="-128"/>
            </a:endParaRPr>
          </a:p>
        </p:txBody>
      </p:sp>
    </p:spTree>
    <p:extLst>
      <p:ext uri="{BB962C8B-B14F-4D97-AF65-F5344CB8AC3E}">
        <p14:creationId xmlns:p14="http://schemas.microsoft.com/office/powerpoint/2010/main" val="2565062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3339193" y="415994"/>
            <a:ext cx="9957708" cy="1168173"/>
          </a:xfrm>
        </p:spPr>
        <p:txBody>
          <a:bodyPr>
            <a:normAutofit/>
          </a:bodyPr>
          <a:lstStyle/>
          <a:p>
            <a:r>
              <a:rPr lang="en-GB" b="1">
                <a:solidFill>
                  <a:srgbClr val="228B22"/>
                </a:solidFill>
              </a:rPr>
              <a:t>Understand the jargon</a:t>
            </a:r>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4" name="Content Placeholder 2">
            <a:extLst>
              <a:ext uri="{FF2B5EF4-FFF2-40B4-BE49-F238E27FC236}">
                <a16:creationId xmlns:a16="http://schemas.microsoft.com/office/drawing/2014/main" id="{F411DC35-C1D9-0FA0-EAFA-8864C56F054F}"/>
              </a:ext>
            </a:extLst>
          </p:cNvPr>
          <p:cNvSpPr>
            <a:spLocks noGrp="1" noChangeArrowheads="1"/>
          </p:cNvSpPr>
          <p:nvPr>
            <p:ph idx="1"/>
          </p:nvPr>
        </p:nvSpPr>
        <p:spPr>
          <a:xfrm>
            <a:off x="468313" y="1314450"/>
            <a:ext cx="11723687" cy="5275263"/>
          </a:xfrm>
        </p:spPr>
        <p:txBody>
          <a:bodyPr numCol="3">
            <a:noAutofit/>
          </a:bodyPr>
          <a:lstStyle/>
          <a:p>
            <a:pPr marL="0" indent="0">
              <a:buFontTx/>
              <a:buNone/>
              <a:defRPr/>
            </a:pPr>
            <a:r>
              <a:rPr lang="en-GB" altLang="en-US" sz="1400" b="1">
                <a:solidFill>
                  <a:srgbClr val="228B22"/>
                </a:solidFill>
                <a:ea typeface="ＭＳ Ｐゴシック" panose="020B0600070205080204" pitchFamily="34" charset="-128"/>
              </a:rPr>
              <a:t>AH</a:t>
            </a:r>
            <a:r>
              <a:rPr lang="en-GB" altLang="en-US" sz="1400">
                <a:ea typeface="ＭＳ Ｐゴシック" panose="020B0600070205080204" pitchFamily="34" charset="-128"/>
              </a:rPr>
              <a:t> – Affordable housing</a:t>
            </a:r>
          </a:p>
          <a:p>
            <a:pPr marL="0" indent="0">
              <a:buFontTx/>
              <a:buNone/>
              <a:defRPr/>
            </a:pPr>
            <a:r>
              <a:rPr lang="en-GB" altLang="en-US" sz="1400" b="1">
                <a:solidFill>
                  <a:srgbClr val="228B22"/>
                </a:solidFill>
                <a:ea typeface="ＭＳ Ｐゴシック" panose="020B0600070205080204" pitchFamily="34" charset="-128"/>
              </a:rPr>
              <a:t>AMR</a:t>
            </a:r>
            <a:r>
              <a:rPr lang="en-GB" altLang="en-US" sz="1400">
                <a:ea typeface="ＭＳ Ｐゴシック" panose="020B0600070205080204" pitchFamily="34" charset="-128"/>
              </a:rPr>
              <a:t> – Annual Monitoring Report</a:t>
            </a:r>
          </a:p>
          <a:p>
            <a:pPr marL="0" indent="0">
              <a:buFontTx/>
              <a:buNone/>
              <a:defRPr/>
            </a:pPr>
            <a:r>
              <a:rPr lang="en-GB" sz="1400" b="1">
                <a:solidFill>
                  <a:srgbClr val="228B22"/>
                </a:solidFill>
              </a:rPr>
              <a:t>AONB</a:t>
            </a:r>
            <a:r>
              <a:rPr lang="en-GB" sz="1400"/>
              <a:t> – Area of Outstanding Natural Beauty</a:t>
            </a:r>
          </a:p>
          <a:p>
            <a:pPr marL="0" indent="0">
              <a:buFontTx/>
              <a:buNone/>
              <a:defRPr/>
            </a:pPr>
            <a:r>
              <a:rPr lang="en-GB" sz="1400" b="1">
                <a:solidFill>
                  <a:srgbClr val="228B22"/>
                </a:solidFill>
              </a:rPr>
              <a:t>AQMA</a:t>
            </a:r>
            <a:r>
              <a:rPr lang="en-GB" sz="1400"/>
              <a:t> – Air Quality Management Area</a:t>
            </a:r>
          </a:p>
          <a:p>
            <a:pPr marL="0" indent="0">
              <a:buFontTx/>
              <a:buNone/>
              <a:defRPr/>
            </a:pPr>
            <a:r>
              <a:rPr lang="en-GB" altLang="en-US" sz="1400" b="1">
                <a:solidFill>
                  <a:srgbClr val="228B22"/>
                </a:solidFill>
                <a:ea typeface="ＭＳ Ｐゴシック" panose="020B0600070205080204" pitchFamily="34" charset="-128"/>
              </a:rPr>
              <a:t>BNG</a:t>
            </a:r>
            <a:r>
              <a:rPr lang="en-GB" altLang="en-US" sz="1400">
                <a:ea typeface="ＭＳ Ｐゴシック" panose="020B0600070205080204" pitchFamily="34" charset="-128"/>
              </a:rPr>
              <a:t> – Biodiversity Net Gain</a:t>
            </a:r>
          </a:p>
          <a:p>
            <a:pPr marL="0" indent="0">
              <a:buFontTx/>
              <a:buNone/>
              <a:defRPr/>
            </a:pPr>
            <a:r>
              <a:rPr lang="en-GB" sz="1400" b="1">
                <a:solidFill>
                  <a:srgbClr val="228B22"/>
                </a:solidFill>
              </a:rPr>
              <a:t>CIL</a:t>
            </a:r>
            <a:r>
              <a:rPr lang="en-GB" sz="1400"/>
              <a:t> – Community Infrastructure Levy</a:t>
            </a:r>
          </a:p>
          <a:p>
            <a:pPr marL="0" indent="0">
              <a:buFontTx/>
              <a:buNone/>
              <a:defRPr/>
            </a:pPr>
            <a:r>
              <a:rPr lang="en-GB" sz="1400" b="1">
                <a:solidFill>
                  <a:srgbClr val="228B22"/>
                </a:solidFill>
              </a:rPr>
              <a:t>CPO</a:t>
            </a:r>
            <a:r>
              <a:rPr lang="en-GB" sz="1400"/>
              <a:t> – Compulsory Purchase Order</a:t>
            </a:r>
          </a:p>
          <a:p>
            <a:pPr marL="0" indent="0">
              <a:buFontTx/>
              <a:buNone/>
              <a:defRPr/>
            </a:pPr>
            <a:r>
              <a:rPr lang="en-GB" sz="1400" b="1">
                <a:solidFill>
                  <a:srgbClr val="228B22"/>
                </a:solidFill>
              </a:rPr>
              <a:t>DAS</a:t>
            </a:r>
            <a:r>
              <a:rPr lang="en-GB" sz="1400"/>
              <a:t> – Design and Access Statement</a:t>
            </a:r>
          </a:p>
          <a:p>
            <a:pPr marL="0" indent="0">
              <a:buFontTx/>
              <a:buNone/>
              <a:defRPr/>
            </a:pPr>
            <a:r>
              <a:rPr lang="en-GB" altLang="en-US" sz="1400" b="1">
                <a:solidFill>
                  <a:srgbClr val="228B22"/>
                </a:solidFill>
                <a:ea typeface="ＭＳ Ｐゴシック" panose="020B0600070205080204" pitchFamily="34" charset="-128"/>
              </a:rPr>
              <a:t>DP</a:t>
            </a:r>
            <a:r>
              <a:rPr lang="en-GB" altLang="en-US" sz="1400">
                <a:ea typeface="ＭＳ Ｐゴシック" panose="020B0600070205080204" pitchFamily="34" charset="-128"/>
              </a:rPr>
              <a:t> – Development Plan</a:t>
            </a:r>
          </a:p>
          <a:p>
            <a:pPr marL="0" indent="0">
              <a:buFontTx/>
              <a:buNone/>
              <a:defRPr/>
            </a:pPr>
            <a:r>
              <a:rPr lang="en-GB" altLang="en-US" sz="1400" b="1">
                <a:solidFill>
                  <a:srgbClr val="228B22"/>
                </a:solidFill>
                <a:ea typeface="ＭＳ Ｐゴシック" panose="020B0600070205080204" pitchFamily="34" charset="-128"/>
              </a:rPr>
              <a:t>EIA</a:t>
            </a:r>
            <a:r>
              <a:rPr lang="en-GB" altLang="en-US" sz="1400">
                <a:ea typeface="ＭＳ Ｐゴシック" panose="020B0600070205080204" pitchFamily="34" charset="-128"/>
              </a:rPr>
              <a:t> – Environmental Impact Assessment</a:t>
            </a:r>
          </a:p>
          <a:p>
            <a:pPr marL="0" indent="0">
              <a:buFontTx/>
              <a:buNone/>
              <a:defRPr/>
            </a:pPr>
            <a:r>
              <a:rPr lang="en-GB" sz="1400" b="1">
                <a:solidFill>
                  <a:srgbClr val="228B22"/>
                </a:solidFill>
              </a:rPr>
              <a:t>GPDO</a:t>
            </a:r>
            <a:r>
              <a:rPr lang="en-GB" sz="1400"/>
              <a:t> – General Permitted Development Order</a:t>
            </a:r>
          </a:p>
          <a:p>
            <a:pPr marL="0" indent="0">
              <a:buFontTx/>
              <a:buNone/>
              <a:defRPr/>
            </a:pPr>
            <a:r>
              <a:rPr lang="en-GB" sz="1400" b="1">
                <a:solidFill>
                  <a:srgbClr val="228B22"/>
                </a:solidFill>
              </a:rPr>
              <a:t>HDT</a:t>
            </a:r>
            <a:r>
              <a:rPr lang="en-GB" sz="1400"/>
              <a:t> – Housing Delivery Test</a:t>
            </a:r>
          </a:p>
          <a:p>
            <a:pPr marL="0" indent="0">
              <a:buFontTx/>
              <a:buNone/>
              <a:defRPr/>
            </a:pPr>
            <a:r>
              <a:rPr lang="en-GB" altLang="en-US" sz="1400" b="1">
                <a:solidFill>
                  <a:srgbClr val="228B22"/>
                </a:solidFill>
                <a:ea typeface="ＭＳ Ｐゴシック" panose="020B0600070205080204" pitchFamily="34" charset="-128"/>
              </a:rPr>
              <a:t>HER</a:t>
            </a:r>
            <a:r>
              <a:rPr lang="en-GB" altLang="en-US" sz="1400">
                <a:ea typeface="ＭＳ Ｐゴシック" panose="020B0600070205080204" pitchFamily="34" charset="-128"/>
              </a:rPr>
              <a:t> – Historic Environment Record</a:t>
            </a:r>
          </a:p>
          <a:p>
            <a:pPr marL="0" indent="0">
              <a:buFontTx/>
              <a:buNone/>
              <a:defRPr/>
            </a:pPr>
            <a:r>
              <a:rPr lang="en-GB" sz="1400" b="1">
                <a:solidFill>
                  <a:srgbClr val="228B22"/>
                </a:solidFill>
              </a:rPr>
              <a:t>HMO</a:t>
            </a:r>
            <a:r>
              <a:rPr lang="en-GB" sz="1400"/>
              <a:t> – House in Multiple Occupation</a:t>
            </a:r>
          </a:p>
          <a:p>
            <a:pPr marL="0" indent="0">
              <a:buFontTx/>
              <a:buNone/>
              <a:defRPr/>
            </a:pPr>
            <a:r>
              <a:rPr lang="en-GB" altLang="en-US" sz="1400" b="1">
                <a:solidFill>
                  <a:srgbClr val="228B22"/>
                </a:solidFill>
                <a:ea typeface="ＭＳ Ｐゴシック" panose="020B0600070205080204" pitchFamily="34" charset="-128"/>
              </a:rPr>
              <a:t>HRA</a:t>
            </a:r>
            <a:r>
              <a:rPr lang="en-GB" altLang="en-US" sz="1400">
                <a:ea typeface="ＭＳ Ｐゴシック" panose="020B0600070205080204" pitchFamily="34" charset="-128"/>
              </a:rPr>
              <a:t> – Habitats Regulation Assessment</a:t>
            </a:r>
          </a:p>
          <a:p>
            <a:pPr marL="0" indent="0">
              <a:buFontTx/>
              <a:buNone/>
              <a:defRPr/>
            </a:pPr>
            <a:r>
              <a:rPr lang="en-GB" sz="1400" b="1">
                <a:solidFill>
                  <a:srgbClr val="228B22"/>
                </a:solidFill>
              </a:rPr>
              <a:t>LBC</a:t>
            </a:r>
            <a:r>
              <a:rPr lang="en-GB" sz="1400"/>
              <a:t> – Listed Building Consent</a:t>
            </a:r>
          </a:p>
          <a:p>
            <a:pPr marL="0" indent="0">
              <a:buFontTx/>
              <a:buNone/>
              <a:defRPr/>
            </a:pPr>
            <a:r>
              <a:rPr lang="en-GB" sz="1400" b="1">
                <a:solidFill>
                  <a:srgbClr val="228B22"/>
                </a:solidFill>
              </a:rPr>
              <a:t>LDC</a:t>
            </a:r>
            <a:r>
              <a:rPr lang="en-GB" sz="1400"/>
              <a:t> – Lawful Development Certificate</a:t>
            </a:r>
          </a:p>
          <a:p>
            <a:pPr marL="0" indent="0">
              <a:buFontTx/>
              <a:buNone/>
              <a:defRPr/>
            </a:pPr>
            <a:r>
              <a:rPr lang="en-GB" sz="1400" b="1">
                <a:solidFill>
                  <a:srgbClr val="228B22"/>
                </a:solidFill>
              </a:rPr>
              <a:t>LDO</a:t>
            </a:r>
            <a:r>
              <a:rPr lang="en-GB" sz="1400"/>
              <a:t> – Local Development Order</a:t>
            </a:r>
          </a:p>
          <a:p>
            <a:pPr marL="0" indent="0">
              <a:buFontTx/>
              <a:buNone/>
              <a:defRPr/>
            </a:pPr>
            <a:r>
              <a:rPr lang="en-GB" sz="1400" b="1">
                <a:solidFill>
                  <a:srgbClr val="228B22"/>
                </a:solidFill>
              </a:rPr>
              <a:t>LNR</a:t>
            </a:r>
            <a:r>
              <a:rPr lang="en-GB" sz="1400"/>
              <a:t> – Local Nature Reserve</a:t>
            </a:r>
          </a:p>
          <a:p>
            <a:pPr marL="0" indent="0">
              <a:buFontTx/>
              <a:buNone/>
              <a:defRPr/>
            </a:pPr>
            <a:r>
              <a:rPr lang="en-GB" altLang="en-US" sz="1400" b="1">
                <a:solidFill>
                  <a:srgbClr val="228B22"/>
                </a:solidFill>
              </a:rPr>
              <a:t>LP</a:t>
            </a:r>
            <a:r>
              <a:rPr lang="en-GB" altLang="en-US" sz="1400"/>
              <a:t> – Local Plan</a:t>
            </a:r>
          </a:p>
          <a:p>
            <a:pPr marL="0" indent="0">
              <a:buFontTx/>
              <a:buNone/>
              <a:defRPr/>
            </a:pPr>
            <a:r>
              <a:rPr lang="en-GB" altLang="en-US" sz="1400" b="1">
                <a:solidFill>
                  <a:srgbClr val="228B22"/>
                </a:solidFill>
              </a:rPr>
              <a:t>LPA</a:t>
            </a:r>
            <a:r>
              <a:rPr lang="en-GB" altLang="en-US" sz="1400"/>
              <a:t> – Local Planning Authority</a:t>
            </a:r>
          </a:p>
          <a:p>
            <a:pPr marL="0" indent="0">
              <a:buFontTx/>
              <a:buNone/>
              <a:defRPr/>
            </a:pPr>
            <a:r>
              <a:rPr lang="en-GB" altLang="en-US" sz="1400" b="1">
                <a:solidFill>
                  <a:srgbClr val="228B22"/>
                </a:solidFill>
              </a:rPr>
              <a:t>NDO</a:t>
            </a:r>
            <a:r>
              <a:rPr lang="en-GB" altLang="en-US" sz="1400"/>
              <a:t> – Neighbourhood Development Order</a:t>
            </a:r>
          </a:p>
          <a:p>
            <a:pPr marL="0" indent="0">
              <a:buFontTx/>
              <a:buNone/>
              <a:defRPr/>
            </a:pPr>
            <a:r>
              <a:rPr lang="en-GB" altLang="en-US" sz="1400" b="1">
                <a:solidFill>
                  <a:srgbClr val="228B22"/>
                </a:solidFill>
              </a:rPr>
              <a:t>NPPF</a:t>
            </a:r>
            <a:r>
              <a:rPr lang="en-GB" altLang="en-US" sz="1400"/>
              <a:t> – National Planning Policy Framework</a:t>
            </a:r>
          </a:p>
          <a:p>
            <a:pPr marL="0" indent="0">
              <a:buFontTx/>
              <a:buNone/>
              <a:defRPr/>
            </a:pPr>
            <a:r>
              <a:rPr lang="en-GB" altLang="en-US" sz="1400" b="1">
                <a:solidFill>
                  <a:srgbClr val="228B22"/>
                </a:solidFill>
              </a:rPr>
              <a:t>OAN</a:t>
            </a:r>
            <a:r>
              <a:rPr lang="en-GB" altLang="en-US" sz="1400"/>
              <a:t> – Objectively Assessed Need</a:t>
            </a:r>
          </a:p>
          <a:p>
            <a:pPr marL="0" indent="0">
              <a:buFontTx/>
              <a:buNone/>
              <a:defRPr/>
            </a:pPr>
            <a:r>
              <a:rPr lang="en-GB" altLang="en-US" sz="1400" b="1">
                <a:solidFill>
                  <a:srgbClr val="228B22"/>
                </a:solidFill>
              </a:rPr>
              <a:t>PD</a:t>
            </a:r>
            <a:r>
              <a:rPr lang="en-GB" altLang="en-US" sz="1400"/>
              <a:t> – Permitted Development</a:t>
            </a:r>
          </a:p>
          <a:p>
            <a:pPr marL="0" indent="0">
              <a:buFontTx/>
              <a:buNone/>
              <a:defRPr/>
            </a:pPr>
            <a:r>
              <a:rPr lang="en-GB" altLang="en-US" sz="1400" b="1">
                <a:solidFill>
                  <a:srgbClr val="228B22"/>
                </a:solidFill>
              </a:rPr>
              <a:t>PINS</a:t>
            </a:r>
            <a:r>
              <a:rPr lang="en-GB" altLang="en-US" sz="1400"/>
              <a:t> – Planning Inspectorate</a:t>
            </a:r>
          </a:p>
          <a:p>
            <a:pPr marL="0" indent="0">
              <a:buFontTx/>
              <a:buNone/>
              <a:defRPr/>
            </a:pPr>
            <a:r>
              <a:rPr lang="en-GB" altLang="en-US" sz="1400" b="1">
                <a:solidFill>
                  <a:srgbClr val="228B22"/>
                </a:solidFill>
              </a:rPr>
              <a:t>PPA</a:t>
            </a:r>
            <a:r>
              <a:rPr lang="en-GB" altLang="en-US" sz="1400"/>
              <a:t> – Planning Performance Agreement</a:t>
            </a:r>
          </a:p>
          <a:p>
            <a:pPr marL="0" indent="0">
              <a:buFontTx/>
              <a:buNone/>
              <a:defRPr/>
            </a:pPr>
            <a:r>
              <a:rPr lang="en-GB" altLang="en-US" sz="1400" b="1">
                <a:solidFill>
                  <a:srgbClr val="228B22"/>
                </a:solidFill>
              </a:rPr>
              <a:t>PPG</a:t>
            </a:r>
            <a:r>
              <a:rPr lang="en-GB" altLang="en-US" sz="1400"/>
              <a:t> – Planning Practice Guidance</a:t>
            </a:r>
          </a:p>
          <a:p>
            <a:pPr marL="0" indent="0">
              <a:buFontTx/>
              <a:buNone/>
              <a:defRPr/>
            </a:pPr>
            <a:r>
              <a:rPr lang="en-GB" altLang="en-US" sz="1400" b="1">
                <a:solidFill>
                  <a:srgbClr val="228B22"/>
                </a:solidFill>
              </a:rPr>
              <a:t>Pre app </a:t>
            </a:r>
            <a:r>
              <a:rPr lang="en-GB" altLang="en-US" sz="1400"/>
              <a:t>– pre application discussions</a:t>
            </a:r>
          </a:p>
          <a:p>
            <a:pPr marL="0" indent="0">
              <a:buFontTx/>
              <a:buNone/>
              <a:defRPr/>
            </a:pPr>
            <a:r>
              <a:rPr lang="en-GB" altLang="en-US" sz="1400" b="1">
                <a:solidFill>
                  <a:srgbClr val="228B22"/>
                </a:solidFill>
              </a:rPr>
              <a:t>RIGS</a:t>
            </a:r>
            <a:r>
              <a:rPr lang="en-GB" altLang="en-US" sz="1400"/>
              <a:t> – Regionally Important Geological Sites</a:t>
            </a:r>
          </a:p>
          <a:p>
            <a:pPr marL="0" indent="0">
              <a:buFontTx/>
              <a:buNone/>
              <a:defRPr/>
            </a:pPr>
            <a:r>
              <a:rPr lang="en-GB" altLang="en-US" sz="1400" b="1">
                <a:solidFill>
                  <a:srgbClr val="228B22"/>
                </a:solidFill>
              </a:rPr>
              <a:t>S106</a:t>
            </a:r>
            <a:r>
              <a:rPr lang="en-GB" altLang="en-US" sz="1400"/>
              <a:t> – Planning obligation</a:t>
            </a:r>
          </a:p>
          <a:p>
            <a:pPr marL="0" indent="0">
              <a:buFontTx/>
              <a:buNone/>
              <a:defRPr/>
            </a:pPr>
            <a:r>
              <a:rPr lang="en-GB" altLang="en-US" sz="1400" b="1">
                <a:solidFill>
                  <a:srgbClr val="228B22"/>
                </a:solidFill>
              </a:rPr>
              <a:t>SA</a:t>
            </a:r>
            <a:r>
              <a:rPr lang="en-GB" altLang="en-US" sz="1400"/>
              <a:t> – Sustainability Appraisal</a:t>
            </a:r>
          </a:p>
          <a:p>
            <a:pPr marL="0" indent="0">
              <a:buFontTx/>
              <a:buNone/>
              <a:defRPr/>
            </a:pPr>
            <a:r>
              <a:rPr lang="en-GB" altLang="en-US" sz="1400" b="1">
                <a:solidFill>
                  <a:srgbClr val="228B22"/>
                </a:solidFill>
              </a:rPr>
              <a:t>SAC</a:t>
            </a:r>
            <a:r>
              <a:rPr lang="en-GB" altLang="en-US" sz="1400"/>
              <a:t> – Special Areas of Conservation</a:t>
            </a:r>
          </a:p>
          <a:p>
            <a:pPr marL="0" indent="0">
              <a:buFontTx/>
              <a:buNone/>
              <a:defRPr/>
            </a:pPr>
            <a:r>
              <a:rPr lang="en-GB" altLang="en-US" sz="1400" b="1">
                <a:solidFill>
                  <a:srgbClr val="228B22"/>
                </a:solidFill>
              </a:rPr>
              <a:t>SEA</a:t>
            </a:r>
            <a:r>
              <a:rPr lang="en-GB" altLang="en-US" sz="1400"/>
              <a:t> – Strategic Environmental Assessment</a:t>
            </a:r>
          </a:p>
          <a:p>
            <a:pPr marL="0" indent="0">
              <a:buFontTx/>
              <a:buNone/>
              <a:defRPr/>
            </a:pPr>
            <a:r>
              <a:rPr lang="en-GB" altLang="en-US" sz="1400" b="1">
                <a:solidFill>
                  <a:srgbClr val="228B22"/>
                </a:solidFill>
              </a:rPr>
              <a:t>SEP</a:t>
            </a:r>
            <a:r>
              <a:rPr lang="en-GB" altLang="en-US" sz="1400"/>
              <a:t> – Strategic Economic Plan</a:t>
            </a:r>
          </a:p>
          <a:p>
            <a:pPr marL="0" indent="0">
              <a:buFontTx/>
              <a:buNone/>
              <a:defRPr/>
            </a:pPr>
            <a:r>
              <a:rPr lang="en-GB" altLang="en-US" sz="1400" b="1">
                <a:solidFill>
                  <a:srgbClr val="228B22"/>
                </a:solidFill>
              </a:rPr>
              <a:t>SFRA</a:t>
            </a:r>
            <a:r>
              <a:rPr lang="en-GB" altLang="en-US" sz="1400"/>
              <a:t> – Strategic Flood Risk Assessment</a:t>
            </a:r>
          </a:p>
          <a:p>
            <a:pPr marL="0" indent="0">
              <a:buFontTx/>
              <a:buNone/>
              <a:defRPr/>
            </a:pPr>
            <a:r>
              <a:rPr lang="en-GB" altLang="en-US" sz="1400" b="1">
                <a:solidFill>
                  <a:srgbClr val="228B22"/>
                </a:solidFill>
              </a:rPr>
              <a:t>SHLAA</a:t>
            </a:r>
            <a:r>
              <a:rPr lang="en-GB" altLang="en-US" sz="1400"/>
              <a:t> – Strategic Housing Land Availability Assessment</a:t>
            </a:r>
          </a:p>
          <a:p>
            <a:pPr marL="0" indent="0">
              <a:buFontTx/>
              <a:buNone/>
              <a:defRPr/>
            </a:pPr>
            <a:r>
              <a:rPr lang="en-GB" altLang="en-US" sz="1400" b="1">
                <a:solidFill>
                  <a:srgbClr val="228B22"/>
                </a:solidFill>
              </a:rPr>
              <a:t>SPA</a:t>
            </a:r>
            <a:r>
              <a:rPr lang="en-GB" altLang="en-US" sz="1400"/>
              <a:t> – Special Protection Areas</a:t>
            </a:r>
          </a:p>
          <a:p>
            <a:pPr marL="0" indent="0">
              <a:buFontTx/>
              <a:buNone/>
              <a:defRPr/>
            </a:pPr>
            <a:r>
              <a:rPr lang="en-GB" altLang="en-US" sz="1400" b="1">
                <a:solidFill>
                  <a:srgbClr val="228B22"/>
                </a:solidFill>
              </a:rPr>
              <a:t>SPD</a:t>
            </a:r>
            <a:r>
              <a:rPr lang="en-GB" altLang="en-US" sz="1400"/>
              <a:t> – Supplementary Planning Document</a:t>
            </a:r>
          </a:p>
          <a:p>
            <a:pPr marL="0" indent="0">
              <a:buFontTx/>
              <a:buNone/>
              <a:defRPr/>
            </a:pPr>
            <a:r>
              <a:rPr lang="en-GB" altLang="en-US" sz="1400" b="1">
                <a:solidFill>
                  <a:srgbClr val="228B22"/>
                </a:solidFill>
              </a:rPr>
              <a:t>SRN</a:t>
            </a:r>
            <a:r>
              <a:rPr lang="en-GB" altLang="en-US" sz="1400"/>
              <a:t> – Strategic Road Net</a:t>
            </a:r>
          </a:p>
          <a:p>
            <a:pPr marL="0" indent="0">
              <a:buFontTx/>
              <a:buNone/>
              <a:defRPr/>
            </a:pPr>
            <a:r>
              <a:rPr lang="en-GB" altLang="en-US" sz="1400" b="1">
                <a:solidFill>
                  <a:srgbClr val="228B22"/>
                </a:solidFill>
              </a:rPr>
              <a:t>SSSI</a:t>
            </a:r>
            <a:r>
              <a:rPr lang="en-GB" altLang="en-US" sz="1400"/>
              <a:t> – Site of Special Scientific Interest</a:t>
            </a:r>
          </a:p>
          <a:p>
            <a:pPr marL="0" indent="0">
              <a:buFontTx/>
              <a:buNone/>
              <a:defRPr/>
            </a:pPr>
            <a:r>
              <a:rPr lang="en-GB" altLang="en-US" sz="1400"/>
              <a:t>work</a:t>
            </a:r>
          </a:p>
          <a:p>
            <a:pPr marL="0" indent="0">
              <a:buFontTx/>
              <a:buNone/>
              <a:defRPr/>
            </a:pPr>
            <a:r>
              <a:rPr lang="en-GB" altLang="en-US" sz="1400" b="1">
                <a:solidFill>
                  <a:srgbClr val="228B22"/>
                </a:solidFill>
              </a:rPr>
              <a:t>TA</a:t>
            </a:r>
            <a:r>
              <a:rPr lang="en-GB" altLang="en-US" sz="1400"/>
              <a:t> – Transport Assessment</a:t>
            </a:r>
          </a:p>
          <a:p>
            <a:pPr marL="0" indent="0">
              <a:buFontTx/>
              <a:buNone/>
              <a:defRPr/>
            </a:pPr>
            <a:r>
              <a:rPr lang="en-GB" altLang="en-US" sz="1400" b="1">
                <a:solidFill>
                  <a:srgbClr val="228B22"/>
                </a:solidFill>
              </a:rPr>
              <a:t>TPO</a:t>
            </a:r>
            <a:r>
              <a:rPr lang="en-GB" altLang="en-US" sz="1400"/>
              <a:t> – Tree Preservation Order</a:t>
            </a:r>
          </a:p>
          <a:p>
            <a:pPr marL="0" indent="0">
              <a:buFontTx/>
              <a:buNone/>
              <a:defRPr/>
            </a:pPr>
            <a:r>
              <a:rPr lang="en-GB" altLang="en-US" sz="1400" b="1">
                <a:solidFill>
                  <a:srgbClr val="228B22"/>
                </a:solidFill>
              </a:rPr>
              <a:t>UCO</a:t>
            </a:r>
            <a:r>
              <a:rPr lang="en-GB" altLang="en-US" sz="1400"/>
              <a:t> – Use Class Order</a:t>
            </a:r>
          </a:p>
          <a:p>
            <a:pPr marL="0" indent="0">
              <a:buFontTx/>
              <a:buNone/>
              <a:defRPr/>
            </a:pPr>
            <a:endParaRPr lang="en-GB" altLang="en-US" sz="1400"/>
          </a:p>
          <a:p>
            <a:pPr marL="0" indent="0">
              <a:buFontTx/>
              <a:buNone/>
              <a:defRPr/>
            </a:pPr>
            <a:endParaRPr lang="en-GB" altLang="en-US" sz="1400"/>
          </a:p>
          <a:p>
            <a:pPr marL="0" indent="0">
              <a:buFontTx/>
              <a:buNone/>
              <a:defRPr/>
            </a:pPr>
            <a:endParaRPr lang="en-GB" altLang="en-US" sz="1400">
              <a:ea typeface="ＭＳ Ｐゴシック" panose="020B0600070205080204" pitchFamily="34" charset="-128"/>
            </a:endParaRPr>
          </a:p>
          <a:p>
            <a:pPr>
              <a:defRPr/>
            </a:pPr>
            <a:endParaRPr lang="en-GB" altLang="en-US" sz="1400">
              <a:ea typeface="ＭＳ Ｐゴシック" panose="020B0600070205080204" pitchFamily="34" charset="-128"/>
            </a:endParaRPr>
          </a:p>
          <a:p>
            <a:pPr>
              <a:defRPr/>
            </a:pPr>
            <a:endParaRPr lang="en-GB" altLang="en-US" sz="1400">
              <a:ea typeface="ＭＳ Ｐゴシック" panose="020B0600070205080204" pitchFamily="34" charset="-128"/>
            </a:endParaRPr>
          </a:p>
        </p:txBody>
      </p:sp>
    </p:spTree>
    <p:extLst>
      <p:ext uri="{BB962C8B-B14F-4D97-AF65-F5344CB8AC3E}">
        <p14:creationId xmlns:p14="http://schemas.microsoft.com/office/powerpoint/2010/main" val="113528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672193" y="1492319"/>
            <a:ext cx="9957708" cy="1168173"/>
          </a:xfrm>
        </p:spPr>
        <p:txBody>
          <a:bodyPr>
            <a:normAutofit/>
          </a:bodyPr>
          <a:lstStyle/>
          <a:p>
            <a:r>
              <a:rPr lang="en-GB" b="1">
                <a:solidFill>
                  <a:srgbClr val="228B22"/>
                </a:solidFill>
              </a:rPr>
              <a:t>Stay in touch: we are at local.gov.uk/pas</a:t>
            </a:r>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6" name="Picture 5">
            <a:extLst>
              <a:ext uri="{FF2B5EF4-FFF2-40B4-BE49-F238E27FC236}">
                <a16:creationId xmlns:a16="http://schemas.microsoft.com/office/drawing/2014/main" id="{4C3B1013-771D-A4C6-05C4-DDB8DAA50D8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657" y="2492375"/>
            <a:ext cx="3114675"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lanning Advisory Service (PAS) logo ">
            <a:extLst>
              <a:ext uri="{FF2B5EF4-FFF2-40B4-BE49-F238E27FC236}">
                <a16:creationId xmlns:a16="http://schemas.microsoft.com/office/drawing/2014/main" id="{83E5EB8D-0D94-F2CF-81D5-573D545CD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7193" y="2892402"/>
            <a:ext cx="4039164" cy="2610214"/>
          </a:xfrm>
          <a:prstGeom prst="rect">
            <a:avLst/>
          </a:prstGeom>
        </p:spPr>
      </p:pic>
      <p:sp>
        <p:nvSpPr>
          <p:cNvPr id="9" name="TextBox 8">
            <a:extLst>
              <a:ext uri="{FF2B5EF4-FFF2-40B4-BE49-F238E27FC236}">
                <a16:creationId xmlns:a16="http://schemas.microsoft.com/office/drawing/2014/main" id="{AA40E57B-BDB3-FC71-0C4A-3191E9767DFE}"/>
              </a:ext>
            </a:extLst>
          </p:cNvPr>
          <p:cNvSpPr txBox="1"/>
          <p:nvPr/>
        </p:nvSpPr>
        <p:spPr>
          <a:xfrm>
            <a:off x="1253657" y="6291055"/>
            <a:ext cx="1675459" cy="261610"/>
          </a:xfrm>
          <a:prstGeom prst="rect">
            <a:avLst/>
          </a:prstGeom>
          <a:noFill/>
        </p:spPr>
        <p:txBody>
          <a:bodyPr wrap="none" rtlCol="0">
            <a:spAutoFit/>
          </a:bodyPr>
          <a:lstStyle/>
          <a:p>
            <a:r>
              <a:rPr lang="en-GB" sz="1100">
                <a:hlinkClick r:id="rId5" action="ppaction://hlinkfile"/>
              </a:rPr>
              <a:t>Planning Advisory Service </a:t>
            </a:r>
            <a:endParaRPr lang="en-GB" sz="1100"/>
          </a:p>
        </p:txBody>
      </p:sp>
      <p:sp>
        <p:nvSpPr>
          <p:cNvPr id="10" name="TextBox 9">
            <a:extLst>
              <a:ext uri="{FF2B5EF4-FFF2-40B4-BE49-F238E27FC236}">
                <a16:creationId xmlns:a16="http://schemas.microsoft.com/office/drawing/2014/main" id="{DEFB8E25-41DA-13C3-57D7-90CBF86F9549}"/>
              </a:ext>
            </a:extLst>
          </p:cNvPr>
          <p:cNvSpPr txBox="1"/>
          <p:nvPr/>
        </p:nvSpPr>
        <p:spPr>
          <a:xfrm>
            <a:off x="6273332" y="5603721"/>
            <a:ext cx="1675459" cy="261610"/>
          </a:xfrm>
          <a:prstGeom prst="rect">
            <a:avLst/>
          </a:prstGeom>
          <a:noFill/>
        </p:spPr>
        <p:txBody>
          <a:bodyPr wrap="none" rtlCol="0">
            <a:spAutoFit/>
          </a:bodyPr>
          <a:lstStyle/>
          <a:p>
            <a:r>
              <a:rPr lang="en-GB" sz="1100">
                <a:hlinkClick r:id="rId5" action="ppaction://hlinkfile"/>
              </a:rPr>
              <a:t>Planning Advisory Service </a:t>
            </a:r>
            <a:endParaRPr lang="en-GB" sz="1100"/>
          </a:p>
        </p:txBody>
      </p:sp>
    </p:spTree>
    <p:extLst>
      <p:ext uri="{BB962C8B-B14F-4D97-AF65-F5344CB8AC3E}">
        <p14:creationId xmlns:p14="http://schemas.microsoft.com/office/powerpoint/2010/main" val="299595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838200" y="1338489"/>
            <a:ext cx="10515600" cy="1168173"/>
          </a:xfrm>
        </p:spPr>
        <p:txBody>
          <a:bodyPr/>
          <a:lstStyle/>
          <a:p>
            <a:r>
              <a:rPr lang="en-GB" b="1">
                <a:solidFill>
                  <a:srgbClr val="228B22"/>
                </a:solidFill>
              </a:rPr>
              <a:t>This is a </a:t>
            </a:r>
            <a:r>
              <a:rPr lang="en-GB" b="1" u="sng">
                <a:solidFill>
                  <a:srgbClr val="228B22"/>
                </a:solidFill>
              </a:rPr>
              <a:t>discussion</a:t>
            </a:r>
            <a:r>
              <a:rPr lang="en-GB" b="1">
                <a:solidFill>
                  <a:srgbClr val="228B22"/>
                </a:solidFill>
              </a:rPr>
              <a:t> about… </a:t>
            </a:r>
          </a:p>
        </p:txBody>
      </p:sp>
      <p:sp>
        <p:nvSpPr>
          <p:cNvPr id="3" name="Content Placeholder 2">
            <a:extLst>
              <a:ext uri="{FF2B5EF4-FFF2-40B4-BE49-F238E27FC236}">
                <a16:creationId xmlns:a16="http://schemas.microsoft.com/office/drawing/2014/main" id="{F5915DC7-9DAB-BAB7-5CD7-7A278997DF9E}"/>
              </a:ext>
            </a:extLst>
          </p:cNvPr>
          <p:cNvSpPr>
            <a:spLocks noGrp="1"/>
          </p:cNvSpPr>
          <p:nvPr>
            <p:ph idx="1"/>
          </p:nvPr>
        </p:nvSpPr>
        <p:spPr>
          <a:xfrm>
            <a:off x="765110" y="2506661"/>
            <a:ext cx="10515600" cy="3996775"/>
          </a:xfrm>
        </p:spPr>
        <p:txBody>
          <a:bodyPr>
            <a:normAutofit/>
          </a:bodyPr>
          <a:lstStyle/>
          <a:p>
            <a:pPr>
              <a:lnSpc>
                <a:spcPct val="100000"/>
              </a:lnSpc>
            </a:pPr>
            <a:r>
              <a:rPr lang="en-GB"/>
              <a:t>Context for decision making</a:t>
            </a:r>
          </a:p>
          <a:p>
            <a:pPr>
              <a:lnSpc>
                <a:spcPct val="100000"/>
              </a:lnSpc>
            </a:pPr>
            <a:r>
              <a:rPr lang="en-GB"/>
              <a:t>How a decision is made</a:t>
            </a:r>
          </a:p>
          <a:p>
            <a:pPr>
              <a:lnSpc>
                <a:spcPct val="100000"/>
              </a:lnSpc>
            </a:pPr>
            <a:r>
              <a:rPr lang="en-GB"/>
              <a:t>Councillors’ role</a:t>
            </a:r>
          </a:p>
          <a:p>
            <a:pPr>
              <a:lnSpc>
                <a:spcPct val="100000"/>
              </a:lnSpc>
            </a:pPr>
            <a:r>
              <a:rPr lang="en-GB"/>
              <a:t>Defensible decisions and consequences 	</a:t>
            </a:r>
          </a:p>
        </p:txBody>
      </p:sp>
      <p:cxnSp>
        <p:nvCxnSpPr>
          <p:cNvPr id="34" name="Straight Connector 33">
            <a:extLst>
              <a:ext uri="{FF2B5EF4-FFF2-40B4-BE49-F238E27FC236}">
                <a16:creationId xmlns:a16="http://schemas.microsoft.com/office/drawing/2014/main" id="{23BC9CCC-323A-F977-8F6B-FD8DC3FE1163}"/>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5" name="Picture 4" descr="Picture of Planning Committee at London Borough of Hackney, 2018">
            <a:extLst>
              <a:ext uri="{FF2B5EF4-FFF2-40B4-BE49-F238E27FC236}">
                <a16:creationId xmlns:a16="http://schemas.microsoft.com/office/drawing/2014/main" id="{3E94BA61-F613-AC43-8041-3A581EAC3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553" y="3429000"/>
            <a:ext cx="4461447" cy="2676868"/>
          </a:xfrm>
          <a:prstGeom prst="rect">
            <a:avLst/>
          </a:prstGeom>
        </p:spPr>
      </p:pic>
      <p:sp>
        <p:nvSpPr>
          <p:cNvPr id="6" name="TextBox 5">
            <a:extLst>
              <a:ext uri="{FF2B5EF4-FFF2-40B4-BE49-F238E27FC236}">
                <a16:creationId xmlns:a16="http://schemas.microsoft.com/office/drawing/2014/main" id="{63EA50B3-BB80-0F36-0198-6A58D3BFC464}"/>
              </a:ext>
            </a:extLst>
          </p:cNvPr>
          <p:cNvSpPr txBox="1"/>
          <p:nvPr/>
        </p:nvSpPr>
        <p:spPr>
          <a:xfrm>
            <a:off x="7273553" y="6134105"/>
            <a:ext cx="4080247" cy="246221"/>
          </a:xfrm>
          <a:prstGeom prst="rect">
            <a:avLst/>
          </a:prstGeom>
          <a:noFill/>
        </p:spPr>
        <p:txBody>
          <a:bodyPr wrap="square" rtlCol="0">
            <a:spAutoFit/>
          </a:bodyPr>
          <a:lstStyle/>
          <a:p>
            <a:r>
              <a:rPr lang="en-GB" sz="1000"/>
              <a:t>Hackney Council Planning Committee, Ed Sheridan of Hackney Citizen 2018</a:t>
            </a:r>
          </a:p>
        </p:txBody>
      </p:sp>
    </p:spTree>
    <p:extLst>
      <p:ext uri="{BB962C8B-B14F-4D97-AF65-F5344CB8AC3E}">
        <p14:creationId xmlns:p14="http://schemas.microsoft.com/office/powerpoint/2010/main" val="344088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838200" y="1338489"/>
            <a:ext cx="10515600" cy="1168173"/>
          </a:xfrm>
        </p:spPr>
        <p:txBody>
          <a:bodyPr/>
          <a:lstStyle/>
          <a:p>
            <a:r>
              <a:rPr lang="en-GB" b="1">
                <a:solidFill>
                  <a:srgbClr val="228B22"/>
                </a:solidFill>
              </a:rPr>
              <a:t>The role of decision-making </a:t>
            </a:r>
          </a:p>
        </p:txBody>
      </p:sp>
      <p:sp>
        <p:nvSpPr>
          <p:cNvPr id="3" name="Content Placeholder 2">
            <a:extLst>
              <a:ext uri="{FF2B5EF4-FFF2-40B4-BE49-F238E27FC236}">
                <a16:creationId xmlns:a16="http://schemas.microsoft.com/office/drawing/2014/main" id="{F5915DC7-9DAB-BAB7-5CD7-7A278997DF9E}"/>
              </a:ext>
            </a:extLst>
          </p:cNvPr>
          <p:cNvSpPr>
            <a:spLocks noGrp="1"/>
          </p:cNvSpPr>
          <p:nvPr>
            <p:ph idx="1"/>
          </p:nvPr>
        </p:nvSpPr>
        <p:spPr>
          <a:xfrm>
            <a:off x="838200" y="2506661"/>
            <a:ext cx="10515600" cy="3996775"/>
          </a:xfrm>
        </p:spPr>
        <p:txBody>
          <a:bodyPr>
            <a:normAutofit/>
          </a:bodyPr>
          <a:lstStyle/>
          <a:p>
            <a:pPr>
              <a:lnSpc>
                <a:spcPct val="100000"/>
              </a:lnSpc>
            </a:pPr>
            <a:r>
              <a:rPr lang="en-GB"/>
              <a:t>Not just about stopping bad developments from happening </a:t>
            </a:r>
          </a:p>
          <a:p>
            <a:pPr>
              <a:lnSpc>
                <a:spcPct val="100000"/>
              </a:lnSpc>
            </a:pPr>
            <a:r>
              <a:rPr lang="en-GB"/>
              <a:t>It is about delivering </a:t>
            </a:r>
            <a:r>
              <a:rPr lang="en-GB" b="1">
                <a:solidFill>
                  <a:srgbClr val="228B22"/>
                </a:solidFill>
              </a:rPr>
              <a:t>your</a:t>
            </a:r>
            <a:r>
              <a:rPr lang="en-GB" b="1"/>
              <a:t> </a:t>
            </a:r>
            <a:r>
              <a:rPr lang="en-GB"/>
              <a:t>Local Plan for the </a:t>
            </a:r>
            <a:r>
              <a:rPr lang="en-GB" b="1">
                <a:solidFill>
                  <a:srgbClr val="228B22"/>
                </a:solidFill>
              </a:rPr>
              <a:t>whole community </a:t>
            </a:r>
            <a:endParaRPr lang="en-GB">
              <a:solidFill>
                <a:srgbClr val="228B22"/>
              </a:solidFill>
            </a:endParaRPr>
          </a:p>
          <a:p>
            <a:pPr>
              <a:lnSpc>
                <a:spcPct val="100000"/>
              </a:lnSpc>
            </a:pPr>
            <a:r>
              <a:rPr lang="en-GB"/>
              <a:t>Being positive &amp; proactive to encourage delivery 	</a:t>
            </a:r>
          </a:p>
        </p:txBody>
      </p:sp>
      <p:cxnSp>
        <p:nvCxnSpPr>
          <p:cNvPr id="34" name="Straight Connector 33">
            <a:extLst>
              <a:ext uri="{FF2B5EF4-FFF2-40B4-BE49-F238E27FC236}">
                <a16:creationId xmlns:a16="http://schemas.microsoft.com/office/drawing/2014/main" id="{23BC9CCC-323A-F977-8F6B-FD8DC3FE1163}"/>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1026" name="Picture 2" descr="Picture of Regents Park and Lake ">
            <a:extLst>
              <a:ext uri="{FF2B5EF4-FFF2-40B4-BE49-F238E27FC236}">
                <a16:creationId xmlns:a16="http://schemas.microsoft.com/office/drawing/2014/main" id="{CD158B63-4F32-CA69-F2F2-FF8943EA2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263" y="4356224"/>
            <a:ext cx="3606837" cy="20301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D40C1E-F94C-8A98-20B1-8FBCD9D7D2B9}"/>
              </a:ext>
            </a:extLst>
          </p:cNvPr>
          <p:cNvSpPr txBox="1"/>
          <p:nvPr/>
        </p:nvSpPr>
        <p:spPr>
          <a:xfrm>
            <a:off x="838200" y="6372632"/>
            <a:ext cx="1899879" cy="261610"/>
          </a:xfrm>
          <a:prstGeom prst="rect">
            <a:avLst/>
          </a:prstGeom>
          <a:noFill/>
        </p:spPr>
        <p:txBody>
          <a:bodyPr wrap="none" rtlCol="0">
            <a:spAutoFit/>
          </a:bodyPr>
          <a:lstStyle/>
          <a:p>
            <a:r>
              <a:rPr lang="en-GB" sz="1100">
                <a:hlinkClick r:id="rId4"/>
              </a:rPr>
              <a:t>Regents Park, Financial Times </a:t>
            </a:r>
            <a:endParaRPr lang="en-GB" sz="1100"/>
          </a:p>
        </p:txBody>
      </p:sp>
      <p:pic>
        <p:nvPicPr>
          <p:cNvPr id="1028" name="Picture 4" descr="Picture of developers. two men on a construction site looking at plans ">
            <a:extLst>
              <a:ext uri="{FF2B5EF4-FFF2-40B4-BE49-F238E27FC236}">
                <a16:creationId xmlns:a16="http://schemas.microsoft.com/office/drawing/2014/main" id="{AAA1D906-4EBE-A18D-73AE-80F10E68F5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9983" y="4356224"/>
            <a:ext cx="3023967" cy="2018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30C525-4B9B-5CC7-4AD5-9E1E62AFDB06}"/>
              </a:ext>
            </a:extLst>
          </p:cNvPr>
          <p:cNvSpPr txBox="1"/>
          <p:nvPr/>
        </p:nvSpPr>
        <p:spPr>
          <a:xfrm>
            <a:off x="4899983" y="6372631"/>
            <a:ext cx="1883849" cy="261610"/>
          </a:xfrm>
          <a:prstGeom prst="rect">
            <a:avLst/>
          </a:prstGeom>
          <a:noFill/>
        </p:spPr>
        <p:txBody>
          <a:bodyPr wrap="none" rtlCol="0">
            <a:spAutoFit/>
          </a:bodyPr>
          <a:lstStyle/>
          <a:p>
            <a:r>
              <a:rPr lang="en-GB" sz="1100">
                <a:hlinkClick r:id="rId6"/>
              </a:rPr>
              <a:t>Developers, Tradesman Saver</a:t>
            </a:r>
            <a:endParaRPr lang="en-GB" sz="1100"/>
          </a:p>
        </p:txBody>
      </p:sp>
      <p:pic>
        <p:nvPicPr>
          <p:cNvPr id="1030" name="Picture 6" descr="Picture of winners from the Planning Awards, a group of people holding a trophy ">
            <a:extLst>
              <a:ext uri="{FF2B5EF4-FFF2-40B4-BE49-F238E27FC236}">
                <a16:creationId xmlns:a16="http://schemas.microsoft.com/office/drawing/2014/main" id="{5060A78E-A5E5-7944-461C-788BE47523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9833" y="4351339"/>
            <a:ext cx="3023967" cy="20159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3F400B-4B5C-EE07-32CA-652D93106C03}"/>
              </a:ext>
            </a:extLst>
          </p:cNvPr>
          <p:cNvSpPr txBox="1"/>
          <p:nvPr/>
        </p:nvSpPr>
        <p:spPr>
          <a:xfrm>
            <a:off x="8329833" y="6386358"/>
            <a:ext cx="2286203" cy="261610"/>
          </a:xfrm>
          <a:prstGeom prst="rect">
            <a:avLst/>
          </a:prstGeom>
          <a:noFill/>
        </p:spPr>
        <p:txBody>
          <a:bodyPr wrap="none" rtlCol="0">
            <a:spAutoFit/>
          </a:bodyPr>
          <a:lstStyle/>
          <a:p>
            <a:r>
              <a:rPr lang="en-GB" sz="1100">
                <a:hlinkClick r:id="rId8"/>
              </a:rPr>
              <a:t>Planning Awards, Planning Resource </a:t>
            </a:r>
            <a:endParaRPr lang="en-GB" sz="1100"/>
          </a:p>
        </p:txBody>
      </p:sp>
    </p:spTree>
    <p:extLst>
      <p:ext uri="{BB962C8B-B14F-4D97-AF65-F5344CB8AC3E}">
        <p14:creationId xmlns:p14="http://schemas.microsoft.com/office/powerpoint/2010/main" val="377447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Planning creates headlines </a:t>
            </a:r>
          </a:p>
        </p:txBody>
      </p:sp>
      <p:cxnSp>
        <p:nvCxnSpPr>
          <p:cNvPr id="34" name="Straight Connector 33">
            <a:extLst>
              <a:ext uri="{FF2B5EF4-FFF2-40B4-BE49-F238E27FC236}">
                <a16:creationId xmlns:a16="http://schemas.microsoft.com/office/drawing/2014/main" id="{23BC9CCC-323A-F977-8F6B-FD8DC3FE1163}"/>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9" name="Google Shape;315;p46" descr="Funny picture of a bush that has been trimmed to look like a person with backside facing the fence, with angry neighbour on other side of fence ">
            <a:extLst>
              <a:ext uri="{FF2B5EF4-FFF2-40B4-BE49-F238E27FC236}">
                <a16:creationId xmlns:a16="http://schemas.microsoft.com/office/drawing/2014/main" id="{D5A516CE-826D-DE24-8299-A3C81F8A809E}"/>
              </a:ext>
              <a:ext uri="{C183D7F6-B498-43B3-948B-1728B52AA6E4}">
                <adec:decorative xmlns:adec="http://schemas.microsoft.com/office/drawing/2017/decorative" val="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235" y="2346520"/>
            <a:ext cx="285432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eadline that reads 'Heavy-handed council workers order couple to apply for planning permission...for their daughter's Wendy house' from the Daily Mail, 2011">
            <a:extLst>
              <a:ext uri="{FF2B5EF4-FFF2-40B4-BE49-F238E27FC236}">
                <a16:creationId xmlns:a16="http://schemas.microsoft.com/office/drawing/2014/main" id="{A9634F00-A299-958D-405A-E22F045E174E}"/>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548" y="2447795"/>
            <a:ext cx="4366279" cy="1642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 descr="Headline that reads 'Concerns raised over comments caught on webcast at planning meeting' from The Bucks Herald 2019">
            <a:extLst>
              <a:ext uri="{FF2B5EF4-FFF2-40B4-BE49-F238E27FC236}">
                <a16:creationId xmlns:a16="http://schemas.microsoft.com/office/drawing/2014/main" id="{3BB5BA3E-14D8-9FFE-CD5E-299C0BE1E093}"/>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0593" y="3825272"/>
            <a:ext cx="41624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Quote that reads 'Planners must be barmy' of the Local Government Lawyer, 2011">
            <a:extLst>
              <a:ext uri="{FF2B5EF4-FFF2-40B4-BE49-F238E27FC236}">
                <a16:creationId xmlns:a16="http://schemas.microsoft.com/office/drawing/2014/main" id="{9742FB50-4178-CDCE-515B-044EA39E0FB7}"/>
              </a:ext>
              <a:ext uri="{C183D7F6-B498-43B3-948B-1728B52AA6E4}">
                <adec:decorative xmlns:adec="http://schemas.microsoft.com/office/drawing/2017/decorative" val="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88531">
            <a:off x="8530793" y="6074401"/>
            <a:ext cx="3443287" cy="5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Fake newspaper headline that reads 'SHOCK! NOBODY LOVES A PLANNER'">
            <a:extLst>
              <a:ext uri="{FF2B5EF4-FFF2-40B4-BE49-F238E27FC236}">
                <a16:creationId xmlns:a16="http://schemas.microsoft.com/office/drawing/2014/main" id="{277AC769-CD0B-0E80-4441-96AF8C687A83}"/>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79697" y="1489736"/>
            <a:ext cx="21526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AD141214-E1B3-B0C3-3F13-494FCE2D61E1}"/>
              </a:ext>
            </a:extLst>
          </p:cNvPr>
          <p:cNvSpPr txBox="1"/>
          <p:nvPr/>
        </p:nvSpPr>
        <p:spPr>
          <a:xfrm>
            <a:off x="745548" y="4104102"/>
            <a:ext cx="1476671" cy="261610"/>
          </a:xfrm>
          <a:prstGeom prst="rect">
            <a:avLst/>
          </a:prstGeom>
          <a:noFill/>
        </p:spPr>
        <p:txBody>
          <a:bodyPr wrap="square" rtlCol="0">
            <a:spAutoFit/>
          </a:bodyPr>
          <a:lstStyle/>
          <a:p>
            <a:r>
              <a:rPr lang="en-GB" sz="1100">
                <a:hlinkClick r:id="rId8"/>
              </a:rPr>
              <a:t>Daily Mail, 2011</a:t>
            </a:r>
            <a:endParaRPr lang="en-GB" sz="1100"/>
          </a:p>
        </p:txBody>
      </p:sp>
      <p:pic>
        <p:nvPicPr>
          <p:cNvPr id="22" name="Picture 21" descr="Headline that reads 'Brighton: Residents' anger as planning application approved in error' from The Argus newspaper, April 2023">
            <a:extLst>
              <a:ext uri="{FF2B5EF4-FFF2-40B4-BE49-F238E27FC236}">
                <a16:creationId xmlns:a16="http://schemas.microsoft.com/office/drawing/2014/main" id="{02FD1F59-424C-82C7-FBAA-B8B6A458EE95}"/>
              </a:ext>
            </a:extLst>
          </p:cNvPr>
          <p:cNvPicPr>
            <a:picLocks noChangeAspect="1"/>
          </p:cNvPicPr>
          <p:nvPr/>
        </p:nvPicPr>
        <p:blipFill>
          <a:blip r:embed="rId9"/>
          <a:stretch>
            <a:fillRect/>
          </a:stretch>
        </p:blipFill>
        <p:spPr>
          <a:xfrm>
            <a:off x="252795" y="4839665"/>
            <a:ext cx="6077798" cy="1390844"/>
          </a:xfrm>
          <a:prstGeom prst="rect">
            <a:avLst/>
          </a:prstGeom>
        </p:spPr>
      </p:pic>
      <p:sp>
        <p:nvSpPr>
          <p:cNvPr id="23" name="TextBox 22">
            <a:extLst>
              <a:ext uri="{FF2B5EF4-FFF2-40B4-BE49-F238E27FC236}">
                <a16:creationId xmlns:a16="http://schemas.microsoft.com/office/drawing/2014/main" id="{E72D4905-9342-1603-2665-6536604EE4FA}"/>
              </a:ext>
            </a:extLst>
          </p:cNvPr>
          <p:cNvSpPr txBox="1"/>
          <p:nvPr/>
        </p:nvSpPr>
        <p:spPr>
          <a:xfrm>
            <a:off x="562104" y="6063198"/>
            <a:ext cx="1437911" cy="261610"/>
          </a:xfrm>
          <a:prstGeom prst="rect">
            <a:avLst/>
          </a:prstGeom>
          <a:noFill/>
        </p:spPr>
        <p:txBody>
          <a:bodyPr wrap="square" rtlCol="0">
            <a:spAutoFit/>
          </a:bodyPr>
          <a:lstStyle/>
          <a:p>
            <a:r>
              <a:rPr lang="en-GB" sz="1100">
                <a:hlinkClick r:id="rId10"/>
              </a:rPr>
              <a:t>The Argus, April 2023</a:t>
            </a:r>
            <a:endParaRPr lang="en-GB" sz="1100"/>
          </a:p>
        </p:txBody>
      </p:sp>
      <p:sp>
        <p:nvSpPr>
          <p:cNvPr id="24" name="TextBox 23">
            <a:extLst>
              <a:ext uri="{FF2B5EF4-FFF2-40B4-BE49-F238E27FC236}">
                <a16:creationId xmlns:a16="http://schemas.microsoft.com/office/drawing/2014/main" id="{B5D389DD-5925-8BE7-F08F-4B335A9B6964}"/>
              </a:ext>
            </a:extLst>
          </p:cNvPr>
          <p:cNvSpPr txBox="1"/>
          <p:nvPr/>
        </p:nvSpPr>
        <p:spPr>
          <a:xfrm rot="455386">
            <a:off x="8460089" y="6351952"/>
            <a:ext cx="2032929" cy="261610"/>
          </a:xfrm>
          <a:prstGeom prst="rect">
            <a:avLst/>
          </a:prstGeom>
          <a:noFill/>
        </p:spPr>
        <p:txBody>
          <a:bodyPr wrap="none" rtlCol="0">
            <a:spAutoFit/>
          </a:bodyPr>
          <a:lstStyle/>
          <a:p>
            <a:r>
              <a:rPr lang="en-GB" sz="1100">
                <a:hlinkClick r:id="rId11"/>
              </a:rPr>
              <a:t>Local Government Lawyer, 2011</a:t>
            </a:r>
            <a:endParaRPr lang="en-GB" sz="1100"/>
          </a:p>
        </p:txBody>
      </p:sp>
      <p:sp>
        <p:nvSpPr>
          <p:cNvPr id="25" name="TextBox 24">
            <a:extLst>
              <a:ext uri="{FF2B5EF4-FFF2-40B4-BE49-F238E27FC236}">
                <a16:creationId xmlns:a16="http://schemas.microsoft.com/office/drawing/2014/main" id="{EEB385A4-745C-ABEE-38A3-3765A840D8A6}"/>
              </a:ext>
            </a:extLst>
          </p:cNvPr>
          <p:cNvSpPr txBox="1"/>
          <p:nvPr/>
        </p:nvSpPr>
        <p:spPr>
          <a:xfrm rot="20914435">
            <a:off x="6881221" y="5843550"/>
            <a:ext cx="1560042" cy="261610"/>
          </a:xfrm>
          <a:prstGeom prst="rect">
            <a:avLst/>
          </a:prstGeom>
          <a:noFill/>
        </p:spPr>
        <p:txBody>
          <a:bodyPr wrap="none" rtlCol="0">
            <a:spAutoFit/>
          </a:bodyPr>
          <a:lstStyle/>
          <a:p>
            <a:r>
              <a:rPr lang="en-GB" sz="1100">
                <a:hlinkClick r:id="rId12"/>
              </a:rPr>
              <a:t>The Bucks Herald, 2019 </a:t>
            </a:r>
            <a:endParaRPr lang="en-GB" sz="1100"/>
          </a:p>
        </p:txBody>
      </p:sp>
      <p:sp>
        <p:nvSpPr>
          <p:cNvPr id="26" name="TextBox 25">
            <a:extLst>
              <a:ext uri="{FF2B5EF4-FFF2-40B4-BE49-F238E27FC236}">
                <a16:creationId xmlns:a16="http://schemas.microsoft.com/office/drawing/2014/main" id="{9C695680-C975-351B-595D-7E7C02224E84}"/>
              </a:ext>
            </a:extLst>
          </p:cNvPr>
          <p:cNvSpPr txBox="1"/>
          <p:nvPr/>
        </p:nvSpPr>
        <p:spPr>
          <a:xfrm>
            <a:off x="5782681" y="3842492"/>
            <a:ext cx="1406154" cy="261610"/>
          </a:xfrm>
          <a:prstGeom prst="rect">
            <a:avLst/>
          </a:prstGeom>
          <a:noFill/>
        </p:spPr>
        <p:txBody>
          <a:bodyPr wrap="none" rtlCol="0">
            <a:spAutoFit/>
          </a:bodyPr>
          <a:lstStyle/>
          <a:p>
            <a:r>
              <a:rPr lang="en-GB" sz="1100" err="1">
                <a:hlinkClick r:id="rId13"/>
              </a:rPr>
              <a:t>YourTradeBase</a:t>
            </a:r>
            <a:r>
              <a:rPr lang="en-GB" sz="1100">
                <a:hlinkClick r:id="rId13"/>
              </a:rPr>
              <a:t>, 2013</a:t>
            </a:r>
            <a:endParaRPr lang="en-GB" sz="1100"/>
          </a:p>
        </p:txBody>
      </p:sp>
    </p:spTree>
    <p:extLst>
      <p:ext uri="{BB962C8B-B14F-4D97-AF65-F5344CB8AC3E}">
        <p14:creationId xmlns:p14="http://schemas.microsoft.com/office/powerpoint/2010/main" val="367507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The context for decision-making	</a:t>
            </a:r>
          </a:p>
        </p:txBody>
      </p:sp>
      <p:sp>
        <p:nvSpPr>
          <p:cNvPr id="3" name="Content Placeholder 2" descr="houses under construction">
            <a:extLst>
              <a:ext uri="{FF2B5EF4-FFF2-40B4-BE49-F238E27FC236}">
                <a16:creationId xmlns:a16="http://schemas.microsoft.com/office/drawing/2014/main" id="{D97893DE-9F29-95C1-747F-069EC86D7F26}"/>
              </a:ext>
              <a:ext uri="{C183D7F6-B498-43B3-948B-1728B52AA6E4}">
                <adec:decorative xmlns:adec="http://schemas.microsoft.com/office/drawing/2017/decorative" val="0"/>
              </a:ext>
            </a:extLst>
          </p:cNvPr>
          <p:cNvSpPr txBox="1">
            <a:spLocks/>
          </p:cNvSpPr>
          <p:nvPr/>
        </p:nvSpPr>
        <p:spPr bwMode="auto">
          <a:xfrm>
            <a:off x="594033" y="2081351"/>
            <a:ext cx="8915400" cy="4525962"/>
          </a:xfrm>
          <a:prstGeom prst="rect">
            <a:avLst/>
          </a:prstGeom>
          <a:noFill/>
          <a:ln>
            <a:noFill/>
          </a:ln>
          <a:effectLst/>
        </p:spPr>
        <p:txBody>
          <a:bodyPr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GB" sz="2800" b="0" kern="0"/>
              <a:t>‘</a:t>
            </a:r>
            <a:r>
              <a:rPr lang="en-GB" sz="2400" b="0" kern="0"/>
              <a:t>Development’ requires planning permission</a:t>
            </a:r>
          </a:p>
          <a:p>
            <a:pPr>
              <a:defRPr/>
            </a:pPr>
            <a:r>
              <a:rPr lang="en-GB" sz="2400" b="0" kern="0"/>
              <a:t>Some of which is ‘permitted’ (PD)</a:t>
            </a:r>
          </a:p>
          <a:p>
            <a:pPr>
              <a:defRPr/>
            </a:pPr>
            <a:r>
              <a:rPr lang="en-GB" sz="2400">
                <a:latin typeface="Calibri"/>
                <a:ea typeface="Calibri"/>
                <a:cs typeface="Calibri"/>
              </a:rPr>
              <a:t>Recent changes in the Use Class Order have taken many changes of use out of the planning system e.g. Class E</a:t>
            </a:r>
          </a:p>
          <a:p>
            <a:pPr>
              <a:defRPr/>
            </a:pPr>
            <a:r>
              <a:rPr lang="en-GB" sz="2400" b="0" kern="0"/>
              <a:t>Most decisions (99%) made by local councils</a:t>
            </a:r>
          </a:p>
          <a:p>
            <a:pPr>
              <a:defRPr/>
            </a:pPr>
            <a:r>
              <a:rPr lang="en-GB" sz="2400" b="0" kern="0"/>
              <a:t>Refusals (and conditions) are open to appeal</a:t>
            </a:r>
          </a:p>
          <a:p>
            <a:pPr>
              <a:defRPr/>
            </a:pPr>
            <a:r>
              <a:rPr lang="en-GB" sz="2400" b="0" kern="0"/>
              <a:t>Judicial Review and Ombudsman</a:t>
            </a:r>
          </a:p>
        </p:txBody>
      </p:sp>
      <p:pic>
        <p:nvPicPr>
          <p:cNvPr id="5" name="Picture 4" descr="A house under construction with scaffolding&#10;">
            <a:extLst>
              <a:ext uri="{FF2B5EF4-FFF2-40B4-BE49-F238E27FC236}">
                <a16:creationId xmlns:a16="http://schemas.microsoft.com/office/drawing/2014/main" id="{853E9AA4-BFD4-697E-8659-CBC5D1D55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8517" y="4511481"/>
            <a:ext cx="2753109" cy="1819529"/>
          </a:xfrm>
          <a:prstGeom prst="rect">
            <a:avLst/>
          </a:prstGeom>
        </p:spPr>
      </p:pic>
      <p:sp>
        <p:nvSpPr>
          <p:cNvPr id="6" name="TextBox 5">
            <a:extLst>
              <a:ext uri="{FF2B5EF4-FFF2-40B4-BE49-F238E27FC236}">
                <a16:creationId xmlns:a16="http://schemas.microsoft.com/office/drawing/2014/main" id="{B26DC04C-8B61-823F-10B1-40AB228598FC}"/>
              </a:ext>
            </a:extLst>
          </p:cNvPr>
          <p:cNvSpPr txBox="1"/>
          <p:nvPr/>
        </p:nvSpPr>
        <p:spPr>
          <a:xfrm>
            <a:off x="9048067" y="6331010"/>
            <a:ext cx="898003" cy="261610"/>
          </a:xfrm>
          <a:prstGeom prst="rect">
            <a:avLst/>
          </a:prstGeom>
          <a:noFill/>
        </p:spPr>
        <p:txBody>
          <a:bodyPr wrap="none" rtlCol="0">
            <a:spAutoFit/>
          </a:bodyPr>
          <a:lstStyle/>
          <a:p>
            <a:r>
              <a:rPr lang="en-GB" sz="1100" err="1">
                <a:hlinkClick r:id="rId4"/>
              </a:rPr>
              <a:t>Alamy</a:t>
            </a:r>
            <a:r>
              <a:rPr lang="en-GB" sz="1100">
                <a:hlinkClick r:id="rId4"/>
              </a:rPr>
              <a:t>, 2009</a:t>
            </a:r>
            <a:endParaRPr lang="en-GB" sz="1100"/>
          </a:p>
        </p:txBody>
      </p:sp>
      <p:pic>
        <p:nvPicPr>
          <p:cNvPr id="8" name="Picture 7" descr="A yellow excavator in front of a building&#10;">
            <a:extLst>
              <a:ext uri="{FF2B5EF4-FFF2-40B4-BE49-F238E27FC236}">
                <a16:creationId xmlns:a16="http://schemas.microsoft.com/office/drawing/2014/main" id="{87B3FDD5-43ED-8F58-9860-CD37778002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1560" y="4701876"/>
            <a:ext cx="3010320" cy="1781424"/>
          </a:xfrm>
          <a:prstGeom prst="rect">
            <a:avLst/>
          </a:prstGeom>
        </p:spPr>
      </p:pic>
      <p:sp>
        <p:nvSpPr>
          <p:cNvPr id="10" name="TextBox 9">
            <a:extLst>
              <a:ext uri="{FF2B5EF4-FFF2-40B4-BE49-F238E27FC236}">
                <a16:creationId xmlns:a16="http://schemas.microsoft.com/office/drawing/2014/main" id="{6AAD113A-128B-A4F0-AA60-38C67B7D8B00}"/>
              </a:ext>
            </a:extLst>
          </p:cNvPr>
          <p:cNvSpPr txBox="1"/>
          <p:nvPr/>
        </p:nvSpPr>
        <p:spPr>
          <a:xfrm>
            <a:off x="5571560" y="6452018"/>
            <a:ext cx="1317990" cy="261610"/>
          </a:xfrm>
          <a:prstGeom prst="rect">
            <a:avLst/>
          </a:prstGeom>
          <a:noFill/>
        </p:spPr>
        <p:txBody>
          <a:bodyPr wrap="none" rtlCol="0">
            <a:spAutoFit/>
          </a:bodyPr>
          <a:lstStyle/>
          <a:p>
            <a:r>
              <a:rPr lang="en-GB" sz="1100" err="1">
                <a:hlinkClick r:id="rId6"/>
              </a:rPr>
              <a:t>GHMediaHub</a:t>
            </a:r>
            <a:r>
              <a:rPr lang="en-GB" sz="1100">
                <a:hlinkClick r:id="rId6"/>
              </a:rPr>
              <a:t>, 2020</a:t>
            </a:r>
            <a:endParaRPr lang="en-GB" sz="1100"/>
          </a:p>
        </p:txBody>
      </p:sp>
      <p:cxnSp>
        <p:nvCxnSpPr>
          <p:cNvPr id="12" name="Straight Connector 11">
            <a:extLst>
              <a:ext uri="{FF2B5EF4-FFF2-40B4-BE49-F238E27FC236}">
                <a16:creationId xmlns:a16="http://schemas.microsoft.com/office/drawing/2014/main" id="{FD220B03-70E8-F050-63C4-FEEBC3CE3429}"/>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7702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The decision can be challenged</a:t>
            </a:r>
          </a:p>
        </p:txBody>
      </p:sp>
      <p:sp>
        <p:nvSpPr>
          <p:cNvPr id="3" name="Content Placeholder 2" descr="houses under construction">
            <a:extLst>
              <a:ext uri="{FF2B5EF4-FFF2-40B4-BE49-F238E27FC236}">
                <a16:creationId xmlns:a16="http://schemas.microsoft.com/office/drawing/2014/main" id="{D97893DE-9F29-95C1-747F-069EC86D7F26}"/>
              </a:ext>
              <a:ext uri="{C183D7F6-B498-43B3-948B-1728B52AA6E4}">
                <adec:decorative xmlns:adec="http://schemas.microsoft.com/office/drawing/2017/decorative" val="0"/>
              </a:ext>
            </a:extLst>
          </p:cNvPr>
          <p:cNvSpPr txBox="1">
            <a:spLocks/>
          </p:cNvSpPr>
          <p:nvPr/>
        </p:nvSpPr>
        <p:spPr bwMode="auto">
          <a:xfrm>
            <a:off x="594033" y="2081351"/>
            <a:ext cx="8915400" cy="4525962"/>
          </a:xfrm>
          <a:prstGeom prst="rect">
            <a:avLst/>
          </a:prstGeom>
          <a:noFill/>
          <a:ln>
            <a:noFill/>
          </a:ln>
          <a:effectLst/>
        </p:spPr>
        <p:txBody>
          <a:bodyPr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GB" sz="2800" b="0" kern="0"/>
              <a:t>Appeal; Secretary of State, PINS</a:t>
            </a:r>
            <a:endParaRPr lang="en-US"/>
          </a:p>
          <a:p>
            <a:pPr>
              <a:defRPr/>
            </a:pPr>
            <a:r>
              <a:rPr lang="en-GB" sz="2800" kern="0">
                <a:ea typeface="ＭＳ Ｐゴシック"/>
              </a:rPr>
              <a:t>Costs for unreasonable behaviour</a:t>
            </a:r>
          </a:p>
          <a:p>
            <a:pPr>
              <a:defRPr/>
            </a:pPr>
            <a:r>
              <a:rPr lang="en-GB" sz="2800" b="0" kern="0">
                <a:ea typeface="ＭＳ Ｐゴシック"/>
              </a:rPr>
              <a:t>Judicial review and Ombudsman</a:t>
            </a:r>
            <a:r>
              <a:rPr lang="en-GB" sz="2800" kern="0">
                <a:ea typeface="ＭＳ Ｐゴシック"/>
              </a:rPr>
              <a:t> </a:t>
            </a:r>
            <a:endParaRPr lang="en-GB" sz="2800" b="0" kern="0"/>
          </a:p>
        </p:txBody>
      </p:sp>
      <p:pic>
        <p:nvPicPr>
          <p:cNvPr id="7" name="Picture 6" descr="Planning Inspectorate Logo ">
            <a:extLst>
              <a:ext uri="{FF2B5EF4-FFF2-40B4-BE49-F238E27FC236}">
                <a16:creationId xmlns:a16="http://schemas.microsoft.com/office/drawing/2014/main" id="{303324AB-C87E-6939-C222-7F60D4901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33" y="3810200"/>
            <a:ext cx="3706730" cy="2409373"/>
          </a:xfrm>
          <a:prstGeom prst="rect">
            <a:avLst/>
          </a:prstGeom>
        </p:spPr>
      </p:pic>
      <p:pic>
        <p:nvPicPr>
          <p:cNvPr id="11" name="Picture 10" descr="The Royal Courts of Justice logo ">
            <a:extLst>
              <a:ext uri="{FF2B5EF4-FFF2-40B4-BE49-F238E27FC236}">
                <a16:creationId xmlns:a16="http://schemas.microsoft.com/office/drawing/2014/main" id="{F7D1B0D1-404E-39BF-8563-15C695141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0510" y="2081351"/>
            <a:ext cx="2064810" cy="4525962"/>
          </a:xfrm>
          <a:prstGeom prst="rect">
            <a:avLst/>
          </a:prstGeom>
        </p:spPr>
      </p:pic>
      <p:pic>
        <p:nvPicPr>
          <p:cNvPr id="1028" name="Picture 4" descr="Local Government and Social Care Ombudsman logo">
            <a:extLst>
              <a:ext uri="{FF2B5EF4-FFF2-40B4-BE49-F238E27FC236}">
                <a16:creationId xmlns:a16="http://schemas.microsoft.com/office/drawing/2014/main" id="{9B03BBB1-0331-6C43-F96A-8DBD905D71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10" t="25961" r="10444" b="25848"/>
          <a:stretch/>
        </p:blipFill>
        <p:spPr bwMode="auto">
          <a:xfrm>
            <a:off x="4804860" y="4739025"/>
            <a:ext cx="4571368" cy="14876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A9E2D01-DD21-49A2-178B-BB064BA73394}"/>
              </a:ext>
            </a:extLst>
          </p:cNvPr>
          <p:cNvSpPr txBox="1"/>
          <p:nvPr/>
        </p:nvSpPr>
        <p:spPr>
          <a:xfrm>
            <a:off x="653142" y="6155361"/>
            <a:ext cx="801823" cy="261610"/>
          </a:xfrm>
          <a:prstGeom prst="rect">
            <a:avLst/>
          </a:prstGeom>
          <a:noFill/>
        </p:spPr>
        <p:txBody>
          <a:bodyPr wrap="none" rtlCol="0">
            <a:spAutoFit/>
          </a:bodyPr>
          <a:lstStyle/>
          <a:p>
            <a:r>
              <a:rPr lang="en-GB" sz="1100" err="1">
                <a:hlinkClick r:id="rId6"/>
              </a:rPr>
              <a:t>WikiMedia</a:t>
            </a:r>
            <a:endParaRPr lang="en-GB" sz="1100"/>
          </a:p>
        </p:txBody>
      </p:sp>
      <p:sp>
        <p:nvSpPr>
          <p:cNvPr id="13" name="TextBox 12">
            <a:extLst>
              <a:ext uri="{FF2B5EF4-FFF2-40B4-BE49-F238E27FC236}">
                <a16:creationId xmlns:a16="http://schemas.microsoft.com/office/drawing/2014/main" id="{1AE02998-4972-74E8-5519-759B68D1083C}"/>
              </a:ext>
            </a:extLst>
          </p:cNvPr>
          <p:cNvSpPr txBox="1"/>
          <p:nvPr/>
        </p:nvSpPr>
        <p:spPr>
          <a:xfrm>
            <a:off x="4804860" y="6226629"/>
            <a:ext cx="2783134" cy="261610"/>
          </a:xfrm>
          <a:prstGeom prst="rect">
            <a:avLst/>
          </a:prstGeom>
          <a:noFill/>
        </p:spPr>
        <p:txBody>
          <a:bodyPr wrap="none" rtlCol="0">
            <a:spAutoFit/>
          </a:bodyPr>
          <a:lstStyle/>
          <a:p>
            <a:r>
              <a:rPr lang="en-GB" sz="1100">
                <a:hlinkClick r:id="rId7"/>
              </a:rPr>
              <a:t>Local Government &amp; Social Care Ombudsman</a:t>
            </a:r>
            <a:endParaRPr lang="en-GB" sz="1100"/>
          </a:p>
        </p:txBody>
      </p:sp>
      <p:sp>
        <p:nvSpPr>
          <p:cNvPr id="14" name="TextBox 13">
            <a:extLst>
              <a:ext uri="{FF2B5EF4-FFF2-40B4-BE49-F238E27FC236}">
                <a16:creationId xmlns:a16="http://schemas.microsoft.com/office/drawing/2014/main" id="{718FFC0C-B690-3C61-B112-7947FB811617}"/>
              </a:ext>
            </a:extLst>
          </p:cNvPr>
          <p:cNvSpPr txBox="1"/>
          <p:nvPr/>
        </p:nvSpPr>
        <p:spPr>
          <a:xfrm>
            <a:off x="10034328" y="6357434"/>
            <a:ext cx="898003" cy="261610"/>
          </a:xfrm>
          <a:prstGeom prst="rect">
            <a:avLst/>
          </a:prstGeom>
          <a:noFill/>
        </p:spPr>
        <p:txBody>
          <a:bodyPr wrap="none" rtlCol="0">
            <a:spAutoFit/>
          </a:bodyPr>
          <a:lstStyle/>
          <a:p>
            <a:r>
              <a:rPr lang="en-GB" sz="1100">
                <a:hlinkClick r:id="rId8"/>
              </a:rPr>
              <a:t>Adobe Stock</a:t>
            </a:r>
            <a:endParaRPr lang="en-GB" sz="1100"/>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6538708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ef21f27-a782-4a68-a493-6237d1f2f5c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01404135E36240B6CB03C1AB027270" ma:contentTypeVersion="14" ma:contentTypeDescription="Create a new document." ma:contentTypeScope="" ma:versionID="a652b7015224203b16336bbd3dc6554a">
  <xsd:schema xmlns:xsd="http://www.w3.org/2001/XMLSchema" xmlns:xs="http://www.w3.org/2001/XMLSchema" xmlns:p="http://schemas.microsoft.com/office/2006/metadata/properties" xmlns:ns3="1ef21f27-a782-4a68-a493-6237d1f2f5c1" xmlns:ns4="da037f5e-72da-46e7-b14b-a270bcd97040" targetNamespace="http://schemas.microsoft.com/office/2006/metadata/properties" ma:root="true" ma:fieldsID="de58587cc80ed766bfcfb256e153a20a" ns3:_="" ns4:_="">
    <xsd:import namespace="1ef21f27-a782-4a68-a493-6237d1f2f5c1"/>
    <xsd:import namespace="da037f5e-72da-46e7-b14b-a270bcd9704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ServiceSearchPropertie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21f27-a782-4a68-a493-6237d1f2f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037f5e-72da-46e7-b14b-a270bcd9704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69B8E1-0B1D-465E-B2C5-DA184A4AAD26}">
  <ds:schemaRefs>
    <ds:schemaRef ds:uri="1ef21f27-a782-4a68-a493-6237d1f2f5c1"/>
    <ds:schemaRef ds:uri="da037f5e-72da-46e7-b14b-a270bcd970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946CB51-7A54-4610-AB06-5E218836942F}">
  <ds:schemaRefs>
    <ds:schemaRef ds:uri="1ef21f27-a782-4a68-a493-6237d1f2f5c1"/>
    <ds:schemaRef ds:uri="da037f5e-72da-46e7-b14b-a270bcd970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1EE8173-A697-49DE-AD56-366164F0BF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45</Slides>
  <Notes>45</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1_Office Theme</vt:lpstr>
      <vt:lpstr>Making Defensible Planning Decisions </vt:lpstr>
      <vt:lpstr>What is PAS?</vt:lpstr>
      <vt:lpstr>All new or a refresher?</vt:lpstr>
      <vt:lpstr>Objectives or this session</vt:lpstr>
      <vt:lpstr>This is a discussion about… </vt:lpstr>
      <vt:lpstr>The role of decision-making </vt:lpstr>
      <vt:lpstr>Planning creates headlines </vt:lpstr>
      <vt:lpstr>The context for decision-making </vt:lpstr>
      <vt:lpstr>The decision can be challenged</vt:lpstr>
      <vt:lpstr>What decisions are made by Committee?</vt:lpstr>
      <vt:lpstr>Planning in England is policy-led</vt:lpstr>
      <vt:lpstr>‘Basic principle’: Start with the plan</vt:lpstr>
      <vt:lpstr>What is the development plan?</vt:lpstr>
      <vt:lpstr>Sustainable development; the ‘presumption’</vt:lpstr>
      <vt:lpstr>NPPF and decision-making</vt:lpstr>
      <vt:lpstr>“Can we ignore the Development Plan?”</vt:lpstr>
      <vt:lpstr>Material Considerations</vt:lpstr>
      <vt:lpstr>Material Considerations</vt:lpstr>
      <vt:lpstr>Non-material Considerations</vt:lpstr>
      <vt:lpstr>Planning involves balancing issues </vt:lpstr>
      <vt:lpstr>The wonderous circle of planning</vt:lpstr>
      <vt:lpstr>Delivering the plan and the 5 year ticking clock</vt:lpstr>
      <vt:lpstr>HDT &amp; 5YHLS = Looking in both directions </vt:lpstr>
      <vt:lpstr>4 year Housing Land Supply</vt:lpstr>
      <vt:lpstr>The councillor’s role depends on… </vt:lpstr>
      <vt:lpstr>Duty of an elected member </vt:lpstr>
      <vt:lpstr>Examples of predisposition and predetermination</vt:lpstr>
      <vt:lpstr>Committee application and determination</vt:lpstr>
      <vt:lpstr>Avoid unreasonableness </vt:lpstr>
      <vt:lpstr>The Committee Decision</vt:lpstr>
      <vt:lpstr>Overturns / different decisions</vt:lpstr>
      <vt:lpstr>Reasons for refusal</vt:lpstr>
      <vt:lpstr>Ask yourself ……… </vt:lpstr>
      <vt:lpstr>Listen to what officers are telling you </vt:lpstr>
      <vt:lpstr>Managing meetings </vt:lpstr>
      <vt:lpstr>Bad evidence </vt:lpstr>
      <vt:lpstr>Good evidence is a combination of…</vt:lpstr>
      <vt:lpstr>Committee application and determination </vt:lpstr>
      <vt:lpstr>When to get involved: The life of a Planning Application </vt:lpstr>
      <vt:lpstr>Summary: Reasonableness and balancing material considerations</vt:lpstr>
      <vt:lpstr>Making planning decisions: Key points</vt:lpstr>
      <vt:lpstr>Take away tips</vt:lpstr>
      <vt:lpstr>Take away tips</vt:lpstr>
      <vt:lpstr>Understand the jargon</vt:lpstr>
      <vt:lpstr>Stay in touch: we are at local.gov.uk/pas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Planning Policy Framework (NPPF)</dc:title>
  <dc:creator>Martin Hutchings</dc:creator>
  <cp:revision>10</cp:revision>
  <dcterms:created xsi:type="dcterms:W3CDTF">2024-01-24T09:14:50Z</dcterms:created>
  <dcterms:modified xsi:type="dcterms:W3CDTF">2024-05-01T13:53:42Z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0x010100F101404135E36240B6CB03C1AB027270</vt:lpwstr>
  </property>
</Properties>
</file>