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42"/>
  </p:notesMasterIdLst>
  <p:sldIdLst>
    <p:sldId id="320" r:id="rId5"/>
    <p:sldId id="339" r:id="rId6"/>
    <p:sldId id="315" r:id="rId7"/>
    <p:sldId id="338" r:id="rId8"/>
    <p:sldId id="349" r:id="rId9"/>
    <p:sldId id="350" r:id="rId10"/>
    <p:sldId id="343" r:id="rId11"/>
    <p:sldId id="445" r:id="rId12"/>
    <p:sldId id="345" r:id="rId13"/>
    <p:sldId id="317" r:id="rId14"/>
    <p:sldId id="404" r:id="rId15"/>
    <p:sldId id="439" r:id="rId16"/>
    <p:sldId id="308" r:id="rId17"/>
    <p:sldId id="366" r:id="rId18"/>
    <p:sldId id="406" r:id="rId19"/>
    <p:sldId id="409" r:id="rId20"/>
    <p:sldId id="454" r:id="rId21"/>
    <p:sldId id="414" r:id="rId22"/>
    <p:sldId id="415" r:id="rId23"/>
    <p:sldId id="412" r:id="rId24"/>
    <p:sldId id="347" r:id="rId25"/>
    <p:sldId id="325" r:id="rId26"/>
    <p:sldId id="331" r:id="rId27"/>
    <p:sldId id="430" r:id="rId28"/>
    <p:sldId id="455" r:id="rId29"/>
    <p:sldId id="456" r:id="rId30"/>
    <p:sldId id="420" r:id="rId31"/>
    <p:sldId id="330" r:id="rId32"/>
    <p:sldId id="335" r:id="rId33"/>
    <p:sldId id="448" r:id="rId34"/>
    <p:sldId id="285" r:id="rId35"/>
    <p:sldId id="291" r:id="rId36"/>
    <p:sldId id="451" r:id="rId37"/>
    <p:sldId id="452" r:id="rId38"/>
    <p:sldId id="453" r:id="rId39"/>
    <p:sldId id="363" r:id="rId40"/>
    <p:sldId id="25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DEF72D-5824-4ED2-87A7-F64E6126F445}">
          <p14:sldIdLst>
            <p14:sldId id="320"/>
            <p14:sldId id="339"/>
            <p14:sldId id="315"/>
            <p14:sldId id="338"/>
            <p14:sldId id="349"/>
            <p14:sldId id="350"/>
            <p14:sldId id="343"/>
            <p14:sldId id="445"/>
            <p14:sldId id="345"/>
            <p14:sldId id="317"/>
            <p14:sldId id="404"/>
            <p14:sldId id="439"/>
            <p14:sldId id="308"/>
            <p14:sldId id="366"/>
            <p14:sldId id="406"/>
            <p14:sldId id="409"/>
            <p14:sldId id="454"/>
            <p14:sldId id="414"/>
            <p14:sldId id="415"/>
            <p14:sldId id="412"/>
            <p14:sldId id="347"/>
            <p14:sldId id="325"/>
            <p14:sldId id="331"/>
            <p14:sldId id="430"/>
            <p14:sldId id="455"/>
            <p14:sldId id="456"/>
            <p14:sldId id="420"/>
            <p14:sldId id="330"/>
            <p14:sldId id="335"/>
            <p14:sldId id="448"/>
            <p14:sldId id="285"/>
            <p14:sldId id="291"/>
            <p14:sldId id="451"/>
            <p14:sldId id="452"/>
            <p14:sldId id="453"/>
            <p14:sldId id="363"/>
          </p14:sldIdLst>
        </p14:section>
        <p14:section name="Untitled Section" id="{23102B67-1833-432C-9D79-BB1511210BF0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9FCD9-4F81-4A5B-B4E9-7271D9450956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9B91F-6F85-4EAB-A7F6-24E67453E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77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536A-9358-4B00-AD6B-9B3663DB7CE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EB6D-76BC-47C6-B917-B7A94ECE0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4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536A-9358-4B00-AD6B-9B3663DB7CE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EB6D-76BC-47C6-B917-B7A94ECE0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13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536A-9358-4B00-AD6B-9B3663DB7CE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EB6D-76BC-47C6-B917-B7A94ECE0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6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536A-9358-4B00-AD6B-9B3663DB7CE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EB6D-76BC-47C6-B917-B7A94ECE0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10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536A-9358-4B00-AD6B-9B3663DB7CE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EB6D-76BC-47C6-B917-B7A94ECE0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41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536A-9358-4B00-AD6B-9B3663DB7CE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EB6D-76BC-47C6-B917-B7A94ECE0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536A-9358-4B00-AD6B-9B3663DB7CE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EB6D-76BC-47C6-B917-B7A94ECE0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58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536A-9358-4B00-AD6B-9B3663DB7CE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EB6D-76BC-47C6-B917-B7A94ECE0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29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536A-9358-4B00-AD6B-9B3663DB7CE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EB6D-76BC-47C6-B917-B7A94ECE0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39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536A-9358-4B00-AD6B-9B3663DB7CE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EB6D-76BC-47C6-B917-B7A94ECE0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2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536A-9358-4B00-AD6B-9B3663DB7CE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EB6D-76BC-47C6-B917-B7A94ECE0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4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9536A-9358-4B00-AD6B-9B3663DB7CE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4EB6D-76BC-47C6-B917-B7A94ECE0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14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6.png"/><Relationship Id="rId10" Type="http://schemas.openxmlformats.org/officeDocument/2006/relationships/image" Target="../media/image42.jpeg"/><Relationship Id="rId4" Type="http://schemas.openxmlformats.org/officeDocument/2006/relationships/image" Target="../media/image40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1.jpeg"/><Relationship Id="rId7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.jpeg"/><Relationship Id="rId7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2.jpeg"/><Relationship Id="rId7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2.jpeg"/><Relationship Id="rId7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2.jpeg"/><Relationship Id="rId7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2.jpeg"/><Relationship Id="rId7" Type="http://schemas.openxmlformats.org/officeDocument/2006/relationships/image" Target="../media/image8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13" Type="http://schemas.openxmlformats.org/officeDocument/2006/relationships/image" Target="../media/image96.jpeg"/><Relationship Id="rId3" Type="http://schemas.openxmlformats.org/officeDocument/2006/relationships/image" Target="../media/image2.jpeg"/><Relationship Id="rId7" Type="http://schemas.openxmlformats.org/officeDocument/2006/relationships/image" Target="../media/image90.jpeg"/><Relationship Id="rId12" Type="http://schemas.openxmlformats.org/officeDocument/2006/relationships/image" Target="../media/image9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jpeg"/><Relationship Id="rId5" Type="http://schemas.openxmlformats.org/officeDocument/2006/relationships/image" Target="../media/image88.jpeg"/><Relationship Id="rId10" Type="http://schemas.openxmlformats.org/officeDocument/2006/relationships/image" Target="../media/image93.jpeg"/><Relationship Id="rId4" Type="http://schemas.openxmlformats.org/officeDocument/2006/relationships/image" Target="../media/image87.jpeg"/><Relationship Id="rId9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jpeg"/><Relationship Id="rId5" Type="http://schemas.openxmlformats.org/officeDocument/2006/relationships/image" Target="../media/image104.png"/><Relationship Id="rId4" Type="http://schemas.openxmlformats.org/officeDocument/2006/relationships/image" Target="../media/image10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5" Type="http://schemas.openxmlformats.org/officeDocument/2006/relationships/image" Target="../media/image108.png"/><Relationship Id="rId4" Type="http://schemas.openxmlformats.org/officeDocument/2006/relationships/image" Target="../media/image10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Relationship Id="rId9" Type="http://schemas.openxmlformats.org/officeDocument/2006/relationships/image" Target="../media/image11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openxmlformats.org/officeDocument/2006/relationships/image" Target="../media/image2.jpeg"/><Relationship Id="rId7" Type="http://schemas.openxmlformats.org/officeDocument/2006/relationships/image" Target="../media/image1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10" Type="http://schemas.openxmlformats.org/officeDocument/2006/relationships/image" Target="../media/image125.jpeg"/><Relationship Id="rId4" Type="http://schemas.openxmlformats.org/officeDocument/2006/relationships/image" Target="../media/image119.jpeg"/><Relationship Id="rId9" Type="http://schemas.openxmlformats.org/officeDocument/2006/relationships/image" Target="../media/image1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jpeg"/><Relationship Id="rId5" Type="http://schemas.openxmlformats.org/officeDocument/2006/relationships/image" Target="../media/image120.jpeg"/><Relationship Id="rId4" Type="http://schemas.openxmlformats.org/officeDocument/2006/relationships/image" Target="../media/image1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9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31.jpeg"/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30.jpeg"/><Relationship Id="rId9" Type="http://schemas.openxmlformats.org/officeDocument/2006/relationships/image" Target="../media/image24.png"/><Relationship Id="rId14" Type="http://schemas.openxmlformats.org/officeDocument/2006/relationships/image" Target="../media/image1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9249" y="3574722"/>
            <a:ext cx="9144000" cy="129439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Hurst Farm Community Hub</a:t>
            </a:r>
            <a:br>
              <a:rPr lang="en-GB" dirty="0"/>
            </a:br>
            <a:r>
              <a:rPr lang="en-GB" sz="2400" dirty="0"/>
              <a:t>05/10/22 Roundtable Presentation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528" y="841379"/>
            <a:ext cx="2046749" cy="2387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989" y="841379"/>
            <a:ext cx="2048804" cy="2387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72" y="843694"/>
            <a:ext cx="2057082" cy="2385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316" y="5720550"/>
            <a:ext cx="1090288" cy="501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46" y="4878888"/>
            <a:ext cx="4002714" cy="1571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906" y="5182876"/>
            <a:ext cx="1679299" cy="12673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9762" y="5571133"/>
            <a:ext cx="873800" cy="6504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860" y="5383232"/>
            <a:ext cx="1500975" cy="1035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003" y="5437481"/>
            <a:ext cx="983350" cy="91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43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962" y="1218460"/>
            <a:ext cx="5167909" cy="5167909"/>
          </a:xfrm>
          <a:ln>
            <a:solidFill>
              <a:schemeClr val="tx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5420" y="548806"/>
            <a:ext cx="11727906" cy="2847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Hurst Farm Regeneration Vision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Launched in November 2019: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‘8 Key Projects’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48"/>
          <a:stretch/>
        </p:blipFill>
        <p:spPr>
          <a:xfrm>
            <a:off x="424813" y="2978331"/>
            <a:ext cx="5522448" cy="279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8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525" y="414429"/>
            <a:ext cx="4260608" cy="6031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9"/>
          <a:stretch/>
        </p:blipFill>
        <p:spPr>
          <a:xfrm>
            <a:off x="78314" y="2646819"/>
            <a:ext cx="5613906" cy="3592287"/>
          </a:xfrm>
          <a:prstGeom prst="rect">
            <a:avLst/>
          </a:prstGeom>
        </p:spPr>
      </p:pic>
      <p:sp>
        <p:nvSpPr>
          <p:cNvPr id="76" name="Content Placeholder 2"/>
          <p:cNvSpPr txBox="1">
            <a:spLocks/>
          </p:cNvSpPr>
          <p:nvPr/>
        </p:nvSpPr>
        <p:spPr>
          <a:xfrm>
            <a:off x="207322" y="548638"/>
            <a:ext cx="6663308" cy="5852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Hurst Farm Funding Strategy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date raised £3.3m+!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Further plans for further £2m+ by 2025.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415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194" y="92769"/>
            <a:ext cx="10039939" cy="1294397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Hurst Farm Community Hub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8025" y="1744630"/>
            <a:ext cx="7053943" cy="3941635"/>
          </a:xfrm>
        </p:spPr>
        <p:txBody>
          <a:bodyPr numCol="2">
            <a:normAutofit fontScale="47500" lnSpcReduction="20000"/>
          </a:bodyPr>
          <a:lstStyle/>
          <a:p>
            <a:pPr algn="l"/>
            <a:r>
              <a:rPr lang="en-GB" sz="5100" b="1" dirty="0"/>
              <a:t>Refurbished and Opened May 2022</a:t>
            </a:r>
          </a:p>
          <a:p>
            <a:pPr algn="l"/>
            <a:r>
              <a:rPr lang="en-GB" sz="5100" b="1" dirty="0"/>
              <a:t>Total £550k funded by:</a:t>
            </a:r>
          </a:p>
          <a:p>
            <a:pPr algn="l"/>
            <a:endParaRPr lang="en-GB" sz="2200" dirty="0"/>
          </a:p>
          <a:p>
            <a:pPr algn="l"/>
            <a:r>
              <a:rPr lang="en-GB" sz="3600" dirty="0"/>
              <a:t>Sporting Assets Grant: £10k</a:t>
            </a:r>
          </a:p>
          <a:p>
            <a:pPr algn="l"/>
            <a:r>
              <a:rPr lang="en-GB" sz="3600" dirty="0"/>
              <a:t>Sport England £95k</a:t>
            </a:r>
          </a:p>
          <a:p>
            <a:pPr algn="l"/>
            <a:r>
              <a:rPr lang="en-GB" sz="3600" dirty="0"/>
              <a:t>DDDC Cash-flow loan £110k</a:t>
            </a:r>
          </a:p>
          <a:p>
            <a:pPr algn="l"/>
            <a:r>
              <a:rPr lang="en-GB" sz="3600" dirty="0"/>
              <a:t>DDDC Grant £20k</a:t>
            </a:r>
          </a:p>
          <a:p>
            <a:pPr algn="l"/>
            <a:r>
              <a:rPr lang="en-GB" sz="3600" dirty="0"/>
              <a:t>Social Loan £25k</a:t>
            </a:r>
          </a:p>
          <a:p>
            <a:pPr algn="l"/>
            <a:r>
              <a:rPr lang="en-GB" sz="3600" b="1" dirty="0"/>
              <a:t>DLUHC £251k</a:t>
            </a:r>
          </a:p>
          <a:p>
            <a:pPr algn="l"/>
            <a:endParaRPr lang="en-GB" sz="3600" dirty="0"/>
          </a:p>
          <a:p>
            <a:pPr algn="l"/>
            <a:endParaRPr lang="en-GB" sz="1900" dirty="0"/>
          </a:p>
          <a:p>
            <a:pPr algn="l"/>
            <a:endParaRPr lang="en-GB" sz="1900" dirty="0"/>
          </a:p>
          <a:p>
            <a:pPr algn="l"/>
            <a:endParaRPr lang="en-GB" sz="1900" dirty="0"/>
          </a:p>
          <a:p>
            <a:pPr algn="l"/>
            <a:endParaRPr lang="en-GB" sz="1900" dirty="0"/>
          </a:p>
          <a:p>
            <a:pPr algn="l"/>
            <a:endParaRPr lang="en-GB" sz="1900" dirty="0"/>
          </a:p>
          <a:p>
            <a:pPr algn="l"/>
            <a:endParaRPr lang="en-GB" sz="1900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sz="3600" dirty="0" err="1"/>
              <a:t>Chevin</a:t>
            </a:r>
            <a:r>
              <a:rPr lang="en-GB" sz="3600" dirty="0"/>
              <a:t> Homes £5k</a:t>
            </a:r>
          </a:p>
          <a:p>
            <a:pPr algn="l"/>
            <a:r>
              <a:rPr lang="en-GB" sz="3600" dirty="0" err="1"/>
              <a:t>Covid</a:t>
            </a:r>
            <a:r>
              <a:rPr lang="en-GB" sz="3600" dirty="0"/>
              <a:t> grant £10k</a:t>
            </a:r>
          </a:p>
          <a:p>
            <a:pPr algn="l"/>
            <a:r>
              <a:rPr lang="en-GB" sz="3600" dirty="0"/>
              <a:t>Co-Op £29k</a:t>
            </a:r>
          </a:p>
          <a:p>
            <a:pPr algn="l"/>
            <a:r>
              <a:rPr lang="en-GB" sz="3600" dirty="0"/>
              <a:t>Awards for All £10k</a:t>
            </a:r>
          </a:p>
          <a:p>
            <a:pPr algn="l"/>
            <a:r>
              <a:rPr lang="en-GB" sz="3600" dirty="0"/>
              <a:t>DCC Action Grant £7k</a:t>
            </a:r>
          </a:p>
          <a:p>
            <a:pPr algn="l"/>
            <a:r>
              <a:rPr lang="en-GB" sz="3600" dirty="0"/>
              <a:t>Friends of Hurst Farm £3,2k</a:t>
            </a:r>
          </a:p>
          <a:p>
            <a:pPr algn="l"/>
            <a:r>
              <a:rPr lang="en-GB" sz="3600" dirty="0"/>
              <a:t>Police and Crime Commissioner £1k</a:t>
            </a:r>
          </a:p>
          <a:p>
            <a:endParaRPr lang="en-GB" sz="1800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12" y="2096391"/>
            <a:ext cx="2185161" cy="2546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327" y="5634918"/>
            <a:ext cx="1090288" cy="501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96" y="5211591"/>
            <a:ext cx="3269317" cy="1283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619" y="5227679"/>
            <a:ext cx="1679299" cy="12673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5133" y="5485501"/>
            <a:ext cx="873800" cy="6504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982" y="5459312"/>
            <a:ext cx="1500975" cy="1035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076" y="5675296"/>
            <a:ext cx="1464945" cy="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3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Farmer’s View Opening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95753"/>
            <a:ext cx="10058400" cy="585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43" b="5714"/>
          <a:stretch/>
        </p:blipFill>
        <p:spPr>
          <a:xfrm>
            <a:off x="5817342" y="1282097"/>
            <a:ext cx="6161054" cy="4119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81" y="1282098"/>
            <a:ext cx="5492140" cy="4119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658" y="5571281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Supported by MP Sarah Dines (in red)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636" y="501150"/>
            <a:ext cx="9051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Community Hub Opening May 2022</a:t>
            </a:r>
          </a:p>
        </p:txBody>
      </p:sp>
    </p:spTree>
    <p:extLst>
      <p:ext uri="{BB962C8B-B14F-4D97-AF65-F5344CB8AC3E}">
        <p14:creationId xmlns:p14="http://schemas.microsoft.com/office/powerpoint/2010/main" val="233555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" y="5642519"/>
            <a:ext cx="12197345" cy="1231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40" b="15395"/>
          <a:stretch/>
        </p:blipFill>
        <p:spPr>
          <a:xfrm>
            <a:off x="-1" y="571116"/>
            <a:ext cx="5801531" cy="3483723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358537" y="5642519"/>
            <a:ext cx="95358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‘old’ Hurst Farm Social Club…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102" y="571116"/>
            <a:ext cx="6193286" cy="3483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102" y="4147213"/>
            <a:ext cx="3314856" cy="23842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698" y="4299184"/>
            <a:ext cx="2620936" cy="2080271"/>
          </a:xfrm>
          <a:prstGeom prst="rect">
            <a:avLst/>
          </a:prstGeom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857272" y="3987864"/>
            <a:ext cx="4063585" cy="622639"/>
          </a:xfrm>
        </p:spPr>
        <p:txBody>
          <a:bodyPr>
            <a:normAutofit/>
          </a:bodyPr>
          <a:lstStyle/>
          <a:p>
            <a:r>
              <a:rPr lang="en-GB" sz="1800" dirty="0"/>
              <a:t>Original Floorplan – 1</a:t>
            </a:r>
            <a:r>
              <a:rPr lang="en-GB" sz="1800" baseline="30000" dirty="0"/>
              <a:t>st</a:t>
            </a:r>
            <a:r>
              <a:rPr lang="en-GB" sz="1800" dirty="0"/>
              <a:t> Floor &amp; Basement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34" y="4340698"/>
            <a:ext cx="2571750" cy="1571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338" y="4340698"/>
            <a:ext cx="2366682" cy="15716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45885" y="3618532"/>
            <a:ext cx="392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Before: Old Social Club build in 1964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47416" y="3598510"/>
            <a:ext cx="374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Great Views of </a:t>
            </a:r>
            <a:r>
              <a:rPr lang="en-GB" dirty="0" err="1">
                <a:solidFill>
                  <a:schemeClr val="bg1"/>
                </a:solidFill>
              </a:rPr>
              <a:t>Riber</a:t>
            </a:r>
            <a:r>
              <a:rPr lang="en-GB" dirty="0">
                <a:solidFill>
                  <a:schemeClr val="bg1"/>
                </a:solidFill>
              </a:rPr>
              <a:t> Castle </a:t>
            </a:r>
          </a:p>
        </p:txBody>
      </p:sp>
    </p:spTree>
    <p:extLst>
      <p:ext uri="{BB962C8B-B14F-4D97-AF65-F5344CB8AC3E}">
        <p14:creationId xmlns:p14="http://schemas.microsoft.com/office/powerpoint/2010/main" val="3477544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05" y="370560"/>
            <a:ext cx="3758829" cy="2819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632" y="382800"/>
            <a:ext cx="3766809" cy="2825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" t="1078" r="-287" b="3162"/>
          <a:stretch/>
        </p:blipFill>
        <p:spPr>
          <a:xfrm>
            <a:off x="7977940" y="367259"/>
            <a:ext cx="3919787" cy="2815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20" b="5334"/>
          <a:stretch/>
        </p:blipFill>
        <p:spPr>
          <a:xfrm>
            <a:off x="199305" y="3262490"/>
            <a:ext cx="5251285" cy="3191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098" b="16077"/>
          <a:stretch/>
        </p:blipFill>
        <p:spPr>
          <a:xfrm>
            <a:off x="5587042" y="3291588"/>
            <a:ext cx="6310685" cy="316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2422" y="6002892"/>
            <a:ext cx="515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Before: Broken tarmac and leaky roof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4209" y="2671060"/>
            <a:ext cx="340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Before: Unstable retaining wall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305" y="2733328"/>
            <a:ext cx="354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Before: Run down building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787" y="6002892"/>
            <a:ext cx="286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 Un-attractive approach</a:t>
            </a:r>
          </a:p>
        </p:txBody>
      </p:sp>
    </p:spTree>
    <p:extLst>
      <p:ext uri="{BB962C8B-B14F-4D97-AF65-F5344CB8AC3E}">
        <p14:creationId xmlns:p14="http://schemas.microsoft.com/office/powerpoint/2010/main" val="1000122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" y="5642519"/>
            <a:ext cx="12197345" cy="1231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42" t="15529" r="-65" b="37446"/>
          <a:stretch/>
        </p:blipFill>
        <p:spPr>
          <a:xfrm>
            <a:off x="54475" y="446900"/>
            <a:ext cx="6511836" cy="2554048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358537" y="5642519"/>
            <a:ext cx="95358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‘old’ Hurst Farm Social Club…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929"/>
          <a:stretch/>
        </p:blipFill>
        <p:spPr>
          <a:xfrm>
            <a:off x="54475" y="3108192"/>
            <a:ext cx="6511836" cy="33733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58"/>
          <a:stretch/>
        </p:blipFill>
        <p:spPr>
          <a:xfrm>
            <a:off x="6708140" y="3134425"/>
            <a:ext cx="5301365" cy="33733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7167" r="286" b="18573"/>
          <a:stretch/>
        </p:blipFill>
        <p:spPr>
          <a:xfrm>
            <a:off x="6694597" y="446900"/>
            <a:ext cx="5308777" cy="25702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8188" y="2585013"/>
            <a:ext cx="229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Before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81151" y="2631616"/>
            <a:ext cx="229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Before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187" y="6073458"/>
            <a:ext cx="229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After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58313" y="6112204"/>
            <a:ext cx="229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After </a:t>
            </a:r>
          </a:p>
        </p:txBody>
      </p:sp>
    </p:spTree>
    <p:extLst>
      <p:ext uri="{BB962C8B-B14F-4D97-AF65-F5344CB8AC3E}">
        <p14:creationId xmlns:p14="http://schemas.microsoft.com/office/powerpoint/2010/main" val="2651119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36" y="388814"/>
            <a:ext cx="3230573" cy="2422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387" y="388458"/>
            <a:ext cx="3210233" cy="2407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22" b="16210"/>
          <a:stretch/>
        </p:blipFill>
        <p:spPr>
          <a:xfrm>
            <a:off x="6018660" y="3014351"/>
            <a:ext cx="5715808" cy="3466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1029" y="3463614"/>
            <a:ext cx="3466685" cy="26000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89963" y="3447687"/>
            <a:ext cx="3466686" cy="26000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529" t="2458" r="4921" b="54767"/>
          <a:stretch/>
        </p:blipFill>
        <p:spPr>
          <a:xfrm>
            <a:off x="7253098" y="363938"/>
            <a:ext cx="4491695" cy="24408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4209" y="6503922"/>
            <a:ext cx="229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4969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8485" cy="1231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54909"/>
            <a:ext cx="12197345" cy="1231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17781" y="5115695"/>
            <a:ext cx="645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Views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8485" cy="1231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3" y="5645484"/>
            <a:ext cx="12197345" cy="1231211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3" y="631103"/>
            <a:ext cx="3965562" cy="2644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3" y="3419270"/>
            <a:ext cx="3972757" cy="2649332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743" y="631103"/>
            <a:ext cx="3965563" cy="26445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442" y="3415945"/>
            <a:ext cx="3933545" cy="26231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998" y="631103"/>
            <a:ext cx="3816037" cy="54080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408" y="5636059"/>
            <a:ext cx="314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Now: Large sun terrace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7028" y="5593810"/>
            <a:ext cx="297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Now: New Café seating area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780" y="5635404"/>
            <a:ext cx="291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Now: Resurfaced car park </a:t>
            </a:r>
          </a:p>
        </p:txBody>
      </p:sp>
    </p:spTree>
    <p:extLst>
      <p:ext uri="{BB962C8B-B14F-4D97-AF65-F5344CB8AC3E}">
        <p14:creationId xmlns:p14="http://schemas.microsoft.com/office/powerpoint/2010/main" val="325995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dirty="0"/>
            </a:br>
            <a:r>
              <a:rPr lang="en-US" b="1" dirty="0"/>
              <a:t>Hurst Farm Regeneration Project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4397"/>
            <a:ext cx="5730025" cy="19718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Start Project September 2017:</a:t>
            </a:r>
          </a:p>
          <a:p>
            <a:pPr marL="0" indent="0">
              <a:buNone/>
            </a:pPr>
            <a:r>
              <a:rPr lang="en-GB" dirty="0"/>
              <a:t>Received DCLG ‘Estate Regeneration Funding ‘</a:t>
            </a:r>
          </a:p>
          <a:p>
            <a:pPr marL="0" indent="0">
              <a:buNone/>
            </a:pPr>
            <a:r>
              <a:rPr lang="en-GB" dirty="0"/>
              <a:t>1 of 100 estates in the UK</a:t>
            </a:r>
          </a:p>
          <a:p>
            <a:pPr marL="0" indent="0">
              <a:buNone/>
            </a:pPr>
            <a:r>
              <a:rPr lang="en-GB" dirty="0"/>
              <a:t>DDDC £100k </a:t>
            </a:r>
          </a:p>
          <a:p>
            <a:pPr marL="0" indent="0">
              <a:buNone/>
            </a:pPr>
            <a:r>
              <a:rPr lang="en-GB" dirty="0"/>
              <a:t>Waterloo Housing £80k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540" y="4774226"/>
            <a:ext cx="1101164" cy="954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35" y="4781165"/>
            <a:ext cx="1274507" cy="94791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6746" y="4647256"/>
            <a:ext cx="1278508" cy="144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236" y="4781165"/>
            <a:ext cx="1018882" cy="947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889" y="2766966"/>
            <a:ext cx="3449311" cy="2438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3359" y="870222"/>
            <a:ext cx="25241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81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661" y="478733"/>
            <a:ext cx="4756252" cy="3171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609" y="472007"/>
            <a:ext cx="3966941" cy="317355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93"/>
          <a:stretch/>
        </p:blipFill>
        <p:spPr>
          <a:xfrm>
            <a:off x="4445893" y="3856699"/>
            <a:ext cx="3575154" cy="2531392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68"/>
          <a:stretch/>
        </p:blipFill>
        <p:spPr>
          <a:xfrm>
            <a:off x="8157443" y="3856699"/>
            <a:ext cx="3646108" cy="253308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80" b="10646"/>
          <a:stretch/>
        </p:blipFill>
        <p:spPr>
          <a:xfrm>
            <a:off x="316103" y="3856699"/>
            <a:ext cx="3956093" cy="2521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72" b="8694"/>
          <a:stretch/>
        </p:blipFill>
        <p:spPr>
          <a:xfrm>
            <a:off x="316104" y="478733"/>
            <a:ext cx="2416860" cy="318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50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9" y="525196"/>
            <a:ext cx="4998948" cy="2811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9" y="3526977"/>
            <a:ext cx="4992587" cy="28083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06859" y="836456"/>
            <a:ext cx="2670095" cy="2047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648"/>
          <a:stretch/>
        </p:blipFill>
        <p:spPr>
          <a:xfrm>
            <a:off x="6392488" y="3443521"/>
            <a:ext cx="4314237" cy="28911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70391" y="858958"/>
            <a:ext cx="2670096" cy="200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83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459" y="497273"/>
            <a:ext cx="3622621" cy="2716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2" t="25781" r="152" b="16612"/>
          <a:stretch/>
        </p:blipFill>
        <p:spPr>
          <a:xfrm>
            <a:off x="4337153" y="3282845"/>
            <a:ext cx="7390151" cy="3192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013" y="2045733"/>
            <a:ext cx="2015220" cy="233701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153" y="493524"/>
            <a:ext cx="3627619" cy="27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55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08" y="330742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Community Pantry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193281" y="4213310"/>
            <a:ext cx="2621550" cy="19661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114709" y="1703532"/>
            <a:ext cx="5967923" cy="4475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0763" y="514808"/>
            <a:ext cx="1088825" cy="544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986" y="580304"/>
            <a:ext cx="518209" cy="385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309" y="604799"/>
            <a:ext cx="1173806" cy="336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5414" y="519528"/>
            <a:ext cx="640592" cy="5959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0305" y="553473"/>
            <a:ext cx="472341" cy="4723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66" y="1951074"/>
            <a:ext cx="1863842" cy="21744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424" r="34152"/>
          <a:stretch/>
        </p:blipFill>
        <p:spPr>
          <a:xfrm>
            <a:off x="5865360" y="452514"/>
            <a:ext cx="1308254" cy="730000"/>
          </a:xfrm>
          <a:prstGeom prst="rect">
            <a:avLst/>
          </a:prstGeom>
        </p:spPr>
      </p:pic>
      <p:pic>
        <p:nvPicPr>
          <p:cNvPr id="17" name="Content Placeholder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18534" y="2006285"/>
            <a:ext cx="2422024" cy="18165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9008" y="4457728"/>
            <a:ext cx="2291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Pantry opened in September 2021 and stayed open throughout the renovations. </a:t>
            </a:r>
          </a:p>
        </p:txBody>
      </p:sp>
    </p:spTree>
    <p:extLst>
      <p:ext uri="{BB962C8B-B14F-4D97-AF65-F5344CB8AC3E}">
        <p14:creationId xmlns:p14="http://schemas.microsoft.com/office/powerpoint/2010/main" val="980639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72142" y="857251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28977" y="857250"/>
            <a:ext cx="6858001" cy="5143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45" y="5626790"/>
            <a:ext cx="12197345" cy="1231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2891" y="5117641"/>
            <a:ext cx="229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Before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6190" y="5195176"/>
            <a:ext cx="229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After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767" y="5873063"/>
            <a:ext cx="726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work to convert the pantry was all done by volunteers. </a:t>
            </a:r>
          </a:p>
        </p:txBody>
      </p:sp>
    </p:spTree>
    <p:extLst>
      <p:ext uri="{BB962C8B-B14F-4D97-AF65-F5344CB8AC3E}">
        <p14:creationId xmlns:p14="http://schemas.microsoft.com/office/powerpoint/2010/main" val="4011816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Success of Community Hub Refurbishment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Dedicated project manager on site 5 days week,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managed keep the building (Pub and Pantry) open during the building works,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Completed ‘asset transfer’ from council to community,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Community Ownership increased as we widened the purpose of the building (Café, Community centre, Advise centre, Food services),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Greater diversity of people involved,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Positive change has increased engagement, which will support community projects we are building.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467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120"/>
            <a:ext cx="12198485" cy="1231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26789"/>
            <a:ext cx="12197345" cy="1231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Challenges of the Refurbishment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Timing of the Estate Regeneration funding: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Short notice, made it difficult to plan,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Short delivery window, pressure on project team,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Affected capacity within District Council, such as legal and finance team,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Day to day supply chain difficulties due to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requiring daily project management decisions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175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717059" y="650789"/>
            <a:ext cx="5504735" cy="5622737"/>
            <a:chOff x="6523842" y="1392194"/>
            <a:chExt cx="4511386" cy="51646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613" t="3793" r="2911" b="17107"/>
            <a:stretch/>
          </p:blipFill>
          <p:spPr>
            <a:xfrm>
              <a:off x="6565032" y="1392194"/>
              <a:ext cx="3774589" cy="247495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5033" y="3966189"/>
              <a:ext cx="1812454" cy="232391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924"/>
            <a:stretch/>
          </p:blipFill>
          <p:spPr>
            <a:xfrm>
              <a:off x="8534407" y="3966190"/>
              <a:ext cx="1805215" cy="231104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523842" y="6302971"/>
              <a:ext cx="451138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>
                  <a:latin typeface="Arial" panose="020B0604020202020204" pitchFamily="34" charset="0"/>
                  <a:cs typeface="Arial" panose="020B0604020202020204" pitchFamily="34" charset="0"/>
                </a:rPr>
                <a:t>Photos of the Community Forest School Training Oct 2020.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546" y="1563335"/>
            <a:ext cx="2141380" cy="24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43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513" y="-994526"/>
            <a:ext cx="9937975" cy="23876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Hurst Farm Heritage Trail 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444" y="3718787"/>
            <a:ext cx="4047256" cy="987307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Project has been awarded £1.2m Heritage Lottery funding in July 2022.</a:t>
            </a:r>
          </a:p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 year project 2022-25.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70" y="1642414"/>
            <a:ext cx="1683975" cy="1947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733" y="690987"/>
            <a:ext cx="1852980" cy="666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002" y="1656374"/>
            <a:ext cx="1647474" cy="1921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1" t="1731" r="1562" b="5016"/>
          <a:stretch/>
        </p:blipFill>
        <p:spPr>
          <a:xfrm>
            <a:off x="4820862" y="1584847"/>
            <a:ext cx="6865858" cy="4774333"/>
          </a:xfrm>
          <a:prstGeom prst="rect">
            <a:avLst/>
          </a:prstGeom>
        </p:spPr>
      </p:pic>
      <p:sp>
        <p:nvSpPr>
          <p:cNvPr id="12" name="Flowchart: Merge 11"/>
          <p:cNvSpPr/>
          <p:nvPr/>
        </p:nvSpPr>
        <p:spPr>
          <a:xfrm>
            <a:off x="7923216" y="1858684"/>
            <a:ext cx="230200" cy="220537"/>
          </a:xfrm>
          <a:prstGeom prst="flowChartMerg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183645" y="1576828"/>
            <a:ext cx="1289118" cy="324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Baileys </a:t>
            </a:r>
            <a:r>
              <a:rPr lang="en-GB" dirty="0" err="1">
                <a:solidFill>
                  <a:schemeClr val="accent2"/>
                </a:solidFill>
              </a:rPr>
              <a:t>Tumb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" name="Flowchart: Merge 13"/>
          <p:cNvSpPr/>
          <p:nvPr/>
        </p:nvSpPr>
        <p:spPr>
          <a:xfrm>
            <a:off x="9056177" y="2242491"/>
            <a:ext cx="230200" cy="220537"/>
          </a:xfrm>
          <a:prstGeom prst="flowChartMerg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9243340" y="1945619"/>
            <a:ext cx="1371875" cy="324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Wishing Stone</a:t>
            </a:r>
          </a:p>
        </p:txBody>
      </p:sp>
      <p:sp>
        <p:nvSpPr>
          <p:cNvPr id="16" name="Flowchart: Merge 15"/>
          <p:cNvSpPr/>
          <p:nvPr/>
        </p:nvSpPr>
        <p:spPr>
          <a:xfrm>
            <a:off x="9699078" y="2800603"/>
            <a:ext cx="230200" cy="220537"/>
          </a:xfrm>
          <a:prstGeom prst="flowChartMerg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9932393" y="2551549"/>
            <a:ext cx="1627848" cy="811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Lumsdale Industrial Heritage Site</a:t>
            </a:r>
          </a:p>
        </p:txBody>
      </p:sp>
      <p:sp>
        <p:nvSpPr>
          <p:cNvPr id="18" name="Flowchart: Merge 17"/>
          <p:cNvSpPr/>
          <p:nvPr/>
        </p:nvSpPr>
        <p:spPr>
          <a:xfrm>
            <a:off x="5525304" y="4799137"/>
            <a:ext cx="230200" cy="220537"/>
          </a:xfrm>
          <a:prstGeom prst="flowChartMerg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773538" y="4692596"/>
            <a:ext cx="163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John Bowne Memorial</a:t>
            </a:r>
          </a:p>
        </p:txBody>
      </p:sp>
      <p:sp>
        <p:nvSpPr>
          <p:cNvPr id="20" name="Oval 19"/>
          <p:cNvSpPr/>
          <p:nvPr/>
        </p:nvSpPr>
        <p:spPr>
          <a:xfrm>
            <a:off x="5985704" y="3122647"/>
            <a:ext cx="3517333" cy="1710240"/>
          </a:xfrm>
          <a:prstGeom prst="ellips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oon 20"/>
          <p:cNvSpPr/>
          <p:nvPr/>
        </p:nvSpPr>
        <p:spPr>
          <a:xfrm flipH="1">
            <a:off x="8169381" y="2939772"/>
            <a:ext cx="1951403" cy="2467948"/>
          </a:xfrm>
          <a:prstGeom prst="moon">
            <a:avLst>
              <a:gd name="adj" fmla="val 27261"/>
            </a:avLst>
          </a:prstGeom>
          <a:solidFill>
            <a:srgbClr val="6D7993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127110" y="3818753"/>
            <a:ext cx="1592212" cy="351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Hurst Farm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07095" y="4186912"/>
            <a:ext cx="1699640" cy="568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Hurst Farm Woodland</a:t>
            </a:r>
          </a:p>
        </p:txBody>
      </p:sp>
      <p:sp>
        <p:nvSpPr>
          <p:cNvPr id="24" name="Flowchart: Merge 23"/>
          <p:cNvSpPr/>
          <p:nvPr/>
        </p:nvSpPr>
        <p:spPr>
          <a:xfrm>
            <a:off x="7790332" y="2616632"/>
            <a:ext cx="132884" cy="121997"/>
          </a:xfrm>
          <a:prstGeom prst="flowChartMerg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892315" y="2492526"/>
            <a:ext cx="1289118" cy="300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Social Club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5066" y="4555614"/>
            <a:ext cx="231614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Outcomes:</a:t>
            </a:r>
            <a:endParaRPr lang="en-GB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1x Ranger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2x Apprentices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1x Business Manager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14.4 Hectares woodland improved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2.3km New path created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250lm Historic path repaired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200lm Drystone walling built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800 New trees planted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1800m2 Wildflower created 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8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0" r="19640" b="18919"/>
          <a:stretch/>
        </p:blipFill>
        <p:spPr>
          <a:xfrm>
            <a:off x="2128603" y="591753"/>
            <a:ext cx="9373755" cy="5935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73" y="4367138"/>
            <a:ext cx="1309152" cy="470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88" y="3611713"/>
            <a:ext cx="626076" cy="466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11" y="5127475"/>
            <a:ext cx="1128230" cy="130489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284686">
            <a:off x="5820002" y="1912588"/>
            <a:ext cx="425134" cy="438950"/>
          </a:xfrm>
          <a:prstGeom prst="ellipse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828800" y="313038"/>
            <a:ext cx="2026508" cy="271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6129760" y="815546"/>
            <a:ext cx="205946" cy="19770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7624928" y="1652427"/>
            <a:ext cx="205946" cy="19770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8505094" y="2132063"/>
            <a:ext cx="205946" cy="19770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3398916" y="4739274"/>
            <a:ext cx="205946" cy="19770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03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77761" y="2805029"/>
            <a:ext cx="2928206" cy="666946"/>
          </a:xfrm>
        </p:spPr>
        <p:txBody>
          <a:bodyPr/>
          <a:lstStyle/>
          <a:p>
            <a:r>
              <a:rPr lang="en-GB" dirty="0"/>
              <a:t>Simon Redding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642213" y="3538026"/>
            <a:ext cx="3038862" cy="647099"/>
          </a:xfrm>
        </p:spPr>
        <p:txBody>
          <a:bodyPr>
            <a:normAutofit fontScale="25000" lnSpcReduction="20000"/>
          </a:bodyPr>
          <a:lstStyle/>
          <a:p>
            <a:r>
              <a:rPr lang="en-GB" sz="9600" dirty="0"/>
              <a:t>Estate Regeneration Manager</a:t>
            </a:r>
          </a:p>
          <a:p>
            <a:r>
              <a:rPr lang="en-GB" sz="7200" dirty="0"/>
              <a:t>Landscape Architect</a:t>
            </a:r>
          </a:p>
          <a:p>
            <a:r>
              <a:rPr lang="en-GB" sz="7200" dirty="0"/>
              <a:t>Vision Architect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91" y="1895890"/>
            <a:ext cx="1253026" cy="932808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4642212" y="2805029"/>
            <a:ext cx="2654902" cy="666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Marie Schmidt</a:t>
            </a: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8577761" y="3620510"/>
            <a:ext cx="3444875" cy="647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600" dirty="0"/>
              <a:t>Community Business Development Manager</a:t>
            </a:r>
          </a:p>
          <a:p>
            <a:r>
              <a:rPr lang="en-GB" sz="7200" dirty="0"/>
              <a:t>Community Hub Project Manager</a:t>
            </a:r>
          </a:p>
          <a:p>
            <a:endParaRPr lang="en-GB" sz="7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899766" y="3538026"/>
            <a:ext cx="3038862" cy="647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600" dirty="0"/>
              <a:t>Director of Housing</a:t>
            </a:r>
          </a:p>
          <a:p>
            <a:r>
              <a:rPr lang="en-GB" sz="7200" dirty="0"/>
              <a:t>Project Initiator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923066" y="2805029"/>
            <a:ext cx="2654902" cy="666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Rob Cogings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4308" y="631065"/>
            <a:ext cx="10553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Project Team here today: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637" y="1929137"/>
            <a:ext cx="1253026" cy="9328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761" y="1933269"/>
            <a:ext cx="1018882" cy="947916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1516996" y="5014562"/>
            <a:ext cx="9144000" cy="549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Hurst Farm Regeneration Partners: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69" y="5812788"/>
            <a:ext cx="777078" cy="5784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686" y="5736276"/>
            <a:ext cx="1631324" cy="7646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829" y="5882361"/>
            <a:ext cx="1660172" cy="4725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289" y="5718702"/>
            <a:ext cx="824061" cy="7666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921" y="5812789"/>
            <a:ext cx="1156982" cy="5784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826" y="5935365"/>
            <a:ext cx="1142743" cy="333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191" y="5712168"/>
            <a:ext cx="882118" cy="779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38" y="5714775"/>
            <a:ext cx="975360" cy="7315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804" y="5579867"/>
            <a:ext cx="964494" cy="104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28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220" y="3993161"/>
            <a:ext cx="4279579" cy="28648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22"/>
          <a:stretch/>
        </p:blipFill>
        <p:spPr>
          <a:xfrm>
            <a:off x="4611452" y="-55271"/>
            <a:ext cx="3328335" cy="40773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" t="18128" r="-204" b="34079"/>
          <a:stretch/>
        </p:blipFill>
        <p:spPr>
          <a:xfrm>
            <a:off x="7939788" y="-3704"/>
            <a:ext cx="4252212" cy="2709680"/>
          </a:xfrm>
          <a:prstGeom prst="rect">
            <a:avLst/>
          </a:prstGeom>
        </p:spPr>
      </p:pic>
      <p:pic>
        <p:nvPicPr>
          <p:cNvPr id="22" name="Picture 21" descr="17.  Evening sun 29 June 2007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26" b="3985"/>
          <a:stretch/>
        </p:blipFill>
        <p:spPr>
          <a:xfrm>
            <a:off x="0" y="7407"/>
            <a:ext cx="4611452" cy="34244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67350" y="2452060"/>
            <a:ext cx="30507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John Bowne Memorial &amp; new Lime Tree</a:t>
            </a:r>
          </a:p>
        </p:txBody>
      </p:sp>
      <p:pic>
        <p:nvPicPr>
          <p:cNvPr id="16" name="Picture 15" descr="lumsdale 2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757"/>
          <a:stretch/>
        </p:blipFill>
        <p:spPr>
          <a:xfrm>
            <a:off x="0" y="3391215"/>
            <a:ext cx="4626572" cy="34970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796" y="6561725"/>
            <a:ext cx="34636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  <a:latin typeface="Arial"/>
                <a:cs typeface="Arial"/>
              </a:rPr>
              <a:t>Lumsdale</a:t>
            </a: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 Industrial Heritage Site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6956" y="6553046"/>
            <a:ext cx="34636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  <a:latin typeface="Arial"/>
                <a:cs typeface="Arial"/>
              </a:rPr>
              <a:t>Lumsdale</a:t>
            </a: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 Waterfalls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8" r="6332"/>
          <a:stretch/>
        </p:blipFill>
        <p:spPr>
          <a:xfrm>
            <a:off x="18023" y="-3704"/>
            <a:ext cx="4662617" cy="33912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751" y="3064702"/>
            <a:ext cx="30507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Baileys </a:t>
            </a:r>
            <a:r>
              <a:rPr lang="en-US" sz="1050" dirty="0" err="1">
                <a:solidFill>
                  <a:schemeClr val="bg1"/>
                </a:solidFill>
                <a:latin typeface="Arial"/>
                <a:cs typeface="Arial"/>
              </a:rPr>
              <a:t>Tumb</a:t>
            </a: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 (WWII Embattlement site)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185" y="2700400"/>
            <a:ext cx="4257792" cy="25469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23"/>
          <a:stretch/>
        </p:blipFill>
        <p:spPr>
          <a:xfrm>
            <a:off x="7967350" y="5228484"/>
            <a:ext cx="4224650" cy="163578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150624" y="6561725"/>
            <a:ext cx="34636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Current Wishing Stone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5319" y="3705305"/>
            <a:ext cx="34636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Signage at Baileys </a:t>
            </a:r>
            <a:r>
              <a:rPr lang="en-US" sz="1050" dirty="0" err="1">
                <a:solidFill>
                  <a:schemeClr val="bg1"/>
                </a:solidFill>
                <a:latin typeface="Arial"/>
                <a:cs typeface="Arial"/>
              </a:rPr>
              <a:t>Tumb</a:t>
            </a:r>
            <a:endParaRPr lang="en-US"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28513" y="4906687"/>
            <a:ext cx="34636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Victorian Wishing Stone</a:t>
            </a:r>
          </a:p>
        </p:txBody>
      </p:sp>
    </p:spTree>
    <p:extLst>
      <p:ext uri="{BB962C8B-B14F-4D97-AF65-F5344CB8AC3E}">
        <p14:creationId xmlns:p14="http://schemas.microsoft.com/office/powerpoint/2010/main" val="2231188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 rot="5400000">
            <a:off x="-482541" y="1924260"/>
            <a:ext cx="5015671" cy="3343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0617" y="469086"/>
            <a:ext cx="1718633" cy="618309"/>
          </a:xfrm>
          <a:prstGeom prst="rect">
            <a:avLst/>
          </a:prstGeom>
        </p:spPr>
      </p:pic>
      <p:pic>
        <p:nvPicPr>
          <p:cNvPr id="9" name="Content Placeholder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49962" y="3632631"/>
            <a:ext cx="2965626" cy="1977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84" b="7567"/>
          <a:stretch/>
        </p:blipFill>
        <p:spPr>
          <a:xfrm>
            <a:off x="3853561" y="3845183"/>
            <a:ext cx="4014865" cy="22588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73517" y="3787092"/>
            <a:ext cx="2965625" cy="1668164"/>
          </a:xfrm>
          <a:prstGeom prst="rect">
            <a:avLst/>
          </a:prstGeom>
        </p:spPr>
      </p:pic>
      <p:pic>
        <p:nvPicPr>
          <p:cNvPr id="11" name="Picture 10" descr="3240px-Wall_(Lasiommata_megera)_male_Italy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24"/>
          <a:stretch/>
        </p:blipFill>
        <p:spPr>
          <a:xfrm>
            <a:off x="8028999" y="1606968"/>
            <a:ext cx="2497210" cy="13830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22246" y="2764567"/>
            <a:ext cx="2400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Rare Wall Butterfly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075"/>
          <a:stretch/>
        </p:blipFill>
        <p:spPr>
          <a:xfrm>
            <a:off x="3853561" y="1087395"/>
            <a:ext cx="4012310" cy="26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72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78" b="7165"/>
          <a:stretch/>
        </p:blipFill>
        <p:spPr>
          <a:xfrm>
            <a:off x="1099000" y="1408843"/>
            <a:ext cx="5600035" cy="183550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86575" y="317854"/>
            <a:ext cx="9244914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Entrance Point to the Heritage Trail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Farmer’s View Car Park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5343" y="469086"/>
            <a:ext cx="1718633" cy="618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839"/>
          <a:stretch/>
        </p:blipFill>
        <p:spPr>
          <a:xfrm rot="5400000">
            <a:off x="6338003" y="2008885"/>
            <a:ext cx="5103732" cy="390364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99000" y="3393937"/>
            <a:ext cx="5600035" cy="3118638"/>
            <a:chOff x="-5433344" y="3976902"/>
            <a:chExt cx="5600035" cy="31186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433344" y="3976902"/>
              <a:ext cx="5600035" cy="311863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-5260733" y="6744546"/>
              <a:ext cx="28914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</a:rPr>
                <a:t>Artist Impression only. 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932549" y="5826043"/>
            <a:ext cx="183944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grassed area will be transformed into a wildflower meadow.</a:t>
            </a:r>
          </a:p>
        </p:txBody>
      </p:sp>
    </p:spTree>
    <p:extLst>
      <p:ext uri="{BB962C8B-B14F-4D97-AF65-F5344CB8AC3E}">
        <p14:creationId xmlns:p14="http://schemas.microsoft.com/office/powerpoint/2010/main" val="1775973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Success of Regeneration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Initial estate regeneration funding enabled us to build a larger vision and funding strategy, resulted in £3.3m funding success,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Helped us develop the project: Surveys, consultation, project manager time, QS support,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Completed Asset transfers (Social Club),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Build social enterprises (Forest School, Pantry &amp; Green Estate),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Large scale consultation helped to build engagement and ownership,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Build strong partnerships,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Services for the community, impacting wider Matlock.</a:t>
            </a:r>
          </a:p>
        </p:txBody>
      </p:sp>
    </p:spTree>
    <p:extLst>
      <p:ext uri="{BB962C8B-B14F-4D97-AF65-F5344CB8AC3E}">
        <p14:creationId xmlns:p14="http://schemas.microsoft.com/office/powerpoint/2010/main" val="3897477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26789"/>
            <a:ext cx="12197345" cy="1231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120"/>
            <a:ext cx="12198485" cy="1231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5124" cy="1325563"/>
          </a:xfrm>
        </p:spPr>
        <p:txBody>
          <a:bodyPr/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Barriers to Regeneration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(for a small rural council)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Council capacity to develop and manage projects: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needs to be paid for,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Lack of preparation time due to short notice of funding,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Lack of Revenue funding: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Project Development (surveyors, architects, QS support)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Staff time for 3 years or more- to build community capacity, jobs &amp; enterprise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Opposition by some sections of community,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Planning restrictions,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Peak National Park,</a:t>
            </a:r>
          </a:p>
        </p:txBody>
      </p:sp>
    </p:spTree>
    <p:extLst>
      <p:ext uri="{BB962C8B-B14F-4D97-AF65-F5344CB8AC3E}">
        <p14:creationId xmlns:p14="http://schemas.microsoft.com/office/powerpoint/2010/main" val="2158037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9346"/>
            <a:ext cx="10515600" cy="1034261"/>
          </a:xfrm>
        </p:spPr>
        <p:txBody>
          <a:bodyPr/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Gaps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funding support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6756"/>
            <a:ext cx="10515600" cy="5014044"/>
          </a:xfrm>
        </p:spPr>
        <p:txBody>
          <a:bodyPr>
            <a:normAutofit/>
          </a:bodyPr>
          <a:lstStyle/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Funding for the development work, not just capital funding!</a:t>
            </a: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On Hurst Farm further funding is needed: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To join up what we have already got,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For community economic development- build social enterprise,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Complete project around food security we are developing – including natural environment &amp; food growing,</a:t>
            </a: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Larger scale funding to improve the estate infrastructure: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Improve the ‘visual markers of deprivation’- damaged roads, pathways, etc.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Improve public green space through community ownership and maintenance,</a:t>
            </a: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Ensure people and organisations are resilient: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by building internal community support and resources (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cost of living crisis, service cuts),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Community energy self-sufficiency needs investment: large scale solar panel farm, wind turbines, heat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pumps,etc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117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403" y="1161737"/>
            <a:ext cx="7145780" cy="476534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5413" y="198641"/>
            <a:ext cx="3932237" cy="16002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What is next?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39864" y="2171568"/>
            <a:ext cx="3932237" cy="34704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Create footpath extension to connect communities,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Build a Community garden- food growing,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 a Youth Strategy,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Entrepreneurial training,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Transform Community Centre into Information Hub and Estate Office,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Apply for a large Arts Council Grant.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funding for Infrastructure improvements.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405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59" y="5605636"/>
            <a:ext cx="1006437" cy="749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686" y="5736276"/>
            <a:ext cx="1631324" cy="764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829" y="5882361"/>
            <a:ext cx="1660172" cy="472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289" y="5718702"/>
            <a:ext cx="824061" cy="7666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921" y="5812789"/>
            <a:ext cx="1156982" cy="578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826" y="5935365"/>
            <a:ext cx="1142743" cy="3333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191" y="5712168"/>
            <a:ext cx="882118" cy="779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38" y="5714775"/>
            <a:ext cx="975360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874" y="5465153"/>
            <a:ext cx="964494" cy="10443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74" y="2061206"/>
            <a:ext cx="4276076" cy="3022996"/>
          </a:xfrm>
          <a:prstGeom prst="rect">
            <a:avLst/>
          </a:prstGeom>
        </p:spPr>
      </p:pic>
      <p:sp>
        <p:nvSpPr>
          <p:cNvPr id="19" name="Title 4"/>
          <p:cNvSpPr txBox="1">
            <a:spLocks/>
          </p:cNvSpPr>
          <p:nvPr/>
        </p:nvSpPr>
        <p:spPr>
          <a:xfrm>
            <a:off x="1067945" y="-1084853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Thank you- Any Questions?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609" y="2046003"/>
            <a:ext cx="2619829" cy="305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3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9" y="418414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Hurst Farm in Matlock, Derbyshire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41" y="1548899"/>
            <a:ext cx="4586749" cy="3212744"/>
          </a:xfrm>
        </p:spPr>
      </p:pic>
      <p:sp>
        <p:nvSpPr>
          <p:cNvPr id="19" name="TextBox 18"/>
          <p:cNvSpPr txBox="1"/>
          <p:nvPr/>
        </p:nvSpPr>
        <p:spPr>
          <a:xfrm>
            <a:off x="3825242" y="4539496"/>
            <a:ext cx="699157" cy="22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Centre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2180" y="4768631"/>
            <a:ext cx="3112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Hurst Farm Location in Matlock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09874" y="6210091"/>
            <a:ext cx="3112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Hurst Farm Key Community Assets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382" y="548806"/>
            <a:ext cx="929775" cy="6921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05169" y="2920018"/>
            <a:ext cx="525401" cy="505193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909873" y="1494195"/>
            <a:ext cx="6737359" cy="4764013"/>
            <a:chOff x="4909873" y="1494195"/>
            <a:chExt cx="6737359" cy="47640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9873" y="1494195"/>
              <a:ext cx="6737359" cy="4764013"/>
            </a:xfrm>
            <a:prstGeom prst="rect">
              <a:avLst/>
            </a:prstGeom>
          </p:spPr>
        </p:pic>
        <p:sp>
          <p:nvSpPr>
            <p:cNvPr id="5" name="5-Point Star 4"/>
            <p:cNvSpPr/>
            <p:nvPr/>
          </p:nvSpPr>
          <p:spPr>
            <a:xfrm>
              <a:off x="8842226" y="1915082"/>
              <a:ext cx="300590" cy="26017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2876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where it started- with the children: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020986"/>
            <a:ext cx="41217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“What do you love about Hurst Farm?”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December 2017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Art Workshop for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Hurst Farm Youth Club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led by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Artist Rosanna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Scrase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75" r="19376"/>
          <a:stretch/>
        </p:blipFill>
        <p:spPr>
          <a:xfrm>
            <a:off x="5884609" y="2020986"/>
            <a:ext cx="4777509" cy="369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5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040" y="1113034"/>
            <a:ext cx="7418534" cy="5244575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90574" y="431767"/>
            <a:ext cx="1008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…and this is the art work the children created!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975" y="5793381"/>
            <a:ext cx="929775" cy="69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74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6705600"/>
            <a:ext cx="12192000" cy="152400"/>
          </a:xfrm>
          <a:prstGeom prst="rect">
            <a:avLst/>
          </a:prstGeom>
          <a:solidFill>
            <a:srgbClr val="6D79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891" y="62381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@Planning for Real’ Community Consultation 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64"/>
          <a:stretch/>
        </p:blipFill>
        <p:spPr>
          <a:xfrm>
            <a:off x="597891" y="1106082"/>
            <a:ext cx="8146744" cy="5151566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 noGrp="1"/>
          </p:cNvSpPr>
          <p:nvPr>
            <p:ph idx="1"/>
          </p:nvPr>
        </p:nvSpPr>
        <p:spPr>
          <a:xfrm>
            <a:off x="8744635" y="1106082"/>
            <a:ext cx="3299320" cy="3529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Outcome: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Most streets where engaged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PFR 3D Model  = 1,373 individual suggestions recorded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Consulted on 8 Themes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Top 3 Priorities representing Total 60%:</a:t>
            </a:r>
          </a:p>
          <a:p>
            <a:pPr marL="457200" lvl="1" indent="0">
              <a:buNone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1. Community Safety  24%</a:t>
            </a:r>
          </a:p>
          <a:p>
            <a:pPr marL="457200" lvl="1" indent="0">
              <a:buNone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2. Environment 20%</a:t>
            </a:r>
          </a:p>
          <a:p>
            <a:pPr marL="457200" lvl="1" indent="0">
              <a:buNone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3. Leisure Recreation 16%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5117" y="4499246"/>
            <a:ext cx="2447835" cy="173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6552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Our Regeneration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836" y="1825625"/>
            <a:ext cx="11652286" cy="4351338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Change negative perceptions of the estate;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Create opportunities for the children to grow into their full potential;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Create long term financial sustainability- social enterprise, not rely on grants;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Improve existing ‘community assets’;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Build strong partnerships;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Improve the estate infrastructure- green spaces, pavements, parking;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Build new skills and employment;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Improve health and well being (exercise, food, housing, connectedness);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Ultimately make Hurst Farm be just a part of Matlock!</a:t>
            </a:r>
          </a:p>
        </p:txBody>
      </p:sp>
    </p:spTree>
    <p:extLst>
      <p:ext uri="{BB962C8B-B14F-4D97-AF65-F5344CB8AC3E}">
        <p14:creationId xmlns:p14="http://schemas.microsoft.com/office/powerpoint/2010/main" val="1919126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6"/>
            <a:ext cx="12198485" cy="1231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42043"/>
            <a:ext cx="12197345" cy="1231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71" y="599798"/>
            <a:ext cx="10058400" cy="565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0396" y="5614896"/>
            <a:ext cx="8941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Easter 2019 Community Consultation Feedback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41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64755A360F7946A6AB84FE1FF9877D" ma:contentTypeVersion="16" ma:contentTypeDescription="Create a new document." ma:contentTypeScope="" ma:versionID="c6df9d5e20d3a334c89ccd7fa8defdce">
  <xsd:schema xmlns:xsd="http://www.w3.org/2001/XMLSchema" xmlns:xs="http://www.w3.org/2001/XMLSchema" xmlns:p="http://schemas.microsoft.com/office/2006/metadata/properties" xmlns:ns2="a83d2fae-0e03-45de-a323-7bab9f207277" xmlns:ns3="42c7cbc0-fd20-49f1-b383-9223a4f31971" targetNamespace="http://schemas.microsoft.com/office/2006/metadata/properties" ma:root="true" ma:fieldsID="76311607dc58ade0c76da3ee8dcfb47b" ns2:_="" ns3:_="">
    <xsd:import namespace="a83d2fae-0e03-45de-a323-7bab9f207277"/>
    <xsd:import namespace="42c7cbc0-fd20-49f1-b383-9223a4f319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d2fae-0e03-45de-a323-7bab9f2072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323a573-f4b2-49c1-a657-d409971bfa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7cbc0-fd20-49f1-b383-9223a4f319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09192a-5b04-4454-8e51-2aa11a96da21}" ma:internalName="TaxCatchAll" ma:showField="CatchAllData" ma:web="42c7cbc0-fd20-49f1-b383-9223a4f319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3d2fae-0e03-45de-a323-7bab9f207277">
      <Terms xmlns="http://schemas.microsoft.com/office/infopath/2007/PartnerControls"/>
    </lcf76f155ced4ddcb4097134ff3c332f>
    <TaxCatchAll xmlns="42c7cbc0-fd20-49f1-b383-9223a4f31971" xsi:nil="true"/>
  </documentManagement>
</p:properties>
</file>

<file path=customXml/itemProps1.xml><?xml version="1.0" encoding="utf-8"?>
<ds:datastoreItem xmlns:ds="http://schemas.openxmlformats.org/officeDocument/2006/customXml" ds:itemID="{2A99FF93-FA0B-4D28-9BCD-C203CDF37D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EBEEF5-F401-4611-9462-E88F4DEF88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3d2fae-0e03-45de-a323-7bab9f207277"/>
    <ds:schemaRef ds:uri="42c7cbc0-fd20-49f1-b383-9223a4f319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E70D1C-3B41-4893-9D16-F69A98343855}">
  <ds:schemaRefs>
    <ds:schemaRef ds:uri="http://purl.org/dc/dcmitype/"/>
    <ds:schemaRef ds:uri="a83d2fae-0e03-45de-a323-7bab9f207277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2c7cbc0-fd20-49f1-b383-9223a4f3197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</TotalTime>
  <Words>1153</Words>
  <Application>Microsoft Office PowerPoint</Application>
  <PresentationFormat>Widescreen</PresentationFormat>
  <Paragraphs>213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Theme</vt:lpstr>
      <vt:lpstr>Hurst Farm Community Hub 05/10/22 Roundtable Presentation</vt:lpstr>
      <vt:lpstr> Hurst Farm Regeneration Project </vt:lpstr>
      <vt:lpstr>Simon Redding</vt:lpstr>
      <vt:lpstr>Hurst Farm in Matlock, Derbyshire</vt:lpstr>
      <vt:lpstr>PowerPoint Presentation</vt:lpstr>
      <vt:lpstr>PowerPoint Presentation</vt:lpstr>
      <vt:lpstr>@Planning for Real’ Community Consultation 2018</vt:lpstr>
      <vt:lpstr>Our Regeneration Aims</vt:lpstr>
      <vt:lpstr>PowerPoint Presentation</vt:lpstr>
      <vt:lpstr>PowerPoint Presentation</vt:lpstr>
      <vt:lpstr>PowerPoint Presentation</vt:lpstr>
      <vt:lpstr>Hurst Farm Community Hub</vt:lpstr>
      <vt:lpstr>Farmer’s View Opening</vt:lpstr>
      <vt:lpstr>PowerPoint Presentation</vt:lpstr>
      <vt:lpstr>Original Floorplan – 1st Floor &amp; Basement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Pantry</vt:lpstr>
      <vt:lpstr>PowerPoint Presentation</vt:lpstr>
      <vt:lpstr>Success of Community Hub Refurbishment</vt:lpstr>
      <vt:lpstr>Challenges of the Refurbishment Project</vt:lpstr>
      <vt:lpstr>PowerPoint Presentation</vt:lpstr>
      <vt:lpstr>Hurst Farm Heritage Trail </vt:lpstr>
      <vt:lpstr>PowerPoint Presentation</vt:lpstr>
      <vt:lpstr>PowerPoint Presentation</vt:lpstr>
      <vt:lpstr>PowerPoint Presentation</vt:lpstr>
      <vt:lpstr>PowerPoint Presentation</vt:lpstr>
      <vt:lpstr>Success of Regeneration Funding</vt:lpstr>
      <vt:lpstr>Barriers to Regeneration  (for a small rural council)</vt:lpstr>
      <vt:lpstr>Gaps and funding support needed</vt:lpstr>
      <vt:lpstr>What is next?</vt:lpstr>
      <vt:lpstr>PowerPoint Presentation</vt:lpstr>
    </vt:vector>
  </TitlesOfParts>
  <Company>Derbyshire Dales District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Hurst Farm Heritage Trail</dc:title>
  <dc:creator>Schmidt, Marie-Christine</dc:creator>
  <cp:lastModifiedBy>Kieran Hurley</cp:lastModifiedBy>
  <cp:revision>207</cp:revision>
  <dcterms:created xsi:type="dcterms:W3CDTF">2022-05-16T20:09:35Z</dcterms:created>
  <dcterms:modified xsi:type="dcterms:W3CDTF">2023-02-06T09:36:56Z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0x010100AD64755A360F7946A6AB84FE1FF9877D</vt:lpwstr>
  </property>
  <property fmtid="{D5CDD505-2E9C-101B-9397-08002B2CF9AE}" pid="3" name="MediaServiceImageTags">
    <vt:lpwstr/>
  </property>
</Properties>
</file>