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60" r:id="rId5"/>
    <p:sldMasterId id="2147483663" r:id="rId6"/>
  </p:sldMasterIdLst>
  <p:notesMasterIdLst>
    <p:notesMasterId r:id="rId7"/>
  </p:notesMasterIdLst>
  <p:sldIdLst>
    <p:sldId id="256" r:id="rId8"/>
    <p:sldId id="257" r:id="rId9"/>
  </p:sldIdLst>
  <p:sldSz cy="6858000" cx="12192000"/>
  <p:notesSz cx="6858000" cy="9144000"/>
  <p:embeddedFontLst>
    <p:embeddedFont>
      <p:font typeface="Play"/>
      <p:regular r:id="rId10"/>
      <p:bold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2" roundtripDataSignature="AMtx7mj/Di2X6wu9VBgIfY28LtLfjgnjk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58610AD-7EEB-4577-A237-10652CB4360A}">
  <a:tblStyle styleId="{858610AD-7EEB-4577-A237-10652CB4360A}" styleName="Table_0">
    <a:wholeTbl>
      <a:tcTxStyle b="off" i="off">
        <a:font>
          <a:latin typeface="Aptos"/>
          <a:ea typeface="Aptos"/>
          <a:cs typeface="Aptos"/>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7E9EC"/>
          </a:solidFill>
        </a:fill>
      </a:tcStyle>
    </a:wholeTbl>
    <a:band1H>
      <a:tcTxStyle/>
      <a:tcStyle>
        <a:fill>
          <a:solidFill>
            <a:srgbClr val="CAD1D8"/>
          </a:solidFill>
        </a:fill>
      </a:tcStyle>
    </a:band1H>
    <a:band2H>
      <a:tcTxStyle/>
    </a:band2H>
    <a:band1V>
      <a:tcTxStyle/>
      <a:tcStyle>
        <a:fill>
          <a:solidFill>
            <a:srgbClr val="CAD1D8"/>
          </a:solidFill>
        </a:fill>
      </a:tcStyle>
    </a:band1V>
    <a:band2V>
      <a:tcTxStyle/>
    </a:band2V>
    <a:lastCol>
      <a:tcTxStyle b="on" i="off">
        <a:font>
          <a:latin typeface="Aptos"/>
          <a:ea typeface="Aptos"/>
          <a:cs typeface="Aptos"/>
        </a:font>
        <a:schemeClr val="lt1"/>
      </a:tcTxStyle>
      <a:tcStyle>
        <a:fill>
          <a:solidFill>
            <a:schemeClr val="accent1"/>
          </a:solidFill>
        </a:fill>
      </a:tcStyle>
    </a:lastCol>
    <a:firstCol>
      <a:tcTxStyle b="on" i="off">
        <a:font>
          <a:latin typeface="Aptos"/>
          <a:ea typeface="Aptos"/>
          <a:cs typeface="Aptos"/>
        </a:font>
        <a:schemeClr val="lt1"/>
      </a:tcTxStyle>
      <a:tcStyle>
        <a:fill>
          <a:solidFill>
            <a:schemeClr val="accent1"/>
          </a:solidFill>
        </a:fill>
      </a:tcStyle>
    </a:firstCol>
    <a:lastRow>
      <a:tcTxStyle b="on" i="off">
        <a:font>
          <a:latin typeface="Aptos"/>
          <a:ea typeface="Aptos"/>
          <a:cs typeface="Aptos"/>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Aptos"/>
          <a:ea typeface="Aptos"/>
          <a:cs typeface="Aptos"/>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11" Type="http://schemas.openxmlformats.org/officeDocument/2006/relationships/font" Target="fonts/Play-bold.fntdata"/><Relationship Id="rId10" Type="http://schemas.openxmlformats.org/officeDocument/2006/relationships/font" Target="fonts/Play-regular.fntdata"/><Relationship Id="rId12" Type="http://customschemas.google.com/relationships/presentationmetadata" Target="metadata"/><Relationship Id="rId9" Type="http://schemas.openxmlformats.org/officeDocument/2006/relationships/slide" Target="slides/slide2.xml"/><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GB"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4" name="Google Shape;174;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1" name="Google Shape;181;p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200"/>
              <a:buFont typeface="Arial"/>
              <a:buNone/>
            </a:pPr>
            <a:r>
              <a:t/>
            </a:r>
            <a:endParaRPr/>
          </a:p>
        </p:txBody>
      </p:sp>
      <p:sp>
        <p:nvSpPr>
          <p:cNvPr id="182" name="Google Shape;182;p2: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en-GB"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6"/>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7"/>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7"/>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1" name="Shape 91"/>
        <p:cNvGrpSpPr/>
        <p:nvPr/>
      </p:nvGrpSpPr>
      <p:grpSpPr>
        <a:xfrm>
          <a:off x="0" y="0"/>
          <a:ext cx="0" cy="0"/>
          <a:chOff x="0" y="0"/>
          <a:chExt cx="0" cy="0"/>
        </a:xfrm>
      </p:grpSpPr>
      <p:sp>
        <p:nvSpPr>
          <p:cNvPr id="92" name="Google Shape;92;p6"/>
          <p:cNvSpPr txBox="1"/>
          <p:nvPr>
            <p:ph type="title"/>
          </p:nvPr>
        </p:nvSpPr>
        <p:spPr>
          <a:xfrm>
            <a:off x="838200" y="1630416"/>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4400"/>
              <a:buFont typeface="Arial"/>
              <a:buNone/>
              <a:defRPr b="1">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3" name="Google Shape;93;p6"/>
          <p:cNvSpPr txBox="1"/>
          <p:nvPr>
            <p:ph idx="1" type="body"/>
          </p:nvPr>
        </p:nvSpPr>
        <p:spPr>
          <a:xfrm>
            <a:off x="838200" y="3113071"/>
            <a:ext cx="10515600" cy="3020602"/>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a:latin typeface="Arial"/>
                <a:ea typeface="Arial"/>
                <a:cs typeface="Arial"/>
                <a:sym typeface="Arial"/>
              </a:defRPr>
            </a:lvl1pPr>
            <a:lvl2pPr indent="-381000" lvl="1" marL="914400" algn="l">
              <a:lnSpc>
                <a:spcPct val="90000"/>
              </a:lnSpc>
              <a:spcBef>
                <a:spcPts val="500"/>
              </a:spcBef>
              <a:spcAft>
                <a:spcPts val="0"/>
              </a:spcAft>
              <a:buClr>
                <a:schemeClr val="dk1"/>
              </a:buClr>
              <a:buSzPts val="2400"/>
              <a:buChar char="•"/>
              <a:defRPr>
                <a:latin typeface="Arial"/>
                <a:ea typeface="Arial"/>
                <a:cs typeface="Arial"/>
                <a:sym typeface="Arial"/>
              </a:defRPr>
            </a:lvl2pPr>
            <a:lvl3pPr indent="-355600" lvl="2" marL="1371600" algn="l">
              <a:lnSpc>
                <a:spcPct val="90000"/>
              </a:lnSpc>
              <a:spcBef>
                <a:spcPts val="500"/>
              </a:spcBef>
              <a:spcAft>
                <a:spcPts val="0"/>
              </a:spcAft>
              <a:buClr>
                <a:schemeClr val="dk1"/>
              </a:buClr>
              <a:buSzPts val="2000"/>
              <a:buChar char="•"/>
              <a:defRPr>
                <a:latin typeface="Arial"/>
                <a:ea typeface="Arial"/>
                <a:cs typeface="Arial"/>
                <a:sym typeface="Arial"/>
              </a:defRPr>
            </a:lvl3pPr>
            <a:lvl4pPr indent="-342900" lvl="3" marL="1828800" algn="l">
              <a:lnSpc>
                <a:spcPct val="90000"/>
              </a:lnSpc>
              <a:spcBef>
                <a:spcPts val="500"/>
              </a:spcBef>
              <a:spcAft>
                <a:spcPts val="0"/>
              </a:spcAft>
              <a:buClr>
                <a:schemeClr val="dk1"/>
              </a:buClr>
              <a:buSzPts val="1800"/>
              <a:buChar char="•"/>
              <a:defRPr>
                <a:latin typeface="Arial"/>
                <a:ea typeface="Arial"/>
                <a:cs typeface="Arial"/>
                <a:sym typeface="Arial"/>
              </a:defRPr>
            </a:lvl4pPr>
            <a:lvl5pPr indent="-342900" lvl="4" marL="2286000" algn="l">
              <a:lnSpc>
                <a:spcPct val="90000"/>
              </a:lnSpc>
              <a:spcBef>
                <a:spcPts val="500"/>
              </a:spcBef>
              <a:spcAft>
                <a:spcPts val="0"/>
              </a:spcAft>
              <a:buClr>
                <a:schemeClr val="dk1"/>
              </a:buClr>
              <a:buSzPts val="1800"/>
              <a:buChar char="•"/>
              <a:defRPr>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94" name="Shape 94"/>
        <p:cNvGrpSpPr/>
        <p:nvPr/>
      </p:nvGrpSpPr>
      <p:grpSpPr>
        <a:xfrm>
          <a:off x="0" y="0"/>
          <a:ext cx="0" cy="0"/>
          <a:chOff x="0" y="0"/>
          <a:chExt cx="0" cy="0"/>
        </a:xfrm>
      </p:grpSpPr>
      <p:sp>
        <p:nvSpPr>
          <p:cNvPr id="95" name="Google Shape;95;p7"/>
          <p:cNvSpPr txBox="1"/>
          <p:nvPr>
            <p:ph idx="1" type="subTitle"/>
          </p:nvPr>
        </p:nvSpPr>
        <p:spPr>
          <a:xfrm>
            <a:off x="838200" y="3104356"/>
            <a:ext cx="9144000" cy="2412865"/>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400"/>
              <a:buNone/>
              <a:defRPr sz="2400">
                <a:latin typeface="Arial"/>
                <a:ea typeface="Arial"/>
                <a:cs typeface="Arial"/>
                <a:sym typeface="Aria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96" name="Google Shape;96;p7"/>
          <p:cNvSpPr txBox="1"/>
          <p:nvPr>
            <p:ph type="title"/>
          </p:nvPr>
        </p:nvSpPr>
        <p:spPr>
          <a:xfrm>
            <a:off x="838200" y="1600200"/>
            <a:ext cx="91440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4400"/>
              <a:buFont typeface="Arial"/>
              <a:buNone/>
              <a:defRPr b="1" i="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3" name="Shape 103"/>
        <p:cNvGrpSpPr/>
        <p:nvPr/>
      </p:nvGrpSpPr>
      <p:grpSpPr>
        <a:xfrm>
          <a:off x="0" y="0"/>
          <a:ext cx="0" cy="0"/>
          <a:chOff x="0" y="0"/>
          <a:chExt cx="0" cy="0"/>
        </a:xfrm>
      </p:grpSpPr>
      <p:sp>
        <p:nvSpPr>
          <p:cNvPr id="104" name="Google Shape;104;p19"/>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5" name="Google Shape;105;p1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06" name="Google Shape;106;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8" name="Google Shape;108;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09" name="Shape 109"/>
        <p:cNvGrpSpPr/>
        <p:nvPr/>
      </p:nvGrpSpPr>
      <p:grpSpPr>
        <a:xfrm>
          <a:off x="0" y="0"/>
          <a:ext cx="0" cy="0"/>
          <a:chOff x="0" y="0"/>
          <a:chExt cx="0" cy="0"/>
        </a:xfrm>
      </p:grpSpPr>
      <p:sp>
        <p:nvSpPr>
          <p:cNvPr id="110" name="Google Shape;110;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1" name="Google Shape;111;p2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2" name="Google Shape;112;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15" name="Shape 115"/>
        <p:cNvGrpSpPr/>
        <p:nvPr/>
      </p:nvGrpSpPr>
      <p:grpSpPr>
        <a:xfrm>
          <a:off x="0" y="0"/>
          <a:ext cx="0" cy="0"/>
          <a:chOff x="0" y="0"/>
          <a:chExt cx="0" cy="0"/>
        </a:xfrm>
      </p:grpSpPr>
      <p:sp>
        <p:nvSpPr>
          <p:cNvPr id="116" name="Google Shape;116;p21"/>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21"/>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118" name="Google Shape;118;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21" name="Shape 121"/>
        <p:cNvGrpSpPr/>
        <p:nvPr/>
      </p:nvGrpSpPr>
      <p:grpSpPr>
        <a:xfrm>
          <a:off x="0" y="0"/>
          <a:ext cx="0" cy="0"/>
          <a:chOff x="0" y="0"/>
          <a:chExt cx="0" cy="0"/>
        </a:xfrm>
      </p:grpSpPr>
      <p:sp>
        <p:nvSpPr>
          <p:cNvPr id="122" name="Google Shape;122;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2"/>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2"/>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5" name="Google Shape;125;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7" name="Google Shape;127;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28" name="Shape 128"/>
        <p:cNvGrpSpPr/>
        <p:nvPr/>
      </p:nvGrpSpPr>
      <p:grpSpPr>
        <a:xfrm>
          <a:off x="0" y="0"/>
          <a:ext cx="0" cy="0"/>
          <a:chOff x="0" y="0"/>
          <a:chExt cx="0" cy="0"/>
        </a:xfrm>
      </p:grpSpPr>
      <p:sp>
        <p:nvSpPr>
          <p:cNvPr id="129" name="Google Shape;129;p23"/>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0" name="Google Shape;130;p23"/>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31" name="Google Shape;131;p23"/>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2" name="Google Shape;132;p23"/>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33" name="Google Shape;133;p23"/>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4" name="Google Shape;134;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5" name="Google Shape;135;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6" name="Google Shape;136;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37" name="Shape 137"/>
        <p:cNvGrpSpPr/>
        <p:nvPr/>
      </p:nvGrpSpPr>
      <p:grpSpPr>
        <a:xfrm>
          <a:off x="0" y="0"/>
          <a:ext cx="0" cy="0"/>
          <a:chOff x="0" y="0"/>
          <a:chExt cx="0" cy="0"/>
        </a:xfrm>
      </p:grpSpPr>
      <p:sp>
        <p:nvSpPr>
          <p:cNvPr id="138" name="Google Shape;138;p2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9" name="Google Shape;139;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0" name="Google Shape;140;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1" name="Google Shape;141;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42" name="Shape 142"/>
        <p:cNvGrpSpPr/>
        <p:nvPr/>
      </p:nvGrpSpPr>
      <p:grpSpPr>
        <a:xfrm>
          <a:off x="0" y="0"/>
          <a:ext cx="0" cy="0"/>
          <a:chOff x="0" y="0"/>
          <a:chExt cx="0" cy="0"/>
        </a:xfrm>
      </p:grpSpPr>
      <p:sp>
        <p:nvSpPr>
          <p:cNvPr id="143" name="Google Shape;143;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4" name="Google Shape;144;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5" name="Google Shape;145;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46" name="Shape 146"/>
        <p:cNvGrpSpPr/>
        <p:nvPr/>
      </p:nvGrpSpPr>
      <p:grpSpPr>
        <a:xfrm>
          <a:off x="0" y="0"/>
          <a:ext cx="0" cy="0"/>
          <a:chOff x="0" y="0"/>
          <a:chExt cx="0" cy="0"/>
        </a:xfrm>
      </p:grpSpPr>
      <p:sp>
        <p:nvSpPr>
          <p:cNvPr id="147" name="Google Shape;147;p2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8" name="Google Shape;148;p26"/>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49" name="Google Shape;149;p26"/>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50" name="Google Shape;150;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1" name="Google Shape;151;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2" name="Google Shape;152;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53" name="Shape 153"/>
        <p:cNvGrpSpPr/>
        <p:nvPr/>
      </p:nvGrpSpPr>
      <p:grpSpPr>
        <a:xfrm>
          <a:off x="0" y="0"/>
          <a:ext cx="0" cy="0"/>
          <a:chOff x="0" y="0"/>
          <a:chExt cx="0" cy="0"/>
        </a:xfrm>
      </p:grpSpPr>
      <p:sp>
        <p:nvSpPr>
          <p:cNvPr id="154" name="Google Shape;154;p2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5" name="Google Shape;155;p27"/>
          <p:cNvSpPr/>
          <p:nvPr>
            <p:ph idx="2" type="pic"/>
          </p:nvPr>
        </p:nvSpPr>
        <p:spPr>
          <a:xfrm>
            <a:off x="5183188" y="987425"/>
            <a:ext cx="6172200" cy="4873625"/>
          </a:xfrm>
          <a:prstGeom prst="rect">
            <a:avLst/>
          </a:prstGeom>
          <a:noFill/>
          <a:ln>
            <a:noFill/>
          </a:ln>
        </p:spPr>
      </p:sp>
      <p:sp>
        <p:nvSpPr>
          <p:cNvPr id="156" name="Google Shape;156;p27"/>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57" name="Google Shape;157;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8" name="Google Shape;158;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9" name="Google Shape;159;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60" name="Shape 160"/>
        <p:cNvGrpSpPr/>
        <p:nvPr/>
      </p:nvGrpSpPr>
      <p:grpSpPr>
        <a:xfrm>
          <a:off x="0" y="0"/>
          <a:ext cx="0" cy="0"/>
          <a:chOff x="0" y="0"/>
          <a:chExt cx="0" cy="0"/>
        </a:xfrm>
      </p:grpSpPr>
      <p:sp>
        <p:nvSpPr>
          <p:cNvPr id="161" name="Google Shape;161;p2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2" name="Google Shape;162;p28"/>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63" name="Google Shape;163;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4" name="Google Shape;164;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5" name="Google Shape;165;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66" name="Shape 166"/>
        <p:cNvGrpSpPr/>
        <p:nvPr/>
      </p:nvGrpSpPr>
      <p:grpSpPr>
        <a:xfrm>
          <a:off x="0" y="0"/>
          <a:ext cx="0" cy="0"/>
          <a:chOff x="0" y="0"/>
          <a:chExt cx="0" cy="0"/>
        </a:xfrm>
      </p:grpSpPr>
      <p:sp>
        <p:nvSpPr>
          <p:cNvPr id="167" name="Google Shape;167;p29"/>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8" name="Google Shape;168;p29"/>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69" name="Google Shape;169;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0" name="Google Shape;170;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1" name="Google Shape;171;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9"/>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9"/>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0" name="Google Shape;30;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0"/>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10"/>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11"/>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1"/>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1"/>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1"/>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11"/>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1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4"/>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14"/>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5"/>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5"/>
          <p:cNvSpPr/>
          <p:nvPr>
            <p:ph idx="2" type="pic"/>
          </p:nvPr>
        </p:nvSpPr>
        <p:spPr>
          <a:xfrm>
            <a:off x="5183188" y="987425"/>
            <a:ext cx="6172200" cy="4873625"/>
          </a:xfrm>
          <a:prstGeom prst="rect">
            <a:avLst/>
          </a:prstGeom>
          <a:noFill/>
          <a:ln>
            <a:noFill/>
          </a:ln>
        </p:spPr>
      </p:sp>
      <p:sp>
        <p:nvSpPr>
          <p:cNvPr id="68" name="Google Shape;68;p15"/>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theme" Target="../theme/theme1.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slideLayout" Target="../slideLayouts/slideLayout15.xml"/><Relationship Id="rId3" Type="http://schemas.openxmlformats.org/officeDocument/2006/relationships/slideLayout" Target="../slideLayouts/slideLayout16.xml"/><Relationship Id="rId4" Type="http://schemas.openxmlformats.org/officeDocument/2006/relationships/slideLayout" Target="../slideLayouts/slideLayout17.xml"/><Relationship Id="rId11" Type="http://schemas.openxmlformats.org/officeDocument/2006/relationships/slideLayout" Target="../slideLayouts/slideLayout24.xml"/><Relationship Id="rId10" Type="http://schemas.openxmlformats.org/officeDocument/2006/relationships/slideLayout" Target="../slideLayouts/slideLayout23.xml"/><Relationship Id="rId12" Type="http://schemas.openxmlformats.org/officeDocument/2006/relationships/theme" Target="../theme/theme3.xml"/><Relationship Id="rId9" Type="http://schemas.openxmlformats.org/officeDocument/2006/relationships/slideLayout" Target="../slideLayouts/slideLayout22.xml"/><Relationship Id="rId5" Type="http://schemas.openxmlformats.org/officeDocument/2006/relationships/slideLayout" Target="../slideLayouts/slideLayout18.xml"/><Relationship Id="rId6" Type="http://schemas.openxmlformats.org/officeDocument/2006/relationships/slideLayout" Target="../slideLayouts/slideLayout19.xml"/><Relationship Id="rId7" Type="http://schemas.openxmlformats.org/officeDocument/2006/relationships/slideLayout" Target="../slideLayouts/slideLayout20.xml"/><Relationship Id="rId8"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757575"/>
                </a:solidFill>
                <a:latin typeface="Arial"/>
                <a:ea typeface="Arial"/>
                <a:cs typeface="Arial"/>
                <a:sym typeface="Arial"/>
              </a:defRPr>
            </a:lvl1pPr>
            <a:lvl2pPr indent="0" lvl="1" marL="0" marR="0" rtl="0" algn="r">
              <a:spcBef>
                <a:spcPts val="0"/>
              </a:spcBef>
              <a:buNone/>
              <a:defRPr b="0" i="0" sz="1200" u="none" cap="none" strike="noStrike">
                <a:solidFill>
                  <a:srgbClr val="757575"/>
                </a:solidFill>
                <a:latin typeface="Arial"/>
                <a:ea typeface="Arial"/>
                <a:cs typeface="Arial"/>
                <a:sym typeface="Arial"/>
              </a:defRPr>
            </a:lvl2pPr>
            <a:lvl3pPr indent="0" lvl="2" marL="0" marR="0" rtl="0" algn="r">
              <a:spcBef>
                <a:spcPts val="0"/>
              </a:spcBef>
              <a:buNone/>
              <a:defRPr b="0" i="0" sz="1200" u="none" cap="none" strike="noStrike">
                <a:solidFill>
                  <a:srgbClr val="757575"/>
                </a:solidFill>
                <a:latin typeface="Arial"/>
                <a:ea typeface="Arial"/>
                <a:cs typeface="Arial"/>
                <a:sym typeface="Arial"/>
              </a:defRPr>
            </a:lvl3pPr>
            <a:lvl4pPr indent="0" lvl="3" marL="0" marR="0" rtl="0" algn="r">
              <a:spcBef>
                <a:spcPts val="0"/>
              </a:spcBef>
              <a:buNone/>
              <a:defRPr b="0" i="0" sz="1200" u="none" cap="none" strike="noStrike">
                <a:solidFill>
                  <a:srgbClr val="757575"/>
                </a:solidFill>
                <a:latin typeface="Arial"/>
                <a:ea typeface="Arial"/>
                <a:cs typeface="Arial"/>
                <a:sym typeface="Arial"/>
              </a:defRPr>
            </a:lvl4pPr>
            <a:lvl5pPr indent="0" lvl="4" marL="0" marR="0" rtl="0" algn="r">
              <a:spcBef>
                <a:spcPts val="0"/>
              </a:spcBef>
              <a:buNone/>
              <a:defRPr b="0" i="0" sz="1200" u="none" cap="none" strike="noStrike">
                <a:solidFill>
                  <a:srgbClr val="757575"/>
                </a:solidFill>
                <a:latin typeface="Arial"/>
                <a:ea typeface="Arial"/>
                <a:cs typeface="Arial"/>
                <a:sym typeface="Arial"/>
              </a:defRPr>
            </a:lvl5pPr>
            <a:lvl6pPr indent="0" lvl="5" marL="0" marR="0" rtl="0" algn="r">
              <a:spcBef>
                <a:spcPts val="0"/>
              </a:spcBef>
              <a:buNone/>
              <a:defRPr b="0" i="0" sz="1200" u="none" cap="none" strike="noStrike">
                <a:solidFill>
                  <a:srgbClr val="757575"/>
                </a:solidFill>
                <a:latin typeface="Arial"/>
                <a:ea typeface="Arial"/>
                <a:cs typeface="Arial"/>
                <a:sym typeface="Arial"/>
              </a:defRPr>
            </a:lvl6pPr>
            <a:lvl7pPr indent="0" lvl="6" marL="0" marR="0" rtl="0" algn="r">
              <a:spcBef>
                <a:spcPts val="0"/>
              </a:spcBef>
              <a:buNone/>
              <a:defRPr b="0" i="0" sz="1200" u="none" cap="none" strike="noStrike">
                <a:solidFill>
                  <a:srgbClr val="757575"/>
                </a:solidFill>
                <a:latin typeface="Arial"/>
                <a:ea typeface="Arial"/>
                <a:cs typeface="Arial"/>
                <a:sym typeface="Arial"/>
              </a:defRPr>
            </a:lvl7pPr>
            <a:lvl8pPr indent="0" lvl="7" marL="0" marR="0" rtl="0" algn="r">
              <a:spcBef>
                <a:spcPts val="0"/>
              </a:spcBef>
              <a:buNone/>
              <a:defRPr b="0" i="0" sz="1200" u="none" cap="none" strike="noStrike">
                <a:solidFill>
                  <a:srgbClr val="757575"/>
                </a:solidFill>
                <a:latin typeface="Arial"/>
                <a:ea typeface="Arial"/>
                <a:cs typeface="Arial"/>
                <a:sym typeface="Arial"/>
              </a:defRPr>
            </a:lvl8pPr>
            <a:lvl9pPr indent="0" lvl="8" marL="0" marR="0" rtl="0" algn="r">
              <a:spcBef>
                <a:spcPts val="0"/>
              </a:spcBef>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4" name="Shape 84"/>
        <p:cNvGrpSpPr/>
        <p:nvPr/>
      </p:nvGrpSpPr>
      <p:grpSpPr>
        <a:xfrm>
          <a:off x="0" y="0"/>
          <a:ext cx="0" cy="0"/>
          <a:chOff x="0" y="0"/>
          <a:chExt cx="0" cy="0"/>
        </a:xfrm>
      </p:grpSpPr>
      <p:sp>
        <p:nvSpPr>
          <p:cNvPr id="85" name="Google Shape;85;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86" name="Google Shape;86;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87" name="Google Shape;87;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8" name="Google Shape;88;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9" name="Google Shape;89;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pic>
        <p:nvPicPr>
          <p:cNvPr id="90" name="Google Shape;90;p5"/>
          <p:cNvPicPr preferRelativeResize="0"/>
          <p:nvPr/>
        </p:nvPicPr>
        <p:blipFill rotWithShape="1">
          <a:blip r:embed="rId1">
            <a:alphaModFix/>
          </a:blip>
          <a:srcRect b="0" l="0" r="0" t="0"/>
          <a:stretch/>
        </p:blipFill>
        <p:spPr>
          <a:xfrm>
            <a:off x="0" y="0"/>
            <a:ext cx="12192000" cy="685800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61" r:id="rId2"/>
    <p:sldLayoutId id="2147483662"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7" name="Shape 97"/>
        <p:cNvGrpSpPr/>
        <p:nvPr/>
      </p:nvGrpSpPr>
      <p:grpSpPr>
        <a:xfrm>
          <a:off x="0" y="0"/>
          <a:ext cx="0" cy="0"/>
          <a:chOff x="0" y="0"/>
          <a:chExt cx="0" cy="0"/>
        </a:xfrm>
      </p:grpSpPr>
      <p:sp>
        <p:nvSpPr>
          <p:cNvPr id="98" name="Google Shape;98;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9" name="Google Shape;99;p1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00" name="Google Shape;100;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1" name="Google Shape;101;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2" name="Google Shape;102;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757575"/>
                </a:solidFill>
                <a:latin typeface="Arial"/>
                <a:ea typeface="Arial"/>
                <a:cs typeface="Arial"/>
                <a:sym typeface="Arial"/>
              </a:defRPr>
            </a:lvl1pPr>
            <a:lvl2pPr indent="0" lvl="1" marL="0" marR="0" rtl="0" algn="r">
              <a:spcBef>
                <a:spcPts val="0"/>
              </a:spcBef>
              <a:buNone/>
              <a:defRPr b="0" i="0" sz="1200" u="none" cap="none" strike="noStrike">
                <a:solidFill>
                  <a:srgbClr val="757575"/>
                </a:solidFill>
                <a:latin typeface="Arial"/>
                <a:ea typeface="Arial"/>
                <a:cs typeface="Arial"/>
                <a:sym typeface="Arial"/>
              </a:defRPr>
            </a:lvl2pPr>
            <a:lvl3pPr indent="0" lvl="2" marL="0" marR="0" rtl="0" algn="r">
              <a:spcBef>
                <a:spcPts val="0"/>
              </a:spcBef>
              <a:buNone/>
              <a:defRPr b="0" i="0" sz="1200" u="none" cap="none" strike="noStrike">
                <a:solidFill>
                  <a:srgbClr val="757575"/>
                </a:solidFill>
                <a:latin typeface="Arial"/>
                <a:ea typeface="Arial"/>
                <a:cs typeface="Arial"/>
                <a:sym typeface="Arial"/>
              </a:defRPr>
            </a:lvl3pPr>
            <a:lvl4pPr indent="0" lvl="3" marL="0" marR="0" rtl="0" algn="r">
              <a:spcBef>
                <a:spcPts val="0"/>
              </a:spcBef>
              <a:buNone/>
              <a:defRPr b="0" i="0" sz="1200" u="none" cap="none" strike="noStrike">
                <a:solidFill>
                  <a:srgbClr val="757575"/>
                </a:solidFill>
                <a:latin typeface="Arial"/>
                <a:ea typeface="Arial"/>
                <a:cs typeface="Arial"/>
                <a:sym typeface="Arial"/>
              </a:defRPr>
            </a:lvl4pPr>
            <a:lvl5pPr indent="0" lvl="4" marL="0" marR="0" rtl="0" algn="r">
              <a:spcBef>
                <a:spcPts val="0"/>
              </a:spcBef>
              <a:buNone/>
              <a:defRPr b="0" i="0" sz="1200" u="none" cap="none" strike="noStrike">
                <a:solidFill>
                  <a:srgbClr val="757575"/>
                </a:solidFill>
                <a:latin typeface="Arial"/>
                <a:ea typeface="Arial"/>
                <a:cs typeface="Arial"/>
                <a:sym typeface="Arial"/>
              </a:defRPr>
            </a:lvl5pPr>
            <a:lvl6pPr indent="0" lvl="5" marL="0" marR="0" rtl="0" algn="r">
              <a:spcBef>
                <a:spcPts val="0"/>
              </a:spcBef>
              <a:buNone/>
              <a:defRPr b="0" i="0" sz="1200" u="none" cap="none" strike="noStrike">
                <a:solidFill>
                  <a:srgbClr val="757575"/>
                </a:solidFill>
                <a:latin typeface="Arial"/>
                <a:ea typeface="Arial"/>
                <a:cs typeface="Arial"/>
                <a:sym typeface="Arial"/>
              </a:defRPr>
            </a:lvl6pPr>
            <a:lvl7pPr indent="0" lvl="6" marL="0" marR="0" rtl="0" algn="r">
              <a:spcBef>
                <a:spcPts val="0"/>
              </a:spcBef>
              <a:buNone/>
              <a:defRPr b="0" i="0" sz="1200" u="none" cap="none" strike="noStrike">
                <a:solidFill>
                  <a:srgbClr val="757575"/>
                </a:solidFill>
                <a:latin typeface="Arial"/>
                <a:ea typeface="Arial"/>
                <a:cs typeface="Arial"/>
                <a:sym typeface="Arial"/>
              </a:defRPr>
            </a:lvl7pPr>
            <a:lvl8pPr indent="0" lvl="7" marL="0" marR="0" rtl="0" algn="r">
              <a:spcBef>
                <a:spcPts val="0"/>
              </a:spcBef>
              <a:buNone/>
              <a:defRPr b="0" i="0" sz="1200" u="none" cap="none" strike="noStrike">
                <a:solidFill>
                  <a:srgbClr val="757575"/>
                </a:solidFill>
                <a:latin typeface="Arial"/>
                <a:ea typeface="Arial"/>
                <a:cs typeface="Arial"/>
                <a:sym typeface="Arial"/>
              </a:defRPr>
            </a:lvl8pPr>
            <a:lvl9pPr indent="0" lvl="8" marL="0" marR="0" rtl="0" algn="r">
              <a:spcBef>
                <a:spcPts val="0"/>
              </a:spcBef>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1"/>
          <p:cNvSpPr txBox="1"/>
          <p:nvPr>
            <p:ph type="ctrTitle"/>
          </p:nvPr>
        </p:nvSpPr>
        <p:spPr>
          <a:xfrm>
            <a:off x="1524000" y="2363336"/>
            <a:ext cx="9144000" cy="935037"/>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Play"/>
              <a:buNone/>
            </a:pPr>
            <a:r>
              <a:rPr lang="en-GB">
                <a:latin typeface="Arial"/>
                <a:ea typeface="Arial"/>
                <a:cs typeface="Arial"/>
                <a:sym typeface="Arial"/>
              </a:rPr>
              <a:t>EdCity London homes, opportunities and a legacy case study</a:t>
            </a:r>
            <a:br>
              <a:rPr lang="en-GB">
                <a:latin typeface="Arial"/>
                <a:ea typeface="Arial"/>
                <a:cs typeface="Arial"/>
                <a:sym typeface="Arial"/>
              </a:rPr>
            </a:br>
            <a:r>
              <a:rPr lang="en-GB">
                <a:latin typeface="Arial"/>
                <a:ea typeface="Arial"/>
                <a:cs typeface="Arial"/>
                <a:sym typeface="Arial"/>
              </a:rPr>
              <a:t>July 2025</a:t>
            </a:r>
            <a:endParaRPr>
              <a:latin typeface="Arial"/>
              <a:ea typeface="Arial"/>
              <a:cs typeface="Arial"/>
              <a:sym typeface="Arial"/>
            </a:endParaRPr>
          </a:p>
        </p:txBody>
      </p:sp>
      <p:sp>
        <p:nvSpPr>
          <p:cNvPr id="177" name="Google Shape;177;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t/>
            </a:r>
            <a:endParaRPr/>
          </a:p>
        </p:txBody>
      </p:sp>
      <p:graphicFrame>
        <p:nvGraphicFramePr>
          <p:cNvPr id="178" name="Google Shape;178;p1"/>
          <p:cNvGraphicFramePr/>
          <p:nvPr/>
        </p:nvGraphicFramePr>
        <p:xfrm>
          <a:off x="1524000" y="3602037"/>
          <a:ext cx="3000000" cy="3000000"/>
        </p:xfrm>
        <a:graphic>
          <a:graphicData uri="http://schemas.openxmlformats.org/drawingml/2006/table">
            <a:tbl>
              <a:tblPr bandRow="1" firstRow="1">
                <a:noFill/>
                <a:tableStyleId>{858610AD-7EEB-4577-A237-10652CB4360A}</a:tableStyleId>
              </a:tblPr>
              <a:tblGrid>
                <a:gridCol w="979725"/>
                <a:gridCol w="1436925"/>
                <a:gridCol w="1828800"/>
                <a:gridCol w="4974775"/>
              </a:tblGrid>
              <a:tr h="413950">
                <a:tc>
                  <a:txBody>
                    <a:bodyPr/>
                    <a:lstStyle/>
                    <a:p>
                      <a:pPr indent="0" lvl="0" marL="0" marR="0" rtl="0" algn="l">
                        <a:spcBef>
                          <a:spcPts val="0"/>
                        </a:spcBef>
                        <a:spcAft>
                          <a:spcPts val="0"/>
                        </a:spcAft>
                        <a:buNone/>
                      </a:pPr>
                      <a:r>
                        <a:rPr lang="en-GB" sz="1800" u="none" cap="none" strike="noStrike"/>
                        <a:t>Version</a:t>
                      </a:r>
                      <a:endParaRPr/>
                    </a:p>
                  </a:txBody>
                  <a:tcPr marT="45725" marB="45725" marR="91450" marL="91450"/>
                </a:tc>
                <a:tc>
                  <a:txBody>
                    <a:bodyPr/>
                    <a:lstStyle/>
                    <a:p>
                      <a:pPr indent="0" lvl="0" marL="0" marR="0" rtl="0" algn="l">
                        <a:spcBef>
                          <a:spcPts val="0"/>
                        </a:spcBef>
                        <a:spcAft>
                          <a:spcPts val="0"/>
                        </a:spcAft>
                        <a:buNone/>
                      </a:pPr>
                      <a:r>
                        <a:rPr lang="en-GB" sz="1800"/>
                        <a:t>Date</a:t>
                      </a:r>
                      <a:endParaRPr/>
                    </a:p>
                  </a:txBody>
                  <a:tcPr marT="45725" marB="45725" marR="91450" marL="91450"/>
                </a:tc>
                <a:tc>
                  <a:txBody>
                    <a:bodyPr/>
                    <a:lstStyle/>
                    <a:p>
                      <a:pPr indent="0" lvl="0" marL="0" marR="0" rtl="0" algn="l">
                        <a:spcBef>
                          <a:spcPts val="0"/>
                        </a:spcBef>
                        <a:spcAft>
                          <a:spcPts val="0"/>
                        </a:spcAft>
                        <a:buNone/>
                      </a:pPr>
                      <a:r>
                        <a:rPr lang="en-GB" sz="1800"/>
                        <a:t>Author</a:t>
                      </a:r>
                      <a:endParaRPr/>
                    </a:p>
                  </a:txBody>
                  <a:tcPr marT="45725" marB="45725" marR="91450" marL="91450"/>
                </a:tc>
                <a:tc>
                  <a:txBody>
                    <a:bodyPr/>
                    <a:lstStyle/>
                    <a:p>
                      <a:pPr indent="0" lvl="0" marL="0" marR="0" rtl="0" algn="l">
                        <a:spcBef>
                          <a:spcPts val="0"/>
                        </a:spcBef>
                        <a:spcAft>
                          <a:spcPts val="0"/>
                        </a:spcAft>
                        <a:buNone/>
                      </a:pPr>
                      <a:r>
                        <a:rPr lang="en-GB" sz="1800"/>
                        <a:t>Amends</a:t>
                      </a:r>
                      <a:endParaRPr/>
                    </a:p>
                  </a:txBody>
                  <a:tcPr marT="45725" marB="45725" marR="91450" marL="91450"/>
                </a:tc>
              </a:tr>
              <a:tr h="413950">
                <a:tc>
                  <a:txBody>
                    <a:bodyPr/>
                    <a:lstStyle/>
                    <a:p>
                      <a:pPr indent="0" lvl="0" marL="0" marR="0" rtl="0" algn="l">
                        <a:spcBef>
                          <a:spcPts val="0"/>
                        </a:spcBef>
                        <a:spcAft>
                          <a:spcPts val="0"/>
                        </a:spcAft>
                        <a:buNone/>
                      </a:pPr>
                      <a:r>
                        <a:rPr lang="en-GB" sz="1800"/>
                        <a:t>1</a:t>
                      </a:r>
                      <a:endParaRPr/>
                    </a:p>
                  </a:txBody>
                  <a:tcPr marT="45725" marB="45725" marR="91450" marL="91450"/>
                </a:tc>
                <a:tc>
                  <a:txBody>
                    <a:bodyPr/>
                    <a:lstStyle/>
                    <a:p>
                      <a:pPr indent="0" lvl="0" marL="0" marR="0" rtl="0" algn="l">
                        <a:spcBef>
                          <a:spcPts val="0"/>
                        </a:spcBef>
                        <a:spcAft>
                          <a:spcPts val="0"/>
                        </a:spcAft>
                        <a:buNone/>
                      </a:pPr>
                      <a:r>
                        <a:rPr lang="en-GB" sz="1800"/>
                        <a:t>July 2025</a:t>
                      </a:r>
                      <a:endParaRPr/>
                    </a:p>
                  </a:txBody>
                  <a:tcPr marT="45725" marB="45725" marR="91450" marL="91450"/>
                </a:tc>
                <a:tc>
                  <a:txBody>
                    <a:bodyPr/>
                    <a:lstStyle/>
                    <a:p>
                      <a:pPr indent="0" lvl="0" marL="0" marR="0" rtl="0" algn="l">
                        <a:spcBef>
                          <a:spcPts val="0"/>
                        </a:spcBef>
                        <a:spcAft>
                          <a:spcPts val="0"/>
                        </a:spcAft>
                        <a:buNone/>
                      </a:pPr>
                      <a:r>
                        <a:rPr lang="en-GB" sz="1800"/>
                        <a:t>Caroline Laitner</a:t>
                      </a:r>
                      <a:endParaRPr/>
                    </a:p>
                  </a:txBody>
                  <a:tcPr marT="45725" marB="45725" marR="91450" marL="91450"/>
                </a:tc>
                <a:tc>
                  <a:txBody>
                    <a:bodyPr/>
                    <a:lstStyle/>
                    <a:p>
                      <a:pPr indent="0" lvl="0" marL="0" marR="0" rtl="0" algn="l">
                        <a:spcBef>
                          <a:spcPts val="0"/>
                        </a:spcBef>
                        <a:spcAft>
                          <a:spcPts val="0"/>
                        </a:spcAft>
                        <a:buNone/>
                      </a:pPr>
                      <a:r>
                        <a:rPr lang="en-GB" sz="1800"/>
                        <a:t>Approval from client 21.07.25</a:t>
                      </a:r>
                      <a:endParaRPr/>
                    </a:p>
                  </a:txBody>
                  <a:tcPr marT="45725" marB="45725" marR="91450" marL="91450"/>
                </a:tc>
              </a:tr>
              <a:tr h="413950">
                <a:tc>
                  <a:txBody>
                    <a:bodyPr/>
                    <a:lstStyle/>
                    <a:p>
                      <a:pPr indent="0" lvl="0" marL="0" marR="0" rtl="0" algn="l">
                        <a:spcBef>
                          <a:spcPts val="0"/>
                        </a:spcBef>
                        <a:spcAft>
                          <a:spcPts val="0"/>
                        </a:spcAft>
                        <a:buNone/>
                      </a:pPr>
                      <a:r>
                        <a:t/>
                      </a:r>
                      <a:endParaRPr sz="1800"/>
                    </a:p>
                  </a:txBody>
                  <a:tcPr marT="45725" marB="45725" marR="91450" marL="91450"/>
                </a:tc>
                <a:tc>
                  <a:txBody>
                    <a:bodyPr/>
                    <a:lstStyle/>
                    <a:p>
                      <a:pPr indent="0" lvl="0" marL="0" marR="0" rtl="0" algn="l">
                        <a:spcBef>
                          <a:spcPts val="0"/>
                        </a:spcBef>
                        <a:spcAft>
                          <a:spcPts val="0"/>
                        </a:spcAft>
                        <a:buNone/>
                      </a:pPr>
                      <a:r>
                        <a:t/>
                      </a:r>
                      <a:endParaRPr sz="1800"/>
                    </a:p>
                  </a:txBody>
                  <a:tcPr marT="45725" marB="45725" marR="91450" marL="91450"/>
                </a:tc>
                <a:tc>
                  <a:txBody>
                    <a:bodyPr/>
                    <a:lstStyle/>
                    <a:p>
                      <a:pPr indent="0" lvl="0" marL="0" marR="0" rtl="0" algn="l">
                        <a:spcBef>
                          <a:spcPts val="0"/>
                        </a:spcBef>
                        <a:spcAft>
                          <a:spcPts val="0"/>
                        </a:spcAft>
                        <a:buNone/>
                      </a:pPr>
                      <a:r>
                        <a:t/>
                      </a:r>
                      <a:endParaRPr sz="1800"/>
                    </a:p>
                  </a:txBody>
                  <a:tcPr marT="45725" marB="45725" marR="91450" marL="91450"/>
                </a:tc>
                <a:tc>
                  <a:txBody>
                    <a:bodyPr/>
                    <a:lstStyle/>
                    <a:p>
                      <a:pPr indent="0" lvl="0" marL="0" marR="0" rtl="0" algn="l">
                        <a:spcBef>
                          <a:spcPts val="0"/>
                        </a:spcBef>
                        <a:spcAft>
                          <a:spcPts val="0"/>
                        </a:spcAft>
                        <a:buNone/>
                      </a:pPr>
                      <a:r>
                        <a:t/>
                      </a:r>
                      <a:endParaRPr sz="1800"/>
                    </a:p>
                  </a:txBody>
                  <a:tcPr marT="45725" marB="45725" marR="91450" marL="91450"/>
                </a:tc>
              </a:tr>
              <a:tr h="413950">
                <a:tc>
                  <a:txBody>
                    <a:bodyPr/>
                    <a:lstStyle/>
                    <a:p>
                      <a:pPr indent="0" lvl="0" marL="0" marR="0" rtl="0" algn="l">
                        <a:spcBef>
                          <a:spcPts val="0"/>
                        </a:spcBef>
                        <a:spcAft>
                          <a:spcPts val="0"/>
                        </a:spcAft>
                        <a:buNone/>
                      </a:pPr>
                      <a:r>
                        <a:t/>
                      </a:r>
                      <a:endParaRPr sz="1800"/>
                    </a:p>
                  </a:txBody>
                  <a:tcPr marT="45725" marB="45725" marR="91450" marL="91450"/>
                </a:tc>
                <a:tc>
                  <a:txBody>
                    <a:bodyPr/>
                    <a:lstStyle/>
                    <a:p>
                      <a:pPr indent="0" lvl="0" marL="0" marR="0" rtl="0" algn="l">
                        <a:spcBef>
                          <a:spcPts val="0"/>
                        </a:spcBef>
                        <a:spcAft>
                          <a:spcPts val="0"/>
                        </a:spcAft>
                        <a:buNone/>
                      </a:pPr>
                      <a:r>
                        <a:t/>
                      </a:r>
                      <a:endParaRPr sz="1800"/>
                    </a:p>
                  </a:txBody>
                  <a:tcPr marT="45725" marB="45725" marR="91450" marL="91450"/>
                </a:tc>
                <a:tc>
                  <a:txBody>
                    <a:bodyPr/>
                    <a:lstStyle/>
                    <a:p>
                      <a:pPr indent="0" lvl="0" marL="0" marR="0" rtl="0" algn="l">
                        <a:spcBef>
                          <a:spcPts val="0"/>
                        </a:spcBef>
                        <a:spcAft>
                          <a:spcPts val="0"/>
                        </a:spcAft>
                        <a:buNone/>
                      </a:pPr>
                      <a:r>
                        <a:t/>
                      </a:r>
                      <a:endParaRPr sz="1800"/>
                    </a:p>
                  </a:txBody>
                  <a:tcPr marT="45725" marB="45725" marR="91450" marL="91450"/>
                </a:tc>
                <a:tc>
                  <a:txBody>
                    <a:bodyPr/>
                    <a:lstStyle/>
                    <a:p>
                      <a:pPr indent="0" lvl="0" marL="0" marR="0" rtl="0" algn="l">
                        <a:spcBef>
                          <a:spcPts val="0"/>
                        </a:spcBef>
                        <a:spcAft>
                          <a:spcPts val="0"/>
                        </a:spcAft>
                        <a:buNone/>
                      </a:pPr>
                      <a:r>
                        <a:t/>
                      </a:r>
                      <a:endParaRPr sz="1800"/>
                    </a:p>
                  </a:txBody>
                  <a:tcPr marT="45725" marB="45725" marR="91450" marL="91450"/>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2"/>
          <p:cNvSpPr txBox="1"/>
          <p:nvPr>
            <p:ph idx="1" type="body"/>
          </p:nvPr>
        </p:nvSpPr>
        <p:spPr>
          <a:xfrm>
            <a:off x="224125" y="989724"/>
            <a:ext cx="8751000" cy="2216100"/>
          </a:xfrm>
          <a:prstGeom prst="rect">
            <a:avLst/>
          </a:prstGeom>
          <a:noFill/>
          <a:ln>
            <a:noFill/>
          </a:ln>
        </p:spPr>
        <p:txBody>
          <a:bodyPr anchorCtr="0" anchor="t" bIns="45700" lIns="91425" spcFirstLastPara="1" rIns="91425" wrap="square" tIns="45700">
            <a:normAutofit fontScale="25000" lnSpcReduction="20000"/>
          </a:bodyPr>
          <a:lstStyle/>
          <a:p>
            <a:pPr indent="-139700" lvl="0" marL="228600" rtl="0" algn="l">
              <a:lnSpc>
                <a:spcPct val="90000"/>
              </a:lnSpc>
              <a:spcBef>
                <a:spcPts val="0"/>
              </a:spcBef>
              <a:spcAft>
                <a:spcPts val="0"/>
              </a:spcAft>
              <a:buClr>
                <a:schemeClr val="dk1"/>
              </a:buClr>
              <a:buSzPct val="100000"/>
              <a:buNone/>
            </a:pPr>
            <a:r>
              <a:t/>
            </a:r>
            <a:endParaRPr sz="1400"/>
          </a:p>
          <a:p>
            <a:pPr indent="0" lvl="0" marL="0" rtl="0" algn="l">
              <a:lnSpc>
                <a:spcPct val="90000"/>
              </a:lnSpc>
              <a:spcBef>
                <a:spcPts val="1000"/>
              </a:spcBef>
              <a:spcAft>
                <a:spcPts val="0"/>
              </a:spcAft>
              <a:buClr>
                <a:srgbClr val="0097A7"/>
              </a:buClr>
              <a:buSzPct val="25270"/>
              <a:buFont typeface="Arial"/>
              <a:buNone/>
            </a:pPr>
            <a:r>
              <a:rPr b="1" lang="en-GB" sz="7400">
                <a:solidFill>
                  <a:srgbClr val="0097A7"/>
                </a:solidFill>
              </a:rPr>
              <a:t>BLRF funding unlocks £150 million non-profit development in West London, delivering affordable homes, opportunities and a lasting legacy</a:t>
            </a:r>
            <a:endParaRPr sz="7400"/>
          </a:p>
          <a:p>
            <a:pPr indent="0" lvl="0" marL="0" rtl="0" algn="l">
              <a:lnSpc>
                <a:spcPct val="115000"/>
              </a:lnSpc>
              <a:spcBef>
                <a:spcPts val="1000"/>
              </a:spcBef>
              <a:spcAft>
                <a:spcPts val="0"/>
              </a:spcAft>
              <a:buClr>
                <a:schemeClr val="dk1"/>
              </a:buClr>
              <a:buSzPts val="300"/>
              <a:buNone/>
            </a:pPr>
            <a:r>
              <a:rPr lang="en-GB" sz="4800"/>
              <a:t>While White City in West London has been transformed by major developments like Westfield and the BBC Television Centre, residents of the White City Estate often felt left behind. That changed with EdCity - a £150 million non-profit regeneration project launched by Hammersmith &amp; Fulham Council and education charity Ark in 2021. Developed in partnership with the community, this non-profit development aspired to deliver new affordable homes managed by the local authority,  an education hub, modern workspaces, and state of the art community facilities—ensuring the local community truly benefit from regeneration. </a:t>
            </a:r>
            <a:endParaRPr sz="4800"/>
          </a:p>
          <a:p>
            <a:pPr indent="0" lvl="0" marL="0" rtl="0" algn="l">
              <a:lnSpc>
                <a:spcPct val="115000"/>
              </a:lnSpc>
              <a:spcBef>
                <a:spcPts val="1000"/>
              </a:spcBef>
              <a:spcAft>
                <a:spcPts val="0"/>
              </a:spcAft>
              <a:buClr>
                <a:schemeClr val="dk1"/>
              </a:buClr>
              <a:buSzPts val="300"/>
              <a:buNone/>
            </a:pPr>
            <a:r>
              <a:t/>
            </a:r>
            <a:endParaRPr sz="4800"/>
          </a:p>
          <a:p>
            <a:pPr indent="0" lvl="0" marL="0" rtl="0" algn="l">
              <a:lnSpc>
                <a:spcPct val="115000"/>
              </a:lnSpc>
              <a:spcBef>
                <a:spcPts val="1000"/>
              </a:spcBef>
              <a:spcAft>
                <a:spcPts val="0"/>
              </a:spcAft>
              <a:buClr>
                <a:schemeClr val="dk1"/>
              </a:buClr>
              <a:buSzPct val="100000"/>
              <a:buNone/>
            </a:pPr>
            <a:r>
              <a:t/>
            </a:r>
            <a:endParaRPr sz="1200">
              <a:latin typeface="Arial"/>
              <a:ea typeface="Arial"/>
              <a:cs typeface="Arial"/>
              <a:sym typeface="Arial"/>
            </a:endParaRPr>
          </a:p>
          <a:p>
            <a:pPr indent="0" lvl="0" marL="0" rtl="0" algn="l">
              <a:lnSpc>
                <a:spcPct val="90000"/>
              </a:lnSpc>
              <a:spcBef>
                <a:spcPts val="1000"/>
              </a:spcBef>
              <a:spcAft>
                <a:spcPts val="0"/>
              </a:spcAft>
              <a:buClr>
                <a:schemeClr val="dk1"/>
              </a:buClr>
              <a:buSzPct val="100000"/>
              <a:buNone/>
            </a:pPr>
            <a:r>
              <a:t/>
            </a:r>
            <a:endParaRPr sz="1200">
              <a:latin typeface="Arial"/>
              <a:ea typeface="Arial"/>
              <a:cs typeface="Arial"/>
              <a:sym typeface="Arial"/>
            </a:endParaRPr>
          </a:p>
        </p:txBody>
      </p:sp>
      <p:sp>
        <p:nvSpPr>
          <p:cNvPr id="185" name="Google Shape;185;p2"/>
          <p:cNvSpPr txBox="1"/>
          <p:nvPr/>
        </p:nvSpPr>
        <p:spPr>
          <a:xfrm>
            <a:off x="195932" y="4129464"/>
            <a:ext cx="5575200" cy="2308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rgbClr val="000000"/>
                </a:solidFill>
                <a:latin typeface="Arial"/>
                <a:ea typeface="Arial"/>
                <a:cs typeface="Arial"/>
                <a:sym typeface="Arial"/>
              </a:rPr>
              <a:t> Immediate Outputs: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1" i="0" sz="12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1200"/>
              <a:buFont typeface="Arial"/>
              <a:buChar char="•"/>
            </a:pPr>
            <a:r>
              <a:rPr b="0" i="0" lang="en-GB" sz="1200" u="none" cap="none" strike="noStrike">
                <a:solidFill>
                  <a:srgbClr val="000000"/>
                </a:solidFill>
                <a:latin typeface="Arial"/>
                <a:ea typeface="Arial"/>
                <a:cs typeface="Arial"/>
                <a:sym typeface="Arial"/>
              </a:rPr>
              <a:t>A non-profit model where all assets are owned by public or charitable organisations, ensuring benefits stay in the community</a:t>
            </a:r>
            <a:endParaRPr b="0" i="0" sz="1200" u="none" cap="none" strike="noStrike">
              <a:solidFill>
                <a:srgbClr val="000000"/>
              </a:solidFill>
              <a:latin typeface="Arial"/>
              <a:ea typeface="Arial"/>
              <a:cs typeface="Arial"/>
              <a:sym typeface="Arial"/>
            </a:endParaRPr>
          </a:p>
          <a:p>
            <a:pPr indent="0" lvl="0" marL="457200"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1200"/>
              <a:buFont typeface="Arial"/>
              <a:buChar char="•"/>
            </a:pPr>
            <a:r>
              <a:rPr b="1" i="0" lang="en-GB" sz="1200" u="none" cap="none" strike="noStrike">
                <a:solidFill>
                  <a:srgbClr val="000000"/>
                </a:solidFill>
                <a:latin typeface="Arial"/>
                <a:ea typeface="Arial"/>
                <a:cs typeface="Arial"/>
                <a:sym typeface="Arial"/>
              </a:rPr>
              <a:t>Sept 2023: </a:t>
            </a:r>
            <a:r>
              <a:rPr b="0" i="0" lang="en-GB" sz="1200" u="none" cap="none" strike="noStrike">
                <a:solidFill>
                  <a:srgbClr val="000000"/>
                </a:solidFill>
                <a:latin typeface="Arial"/>
                <a:ea typeface="Arial"/>
                <a:cs typeface="Arial"/>
                <a:sym typeface="Arial"/>
              </a:rPr>
              <a:t>Local children move to the new, purpose-built </a:t>
            </a:r>
            <a:r>
              <a:rPr b="1" i="0" lang="en-GB" sz="1200" u="none" cap="none" strike="noStrike">
                <a:solidFill>
                  <a:srgbClr val="000000"/>
                </a:solidFill>
                <a:latin typeface="Arial"/>
                <a:ea typeface="Arial"/>
                <a:cs typeface="Arial"/>
                <a:sym typeface="Arial"/>
              </a:rPr>
              <a:t>primary school</a:t>
            </a:r>
            <a:r>
              <a:rPr b="0" i="0" lang="en-GB" sz="1200" u="none" cap="none" strike="noStrike">
                <a:solidFill>
                  <a:srgbClr val="000000"/>
                </a:solidFill>
                <a:latin typeface="Arial"/>
                <a:ea typeface="Arial"/>
                <a:cs typeface="Arial"/>
                <a:sym typeface="Arial"/>
              </a:rPr>
              <a:t> with sensory room, outdoor learning spaces and specialist classrooms</a:t>
            </a:r>
            <a:endParaRPr b="0" i="0" sz="1200" u="none" cap="none" strike="noStrike">
              <a:solidFill>
                <a:srgbClr val="000000"/>
              </a:solidFill>
              <a:latin typeface="Arial"/>
              <a:ea typeface="Arial"/>
              <a:cs typeface="Arial"/>
              <a:sym typeface="Arial"/>
            </a:endParaRPr>
          </a:p>
          <a:p>
            <a:pPr indent="0" lvl="0" marL="457200"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1200"/>
              <a:buFont typeface="Arial"/>
              <a:buChar char="•"/>
            </a:pPr>
            <a:r>
              <a:rPr b="1" i="0" lang="en-GB" sz="1200" u="none" cap="none" strike="noStrike">
                <a:solidFill>
                  <a:srgbClr val="000000"/>
                </a:solidFill>
                <a:latin typeface="Arial"/>
                <a:ea typeface="Arial"/>
                <a:cs typeface="Arial"/>
                <a:sym typeface="Arial"/>
              </a:rPr>
              <a:t>Sept 2023: 24 new affordable homes </a:t>
            </a:r>
            <a:r>
              <a:rPr b="0" i="0" lang="en-GB" sz="1200" u="none" cap="none" strike="noStrike">
                <a:solidFill>
                  <a:srgbClr val="000000"/>
                </a:solidFill>
                <a:latin typeface="Arial"/>
                <a:ea typeface="Arial"/>
                <a:cs typeface="Arial"/>
                <a:sym typeface="Arial"/>
              </a:rPr>
              <a:t>delivered</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br>
              <a:rPr b="0" i="0" lang="en-GB" sz="1200" u="none" cap="none" strike="noStrike">
                <a:solidFill>
                  <a:srgbClr val="000000"/>
                </a:solidFill>
                <a:latin typeface="Arial"/>
                <a:ea typeface="Arial"/>
                <a:cs typeface="Arial"/>
                <a:sym typeface="Arial"/>
              </a:rPr>
            </a:br>
            <a:endParaRPr b="0" i="0" sz="1200" u="none" cap="none" strike="noStrike">
              <a:solidFill>
                <a:srgbClr val="000000"/>
              </a:solidFill>
              <a:latin typeface="Arial"/>
              <a:ea typeface="Arial"/>
              <a:cs typeface="Arial"/>
              <a:sym typeface="Arial"/>
            </a:endParaRPr>
          </a:p>
          <a:p>
            <a:pPr indent="-279400" lvl="0" marL="342900" marR="0" rtl="0" algn="l">
              <a:lnSpc>
                <a:spcPct val="100000"/>
              </a:lnSpc>
              <a:spcBef>
                <a:spcPts val="0"/>
              </a:spcBef>
              <a:spcAft>
                <a:spcPts val="600"/>
              </a:spcAft>
              <a:buClr>
                <a:srgbClr val="000000"/>
              </a:buClr>
              <a:buSzPts val="1000"/>
              <a:buFont typeface="Noto Sans Symbols"/>
              <a:buNone/>
            </a:pPr>
            <a:r>
              <a:t/>
            </a:r>
            <a:endParaRPr b="0" i="0" sz="1200" u="none" cap="none" strike="noStrike">
              <a:solidFill>
                <a:srgbClr val="000000"/>
              </a:solidFill>
              <a:latin typeface="Arial"/>
              <a:ea typeface="Arial"/>
              <a:cs typeface="Arial"/>
              <a:sym typeface="Arial"/>
            </a:endParaRPr>
          </a:p>
        </p:txBody>
      </p:sp>
      <p:sp>
        <p:nvSpPr>
          <p:cNvPr id="186" name="Google Shape;186;p2"/>
          <p:cNvSpPr txBox="1"/>
          <p:nvPr/>
        </p:nvSpPr>
        <p:spPr>
          <a:xfrm>
            <a:off x="6163602" y="4072897"/>
            <a:ext cx="5700900" cy="3047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200"/>
              <a:buFont typeface="Arial"/>
              <a:buNone/>
            </a:pPr>
            <a:r>
              <a:rPr b="1" i="0" lang="en-GB" sz="1200" u="none" cap="none" strike="noStrike">
                <a:solidFill>
                  <a:srgbClr val="000000"/>
                </a:solidFill>
                <a:latin typeface="Arial"/>
                <a:ea typeface="Arial"/>
                <a:cs typeface="Arial"/>
                <a:sym typeface="Arial"/>
              </a:rPr>
              <a:t> Longer term outcomes: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1" i="0" sz="12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1200"/>
              <a:buFont typeface="Arial"/>
              <a:buChar char="•"/>
            </a:pPr>
            <a:r>
              <a:rPr b="1" i="0" lang="en-GB" sz="1200" u="none" cap="none" strike="noStrike">
                <a:solidFill>
                  <a:srgbClr val="000000"/>
                </a:solidFill>
                <a:latin typeface="Arial"/>
                <a:ea typeface="Arial"/>
                <a:cs typeface="Arial"/>
                <a:sym typeface="Arial"/>
              </a:rPr>
              <a:t>Opened 2024: </a:t>
            </a:r>
            <a:r>
              <a:rPr b="0" i="0" lang="en-GB" sz="1200" u="none" cap="none" strike="noStrike">
                <a:solidFill>
                  <a:srgbClr val="000000"/>
                </a:solidFill>
                <a:latin typeface="Arial"/>
                <a:ea typeface="Arial"/>
                <a:cs typeface="Arial"/>
                <a:sym typeface="Arial"/>
              </a:rPr>
              <a:t>A </a:t>
            </a:r>
            <a:r>
              <a:rPr b="1" i="0" lang="en-GB" sz="1200" u="none" cap="none" strike="noStrike">
                <a:solidFill>
                  <a:srgbClr val="000000"/>
                </a:solidFill>
                <a:latin typeface="Arial"/>
                <a:ea typeface="Arial"/>
                <a:cs typeface="Arial"/>
                <a:sym typeface="Arial"/>
              </a:rPr>
              <a:t>Youth Zone </a:t>
            </a:r>
            <a:r>
              <a:rPr b="0" i="0" lang="en-GB" sz="1200" u="none" cap="none" strike="noStrike">
                <a:solidFill>
                  <a:srgbClr val="000000"/>
                </a:solidFill>
                <a:latin typeface="Arial"/>
                <a:ea typeface="Arial"/>
                <a:cs typeface="Arial"/>
                <a:sym typeface="Arial"/>
              </a:rPr>
              <a:t>for young people aged 8-19 (and up to 25 for those with additional needs), with a gym, climbing wall, 3G pitch, music and art spaces, and youth worker support</a:t>
            </a:r>
            <a:endParaRPr b="0" i="0" sz="1200" u="none" cap="none" strike="noStrike">
              <a:solidFill>
                <a:srgbClr val="000000"/>
              </a:solidFill>
              <a:latin typeface="Arial"/>
              <a:ea typeface="Arial"/>
              <a:cs typeface="Arial"/>
              <a:sym typeface="Arial"/>
            </a:endParaRPr>
          </a:p>
          <a:p>
            <a:pPr indent="0" lvl="0" marL="457200" marR="0" rtl="0" algn="l">
              <a:lnSpc>
                <a:spcPct val="100000"/>
              </a:lnSpc>
              <a:spcBef>
                <a:spcPts val="0"/>
              </a:spcBef>
              <a:spcAft>
                <a:spcPts val="0"/>
              </a:spcAft>
              <a:buClr>
                <a:srgbClr val="000000"/>
              </a:buClr>
              <a:buSzPts val="1200"/>
              <a:buFont typeface="Arial"/>
              <a:buNone/>
            </a:pPr>
            <a:r>
              <a:t/>
            </a:r>
            <a:endParaRPr b="1" i="0" sz="12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1200"/>
              <a:buFont typeface="Arial"/>
              <a:buChar char="•"/>
            </a:pPr>
            <a:r>
              <a:rPr b="1" i="0" lang="en-GB" sz="1200" u="none" cap="none" strike="noStrike">
                <a:solidFill>
                  <a:srgbClr val="000000"/>
                </a:solidFill>
                <a:latin typeface="Arial"/>
                <a:ea typeface="Arial"/>
                <a:cs typeface="Arial"/>
                <a:sym typeface="Arial"/>
              </a:rPr>
              <a:t>Opened 2024: </a:t>
            </a:r>
            <a:r>
              <a:rPr b="0" i="0" lang="en-GB" sz="1200" u="none" cap="none" strike="noStrike">
                <a:solidFill>
                  <a:srgbClr val="000000"/>
                </a:solidFill>
                <a:latin typeface="Arial"/>
                <a:ea typeface="Arial"/>
                <a:cs typeface="Arial"/>
                <a:sym typeface="Arial"/>
              </a:rPr>
              <a:t>New 10 storey, 95,000 sqft ‘Grade A’ </a:t>
            </a:r>
            <a:r>
              <a:rPr b="1" i="0" lang="en-GB" sz="1200" u="none" cap="none" strike="noStrike">
                <a:solidFill>
                  <a:srgbClr val="000000"/>
                </a:solidFill>
                <a:latin typeface="Arial"/>
                <a:ea typeface="Arial"/>
                <a:cs typeface="Arial"/>
                <a:sym typeface="Arial"/>
              </a:rPr>
              <a:t>office building, </a:t>
            </a:r>
            <a:r>
              <a:rPr b="0" i="0" lang="en-GB" sz="1200" u="none" cap="none" strike="noStrike">
                <a:solidFill>
                  <a:srgbClr val="000000"/>
                </a:solidFill>
                <a:latin typeface="Arial"/>
                <a:ea typeface="Arial"/>
                <a:cs typeface="Arial"/>
                <a:sym typeface="Arial"/>
              </a:rPr>
              <a:t>the new HQ for Ark which delivers rental income as a hub for third sector organisations</a:t>
            </a:r>
            <a:endParaRPr b="0" i="0" sz="1200" u="none" cap="none" strike="noStrike">
              <a:solidFill>
                <a:srgbClr val="000000"/>
              </a:solidFill>
              <a:latin typeface="Arial"/>
              <a:ea typeface="Arial"/>
              <a:cs typeface="Arial"/>
              <a:sym typeface="Arial"/>
            </a:endParaRPr>
          </a:p>
          <a:p>
            <a:pPr indent="0" lvl="0" marL="457200" marR="0" rtl="0" algn="l">
              <a:lnSpc>
                <a:spcPct val="100000"/>
              </a:lnSpc>
              <a:spcBef>
                <a:spcPts val="0"/>
              </a:spcBef>
              <a:spcAft>
                <a:spcPts val="0"/>
              </a:spcAft>
              <a:buClr>
                <a:srgbClr val="000000"/>
              </a:buClr>
              <a:buSzPts val="1200"/>
              <a:buFont typeface="Arial"/>
              <a:buNone/>
            </a:pPr>
            <a:r>
              <a:t/>
            </a:r>
            <a:endParaRPr b="1" i="0" sz="12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1200"/>
              <a:buFont typeface="Arial"/>
              <a:buChar char="•"/>
            </a:pPr>
            <a:r>
              <a:rPr b="1" i="0" lang="en-GB" sz="1200" u="none" cap="none" strike="noStrike">
                <a:solidFill>
                  <a:srgbClr val="000000"/>
                </a:solidFill>
                <a:latin typeface="Arial"/>
                <a:ea typeface="Arial"/>
                <a:cs typeface="Arial"/>
                <a:sym typeface="Arial"/>
              </a:rPr>
              <a:t>Open</a:t>
            </a:r>
            <a:r>
              <a:rPr b="1" lang="en-GB" sz="1200"/>
              <a:t>ed</a:t>
            </a:r>
            <a:r>
              <a:rPr b="1" i="0" lang="en-GB" sz="1200" u="none" cap="none" strike="noStrike">
                <a:solidFill>
                  <a:srgbClr val="000000"/>
                </a:solidFill>
                <a:latin typeface="Arial"/>
                <a:ea typeface="Arial"/>
                <a:cs typeface="Arial"/>
                <a:sym typeface="Arial"/>
              </a:rPr>
              <a:t> 2025: </a:t>
            </a:r>
            <a:r>
              <a:rPr b="0" i="0" lang="en-GB" sz="1200" u="none" cap="none" strike="noStrike">
                <a:solidFill>
                  <a:srgbClr val="000000"/>
                </a:solidFill>
                <a:latin typeface="Arial"/>
                <a:ea typeface="Arial"/>
                <a:cs typeface="Arial"/>
                <a:sym typeface="Arial"/>
              </a:rPr>
              <a:t>New </a:t>
            </a:r>
            <a:r>
              <a:rPr b="1" i="0" lang="en-GB" sz="1200" u="none" cap="none" strike="noStrike">
                <a:solidFill>
                  <a:srgbClr val="000000"/>
                </a:solidFill>
                <a:latin typeface="Arial"/>
                <a:ea typeface="Arial"/>
                <a:cs typeface="Arial"/>
                <a:sym typeface="Arial"/>
              </a:rPr>
              <a:t>Adult Education Centre </a:t>
            </a:r>
            <a:r>
              <a:rPr b="0" i="0" lang="en-GB" sz="1200" u="none" cap="none" strike="noStrike">
                <a:solidFill>
                  <a:srgbClr val="000000"/>
                </a:solidFill>
                <a:latin typeface="Arial"/>
                <a:ea typeface="Arial"/>
                <a:cs typeface="Arial"/>
                <a:sym typeface="Arial"/>
              </a:rPr>
              <a:t>offering training, education, and employment support,  and a </a:t>
            </a:r>
            <a:r>
              <a:rPr b="1" i="0" lang="en-GB" sz="1200" u="none" cap="none" strike="noStrike">
                <a:solidFill>
                  <a:srgbClr val="000000"/>
                </a:solidFill>
                <a:latin typeface="Arial"/>
                <a:ea typeface="Arial"/>
                <a:cs typeface="Arial"/>
                <a:sym typeface="Arial"/>
              </a:rPr>
              <a:t>larger, modern nursery </a:t>
            </a:r>
            <a:r>
              <a:rPr b="0" i="0" lang="en-GB" sz="1200" u="none" cap="none" strike="noStrike">
                <a:solidFill>
                  <a:srgbClr val="000000"/>
                </a:solidFill>
                <a:latin typeface="Arial"/>
                <a:ea typeface="Arial"/>
                <a:cs typeface="Arial"/>
                <a:sym typeface="Arial"/>
              </a:rPr>
              <a:t>with increased capacity </a:t>
            </a:r>
            <a:endParaRPr b="0" i="0" sz="1200" u="none" cap="none" strike="noStrike">
              <a:solidFill>
                <a:srgbClr val="000000"/>
              </a:solidFill>
              <a:latin typeface="Arial"/>
              <a:ea typeface="Arial"/>
              <a:cs typeface="Arial"/>
              <a:sym typeface="Arial"/>
            </a:endParaRPr>
          </a:p>
          <a:p>
            <a:pPr indent="0" lvl="0" marL="457200" marR="0" rtl="0" algn="l">
              <a:lnSpc>
                <a:spcPct val="100000"/>
              </a:lnSpc>
              <a:spcBef>
                <a:spcPts val="0"/>
              </a:spcBef>
              <a:spcAft>
                <a:spcPts val="0"/>
              </a:spcAft>
              <a:buClr>
                <a:srgbClr val="000000"/>
              </a:buClr>
              <a:buSzPts val="1200"/>
              <a:buFont typeface="Arial"/>
              <a:buNone/>
            </a:pPr>
            <a:r>
              <a:t/>
            </a:r>
            <a:endParaRPr b="1" i="0" sz="12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1200"/>
              <a:buFont typeface="Arial"/>
              <a:buChar char="•"/>
            </a:pPr>
            <a:r>
              <a:rPr b="1" lang="en-GB" sz="1200"/>
              <a:t>Opened</a:t>
            </a:r>
            <a:r>
              <a:rPr b="1" i="0" lang="en-GB" sz="1200" u="none" cap="none" strike="noStrike">
                <a:solidFill>
                  <a:srgbClr val="000000"/>
                </a:solidFill>
                <a:latin typeface="Arial"/>
                <a:ea typeface="Arial"/>
                <a:cs typeface="Arial"/>
                <a:sym typeface="Arial"/>
              </a:rPr>
              <a:t> 2025: 108 affordable homes </a:t>
            </a:r>
            <a:r>
              <a:rPr b="0" i="0" lang="en-GB" sz="1200" u="none" cap="none" strike="noStrike">
                <a:solidFill>
                  <a:srgbClr val="000000"/>
                </a:solidFill>
                <a:latin typeface="Arial"/>
                <a:ea typeface="Arial"/>
                <a:cs typeface="Arial"/>
                <a:sym typeface="Arial"/>
              </a:rPr>
              <a:t>for local people and key workers, and a new public square with improved pedestrian and cycle routes halving the walk to the nearest tube station. </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p:txBody>
      </p:sp>
      <p:sp>
        <p:nvSpPr>
          <p:cNvPr id="187" name="Google Shape;187;p2"/>
          <p:cNvSpPr txBox="1"/>
          <p:nvPr>
            <p:ph idx="1" type="body"/>
          </p:nvPr>
        </p:nvSpPr>
        <p:spPr>
          <a:xfrm>
            <a:off x="209200" y="3450946"/>
            <a:ext cx="11547300" cy="22161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dk1"/>
              </a:buClr>
              <a:buSzPts val="1200"/>
              <a:buNone/>
            </a:pPr>
            <a:r>
              <a:t/>
            </a:r>
            <a:endParaRPr b="1" sz="1200">
              <a:solidFill>
                <a:srgbClr val="A64D79"/>
              </a:solidFill>
            </a:endParaRPr>
          </a:p>
          <a:p>
            <a:pPr indent="0" lvl="0" marL="0" rtl="0" algn="l">
              <a:lnSpc>
                <a:spcPct val="100000"/>
              </a:lnSpc>
              <a:spcBef>
                <a:spcPts val="0"/>
              </a:spcBef>
              <a:spcAft>
                <a:spcPts val="0"/>
              </a:spcAft>
              <a:buClr>
                <a:schemeClr val="dk1"/>
              </a:buClr>
              <a:buSzPts val="1200"/>
              <a:buNone/>
            </a:pPr>
            <a:r>
              <a:rPr b="1" lang="en-GB" sz="1200">
                <a:solidFill>
                  <a:srgbClr val="A64D79"/>
                </a:solidFill>
              </a:rPr>
              <a:t>This project could not have moved forward without the Land Release Fund award. The essential early demolition work unlocked the site’s potential and laid the foundation for a large scale transformation with long term impacts on local lives.</a:t>
            </a:r>
            <a:endParaRPr b="1" sz="1200">
              <a:solidFill>
                <a:srgbClr val="A64D79"/>
              </a:solidFill>
            </a:endParaRPr>
          </a:p>
          <a:p>
            <a:pPr indent="0" lvl="0" marL="0" rtl="0" algn="l">
              <a:lnSpc>
                <a:spcPct val="100000"/>
              </a:lnSpc>
              <a:spcBef>
                <a:spcPts val="0"/>
              </a:spcBef>
              <a:spcAft>
                <a:spcPts val="0"/>
              </a:spcAft>
              <a:buClr>
                <a:schemeClr val="dk1"/>
              </a:buClr>
              <a:buSzPts val="1200"/>
              <a:buNone/>
            </a:pPr>
            <a:r>
              <a:t/>
            </a:r>
            <a:endParaRPr sz="1200">
              <a:solidFill>
                <a:srgbClr val="A64D79"/>
              </a:solidFill>
            </a:endParaRPr>
          </a:p>
        </p:txBody>
      </p:sp>
      <p:sp>
        <p:nvSpPr>
          <p:cNvPr id="188" name="Google Shape;188;p2"/>
          <p:cNvSpPr txBox="1"/>
          <p:nvPr/>
        </p:nvSpPr>
        <p:spPr>
          <a:xfrm>
            <a:off x="209200" y="2818500"/>
            <a:ext cx="11547300" cy="852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rgbClr val="000000"/>
                </a:solidFill>
                <a:latin typeface="Arial"/>
                <a:ea typeface="Arial"/>
                <a:cs typeface="Arial"/>
                <a:sym typeface="Arial"/>
              </a:rPr>
              <a:t>To unlock the land needed for new housing, the existing school on the site had to remain operational while a new one was built. This required a complex, two-phase construction process, significantly increasing costs and threatening the viability of the entire scheme. In March 2021, a £900,000 capital grant from the Land Release Fund (LRF) - part of the One Public Estate programme - helped to make EdCity possible. The grant funded demolition of the old school and nursery buildings, removing a major financial barrier and enabling the project to continue.</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800"/>
              <a:buFont typeface="Arial"/>
              <a:buNone/>
            </a:pPr>
            <a:r>
              <a:t/>
            </a:r>
            <a:endParaRPr b="0" i="0" sz="2800" u="none" cap="none" strike="noStrike">
              <a:solidFill>
                <a:srgbClr val="000000"/>
              </a:solidFill>
              <a:latin typeface="Arial"/>
              <a:ea typeface="Arial"/>
              <a:cs typeface="Arial"/>
              <a:sym typeface="Arial"/>
            </a:endParaRPr>
          </a:p>
        </p:txBody>
      </p:sp>
      <p:pic>
        <p:nvPicPr>
          <p:cNvPr descr="EdCity: The community inclusion HQ with ..." id="189" name="Google Shape;189;p2"/>
          <p:cNvPicPr preferRelativeResize="0"/>
          <p:nvPr/>
        </p:nvPicPr>
        <p:blipFill rotWithShape="1">
          <a:blip r:embed="rId3">
            <a:alphaModFix/>
          </a:blip>
          <a:srcRect b="0" l="0" r="0" t="0"/>
          <a:stretch/>
        </p:blipFill>
        <p:spPr>
          <a:xfrm>
            <a:off x="9372600" y="1066800"/>
            <a:ext cx="2619375" cy="1743075"/>
          </a:xfrm>
          <a:prstGeom prst="rect">
            <a:avLst/>
          </a:prstGeom>
          <a:noFill/>
          <a:ln>
            <a:noFill/>
          </a:ln>
        </p:spPr>
      </p:pic>
      <p:sp>
        <p:nvSpPr>
          <p:cNvPr id="190" name="Google Shape;190;p2"/>
          <p:cNvSpPr txBox="1"/>
          <p:nvPr/>
        </p:nvSpPr>
        <p:spPr>
          <a:xfrm>
            <a:off x="9525000" y="1219200"/>
            <a:ext cx="3000000" cy="30000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GB" sz="1400" u="none" cap="none" strike="noStrike">
                <a:solidFill>
                  <a:srgbClr val="000000"/>
                </a:solidFill>
                <a:latin typeface="Arial"/>
                <a:ea typeface="Arial"/>
                <a:cs typeface="Arial"/>
                <a:sym typeface="Arial"/>
              </a:rPr>
              <a:t>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Custom Design">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2025-12-29T10:53:32Z</dcterms:created>
  <dc:creator>Caroline Laitner</dc:creator>
</cp:coreProperties>
</file>