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314" r:id="rId5"/>
    <p:sldId id="1446" r:id="rId6"/>
    <p:sldId id="275" r:id="rId7"/>
    <p:sldId id="1451" r:id="rId8"/>
    <p:sldId id="1433" r:id="rId9"/>
    <p:sldId id="1438" r:id="rId10"/>
    <p:sldId id="1452" r:id="rId11"/>
    <p:sldId id="1447" r:id="rId12"/>
    <p:sldId id="1445" r:id="rId13"/>
    <p:sldId id="1448" r:id="rId14"/>
    <p:sldId id="320" r:id="rId15"/>
    <p:sldId id="1434" r:id="rId16"/>
    <p:sldId id="322" r:id="rId17"/>
    <p:sldId id="1450" r:id="rId18"/>
    <p:sldId id="1453" r:id="rId19"/>
    <p:sldId id="1431" r:id="rId20"/>
    <p:sldId id="1430" r:id="rId21"/>
    <p:sldId id="1449" r:id="rId22"/>
    <p:sldId id="1454" r:id="rId23"/>
    <p:sldId id="1455" r:id="rId24"/>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egrated Care Systems template slides" id="{DB94DFD8-806D-462B-B313-D32A9691C140}">
          <p14:sldIdLst>
            <p14:sldId id="314"/>
            <p14:sldId id="1446"/>
            <p14:sldId id="275"/>
            <p14:sldId id="1451"/>
            <p14:sldId id="1433"/>
            <p14:sldId id="1438"/>
            <p14:sldId id="1452"/>
            <p14:sldId id="1447"/>
            <p14:sldId id="1445"/>
            <p14:sldId id="1448"/>
            <p14:sldId id="320"/>
            <p14:sldId id="1434"/>
            <p14:sldId id="322"/>
            <p14:sldId id="1450"/>
            <p14:sldId id="1453"/>
            <p14:sldId id="1431"/>
            <p14:sldId id="1430"/>
            <p14:sldId id="1449"/>
            <p14:sldId id="1454"/>
            <p14:sldId id="1455"/>
          </p14:sldIdLst>
        </p14:section>
      </p14:sectionLst>
    </p:ext>
    <p:ext uri="{EFAFB233-063F-42B5-8137-9DF3F51BA10A}">
      <p15:sldGuideLst xmlns:p15="http://schemas.microsoft.com/office/powerpoint/2012/main">
        <p15:guide id="1" orient="horz" pos="2183"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0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DF9439-67BE-0938-6935-68F54F088D8F}" name="Gail Anderson" initials="GA" userId="S::Gail.Anderson@local.gov.uk::cfe1b343-4e80-4a10-8015-071d74b3b40e" providerId="AD"/>
  <p188:author id="{46BDDD98-77B6-E4A6-0FC3-2052941958D6}" name="Andy McGowan" initials="AM" userId="S::amcgowan@carers.org::66ce25af-cea7-4d90-b91a-2618bffe1ca3" providerId="AD"/>
  <p188:author id="{1107A5E3-3C95-394B-3925-CE47AC51941B}" name="Liz Greer" initials="LG" userId="S::liz.greer@local.gov.uk::968838a1-5833-450b-a07b-3e715987fd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9AD6"/>
    <a:srgbClr val="007A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236" autoAdjust="0"/>
    <p:restoredTop sz="86449" autoAdjust="0"/>
  </p:normalViewPr>
  <p:slideViewPr>
    <p:cSldViewPr snapToGrid="0">
      <p:cViewPr varScale="1">
        <p:scale>
          <a:sx n="78" d="100"/>
          <a:sy n="78" d="100"/>
        </p:scale>
        <p:origin x="86" y="403"/>
      </p:cViewPr>
      <p:guideLst>
        <p:guide orient="horz" pos="2183"/>
        <p:guide pos="3840"/>
      </p:guideLst>
    </p:cSldViewPr>
  </p:slideViewPr>
  <p:outlineViewPr>
    <p:cViewPr>
      <p:scale>
        <a:sx n="33" d="100"/>
        <a:sy n="33" d="100"/>
      </p:scale>
      <p:origin x="0" y="-14141"/>
    </p:cViewPr>
  </p:outlineViewPr>
  <p:notesTextViewPr>
    <p:cViewPr>
      <p:scale>
        <a:sx n="1" d="1"/>
        <a:sy n="1" d="1"/>
      </p:scale>
      <p:origin x="0" y="0"/>
    </p:cViewPr>
  </p:notesTextViewPr>
  <p:notesViewPr>
    <p:cSldViewPr snapToGrid="0" showGuides="1">
      <p:cViewPr varScale="1">
        <p:scale>
          <a:sx n="58" d="100"/>
          <a:sy n="58" d="100"/>
        </p:scale>
        <p:origin x="3278" y="53"/>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3870997-9F77-4A0B-87D4-EA3D71927806}"/>
              </a:ext>
            </a:extLst>
          </p:cNvPr>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FDE7738-104D-5F41-E927-D8D2F538BCB5}"/>
              </a:ext>
            </a:extLst>
          </p:cNvPr>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93293730-2CA2-42DD-BBDC-8243013C5DC5}" type="datetimeFigureOut">
              <a:rPr lang="en-GB" smtClean="0"/>
              <a:t>14/02/2024</a:t>
            </a:fld>
            <a:endParaRPr lang="en-GB"/>
          </a:p>
        </p:txBody>
      </p:sp>
      <p:sp>
        <p:nvSpPr>
          <p:cNvPr id="4" name="Footer Placeholder 3">
            <a:extLst>
              <a:ext uri="{FF2B5EF4-FFF2-40B4-BE49-F238E27FC236}">
                <a16:creationId xmlns:a16="http://schemas.microsoft.com/office/drawing/2014/main" id="{3CAF763C-3475-7C6A-4217-BA13C7FFD8DC}"/>
              </a:ext>
            </a:extLst>
          </p:cNvPr>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31B6B39-F0F5-3739-ED16-62DFC557520D}"/>
              </a:ext>
            </a:extLst>
          </p:cNvPr>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vl1pPr>
          </a:lstStyle>
          <a:p>
            <a:fld id="{D872E03B-4FAC-4858-9939-2170E4C36276}" type="slidenum">
              <a:rPr lang="en-GB" smtClean="0"/>
              <a:t>‹#›</a:t>
            </a:fld>
            <a:endParaRPr lang="en-GB"/>
          </a:p>
        </p:txBody>
      </p:sp>
    </p:spTree>
    <p:extLst>
      <p:ext uri="{BB962C8B-B14F-4D97-AF65-F5344CB8AC3E}">
        <p14:creationId xmlns:p14="http://schemas.microsoft.com/office/powerpoint/2010/main" val="27472264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7E269E0F-A683-471D-B427-0494799B3134}" type="datetimeFigureOut">
              <a:rPr lang="en-GB" smtClean="0"/>
              <a:t>14/02/2024</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9FD50A0E-072A-4378-8E32-4CE5CA2A2178}" type="slidenum">
              <a:rPr lang="en-GB" smtClean="0"/>
              <a:t>‹#›</a:t>
            </a:fld>
            <a:endParaRPr lang="en-GB"/>
          </a:p>
        </p:txBody>
      </p:sp>
    </p:spTree>
    <p:extLst>
      <p:ext uri="{BB962C8B-B14F-4D97-AF65-F5344CB8AC3E}">
        <p14:creationId xmlns:p14="http://schemas.microsoft.com/office/powerpoint/2010/main" val="313487476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10313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02453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106626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701783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9075645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1009247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24296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830168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2278558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801430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468594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0742749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850950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2885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94025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552648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960182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154604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271851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777600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14/02/2024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6930820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14/02/2024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575846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14/02/2024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72713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B979FC9-BAF3-4E8F-B48F-B61D5B2689BB}" type="datetimeFigureOut">
              <a:rPr lang="en-GB" smtClean="0"/>
              <a:t>14/02/2024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75155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979FC9-BAF3-4E8F-B48F-B61D5B2689BB}" type="datetimeFigureOut">
              <a:rPr lang="en-GB" smtClean="0"/>
              <a:t>14/02/2024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287705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B979FC9-BAF3-4E8F-B48F-B61D5B2689BB}" type="datetimeFigureOut">
              <a:rPr lang="en-GB" smtClean="0"/>
              <a:t>14/02/2024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501377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B979FC9-BAF3-4E8F-B48F-B61D5B2689BB}" type="datetimeFigureOut">
              <a:rPr lang="en-GB" smtClean="0"/>
              <a:t>14/02/2024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299348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B979FC9-BAF3-4E8F-B48F-B61D5B2689BB}" type="datetimeFigureOut">
              <a:rPr lang="en-GB" smtClean="0"/>
              <a:t>14/02/2024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97333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79FC9-BAF3-4E8F-B48F-B61D5B2689BB}" type="datetimeFigureOut">
              <a:rPr lang="en-GB" smtClean="0"/>
              <a:t>14/02/2024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54973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979FC9-BAF3-4E8F-B48F-B61D5B2689BB}" type="datetimeFigureOut">
              <a:rPr lang="en-GB" smtClean="0"/>
              <a:t>14/02/2024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1166800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979FC9-BAF3-4E8F-B48F-B61D5B2689BB}" type="datetimeFigureOut">
              <a:rPr lang="en-GB" smtClean="0"/>
              <a:t>14/02/2024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3684739-69CC-44EB-AD0A-7F0AE5870FFC}" type="slidenum">
              <a:rPr lang="en-GB" smtClean="0"/>
              <a:t>‹#›</a:t>
            </a:fld>
            <a:endParaRPr lang="en-GB"/>
          </a:p>
        </p:txBody>
      </p:sp>
    </p:spTree>
    <p:extLst>
      <p:ext uri="{BB962C8B-B14F-4D97-AF65-F5344CB8AC3E}">
        <p14:creationId xmlns:p14="http://schemas.microsoft.com/office/powerpoint/2010/main" val="3219514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79FC9-BAF3-4E8F-B48F-B61D5B2689BB}" type="datetimeFigureOut">
              <a:rPr lang="en-GB" smtClean="0"/>
              <a:t>14/02/2024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84739-69CC-44EB-AD0A-7F0AE5870FFC}" type="slidenum">
              <a:rPr lang="en-GB" smtClean="0"/>
              <a:t>‹#›</a:t>
            </a:fld>
            <a:endParaRPr lang="en-GB"/>
          </a:p>
        </p:txBody>
      </p:sp>
    </p:spTree>
    <p:extLst>
      <p:ext uri="{BB962C8B-B14F-4D97-AF65-F5344CB8AC3E}">
        <p14:creationId xmlns:p14="http://schemas.microsoft.com/office/powerpoint/2010/main" val="244604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government/publications/people-at-the-heart-of-care-adult-social-care-reform-white-paper/people-at-the-heart-of-care-adult-social-care-reform"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carersuk.org/news-and-campaigns/our-campaigns/right-to-carers-leave/"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https://www.carersuk.org/news-and-campaigns/our-campaigns/making-caring-the-10th-protected-characteristic/" TargetMode="External"/><Relationship Id="rId5" Type="http://schemas.openxmlformats.org/officeDocument/2006/relationships/hyperlink" Target="https://www.carersuk.org/help-and-advice/work-and-career/protecting-yourself-from-discrimination/" TargetMode="External"/><Relationship Id="rId4" Type="http://schemas.openxmlformats.org/officeDocument/2006/relationships/hyperlink" Target="https://www.equalityhumanrights.com/en/equality-act/equality-act-2010"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carers.org/downloads/resources-pdfs/triangle-of-care-england/the-triangle-of-care-carers-included-second-edition.pdf" TargetMode="External"/><Relationship Id="rId3" Type="http://schemas.openxmlformats.org/officeDocument/2006/relationships/hyperlink" Target="https://www.nice.org.uk/guidance/ng150" TargetMode="External"/><Relationship Id="rId7" Type="http://schemas.openxmlformats.org/officeDocument/2006/relationships/hyperlink" Target="https://www.local.gov.uk/sites/default/files/documents/no-wrong-doors-working-to-27d.pdf"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s://www.england.nhs.uk/wp-content/uploads/2016/05/identifying-assessing-carer-hlth-wellbeing.pdf" TargetMode="External"/><Relationship Id="rId5" Type="http://schemas.openxmlformats.org/officeDocument/2006/relationships/hyperlink" Target="https://www.nice.org.uk/guidance/qs200" TargetMode="External"/><Relationship Id="rId10" Type="http://schemas.openxmlformats.org/officeDocument/2006/relationships/hyperlink" Target="https://www.local.gov.uk/sites/default/files/documents/care-act-and-whole-family-6e1.pdf" TargetMode="External"/><Relationship Id="rId4" Type="http://schemas.openxmlformats.org/officeDocument/2006/relationships/hyperlink" Target="https://www.nice.org.uk/guidance/ng150/resources/baseline-assessment-tool-excel-7027711597" TargetMode="External"/><Relationship Id="rId9" Type="http://schemas.openxmlformats.org/officeDocument/2006/relationships/hyperlink" Target="https://carers.org/resources/all-resources/142-carers-and-hospital-discharge-toolkit-for-london-hospitals-and-community-provider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longtermplan.nhs.uk/wp-content/uploads/2019/08/nhs-long-term-plan-version-1.2.pdf"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www.england.nhs.uk/publication/supporting-carers-in-general-practice-a-framework-of-quality-marker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nuffieldtrust.org.uk/research/falling-short-how-far-have-we-come-in-improving-support-for-unpaid-carers-in-england" TargetMode="External"/><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hyperlink" Target="https://www.adass.org.uk/community/carers-policy-network" TargetMode="External"/><Relationship Id="rId2" Type="http://schemas.openxmlformats.org/officeDocument/2006/relationships/notesSlide" Target="../notesSlides/notesSlide16.xml"/><Relationship Id="rId1" Type="http://schemas.openxmlformats.org/officeDocument/2006/relationships/slideLayout" Target="../slideLayouts/slideLayout9.xml"/><Relationship Id="rId6" Type="http://schemas.openxmlformats.org/officeDocument/2006/relationships/hyperlink" Target="https://www.local.gov.uk/sites/default/files/documents/no-wrong-doors-working-to-27d.pdf" TargetMode="External"/><Relationship Id="rId5" Type="http://schemas.openxmlformats.org/officeDocument/2006/relationships/hyperlink" Target="https://www.local.gov.uk/sites/default/files/documents/care-act-and-whole-family-6e1.pdf" TargetMode="External"/><Relationship Id="rId4" Type="http://schemas.openxmlformats.org/officeDocument/2006/relationships/hyperlink" Target="https://www.nice.org.uk/guidance/qs200"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8" Type="http://schemas.openxmlformats.org/officeDocument/2006/relationships/hyperlink" Target="https://www.nefconsulting.com/nhs-england-modelling-the-socioeconomics-of-unpaid-care/" TargetMode="External"/><Relationship Id="rId3" Type="http://schemas.openxmlformats.org/officeDocument/2006/relationships/hyperlink" Target="https://www.gov.uk/government/publications/caring-as-a-social-determinant-of-health-review-of-evidence" TargetMode="External"/><Relationship Id="rId7" Type="http://schemas.openxmlformats.org/officeDocument/2006/relationships/hyperlink" Target="https://neweconomics.org/2019/06/unpaid-care-isnt-fre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england.nhs.uk/about/equality/equality-hub/patient-equalities-programme/equality-frameworks-and-information-standards/eds/" TargetMode="External"/><Relationship Id="rId5" Type="http://schemas.openxmlformats.org/officeDocument/2006/relationships/hyperlink" Target="https://www.nhs.uk/conditions/social-care-and-support-guide/support-and-benefits-for-carers/help-for-young-carers/" TargetMode="External"/><Relationship Id="rId4" Type="http://schemas.openxmlformats.org/officeDocument/2006/relationships/hyperlink" Target="https://www.ndti.org.uk/assets/files/Carers-Sharing-Learning-2021.pdf" TargetMode="External"/><Relationship Id="rId9" Type="http://schemas.openxmlformats.org/officeDocument/2006/relationships/hyperlink" Target="https://www.nuffieldtrust.org.uk/research/falling-short-how-far-have-we-come-in-improving-support-for-unpaid-carers-in-england"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www.kingsfund.org.uk/publications/unpaid-carers-caring-complex-world" TargetMode="External"/><Relationship Id="rId3" Type="http://schemas.openxmlformats.org/officeDocument/2006/relationships/hyperlink" Target="https://www.nihr.ac.uk/documents/policy-research-programme-prp-35-01-11-an-evaluation-of-support-for-unpaid-carers-funded-through-the-better-care-fund/32358" TargetMode="External"/><Relationship Id="rId7" Type="http://schemas.openxmlformats.org/officeDocument/2006/relationships/hyperlink" Target="https://www.carersuk.org/press-releases/one-in-three-nhs-england-employees-juggle-job-with-caring-unpaid-for-a-loved-one/#:~:text=%E2%80%9CThe%20fact%20that%20one%20in,be%20a%20tricky%20balancing%20ac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assets.publishing.service.gov.uk/government/uploads/system/uploads/attachment_data/file/1148559/next-steps-to-put-people-at-the-heart-of-care_a-plan-for-adult-social-care-system-reform-2023-to-2024-and-2024-to-2025.pdf" TargetMode="External"/><Relationship Id="rId5" Type="http://schemas.openxmlformats.org/officeDocument/2006/relationships/hyperlink" Target="https://www.england.nhs.uk/long-read/coding-unpaid-carers-snomed-ct/" TargetMode="External"/><Relationship Id="rId4" Type="http://schemas.openxmlformats.org/officeDocument/2006/relationships/hyperlink" Target="https://www.england.nhs.uk/wp-content/uploads/2022/11/How-to-identify-and-support-unpaid-carers-October-2022.pdf" TargetMode="External"/><Relationship Id="rId9" Type="http://schemas.openxmlformats.org/officeDocument/2006/relationships/hyperlink" Target="https://www.kingsfund.org.uk/publications/social-care-360/workforce-and-carers#:~:text=The%20number%20of%20carers%20receiving,carers)%20stayed%20level%20at%2033%2C00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qc.org.uk/news/our-approach-assessing-integrated-care-system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www.local.gov.uk/our-support/partners-care-and-health/cqcs-new-assurance-framework/cqc-assurance-checklist" TargetMode="External"/><Relationship Id="rId5" Type="http://schemas.openxmlformats.org/officeDocument/2006/relationships/hyperlink" Target="https://www.local.gov.uk/our-support/partners-care-and-health/cqcs-new-assurance-framework/unpaid-carers-and-care-quality" TargetMode="External"/><Relationship Id="rId4" Type="http://schemas.openxmlformats.org/officeDocument/2006/relationships/hyperlink" Target="https://www.nhsconfed.org/publications/cqcs-assessment-integrated-care-system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carersuk.org/reports/state-of-caring-2022-report/?gclid=EAIaIQobChMI2cWEoZjrgQMV0u7tCh0cuAoGEAAYASAAEgInjfD_BwE"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carersuk.org/reports/state-of-caring-2022-report/?gclid=EAIaIQobChMI2cWEoZjrgQMV0u7tCh0cuAoGEAAYASAAEgInjfD_BwE"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ons.gov.uk/peoplepopulationandcommunity/healthandsocialcare/healthandwellbeing/bulletins/unpaidcareenglandandwales/census2021"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s://www.ons.gov.uk/peoplepopulationandcommunity/healthandsocialcare/socialcare/articles/unpaidcarebyagesexanddeprivationenglandandwales/census2021#:~:text=There%20were%20approximately%20120%2C000%20young,17%2Dyear%2Dolds)."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me-we.eu/" TargetMode="External"/><Relationship Id="rId3" Type="http://schemas.openxmlformats.org/officeDocument/2006/relationships/hyperlink" Target="Carers%20Trust&#8217;s%20annual%20survey%20of%20Young%20Carers%20and%20Young%20Adult%20Carers" TargetMode="External"/><Relationship Id="rId7" Type="http://schemas.openxmlformats.org/officeDocument/2006/relationships/hyperlink" Target="https://www.suttontrust.com/cosmo-the-covid-social-mobility-and-opportunities-study/"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www.thelancet.com/journals/lanpub/article/PIIS2468-2667(22)00161-X/fulltext#:~:text=Most%20studies%20found%20that%20young,and%20assesses%20physical%20health%20outcomes." TargetMode="External"/><Relationship Id="rId5" Type="http://schemas.openxmlformats.org/officeDocument/2006/relationships/hyperlink" Target="https://www.nottingham.ac.uk/news/pressreleases/2010/november/youngcarers.aspx" TargetMode="External"/><Relationship Id="rId4" Type="http://schemas.openxmlformats.org/officeDocument/2006/relationships/hyperlink" Target="https://www.ons.gov.uk/peoplepopulationandcommunity/healthandsocialcare/socialcare/articles/unpaidcarebyagesexanddeprivationenglandandwales/census2021" TargetMode="External"/><Relationship Id="rId9" Type="http://schemas.openxmlformats.org/officeDocument/2006/relationships/hyperlink" Target="https://www.youtube.com/watch?v=CJXvROXEa3I"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Carers%20Trust&#8217;s%20annual%20survey%20of%20Young%20Carers%20and%20Young%20Adult%20Carers"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s://www.carersuk.org/reports/state-of-caring-2022-report/?gclid=Cj0KCQiAiJSeBhCCARIsAHnAzT_x6sqSHeOtIrhXm6S1fXLquusV3-jSRD92HJ6iJpcSnf0AYU7mTYkaAhYNEALw_wcB" TargetMode="External"/><Relationship Id="rId4" Type="http://schemas.openxmlformats.org/officeDocument/2006/relationships/hyperlink" Target="https://www.youtube.com/watch?v=CJXvROXEa3I"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local.gov.uk/publications/get-act-health-and-care-act-2022"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gov.uk/government/publications/care-act-statutory-guidance/care-and-support-statutory-guidance"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www.legislation.gov.uk/ukpga/2014/23/section/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51F60-11F4-096D-8532-9C0EB8DFCC87}"/>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dirty="0"/>
              <a:t>Introduction</a:t>
            </a:r>
          </a:p>
        </p:txBody>
      </p:sp>
      <p:sp>
        <p:nvSpPr>
          <p:cNvPr id="13" name="TextBox 12">
            <a:extLst>
              <a:ext uri="{FF2B5EF4-FFF2-40B4-BE49-F238E27FC236}">
                <a16:creationId xmlns:a16="http://schemas.microsoft.com/office/drawing/2014/main" id="{6FC87288-40CB-CE1E-CB4D-70567D9B4D95}"/>
              </a:ext>
            </a:extLst>
          </p:cNvPr>
          <p:cNvSpPr txBox="1"/>
          <p:nvPr/>
        </p:nvSpPr>
        <p:spPr>
          <a:xfrm>
            <a:off x="820043" y="1029315"/>
            <a:ext cx="10122230" cy="4154984"/>
          </a:xfrm>
          <a:prstGeom prst="rect">
            <a:avLst/>
          </a:prstGeom>
          <a:noFill/>
        </p:spPr>
        <p:txBody>
          <a:bodyPr wrap="square" lIns="91440" tIns="45720" rIns="91440" bIns="45720" rtlCol="0" anchor="t">
            <a:spAutoFit/>
          </a:bodyPr>
          <a:lstStyle/>
          <a:p>
            <a:r>
              <a:rPr lang="en-GB" sz="2400" dirty="0">
                <a:latin typeface="Arial"/>
                <a:cs typeface="Arial"/>
              </a:rPr>
              <a:t>These PowerPoint slides have been developed by the ADASS Carers Policy Group and the Local Government Association and Association of Directors of Adult Social Services as Partners in Care and Health (PCH) for councils to use when briefing Integrated Care System (ICS) colleagues and raising the profile of unpaid carers with ICS colleagues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You can add your own logos, branding and content to this slide deck, and feel free to adapt them as needed to suit your local requirements</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All we ask is that you acknowledge the ADASS Carers Policy Group and Partners in Care and Health when using the slides </a:t>
            </a:r>
          </a:p>
        </p:txBody>
      </p:sp>
    </p:spTree>
    <p:extLst>
      <p:ext uri="{BB962C8B-B14F-4D97-AF65-F5344CB8AC3E}">
        <p14:creationId xmlns:p14="http://schemas.microsoft.com/office/powerpoint/2010/main" val="392472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F90F-CB24-B4A8-484C-130B9FAF165D}"/>
              </a:ext>
            </a:extLst>
          </p:cNvPr>
          <p:cNvSpPr txBox="1">
            <a:spLocks noGrp="1"/>
          </p:cNvSpPr>
          <p:nvPr>
            <p:ph type="title" idx="4294967295"/>
          </p:nvPr>
        </p:nvSpPr>
        <p:spPr>
          <a:xfrm>
            <a:off x="528264" y="324681"/>
            <a:ext cx="10515600" cy="6298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The ‘I’ statements from </a:t>
            </a: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hlinkClick r:id="rId3"/>
              </a:rPr>
              <a:t>People at the Heart of Care</a:t>
            </a:r>
            <a:endPar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9" name="TextBox 8">
            <a:extLst>
              <a:ext uri="{FF2B5EF4-FFF2-40B4-BE49-F238E27FC236}">
                <a16:creationId xmlns:a16="http://schemas.microsoft.com/office/drawing/2014/main" id="{D09D3A1F-DFE5-7C52-76DC-1C54D05B88B2}"/>
              </a:ext>
            </a:extLst>
          </p:cNvPr>
          <p:cNvSpPr txBox="1"/>
          <p:nvPr/>
        </p:nvSpPr>
        <p:spPr>
          <a:xfrm>
            <a:off x="528264" y="2439891"/>
            <a:ext cx="11306981" cy="3785652"/>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We want carers to be able to say…</a:t>
            </a:r>
          </a:p>
          <a:p>
            <a:r>
              <a:rPr lang="en-GB" sz="2000" dirty="0">
                <a:latin typeface="Arial" panose="020B0604020202020204" pitchFamily="34" charset="0"/>
                <a:cs typeface="Arial" panose="020B0604020202020204" pitchFamily="34" charset="0"/>
              </a:rPr>
              <a:t>I know where to find user-friendly information and advice that is inclusive of my communication and accessibility needs to make informed and empowered decisions about my life – now and in the future.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 know what my rights are and can get information and advice on all the options for my health, care and housing.</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 understand the support that is available to me in my area to maintain my own health and wellbeing and achieve the outcomes that matter to me.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I am provided with tailored information and advice to support the person I care for</a:t>
            </a:r>
          </a:p>
        </p:txBody>
      </p:sp>
      <p:sp>
        <p:nvSpPr>
          <p:cNvPr id="4" name="TextBox 3">
            <a:extLst>
              <a:ext uri="{FF2B5EF4-FFF2-40B4-BE49-F238E27FC236}">
                <a16:creationId xmlns:a16="http://schemas.microsoft.com/office/drawing/2014/main" id="{42DE8757-F506-73C1-B378-173A5CE82A7A}"/>
              </a:ext>
            </a:extLst>
          </p:cNvPr>
          <p:cNvSpPr txBox="1"/>
          <p:nvPr/>
        </p:nvSpPr>
        <p:spPr>
          <a:xfrm>
            <a:off x="528264" y="1047957"/>
            <a:ext cx="10858656" cy="1354217"/>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The ‘People at the Heart of Care’ White Paper reinforces the intentions of the Care Act, saying the government’s vision “recognises unpaid carers for their contribution and treats them fairly” and sets out a series of carer’s “I” statements by which to judge how well we are doing in supporting unpaid carers:</a:t>
            </a:r>
          </a:p>
        </p:txBody>
      </p:sp>
    </p:spTree>
    <p:extLst>
      <p:ext uri="{BB962C8B-B14F-4D97-AF65-F5344CB8AC3E}">
        <p14:creationId xmlns:p14="http://schemas.microsoft.com/office/powerpoint/2010/main" val="2174249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F90F-CB24-B4A8-484C-130B9FAF165D}"/>
              </a:ext>
            </a:extLst>
          </p:cNvPr>
          <p:cNvSpPr txBox="1">
            <a:spLocks noGrp="1"/>
          </p:cNvSpPr>
          <p:nvPr>
            <p:ph type="title" idx="4294967295"/>
          </p:nvPr>
        </p:nvSpPr>
        <p:spPr>
          <a:xfrm>
            <a:off x="538290" y="465625"/>
            <a:ext cx="10515600" cy="6298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Legislative context – coming up…</a:t>
            </a:r>
          </a:p>
        </p:txBody>
      </p:sp>
      <p:sp>
        <p:nvSpPr>
          <p:cNvPr id="4" name="TextBox 3">
            <a:extLst>
              <a:ext uri="{FF2B5EF4-FFF2-40B4-BE49-F238E27FC236}">
                <a16:creationId xmlns:a16="http://schemas.microsoft.com/office/drawing/2014/main" id="{5CBFB7FE-A254-F6A2-2A42-CEA29D903945}"/>
              </a:ext>
            </a:extLst>
          </p:cNvPr>
          <p:cNvSpPr txBox="1"/>
          <p:nvPr/>
        </p:nvSpPr>
        <p:spPr>
          <a:xfrm>
            <a:off x="538290" y="1394909"/>
            <a:ext cx="9961531" cy="3170099"/>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The</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hlinkClick r:id="rId3"/>
              </a:rPr>
              <a:t>Carer's Leave Bill </a:t>
            </a:r>
            <a:r>
              <a:rPr lang="en-GB" sz="2000" dirty="0">
                <a:latin typeface="Arial" panose="020B0604020202020204" pitchFamily="34" charset="0"/>
                <a:cs typeface="Arial" panose="020B0604020202020204" pitchFamily="34" charset="0"/>
              </a:rPr>
              <a:t>received royal assent on 24 May 2023, introducing a statutory entitlement to five days unpaid carers leave per calendar year, for employees that are providing or arranging care</a:t>
            </a: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According to the</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hlinkClick r:id="rId4"/>
              </a:rPr>
              <a:t>Equality Act 2010</a:t>
            </a:r>
            <a:r>
              <a:rPr lang="en-GB" sz="2000" b="1" dirty="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hlinkClick r:id="rId5"/>
              </a:rPr>
              <a:t>discrimination by association </a:t>
            </a:r>
            <a:r>
              <a:rPr lang="en-GB" sz="2000" dirty="0">
                <a:latin typeface="Arial" panose="020B0604020202020204" pitchFamily="34" charset="0"/>
                <a:cs typeface="Arial" panose="020B0604020202020204" pitchFamily="34" charset="0"/>
              </a:rPr>
              <a:t>would mean that someone was treated less favourably than someone else because they were caring for an elderly or disabled person. Carers UK are working towards having carers included as a </a:t>
            </a:r>
            <a:r>
              <a:rPr lang="en-GB" sz="2000" dirty="0">
                <a:latin typeface="Arial" panose="020B0604020202020204" pitchFamily="34" charset="0"/>
                <a:cs typeface="Arial" panose="020B0604020202020204" pitchFamily="34" charset="0"/>
                <a:hlinkClick r:id="rId6"/>
              </a:rPr>
              <a:t>protected characteristic</a:t>
            </a:r>
            <a:r>
              <a:rPr lang="en-GB" sz="2000" dirty="0">
                <a:latin typeface="Arial" panose="020B0604020202020204" pitchFamily="34" charset="0"/>
                <a:cs typeface="Arial" panose="020B0604020202020204" pitchFamily="34" charset="0"/>
              </a:rPr>
              <a:t>.</a:t>
            </a:r>
            <a:endParaRPr lang="en-GB" sz="2000" b="1" dirty="0">
              <a:latin typeface="Arial" panose="020B0604020202020204" pitchFamily="34" charset="0"/>
              <a:cs typeface="Arial" panose="020B0604020202020204" pitchFamily="34" charset="0"/>
            </a:endParaRPr>
          </a:p>
          <a:p>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1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A82B4-5A73-A7A8-4C4A-C7603655457C}"/>
              </a:ext>
            </a:extLst>
          </p:cNvPr>
          <p:cNvSpPr txBox="1">
            <a:spLocks noGrp="1"/>
          </p:cNvSpPr>
          <p:nvPr>
            <p:ph type="title" idx="4294967295"/>
          </p:nvPr>
        </p:nvSpPr>
        <p:spPr>
          <a:xfrm>
            <a:off x="729264" y="249369"/>
            <a:ext cx="10515600" cy="6298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Guidance and toolkits</a:t>
            </a:r>
          </a:p>
        </p:txBody>
      </p:sp>
      <p:sp>
        <p:nvSpPr>
          <p:cNvPr id="5" name="TextBox 4">
            <a:extLst>
              <a:ext uri="{FF2B5EF4-FFF2-40B4-BE49-F238E27FC236}">
                <a16:creationId xmlns:a16="http://schemas.microsoft.com/office/drawing/2014/main" id="{0D73091E-56CD-3DB8-FA0C-648A371FE721}"/>
              </a:ext>
            </a:extLst>
          </p:cNvPr>
          <p:cNvSpPr txBox="1"/>
          <p:nvPr/>
        </p:nvSpPr>
        <p:spPr>
          <a:xfrm>
            <a:off x="459000" y="879183"/>
            <a:ext cx="11421146" cy="5016758"/>
          </a:xfrm>
          <a:prstGeom prst="rect">
            <a:avLst/>
          </a:prstGeom>
          <a:noFill/>
        </p:spPr>
        <p:txBody>
          <a:bodyPr wrap="square" rtlCol="0">
            <a:spAutoFit/>
          </a:bodyPr>
          <a:lstStyle/>
          <a:p>
            <a:pPr marL="342900" indent="-342900">
              <a:lnSpc>
                <a:spcPct val="150000"/>
              </a:lnSpc>
              <a:spcBef>
                <a:spcPts val="600"/>
              </a:spcBef>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hlinkClick r:id="rId3"/>
              </a:rPr>
              <a:t>NICE Guideline: Supporting Adult Carers</a:t>
            </a:r>
            <a:r>
              <a:rPr lang="en-US" sz="2000" dirty="0">
                <a:latin typeface="Arial" panose="020B0604020202020204" pitchFamily="34" charset="0"/>
                <a:cs typeface="Arial" panose="020B0604020202020204" pitchFamily="34" charset="0"/>
              </a:rPr>
              <a:t> plus a </a:t>
            </a:r>
            <a:r>
              <a:rPr lang="en-US" sz="2000" dirty="0">
                <a:latin typeface="Arial" panose="020B0604020202020204" pitchFamily="34" charset="0"/>
                <a:cs typeface="Arial" panose="020B0604020202020204" pitchFamily="34" charset="0"/>
                <a:hlinkClick r:id="rId4"/>
              </a:rPr>
              <a:t>baseline self a</a:t>
            </a:r>
            <a:r>
              <a:rPr lang="en-GB" sz="2000" dirty="0" err="1">
                <a:latin typeface="Arial" panose="020B0604020202020204" pitchFamily="34" charset="0"/>
                <a:cs typeface="Arial" panose="020B0604020202020204" pitchFamily="34" charset="0"/>
                <a:hlinkClick r:id="rId4"/>
              </a:rPr>
              <a:t>ssessment</a:t>
            </a:r>
            <a:r>
              <a:rPr lang="en-GB" sz="2000" dirty="0">
                <a:latin typeface="Arial" panose="020B0604020202020204" pitchFamily="34" charset="0"/>
                <a:cs typeface="Arial" panose="020B0604020202020204" pitchFamily="34" charset="0"/>
                <a:hlinkClick r:id="rId4"/>
              </a:rPr>
              <a:t> </a:t>
            </a:r>
            <a:endParaRPr lang="en-GB" sz="2000" dirty="0">
              <a:latin typeface="Arial" panose="020B0604020202020204" pitchFamily="34" charset="0"/>
              <a:cs typeface="Arial" panose="020B0604020202020204" pitchFamily="34" charset="0"/>
            </a:endParaRPr>
          </a:p>
          <a:p>
            <a:pPr marL="342900" indent="-342900">
              <a:lnSpc>
                <a:spcPct val="150000"/>
              </a:lnSpc>
              <a:spcBef>
                <a:spcPts val="600"/>
              </a:spcBef>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hlinkClick r:id="rId5"/>
              </a:rPr>
              <a:t>NICE: Supporting Adult Carers Quality Standard</a:t>
            </a:r>
            <a:endParaRPr lang="en-US" sz="2000" dirty="0">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lang="en-GB" sz="2000" dirty="0">
                <a:latin typeface="Arial" panose="020B0604020202020204" pitchFamily="34" charset="0"/>
                <a:cs typeface="Arial" panose="020B0604020202020204" pitchFamily="34" charset="0"/>
              </a:rPr>
              <a:t>NHS England: </a:t>
            </a:r>
            <a:r>
              <a:rPr lang="en-GB" sz="2000" dirty="0">
                <a:latin typeface="Arial" panose="020B0604020202020204" pitchFamily="34" charset="0"/>
                <a:cs typeface="Arial" panose="020B0604020202020204" pitchFamily="34" charset="0"/>
                <a:hlinkClick r:id="rId6"/>
              </a:rPr>
              <a:t>An integrated approach to identifying and assessing Carer Health and Wellbeing </a:t>
            </a:r>
            <a:r>
              <a:rPr lang="en-GB" sz="2000" dirty="0">
                <a:latin typeface="Arial" panose="020B0604020202020204" pitchFamily="34" charset="0"/>
                <a:cs typeface="Arial" panose="020B0604020202020204" pitchFamily="34" charset="0"/>
              </a:rPr>
              <a:t>which </a:t>
            </a:r>
            <a:r>
              <a:rPr kumimoji="0" lang="en-GB"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includes a template Memorandum of Understanding (MOU) that local systems can use to help them work together to support carers of all ages</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hlinkClick r:id="rId7"/>
              </a:rPr>
              <a:t>No Wrong Doors: working together to support young carers and their families </a:t>
            </a:r>
            <a:r>
              <a:rPr kumimoji="0" lang="en-GB"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is a template MOU to improve joint working in relation to young carers and parent-carers (due for a refresh 2023/24)</a:t>
            </a:r>
          </a:p>
          <a:p>
            <a:pPr marL="342900" indent="-342900">
              <a:spcBef>
                <a:spcPts val="600"/>
              </a:spcBef>
              <a:spcAft>
                <a:spcPts val="600"/>
              </a:spcAft>
              <a:buFont typeface="Arial" panose="020B0604020202020204" pitchFamily="34" charset="0"/>
              <a:buChar char="•"/>
              <a:defRPr/>
            </a:pPr>
            <a:r>
              <a:rPr lang="en-GB" sz="2000" dirty="0">
                <a:latin typeface="Arial" panose="020B0604020202020204" pitchFamily="34" charset="0"/>
                <a:cs typeface="Arial" panose="020B0604020202020204" pitchFamily="34" charset="0"/>
              </a:rPr>
              <a:t>Carers Trust’s ‘</a:t>
            </a:r>
            <a:r>
              <a:rPr lang="en-GB" sz="2000" dirty="0">
                <a:latin typeface="Arial" panose="020B0604020202020204" pitchFamily="34" charset="0"/>
                <a:cs typeface="Arial" panose="020B0604020202020204" pitchFamily="34" charset="0"/>
                <a:hlinkClick r:id="rId8"/>
              </a:rPr>
              <a:t>Triangle of </a:t>
            </a:r>
            <a:r>
              <a:rPr lang="en-GB" sz="2000" dirty="0" err="1">
                <a:latin typeface="Arial" panose="020B0604020202020204" pitchFamily="34" charset="0"/>
                <a:cs typeface="Arial" panose="020B0604020202020204" pitchFamily="34" charset="0"/>
                <a:hlinkClick r:id="rId8"/>
              </a:rPr>
              <a:t>Care,Carers</a:t>
            </a:r>
            <a:r>
              <a:rPr lang="en-GB" sz="2000" dirty="0">
                <a:latin typeface="Arial" panose="020B0604020202020204" pitchFamily="34" charset="0"/>
                <a:cs typeface="Arial" panose="020B0604020202020204" pitchFamily="34" charset="0"/>
                <a:hlinkClick r:id="rId8"/>
              </a:rPr>
              <a:t> Included</a:t>
            </a:r>
            <a:r>
              <a:rPr lang="en-GB" sz="2000" dirty="0">
                <a:latin typeface="Arial" panose="020B0604020202020204" pitchFamily="34" charset="0"/>
                <a:cs typeface="Arial" panose="020B0604020202020204" pitchFamily="34" charset="0"/>
              </a:rPr>
              <a:t>’ is a framework </a:t>
            </a:r>
            <a:r>
              <a:rPr lang="en-US" sz="2000" dirty="0">
                <a:latin typeface="Arial" panose="020B0604020202020204" pitchFamily="34" charset="0"/>
                <a:cs typeface="Arial" panose="020B0604020202020204" pitchFamily="34" charset="0"/>
              </a:rPr>
              <a:t>based on the principle that carers, people who use services and professionals should work in equal partnership</a:t>
            </a:r>
          </a:p>
          <a:p>
            <a:pPr marL="342900" indent="-342900">
              <a:spcBef>
                <a:spcPts val="600"/>
              </a:spcBef>
              <a:spcAft>
                <a:spcPts val="600"/>
              </a:spcAft>
              <a:buFont typeface="Arial" panose="020B0604020202020204" pitchFamily="34" charset="0"/>
              <a:buChar char="•"/>
              <a:defRPr/>
            </a:pPr>
            <a:r>
              <a:rPr kumimoji="0" lang="en-GB" sz="2000" b="0" i="0" u="none" strike="noStrike" kern="1200" cap="none" spc="0" normalizeH="0" baseline="0" noProof="0" dirty="0">
                <a:ln>
                  <a:noFill/>
                </a:ln>
                <a:effectLst/>
                <a:uLnTx/>
                <a:uFillTx/>
                <a:latin typeface="Arial" panose="020B0604020202020204" pitchFamily="34" charset="0"/>
                <a:cs typeface="Arial" panose="020B0604020202020204" pitchFamily="34" charset="0"/>
                <a:hlinkClick r:id="rId9"/>
              </a:rPr>
              <a:t>Carers and Hospital Discharge Toolkit </a:t>
            </a:r>
            <a:r>
              <a:rPr kumimoji="0" lang="en-GB"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for London Hospitals and Community Providers from the Carers Trust</a:t>
            </a:r>
          </a:p>
          <a:p>
            <a:pPr marL="342900" indent="-342900">
              <a:spcBef>
                <a:spcPts val="600"/>
              </a:spcBef>
              <a:spcAft>
                <a:spcPts val="600"/>
              </a:spcAft>
              <a:buFont typeface="Arial" panose="020B0604020202020204" pitchFamily="34" charset="0"/>
              <a:buChar char="•"/>
              <a:defRPr/>
            </a:pPr>
            <a:r>
              <a:rPr lang="en-GB" sz="2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0"/>
              </a:rPr>
              <a:t>The Care Act &amp; Whole Family Approaches</a:t>
            </a:r>
            <a:r>
              <a:rPr lang="en-GB" sz="2000" dirty="0">
                <a:effectLst/>
                <a:latin typeface="Arial" panose="020B0604020202020204" pitchFamily="34" charset="0"/>
                <a:ea typeface="Calibri" panose="020F0502020204030204" pitchFamily="34" charset="0"/>
                <a:cs typeface="Arial" panose="020B0604020202020204" pitchFamily="34" charset="0"/>
              </a:rPr>
              <a:t> (includes supporting parent-carers)</a:t>
            </a:r>
            <a:endPar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41317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A82B4-5A73-A7A8-4C4A-C7603655457C}"/>
              </a:ext>
            </a:extLst>
          </p:cNvPr>
          <p:cNvSpPr txBox="1">
            <a:spLocks noGrp="1"/>
          </p:cNvSpPr>
          <p:nvPr>
            <p:ph type="title" idx="4294967295"/>
          </p:nvPr>
        </p:nvSpPr>
        <p:spPr>
          <a:xfrm>
            <a:off x="396339" y="420413"/>
            <a:ext cx="10515600" cy="6298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What does the NHS Long Term Plan say about carers? </a:t>
            </a:r>
          </a:p>
        </p:txBody>
      </p:sp>
      <p:sp>
        <p:nvSpPr>
          <p:cNvPr id="5" name="TextBox 4">
            <a:extLst>
              <a:ext uri="{FF2B5EF4-FFF2-40B4-BE49-F238E27FC236}">
                <a16:creationId xmlns:a16="http://schemas.microsoft.com/office/drawing/2014/main" id="{0D73091E-56CD-3DB8-FA0C-648A371FE721}"/>
              </a:ext>
            </a:extLst>
          </p:cNvPr>
          <p:cNvSpPr txBox="1"/>
          <p:nvPr/>
        </p:nvSpPr>
        <p:spPr>
          <a:xfrm>
            <a:off x="370359" y="1171972"/>
            <a:ext cx="11451282" cy="4821833"/>
          </a:xfrm>
          <a:prstGeom prst="rect">
            <a:avLst/>
          </a:prstGeom>
          <a:noFill/>
        </p:spPr>
        <p:txBody>
          <a:bodyPr wrap="square" rtlCol="0">
            <a:spAutoFit/>
          </a:bodyPr>
          <a:lstStyle/>
          <a:p>
            <a:pPr marL="0" indent="0">
              <a:spcBef>
                <a:spcPts val="600"/>
              </a:spcBef>
              <a:spcAft>
                <a:spcPts val="1000"/>
              </a:spcAft>
              <a:buNone/>
            </a:pPr>
            <a:r>
              <a:rPr lang="en-GB" sz="1900" dirty="0">
                <a:effectLst/>
                <a:latin typeface="Arial" panose="020B0604020202020204" pitchFamily="34" charset="0"/>
                <a:ea typeface="Times New Roman" panose="02020603050405020304" pitchFamily="18" charset="0"/>
                <a:cs typeface="Arial" panose="020B0604020202020204" pitchFamily="34" charset="0"/>
              </a:rPr>
              <a:t>The </a:t>
            </a:r>
            <a:r>
              <a:rPr lang="en-GB" sz="1900" dirty="0">
                <a:effectLst/>
                <a:latin typeface="Arial" panose="020B0604020202020204" pitchFamily="34" charset="0"/>
                <a:ea typeface="Times New Roman" panose="02020603050405020304" pitchFamily="18" charset="0"/>
                <a:cs typeface="Arial" panose="020B0604020202020204" pitchFamily="34" charset="0"/>
                <a:hlinkClick r:id="rId3"/>
              </a:rPr>
              <a:t>Long Term Plan </a:t>
            </a:r>
            <a:r>
              <a:rPr lang="en-GB" sz="1900" dirty="0">
                <a:effectLst/>
                <a:latin typeface="Arial" panose="020B0604020202020204" pitchFamily="34" charset="0"/>
                <a:ea typeface="Times New Roman" panose="02020603050405020304" pitchFamily="18" charset="0"/>
                <a:cs typeface="Arial" panose="020B0604020202020204" pitchFamily="34" charset="0"/>
              </a:rPr>
              <a:t>makes several commitments to support for unpaid carers including:</a:t>
            </a:r>
          </a:p>
          <a:p>
            <a:pPr marL="285750" indent="-285750">
              <a:buFont typeface="Arial" panose="020B0604020202020204" pitchFamily="34" charset="0"/>
              <a:buChar char="•"/>
            </a:pPr>
            <a:r>
              <a:rPr lang="en-GB" sz="2000" dirty="0">
                <a:latin typeface="Arial" panose="020B0604020202020204" pitchFamily="34" charset="0"/>
                <a:ea typeface="Times New Roman" panose="02020603050405020304" pitchFamily="18" charset="0"/>
                <a:cs typeface="Arial" panose="020B0604020202020204" pitchFamily="34" charset="0"/>
              </a:rPr>
              <a:t>Carers </a:t>
            </a:r>
            <a:r>
              <a:rPr lang="en-GB" sz="2000" dirty="0">
                <a:effectLst/>
                <a:latin typeface="Arial" panose="020B0604020202020204" pitchFamily="34" charset="0"/>
                <a:ea typeface="Times New Roman" panose="02020603050405020304" pitchFamily="18" charset="0"/>
                <a:cs typeface="Arial" panose="020B0604020202020204" pitchFamily="34" charset="0"/>
              </a:rPr>
              <a:t>will benefit from greater recognition and support</a:t>
            </a:r>
          </a:p>
          <a:p>
            <a:pPr marL="285750" indent="-285750">
              <a:buFont typeface="Arial" panose="020B0604020202020204" pitchFamily="34" charset="0"/>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We will continue to identify and support carers, particularly those from vulnerable communities</a:t>
            </a:r>
          </a:p>
          <a:p>
            <a:pPr marL="285750" indent="-285750">
              <a:buFont typeface="Arial" panose="020B0604020202020204" pitchFamily="34" charset="0"/>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Carers should not have to deal with emergencies on their own</a:t>
            </a:r>
          </a:p>
          <a:p>
            <a:pPr marL="285750" indent="-285750">
              <a:buFont typeface="Arial" panose="020B0604020202020204" pitchFamily="34" charset="0"/>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Young carers should not feel they are struggling to cope on their own. The NHS will roll out ‘top tips’ for general practice which have been developed by young carers, which include access to preventative health and social prescribing, and timely referral to local support services.</a:t>
            </a:r>
          </a:p>
          <a:p>
            <a:pPr marL="285750" indent="-285750">
              <a:buFont typeface="Arial" panose="020B0604020202020204" pitchFamily="34" charset="0"/>
              <a:buChar char="•"/>
            </a:pPr>
            <a:r>
              <a:rPr lang="en-GB" sz="2000" dirty="0">
                <a:latin typeface="Arial" panose="020B0604020202020204" pitchFamily="34" charset="0"/>
                <a:ea typeface="Times New Roman" panose="02020603050405020304" pitchFamily="18" charset="0"/>
                <a:cs typeface="Arial" panose="020B0604020202020204" pitchFamily="34" charset="0"/>
              </a:rPr>
              <a:t>There will be straightforward digital access to NHS services, and help for patients and their carers to manage their health</a:t>
            </a:r>
          </a:p>
          <a:p>
            <a:pPr marL="285750" indent="-285750">
              <a:buFont typeface="Arial" panose="020B0604020202020204" pitchFamily="34" charset="0"/>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Patients, clinicians and the carers working with them, will have technology designed to help them manage their interactions with the NHS, and a view of their records, care plans, expectations, appointments and medications, to enable care to be designed and delivered in the place that is most appropriate for them</a:t>
            </a:r>
          </a:p>
          <a:p>
            <a:pPr marL="285750" indent="-285750">
              <a:buFont typeface="Arial" panose="020B0604020202020204" pitchFamily="34" charset="0"/>
              <a:buChar char="•"/>
            </a:pPr>
            <a:r>
              <a:rPr lang="en-GB" sz="2000" dirty="0">
                <a:effectLst/>
                <a:latin typeface="Arial" panose="020B0604020202020204" pitchFamily="34" charset="0"/>
                <a:ea typeface="Times New Roman" panose="02020603050405020304" pitchFamily="18" charset="0"/>
                <a:cs typeface="Arial" panose="020B0604020202020204" pitchFamily="34" charset="0"/>
              </a:rPr>
              <a:t>The </a:t>
            </a:r>
            <a:r>
              <a:rPr lang="en-GB" sz="2000" dirty="0">
                <a:latin typeface="Arial" panose="020B0604020202020204" pitchFamily="34" charset="0"/>
                <a:ea typeface="Times New Roman" panose="02020603050405020304" pitchFamily="18" charset="0"/>
                <a:cs typeface="Arial" panose="020B0604020202020204" pitchFamily="34" charset="0"/>
                <a:hlinkClick r:id="rId4"/>
              </a:rPr>
              <a:t>Quality Markers Framework for Primary Care</a:t>
            </a:r>
            <a:r>
              <a:rPr lang="en-GB" sz="2000" dirty="0">
                <a:latin typeface="Arial" panose="020B0604020202020204" pitchFamily="34" charset="0"/>
                <a:ea typeface="Times New Roman" panose="02020603050405020304" pitchFamily="18" charset="0"/>
                <a:cs typeface="Arial" panose="020B0604020202020204" pitchFamily="34" charset="0"/>
              </a:rPr>
              <a:t>: supporting Carers in General Practice will be embedded </a:t>
            </a:r>
            <a:r>
              <a:rPr lang="en-GB" sz="2000" dirty="0">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1421335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2220F66-4BD7-5F9E-86B8-F14C5F6D4DD1}"/>
              </a:ext>
            </a:extLst>
          </p:cNvPr>
          <p:cNvSpPr txBox="1">
            <a:spLocks noGrp="1"/>
          </p:cNvSpPr>
          <p:nvPr>
            <p:ph type="title" idx="4294967295"/>
          </p:nvPr>
        </p:nvSpPr>
        <p:spPr>
          <a:xfrm>
            <a:off x="626051" y="362635"/>
            <a:ext cx="11094894"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271544"/>
                </a:solidFill>
                <a:effectLst/>
                <a:uLnTx/>
                <a:uFillTx/>
                <a:latin typeface="Arial" panose="020B0604020202020204" pitchFamily="34" charset="0"/>
                <a:ea typeface="Roboto" panose="02000000000000000000" pitchFamily="2" charset="0"/>
                <a:cs typeface="Arial" panose="020B0604020202020204" pitchFamily="34" charset="0"/>
              </a:rPr>
              <a:t>What role do Integrated Care Boards have in better supporting unpaid carers in their area?</a:t>
            </a:r>
            <a:endParaRPr kumimoji="0" lang="en-GB" sz="2400" b="1" i="0" u="none" strike="noStrike" kern="1200" cap="none" spc="0" normalizeH="0" baseline="0" noProof="0" dirty="0">
              <a:ln>
                <a:noFill/>
              </a:ln>
              <a:solidFill>
                <a:srgbClr val="271544"/>
              </a:solidFill>
              <a:effectLst/>
              <a:uLnTx/>
              <a:uFillTx/>
              <a:latin typeface="+mn-lt"/>
              <a:ea typeface="+mn-ea"/>
              <a:cs typeface="+mn-cs"/>
            </a:endParaRPr>
          </a:p>
        </p:txBody>
      </p:sp>
      <p:sp>
        <p:nvSpPr>
          <p:cNvPr id="9" name="Text Placeholder 8">
            <a:extLst>
              <a:ext uri="{FF2B5EF4-FFF2-40B4-BE49-F238E27FC236}">
                <a16:creationId xmlns:a16="http://schemas.microsoft.com/office/drawing/2014/main" id="{C09672B8-EE20-C459-7CBF-35A2EE3763DB}"/>
              </a:ext>
            </a:extLst>
          </p:cNvPr>
          <p:cNvSpPr>
            <a:spLocks noGrp="1"/>
          </p:cNvSpPr>
          <p:nvPr>
            <p:ph type="body" sz="half" idx="2"/>
          </p:nvPr>
        </p:nvSpPr>
        <p:spPr>
          <a:xfrm>
            <a:off x="533809" y="1343346"/>
            <a:ext cx="11353391" cy="5152019"/>
          </a:xfrm>
        </p:spPr>
        <p:txBody>
          <a:bodyPr>
            <a:normAutofit/>
          </a:bodyPr>
          <a:lstStyle/>
          <a:p>
            <a:pPr>
              <a:lnSpc>
                <a:spcPct val="107000"/>
              </a:lnSpc>
              <a:spcBef>
                <a:spcPts val="600"/>
              </a:spcBef>
            </a:pPr>
            <a:r>
              <a:rPr lang="en-GB" sz="2000" dirty="0">
                <a:solidFill>
                  <a:srgbClr val="271544"/>
                </a:solidFill>
                <a:latin typeface="Arial" panose="020B0604020202020204" pitchFamily="34" charset="0"/>
                <a:ea typeface="Roboto"/>
                <a:cs typeface="Arial" panose="020B0604020202020204" pitchFamily="34" charset="0"/>
              </a:rPr>
              <a:t>The Nuffield Trust’s Report </a:t>
            </a:r>
            <a:r>
              <a:rPr lang="en-GB" sz="2000" dirty="0">
                <a:solidFill>
                  <a:srgbClr val="1C1B1B"/>
                </a:solidFill>
                <a:latin typeface="Arial" panose="020B0604020202020204" pitchFamily="34" charset="0"/>
                <a:cs typeface="Arial" panose="020B0604020202020204" pitchFamily="34" charset="0"/>
                <a:hlinkClick r:id="rId3"/>
              </a:rPr>
              <a:t>Falling short: How far have we come in improving support for unpaid carers in England? </a:t>
            </a:r>
            <a:r>
              <a:rPr lang="en-GB" sz="2000" dirty="0">
                <a:solidFill>
                  <a:srgbClr val="1C1B1B"/>
                </a:solidFill>
                <a:latin typeface="Arial" panose="020B0604020202020204" pitchFamily="34" charset="0"/>
                <a:cs typeface="Arial" panose="020B0604020202020204" pitchFamily="34" charset="0"/>
              </a:rPr>
              <a:t>(Oct 2022) makes a number of recommendations for action by ICBs:</a:t>
            </a:r>
          </a:p>
          <a:p>
            <a:pPr>
              <a:lnSpc>
                <a:spcPct val="107000"/>
              </a:lnSpc>
              <a:spcBef>
                <a:spcPts val="600"/>
              </a:spcBef>
            </a:pPr>
            <a:endParaRPr lang="en-GB" sz="2000" dirty="0">
              <a:solidFill>
                <a:srgbClr val="1C1B1B"/>
              </a:solidFill>
              <a:latin typeface="Arial" panose="020B0604020202020204" pitchFamily="34" charset="0"/>
              <a:cs typeface="Arial" panose="020B0604020202020204" pitchFamily="34" charset="0"/>
            </a:endParaRPr>
          </a:p>
          <a:p>
            <a:pPr marL="285750" indent="-285750">
              <a:lnSpc>
                <a:spcPct val="107000"/>
              </a:lnSpc>
              <a:spcBef>
                <a:spcPts val="0"/>
              </a:spcBef>
              <a:buFont typeface="Arial" panose="020B0604020202020204" pitchFamily="34" charset="0"/>
              <a:buChar char="•"/>
            </a:pPr>
            <a:r>
              <a:rPr lang="en-GB" sz="2000" dirty="0">
                <a:solidFill>
                  <a:srgbClr val="271544"/>
                </a:solidFill>
                <a:latin typeface="Arial" panose="020B0604020202020204" pitchFamily="34" charset="0"/>
                <a:ea typeface="Roboto"/>
                <a:cs typeface="Arial" panose="020B0604020202020204" pitchFamily="34" charset="0"/>
              </a:rPr>
              <a:t>As part of place-based commissioning, ICBs should recognise carers as a group for whom there is clear evidence of poorer health outcomes.  </a:t>
            </a:r>
          </a:p>
          <a:p>
            <a:pPr marL="285750" indent="-285750">
              <a:lnSpc>
                <a:spcPct val="107000"/>
              </a:lnSpc>
              <a:spcBef>
                <a:spcPts val="0"/>
              </a:spcBef>
              <a:buFont typeface="Arial" panose="020B0604020202020204" pitchFamily="34" charset="0"/>
              <a:buChar char="•"/>
            </a:pPr>
            <a:endParaRPr lang="en-GB" sz="2000" dirty="0">
              <a:solidFill>
                <a:srgbClr val="271544"/>
              </a:solidFill>
              <a:latin typeface="Arial" panose="020B0604020202020204" pitchFamily="34" charset="0"/>
              <a:ea typeface="Roboto"/>
              <a:cs typeface="Arial" panose="020B0604020202020204" pitchFamily="34" charset="0"/>
            </a:endParaRPr>
          </a:p>
          <a:p>
            <a:pPr marL="285750" indent="-285750">
              <a:lnSpc>
                <a:spcPct val="107000"/>
              </a:lnSpc>
              <a:spcBef>
                <a:spcPts val="0"/>
              </a:spcBef>
              <a:buFont typeface="Arial" panose="020B0604020202020204" pitchFamily="34" charset="0"/>
              <a:buChar char="•"/>
            </a:pPr>
            <a:r>
              <a:rPr lang="en-GB" sz="2000" dirty="0">
                <a:solidFill>
                  <a:srgbClr val="271544"/>
                </a:solidFill>
                <a:latin typeface="Arial" panose="020B0604020202020204" pitchFamily="34" charset="0"/>
                <a:ea typeface="Roboto"/>
                <a:cs typeface="Arial" panose="020B0604020202020204" pitchFamily="34" charset="0"/>
              </a:rPr>
              <a:t>ICBs should include carers in population-based commissioning of services to address health inequalities – including them in health inequalities impact assessments, and collecting data on carers’ health outcomes and care experiences</a:t>
            </a:r>
          </a:p>
          <a:p>
            <a:pPr marL="285750" indent="-285750">
              <a:lnSpc>
                <a:spcPct val="107000"/>
              </a:lnSpc>
              <a:spcBef>
                <a:spcPts val="0"/>
              </a:spcBef>
              <a:buFont typeface="Arial" panose="020B0604020202020204" pitchFamily="34" charset="0"/>
              <a:buChar char="•"/>
            </a:pPr>
            <a:endParaRPr lang="en-GB" sz="2000" dirty="0">
              <a:solidFill>
                <a:srgbClr val="271544"/>
              </a:solidFill>
              <a:latin typeface="Arial" panose="020B0604020202020204" pitchFamily="34" charset="0"/>
              <a:ea typeface="Roboto"/>
              <a:cs typeface="Arial" panose="020B0604020202020204" pitchFamily="34" charset="0"/>
            </a:endParaRPr>
          </a:p>
          <a:p>
            <a:pPr marL="285750" indent="-285750">
              <a:lnSpc>
                <a:spcPct val="107000"/>
              </a:lnSpc>
              <a:spcBef>
                <a:spcPts val="0"/>
              </a:spcBef>
              <a:buFont typeface="Arial" panose="020B0604020202020204" pitchFamily="34" charset="0"/>
              <a:buChar char="•"/>
            </a:pPr>
            <a:r>
              <a:rPr lang="en-GB" sz="2000" dirty="0">
                <a:solidFill>
                  <a:srgbClr val="271544"/>
                </a:solidFill>
                <a:latin typeface="Arial" panose="020B0604020202020204" pitchFamily="34" charset="0"/>
                <a:ea typeface="Roboto"/>
                <a:cs typeface="Arial" panose="020B0604020202020204" pitchFamily="34" charset="0"/>
              </a:rPr>
              <a:t>ICBs should identify practical actions to make a positive difference for carers at local level through </a:t>
            </a:r>
            <a:r>
              <a:rPr lang="en-GB" sz="2000" dirty="0" err="1">
                <a:solidFill>
                  <a:srgbClr val="271544"/>
                </a:solidFill>
                <a:latin typeface="Arial" panose="020B0604020202020204" pitchFamily="34" charset="0"/>
                <a:ea typeface="Roboto"/>
                <a:cs typeface="Arial" panose="020B0604020202020204" pitchFamily="34" charset="0"/>
              </a:rPr>
              <a:t>eg</a:t>
            </a:r>
            <a:r>
              <a:rPr lang="en-GB" sz="2000" dirty="0">
                <a:solidFill>
                  <a:srgbClr val="271544"/>
                </a:solidFill>
                <a:latin typeface="Arial" panose="020B0604020202020204" pitchFamily="34" charset="0"/>
                <a:ea typeface="Roboto"/>
                <a:cs typeface="Arial" panose="020B0604020202020204" pitchFamily="34" charset="0"/>
              </a:rPr>
              <a:t> a succinct list of actions including ‘quick wins’ to support carers, with explicit indicators of success, and clarity on responsibility for delivering these; this should be co-developed with carers to ensure priorities align with local need</a:t>
            </a:r>
          </a:p>
          <a:p>
            <a:pPr marL="285750" indent="-285750">
              <a:lnSpc>
                <a:spcPct val="107000"/>
              </a:lnSpc>
              <a:spcBef>
                <a:spcPts val="0"/>
              </a:spcBef>
              <a:buFont typeface="Arial" panose="020B0604020202020204" pitchFamily="34" charset="0"/>
              <a:buChar char="•"/>
            </a:pPr>
            <a:endParaRPr lang="en-GB" sz="1700" dirty="0">
              <a:solidFill>
                <a:srgbClr val="271544"/>
              </a:solidFill>
              <a:latin typeface="Arial" panose="020B0604020202020204" pitchFamily="34" charset="0"/>
              <a:ea typeface="Roboto"/>
              <a:cs typeface="Arial" panose="020B0604020202020204" pitchFamily="34" charset="0"/>
            </a:endParaRPr>
          </a:p>
          <a:p>
            <a:pPr>
              <a:lnSpc>
                <a:spcPct val="107000"/>
              </a:lnSpc>
              <a:spcBef>
                <a:spcPts val="600"/>
              </a:spcBef>
            </a:pPr>
            <a:endParaRPr lang="en-GB" dirty="0">
              <a:solidFill>
                <a:srgbClr val="271544"/>
              </a:solidFill>
              <a:latin typeface="Arial" panose="020B0604020202020204" pitchFamily="34" charset="0"/>
              <a:ea typeface="Roboto"/>
              <a:cs typeface="Arial" panose="020B0604020202020204" pitchFamily="34" charset="0"/>
            </a:endParaRPr>
          </a:p>
          <a:p>
            <a:pPr marL="285750" indent="-285750">
              <a:spcBef>
                <a:spcPts val="600"/>
              </a:spcBef>
              <a:buFont typeface="Arial" panose="020B0604020202020204" pitchFamily="34" charset="0"/>
              <a:buChar char="•"/>
            </a:pPr>
            <a:endParaRPr lang="en-GB" sz="4900" b="1" dirty="0">
              <a:latin typeface="Roboto"/>
              <a:ea typeface="Roboto"/>
              <a:cs typeface="Roboto"/>
            </a:endParaRPr>
          </a:p>
          <a:p>
            <a:pPr marL="285750" indent="-285750">
              <a:spcBef>
                <a:spcPts val="600"/>
              </a:spcBef>
              <a:buFont typeface="Arial" panose="020B0604020202020204" pitchFamily="34" charset="0"/>
              <a:buChar char="•"/>
            </a:pPr>
            <a:endParaRPr lang="en-GB" sz="3300" dirty="0">
              <a:solidFill>
                <a:srgbClr val="221F1F"/>
              </a:solidFill>
              <a:latin typeface="Arial" panose="020B0604020202020204" pitchFamily="34" charset="0"/>
              <a:cs typeface="Arial" panose="020B0604020202020204" pitchFamily="34" charset="0"/>
            </a:endParaRPr>
          </a:p>
          <a:p>
            <a:pPr>
              <a:spcBef>
                <a:spcPts val="600"/>
              </a:spcBef>
            </a:pPr>
            <a:endParaRPr lang="en-GB" sz="2200" dirty="0">
              <a:solidFill>
                <a:srgbClr val="221F1F"/>
              </a:solidFill>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0" indent="0">
              <a:buNone/>
            </a:pPr>
            <a:endParaRPr lang="en-GB" sz="2200" dirty="0">
              <a:solidFill>
                <a:srgbClr val="000000"/>
              </a:solidFill>
              <a:latin typeface="Arial" panose="020B0604020202020204" pitchFamily="34" charset="0"/>
            </a:endParaRPr>
          </a:p>
          <a:p>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1708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2220F66-4BD7-5F9E-86B8-F14C5F6D4DD1}"/>
              </a:ext>
            </a:extLst>
          </p:cNvPr>
          <p:cNvSpPr txBox="1">
            <a:spLocks noGrp="1"/>
          </p:cNvSpPr>
          <p:nvPr>
            <p:ph type="title" idx="4294967295"/>
          </p:nvPr>
        </p:nvSpPr>
        <p:spPr>
          <a:xfrm>
            <a:off x="626051" y="362635"/>
            <a:ext cx="11094894"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271544"/>
                </a:solidFill>
                <a:effectLst/>
                <a:uLnTx/>
                <a:uFillTx/>
                <a:latin typeface="Arial" panose="020B0604020202020204" pitchFamily="34" charset="0"/>
                <a:ea typeface="Roboto" panose="02000000000000000000" pitchFamily="2" charset="0"/>
                <a:cs typeface="Arial" panose="020B0604020202020204" pitchFamily="34" charset="0"/>
              </a:rPr>
              <a:t>What role do Integrated Care Boards have in better supporting unpaid carers in their area? (continued from previous slide)</a:t>
            </a:r>
            <a:endParaRPr kumimoji="0" lang="en-GB" sz="2400" b="1" i="0" u="none" strike="noStrike" kern="1200" cap="none" spc="0" normalizeH="0" baseline="0" noProof="0" dirty="0">
              <a:ln>
                <a:noFill/>
              </a:ln>
              <a:solidFill>
                <a:srgbClr val="271544"/>
              </a:solidFill>
              <a:effectLst/>
              <a:uLnTx/>
              <a:uFillTx/>
              <a:latin typeface="+mn-lt"/>
              <a:ea typeface="+mn-ea"/>
              <a:cs typeface="+mn-cs"/>
            </a:endParaRPr>
          </a:p>
        </p:txBody>
      </p:sp>
      <p:sp>
        <p:nvSpPr>
          <p:cNvPr id="9" name="Text Placeholder 8">
            <a:extLst>
              <a:ext uri="{FF2B5EF4-FFF2-40B4-BE49-F238E27FC236}">
                <a16:creationId xmlns:a16="http://schemas.microsoft.com/office/drawing/2014/main" id="{C09672B8-EE20-C459-7CBF-35A2EE3763DB}"/>
              </a:ext>
            </a:extLst>
          </p:cNvPr>
          <p:cNvSpPr>
            <a:spLocks noGrp="1"/>
          </p:cNvSpPr>
          <p:nvPr>
            <p:ph type="body" sz="half" idx="2"/>
          </p:nvPr>
        </p:nvSpPr>
        <p:spPr>
          <a:xfrm>
            <a:off x="533809" y="1343346"/>
            <a:ext cx="11353391" cy="5152019"/>
          </a:xfrm>
        </p:spPr>
        <p:txBody>
          <a:bodyPr>
            <a:normAutofit/>
          </a:bodyPr>
          <a:lstStyle/>
          <a:p>
            <a:pPr marL="285750" indent="-285750">
              <a:lnSpc>
                <a:spcPct val="107000"/>
              </a:lnSpc>
              <a:spcBef>
                <a:spcPts val="0"/>
              </a:spcBef>
              <a:buFont typeface="Arial" panose="020B0604020202020204" pitchFamily="34" charset="0"/>
              <a:buChar char="•"/>
            </a:pPr>
            <a:r>
              <a:rPr lang="en-GB" sz="2000" dirty="0">
                <a:solidFill>
                  <a:srgbClr val="271544"/>
                </a:solidFill>
                <a:latin typeface="Arial" panose="020B0604020202020204" pitchFamily="34" charset="0"/>
                <a:ea typeface="Roboto"/>
                <a:cs typeface="Arial" panose="020B0604020202020204" pitchFamily="34" charset="0"/>
              </a:rPr>
              <a:t>Integrated care systems should focus on making best possible use of local data to identify local need, and commission services to meet that need.  This means creating partnerships with data and digital infrastructure leads at both national and local level.</a:t>
            </a:r>
          </a:p>
          <a:p>
            <a:pPr marL="285750" indent="-285750">
              <a:lnSpc>
                <a:spcPct val="107000"/>
              </a:lnSpc>
              <a:spcBef>
                <a:spcPts val="0"/>
              </a:spcBef>
              <a:buFont typeface="Arial" panose="020B0604020202020204" pitchFamily="34" charset="0"/>
              <a:buChar char="•"/>
            </a:pPr>
            <a:endParaRPr lang="en-GB" sz="2000" dirty="0">
              <a:solidFill>
                <a:srgbClr val="271544"/>
              </a:solidFill>
              <a:latin typeface="Arial" panose="020B0604020202020204" pitchFamily="34" charset="0"/>
              <a:ea typeface="Roboto"/>
              <a:cs typeface="Arial" panose="020B0604020202020204" pitchFamily="34" charset="0"/>
            </a:endParaRPr>
          </a:p>
          <a:p>
            <a:pPr marL="285750" indent="-285750">
              <a:lnSpc>
                <a:spcPct val="107000"/>
              </a:lnSpc>
              <a:spcBef>
                <a:spcPts val="0"/>
              </a:spcBef>
              <a:buFont typeface="Arial" panose="020B0604020202020204" pitchFamily="34" charset="0"/>
              <a:buChar char="•"/>
            </a:pPr>
            <a:r>
              <a:rPr lang="en-GB" sz="2000" dirty="0">
                <a:solidFill>
                  <a:srgbClr val="271544"/>
                </a:solidFill>
                <a:latin typeface="Arial" panose="020B0604020202020204" pitchFamily="34" charset="0"/>
                <a:ea typeface="Roboto"/>
                <a:cs typeface="Arial" panose="020B0604020202020204" pitchFamily="34" charset="0"/>
              </a:rPr>
              <a:t>ICBs must work with councils to ensure access to support on an equal footing for all carers – avoiding a postcode lottery and actively tackling the potential impacts of intersectionality (how different patient characteristic may combine or interact with each other) and geographical inequalities in support. This is particularly important given the 2021 census data shows  clustering of very high intensity caring (50 plus hours a week) in areas with the highest levels of disability and deprivation.</a:t>
            </a:r>
          </a:p>
          <a:p>
            <a:pPr>
              <a:lnSpc>
                <a:spcPct val="107000"/>
              </a:lnSpc>
              <a:spcBef>
                <a:spcPts val="600"/>
              </a:spcBef>
            </a:pPr>
            <a:endParaRPr lang="en-GB" dirty="0">
              <a:solidFill>
                <a:srgbClr val="271544"/>
              </a:solidFill>
              <a:latin typeface="Arial" panose="020B0604020202020204" pitchFamily="34" charset="0"/>
              <a:ea typeface="Roboto"/>
              <a:cs typeface="Arial" panose="020B0604020202020204" pitchFamily="34" charset="0"/>
            </a:endParaRPr>
          </a:p>
          <a:p>
            <a:pPr marL="285750" indent="-285750">
              <a:spcBef>
                <a:spcPts val="600"/>
              </a:spcBef>
              <a:buFont typeface="Arial" panose="020B0604020202020204" pitchFamily="34" charset="0"/>
              <a:buChar char="•"/>
            </a:pPr>
            <a:endParaRPr lang="en-GB" sz="4900" b="1" dirty="0">
              <a:latin typeface="Roboto"/>
              <a:ea typeface="Roboto"/>
              <a:cs typeface="Roboto"/>
            </a:endParaRPr>
          </a:p>
          <a:p>
            <a:pPr marL="285750" indent="-285750">
              <a:spcBef>
                <a:spcPts val="600"/>
              </a:spcBef>
              <a:buFont typeface="Arial" panose="020B0604020202020204" pitchFamily="34" charset="0"/>
              <a:buChar char="•"/>
            </a:pPr>
            <a:endParaRPr lang="en-GB" sz="3300" dirty="0">
              <a:solidFill>
                <a:srgbClr val="221F1F"/>
              </a:solidFill>
              <a:latin typeface="Arial" panose="020B0604020202020204" pitchFamily="34" charset="0"/>
              <a:cs typeface="Arial" panose="020B0604020202020204" pitchFamily="34" charset="0"/>
            </a:endParaRPr>
          </a:p>
          <a:p>
            <a:pPr>
              <a:spcBef>
                <a:spcPts val="600"/>
              </a:spcBef>
            </a:pPr>
            <a:endParaRPr lang="en-GB" sz="2200" dirty="0">
              <a:solidFill>
                <a:srgbClr val="221F1F"/>
              </a:solidFill>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0" indent="0">
              <a:buNone/>
            </a:pPr>
            <a:endParaRPr lang="en-GB" sz="2200" dirty="0">
              <a:solidFill>
                <a:srgbClr val="000000"/>
              </a:solidFill>
              <a:latin typeface="Arial" panose="020B0604020202020204" pitchFamily="34" charset="0"/>
            </a:endParaRPr>
          </a:p>
          <a:p>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8144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AB0749C-B48E-4DE0-4795-85014EAAE720}"/>
              </a:ext>
            </a:extLst>
          </p:cNvPr>
          <p:cNvSpPr>
            <a:spLocks noGrp="1"/>
          </p:cNvSpPr>
          <p:nvPr>
            <p:ph type="title"/>
          </p:nvPr>
        </p:nvSpPr>
        <p:spPr>
          <a:xfrm>
            <a:off x="732703" y="284920"/>
            <a:ext cx="9149052" cy="670389"/>
          </a:xfrm>
        </p:spPr>
        <p:txBody>
          <a:bodyPr>
            <a:normAutofit/>
          </a:bodyPr>
          <a:lstStyle/>
          <a:p>
            <a:r>
              <a:rPr lang="en-GB" sz="2400" b="1" dirty="0">
                <a:latin typeface="Arial" panose="020B0604020202020204" pitchFamily="34" charset="0"/>
                <a:cs typeface="Arial" panose="020B0604020202020204" pitchFamily="34" charset="0"/>
              </a:rPr>
              <a:t>Recommendations for integrated care systems-next steps</a:t>
            </a:r>
          </a:p>
        </p:txBody>
      </p:sp>
      <p:sp>
        <p:nvSpPr>
          <p:cNvPr id="9" name="Text Placeholder 8">
            <a:extLst>
              <a:ext uri="{FF2B5EF4-FFF2-40B4-BE49-F238E27FC236}">
                <a16:creationId xmlns:a16="http://schemas.microsoft.com/office/drawing/2014/main" id="{C09672B8-EE20-C459-7CBF-35A2EE3763DB}"/>
              </a:ext>
            </a:extLst>
          </p:cNvPr>
          <p:cNvSpPr>
            <a:spLocks noGrp="1"/>
          </p:cNvSpPr>
          <p:nvPr>
            <p:ph type="body" sz="half" idx="2"/>
          </p:nvPr>
        </p:nvSpPr>
        <p:spPr>
          <a:xfrm>
            <a:off x="732703" y="1212351"/>
            <a:ext cx="10599691" cy="4565649"/>
          </a:xfrm>
        </p:spPr>
        <p:txBody>
          <a:bodyPr>
            <a:normAutofit fontScale="92500"/>
          </a:bodyPr>
          <a:lstStyle/>
          <a:p>
            <a:pPr marL="0" indent="0">
              <a:buNone/>
            </a:pPr>
            <a:r>
              <a:rPr lang="en-GB" sz="2200" dirty="0">
                <a:solidFill>
                  <a:srgbClr val="221F1F"/>
                </a:solidFill>
                <a:latin typeface="Arial" panose="020B0604020202020204" pitchFamily="34" charset="0"/>
              </a:rPr>
              <a:t>The </a:t>
            </a:r>
            <a:r>
              <a:rPr lang="en-GB" sz="2200" dirty="0">
                <a:solidFill>
                  <a:srgbClr val="221F1F"/>
                </a:solidFill>
                <a:latin typeface="Arial" panose="020B0604020202020204" pitchFamily="34" charset="0"/>
                <a:hlinkClick r:id="rId3"/>
              </a:rPr>
              <a:t>ADASS Carers Policy Network </a:t>
            </a:r>
            <a:r>
              <a:rPr lang="en-GB" sz="2200" dirty="0">
                <a:solidFill>
                  <a:srgbClr val="221F1F"/>
                </a:solidFill>
                <a:latin typeface="Arial" panose="020B0604020202020204" pitchFamily="34" charset="0"/>
              </a:rPr>
              <a:t>recommends that integrated care systems focus on the following:</a:t>
            </a:r>
          </a:p>
          <a:p>
            <a:pPr marL="342900" indent="-342900">
              <a:buFont typeface="Arial" panose="020B0604020202020204" pitchFamily="34" charset="0"/>
              <a:buChar char="•"/>
            </a:pPr>
            <a:r>
              <a:rPr lang="en-GB" sz="2200" dirty="0">
                <a:solidFill>
                  <a:srgbClr val="221F1F"/>
                </a:solidFill>
                <a:latin typeface="Arial" panose="020B0604020202020204" pitchFamily="34" charset="0"/>
              </a:rPr>
              <a:t>Developing a system in which unpaid carers are treated as expert partners in commissioning, shaping and co-producing integrated care at strategic level</a:t>
            </a:r>
          </a:p>
          <a:p>
            <a:pPr marL="342900" indent="-342900">
              <a:buFont typeface="Arial" panose="020B0604020202020204" pitchFamily="34" charset="0"/>
              <a:buChar char="•"/>
            </a:pPr>
            <a:r>
              <a:rPr lang="en-GB" sz="2200" dirty="0">
                <a:solidFill>
                  <a:srgbClr val="221F1F"/>
                </a:solidFill>
                <a:latin typeface="Arial" panose="020B0604020202020204" pitchFamily="34" charset="0"/>
              </a:rPr>
              <a:t>Using the </a:t>
            </a:r>
            <a:r>
              <a:rPr lang="en-GB" sz="2200" dirty="0">
                <a:solidFill>
                  <a:srgbClr val="221F1F"/>
                </a:solidFill>
                <a:latin typeface="Arial" panose="020B0604020202020204" pitchFamily="34" charset="0"/>
                <a:hlinkClick r:id="rId4"/>
              </a:rPr>
              <a:t>NICE quality standards </a:t>
            </a:r>
            <a:r>
              <a:rPr lang="en-GB" sz="2200" dirty="0">
                <a:solidFill>
                  <a:srgbClr val="221F1F"/>
                </a:solidFill>
                <a:latin typeface="Arial" panose="020B0604020202020204" pitchFamily="34" charset="0"/>
              </a:rPr>
              <a:t>for what good support looks like for carers, identifying four or five strategic topics for focused work as a system</a:t>
            </a:r>
          </a:p>
          <a:p>
            <a:pPr marL="342900" indent="-342900">
              <a:buFont typeface="Arial" panose="020B0604020202020204" pitchFamily="34" charset="0"/>
              <a:buChar char="•"/>
            </a:pPr>
            <a:r>
              <a:rPr lang="en-GB" sz="2200" dirty="0">
                <a:solidFill>
                  <a:srgbClr val="221F1F"/>
                </a:solidFill>
                <a:latin typeface="Arial" panose="020B0604020202020204" pitchFamily="34" charset="0"/>
              </a:rPr>
              <a:t>Ensuring carers are enabled to contribute to quality monitoring and scrutiny work of the work of ICBs</a:t>
            </a:r>
          </a:p>
          <a:p>
            <a:pPr marL="342900" indent="-342900">
              <a:buFont typeface="Arial" panose="020B0604020202020204" pitchFamily="34" charset="0"/>
              <a:buChar char="•"/>
            </a:pPr>
            <a:r>
              <a:rPr lang="en-GB" sz="2200" dirty="0">
                <a:solidFill>
                  <a:srgbClr val="221F1F"/>
                </a:solidFill>
                <a:latin typeface="Arial" panose="020B0604020202020204" pitchFamily="34" charset="0"/>
              </a:rPr>
              <a:t>Ensure a </a:t>
            </a:r>
            <a:r>
              <a:rPr lang="en-GB" sz="2200" dirty="0">
                <a:solidFill>
                  <a:srgbClr val="221F1F"/>
                </a:solidFill>
                <a:latin typeface="Arial" panose="020B0604020202020204" pitchFamily="34" charset="0"/>
                <a:hlinkClick r:id="rId5"/>
              </a:rPr>
              <a:t>whole family approach </a:t>
            </a:r>
            <a:r>
              <a:rPr lang="en-GB" sz="2200" dirty="0">
                <a:solidFill>
                  <a:srgbClr val="221F1F"/>
                </a:solidFill>
                <a:latin typeface="Arial" panose="020B0604020202020204" pitchFamily="34" charset="0"/>
              </a:rPr>
              <a:t>is taken across children’s, adult’s and other relevant services, making use of  </a:t>
            </a:r>
            <a:r>
              <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hlinkClick r:id="rId6"/>
              </a:rPr>
              <a:t>No Wrong Doors: working together to support young carers and their families </a:t>
            </a:r>
            <a:r>
              <a:rPr kumimoji="0" lang="en-GB" sz="2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 improve joint working in relation to young carers and parent-carers</a:t>
            </a:r>
          </a:p>
          <a:p>
            <a:pPr marL="342900" indent="-342900">
              <a:buFont typeface="Arial" panose="020B0604020202020204" pitchFamily="34" charset="0"/>
              <a:buChar char="•"/>
            </a:pPr>
            <a:r>
              <a:rPr lang="en-GB" sz="2200" dirty="0">
                <a:solidFill>
                  <a:srgbClr val="221F1F"/>
                </a:solidFill>
                <a:latin typeface="Arial" panose="020B0604020202020204" pitchFamily="34" charset="0"/>
              </a:rPr>
              <a:t>Recruiting Independent Carer Leads at ICB level</a:t>
            </a:r>
          </a:p>
          <a:p>
            <a:pPr marL="342900" indent="-342900">
              <a:buFont typeface="Arial" panose="020B0604020202020204" pitchFamily="34" charset="0"/>
              <a:buChar char="•"/>
            </a:pPr>
            <a:r>
              <a:rPr lang="en-GB" sz="2200" dirty="0">
                <a:latin typeface="Arial" panose="020B0604020202020204" pitchFamily="34" charset="0"/>
              </a:rPr>
              <a:t>Taking an integrated approach to the early identification and recognition of unpaid carers</a:t>
            </a:r>
          </a:p>
          <a:p>
            <a:pPr marL="342900" indent="-342900">
              <a:buFont typeface="Arial" panose="020B0604020202020204" pitchFamily="34" charset="0"/>
              <a:buChar char="•"/>
            </a:pPr>
            <a:endParaRPr lang="en-GB" sz="2200" dirty="0">
              <a:latin typeface="Arial" panose="020B0604020202020204" pitchFamily="34" charset="0"/>
            </a:endParaRPr>
          </a:p>
          <a:p>
            <a:endParaRPr lang="en-GB" sz="2200" dirty="0">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342900" indent="-342900">
              <a:buFont typeface="Arial" panose="020B0604020202020204" pitchFamily="34" charset="0"/>
              <a:buChar char="•"/>
            </a:pPr>
            <a:endParaRPr lang="en-GB" sz="2200" dirty="0">
              <a:solidFill>
                <a:srgbClr val="221F1F"/>
              </a:solidFill>
              <a:latin typeface="Arial" panose="020B0604020202020204" pitchFamily="34" charset="0"/>
            </a:endParaRPr>
          </a:p>
          <a:p>
            <a:pPr marL="0" indent="0">
              <a:buNone/>
            </a:pPr>
            <a:endParaRPr lang="en-GB" sz="2200" dirty="0">
              <a:solidFill>
                <a:srgbClr val="000000"/>
              </a:solidFill>
              <a:latin typeface="Arial" panose="020B0604020202020204" pitchFamily="34" charset="0"/>
            </a:endParaRPr>
          </a:p>
          <a:p>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08353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AB0749C-B48E-4DE0-4795-85014EAAE720}"/>
              </a:ext>
            </a:extLst>
          </p:cNvPr>
          <p:cNvSpPr>
            <a:spLocks noGrp="1"/>
          </p:cNvSpPr>
          <p:nvPr>
            <p:ph type="title"/>
          </p:nvPr>
        </p:nvSpPr>
        <p:spPr>
          <a:xfrm>
            <a:off x="1027112" y="1407792"/>
            <a:ext cx="9780796" cy="2338386"/>
          </a:xfrm>
        </p:spPr>
        <p:txBody>
          <a:bodyPr>
            <a:noAutofit/>
          </a:bodyPr>
          <a:lstStyle/>
          <a:p>
            <a:r>
              <a:rPr lang="en-GB" sz="3600" b="1" dirty="0">
                <a:latin typeface="Arial" panose="020B0604020202020204" pitchFamily="34" charset="0"/>
                <a:cs typeface="Arial" panose="020B0604020202020204" pitchFamily="34" charset="0"/>
              </a:rPr>
              <a:t>[Placeholder slide to drop in examples of local good practice examples of systems valuing unpaid carers and any recommendations you’d like to make]</a:t>
            </a:r>
            <a:br>
              <a:rPr lang="en-GB" sz="5400" b="1" dirty="0">
                <a:solidFill>
                  <a:srgbClr val="1D9AD6"/>
                </a:solidFill>
                <a:latin typeface="Arial" panose="020B0604020202020204" pitchFamily="34" charset="0"/>
                <a:cs typeface="Arial" panose="020B0604020202020204" pitchFamily="34" charset="0"/>
              </a:rPr>
            </a:br>
            <a:endParaRPr lang="en-GB" sz="5400" b="1" dirty="0">
              <a:solidFill>
                <a:srgbClr val="1D9AD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6430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9CF53-157A-22D9-5B07-AA92D564EA32}"/>
              </a:ext>
            </a:extLst>
          </p:cNvPr>
          <p:cNvSpPr>
            <a:spLocks noGrp="1"/>
          </p:cNvSpPr>
          <p:nvPr>
            <p:ph type="title"/>
          </p:nvPr>
        </p:nvSpPr>
        <p:spPr>
          <a:xfrm>
            <a:off x="689264" y="365126"/>
            <a:ext cx="10515600" cy="632401"/>
          </a:xfrm>
        </p:spPr>
        <p:txBody>
          <a:bodyPr>
            <a:normAutofit/>
          </a:bodyPr>
          <a:lstStyle/>
          <a:p>
            <a:r>
              <a:rPr lang="en-GB" sz="2400" b="1" dirty="0">
                <a:latin typeface="Arial" panose="020B0604020202020204" pitchFamily="34" charset="0"/>
                <a:cs typeface="Arial" panose="020B0604020202020204" pitchFamily="34" charset="0"/>
              </a:rPr>
              <a:t>Research, reports and resources [this can be added to] </a:t>
            </a:r>
          </a:p>
        </p:txBody>
      </p:sp>
      <p:sp>
        <p:nvSpPr>
          <p:cNvPr id="3" name="Content Placeholder 2">
            <a:extLst>
              <a:ext uri="{FF2B5EF4-FFF2-40B4-BE49-F238E27FC236}">
                <a16:creationId xmlns:a16="http://schemas.microsoft.com/office/drawing/2014/main" id="{0FD52729-D836-3DF0-8E22-DAF7397BCFDF}"/>
              </a:ext>
            </a:extLst>
          </p:cNvPr>
          <p:cNvSpPr>
            <a:spLocks noGrp="1"/>
          </p:cNvSpPr>
          <p:nvPr>
            <p:ph idx="1"/>
          </p:nvPr>
        </p:nvSpPr>
        <p:spPr>
          <a:xfrm>
            <a:off x="505691" y="997527"/>
            <a:ext cx="10997045" cy="5370657"/>
          </a:xfrm>
        </p:spPr>
        <p:txBody>
          <a:bodyPr>
            <a:normAutofit fontScale="92500" lnSpcReduction="20000"/>
          </a:bodyPr>
          <a:lstStyle/>
          <a:p>
            <a:pPr>
              <a:lnSpc>
                <a:spcPct val="120000"/>
              </a:lnSpc>
              <a:spcBef>
                <a:spcPts val="0"/>
              </a:spcBef>
            </a:pPr>
            <a:r>
              <a:rPr lang="en-GB" sz="2200" dirty="0">
                <a:latin typeface="Arial" panose="020B0604020202020204" pitchFamily="34" charset="0"/>
                <a:cs typeface="Arial" panose="020B0604020202020204" pitchFamily="34" charset="0"/>
                <a:hlinkClick r:id="rId3"/>
              </a:rPr>
              <a:t>Caring as a Social Determinant of Health Evidence Review</a:t>
            </a:r>
            <a:r>
              <a:rPr lang="en-GB" sz="2200" dirty="0">
                <a:latin typeface="Arial" panose="020B0604020202020204" pitchFamily="34" charset="0"/>
                <a:cs typeface="Arial" panose="020B0604020202020204" pitchFamily="34" charset="0"/>
              </a:rPr>
              <a:t> (Public Health England 2021)</a:t>
            </a:r>
          </a:p>
          <a:p>
            <a:pPr>
              <a:lnSpc>
                <a:spcPct val="120000"/>
              </a:lnSpc>
              <a:spcBef>
                <a:spcPts val="0"/>
              </a:spcBef>
            </a:pPr>
            <a:endParaRPr lang="en-GB" sz="2200" dirty="0">
              <a:latin typeface="Arial" panose="020B0604020202020204" pitchFamily="34" charset="0"/>
              <a:cs typeface="Arial" panose="020B0604020202020204" pitchFamily="34" charset="0"/>
            </a:endParaRPr>
          </a:p>
          <a:p>
            <a:pPr>
              <a:lnSpc>
                <a:spcPct val="120000"/>
              </a:lnSpc>
              <a:spcBef>
                <a:spcPts val="0"/>
              </a:spcBef>
            </a:pPr>
            <a:r>
              <a:rPr lang="en-GB" sz="2200" dirty="0">
                <a:latin typeface="Arial" panose="020B0604020202020204" pitchFamily="34" charset="0"/>
                <a:cs typeface="Arial" panose="020B0604020202020204" pitchFamily="34" charset="0"/>
                <a:hlinkClick r:id="rId4"/>
              </a:rPr>
              <a:t>Supporting Carers: Sharing Best Practice in Integrated Approaches to Support </a:t>
            </a:r>
            <a:r>
              <a:rPr lang="en-GB" sz="2200" dirty="0">
                <a:latin typeface="Arial" panose="020B0604020202020204" pitchFamily="34" charset="0"/>
                <a:cs typeface="Arial" panose="020B0604020202020204" pitchFamily="34" charset="0"/>
              </a:rPr>
              <a:t>(National Development Team for Inclusion 2019)</a:t>
            </a:r>
          </a:p>
          <a:p>
            <a:pPr>
              <a:lnSpc>
                <a:spcPct val="120000"/>
              </a:lnSpc>
              <a:spcBef>
                <a:spcPts val="0"/>
              </a:spcBef>
            </a:pPr>
            <a:endParaRPr lang="en-GB" sz="2200" dirty="0">
              <a:latin typeface="Arial" panose="020B0604020202020204" pitchFamily="34" charset="0"/>
              <a:cs typeface="Arial" panose="020B0604020202020204" pitchFamily="34" charset="0"/>
            </a:endParaRPr>
          </a:p>
          <a:p>
            <a:pPr>
              <a:lnSpc>
                <a:spcPct val="120000"/>
              </a:lnSpc>
              <a:spcBef>
                <a:spcPts val="0"/>
              </a:spcBef>
            </a:pPr>
            <a:r>
              <a:rPr lang="en-GB" sz="2200" dirty="0">
                <a:latin typeface="Arial" panose="020B0604020202020204" pitchFamily="34" charset="0"/>
                <a:cs typeface="Arial" panose="020B0604020202020204" pitchFamily="34" charset="0"/>
                <a:hlinkClick r:id="rId5"/>
              </a:rPr>
              <a:t>Top wellbeing tips for young carers </a:t>
            </a:r>
            <a:r>
              <a:rPr lang="en-GB" sz="2200" dirty="0">
                <a:latin typeface="Arial" panose="020B0604020202020204" pitchFamily="34" charset="0"/>
                <a:cs typeface="Arial" panose="020B0604020202020204" pitchFamily="34" charset="0"/>
              </a:rPr>
              <a:t>(NHS England 2021)</a:t>
            </a:r>
          </a:p>
          <a:p>
            <a:pPr>
              <a:lnSpc>
                <a:spcPct val="120000"/>
              </a:lnSpc>
              <a:spcBef>
                <a:spcPts val="0"/>
              </a:spcBef>
            </a:pPr>
            <a:endParaRPr lang="en-GB" sz="2200" dirty="0">
              <a:latin typeface="Arial" panose="020B0604020202020204" pitchFamily="34" charset="0"/>
              <a:cs typeface="Arial" panose="020B0604020202020204" pitchFamily="34" charset="0"/>
            </a:endParaRPr>
          </a:p>
          <a:p>
            <a:pPr>
              <a:lnSpc>
                <a:spcPct val="120000"/>
              </a:lnSpc>
              <a:spcBef>
                <a:spcPts val="0"/>
              </a:spcBef>
            </a:pPr>
            <a:r>
              <a:rPr lang="en-GB" sz="2200" dirty="0">
                <a:latin typeface="Arial" panose="020B0604020202020204" pitchFamily="34" charset="0"/>
                <a:cs typeface="Arial" panose="020B0604020202020204" pitchFamily="34" charset="0"/>
                <a:hlinkClick r:id="rId6"/>
              </a:rPr>
              <a:t>Equality Delivery System 2022 </a:t>
            </a:r>
            <a:r>
              <a:rPr lang="en-GB" sz="2200" dirty="0">
                <a:latin typeface="Arial" panose="020B0604020202020204" pitchFamily="34" charset="0"/>
                <a:cs typeface="Arial" panose="020B0604020202020204" pitchFamily="34" charset="0"/>
              </a:rPr>
              <a:t>(NHS England 2022) - carers are a ‘health inclusion’ group</a:t>
            </a:r>
          </a:p>
          <a:p>
            <a:pPr>
              <a:lnSpc>
                <a:spcPct val="120000"/>
              </a:lnSpc>
              <a:spcBef>
                <a:spcPts val="0"/>
              </a:spcBef>
            </a:pPr>
            <a:endParaRPr lang="en-GB" sz="2200" dirty="0">
              <a:latin typeface="Arial" panose="020B0604020202020204" pitchFamily="34" charset="0"/>
              <a:cs typeface="Arial" panose="020B0604020202020204" pitchFamily="34" charset="0"/>
            </a:endParaRPr>
          </a:p>
          <a:p>
            <a:pPr>
              <a:lnSpc>
                <a:spcPct val="120000"/>
              </a:lnSpc>
              <a:spcBef>
                <a:spcPts val="0"/>
              </a:spcBef>
            </a:pPr>
            <a:r>
              <a:rPr lang="en-GB" sz="2200" dirty="0">
                <a:latin typeface="Arial" panose="020B0604020202020204" pitchFamily="34" charset="0"/>
                <a:cs typeface="Arial" panose="020B0604020202020204" pitchFamily="34" charset="0"/>
              </a:rPr>
              <a:t>New Economics Foundation (NEF) : </a:t>
            </a:r>
            <a:r>
              <a:rPr lang="en-GB" sz="2200" dirty="0">
                <a:latin typeface="Arial" panose="020B0604020202020204" pitchFamily="34" charset="0"/>
                <a:cs typeface="Arial" panose="020B0604020202020204" pitchFamily="34" charset="0"/>
                <a:hlinkClick r:id="rId7"/>
              </a:rPr>
              <a:t>Unpaid Care Isn’t Free </a:t>
            </a:r>
            <a:r>
              <a:rPr lang="en-GB" sz="2200" dirty="0">
                <a:latin typeface="Arial" panose="020B0604020202020204" pitchFamily="34" charset="0"/>
                <a:cs typeface="Arial" panose="020B0604020202020204" pitchFamily="34" charset="0"/>
              </a:rPr>
              <a:t>(2019)</a:t>
            </a:r>
          </a:p>
          <a:p>
            <a:pPr marL="0" indent="0">
              <a:lnSpc>
                <a:spcPct val="120000"/>
              </a:lnSpc>
              <a:spcBef>
                <a:spcPts val="0"/>
              </a:spcBef>
              <a:buNone/>
            </a:pPr>
            <a:endParaRPr lang="en-GB" sz="2200" dirty="0">
              <a:latin typeface="Arial" panose="020B0604020202020204" pitchFamily="34" charset="0"/>
              <a:cs typeface="Arial" panose="020B0604020202020204" pitchFamily="34" charset="0"/>
            </a:endParaRPr>
          </a:p>
          <a:p>
            <a:pPr>
              <a:lnSpc>
                <a:spcPct val="120000"/>
              </a:lnSpc>
              <a:spcBef>
                <a:spcPts val="0"/>
              </a:spcBef>
            </a:pPr>
            <a:r>
              <a:rPr lang="en-GB" sz="2200" b="0" i="0" dirty="0">
                <a:solidFill>
                  <a:srgbClr val="1C1B1B"/>
                </a:solidFill>
                <a:effectLst/>
                <a:latin typeface="Arial" panose="020B0604020202020204" pitchFamily="34" charset="0"/>
                <a:cs typeface="Arial" panose="020B0604020202020204" pitchFamily="34" charset="0"/>
              </a:rPr>
              <a:t>A </a:t>
            </a:r>
            <a:r>
              <a:rPr lang="en-GB" sz="2200" dirty="0">
                <a:solidFill>
                  <a:srgbClr val="1C1B1B"/>
                </a:solidFill>
                <a:latin typeface="Arial" panose="020B0604020202020204" pitchFamily="34" charset="0"/>
                <a:cs typeface="Arial" panose="020B0604020202020204" pitchFamily="34" charset="0"/>
              </a:rPr>
              <a:t>2019 m</a:t>
            </a:r>
            <a:r>
              <a:rPr lang="en-GB" sz="2200" b="0" i="0" dirty="0">
                <a:solidFill>
                  <a:srgbClr val="1C1B1B"/>
                </a:solidFill>
                <a:effectLst/>
                <a:latin typeface="Arial" panose="020B0604020202020204" pitchFamily="34" charset="0"/>
                <a:cs typeface="Arial" panose="020B0604020202020204" pitchFamily="34" charset="0"/>
              </a:rPr>
              <a:t>odel built for the NHS </a:t>
            </a:r>
            <a:r>
              <a:rPr lang="en-GB" sz="2200" b="0" i="0" u="none" strike="noStrike" dirty="0">
                <a:solidFill>
                  <a:srgbClr val="018E8B"/>
                </a:solidFill>
                <a:effectLst/>
                <a:latin typeface="Arial" panose="020B0604020202020204" pitchFamily="34" charset="0"/>
                <a:cs typeface="Arial" panose="020B0604020202020204" pitchFamily="34" charset="0"/>
                <a:hlinkClick r:id="rId8"/>
              </a:rPr>
              <a:t>by NEF Consulting</a:t>
            </a:r>
            <a:r>
              <a:rPr lang="en-GB" sz="2200" b="0" i="0" dirty="0">
                <a:solidFill>
                  <a:srgbClr val="1C1B1B"/>
                </a:solidFill>
                <a:effectLst/>
                <a:latin typeface="Arial" panose="020B0604020202020204" pitchFamily="34" charset="0"/>
                <a:cs typeface="Arial" panose="020B0604020202020204" pitchFamily="34" charset="0"/>
              </a:rPr>
              <a:t> places the total cost that unpaid caring incurs on carers and society in England at between £24 billion and £37 billion each year, and growing</a:t>
            </a:r>
          </a:p>
          <a:p>
            <a:pPr marL="0" indent="0">
              <a:lnSpc>
                <a:spcPct val="120000"/>
              </a:lnSpc>
              <a:spcBef>
                <a:spcPts val="0"/>
              </a:spcBef>
              <a:buNone/>
            </a:pPr>
            <a:endParaRPr lang="en-GB" sz="2200" b="0" i="0" dirty="0">
              <a:solidFill>
                <a:srgbClr val="1C1B1B"/>
              </a:solidFill>
              <a:effectLst/>
              <a:latin typeface="Arial" panose="020B0604020202020204" pitchFamily="34" charset="0"/>
              <a:cs typeface="Arial" panose="020B0604020202020204" pitchFamily="34" charset="0"/>
            </a:endParaRPr>
          </a:p>
          <a:p>
            <a:pPr>
              <a:lnSpc>
                <a:spcPct val="120000"/>
              </a:lnSpc>
              <a:spcBef>
                <a:spcPts val="0"/>
              </a:spcBef>
            </a:pPr>
            <a:r>
              <a:rPr lang="en-GB" sz="2200" dirty="0">
                <a:solidFill>
                  <a:srgbClr val="1C1B1B"/>
                </a:solidFill>
                <a:latin typeface="Arial" panose="020B0604020202020204" pitchFamily="34" charset="0"/>
                <a:cs typeface="Arial" panose="020B0604020202020204" pitchFamily="34" charset="0"/>
                <a:hlinkClick r:id="rId9"/>
              </a:rPr>
              <a:t>Falling short: How far have we come in improving support for unpaid carers in England? </a:t>
            </a:r>
            <a:r>
              <a:rPr lang="en-GB" sz="2200" dirty="0">
                <a:solidFill>
                  <a:srgbClr val="1C1B1B"/>
                </a:solidFill>
                <a:latin typeface="Arial" panose="020B0604020202020204" pitchFamily="34" charset="0"/>
                <a:cs typeface="Arial" panose="020B0604020202020204" pitchFamily="34" charset="0"/>
              </a:rPr>
              <a:t>(Nuffield Trust 2022)</a:t>
            </a:r>
          </a:p>
          <a:p>
            <a:pPr>
              <a:lnSpc>
                <a:spcPct val="120000"/>
              </a:lnSpc>
              <a:spcBef>
                <a:spcPts val="0"/>
              </a:spcBef>
            </a:pPr>
            <a:endParaRPr lang="en-GB" sz="2200" b="0" i="0" dirty="0">
              <a:solidFill>
                <a:srgbClr val="1C1B1B"/>
              </a:solidFill>
              <a:effectLst/>
              <a:latin typeface="Arial" panose="020B0604020202020204" pitchFamily="34" charset="0"/>
              <a:cs typeface="Arial" panose="020B0604020202020204" pitchFamily="34" charset="0"/>
            </a:endParaRPr>
          </a:p>
          <a:p>
            <a:pPr>
              <a:lnSpc>
                <a:spcPct val="120000"/>
              </a:lnSpc>
              <a:spcBef>
                <a:spcPts val="0"/>
              </a:spcBef>
            </a:pPr>
            <a:endParaRPr lang="en-GB" sz="2200" dirty="0">
              <a:solidFill>
                <a:srgbClr val="1C1B1B"/>
              </a:solidFill>
              <a:latin typeface="Arial" panose="020B0604020202020204" pitchFamily="34" charset="0"/>
              <a:cs typeface="Arial" panose="020B0604020202020204" pitchFamily="34" charset="0"/>
            </a:endParaRPr>
          </a:p>
          <a:p>
            <a:pPr>
              <a:lnSpc>
                <a:spcPct val="120000"/>
              </a:lnSpc>
              <a:spcBef>
                <a:spcPts val="0"/>
              </a:spcBef>
            </a:pPr>
            <a:endParaRPr lang="en-GB" sz="2200" b="0" i="0" dirty="0">
              <a:solidFill>
                <a:srgbClr val="1C1B1B"/>
              </a:solidFill>
              <a:effectLst/>
              <a:latin typeface="Arial" panose="020B0604020202020204" pitchFamily="34" charset="0"/>
              <a:cs typeface="Arial" panose="020B0604020202020204" pitchFamily="34" charset="0"/>
            </a:endParaRPr>
          </a:p>
          <a:p>
            <a:pPr>
              <a:lnSpc>
                <a:spcPct val="120000"/>
              </a:lnSpc>
              <a:spcBef>
                <a:spcPts val="0"/>
              </a:spcBef>
            </a:pPr>
            <a:endParaRPr lang="en-GB" sz="2600" dirty="0">
              <a:latin typeface="Arial" panose="020B0604020202020204" pitchFamily="34" charset="0"/>
              <a:cs typeface="Arial" panose="020B0604020202020204" pitchFamily="34" charset="0"/>
            </a:endParaRPr>
          </a:p>
          <a:p>
            <a:endParaRPr lang="en-GB" sz="1900" dirty="0">
              <a:solidFill>
                <a:srgbClr val="1F999E"/>
              </a:solidFill>
              <a:latin typeface="Arial" panose="020B0604020202020204" pitchFamily="34" charset="0"/>
              <a:cs typeface="Arial" panose="020B0604020202020204" pitchFamily="34" charset="0"/>
            </a:endParaRPr>
          </a:p>
          <a:p>
            <a:endParaRPr lang="en-GB" sz="1000" b="0" i="0" dirty="0">
              <a:solidFill>
                <a:srgbClr val="1F999E"/>
              </a:solidFill>
              <a:effectLst/>
              <a:latin typeface="AeonikPro"/>
            </a:endParaRPr>
          </a:p>
          <a:p>
            <a:endParaRPr lang="en-GB" sz="1200" b="1" dirty="0">
              <a:solidFill>
                <a:srgbClr val="333333"/>
              </a:solidFill>
              <a:latin typeface="Source Sans Pro" panose="020B0503030403020204" pitchFamily="34" charset="0"/>
            </a:endParaRPr>
          </a:p>
          <a:p>
            <a:endParaRPr lang="en-GB" sz="1200" b="1" dirty="0">
              <a:solidFill>
                <a:srgbClr val="333333"/>
              </a:solidFill>
              <a:latin typeface="Source Sans Pro" panose="020B0503030403020204" pitchFamily="34" charset="0"/>
            </a:endParaRPr>
          </a:p>
          <a:p>
            <a:endParaRPr lang="en-GB" sz="1200" b="1" i="0" dirty="0">
              <a:solidFill>
                <a:srgbClr val="333333"/>
              </a:solidFill>
              <a:effectLst/>
              <a:latin typeface="Source Sans Pro" panose="020B0503030403020204" pitchFamily="34" charset="0"/>
            </a:endParaRPr>
          </a:p>
          <a:p>
            <a:endParaRPr lang="en-GB" sz="1800" dirty="0">
              <a:latin typeface="Arial" panose="020B0604020202020204" pitchFamily="34" charset="0"/>
              <a:cs typeface="Arial" panose="020B0604020202020204" pitchFamily="34" charset="0"/>
            </a:endParaRPr>
          </a:p>
          <a:p>
            <a:endParaRPr lang="en-GB" sz="18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425000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9CF53-157A-22D9-5B07-AA92D564EA32}"/>
              </a:ext>
            </a:extLst>
          </p:cNvPr>
          <p:cNvSpPr>
            <a:spLocks noGrp="1"/>
          </p:cNvSpPr>
          <p:nvPr>
            <p:ph type="title"/>
          </p:nvPr>
        </p:nvSpPr>
        <p:spPr>
          <a:xfrm>
            <a:off x="689264" y="365126"/>
            <a:ext cx="10515600" cy="632401"/>
          </a:xfrm>
        </p:spPr>
        <p:txBody>
          <a:bodyPr>
            <a:normAutofit/>
          </a:bodyPr>
          <a:lstStyle/>
          <a:p>
            <a:r>
              <a:rPr lang="en-GB" sz="2400" b="1" dirty="0">
                <a:latin typeface="Arial" panose="020B0604020202020204" pitchFamily="34" charset="0"/>
                <a:cs typeface="Arial" panose="020B0604020202020204" pitchFamily="34" charset="0"/>
              </a:rPr>
              <a:t>Research, reports and resources [this can be added to] </a:t>
            </a:r>
          </a:p>
        </p:txBody>
      </p:sp>
      <p:sp>
        <p:nvSpPr>
          <p:cNvPr id="3" name="Content Placeholder 2">
            <a:extLst>
              <a:ext uri="{FF2B5EF4-FFF2-40B4-BE49-F238E27FC236}">
                <a16:creationId xmlns:a16="http://schemas.microsoft.com/office/drawing/2014/main" id="{0FD52729-D836-3DF0-8E22-DAF7397BCFDF}"/>
              </a:ext>
            </a:extLst>
          </p:cNvPr>
          <p:cNvSpPr>
            <a:spLocks noGrp="1"/>
          </p:cNvSpPr>
          <p:nvPr>
            <p:ph idx="1"/>
          </p:nvPr>
        </p:nvSpPr>
        <p:spPr>
          <a:xfrm>
            <a:off x="505691" y="997527"/>
            <a:ext cx="10997045" cy="5370657"/>
          </a:xfrm>
        </p:spPr>
        <p:txBody>
          <a:bodyPr>
            <a:normAutofit lnSpcReduction="10000"/>
          </a:bodyPr>
          <a:lstStyle/>
          <a:p>
            <a:pPr>
              <a:lnSpc>
                <a:spcPct val="120000"/>
              </a:lnSpc>
              <a:spcBef>
                <a:spcPts val="0"/>
              </a:spcBef>
            </a:pPr>
            <a:r>
              <a:rPr lang="en-GB" sz="2000" dirty="0">
                <a:solidFill>
                  <a:srgbClr val="1C1B1B"/>
                </a:solidFill>
                <a:latin typeface="Arial" panose="020B0604020202020204" pitchFamily="34" charset="0"/>
                <a:cs typeface="Arial" panose="020B0604020202020204" pitchFamily="34" charset="0"/>
                <a:hlinkClick r:id="rId3"/>
              </a:rPr>
              <a:t>National Institute for Health and Care Research project </a:t>
            </a:r>
            <a:r>
              <a:rPr lang="en-GB" sz="2000" dirty="0">
                <a:solidFill>
                  <a:srgbClr val="1C1B1B"/>
                </a:solidFill>
                <a:latin typeface="Arial" panose="020B0604020202020204" pitchFamily="34" charset="0"/>
                <a:cs typeface="Arial" panose="020B0604020202020204" pitchFamily="34" charset="0"/>
              </a:rPr>
              <a:t>(in progress) evaluating support for unpaid carers funded through the Better Care Fund</a:t>
            </a:r>
          </a:p>
          <a:p>
            <a:pPr marL="0" indent="0">
              <a:lnSpc>
                <a:spcPct val="120000"/>
              </a:lnSpc>
              <a:spcBef>
                <a:spcPts val="0"/>
              </a:spcBef>
              <a:buNone/>
            </a:pPr>
            <a:r>
              <a:rPr lang="en-GB" sz="2000" dirty="0">
                <a:solidFill>
                  <a:srgbClr val="1C1B1B"/>
                </a:solidFill>
                <a:latin typeface="Arial" panose="020B0604020202020204" pitchFamily="34" charset="0"/>
                <a:cs typeface="Arial" panose="020B0604020202020204" pitchFamily="34" charset="0"/>
              </a:rPr>
              <a:t> </a:t>
            </a:r>
          </a:p>
          <a:p>
            <a:pPr>
              <a:lnSpc>
                <a:spcPct val="120000"/>
              </a:lnSpc>
              <a:spcBef>
                <a:spcPts val="0"/>
              </a:spcBef>
            </a:pPr>
            <a:r>
              <a:rPr lang="en-GB" sz="2000" dirty="0">
                <a:solidFill>
                  <a:srgbClr val="1C1B1B"/>
                </a:solidFill>
                <a:latin typeface="Arial" panose="020B0604020202020204" pitchFamily="34" charset="0"/>
                <a:cs typeface="Arial" panose="020B0604020202020204" pitchFamily="34" charset="0"/>
                <a:hlinkClick r:id="rId4"/>
              </a:rPr>
              <a:t>Letter from NHS to GPs </a:t>
            </a:r>
            <a:r>
              <a:rPr lang="en-GB" sz="2000" dirty="0">
                <a:solidFill>
                  <a:srgbClr val="1C1B1B"/>
                </a:solidFill>
                <a:latin typeface="Arial" panose="020B0604020202020204" pitchFamily="34" charset="0"/>
                <a:cs typeface="Arial" panose="020B0604020202020204" pitchFamily="34" charset="0"/>
              </a:rPr>
              <a:t>about recording carer status on records and </a:t>
            </a:r>
            <a:r>
              <a:rPr lang="en-GB" sz="2000" dirty="0">
                <a:solidFill>
                  <a:srgbClr val="1C1B1B"/>
                </a:solidFill>
                <a:latin typeface="Arial" panose="020B0604020202020204" pitchFamily="34" charset="0"/>
                <a:cs typeface="Arial" panose="020B0604020202020204" pitchFamily="34" charset="0"/>
                <a:hlinkClick r:id="rId5"/>
              </a:rPr>
              <a:t>coding carers in GP records</a:t>
            </a:r>
            <a:r>
              <a:rPr lang="en-GB" sz="2000" dirty="0">
                <a:solidFill>
                  <a:srgbClr val="1C1B1B"/>
                </a:solidFill>
                <a:latin typeface="Arial" panose="020B0604020202020204" pitchFamily="34" charset="0"/>
                <a:cs typeface="Arial" panose="020B0604020202020204" pitchFamily="34" charset="0"/>
              </a:rPr>
              <a:t> (NHS England 2022)</a:t>
            </a:r>
          </a:p>
          <a:p>
            <a:pPr>
              <a:lnSpc>
                <a:spcPct val="120000"/>
              </a:lnSpc>
              <a:spcBef>
                <a:spcPts val="0"/>
              </a:spcBef>
            </a:pPr>
            <a:endParaRPr lang="en-GB" sz="2000" dirty="0">
              <a:solidFill>
                <a:srgbClr val="1C1B1B"/>
              </a:solidFill>
              <a:latin typeface="Arial" panose="020B0604020202020204" pitchFamily="34" charset="0"/>
              <a:cs typeface="Arial" panose="020B0604020202020204" pitchFamily="34" charset="0"/>
            </a:endParaRPr>
          </a:p>
          <a:p>
            <a:pPr>
              <a:lnSpc>
                <a:spcPct val="120000"/>
              </a:lnSpc>
              <a:spcBef>
                <a:spcPts val="0"/>
              </a:spcBef>
            </a:pPr>
            <a:r>
              <a:rPr lang="en-GB" sz="2000" dirty="0">
                <a:latin typeface="Arial" panose="020B0604020202020204" pitchFamily="34" charset="0"/>
                <a:cs typeface="Arial" panose="020B0604020202020204" pitchFamily="34" charset="0"/>
                <a:hlinkClick r:id="rId6"/>
              </a:rPr>
              <a:t>Next steps to put People at the Heart of Care-section </a:t>
            </a:r>
            <a:r>
              <a:rPr lang="en-GB" sz="2000" dirty="0">
                <a:latin typeface="Arial" panose="020B0604020202020204" pitchFamily="34" charset="0"/>
                <a:cs typeface="Arial" panose="020B0604020202020204" pitchFamily="34" charset="0"/>
              </a:rPr>
              <a:t>on joining up services to support people and carers (p.35-6) (Dept Health and Social Care 2023)</a:t>
            </a:r>
          </a:p>
          <a:p>
            <a:pPr>
              <a:lnSpc>
                <a:spcPct val="120000"/>
              </a:lnSpc>
              <a:spcBef>
                <a:spcPts val="0"/>
              </a:spcBef>
            </a:pPr>
            <a:endParaRPr lang="en-GB" sz="2000" dirty="0">
              <a:latin typeface="Arial" panose="020B0604020202020204" pitchFamily="34" charset="0"/>
              <a:cs typeface="Arial" panose="020B0604020202020204" pitchFamily="34" charset="0"/>
            </a:endParaRPr>
          </a:p>
          <a:p>
            <a:pPr>
              <a:lnSpc>
                <a:spcPct val="120000"/>
              </a:lnSpc>
              <a:spcBef>
                <a:spcPts val="0"/>
              </a:spcBef>
            </a:pPr>
            <a:r>
              <a:rPr lang="en-GB" sz="2000" i="0" dirty="0">
                <a:solidFill>
                  <a:srgbClr val="333333"/>
                </a:solidFill>
                <a:effectLst/>
                <a:latin typeface="Arial" panose="020B0604020202020204" pitchFamily="34" charset="0"/>
                <a:cs typeface="Arial" panose="020B0604020202020204" pitchFamily="34" charset="0"/>
                <a:hlinkClick r:id="rId7"/>
              </a:rPr>
              <a:t>One in three NHS England employees juggle job with caring unpaid for a loved one</a:t>
            </a:r>
            <a:endParaRPr lang="en-GB" sz="2000" i="0" dirty="0">
              <a:solidFill>
                <a:srgbClr val="333333"/>
              </a:solidFill>
              <a:effectLst/>
              <a:latin typeface="Arial" panose="020B0604020202020204" pitchFamily="34" charset="0"/>
              <a:cs typeface="Arial" panose="020B0604020202020204" pitchFamily="34" charset="0"/>
            </a:endParaRPr>
          </a:p>
          <a:p>
            <a:pPr>
              <a:lnSpc>
                <a:spcPct val="120000"/>
              </a:lnSpc>
              <a:spcBef>
                <a:spcPts val="0"/>
              </a:spcBef>
            </a:pPr>
            <a:endParaRPr lang="en-GB" sz="2000" i="0" dirty="0">
              <a:solidFill>
                <a:srgbClr val="333333"/>
              </a:solidFill>
              <a:effectLst/>
              <a:latin typeface="Arial" panose="020B0604020202020204" pitchFamily="34" charset="0"/>
              <a:cs typeface="Arial" panose="020B0604020202020204" pitchFamily="34" charset="0"/>
            </a:endParaRPr>
          </a:p>
          <a:p>
            <a:pPr>
              <a:lnSpc>
                <a:spcPct val="120000"/>
              </a:lnSpc>
              <a:spcBef>
                <a:spcPts val="0"/>
              </a:spcBef>
            </a:pPr>
            <a:r>
              <a:rPr lang="en-GB" sz="2000" dirty="0">
                <a:latin typeface="Arial" panose="020B0604020202020204" pitchFamily="34" charset="0"/>
                <a:cs typeface="Arial" panose="020B0604020202020204" pitchFamily="34" charset="0"/>
                <a:hlinkClick r:id="rId8"/>
              </a:rPr>
              <a:t>Caring in a complex world</a:t>
            </a:r>
            <a:r>
              <a:rPr lang="en-GB" sz="2000" dirty="0">
                <a:latin typeface="Arial" panose="020B0604020202020204" pitchFamily="34" charset="0"/>
                <a:cs typeface="Arial" panose="020B0604020202020204" pitchFamily="34" charset="0"/>
              </a:rPr>
              <a:t>: perspectives from unpaid carers and the organisations that support them (The Kings Fund 2023)</a:t>
            </a:r>
          </a:p>
          <a:p>
            <a:pPr marL="0" indent="0">
              <a:lnSpc>
                <a:spcPct val="120000"/>
              </a:lnSpc>
              <a:spcBef>
                <a:spcPts val="0"/>
              </a:spcBef>
              <a:buNone/>
            </a:pPr>
            <a:endParaRPr lang="en-GB" sz="2000" dirty="0">
              <a:latin typeface="Arial" panose="020B0604020202020204" pitchFamily="34" charset="0"/>
              <a:cs typeface="Arial" panose="020B0604020202020204" pitchFamily="34" charset="0"/>
            </a:endParaRPr>
          </a:p>
          <a:p>
            <a:r>
              <a:rPr lang="en-GB" sz="2000" dirty="0">
                <a:solidFill>
                  <a:srgbClr val="1F999E"/>
                </a:solidFill>
                <a:latin typeface="Arial" panose="020B0604020202020204" pitchFamily="34" charset="0"/>
                <a:cs typeface="Arial" panose="020B0604020202020204" pitchFamily="34" charset="0"/>
                <a:hlinkClick r:id="rId9"/>
              </a:rPr>
              <a:t>Social care 360: workforce and carers </a:t>
            </a:r>
            <a:r>
              <a:rPr lang="en-GB" sz="2000" dirty="0">
                <a:latin typeface="Arial" panose="020B0604020202020204" pitchFamily="34" charset="0"/>
                <a:cs typeface="Arial" panose="020B0604020202020204" pitchFamily="34" charset="0"/>
              </a:rPr>
              <a:t>(The Kings Fund 2023)</a:t>
            </a:r>
          </a:p>
          <a:p>
            <a:endParaRPr lang="en-GB" sz="1900" dirty="0">
              <a:solidFill>
                <a:srgbClr val="1F999E"/>
              </a:solidFill>
              <a:latin typeface="Arial" panose="020B0604020202020204" pitchFamily="34" charset="0"/>
              <a:cs typeface="Arial" panose="020B0604020202020204" pitchFamily="34" charset="0"/>
            </a:endParaRPr>
          </a:p>
          <a:p>
            <a:endParaRPr lang="en-GB" sz="1000" b="0" i="0" dirty="0">
              <a:solidFill>
                <a:srgbClr val="1F999E"/>
              </a:solidFill>
              <a:effectLst/>
              <a:latin typeface="AeonikPro"/>
            </a:endParaRPr>
          </a:p>
          <a:p>
            <a:endParaRPr lang="en-GB" sz="1200" b="1" dirty="0">
              <a:solidFill>
                <a:srgbClr val="333333"/>
              </a:solidFill>
              <a:latin typeface="Source Sans Pro" panose="020B0503030403020204" pitchFamily="34" charset="0"/>
            </a:endParaRPr>
          </a:p>
          <a:p>
            <a:endParaRPr lang="en-GB" sz="1200" b="1" dirty="0">
              <a:solidFill>
                <a:srgbClr val="333333"/>
              </a:solidFill>
              <a:latin typeface="Source Sans Pro" panose="020B0503030403020204" pitchFamily="34" charset="0"/>
            </a:endParaRPr>
          </a:p>
          <a:p>
            <a:endParaRPr lang="en-GB" sz="1200" b="1" i="0" dirty="0">
              <a:solidFill>
                <a:srgbClr val="333333"/>
              </a:solidFill>
              <a:effectLst/>
              <a:latin typeface="Source Sans Pro" panose="020B0503030403020204" pitchFamily="34" charset="0"/>
            </a:endParaRPr>
          </a:p>
          <a:p>
            <a:endParaRPr lang="en-GB" sz="1800" dirty="0">
              <a:latin typeface="Arial" panose="020B0604020202020204" pitchFamily="34" charset="0"/>
              <a:cs typeface="Arial" panose="020B0604020202020204" pitchFamily="34" charset="0"/>
            </a:endParaRPr>
          </a:p>
          <a:p>
            <a:endParaRPr lang="en-GB" sz="18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52834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CFC68-CD6C-1BA0-5C6D-0B8005DE647B}"/>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GB" dirty="0"/>
              <a:t>Your title slide</a:t>
            </a:r>
          </a:p>
        </p:txBody>
      </p:sp>
      <p:sp>
        <p:nvSpPr>
          <p:cNvPr id="10" name="TextBox 9">
            <a:extLst>
              <a:ext uri="{FF2B5EF4-FFF2-40B4-BE49-F238E27FC236}">
                <a16:creationId xmlns:a16="http://schemas.microsoft.com/office/drawing/2014/main" id="{66BCC665-1161-7ED9-D831-6CD2B5D70399}"/>
              </a:ext>
            </a:extLst>
          </p:cNvPr>
          <p:cNvSpPr txBox="1"/>
          <p:nvPr/>
        </p:nvSpPr>
        <p:spPr>
          <a:xfrm>
            <a:off x="1058239" y="889664"/>
            <a:ext cx="10007620" cy="1414420"/>
          </a:xfrm>
          <a:prstGeom prst="rect">
            <a:avLst/>
          </a:prstGeom>
          <a:solidFill>
            <a:schemeClr val="bg1"/>
          </a:solidFill>
        </p:spPr>
        <p:txBody>
          <a:bodyPr vert="horz" lIns="91440" tIns="45720" rIns="91440" bIns="45720" rtlCol="0" anchor="b">
            <a:normAutofit/>
          </a:bodyPr>
          <a:lstStyle/>
          <a:p>
            <a:pPr>
              <a:lnSpc>
                <a:spcPct val="90000"/>
              </a:lnSpc>
              <a:spcBef>
                <a:spcPct val="0"/>
              </a:spcBef>
              <a:spcAft>
                <a:spcPts val="600"/>
              </a:spcAft>
            </a:pPr>
            <a:r>
              <a:rPr lang="en-US" sz="4600" b="1" kern="1200" dirty="0">
                <a:latin typeface="Arial" panose="020B0604020202020204" pitchFamily="34" charset="0"/>
                <a:ea typeface="+mj-ea"/>
                <a:cs typeface="Arial" panose="020B0604020202020204" pitchFamily="34" charset="0"/>
              </a:rPr>
              <a:t>[Your title slide] </a:t>
            </a:r>
          </a:p>
        </p:txBody>
      </p:sp>
    </p:spTree>
    <p:extLst>
      <p:ext uri="{BB962C8B-B14F-4D97-AF65-F5344CB8AC3E}">
        <p14:creationId xmlns:p14="http://schemas.microsoft.com/office/powerpoint/2010/main" val="1838263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9CF53-157A-22D9-5B07-AA92D564EA32}"/>
              </a:ext>
            </a:extLst>
          </p:cNvPr>
          <p:cNvSpPr>
            <a:spLocks noGrp="1"/>
          </p:cNvSpPr>
          <p:nvPr>
            <p:ph type="title"/>
          </p:nvPr>
        </p:nvSpPr>
        <p:spPr>
          <a:xfrm>
            <a:off x="689264" y="365126"/>
            <a:ext cx="10515600" cy="632401"/>
          </a:xfrm>
        </p:spPr>
        <p:txBody>
          <a:bodyPr>
            <a:normAutofit/>
          </a:bodyPr>
          <a:lstStyle/>
          <a:p>
            <a:r>
              <a:rPr lang="en-GB" sz="2400" b="1" dirty="0">
                <a:latin typeface="Arial" panose="020B0604020202020204" pitchFamily="34" charset="0"/>
                <a:cs typeface="Arial" panose="020B0604020202020204" pitchFamily="34" charset="0"/>
              </a:rPr>
              <a:t>Research, reports and resources [this can be added to] </a:t>
            </a:r>
          </a:p>
        </p:txBody>
      </p:sp>
      <p:sp>
        <p:nvSpPr>
          <p:cNvPr id="3" name="Content Placeholder 2">
            <a:extLst>
              <a:ext uri="{FF2B5EF4-FFF2-40B4-BE49-F238E27FC236}">
                <a16:creationId xmlns:a16="http://schemas.microsoft.com/office/drawing/2014/main" id="{0FD52729-D836-3DF0-8E22-DAF7397BCFDF}"/>
              </a:ext>
            </a:extLst>
          </p:cNvPr>
          <p:cNvSpPr>
            <a:spLocks noGrp="1"/>
          </p:cNvSpPr>
          <p:nvPr>
            <p:ph idx="1"/>
          </p:nvPr>
        </p:nvSpPr>
        <p:spPr>
          <a:xfrm>
            <a:off x="505691" y="997527"/>
            <a:ext cx="10997045" cy="5370657"/>
          </a:xfrm>
        </p:spPr>
        <p:txBody>
          <a:bodyPr>
            <a:normAutofit/>
          </a:bodyPr>
          <a:lstStyle/>
          <a:p>
            <a:pPr>
              <a:lnSpc>
                <a:spcPct val="120000"/>
              </a:lnSpc>
              <a:spcBef>
                <a:spcPts val="0"/>
              </a:spcBef>
            </a:pPr>
            <a:r>
              <a:rPr lang="en-GB" sz="2000" dirty="0">
                <a:solidFill>
                  <a:srgbClr val="333333"/>
                </a:solidFill>
                <a:latin typeface="Arial" panose="020B0604020202020204" pitchFamily="34" charset="0"/>
                <a:cs typeface="Arial" panose="020B0604020202020204" pitchFamily="34" charset="0"/>
                <a:hlinkClick r:id="rId3"/>
              </a:rPr>
              <a:t>Care Quality Commission (CQC) Interim guidance on our approach to assessing integrated care systems </a:t>
            </a:r>
            <a:r>
              <a:rPr lang="en-GB" sz="2000" dirty="0">
                <a:solidFill>
                  <a:srgbClr val="333333"/>
                </a:solidFill>
                <a:latin typeface="Arial" panose="020B0604020202020204" pitchFamily="34" charset="0"/>
                <a:cs typeface="Arial" panose="020B0604020202020204" pitchFamily="34" charset="0"/>
              </a:rPr>
              <a:t> (2023)</a:t>
            </a:r>
          </a:p>
          <a:p>
            <a:pPr>
              <a:lnSpc>
                <a:spcPct val="120000"/>
              </a:lnSpc>
              <a:spcBef>
                <a:spcPts val="0"/>
              </a:spcBef>
            </a:pPr>
            <a:endParaRPr lang="en-GB" sz="2000" dirty="0">
              <a:solidFill>
                <a:srgbClr val="333333"/>
              </a:solidFill>
              <a:latin typeface="Arial" panose="020B0604020202020204" pitchFamily="34" charset="0"/>
              <a:cs typeface="Arial" panose="020B0604020202020204" pitchFamily="34" charset="0"/>
            </a:endParaRPr>
          </a:p>
          <a:p>
            <a:pPr>
              <a:lnSpc>
                <a:spcPct val="120000"/>
              </a:lnSpc>
              <a:spcBef>
                <a:spcPts val="0"/>
              </a:spcBef>
            </a:pPr>
            <a:r>
              <a:rPr lang="en-GB" sz="2000" b="0" i="0" dirty="0">
                <a:solidFill>
                  <a:srgbClr val="1F999E"/>
                </a:solidFill>
                <a:effectLst/>
                <a:latin typeface="Arial" panose="020B0604020202020204" pitchFamily="34" charset="0"/>
                <a:cs typeface="Arial" panose="020B0604020202020204" pitchFamily="34" charset="0"/>
                <a:hlinkClick r:id="rId4"/>
              </a:rPr>
              <a:t>CQC’s assessment of integrated care systems: what you need to know</a:t>
            </a:r>
            <a:r>
              <a:rPr lang="en-GB" sz="2000" b="0" i="0" dirty="0">
                <a:solidFill>
                  <a:srgbClr val="1F999E"/>
                </a:solidFill>
                <a:effectLst/>
                <a:latin typeface="Arial" panose="020B0604020202020204" pitchFamily="34" charset="0"/>
                <a:cs typeface="Arial" panose="020B0604020202020204" pitchFamily="34" charset="0"/>
              </a:rPr>
              <a:t> </a:t>
            </a:r>
            <a:r>
              <a:rPr lang="en-GB" sz="2000" b="0" i="0" dirty="0">
                <a:effectLst/>
                <a:latin typeface="Arial" panose="020B0604020202020204" pitchFamily="34" charset="0"/>
                <a:cs typeface="Arial" panose="020B0604020202020204" pitchFamily="34" charset="0"/>
              </a:rPr>
              <a:t>(CQC 2023)</a:t>
            </a:r>
          </a:p>
          <a:p>
            <a:pPr marL="0" indent="0">
              <a:lnSpc>
                <a:spcPct val="120000"/>
              </a:lnSpc>
              <a:spcBef>
                <a:spcPts val="0"/>
              </a:spcBef>
              <a:buNone/>
            </a:pPr>
            <a:endParaRPr lang="en-GB" sz="2000" b="0" i="0" dirty="0">
              <a:effectLst/>
              <a:latin typeface="Arial" panose="020B0604020202020204" pitchFamily="34" charset="0"/>
              <a:cs typeface="Arial" panose="020B0604020202020204" pitchFamily="34" charset="0"/>
            </a:endParaRPr>
          </a:p>
          <a:p>
            <a:pPr>
              <a:lnSpc>
                <a:spcPct val="120000"/>
              </a:lnSpc>
              <a:spcBef>
                <a:spcPts val="0"/>
              </a:spcBef>
            </a:pPr>
            <a:r>
              <a:rPr lang="en-GB" sz="2000" dirty="0">
                <a:latin typeface="Arial" panose="020B0604020202020204" pitchFamily="34" charset="0"/>
                <a:cs typeface="Arial" panose="020B0604020202020204" pitchFamily="34" charset="0"/>
                <a:hlinkClick r:id="rId5"/>
              </a:rPr>
              <a:t>Unpaid carers and Care Quality Commission assurance  </a:t>
            </a:r>
            <a:r>
              <a:rPr lang="en-GB" sz="2000" dirty="0">
                <a:latin typeface="Arial" panose="020B0604020202020204" pitchFamily="34" charset="0"/>
                <a:cs typeface="Arial" panose="020B0604020202020204" pitchFamily="34" charset="0"/>
              </a:rPr>
              <a:t>(Partners in Care and Health 2023)</a:t>
            </a:r>
          </a:p>
          <a:p>
            <a:pPr>
              <a:lnSpc>
                <a:spcPct val="120000"/>
              </a:lnSpc>
              <a:spcBef>
                <a:spcPts val="0"/>
              </a:spcBef>
            </a:pPr>
            <a:endParaRPr lang="en-GB" sz="2000" dirty="0">
              <a:latin typeface="Arial" panose="020B0604020202020204" pitchFamily="34" charset="0"/>
              <a:cs typeface="Arial" panose="020B0604020202020204" pitchFamily="34" charset="0"/>
            </a:endParaRPr>
          </a:p>
          <a:p>
            <a:pPr>
              <a:lnSpc>
                <a:spcPct val="120000"/>
              </a:lnSpc>
              <a:spcBef>
                <a:spcPts val="0"/>
              </a:spcBef>
            </a:pPr>
            <a:r>
              <a:rPr lang="en-GB" sz="2000" dirty="0">
                <a:latin typeface="Arial" panose="020B0604020202020204" pitchFamily="34" charset="0"/>
                <a:cs typeface="Arial" panose="020B0604020202020204" pitchFamily="34" charset="0"/>
                <a:hlinkClick r:id="rId6"/>
              </a:rPr>
              <a:t>Ten Things to Do Now to Prepare for CQC Assessment </a:t>
            </a:r>
            <a:r>
              <a:rPr lang="en-GB" sz="2000" dirty="0">
                <a:latin typeface="Arial" panose="020B0604020202020204" pitchFamily="34" charset="0"/>
                <a:cs typeface="Arial" panose="020B0604020202020204" pitchFamily="34" charset="0"/>
              </a:rPr>
              <a:t>(Partners in Care and Health 2023)</a:t>
            </a:r>
          </a:p>
          <a:p>
            <a:pPr>
              <a:lnSpc>
                <a:spcPct val="120000"/>
              </a:lnSpc>
              <a:spcBef>
                <a:spcPts val="0"/>
              </a:spcBef>
            </a:pPr>
            <a:endParaRPr lang="en-GB" sz="2000" dirty="0">
              <a:latin typeface="Arial" panose="020B0604020202020204" pitchFamily="34" charset="0"/>
              <a:cs typeface="Arial" panose="020B0604020202020204" pitchFamily="34" charset="0"/>
            </a:endParaRPr>
          </a:p>
          <a:p>
            <a:pPr>
              <a:lnSpc>
                <a:spcPct val="120000"/>
              </a:lnSpc>
              <a:spcBef>
                <a:spcPts val="0"/>
              </a:spcBef>
            </a:pPr>
            <a:endParaRPr lang="en-GB" sz="2200" dirty="0">
              <a:latin typeface="Arial" panose="020B0604020202020204" pitchFamily="34" charset="0"/>
              <a:cs typeface="Arial" panose="020B0604020202020204" pitchFamily="34" charset="0"/>
            </a:endParaRPr>
          </a:p>
          <a:p>
            <a:endParaRPr lang="en-GB" sz="1900" dirty="0">
              <a:solidFill>
                <a:srgbClr val="1F999E"/>
              </a:solidFill>
              <a:latin typeface="Arial" panose="020B0604020202020204" pitchFamily="34" charset="0"/>
              <a:cs typeface="Arial" panose="020B0604020202020204" pitchFamily="34" charset="0"/>
            </a:endParaRPr>
          </a:p>
          <a:p>
            <a:endParaRPr lang="en-GB" sz="1000" b="0" i="0" dirty="0">
              <a:solidFill>
                <a:srgbClr val="1F999E"/>
              </a:solidFill>
              <a:effectLst/>
              <a:latin typeface="AeonikPro"/>
            </a:endParaRPr>
          </a:p>
          <a:p>
            <a:endParaRPr lang="en-GB" sz="1200" b="1" dirty="0">
              <a:solidFill>
                <a:srgbClr val="333333"/>
              </a:solidFill>
              <a:latin typeface="Source Sans Pro" panose="020B0503030403020204" pitchFamily="34" charset="0"/>
            </a:endParaRPr>
          </a:p>
          <a:p>
            <a:endParaRPr lang="en-GB" sz="1200" b="1" dirty="0">
              <a:solidFill>
                <a:srgbClr val="333333"/>
              </a:solidFill>
              <a:latin typeface="Source Sans Pro" panose="020B0503030403020204" pitchFamily="34" charset="0"/>
            </a:endParaRPr>
          </a:p>
          <a:p>
            <a:endParaRPr lang="en-GB" sz="1200" b="1" i="0" dirty="0">
              <a:solidFill>
                <a:srgbClr val="333333"/>
              </a:solidFill>
              <a:effectLst/>
              <a:latin typeface="Source Sans Pro" panose="020B0503030403020204" pitchFamily="34" charset="0"/>
            </a:endParaRPr>
          </a:p>
          <a:p>
            <a:endParaRPr lang="en-GB" sz="1800" dirty="0">
              <a:latin typeface="Arial" panose="020B0604020202020204" pitchFamily="34" charset="0"/>
              <a:cs typeface="Arial" panose="020B0604020202020204" pitchFamily="34" charset="0"/>
            </a:endParaRPr>
          </a:p>
          <a:p>
            <a:endParaRPr lang="en-GB" sz="18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57745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51CB86-E704-E469-4A02-87E955219930}"/>
              </a:ext>
            </a:extLst>
          </p:cNvPr>
          <p:cNvSpPr>
            <a:spLocks noGrp="1"/>
          </p:cNvSpPr>
          <p:nvPr>
            <p:ph type="ctrTitle"/>
          </p:nvPr>
        </p:nvSpPr>
        <p:spPr>
          <a:xfrm>
            <a:off x="459856" y="261104"/>
            <a:ext cx="10754285" cy="690563"/>
          </a:xfrm>
        </p:spPr>
        <p:txBody>
          <a:bodyPr>
            <a:noAutofit/>
          </a:bodyPr>
          <a:lstStyle/>
          <a:p>
            <a:pPr algn="l"/>
            <a:r>
              <a:rPr lang="en-GB" sz="2400" b="1" dirty="0">
                <a:latin typeface="Arial" panose="020B0604020202020204" pitchFamily="34" charset="0"/>
                <a:cs typeface="Arial" panose="020B0604020202020204" pitchFamily="34" charset="0"/>
              </a:rPr>
              <a:t>Unpaid care: Carers UK </a:t>
            </a:r>
            <a:r>
              <a:rPr lang="en-GB" sz="2400" b="1" dirty="0">
                <a:latin typeface="Arial" panose="020B0604020202020204" pitchFamily="34" charset="0"/>
                <a:cs typeface="Arial" panose="020B0604020202020204" pitchFamily="34" charset="0"/>
                <a:hlinkClick r:id="rId3"/>
              </a:rPr>
              <a:t>State of Caring report 2022</a:t>
            </a:r>
            <a:endParaRPr lang="en-GB" sz="24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4830CA3-DC04-D7F4-5A54-A1BE194D634E}"/>
              </a:ext>
            </a:extLst>
          </p:cNvPr>
          <p:cNvSpPr txBox="1"/>
          <p:nvPr/>
        </p:nvSpPr>
        <p:spPr>
          <a:xfrm>
            <a:off x="459856" y="1107530"/>
            <a:ext cx="11177962" cy="5170646"/>
          </a:xfrm>
          <a:prstGeom prst="rect">
            <a:avLst/>
          </a:prstGeom>
          <a:noFill/>
        </p:spPr>
        <p:txBody>
          <a:bodyPr wrap="square" rtlCol="0">
            <a:spAutoFit/>
          </a:bodyPr>
          <a:lstStyle/>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Carers UK estimate 10.6 million, or one in five, people are an unpaid carer in the UK</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Carers UK estimate the value of unpaid care provided is £193 billion a year, exceeding that of the NHS</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Women are most likely to be providing care, and to be providing more hours of care</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Many carers are facing difficulties in getting NHS treatment, with a third (34 per cent) of respondents waiting for specialist treatment or assessment for over a year</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Two thirds of those (67 per cent) waiting for treatment said that this is having a negative impact on their physical or mental health</a:t>
            </a:r>
          </a:p>
          <a:p>
            <a:pPr marL="342900" indent="-34290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Just over 40 per cent of carers said they haven’t taken a break from their caring role in the last year</a:t>
            </a:r>
          </a:p>
        </p:txBody>
      </p:sp>
    </p:spTree>
    <p:extLst>
      <p:ext uri="{BB962C8B-B14F-4D97-AF65-F5344CB8AC3E}">
        <p14:creationId xmlns:p14="http://schemas.microsoft.com/office/powerpoint/2010/main" val="1089396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51CB86-E704-E469-4A02-87E955219930}"/>
              </a:ext>
            </a:extLst>
          </p:cNvPr>
          <p:cNvSpPr>
            <a:spLocks noGrp="1"/>
          </p:cNvSpPr>
          <p:nvPr>
            <p:ph type="ctrTitle"/>
          </p:nvPr>
        </p:nvSpPr>
        <p:spPr>
          <a:xfrm>
            <a:off x="818747" y="500095"/>
            <a:ext cx="11177962" cy="690563"/>
          </a:xfrm>
        </p:spPr>
        <p:txBody>
          <a:bodyPr>
            <a:noAutofit/>
          </a:bodyPr>
          <a:lstStyle/>
          <a:p>
            <a:pPr algn="l"/>
            <a:r>
              <a:rPr lang="en-GB" sz="2400" b="1" dirty="0">
                <a:latin typeface="Arial" panose="020B0604020202020204" pitchFamily="34" charset="0"/>
                <a:cs typeface="Arial" panose="020B0604020202020204" pitchFamily="34" charset="0"/>
              </a:rPr>
              <a:t>Unpaid care: Carers UK </a:t>
            </a:r>
            <a:r>
              <a:rPr lang="en-GB" sz="2400" b="1" dirty="0">
                <a:latin typeface="Arial" panose="020B0604020202020204" pitchFamily="34" charset="0"/>
                <a:cs typeface="Arial" panose="020B0604020202020204" pitchFamily="34" charset="0"/>
                <a:hlinkClick r:id="rId3"/>
              </a:rPr>
              <a:t>State of Caring report 2022</a:t>
            </a:r>
            <a:r>
              <a:rPr lang="en-GB" sz="2400" b="1" dirty="0">
                <a:latin typeface="Arial" panose="020B0604020202020204" pitchFamily="34" charset="0"/>
                <a:cs typeface="Arial" panose="020B0604020202020204" pitchFamily="34" charset="0"/>
              </a:rPr>
              <a:t> (continued from previous slide)</a:t>
            </a:r>
          </a:p>
        </p:txBody>
      </p:sp>
      <p:sp>
        <p:nvSpPr>
          <p:cNvPr id="4" name="TextBox 3">
            <a:extLst>
              <a:ext uri="{FF2B5EF4-FFF2-40B4-BE49-F238E27FC236}">
                <a16:creationId xmlns:a16="http://schemas.microsoft.com/office/drawing/2014/main" id="{94830CA3-DC04-D7F4-5A54-A1BE194D634E}"/>
              </a:ext>
            </a:extLst>
          </p:cNvPr>
          <p:cNvSpPr txBox="1"/>
          <p:nvPr/>
        </p:nvSpPr>
        <p:spPr>
          <a:xfrm>
            <a:off x="459856" y="1382286"/>
            <a:ext cx="11177962" cy="4093428"/>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Half of all carers (51 per cent) said it took over a year to recognise themselves as a carer, with over a third (36 per cent) taking more than three years to recognise this</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75 per cent of carers worry about managing to juggle work and care going forward</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Carers say they are extremely worried about the future: 61 per cent said they were uncertain about what practical support they might be able to access in the next 12 months</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Carers’ feedback about NHS services can be found on p. 26-30 of the Carers UK report, with recommendations on p.10. including “</a:t>
            </a:r>
            <a:r>
              <a:rPr lang="en-GB" sz="2000" i="1" dirty="0">
                <a:latin typeface="Arial" panose="020B0604020202020204" pitchFamily="34" charset="0"/>
                <a:cs typeface="Arial" panose="020B0604020202020204" pitchFamily="34" charset="0"/>
              </a:rPr>
              <a:t>The NHS needs a strategic and clear delivery approach to identifying carers, across all its structures and delivery mechanisms, so that it is identifying carers systematically and pro-actively… systematic identification must include flagging on the patient’s and the carer’s own patient records</a:t>
            </a:r>
            <a:r>
              <a:rPr lang="en-GB" sz="2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2693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F22800F-1D05-268E-A4FF-D3B4A80E6D9A}"/>
              </a:ext>
            </a:extLst>
          </p:cNvPr>
          <p:cNvSpPr>
            <a:spLocks noGrp="1"/>
          </p:cNvSpPr>
          <p:nvPr>
            <p:ph type="ctrTitle"/>
          </p:nvPr>
        </p:nvSpPr>
        <p:spPr>
          <a:xfrm>
            <a:off x="723900" y="327363"/>
            <a:ext cx="9144000" cy="601663"/>
          </a:xfrm>
        </p:spPr>
        <p:txBody>
          <a:bodyPr>
            <a:normAutofit/>
          </a:bodyPr>
          <a:lstStyle/>
          <a:p>
            <a:pPr algn="l"/>
            <a:r>
              <a:rPr lang="en-GB" sz="2400" b="1" dirty="0">
                <a:latin typeface="Arial" panose="020B0604020202020204" pitchFamily="34" charset="0"/>
                <a:cs typeface="Arial" panose="020B0604020202020204" pitchFamily="34" charset="0"/>
              </a:rPr>
              <a:t>Unpaid care: </a:t>
            </a:r>
            <a:r>
              <a:rPr lang="en-GB" sz="2400" b="1" dirty="0">
                <a:latin typeface="Arial" panose="020B0604020202020204" pitchFamily="34" charset="0"/>
                <a:cs typeface="Arial" panose="020B0604020202020204" pitchFamily="34" charset="0"/>
                <a:hlinkClick r:id="rId3"/>
              </a:rPr>
              <a:t>the 2021 Census data</a:t>
            </a:r>
            <a:endParaRPr lang="en-GB" sz="24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7BBC280-2804-8889-0A6A-A33EA354EF3D}"/>
              </a:ext>
            </a:extLst>
          </p:cNvPr>
          <p:cNvSpPr txBox="1"/>
          <p:nvPr/>
        </p:nvSpPr>
        <p:spPr>
          <a:xfrm>
            <a:off x="521071" y="929026"/>
            <a:ext cx="11149858" cy="5663089"/>
          </a:xfrm>
          <a:prstGeom prst="rect">
            <a:avLst/>
          </a:prstGeom>
          <a:noFill/>
        </p:spPr>
        <p:txBody>
          <a:bodyPr wrap="square" rtlCol="0">
            <a:spAutoFit/>
          </a:bodyPr>
          <a:lstStyle/>
          <a:p>
            <a:pPr marL="342900" indent="-342900" algn="l">
              <a:buFont typeface="Arial" panose="020B0604020202020204" pitchFamily="34" charset="0"/>
              <a:buChar char="•"/>
            </a:pPr>
            <a:r>
              <a:rPr lang="en-GB" sz="2000" b="0" i="0" dirty="0">
                <a:effectLst/>
                <a:latin typeface="Arial" panose="020B0604020202020204" pitchFamily="34" charset="0"/>
                <a:cs typeface="Arial" panose="020B0604020202020204" pitchFamily="34" charset="0"/>
              </a:rPr>
              <a:t>There has been a 152,000 rise since the last census in the number of carers providing over 50 hours of care – with numbers now at just over 1.5 million</a:t>
            </a:r>
          </a:p>
          <a:p>
            <a:pPr algn="l"/>
            <a:endParaRPr lang="en-GB" sz="2000" b="0" i="0" dirty="0">
              <a:effectLst/>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b="0" i="0" dirty="0">
                <a:effectLst/>
                <a:latin typeface="Arial" panose="020B0604020202020204" pitchFamily="34" charset="0"/>
                <a:cs typeface="Arial" panose="020B0604020202020204" pitchFamily="34" charset="0"/>
              </a:rPr>
              <a:t>There’s over a quarter of a million rise in the number of unpaid carers providing 20-49 hours of care since the last census</a:t>
            </a:r>
          </a:p>
          <a:p>
            <a:pPr algn="l"/>
            <a:endParaRPr lang="en-GB" sz="2000" b="0" i="0" dirty="0">
              <a:effectLst/>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b="0" i="0" dirty="0">
                <a:effectLst/>
                <a:latin typeface="Arial" panose="020B0604020202020204" pitchFamily="34" charset="0"/>
                <a:cs typeface="Arial" panose="020B0604020202020204" pitchFamily="34" charset="0"/>
              </a:rPr>
              <a:t>Data shows an overall </a:t>
            </a:r>
            <a:r>
              <a:rPr lang="en-GB" sz="2000" b="1" i="0" dirty="0">
                <a:effectLst/>
                <a:latin typeface="Arial" panose="020B0604020202020204" pitchFamily="34" charset="0"/>
                <a:cs typeface="Arial" panose="020B0604020202020204" pitchFamily="34" charset="0"/>
              </a:rPr>
              <a:t>drop</a:t>
            </a:r>
            <a:r>
              <a:rPr lang="en-GB" sz="2000" b="0" i="0" dirty="0">
                <a:effectLst/>
                <a:latin typeface="Arial" panose="020B0604020202020204" pitchFamily="34" charset="0"/>
                <a:cs typeface="Arial" panose="020B0604020202020204" pitchFamily="34" charset="0"/>
              </a:rPr>
              <a:t> in number of unpaid carers from 5.8 to 5 million unpaid carers - ONS say this may be due to changes to the carer’s question wording between 2011 and 2021, which has impacted on the number of people who self-reported as unpaid carers  </a:t>
            </a:r>
          </a:p>
          <a:p>
            <a:pPr marL="342900" indent="-342900" algn="l">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panose="020B0604020202020204" pitchFamily="34" charset="0"/>
                <a:cs typeface="Arial" panose="020B0604020202020204" pitchFamily="34" charset="0"/>
              </a:rPr>
              <a:t>There’s higher percentage of people providing unpaid care in the most deprived areas in England, compared with the least deprived areas</a:t>
            </a:r>
          </a:p>
          <a:p>
            <a:pPr marL="342900" indent="-342900" algn="l">
              <a:buFont typeface="Arial" panose="020B0604020202020204" pitchFamily="34" charset="0"/>
              <a:buChar char="•"/>
            </a:pPr>
            <a:endParaRPr lang="en-GB" sz="2000" b="0" i="0" dirty="0">
              <a:effectLst/>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a:latin typeface="Arial" panose="020B0604020202020204" pitchFamily="34" charset="0"/>
                <a:cs typeface="Arial" panose="020B0604020202020204" pitchFamily="34" charset="0"/>
              </a:rPr>
              <a:t>There are </a:t>
            </a:r>
            <a:r>
              <a:rPr lang="en-GB" sz="2000" dirty="0">
                <a:latin typeface="Arial" panose="020B0604020202020204" pitchFamily="34" charset="0"/>
                <a:cs typeface="Arial" panose="020B0604020202020204" pitchFamily="34" charset="0"/>
                <a:hlinkClick r:id="rId4"/>
              </a:rPr>
              <a:t>120,000 young carers in England </a:t>
            </a:r>
            <a:r>
              <a:rPr lang="en-GB" sz="2000" dirty="0">
                <a:latin typeface="Arial" panose="020B0604020202020204" pitchFamily="34" charset="0"/>
                <a:cs typeface="Arial" panose="020B0604020202020204" pitchFamily="34" charset="0"/>
              </a:rPr>
              <a:t>aged between five and seventeen</a:t>
            </a:r>
          </a:p>
          <a:p>
            <a:pPr algn="l"/>
            <a:r>
              <a:rPr lang="en-GB" sz="2000" dirty="0">
                <a:highlight>
                  <a:srgbClr val="FFFF00"/>
                </a:highlight>
                <a:latin typeface="Arial" panose="020B0604020202020204" pitchFamily="34" charset="0"/>
                <a:cs typeface="Arial" panose="020B0604020202020204" pitchFamily="34" charset="0"/>
              </a:rPr>
              <a:t>  </a:t>
            </a:r>
          </a:p>
          <a:p>
            <a:pPr marL="342900" indent="-342900" algn="l">
              <a:buFont typeface="Arial" panose="020B0604020202020204" pitchFamily="34" charset="0"/>
              <a:buChar char="•"/>
            </a:pPr>
            <a:r>
              <a:rPr lang="en-GB" sz="2000" dirty="0">
                <a:latin typeface="Arial" panose="020B0604020202020204" pitchFamily="34" charset="0"/>
                <a:cs typeface="Arial" panose="020B0604020202020204" pitchFamily="34" charset="0"/>
              </a:rPr>
              <a:t>The number of young adults aged 18 to 24 providing between 20 to 49 hours of unpaid care per week has risen from 43,950 in the 2011 census, to 71,120 in 2021.</a:t>
            </a:r>
          </a:p>
          <a:p>
            <a:pPr algn="l"/>
            <a:endParaRPr lang="en-GB" sz="2200" b="0"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097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589373" y="505260"/>
            <a:ext cx="11013254"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GB" sz="2400" b="1"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Unpaid Care: Young Carers - </a:t>
            </a:r>
            <a:r>
              <a:rPr kumimoji="0" lang="en-GB" sz="240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hlinkClick r:id="rId3" action="ppaction://hlinkfile"/>
              </a:rPr>
              <a:t>Carers Trust Survey 2023 </a:t>
            </a:r>
            <a:endParaRPr kumimoji="0" lang="en-GB" sz="240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56527" y="1136538"/>
            <a:ext cx="11478945" cy="4708981"/>
          </a:xfrm>
          <a:prstGeom prst="rect">
            <a:avLst/>
          </a:prstGeom>
          <a:noFill/>
        </p:spPr>
        <p:txBody>
          <a:bodyPr wrap="square" rtlCol="0">
            <a:spAutoFit/>
          </a:bodyPr>
          <a:lstStyle/>
          <a:p>
            <a:pPr marL="285750" indent="-285750" algn="l">
              <a:buFont typeface="Arial" panose="020B0604020202020204" pitchFamily="34" charset="0"/>
              <a:buChar char="•"/>
            </a:pPr>
            <a:r>
              <a:rPr lang="en-GB" sz="2000" b="0" i="0" dirty="0">
                <a:effectLst/>
                <a:latin typeface="Arial" panose="020B0604020202020204" pitchFamily="34" charset="0"/>
                <a:cs typeface="Arial" panose="020B0604020202020204" pitchFamily="34" charset="0"/>
              </a:rPr>
              <a:t>The </a:t>
            </a:r>
            <a:r>
              <a:rPr lang="en-GB" sz="2000" b="0" i="0" dirty="0">
                <a:effectLst/>
                <a:latin typeface="Arial" panose="020B0604020202020204" pitchFamily="34" charset="0"/>
                <a:cs typeface="Arial" panose="020B0604020202020204" pitchFamily="34" charset="0"/>
                <a:hlinkClick r:id="rId4"/>
              </a:rPr>
              <a:t>2021 Census reported 120,000 young carers (aged five to 17) in England </a:t>
            </a:r>
            <a:r>
              <a:rPr lang="en-GB" sz="2000" b="0" i="0" dirty="0">
                <a:effectLst/>
                <a:latin typeface="Arial" panose="020B0604020202020204" pitchFamily="34" charset="0"/>
                <a:cs typeface="Arial" panose="020B0604020202020204" pitchFamily="34" charset="0"/>
              </a:rPr>
              <a:t> however Carers Trust and others think there is </a:t>
            </a:r>
            <a:r>
              <a:rPr lang="en-GB" sz="2000" dirty="0">
                <a:latin typeface="Arial" panose="020B0604020202020204" pitchFamily="34" charset="0"/>
                <a:cs typeface="Arial" panose="020B0604020202020204" pitchFamily="34" charset="0"/>
              </a:rPr>
              <a:t>significant under-reporting with some </a:t>
            </a:r>
            <a:r>
              <a:rPr lang="en-GB" sz="2000" dirty="0">
                <a:latin typeface="Arial" panose="020B0604020202020204" pitchFamily="34" charset="0"/>
                <a:cs typeface="Arial" panose="020B0604020202020204" pitchFamily="34" charset="0"/>
                <a:hlinkClick r:id="rId5"/>
              </a:rPr>
              <a:t>studies </a:t>
            </a:r>
            <a:r>
              <a:rPr lang="en-GB" sz="2000" dirty="0">
                <a:latin typeface="Arial" panose="020B0604020202020204" pitchFamily="34" charset="0"/>
                <a:cs typeface="Arial" panose="020B0604020202020204" pitchFamily="34" charset="0"/>
              </a:rPr>
              <a:t>suggesting the figure is as high as 700,000 UK-wide</a:t>
            </a:r>
          </a:p>
          <a:p>
            <a:pPr algn="l"/>
            <a:endParaRPr lang="en-GB" sz="2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dirty="0">
                <a:latin typeface="Arial" panose="020B0604020202020204" pitchFamily="34" charset="0"/>
                <a:cs typeface="Arial" panose="020B0604020202020204" pitchFamily="34" charset="0"/>
              </a:rPr>
              <a:t>On average, young carers are caring for three years before being identified</a:t>
            </a:r>
          </a:p>
          <a:p>
            <a:pPr marL="285750" indent="-285750" algn="l">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2000" dirty="0">
                <a:latin typeface="Arial" panose="020B0604020202020204" pitchFamily="34" charset="0"/>
                <a:cs typeface="Arial" panose="020B0604020202020204" pitchFamily="34" charset="0"/>
                <a:hlinkClick r:id="rId6"/>
              </a:rPr>
              <a:t>Multiple research studies </a:t>
            </a:r>
            <a:r>
              <a:rPr lang="en-GB" sz="2000" dirty="0">
                <a:latin typeface="Arial" panose="020B0604020202020204" pitchFamily="34" charset="0"/>
                <a:cs typeface="Arial" panose="020B0604020202020204" pitchFamily="34" charset="0"/>
              </a:rPr>
              <a:t>have found that young carers have poorer physical mental health, compared to their peers- but more research is needed</a:t>
            </a:r>
          </a:p>
          <a:p>
            <a:pPr marL="285750" indent="-285750" algn="l">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b="0" i="0" dirty="0">
                <a:solidFill>
                  <a:srgbClr val="000000"/>
                </a:solidFill>
                <a:effectLst/>
                <a:latin typeface="Helvetica Neue"/>
                <a:hlinkClick r:id="rId7"/>
              </a:rPr>
              <a:t>The COVID Social Mobility and Opportunities Study </a:t>
            </a:r>
            <a:r>
              <a:rPr lang="en-US" sz="2000" b="0" i="0" dirty="0">
                <a:solidFill>
                  <a:srgbClr val="000000"/>
                </a:solidFill>
                <a:effectLst/>
                <a:latin typeface="Helvetica Neue"/>
              </a:rPr>
              <a:t>found young carers are more likely to report psychological distress, self-harm and make attempts on their life</a:t>
            </a:r>
          </a:p>
          <a:p>
            <a:pPr marL="285750" indent="-285750">
              <a:buFont typeface="Arial" panose="020B0604020202020204" pitchFamily="34" charset="0"/>
              <a:buChar char="•"/>
            </a:pPr>
            <a:endParaRPr lang="en-US" sz="2000" b="0" i="0" dirty="0">
              <a:solidFill>
                <a:srgbClr val="000000"/>
              </a:solidFill>
              <a:effectLst/>
              <a:latin typeface="Helvetica Neue"/>
            </a:endParaRPr>
          </a:p>
          <a:p>
            <a:pPr marL="285750" indent="-285750">
              <a:buFont typeface="Arial" panose="020B0604020202020204" pitchFamily="34" charset="0"/>
              <a:buChar char="•"/>
            </a:pPr>
            <a:r>
              <a:rPr lang="en-US" sz="2000" dirty="0">
                <a:solidFill>
                  <a:srgbClr val="000000"/>
                </a:solidFill>
                <a:latin typeface="Helvetica Neue"/>
                <a:hlinkClick r:id="rId8"/>
              </a:rPr>
              <a:t>According to the Me-We Young Carers project </a:t>
            </a:r>
            <a:r>
              <a:rPr lang="en-US" sz="2000" b="0" i="0" dirty="0">
                <a:solidFill>
                  <a:srgbClr val="000000"/>
                </a:solidFill>
                <a:effectLst/>
                <a:latin typeface="Helvetica Neue"/>
              </a:rPr>
              <a:t>about three in ten adolescent young carers in the UK think about self-harming, and more than ten per cent contemplate harming others</a:t>
            </a:r>
          </a:p>
          <a:p>
            <a:pPr marL="285750" indent="-285750">
              <a:buFont typeface="Arial" panose="020B0604020202020204" pitchFamily="34" charset="0"/>
              <a:buChar char="•"/>
            </a:pPr>
            <a:r>
              <a:rPr lang="en-GB" sz="2000" dirty="0">
                <a:solidFill>
                  <a:schemeClr val="bg1"/>
                </a:solidFill>
                <a:latin typeface="Arial" panose="020B0604020202020204" pitchFamily="34" charset="0"/>
                <a:cs typeface="Arial" panose="020B0604020202020204" pitchFamily="34" charset="0"/>
              </a:rPr>
              <a:t>c</a:t>
            </a:r>
            <a:r>
              <a:rPr lang="en-GB" sz="2000" b="0" i="0" dirty="0">
                <a:solidFill>
                  <a:schemeClr val="bg1"/>
                </a:solidFill>
                <a:effectLst/>
                <a:latin typeface="Arial" panose="020B0604020202020204" pitchFamily="34" charset="0"/>
                <a:cs typeface="Arial" panose="020B0604020202020204" pitchFamily="34" charset="0"/>
              </a:rPr>
              <a:t>arer’s experience of hospital discharge - </a:t>
            </a:r>
            <a:r>
              <a:rPr lang="en-GB" sz="2000" dirty="0">
                <a:solidFill>
                  <a:schemeClr val="bg1"/>
                </a:solidFill>
                <a:hlinkClick r:id="rId9">
                  <a:extLst>
                    <a:ext uri="{A12FA001-AC4F-418D-AE19-62706E023703}">
                      <ahyp:hlinkClr xmlns:ahyp="http://schemas.microsoft.com/office/drawing/2018/hyperlinkcolor" val="tx"/>
                    </a:ext>
                  </a:extLst>
                </a:hlinkClick>
              </a:rPr>
              <a:t>James' Story - YouTube</a:t>
            </a:r>
            <a:endParaRPr lang="en-GB" sz="2000" b="0" i="0" dirty="0">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1695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589373" y="505260"/>
            <a:ext cx="11013254" cy="8309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GB" sz="2400" b="1"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Unpaid Care: Young Carers - </a:t>
            </a:r>
            <a:r>
              <a:rPr kumimoji="0" lang="en-GB" sz="240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hlinkClick r:id="rId3" action="ppaction://hlinkfile"/>
              </a:rPr>
              <a:t>Carers Trust Survey 2023 </a:t>
            </a:r>
            <a:r>
              <a:rPr kumimoji="0" lang="en-GB" sz="2400" i="0" u="none" strike="noStrike" kern="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(continued from previous slide)</a:t>
            </a:r>
          </a:p>
        </p:txBody>
      </p:sp>
      <p:sp>
        <p:nvSpPr>
          <p:cNvPr id="2" name="TextBox 1"/>
          <p:cNvSpPr txBox="1"/>
          <p:nvPr/>
        </p:nvSpPr>
        <p:spPr>
          <a:xfrm>
            <a:off x="589373" y="1408994"/>
            <a:ext cx="11478945" cy="4708981"/>
          </a:xfrm>
          <a:prstGeom prst="rect">
            <a:avLst/>
          </a:prstGeom>
          <a:noFill/>
        </p:spPr>
        <p:txBody>
          <a:bodyPr wrap="square" rtlCol="0">
            <a:spAutoFit/>
          </a:bodyPr>
          <a:lstStyle/>
          <a:p>
            <a:pPr marL="285750" indent="-285750">
              <a:buFont typeface="Arial" panose="020B0604020202020204" pitchFamily="34" charset="0"/>
              <a:buChar char="•"/>
            </a:pPr>
            <a:r>
              <a:rPr lang="en-GB" sz="2000" b="0" i="0" dirty="0">
                <a:solidFill>
                  <a:srgbClr val="000000"/>
                </a:solidFill>
                <a:effectLst/>
                <a:latin typeface="Helvetica Neue"/>
              </a:rPr>
              <a:t>Carers Trust survey found more than half of young carers and young adult carers (51 per cent) reported that they care for 20-49 hours each week</a:t>
            </a:r>
          </a:p>
          <a:p>
            <a:pPr marL="285750" indent="-285750">
              <a:buFont typeface="Arial" panose="020B0604020202020204" pitchFamily="34" charset="0"/>
              <a:buChar char="•"/>
            </a:pPr>
            <a:endParaRPr lang="en-GB" sz="2000" b="0" i="0" dirty="0">
              <a:solidFill>
                <a:srgbClr val="000000"/>
              </a:solidFill>
              <a:effectLst/>
              <a:latin typeface="Helvetica Neue"/>
            </a:endParaRPr>
          </a:p>
          <a:p>
            <a:pPr marL="285750" indent="-285750">
              <a:buFont typeface="Arial" panose="020B0604020202020204" pitchFamily="34" charset="0"/>
              <a:buChar char="•"/>
            </a:pPr>
            <a:r>
              <a:rPr lang="en-GB" sz="2000" dirty="0">
                <a:solidFill>
                  <a:srgbClr val="000000"/>
                </a:solidFill>
                <a:latin typeface="Helvetica Neue"/>
              </a:rPr>
              <a:t>56 per cent</a:t>
            </a:r>
            <a:r>
              <a:rPr lang="en-GB" sz="2000" b="0" i="0" dirty="0">
                <a:solidFill>
                  <a:srgbClr val="000000"/>
                </a:solidFill>
                <a:effectLst/>
                <a:latin typeface="Helvetica Neue"/>
              </a:rPr>
              <a:t> of young carers and young adult carers said the time they spend caring has increased in the last year, and 47</a:t>
            </a:r>
            <a:r>
              <a:rPr lang="en-GB" sz="2000" dirty="0">
                <a:solidFill>
                  <a:srgbClr val="000000"/>
                </a:solidFill>
                <a:latin typeface="Helvetica Neue"/>
              </a:rPr>
              <a:t> per cent </a:t>
            </a:r>
            <a:r>
              <a:rPr lang="en-GB" sz="2000" b="0" i="0" dirty="0">
                <a:solidFill>
                  <a:srgbClr val="000000"/>
                </a:solidFill>
                <a:effectLst/>
                <a:latin typeface="Helvetica Neue"/>
              </a:rPr>
              <a:t>now care for more people than they used to</a:t>
            </a:r>
          </a:p>
          <a:p>
            <a:pPr marL="285750" indent="-285750">
              <a:buFont typeface="Arial" panose="020B0604020202020204" pitchFamily="34" charset="0"/>
              <a:buChar char="•"/>
            </a:pPr>
            <a:endParaRPr lang="en-GB" sz="2000" b="0" i="0" dirty="0">
              <a:solidFill>
                <a:srgbClr val="000000"/>
              </a:solidFill>
              <a:effectLst/>
              <a:latin typeface="Helvetica Neue"/>
            </a:endParaRPr>
          </a:p>
          <a:p>
            <a:pPr marL="285750" indent="-285750">
              <a:buFont typeface="Arial" panose="020B0604020202020204" pitchFamily="34" charset="0"/>
              <a:buChar char="•"/>
            </a:pPr>
            <a:r>
              <a:rPr lang="en-GB" sz="2000" dirty="0">
                <a:solidFill>
                  <a:srgbClr val="000000"/>
                </a:solidFill>
                <a:latin typeface="Helvetica Neue"/>
              </a:rPr>
              <a:t>44 per cent</a:t>
            </a:r>
            <a:r>
              <a:rPr lang="en-GB" sz="2000" b="0" i="0" dirty="0">
                <a:solidFill>
                  <a:srgbClr val="000000"/>
                </a:solidFill>
                <a:effectLst/>
                <a:latin typeface="Helvetica Neue"/>
              </a:rPr>
              <a:t> ‘always’ or ‘usually’ feel stressed because of being a young carer or young adult carer, and 27 per cent either ‘never’ or ‘not often’ feel they get enough sleep</a:t>
            </a:r>
          </a:p>
          <a:p>
            <a:pPr marL="285750" indent="-285750">
              <a:buFont typeface="Arial" panose="020B0604020202020204" pitchFamily="34" charset="0"/>
              <a:buChar char="•"/>
            </a:pPr>
            <a:endParaRPr lang="en-GB" sz="2000" b="0" i="0" dirty="0">
              <a:solidFill>
                <a:srgbClr val="000000"/>
              </a:solidFill>
              <a:effectLst/>
              <a:latin typeface="Helvetica Neue"/>
            </a:endParaRPr>
          </a:p>
          <a:p>
            <a:pPr marL="285750" indent="-285750">
              <a:buFont typeface="Arial" panose="020B0604020202020204" pitchFamily="34" charset="0"/>
              <a:buChar char="•"/>
            </a:pPr>
            <a:r>
              <a:rPr lang="en-GB" sz="2000" dirty="0">
                <a:solidFill>
                  <a:srgbClr val="000000"/>
                </a:solidFill>
                <a:latin typeface="Helvetica Neue"/>
              </a:rPr>
              <a:t>One </a:t>
            </a:r>
            <a:r>
              <a:rPr lang="en-GB" sz="2000" b="0" i="0" dirty="0">
                <a:solidFill>
                  <a:srgbClr val="000000"/>
                </a:solidFill>
                <a:effectLst/>
                <a:latin typeface="Helvetica Neue"/>
              </a:rPr>
              <a:t>in </a:t>
            </a:r>
            <a:r>
              <a:rPr lang="en-GB" sz="2000" dirty="0">
                <a:solidFill>
                  <a:srgbClr val="000000"/>
                </a:solidFill>
                <a:latin typeface="Helvetica Neue"/>
              </a:rPr>
              <a:t>three</a:t>
            </a:r>
            <a:r>
              <a:rPr lang="en-GB" sz="2000" b="0" i="0" dirty="0">
                <a:solidFill>
                  <a:srgbClr val="000000"/>
                </a:solidFill>
                <a:effectLst/>
                <a:latin typeface="Helvetica Neue"/>
              </a:rPr>
              <a:t> young carers and young adult carers (37 per cent) said the NHS did not understand their needs as an unpaid carer either ‘very well’ or ‘at all’.</a:t>
            </a:r>
          </a:p>
          <a:p>
            <a:pPr marL="285750" indent="-285750">
              <a:buFont typeface="Arial" panose="020B0604020202020204" pitchFamily="34" charset="0"/>
              <a:buChar char="•"/>
            </a:pPr>
            <a:endParaRPr lang="en-GB" sz="2000" b="0" i="0" dirty="0">
              <a:solidFill>
                <a:srgbClr val="000000"/>
              </a:solidFill>
              <a:effectLst/>
              <a:latin typeface="Helvetica Neue"/>
            </a:endParaRPr>
          </a:p>
          <a:p>
            <a:pPr marL="285750" indent="-285750">
              <a:buFont typeface="Arial" panose="020B0604020202020204" pitchFamily="34" charset="0"/>
              <a:buChar char="•"/>
            </a:pPr>
            <a:r>
              <a:rPr lang="en-GB" sz="2000" b="0" i="0" dirty="0">
                <a:solidFill>
                  <a:srgbClr val="000000"/>
                </a:solidFill>
                <a:effectLst/>
                <a:latin typeface="Helvetica Neue"/>
              </a:rPr>
              <a:t>Support for their mental health was one of the top priorities identified by young carers and young adult carers.</a:t>
            </a:r>
            <a:r>
              <a:rPr lang="en-GB" sz="2000" b="0" i="0" dirty="0">
                <a:solidFill>
                  <a:schemeClr val="bg1"/>
                </a:solidFill>
                <a:effectLst/>
                <a:latin typeface="Arial" panose="020B0604020202020204" pitchFamily="34" charset="0"/>
                <a:cs typeface="Arial" panose="020B0604020202020204" pitchFamily="34" charset="0"/>
              </a:rPr>
              <a:t>ng </a:t>
            </a:r>
            <a:r>
              <a:rPr lang="en-GB" sz="2000" dirty="0">
                <a:solidFill>
                  <a:schemeClr val="bg1"/>
                </a:solidFill>
                <a:latin typeface="Arial" panose="020B0604020202020204" pitchFamily="34" charset="0"/>
                <a:cs typeface="Arial" panose="020B0604020202020204" pitchFamily="34" charset="0"/>
              </a:rPr>
              <a:t>c</a:t>
            </a:r>
            <a:r>
              <a:rPr lang="en-GB" sz="2000" b="0" i="0" dirty="0">
                <a:solidFill>
                  <a:schemeClr val="bg1"/>
                </a:solidFill>
                <a:effectLst/>
                <a:latin typeface="Arial" panose="020B0604020202020204" pitchFamily="34" charset="0"/>
                <a:cs typeface="Arial" panose="020B0604020202020204" pitchFamily="34" charset="0"/>
              </a:rPr>
              <a:t>arer’s experience of hospital discharge - </a:t>
            </a:r>
            <a:r>
              <a:rPr lang="en-GB" sz="2000" dirty="0">
                <a:solidFill>
                  <a:schemeClr val="bg1"/>
                </a:solidFill>
                <a:hlinkClick r:id="rId4">
                  <a:extLst>
                    <a:ext uri="{A12FA001-AC4F-418D-AE19-62706E023703}">
                      <ahyp:hlinkClr xmlns:ahyp="http://schemas.microsoft.com/office/drawing/2018/hyperlinkcolor" val="tx"/>
                    </a:ext>
                  </a:extLst>
                </a:hlinkClick>
              </a:rPr>
              <a:t>James' Story - YouTube</a:t>
            </a:r>
            <a:endParaRPr lang="en-GB" sz="2000" b="0" i="0" dirty="0">
              <a:solidFill>
                <a:schemeClr val="bg1"/>
              </a:solidFill>
              <a:effectLst/>
              <a:latin typeface="Arial" panose="020B0604020202020204" pitchFamily="34" charset="0"/>
              <a:cs typeface="Arial" panose="020B0604020202020204" pitchFamily="34" charset="0"/>
            </a:endParaRPr>
          </a:p>
          <a:p>
            <a:pPr algn="l"/>
            <a:endParaRPr lang="en-GB" sz="2000" dirty="0">
              <a:solidFill>
                <a:srgbClr val="0563C1"/>
              </a:solidFill>
              <a:hlinkClick r:id="rId5">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23516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F90F-CB24-B4A8-484C-130B9FAF165D}"/>
              </a:ext>
            </a:extLst>
          </p:cNvPr>
          <p:cNvSpPr txBox="1">
            <a:spLocks noGrp="1"/>
          </p:cNvSpPr>
          <p:nvPr>
            <p:ph type="title" idx="4294967295"/>
          </p:nvPr>
        </p:nvSpPr>
        <p:spPr>
          <a:xfrm>
            <a:off x="514101" y="254634"/>
            <a:ext cx="10515600" cy="6298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Legislative context -</a:t>
            </a:r>
            <a:r>
              <a:rPr kumimoji="0" lang="en-GB" sz="2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The Health and Care Act 2022  </a:t>
            </a:r>
          </a:p>
        </p:txBody>
      </p:sp>
      <p:sp>
        <p:nvSpPr>
          <p:cNvPr id="4" name="TextBox 3">
            <a:extLst>
              <a:ext uri="{FF2B5EF4-FFF2-40B4-BE49-F238E27FC236}">
                <a16:creationId xmlns:a16="http://schemas.microsoft.com/office/drawing/2014/main" id="{5CBFB7FE-A254-F6A2-2A42-CEA29D903945}"/>
              </a:ext>
            </a:extLst>
          </p:cNvPr>
          <p:cNvSpPr txBox="1"/>
          <p:nvPr/>
        </p:nvSpPr>
        <p:spPr>
          <a:xfrm>
            <a:off x="514101" y="884450"/>
            <a:ext cx="10794501" cy="5632311"/>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For a more </a:t>
            </a:r>
            <a:r>
              <a:rPr lang="en-GB" sz="2000" b="1" dirty="0">
                <a:latin typeface="Arial" panose="020B0604020202020204" pitchFamily="34" charset="0"/>
                <a:cs typeface="Arial" panose="020B0604020202020204" pitchFamily="34" charset="0"/>
                <a:hlinkClick r:id="rId3"/>
              </a:rPr>
              <a:t>detailed briefing </a:t>
            </a:r>
            <a:r>
              <a:rPr lang="en-GB" sz="2000" b="1" dirty="0">
                <a:latin typeface="Arial" panose="020B0604020202020204" pitchFamily="34" charset="0"/>
                <a:cs typeface="Arial" panose="020B0604020202020204" pitchFamily="34" charset="0"/>
              </a:rPr>
              <a:t>see the LGA website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The Health and Care Act 2022 outlines several duties on the NHS and Integrated Care Boards (ICBs) relevant to unpaid carers:</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Extended duty on NHS England and ICBs to consult “carers and representatives” about the planning and development of commissioning arrangements for their services, or changes to these services which may affect them</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Extending the requirement to co-operate between NHS bodies, and between NHS bodies and local authorities, about which the Secretary of State may publish guidance</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 duty of integrated care boards to promote the involvement of carers in decisions relating to prevention, diagnosis, treatment or care in relation to patients</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A duty to involve carers in decisions and planning when discharging patients from hospital with care and support needs.</a:t>
            </a:r>
          </a:p>
          <a:p>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541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6F90F-CB24-B4A8-484C-130B9FAF165D}"/>
              </a:ext>
            </a:extLst>
          </p:cNvPr>
          <p:cNvSpPr txBox="1">
            <a:spLocks noGrp="1"/>
          </p:cNvSpPr>
          <p:nvPr>
            <p:ph type="title" idx="4294967295"/>
          </p:nvPr>
        </p:nvSpPr>
        <p:spPr>
          <a:xfrm>
            <a:off x="666672" y="303841"/>
            <a:ext cx="10515600" cy="6298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The Legislative context – The Care </a:t>
            </a:r>
            <a:r>
              <a:rPr kumimoji="0" lang="en-GB" sz="240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Act 2014</a:t>
            </a:r>
            <a:endPar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TextBox 3">
            <a:extLst>
              <a:ext uri="{FF2B5EF4-FFF2-40B4-BE49-F238E27FC236}">
                <a16:creationId xmlns:a16="http://schemas.microsoft.com/office/drawing/2014/main" id="{5CBFB7FE-A254-F6A2-2A42-CEA29D903945}"/>
              </a:ext>
            </a:extLst>
          </p:cNvPr>
          <p:cNvSpPr txBox="1"/>
          <p:nvPr/>
        </p:nvSpPr>
        <p:spPr>
          <a:xfrm>
            <a:off x="511635" y="952626"/>
            <a:ext cx="11531429" cy="5324535"/>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hlinkClick r:id="rId3"/>
              </a:rPr>
              <a:t>Statutory guidance for councils</a:t>
            </a:r>
            <a:r>
              <a:rPr lang="en-GB" sz="2000" dirty="0">
                <a:latin typeface="Arial" panose="020B0604020202020204" pitchFamily="34" charset="0"/>
                <a:cs typeface="Arial" panose="020B0604020202020204" pitchFamily="34" charset="0"/>
              </a:rPr>
              <a:t> sets out their duties towards unpaid carers including: </a:t>
            </a:r>
          </a:p>
          <a:p>
            <a:pPr marL="285750" indent="-28575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Parity of esteem with those being cared for, and entitlements to support in their own right</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A universal information and advice service for all local carers to help them prevent, reduce or delay longer-term needs for care and help them look after their own wellbeing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Eligibility for an assessment is based solely on a carer having the ‘appearance of need’ for care and support and must be offered by councils where this is the case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Eligibility for support is based solely on whether the carer’s role has a ‘significant impact’ on their wellbeing and as a result they are unable to achieve one or more of the </a:t>
            </a:r>
            <a:r>
              <a:rPr lang="en-GB" sz="2000" dirty="0">
                <a:latin typeface="Arial" panose="020B0604020202020204" pitchFamily="34" charset="0"/>
                <a:cs typeface="Arial" panose="020B0604020202020204" pitchFamily="34" charset="0"/>
                <a:hlinkClick r:id="rId4"/>
              </a:rPr>
              <a:t>wellbeing outcomes </a:t>
            </a:r>
            <a:r>
              <a:rPr lang="en-GB" sz="2000" dirty="0">
                <a:latin typeface="Arial" panose="020B0604020202020204" pitchFamily="34" charset="0"/>
                <a:cs typeface="Arial" panose="020B0604020202020204" pitchFamily="34" charset="0"/>
              </a:rPr>
              <a:t>set out in the Care Act regulations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There are no requirements for carers to be providing substantial and regular amounts of care, or for a set number of hours, to be eligible for an assessment. This is important where carers may be providing care that fluctuates over time</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Carers have entitlements to advocacy, information, advice, personal budgets, and direct payments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Councils must conduct a transition assessment when a carer is likely to have needs for care and support under the Care Act when they, or the person they care for, transitions to the adult system. This includes young carers, and a child’s carer (or parent-carer).</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7194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6b1c525-3a49-40c3-b0e9-0d28b7c8e939" xsi:nil="true"/>
    <lcf76f155ced4ddcb4097134ff3c332f xmlns="b7e11b3a-5500-4aae-aa71-aee60fe757c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86B0C2130FCD7448C75A3932297FCD0" ma:contentTypeVersion="11" ma:contentTypeDescription="Create a new document." ma:contentTypeScope="" ma:versionID="51e9b63c716bdd007324ea9db01f8952">
  <xsd:schema xmlns:xsd="http://www.w3.org/2001/XMLSchema" xmlns:xs="http://www.w3.org/2001/XMLSchema" xmlns:p="http://schemas.microsoft.com/office/2006/metadata/properties" xmlns:ns2="b7e11b3a-5500-4aae-aa71-aee60fe757c6" xmlns:ns3="66b1c525-3a49-40c3-b0e9-0d28b7c8e939" targetNamespace="http://schemas.microsoft.com/office/2006/metadata/properties" ma:root="true" ma:fieldsID="d73b231299c656c99742c5de184f8416" ns2:_="" ns3:_="">
    <xsd:import namespace="b7e11b3a-5500-4aae-aa71-aee60fe757c6"/>
    <xsd:import namespace="66b1c525-3a49-40c3-b0e9-0d28b7c8e93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e11b3a-5500-4aae-aa71-aee60fe757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23a573-f4b2-49c1-a657-d409971bfaf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b1c525-3a49-40c3-b0e9-0d28b7c8e93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cf986b5-b53d-49c9-bfd6-2853add1aefc}" ma:internalName="TaxCatchAll" ma:showField="CatchAllData" ma:web="66b1c525-3a49-40c3-b0e9-0d28b7c8e9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61C093-832F-4AF6-8621-9C9643E51617}">
  <ds:schemaRefs>
    <ds:schemaRef ds:uri="http://schemas.microsoft.com/sharepoint/v3/contenttype/forms"/>
  </ds:schemaRefs>
</ds:datastoreItem>
</file>

<file path=customXml/itemProps2.xml><?xml version="1.0" encoding="utf-8"?>
<ds:datastoreItem xmlns:ds="http://schemas.openxmlformats.org/officeDocument/2006/customXml" ds:itemID="{167023BA-26A6-4EDB-A84D-EB80B930AE0C}">
  <ds:schemaRefs>
    <ds:schemaRef ds:uri="http://purl.org/dc/elements/1.1/"/>
    <ds:schemaRef ds:uri="http://schemas.microsoft.com/office/2006/metadata/properties"/>
    <ds:schemaRef ds:uri="http://purl.org/dc/terms/"/>
    <ds:schemaRef ds:uri="http://schemas.microsoft.com/office/2006/documentManagement/types"/>
    <ds:schemaRef ds:uri="66b1c525-3a49-40c3-b0e9-0d28b7c8e939"/>
    <ds:schemaRef ds:uri="http://purl.org/dc/dcmitype/"/>
    <ds:schemaRef ds:uri="b7e11b3a-5500-4aae-aa71-aee60fe757c6"/>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957E6BC-9732-4D95-BA6E-A08B32F56A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e11b3a-5500-4aae-aa71-aee60fe757c6"/>
    <ds:schemaRef ds:uri="66b1c525-3a49-40c3-b0e9-0d28b7c8e9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2735</TotalTime>
  <Words>2841</Words>
  <Application>Microsoft Office PowerPoint</Application>
  <PresentationFormat>Widescreen</PresentationFormat>
  <Paragraphs>211</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AeonikPro</vt:lpstr>
      <vt:lpstr>Arial</vt:lpstr>
      <vt:lpstr>Calibri</vt:lpstr>
      <vt:lpstr>Calibri Light</vt:lpstr>
      <vt:lpstr>Helvetica Neue</vt:lpstr>
      <vt:lpstr>Roboto</vt:lpstr>
      <vt:lpstr>Source Sans Pro</vt:lpstr>
      <vt:lpstr>Office Theme</vt:lpstr>
      <vt:lpstr>Introduction</vt:lpstr>
      <vt:lpstr>Your title slide</vt:lpstr>
      <vt:lpstr>Unpaid care: Carers UK State of Caring report 2022</vt:lpstr>
      <vt:lpstr>Unpaid care: Carers UK State of Caring report 2022 (continued from previous slide)</vt:lpstr>
      <vt:lpstr>Unpaid care: the 2021 Census data</vt:lpstr>
      <vt:lpstr>Unpaid Care: Young Carers - Carers Trust Survey 2023 </vt:lpstr>
      <vt:lpstr>Unpaid Care: Young Carers - Carers Trust Survey 2023 (continued from previous slide)</vt:lpstr>
      <vt:lpstr>Legislative context - The Health and Care Act 2022  </vt:lpstr>
      <vt:lpstr>The Legislative context – The Care Act 2014</vt:lpstr>
      <vt:lpstr>The ‘I’ statements from People at the Heart of Care</vt:lpstr>
      <vt:lpstr>Legislative context – coming up…</vt:lpstr>
      <vt:lpstr>Guidance and toolkits</vt:lpstr>
      <vt:lpstr>What does the NHS Long Term Plan say about carers? </vt:lpstr>
      <vt:lpstr>What role do Integrated Care Boards have in better supporting unpaid carers in their area?</vt:lpstr>
      <vt:lpstr>What role do Integrated Care Boards have in better supporting unpaid carers in their area? (continued from previous slide)</vt:lpstr>
      <vt:lpstr>Recommendations for integrated care systems-next steps</vt:lpstr>
      <vt:lpstr>[Placeholder slide to drop in examples of local good practice examples of systems valuing unpaid carers and any recommendations you’d like to make] </vt:lpstr>
      <vt:lpstr>Research, reports and resources [this can be added to] </vt:lpstr>
      <vt:lpstr>Research, reports and resources [this can be added to] </vt:lpstr>
      <vt:lpstr>Research, reports and resources [this can be added to] </vt:lpstr>
    </vt:vector>
  </TitlesOfParts>
  <Company>Portsmouth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Unpaid carers slides template for Integrated Care Systems</dc:title>
  <dc:creator>Elliott, Lucy</dc:creator>
  <cp:keywords>Partners in Care and Health</cp:keywords>
  <cp:lastModifiedBy>Billie Jeyes</cp:lastModifiedBy>
  <cp:revision>268</cp:revision>
  <dcterms:created xsi:type="dcterms:W3CDTF">2018-05-30T11:39:25Z</dcterms:created>
  <dcterms:modified xsi:type="dcterms:W3CDTF">2024-02-14T15:24:27Z</dcterms:modified>
  <cp:category>Unpaid carers slides template for Integrated Care Systems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0x010100F86B0C2130FCD7448C75A3932297FCD0</vt:lpwstr>
  </property>
  <property fmtid="{D5CDD505-2E9C-101B-9397-08002B2CF9AE}" pid="3" name="MediaServiceImageTags">
    <vt:lpwstr/>
  </property>
</Properties>
</file>