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860" r:id="rId2"/>
    <p:sldId id="2861" r:id="rId3"/>
    <p:sldId id="2863" r:id="rId4"/>
    <p:sldId id="2866" r:id="rId5"/>
    <p:sldId id="2864" r:id="rId6"/>
    <p:sldId id="314" r:id="rId7"/>
    <p:sldId id="2865" r:id="rId8"/>
    <p:sldId id="2867" r:id="rId9"/>
    <p:sldId id="285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B39F16-26AE-49B0-BC74-BC97B6360032}" v="3" dt="2025-07-18T16:42:44.4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1C688D-ECB4-481E-ACF4-C7804FEC97BB}" type="datetimeFigureOut">
              <a:rPr lang="en-GB" smtClean="0"/>
              <a:t>22/07/2025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D89827-C188-470E-A321-07070DB4C149}" type="slidenum">
              <a:rPr lang="en-GB" smtClean="0"/>
              <a:t>‹#›</a:t>
            </a:fld>
            <a:endParaRPr lang="en-GB"/>
          </a:p>
        </p:txBody>
      </p:sp>
    </p:spTree>
    <p:extLst>
      <p:ext uri="{BB962C8B-B14F-4D97-AF65-F5344CB8AC3E}">
        <p14:creationId xmlns:p14="http://schemas.microsoft.com/office/powerpoint/2010/main" val="1873302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a:solidFill>
                  <a:schemeClr val="tx1"/>
                </a:solidFill>
                <a:effectLst/>
                <a:latin typeface="+mn-lt"/>
                <a:ea typeface="+mn-ea"/>
                <a:cs typeface="+mn-cs"/>
              </a:rPr>
              <a:t>Importance of our people</a:t>
            </a:r>
          </a:p>
          <a:p>
            <a:pPr lvl="0"/>
            <a:r>
              <a:rPr lang="en-GB" sz="1200" kern="1200">
                <a:solidFill>
                  <a:schemeClr val="tx1"/>
                </a:solidFill>
                <a:effectLst/>
                <a:latin typeface="+mn-lt"/>
                <a:ea typeface="+mn-ea"/>
                <a:cs typeface="+mn-cs"/>
              </a:rPr>
              <a:t>Lots of our people live as well as work in Croydon </a:t>
            </a:r>
          </a:p>
          <a:p>
            <a:pPr lvl="0"/>
            <a:r>
              <a:rPr lang="en-GB" sz="1200" kern="1200">
                <a:solidFill>
                  <a:schemeClr val="tx1"/>
                </a:solidFill>
                <a:effectLst/>
                <a:latin typeface="+mn-lt"/>
                <a:ea typeface="+mn-ea"/>
                <a:cs typeface="+mn-cs"/>
              </a:rPr>
              <a:t>The council touches many lives, people have families here, went to school here, you might know people who use our services or might have joined us because we’re on one of the biggest organisational change programmes in local government</a:t>
            </a:r>
          </a:p>
          <a:p>
            <a:pPr lvl="0"/>
            <a:r>
              <a:rPr lang="en-GB" sz="1200" kern="1200">
                <a:solidFill>
                  <a:schemeClr val="tx1"/>
                </a:solidFill>
                <a:effectLst/>
                <a:latin typeface="+mn-lt"/>
                <a:ea typeface="+mn-ea"/>
                <a:cs typeface="+mn-cs"/>
              </a:rPr>
              <a:t>We proud to be a diverse workforce (maybe some headlines around demographics) </a:t>
            </a:r>
          </a:p>
          <a:p>
            <a:pPr lvl="0"/>
            <a:r>
              <a:rPr lang="en-GB" sz="1200" kern="1200">
                <a:solidFill>
                  <a:schemeClr val="tx1"/>
                </a:solidFill>
                <a:effectLst/>
                <a:latin typeface="+mn-lt"/>
                <a:ea typeface="+mn-ea"/>
                <a:cs typeface="+mn-cs"/>
              </a:rPr>
              <a:t>We work in so many roles, right across the borough (could give examples?).</a:t>
            </a:r>
          </a:p>
          <a:p>
            <a:pPr lvl="0"/>
            <a:r>
              <a:rPr lang="en-GB" sz="1200" kern="1200">
                <a:solidFill>
                  <a:schemeClr val="tx1"/>
                </a:solidFill>
                <a:effectLst/>
                <a:latin typeface="+mn-lt"/>
                <a:ea typeface="+mn-ea"/>
                <a:cs typeface="+mn-cs"/>
              </a:rPr>
              <a:t>We’re an ambitious council, we’ve spoken about our past but also how we want to change, how we are transforming – right now - and what we want to achieve for our residents. </a:t>
            </a:r>
          </a:p>
          <a:p>
            <a:pPr lvl="0"/>
            <a:r>
              <a:rPr lang="en-GB" sz="1200" kern="1200">
                <a:solidFill>
                  <a:schemeClr val="tx1"/>
                </a:solidFill>
                <a:effectLst/>
                <a:latin typeface="+mn-lt"/>
                <a:ea typeface="+mn-ea"/>
                <a:cs typeface="+mn-cs"/>
              </a:rPr>
              <a:t>That’s not possible without our people. </a:t>
            </a:r>
          </a:p>
          <a:p>
            <a:r>
              <a:rPr lang="en-GB" sz="1200" kern="1200">
                <a:solidFill>
                  <a:schemeClr val="tx1"/>
                </a:solidFill>
                <a:effectLst/>
                <a:latin typeface="+mn-lt"/>
                <a:ea typeface="+mn-ea"/>
                <a:cs typeface="+mn-cs"/>
              </a:rPr>
              <a:t> </a:t>
            </a:r>
            <a:endParaRPr lang="en-GB"/>
          </a:p>
        </p:txBody>
      </p:sp>
      <p:sp>
        <p:nvSpPr>
          <p:cNvPr id="4" name="Slide Number Placeholder 3"/>
          <p:cNvSpPr>
            <a:spLocks noGrp="1"/>
          </p:cNvSpPr>
          <p:nvPr>
            <p:ph type="sldNum" sz="quarter" idx="5"/>
          </p:nvPr>
        </p:nvSpPr>
        <p:spPr/>
        <p:txBody>
          <a:bodyPr/>
          <a:lstStyle/>
          <a:p>
            <a:fld id="{67E057B6-E50B-4A4D-BBD0-25C79E87A3D7}" type="slidenum">
              <a:rPr lang="en-GB" smtClean="0"/>
              <a:t>6</a:t>
            </a:fld>
            <a:endParaRPr lang="en-GB"/>
          </a:p>
        </p:txBody>
      </p:sp>
    </p:spTree>
    <p:extLst>
      <p:ext uri="{BB962C8B-B14F-4D97-AF65-F5344CB8AC3E}">
        <p14:creationId xmlns:p14="http://schemas.microsoft.com/office/powerpoint/2010/main" val="1619399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7E057B6-E50B-4A4D-BBD0-25C79E87A3D7}" type="slidenum">
              <a:rPr lang="en-GB" smtClean="0"/>
              <a:t>9</a:t>
            </a:fld>
            <a:endParaRPr lang="en-GB"/>
          </a:p>
        </p:txBody>
      </p:sp>
    </p:spTree>
    <p:extLst>
      <p:ext uri="{BB962C8B-B14F-4D97-AF65-F5344CB8AC3E}">
        <p14:creationId xmlns:p14="http://schemas.microsoft.com/office/powerpoint/2010/main" val="1215130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44439-9B0E-BA4B-2712-5624A48FFD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BB02A9F-4134-C3C0-7398-4056C19ED5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153BE14-781B-08AB-D0BF-9FA75EA4BE7B}"/>
              </a:ext>
            </a:extLst>
          </p:cNvPr>
          <p:cNvSpPr>
            <a:spLocks noGrp="1"/>
          </p:cNvSpPr>
          <p:nvPr>
            <p:ph type="dt" sz="half" idx="10"/>
          </p:nvPr>
        </p:nvSpPr>
        <p:spPr/>
        <p:txBody>
          <a:bodyPr/>
          <a:lstStyle/>
          <a:p>
            <a:fld id="{15BCED05-7757-49AD-B63D-30F0C2D0E740}" type="datetimeFigureOut">
              <a:rPr lang="en-GB" smtClean="0"/>
              <a:t>22/07/2025</a:t>
            </a:fld>
            <a:endParaRPr lang="en-GB"/>
          </a:p>
        </p:txBody>
      </p:sp>
      <p:sp>
        <p:nvSpPr>
          <p:cNvPr id="5" name="Footer Placeholder 4">
            <a:extLst>
              <a:ext uri="{FF2B5EF4-FFF2-40B4-BE49-F238E27FC236}">
                <a16:creationId xmlns:a16="http://schemas.microsoft.com/office/drawing/2014/main" id="{9520F1E4-6C03-186D-CD81-55CCDB3D1E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6F468B-701E-8F16-2C67-C7D18E32B991}"/>
              </a:ext>
            </a:extLst>
          </p:cNvPr>
          <p:cNvSpPr>
            <a:spLocks noGrp="1"/>
          </p:cNvSpPr>
          <p:nvPr>
            <p:ph type="sldNum" sz="quarter" idx="12"/>
          </p:nvPr>
        </p:nvSpPr>
        <p:spPr/>
        <p:txBody>
          <a:bodyPr/>
          <a:lstStyle/>
          <a:p>
            <a:fld id="{34723FE4-21EA-41A7-9DFC-EC3F8808FE06}" type="slidenum">
              <a:rPr lang="en-GB" smtClean="0"/>
              <a:t>‹#›</a:t>
            </a:fld>
            <a:endParaRPr lang="en-GB"/>
          </a:p>
        </p:txBody>
      </p:sp>
    </p:spTree>
    <p:extLst>
      <p:ext uri="{BB962C8B-B14F-4D97-AF65-F5344CB8AC3E}">
        <p14:creationId xmlns:p14="http://schemas.microsoft.com/office/powerpoint/2010/main" val="3327164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B09F-AEE9-9192-F559-38AFCF8F523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A4013A-CEEF-82CA-D2DE-DE1729B2F7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C54C2C-17D1-62E2-8A9E-271D3386BA40}"/>
              </a:ext>
            </a:extLst>
          </p:cNvPr>
          <p:cNvSpPr>
            <a:spLocks noGrp="1"/>
          </p:cNvSpPr>
          <p:nvPr>
            <p:ph type="dt" sz="half" idx="10"/>
          </p:nvPr>
        </p:nvSpPr>
        <p:spPr/>
        <p:txBody>
          <a:bodyPr/>
          <a:lstStyle/>
          <a:p>
            <a:fld id="{15BCED05-7757-49AD-B63D-30F0C2D0E740}" type="datetimeFigureOut">
              <a:rPr lang="en-GB" smtClean="0"/>
              <a:t>22/07/2025</a:t>
            </a:fld>
            <a:endParaRPr lang="en-GB"/>
          </a:p>
        </p:txBody>
      </p:sp>
      <p:sp>
        <p:nvSpPr>
          <p:cNvPr id="5" name="Footer Placeholder 4">
            <a:extLst>
              <a:ext uri="{FF2B5EF4-FFF2-40B4-BE49-F238E27FC236}">
                <a16:creationId xmlns:a16="http://schemas.microsoft.com/office/drawing/2014/main" id="{80919430-438F-5025-DB31-8D14AE162F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E35CEF-E786-A4F7-2438-8BA53E4C84B4}"/>
              </a:ext>
            </a:extLst>
          </p:cNvPr>
          <p:cNvSpPr>
            <a:spLocks noGrp="1"/>
          </p:cNvSpPr>
          <p:nvPr>
            <p:ph type="sldNum" sz="quarter" idx="12"/>
          </p:nvPr>
        </p:nvSpPr>
        <p:spPr/>
        <p:txBody>
          <a:bodyPr/>
          <a:lstStyle/>
          <a:p>
            <a:fld id="{34723FE4-21EA-41A7-9DFC-EC3F8808FE06}" type="slidenum">
              <a:rPr lang="en-GB" smtClean="0"/>
              <a:t>‹#›</a:t>
            </a:fld>
            <a:endParaRPr lang="en-GB"/>
          </a:p>
        </p:txBody>
      </p:sp>
    </p:spTree>
    <p:extLst>
      <p:ext uri="{BB962C8B-B14F-4D97-AF65-F5344CB8AC3E}">
        <p14:creationId xmlns:p14="http://schemas.microsoft.com/office/powerpoint/2010/main" val="1170555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36A43C-D6BA-D771-85A4-91CB0A112B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E03245E-5E17-3390-C554-792FACF4C8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F7C0C1-75D6-9C44-A4B5-400511DAA53E}"/>
              </a:ext>
            </a:extLst>
          </p:cNvPr>
          <p:cNvSpPr>
            <a:spLocks noGrp="1"/>
          </p:cNvSpPr>
          <p:nvPr>
            <p:ph type="dt" sz="half" idx="10"/>
          </p:nvPr>
        </p:nvSpPr>
        <p:spPr/>
        <p:txBody>
          <a:bodyPr/>
          <a:lstStyle/>
          <a:p>
            <a:fld id="{15BCED05-7757-49AD-B63D-30F0C2D0E740}" type="datetimeFigureOut">
              <a:rPr lang="en-GB" smtClean="0"/>
              <a:t>22/07/2025</a:t>
            </a:fld>
            <a:endParaRPr lang="en-GB"/>
          </a:p>
        </p:txBody>
      </p:sp>
      <p:sp>
        <p:nvSpPr>
          <p:cNvPr id="5" name="Footer Placeholder 4">
            <a:extLst>
              <a:ext uri="{FF2B5EF4-FFF2-40B4-BE49-F238E27FC236}">
                <a16:creationId xmlns:a16="http://schemas.microsoft.com/office/drawing/2014/main" id="{A4290404-2CE6-D3C5-22A9-FB9C016B48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486DE9-6DD4-83DE-A62E-56859C227F26}"/>
              </a:ext>
            </a:extLst>
          </p:cNvPr>
          <p:cNvSpPr>
            <a:spLocks noGrp="1"/>
          </p:cNvSpPr>
          <p:nvPr>
            <p:ph type="sldNum" sz="quarter" idx="12"/>
          </p:nvPr>
        </p:nvSpPr>
        <p:spPr/>
        <p:txBody>
          <a:bodyPr/>
          <a:lstStyle/>
          <a:p>
            <a:fld id="{34723FE4-21EA-41A7-9DFC-EC3F8808FE06}" type="slidenum">
              <a:rPr lang="en-GB" smtClean="0"/>
              <a:t>‹#›</a:t>
            </a:fld>
            <a:endParaRPr lang="en-GB"/>
          </a:p>
        </p:txBody>
      </p:sp>
    </p:spTree>
    <p:extLst>
      <p:ext uri="{BB962C8B-B14F-4D97-AF65-F5344CB8AC3E}">
        <p14:creationId xmlns:p14="http://schemas.microsoft.com/office/powerpoint/2010/main" val="775146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3185121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tangle 13"/>
          <p:cNvSpPr/>
          <p:nvPr userDrawn="1"/>
        </p:nvSpPr>
        <p:spPr>
          <a:xfrm>
            <a:off x="0" y="5279183"/>
            <a:ext cx="12192000" cy="1578817"/>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sym typeface="Trebuchet MS" panose="020B0603020202020204" pitchFamily="34" charset="0"/>
            </a:endParaRPr>
          </a:p>
        </p:txBody>
      </p:sp>
      <p:pic>
        <p:nvPicPr>
          <p:cNvPr id="18" name="Picture 17"/>
          <p:cNvPicPr>
            <a:picLocks noChangeAspect="1"/>
          </p:cNvPicPr>
          <p:nvPr userDrawn="1"/>
        </p:nvPicPr>
        <p:blipFill rotWithShape="1">
          <a:blip r:embed="rId7">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pic>
        <p:nvPicPr>
          <p:cNvPr id="16" name="TitleAndEndImages">
            <a:extLst>
              <a:ext uri="{FF2B5EF4-FFF2-40B4-BE49-F238E27FC236}">
                <a16:creationId xmlns:a16="http://schemas.microsoft.com/office/drawing/2014/main" id="{C0ADE48A-ACA1-42A5-9C7C-8CE189EDEFDB}"/>
              </a:ext>
            </a:extLst>
          </p:cNvPr>
          <p:cNvPicPr>
            <a:picLocks noChangeAspect="1"/>
          </p:cNvPicPr>
          <p:nvPr userDrawn="1">
            <p:custDataLst>
              <p:tags r:id="rId2"/>
            </p:custDataLst>
          </p:nvPr>
        </p:nvPicPr>
        <p:blipFill rotWithShape="1">
          <a:blip r:embed="rId8"/>
          <a:srcRect t="17555" b="17555"/>
          <a:stretch/>
        </p:blipFill>
        <p:spPr>
          <a:xfrm flipH="1">
            <a:off x="0" y="0"/>
            <a:ext cx="12192000" cy="5276850"/>
          </a:xfrm>
          <a:prstGeom prst="rect">
            <a:avLst/>
          </a:prstGeom>
        </p:spPr>
      </p:pic>
      <p:sp>
        <p:nvSpPr>
          <p:cNvPr id="17" name="Rectangle 16">
            <a:extLst>
              <a:ext uri="{FF2B5EF4-FFF2-40B4-BE49-F238E27FC236}">
                <a16:creationId xmlns:a16="http://schemas.microsoft.com/office/drawing/2014/main" id="{DBD76B77-E52F-4511-A851-06DE62ED2272}"/>
              </a:ext>
            </a:extLst>
          </p:cNvPr>
          <p:cNvSpPr/>
          <p:nvPr userDrawn="1"/>
        </p:nvSpPr>
        <p:spPr bwMode="black">
          <a:xfrm>
            <a:off x="630936" y="626200"/>
            <a:ext cx="8125200" cy="5529600"/>
          </a:xfrm>
          <a:prstGeom prst="rect">
            <a:avLst/>
          </a:prstGeom>
          <a:gradFill flip="none" rotWithShape="1">
            <a:gsLst>
              <a:gs pos="0">
                <a:srgbClr val="854B8F">
                  <a:alpha val="60000"/>
                </a:srgbClr>
              </a:gs>
              <a:gs pos="100000">
                <a:srgbClr val="880088"/>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a:solidFill>
                <a:prstClr val="white"/>
              </a:solidFill>
              <a:latin typeface="+mn-lt"/>
              <a:sym typeface="Trebuchet MS" panose="020B0603020202020204" pitchFamily="34" charset="0"/>
            </a:endParaRPr>
          </a:p>
        </p:txBody>
      </p:sp>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Trebuchet MS" panose="020B0603020202020204" pitchFamily="34" charset="0"/>
              <a:ea typeface="+mj-ea"/>
              <a:cs typeface="+mj-cs"/>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tx1"/>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in sentence case</a:t>
            </a:r>
          </a:p>
        </p:txBody>
      </p:sp>
      <p:sp>
        <p:nvSpPr>
          <p:cNvPr id="27" name="Title 1"/>
          <p:cNvSpPr>
            <a:spLocks noGrp="1"/>
          </p:cNvSpPr>
          <p:nvPr>
            <p:ph type="ctrTitle" hasCustomPrompt="1"/>
          </p:nvPr>
        </p:nvSpPr>
        <p:spPr bwMode="ltGray">
          <a:xfrm>
            <a:off x="1117415" y="1886242"/>
            <a:ext cx="6868800" cy="3138423"/>
          </a:xfrm>
          <a:prstGeom prst="rect">
            <a:avLst/>
          </a:prstGeom>
        </p:spPr>
        <p:txBody>
          <a:bodyPr vert="horz"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a:t>Title in Title Case</a:t>
            </a:r>
          </a:p>
        </p:txBody>
      </p:sp>
      <p:pic>
        <p:nvPicPr>
          <p:cNvPr id="13" name="Picture 2">
            <a:extLst>
              <a:ext uri="{FF2B5EF4-FFF2-40B4-BE49-F238E27FC236}">
                <a16:creationId xmlns:a16="http://schemas.microsoft.com/office/drawing/2014/main" id="{CFC76FE1-CB66-432C-9302-5747D6A60927}"/>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9392333" y="5893251"/>
            <a:ext cx="2055786" cy="580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014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with footer">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598160" y="6212263"/>
            <a:ext cx="3540125" cy="430212"/>
          </a:xfrm>
          <a:prstGeom prst="rect">
            <a:avLst/>
          </a:prstGeom>
        </p:spPr>
        <p:txBody>
          <a:bodyPr/>
          <a:lstStyle>
            <a:lvl1pPr marL="0" indent="0">
              <a:buNone/>
              <a:defRPr sz="2400" b="1" baseline="0">
                <a:solidFill>
                  <a:schemeClr val="tx1"/>
                </a:solidFill>
                <a:latin typeface="Arial" panose="020B0604020202020204" pitchFamily="34" charset="0"/>
                <a:cs typeface="Arial" panose="020B0604020202020204" pitchFamily="34" charset="0"/>
              </a:defRPr>
            </a:lvl1pPr>
            <a:lvl5pPr marL="1828800" indent="0">
              <a:buNone/>
              <a:defRPr/>
            </a:lvl5pPr>
          </a:lstStyle>
          <a:p>
            <a:pPr lvl="0"/>
            <a:r>
              <a:rPr lang="en-GB"/>
              <a:t>Forename Surname</a:t>
            </a:r>
          </a:p>
        </p:txBody>
      </p:sp>
      <p:sp>
        <p:nvSpPr>
          <p:cNvPr id="11" name="Text Placeholder 10"/>
          <p:cNvSpPr>
            <a:spLocks noGrp="1"/>
          </p:cNvSpPr>
          <p:nvPr>
            <p:ph type="body" sz="quarter" idx="11" hasCustomPrompt="1"/>
          </p:nvPr>
        </p:nvSpPr>
        <p:spPr>
          <a:xfrm>
            <a:off x="598160" y="2632143"/>
            <a:ext cx="10002837" cy="784830"/>
          </a:xfrm>
        </p:spPr>
        <p:txBody>
          <a:bodyPr>
            <a:spAutoFit/>
          </a:bodyPr>
          <a:lstStyle>
            <a:lvl1pPr marL="0" indent="0">
              <a:buNone/>
              <a:defRPr sz="5000">
                <a:latin typeface="Arial" panose="020B0604020202020204" pitchFamily="34" charset="0"/>
                <a:cs typeface="Arial" panose="020B0604020202020204" pitchFamily="34" charset="0"/>
              </a:defRPr>
            </a:lvl1pPr>
          </a:lstStyle>
          <a:p>
            <a:pPr lvl="0"/>
            <a:r>
              <a:rPr lang="en-US"/>
              <a:t>Add text here</a:t>
            </a:r>
            <a:endParaRPr lang="en-GB"/>
          </a:p>
        </p:txBody>
      </p:sp>
      <p:cxnSp>
        <p:nvCxnSpPr>
          <p:cNvPr id="3" name="Straight Connector 2"/>
          <p:cNvCxnSpPr/>
          <p:nvPr userDrawn="1"/>
        </p:nvCxnSpPr>
        <p:spPr>
          <a:xfrm>
            <a:off x="0" y="6122894"/>
            <a:ext cx="12192000" cy="44824"/>
          </a:xfrm>
          <a:prstGeom prst="line">
            <a:avLst/>
          </a:prstGeom>
          <a:ln w="28575">
            <a:solidFill>
              <a:srgbClr val="880088"/>
            </a:solidFill>
          </a:ln>
        </p:spPr>
        <p:style>
          <a:lnRef idx="1">
            <a:schemeClr val="accent1"/>
          </a:lnRef>
          <a:fillRef idx="0">
            <a:schemeClr val="accent1"/>
          </a:fillRef>
          <a:effectRef idx="0">
            <a:schemeClr val="accent1"/>
          </a:effectRef>
          <a:fontRef idx="minor">
            <a:schemeClr val="tx1"/>
          </a:fontRef>
        </p:style>
      </p:cxnSp>
      <p:pic>
        <p:nvPicPr>
          <p:cNvPr id="6" name="Picture 2" descr="Croydon Council Logo - trans - Cornerstone Grou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73516" y="5986562"/>
            <a:ext cx="1646331" cy="11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24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3A569-A95E-80DA-0294-DA976079CD5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A15CAA-884C-A6EA-36E0-AAAFB0B6AA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8DBC9A-26DD-3BD0-5486-A4737110D769}"/>
              </a:ext>
            </a:extLst>
          </p:cNvPr>
          <p:cNvSpPr>
            <a:spLocks noGrp="1"/>
          </p:cNvSpPr>
          <p:nvPr>
            <p:ph type="dt" sz="half" idx="10"/>
          </p:nvPr>
        </p:nvSpPr>
        <p:spPr/>
        <p:txBody>
          <a:bodyPr/>
          <a:lstStyle/>
          <a:p>
            <a:fld id="{15BCED05-7757-49AD-B63D-30F0C2D0E740}" type="datetimeFigureOut">
              <a:rPr lang="en-GB" smtClean="0"/>
              <a:t>22/07/2025</a:t>
            </a:fld>
            <a:endParaRPr lang="en-GB"/>
          </a:p>
        </p:txBody>
      </p:sp>
      <p:sp>
        <p:nvSpPr>
          <p:cNvPr id="5" name="Footer Placeholder 4">
            <a:extLst>
              <a:ext uri="{FF2B5EF4-FFF2-40B4-BE49-F238E27FC236}">
                <a16:creationId xmlns:a16="http://schemas.microsoft.com/office/drawing/2014/main" id="{6ED1BCAB-E48B-DFC4-AE25-E2531413F5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9C32B0-449E-CDCF-BAA0-74C9106A3BE8}"/>
              </a:ext>
            </a:extLst>
          </p:cNvPr>
          <p:cNvSpPr>
            <a:spLocks noGrp="1"/>
          </p:cNvSpPr>
          <p:nvPr>
            <p:ph type="sldNum" sz="quarter" idx="12"/>
          </p:nvPr>
        </p:nvSpPr>
        <p:spPr/>
        <p:txBody>
          <a:bodyPr/>
          <a:lstStyle/>
          <a:p>
            <a:fld id="{34723FE4-21EA-41A7-9DFC-EC3F8808FE06}" type="slidenum">
              <a:rPr lang="en-GB" smtClean="0"/>
              <a:t>‹#›</a:t>
            </a:fld>
            <a:endParaRPr lang="en-GB"/>
          </a:p>
        </p:txBody>
      </p:sp>
    </p:spTree>
    <p:extLst>
      <p:ext uri="{BB962C8B-B14F-4D97-AF65-F5344CB8AC3E}">
        <p14:creationId xmlns:p14="http://schemas.microsoft.com/office/powerpoint/2010/main" val="2662400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D6C2D-8DD0-BF72-26D7-66277605EC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3BA8171-A92A-AAAC-FA09-4E8583A8769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56A475-B63C-DF3C-2266-0D7169884FEE}"/>
              </a:ext>
            </a:extLst>
          </p:cNvPr>
          <p:cNvSpPr>
            <a:spLocks noGrp="1"/>
          </p:cNvSpPr>
          <p:nvPr>
            <p:ph type="dt" sz="half" idx="10"/>
          </p:nvPr>
        </p:nvSpPr>
        <p:spPr/>
        <p:txBody>
          <a:bodyPr/>
          <a:lstStyle/>
          <a:p>
            <a:fld id="{15BCED05-7757-49AD-B63D-30F0C2D0E740}" type="datetimeFigureOut">
              <a:rPr lang="en-GB" smtClean="0"/>
              <a:t>22/07/2025</a:t>
            </a:fld>
            <a:endParaRPr lang="en-GB"/>
          </a:p>
        </p:txBody>
      </p:sp>
      <p:sp>
        <p:nvSpPr>
          <p:cNvPr id="5" name="Footer Placeholder 4">
            <a:extLst>
              <a:ext uri="{FF2B5EF4-FFF2-40B4-BE49-F238E27FC236}">
                <a16:creationId xmlns:a16="http://schemas.microsoft.com/office/drawing/2014/main" id="{401F9A94-F9B9-DF0D-256A-938657962F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470E0E-AF90-B312-F922-35EB443FBEBC}"/>
              </a:ext>
            </a:extLst>
          </p:cNvPr>
          <p:cNvSpPr>
            <a:spLocks noGrp="1"/>
          </p:cNvSpPr>
          <p:nvPr>
            <p:ph type="sldNum" sz="quarter" idx="12"/>
          </p:nvPr>
        </p:nvSpPr>
        <p:spPr/>
        <p:txBody>
          <a:bodyPr/>
          <a:lstStyle/>
          <a:p>
            <a:fld id="{34723FE4-21EA-41A7-9DFC-EC3F8808FE06}" type="slidenum">
              <a:rPr lang="en-GB" smtClean="0"/>
              <a:t>‹#›</a:t>
            </a:fld>
            <a:endParaRPr lang="en-GB"/>
          </a:p>
        </p:txBody>
      </p:sp>
    </p:spTree>
    <p:extLst>
      <p:ext uri="{BB962C8B-B14F-4D97-AF65-F5344CB8AC3E}">
        <p14:creationId xmlns:p14="http://schemas.microsoft.com/office/powerpoint/2010/main" val="2924248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70882-C24E-EFFD-6CCC-957C00FED3B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FEAC7E-4E64-9973-D6B0-F72EBD2B02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DBF1209-C4B7-EF55-9744-98F69BDB0A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8993003-4051-4DA3-C762-5C0A5FA0308A}"/>
              </a:ext>
            </a:extLst>
          </p:cNvPr>
          <p:cNvSpPr>
            <a:spLocks noGrp="1"/>
          </p:cNvSpPr>
          <p:nvPr>
            <p:ph type="dt" sz="half" idx="10"/>
          </p:nvPr>
        </p:nvSpPr>
        <p:spPr/>
        <p:txBody>
          <a:bodyPr/>
          <a:lstStyle/>
          <a:p>
            <a:fld id="{15BCED05-7757-49AD-B63D-30F0C2D0E740}" type="datetimeFigureOut">
              <a:rPr lang="en-GB" smtClean="0"/>
              <a:t>22/07/2025</a:t>
            </a:fld>
            <a:endParaRPr lang="en-GB"/>
          </a:p>
        </p:txBody>
      </p:sp>
      <p:sp>
        <p:nvSpPr>
          <p:cNvPr id="6" name="Footer Placeholder 5">
            <a:extLst>
              <a:ext uri="{FF2B5EF4-FFF2-40B4-BE49-F238E27FC236}">
                <a16:creationId xmlns:a16="http://schemas.microsoft.com/office/drawing/2014/main" id="{37DE00CC-79EC-979C-F2DF-7901D2D3D6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1065F7-52E9-97B3-41F5-7A0CDE4EEFB5}"/>
              </a:ext>
            </a:extLst>
          </p:cNvPr>
          <p:cNvSpPr>
            <a:spLocks noGrp="1"/>
          </p:cNvSpPr>
          <p:nvPr>
            <p:ph type="sldNum" sz="quarter" idx="12"/>
          </p:nvPr>
        </p:nvSpPr>
        <p:spPr/>
        <p:txBody>
          <a:bodyPr/>
          <a:lstStyle/>
          <a:p>
            <a:fld id="{34723FE4-21EA-41A7-9DFC-EC3F8808FE06}" type="slidenum">
              <a:rPr lang="en-GB" smtClean="0"/>
              <a:t>‹#›</a:t>
            </a:fld>
            <a:endParaRPr lang="en-GB"/>
          </a:p>
        </p:txBody>
      </p:sp>
    </p:spTree>
    <p:extLst>
      <p:ext uri="{BB962C8B-B14F-4D97-AF65-F5344CB8AC3E}">
        <p14:creationId xmlns:p14="http://schemas.microsoft.com/office/powerpoint/2010/main" val="401932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D8833-CEFC-8A33-88EA-F928F864D05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3097D5-F7E2-D551-3F3B-A4EF96466D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6C4B9A-60CD-EBD5-0EEA-B551F768D3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5AD3DB1-197A-5FD6-8302-B40C1FE9CF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49DDE4-C675-C61F-F004-0906220A7B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1C71EE0-5FFC-6899-9862-026ED5255B0F}"/>
              </a:ext>
            </a:extLst>
          </p:cNvPr>
          <p:cNvSpPr>
            <a:spLocks noGrp="1"/>
          </p:cNvSpPr>
          <p:nvPr>
            <p:ph type="dt" sz="half" idx="10"/>
          </p:nvPr>
        </p:nvSpPr>
        <p:spPr/>
        <p:txBody>
          <a:bodyPr/>
          <a:lstStyle/>
          <a:p>
            <a:fld id="{15BCED05-7757-49AD-B63D-30F0C2D0E740}" type="datetimeFigureOut">
              <a:rPr lang="en-GB" smtClean="0"/>
              <a:t>22/07/2025</a:t>
            </a:fld>
            <a:endParaRPr lang="en-GB"/>
          </a:p>
        </p:txBody>
      </p:sp>
      <p:sp>
        <p:nvSpPr>
          <p:cNvPr id="8" name="Footer Placeholder 7">
            <a:extLst>
              <a:ext uri="{FF2B5EF4-FFF2-40B4-BE49-F238E27FC236}">
                <a16:creationId xmlns:a16="http://schemas.microsoft.com/office/drawing/2014/main" id="{7BBBA9FF-0927-1F69-0F5E-BD859AE689A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7217270-A774-F0C2-C59F-6286BAB07A89}"/>
              </a:ext>
            </a:extLst>
          </p:cNvPr>
          <p:cNvSpPr>
            <a:spLocks noGrp="1"/>
          </p:cNvSpPr>
          <p:nvPr>
            <p:ph type="sldNum" sz="quarter" idx="12"/>
          </p:nvPr>
        </p:nvSpPr>
        <p:spPr/>
        <p:txBody>
          <a:bodyPr/>
          <a:lstStyle/>
          <a:p>
            <a:fld id="{34723FE4-21EA-41A7-9DFC-EC3F8808FE06}" type="slidenum">
              <a:rPr lang="en-GB" smtClean="0"/>
              <a:t>‹#›</a:t>
            </a:fld>
            <a:endParaRPr lang="en-GB"/>
          </a:p>
        </p:txBody>
      </p:sp>
    </p:spTree>
    <p:extLst>
      <p:ext uri="{BB962C8B-B14F-4D97-AF65-F5344CB8AC3E}">
        <p14:creationId xmlns:p14="http://schemas.microsoft.com/office/powerpoint/2010/main" val="3723565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684C3-B7DB-2CC2-E6F9-A1BFA4DA380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8C41123-D0B7-6419-F358-0443373F5B77}"/>
              </a:ext>
            </a:extLst>
          </p:cNvPr>
          <p:cNvSpPr>
            <a:spLocks noGrp="1"/>
          </p:cNvSpPr>
          <p:nvPr>
            <p:ph type="dt" sz="half" idx="10"/>
          </p:nvPr>
        </p:nvSpPr>
        <p:spPr/>
        <p:txBody>
          <a:bodyPr/>
          <a:lstStyle/>
          <a:p>
            <a:fld id="{15BCED05-7757-49AD-B63D-30F0C2D0E740}" type="datetimeFigureOut">
              <a:rPr lang="en-GB" smtClean="0"/>
              <a:t>22/07/2025</a:t>
            </a:fld>
            <a:endParaRPr lang="en-GB"/>
          </a:p>
        </p:txBody>
      </p:sp>
      <p:sp>
        <p:nvSpPr>
          <p:cNvPr id="4" name="Footer Placeholder 3">
            <a:extLst>
              <a:ext uri="{FF2B5EF4-FFF2-40B4-BE49-F238E27FC236}">
                <a16:creationId xmlns:a16="http://schemas.microsoft.com/office/drawing/2014/main" id="{262A484B-220A-22B9-6F97-E4ED654ED6A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CE8C13F-CC49-2C48-3F0C-58367BE7C40E}"/>
              </a:ext>
            </a:extLst>
          </p:cNvPr>
          <p:cNvSpPr>
            <a:spLocks noGrp="1"/>
          </p:cNvSpPr>
          <p:nvPr>
            <p:ph type="sldNum" sz="quarter" idx="12"/>
          </p:nvPr>
        </p:nvSpPr>
        <p:spPr/>
        <p:txBody>
          <a:bodyPr/>
          <a:lstStyle/>
          <a:p>
            <a:fld id="{34723FE4-21EA-41A7-9DFC-EC3F8808FE06}" type="slidenum">
              <a:rPr lang="en-GB" smtClean="0"/>
              <a:t>‹#›</a:t>
            </a:fld>
            <a:endParaRPr lang="en-GB"/>
          </a:p>
        </p:txBody>
      </p:sp>
    </p:spTree>
    <p:extLst>
      <p:ext uri="{BB962C8B-B14F-4D97-AF65-F5344CB8AC3E}">
        <p14:creationId xmlns:p14="http://schemas.microsoft.com/office/powerpoint/2010/main" val="2638054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20F45E-8418-AF4E-430D-5CAFFA687BFB}"/>
              </a:ext>
            </a:extLst>
          </p:cNvPr>
          <p:cNvSpPr>
            <a:spLocks noGrp="1"/>
          </p:cNvSpPr>
          <p:nvPr>
            <p:ph type="dt" sz="half" idx="10"/>
          </p:nvPr>
        </p:nvSpPr>
        <p:spPr/>
        <p:txBody>
          <a:bodyPr/>
          <a:lstStyle/>
          <a:p>
            <a:fld id="{15BCED05-7757-49AD-B63D-30F0C2D0E740}" type="datetimeFigureOut">
              <a:rPr lang="en-GB" smtClean="0"/>
              <a:t>22/07/2025</a:t>
            </a:fld>
            <a:endParaRPr lang="en-GB"/>
          </a:p>
        </p:txBody>
      </p:sp>
      <p:sp>
        <p:nvSpPr>
          <p:cNvPr id="3" name="Footer Placeholder 2">
            <a:extLst>
              <a:ext uri="{FF2B5EF4-FFF2-40B4-BE49-F238E27FC236}">
                <a16:creationId xmlns:a16="http://schemas.microsoft.com/office/drawing/2014/main" id="{CD958FCE-660E-5D5B-87D6-49FC686F395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BA8E330-36F2-2E01-C019-96031386833F}"/>
              </a:ext>
            </a:extLst>
          </p:cNvPr>
          <p:cNvSpPr>
            <a:spLocks noGrp="1"/>
          </p:cNvSpPr>
          <p:nvPr>
            <p:ph type="sldNum" sz="quarter" idx="12"/>
          </p:nvPr>
        </p:nvSpPr>
        <p:spPr/>
        <p:txBody>
          <a:bodyPr/>
          <a:lstStyle/>
          <a:p>
            <a:fld id="{34723FE4-21EA-41A7-9DFC-EC3F8808FE06}" type="slidenum">
              <a:rPr lang="en-GB" smtClean="0"/>
              <a:t>‹#›</a:t>
            </a:fld>
            <a:endParaRPr lang="en-GB"/>
          </a:p>
        </p:txBody>
      </p:sp>
    </p:spTree>
    <p:extLst>
      <p:ext uri="{BB962C8B-B14F-4D97-AF65-F5344CB8AC3E}">
        <p14:creationId xmlns:p14="http://schemas.microsoft.com/office/powerpoint/2010/main" val="1957972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A7A22-A1BA-D620-439A-EE7E4C043F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B7D457-1E8C-481D-15FB-AB387EB4C8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FF323BF-AF26-0953-4E48-5B8C6F36D5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18B16A-FF07-CBAB-5C0F-8669492656BD}"/>
              </a:ext>
            </a:extLst>
          </p:cNvPr>
          <p:cNvSpPr>
            <a:spLocks noGrp="1"/>
          </p:cNvSpPr>
          <p:nvPr>
            <p:ph type="dt" sz="half" idx="10"/>
          </p:nvPr>
        </p:nvSpPr>
        <p:spPr/>
        <p:txBody>
          <a:bodyPr/>
          <a:lstStyle/>
          <a:p>
            <a:fld id="{15BCED05-7757-49AD-B63D-30F0C2D0E740}" type="datetimeFigureOut">
              <a:rPr lang="en-GB" smtClean="0"/>
              <a:t>22/07/2025</a:t>
            </a:fld>
            <a:endParaRPr lang="en-GB"/>
          </a:p>
        </p:txBody>
      </p:sp>
      <p:sp>
        <p:nvSpPr>
          <p:cNvPr id="6" name="Footer Placeholder 5">
            <a:extLst>
              <a:ext uri="{FF2B5EF4-FFF2-40B4-BE49-F238E27FC236}">
                <a16:creationId xmlns:a16="http://schemas.microsoft.com/office/drawing/2014/main" id="{DD5302A3-4490-517D-7D9E-99F7400C9C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D03D32-B224-25EC-9DEF-23A14E47FEB6}"/>
              </a:ext>
            </a:extLst>
          </p:cNvPr>
          <p:cNvSpPr>
            <a:spLocks noGrp="1"/>
          </p:cNvSpPr>
          <p:nvPr>
            <p:ph type="sldNum" sz="quarter" idx="12"/>
          </p:nvPr>
        </p:nvSpPr>
        <p:spPr/>
        <p:txBody>
          <a:bodyPr/>
          <a:lstStyle/>
          <a:p>
            <a:fld id="{34723FE4-21EA-41A7-9DFC-EC3F8808FE06}" type="slidenum">
              <a:rPr lang="en-GB" smtClean="0"/>
              <a:t>‹#›</a:t>
            </a:fld>
            <a:endParaRPr lang="en-GB"/>
          </a:p>
        </p:txBody>
      </p:sp>
    </p:spTree>
    <p:extLst>
      <p:ext uri="{BB962C8B-B14F-4D97-AF65-F5344CB8AC3E}">
        <p14:creationId xmlns:p14="http://schemas.microsoft.com/office/powerpoint/2010/main" val="1443769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CF16D-3EB1-E138-11DD-1D221FC343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3929139-F91E-0982-6EED-C3EDDBFB94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A2E3D4-0128-BA33-92D0-84F57DA643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0B1CB9-9780-1A8E-EEB2-42316DD8F6CA}"/>
              </a:ext>
            </a:extLst>
          </p:cNvPr>
          <p:cNvSpPr>
            <a:spLocks noGrp="1"/>
          </p:cNvSpPr>
          <p:nvPr>
            <p:ph type="dt" sz="half" idx="10"/>
          </p:nvPr>
        </p:nvSpPr>
        <p:spPr/>
        <p:txBody>
          <a:bodyPr/>
          <a:lstStyle/>
          <a:p>
            <a:fld id="{15BCED05-7757-49AD-B63D-30F0C2D0E740}" type="datetimeFigureOut">
              <a:rPr lang="en-GB" smtClean="0"/>
              <a:t>22/07/2025</a:t>
            </a:fld>
            <a:endParaRPr lang="en-GB"/>
          </a:p>
        </p:txBody>
      </p:sp>
      <p:sp>
        <p:nvSpPr>
          <p:cNvPr id="6" name="Footer Placeholder 5">
            <a:extLst>
              <a:ext uri="{FF2B5EF4-FFF2-40B4-BE49-F238E27FC236}">
                <a16:creationId xmlns:a16="http://schemas.microsoft.com/office/drawing/2014/main" id="{FE09B6E4-78E6-38B0-5F2C-29BF181A29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7C10D4-3E54-D314-DDC7-7E2C7E1AE948}"/>
              </a:ext>
            </a:extLst>
          </p:cNvPr>
          <p:cNvSpPr>
            <a:spLocks noGrp="1"/>
          </p:cNvSpPr>
          <p:nvPr>
            <p:ph type="sldNum" sz="quarter" idx="12"/>
          </p:nvPr>
        </p:nvSpPr>
        <p:spPr/>
        <p:txBody>
          <a:bodyPr/>
          <a:lstStyle/>
          <a:p>
            <a:fld id="{34723FE4-21EA-41A7-9DFC-EC3F8808FE06}" type="slidenum">
              <a:rPr lang="en-GB" smtClean="0"/>
              <a:t>‹#›</a:t>
            </a:fld>
            <a:endParaRPr lang="en-GB"/>
          </a:p>
        </p:txBody>
      </p:sp>
    </p:spTree>
    <p:extLst>
      <p:ext uri="{BB962C8B-B14F-4D97-AF65-F5344CB8AC3E}">
        <p14:creationId xmlns:p14="http://schemas.microsoft.com/office/powerpoint/2010/main" val="1741720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0B5FBB-88F7-B5B5-13B9-2F507E2361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5124D1-A7E1-AE70-5738-D025237706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D00DAC-5CB4-7A42-035C-9DBB0F76A0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5BCED05-7757-49AD-B63D-30F0C2D0E740}" type="datetimeFigureOut">
              <a:rPr lang="en-GB" smtClean="0"/>
              <a:t>22/07/2025</a:t>
            </a:fld>
            <a:endParaRPr lang="en-GB"/>
          </a:p>
        </p:txBody>
      </p:sp>
      <p:sp>
        <p:nvSpPr>
          <p:cNvPr id="5" name="Footer Placeholder 4">
            <a:extLst>
              <a:ext uri="{FF2B5EF4-FFF2-40B4-BE49-F238E27FC236}">
                <a16:creationId xmlns:a16="http://schemas.microsoft.com/office/drawing/2014/main" id="{8E011324-5AD9-3AA2-BF0A-0F998B8A6C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4532F16-1216-5154-D828-EBE9BB2E18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4723FE4-21EA-41A7-9DFC-EC3F8808FE06}" type="slidenum">
              <a:rPr lang="en-GB" smtClean="0"/>
              <a:t>‹#›</a:t>
            </a:fld>
            <a:endParaRPr lang="en-GB"/>
          </a:p>
        </p:txBody>
      </p:sp>
    </p:spTree>
    <p:extLst>
      <p:ext uri="{BB962C8B-B14F-4D97-AF65-F5344CB8AC3E}">
        <p14:creationId xmlns:p14="http://schemas.microsoft.com/office/powerpoint/2010/main" val="124521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BE7933A-22DC-BD28-E56B-C3FDB67886A5}"/>
              </a:ext>
            </a:extLst>
          </p:cNvPr>
          <p:cNvSpPr>
            <a:spLocks noGrp="1"/>
          </p:cNvSpPr>
          <p:nvPr>
            <p:ph type="subTitle" idx="1"/>
          </p:nvPr>
        </p:nvSpPr>
        <p:spPr/>
        <p:txBody>
          <a:bodyPr/>
          <a:lstStyle/>
          <a:p>
            <a:r>
              <a:rPr lang="en-GB"/>
              <a:t>Dean Shoesmith, Chief People Officer</a:t>
            </a:r>
          </a:p>
        </p:txBody>
      </p:sp>
      <p:sp>
        <p:nvSpPr>
          <p:cNvPr id="4" name="Title 3">
            <a:extLst>
              <a:ext uri="{FF2B5EF4-FFF2-40B4-BE49-F238E27FC236}">
                <a16:creationId xmlns:a16="http://schemas.microsoft.com/office/drawing/2014/main" id="{A1DBD68D-2E5F-749A-AC48-E6B58847CAD3}"/>
              </a:ext>
            </a:extLst>
          </p:cNvPr>
          <p:cNvSpPr>
            <a:spLocks noGrp="1"/>
          </p:cNvSpPr>
          <p:nvPr>
            <p:ph type="ctrTitle"/>
          </p:nvPr>
        </p:nvSpPr>
        <p:spPr/>
        <p:txBody>
          <a:bodyPr>
            <a:normAutofit fontScale="90000"/>
          </a:bodyPr>
          <a:lstStyle/>
          <a:p>
            <a:r>
              <a:rPr lang="en-GB" sz="6000" b="1" dirty="0"/>
              <a:t>Croydon council – our transformational case study. Aiming for advantage from adversity.</a:t>
            </a:r>
          </a:p>
        </p:txBody>
      </p:sp>
    </p:spTree>
    <p:extLst>
      <p:ext uri="{BB962C8B-B14F-4D97-AF65-F5344CB8AC3E}">
        <p14:creationId xmlns:p14="http://schemas.microsoft.com/office/powerpoint/2010/main" val="3106238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9771E1-8777-641A-395D-B1A42416EF92}"/>
              </a:ext>
            </a:extLst>
          </p:cNvPr>
          <p:cNvSpPr>
            <a:spLocks noGrp="1"/>
          </p:cNvSpPr>
          <p:nvPr>
            <p:ph type="body" sz="quarter" idx="12"/>
          </p:nvPr>
        </p:nvSpPr>
        <p:spPr/>
        <p:txBody>
          <a:bodyPr/>
          <a:lstStyle/>
          <a:p>
            <a:endParaRPr lang="en-GB"/>
          </a:p>
        </p:txBody>
      </p:sp>
      <p:sp>
        <p:nvSpPr>
          <p:cNvPr id="3" name="Subtitle 2">
            <a:extLst>
              <a:ext uri="{FF2B5EF4-FFF2-40B4-BE49-F238E27FC236}">
                <a16:creationId xmlns:a16="http://schemas.microsoft.com/office/drawing/2014/main" id="{341D0D33-C9FC-3D58-2975-762A0586009A}"/>
              </a:ext>
            </a:extLst>
          </p:cNvPr>
          <p:cNvSpPr>
            <a:spLocks noGrp="1"/>
          </p:cNvSpPr>
          <p:nvPr>
            <p:ph type="subTitle" idx="1"/>
          </p:nvPr>
        </p:nvSpPr>
        <p:spPr/>
        <p:txBody>
          <a:bodyPr/>
          <a:lstStyle/>
          <a:p>
            <a:endParaRPr lang="en-GB"/>
          </a:p>
        </p:txBody>
      </p:sp>
      <p:sp>
        <p:nvSpPr>
          <p:cNvPr id="4" name="Title 3">
            <a:extLst>
              <a:ext uri="{FF2B5EF4-FFF2-40B4-BE49-F238E27FC236}">
                <a16:creationId xmlns:a16="http://schemas.microsoft.com/office/drawing/2014/main" id="{8ADD10DA-A696-871E-E0E8-50FCEA8BB591}"/>
              </a:ext>
            </a:extLst>
          </p:cNvPr>
          <p:cNvSpPr>
            <a:spLocks noGrp="1"/>
          </p:cNvSpPr>
          <p:nvPr>
            <p:ph type="ctrTitle"/>
          </p:nvPr>
        </p:nvSpPr>
        <p:spPr/>
        <p:txBody>
          <a:bodyPr/>
          <a:lstStyle/>
          <a:p>
            <a:r>
              <a:rPr lang="en-GB" dirty="0"/>
              <a:t>Events of late 2020</a:t>
            </a:r>
          </a:p>
        </p:txBody>
      </p:sp>
      <p:pic>
        <p:nvPicPr>
          <p:cNvPr id="6" name="Picture 5" descr="A building with a tower and white text&#10;&#10;AI-generated content may be incorrect.">
            <a:extLst>
              <a:ext uri="{FF2B5EF4-FFF2-40B4-BE49-F238E27FC236}">
                <a16:creationId xmlns:a16="http://schemas.microsoft.com/office/drawing/2014/main" id="{47BFC367-211C-F612-37E9-4ACC716EA0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1" y="1262744"/>
            <a:ext cx="5376862" cy="2975882"/>
          </a:xfrm>
          <a:prstGeom prst="rect">
            <a:avLst/>
          </a:prstGeom>
        </p:spPr>
      </p:pic>
    </p:spTree>
    <p:extLst>
      <p:ext uri="{BB962C8B-B14F-4D97-AF65-F5344CB8AC3E}">
        <p14:creationId xmlns:p14="http://schemas.microsoft.com/office/powerpoint/2010/main" val="38474591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32617-91B7-C949-67A8-0371E3F029E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16BCA0B-3599-89CF-1C90-833B57BE07B4}"/>
              </a:ext>
            </a:extLst>
          </p:cNvPr>
          <p:cNvSpPr>
            <a:spLocks noGrp="1"/>
          </p:cNvSpPr>
          <p:nvPr>
            <p:ph type="body" sz="quarter" idx="12"/>
          </p:nvPr>
        </p:nvSpPr>
        <p:spPr/>
        <p:txBody>
          <a:bodyPr/>
          <a:lstStyle/>
          <a:p>
            <a:endParaRPr lang="en-GB"/>
          </a:p>
        </p:txBody>
      </p:sp>
      <p:sp>
        <p:nvSpPr>
          <p:cNvPr id="3" name="Subtitle 2">
            <a:extLst>
              <a:ext uri="{FF2B5EF4-FFF2-40B4-BE49-F238E27FC236}">
                <a16:creationId xmlns:a16="http://schemas.microsoft.com/office/drawing/2014/main" id="{6EE4A871-640C-2A5D-8C9A-B71753184DC8}"/>
              </a:ext>
            </a:extLst>
          </p:cNvPr>
          <p:cNvSpPr>
            <a:spLocks noGrp="1"/>
          </p:cNvSpPr>
          <p:nvPr>
            <p:ph type="subTitle" idx="1"/>
          </p:nvPr>
        </p:nvSpPr>
        <p:spPr/>
        <p:txBody>
          <a:bodyPr/>
          <a:lstStyle/>
          <a:p>
            <a:endParaRPr lang="en-GB"/>
          </a:p>
        </p:txBody>
      </p:sp>
      <p:sp>
        <p:nvSpPr>
          <p:cNvPr id="4" name="Title 3">
            <a:extLst>
              <a:ext uri="{FF2B5EF4-FFF2-40B4-BE49-F238E27FC236}">
                <a16:creationId xmlns:a16="http://schemas.microsoft.com/office/drawing/2014/main" id="{82B63C2B-A7B2-1892-822C-7C6F9968924D}"/>
              </a:ext>
            </a:extLst>
          </p:cNvPr>
          <p:cNvSpPr>
            <a:spLocks noGrp="1"/>
          </p:cNvSpPr>
          <p:nvPr>
            <p:ph type="ctrTitle"/>
          </p:nvPr>
        </p:nvSpPr>
        <p:spPr/>
        <p:txBody>
          <a:bodyPr>
            <a:normAutofit/>
          </a:bodyPr>
          <a:lstStyle/>
          <a:p>
            <a:r>
              <a:rPr lang="en-GB" sz="4000" dirty="0"/>
              <a:t>Transformation the only option…</a:t>
            </a:r>
          </a:p>
        </p:txBody>
      </p:sp>
      <p:sp>
        <p:nvSpPr>
          <p:cNvPr id="6" name="TextBox 5">
            <a:extLst>
              <a:ext uri="{FF2B5EF4-FFF2-40B4-BE49-F238E27FC236}">
                <a16:creationId xmlns:a16="http://schemas.microsoft.com/office/drawing/2014/main" id="{E0CA56C1-05D2-EF5A-46FA-32EE7C19D648}"/>
              </a:ext>
            </a:extLst>
          </p:cNvPr>
          <p:cNvSpPr txBox="1"/>
          <p:nvPr/>
        </p:nvSpPr>
        <p:spPr>
          <a:xfrm>
            <a:off x="2140085" y="1610301"/>
            <a:ext cx="3472775" cy="2739211"/>
          </a:xfrm>
          <a:prstGeom prst="rect">
            <a:avLst/>
          </a:prstGeom>
          <a:noFill/>
        </p:spPr>
        <p:txBody>
          <a:bodyPr wrap="square" rtlCol="0">
            <a:spAutoFit/>
          </a:bodyPr>
          <a:lstStyle/>
          <a:p>
            <a:r>
              <a:rPr lang="en-GB" sz="2800" dirty="0">
                <a:solidFill>
                  <a:schemeClr val="bg1"/>
                </a:solidFill>
              </a:rPr>
              <a:t>A burning platform</a:t>
            </a:r>
            <a:r>
              <a:rPr lang="en-GB" dirty="0">
                <a:solidFill>
                  <a:schemeClr val="bg1"/>
                </a:solidFill>
              </a:rPr>
              <a:t>:</a:t>
            </a:r>
          </a:p>
          <a:p>
            <a:endParaRPr lang="en-GB" dirty="0">
              <a:solidFill>
                <a:schemeClr val="bg1"/>
              </a:solidFill>
            </a:endParaRPr>
          </a:p>
          <a:p>
            <a:r>
              <a:rPr lang="en-GB" dirty="0">
                <a:solidFill>
                  <a:schemeClr val="bg1"/>
                </a:solidFill>
              </a:rPr>
              <a:t>£1.4bn legacy debt</a:t>
            </a:r>
          </a:p>
          <a:p>
            <a:endParaRPr lang="en-GB" dirty="0">
              <a:solidFill>
                <a:schemeClr val="bg1"/>
              </a:solidFill>
            </a:endParaRPr>
          </a:p>
          <a:p>
            <a:r>
              <a:rPr lang="en-GB" dirty="0">
                <a:solidFill>
                  <a:schemeClr val="bg1"/>
                </a:solidFill>
              </a:rPr>
              <a:t>Need to improve and modernise access to services</a:t>
            </a:r>
          </a:p>
          <a:p>
            <a:endParaRPr lang="en-GB" dirty="0">
              <a:solidFill>
                <a:schemeClr val="bg1"/>
              </a:solidFill>
            </a:endParaRPr>
          </a:p>
          <a:p>
            <a:r>
              <a:rPr lang="en-GB" dirty="0">
                <a:solidFill>
                  <a:schemeClr val="bg1"/>
                </a:solidFill>
              </a:rPr>
              <a:t>Need to reduce organisation layers and simplify processes </a:t>
            </a:r>
          </a:p>
        </p:txBody>
      </p:sp>
    </p:spTree>
    <p:extLst>
      <p:ext uri="{BB962C8B-B14F-4D97-AF65-F5344CB8AC3E}">
        <p14:creationId xmlns:p14="http://schemas.microsoft.com/office/powerpoint/2010/main" val="19347503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C04198-068A-6A52-803A-4962D1C197FC}"/>
              </a:ext>
            </a:extLst>
          </p:cNvPr>
          <p:cNvSpPr>
            <a:spLocks noGrp="1"/>
          </p:cNvSpPr>
          <p:nvPr>
            <p:ph type="body" sz="quarter" idx="12"/>
          </p:nvPr>
        </p:nvSpPr>
        <p:spPr/>
        <p:txBody>
          <a:bodyPr/>
          <a:lstStyle/>
          <a:p>
            <a:endParaRPr lang="en-GB"/>
          </a:p>
        </p:txBody>
      </p:sp>
      <p:sp>
        <p:nvSpPr>
          <p:cNvPr id="3" name="Subtitle 2">
            <a:extLst>
              <a:ext uri="{FF2B5EF4-FFF2-40B4-BE49-F238E27FC236}">
                <a16:creationId xmlns:a16="http://schemas.microsoft.com/office/drawing/2014/main" id="{766CA96B-3650-6EEA-3707-1CDF3ABDD9F4}"/>
              </a:ext>
            </a:extLst>
          </p:cNvPr>
          <p:cNvSpPr>
            <a:spLocks noGrp="1"/>
          </p:cNvSpPr>
          <p:nvPr>
            <p:ph type="subTitle" idx="1"/>
          </p:nvPr>
        </p:nvSpPr>
        <p:spPr/>
        <p:txBody>
          <a:bodyPr/>
          <a:lstStyle/>
          <a:p>
            <a:endParaRPr lang="en-GB"/>
          </a:p>
        </p:txBody>
      </p:sp>
      <p:sp>
        <p:nvSpPr>
          <p:cNvPr id="4" name="Title 3">
            <a:extLst>
              <a:ext uri="{FF2B5EF4-FFF2-40B4-BE49-F238E27FC236}">
                <a16:creationId xmlns:a16="http://schemas.microsoft.com/office/drawing/2014/main" id="{5D7CD29E-7D0A-7B5F-8E52-4A4AC7D5E918}"/>
              </a:ext>
            </a:extLst>
          </p:cNvPr>
          <p:cNvSpPr>
            <a:spLocks noGrp="1"/>
          </p:cNvSpPr>
          <p:nvPr>
            <p:ph type="ctrTitle"/>
          </p:nvPr>
        </p:nvSpPr>
        <p:spPr/>
        <p:txBody>
          <a:bodyPr/>
          <a:lstStyle/>
          <a:p>
            <a:r>
              <a:rPr lang="en-GB" dirty="0"/>
              <a:t>Future Croydon</a:t>
            </a:r>
          </a:p>
        </p:txBody>
      </p:sp>
      <p:pic>
        <p:nvPicPr>
          <p:cNvPr id="6" name="Picture 5" descr="A collage of images of people&#10;&#10;AI-generated content may be incorrect.">
            <a:extLst>
              <a:ext uri="{FF2B5EF4-FFF2-40B4-BE49-F238E27FC236}">
                <a16:creationId xmlns:a16="http://schemas.microsoft.com/office/drawing/2014/main" id="{5483E975-9B30-9E8A-A2C2-9DDF114CB5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211" y="748904"/>
            <a:ext cx="4646160" cy="3288855"/>
          </a:xfrm>
          <a:prstGeom prst="rect">
            <a:avLst/>
          </a:prstGeom>
        </p:spPr>
      </p:pic>
    </p:spTree>
    <p:extLst>
      <p:ext uri="{BB962C8B-B14F-4D97-AF65-F5344CB8AC3E}">
        <p14:creationId xmlns:p14="http://schemas.microsoft.com/office/powerpoint/2010/main" val="27139739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8D721-FFA0-F6FC-FC48-F373B7CF969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BA86538-CBEA-3747-B8F3-740EDD3B3A88}"/>
              </a:ext>
            </a:extLst>
          </p:cNvPr>
          <p:cNvSpPr>
            <a:spLocks noGrp="1"/>
          </p:cNvSpPr>
          <p:nvPr>
            <p:ph type="body" sz="quarter" idx="12"/>
          </p:nvPr>
        </p:nvSpPr>
        <p:spPr/>
        <p:txBody>
          <a:bodyPr/>
          <a:lstStyle/>
          <a:p>
            <a:endParaRPr lang="en-GB"/>
          </a:p>
        </p:txBody>
      </p:sp>
      <p:sp>
        <p:nvSpPr>
          <p:cNvPr id="3" name="Subtitle 2">
            <a:extLst>
              <a:ext uri="{FF2B5EF4-FFF2-40B4-BE49-F238E27FC236}">
                <a16:creationId xmlns:a16="http://schemas.microsoft.com/office/drawing/2014/main" id="{C8814357-D5A5-2D1B-6B3B-C5CFBE353B2A}"/>
              </a:ext>
            </a:extLst>
          </p:cNvPr>
          <p:cNvSpPr>
            <a:spLocks noGrp="1"/>
          </p:cNvSpPr>
          <p:nvPr>
            <p:ph type="subTitle" idx="1"/>
          </p:nvPr>
        </p:nvSpPr>
        <p:spPr/>
        <p:txBody>
          <a:bodyPr/>
          <a:lstStyle/>
          <a:p>
            <a:endParaRPr lang="en-GB"/>
          </a:p>
        </p:txBody>
      </p:sp>
      <p:sp>
        <p:nvSpPr>
          <p:cNvPr id="4" name="Title 3">
            <a:extLst>
              <a:ext uri="{FF2B5EF4-FFF2-40B4-BE49-F238E27FC236}">
                <a16:creationId xmlns:a16="http://schemas.microsoft.com/office/drawing/2014/main" id="{1A3E3286-81D6-2440-36F8-2A9ECA1227A3}"/>
              </a:ext>
            </a:extLst>
          </p:cNvPr>
          <p:cNvSpPr>
            <a:spLocks noGrp="1"/>
          </p:cNvSpPr>
          <p:nvPr>
            <p:ph type="ctrTitle"/>
          </p:nvPr>
        </p:nvSpPr>
        <p:spPr>
          <a:xfrm>
            <a:off x="1117415" y="1886242"/>
            <a:ext cx="7014214" cy="3099415"/>
          </a:xfrm>
        </p:spPr>
        <p:txBody>
          <a:bodyPr/>
          <a:lstStyle/>
          <a:p>
            <a:r>
              <a:rPr lang="en-GB" dirty="0"/>
              <a:t>Workforce development</a:t>
            </a:r>
          </a:p>
        </p:txBody>
      </p:sp>
      <p:sp>
        <p:nvSpPr>
          <p:cNvPr id="5" name="TextBox 4">
            <a:extLst>
              <a:ext uri="{FF2B5EF4-FFF2-40B4-BE49-F238E27FC236}">
                <a16:creationId xmlns:a16="http://schemas.microsoft.com/office/drawing/2014/main" id="{11D32BA2-065D-A66D-0F87-B4C58D7121D9}"/>
              </a:ext>
            </a:extLst>
          </p:cNvPr>
          <p:cNvSpPr txBox="1"/>
          <p:nvPr/>
        </p:nvSpPr>
        <p:spPr>
          <a:xfrm>
            <a:off x="1663430" y="817123"/>
            <a:ext cx="5194570" cy="3416320"/>
          </a:xfrm>
          <a:prstGeom prst="rect">
            <a:avLst/>
          </a:prstGeom>
          <a:noFill/>
        </p:spPr>
        <p:txBody>
          <a:bodyPr wrap="square" rtlCol="0">
            <a:spAutoFit/>
          </a:bodyPr>
          <a:lstStyle/>
          <a:p>
            <a:r>
              <a:rPr lang="en-GB" dirty="0">
                <a:solidFill>
                  <a:schemeClr val="bg1"/>
                </a:solidFill>
              </a:rPr>
              <a:t>A fallow field, preventing transformation readiness and impacting leadership and management</a:t>
            </a:r>
          </a:p>
          <a:p>
            <a:endParaRPr lang="en-GB" dirty="0">
              <a:solidFill>
                <a:schemeClr val="bg1"/>
              </a:solidFill>
            </a:endParaRPr>
          </a:p>
          <a:p>
            <a:r>
              <a:rPr lang="en-GB" dirty="0">
                <a:solidFill>
                  <a:schemeClr val="bg1"/>
                </a:solidFill>
              </a:rPr>
              <a:t>Need for improved leadership and management which had not been invested in for a decade </a:t>
            </a:r>
          </a:p>
          <a:p>
            <a:endParaRPr lang="en-GB" dirty="0">
              <a:solidFill>
                <a:schemeClr val="bg1"/>
              </a:solidFill>
            </a:endParaRPr>
          </a:p>
          <a:p>
            <a:r>
              <a:rPr lang="en-GB" dirty="0">
                <a:solidFill>
                  <a:schemeClr val="bg1"/>
                </a:solidFill>
              </a:rPr>
              <a:t>Need for talent development programmes so the council grows its own talent </a:t>
            </a:r>
          </a:p>
          <a:p>
            <a:endParaRPr lang="en-GB" dirty="0">
              <a:solidFill>
                <a:schemeClr val="bg1"/>
              </a:solidFill>
            </a:endParaRPr>
          </a:p>
          <a:p>
            <a:r>
              <a:rPr lang="en-GB" dirty="0">
                <a:solidFill>
                  <a:schemeClr val="bg1"/>
                </a:solidFill>
              </a:rPr>
              <a:t>Need for positive action talent development programmes to develop inclusivity and improve workforce lived experience </a:t>
            </a:r>
          </a:p>
        </p:txBody>
      </p:sp>
    </p:spTree>
    <p:extLst>
      <p:ext uri="{BB962C8B-B14F-4D97-AF65-F5344CB8AC3E}">
        <p14:creationId xmlns:p14="http://schemas.microsoft.com/office/powerpoint/2010/main" val="2761066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48F5C1-F196-2926-BFF3-942140E983CD}"/>
              </a:ext>
            </a:extLst>
          </p:cNvPr>
          <p:cNvSpPr/>
          <p:nvPr/>
        </p:nvSpPr>
        <p:spPr>
          <a:xfrm>
            <a:off x="-1" y="2881414"/>
            <a:ext cx="12192000" cy="2730283"/>
          </a:xfrm>
          <a:prstGeom prst="rect">
            <a:avLst/>
          </a:prstGeom>
          <a:solidFill>
            <a:srgbClr val="88008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m here because I care about:…">
            <a:extLst>
              <a:ext uri="{FF2B5EF4-FFF2-40B4-BE49-F238E27FC236}">
                <a16:creationId xmlns:a16="http://schemas.microsoft.com/office/drawing/2014/main" id="{A31AEAB7-3763-EF6A-648E-1DE35CE2D80D}"/>
              </a:ext>
            </a:extLst>
          </p:cNvPr>
          <p:cNvSpPr txBox="1"/>
          <p:nvPr/>
        </p:nvSpPr>
        <p:spPr>
          <a:xfrm>
            <a:off x="1253804" y="3618199"/>
            <a:ext cx="5699163" cy="418390"/>
          </a:xfrm>
          <a:prstGeom prst="rect">
            <a:avLst/>
          </a:prstGeom>
          <a:ln w="3175">
            <a:miter lim="400000"/>
          </a:ln>
        </p:spPr>
        <p:txBody>
          <a:bodyPr wrap="square" lIns="24292" tIns="24292" rIns="24292" bIns="24292" anchor="ctr">
            <a:spAutoFit/>
          </a:bodyPr>
          <a:lstStyle/>
          <a:p>
            <a:pPr eaLnBrk="0" fontAlgn="base" hangingPunct="0">
              <a:spcBef>
                <a:spcPct val="0"/>
              </a:spcBef>
              <a:spcAft>
                <a:spcPct val="0"/>
              </a:spcAft>
              <a:defRPr/>
            </a:pPr>
            <a:endParaRPr lang="en-GB" sz="2400">
              <a:latin typeface="Arial" panose="020B0604020202020204" pitchFamily="34" charset="0"/>
              <a:ea typeface="ヒラギノ角ゴ Pro W3"/>
              <a:cs typeface="Arial" panose="020B0604020202020204" pitchFamily="34" charset="0"/>
            </a:endParaRPr>
          </a:p>
        </p:txBody>
      </p:sp>
      <p:sp>
        <p:nvSpPr>
          <p:cNvPr id="6" name="Rectangle 5">
            <a:extLst>
              <a:ext uri="{FF2B5EF4-FFF2-40B4-BE49-F238E27FC236}">
                <a16:creationId xmlns:a16="http://schemas.microsoft.com/office/drawing/2014/main" id="{79FE1596-2FDA-A6F9-CE80-B5FCC909DA3A}"/>
              </a:ext>
            </a:extLst>
          </p:cNvPr>
          <p:cNvSpPr/>
          <p:nvPr/>
        </p:nvSpPr>
        <p:spPr>
          <a:xfrm>
            <a:off x="0" y="3429000"/>
            <a:ext cx="12192000" cy="2730283"/>
          </a:xfrm>
          <a:prstGeom prst="rect">
            <a:avLst/>
          </a:prstGeom>
          <a:solidFill>
            <a:srgbClr val="990099"/>
          </a:solidFill>
          <a:ln>
            <a:solidFill>
              <a:srgbClr val="9900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A person and person smiling at each other&#10;&#10;Description automatically generated">
            <a:extLst>
              <a:ext uri="{FF2B5EF4-FFF2-40B4-BE49-F238E27FC236}">
                <a16:creationId xmlns:a16="http://schemas.microsoft.com/office/drawing/2014/main" id="{59304195-C5BA-086C-CB9C-CBA8811AFB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72" y="3240616"/>
            <a:ext cx="2986128" cy="231184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group of people sitting at a table&#10;&#10;Description automatically generated">
            <a:extLst>
              <a:ext uri="{FF2B5EF4-FFF2-40B4-BE49-F238E27FC236}">
                <a16:creationId xmlns:a16="http://schemas.microsoft.com/office/drawing/2014/main" id="{785DA5E0-0228-5A37-4527-02CAD55F702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275" r="6134" b="2"/>
          <a:stretch/>
        </p:blipFill>
        <p:spPr>
          <a:xfrm>
            <a:off x="2707049" y="1447912"/>
            <a:ext cx="3863433" cy="3311102"/>
          </a:xfrm>
          <a:prstGeom prst="rect">
            <a:avLst/>
          </a:prstGeom>
        </p:spPr>
      </p:pic>
      <p:pic>
        <p:nvPicPr>
          <p:cNvPr id="4" name="Picture 3" descr="Two women standing in front of a reception desk&#10;&#10;Description automatically generated">
            <a:extLst>
              <a:ext uri="{FF2B5EF4-FFF2-40B4-BE49-F238E27FC236}">
                <a16:creationId xmlns:a16="http://schemas.microsoft.com/office/drawing/2014/main" id="{1AB1A3CA-E71C-9C4E-9C1E-AF2024C0889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507" t="24119" r="-3549" b="1833"/>
          <a:stretch/>
        </p:blipFill>
        <p:spPr>
          <a:xfrm>
            <a:off x="6670023" y="698717"/>
            <a:ext cx="5409227" cy="3617534"/>
          </a:xfrm>
          <a:prstGeom prst="rect">
            <a:avLst/>
          </a:prstGeom>
        </p:spPr>
      </p:pic>
      <p:pic>
        <p:nvPicPr>
          <p:cNvPr id="5" name="Picture 4" descr="A person and a child standing at a table&#10;&#10;Description automatically generated">
            <a:extLst>
              <a:ext uri="{FF2B5EF4-FFF2-40B4-BE49-F238E27FC236}">
                <a16:creationId xmlns:a16="http://schemas.microsoft.com/office/drawing/2014/main" id="{F72CD49D-C12B-4CF1-B6A5-60A10E0213A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733" t="9663" r="13185" b="-2"/>
          <a:stretch/>
        </p:blipFill>
        <p:spPr>
          <a:xfrm>
            <a:off x="5439245" y="3664135"/>
            <a:ext cx="3027444" cy="2279638"/>
          </a:xfrm>
          <a:prstGeom prst="rect">
            <a:avLst/>
          </a:prstGeom>
        </p:spPr>
      </p:pic>
      <p:sp>
        <p:nvSpPr>
          <p:cNvPr id="2" name="I’m here because I care about:…">
            <a:extLst>
              <a:ext uri="{FF2B5EF4-FFF2-40B4-BE49-F238E27FC236}">
                <a16:creationId xmlns:a16="http://schemas.microsoft.com/office/drawing/2014/main" id="{2EB00BE1-34E1-8EF1-48C2-EC1C73EDC41B}"/>
              </a:ext>
            </a:extLst>
          </p:cNvPr>
          <p:cNvSpPr txBox="1"/>
          <p:nvPr/>
        </p:nvSpPr>
        <p:spPr>
          <a:xfrm>
            <a:off x="370397" y="-33632"/>
            <a:ext cx="10781731" cy="1895718"/>
          </a:xfrm>
          <a:prstGeom prst="rect">
            <a:avLst/>
          </a:prstGeom>
          <a:ln w="3175">
            <a:miter lim="400000"/>
          </a:ln>
        </p:spPr>
        <p:txBody>
          <a:bodyPr wrap="square" lIns="24292" tIns="24292" rIns="24292" bIns="24292" anchor="ctr">
            <a:spAutoFit/>
          </a:bodyPr>
          <a:lstStyle/>
          <a:p>
            <a:pPr eaLnBrk="0" fontAlgn="base" hangingPunct="0">
              <a:spcBef>
                <a:spcPct val="0"/>
              </a:spcBef>
              <a:spcAft>
                <a:spcPct val="0"/>
              </a:spcAft>
              <a:defRPr/>
            </a:pPr>
            <a:r>
              <a:rPr lang="en-GB" sz="6000" b="1" spc="-300" dirty="0">
                <a:solidFill>
                  <a:srgbClr val="880088"/>
                </a:solidFill>
                <a:latin typeface="Arial" panose="020B0604020202020204" pitchFamily="34" charset="0"/>
                <a:ea typeface="ヒラギノ角ゴ Pro W3"/>
                <a:cs typeface="Arial" panose="020B0604020202020204" pitchFamily="34" charset="0"/>
              </a:rPr>
              <a:t>Developing our </a:t>
            </a:r>
          </a:p>
          <a:p>
            <a:pPr eaLnBrk="0" fontAlgn="base" hangingPunct="0">
              <a:spcBef>
                <a:spcPct val="0"/>
              </a:spcBef>
              <a:spcAft>
                <a:spcPct val="0"/>
              </a:spcAft>
              <a:defRPr/>
            </a:pPr>
            <a:r>
              <a:rPr lang="en-GB" sz="6000" b="1" spc="-300" dirty="0">
                <a:solidFill>
                  <a:srgbClr val="880088"/>
                </a:solidFill>
                <a:latin typeface="Arial" panose="020B0604020202020204" pitchFamily="34" charset="0"/>
                <a:ea typeface="ヒラギノ角ゴ Pro W3"/>
                <a:cs typeface="Arial" panose="020B0604020202020204" pitchFamily="34" charset="0"/>
              </a:rPr>
              <a:t>people</a:t>
            </a:r>
            <a:endParaRPr lang="en-GB" sz="6000" b="1" spc="-300" dirty="0">
              <a:solidFill>
                <a:srgbClr val="880088"/>
              </a:solidFill>
              <a:latin typeface="Arial" panose="020B0604020202020204" pitchFamily="34" charset="0"/>
              <a:ea typeface="ヒラギノ角ゴ Pro W3" charset="-128"/>
              <a:cs typeface="Arial" panose="020B0604020202020204" pitchFamily="34" charset="0"/>
            </a:endParaRPr>
          </a:p>
        </p:txBody>
      </p:sp>
    </p:spTree>
    <p:extLst>
      <p:ext uri="{BB962C8B-B14F-4D97-AF65-F5344CB8AC3E}">
        <p14:creationId xmlns:p14="http://schemas.microsoft.com/office/powerpoint/2010/main" val="1336800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C5BB6-4CC1-4B8C-B62B-A6D85DD1DC2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3BEB4D7-9D32-0210-8236-C9D6BDD2F2AC}"/>
              </a:ext>
            </a:extLst>
          </p:cNvPr>
          <p:cNvSpPr>
            <a:spLocks noGrp="1"/>
          </p:cNvSpPr>
          <p:nvPr>
            <p:ph type="body" sz="quarter" idx="12"/>
          </p:nvPr>
        </p:nvSpPr>
        <p:spPr/>
        <p:txBody>
          <a:bodyPr/>
          <a:lstStyle/>
          <a:p>
            <a:endParaRPr lang="en-GB"/>
          </a:p>
        </p:txBody>
      </p:sp>
      <p:sp>
        <p:nvSpPr>
          <p:cNvPr id="3" name="Subtitle 2">
            <a:extLst>
              <a:ext uri="{FF2B5EF4-FFF2-40B4-BE49-F238E27FC236}">
                <a16:creationId xmlns:a16="http://schemas.microsoft.com/office/drawing/2014/main" id="{4263DCEA-A0D6-A924-6C74-511D9FC024CE}"/>
              </a:ext>
            </a:extLst>
          </p:cNvPr>
          <p:cNvSpPr>
            <a:spLocks noGrp="1"/>
          </p:cNvSpPr>
          <p:nvPr>
            <p:ph type="subTitle" idx="1"/>
          </p:nvPr>
        </p:nvSpPr>
        <p:spPr/>
        <p:txBody>
          <a:bodyPr/>
          <a:lstStyle/>
          <a:p>
            <a:endParaRPr lang="en-GB"/>
          </a:p>
        </p:txBody>
      </p:sp>
      <p:sp>
        <p:nvSpPr>
          <p:cNvPr id="4" name="Title 3">
            <a:extLst>
              <a:ext uri="{FF2B5EF4-FFF2-40B4-BE49-F238E27FC236}">
                <a16:creationId xmlns:a16="http://schemas.microsoft.com/office/drawing/2014/main" id="{C4B48866-D12E-A608-F3A7-9E282E904BF6}"/>
              </a:ext>
            </a:extLst>
          </p:cNvPr>
          <p:cNvSpPr>
            <a:spLocks noGrp="1"/>
          </p:cNvSpPr>
          <p:nvPr>
            <p:ph type="ctrTitle"/>
          </p:nvPr>
        </p:nvSpPr>
        <p:spPr/>
        <p:txBody>
          <a:bodyPr/>
          <a:lstStyle/>
          <a:p>
            <a:r>
              <a:rPr lang="en-GB" dirty="0"/>
              <a:t>Transformation workforce initiatives</a:t>
            </a:r>
          </a:p>
        </p:txBody>
      </p:sp>
      <p:sp>
        <p:nvSpPr>
          <p:cNvPr id="5" name="TextBox 4">
            <a:extLst>
              <a:ext uri="{FF2B5EF4-FFF2-40B4-BE49-F238E27FC236}">
                <a16:creationId xmlns:a16="http://schemas.microsoft.com/office/drawing/2014/main" id="{D9B3B720-8D75-5A21-5581-2BBBAB16CBBF}"/>
              </a:ext>
            </a:extLst>
          </p:cNvPr>
          <p:cNvSpPr txBox="1"/>
          <p:nvPr/>
        </p:nvSpPr>
        <p:spPr>
          <a:xfrm>
            <a:off x="2456328" y="1156447"/>
            <a:ext cx="4939553" cy="2492990"/>
          </a:xfrm>
          <a:prstGeom prst="rect">
            <a:avLst/>
          </a:prstGeom>
          <a:noFill/>
        </p:spPr>
        <p:txBody>
          <a:bodyPr wrap="square" rtlCol="0">
            <a:spAutoFit/>
          </a:bodyPr>
          <a:lstStyle/>
          <a:p>
            <a:r>
              <a:rPr lang="en-GB" sz="2400" dirty="0">
                <a:solidFill>
                  <a:schemeClr val="bg1"/>
                </a:solidFill>
              </a:rPr>
              <a:t>Simpler organisation</a:t>
            </a:r>
          </a:p>
          <a:p>
            <a:endParaRPr lang="en-GB" sz="2400" dirty="0">
              <a:solidFill>
                <a:schemeClr val="bg1"/>
              </a:solidFill>
            </a:endParaRPr>
          </a:p>
          <a:p>
            <a:r>
              <a:rPr lang="en-GB" sz="2400" dirty="0">
                <a:solidFill>
                  <a:schemeClr val="bg1"/>
                </a:solidFill>
              </a:rPr>
              <a:t>Integrated corporate services </a:t>
            </a:r>
          </a:p>
          <a:p>
            <a:endParaRPr lang="en-GB" sz="2400" dirty="0">
              <a:solidFill>
                <a:schemeClr val="bg1"/>
              </a:solidFill>
            </a:endParaRPr>
          </a:p>
          <a:p>
            <a:r>
              <a:rPr lang="en-GB" sz="2400" dirty="0">
                <a:solidFill>
                  <a:schemeClr val="bg1"/>
                </a:solidFill>
              </a:rPr>
              <a:t>Culture and governance</a:t>
            </a:r>
          </a:p>
          <a:p>
            <a:endParaRPr lang="en-GB" dirty="0"/>
          </a:p>
          <a:p>
            <a:endParaRPr lang="en-GB" dirty="0"/>
          </a:p>
        </p:txBody>
      </p:sp>
    </p:spTree>
    <p:extLst>
      <p:ext uri="{BB962C8B-B14F-4D97-AF65-F5344CB8AC3E}">
        <p14:creationId xmlns:p14="http://schemas.microsoft.com/office/powerpoint/2010/main" val="2177298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D67C2F-6700-CFC4-E63C-80711DF744E1}"/>
              </a:ext>
            </a:extLst>
          </p:cNvPr>
          <p:cNvSpPr>
            <a:spLocks noGrp="1"/>
          </p:cNvSpPr>
          <p:nvPr>
            <p:ph type="body" sz="quarter" idx="12"/>
          </p:nvPr>
        </p:nvSpPr>
        <p:spPr/>
        <p:txBody>
          <a:bodyPr/>
          <a:lstStyle/>
          <a:p>
            <a:endParaRPr lang="en-GB"/>
          </a:p>
        </p:txBody>
      </p:sp>
      <p:sp>
        <p:nvSpPr>
          <p:cNvPr id="3" name="Subtitle 2">
            <a:extLst>
              <a:ext uri="{FF2B5EF4-FFF2-40B4-BE49-F238E27FC236}">
                <a16:creationId xmlns:a16="http://schemas.microsoft.com/office/drawing/2014/main" id="{52E21062-B583-7C92-52FB-6275B6250058}"/>
              </a:ext>
            </a:extLst>
          </p:cNvPr>
          <p:cNvSpPr>
            <a:spLocks noGrp="1"/>
          </p:cNvSpPr>
          <p:nvPr>
            <p:ph type="subTitle" idx="1"/>
          </p:nvPr>
        </p:nvSpPr>
        <p:spPr/>
        <p:txBody>
          <a:bodyPr/>
          <a:lstStyle/>
          <a:p>
            <a:r>
              <a:rPr lang="en-GB" dirty="0"/>
              <a:t>Working with the CIPD</a:t>
            </a:r>
          </a:p>
        </p:txBody>
      </p:sp>
      <p:sp>
        <p:nvSpPr>
          <p:cNvPr id="4" name="Title 3">
            <a:extLst>
              <a:ext uri="{FF2B5EF4-FFF2-40B4-BE49-F238E27FC236}">
                <a16:creationId xmlns:a16="http://schemas.microsoft.com/office/drawing/2014/main" id="{A59C8118-433E-6402-15FA-F9FD7829B7C3}"/>
              </a:ext>
            </a:extLst>
          </p:cNvPr>
          <p:cNvSpPr>
            <a:spLocks noGrp="1"/>
          </p:cNvSpPr>
          <p:nvPr>
            <p:ph type="ctrTitle"/>
          </p:nvPr>
        </p:nvSpPr>
        <p:spPr>
          <a:xfrm>
            <a:off x="1117414" y="1281954"/>
            <a:ext cx="6986679" cy="3742712"/>
          </a:xfrm>
        </p:spPr>
        <p:txBody>
          <a:bodyPr>
            <a:normAutofit fontScale="90000"/>
          </a:bodyPr>
          <a:lstStyle/>
          <a:p>
            <a:r>
              <a:rPr lang="en-GB" sz="1800" dirty="0">
                <a:latin typeface="Calibri" panose="020F0502020204030204" pitchFamily="34" charset="0"/>
                <a:ea typeface="Calibri" panose="020F0502020204030204" pitchFamily="34" charset="0"/>
                <a:cs typeface="Arial" panose="020B0604020202020204" pitchFamily="34" charset="0"/>
              </a:rPr>
              <a:t>Croydon council is undertaking holistic organisational redesign, including developing career and skills pathways to ensure systematic approaches to workforce</a:t>
            </a:r>
            <a:r>
              <a:rPr lang="en-GB" dirty="0">
                <a:latin typeface="Calibri" panose="020F0502020204030204" pitchFamily="34" charset="0"/>
                <a:ea typeface="Calibri" panose="020F0502020204030204" pitchFamily="34" charset="0"/>
                <a:cs typeface="Arial" panose="020B0604020202020204" pitchFamily="34" charset="0"/>
              </a:rPr>
              <a:t> </a:t>
            </a:r>
            <a:r>
              <a:rPr lang="en-GB" sz="1800" dirty="0">
                <a:latin typeface="Calibri" panose="020F0502020204030204" pitchFamily="34" charset="0"/>
                <a:ea typeface="Calibri" panose="020F0502020204030204" pitchFamily="34" charset="0"/>
                <a:cs typeface="Arial" panose="020B0604020202020204" pitchFamily="34" charset="0"/>
              </a:rPr>
              <a:t>development, continuous learning, and continuous improvement</a:t>
            </a:r>
            <a:br>
              <a:rPr lang="en-GB" sz="1800" dirty="0">
                <a:latin typeface="Calibri" panose="020F0502020204030204" pitchFamily="34" charset="0"/>
                <a:ea typeface="Calibri" panose="020F0502020204030204" pitchFamily="34" charset="0"/>
                <a:cs typeface="Arial" panose="020B0604020202020204" pitchFamily="34" charset="0"/>
              </a:rPr>
            </a:br>
            <a:r>
              <a:rPr lang="en-GB" sz="1800" dirty="0">
                <a:latin typeface="Calibri" panose="020F0502020204030204" pitchFamily="34" charset="0"/>
                <a:ea typeface="Calibri" panose="020F0502020204030204" pitchFamily="34" charset="0"/>
                <a:cs typeface="Arial" panose="020B0604020202020204" pitchFamily="34" charset="0"/>
              </a:rPr>
              <a:t>Develop a data-driven analytical capability, to provide organisational insights driving effective workforce decision-making</a:t>
            </a:r>
            <a:br>
              <a:rPr lang="en-GB" sz="1800" dirty="0">
                <a:latin typeface="Calibri" panose="020F0502020204030204" pitchFamily="34" charset="0"/>
                <a:ea typeface="Calibri" panose="020F0502020204030204" pitchFamily="34" charset="0"/>
                <a:cs typeface="Arial" panose="020B0604020202020204" pitchFamily="34" charset="0"/>
              </a:rPr>
            </a:br>
            <a:r>
              <a:rPr lang="en-GB" sz="1800" dirty="0">
                <a:latin typeface="Calibri" panose="020F0502020204030204" pitchFamily="34" charset="0"/>
                <a:ea typeface="Calibri" panose="020F0502020204030204" pitchFamily="34" charset="0"/>
                <a:cs typeface="Arial" panose="020B0604020202020204" pitchFamily="34" charset="0"/>
              </a:rPr>
              <a:t>Provide opportunities and support for people from challenging backgrounds by partnering with the CIPD trust</a:t>
            </a:r>
            <a:br>
              <a:rPr lang="en-GB" sz="1800" dirty="0">
                <a:latin typeface="Calibri" panose="020F0502020204030204" pitchFamily="34" charset="0"/>
                <a:ea typeface="Calibri" panose="020F0502020204030204" pitchFamily="34" charset="0"/>
                <a:cs typeface="Arial" panose="020B0604020202020204" pitchFamily="34" charset="0"/>
              </a:rPr>
            </a:br>
            <a:r>
              <a:rPr lang="en-GB" sz="1800" dirty="0">
                <a:latin typeface="Calibri" panose="020F0502020204030204" pitchFamily="34" charset="0"/>
                <a:ea typeface="Calibri" panose="020F0502020204030204" pitchFamily="34" charset="0"/>
                <a:cs typeface="Arial" panose="020B0604020202020204" pitchFamily="34" charset="0"/>
              </a:rPr>
              <a:t>Provide GAS for non-HR members but who have HR responsibility built into their job role, such as their people management community. (Note: our ‘Invest’ management development programme has focused on developing 430-line managers’ people management skills and was launched last year. We remain committed to the programme, both for new managers and for further continuing professional development especially in a transformation context). CIPD</a:t>
            </a:r>
            <a:endParaRPr lang="en-GB" sz="1800" dirty="0"/>
          </a:p>
        </p:txBody>
      </p:sp>
    </p:spTree>
    <p:extLst>
      <p:ext uri="{BB962C8B-B14F-4D97-AF65-F5344CB8AC3E}">
        <p14:creationId xmlns:p14="http://schemas.microsoft.com/office/powerpoint/2010/main" val="20911707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E3A1E-245B-BFAF-E00A-C3FF0C98774D}"/>
            </a:ext>
          </a:extLst>
        </p:cNvPr>
        <p:cNvGrpSpPr/>
        <p:nvPr/>
      </p:nvGrpSpPr>
      <p:grpSpPr>
        <a:xfrm>
          <a:off x="0" y="0"/>
          <a:ext cx="0" cy="0"/>
          <a:chOff x="0" y="0"/>
          <a:chExt cx="0" cy="0"/>
        </a:xfrm>
      </p:grpSpPr>
      <p:sp>
        <p:nvSpPr>
          <p:cNvPr id="8" name="I’m here because I care about:…">
            <a:extLst>
              <a:ext uri="{FF2B5EF4-FFF2-40B4-BE49-F238E27FC236}">
                <a16:creationId xmlns:a16="http://schemas.microsoft.com/office/drawing/2014/main" id="{7D10540F-AF64-C945-6BC4-99750F935411}"/>
              </a:ext>
            </a:extLst>
          </p:cNvPr>
          <p:cNvSpPr txBox="1"/>
          <p:nvPr/>
        </p:nvSpPr>
        <p:spPr>
          <a:xfrm>
            <a:off x="1253804" y="3618199"/>
            <a:ext cx="5699163" cy="418390"/>
          </a:xfrm>
          <a:prstGeom prst="rect">
            <a:avLst/>
          </a:prstGeom>
          <a:ln w="3175">
            <a:miter lim="400000"/>
          </a:ln>
        </p:spPr>
        <p:txBody>
          <a:bodyPr wrap="square" lIns="24292" tIns="24292" rIns="24292" bIns="24292" anchor="ctr">
            <a:spAutoFit/>
          </a:bodyPr>
          <a:lstStyle/>
          <a:p>
            <a:pPr eaLnBrk="0" fontAlgn="base" hangingPunct="0">
              <a:spcBef>
                <a:spcPct val="0"/>
              </a:spcBef>
              <a:spcAft>
                <a:spcPct val="0"/>
              </a:spcAft>
              <a:defRPr/>
            </a:pPr>
            <a:endParaRPr lang="en-GB" sz="2400">
              <a:latin typeface="Arial" panose="020B0604020202020204" pitchFamily="34" charset="0"/>
              <a:ea typeface="ヒラギノ角ゴ Pro W3"/>
              <a:cs typeface="Arial" panose="020B0604020202020204" pitchFamily="34" charset="0"/>
            </a:endParaRPr>
          </a:p>
        </p:txBody>
      </p:sp>
      <p:sp>
        <p:nvSpPr>
          <p:cNvPr id="6" name="Rectangle 5">
            <a:extLst>
              <a:ext uri="{FF2B5EF4-FFF2-40B4-BE49-F238E27FC236}">
                <a16:creationId xmlns:a16="http://schemas.microsoft.com/office/drawing/2014/main" id="{34AAA3AA-E5DD-49A0-3754-50BD23491576}"/>
              </a:ext>
            </a:extLst>
          </p:cNvPr>
          <p:cNvSpPr/>
          <p:nvPr/>
        </p:nvSpPr>
        <p:spPr>
          <a:xfrm>
            <a:off x="-116541" y="0"/>
            <a:ext cx="12192000" cy="6153149"/>
          </a:xfrm>
          <a:prstGeom prst="rect">
            <a:avLst/>
          </a:prstGeom>
          <a:solidFill>
            <a:srgbClr val="9900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kern="0" dirty="0">
              <a:effectLst/>
              <a:latin typeface="Calibri" panose="020F0502020204030204" pitchFamily="34" charset="0"/>
              <a:ea typeface="Calibri" panose="020F0502020204030204" pitchFamily="34" charset="0"/>
              <a:cs typeface="Arial" panose="020B0604020202020204" pitchFamily="34" charset="0"/>
            </a:endParaRPr>
          </a:p>
          <a:p>
            <a:pPr algn="ctr"/>
            <a:r>
              <a:rPr lang="en-GB" sz="1800" kern="0" dirty="0">
                <a:effectLst/>
                <a:latin typeface="Calibri" panose="020F0502020204030204" pitchFamily="34" charset="0"/>
                <a:ea typeface="Calibri" panose="020F0502020204030204" pitchFamily="34" charset="0"/>
                <a:cs typeface="Arial" panose="020B0604020202020204" pitchFamily="34" charset="0"/>
              </a:rPr>
              <a:t>The CIPD is pleased to announce that Croydon council is the first English council to be awarded People Development Partner status. Croydon Council's Transformation Strategy and objectives are centred on promoting cost effective and efficient services for residents, equality diversity and inclusion, fostering collaboration through strategic partnerships, and ensuring a responsive and modern HR &amp; OD function. Through these efforts, the council is committed to building a resilient, skilled, and customer-centric workforce, capable of delivering high-quality services to the community.</a:t>
            </a:r>
            <a:endParaRPr lang="en-GB" dirty="0"/>
          </a:p>
        </p:txBody>
      </p:sp>
      <p:sp>
        <p:nvSpPr>
          <p:cNvPr id="2" name="I’m here because I care about:…">
            <a:extLst>
              <a:ext uri="{FF2B5EF4-FFF2-40B4-BE49-F238E27FC236}">
                <a16:creationId xmlns:a16="http://schemas.microsoft.com/office/drawing/2014/main" id="{ADD5503E-604A-618A-8E33-CDA2103D9C6E}"/>
              </a:ext>
            </a:extLst>
          </p:cNvPr>
          <p:cNvSpPr txBox="1"/>
          <p:nvPr/>
        </p:nvSpPr>
        <p:spPr>
          <a:xfrm>
            <a:off x="4715574" y="2606510"/>
            <a:ext cx="6769262" cy="787722"/>
          </a:xfrm>
          <a:prstGeom prst="rect">
            <a:avLst/>
          </a:prstGeom>
          <a:ln w="3175">
            <a:miter lim="400000"/>
          </a:ln>
        </p:spPr>
        <p:txBody>
          <a:bodyPr wrap="square" lIns="24292" tIns="24292" rIns="24292" bIns="24292" anchor="ctr">
            <a:spAutoFit/>
          </a:bodyPr>
          <a:lstStyle/>
          <a:p>
            <a:pPr eaLnBrk="0" fontAlgn="base" hangingPunct="0">
              <a:spcBef>
                <a:spcPct val="0"/>
              </a:spcBef>
              <a:spcAft>
                <a:spcPct val="0"/>
              </a:spcAft>
              <a:defRPr/>
            </a:pPr>
            <a:endParaRPr lang="en-GB" sz="4800" b="1" dirty="0">
              <a:solidFill>
                <a:schemeClr val="bg1"/>
              </a:solidFill>
              <a:latin typeface="Arial" panose="020B0604020202020204" pitchFamily="34" charset="0"/>
              <a:ea typeface="ヒラギノ角ゴ Pro W3" charset="-128"/>
              <a:cs typeface="Arial" panose="020B0604020202020204" pitchFamily="34" charset="0"/>
            </a:endParaRPr>
          </a:p>
        </p:txBody>
      </p:sp>
      <p:pic>
        <p:nvPicPr>
          <p:cNvPr id="3" name="Picture 2" descr="A graphic design of a knight helmet and horses&#10;&#10;Description automatically generated">
            <a:extLst>
              <a:ext uri="{FF2B5EF4-FFF2-40B4-BE49-F238E27FC236}">
                <a16:creationId xmlns:a16="http://schemas.microsoft.com/office/drawing/2014/main" id="{87058305-2538-282E-E1C1-A2DD771CEE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2564" y="319368"/>
            <a:ext cx="2008094" cy="1798147"/>
          </a:xfrm>
          <a:prstGeom prst="rect">
            <a:avLst/>
          </a:prstGeom>
        </p:spPr>
      </p:pic>
    </p:spTree>
    <p:extLst>
      <p:ext uri="{BB962C8B-B14F-4D97-AF65-F5344CB8AC3E}">
        <p14:creationId xmlns:p14="http://schemas.microsoft.com/office/powerpoint/2010/main" val="11265496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3992</TotalTime>
  <Words>485</Words>
  <Application>Microsoft Office PowerPoint</Application>
  <PresentationFormat>Widescreen</PresentationFormat>
  <Paragraphs>42</Paragraphs>
  <Slides>9</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6" baseType="lpstr">
      <vt:lpstr>Aptos</vt:lpstr>
      <vt:lpstr>Aptos Display</vt:lpstr>
      <vt:lpstr>Arial</vt:lpstr>
      <vt:lpstr>Calibri</vt:lpstr>
      <vt:lpstr>Trebuchet MS</vt:lpstr>
      <vt:lpstr>Office Theme</vt:lpstr>
      <vt:lpstr>think-cell Slide</vt:lpstr>
      <vt:lpstr>Croydon council – our transformational case study. Aiming for advantage from adversity.</vt:lpstr>
      <vt:lpstr>Events of late 2020</vt:lpstr>
      <vt:lpstr>Transformation the only option…</vt:lpstr>
      <vt:lpstr>Future Croydon</vt:lpstr>
      <vt:lpstr>Workforce development</vt:lpstr>
      <vt:lpstr>PowerPoint Presentation</vt:lpstr>
      <vt:lpstr>Transformation workforce initiatives</vt:lpstr>
      <vt:lpstr>Croydon council is undertaking holistic organisational redesign, including developing career and skills pathways to ensure systematic approaches to workforce development, continuous learning, and continuous improvement Develop a data-driven analytical capability, to provide organisational insights driving effective workforce decision-making Provide opportunities and support for people from challenging backgrounds by partnering with the CIPD trust Provide GAS for non-HR members but who have HR responsibility built into their job role, such as their people management community. (Note: our ‘Invest’ management development programme has focused on developing 430-line managers’ people management skills and was launched last year. We remain committed to the programme, both for new managers and for further continuing professional development especially in a transformation context). CIPD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Shoesmith, Dean</dc:creator>
  <cp:lastModifiedBy>Magnus Smidak</cp:lastModifiedBy>
  <cp:revision>2</cp:revision>
  <dcterms:created xsi:type="dcterms:W3CDTF">2025-06-25T08:43:43Z</dcterms:created>
  <dcterms:modified xsi:type="dcterms:W3CDTF">2025-07-22T11:50:56Z</dcterms:modified>
</cp:coreProperties>
</file>