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4"/>
  </p:notesMasterIdLst>
  <p:sldIdLst>
    <p:sldId id="256" r:id="rId5"/>
    <p:sldId id="291" r:id="rId6"/>
    <p:sldId id="261" r:id="rId7"/>
    <p:sldId id="279" r:id="rId8"/>
    <p:sldId id="263" r:id="rId9"/>
    <p:sldId id="260" r:id="rId10"/>
    <p:sldId id="262" r:id="rId11"/>
    <p:sldId id="293" r:id="rId12"/>
    <p:sldId id="266" r:id="rId13"/>
    <p:sldId id="273" r:id="rId14"/>
    <p:sldId id="264" r:id="rId15"/>
    <p:sldId id="295" r:id="rId16"/>
    <p:sldId id="296" r:id="rId17"/>
    <p:sldId id="292" r:id="rId18"/>
    <p:sldId id="282" r:id="rId19"/>
    <p:sldId id="283" r:id="rId20"/>
    <p:sldId id="286" r:id="rId21"/>
    <p:sldId id="288" r:id="rId22"/>
    <p:sldId id="272" r:id="rId23"/>
  </p:sldIdLst>
  <p:sldSz cx="9144000" cy="5143500" type="screen16x9"/>
  <p:notesSz cx="6858000" cy="9144000"/>
  <p:embeddedFontLst>
    <p:embeddedFont>
      <p:font typeface="Permanent Marker" panose="020B0604020202020204" charset="0"/>
      <p:regular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gAj3yKp6e4JpwaDQWWNOivpSz8Y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33" autoAdjust="0"/>
  </p:normalViewPr>
  <p:slideViewPr>
    <p:cSldViewPr snapToGrid="0">
      <p:cViewPr varScale="1">
        <p:scale>
          <a:sx n="139" d="100"/>
          <a:sy n="139" d="100"/>
        </p:scale>
        <p:origin x="80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customschemas.google.com/relationships/presentationmetadata" Target="metadata"/><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4d2927ed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g34d2927ed1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Redesigning from the inside out: learning as we change</a:t>
            </a:r>
          </a:p>
          <a:p>
            <a:pPr marL="0" lvl="0" indent="0" algn="l" rtl="0">
              <a:lnSpc>
                <a:spcPct val="100000"/>
              </a:lnSpc>
              <a:spcBef>
                <a:spcPts val="0"/>
              </a:spcBef>
              <a:spcAft>
                <a:spcPts val="0"/>
              </a:spcAft>
              <a:buSzPts val="1100"/>
              <a:buNone/>
            </a:pPr>
            <a:r>
              <a:rPr lang="en-GB" dirty="0"/>
              <a:t>Adur &amp; Worthing Councils' journey through transformation</a:t>
            </a:r>
          </a:p>
          <a:p>
            <a:pPr marL="0" lvl="0" indent="0" algn="l" rtl="0">
              <a:lnSpc>
                <a:spcPct val="100000"/>
              </a:lnSpc>
              <a:spcBef>
                <a:spcPts val="0"/>
              </a:spcBef>
              <a:spcAft>
                <a:spcPts val="0"/>
              </a:spcAft>
              <a:buSzPts val="1100"/>
              <a:buNone/>
            </a:pPr>
            <a:r>
              <a:rPr lang="en-GB" dirty="0"/>
              <a:t>Noel Hatch, Assistant Director for People &amp; Change</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3" name="Google Shape;433;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216" name="Google Shape;216;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id="{9F775617-F0EE-FEB4-3C46-0DC3F781897A}"/>
            </a:ext>
          </a:extLst>
        </p:cNvPr>
        <p:cNvGrpSpPr/>
        <p:nvPr/>
      </p:nvGrpSpPr>
      <p:grpSpPr>
        <a:xfrm>
          <a:off x="0" y="0"/>
          <a:ext cx="0" cy="0"/>
          <a:chOff x="0" y="0"/>
          <a:chExt cx="0" cy="0"/>
        </a:xfrm>
      </p:grpSpPr>
      <p:sp>
        <p:nvSpPr>
          <p:cNvPr id="89" name="Google Shape;89;g34d2927ed1c_0_0:notes">
            <a:extLst>
              <a:ext uri="{FF2B5EF4-FFF2-40B4-BE49-F238E27FC236}">
                <a16:creationId xmlns:a16="http://schemas.microsoft.com/office/drawing/2014/main" id="{20855FAE-3C08-350F-2329-4BB35751C4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g34d2927ed1c_0_0:notes">
            <a:extLst>
              <a:ext uri="{FF2B5EF4-FFF2-40B4-BE49-F238E27FC236}">
                <a16:creationId xmlns:a16="http://schemas.microsoft.com/office/drawing/2014/main" id="{4AB64036-77C2-6087-4B0C-704F83D3412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404830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dirty="0">
                <a:solidFill>
                  <a:schemeClr val="dk1"/>
                </a:solidFill>
              </a:rPr>
              <a:t>Thriving Together is about how we shape the future of Adur &amp; Worthing </a:t>
            </a:r>
            <a:r>
              <a:rPr lang="en-GB" i="1" dirty="0">
                <a:solidFill>
                  <a:schemeClr val="dk1"/>
                </a:solidFill>
              </a:rPr>
              <a:t>with</a:t>
            </a:r>
            <a:r>
              <a:rPr lang="en-GB" dirty="0">
                <a:solidFill>
                  <a:schemeClr val="dk1"/>
                </a:solidFill>
              </a:rPr>
              <a:t> our communities. It’s more than a plan — it’s a movement, and this moment gives us the chance to lead that change locally, regionally, and nationally.</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Start with </a:t>
            </a:r>
            <a:r>
              <a:rPr lang="en-GB" b="1" dirty="0">
                <a:solidFill>
                  <a:schemeClr val="dk1"/>
                </a:solidFill>
              </a:rPr>
              <a:t>one powerful question</a:t>
            </a:r>
            <a:r>
              <a:rPr lang="en-GB" dirty="0">
                <a:solidFill>
                  <a:schemeClr val="dk1"/>
                </a:solidFill>
              </a:rPr>
              <a:t>:</a:t>
            </a:r>
            <a:br>
              <a:rPr lang="en-GB" dirty="0">
                <a:solidFill>
                  <a:schemeClr val="dk1"/>
                </a:solidFill>
              </a:rPr>
            </a:br>
            <a:r>
              <a:rPr lang="en-GB" dirty="0">
                <a:solidFill>
                  <a:schemeClr val="dk1"/>
                </a:solidFill>
              </a:rPr>
              <a:t> </a:t>
            </a:r>
            <a:r>
              <a:rPr lang="en-GB" i="1" dirty="0">
                <a:solidFill>
                  <a:schemeClr val="dk1"/>
                </a:solidFill>
              </a:rPr>
              <a:t>“When you think of the places you call home, what helps you feel like you belong?”</a:t>
            </a:r>
            <a:br>
              <a:rPr lang="en-GB" i="1" dirty="0">
                <a:solidFill>
                  <a:schemeClr val="dk1"/>
                </a:solidFill>
              </a:rPr>
            </a:br>
            <a:r>
              <a:rPr lang="en-GB" dirty="0">
                <a:solidFill>
                  <a:schemeClr val="dk1"/>
                </a:solidFill>
              </a:rPr>
              <a:t> (Let them reflect or turn to someone next to them to chat for 2 mins)</a:t>
            </a:r>
            <a:br>
              <a:rPr lang="en-GB" dirty="0">
                <a:solidFill>
                  <a:schemeClr val="dk1"/>
                </a:solidFill>
              </a:rPr>
            </a:br>
            <a:endParaRPr dirty="0">
              <a:solidFill>
                <a:schemeClr val="dk1"/>
              </a:solidFill>
            </a:endParaRPr>
          </a:p>
          <a:p>
            <a:pPr marL="0" lvl="0" indent="0" algn="l" rtl="0">
              <a:spcBef>
                <a:spcPts val="0"/>
              </a:spcBef>
              <a:spcAft>
                <a:spcPts val="0"/>
              </a:spcAft>
              <a:buClr>
                <a:schemeClr val="dk1"/>
              </a:buClr>
              <a:buSzPts val="1100"/>
              <a:buFont typeface="Arial"/>
              <a:buNone/>
            </a:pPr>
            <a:r>
              <a:rPr lang="en-GB" dirty="0">
                <a:solidFill>
                  <a:schemeClr val="dk1"/>
                </a:solidFill>
              </a:rPr>
              <a:t>Share the </a:t>
            </a:r>
            <a:r>
              <a:rPr lang="en-GB" b="1" dirty="0">
                <a:solidFill>
                  <a:schemeClr val="dk1"/>
                </a:solidFill>
              </a:rPr>
              <a:t>Thriving Together purpose</a:t>
            </a:r>
            <a:r>
              <a:rPr lang="en-GB" dirty="0">
                <a:solidFill>
                  <a:schemeClr val="dk1"/>
                </a:solidFill>
              </a:rPr>
              <a:t>: </a:t>
            </a:r>
            <a:r>
              <a:rPr lang="en-GB" i="1" dirty="0">
                <a:solidFill>
                  <a:schemeClr val="dk1"/>
                </a:solidFill>
              </a:rPr>
              <a:t>“Shaping the future of the places we call home.”</a:t>
            </a:r>
            <a:endParaRPr i="1" dirty="0">
              <a:solidFill>
                <a:schemeClr val="dk1"/>
              </a:solidFill>
            </a:endParaRPr>
          </a:p>
          <a:p>
            <a:pPr marL="0" lvl="0" indent="0" algn="l" rtl="0">
              <a:lnSpc>
                <a:spcPct val="100000"/>
              </a:lnSpc>
              <a:spcBef>
                <a:spcPts val="0"/>
              </a:spcBef>
              <a:spcAft>
                <a:spcPts val="0"/>
              </a:spcAft>
              <a:buSzPts val="1100"/>
              <a:buNone/>
            </a:pPr>
            <a:endParaRPr dirty="0"/>
          </a:p>
        </p:txBody>
      </p:sp>
      <p:sp>
        <p:nvSpPr>
          <p:cNvPr id="76" name="Google Shape;7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4d2ccb2e7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We're using Thriving Together to shape our Local Government Reorganisation submission — but also to spark long-term change in how we work with our neighbourhoods and plan for the future. This is happening in the context of the Sussex Mayoral Combined County Authority. We’re responding to national asks, but driving it through local leadership and values.</a:t>
            </a:r>
            <a:endParaRPr dirty="0"/>
          </a:p>
        </p:txBody>
      </p:sp>
      <p:sp>
        <p:nvSpPr>
          <p:cNvPr id="81" name="Google Shape;81;g34d2ccb2e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The programme is structured to shape the LGR plan but also embed change into the way we work as a council and with communities from now to 2028</a:t>
            </a:r>
            <a:endParaRPr dirty="0"/>
          </a:p>
        </p:txBody>
      </p:sp>
      <p:sp>
        <p:nvSpPr>
          <p:cNvPr id="96" name="Google Shape;9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4d2ccb2e74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Let’s pause and remember: this is about hope. About agency. About shaping places we’re proud to live in — and leaving a legacy of participation that lasts long after the September deadline.</a:t>
            </a:r>
            <a:endParaRPr dirty="0"/>
          </a:p>
        </p:txBody>
      </p:sp>
      <p:sp>
        <p:nvSpPr>
          <p:cNvPr id="107" name="Google Shape;107;g34d2ccb2e7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59" name="Google Shape;15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a:extLst>
            <a:ext uri="{FF2B5EF4-FFF2-40B4-BE49-F238E27FC236}">
              <a16:creationId xmlns:a16="http://schemas.microsoft.com/office/drawing/2014/main" id="{209EAC8C-7A2E-5BE1-A150-FAFD2DD157F2}"/>
            </a:ext>
          </a:extLst>
        </p:cNvPr>
        <p:cNvGrpSpPr/>
        <p:nvPr/>
      </p:nvGrpSpPr>
      <p:grpSpPr>
        <a:xfrm>
          <a:off x="0" y="0"/>
          <a:ext cx="0" cy="0"/>
          <a:chOff x="0" y="0"/>
          <a:chExt cx="0" cy="0"/>
        </a:xfrm>
      </p:grpSpPr>
      <p:sp>
        <p:nvSpPr>
          <p:cNvPr id="89" name="Google Shape;89;g34d2927ed1c_0_0:notes">
            <a:extLst>
              <a:ext uri="{FF2B5EF4-FFF2-40B4-BE49-F238E27FC236}">
                <a16:creationId xmlns:a16="http://schemas.microsoft.com/office/drawing/2014/main" id="{04000104-8CB8-31CA-CF6C-2C6B4DB37B9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g34d2927ed1c_0_0:notes">
            <a:extLst>
              <a:ext uri="{FF2B5EF4-FFF2-40B4-BE49-F238E27FC236}">
                <a16:creationId xmlns:a16="http://schemas.microsoft.com/office/drawing/2014/main" id="{E0DCEA5E-937F-33B1-2CE3-CCB20A47DC9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Redesigning from the inside out: learning as we change</a:t>
            </a:r>
          </a:p>
          <a:p>
            <a:pPr marL="0" lvl="0" indent="0" algn="l" rtl="0">
              <a:lnSpc>
                <a:spcPct val="100000"/>
              </a:lnSpc>
              <a:spcBef>
                <a:spcPts val="0"/>
              </a:spcBef>
              <a:spcAft>
                <a:spcPts val="0"/>
              </a:spcAft>
              <a:buSzPts val="1100"/>
              <a:buNone/>
            </a:pPr>
            <a:r>
              <a:rPr lang="en-GB" dirty="0"/>
              <a:t>Adur &amp; Worthing Councils' journey through transformation</a:t>
            </a:r>
          </a:p>
          <a:p>
            <a:pPr marL="0" lvl="0" indent="0" algn="l" rtl="0">
              <a:lnSpc>
                <a:spcPct val="100000"/>
              </a:lnSpc>
              <a:spcBef>
                <a:spcPts val="0"/>
              </a:spcBef>
              <a:spcAft>
                <a:spcPts val="0"/>
              </a:spcAft>
              <a:buSzPts val="1100"/>
              <a:buNone/>
            </a:pPr>
            <a:r>
              <a:rPr lang="en-GB" dirty="0"/>
              <a:t>Noel Hatch, Assistant Director for People &amp; Change</a:t>
            </a:r>
            <a:endParaRPr dirty="0"/>
          </a:p>
        </p:txBody>
      </p:sp>
    </p:spTree>
    <p:extLst>
      <p:ext uri="{BB962C8B-B14F-4D97-AF65-F5344CB8AC3E}">
        <p14:creationId xmlns:p14="http://schemas.microsoft.com/office/powerpoint/2010/main" val="3983501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e6cf7ef60a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g2e6cf7ef60a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just" rtl="0">
              <a:lnSpc>
                <a:spcPct val="100000"/>
              </a:lnSpc>
              <a:spcBef>
                <a:spcPts val="0"/>
              </a:spcBef>
              <a:spcAft>
                <a:spcPts val="0"/>
              </a:spcAft>
              <a:buSzPts val="1100"/>
              <a:buNone/>
            </a:pPr>
            <a:r>
              <a:rPr lang="en-GB" b="1" dirty="0"/>
              <a:t>If we are to be a steward of place that can tackle these challenges &amp; opportunities, we need to design our services in a way that:</a:t>
            </a:r>
            <a:endParaRPr b="1" dirty="0">
              <a:latin typeface="Arial"/>
              <a:ea typeface="Arial"/>
              <a:cs typeface="Arial"/>
              <a:sym typeface="Arial"/>
            </a:endParaRPr>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Focus on what we are best placed to do and work with residents and partners to make the best use of their strengths to improve lives.</a:t>
            </a:r>
            <a:endParaRPr dirty="0"/>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Create the pathways that enable staff to develop the skills that help respond to future challenges and can adapt to the skills needs of the future of work.</a:t>
            </a:r>
            <a:endParaRPr dirty="0"/>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Transition our services to be more resilient in finding ways to deliver with less direct funding while attracting resources from other </a:t>
            </a:r>
            <a:endParaRPr dirty="0"/>
          </a:p>
          <a:p>
            <a:pPr marL="457200" marR="0" lvl="0" indent="-228600" algn="l" rtl="0">
              <a:lnSpc>
                <a:spcPct val="100000"/>
              </a:lnSpc>
              <a:spcBef>
                <a:spcPts val="0"/>
              </a:spcBef>
              <a:spcAft>
                <a:spcPts val="0"/>
              </a:spcAft>
              <a:buClr>
                <a:srgbClr val="000000"/>
              </a:buClr>
              <a:buSzPts val="1100"/>
              <a:buFont typeface="Arial"/>
              <a:buNone/>
            </a:pPr>
            <a:endParaRPr b="1" dirty="0">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GB" b="1" dirty="0">
                <a:latin typeface="Arial"/>
                <a:ea typeface="Arial"/>
                <a:cs typeface="Arial"/>
                <a:sym typeface="Arial"/>
              </a:rPr>
              <a:t>Our main role is to look after the long-term future of our local area.</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e6cf7ef60a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g2e6cf7ef60a_1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just" rtl="0">
              <a:lnSpc>
                <a:spcPct val="100000"/>
              </a:lnSpc>
              <a:spcBef>
                <a:spcPts val="0"/>
              </a:spcBef>
              <a:spcAft>
                <a:spcPts val="0"/>
              </a:spcAft>
              <a:buSzPts val="1100"/>
              <a:buNone/>
            </a:pPr>
            <a:r>
              <a:rPr lang="en-GB" b="1" dirty="0"/>
              <a:t>If we are to be a steward of place that can tackle these challenges &amp; opportunities, we need to design our services in a way that:</a:t>
            </a:r>
            <a:endParaRPr b="1" dirty="0">
              <a:latin typeface="Arial"/>
              <a:ea typeface="Arial"/>
              <a:cs typeface="Arial"/>
              <a:sym typeface="Arial"/>
            </a:endParaRPr>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Focus on what we are best placed to do and work with residents and partners to make the best use of their strengths to improve lives.</a:t>
            </a:r>
            <a:endParaRPr dirty="0"/>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Create the pathways that enable staff to develop the skills that help respond to future challenges and can adapt to the skills needs of the future of work.</a:t>
            </a:r>
            <a:endParaRPr dirty="0"/>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Transition our services to be more resilient in finding ways to deliver with less direct funding while attracting resources from other </a:t>
            </a:r>
            <a:endParaRPr dirty="0"/>
          </a:p>
          <a:p>
            <a:pPr marL="457200" marR="0" lvl="0" indent="-228600" algn="l" rtl="0">
              <a:lnSpc>
                <a:spcPct val="100000"/>
              </a:lnSpc>
              <a:spcBef>
                <a:spcPts val="0"/>
              </a:spcBef>
              <a:spcAft>
                <a:spcPts val="0"/>
              </a:spcAft>
              <a:buClr>
                <a:srgbClr val="000000"/>
              </a:buClr>
              <a:buSzPts val="1100"/>
              <a:buFont typeface="Arial"/>
              <a:buNone/>
            </a:pPr>
            <a:endParaRPr b="1" dirty="0">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GB" b="1" dirty="0">
                <a:latin typeface="Arial"/>
                <a:ea typeface="Arial"/>
                <a:cs typeface="Arial"/>
                <a:sym typeface="Arial"/>
              </a:rPr>
              <a:t>Our main role is to look after the long-term future of our local area.</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6cf7ef60a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g2e6cf7ef60a_1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just" rtl="0">
              <a:lnSpc>
                <a:spcPct val="100000"/>
              </a:lnSpc>
              <a:spcBef>
                <a:spcPts val="0"/>
              </a:spcBef>
              <a:spcAft>
                <a:spcPts val="0"/>
              </a:spcAft>
              <a:buSzPts val="1100"/>
              <a:buNone/>
            </a:pPr>
            <a:r>
              <a:rPr lang="en-GB" b="1" dirty="0"/>
              <a:t>If we are to be a steward of place that can tackle these challenges &amp; opportunities, we need to design our services in a way that:</a:t>
            </a:r>
            <a:endParaRPr b="1" dirty="0">
              <a:latin typeface="Arial"/>
              <a:ea typeface="Arial"/>
              <a:cs typeface="Arial"/>
              <a:sym typeface="Arial"/>
            </a:endParaRPr>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Focus on what we are best placed to do and work with residents and partners to make the best use of their strengths to improve lives.</a:t>
            </a:r>
            <a:endParaRPr dirty="0"/>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Create the pathways that enable staff to develop the skills that help respond to future challenges and can adapt to the skills needs of the future of work.</a:t>
            </a:r>
            <a:endParaRPr dirty="0"/>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Transition our services to be more resilient in finding ways to deliver with less direct funding while attracting resources from other </a:t>
            </a:r>
            <a:endParaRPr dirty="0"/>
          </a:p>
          <a:p>
            <a:pPr marL="457200" marR="0" lvl="0" indent="-228600" algn="l" rtl="0">
              <a:lnSpc>
                <a:spcPct val="100000"/>
              </a:lnSpc>
              <a:spcBef>
                <a:spcPts val="0"/>
              </a:spcBef>
              <a:spcAft>
                <a:spcPts val="0"/>
              </a:spcAft>
              <a:buClr>
                <a:srgbClr val="000000"/>
              </a:buClr>
              <a:buSzPts val="1100"/>
              <a:buFont typeface="Arial"/>
              <a:buNone/>
            </a:pPr>
            <a:endParaRPr b="1" dirty="0">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GB" b="1" dirty="0">
                <a:latin typeface="Arial"/>
                <a:ea typeface="Arial"/>
                <a:cs typeface="Arial"/>
                <a:sym typeface="Arial"/>
              </a:rPr>
              <a:t>Our main role is to look after the long-term future of our local area.</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a:extLst>
            <a:ext uri="{FF2B5EF4-FFF2-40B4-BE49-F238E27FC236}">
              <a16:creationId xmlns:a16="http://schemas.microsoft.com/office/drawing/2014/main" id="{5BEE1C21-1685-220A-8C1B-7693336D48CB}"/>
            </a:ext>
          </a:extLst>
        </p:cNvPr>
        <p:cNvGrpSpPr/>
        <p:nvPr/>
      </p:nvGrpSpPr>
      <p:grpSpPr>
        <a:xfrm>
          <a:off x="0" y="0"/>
          <a:ext cx="0" cy="0"/>
          <a:chOff x="0" y="0"/>
          <a:chExt cx="0" cy="0"/>
        </a:xfrm>
      </p:grpSpPr>
      <p:sp>
        <p:nvSpPr>
          <p:cNvPr id="95" name="Google Shape;95;g34d2927ed1c_0_51:notes">
            <a:extLst>
              <a:ext uri="{FF2B5EF4-FFF2-40B4-BE49-F238E27FC236}">
                <a16:creationId xmlns:a16="http://schemas.microsoft.com/office/drawing/2014/main" id="{34950286-642C-4B0B-C90C-C2BEF52C01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g34d2927ed1c_0_51:notes">
            <a:extLst>
              <a:ext uri="{FF2B5EF4-FFF2-40B4-BE49-F238E27FC236}">
                <a16:creationId xmlns:a16="http://schemas.microsoft.com/office/drawing/2014/main" id="{A2F9A2A1-8935-FA7C-1505-4CCC5406A2C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Slide 1: Why this matters to us</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We didn’t start out trying to “transform.” </a:t>
            </a:r>
          </a:p>
          <a:p>
            <a:pPr marL="0" lvl="0" indent="0" algn="l" rtl="0">
              <a:lnSpc>
                <a:spcPct val="100000"/>
              </a:lnSpc>
              <a:spcBef>
                <a:spcPts val="0"/>
              </a:spcBef>
              <a:spcAft>
                <a:spcPts val="0"/>
              </a:spcAft>
              <a:buSzPts val="1100"/>
              <a:buNone/>
            </a:pPr>
            <a:r>
              <a:rPr lang="en-GB" dirty="0"/>
              <a:t>We wanted to listen, rebuild trust, and make change that lasts.</a:t>
            </a:r>
          </a:p>
          <a:p>
            <a:pPr marL="0" lvl="0" indent="0" algn="l" rtl="0">
              <a:lnSpc>
                <a:spcPct val="100000"/>
              </a:lnSpc>
              <a:spcBef>
                <a:spcPts val="0"/>
              </a:spcBef>
              <a:spcAft>
                <a:spcPts val="0"/>
              </a:spcAft>
              <a:buSzPts val="1100"/>
              <a:buNone/>
            </a:pPr>
            <a:r>
              <a:rPr lang="en-GB" dirty="0"/>
              <a:t>What we found is that real change doesn’t happen through plans. It happens through people.“</a:t>
            </a:r>
          </a:p>
          <a:p>
            <a:pPr marL="0" lvl="0" indent="0" algn="l" rtl="0">
              <a:lnSpc>
                <a:spcPct val="100000"/>
              </a:lnSpc>
              <a:spcBef>
                <a:spcPts val="0"/>
              </a:spcBef>
              <a:spcAft>
                <a:spcPts val="0"/>
              </a:spcAft>
              <a:buSzPts val="1100"/>
              <a:buNone/>
            </a:pPr>
            <a:r>
              <a:rPr lang="en-GB" dirty="0"/>
              <a:t>The most meaningful changes didn’t start with a new structure or strategy. They started with honesty."</a:t>
            </a:r>
            <a:endParaRPr dirty="0"/>
          </a:p>
        </p:txBody>
      </p:sp>
    </p:spTree>
    <p:extLst>
      <p:ext uri="{BB962C8B-B14F-4D97-AF65-F5344CB8AC3E}">
        <p14:creationId xmlns:p14="http://schemas.microsoft.com/office/powerpoint/2010/main" val="281779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just" rtl="0">
              <a:lnSpc>
                <a:spcPct val="100000"/>
              </a:lnSpc>
              <a:spcBef>
                <a:spcPts val="0"/>
              </a:spcBef>
              <a:spcAft>
                <a:spcPts val="0"/>
              </a:spcAft>
              <a:buSzPts val="1100"/>
              <a:buNone/>
            </a:pPr>
            <a:endParaRPr b="1" dirty="0">
              <a:latin typeface="Arial"/>
              <a:ea typeface="Arial"/>
              <a:cs typeface="Arial"/>
              <a:sym typeface="Arial"/>
            </a:endParaRPr>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Focus on what we are best placed to do and work with residents and partners to make the best use of their strengths to improve lives.</a:t>
            </a:r>
            <a:endParaRPr dirty="0"/>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Create the pathways that enable staff to develop the skills that help respond to future challenges and can adapt to the skills needs of the future of work.</a:t>
            </a:r>
            <a:endParaRPr dirty="0"/>
          </a:p>
          <a:p>
            <a:pPr marL="914400" lvl="1" indent="-298450" algn="just" rtl="0">
              <a:lnSpc>
                <a:spcPct val="100000"/>
              </a:lnSpc>
              <a:spcBef>
                <a:spcPts val="0"/>
              </a:spcBef>
              <a:spcAft>
                <a:spcPts val="0"/>
              </a:spcAft>
              <a:buSzPts val="1100"/>
              <a:buChar char="○"/>
            </a:pPr>
            <a:r>
              <a:rPr lang="en-GB" b="1" dirty="0">
                <a:latin typeface="Arial"/>
                <a:ea typeface="Arial"/>
                <a:cs typeface="Arial"/>
                <a:sym typeface="Arial"/>
              </a:rPr>
              <a:t>Transition our services to be more resilient in finding ways to deliver with less direct funding while attracting resources from other </a:t>
            </a:r>
            <a:endParaRPr dirty="0"/>
          </a:p>
          <a:p>
            <a:pPr marL="457200" marR="0" lvl="0" indent="-228600" algn="l" rtl="0">
              <a:lnSpc>
                <a:spcPct val="100000"/>
              </a:lnSpc>
              <a:spcBef>
                <a:spcPts val="0"/>
              </a:spcBef>
              <a:spcAft>
                <a:spcPts val="0"/>
              </a:spcAft>
              <a:buClr>
                <a:srgbClr val="000000"/>
              </a:buClr>
              <a:buSzPts val="1100"/>
              <a:buFont typeface="Arial"/>
              <a:buNone/>
            </a:pPr>
            <a:endParaRPr b="1" dirty="0">
              <a:latin typeface="Arial"/>
              <a:ea typeface="Arial"/>
              <a:cs typeface="Arial"/>
              <a:sym typeface="Arial"/>
            </a:endParaRPr>
          </a:p>
          <a:p>
            <a:pPr marL="457200" marR="0" lvl="0" indent="-298450" algn="l" rtl="0">
              <a:lnSpc>
                <a:spcPct val="100000"/>
              </a:lnSpc>
              <a:spcBef>
                <a:spcPts val="0"/>
              </a:spcBef>
              <a:spcAft>
                <a:spcPts val="0"/>
              </a:spcAft>
              <a:buClr>
                <a:srgbClr val="000000"/>
              </a:buClr>
              <a:buSzPts val="1100"/>
              <a:buFont typeface="Arial"/>
              <a:buChar char="●"/>
            </a:pPr>
            <a:r>
              <a:rPr lang="en-GB" b="1" dirty="0">
                <a:latin typeface="Arial"/>
                <a:ea typeface="Arial"/>
                <a:cs typeface="Arial"/>
                <a:sym typeface="Arial"/>
              </a:rPr>
              <a:t>Our main role is to look after the long-term future of our local area.</a:t>
            </a:r>
            <a:endParaRPr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cf6afc7a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2cf6afc7a8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e6cf7ef60a_1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2e6cf7ef60a_1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200" b="1" dirty="0">
                <a:solidFill>
                  <a:schemeClr val="dk1"/>
                </a:solidFill>
              </a:rPr>
              <a:t>Now: Staff understand the outcomes &amp; approach to the programme and take part in learning &amp; development so feel more confident and supported in delivering the improved services. </a:t>
            </a: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Next: Staff see how their role is helping deliver outcomes, and feel more connected to the people they support. In addition they will benefit from a skills framework &amp; training; helping them develop. Digital technology that simplifies processes will free them up to solve problems on complex issues.</a:t>
            </a:r>
            <a:endParaRPr sz="1200" b="1" dirty="0">
              <a:solidFill>
                <a:schemeClr val="dk1"/>
              </a:solidFill>
            </a:endParaRPr>
          </a:p>
          <a:p>
            <a:pPr marL="0" lvl="0" indent="0" algn="l" rtl="0">
              <a:lnSpc>
                <a:spcPct val="100000"/>
              </a:lnSpc>
              <a:spcBef>
                <a:spcPts val="0"/>
              </a:spcBef>
              <a:spcAft>
                <a:spcPts val="0"/>
              </a:spcAft>
              <a:buSzPts val="1100"/>
              <a:buNone/>
            </a:pP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Now: Residents see how the changes will help them better access and use services and improve their neighbourhoods, and how they can get involved in the change.</a:t>
            </a: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Next: Residents can share how they would like to get involved and supported in making a difference in their communities.</a:t>
            </a: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Future: Residents access our services in an easier way through the help of digital and get the support to work with us to improve our neighbourhoods</a:t>
            </a:r>
            <a:endParaRPr sz="1200" b="1" dirty="0">
              <a:solidFill>
                <a:schemeClr val="dk1"/>
              </a:solidFill>
            </a:endParaRPr>
          </a:p>
          <a:p>
            <a:pPr marL="0" lvl="0" indent="0" algn="l" rtl="0">
              <a:lnSpc>
                <a:spcPct val="100000"/>
              </a:lnSpc>
              <a:spcBef>
                <a:spcPts val="0"/>
              </a:spcBef>
              <a:spcAft>
                <a:spcPts val="0"/>
              </a:spcAft>
              <a:buSzPts val="1100"/>
              <a:buNone/>
            </a:pP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Now: Partners understand what the changes mean for our residents, places and their organisations and how we can work together with them to pool our resources to improve our communities and the economy.</a:t>
            </a: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Next: Sessions to update on proposed changes and explore opportunities to work together on key needs and opportunities and build coalitions on major missions to pool resources and attract investment.</a:t>
            </a:r>
            <a:endParaRPr sz="1200" b="1" dirty="0">
              <a:solidFill>
                <a:schemeClr val="dk1"/>
              </a:solidFill>
            </a:endParaRPr>
          </a:p>
          <a:p>
            <a:pPr marL="0" lvl="0" indent="0" algn="l" rtl="0">
              <a:lnSpc>
                <a:spcPct val="100000"/>
              </a:lnSpc>
              <a:spcBef>
                <a:spcPts val="0"/>
              </a:spcBef>
              <a:spcAft>
                <a:spcPts val="0"/>
              </a:spcAft>
              <a:buSzPts val="1100"/>
              <a:buNone/>
            </a:pP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Future: Partners work together with us to tackle the needs our residents and places have, helping them improve our communities and achieving shared missions on improving people, economy, place and planet.</a:t>
            </a:r>
            <a:endParaRPr sz="1200" b="1" dirty="0">
              <a:solidFill>
                <a:schemeClr val="dk1"/>
              </a:solidFill>
            </a:endParaRPr>
          </a:p>
          <a:p>
            <a:pPr marL="0" lvl="0" indent="0" algn="l" rtl="0">
              <a:lnSpc>
                <a:spcPct val="100000"/>
              </a:lnSpc>
              <a:spcBef>
                <a:spcPts val="0"/>
              </a:spcBef>
              <a:spcAft>
                <a:spcPts val="0"/>
              </a:spcAft>
              <a:buSzPts val="1100"/>
              <a:buNone/>
            </a:pP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Now: Members understand what the changes will mean for our local communities and how they are being planned and delivered to better champion the improved services.</a:t>
            </a: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Next: Members shape how their role could help people make a difference in their communities and champion local neighbourhoods.</a:t>
            </a:r>
            <a:endParaRPr sz="1200" b="1" dirty="0">
              <a:solidFill>
                <a:schemeClr val="dk1"/>
              </a:solidFill>
            </a:endParaRPr>
          </a:p>
          <a:p>
            <a:pPr marL="0" lvl="0" indent="0" algn="l" rtl="0">
              <a:lnSpc>
                <a:spcPct val="100000"/>
              </a:lnSpc>
              <a:spcBef>
                <a:spcPts val="0"/>
              </a:spcBef>
              <a:spcAft>
                <a:spcPts val="0"/>
              </a:spcAft>
              <a:buSzPts val="1100"/>
              <a:buNone/>
            </a:pPr>
            <a:r>
              <a:rPr lang="en-GB" sz="1200" b="1" dirty="0">
                <a:solidFill>
                  <a:schemeClr val="dk1"/>
                </a:solidFill>
              </a:rPr>
              <a:t>Future: Members see how we have worked to improve how residents access our services in an easier way through the help of digital technology and get the tools and support to work with our staff and partners to improve our neighbourhoods.</a:t>
            </a:r>
            <a:endParaRPr sz="1200" b="1"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1"/>
          <p:cNvSpPr txBox="1">
            <a:spLocks noGrp="1"/>
          </p:cNvSpPr>
          <p:nvPr>
            <p:ph type="ctrTitle"/>
          </p:nvPr>
        </p:nvSpPr>
        <p:spPr>
          <a:xfrm>
            <a:off x="685800" y="841772"/>
            <a:ext cx="77724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 name="Google Shape;14;p11"/>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5" name="Google Shape;15;p11"/>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6" name="Google Shape;16;p11"/>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17" name="Google Shape;17;p11"/>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629842"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1" name="Google Shape;71;p18"/>
          <p:cNvSpPr>
            <a:spLocks noGrp="1"/>
          </p:cNvSpPr>
          <p:nvPr>
            <p:ph type="pic" idx="2"/>
          </p:nvPr>
        </p:nvSpPr>
        <p:spPr>
          <a:xfrm>
            <a:off x="3887391" y="740571"/>
            <a:ext cx="4629300" cy="3655200"/>
          </a:xfrm>
          <a:prstGeom prst="rect">
            <a:avLst/>
          </a:prstGeom>
          <a:noFill/>
          <a:ln>
            <a:noFill/>
          </a:ln>
        </p:spPr>
      </p:sp>
      <p:sp>
        <p:nvSpPr>
          <p:cNvPr id="72" name="Google Shape;72;p18"/>
          <p:cNvSpPr txBox="1">
            <a:spLocks noGrp="1"/>
          </p:cNvSpPr>
          <p:nvPr>
            <p:ph type="body" idx="1"/>
          </p:nvPr>
        </p:nvSpPr>
        <p:spPr>
          <a:xfrm>
            <a:off x="629842"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73" name="Google Shape;73;p18"/>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74" name="Google Shape;74;p18"/>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75" name="Google Shape;75;p18"/>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5118" y="66926"/>
            <a:ext cx="7886700" cy="444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19"/>
          <p:cNvSpPr txBox="1">
            <a:spLocks noGrp="1"/>
          </p:cNvSpPr>
          <p:nvPr>
            <p:ph type="body" idx="1"/>
          </p:nvPr>
        </p:nvSpPr>
        <p:spPr>
          <a:xfrm rot="5400000">
            <a:off x="2940301"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 name="Google Shape;79;p19"/>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80" name="Google Shape;80;p19"/>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81" name="Google Shape;81;p19"/>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rot="5400000">
            <a:off x="5350051"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20"/>
          <p:cNvSpPr txBox="1">
            <a:spLocks noGrp="1"/>
          </p:cNvSpPr>
          <p:nvPr>
            <p:ph type="body" idx="1"/>
          </p:nvPr>
        </p:nvSpPr>
        <p:spPr>
          <a:xfrm rot="5400000">
            <a:off x="1349476"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20"/>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86" name="Google Shape;86;p20"/>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87" name="Google Shape;87;p20"/>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14"/>
          <p:cNvSpPr txBox="1">
            <a:spLocks noGrp="1"/>
          </p:cNvSpPr>
          <p:nvPr>
            <p:ph type="title"/>
          </p:nvPr>
        </p:nvSpPr>
        <p:spPr>
          <a:xfrm>
            <a:off x="45118" y="66926"/>
            <a:ext cx="7886700" cy="4440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 name="Google Shape;20;p14"/>
          <p:cNvSpPr txBox="1">
            <a:spLocks noGrp="1"/>
          </p:cNvSpPr>
          <p:nvPr>
            <p:ph type="body" idx="1"/>
          </p:nvPr>
        </p:nvSpPr>
        <p:spPr>
          <a:xfrm>
            <a:off x="628651"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 name="Google Shape;21;p14"/>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2" name="Google Shape;22;p14"/>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23" name="Google Shape;23;p14"/>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12"/>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6" name="Google Shape;26;p12"/>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27" name="Google Shape;27;p1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13"/>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30" name="Google Shape;30;p13"/>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31" name="Google Shape;31;p13"/>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9"/>
        <p:cNvGrpSpPr/>
        <p:nvPr/>
      </p:nvGrpSpPr>
      <p:grpSpPr>
        <a:xfrm>
          <a:off x="0" y="0"/>
          <a:ext cx="0" cy="0"/>
          <a:chOff x="0" y="0"/>
          <a:chExt cx="0" cy="0"/>
        </a:xfrm>
      </p:grpSpPr>
      <p:sp>
        <p:nvSpPr>
          <p:cNvPr id="40" name="Google Shape;40;p36"/>
          <p:cNvSpPr txBox="1">
            <a:spLocks noGrp="1"/>
          </p:cNvSpPr>
          <p:nvPr>
            <p:ph type="ctrTitle"/>
          </p:nvPr>
        </p:nvSpPr>
        <p:spPr>
          <a:xfrm>
            <a:off x="297054" y="208728"/>
            <a:ext cx="6858000" cy="558439"/>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SzPts val="3300"/>
              <a:buNone/>
              <a:defRPr sz="3300"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1" name="Google Shape;41;p36"/>
          <p:cNvSpPr txBox="1">
            <a:spLocks noGrp="1"/>
          </p:cNvSpPr>
          <p:nvPr>
            <p:ph type="body" idx="1"/>
          </p:nvPr>
        </p:nvSpPr>
        <p:spPr>
          <a:xfrm>
            <a:off x="214155" y="1369219"/>
            <a:ext cx="4780408" cy="326350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500">
                <a:latin typeface="Arial"/>
                <a:ea typeface="Arial"/>
                <a:cs typeface="Arial"/>
                <a:sym typeface="Arial"/>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42" name="Google Shape;42;p36"/>
          <p:cNvSpPr txBox="1">
            <a:spLocks noGrp="1"/>
          </p:cNvSpPr>
          <p:nvPr>
            <p:ph type="body" idx="2"/>
          </p:nvPr>
        </p:nvSpPr>
        <p:spPr>
          <a:xfrm>
            <a:off x="5451763" y="1369219"/>
            <a:ext cx="3338945" cy="289630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500">
                <a:latin typeface="Arial"/>
                <a:ea typeface="Arial"/>
                <a:cs typeface="Arial"/>
                <a:sym typeface="Arial"/>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43"/>
        <p:cNvGrpSpPr/>
        <p:nvPr/>
      </p:nvGrpSpPr>
      <p:grpSpPr>
        <a:xfrm>
          <a:off x="0" y="0"/>
          <a:ext cx="0" cy="0"/>
          <a:chOff x="0" y="0"/>
          <a:chExt cx="0" cy="0"/>
        </a:xfrm>
      </p:grpSpPr>
      <p:sp>
        <p:nvSpPr>
          <p:cNvPr id="44" name="Google Shape;44;p37"/>
          <p:cNvSpPr txBox="1">
            <a:spLocks noGrp="1"/>
          </p:cNvSpPr>
          <p:nvPr>
            <p:ph type="ctrTitle"/>
          </p:nvPr>
        </p:nvSpPr>
        <p:spPr>
          <a:xfrm>
            <a:off x="297054" y="208728"/>
            <a:ext cx="6858000" cy="558439"/>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SzPts val="3300"/>
              <a:buNone/>
              <a:defRPr sz="3300"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 name="Google Shape;45;p37"/>
          <p:cNvSpPr txBox="1">
            <a:spLocks noGrp="1"/>
          </p:cNvSpPr>
          <p:nvPr>
            <p:ph type="body" idx="1"/>
          </p:nvPr>
        </p:nvSpPr>
        <p:spPr>
          <a:xfrm>
            <a:off x="214155" y="1369219"/>
            <a:ext cx="4780408" cy="3263504"/>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500">
                <a:latin typeface="Arial"/>
                <a:ea typeface="Arial"/>
                <a:cs typeface="Arial"/>
                <a:sym typeface="Arial"/>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46" name="Google Shape;46;p37"/>
          <p:cNvSpPr txBox="1">
            <a:spLocks noGrp="1"/>
          </p:cNvSpPr>
          <p:nvPr>
            <p:ph type="body" idx="2"/>
          </p:nvPr>
        </p:nvSpPr>
        <p:spPr>
          <a:xfrm>
            <a:off x="5451763" y="1369219"/>
            <a:ext cx="3338945" cy="2896307"/>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SzPts val="2100"/>
              <a:buNone/>
              <a:defRPr sz="1500">
                <a:latin typeface="Arial"/>
                <a:ea typeface="Arial"/>
                <a:cs typeface="Arial"/>
                <a:sym typeface="Arial"/>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15"/>
          <p:cNvSpPr txBox="1">
            <a:spLocks noGrp="1"/>
          </p:cNvSpPr>
          <p:nvPr>
            <p:ph type="title"/>
          </p:nvPr>
        </p:nvSpPr>
        <p:spPr>
          <a:xfrm>
            <a:off x="623889" y="1282306"/>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9" name="Google Shape;49;p15"/>
          <p:cNvSpPr txBox="1">
            <a:spLocks noGrp="1"/>
          </p:cNvSpPr>
          <p:nvPr>
            <p:ph type="body" idx="1"/>
          </p:nvPr>
        </p:nvSpPr>
        <p:spPr>
          <a:xfrm>
            <a:off x="623889" y="3442100"/>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800"/>
              <a:buNone/>
              <a:defRPr sz="1800">
                <a:solidFill>
                  <a:schemeClr val="dk1"/>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50" name="Google Shape;50;p15"/>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51" name="Google Shape;51;p15"/>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52" name="Google Shape;52;p15"/>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16"/>
          <p:cNvSpPr txBox="1">
            <a:spLocks noGrp="1"/>
          </p:cNvSpPr>
          <p:nvPr>
            <p:ph type="title"/>
          </p:nvPr>
        </p:nvSpPr>
        <p:spPr>
          <a:xfrm>
            <a:off x="629842" y="273846"/>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16"/>
          <p:cNvSpPr txBox="1">
            <a:spLocks noGrp="1"/>
          </p:cNvSpPr>
          <p:nvPr>
            <p:ph type="body" idx="1"/>
          </p:nvPr>
        </p:nvSpPr>
        <p:spPr>
          <a:xfrm>
            <a:off x="629842"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6" name="Google Shape;56;p16"/>
          <p:cNvSpPr txBox="1">
            <a:spLocks noGrp="1"/>
          </p:cNvSpPr>
          <p:nvPr>
            <p:ph type="body" idx="2"/>
          </p:nvPr>
        </p:nvSpPr>
        <p:spPr>
          <a:xfrm>
            <a:off x="629842"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7" name="Google Shape;57;p1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58" name="Google Shape;58;p16"/>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9" name="Google Shape;59;p16"/>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60" name="Google Shape;60;p16"/>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61" name="Google Shape;61;p16"/>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629842" y="342900"/>
            <a:ext cx="2949000" cy="1200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17"/>
          <p:cNvSpPr txBox="1">
            <a:spLocks noGrp="1"/>
          </p:cNvSpPr>
          <p:nvPr>
            <p:ph type="body" idx="1"/>
          </p:nvPr>
        </p:nvSpPr>
        <p:spPr>
          <a:xfrm>
            <a:off x="3887391" y="740571"/>
            <a:ext cx="4629300" cy="3655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5" name="Google Shape;65;p17"/>
          <p:cNvSpPr txBox="1">
            <a:spLocks noGrp="1"/>
          </p:cNvSpPr>
          <p:nvPr>
            <p:ph type="body" idx="2"/>
          </p:nvPr>
        </p:nvSpPr>
        <p:spPr>
          <a:xfrm>
            <a:off x="629842"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66" name="Google Shape;66;p17"/>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67" name="Google Shape;67;p17"/>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
        <p:nvSpPr>
          <p:cNvPr id="68" name="Google Shape;68;p17"/>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45118" y="66926"/>
            <a:ext cx="7886700" cy="4440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628651"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0"/>
          <p:cNvSpPr txBox="1">
            <a:spLocks noGrp="1"/>
          </p:cNvSpPr>
          <p:nvPr>
            <p:ph type="dt" idx="10"/>
          </p:nvPr>
        </p:nvSpPr>
        <p:spPr>
          <a:xfrm>
            <a:off x="628651" y="4767265"/>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dirty="0"/>
          </a:p>
        </p:txBody>
      </p:sp>
      <p:sp>
        <p:nvSpPr>
          <p:cNvPr id="9" name="Google Shape;9;p10"/>
          <p:cNvSpPr txBox="1">
            <a:spLocks noGrp="1"/>
          </p:cNvSpPr>
          <p:nvPr>
            <p:ph type="ftr" idx="11"/>
          </p:nvPr>
        </p:nvSpPr>
        <p:spPr>
          <a:xfrm>
            <a:off x="3028951" y="4767265"/>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dirty="0"/>
          </a:p>
        </p:txBody>
      </p:sp>
      <p:sp>
        <p:nvSpPr>
          <p:cNvPr id="10" name="Google Shape;10;p10"/>
          <p:cNvSpPr txBox="1">
            <a:spLocks noGrp="1"/>
          </p:cNvSpPr>
          <p:nvPr>
            <p:ph type="sldNum" idx="12"/>
          </p:nvPr>
        </p:nvSpPr>
        <p:spPr>
          <a:xfrm>
            <a:off x="6457951" y="4767265"/>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pic>
        <p:nvPicPr>
          <p:cNvPr id="11" name="Google Shape;11;p10" descr="Stream Adur &amp; Worthing Councils music | Listen to songs, albums, playlists  for free on SoundCloud"/>
          <p:cNvPicPr preferRelativeResize="0"/>
          <p:nvPr/>
        </p:nvPicPr>
        <p:blipFill rotWithShape="1">
          <a:blip r:embed="rId14">
            <a:alphaModFix/>
          </a:blip>
          <a:srcRect/>
          <a:stretch/>
        </p:blipFill>
        <p:spPr>
          <a:xfrm>
            <a:off x="8269472" y="38540"/>
            <a:ext cx="829411" cy="6791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37D6"/>
        </a:solidFill>
        <a:effectLst/>
      </p:bgPr>
    </p:bg>
    <p:spTree>
      <p:nvGrpSpPr>
        <p:cNvPr id="1" name="Shape 91"/>
        <p:cNvGrpSpPr/>
        <p:nvPr/>
      </p:nvGrpSpPr>
      <p:grpSpPr>
        <a:xfrm>
          <a:off x="0" y="0"/>
          <a:ext cx="0" cy="0"/>
          <a:chOff x="0" y="0"/>
          <a:chExt cx="0" cy="0"/>
        </a:xfrm>
      </p:grpSpPr>
      <p:sp>
        <p:nvSpPr>
          <p:cNvPr id="92" name="Google Shape;92;g34d2927ed1c_0_0"/>
          <p:cNvSpPr txBox="1">
            <a:spLocks noGrp="1"/>
          </p:cNvSpPr>
          <p:nvPr>
            <p:ph type="ctrTitle"/>
          </p:nvPr>
        </p:nvSpPr>
        <p:spPr>
          <a:xfrm>
            <a:off x="311708" y="1163875"/>
            <a:ext cx="8520600" cy="20526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SzPts val="4500"/>
              <a:buNone/>
            </a:pPr>
            <a:r>
              <a:rPr lang="en-GB" sz="5500" dirty="0">
                <a:solidFill>
                  <a:srgbClr val="FFF2CC"/>
                </a:solidFill>
                <a:latin typeface="Permanent Marker"/>
                <a:ea typeface="Permanent Marker"/>
                <a:cs typeface="Permanent Marker"/>
                <a:sym typeface="Permanent Marker"/>
              </a:rPr>
              <a:t>REDESIGNING FROM THE INSIDE OUT: LEARNING AS WE CHANGE</a:t>
            </a:r>
          </a:p>
        </p:txBody>
      </p:sp>
      <p:pic>
        <p:nvPicPr>
          <p:cNvPr id="93" name="Google Shape;93;g34d2927ed1c_0_0"/>
          <p:cNvPicPr preferRelativeResize="0"/>
          <p:nvPr/>
        </p:nvPicPr>
        <p:blipFill rotWithShape="1">
          <a:blip r:embed="rId3">
            <a:alphaModFix/>
          </a:blip>
          <a:srcRect/>
          <a:stretch/>
        </p:blipFill>
        <p:spPr>
          <a:xfrm>
            <a:off x="5334000" y="4617325"/>
            <a:ext cx="3657600" cy="447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8"/>
          <p:cNvSpPr txBox="1"/>
          <p:nvPr/>
        </p:nvSpPr>
        <p:spPr>
          <a:xfrm>
            <a:off x="311700" y="212678"/>
            <a:ext cx="8520600" cy="5727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Clr>
                <a:schemeClr val="dk1"/>
              </a:buClr>
              <a:buSzPts val="3300"/>
              <a:buFont typeface="Calibri"/>
              <a:buNone/>
            </a:pPr>
            <a:r>
              <a:rPr lang="en-GB" sz="3200" b="1" dirty="0">
                <a:solidFill>
                  <a:srgbClr val="F837D6"/>
                </a:solidFill>
                <a:latin typeface="Permanent Marker"/>
                <a:ea typeface="Permanent Marker"/>
                <a:cs typeface="Permanent Marker"/>
                <a:sym typeface="Permanent Marker"/>
              </a:rPr>
              <a:t>REDESIGNING EVERYTHING WE DO</a:t>
            </a:r>
            <a:endParaRPr sz="3300" b="1" i="0" u="none" strike="noStrike" cap="none" dirty="0">
              <a:solidFill>
                <a:schemeClr val="lt1"/>
              </a:solidFill>
              <a:latin typeface="Arial"/>
              <a:ea typeface="Arial"/>
              <a:cs typeface="Arial"/>
              <a:sym typeface="Arial"/>
            </a:endParaRPr>
          </a:p>
        </p:txBody>
      </p:sp>
      <p:grpSp>
        <p:nvGrpSpPr>
          <p:cNvPr id="437" name="Google Shape;437;p38"/>
          <p:cNvGrpSpPr/>
          <p:nvPr/>
        </p:nvGrpSpPr>
        <p:grpSpPr>
          <a:xfrm>
            <a:off x="147484" y="1136778"/>
            <a:ext cx="3414251" cy="3415070"/>
            <a:chOff x="172522" y="664"/>
            <a:chExt cx="3415070" cy="3415070"/>
          </a:xfrm>
        </p:grpSpPr>
        <p:sp>
          <p:nvSpPr>
            <p:cNvPr id="438" name="Google Shape;438;p38"/>
            <p:cNvSpPr/>
            <p:nvPr/>
          </p:nvSpPr>
          <p:spPr>
            <a:xfrm>
              <a:off x="1333849" y="664"/>
              <a:ext cx="1092416" cy="109241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38"/>
            <p:cNvSpPr txBox="1"/>
            <p:nvPr/>
          </p:nvSpPr>
          <p:spPr>
            <a:xfrm>
              <a:off x="1493830" y="160645"/>
              <a:ext cx="772454" cy="772454"/>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1" i="0" u="none" strike="noStrike" cap="none" dirty="0">
                  <a:solidFill>
                    <a:schemeClr val="lt1"/>
                  </a:solidFill>
                  <a:latin typeface="Arial"/>
                  <a:ea typeface="Arial"/>
                  <a:cs typeface="Arial"/>
                  <a:sym typeface="Arial"/>
                </a:rPr>
                <a:t>Discovery: Develop the new service offer</a:t>
              </a:r>
              <a:endParaRPr dirty="0"/>
            </a:p>
          </p:txBody>
        </p:sp>
        <p:sp>
          <p:nvSpPr>
            <p:cNvPr id="440" name="Google Shape;440;p38"/>
            <p:cNvSpPr/>
            <p:nvPr/>
          </p:nvSpPr>
          <p:spPr>
            <a:xfrm rot="2700000">
              <a:off x="2309151" y="937358"/>
              <a:ext cx="291472" cy="36869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38"/>
            <p:cNvSpPr txBox="1"/>
            <p:nvPr/>
          </p:nvSpPr>
          <p:spPr>
            <a:xfrm rot="2700000">
              <a:off x="2321957" y="980181"/>
              <a:ext cx="204030" cy="2212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endParaRPr sz="900" b="0" i="0" u="none" strike="noStrike" cap="none" dirty="0">
                <a:solidFill>
                  <a:schemeClr val="lt1"/>
                </a:solidFill>
                <a:latin typeface="Arial"/>
                <a:ea typeface="Arial"/>
                <a:cs typeface="Arial"/>
                <a:sym typeface="Arial"/>
              </a:endParaRPr>
            </a:p>
          </p:txBody>
        </p:sp>
        <p:sp>
          <p:nvSpPr>
            <p:cNvPr id="442" name="Google Shape;442;p38"/>
            <p:cNvSpPr/>
            <p:nvPr/>
          </p:nvSpPr>
          <p:spPr>
            <a:xfrm>
              <a:off x="2495176" y="1161991"/>
              <a:ext cx="1092416" cy="109241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38"/>
            <p:cNvSpPr txBox="1"/>
            <p:nvPr/>
          </p:nvSpPr>
          <p:spPr>
            <a:xfrm>
              <a:off x="2655157" y="1321972"/>
              <a:ext cx="772454" cy="772454"/>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1" i="0" u="none" strike="noStrike" cap="none" dirty="0">
                  <a:solidFill>
                    <a:schemeClr val="lt1"/>
                  </a:solidFill>
                  <a:latin typeface="Arial"/>
                  <a:ea typeface="Arial"/>
                  <a:cs typeface="Arial"/>
                  <a:sym typeface="Arial"/>
                </a:rPr>
                <a:t>Design: Develop the future operating model</a:t>
              </a:r>
              <a:endParaRPr dirty="0"/>
            </a:p>
          </p:txBody>
        </p:sp>
        <p:sp>
          <p:nvSpPr>
            <p:cNvPr id="444" name="Google Shape;444;p38"/>
            <p:cNvSpPr/>
            <p:nvPr/>
          </p:nvSpPr>
          <p:spPr>
            <a:xfrm rot="8100000">
              <a:off x="2320817" y="2098685"/>
              <a:ext cx="291472" cy="36869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38"/>
            <p:cNvSpPr txBox="1"/>
            <p:nvPr/>
          </p:nvSpPr>
          <p:spPr>
            <a:xfrm rot="-2700000">
              <a:off x="2395453" y="2141508"/>
              <a:ext cx="204030" cy="2212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endParaRPr sz="900" b="0" i="0" u="none" strike="noStrike" cap="none" dirty="0">
                <a:solidFill>
                  <a:schemeClr val="lt1"/>
                </a:solidFill>
                <a:latin typeface="Arial"/>
                <a:ea typeface="Arial"/>
                <a:cs typeface="Arial"/>
                <a:sym typeface="Arial"/>
              </a:endParaRPr>
            </a:p>
          </p:txBody>
        </p:sp>
        <p:sp>
          <p:nvSpPr>
            <p:cNvPr id="446" name="Google Shape;446;p38"/>
            <p:cNvSpPr/>
            <p:nvPr/>
          </p:nvSpPr>
          <p:spPr>
            <a:xfrm>
              <a:off x="1333849" y="2323318"/>
              <a:ext cx="1092416" cy="109241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38"/>
            <p:cNvSpPr txBox="1"/>
            <p:nvPr/>
          </p:nvSpPr>
          <p:spPr>
            <a:xfrm>
              <a:off x="1493830" y="2483299"/>
              <a:ext cx="772454" cy="772454"/>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1" i="0" u="none" strike="noStrike" cap="none" dirty="0">
                  <a:solidFill>
                    <a:schemeClr val="lt1"/>
                  </a:solidFill>
                  <a:latin typeface="Arial"/>
                  <a:ea typeface="Arial"/>
                  <a:cs typeface="Arial"/>
                  <a:sym typeface="Arial"/>
                </a:rPr>
                <a:t>Test: Deliver the new model</a:t>
              </a:r>
              <a:endParaRPr dirty="0"/>
            </a:p>
          </p:txBody>
        </p:sp>
        <p:sp>
          <p:nvSpPr>
            <p:cNvPr id="448" name="Google Shape;448;p38"/>
            <p:cNvSpPr/>
            <p:nvPr/>
          </p:nvSpPr>
          <p:spPr>
            <a:xfrm rot="-8100000">
              <a:off x="1159490" y="2110351"/>
              <a:ext cx="291472" cy="36869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38"/>
            <p:cNvSpPr txBox="1"/>
            <p:nvPr/>
          </p:nvSpPr>
          <p:spPr>
            <a:xfrm rot="2700000">
              <a:off x="1234126" y="2215004"/>
              <a:ext cx="204030" cy="2212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endParaRPr sz="900" b="0" i="0" u="none" strike="noStrike" cap="none" dirty="0">
                <a:solidFill>
                  <a:schemeClr val="lt1"/>
                </a:solidFill>
                <a:latin typeface="Arial"/>
                <a:ea typeface="Arial"/>
                <a:cs typeface="Arial"/>
                <a:sym typeface="Arial"/>
              </a:endParaRPr>
            </a:p>
          </p:txBody>
        </p:sp>
        <p:sp>
          <p:nvSpPr>
            <p:cNvPr id="450" name="Google Shape;450;p38"/>
            <p:cNvSpPr/>
            <p:nvPr/>
          </p:nvSpPr>
          <p:spPr>
            <a:xfrm>
              <a:off x="172522" y="1161991"/>
              <a:ext cx="1092416" cy="1092416"/>
            </a:xfrm>
            <a:prstGeom prst="ellipse">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p38"/>
            <p:cNvSpPr txBox="1"/>
            <p:nvPr/>
          </p:nvSpPr>
          <p:spPr>
            <a:xfrm>
              <a:off x="332503" y="1321972"/>
              <a:ext cx="772454" cy="772454"/>
            </a:xfrm>
            <a:prstGeom prst="rect">
              <a:avLst/>
            </a:prstGeom>
            <a:noFill/>
            <a:ln>
              <a:noFill/>
            </a:ln>
          </p:spPr>
          <p:txBody>
            <a:bodyPr spcFirstLastPara="1" wrap="square" lIns="13950" tIns="13950" rIns="13950" bIns="13950" anchor="ctr" anchorCtr="0">
              <a:noAutofit/>
            </a:bodyPr>
            <a:lstStyle/>
            <a:p>
              <a:pPr marL="0" marR="0" lvl="0" indent="0" algn="ctr" rtl="0">
                <a:lnSpc>
                  <a:spcPct val="90000"/>
                </a:lnSpc>
                <a:spcBef>
                  <a:spcPts val="0"/>
                </a:spcBef>
                <a:spcAft>
                  <a:spcPts val="0"/>
                </a:spcAft>
                <a:buClr>
                  <a:srgbClr val="000000"/>
                </a:buClr>
                <a:buSzPts val="1100"/>
                <a:buFont typeface="Arial"/>
                <a:buNone/>
              </a:pPr>
              <a:r>
                <a:rPr lang="en-GB" sz="1100" b="1" i="0" u="none" strike="noStrike" cap="none" dirty="0">
                  <a:solidFill>
                    <a:schemeClr val="lt1"/>
                  </a:solidFill>
                  <a:latin typeface="Arial"/>
                  <a:ea typeface="Arial"/>
                  <a:cs typeface="Arial"/>
                  <a:sym typeface="Arial"/>
                </a:rPr>
                <a:t>Embed: Learn and extend to other areas</a:t>
              </a:r>
              <a:endParaRPr dirty="0"/>
            </a:p>
          </p:txBody>
        </p:sp>
        <p:sp>
          <p:nvSpPr>
            <p:cNvPr id="452" name="Google Shape;452;p38"/>
            <p:cNvSpPr/>
            <p:nvPr/>
          </p:nvSpPr>
          <p:spPr>
            <a:xfrm rot="-2700000">
              <a:off x="1147824" y="949024"/>
              <a:ext cx="291472" cy="36869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3" name="Google Shape;453;p38"/>
            <p:cNvSpPr txBox="1"/>
            <p:nvPr/>
          </p:nvSpPr>
          <p:spPr>
            <a:xfrm rot="-2700000">
              <a:off x="1160630" y="1053677"/>
              <a:ext cx="204030" cy="22121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900"/>
                <a:buFont typeface="Arial"/>
                <a:buNone/>
              </a:pPr>
              <a:endParaRPr sz="900" b="0" i="0" u="none" strike="noStrike" cap="none" dirty="0">
                <a:solidFill>
                  <a:schemeClr val="lt1"/>
                </a:solidFill>
                <a:latin typeface="Arial"/>
                <a:ea typeface="Arial"/>
                <a:cs typeface="Arial"/>
                <a:sym typeface="Arial"/>
              </a:endParaRPr>
            </a:p>
          </p:txBody>
        </p:sp>
      </p:grpSp>
      <p:graphicFrame>
        <p:nvGraphicFramePr>
          <p:cNvPr id="2" name="Google Shape;460;p39">
            <a:extLst>
              <a:ext uri="{FF2B5EF4-FFF2-40B4-BE49-F238E27FC236}">
                <a16:creationId xmlns:a16="http://schemas.microsoft.com/office/drawing/2014/main" id="{9FBD6986-17FF-8C93-986F-B5172C402A72}"/>
              </a:ext>
            </a:extLst>
          </p:cNvPr>
          <p:cNvGraphicFramePr/>
          <p:nvPr/>
        </p:nvGraphicFramePr>
        <p:xfrm>
          <a:off x="3679722" y="1371599"/>
          <a:ext cx="5122125" cy="2945428"/>
        </p:xfrm>
        <a:graphic>
          <a:graphicData uri="http://schemas.openxmlformats.org/drawingml/2006/table">
            <a:tbl>
              <a:tblPr bandRow="1">
                <a:noFill/>
              </a:tblPr>
              <a:tblGrid>
                <a:gridCol w="1385450">
                  <a:extLst>
                    <a:ext uri="{9D8B030D-6E8A-4147-A177-3AD203B41FA5}">
                      <a16:colId xmlns:a16="http://schemas.microsoft.com/office/drawing/2014/main" val="20000"/>
                    </a:ext>
                  </a:extLst>
                </a:gridCol>
                <a:gridCol w="1288825">
                  <a:extLst>
                    <a:ext uri="{9D8B030D-6E8A-4147-A177-3AD203B41FA5}">
                      <a16:colId xmlns:a16="http://schemas.microsoft.com/office/drawing/2014/main" val="20001"/>
                    </a:ext>
                  </a:extLst>
                </a:gridCol>
                <a:gridCol w="1338475">
                  <a:extLst>
                    <a:ext uri="{9D8B030D-6E8A-4147-A177-3AD203B41FA5}">
                      <a16:colId xmlns:a16="http://schemas.microsoft.com/office/drawing/2014/main" val="20002"/>
                    </a:ext>
                  </a:extLst>
                </a:gridCol>
                <a:gridCol w="1109375">
                  <a:extLst>
                    <a:ext uri="{9D8B030D-6E8A-4147-A177-3AD203B41FA5}">
                      <a16:colId xmlns:a16="http://schemas.microsoft.com/office/drawing/2014/main" val="20003"/>
                    </a:ext>
                  </a:extLst>
                </a:gridCol>
              </a:tblGrid>
              <a:tr h="279225">
                <a:tc gridSpan="4">
                  <a:txBody>
                    <a:bodyPr/>
                    <a:lstStyle/>
                    <a:p>
                      <a:pPr marL="457200" marR="0" lvl="0" indent="0" algn="ctr" rtl="0">
                        <a:lnSpc>
                          <a:spcPct val="115000"/>
                        </a:lnSpc>
                        <a:spcBef>
                          <a:spcPts val="0"/>
                        </a:spcBef>
                        <a:spcAft>
                          <a:spcPts val="0"/>
                        </a:spcAft>
                        <a:buClr>
                          <a:srgbClr val="000000"/>
                        </a:buClr>
                        <a:buSzPts val="1000"/>
                        <a:buFont typeface="Arial"/>
                        <a:buNone/>
                      </a:pPr>
                      <a:r>
                        <a:rPr lang="en-GB" sz="1000" b="1" u="none" strike="noStrike" cap="none" dirty="0">
                          <a:solidFill>
                            <a:schemeClr val="lt1"/>
                          </a:solidFill>
                        </a:rPr>
                        <a:t>Vision</a:t>
                      </a:r>
                      <a:endParaRPr sz="1000" b="1" i="0" u="none" strike="noStrike" cap="none" dirty="0">
                        <a:latin typeface="Arial"/>
                        <a:ea typeface="Arial"/>
                        <a:cs typeface="Arial"/>
                        <a:sym typeface="Arial"/>
                      </a:endParaRPr>
                    </a:p>
                  </a:txBody>
                  <a:tcPr marL="82925" marR="82925" marT="11525" marB="0">
                    <a:solidFill>
                      <a:srgbClr val="E028E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4525">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Background</a:t>
                      </a:r>
                      <a:endParaRPr sz="1000" b="0" i="0" u="none" strike="noStrike" cap="none" dirty="0">
                        <a:latin typeface="Arial"/>
                        <a:ea typeface="Arial"/>
                        <a:cs typeface="Arial"/>
                        <a:sym typeface="Arial"/>
                      </a:endParaRPr>
                    </a:p>
                  </a:txBody>
                  <a:tcPr marL="82925" marR="82925" marT="11525" marB="0"/>
                </a:tc>
                <a:tc gridSpan="2">
                  <a:txBody>
                    <a:bodyPr/>
                    <a:lstStyle/>
                    <a:p>
                      <a:pPr marL="457200" marR="0" lvl="0" indent="0" algn="ctr"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Outcomes &amp; Target Audiences</a:t>
                      </a:r>
                      <a:endParaRPr sz="800" u="none" strike="noStrike" cap="none" dirty="0"/>
                    </a:p>
                  </a:txBody>
                  <a:tcPr marL="82925" marR="82925" marT="11525" marB="0"/>
                </a:tc>
                <a:tc hMerge="1">
                  <a:txBody>
                    <a:bodyPr/>
                    <a:lstStyle/>
                    <a:p>
                      <a:endParaRPr lang="en-US"/>
                    </a:p>
                  </a:txBody>
                  <a:tcPr/>
                </a:tc>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Risks &amp; Mitigations</a:t>
                      </a:r>
                      <a:endParaRPr sz="1000" b="0" i="0" u="none" strike="noStrike" cap="none" dirty="0">
                        <a:latin typeface="Arial"/>
                        <a:ea typeface="Arial"/>
                        <a:cs typeface="Arial"/>
                        <a:sym typeface="Arial"/>
                      </a:endParaRPr>
                    </a:p>
                  </a:txBody>
                  <a:tcPr marL="82925" marR="82925" marT="11525" marB="0"/>
                </a:tc>
                <a:extLst>
                  <a:ext uri="{0D108BD9-81ED-4DB2-BD59-A6C34878D82A}">
                    <a16:rowId xmlns:a16="http://schemas.microsoft.com/office/drawing/2014/main" val="10001"/>
                  </a:ext>
                </a:extLst>
              </a:tr>
              <a:tr h="290250">
                <a:tc gridSpan="4">
                  <a:txBody>
                    <a:bodyPr/>
                    <a:lstStyle/>
                    <a:p>
                      <a:pPr marL="457200" marR="0" lvl="0" indent="0" algn="ctr"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rPr>
                        <a:t> </a:t>
                      </a:r>
                      <a:r>
                        <a:rPr lang="en-GB" sz="1000" b="1" u="none" strike="noStrike" cap="none" dirty="0">
                          <a:solidFill>
                            <a:schemeClr val="lt1"/>
                          </a:solidFill>
                        </a:rPr>
                        <a:t>Service Offer </a:t>
                      </a:r>
                      <a:endParaRPr sz="800" u="none" strike="noStrike" cap="none" dirty="0">
                        <a:solidFill>
                          <a:schemeClr val="lt1"/>
                        </a:solidFill>
                      </a:endParaRPr>
                    </a:p>
                    <a:p>
                      <a:pPr marL="457200" marR="0" lvl="0" indent="0" algn="ctr" rtl="0">
                        <a:lnSpc>
                          <a:spcPct val="115000"/>
                        </a:lnSpc>
                        <a:spcBef>
                          <a:spcPts val="0"/>
                        </a:spcBef>
                        <a:spcAft>
                          <a:spcPts val="0"/>
                        </a:spcAft>
                        <a:buClr>
                          <a:srgbClr val="000000"/>
                        </a:buClr>
                        <a:buSzPts val="1000"/>
                        <a:buFont typeface="Arial"/>
                        <a:buNone/>
                      </a:pPr>
                      <a:endParaRPr sz="1000" b="0" i="0" u="none" strike="noStrike" cap="none" dirty="0">
                        <a:latin typeface="Arial"/>
                        <a:ea typeface="Arial"/>
                        <a:cs typeface="Arial"/>
                        <a:sym typeface="Arial"/>
                      </a:endParaRPr>
                    </a:p>
                  </a:txBody>
                  <a:tcPr marL="82925" marR="82925" marT="11525" marB="0">
                    <a:solidFill>
                      <a:srgbClr val="E028E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90250">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Role of Council</a:t>
                      </a:r>
                      <a:endParaRPr sz="1000" b="0" i="0" u="none" strike="noStrike" cap="none" dirty="0">
                        <a:latin typeface="Arial"/>
                        <a:ea typeface="Arial"/>
                        <a:cs typeface="Arial"/>
                        <a:sym typeface="Arial"/>
                      </a:endParaRPr>
                    </a:p>
                  </a:txBody>
                  <a:tcPr marL="82925" marR="82925" marT="11525" marB="0"/>
                </a:tc>
                <a:tc gridSpan="2">
                  <a:txBody>
                    <a:bodyPr/>
                    <a:lstStyle/>
                    <a:p>
                      <a:pPr marL="457200" marR="0" lvl="0" indent="0" algn="ctr"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Role of Residents</a:t>
                      </a:r>
                      <a:endParaRPr sz="1000" b="0" i="0" u="none" strike="noStrike" cap="none" dirty="0">
                        <a:latin typeface="Arial"/>
                        <a:ea typeface="Arial"/>
                        <a:cs typeface="Arial"/>
                        <a:sym typeface="Arial"/>
                      </a:endParaRPr>
                    </a:p>
                  </a:txBody>
                  <a:tcPr marL="110600" marR="110600" marT="55300" marB="55300"/>
                </a:tc>
                <a:tc hMerge="1">
                  <a:txBody>
                    <a:bodyPr/>
                    <a:lstStyle/>
                    <a:p>
                      <a:endParaRPr lang="en-US"/>
                    </a:p>
                  </a:txBody>
                  <a:tcPr/>
                </a:tc>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Role of Partners</a:t>
                      </a:r>
                      <a:endParaRPr sz="1000" b="0" i="0" u="none" strike="noStrike" cap="none" dirty="0">
                        <a:latin typeface="Arial"/>
                        <a:ea typeface="Arial"/>
                        <a:cs typeface="Arial"/>
                        <a:sym typeface="Arial"/>
                      </a:endParaRPr>
                    </a:p>
                  </a:txBody>
                  <a:tcPr marL="82925" marR="82925" marT="11525" marB="0"/>
                </a:tc>
                <a:extLst>
                  <a:ext uri="{0D108BD9-81ED-4DB2-BD59-A6C34878D82A}">
                    <a16:rowId xmlns:a16="http://schemas.microsoft.com/office/drawing/2014/main" val="10003"/>
                  </a:ext>
                </a:extLst>
              </a:tr>
              <a:tr h="279225">
                <a:tc gridSpan="4">
                  <a:txBody>
                    <a:bodyPr/>
                    <a:lstStyle/>
                    <a:p>
                      <a:pPr marL="457200" marR="0" lvl="0" indent="0" algn="ctr" rtl="0">
                        <a:lnSpc>
                          <a:spcPct val="115000"/>
                        </a:lnSpc>
                        <a:spcBef>
                          <a:spcPts val="0"/>
                        </a:spcBef>
                        <a:spcAft>
                          <a:spcPts val="0"/>
                        </a:spcAft>
                        <a:buClr>
                          <a:srgbClr val="000000"/>
                        </a:buClr>
                        <a:buSzPts val="1000"/>
                        <a:buFont typeface="Arial"/>
                        <a:buNone/>
                      </a:pPr>
                      <a:r>
                        <a:rPr lang="en-GB" sz="1000" b="1" u="none" strike="noStrike" cap="none" dirty="0">
                          <a:solidFill>
                            <a:schemeClr val="lt1"/>
                          </a:solidFill>
                        </a:rPr>
                        <a:t>Infrastructure</a:t>
                      </a:r>
                      <a:endParaRPr sz="1000" b="1" i="0" u="none" strike="noStrike" cap="none" dirty="0">
                        <a:solidFill>
                          <a:srgbClr val="222222"/>
                        </a:solidFill>
                        <a:highlight>
                          <a:srgbClr val="FFFFFF"/>
                        </a:highlight>
                        <a:latin typeface="Arial"/>
                        <a:ea typeface="Arial"/>
                        <a:cs typeface="Arial"/>
                        <a:sym typeface="Arial"/>
                      </a:endParaRPr>
                    </a:p>
                  </a:txBody>
                  <a:tcPr marL="82925" marR="82925" marT="11525" marB="0">
                    <a:solidFill>
                      <a:srgbClr val="E028E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279225">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Physical</a:t>
                      </a:r>
                      <a:endParaRPr sz="1000" b="0"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Digital</a:t>
                      </a:r>
                      <a:endParaRPr sz="1000" b="0" i="0" u="none" strike="noStrike" cap="none" dirty="0">
                        <a:latin typeface="Arial"/>
                        <a:ea typeface="Arial"/>
                        <a:cs typeface="Arial"/>
                        <a:sym typeface="Arial"/>
                      </a:endParaRPr>
                    </a:p>
                  </a:txBody>
                  <a:tcPr marL="82925" marR="82925" marT="11525" marB="0"/>
                </a:tc>
                <a:tc>
                  <a:txBody>
                    <a:bodyPr/>
                    <a:lstStyle/>
                    <a:p>
                      <a:pPr marL="457200" marR="0" lvl="0" indent="0" algn="ctr" rtl="0">
                        <a:lnSpc>
                          <a:spcPct val="115000"/>
                        </a:lnSpc>
                        <a:spcBef>
                          <a:spcPts val="0"/>
                        </a:spcBef>
                        <a:spcAft>
                          <a:spcPts val="0"/>
                        </a:spcAft>
                        <a:buClr>
                          <a:srgbClr val="000000"/>
                        </a:buClr>
                        <a:buSzPts val="1000"/>
                        <a:buFont typeface="Arial"/>
                        <a:buNone/>
                      </a:pPr>
                      <a:r>
                        <a:rPr lang="en-GB" sz="1000" b="1" u="none" strike="noStrike" cap="none" dirty="0"/>
                        <a:t>People</a:t>
                      </a:r>
                      <a:endParaRPr sz="1000" b="1"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t>Savings</a:t>
                      </a:r>
                      <a:endParaRPr sz="1000" b="1" i="0" u="none" strike="noStrike" cap="none" dirty="0">
                        <a:latin typeface="Arial"/>
                        <a:ea typeface="Arial"/>
                        <a:cs typeface="Arial"/>
                        <a:sym typeface="Arial"/>
                      </a:endParaRPr>
                    </a:p>
                  </a:txBody>
                  <a:tcPr marL="82925" marR="82925" marT="11525" marB="0"/>
                </a:tc>
                <a:extLst>
                  <a:ext uri="{0D108BD9-81ED-4DB2-BD59-A6C34878D82A}">
                    <a16:rowId xmlns:a16="http://schemas.microsoft.com/office/drawing/2014/main" val="10005"/>
                  </a:ext>
                </a:extLst>
              </a:tr>
              <a:tr h="200275">
                <a:tc>
                  <a:txBody>
                    <a:bodyPr/>
                    <a:lstStyle/>
                    <a:p>
                      <a:pPr marL="457200" marR="0" lvl="0" indent="0" algn="l" rtl="0">
                        <a:lnSpc>
                          <a:spcPct val="115000"/>
                        </a:lnSpc>
                        <a:spcBef>
                          <a:spcPts val="0"/>
                        </a:spcBef>
                        <a:spcAft>
                          <a:spcPts val="0"/>
                        </a:spcAft>
                        <a:buClr>
                          <a:srgbClr val="000000"/>
                        </a:buClr>
                        <a:buSzPts val="1000"/>
                        <a:buFont typeface="Arial"/>
                        <a:buNone/>
                      </a:pPr>
                      <a:endParaRPr sz="1000" b="0"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endParaRPr sz="1000" b="0"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endParaRPr sz="1000" b="0"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endParaRPr sz="1000" b="0" i="0" u="none" strike="noStrike" cap="none" dirty="0">
                        <a:latin typeface="Arial"/>
                        <a:ea typeface="Arial"/>
                        <a:cs typeface="Arial"/>
                        <a:sym typeface="Arial"/>
                      </a:endParaRPr>
                    </a:p>
                  </a:txBody>
                  <a:tcPr marL="82925" marR="82925" marT="11525" marB="0"/>
                </a:tc>
                <a:extLst>
                  <a:ext uri="{0D108BD9-81ED-4DB2-BD59-A6C34878D82A}">
                    <a16:rowId xmlns:a16="http://schemas.microsoft.com/office/drawing/2014/main" val="10006"/>
                  </a:ext>
                </a:extLst>
              </a:tr>
              <a:tr h="147325">
                <a:tc gridSpan="4">
                  <a:txBody>
                    <a:bodyPr/>
                    <a:lstStyle/>
                    <a:p>
                      <a:pPr marL="457200" marR="0" lvl="0" indent="0" algn="ctr" rtl="0">
                        <a:lnSpc>
                          <a:spcPct val="115000"/>
                        </a:lnSpc>
                        <a:spcBef>
                          <a:spcPts val="0"/>
                        </a:spcBef>
                        <a:spcAft>
                          <a:spcPts val="0"/>
                        </a:spcAft>
                        <a:buClr>
                          <a:srgbClr val="000000"/>
                        </a:buClr>
                        <a:buSzPts val="1000"/>
                        <a:buFont typeface="Arial"/>
                        <a:buNone/>
                      </a:pPr>
                      <a:r>
                        <a:rPr lang="en-GB" sz="1000" b="1" u="none" strike="noStrike" cap="none" dirty="0">
                          <a:solidFill>
                            <a:schemeClr val="lt1"/>
                          </a:solidFill>
                        </a:rPr>
                        <a:t>Roadmap</a:t>
                      </a:r>
                      <a:endParaRPr sz="1000" b="0" i="0" u="none" strike="noStrike" cap="none" dirty="0">
                        <a:solidFill>
                          <a:schemeClr val="lt1"/>
                        </a:solidFill>
                        <a:latin typeface="Arial"/>
                        <a:ea typeface="Arial"/>
                        <a:cs typeface="Arial"/>
                        <a:sym typeface="Arial"/>
                      </a:endParaRPr>
                    </a:p>
                  </a:txBody>
                  <a:tcPr marL="82925" marR="82925" marT="11525" marB="0">
                    <a:solidFill>
                      <a:srgbClr val="E028E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47325">
                <a:tc>
                  <a:txBody>
                    <a:bodyPr/>
                    <a:lstStyle/>
                    <a:p>
                      <a:pPr marL="457200" marR="0" lvl="0" indent="0" algn="l" rtl="0">
                        <a:lnSpc>
                          <a:spcPct val="115000"/>
                        </a:lnSpc>
                        <a:spcBef>
                          <a:spcPts val="0"/>
                        </a:spcBef>
                        <a:spcAft>
                          <a:spcPts val="0"/>
                        </a:spcAft>
                        <a:buClr>
                          <a:srgbClr val="000000"/>
                        </a:buClr>
                        <a:buSzPts val="1000"/>
                        <a:buFont typeface="Arial"/>
                        <a:buNone/>
                      </a:pPr>
                      <a:endParaRPr sz="1000" b="1"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endParaRPr sz="1000" b="1"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endParaRPr sz="1000" b="1"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endParaRPr sz="1000" b="1" i="0" u="none" strike="noStrike" cap="none" dirty="0">
                        <a:latin typeface="Arial"/>
                        <a:ea typeface="Arial"/>
                        <a:cs typeface="Arial"/>
                        <a:sym typeface="Arial"/>
                      </a:endParaRPr>
                    </a:p>
                  </a:txBody>
                  <a:tcPr marL="82925" marR="82925" marT="11525" marB="0"/>
                </a:tc>
                <a:extLst>
                  <a:ext uri="{0D108BD9-81ED-4DB2-BD59-A6C34878D82A}">
                    <a16:rowId xmlns:a16="http://schemas.microsoft.com/office/drawing/2014/main" val="10008"/>
                  </a:ext>
                </a:extLst>
              </a:tr>
              <a:tr h="147325">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 </a:t>
                      </a:r>
                      <a:endParaRPr sz="1000" b="0"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 </a:t>
                      </a:r>
                      <a:endParaRPr sz="1000" b="0"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 </a:t>
                      </a:r>
                      <a:endParaRPr sz="1000" b="0" i="0" u="none" strike="noStrike" cap="none" dirty="0">
                        <a:latin typeface="Arial"/>
                        <a:ea typeface="Arial"/>
                        <a:cs typeface="Arial"/>
                        <a:sym typeface="Arial"/>
                      </a:endParaRPr>
                    </a:p>
                  </a:txBody>
                  <a:tcPr marL="82925" marR="82925" marT="11525" marB="0"/>
                </a:tc>
                <a:tc>
                  <a:txBody>
                    <a:bodyPr/>
                    <a:lstStyle/>
                    <a:p>
                      <a:pPr marL="457200" marR="0" lvl="0" indent="0" algn="l" rtl="0">
                        <a:lnSpc>
                          <a:spcPct val="115000"/>
                        </a:lnSpc>
                        <a:spcBef>
                          <a:spcPts val="0"/>
                        </a:spcBef>
                        <a:spcAft>
                          <a:spcPts val="0"/>
                        </a:spcAft>
                        <a:buClr>
                          <a:srgbClr val="000000"/>
                        </a:buClr>
                        <a:buSzPts val="1000"/>
                        <a:buFont typeface="Arial"/>
                        <a:buNone/>
                      </a:pPr>
                      <a:r>
                        <a:rPr lang="en-GB" sz="1000" b="1" u="none" strike="noStrike" cap="none" dirty="0">
                          <a:solidFill>
                            <a:srgbClr val="222222"/>
                          </a:solidFill>
                          <a:highlight>
                            <a:srgbClr val="FFFFFF"/>
                          </a:highlight>
                        </a:rPr>
                        <a:t> </a:t>
                      </a:r>
                      <a:endParaRPr sz="1000" b="0" i="0" u="none" strike="noStrike" cap="none" dirty="0">
                        <a:latin typeface="Arial"/>
                        <a:ea typeface="Arial"/>
                        <a:cs typeface="Arial"/>
                        <a:sym typeface="Arial"/>
                      </a:endParaRPr>
                    </a:p>
                  </a:txBody>
                  <a:tcPr marL="82925" marR="82925" marT="11525" marB="0"/>
                </a:tc>
                <a:extLst>
                  <a:ext uri="{0D108BD9-81ED-4DB2-BD59-A6C34878D82A}">
                    <a16:rowId xmlns:a16="http://schemas.microsoft.com/office/drawing/2014/main" val="10009"/>
                  </a:ext>
                </a:extLst>
              </a:tr>
            </a:tbl>
          </a:graphicData>
        </a:graphic>
      </p:graphicFrame>
      <p:sp>
        <p:nvSpPr>
          <p:cNvPr id="3" name="Google Shape;461;p39">
            <a:extLst>
              <a:ext uri="{FF2B5EF4-FFF2-40B4-BE49-F238E27FC236}">
                <a16:creationId xmlns:a16="http://schemas.microsoft.com/office/drawing/2014/main" id="{9CD87CFF-445B-4547-C6E2-9B4A1F90F2C5}"/>
              </a:ext>
            </a:extLst>
          </p:cNvPr>
          <p:cNvSpPr txBox="1"/>
          <p:nvPr/>
        </p:nvSpPr>
        <p:spPr>
          <a:xfrm>
            <a:off x="3679722" y="1010359"/>
            <a:ext cx="512212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1400" b="1" i="0" u="none" strike="noStrike" cap="none" dirty="0">
                <a:solidFill>
                  <a:srgbClr val="000000"/>
                </a:solidFill>
                <a:latin typeface="Arial"/>
                <a:ea typeface="Arial"/>
                <a:cs typeface="Arial"/>
                <a:sym typeface="Arial"/>
              </a:rPr>
              <a:t>Future Operating Model Canvas</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27"/>
          <p:cNvPicPr preferRelativeResize="0"/>
          <p:nvPr/>
        </p:nvPicPr>
        <p:blipFill rotWithShape="1">
          <a:blip r:embed="rId3">
            <a:alphaModFix/>
          </a:blip>
          <a:srcRect/>
          <a:stretch/>
        </p:blipFill>
        <p:spPr>
          <a:xfrm>
            <a:off x="29497" y="0"/>
            <a:ext cx="9085006" cy="5160967"/>
          </a:xfrm>
          <a:prstGeom prst="rect">
            <a:avLst/>
          </a:prstGeom>
          <a:noFill/>
          <a:ln>
            <a:noFill/>
          </a:ln>
        </p:spPr>
      </p:pic>
      <p:sp>
        <p:nvSpPr>
          <p:cNvPr id="219" name="Google Shape;219;p27"/>
          <p:cNvSpPr txBox="1"/>
          <p:nvPr/>
        </p:nvSpPr>
        <p:spPr>
          <a:xfrm>
            <a:off x="3741421" y="2479851"/>
            <a:ext cx="951875"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rgbClr val="000000"/>
                </a:solidFill>
                <a:latin typeface="Arial"/>
                <a:ea typeface="Arial"/>
                <a:cs typeface="Arial"/>
                <a:sym typeface="Arial"/>
              </a:rPr>
              <a:t>Proactive teams help residents before they need urgent help</a:t>
            </a:r>
            <a:endParaRPr sz="1400" b="0" i="0" u="none" strike="noStrike" cap="none" dirty="0">
              <a:solidFill>
                <a:srgbClr val="000000"/>
              </a:solidFill>
              <a:latin typeface="Arial"/>
              <a:ea typeface="Arial"/>
              <a:cs typeface="Arial"/>
              <a:sym typeface="Arial"/>
            </a:endParaRPr>
          </a:p>
        </p:txBody>
      </p:sp>
      <p:sp>
        <p:nvSpPr>
          <p:cNvPr id="220" name="Google Shape;220;p27"/>
          <p:cNvSpPr txBox="1"/>
          <p:nvPr/>
        </p:nvSpPr>
        <p:spPr>
          <a:xfrm>
            <a:off x="3342807" y="596353"/>
            <a:ext cx="951875" cy="630942"/>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rgbClr val="000000"/>
                </a:solidFill>
                <a:latin typeface="Arial"/>
                <a:ea typeface="Arial"/>
                <a:cs typeface="Arial"/>
                <a:sym typeface="Arial"/>
              </a:rPr>
              <a:t>Council provides a single digital front door to enable residents to access services quickly</a:t>
            </a:r>
            <a:endParaRPr sz="1400" b="0" i="0" u="none" strike="noStrike" cap="none" dirty="0">
              <a:solidFill>
                <a:srgbClr val="000000"/>
              </a:solidFill>
              <a:latin typeface="Arial"/>
              <a:ea typeface="Arial"/>
              <a:cs typeface="Arial"/>
              <a:sym typeface="Arial"/>
            </a:endParaRPr>
          </a:p>
        </p:txBody>
      </p:sp>
      <p:sp>
        <p:nvSpPr>
          <p:cNvPr id="221" name="Google Shape;221;p27"/>
          <p:cNvSpPr txBox="1"/>
          <p:nvPr/>
        </p:nvSpPr>
        <p:spPr>
          <a:xfrm>
            <a:off x="6828865" y="488631"/>
            <a:ext cx="1068895" cy="738664"/>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rgbClr val="000000"/>
                </a:solidFill>
                <a:latin typeface="Arial"/>
                <a:ea typeface="Arial"/>
                <a:cs typeface="Arial"/>
                <a:sym typeface="Arial"/>
              </a:rPr>
              <a:t>Neighbourhood teams tackle common issues to help keep our streets and spaces clean, safe and enjoyable</a:t>
            </a:r>
            <a:endParaRPr sz="1400" b="0" i="0" u="none" strike="noStrike" cap="none" dirty="0">
              <a:solidFill>
                <a:srgbClr val="000000"/>
              </a:solidFill>
              <a:latin typeface="Arial"/>
              <a:ea typeface="Arial"/>
              <a:cs typeface="Arial"/>
              <a:sym typeface="Arial"/>
            </a:endParaRPr>
          </a:p>
        </p:txBody>
      </p:sp>
      <p:sp>
        <p:nvSpPr>
          <p:cNvPr id="222" name="Google Shape;222;p27"/>
          <p:cNvSpPr txBox="1"/>
          <p:nvPr/>
        </p:nvSpPr>
        <p:spPr>
          <a:xfrm>
            <a:off x="1986197" y="1416571"/>
            <a:ext cx="1356610" cy="52322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rgbClr val="000000"/>
                </a:solidFill>
                <a:latin typeface="Arial"/>
                <a:ea typeface="Arial"/>
                <a:cs typeface="Arial"/>
                <a:sym typeface="Arial"/>
              </a:rPr>
              <a:t>Community participation is supported to bring together staff, communities and partners to make a difference</a:t>
            </a:r>
            <a:endParaRPr sz="1400" b="0" i="0" u="none" strike="noStrike" cap="none" dirty="0">
              <a:solidFill>
                <a:srgbClr val="000000"/>
              </a:solidFill>
              <a:latin typeface="Arial"/>
              <a:ea typeface="Arial"/>
              <a:cs typeface="Arial"/>
              <a:sym typeface="Arial"/>
            </a:endParaRPr>
          </a:p>
        </p:txBody>
      </p:sp>
      <p:sp>
        <p:nvSpPr>
          <p:cNvPr id="223" name="Google Shape;223;p27"/>
          <p:cNvSpPr txBox="1"/>
          <p:nvPr/>
        </p:nvSpPr>
        <p:spPr>
          <a:xfrm>
            <a:off x="7635750" y="1316050"/>
            <a:ext cx="1264200" cy="523200"/>
          </a:xfrm>
          <a:prstGeom prst="rect">
            <a:avLst/>
          </a:prstGeom>
          <a:solidFill>
            <a:schemeClr val="lt1"/>
          </a:solid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chemeClr val="dk1"/>
                </a:solidFill>
                <a:latin typeface="Arial"/>
                <a:ea typeface="Arial"/>
                <a:cs typeface="Arial"/>
                <a:sym typeface="Arial"/>
              </a:rPr>
              <a:t>Housing teams ensure homes are safe and residents are involved and supported. </a:t>
            </a:r>
            <a:endParaRPr sz="700" b="0" i="0" u="none" strike="noStrike" cap="none" dirty="0">
              <a:solidFill>
                <a:schemeClr val="dk1"/>
              </a:solidFill>
              <a:latin typeface="Arial"/>
              <a:ea typeface="Arial"/>
              <a:cs typeface="Arial"/>
              <a:sym typeface="Arial"/>
            </a:endParaRPr>
          </a:p>
        </p:txBody>
      </p:sp>
      <p:sp>
        <p:nvSpPr>
          <p:cNvPr id="224" name="Google Shape;224;p27"/>
          <p:cNvSpPr txBox="1"/>
          <p:nvPr/>
        </p:nvSpPr>
        <p:spPr>
          <a:xfrm>
            <a:off x="137889" y="4404222"/>
            <a:ext cx="8520600" cy="572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3600" b="0" i="0" u="none" strike="noStrike" cap="none" dirty="0">
                <a:solidFill>
                  <a:srgbClr val="F837D6"/>
                </a:solidFill>
                <a:latin typeface="Permanent Marker"/>
                <a:ea typeface="Permanent Marker"/>
                <a:cs typeface="Permanent Marker"/>
                <a:sym typeface="Permanent Marker"/>
              </a:rPr>
              <a:t>FUTURE OFFER</a:t>
            </a:r>
            <a:endParaRPr sz="1400" b="1" i="0" u="none" strike="noStrike" cap="none" dirty="0">
              <a:solidFill>
                <a:srgbClr val="000000"/>
              </a:solidFill>
              <a:latin typeface="Arial"/>
              <a:ea typeface="Arial"/>
              <a:cs typeface="Arial"/>
              <a:sym typeface="Arial"/>
            </a:endParaRPr>
          </a:p>
        </p:txBody>
      </p:sp>
      <p:sp>
        <p:nvSpPr>
          <p:cNvPr id="225" name="Google Shape;225;p27"/>
          <p:cNvSpPr txBox="1"/>
          <p:nvPr/>
        </p:nvSpPr>
        <p:spPr>
          <a:xfrm>
            <a:off x="220380" y="334753"/>
            <a:ext cx="1558086" cy="523200"/>
          </a:xfrm>
          <a:prstGeom prst="rect">
            <a:avLst/>
          </a:prstGeom>
          <a:solidFill>
            <a:schemeClr val="lt1"/>
          </a:solid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chemeClr val="dk1"/>
                </a:solidFill>
                <a:latin typeface="Arial"/>
                <a:ea typeface="Arial"/>
                <a:cs typeface="Arial"/>
                <a:sym typeface="Arial"/>
              </a:rPr>
              <a:t>Regeneration shapes &amp; and builds future places that provide affordable housing and places people want to work and invest in</a:t>
            </a:r>
            <a:endParaRPr sz="700" b="0" i="0" u="none" strike="noStrike" cap="none" dirty="0">
              <a:solidFill>
                <a:schemeClr val="dk1"/>
              </a:solidFill>
              <a:latin typeface="Arial"/>
              <a:ea typeface="Arial"/>
              <a:cs typeface="Arial"/>
              <a:sym typeface="Arial"/>
            </a:endParaRPr>
          </a:p>
        </p:txBody>
      </p:sp>
      <p:sp>
        <p:nvSpPr>
          <p:cNvPr id="226" name="Google Shape;226;p27"/>
          <p:cNvSpPr txBox="1"/>
          <p:nvPr/>
        </p:nvSpPr>
        <p:spPr>
          <a:xfrm>
            <a:off x="1106416" y="2554159"/>
            <a:ext cx="1558086" cy="523200"/>
          </a:xfrm>
          <a:prstGeom prst="rect">
            <a:avLst/>
          </a:prstGeom>
          <a:solidFill>
            <a:schemeClr val="lt1"/>
          </a:solid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chemeClr val="dk1"/>
                </a:solidFill>
                <a:latin typeface="Arial"/>
                <a:ea typeface="Arial"/>
                <a:cs typeface="Arial"/>
                <a:sym typeface="Arial"/>
              </a:rPr>
              <a:t>Council and partners build on delivering the shared change to attract external investment to achieve our shared missions.</a:t>
            </a:r>
            <a:endParaRPr sz="700" b="0" i="0" u="none" strike="noStrike" cap="none" dirty="0">
              <a:solidFill>
                <a:schemeClr val="dk1"/>
              </a:solidFill>
              <a:latin typeface="Arial"/>
              <a:ea typeface="Arial"/>
              <a:cs typeface="Arial"/>
              <a:sym typeface="Arial"/>
            </a:endParaRPr>
          </a:p>
        </p:txBody>
      </p:sp>
      <p:sp>
        <p:nvSpPr>
          <p:cNvPr id="227" name="Google Shape;227;p27"/>
          <p:cNvSpPr txBox="1"/>
          <p:nvPr/>
        </p:nvSpPr>
        <p:spPr>
          <a:xfrm>
            <a:off x="4276536" y="4023947"/>
            <a:ext cx="1558086" cy="523200"/>
          </a:xfrm>
          <a:prstGeom prst="rect">
            <a:avLst/>
          </a:prstGeom>
          <a:solidFill>
            <a:schemeClr val="lt1"/>
          </a:solid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chemeClr val="dk1"/>
                </a:solidFill>
                <a:latin typeface="Arial"/>
                <a:ea typeface="Arial"/>
                <a:cs typeface="Arial"/>
                <a:sym typeface="Arial"/>
              </a:rPr>
              <a:t>Council becomes better at generating income and becoming less dependent on time-limited funding.</a:t>
            </a:r>
            <a:endParaRPr sz="700" b="0" i="0" u="none" strike="noStrike" cap="none" dirty="0">
              <a:solidFill>
                <a:schemeClr val="dk1"/>
              </a:solidFill>
              <a:latin typeface="Arial"/>
              <a:ea typeface="Arial"/>
              <a:cs typeface="Arial"/>
              <a:sym typeface="Arial"/>
            </a:endParaRPr>
          </a:p>
        </p:txBody>
      </p:sp>
      <p:sp>
        <p:nvSpPr>
          <p:cNvPr id="228" name="Google Shape;228;p27"/>
          <p:cNvSpPr txBox="1"/>
          <p:nvPr/>
        </p:nvSpPr>
        <p:spPr>
          <a:xfrm>
            <a:off x="7449871" y="2094323"/>
            <a:ext cx="951875" cy="523180"/>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700"/>
              <a:buFont typeface="Arial"/>
              <a:buNone/>
            </a:pPr>
            <a:r>
              <a:rPr lang="en-GB" sz="700" b="0" i="0" u="none" strike="noStrike" cap="none" dirty="0">
                <a:solidFill>
                  <a:srgbClr val="000000"/>
                </a:solidFill>
                <a:latin typeface="Arial"/>
                <a:ea typeface="Arial"/>
                <a:cs typeface="Arial"/>
                <a:sym typeface="Arial"/>
              </a:rPr>
              <a:t>Core services provide support to help deliver and embed the change.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D6D93-0296-4BE5-8A16-2B027BB8FDD5}"/>
            </a:ext>
          </a:extLst>
        </p:cNvPr>
        <p:cNvGrpSpPr/>
        <p:nvPr/>
      </p:nvGrpSpPr>
      <p:grpSpPr>
        <a:xfrm>
          <a:off x="0" y="0"/>
          <a:ext cx="0" cy="0"/>
          <a:chOff x="0" y="0"/>
          <a:chExt cx="0" cy="0"/>
        </a:xfrm>
      </p:grpSpPr>
      <p:pic>
        <p:nvPicPr>
          <p:cNvPr id="4" name="Picture 3" descr="A poster of people sitting at a table">
            <a:extLst>
              <a:ext uri="{FF2B5EF4-FFF2-40B4-BE49-F238E27FC236}">
                <a16:creationId xmlns:a16="http://schemas.microsoft.com/office/drawing/2014/main" id="{319234D0-BCF6-0917-43D1-D7B6184A325D}"/>
              </a:ext>
            </a:extLst>
          </p:cNvPr>
          <p:cNvPicPr>
            <a:picLocks noChangeAspect="1"/>
          </p:cNvPicPr>
          <p:nvPr/>
        </p:nvPicPr>
        <p:blipFill>
          <a:blip r:embed="rId2"/>
          <a:stretch>
            <a:fillRect/>
          </a:stretch>
        </p:blipFill>
        <p:spPr>
          <a:xfrm>
            <a:off x="740377" y="0"/>
            <a:ext cx="3429000" cy="5143500"/>
          </a:xfrm>
          <a:prstGeom prst="rect">
            <a:avLst/>
          </a:prstGeom>
        </p:spPr>
      </p:pic>
      <p:pic>
        <p:nvPicPr>
          <p:cNvPr id="10" name="Picture 9" descr="A group of people sitting at a table&#10;&#10;AI-generated content may be incorrect.">
            <a:extLst>
              <a:ext uri="{FF2B5EF4-FFF2-40B4-BE49-F238E27FC236}">
                <a16:creationId xmlns:a16="http://schemas.microsoft.com/office/drawing/2014/main" id="{F5501516-6BAB-1541-E21C-17124AA75789}"/>
              </a:ext>
            </a:extLst>
          </p:cNvPr>
          <p:cNvPicPr>
            <a:picLocks noChangeAspect="1"/>
          </p:cNvPicPr>
          <p:nvPr/>
        </p:nvPicPr>
        <p:blipFill>
          <a:blip r:embed="rId3"/>
          <a:stretch>
            <a:fillRect/>
          </a:stretch>
        </p:blipFill>
        <p:spPr>
          <a:xfrm>
            <a:off x="4776916" y="0"/>
            <a:ext cx="3429000" cy="5143500"/>
          </a:xfrm>
          <a:prstGeom prst="rect">
            <a:avLst/>
          </a:prstGeom>
        </p:spPr>
      </p:pic>
    </p:spTree>
    <p:extLst>
      <p:ext uri="{BB962C8B-B14F-4D97-AF65-F5344CB8AC3E}">
        <p14:creationId xmlns:p14="http://schemas.microsoft.com/office/powerpoint/2010/main" val="1795454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E4CFB-CCE8-94BB-29E0-8854ED8675F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8B07766-DD80-0088-75E0-49D5C76E5B40}"/>
              </a:ext>
            </a:extLst>
          </p:cNvPr>
          <p:cNvPicPr>
            <a:picLocks noChangeAspect="1"/>
          </p:cNvPicPr>
          <p:nvPr/>
        </p:nvPicPr>
        <p:blipFill>
          <a:blip r:embed="rId2"/>
          <a:stretch>
            <a:fillRect/>
          </a:stretch>
        </p:blipFill>
        <p:spPr>
          <a:xfrm>
            <a:off x="816547" y="0"/>
            <a:ext cx="3424937" cy="5143500"/>
          </a:xfrm>
          <a:prstGeom prst="rect">
            <a:avLst/>
          </a:prstGeom>
        </p:spPr>
      </p:pic>
      <p:pic>
        <p:nvPicPr>
          <p:cNvPr id="6" name="Picture 5">
            <a:extLst>
              <a:ext uri="{FF2B5EF4-FFF2-40B4-BE49-F238E27FC236}">
                <a16:creationId xmlns:a16="http://schemas.microsoft.com/office/drawing/2014/main" id="{4E5FE7BF-335A-9F88-8CC5-4ED1B5194768}"/>
              </a:ext>
            </a:extLst>
          </p:cNvPr>
          <p:cNvPicPr>
            <a:picLocks noChangeAspect="1"/>
          </p:cNvPicPr>
          <p:nvPr/>
        </p:nvPicPr>
        <p:blipFill>
          <a:blip r:embed="rId3"/>
          <a:stretch>
            <a:fillRect/>
          </a:stretch>
        </p:blipFill>
        <p:spPr>
          <a:xfrm>
            <a:off x="4572000" y="0"/>
            <a:ext cx="3424937" cy="5143500"/>
          </a:xfrm>
          <a:prstGeom prst="rect">
            <a:avLst/>
          </a:prstGeom>
        </p:spPr>
      </p:pic>
    </p:spTree>
    <p:extLst>
      <p:ext uri="{BB962C8B-B14F-4D97-AF65-F5344CB8AC3E}">
        <p14:creationId xmlns:p14="http://schemas.microsoft.com/office/powerpoint/2010/main" val="1242729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37D6"/>
        </a:solidFill>
        <a:effectLst/>
      </p:bgPr>
    </p:bg>
    <p:spTree>
      <p:nvGrpSpPr>
        <p:cNvPr id="1" name="Shape 91">
          <a:extLst>
            <a:ext uri="{FF2B5EF4-FFF2-40B4-BE49-F238E27FC236}">
              <a16:creationId xmlns:a16="http://schemas.microsoft.com/office/drawing/2014/main" id="{7D3C143F-8F3F-E199-DCE4-90E633B4D4E5}"/>
            </a:ext>
          </a:extLst>
        </p:cNvPr>
        <p:cNvGrpSpPr/>
        <p:nvPr/>
      </p:nvGrpSpPr>
      <p:grpSpPr>
        <a:xfrm>
          <a:off x="0" y="0"/>
          <a:ext cx="0" cy="0"/>
          <a:chOff x="0" y="0"/>
          <a:chExt cx="0" cy="0"/>
        </a:xfrm>
      </p:grpSpPr>
      <p:sp>
        <p:nvSpPr>
          <p:cNvPr id="92" name="Google Shape;92;g34d2927ed1c_0_0">
            <a:extLst>
              <a:ext uri="{FF2B5EF4-FFF2-40B4-BE49-F238E27FC236}">
                <a16:creationId xmlns:a16="http://schemas.microsoft.com/office/drawing/2014/main" id="{6E454A25-DB7D-FC3A-598A-AF227C9BD32A}"/>
              </a:ext>
            </a:extLst>
          </p:cNvPr>
          <p:cNvSpPr txBox="1">
            <a:spLocks noGrp="1"/>
          </p:cNvSpPr>
          <p:nvPr>
            <p:ph type="ctrTitle"/>
          </p:nvPr>
        </p:nvSpPr>
        <p:spPr>
          <a:xfrm>
            <a:off x="311700" y="1645656"/>
            <a:ext cx="8520600" cy="20526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SzPts val="4500"/>
              <a:buNone/>
            </a:pPr>
            <a:r>
              <a:rPr lang="en-GB" sz="5500" dirty="0">
                <a:solidFill>
                  <a:srgbClr val="FFF2CC"/>
                </a:solidFill>
                <a:latin typeface="Permanent Marker"/>
                <a:ea typeface="Permanent Marker"/>
                <a:cs typeface="Permanent Marker"/>
                <a:sym typeface="Permanent Marker"/>
              </a:rPr>
              <a:t>2. FROM ORGANISATIONAL DESIGN TO WHOLE PLACE DESIGN</a:t>
            </a:r>
            <a:endParaRPr sz="5500" dirty="0">
              <a:solidFill>
                <a:srgbClr val="FFF2CC"/>
              </a:solidFill>
              <a:latin typeface="Permanent Marker"/>
              <a:ea typeface="Permanent Marker"/>
              <a:cs typeface="Permanent Marker"/>
              <a:sym typeface="Permanent Marker"/>
            </a:endParaRPr>
          </a:p>
        </p:txBody>
      </p:sp>
      <p:pic>
        <p:nvPicPr>
          <p:cNvPr id="93" name="Google Shape;93;g34d2927ed1c_0_0">
            <a:extLst>
              <a:ext uri="{FF2B5EF4-FFF2-40B4-BE49-F238E27FC236}">
                <a16:creationId xmlns:a16="http://schemas.microsoft.com/office/drawing/2014/main" id="{B13E7657-3590-4835-741A-CF6CD0D62EB3}"/>
              </a:ext>
            </a:extLst>
          </p:cNvPr>
          <p:cNvPicPr preferRelativeResize="0"/>
          <p:nvPr/>
        </p:nvPicPr>
        <p:blipFill rotWithShape="1">
          <a:blip r:embed="rId3">
            <a:alphaModFix/>
          </a:blip>
          <a:srcRect/>
          <a:stretch/>
        </p:blipFill>
        <p:spPr>
          <a:xfrm>
            <a:off x="5334000" y="4617325"/>
            <a:ext cx="3657600" cy="447675"/>
          </a:xfrm>
          <a:prstGeom prst="rect">
            <a:avLst/>
          </a:prstGeom>
          <a:noFill/>
          <a:ln>
            <a:noFill/>
          </a:ln>
        </p:spPr>
      </p:pic>
    </p:spTree>
    <p:extLst>
      <p:ext uri="{BB962C8B-B14F-4D97-AF65-F5344CB8AC3E}">
        <p14:creationId xmlns:p14="http://schemas.microsoft.com/office/powerpoint/2010/main" val="275917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Google Shape;78;p3" descr="A group of people sitting on grass and playing guitar"/>
          <p:cNvPicPr preferRelativeResize="0"/>
          <p:nvPr/>
        </p:nvPicPr>
        <p:blipFill rotWithShape="1">
          <a:blip r:embed="rId3">
            <a:alphaModFix/>
          </a:blip>
          <a:srcRect/>
          <a:stretch/>
        </p:blipFill>
        <p:spPr>
          <a:xfrm>
            <a:off x="1428750" y="0"/>
            <a:ext cx="771525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g34d2ccb2e74_0_0" title="ChatGPT Image Apr 26, 2025, 12_26_46 PM.png"/>
          <p:cNvPicPr preferRelativeResize="0"/>
          <p:nvPr/>
        </p:nvPicPr>
        <p:blipFill>
          <a:blip r:embed="rId3">
            <a:alphaModFix/>
          </a:blip>
          <a:stretch>
            <a:fillRect/>
          </a:stretch>
        </p:blipFill>
        <p:spPr>
          <a:xfrm>
            <a:off x="2613925" y="152400"/>
            <a:ext cx="4838700" cy="4838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9" descr="A poster of people working on a project"/>
          <p:cNvPicPr preferRelativeResize="0"/>
          <p:nvPr/>
        </p:nvPicPr>
        <p:blipFill rotWithShape="1">
          <a:blip r:embed="rId3">
            <a:alphaModFix/>
            <a:duotone>
              <a:schemeClr val="accent5">
                <a:shade val="45000"/>
                <a:satMod val="135000"/>
              </a:schemeClr>
              <a:prstClr val="white"/>
            </a:duotone>
          </a:blip>
          <a:srcRect/>
          <a:stretch/>
        </p:blipFill>
        <p:spPr>
          <a:xfrm>
            <a:off x="1428750" y="0"/>
            <a:ext cx="7715251"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34d2ccb2e74_0_4" descr="A green and black text on a green background&#10;&#10;AI-generated content may be incorrect."/>
          <p:cNvPicPr preferRelativeResize="0"/>
          <p:nvPr/>
        </p:nvPicPr>
        <p:blipFill rotWithShape="1">
          <a:blip r:embed="rId3">
            <a:alphaModFix/>
          </a:blip>
          <a:srcRect/>
          <a:stretch/>
        </p:blipFill>
        <p:spPr>
          <a:xfrm>
            <a:off x="1428750" y="0"/>
            <a:ext cx="7715251"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32" descr="A poster with text and images of people holding money"/>
          <p:cNvPicPr preferRelativeResize="0"/>
          <p:nvPr/>
        </p:nvPicPr>
        <p:blipFill rotWithShape="1">
          <a:blip r:embed="rId3">
            <a:alphaModFix/>
          </a:blip>
          <a:srcRect l="-1" r="-1784" b="11685"/>
          <a:stretch/>
        </p:blipFill>
        <p:spPr>
          <a:xfrm>
            <a:off x="917473" y="300498"/>
            <a:ext cx="7852902" cy="45425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37D6"/>
        </a:solidFill>
        <a:effectLst/>
      </p:bgPr>
    </p:bg>
    <p:spTree>
      <p:nvGrpSpPr>
        <p:cNvPr id="1" name="Shape 91">
          <a:extLst>
            <a:ext uri="{FF2B5EF4-FFF2-40B4-BE49-F238E27FC236}">
              <a16:creationId xmlns:a16="http://schemas.microsoft.com/office/drawing/2014/main" id="{EF514322-D18F-B9C5-7BDF-E88E75C3D7ED}"/>
            </a:ext>
          </a:extLst>
        </p:cNvPr>
        <p:cNvGrpSpPr/>
        <p:nvPr/>
      </p:nvGrpSpPr>
      <p:grpSpPr>
        <a:xfrm>
          <a:off x="0" y="0"/>
          <a:ext cx="0" cy="0"/>
          <a:chOff x="0" y="0"/>
          <a:chExt cx="0" cy="0"/>
        </a:xfrm>
      </p:grpSpPr>
      <p:sp>
        <p:nvSpPr>
          <p:cNvPr id="92" name="Google Shape;92;g34d2927ed1c_0_0">
            <a:extLst>
              <a:ext uri="{FF2B5EF4-FFF2-40B4-BE49-F238E27FC236}">
                <a16:creationId xmlns:a16="http://schemas.microsoft.com/office/drawing/2014/main" id="{3908718A-13F4-924A-A93A-64B5E8044556}"/>
              </a:ext>
            </a:extLst>
          </p:cNvPr>
          <p:cNvSpPr txBox="1">
            <a:spLocks noGrp="1"/>
          </p:cNvSpPr>
          <p:nvPr>
            <p:ph type="ctrTitle"/>
          </p:nvPr>
        </p:nvSpPr>
        <p:spPr>
          <a:xfrm>
            <a:off x="311708" y="1163875"/>
            <a:ext cx="8520600" cy="20526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SzPts val="4500"/>
              <a:buNone/>
            </a:pPr>
            <a:r>
              <a:rPr lang="en-GB" sz="5500" dirty="0">
                <a:solidFill>
                  <a:srgbClr val="FFF2CC"/>
                </a:solidFill>
                <a:latin typeface="Permanent Marker"/>
                <a:ea typeface="Permanent Marker"/>
                <a:cs typeface="Permanent Marker"/>
                <a:sym typeface="Permanent Marker"/>
              </a:rPr>
              <a:t>1. WHY WE NEEDED TO CHANGE</a:t>
            </a:r>
            <a:endParaRPr sz="5500" dirty="0">
              <a:solidFill>
                <a:srgbClr val="FFF2CC"/>
              </a:solidFill>
              <a:latin typeface="Permanent Marker"/>
              <a:ea typeface="Permanent Marker"/>
              <a:cs typeface="Permanent Marker"/>
              <a:sym typeface="Permanent Marker"/>
            </a:endParaRPr>
          </a:p>
        </p:txBody>
      </p:sp>
      <p:pic>
        <p:nvPicPr>
          <p:cNvPr id="93" name="Google Shape;93;g34d2927ed1c_0_0">
            <a:extLst>
              <a:ext uri="{FF2B5EF4-FFF2-40B4-BE49-F238E27FC236}">
                <a16:creationId xmlns:a16="http://schemas.microsoft.com/office/drawing/2014/main" id="{02DE8BCC-8329-0899-C602-990D0CE2A984}"/>
              </a:ext>
            </a:extLst>
          </p:cNvPr>
          <p:cNvPicPr preferRelativeResize="0"/>
          <p:nvPr/>
        </p:nvPicPr>
        <p:blipFill rotWithShape="1">
          <a:blip r:embed="rId3">
            <a:alphaModFix/>
          </a:blip>
          <a:srcRect/>
          <a:stretch/>
        </p:blipFill>
        <p:spPr>
          <a:xfrm>
            <a:off x="5334000" y="4617325"/>
            <a:ext cx="3657600" cy="447675"/>
          </a:xfrm>
          <a:prstGeom prst="rect">
            <a:avLst/>
          </a:prstGeom>
          <a:noFill/>
          <a:ln>
            <a:noFill/>
          </a:ln>
        </p:spPr>
      </p:pic>
    </p:spTree>
    <p:extLst>
      <p:ext uri="{BB962C8B-B14F-4D97-AF65-F5344CB8AC3E}">
        <p14:creationId xmlns:p14="http://schemas.microsoft.com/office/powerpoint/2010/main" val="3266746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2e6cf7ef60a_3_0"/>
          <p:cNvSpPr txBox="1"/>
          <p:nvPr/>
        </p:nvSpPr>
        <p:spPr>
          <a:xfrm>
            <a:off x="330775" y="213375"/>
            <a:ext cx="87243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dirty="0">
                <a:solidFill>
                  <a:srgbClr val="F837D6"/>
                </a:solidFill>
                <a:latin typeface="Permanent Marker"/>
                <a:ea typeface="Permanent Marker"/>
                <a:cs typeface="Permanent Marker"/>
                <a:sym typeface="Permanent Marker"/>
              </a:rPr>
              <a:t>OUR WIDER CONTEXT</a:t>
            </a:r>
            <a:endParaRPr sz="3000" b="1" i="0" u="none" strike="noStrike" cap="none" dirty="0">
              <a:solidFill>
                <a:srgbClr val="000000"/>
              </a:solidFill>
              <a:latin typeface="Arial"/>
              <a:ea typeface="Arial"/>
              <a:cs typeface="Arial"/>
              <a:sym typeface="Arial"/>
            </a:endParaRPr>
          </a:p>
        </p:txBody>
      </p:sp>
      <p:grpSp>
        <p:nvGrpSpPr>
          <p:cNvPr id="143" name="Google Shape;143;g2e6cf7ef60a_3_0"/>
          <p:cNvGrpSpPr/>
          <p:nvPr/>
        </p:nvGrpSpPr>
        <p:grpSpPr>
          <a:xfrm>
            <a:off x="406738" y="2067829"/>
            <a:ext cx="8145000" cy="1800003"/>
            <a:chOff x="289650" y="1275667"/>
            <a:chExt cx="8145000" cy="1800003"/>
          </a:xfrm>
        </p:grpSpPr>
        <p:sp>
          <p:nvSpPr>
            <p:cNvPr id="144" name="Google Shape;144;g2e6cf7ef60a_3_0"/>
            <p:cNvSpPr/>
            <p:nvPr/>
          </p:nvSpPr>
          <p:spPr>
            <a:xfrm>
              <a:off x="784650" y="1275667"/>
              <a:ext cx="810000" cy="810000"/>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g2e6cf7ef60a_3_0"/>
            <p:cNvSpPr/>
            <p:nvPr/>
          </p:nvSpPr>
          <p:spPr>
            <a:xfrm>
              <a:off x="289650" y="2355670"/>
              <a:ext cx="18000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146;g2e6cf7ef60a_3_0"/>
            <p:cNvSpPr txBox="1"/>
            <p:nvPr/>
          </p:nvSpPr>
          <p:spPr>
            <a:xfrm>
              <a:off x="289650" y="2355670"/>
              <a:ext cx="18000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Increasing inequalities and the housing crisis</a:t>
              </a:r>
              <a:endParaRPr sz="1600" b="0" i="0" u="none" strike="noStrike" cap="none" dirty="0">
                <a:solidFill>
                  <a:srgbClr val="000000"/>
                </a:solidFill>
                <a:latin typeface="Arial"/>
                <a:ea typeface="Arial"/>
                <a:cs typeface="Arial"/>
                <a:sym typeface="Arial"/>
              </a:endParaRPr>
            </a:p>
          </p:txBody>
        </p:sp>
        <p:sp>
          <p:nvSpPr>
            <p:cNvPr id="147" name="Google Shape;147;g2e6cf7ef60a_3_0"/>
            <p:cNvSpPr/>
            <p:nvPr/>
          </p:nvSpPr>
          <p:spPr>
            <a:xfrm>
              <a:off x="2899650" y="1275667"/>
              <a:ext cx="810000" cy="810000"/>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8" name="Google Shape;148;g2e6cf7ef60a_3_0"/>
            <p:cNvSpPr/>
            <p:nvPr/>
          </p:nvSpPr>
          <p:spPr>
            <a:xfrm>
              <a:off x="2404650" y="2355670"/>
              <a:ext cx="18000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9" name="Google Shape;149;g2e6cf7ef60a_3_0"/>
            <p:cNvSpPr txBox="1"/>
            <p:nvPr/>
          </p:nvSpPr>
          <p:spPr>
            <a:xfrm>
              <a:off x="2404650" y="2355670"/>
              <a:ext cx="18000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The climate crisis</a:t>
              </a:r>
              <a:endParaRPr sz="1600" b="0" i="0" u="none" strike="noStrike" cap="none" dirty="0">
                <a:solidFill>
                  <a:srgbClr val="000000"/>
                </a:solidFill>
                <a:latin typeface="Arial"/>
                <a:ea typeface="Arial"/>
                <a:cs typeface="Arial"/>
                <a:sym typeface="Arial"/>
              </a:endParaRPr>
            </a:p>
          </p:txBody>
        </p:sp>
        <p:sp>
          <p:nvSpPr>
            <p:cNvPr id="150" name="Google Shape;150;g2e6cf7ef60a_3_0"/>
            <p:cNvSpPr/>
            <p:nvPr/>
          </p:nvSpPr>
          <p:spPr>
            <a:xfrm>
              <a:off x="5014650" y="1275667"/>
              <a:ext cx="810000" cy="810000"/>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151;g2e6cf7ef60a_3_0"/>
            <p:cNvSpPr/>
            <p:nvPr/>
          </p:nvSpPr>
          <p:spPr>
            <a:xfrm>
              <a:off x="4519650" y="2355670"/>
              <a:ext cx="18000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152;g2e6cf7ef60a_3_0"/>
            <p:cNvSpPr txBox="1"/>
            <p:nvPr/>
          </p:nvSpPr>
          <p:spPr>
            <a:xfrm>
              <a:off x="4519650" y="2355670"/>
              <a:ext cx="18000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Reduced trust in institutions</a:t>
              </a:r>
              <a:endParaRPr dirty="0"/>
            </a:p>
          </p:txBody>
        </p:sp>
        <p:sp>
          <p:nvSpPr>
            <p:cNvPr id="153" name="Google Shape;153;g2e6cf7ef60a_3_0"/>
            <p:cNvSpPr/>
            <p:nvPr/>
          </p:nvSpPr>
          <p:spPr>
            <a:xfrm>
              <a:off x="7129650" y="1275667"/>
              <a:ext cx="810000" cy="810000"/>
            </a:xfrm>
            <a:prstGeom prst="rect">
              <a:avLst/>
            </a:prstGeom>
            <a:blipFill rotWithShape="1">
              <a:blip r:embed="rId6">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154;g2e6cf7ef60a_3_0"/>
            <p:cNvSpPr/>
            <p:nvPr/>
          </p:nvSpPr>
          <p:spPr>
            <a:xfrm>
              <a:off x="6634650" y="2355670"/>
              <a:ext cx="18000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155;g2e6cf7ef60a_3_0"/>
            <p:cNvSpPr txBox="1"/>
            <p:nvPr/>
          </p:nvSpPr>
          <p:spPr>
            <a:xfrm>
              <a:off x="6634650" y="2355670"/>
              <a:ext cx="18000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A new government</a:t>
              </a:r>
              <a:endParaRPr sz="16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g2e6cf7ef60a_1_80"/>
          <p:cNvSpPr txBox="1"/>
          <p:nvPr/>
        </p:nvSpPr>
        <p:spPr>
          <a:xfrm>
            <a:off x="330775" y="213375"/>
            <a:ext cx="87243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dirty="0">
                <a:solidFill>
                  <a:srgbClr val="F837D6"/>
                </a:solidFill>
                <a:latin typeface="Permanent Marker"/>
                <a:ea typeface="Permanent Marker"/>
                <a:cs typeface="Permanent Marker"/>
                <a:sym typeface="Permanent Marker"/>
              </a:rPr>
              <a:t>OUR FINANCIAL CONTEXT</a:t>
            </a:r>
            <a:endParaRPr sz="3000" b="1" i="0" u="none" strike="noStrike" cap="none" dirty="0">
              <a:solidFill>
                <a:srgbClr val="000000"/>
              </a:solidFill>
              <a:latin typeface="Arial"/>
              <a:ea typeface="Arial"/>
              <a:cs typeface="Arial"/>
              <a:sym typeface="Arial"/>
            </a:endParaRPr>
          </a:p>
        </p:txBody>
      </p:sp>
      <p:grpSp>
        <p:nvGrpSpPr>
          <p:cNvPr id="161" name="Google Shape;161;g2e6cf7ef60a_1_80"/>
          <p:cNvGrpSpPr/>
          <p:nvPr/>
        </p:nvGrpSpPr>
        <p:grpSpPr>
          <a:xfrm>
            <a:off x="478310" y="1868082"/>
            <a:ext cx="8101982" cy="2127488"/>
            <a:chOff x="147535" y="934554"/>
            <a:chExt cx="8101982" cy="2127488"/>
          </a:xfrm>
        </p:grpSpPr>
        <p:sp>
          <p:nvSpPr>
            <p:cNvPr id="162" name="Google Shape;162;g2e6cf7ef60a_1_80"/>
            <p:cNvSpPr/>
            <p:nvPr/>
          </p:nvSpPr>
          <p:spPr>
            <a:xfrm>
              <a:off x="812611" y="934554"/>
              <a:ext cx="1088400" cy="1088400"/>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3" name="Google Shape;163;g2e6cf7ef60a_1_80"/>
            <p:cNvSpPr/>
            <p:nvPr/>
          </p:nvSpPr>
          <p:spPr>
            <a:xfrm>
              <a:off x="147535" y="2342042"/>
              <a:ext cx="24186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g2e6cf7ef60a_1_80"/>
            <p:cNvSpPr txBox="1"/>
            <p:nvPr/>
          </p:nvSpPr>
          <p:spPr>
            <a:xfrm>
              <a:off x="147535" y="2342042"/>
              <a:ext cx="24186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Poor economic outlook of recession and higher inflation</a:t>
              </a:r>
              <a:endParaRPr sz="1600" b="0" i="0" u="none" strike="noStrike" cap="none" dirty="0">
                <a:solidFill>
                  <a:srgbClr val="000000"/>
                </a:solidFill>
                <a:latin typeface="Arial"/>
                <a:ea typeface="Arial"/>
                <a:cs typeface="Arial"/>
                <a:sym typeface="Arial"/>
              </a:endParaRPr>
            </a:p>
          </p:txBody>
        </p:sp>
        <p:sp>
          <p:nvSpPr>
            <p:cNvPr id="165" name="Google Shape;165;g2e6cf7ef60a_1_80"/>
            <p:cNvSpPr/>
            <p:nvPr/>
          </p:nvSpPr>
          <p:spPr>
            <a:xfrm>
              <a:off x="3654302" y="934554"/>
              <a:ext cx="1088400" cy="1088400"/>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g2e6cf7ef60a_1_80"/>
            <p:cNvSpPr/>
            <p:nvPr/>
          </p:nvSpPr>
          <p:spPr>
            <a:xfrm>
              <a:off x="2989226" y="2342042"/>
              <a:ext cx="24186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g2e6cf7ef60a_1_80"/>
            <p:cNvSpPr txBox="1"/>
            <p:nvPr/>
          </p:nvSpPr>
          <p:spPr>
            <a:xfrm>
              <a:off x="2989226" y="2342042"/>
              <a:ext cx="24186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Short term funding certainty</a:t>
              </a:r>
              <a:endParaRPr sz="1600" b="0" i="0" u="none" strike="noStrike" cap="none" dirty="0">
                <a:solidFill>
                  <a:srgbClr val="000000"/>
                </a:solidFill>
                <a:latin typeface="Arial"/>
                <a:ea typeface="Arial"/>
                <a:cs typeface="Arial"/>
                <a:sym typeface="Arial"/>
              </a:endParaRPr>
            </a:p>
          </p:txBody>
        </p:sp>
        <p:sp>
          <p:nvSpPr>
            <p:cNvPr id="168" name="Google Shape;168;g2e6cf7ef60a_1_80"/>
            <p:cNvSpPr/>
            <p:nvPr/>
          </p:nvSpPr>
          <p:spPr>
            <a:xfrm>
              <a:off x="6495994" y="934554"/>
              <a:ext cx="1088400" cy="1088400"/>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g2e6cf7ef60a_1_80"/>
            <p:cNvSpPr/>
            <p:nvPr/>
          </p:nvSpPr>
          <p:spPr>
            <a:xfrm>
              <a:off x="5830917" y="2342042"/>
              <a:ext cx="2418600" cy="72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g2e6cf7ef60a_1_80"/>
            <p:cNvSpPr txBox="1"/>
            <p:nvPr/>
          </p:nvSpPr>
          <p:spPr>
            <a:xfrm>
              <a:off x="5830917" y="2342042"/>
              <a:ext cx="2418600" cy="720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dirty="0">
                  <a:solidFill>
                    <a:srgbClr val="000000"/>
                  </a:solidFill>
                  <a:latin typeface="Arial"/>
                  <a:ea typeface="Arial"/>
                  <a:cs typeface="Arial"/>
                  <a:sym typeface="Arial"/>
                </a:rPr>
                <a:t>Low level of reserves</a:t>
              </a:r>
              <a:endParaRPr sz="16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e6cf7ef60a_1_94"/>
          <p:cNvSpPr txBox="1">
            <a:spLocks noGrp="1"/>
          </p:cNvSpPr>
          <p:nvPr>
            <p:ph type="body" idx="2"/>
          </p:nvPr>
        </p:nvSpPr>
        <p:spPr>
          <a:xfrm>
            <a:off x="444629" y="859702"/>
            <a:ext cx="8254800" cy="3616500"/>
          </a:xfrm>
          <a:prstGeom prst="rect">
            <a:avLst/>
          </a:prstGeom>
          <a:noFill/>
          <a:ln>
            <a:noFill/>
          </a:ln>
        </p:spPr>
        <p:txBody>
          <a:bodyPr spcFirstLastPara="1" wrap="square" lIns="68575" tIns="34275" rIns="68575" bIns="34275" anchor="t" anchorCtr="0">
            <a:normAutofit/>
          </a:bodyPr>
          <a:lstStyle/>
          <a:p>
            <a:pPr marL="139700" lvl="0" indent="0" algn="just" rtl="0">
              <a:lnSpc>
                <a:spcPct val="90000"/>
              </a:lnSpc>
              <a:spcBef>
                <a:spcPts val="800"/>
              </a:spcBef>
              <a:spcAft>
                <a:spcPts val="0"/>
              </a:spcAft>
              <a:buSzPts val="1400"/>
              <a:buNone/>
            </a:pPr>
            <a:r>
              <a:rPr lang="en-GB" sz="1700" b="1" dirty="0">
                <a:latin typeface="Arial"/>
                <a:ea typeface="Arial"/>
                <a:cs typeface="Arial"/>
                <a:sym typeface="Arial"/>
              </a:rPr>
              <a:t>We need to design our services in a way that:</a:t>
            </a:r>
            <a:endParaRPr sz="2100" dirty="0"/>
          </a:p>
        </p:txBody>
      </p:sp>
      <p:sp>
        <p:nvSpPr>
          <p:cNvPr id="176" name="Google Shape;176;g2e6cf7ef60a_1_94"/>
          <p:cNvSpPr txBox="1"/>
          <p:nvPr/>
        </p:nvSpPr>
        <p:spPr>
          <a:xfrm>
            <a:off x="330775" y="213375"/>
            <a:ext cx="87243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GB" sz="3000" b="1" i="0" u="none" strike="noStrike" cap="none" dirty="0">
                <a:solidFill>
                  <a:srgbClr val="F837D6"/>
                </a:solidFill>
                <a:latin typeface="Permanent Marker"/>
                <a:ea typeface="Permanent Marker"/>
                <a:cs typeface="Permanent Marker"/>
                <a:sym typeface="Permanent Marker"/>
              </a:rPr>
              <a:t>The world has changed so we need to change</a:t>
            </a:r>
            <a:endParaRPr sz="3000" b="1" i="0" u="none" strike="noStrike" cap="none" dirty="0">
              <a:solidFill>
                <a:srgbClr val="000000"/>
              </a:solidFill>
              <a:latin typeface="Arial"/>
              <a:ea typeface="Arial"/>
              <a:cs typeface="Arial"/>
              <a:sym typeface="Arial"/>
            </a:endParaRPr>
          </a:p>
        </p:txBody>
      </p:sp>
      <p:grpSp>
        <p:nvGrpSpPr>
          <p:cNvPr id="177" name="Google Shape;177;g2e6cf7ef60a_1_94"/>
          <p:cNvGrpSpPr/>
          <p:nvPr/>
        </p:nvGrpSpPr>
        <p:grpSpPr>
          <a:xfrm>
            <a:off x="620707" y="1459618"/>
            <a:ext cx="7489828" cy="3470133"/>
            <a:chOff x="0" y="423"/>
            <a:chExt cx="7489828" cy="3470133"/>
          </a:xfrm>
        </p:grpSpPr>
        <p:sp>
          <p:nvSpPr>
            <p:cNvPr id="178" name="Google Shape;178;g2e6cf7ef60a_1_94"/>
            <p:cNvSpPr/>
            <p:nvPr/>
          </p:nvSpPr>
          <p:spPr>
            <a:xfrm>
              <a:off x="0" y="423"/>
              <a:ext cx="7489800" cy="991500"/>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79" name="Google Shape;179;g2e6cf7ef60a_1_94"/>
            <p:cNvSpPr/>
            <p:nvPr/>
          </p:nvSpPr>
          <p:spPr>
            <a:xfrm>
              <a:off x="299914" y="223500"/>
              <a:ext cx="545400" cy="545400"/>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0" name="Google Shape;180;g2e6cf7ef60a_1_94"/>
            <p:cNvSpPr/>
            <p:nvPr/>
          </p:nvSpPr>
          <p:spPr>
            <a:xfrm>
              <a:off x="1145128" y="423"/>
              <a:ext cx="6344700" cy="99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1" name="Google Shape;181;g2e6cf7ef60a_1_94"/>
            <p:cNvSpPr txBox="1"/>
            <p:nvPr/>
          </p:nvSpPr>
          <p:spPr>
            <a:xfrm>
              <a:off x="1145128" y="423"/>
              <a:ext cx="6344700" cy="991500"/>
            </a:xfrm>
            <a:prstGeom prst="rect">
              <a:avLst/>
            </a:prstGeom>
            <a:noFill/>
            <a:ln>
              <a:noFill/>
            </a:ln>
          </p:spPr>
          <p:txBody>
            <a:bodyPr spcFirstLastPara="1" wrap="square" lIns="104925" tIns="104925" rIns="104925" bIns="1049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700" b="1" i="0" u="none" strike="noStrike" cap="none" dirty="0">
                  <a:solidFill>
                    <a:srgbClr val="000000"/>
                  </a:solidFill>
                  <a:latin typeface="Arial"/>
                  <a:ea typeface="Arial"/>
                  <a:cs typeface="Arial"/>
                  <a:sym typeface="Arial"/>
                </a:rPr>
                <a:t>Identify what work we are the best people to do, and how we can work with residents and partners on ways to improve our places.</a:t>
              </a:r>
              <a:endParaRPr sz="1700" b="0" i="0" u="none" strike="noStrike" cap="none" dirty="0">
                <a:solidFill>
                  <a:srgbClr val="000000"/>
                </a:solidFill>
                <a:latin typeface="Arial"/>
                <a:ea typeface="Arial"/>
                <a:cs typeface="Arial"/>
                <a:sym typeface="Arial"/>
              </a:endParaRPr>
            </a:p>
          </p:txBody>
        </p:sp>
        <p:sp>
          <p:nvSpPr>
            <p:cNvPr id="182" name="Google Shape;182;g2e6cf7ef60a_1_94"/>
            <p:cNvSpPr/>
            <p:nvPr/>
          </p:nvSpPr>
          <p:spPr>
            <a:xfrm>
              <a:off x="0" y="1239740"/>
              <a:ext cx="7489800" cy="991500"/>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3" name="Google Shape;183;g2e6cf7ef60a_1_94"/>
            <p:cNvSpPr/>
            <p:nvPr/>
          </p:nvSpPr>
          <p:spPr>
            <a:xfrm>
              <a:off x="299914" y="1462817"/>
              <a:ext cx="545400" cy="545400"/>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4" name="Google Shape;184;g2e6cf7ef60a_1_94"/>
            <p:cNvSpPr/>
            <p:nvPr/>
          </p:nvSpPr>
          <p:spPr>
            <a:xfrm>
              <a:off x="1145128" y="1239740"/>
              <a:ext cx="6344700" cy="99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5" name="Google Shape;185;g2e6cf7ef60a_1_94"/>
            <p:cNvSpPr txBox="1"/>
            <p:nvPr/>
          </p:nvSpPr>
          <p:spPr>
            <a:xfrm>
              <a:off x="1145128" y="1239740"/>
              <a:ext cx="6344700" cy="991500"/>
            </a:xfrm>
            <a:prstGeom prst="rect">
              <a:avLst/>
            </a:prstGeom>
            <a:noFill/>
            <a:ln>
              <a:noFill/>
            </a:ln>
          </p:spPr>
          <p:txBody>
            <a:bodyPr spcFirstLastPara="1" wrap="square" lIns="104925" tIns="104925" rIns="104925" bIns="1049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700" b="1" i="0" u="none" strike="noStrike" cap="none" dirty="0">
                  <a:solidFill>
                    <a:srgbClr val="000000"/>
                  </a:solidFill>
                  <a:latin typeface="Arial"/>
                  <a:ea typeface="Arial"/>
                  <a:cs typeface="Arial"/>
                  <a:sym typeface="Arial"/>
                </a:rPr>
                <a:t>Help our staff to develop their skills so they can thrive in our new way of working.</a:t>
              </a:r>
              <a:endParaRPr sz="1700" b="0" i="0" u="none" strike="noStrike" cap="none" dirty="0">
                <a:solidFill>
                  <a:srgbClr val="000000"/>
                </a:solidFill>
                <a:latin typeface="Arial"/>
                <a:ea typeface="Arial"/>
                <a:cs typeface="Arial"/>
                <a:sym typeface="Arial"/>
              </a:endParaRPr>
            </a:p>
          </p:txBody>
        </p:sp>
        <p:sp>
          <p:nvSpPr>
            <p:cNvPr id="186" name="Google Shape;186;g2e6cf7ef60a_1_94"/>
            <p:cNvSpPr/>
            <p:nvPr/>
          </p:nvSpPr>
          <p:spPr>
            <a:xfrm>
              <a:off x="0" y="2479056"/>
              <a:ext cx="7489800" cy="991500"/>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7" name="Google Shape;187;g2e6cf7ef60a_1_94"/>
            <p:cNvSpPr/>
            <p:nvPr/>
          </p:nvSpPr>
          <p:spPr>
            <a:xfrm>
              <a:off x="299914" y="2702133"/>
              <a:ext cx="545400" cy="545400"/>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8" name="Google Shape;188;g2e6cf7ef60a_1_94"/>
            <p:cNvSpPr/>
            <p:nvPr/>
          </p:nvSpPr>
          <p:spPr>
            <a:xfrm>
              <a:off x="1145128" y="2479056"/>
              <a:ext cx="6344700" cy="991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89" name="Google Shape;189;g2e6cf7ef60a_1_94"/>
            <p:cNvSpPr txBox="1"/>
            <p:nvPr/>
          </p:nvSpPr>
          <p:spPr>
            <a:xfrm>
              <a:off x="1145128" y="2479056"/>
              <a:ext cx="6344700" cy="991500"/>
            </a:xfrm>
            <a:prstGeom prst="rect">
              <a:avLst/>
            </a:prstGeom>
            <a:noFill/>
            <a:ln>
              <a:noFill/>
            </a:ln>
          </p:spPr>
          <p:txBody>
            <a:bodyPr spcFirstLastPara="1" wrap="square" lIns="104925" tIns="104925" rIns="104925" bIns="1049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700" b="1" i="0" u="none" strike="noStrike" cap="none" dirty="0">
                  <a:solidFill>
                    <a:srgbClr val="000000"/>
                  </a:solidFill>
                  <a:latin typeface="Arial"/>
                  <a:ea typeface="Arial"/>
                  <a:cs typeface="Arial"/>
                  <a:sym typeface="Arial"/>
                </a:rPr>
                <a:t>Become better at providing services with less government support, while looking for new ways to fund our work.</a:t>
              </a:r>
              <a:endParaRPr sz="17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a:extLst>
            <a:ext uri="{FF2B5EF4-FFF2-40B4-BE49-F238E27FC236}">
              <a16:creationId xmlns:a16="http://schemas.microsoft.com/office/drawing/2014/main" id="{08783978-17FF-D8F8-DA90-54D4F9C333DA}"/>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F09141E-444A-25E7-21D9-6CA26F439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225"/>
            <a:ext cx="9144000" cy="484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196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body" idx="2"/>
          </p:nvPr>
        </p:nvSpPr>
        <p:spPr>
          <a:xfrm>
            <a:off x="444629" y="859702"/>
            <a:ext cx="8254741" cy="3616494"/>
          </a:xfrm>
          <a:prstGeom prst="rect">
            <a:avLst/>
          </a:prstGeom>
          <a:noFill/>
          <a:ln>
            <a:noFill/>
          </a:ln>
        </p:spPr>
        <p:txBody>
          <a:bodyPr spcFirstLastPara="1" wrap="square" lIns="68575" tIns="34275" rIns="68575" bIns="34275" anchor="t" anchorCtr="0">
            <a:normAutofit/>
          </a:bodyPr>
          <a:lstStyle/>
          <a:p>
            <a:pPr marL="139700" lvl="0" indent="0" algn="just" rtl="0">
              <a:lnSpc>
                <a:spcPct val="90000"/>
              </a:lnSpc>
              <a:spcBef>
                <a:spcPts val="800"/>
              </a:spcBef>
              <a:spcAft>
                <a:spcPts val="0"/>
              </a:spcAft>
              <a:buSzPts val="1400"/>
              <a:buNone/>
            </a:pPr>
            <a:r>
              <a:rPr lang="en-GB" sz="1400" b="1" dirty="0">
                <a:latin typeface="Arial"/>
                <a:ea typeface="Arial"/>
                <a:cs typeface="Arial"/>
                <a:sym typeface="Arial"/>
              </a:rPr>
              <a:t>If we are to be a steward of place that can tackle these challenges &amp; opportunities, we need to design our services in a way that:</a:t>
            </a:r>
            <a:endParaRPr dirty="0"/>
          </a:p>
        </p:txBody>
      </p:sp>
      <p:sp>
        <p:nvSpPr>
          <p:cNvPr id="174" name="Google Shape;174;p25"/>
          <p:cNvSpPr txBox="1"/>
          <p:nvPr/>
        </p:nvSpPr>
        <p:spPr>
          <a:xfrm>
            <a:off x="330775" y="213371"/>
            <a:ext cx="7779879"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3600" b="0" i="0" u="none" strike="noStrike" cap="none" dirty="0">
                <a:solidFill>
                  <a:srgbClr val="F837D6"/>
                </a:solidFill>
                <a:latin typeface="Permanent Marker"/>
                <a:ea typeface="Permanent Marker"/>
                <a:cs typeface="Permanent Marker"/>
                <a:sym typeface="Permanent Marker"/>
              </a:rPr>
              <a:t>TACKLING THE CHALLENGES</a:t>
            </a:r>
            <a:endParaRPr sz="3600" b="0" i="0" u="none" strike="noStrike" cap="none" dirty="0">
              <a:solidFill>
                <a:srgbClr val="000000"/>
              </a:solidFill>
              <a:latin typeface="Arial"/>
              <a:ea typeface="Arial"/>
              <a:cs typeface="Arial"/>
              <a:sym typeface="Arial"/>
            </a:endParaRPr>
          </a:p>
        </p:txBody>
      </p:sp>
      <p:grpSp>
        <p:nvGrpSpPr>
          <p:cNvPr id="175" name="Google Shape;175;p25"/>
          <p:cNvGrpSpPr/>
          <p:nvPr/>
        </p:nvGrpSpPr>
        <p:grpSpPr>
          <a:xfrm>
            <a:off x="620707" y="1459618"/>
            <a:ext cx="7489947" cy="3470086"/>
            <a:chOff x="0" y="423"/>
            <a:chExt cx="7489947" cy="3470086"/>
          </a:xfrm>
        </p:grpSpPr>
        <p:sp>
          <p:nvSpPr>
            <p:cNvPr id="176" name="Google Shape;176;p25"/>
            <p:cNvSpPr/>
            <p:nvPr/>
          </p:nvSpPr>
          <p:spPr>
            <a:xfrm>
              <a:off x="0" y="423"/>
              <a:ext cx="7489947" cy="991453"/>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25"/>
            <p:cNvSpPr/>
            <p:nvPr/>
          </p:nvSpPr>
          <p:spPr>
            <a:xfrm>
              <a:off x="299914" y="223500"/>
              <a:ext cx="545299" cy="545299"/>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25"/>
            <p:cNvSpPr/>
            <p:nvPr/>
          </p:nvSpPr>
          <p:spPr>
            <a:xfrm>
              <a:off x="1145128" y="423"/>
              <a:ext cx="6344818" cy="9914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25"/>
            <p:cNvSpPr txBox="1"/>
            <p:nvPr/>
          </p:nvSpPr>
          <p:spPr>
            <a:xfrm>
              <a:off x="1145128" y="423"/>
              <a:ext cx="6344818" cy="991453"/>
            </a:xfrm>
            <a:prstGeom prst="rect">
              <a:avLst/>
            </a:prstGeom>
            <a:noFill/>
            <a:ln>
              <a:noFill/>
            </a:ln>
          </p:spPr>
          <p:txBody>
            <a:bodyPr spcFirstLastPara="1" wrap="square" lIns="104925" tIns="104925" rIns="104925" bIns="1049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Focus on what we are best placed to do and work with residents and partners to make the best use of their strengths to improve outcomes.</a:t>
              </a:r>
              <a:endParaRPr sz="1400" b="0" i="0" u="none" strike="noStrike" cap="none" dirty="0">
                <a:solidFill>
                  <a:srgbClr val="000000"/>
                </a:solidFill>
                <a:latin typeface="Arial"/>
                <a:ea typeface="Arial"/>
                <a:cs typeface="Arial"/>
                <a:sym typeface="Arial"/>
              </a:endParaRPr>
            </a:p>
          </p:txBody>
        </p:sp>
        <p:sp>
          <p:nvSpPr>
            <p:cNvPr id="180" name="Google Shape;180;p25"/>
            <p:cNvSpPr/>
            <p:nvPr/>
          </p:nvSpPr>
          <p:spPr>
            <a:xfrm>
              <a:off x="0" y="1239740"/>
              <a:ext cx="7489947" cy="991453"/>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25"/>
            <p:cNvSpPr/>
            <p:nvPr/>
          </p:nvSpPr>
          <p:spPr>
            <a:xfrm>
              <a:off x="299914" y="1462817"/>
              <a:ext cx="545299" cy="545299"/>
            </a:xfrm>
            <a:prstGeom prst="rect">
              <a:avLst/>
            </a:prstGeom>
            <a:blipFill rotWithShape="1">
              <a:blip r:embed="rId4">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82;p25"/>
            <p:cNvSpPr/>
            <p:nvPr/>
          </p:nvSpPr>
          <p:spPr>
            <a:xfrm>
              <a:off x="1145128" y="1239740"/>
              <a:ext cx="6344818" cy="9914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25"/>
            <p:cNvSpPr txBox="1"/>
            <p:nvPr/>
          </p:nvSpPr>
          <p:spPr>
            <a:xfrm>
              <a:off x="1145128" y="1239740"/>
              <a:ext cx="6344818" cy="991453"/>
            </a:xfrm>
            <a:prstGeom prst="rect">
              <a:avLst/>
            </a:prstGeom>
            <a:noFill/>
            <a:ln>
              <a:noFill/>
            </a:ln>
          </p:spPr>
          <p:txBody>
            <a:bodyPr spcFirstLastPara="1" wrap="square" lIns="104925" tIns="104925" rIns="104925" bIns="1049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Create the pathways that enable staff to develop the skills that help respond to these challenges while also being best prepared to progress into the capabilities that are most needed in the future economy.</a:t>
              </a:r>
              <a:endParaRPr sz="1400" b="0" i="0" u="none" strike="noStrike" cap="none" dirty="0">
                <a:solidFill>
                  <a:srgbClr val="000000"/>
                </a:solidFill>
                <a:latin typeface="Arial"/>
                <a:ea typeface="Arial"/>
                <a:cs typeface="Arial"/>
                <a:sym typeface="Arial"/>
              </a:endParaRPr>
            </a:p>
          </p:txBody>
        </p:sp>
        <p:sp>
          <p:nvSpPr>
            <p:cNvPr id="184" name="Google Shape;184;p25"/>
            <p:cNvSpPr/>
            <p:nvPr/>
          </p:nvSpPr>
          <p:spPr>
            <a:xfrm>
              <a:off x="0" y="2479056"/>
              <a:ext cx="7489947" cy="991453"/>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25"/>
            <p:cNvSpPr/>
            <p:nvPr/>
          </p:nvSpPr>
          <p:spPr>
            <a:xfrm>
              <a:off x="299914" y="2702133"/>
              <a:ext cx="545299" cy="545299"/>
            </a:xfrm>
            <a:prstGeom prst="rect">
              <a:avLst/>
            </a:prstGeom>
            <a:blipFill rotWithShape="1">
              <a:blip r:embed="rId5">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6" name="Google Shape;186;p25"/>
            <p:cNvSpPr/>
            <p:nvPr/>
          </p:nvSpPr>
          <p:spPr>
            <a:xfrm>
              <a:off x="1145128" y="2479056"/>
              <a:ext cx="6344818" cy="9914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p25"/>
            <p:cNvSpPr txBox="1"/>
            <p:nvPr/>
          </p:nvSpPr>
          <p:spPr>
            <a:xfrm>
              <a:off x="1145128" y="2479056"/>
              <a:ext cx="6344818" cy="991453"/>
            </a:xfrm>
            <a:prstGeom prst="rect">
              <a:avLst/>
            </a:prstGeom>
            <a:noFill/>
            <a:ln>
              <a:noFill/>
            </a:ln>
          </p:spPr>
          <p:txBody>
            <a:bodyPr spcFirstLastPara="1" wrap="square" lIns="104925" tIns="104925" rIns="104925" bIns="1049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Transition our services to be more resilient in finding ways to deliver with less government funding while being able to attract resources from people who want to invest in the local area.</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2cf6afc7a8b_0_0"/>
          <p:cNvSpPr/>
          <p:nvPr/>
        </p:nvSpPr>
        <p:spPr>
          <a:xfrm rot="-2081266">
            <a:off x="5994965" y="2301194"/>
            <a:ext cx="1323660" cy="1321079"/>
          </a:xfrm>
          <a:prstGeom prst="ellipse">
            <a:avLst/>
          </a:prstGeom>
          <a:solidFill>
            <a:srgbClr val="AAAAA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102" name="Google Shape;102;g2cf6afc7a8b_0_0"/>
          <p:cNvGrpSpPr/>
          <p:nvPr/>
        </p:nvGrpSpPr>
        <p:grpSpPr>
          <a:xfrm>
            <a:off x="4082500" y="1575760"/>
            <a:ext cx="2407147" cy="2190413"/>
            <a:chOff x="1978637" y="1202068"/>
            <a:chExt cx="2407147" cy="2190413"/>
          </a:xfrm>
        </p:grpSpPr>
        <p:sp>
          <p:nvSpPr>
            <p:cNvPr id="103" name="Google Shape;103;g2cf6afc7a8b_0_0"/>
            <p:cNvSpPr/>
            <p:nvPr/>
          </p:nvSpPr>
          <p:spPr>
            <a:xfrm rot="-2081186">
              <a:off x="2278971" y="1519484"/>
              <a:ext cx="1601327" cy="1555582"/>
            </a:xfrm>
            <a:custGeom>
              <a:avLst/>
              <a:gdLst/>
              <a:ahLst/>
              <a:cxnLst/>
              <a:rect l="l" t="t" r="r" b="b"/>
              <a:pathLst>
                <a:path w="246" h="240" extrusionOk="0">
                  <a:moveTo>
                    <a:pt x="246" y="29"/>
                  </a:moveTo>
                  <a:cubicBezTo>
                    <a:pt x="241" y="19"/>
                    <a:pt x="235" y="9"/>
                    <a:pt x="228" y="0"/>
                  </a:cubicBezTo>
                  <a:cubicBezTo>
                    <a:pt x="111" y="25"/>
                    <a:pt x="19" y="120"/>
                    <a:pt x="0" y="240"/>
                  </a:cubicBezTo>
                  <a:cubicBezTo>
                    <a:pt x="11" y="237"/>
                    <a:pt x="22" y="234"/>
                    <a:pt x="34" y="232"/>
                  </a:cubicBezTo>
                  <a:cubicBezTo>
                    <a:pt x="56" y="128"/>
                    <a:pt x="140" y="46"/>
                    <a:pt x="246" y="29"/>
                  </a:cubicBezTo>
                  <a:close/>
                </a:path>
              </a:pathLst>
            </a:custGeom>
            <a:solidFill>
              <a:srgbClr val="AAAAAA"/>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4" name="Google Shape;104;g2cf6afc7a8b_0_0"/>
            <p:cNvSpPr/>
            <p:nvPr/>
          </p:nvSpPr>
          <p:spPr>
            <a:xfrm rot="-2081188">
              <a:off x="2605674" y="1601249"/>
              <a:ext cx="1541190" cy="1320966"/>
            </a:xfrm>
            <a:custGeom>
              <a:avLst/>
              <a:gdLst/>
              <a:ahLst/>
              <a:cxnLst/>
              <a:rect l="l" t="t" r="r" b="b"/>
              <a:pathLst>
                <a:path w="248" h="213" extrusionOk="0">
                  <a:moveTo>
                    <a:pt x="142" y="213"/>
                  </a:moveTo>
                  <a:cubicBezTo>
                    <a:pt x="152" y="188"/>
                    <a:pt x="170" y="167"/>
                    <a:pt x="194" y="153"/>
                  </a:cubicBezTo>
                  <a:cubicBezTo>
                    <a:pt x="211" y="143"/>
                    <a:pt x="230" y="137"/>
                    <a:pt x="248" y="136"/>
                  </a:cubicBezTo>
                  <a:cubicBezTo>
                    <a:pt x="247" y="87"/>
                    <a:pt x="234" y="41"/>
                    <a:pt x="212" y="0"/>
                  </a:cubicBezTo>
                  <a:cubicBezTo>
                    <a:pt x="106" y="17"/>
                    <a:pt x="22" y="99"/>
                    <a:pt x="0" y="203"/>
                  </a:cubicBezTo>
                  <a:cubicBezTo>
                    <a:pt x="46" y="195"/>
                    <a:pt x="95" y="198"/>
                    <a:pt x="142" y="213"/>
                  </a:cubicBezTo>
                  <a:close/>
                </a:path>
              </a:pathLst>
            </a:custGeom>
            <a:solidFill>
              <a:srgbClr val="3D3D3D"/>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5" name="Google Shape;105;g2cf6afc7a8b_0_0"/>
            <p:cNvSpPr txBox="1"/>
            <p:nvPr/>
          </p:nvSpPr>
          <p:spPr>
            <a:xfrm rot="-4432199">
              <a:off x="2198357" y="1818648"/>
              <a:ext cx="1304451" cy="56245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dirty="0">
                <a:solidFill>
                  <a:srgbClr val="FFFFFF"/>
                </a:solidFill>
                <a:latin typeface="Roboto"/>
                <a:ea typeface="Roboto"/>
                <a:cs typeface="Roboto"/>
                <a:sym typeface="Roboto"/>
              </a:endParaRPr>
            </a:p>
          </p:txBody>
        </p:sp>
      </p:grpSp>
      <p:grpSp>
        <p:nvGrpSpPr>
          <p:cNvPr id="106" name="Google Shape;106;g2cf6afc7a8b_0_0"/>
          <p:cNvGrpSpPr/>
          <p:nvPr/>
        </p:nvGrpSpPr>
        <p:grpSpPr>
          <a:xfrm>
            <a:off x="4970974" y="2973619"/>
            <a:ext cx="2108006" cy="2437164"/>
            <a:chOff x="2867111" y="2599927"/>
            <a:chExt cx="2108006" cy="2437164"/>
          </a:xfrm>
        </p:grpSpPr>
        <p:sp>
          <p:nvSpPr>
            <p:cNvPr id="107" name="Google Shape;107;g2cf6afc7a8b_0_0"/>
            <p:cNvSpPr/>
            <p:nvPr/>
          </p:nvSpPr>
          <p:spPr>
            <a:xfrm rot="-2081188">
              <a:off x="3325156" y="2966530"/>
              <a:ext cx="1061085" cy="1941128"/>
            </a:xfrm>
            <a:custGeom>
              <a:avLst/>
              <a:gdLst/>
              <a:ahLst/>
              <a:cxnLst/>
              <a:rect l="l" t="t" r="r" b="b"/>
              <a:pathLst>
                <a:path w="163" h="300" extrusionOk="0">
                  <a:moveTo>
                    <a:pt x="32" y="39"/>
                  </a:moveTo>
                  <a:cubicBezTo>
                    <a:pt x="32" y="26"/>
                    <a:pt x="33" y="13"/>
                    <a:pt x="35" y="0"/>
                  </a:cubicBezTo>
                  <a:cubicBezTo>
                    <a:pt x="24" y="2"/>
                    <a:pt x="13" y="5"/>
                    <a:pt x="2" y="8"/>
                  </a:cubicBezTo>
                  <a:cubicBezTo>
                    <a:pt x="1" y="19"/>
                    <a:pt x="0" y="29"/>
                    <a:pt x="0" y="39"/>
                  </a:cubicBezTo>
                  <a:cubicBezTo>
                    <a:pt x="0" y="153"/>
                    <a:pt x="65" y="252"/>
                    <a:pt x="160" y="300"/>
                  </a:cubicBezTo>
                  <a:cubicBezTo>
                    <a:pt x="160" y="289"/>
                    <a:pt x="161" y="277"/>
                    <a:pt x="163" y="265"/>
                  </a:cubicBezTo>
                  <a:cubicBezTo>
                    <a:pt x="85" y="220"/>
                    <a:pt x="32" y="136"/>
                    <a:pt x="32" y="39"/>
                  </a:cubicBezTo>
                  <a:close/>
                </a:path>
              </a:pathLst>
            </a:custGeom>
            <a:solidFill>
              <a:srgbClr val="6FA8DC"/>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8" name="Google Shape;108;g2cf6afc7a8b_0_0"/>
            <p:cNvSpPr/>
            <p:nvPr/>
          </p:nvSpPr>
          <p:spPr>
            <a:xfrm rot="-2081186">
              <a:off x="3456358" y="2773799"/>
              <a:ext cx="1138968" cy="1690435"/>
            </a:xfrm>
            <a:custGeom>
              <a:avLst/>
              <a:gdLst/>
              <a:ahLst/>
              <a:cxnLst/>
              <a:rect l="l" t="t" r="r" b="b"/>
              <a:pathLst>
                <a:path w="183" h="273" extrusionOk="0">
                  <a:moveTo>
                    <a:pt x="156" y="108"/>
                  </a:moveTo>
                  <a:cubicBezTo>
                    <a:pt x="139" y="79"/>
                    <a:pt x="136" y="46"/>
                    <a:pt x="144" y="16"/>
                  </a:cubicBezTo>
                  <a:cubicBezTo>
                    <a:pt x="97" y="2"/>
                    <a:pt x="48" y="0"/>
                    <a:pt x="3" y="8"/>
                  </a:cubicBezTo>
                  <a:cubicBezTo>
                    <a:pt x="1" y="21"/>
                    <a:pt x="0" y="34"/>
                    <a:pt x="0" y="47"/>
                  </a:cubicBezTo>
                  <a:cubicBezTo>
                    <a:pt x="0" y="144"/>
                    <a:pt x="53" y="228"/>
                    <a:pt x="131" y="273"/>
                  </a:cubicBezTo>
                  <a:cubicBezTo>
                    <a:pt x="138" y="227"/>
                    <a:pt x="155" y="182"/>
                    <a:pt x="183" y="141"/>
                  </a:cubicBezTo>
                  <a:cubicBezTo>
                    <a:pt x="173" y="132"/>
                    <a:pt x="163" y="121"/>
                    <a:pt x="156" y="108"/>
                  </a:cubicBezTo>
                  <a:close/>
                </a:path>
              </a:pathLst>
            </a:custGeom>
            <a:solidFill>
              <a:srgbClr val="6FA8DC"/>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09" name="Google Shape;109;g2cf6afc7a8b_0_0"/>
            <p:cNvSpPr txBox="1"/>
            <p:nvPr/>
          </p:nvSpPr>
          <p:spPr>
            <a:xfrm rot="2156063">
              <a:off x="2932812" y="3751854"/>
              <a:ext cx="1304574" cy="56281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dirty="0">
                  <a:solidFill>
                    <a:schemeClr val="lt1"/>
                  </a:solidFill>
                  <a:latin typeface="Roboto"/>
                  <a:ea typeface="Roboto"/>
                  <a:cs typeface="Roboto"/>
                  <a:sym typeface="Roboto"/>
                </a:rPr>
                <a:t>Participation</a:t>
              </a:r>
              <a:endParaRPr sz="1000" b="0" i="0" u="none" strike="noStrike" cap="none" dirty="0">
                <a:solidFill>
                  <a:srgbClr val="FFFFFF"/>
                </a:solidFill>
                <a:latin typeface="Roboto"/>
                <a:ea typeface="Roboto"/>
                <a:cs typeface="Roboto"/>
                <a:sym typeface="Roboto"/>
              </a:endParaRPr>
            </a:p>
          </p:txBody>
        </p:sp>
      </p:grpSp>
      <p:grpSp>
        <p:nvGrpSpPr>
          <p:cNvPr id="110" name="Google Shape;110;g2cf6afc7a8b_0_0"/>
          <p:cNvGrpSpPr/>
          <p:nvPr/>
        </p:nvGrpSpPr>
        <p:grpSpPr>
          <a:xfrm>
            <a:off x="6441378" y="2838106"/>
            <a:ext cx="2424507" cy="2199451"/>
            <a:chOff x="4337515" y="2464414"/>
            <a:chExt cx="2424507" cy="2199451"/>
          </a:xfrm>
        </p:grpSpPr>
        <p:sp>
          <p:nvSpPr>
            <p:cNvPr id="111" name="Google Shape;111;g2cf6afc7a8b_0_0"/>
            <p:cNvSpPr/>
            <p:nvPr/>
          </p:nvSpPr>
          <p:spPr>
            <a:xfrm rot="-2081187">
              <a:off x="4648818" y="3375680"/>
              <a:ext cx="2119401" cy="640096"/>
            </a:xfrm>
            <a:custGeom>
              <a:avLst/>
              <a:gdLst/>
              <a:ahLst/>
              <a:cxnLst/>
              <a:rect l="l" t="t" r="r" b="b"/>
              <a:pathLst>
                <a:path w="326" h="99" extrusionOk="0">
                  <a:moveTo>
                    <a:pt x="119" y="67"/>
                  </a:moveTo>
                  <a:cubicBezTo>
                    <a:pt x="77" y="67"/>
                    <a:pt x="37" y="57"/>
                    <a:pt x="2" y="40"/>
                  </a:cubicBezTo>
                  <a:cubicBezTo>
                    <a:pt x="1" y="51"/>
                    <a:pt x="0" y="63"/>
                    <a:pt x="0" y="74"/>
                  </a:cubicBezTo>
                  <a:cubicBezTo>
                    <a:pt x="36" y="90"/>
                    <a:pt x="76" y="99"/>
                    <a:pt x="119" y="99"/>
                  </a:cubicBezTo>
                  <a:cubicBezTo>
                    <a:pt x="200" y="99"/>
                    <a:pt x="273" y="67"/>
                    <a:pt x="326" y="14"/>
                  </a:cubicBezTo>
                  <a:cubicBezTo>
                    <a:pt x="315" y="10"/>
                    <a:pt x="304" y="5"/>
                    <a:pt x="294" y="0"/>
                  </a:cubicBezTo>
                  <a:cubicBezTo>
                    <a:pt x="247" y="42"/>
                    <a:pt x="186" y="67"/>
                    <a:pt x="119" y="67"/>
                  </a:cubicBezTo>
                  <a:close/>
                </a:path>
              </a:pathLst>
            </a:custGeom>
            <a:solidFill>
              <a:srgbClr val="EF8600"/>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2" name="Google Shape;112;g2cf6afc7a8b_0_0"/>
            <p:cNvSpPr/>
            <p:nvPr/>
          </p:nvSpPr>
          <p:spPr>
            <a:xfrm rot="-2081187">
              <a:off x="4457034" y="2893418"/>
              <a:ext cx="1815979" cy="987157"/>
            </a:xfrm>
            <a:custGeom>
              <a:avLst/>
              <a:gdLst/>
              <a:ahLst/>
              <a:cxnLst/>
              <a:rect l="l" t="t" r="r" b="b"/>
              <a:pathLst>
                <a:path w="292" h="159" extrusionOk="0">
                  <a:moveTo>
                    <a:pt x="182" y="1"/>
                  </a:moveTo>
                  <a:cubicBezTo>
                    <a:pt x="181" y="2"/>
                    <a:pt x="179" y="3"/>
                    <a:pt x="177" y="4"/>
                  </a:cubicBezTo>
                  <a:cubicBezTo>
                    <a:pt x="137" y="27"/>
                    <a:pt x="88" y="24"/>
                    <a:pt x="51" y="0"/>
                  </a:cubicBezTo>
                  <a:cubicBezTo>
                    <a:pt x="23" y="41"/>
                    <a:pt x="6" y="86"/>
                    <a:pt x="0" y="132"/>
                  </a:cubicBezTo>
                  <a:cubicBezTo>
                    <a:pt x="35" y="149"/>
                    <a:pt x="75" y="159"/>
                    <a:pt x="117" y="159"/>
                  </a:cubicBezTo>
                  <a:cubicBezTo>
                    <a:pt x="184" y="159"/>
                    <a:pt x="245" y="134"/>
                    <a:pt x="292" y="92"/>
                  </a:cubicBezTo>
                  <a:cubicBezTo>
                    <a:pt x="250" y="71"/>
                    <a:pt x="212" y="41"/>
                    <a:pt x="182" y="1"/>
                  </a:cubicBezTo>
                  <a:close/>
                </a:path>
              </a:pathLst>
            </a:custGeom>
            <a:solidFill>
              <a:srgbClr val="EF8600"/>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3" name="Google Shape;113;g2cf6afc7a8b_0_0"/>
            <p:cNvSpPr txBox="1"/>
            <p:nvPr/>
          </p:nvSpPr>
          <p:spPr>
            <a:xfrm rot="-2245834">
              <a:off x="4816417" y="3616572"/>
              <a:ext cx="1784305" cy="56300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dirty="0">
                  <a:solidFill>
                    <a:srgbClr val="FFFFFF"/>
                  </a:solidFill>
                  <a:latin typeface="Roboto"/>
                  <a:ea typeface="Roboto"/>
                  <a:cs typeface="Roboto"/>
                  <a:sym typeface="Roboto"/>
                </a:rPr>
                <a:t>Commercial</a:t>
              </a:r>
              <a:endParaRPr sz="1000" b="0" i="0" u="none" strike="noStrike" cap="none" dirty="0">
                <a:solidFill>
                  <a:srgbClr val="FFFFFF"/>
                </a:solidFill>
                <a:latin typeface="Roboto"/>
                <a:ea typeface="Roboto"/>
                <a:cs typeface="Roboto"/>
                <a:sym typeface="Roboto"/>
              </a:endParaRPr>
            </a:p>
          </p:txBody>
        </p:sp>
      </p:grpSp>
      <p:grpSp>
        <p:nvGrpSpPr>
          <p:cNvPr id="114" name="Google Shape;114;g2cf6afc7a8b_0_0"/>
          <p:cNvGrpSpPr/>
          <p:nvPr/>
        </p:nvGrpSpPr>
        <p:grpSpPr>
          <a:xfrm>
            <a:off x="5366959" y="445026"/>
            <a:ext cx="2344103" cy="2370669"/>
            <a:chOff x="3263096" y="71334"/>
            <a:chExt cx="2344103" cy="2370669"/>
          </a:xfrm>
        </p:grpSpPr>
        <p:sp>
          <p:nvSpPr>
            <p:cNvPr id="115" name="Google Shape;115;g2cf6afc7a8b_0_0"/>
            <p:cNvSpPr/>
            <p:nvPr/>
          </p:nvSpPr>
          <p:spPr>
            <a:xfrm rot="-2081187">
              <a:off x="3407226" y="525393"/>
              <a:ext cx="1943480" cy="1113468"/>
            </a:xfrm>
            <a:custGeom>
              <a:avLst/>
              <a:gdLst/>
              <a:ahLst/>
              <a:cxnLst/>
              <a:rect l="l" t="t" r="r" b="b"/>
              <a:pathLst>
                <a:path w="299" h="172" extrusionOk="0">
                  <a:moveTo>
                    <a:pt x="45" y="32"/>
                  </a:moveTo>
                  <a:cubicBezTo>
                    <a:pt x="146" y="32"/>
                    <a:pt x="233" y="89"/>
                    <a:pt x="276" y="172"/>
                  </a:cubicBezTo>
                  <a:cubicBezTo>
                    <a:pt x="284" y="164"/>
                    <a:pt x="292" y="155"/>
                    <a:pt x="299" y="146"/>
                  </a:cubicBezTo>
                  <a:cubicBezTo>
                    <a:pt x="248" y="59"/>
                    <a:pt x="153" y="0"/>
                    <a:pt x="45" y="0"/>
                  </a:cubicBezTo>
                  <a:cubicBezTo>
                    <a:pt x="30" y="0"/>
                    <a:pt x="14" y="1"/>
                    <a:pt x="0" y="3"/>
                  </a:cubicBezTo>
                  <a:cubicBezTo>
                    <a:pt x="6" y="13"/>
                    <a:pt x="12" y="23"/>
                    <a:pt x="18" y="33"/>
                  </a:cubicBezTo>
                  <a:cubicBezTo>
                    <a:pt x="27" y="32"/>
                    <a:pt x="36" y="32"/>
                    <a:pt x="45" y="32"/>
                  </a:cubicBezTo>
                  <a:close/>
                </a:path>
              </a:pathLst>
            </a:custGeom>
            <a:solidFill>
              <a:srgbClr val="45818E"/>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6" name="Google Shape;116;g2cf6afc7a8b_0_0"/>
            <p:cNvSpPr/>
            <p:nvPr/>
          </p:nvSpPr>
          <p:spPr>
            <a:xfrm rot="-2081187">
              <a:off x="3761328" y="760580"/>
              <a:ext cx="1606237" cy="1343790"/>
            </a:xfrm>
            <a:custGeom>
              <a:avLst/>
              <a:gdLst/>
              <a:ahLst/>
              <a:cxnLst/>
              <a:rect l="l" t="t" r="r" b="b"/>
              <a:pathLst>
                <a:path w="258" h="217" extrusionOk="0">
                  <a:moveTo>
                    <a:pt x="132" y="200"/>
                  </a:moveTo>
                  <a:cubicBezTo>
                    <a:pt x="135" y="205"/>
                    <a:pt x="138" y="211"/>
                    <a:pt x="140" y="217"/>
                  </a:cubicBezTo>
                  <a:cubicBezTo>
                    <a:pt x="186" y="200"/>
                    <a:pt x="227" y="174"/>
                    <a:pt x="258" y="140"/>
                  </a:cubicBezTo>
                  <a:cubicBezTo>
                    <a:pt x="215" y="57"/>
                    <a:pt x="128" y="0"/>
                    <a:pt x="27" y="0"/>
                  </a:cubicBezTo>
                  <a:cubicBezTo>
                    <a:pt x="18" y="0"/>
                    <a:pt x="9" y="0"/>
                    <a:pt x="0" y="1"/>
                  </a:cubicBezTo>
                  <a:cubicBezTo>
                    <a:pt x="21" y="43"/>
                    <a:pt x="34" y="90"/>
                    <a:pt x="34" y="140"/>
                  </a:cubicBezTo>
                  <a:cubicBezTo>
                    <a:pt x="74" y="142"/>
                    <a:pt x="111" y="163"/>
                    <a:pt x="132" y="200"/>
                  </a:cubicBezTo>
                  <a:close/>
                </a:path>
              </a:pathLst>
            </a:custGeom>
            <a:solidFill>
              <a:srgbClr val="45818E"/>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17" name="Google Shape;117;g2cf6afc7a8b_0_0"/>
            <p:cNvSpPr txBox="1"/>
            <p:nvPr/>
          </p:nvSpPr>
          <p:spPr>
            <a:xfrm>
              <a:off x="3912246" y="497996"/>
              <a:ext cx="1304400" cy="56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dirty="0">
                  <a:solidFill>
                    <a:srgbClr val="FFFFFF"/>
                  </a:solidFill>
                  <a:latin typeface="Roboto"/>
                  <a:ea typeface="Roboto"/>
                  <a:cs typeface="Roboto"/>
                  <a:sym typeface="Roboto"/>
                </a:rPr>
                <a:t>Delivery Management</a:t>
              </a:r>
              <a:endParaRPr sz="1000" b="0" i="0" u="none" strike="noStrike" cap="none" dirty="0">
                <a:solidFill>
                  <a:srgbClr val="FFFFFF"/>
                </a:solidFill>
                <a:latin typeface="Roboto"/>
                <a:ea typeface="Roboto"/>
                <a:cs typeface="Roboto"/>
                <a:sym typeface="Roboto"/>
              </a:endParaRPr>
            </a:p>
          </p:txBody>
        </p:sp>
      </p:grpSp>
      <p:grpSp>
        <p:nvGrpSpPr>
          <p:cNvPr id="118" name="Google Shape;118;g2cf6afc7a8b_0_0"/>
          <p:cNvGrpSpPr/>
          <p:nvPr/>
        </p:nvGrpSpPr>
        <p:grpSpPr>
          <a:xfrm>
            <a:off x="6697170" y="1178068"/>
            <a:ext cx="2268741" cy="2444000"/>
            <a:chOff x="4593307" y="804376"/>
            <a:chExt cx="2268741" cy="2444000"/>
          </a:xfrm>
        </p:grpSpPr>
        <p:sp>
          <p:nvSpPr>
            <p:cNvPr id="119" name="Google Shape;119;g2cf6afc7a8b_0_0"/>
            <p:cNvSpPr/>
            <p:nvPr/>
          </p:nvSpPr>
          <p:spPr>
            <a:xfrm rot="-2081188">
              <a:off x="5623193" y="814800"/>
              <a:ext cx="698156" cy="2118270"/>
            </a:xfrm>
            <a:custGeom>
              <a:avLst/>
              <a:gdLst/>
              <a:ahLst/>
              <a:cxnLst/>
              <a:rect l="l" t="t" r="r" b="b"/>
              <a:pathLst>
                <a:path w="107" h="328" extrusionOk="0">
                  <a:moveTo>
                    <a:pt x="52" y="26"/>
                  </a:moveTo>
                  <a:cubicBezTo>
                    <a:pt x="67" y="59"/>
                    <a:pt x="75" y="95"/>
                    <a:pt x="75" y="132"/>
                  </a:cubicBezTo>
                  <a:cubicBezTo>
                    <a:pt x="75" y="204"/>
                    <a:pt x="46" y="268"/>
                    <a:pt x="0" y="315"/>
                  </a:cubicBezTo>
                  <a:cubicBezTo>
                    <a:pt x="10" y="320"/>
                    <a:pt x="21" y="325"/>
                    <a:pt x="32" y="328"/>
                  </a:cubicBezTo>
                  <a:cubicBezTo>
                    <a:pt x="78" y="276"/>
                    <a:pt x="107" y="208"/>
                    <a:pt x="107" y="132"/>
                  </a:cubicBezTo>
                  <a:cubicBezTo>
                    <a:pt x="107" y="85"/>
                    <a:pt x="95" y="40"/>
                    <a:pt x="75" y="0"/>
                  </a:cubicBezTo>
                  <a:cubicBezTo>
                    <a:pt x="68" y="9"/>
                    <a:pt x="60" y="18"/>
                    <a:pt x="52" y="26"/>
                  </a:cubicBezTo>
                  <a:close/>
                </a:path>
              </a:pathLst>
            </a:custGeom>
            <a:solidFill>
              <a:srgbClr val="674EA7"/>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0" name="Google Shape;120;g2cf6afc7a8b_0_0"/>
            <p:cNvSpPr/>
            <p:nvPr/>
          </p:nvSpPr>
          <p:spPr>
            <a:xfrm rot="-2081187">
              <a:off x="5001092" y="1289142"/>
              <a:ext cx="1148261" cy="1791718"/>
            </a:xfrm>
            <a:custGeom>
              <a:avLst/>
              <a:gdLst/>
              <a:ahLst/>
              <a:cxnLst/>
              <a:rect l="l" t="t" r="r" b="b"/>
              <a:pathLst>
                <a:path w="184" h="289" extrusionOk="0">
                  <a:moveTo>
                    <a:pt x="161" y="0"/>
                  </a:moveTo>
                  <a:cubicBezTo>
                    <a:pt x="128" y="34"/>
                    <a:pt x="87" y="60"/>
                    <a:pt x="40" y="76"/>
                  </a:cubicBezTo>
                  <a:cubicBezTo>
                    <a:pt x="52" y="121"/>
                    <a:pt x="36" y="170"/>
                    <a:pt x="0" y="200"/>
                  </a:cubicBezTo>
                  <a:cubicBezTo>
                    <a:pt x="29" y="240"/>
                    <a:pt x="67" y="270"/>
                    <a:pt x="109" y="289"/>
                  </a:cubicBezTo>
                  <a:cubicBezTo>
                    <a:pt x="155" y="242"/>
                    <a:pt x="184" y="178"/>
                    <a:pt x="184" y="106"/>
                  </a:cubicBezTo>
                  <a:cubicBezTo>
                    <a:pt x="184" y="69"/>
                    <a:pt x="176" y="33"/>
                    <a:pt x="161" y="0"/>
                  </a:cubicBezTo>
                  <a:close/>
                </a:path>
              </a:pathLst>
            </a:custGeom>
            <a:solidFill>
              <a:srgbClr val="674EA7"/>
            </a:solidFill>
            <a:ln w="12700"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1" name="Google Shape;121;g2cf6afc7a8b_0_0"/>
            <p:cNvSpPr txBox="1"/>
            <p:nvPr/>
          </p:nvSpPr>
          <p:spPr>
            <a:xfrm rot="4352156">
              <a:off x="5602581" y="1697029"/>
              <a:ext cx="1304532" cy="5629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dirty="0">
                  <a:solidFill>
                    <a:srgbClr val="FFFFFF"/>
                  </a:solidFill>
                  <a:latin typeface="Roboto"/>
                  <a:ea typeface="Roboto"/>
                  <a:cs typeface="Roboto"/>
                  <a:sym typeface="Roboto"/>
                </a:rPr>
                <a:t>Digital &amp; Data</a:t>
              </a:r>
              <a:endParaRPr sz="1000" b="0" i="0" u="none" strike="noStrike" cap="none" dirty="0">
                <a:solidFill>
                  <a:srgbClr val="FFFFFF"/>
                </a:solidFill>
                <a:latin typeface="Roboto"/>
                <a:ea typeface="Roboto"/>
                <a:cs typeface="Roboto"/>
                <a:sym typeface="Roboto"/>
              </a:endParaRPr>
            </a:p>
          </p:txBody>
        </p:sp>
      </p:grpSp>
      <p:sp>
        <p:nvSpPr>
          <p:cNvPr id="122" name="Google Shape;122;g2cf6afc7a8b_0_0"/>
          <p:cNvSpPr txBox="1">
            <a:spLocks noGrp="1"/>
          </p:cNvSpPr>
          <p:nvPr>
            <p:ph type="title"/>
          </p:nvPr>
        </p:nvSpPr>
        <p:spPr>
          <a:xfrm>
            <a:off x="302354" y="268862"/>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GB" dirty="0">
                <a:solidFill>
                  <a:srgbClr val="F837D6"/>
                </a:solidFill>
                <a:latin typeface="Permanent Marker"/>
                <a:ea typeface="Permanent Marker"/>
                <a:cs typeface="Permanent Marker"/>
                <a:sym typeface="Permanent Marker"/>
              </a:rPr>
              <a:t>DEVELOPING OUR CAPABILITIES</a:t>
            </a:r>
            <a:endParaRPr b="1" dirty="0"/>
          </a:p>
        </p:txBody>
      </p:sp>
      <p:sp>
        <p:nvSpPr>
          <p:cNvPr id="123" name="Google Shape;123;g2cf6afc7a8b_0_0"/>
          <p:cNvSpPr txBox="1"/>
          <p:nvPr/>
        </p:nvSpPr>
        <p:spPr>
          <a:xfrm>
            <a:off x="401444" y="1300976"/>
            <a:ext cx="4159200" cy="289305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GB" sz="1400" b="1" i="0" u="none" strike="noStrike" cap="none" dirty="0">
                <a:solidFill>
                  <a:srgbClr val="000000"/>
                </a:solidFill>
                <a:latin typeface="Arial"/>
                <a:ea typeface="Arial"/>
                <a:cs typeface="Arial"/>
                <a:sym typeface="Arial"/>
              </a:rPr>
              <a:t>Developing our specialist capabilities is key to:</a:t>
            </a:r>
            <a:endParaRPr lang="en-GB"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lang="en-GB" sz="1400" b="1"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400"/>
              <a:buFont typeface="Arial"/>
              <a:buChar char="•"/>
            </a:pPr>
            <a:r>
              <a:rPr lang="en-GB" sz="1400" b="1" i="0" u="none" strike="noStrike" cap="none" dirty="0">
                <a:solidFill>
                  <a:srgbClr val="000000"/>
                </a:solidFill>
                <a:latin typeface="Arial"/>
                <a:ea typeface="Arial"/>
                <a:cs typeface="Arial"/>
                <a:sym typeface="Arial"/>
              </a:rPr>
              <a:t>Help achieve the outcomes of the organisational design &amp; mission approach</a:t>
            </a:r>
            <a:endParaRPr lang="en-GB" sz="1400" b="0" i="0" u="none" strike="noStrike" cap="none" dirty="0">
              <a:solidFill>
                <a:srgbClr val="000000"/>
              </a:solidFill>
              <a:latin typeface="Arial"/>
              <a:ea typeface="Arial"/>
              <a:cs typeface="Arial"/>
              <a:sym typeface="Arial"/>
            </a:endParaRPr>
          </a:p>
          <a:p>
            <a:pPr marL="285750" marR="0" lvl="0" indent="-196850" algn="just" rtl="0">
              <a:lnSpc>
                <a:spcPct val="100000"/>
              </a:lnSpc>
              <a:spcBef>
                <a:spcPts val="0"/>
              </a:spcBef>
              <a:spcAft>
                <a:spcPts val="0"/>
              </a:spcAft>
              <a:buClr>
                <a:srgbClr val="000000"/>
              </a:buClr>
              <a:buSzPts val="1400"/>
              <a:buFont typeface="Arial"/>
              <a:buNone/>
            </a:pPr>
            <a:endParaRPr lang="en-GB" sz="1400" b="1"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400"/>
              <a:buFont typeface="Arial"/>
              <a:buChar char="•"/>
            </a:pPr>
            <a:r>
              <a:rPr lang="en-GB" sz="1400" b="1" i="0" u="none" strike="noStrike" cap="none" dirty="0">
                <a:solidFill>
                  <a:srgbClr val="000000"/>
                </a:solidFill>
                <a:latin typeface="Arial"/>
                <a:ea typeface="Arial"/>
                <a:cs typeface="Arial"/>
                <a:sym typeface="Arial"/>
              </a:rPr>
              <a:t>Anticipate the key skills that we need to develop &amp; improve over the next five years</a:t>
            </a:r>
            <a:endParaRPr lang="en-GB" sz="1400" b="0" i="0" u="none" strike="noStrike" cap="none" dirty="0">
              <a:solidFill>
                <a:srgbClr val="000000"/>
              </a:solidFill>
              <a:latin typeface="Arial"/>
              <a:ea typeface="Arial"/>
              <a:cs typeface="Arial"/>
              <a:sym typeface="Arial"/>
            </a:endParaRPr>
          </a:p>
          <a:p>
            <a:pPr marL="285750" marR="0" lvl="0" indent="-196850" algn="just" rtl="0">
              <a:lnSpc>
                <a:spcPct val="100000"/>
              </a:lnSpc>
              <a:spcBef>
                <a:spcPts val="0"/>
              </a:spcBef>
              <a:spcAft>
                <a:spcPts val="0"/>
              </a:spcAft>
              <a:buClr>
                <a:srgbClr val="000000"/>
              </a:buClr>
              <a:buSzPts val="1400"/>
              <a:buFont typeface="Arial"/>
              <a:buNone/>
            </a:pPr>
            <a:endParaRPr lang="en-GB" sz="1400" b="1"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400"/>
              <a:buFont typeface="Arial"/>
              <a:buChar char="•"/>
            </a:pPr>
            <a:r>
              <a:rPr lang="en-GB" sz="1400" b="1" i="0" u="none" strike="noStrike" cap="none" dirty="0">
                <a:solidFill>
                  <a:srgbClr val="000000"/>
                </a:solidFill>
                <a:latin typeface="Arial"/>
                <a:ea typeface="Arial"/>
                <a:cs typeface="Arial"/>
                <a:sym typeface="Arial"/>
              </a:rPr>
              <a:t>Develop an offer that helps retain &amp; attract a skilled workforce</a:t>
            </a:r>
            <a:endParaRPr lang="en-GB" sz="1400" b="0" i="0" u="none" strike="noStrike" cap="none" dirty="0">
              <a:solidFill>
                <a:srgbClr val="000000"/>
              </a:solidFill>
              <a:latin typeface="Arial"/>
              <a:ea typeface="Arial"/>
              <a:cs typeface="Arial"/>
              <a:sym typeface="Arial"/>
            </a:endParaRPr>
          </a:p>
          <a:p>
            <a:pPr marL="285750" marR="0" lvl="0" indent="-196850" algn="just" rtl="0">
              <a:lnSpc>
                <a:spcPct val="100000"/>
              </a:lnSpc>
              <a:spcBef>
                <a:spcPts val="0"/>
              </a:spcBef>
              <a:spcAft>
                <a:spcPts val="0"/>
              </a:spcAft>
              <a:buClr>
                <a:srgbClr val="000000"/>
              </a:buClr>
              <a:buSzPts val="1400"/>
              <a:buFont typeface="Arial"/>
              <a:buNone/>
            </a:pPr>
            <a:endParaRPr lang="en-GB" sz="1400" b="1"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rgbClr val="000000"/>
              </a:buClr>
              <a:buSzPts val="1400"/>
              <a:buFont typeface="Arial"/>
              <a:buChar char="•"/>
            </a:pPr>
            <a:r>
              <a:rPr lang="en-GB" sz="1400" b="1" i="0" u="none" strike="noStrike" cap="none" dirty="0">
                <a:solidFill>
                  <a:srgbClr val="000000"/>
                </a:solidFill>
                <a:latin typeface="Arial"/>
                <a:ea typeface="Arial"/>
                <a:cs typeface="Arial"/>
                <a:sym typeface="Arial"/>
              </a:rPr>
              <a:t>Show all staff what are the key skills that will be most important in the future </a:t>
            </a:r>
            <a:endParaRPr lang="en-GB" sz="1400" b="0" i="0" u="none" strike="noStrike" cap="none" dirty="0">
              <a:solidFill>
                <a:srgbClr val="000000"/>
              </a:solidFill>
              <a:latin typeface="Arial"/>
              <a:ea typeface="Arial"/>
              <a:cs typeface="Arial"/>
              <a:sym typeface="Arial"/>
            </a:endParaRPr>
          </a:p>
        </p:txBody>
      </p:sp>
      <p:sp>
        <p:nvSpPr>
          <p:cNvPr id="124" name="Google Shape;124;g2cf6afc7a8b_0_0"/>
          <p:cNvSpPr txBox="1"/>
          <p:nvPr/>
        </p:nvSpPr>
        <p:spPr>
          <a:xfrm>
            <a:off x="6082600" y="1495318"/>
            <a:ext cx="1304400" cy="56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dirty="0">
                <a:solidFill>
                  <a:srgbClr val="FFFFFF"/>
                </a:solidFill>
                <a:latin typeface="Roboto"/>
                <a:ea typeface="Roboto"/>
                <a:cs typeface="Roboto"/>
                <a:sym typeface="Roboto"/>
              </a:rPr>
              <a:t>Leadership</a:t>
            </a:r>
            <a:endParaRPr sz="1000" b="0" i="0" u="none" strike="noStrike" cap="none" dirty="0">
              <a:solidFill>
                <a:srgbClr val="FFFFFF"/>
              </a:solidFill>
              <a:latin typeface="Roboto"/>
              <a:ea typeface="Roboto"/>
              <a:cs typeface="Roboto"/>
              <a:sym typeface="Roboto"/>
            </a:endParaRPr>
          </a:p>
        </p:txBody>
      </p:sp>
      <p:sp>
        <p:nvSpPr>
          <p:cNvPr id="125" name="Google Shape;125;g2cf6afc7a8b_0_0"/>
          <p:cNvSpPr txBox="1"/>
          <p:nvPr/>
        </p:nvSpPr>
        <p:spPr>
          <a:xfrm rot="4352156">
            <a:off x="7166095" y="2298947"/>
            <a:ext cx="1304532" cy="5629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dirty="0">
                <a:solidFill>
                  <a:srgbClr val="FFFFFF"/>
                </a:solidFill>
                <a:latin typeface="Roboto"/>
                <a:ea typeface="Roboto"/>
                <a:cs typeface="Roboto"/>
                <a:sym typeface="Roboto"/>
              </a:rPr>
              <a:t>Adaptive</a:t>
            </a:r>
            <a:endParaRPr sz="1000" b="0" i="0" u="none" strike="noStrike" cap="none" dirty="0">
              <a:solidFill>
                <a:srgbClr val="FFFFFF"/>
              </a:solidFill>
              <a:latin typeface="Roboto"/>
              <a:ea typeface="Roboto"/>
              <a:cs typeface="Roboto"/>
              <a:sym typeface="Roboto"/>
            </a:endParaRPr>
          </a:p>
        </p:txBody>
      </p:sp>
      <p:sp>
        <p:nvSpPr>
          <p:cNvPr id="126" name="Google Shape;126;g2cf6afc7a8b_0_0"/>
          <p:cNvSpPr txBox="1"/>
          <p:nvPr/>
        </p:nvSpPr>
        <p:spPr>
          <a:xfrm rot="2156063">
            <a:off x="5385418" y="3651944"/>
            <a:ext cx="1304574" cy="56281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dirty="0">
                <a:solidFill>
                  <a:schemeClr val="lt1"/>
                </a:solidFill>
                <a:latin typeface="Roboto"/>
                <a:ea typeface="Roboto"/>
                <a:cs typeface="Roboto"/>
                <a:sym typeface="Roboto"/>
              </a:rPr>
              <a:t>Participative</a:t>
            </a:r>
            <a:endParaRPr sz="1000" b="0" i="0" u="none" strike="noStrike" cap="none" dirty="0">
              <a:solidFill>
                <a:srgbClr val="FFFFFF"/>
              </a:solidFill>
              <a:latin typeface="Roboto"/>
              <a:ea typeface="Roboto"/>
              <a:cs typeface="Roboto"/>
              <a:sym typeface="Roboto"/>
            </a:endParaRPr>
          </a:p>
        </p:txBody>
      </p:sp>
      <p:sp>
        <p:nvSpPr>
          <p:cNvPr id="127" name="Google Shape;127;g2cf6afc7a8b_0_0"/>
          <p:cNvSpPr txBox="1"/>
          <p:nvPr/>
        </p:nvSpPr>
        <p:spPr>
          <a:xfrm rot="-2245834">
            <a:off x="6568407" y="3542644"/>
            <a:ext cx="1784305" cy="56300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GB" sz="1000" b="0" i="0" u="none" strike="noStrike" cap="none" dirty="0">
                <a:solidFill>
                  <a:srgbClr val="FFFFFF"/>
                </a:solidFill>
                <a:latin typeface="Roboto"/>
                <a:ea typeface="Roboto"/>
                <a:cs typeface="Roboto"/>
                <a:sym typeface="Roboto"/>
              </a:rPr>
              <a:t>Resilient</a:t>
            </a:r>
            <a:endParaRPr sz="1000" b="0" i="0" u="none" strike="noStrike" cap="none" dirty="0">
              <a:solidFill>
                <a:srgbClr val="FFFF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g2e6cf7ef60a_1_145"/>
          <p:cNvSpPr txBox="1">
            <a:spLocks noGrp="1"/>
          </p:cNvSpPr>
          <p:nvPr>
            <p:ph type="title"/>
          </p:nvPr>
        </p:nvSpPr>
        <p:spPr>
          <a:xfrm>
            <a:off x="311700" y="64025"/>
            <a:ext cx="8520600" cy="572700"/>
          </a:xfrm>
          <a:prstGeom prst="rect">
            <a:avLst/>
          </a:prstGeom>
          <a:noFill/>
          <a:ln>
            <a:noFill/>
          </a:ln>
        </p:spPr>
        <p:txBody>
          <a:bodyPr spcFirstLastPara="1" wrap="square" lIns="68575" tIns="34275" rIns="68575" bIns="34275" anchor="ctr" anchorCtr="0">
            <a:normAutofit/>
          </a:bodyPr>
          <a:lstStyle/>
          <a:p>
            <a:pPr marL="0" lvl="0" indent="0" algn="l" rtl="0">
              <a:lnSpc>
                <a:spcPct val="100000"/>
              </a:lnSpc>
              <a:spcBef>
                <a:spcPts val="0"/>
              </a:spcBef>
              <a:spcAft>
                <a:spcPts val="0"/>
              </a:spcAft>
              <a:buSzPts val="2800"/>
              <a:buNone/>
            </a:pPr>
            <a:r>
              <a:rPr lang="en-GB" b="1" dirty="0">
                <a:solidFill>
                  <a:srgbClr val="F837D6"/>
                </a:solidFill>
                <a:latin typeface="Permanent Marker"/>
                <a:ea typeface="Permanent Marker"/>
                <a:cs typeface="Permanent Marker"/>
                <a:sym typeface="Permanent Marker"/>
              </a:rPr>
              <a:t>OUR THEORY OF CHANGE</a:t>
            </a:r>
            <a:endParaRPr b="1" dirty="0">
              <a:solidFill>
                <a:srgbClr val="F837D6"/>
              </a:solidFill>
              <a:latin typeface="Permanent Marker"/>
              <a:ea typeface="Permanent Marker"/>
              <a:cs typeface="Permanent Marker"/>
              <a:sym typeface="Permanent Marker"/>
            </a:endParaRPr>
          </a:p>
        </p:txBody>
      </p:sp>
      <p:graphicFrame>
        <p:nvGraphicFramePr>
          <p:cNvPr id="230" name="Google Shape;230;g2e6cf7ef60a_1_145"/>
          <p:cNvGraphicFramePr/>
          <p:nvPr>
            <p:extLst>
              <p:ext uri="{D42A27DB-BD31-4B8C-83A1-F6EECF244321}">
                <p14:modId xmlns:p14="http://schemas.microsoft.com/office/powerpoint/2010/main" val="3841666515"/>
              </p:ext>
            </p:extLst>
          </p:nvPr>
        </p:nvGraphicFramePr>
        <p:xfrm>
          <a:off x="336500" y="659225"/>
          <a:ext cx="8471000" cy="4148405"/>
        </p:xfrm>
        <a:graphic>
          <a:graphicData uri="http://schemas.openxmlformats.org/drawingml/2006/table">
            <a:tbl>
              <a:tblPr>
                <a:noFill/>
              </a:tblPr>
              <a:tblGrid>
                <a:gridCol w="964700">
                  <a:extLst>
                    <a:ext uri="{9D8B030D-6E8A-4147-A177-3AD203B41FA5}">
                      <a16:colId xmlns:a16="http://schemas.microsoft.com/office/drawing/2014/main" val="20000"/>
                    </a:ext>
                  </a:extLst>
                </a:gridCol>
                <a:gridCol w="2242100">
                  <a:extLst>
                    <a:ext uri="{9D8B030D-6E8A-4147-A177-3AD203B41FA5}">
                      <a16:colId xmlns:a16="http://schemas.microsoft.com/office/drawing/2014/main" val="20001"/>
                    </a:ext>
                  </a:extLst>
                </a:gridCol>
                <a:gridCol w="2592525">
                  <a:extLst>
                    <a:ext uri="{9D8B030D-6E8A-4147-A177-3AD203B41FA5}">
                      <a16:colId xmlns:a16="http://schemas.microsoft.com/office/drawing/2014/main" val="20002"/>
                    </a:ext>
                  </a:extLst>
                </a:gridCol>
                <a:gridCol w="2671675">
                  <a:extLst>
                    <a:ext uri="{9D8B030D-6E8A-4147-A177-3AD203B41FA5}">
                      <a16:colId xmlns:a16="http://schemas.microsoft.com/office/drawing/2014/main" val="20003"/>
                    </a:ext>
                  </a:extLst>
                </a:gridCol>
              </a:tblGrid>
              <a:tr h="490925">
                <a:tc>
                  <a:txBody>
                    <a:bodyPr/>
                    <a:lstStyle/>
                    <a:p>
                      <a:pPr marL="0" marR="0" lvl="0" indent="0" algn="l" rtl="0">
                        <a:lnSpc>
                          <a:spcPct val="100000"/>
                        </a:lnSpc>
                        <a:spcBef>
                          <a:spcPts val="0"/>
                        </a:spcBef>
                        <a:spcAft>
                          <a:spcPts val="0"/>
                        </a:spcAft>
                        <a:buClr>
                          <a:srgbClr val="000000"/>
                        </a:buClr>
                        <a:buSzPts val="900"/>
                        <a:buFont typeface="Arial"/>
                        <a:buNone/>
                      </a:pPr>
                      <a:endParaRPr sz="900" b="1" u="none" strike="noStrike" cap="none" dirty="0"/>
                    </a:p>
                  </a:txBody>
                  <a:tcPr marL="91425" marR="91425" marT="91425" marB="91425">
                    <a:solidFill>
                      <a:srgbClr val="CFE2F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GB" sz="1300" b="1" u="none" strike="noStrike" cap="none" dirty="0"/>
                        <a:t>Getting organised</a:t>
                      </a:r>
                      <a:endParaRPr sz="1300" b="1" u="none" strike="noStrike" cap="none" dirty="0"/>
                    </a:p>
                  </a:txBody>
                  <a:tcPr marL="91425" marR="91425" marT="91425" marB="91425">
                    <a:solidFill>
                      <a:srgbClr val="CFE2F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GB" sz="1300" b="1" u="none" strike="noStrike" cap="none" dirty="0"/>
                        <a:t>Exploring what people want</a:t>
                      </a:r>
                      <a:endParaRPr sz="1300" b="1" u="none" strike="noStrike" cap="none" dirty="0"/>
                    </a:p>
                  </a:txBody>
                  <a:tcPr marL="91425" marR="91425" marT="91425" marB="91425">
                    <a:solidFill>
                      <a:srgbClr val="CFE2F3"/>
                    </a:solidFill>
                  </a:tcPr>
                </a:tc>
                <a:tc>
                  <a:txBody>
                    <a:bodyPr/>
                    <a:lstStyle/>
                    <a:p>
                      <a:pPr marL="0" marR="0" lvl="0" indent="0" algn="l" rtl="0">
                        <a:lnSpc>
                          <a:spcPct val="100000"/>
                        </a:lnSpc>
                        <a:spcBef>
                          <a:spcPts val="0"/>
                        </a:spcBef>
                        <a:spcAft>
                          <a:spcPts val="0"/>
                        </a:spcAft>
                        <a:buClr>
                          <a:srgbClr val="000000"/>
                        </a:buClr>
                        <a:buSzPts val="1300"/>
                        <a:buFont typeface="Arial"/>
                        <a:buNone/>
                      </a:pPr>
                      <a:r>
                        <a:rPr lang="en-GB" sz="1300" b="1" u="none" strike="noStrike" cap="none" dirty="0"/>
                        <a:t>Working together</a:t>
                      </a:r>
                      <a:endParaRPr sz="1300" b="1" u="none" strike="noStrike" cap="none" dirty="0"/>
                    </a:p>
                  </a:txBody>
                  <a:tcPr marL="91425" marR="91425" marT="91425" marB="91425">
                    <a:solidFill>
                      <a:srgbClr val="CFE2F3"/>
                    </a:solidFill>
                  </a:tcPr>
                </a:tc>
                <a:extLst>
                  <a:ext uri="{0D108BD9-81ED-4DB2-BD59-A6C34878D82A}">
                    <a16:rowId xmlns:a16="http://schemas.microsoft.com/office/drawing/2014/main" val="10000"/>
                  </a:ext>
                </a:extLst>
              </a:tr>
              <a:tr h="785400">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dirty="0"/>
                        <a:t>Staff</a:t>
                      </a:r>
                      <a:endParaRPr sz="1200" b="1" u="none" strike="noStrike" cap="none" dirty="0"/>
                    </a:p>
                  </a:txBody>
                  <a:tcPr marL="91425" marR="91425" marT="91425" marB="91425">
                    <a:solidFill>
                      <a:srgbClr val="CFE2F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t>Teams understand the scope for the areas of focus and next steps</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a:t>Access </a:t>
                      </a:r>
                      <a:r>
                        <a:rPr lang="en-GB" sz="1200" u="none" strike="noStrike" cap="none" dirty="0"/>
                        <a:t>support and learning to help them through the change</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t>Sustainable workload, clarity of purpose and feel more connected to people they support, and clearer routes to advance in their career</a:t>
                      </a:r>
                      <a:endParaRPr sz="1200" u="none" strike="noStrike" cap="none" dirty="0"/>
                    </a:p>
                  </a:txBody>
                  <a:tcPr marL="91425" marR="91425" marT="91425" marB="91425"/>
                </a:tc>
                <a:extLst>
                  <a:ext uri="{0D108BD9-81ED-4DB2-BD59-A6C34878D82A}">
                    <a16:rowId xmlns:a16="http://schemas.microsoft.com/office/drawing/2014/main" val="10001"/>
                  </a:ext>
                </a:extLst>
              </a:tr>
              <a:tr h="647950">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dirty="0"/>
                        <a:t>Residents</a:t>
                      </a:r>
                      <a:endParaRPr sz="1200" b="1" u="none" strike="noStrike" cap="none" dirty="0"/>
                    </a:p>
                  </a:txBody>
                  <a:tcPr marL="91425" marR="91425" marT="91425" marB="91425">
                    <a:solidFill>
                      <a:srgbClr val="CFE2F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t>A simpler front door and clarity around who does what</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t>Shape how they want to make a difference in their communities and involved in changes to their service</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t>A good basic service</a:t>
                      </a:r>
                      <a:endParaRPr sz="1200" u="none" strike="noStrike" cap="none" dirty="0"/>
                    </a:p>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t>Opportunities to work with us on projects that make a difference </a:t>
                      </a:r>
                      <a:endParaRPr sz="1200" u="none" strike="noStrike" cap="none" dirty="0"/>
                    </a:p>
                  </a:txBody>
                  <a:tcPr marL="91425" marR="91425" marT="91425" marB="91425"/>
                </a:tc>
                <a:extLst>
                  <a:ext uri="{0D108BD9-81ED-4DB2-BD59-A6C34878D82A}">
                    <a16:rowId xmlns:a16="http://schemas.microsoft.com/office/drawing/2014/main" val="10002"/>
                  </a:ext>
                </a:extLst>
              </a:tr>
              <a:tr h="510500">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dirty="0"/>
                        <a:t>Members</a:t>
                      </a:r>
                      <a:endParaRPr sz="1200" b="1" u="none" strike="noStrike" cap="none" dirty="0"/>
                    </a:p>
                  </a:txBody>
                  <a:tcPr marL="91425" marR="91425" marT="91425" marB="91425">
                    <a:solidFill>
                      <a:srgbClr val="CFE2F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solidFill>
                            <a:schemeClr val="dk1"/>
                          </a:solidFill>
                        </a:rPr>
                        <a:t>Members understand the aim of the programme and areas of focus</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solidFill>
                            <a:schemeClr val="dk1"/>
                          </a:solidFill>
                        </a:rPr>
                        <a:t>Members shape how they can champion local neighbourhoods</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chemeClr val="dk1"/>
                        </a:buClr>
                        <a:buSzPts val="1100"/>
                        <a:buFont typeface="Arial"/>
                        <a:buNone/>
                      </a:pPr>
                      <a:r>
                        <a:rPr lang="en-GB" sz="1200" u="none" strike="noStrike" cap="none" dirty="0">
                          <a:solidFill>
                            <a:schemeClr val="dk1"/>
                          </a:solidFill>
                        </a:rPr>
                        <a:t>Champion local neighbourhoods</a:t>
                      </a:r>
                      <a:endParaRPr sz="1200" u="none" strike="noStrike" cap="none" dirty="0"/>
                    </a:p>
                  </a:txBody>
                  <a:tcPr marL="91425" marR="91425" marT="91425" marB="91425"/>
                </a:tc>
                <a:extLst>
                  <a:ext uri="{0D108BD9-81ED-4DB2-BD59-A6C34878D82A}">
                    <a16:rowId xmlns:a16="http://schemas.microsoft.com/office/drawing/2014/main" val="10003"/>
                  </a:ext>
                </a:extLst>
              </a:tr>
              <a:tr h="922850">
                <a:tc>
                  <a:txBody>
                    <a:bodyPr/>
                    <a:lstStyle/>
                    <a:p>
                      <a:pPr marL="0" marR="0" lvl="0" indent="0" algn="l" rtl="0">
                        <a:lnSpc>
                          <a:spcPct val="100000"/>
                        </a:lnSpc>
                        <a:spcBef>
                          <a:spcPts val="0"/>
                        </a:spcBef>
                        <a:spcAft>
                          <a:spcPts val="0"/>
                        </a:spcAft>
                        <a:buClr>
                          <a:srgbClr val="000000"/>
                        </a:buClr>
                        <a:buSzPts val="1200"/>
                        <a:buFont typeface="Arial"/>
                        <a:buNone/>
                      </a:pPr>
                      <a:r>
                        <a:rPr lang="en-GB" sz="1200" b="1" u="none" strike="noStrike" cap="none" dirty="0"/>
                        <a:t>Partners</a:t>
                      </a:r>
                      <a:endParaRPr sz="1200" b="1" u="none" strike="noStrike" cap="none" dirty="0"/>
                    </a:p>
                  </a:txBody>
                  <a:tcPr marL="91425" marR="91425" marT="91425" marB="91425">
                    <a:solidFill>
                      <a:srgbClr val="CFE2F3"/>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t>Partners understand what the changes mean and opportunities to engage</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solidFill>
                            <a:schemeClr val="dk1"/>
                          </a:solidFill>
                        </a:rPr>
                        <a:t>Develop together opportunities to combine forces on major priorities</a:t>
                      </a:r>
                      <a:endParaRPr sz="1200" u="none" strike="noStrike" cap="none" dirty="0"/>
                    </a:p>
                  </a:txBody>
                  <a:tcPr marL="91425" marR="91425" marT="91425" marB="91425"/>
                </a:tc>
                <a:tc>
                  <a:txBody>
                    <a:bodyPr/>
                    <a:lstStyle/>
                    <a:p>
                      <a:pPr marL="0" marR="0" lvl="0" indent="0" algn="l" rtl="0">
                        <a:lnSpc>
                          <a:spcPct val="100000"/>
                        </a:lnSpc>
                        <a:spcBef>
                          <a:spcPts val="0"/>
                        </a:spcBef>
                        <a:spcAft>
                          <a:spcPts val="0"/>
                        </a:spcAft>
                        <a:buClr>
                          <a:srgbClr val="000000"/>
                        </a:buClr>
                        <a:buSzPts val="1200"/>
                        <a:buFont typeface="Arial"/>
                        <a:buNone/>
                      </a:pPr>
                      <a:r>
                        <a:rPr lang="en-GB" sz="1200" u="none" strike="noStrike" cap="none" dirty="0">
                          <a:solidFill>
                            <a:schemeClr val="dk1"/>
                          </a:solidFill>
                        </a:rPr>
                        <a:t>Improved collaboration makes it easier for people to meet their needs</a:t>
                      </a:r>
                      <a:endParaRPr sz="1200" u="none" strike="noStrike" cap="none" dirty="0">
                        <a:solidFill>
                          <a:schemeClr val="dk1"/>
                        </a:solidFill>
                      </a:endParaRPr>
                    </a:p>
                    <a:p>
                      <a:pPr marL="0" marR="0" lvl="0" indent="0" algn="l" rtl="0">
                        <a:lnSpc>
                          <a:spcPct val="100000"/>
                        </a:lnSpc>
                        <a:spcBef>
                          <a:spcPts val="0"/>
                        </a:spcBef>
                        <a:spcAft>
                          <a:spcPts val="0"/>
                        </a:spcAft>
                        <a:buClr>
                          <a:srgbClr val="000000"/>
                        </a:buClr>
                        <a:buSzPts val="1200"/>
                        <a:buFont typeface="Arial"/>
                        <a:buNone/>
                      </a:pPr>
                      <a:endParaRPr sz="1200" u="none" strike="noStrike" cap="none" dirty="0">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GB" sz="1200" u="none" strike="noStrike" cap="none" dirty="0">
                          <a:solidFill>
                            <a:schemeClr val="dk1"/>
                          </a:solidFill>
                        </a:rPr>
                        <a:t>Increased opportunities to pool resources and attract external funding</a:t>
                      </a:r>
                      <a:endParaRPr sz="1200" u="none" strike="noStrike" cap="none" dirty="0"/>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E3FCF5BA326645B8BCC444BFBBB99F" ma:contentTypeVersion="15" ma:contentTypeDescription="Create a new document." ma:contentTypeScope="" ma:versionID="24e11e1c850a0ddc14dd3a1ea1608620">
  <xsd:schema xmlns:xsd="http://www.w3.org/2001/XMLSchema" xmlns:xs="http://www.w3.org/2001/XMLSchema" xmlns:p="http://schemas.microsoft.com/office/2006/metadata/properties" xmlns:ns2="ac7f9f64-6e34-494e-93f9-daf8f42754f7" xmlns:ns3="ea1e48e1-5345-418d-83a6-2dc2747f72cd" targetNamespace="http://schemas.microsoft.com/office/2006/metadata/properties" ma:root="true" ma:fieldsID="85169bee189a0a9480e14fe0e7cac402" ns2:_="" ns3:_="">
    <xsd:import namespace="ac7f9f64-6e34-494e-93f9-daf8f42754f7"/>
    <xsd:import namespace="ea1e48e1-5345-418d-83a6-2dc2747f72c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7f9f64-6e34-494e-93f9-daf8f42754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323a573-f4b2-49c1-a657-d409971bfafb"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1e48e1-5345-418d-83a6-2dc2747f72c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541797bf-1341-4ce2-8967-d8a563406433}" ma:internalName="TaxCatchAll" ma:showField="CatchAllData" ma:web="ea1e48e1-5345-418d-83a6-2dc2747f72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a1e48e1-5345-418d-83a6-2dc2747f72cd" xsi:nil="true"/>
    <lcf76f155ced4ddcb4097134ff3c332f xmlns="ac7f9f64-6e34-494e-93f9-daf8f42754f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193951-FB19-451A-A284-C23D5540BB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7f9f64-6e34-494e-93f9-daf8f42754f7"/>
    <ds:schemaRef ds:uri="ea1e48e1-5345-418d-83a6-2dc2747f7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D3F9C9-D1A3-4976-8A88-979DD8DDC30F}">
  <ds:schemaRefs>
    <ds:schemaRef ds:uri="http://schemas.openxmlformats.org/package/2006/metadata/core-properties"/>
    <ds:schemaRef ds:uri="http://schemas.microsoft.com/office/infopath/2007/PartnerControls"/>
    <ds:schemaRef ds:uri="http://schemas.microsoft.com/office/2006/metadata/properties"/>
    <ds:schemaRef ds:uri="ea1e48e1-5345-418d-83a6-2dc2747f72cd"/>
    <ds:schemaRef ds:uri="http://purl.org/dc/terms/"/>
    <ds:schemaRef ds:uri="http://purl.org/dc/elements/1.1/"/>
    <ds:schemaRef ds:uri="http://schemas.microsoft.com/office/2006/documentManagement/types"/>
    <ds:schemaRef ds:uri="ac7f9f64-6e34-494e-93f9-daf8f42754f7"/>
    <ds:schemaRef ds:uri="http://www.w3.org/XML/1998/namespace"/>
    <ds:schemaRef ds:uri="http://purl.org/dc/dcmitype/"/>
  </ds:schemaRefs>
</ds:datastoreItem>
</file>

<file path=customXml/itemProps3.xml><?xml version="1.0" encoding="utf-8"?>
<ds:datastoreItem xmlns:ds="http://schemas.openxmlformats.org/officeDocument/2006/customXml" ds:itemID="{CC9485B5-B950-4CDD-8706-2BF703E9FA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194</TotalTime>
  <Words>1883</Words>
  <Application>Microsoft Office PowerPoint</Application>
  <PresentationFormat>On-screen Show (16:9)</PresentationFormat>
  <Paragraphs>155</Paragraphs>
  <Slides>19</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Calibri</vt:lpstr>
      <vt:lpstr>Permanent Marker</vt:lpstr>
      <vt:lpstr>Arial</vt:lpstr>
      <vt:lpstr>Roboto</vt:lpstr>
      <vt:lpstr>Office Theme</vt:lpstr>
      <vt:lpstr>REDESIGNING FROM THE INSIDE OUT: LEARNING AS WE CHANGE</vt:lpstr>
      <vt:lpstr>1. WHY WE NEEDED TO CHANGE</vt:lpstr>
      <vt:lpstr>PowerPoint Presentation</vt:lpstr>
      <vt:lpstr>PowerPoint Presentation</vt:lpstr>
      <vt:lpstr>PowerPoint Presentation</vt:lpstr>
      <vt:lpstr>PowerPoint Presentation</vt:lpstr>
      <vt:lpstr>PowerPoint Presentation</vt:lpstr>
      <vt:lpstr>DEVELOPING OUR CAPABILITIES</vt:lpstr>
      <vt:lpstr>OUR THEORY OF CHANGE</vt:lpstr>
      <vt:lpstr>PowerPoint Presentation</vt:lpstr>
      <vt:lpstr>PowerPoint Presentation</vt:lpstr>
      <vt:lpstr>PowerPoint Presentation</vt:lpstr>
      <vt:lpstr>PowerPoint Presentation</vt:lpstr>
      <vt:lpstr>2. FROM ORGANISATIONAL DESIGN TO WHOLE PLACE DESIGN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Noel Hatch</dc:creator>
  <cp:lastModifiedBy>Magnus Smidak</cp:lastModifiedBy>
  <cp:revision>4</cp:revision>
  <dcterms:modified xsi:type="dcterms:W3CDTF">2025-07-31T10:25:35Z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0x01010088E3FCF5BA326645B8BCC444BFBBB99F</vt:lpwstr>
  </property>
  <property fmtid="{D5CDD505-2E9C-101B-9397-08002B2CF9AE}" pid="3" name="MediaServiceImageTags">
    <vt:lpwstr/>
  </property>
</Properties>
</file>