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5"/>
  </p:sldMasterIdLst>
  <p:notesMasterIdLst>
    <p:notesMasterId r:id="rId34"/>
  </p:notesMasterIdLst>
  <p:sldIdLst>
    <p:sldId id="256" r:id="rId6"/>
    <p:sldId id="261" r:id="rId7"/>
    <p:sldId id="262" r:id="rId8"/>
    <p:sldId id="263" r:id="rId9"/>
    <p:sldId id="264" r:id="rId10"/>
    <p:sldId id="265" r:id="rId11"/>
    <p:sldId id="266" r:id="rId12"/>
    <p:sldId id="267" r:id="rId13"/>
    <p:sldId id="277" r:id="rId14"/>
    <p:sldId id="278" r:id="rId15"/>
    <p:sldId id="286" r:id="rId16"/>
    <p:sldId id="287" r:id="rId17"/>
    <p:sldId id="288" r:id="rId18"/>
    <p:sldId id="289" r:id="rId19"/>
    <p:sldId id="290" r:id="rId20"/>
    <p:sldId id="291" r:id="rId21"/>
    <p:sldId id="292" r:id="rId22"/>
    <p:sldId id="293" r:id="rId23"/>
    <p:sldId id="294" r:id="rId24"/>
    <p:sldId id="295" r:id="rId25"/>
    <p:sldId id="296" r:id="rId26"/>
    <p:sldId id="297" r:id="rId27"/>
    <p:sldId id="298" r:id="rId28"/>
    <p:sldId id="299" r:id="rId29"/>
    <p:sldId id="300" r:id="rId30"/>
    <p:sldId id="302" r:id="rId31"/>
    <p:sldId id="301" r:id="rId32"/>
    <p:sldId id="303" r:id="rId33"/>
  </p:sldIdLst>
  <p:sldSz cx="9906000" cy="6858000" type="A4"/>
  <p:notesSz cx="6858000" cy="9144000"/>
  <p:defaultTextStyle>
    <a:defPPr>
      <a:defRPr lang="en-GB"/>
    </a:defPPr>
    <a:lvl1pPr algn="l" rtl="0" fontAlgn="base">
      <a:spcBef>
        <a:spcPct val="0"/>
      </a:spcBef>
      <a:spcAft>
        <a:spcPct val="0"/>
      </a:spcAft>
      <a:defRPr sz="4400" b="1" kern="1200">
        <a:solidFill>
          <a:schemeClr val="tx2"/>
        </a:solidFill>
        <a:latin typeface="Arial" charset="0"/>
        <a:ea typeface="ＭＳ Ｐゴシック" charset="0"/>
        <a:cs typeface="Arial" charset="0"/>
      </a:defRPr>
    </a:lvl1pPr>
    <a:lvl2pPr marL="457200" algn="l" rtl="0" fontAlgn="base">
      <a:spcBef>
        <a:spcPct val="0"/>
      </a:spcBef>
      <a:spcAft>
        <a:spcPct val="0"/>
      </a:spcAft>
      <a:defRPr sz="4400" b="1" kern="1200">
        <a:solidFill>
          <a:schemeClr val="tx2"/>
        </a:solidFill>
        <a:latin typeface="Arial" charset="0"/>
        <a:ea typeface="ＭＳ Ｐゴシック" charset="0"/>
        <a:cs typeface="Arial" charset="0"/>
      </a:defRPr>
    </a:lvl2pPr>
    <a:lvl3pPr marL="914400" algn="l" rtl="0" fontAlgn="base">
      <a:spcBef>
        <a:spcPct val="0"/>
      </a:spcBef>
      <a:spcAft>
        <a:spcPct val="0"/>
      </a:spcAft>
      <a:defRPr sz="4400" b="1" kern="1200">
        <a:solidFill>
          <a:schemeClr val="tx2"/>
        </a:solidFill>
        <a:latin typeface="Arial" charset="0"/>
        <a:ea typeface="ＭＳ Ｐゴシック" charset="0"/>
        <a:cs typeface="Arial" charset="0"/>
      </a:defRPr>
    </a:lvl3pPr>
    <a:lvl4pPr marL="1371600" algn="l" rtl="0" fontAlgn="base">
      <a:spcBef>
        <a:spcPct val="0"/>
      </a:spcBef>
      <a:spcAft>
        <a:spcPct val="0"/>
      </a:spcAft>
      <a:defRPr sz="4400" b="1" kern="1200">
        <a:solidFill>
          <a:schemeClr val="tx2"/>
        </a:solidFill>
        <a:latin typeface="Arial" charset="0"/>
        <a:ea typeface="ＭＳ Ｐゴシック" charset="0"/>
        <a:cs typeface="Arial" charset="0"/>
      </a:defRPr>
    </a:lvl4pPr>
    <a:lvl5pPr marL="1828800" algn="l" rtl="0" fontAlgn="base">
      <a:spcBef>
        <a:spcPct val="0"/>
      </a:spcBef>
      <a:spcAft>
        <a:spcPct val="0"/>
      </a:spcAft>
      <a:defRPr sz="4400" b="1" kern="1200">
        <a:solidFill>
          <a:schemeClr val="tx2"/>
        </a:solidFill>
        <a:latin typeface="Arial" charset="0"/>
        <a:ea typeface="ＭＳ Ｐゴシック" charset="0"/>
        <a:cs typeface="Arial" charset="0"/>
      </a:defRPr>
    </a:lvl5pPr>
    <a:lvl6pPr marL="2286000" algn="l" defTabSz="457200" rtl="0" eaLnBrk="1" latinLnBrk="0" hangingPunct="1">
      <a:defRPr sz="4400" b="1" kern="1200">
        <a:solidFill>
          <a:schemeClr val="tx2"/>
        </a:solidFill>
        <a:latin typeface="Arial" charset="0"/>
        <a:ea typeface="ＭＳ Ｐゴシック" charset="0"/>
        <a:cs typeface="Arial" charset="0"/>
      </a:defRPr>
    </a:lvl6pPr>
    <a:lvl7pPr marL="2743200" algn="l" defTabSz="457200" rtl="0" eaLnBrk="1" latinLnBrk="0" hangingPunct="1">
      <a:defRPr sz="4400" b="1" kern="1200">
        <a:solidFill>
          <a:schemeClr val="tx2"/>
        </a:solidFill>
        <a:latin typeface="Arial" charset="0"/>
        <a:ea typeface="ＭＳ Ｐゴシック" charset="0"/>
        <a:cs typeface="Arial" charset="0"/>
      </a:defRPr>
    </a:lvl7pPr>
    <a:lvl8pPr marL="3200400" algn="l" defTabSz="457200" rtl="0" eaLnBrk="1" latinLnBrk="0" hangingPunct="1">
      <a:defRPr sz="4400" b="1" kern="1200">
        <a:solidFill>
          <a:schemeClr val="tx2"/>
        </a:solidFill>
        <a:latin typeface="Arial" charset="0"/>
        <a:ea typeface="ＭＳ Ｐゴシック" charset="0"/>
        <a:cs typeface="Arial" charset="0"/>
      </a:defRPr>
    </a:lvl8pPr>
    <a:lvl9pPr marL="3657600" algn="l" defTabSz="457200" rtl="0" eaLnBrk="1" latinLnBrk="0" hangingPunct="1">
      <a:defRPr sz="4400" b="1" kern="1200">
        <a:solidFill>
          <a:schemeClr val="tx2"/>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94BD"/>
    <a:srgbClr val="399930"/>
    <a:srgbClr val="6AABCC"/>
    <a:srgbClr val="002060"/>
    <a:srgbClr val="706F6F"/>
    <a:srgbClr val="DF006E"/>
    <a:srgbClr val="FC6317"/>
    <a:srgbClr val="008593"/>
    <a:srgbClr val="9C2C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2605" autoAdjust="0"/>
  </p:normalViewPr>
  <p:slideViewPr>
    <p:cSldViewPr>
      <p:cViewPr varScale="1">
        <p:scale>
          <a:sx n="83" d="100"/>
          <a:sy n="83" d="100"/>
        </p:scale>
        <p:origin x="2262" y="60"/>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iam Oldham" userId="91a1e430-fe78-42c8-8f86-23c6cd9803fb" providerId="ADAL" clId="{3703990C-7B43-4D4B-867A-BC19813D20EB}"/>
    <pc:docChg chg="modSld">
      <pc:chgData name="William Oldham" userId="91a1e430-fe78-42c8-8f86-23c6cd9803fb" providerId="ADAL" clId="{3703990C-7B43-4D4B-867A-BC19813D20EB}" dt="2023-08-31T09:52:56.430" v="0" actId="20577"/>
      <pc:docMkLst>
        <pc:docMk/>
      </pc:docMkLst>
      <pc:sldChg chg="modSp mod">
        <pc:chgData name="William Oldham" userId="91a1e430-fe78-42c8-8f86-23c6cd9803fb" providerId="ADAL" clId="{3703990C-7B43-4D4B-867A-BC19813D20EB}" dt="2023-08-31T09:52:56.430" v="0" actId="20577"/>
        <pc:sldMkLst>
          <pc:docMk/>
          <pc:sldMk cId="3972605516" sldId="262"/>
        </pc:sldMkLst>
        <pc:spChg chg="mod">
          <ac:chgData name="William Oldham" userId="91a1e430-fe78-42c8-8f86-23c6cd9803fb" providerId="ADAL" clId="{3703990C-7B43-4D4B-867A-BC19813D20EB}" dt="2023-08-31T09:52:56.430" v="0" actId="20577"/>
          <ac:spMkLst>
            <pc:docMk/>
            <pc:sldMk cId="3972605516" sldId="262"/>
            <ac:spMk id="4" creationId="{B41533E3-BC47-589F-9DFA-4A8B6D336252}"/>
          </ac:spMkLst>
        </pc:spChg>
      </pc:sldChg>
    </pc:docChg>
  </pc:docChgLst>
  <pc:docChgLst>
    <pc:chgData name="William Oldham" userId="91a1e430-fe78-42c8-8f86-23c6cd9803fb" providerId="ADAL" clId="{AAEF4402-46FA-48E1-B342-E0F4A623AC7A}"/>
    <pc:docChg chg="modSld">
      <pc:chgData name="William Oldham" userId="91a1e430-fe78-42c8-8f86-23c6cd9803fb" providerId="ADAL" clId="{AAEF4402-46FA-48E1-B342-E0F4A623AC7A}" dt="2023-08-31T09:51:31.237" v="0" actId="20577"/>
      <pc:docMkLst>
        <pc:docMk/>
      </pc:docMkLst>
      <pc:sldChg chg="modSp mod">
        <pc:chgData name="William Oldham" userId="91a1e430-fe78-42c8-8f86-23c6cd9803fb" providerId="ADAL" clId="{AAEF4402-46FA-48E1-B342-E0F4A623AC7A}" dt="2023-08-31T09:51:31.237" v="0" actId="20577"/>
        <pc:sldMkLst>
          <pc:docMk/>
          <pc:sldMk cId="0" sldId="256"/>
        </pc:sldMkLst>
        <pc:spChg chg="mod">
          <ac:chgData name="William Oldham" userId="91a1e430-fe78-42c8-8f86-23c6cd9803fb" providerId="ADAL" clId="{AAEF4402-46FA-48E1-B342-E0F4A623AC7A}" dt="2023-08-31T09:51:31.237" v="0" actId="20577"/>
          <ac:spMkLst>
            <pc:docMk/>
            <pc:sldMk cId="0" sldId="256"/>
            <ac:spMk id="1536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9BEED6-F9A0-5945-9C98-6895BA2ED279}" type="datetimeFigureOut">
              <a:rPr lang="en-US" smtClean="0"/>
              <a:t>8/31/2023</a:t>
            </a:fld>
            <a:endParaRPr lang="en-US"/>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BAE86D-C6B2-B047-9241-31ABD39BAC99}" type="slidenum">
              <a:rPr lang="en-US" smtClean="0"/>
              <a:t>‹#›</a:t>
            </a:fld>
            <a:endParaRPr lang="en-US"/>
          </a:p>
        </p:txBody>
      </p:sp>
    </p:spTree>
    <p:extLst>
      <p:ext uri="{BB962C8B-B14F-4D97-AF65-F5344CB8AC3E}">
        <p14:creationId xmlns:p14="http://schemas.microsoft.com/office/powerpoint/2010/main" val="897520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BAE86D-C6B2-B047-9241-31ABD39BAC99}" type="slidenum">
              <a:rPr lang="en-US" smtClean="0"/>
              <a:t>2</a:t>
            </a:fld>
            <a:endParaRPr lang="en-US"/>
          </a:p>
        </p:txBody>
      </p:sp>
    </p:spTree>
    <p:extLst>
      <p:ext uri="{BB962C8B-B14F-4D97-AF65-F5344CB8AC3E}">
        <p14:creationId xmlns:p14="http://schemas.microsoft.com/office/powerpoint/2010/main" val="10507517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Councillors are uniquely placed to be connectors across the whole system within a locality, encompassing wider partner organisations. By bringing together officers, partners and the public, councillors can help find solutions to challenges that might not be obvious to individuals.</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Network-building is key to councillors' </a:t>
            </a: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orchestrator role</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because they help to broker relationships, work with partners and develop new connections.</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a:lnSpc>
                <a:spcPts val="1600"/>
              </a:lnSpc>
              <a:spcBef>
                <a:spcPts val="1800"/>
              </a:spcBef>
              <a:spcAft>
                <a:spcPts val="200"/>
              </a:spcAft>
            </a:pPr>
            <a:r>
              <a:rPr lang="en-GB" sz="1800" b="1" dirty="0">
                <a:solidFill>
                  <a:srgbClr val="9B2C98"/>
                </a:solidFill>
                <a:effectLst/>
                <a:latin typeface="Arial" panose="020B0604020202020204" pitchFamily="34" charset="0"/>
                <a:cs typeface="Times New Roman" panose="02020603050405020304" pitchFamily="18" charset="0"/>
              </a:rPr>
              <a:t>Some examples of what councillors say helps them to make a difference:</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“Working hard to support residents and link community groups, parish councils and the county council”</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“Engaging with local people and organisations to work for the residents”</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“Volunteering (for example, ‘in our local larder’) gives new connections with residents and partner agencies”</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"Knowing what needs changing, make connections with other organisations to work in partnership”</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"Being a 'super-connector', building relationships with officers, members and community”</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"Working with others to change a housing association's plans for a site within the area”.</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a:lnSpc>
                <a:spcPts val="1600"/>
              </a:lnSpc>
              <a:spcBef>
                <a:spcPts val="1800"/>
              </a:spcBef>
              <a:spcAft>
                <a:spcPts val="200"/>
              </a:spcAft>
            </a:pPr>
            <a:r>
              <a:rPr lang="en-GB" sz="1800" b="1" dirty="0">
                <a:solidFill>
                  <a:srgbClr val="9B2C98"/>
                </a:solidFill>
                <a:effectLst/>
                <a:latin typeface="Arial" panose="020B0604020202020204" pitchFamily="34" charset="0"/>
                <a:cs typeface="Times New Roman" panose="02020603050405020304" pitchFamily="18" charset="0"/>
              </a:rPr>
              <a:t>Network-building skills that you might find useful include:</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Working in formal partnership structures</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Interpersonal skills (to work collaboratively to achieve shared goals, demonstrate trust and humility)</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Relationship-building across different sectors</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Having a clear, strategic view of the full range of services in the community</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Maintaining key relationships with officers, for example the monitoring officer</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Network mapping to identify strengths and gaps</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Engaging and galvanising partners.</a:t>
            </a:r>
          </a:p>
        </p:txBody>
      </p:sp>
      <p:sp>
        <p:nvSpPr>
          <p:cNvPr id="4" name="Slide Number Placeholder 3"/>
          <p:cNvSpPr>
            <a:spLocks noGrp="1"/>
          </p:cNvSpPr>
          <p:nvPr>
            <p:ph type="sldNum" sz="quarter" idx="5"/>
          </p:nvPr>
        </p:nvSpPr>
        <p:spPr/>
        <p:txBody>
          <a:bodyPr/>
          <a:lstStyle/>
          <a:p>
            <a:fld id="{3DBAE86D-C6B2-B047-9241-31ABD39BAC99}" type="slidenum">
              <a:rPr lang="en-US" smtClean="0"/>
              <a:t>12</a:t>
            </a:fld>
            <a:endParaRPr lang="en-US"/>
          </a:p>
        </p:txBody>
      </p:sp>
    </p:spTree>
    <p:extLst>
      <p:ext uri="{BB962C8B-B14F-4D97-AF65-F5344CB8AC3E}">
        <p14:creationId xmlns:p14="http://schemas.microsoft.com/office/powerpoint/2010/main" val="34156712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Councillors work within a political environment and, so, they need to demonstrate political awareness and understanding when they are working to achieve their goals. Councillors also need to promote a healthy local democracy, civility in public life, and community engagement with local politics.</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Political skills are key to councillors' </a:t>
            </a: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steward of place role</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as they work across their local area in partnership with others.</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a:lnSpc>
                <a:spcPts val="1600"/>
              </a:lnSpc>
              <a:spcBef>
                <a:spcPts val="1800"/>
              </a:spcBef>
              <a:spcAft>
                <a:spcPts val="200"/>
              </a:spcAft>
            </a:pPr>
            <a:r>
              <a:rPr lang="en-GB" sz="1800" b="1" dirty="0">
                <a:solidFill>
                  <a:srgbClr val="9B2C98"/>
                </a:solidFill>
                <a:effectLst/>
                <a:latin typeface="Arial" panose="020B0604020202020204" pitchFamily="34" charset="0"/>
                <a:cs typeface="Times New Roman" panose="02020603050405020304" pitchFamily="18" charset="0"/>
              </a:rPr>
              <a:t>Some examples of what councillors say helps them to make a difference:</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“Collaborating with other parties for change, for example, health scrutiny”</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“Valuing all councillors, of whatever party label, as helpful contributors to decisions”</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“Liaising with other parts of the council to get things done”</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“Encouraging all residents to have more of a say in local decision making and making politics part of day-to-day conversations”</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“Engaging people who might not otherwise think that politics or the workings of local government is for them”.</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a:lnSpc>
                <a:spcPts val="1600"/>
              </a:lnSpc>
              <a:spcBef>
                <a:spcPts val="1800"/>
              </a:spcBef>
              <a:spcAft>
                <a:spcPts val="200"/>
              </a:spcAft>
            </a:pPr>
            <a:r>
              <a:rPr lang="en-GB" sz="1800" b="1" dirty="0">
                <a:solidFill>
                  <a:srgbClr val="9B2C98"/>
                </a:solidFill>
                <a:effectLst/>
                <a:latin typeface="Arial" panose="020B0604020202020204" pitchFamily="34" charset="0"/>
                <a:cs typeface="Times New Roman" panose="02020603050405020304" pitchFamily="18" charset="0"/>
              </a:rPr>
              <a:t>Political skills that you might find useful include:</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Working across boundaries – with MPs and representatives from other bodies, and across political divides</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Communicating values and a political vision</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Promoting public participation in local issues and politics</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Balancing the needs of local people, the council and the party group (if a party member) </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Maintaining key relationships with officers, for example, the monitoring officer</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Lobbying and engaging with national policy-making</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Understanding accountability (for example, for key services which may sit with external partners, or with other tiers of government such as a combined authority).</a:t>
            </a:r>
          </a:p>
          <a:p>
            <a:endParaRPr lang="en-US" b="0" dirty="0"/>
          </a:p>
        </p:txBody>
      </p:sp>
      <p:sp>
        <p:nvSpPr>
          <p:cNvPr id="4" name="Slide Number Placeholder 3"/>
          <p:cNvSpPr>
            <a:spLocks noGrp="1"/>
          </p:cNvSpPr>
          <p:nvPr>
            <p:ph type="sldNum" sz="quarter" idx="5"/>
          </p:nvPr>
        </p:nvSpPr>
        <p:spPr/>
        <p:txBody>
          <a:bodyPr/>
          <a:lstStyle/>
          <a:p>
            <a:fld id="{3DBAE86D-C6B2-B047-9241-31ABD39BAC99}" type="slidenum">
              <a:rPr lang="en-US" smtClean="0"/>
              <a:t>13</a:t>
            </a:fld>
            <a:endParaRPr lang="en-US"/>
          </a:p>
        </p:txBody>
      </p:sp>
    </p:spTree>
    <p:extLst>
      <p:ext uri="{BB962C8B-B14F-4D97-AF65-F5344CB8AC3E}">
        <p14:creationId xmlns:p14="http://schemas.microsoft.com/office/powerpoint/2010/main" val="10958890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Engaging with the community is a key aspect of local leadership as it helps councillors to keep up to date with local concerns and understand local needs. As local leaders, councillors use a variety of consultation and engagement methods to reach all parts of the community and to hear multiple viewpoints. The aim is to effectively represent all voices within the local community, irrespective of their political views.</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Community engagement is key to councillors' </a:t>
            </a: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advocate role</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because they act to represent the interests of all residents.</a:t>
            </a:r>
          </a:p>
          <a:p>
            <a:pPr>
              <a:lnSpc>
                <a:spcPts val="1200"/>
              </a:lnSpc>
              <a:spcAft>
                <a:spcPts val="600"/>
              </a:spcAft>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00"/>
              </a:lnSpc>
              <a:spcBef>
                <a:spcPts val="1800"/>
              </a:spcBef>
              <a:spcAft>
                <a:spcPts val="200"/>
              </a:spcAft>
            </a:pPr>
            <a:r>
              <a:rPr lang="en-GB" sz="1800" b="1" dirty="0">
                <a:solidFill>
                  <a:srgbClr val="9B2C98"/>
                </a:solidFill>
                <a:effectLst/>
                <a:latin typeface="Arial" panose="020B0604020202020204" pitchFamily="34" charset="0"/>
                <a:cs typeface="Times New Roman" panose="02020603050405020304" pitchFamily="18" charset="0"/>
              </a:rPr>
              <a:t>Some examples of what councillors say helps them to make a difference:</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"Talking to residents as much as possible”</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"Surgeries, attendance at all parish meetings and local events"</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“Good local networks / structures including residents' groups, local boards and community partnerships”</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“Public meetings where we can learn what is important to residents”</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“Visiting groups in the ward to identify needs or issues”.</a:t>
            </a:r>
          </a:p>
          <a:p>
            <a:pPr marL="342900" lvl="0" indent="-342900">
              <a:lnSpc>
                <a:spcPts val="1200"/>
              </a:lnSpc>
              <a:spcAft>
                <a:spcPts val="600"/>
              </a:spcAft>
              <a:buSzPts val="1000"/>
              <a:buFont typeface="Symbol" panose="05050102010706020507" pitchFamily="18" charset="2"/>
              <a:buChar char=""/>
              <a:tabLst>
                <a:tab pos="457200" algn="l"/>
              </a:tabLst>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00"/>
              </a:lnSpc>
              <a:spcBef>
                <a:spcPts val="1800"/>
              </a:spcBef>
              <a:spcAft>
                <a:spcPts val="200"/>
              </a:spcAft>
            </a:pPr>
            <a:r>
              <a:rPr lang="en-GB" sz="1800" b="1" dirty="0">
                <a:solidFill>
                  <a:srgbClr val="9B2C98"/>
                </a:solidFill>
                <a:effectLst/>
                <a:latin typeface="Arial" panose="020B0604020202020204" pitchFamily="34" charset="0"/>
                <a:cs typeface="Times New Roman" panose="02020603050405020304" pitchFamily="18" charset="0"/>
              </a:rPr>
              <a:t>Community engagement skills that you might find useful include:</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Asking the right questions</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Facilitating meetings</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Social media skills</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Digital engagement</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Engaging seldom-heard groups</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Engaging young people </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Working with diverse communities.</a:t>
            </a:r>
          </a:p>
          <a:p>
            <a:endParaRPr lang="en-US" b="0" dirty="0"/>
          </a:p>
        </p:txBody>
      </p:sp>
      <p:sp>
        <p:nvSpPr>
          <p:cNvPr id="4" name="Slide Number Placeholder 3"/>
          <p:cNvSpPr>
            <a:spLocks noGrp="1"/>
          </p:cNvSpPr>
          <p:nvPr>
            <p:ph type="sldNum" sz="quarter" idx="5"/>
          </p:nvPr>
        </p:nvSpPr>
        <p:spPr/>
        <p:txBody>
          <a:bodyPr/>
          <a:lstStyle/>
          <a:p>
            <a:fld id="{3DBAE86D-C6B2-B047-9241-31ABD39BAC99}" type="slidenum">
              <a:rPr lang="en-US" smtClean="0"/>
              <a:t>14</a:t>
            </a:fld>
            <a:endParaRPr lang="en-US"/>
          </a:p>
        </p:txBody>
      </p:sp>
    </p:spTree>
    <p:extLst>
      <p:ext uri="{BB962C8B-B14F-4D97-AF65-F5344CB8AC3E}">
        <p14:creationId xmlns:p14="http://schemas.microsoft.com/office/powerpoint/2010/main" val="39416490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Regular and effective communication with all parts of the community, using a range of different methods, is a key element of the councillor role. As local leaders, councillors share important messages with residents and help people to make sense of new challenges and initiatives.</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Communicating with local communities is key to councillors' </a:t>
            </a:r>
            <a:r>
              <a:rPr lang="en-GB" sz="1800" b="1" dirty="0" err="1">
                <a:effectLst/>
                <a:latin typeface="Arial" panose="020B0604020202020204" pitchFamily="34" charset="0"/>
                <a:ea typeface="Times New Roman" panose="02020603050405020304" pitchFamily="18" charset="0"/>
                <a:cs typeface="Times New Roman" panose="02020603050405020304" pitchFamily="18" charset="0"/>
              </a:rPr>
              <a:t>sensemaker</a:t>
            </a: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 role</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because they help residents to understand changes in the role of public services and the relationship between institutions and residents.</a:t>
            </a:r>
          </a:p>
          <a:p>
            <a:pPr>
              <a:lnSpc>
                <a:spcPts val="1200"/>
              </a:lnSpc>
              <a:spcAft>
                <a:spcPts val="600"/>
              </a:spcAft>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00"/>
              </a:lnSpc>
              <a:spcBef>
                <a:spcPts val="1800"/>
              </a:spcBef>
              <a:spcAft>
                <a:spcPts val="200"/>
              </a:spcAft>
            </a:pPr>
            <a:r>
              <a:rPr lang="en-GB" sz="1800" b="1" dirty="0">
                <a:solidFill>
                  <a:srgbClr val="9B2C98"/>
                </a:solidFill>
                <a:effectLst/>
                <a:latin typeface="Arial" panose="020B0604020202020204" pitchFamily="34" charset="0"/>
                <a:cs typeface="Times New Roman" panose="02020603050405020304" pitchFamily="18" charset="0"/>
              </a:rPr>
              <a:t>Some examples of what councillors say helps them to make a difference:</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“Prioritising good communications with ward residents in order to give them useful and helpful information”</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"Continuing to communicate with all residents through regular newsletters”</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"Circulating through the area helpful information that comes our way”</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"Explaining to local residents what the council is doing (or not able to do) and why”</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"Sharing important community information”.</a:t>
            </a:r>
          </a:p>
          <a:p>
            <a:pPr marL="0" lvl="0" indent="0">
              <a:lnSpc>
                <a:spcPts val="1200"/>
              </a:lnSpc>
              <a:spcAft>
                <a:spcPts val="600"/>
              </a:spcAft>
              <a:buSzPts val="1000"/>
              <a:buFont typeface="Symbol" panose="05050102010706020507" pitchFamily="18" charset="2"/>
              <a:buNone/>
              <a:tabLst>
                <a:tab pos="457200" algn="l"/>
              </a:tabLst>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00"/>
              </a:lnSpc>
              <a:spcBef>
                <a:spcPts val="1800"/>
              </a:spcBef>
              <a:spcAft>
                <a:spcPts val="200"/>
              </a:spcAft>
            </a:pPr>
            <a:r>
              <a:rPr lang="en-GB" sz="1800" b="1" dirty="0">
                <a:solidFill>
                  <a:srgbClr val="9B2C98"/>
                </a:solidFill>
                <a:effectLst/>
                <a:latin typeface="Arial" panose="020B0604020202020204" pitchFamily="34" charset="0"/>
                <a:cs typeface="Times New Roman" panose="02020603050405020304" pitchFamily="18" charset="0"/>
              </a:rPr>
              <a:t>Communications skills that you might find useful include:</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Public speaking</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Working with the mainstream media</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Social media and digital communications</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Narrative and storytelling.</a:t>
            </a:r>
          </a:p>
          <a:p>
            <a:endParaRPr lang="en-US" b="0" dirty="0"/>
          </a:p>
        </p:txBody>
      </p:sp>
      <p:sp>
        <p:nvSpPr>
          <p:cNvPr id="4" name="Slide Number Placeholder 3"/>
          <p:cNvSpPr>
            <a:spLocks noGrp="1"/>
          </p:cNvSpPr>
          <p:nvPr>
            <p:ph type="sldNum" sz="quarter" idx="5"/>
          </p:nvPr>
        </p:nvSpPr>
        <p:spPr/>
        <p:txBody>
          <a:bodyPr/>
          <a:lstStyle/>
          <a:p>
            <a:fld id="{3DBAE86D-C6B2-B047-9241-31ABD39BAC99}" type="slidenum">
              <a:rPr lang="en-US" smtClean="0"/>
              <a:t>15</a:t>
            </a:fld>
            <a:endParaRPr lang="en-US"/>
          </a:p>
        </p:txBody>
      </p:sp>
    </p:spTree>
    <p:extLst>
      <p:ext uri="{BB962C8B-B14F-4D97-AF65-F5344CB8AC3E}">
        <p14:creationId xmlns:p14="http://schemas.microsoft.com/office/powerpoint/2010/main" val="912310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Councillors often need to employ skills of negotiation and diplomacy to help get things done on behalf of residents. This is particularly true in partnership settings where local leaders need to find ways to share power and resources. Similarly, in non-executive roles, councillors must draw on ‘soft power’ through the strength of their relationships and the credibility of their contributions to meetings.</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Influencing is a key skill in councillors' </a:t>
            </a: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advocate role</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because they represent the interests of individuals and communities – within their councils and to partner organisations.</a:t>
            </a:r>
          </a:p>
          <a:p>
            <a:pPr>
              <a:lnSpc>
                <a:spcPts val="1200"/>
              </a:lnSpc>
              <a:spcAft>
                <a:spcPts val="600"/>
              </a:spcAft>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00"/>
              </a:lnSpc>
              <a:spcBef>
                <a:spcPts val="1800"/>
              </a:spcBef>
              <a:spcAft>
                <a:spcPts val="200"/>
              </a:spcAft>
            </a:pPr>
            <a:r>
              <a:rPr lang="en-GB" sz="1800" b="1" dirty="0">
                <a:solidFill>
                  <a:srgbClr val="9B2C98"/>
                </a:solidFill>
                <a:effectLst/>
                <a:latin typeface="Arial" panose="020B0604020202020204" pitchFamily="34" charset="0"/>
                <a:cs typeface="Times New Roman" panose="02020603050405020304" pitchFamily="18" charset="0"/>
              </a:rPr>
              <a:t>Some examples of what councillors say helps them to make a difference:</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"Contributing constructively to discussion of live issues such as planning applications at local and planning committee”</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“Raising issues in cabinet and council and looking for policy and process improvements”</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“Representing the views of residents when dealing with outside bodies”</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“Bringing residents’ issues to committee”.</a:t>
            </a:r>
          </a:p>
          <a:p>
            <a:pPr marL="0" lvl="0" indent="0">
              <a:lnSpc>
                <a:spcPts val="1200"/>
              </a:lnSpc>
              <a:spcAft>
                <a:spcPts val="600"/>
              </a:spcAft>
              <a:buSzPts val="1000"/>
              <a:buFont typeface="Symbol" panose="05050102010706020507" pitchFamily="18" charset="2"/>
              <a:buNone/>
              <a:tabLst>
                <a:tab pos="457200" algn="l"/>
              </a:tabLst>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00"/>
              </a:lnSpc>
              <a:spcBef>
                <a:spcPts val="1800"/>
              </a:spcBef>
              <a:spcAft>
                <a:spcPts val="200"/>
              </a:spcAft>
            </a:pPr>
            <a:r>
              <a:rPr lang="en-GB" sz="1800" b="1" dirty="0">
                <a:solidFill>
                  <a:srgbClr val="9B2C98"/>
                </a:solidFill>
                <a:effectLst/>
                <a:latin typeface="Arial" panose="020B0604020202020204" pitchFamily="34" charset="0"/>
                <a:cs typeface="Times New Roman" panose="02020603050405020304" pitchFamily="18" charset="0"/>
              </a:rPr>
              <a:t>Skills for influencing that you might find useful include:</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Negotiation</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Diplomacy / interpersonal skills</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Listening</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Analysis and information skills</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Constructive meeting contributions </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Questioning.</a:t>
            </a:r>
          </a:p>
          <a:p>
            <a:endParaRPr lang="en-US" b="0" dirty="0"/>
          </a:p>
        </p:txBody>
      </p:sp>
      <p:sp>
        <p:nvSpPr>
          <p:cNvPr id="4" name="Slide Number Placeholder 3"/>
          <p:cNvSpPr>
            <a:spLocks noGrp="1"/>
          </p:cNvSpPr>
          <p:nvPr>
            <p:ph type="sldNum" sz="quarter" idx="5"/>
          </p:nvPr>
        </p:nvSpPr>
        <p:spPr/>
        <p:txBody>
          <a:bodyPr/>
          <a:lstStyle/>
          <a:p>
            <a:fld id="{3DBAE86D-C6B2-B047-9241-31ABD39BAC99}" type="slidenum">
              <a:rPr lang="en-US" smtClean="0"/>
              <a:t>16</a:t>
            </a:fld>
            <a:endParaRPr lang="en-US"/>
          </a:p>
        </p:txBody>
      </p:sp>
    </p:spTree>
    <p:extLst>
      <p:ext uri="{BB962C8B-B14F-4D97-AF65-F5344CB8AC3E}">
        <p14:creationId xmlns:p14="http://schemas.microsoft.com/office/powerpoint/2010/main" val="40189398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Councillors contribute to good governance, inside and outside their councils, by acting as a critical friend and inviting decision makers to give a public account of their plans and performance. This involves providing constructive feedback and playing 'devil's advocate'. To challenge effectively, councillors need to be able to analyse information and make concise and meaningful contributions.</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Challenging is a key skill in councillors' </a:t>
            </a: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buffer role</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for example, when they seek to mitigate the impact of austerity on residents by raising the issues faced by residents within their councils and to other service providers.</a:t>
            </a:r>
          </a:p>
          <a:p>
            <a:pPr>
              <a:lnSpc>
                <a:spcPts val="1200"/>
              </a:lnSpc>
              <a:spcAft>
                <a:spcPts val="600"/>
              </a:spcAft>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00"/>
              </a:lnSpc>
              <a:spcBef>
                <a:spcPts val="1800"/>
              </a:spcBef>
              <a:spcAft>
                <a:spcPts val="200"/>
              </a:spcAft>
            </a:pPr>
            <a:r>
              <a:rPr lang="en-GB" sz="1800" b="1" dirty="0">
                <a:solidFill>
                  <a:srgbClr val="9B2C98"/>
                </a:solidFill>
                <a:effectLst/>
                <a:latin typeface="Arial" panose="020B0604020202020204" pitchFamily="34" charset="0"/>
                <a:cs typeface="Times New Roman" panose="02020603050405020304" pitchFamily="18" charset="0"/>
              </a:rPr>
              <a:t>Some examples of what councillors say helps them to make a difference:</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"Asking important questions at scrutiny panels"</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"Effectively scrutinising council initiatives”</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"Successfully challenging council department decisions on residents’ behalf”</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“Being persistent”</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“Guiding residents regarding petitions and presenting these to full council and cabinet”</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“Challenging toxic culture and modelling positive behaviour”.</a:t>
            </a:r>
          </a:p>
          <a:p>
            <a:pPr marL="0" lvl="0" indent="0">
              <a:lnSpc>
                <a:spcPts val="1200"/>
              </a:lnSpc>
              <a:spcAft>
                <a:spcPts val="600"/>
              </a:spcAft>
              <a:buSzPts val="1000"/>
              <a:buFont typeface="Symbol" panose="05050102010706020507" pitchFamily="18" charset="2"/>
              <a:buNone/>
              <a:tabLst>
                <a:tab pos="457200" algn="l"/>
              </a:tabLst>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00"/>
              </a:lnSpc>
              <a:spcBef>
                <a:spcPts val="1800"/>
              </a:spcBef>
              <a:spcAft>
                <a:spcPts val="200"/>
              </a:spcAft>
            </a:pPr>
            <a:r>
              <a:rPr lang="en-GB" sz="1800" b="1" dirty="0">
                <a:solidFill>
                  <a:srgbClr val="9B2C98"/>
                </a:solidFill>
                <a:effectLst/>
                <a:latin typeface="Arial" panose="020B0604020202020204" pitchFamily="34" charset="0"/>
                <a:cs typeface="Times New Roman" panose="02020603050405020304" pitchFamily="18" charset="0"/>
              </a:rPr>
              <a:t>Skills for challenging that you might find useful include: </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Constructive feedback</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Interpersonal skills, such as communicating and interacting positively with people</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Listening</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Analysis, data and information skills, including skills in financial oversight</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Constructive meeting contributions</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Questioning.</a:t>
            </a:r>
          </a:p>
          <a:p>
            <a:endParaRPr lang="en-US" b="0" dirty="0"/>
          </a:p>
        </p:txBody>
      </p:sp>
      <p:sp>
        <p:nvSpPr>
          <p:cNvPr id="4" name="Slide Number Placeholder 3"/>
          <p:cNvSpPr>
            <a:spLocks noGrp="1"/>
          </p:cNvSpPr>
          <p:nvPr>
            <p:ph type="sldNum" sz="quarter" idx="5"/>
          </p:nvPr>
        </p:nvSpPr>
        <p:spPr/>
        <p:txBody>
          <a:bodyPr/>
          <a:lstStyle/>
          <a:p>
            <a:fld id="{3DBAE86D-C6B2-B047-9241-31ABD39BAC99}" type="slidenum">
              <a:rPr lang="en-US" smtClean="0"/>
              <a:t>17</a:t>
            </a:fld>
            <a:endParaRPr lang="en-US"/>
          </a:p>
        </p:txBody>
      </p:sp>
    </p:spTree>
    <p:extLst>
      <p:ext uri="{BB962C8B-B14F-4D97-AF65-F5344CB8AC3E}">
        <p14:creationId xmlns:p14="http://schemas.microsoft.com/office/powerpoint/2010/main" val="28954517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Local leaders will often become aware when there are tensions between different parts of the community they represent. At the same time, councillors may want to bring people together to solve a particular problem. Either way, councillors will need to demonstrate a good understanding of what is happening, appreciate different viewpoints and be able to help people to work together for the benefit of all.</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Bringing people together is a key skill in councillors' </a:t>
            </a: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entrepreneur role</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for example, when councillors work with residents and partners to encourage local vitality and develop new solutions</a:t>
            </a:r>
          </a:p>
          <a:p>
            <a:pPr>
              <a:lnSpc>
                <a:spcPts val="1200"/>
              </a:lnSpc>
              <a:spcAft>
                <a:spcPts val="600"/>
              </a:spcAft>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00"/>
              </a:lnSpc>
              <a:spcBef>
                <a:spcPts val="1800"/>
              </a:spcBef>
              <a:spcAft>
                <a:spcPts val="200"/>
              </a:spcAft>
            </a:pPr>
            <a:r>
              <a:rPr lang="en-GB" sz="1800" b="1" dirty="0">
                <a:solidFill>
                  <a:srgbClr val="9B2C98"/>
                </a:solidFill>
                <a:effectLst/>
                <a:latin typeface="Arial" panose="020B0604020202020204" pitchFamily="34" charset="0"/>
                <a:cs typeface="Times New Roman" panose="02020603050405020304" pitchFamily="18" charset="0"/>
              </a:rPr>
              <a:t>Some examples of what councillors say helps them to make a difference:</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marL="342900" lvl="0" indent="-342900">
              <a:lnSpc>
                <a:spcPts val="1200"/>
              </a:lnSpc>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“Bringing together community groups, local authorities and other partners to facilitate positive local change”</a:t>
            </a:r>
          </a:p>
          <a:p>
            <a:pPr marL="342900" lvl="0" indent="-342900">
              <a:lnSpc>
                <a:spcPts val="1200"/>
              </a:lnSpc>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“Meeting regularly with local police”</a:t>
            </a:r>
          </a:p>
          <a:p>
            <a:pPr marL="342900" lvl="0" indent="-342900">
              <a:lnSpc>
                <a:spcPts val="1200"/>
              </a:lnSpc>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“Working with local heritage groups in the development of an overall borough strategy”</a:t>
            </a:r>
          </a:p>
          <a:p>
            <a:pPr marL="342900" lvl="0" indent="-342900">
              <a:lnSpc>
                <a:spcPts val="1200"/>
              </a:lnSpc>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“Helping groups to raise funds and given money to create solutions”</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“Promoting... And encouraging black, </a:t>
            </a:r>
            <a:r>
              <a:rPr lang="en-GB" sz="1800" dirty="0" err="1">
                <a:effectLst/>
                <a:latin typeface="Arial" panose="020B0604020202020204" pitchFamily="34" charset="0"/>
                <a:ea typeface="Times New Roman" panose="02020603050405020304" pitchFamily="18" charset="0"/>
                <a:cs typeface="Times New Roman" panose="02020603050405020304" pitchFamily="18" charset="0"/>
              </a:rPr>
              <a:t>asian</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and minority ethnic communities to engage in the political process”.</a:t>
            </a:r>
          </a:p>
          <a:p>
            <a:pPr marL="0" lvl="0" indent="0">
              <a:lnSpc>
                <a:spcPts val="1200"/>
              </a:lnSpc>
              <a:spcAft>
                <a:spcPts val="600"/>
              </a:spcAft>
              <a:buSzPts val="1000"/>
              <a:buFont typeface="Symbol" panose="05050102010706020507" pitchFamily="18" charset="2"/>
              <a:buNone/>
              <a:tabLst>
                <a:tab pos="457200" algn="l"/>
              </a:tabLst>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00"/>
              </a:lnSpc>
              <a:spcBef>
                <a:spcPts val="1800"/>
              </a:spcBef>
              <a:spcAft>
                <a:spcPts val="200"/>
              </a:spcAft>
            </a:pPr>
            <a:r>
              <a:rPr lang="en-GB" sz="1800" b="1" dirty="0">
                <a:solidFill>
                  <a:srgbClr val="9B2C98"/>
                </a:solidFill>
                <a:effectLst/>
                <a:latin typeface="Arial" panose="020B0604020202020204" pitchFamily="34" charset="0"/>
                <a:cs typeface="Times New Roman" panose="02020603050405020304" pitchFamily="18" charset="0"/>
              </a:rPr>
              <a:t>Skills for bringing people together that you might find useful include:</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Interpersonal skills</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Facilitation and capacity-building</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Conflict resolution</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Mediation</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Listening</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Solutions-focused questioning.</a:t>
            </a:r>
          </a:p>
          <a:p>
            <a:endParaRPr lang="en-US" b="0" dirty="0"/>
          </a:p>
        </p:txBody>
      </p:sp>
      <p:sp>
        <p:nvSpPr>
          <p:cNvPr id="4" name="Slide Number Placeholder 3"/>
          <p:cNvSpPr>
            <a:spLocks noGrp="1"/>
          </p:cNvSpPr>
          <p:nvPr>
            <p:ph type="sldNum" sz="quarter" idx="5"/>
          </p:nvPr>
        </p:nvSpPr>
        <p:spPr/>
        <p:txBody>
          <a:bodyPr/>
          <a:lstStyle/>
          <a:p>
            <a:fld id="{3DBAE86D-C6B2-B047-9241-31ABD39BAC99}" type="slidenum">
              <a:rPr lang="en-US" smtClean="0"/>
              <a:t>18</a:t>
            </a:fld>
            <a:endParaRPr lang="en-US"/>
          </a:p>
        </p:txBody>
      </p:sp>
    </p:spTree>
    <p:extLst>
      <p:ext uri="{BB962C8B-B14F-4D97-AF65-F5344CB8AC3E}">
        <p14:creationId xmlns:p14="http://schemas.microsoft.com/office/powerpoint/2010/main" val="13875116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Councillors may often find themselves talking to residents, or people using services, who have complex, emotional or distressing issues to deal with. These difficult conversations require local leaders to provide time, attention and respect and to demonstrate good listening skills. Councillors can also help by making referrals in a sensitive way.</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Holding difficult conversations is a key skill in councillors' </a:t>
            </a: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catalyst</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role</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because they help residents to do things for themselves, signpost sensitively and have conversations about what might be possible.</a:t>
            </a:r>
          </a:p>
          <a:p>
            <a:pPr>
              <a:lnSpc>
                <a:spcPts val="1200"/>
              </a:lnSpc>
              <a:spcAft>
                <a:spcPts val="600"/>
              </a:spcAft>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00"/>
              </a:lnSpc>
              <a:spcBef>
                <a:spcPts val="1800"/>
              </a:spcBef>
              <a:spcAft>
                <a:spcPts val="200"/>
              </a:spcAft>
            </a:pPr>
            <a:r>
              <a:rPr lang="en-GB" sz="1800" b="1" dirty="0">
                <a:solidFill>
                  <a:srgbClr val="9B2C98"/>
                </a:solidFill>
                <a:effectLst/>
                <a:latin typeface="Arial" panose="020B0604020202020204" pitchFamily="34" charset="0"/>
                <a:cs typeface="Times New Roman" panose="02020603050405020304" pitchFamily="18" charset="0"/>
              </a:rPr>
              <a:t>Some examples of what councillors say helps them to make a difference:</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“Being approachable and visible, showing solidarity, supporting and linking them to others”</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“Signposting residents in need and supporting them through difficult times such as referring people struggling with the cost of living crisis to local resources and council services”</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“Directing residents to relevant contacts or information and escalating their issues when required”</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“Just 'be there’”.</a:t>
            </a:r>
          </a:p>
          <a:p>
            <a:pPr marL="0" lvl="0" indent="0">
              <a:lnSpc>
                <a:spcPts val="1200"/>
              </a:lnSpc>
              <a:spcAft>
                <a:spcPts val="600"/>
              </a:spcAft>
              <a:buSzPts val="1000"/>
              <a:buFont typeface="Symbol" panose="05050102010706020507" pitchFamily="18" charset="2"/>
              <a:buNone/>
              <a:tabLst>
                <a:tab pos="457200" algn="l"/>
              </a:tabLst>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00"/>
              </a:lnSpc>
              <a:spcBef>
                <a:spcPts val="1800"/>
              </a:spcBef>
              <a:spcAft>
                <a:spcPts val="200"/>
              </a:spcAft>
            </a:pPr>
            <a:r>
              <a:rPr lang="en-GB" sz="1800" b="1" dirty="0">
                <a:solidFill>
                  <a:srgbClr val="9B2C98"/>
                </a:solidFill>
                <a:effectLst/>
                <a:latin typeface="Arial" panose="020B0604020202020204" pitchFamily="34" charset="0"/>
                <a:cs typeface="Times New Roman" panose="02020603050405020304" pitchFamily="18" charset="0"/>
              </a:rPr>
              <a:t>Skills for holding difficult conversations that you might find useful include:</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Interpersonal skills</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Listening</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Sensitive signposting</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Empathy – solutions-focused questioning.</a:t>
            </a:r>
          </a:p>
          <a:p>
            <a:endParaRPr lang="en-US" b="0" dirty="0"/>
          </a:p>
        </p:txBody>
      </p:sp>
      <p:sp>
        <p:nvSpPr>
          <p:cNvPr id="4" name="Slide Number Placeholder 3"/>
          <p:cNvSpPr>
            <a:spLocks noGrp="1"/>
          </p:cNvSpPr>
          <p:nvPr>
            <p:ph type="sldNum" sz="quarter" idx="5"/>
          </p:nvPr>
        </p:nvSpPr>
        <p:spPr/>
        <p:txBody>
          <a:bodyPr/>
          <a:lstStyle/>
          <a:p>
            <a:fld id="{3DBAE86D-C6B2-B047-9241-31ABD39BAC99}" type="slidenum">
              <a:rPr lang="en-US" smtClean="0"/>
              <a:t>19</a:t>
            </a:fld>
            <a:endParaRPr lang="en-US"/>
          </a:p>
        </p:txBody>
      </p:sp>
    </p:spTree>
    <p:extLst>
      <p:ext uri="{BB962C8B-B14F-4D97-AF65-F5344CB8AC3E}">
        <p14:creationId xmlns:p14="http://schemas.microsoft.com/office/powerpoint/2010/main" val="31315115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Here we offer some suggestions that you might find useful in doing that. While this framework can be used for self-reflection in a number of different ways, we know that many councillors find it helpful to discuss these things with others – either as a one-to-one conversation or as part of a group. The framework might also be used strategically to support member development. </a:t>
            </a:r>
            <a:r>
              <a:rPr lang="en-US" sz="1800" dirty="0"/>
              <a:t>There is no ‘right’ way to use the framework and it is worth speaking with councillors to find out how it would be most useful for them. </a:t>
            </a:r>
          </a:p>
          <a:p>
            <a:pPr marL="0" indent="0">
              <a:buFont typeface="Arial" panose="020B0604020202020204" pitchFamily="34" charset="0"/>
              <a:buNone/>
            </a:pPr>
            <a:endParaRPr lang="en-US" sz="1800" dirty="0"/>
          </a:p>
          <a:p>
            <a:pPr marL="0" indent="0">
              <a:buFont typeface="Arial" panose="020B0604020202020204" pitchFamily="34" charset="0"/>
              <a:buNone/>
            </a:pPr>
            <a:r>
              <a:rPr lang="en-US" sz="1800" dirty="0"/>
              <a:t>Some examples of how it could be used include the ones on this slide, but there may be other practical ways to make the best use of the framework on a day-to-day basis.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200"/>
              </a:lnSpc>
              <a:spcAft>
                <a:spcPts val="600"/>
              </a:spcAft>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Further information on using the framework can be found in the Local Leadership Framework: https://www.local.gov.uk/publications/local-leadership-framework-councillors </a:t>
            </a:r>
          </a:p>
        </p:txBody>
      </p:sp>
      <p:sp>
        <p:nvSpPr>
          <p:cNvPr id="4" name="Slide Number Placeholder 3"/>
          <p:cNvSpPr>
            <a:spLocks noGrp="1"/>
          </p:cNvSpPr>
          <p:nvPr>
            <p:ph type="sldNum" sz="quarter" idx="5"/>
          </p:nvPr>
        </p:nvSpPr>
        <p:spPr/>
        <p:txBody>
          <a:bodyPr/>
          <a:lstStyle/>
          <a:p>
            <a:fld id="{3DBAE86D-C6B2-B047-9241-31ABD39BAC99}" type="slidenum">
              <a:rPr lang="en-US" smtClean="0"/>
              <a:t>20</a:t>
            </a:fld>
            <a:endParaRPr lang="en-US"/>
          </a:p>
        </p:txBody>
      </p:sp>
    </p:spTree>
    <p:extLst>
      <p:ext uri="{BB962C8B-B14F-4D97-AF65-F5344CB8AC3E}">
        <p14:creationId xmlns:p14="http://schemas.microsoft.com/office/powerpoint/2010/main" val="41192017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this first activity, councillors can create their ‘Councillor Profile’ by considering these four questions and writing down their answers. Councillors can be encouraged to work independently, and perhaps share their answers with fellow councillors in the workshop. </a:t>
            </a:r>
          </a:p>
          <a:p>
            <a:endParaRPr lang="en-GB" dirty="0"/>
          </a:p>
          <a:p>
            <a:r>
              <a:rPr lang="en-GB" dirty="0"/>
              <a:t>Examples of councillor profiles can be found here: https://www.local.gov.uk/publications/local-leadership-framework-councillors</a:t>
            </a:r>
          </a:p>
        </p:txBody>
      </p:sp>
      <p:sp>
        <p:nvSpPr>
          <p:cNvPr id="4" name="Slide Number Placeholder 3"/>
          <p:cNvSpPr>
            <a:spLocks noGrp="1"/>
          </p:cNvSpPr>
          <p:nvPr>
            <p:ph type="sldNum" sz="quarter" idx="5"/>
          </p:nvPr>
        </p:nvSpPr>
        <p:spPr/>
        <p:txBody>
          <a:bodyPr/>
          <a:lstStyle/>
          <a:p>
            <a:fld id="{3DBAE86D-C6B2-B047-9241-31ABD39BAC99}" type="slidenum">
              <a:rPr lang="en-US" smtClean="0"/>
              <a:t>23</a:t>
            </a:fld>
            <a:endParaRPr lang="en-US"/>
          </a:p>
        </p:txBody>
      </p:sp>
    </p:spTree>
    <p:extLst>
      <p:ext uri="{BB962C8B-B14F-4D97-AF65-F5344CB8AC3E}">
        <p14:creationId xmlns:p14="http://schemas.microsoft.com/office/powerpoint/2010/main" val="4065646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This framework includes suggestions, prompts and further resources to help you think about the skills you use as a councillor.</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We have produced this framework with the following people in mind:</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marL="342900" lvl="0" indent="-342900">
              <a:lnSpc>
                <a:spcPts val="1200"/>
              </a:lnSpc>
              <a:spcAft>
                <a:spcPts val="600"/>
              </a:spcAft>
              <a:buSzPts val="1000"/>
              <a:buFont typeface="Symbol" panose="05050102010706020507" pitchFamily="18" charset="2"/>
              <a:buChar char=""/>
              <a:tabLst>
                <a:tab pos="457200" algn="l"/>
              </a:tabLst>
            </a:pP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Prospective councillors</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 we hope this framework will give prospective councillors a good overview of the ways that councillors can make a difference and the skills that you might need when you get elected</a:t>
            </a:r>
          </a:p>
          <a:p>
            <a:pPr marL="342900" lvl="0" indent="-342900">
              <a:lnSpc>
                <a:spcPts val="1200"/>
              </a:lnSpc>
              <a:spcAft>
                <a:spcPts val="600"/>
              </a:spcAft>
              <a:buSzPts val="1000"/>
              <a:buFont typeface="Symbol" panose="05050102010706020507" pitchFamily="18" charset="2"/>
              <a:buChar char=""/>
              <a:tabLst>
                <a:tab pos="457200" algn="l"/>
              </a:tabLst>
            </a:pP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New councillors</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 we anticipate this framework will give new councillors a good starting point in their work as local leaders and help them to map out the things they might explore through induction and beyond</a:t>
            </a:r>
          </a:p>
          <a:p>
            <a:pPr marL="342900" lvl="0" indent="-342900">
              <a:lnSpc>
                <a:spcPts val="1200"/>
              </a:lnSpc>
              <a:spcAft>
                <a:spcPts val="600"/>
              </a:spcAft>
              <a:buSzPts val="1000"/>
              <a:buFont typeface="Symbol" panose="05050102010706020507" pitchFamily="18" charset="2"/>
              <a:buChar char=""/>
              <a:tabLst>
                <a:tab pos="457200" algn="l"/>
              </a:tabLst>
            </a:pP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Experienced councillors</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 this framework should be a useful tool for experienced councillors when they are thinking about their further development</a:t>
            </a:r>
          </a:p>
          <a:p>
            <a:pPr marL="342900" lvl="0" indent="-342900">
              <a:lnSpc>
                <a:spcPts val="1200"/>
              </a:lnSpc>
              <a:spcAft>
                <a:spcPts val="600"/>
              </a:spcAft>
              <a:buSzPts val="1000"/>
              <a:buFont typeface="Symbol" panose="05050102010706020507" pitchFamily="18" charset="2"/>
              <a:buChar char=""/>
              <a:tabLst>
                <a:tab pos="457200" algn="l"/>
              </a:tabLst>
            </a:pP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Executive members, chairs and councillors in other roles</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 we believe this framework will also be useful to executive members, chairs and councillors in other roles as they think about their development – many skill sets are relevant across different leadership roles, for example, within a council or within a party.</a:t>
            </a:r>
          </a:p>
        </p:txBody>
      </p:sp>
      <p:sp>
        <p:nvSpPr>
          <p:cNvPr id="4" name="Slide Number Placeholder 3"/>
          <p:cNvSpPr>
            <a:spLocks noGrp="1"/>
          </p:cNvSpPr>
          <p:nvPr>
            <p:ph type="sldNum" sz="quarter" idx="5"/>
          </p:nvPr>
        </p:nvSpPr>
        <p:spPr/>
        <p:txBody>
          <a:bodyPr/>
          <a:lstStyle/>
          <a:p>
            <a:fld id="{3DBAE86D-C6B2-B047-9241-31ABD39BAC99}" type="slidenum">
              <a:rPr lang="en-US" smtClean="0"/>
              <a:t>4</a:t>
            </a:fld>
            <a:endParaRPr lang="en-US"/>
          </a:p>
        </p:txBody>
      </p:sp>
    </p:spTree>
    <p:extLst>
      <p:ext uri="{BB962C8B-B14F-4D97-AF65-F5344CB8AC3E}">
        <p14:creationId xmlns:p14="http://schemas.microsoft.com/office/powerpoint/2010/main" val="34951123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this second activity, councillors can work either independently or in groups to pick the ‘top 3’ personal/practical skills that are most important to them. Councillors can be invited to share their answers with the group, and have a discussion about which of these skills are most important for councillors today.</a:t>
            </a:r>
          </a:p>
          <a:p>
            <a:endParaRPr lang="en-GB" dirty="0"/>
          </a:p>
          <a:p>
            <a:r>
              <a:rPr lang="en-GB" dirty="0"/>
              <a:t>More information about the personal/practical skills can be found here: https://www.local.gov.uk/publications/local-leadership-framework-councillors</a:t>
            </a:r>
          </a:p>
        </p:txBody>
      </p:sp>
      <p:sp>
        <p:nvSpPr>
          <p:cNvPr id="4" name="Slide Number Placeholder 3"/>
          <p:cNvSpPr>
            <a:spLocks noGrp="1"/>
          </p:cNvSpPr>
          <p:nvPr>
            <p:ph type="sldNum" sz="quarter" idx="5"/>
          </p:nvPr>
        </p:nvSpPr>
        <p:spPr/>
        <p:txBody>
          <a:bodyPr/>
          <a:lstStyle/>
          <a:p>
            <a:fld id="{3DBAE86D-C6B2-B047-9241-31ABD39BAC99}" type="slidenum">
              <a:rPr lang="en-US" smtClean="0"/>
              <a:t>24</a:t>
            </a:fld>
            <a:endParaRPr lang="en-US"/>
          </a:p>
        </p:txBody>
      </p:sp>
    </p:spTree>
    <p:extLst>
      <p:ext uri="{BB962C8B-B14F-4D97-AF65-F5344CB8AC3E}">
        <p14:creationId xmlns:p14="http://schemas.microsoft.com/office/powerpoint/2010/main" val="17153762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this third activity, councillors can pick one or two leadership skillsets that they would like to enhance or develop. Councillors can start by reflecting, either individually or with a peer partner, where they feel they are at right now in terms of their ability and confidence with this skillset. Councillors can then work with a partner to have a micro coaching/mentoring conversation focused on developing in this area. </a:t>
            </a:r>
          </a:p>
          <a:p>
            <a:endParaRPr lang="en-GB" dirty="0"/>
          </a:p>
          <a:p>
            <a:r>
              <a:rPr lang="en-GB" dirty="0"/>
              <a:t>Suggestions for discussion questions:</a:t>
            </a:r>
          </a:p>
          <a:p>
            <a:pPr marL="228600" indent="-228600">
              <a:buFont typeface="+mj-lt"/>
              <a:buAutoNum type="arabicPeriod"/>
            </a:pPr>
            <a:r>
              <a:rPr lang="en-GB" dirty="0"/>
              <a:t>What is your objective/what are you looking to achieve?</a:t>
            </a:r>
          </a:p>
          <a:p>
            <a:pPr marL="228600" indent="-228600">
              <a:buFont typeface="+mj-lt"/>
              <a:buAutoNum type="arabicPeriod"/>
            </a:pPr>
            <a:r>
              <a:rPr lang="en-GB" dirty="0"/>
              <a:t>Where are you right now in terms of your confidence and ability in this area?</a:t>
            </a:r>
          </a:p>
          <a:p>
            <a:pPr marL="228600" indent="-228600">
              <a:buFont typeface="+mj-lt"/>
              <a:buAutoNum type="arabicPeriod"/>
            </a:pPr>
            <a:r>
              <a:rPr lang="en-GB" dirty="0"/>
              <a:t>What could you do to improve in this area? What else could you do?</a:t>
            </a:r>
          </a:p>
          <a:p>
            <a:pPr marL="228600" indent="-228600">
              <a:buFont typeface="+mj-lt"/>
              <a:buAutoNum type="arabicPeriod"/>
            </a:pPr>
            <a:r>
              <a:rPr lang="en-GB" dirty="0"/>
              <a:t>How will you implement this? What are your next steps, and what support do you need?</a:t>
            </a:r>
          </a:p>
          <a:p>
            <a:pPr marL="228600" indent="-228600">
              <a:buFont typeface="+mj-lt"/>
              <a:buAutoNum type="arabicPeriod"/>
            </a:pPr>
            <a:endParaRPr lang="en-GB" dirty="0"/>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dirty="0"/>
              <a:t>More information about the leadership skillsets can be found here: https://www.local.gov.uk/publications/local-leadership-framework-councillors</a:t>
            </a:r>
          </a:p>
          <a:p>
            <a:pPr marL="0" indent="0">
              <a:buFont typeface="+mj-lt"/>
              <a:buNone/>
            </a:pPr>
            <a:endParaRPr lang="en-GB" dirty="0"/>
          </a:p>
        </p:txBody>
      </p:sp>
      <p:sp>
        <p:nvSpPr>
          <p:cNvPr id="4" name="Slide Number Placeholder 3"/>
          <p:cNvSpPr>
            <a:spLocks noGrp="1"/>
          </p:cNvSpPr>
          <p:nvPr>
            <p:ph type="sldNum" sz="quarter" idx="5"/>
          </p:nvPr>
        </p:nvSpPr>
        <p:spPr/>
        <p:txBody>
          <a:bodyPr/>
          <a:lstStyle/>
          <a:p>
            <a:fld id="{3DBAE86D-C6B2-B047-9241-31ABD39BAC99}" type="slidenum">
              <a:rPr lang="en-US" smtClean="0"/>
              <a:t>25</a:t>
            </a:fld>
            <a:endParaRPr lang="en-US"/>
          </a:p>
        </p:txBody>
      </p:sp>
    </p:spTree>
    <p:extLst>
      <p:ext uri="{BB962C8B-B14F-4D97-AF65-F5344CB8AC3E}">
        <p14:creationId xmlns:p14="http://schemas.microsoft.com/office/powerpoint/2010/main" val="840078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800" dirty="0"/>
              <a:t>The Local Leadership Framework was developed by a team of academics alongside the LGA.</a:t>
            </a:r>
          </a:p>
          <a:p>
            <a:pPr marL="171450" indent="-171450">
              <a:buFont typeface="Arial" panose="020B0604020202020204" pitchFamily="34" charset="0"/>
              <a:buChar char="•"/>
            </a:pPr>
            <a:r>
              <a:rPr lang="en-US" sz="1800" dirty="0"/>
              <a:t>The development of the framework began with a review of existing materials, including the Political Skills Framework and 21</a:t>
            </a:r>
            <a:r>
              <a:rPr lang="en-US" sz="1800" baseline="30000" dirty="0"/>
              <a:t>st</a:t>
            </a:r>
            <a:r>
              <a:rPr lang="en-US" sz="1800" dirty="0"/>
              <a:t> Century Councillor, which you may be familiar with. </a:t>
            </a:r>
          </a:p>
          <a:p>
            <a:pPr marL="171450" indent="-171450">
              <a:buFont typeface="Arial" panose="020B0604020202020204" pitchFamily="34" charset="0"/>
              <a:buChar char="•"/>
            </a:pPr>
            <a:r>
              <a:rPr lang="en-US" sz="1800" dirty="0"/>
              <a:t>The aim was not to replace these documents but to create a refreshed framework that is relevant to councillors in the context of the challenges society faces today, including a focus on EDI and challenges post-Covid.</a:t>
            </a:r>
          </a:p>
          <a:p>
            <a:pPr marL="171450" indent="-171450">
              <a:buFont typeface="Arial" panose="020B0604020202020204" pitchFamily="34" charset="0"/>
              <a:buChar char="•"/>
            </a:pPr>
            <a:r>
              <a:rPr lang="en-US" sz="1800" dirty="0"/>
              <a:t>Following the review, we held a series of engagement events and sent a survey to councillors to gain their feedback and thoughts on the skills they use in their roles and how important those skills are. </a:t>
            </a:r>
          </a:p>
          <a:p>
            <a:pPr marL="171450" indent="-171450">
              <a:buFont typeface="Arial" panose="020B0604020202020204" pitchFamily="34" charset="0"/>
              <a:buChar char="•"/>
            </a:pPr>
            <a:r>
              <a:rPr lang="en-US" sz="1800" dirty="0"/>
              <a:t>We also held two roundtables with leadership experts to test and refine the framework. </a:t>
            </a:r>
          </a:p>
          <a:p>
            <a:pPr>
              <a:lnSpc>
                <a:spcPts val="1200"/>
              </a:lnSpc>
              <a:spcAft>
                <a:spcPts val="600"/>
              </a:spcAft>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3DBAE86D-C6B2-B047-9241-31ABD39BAC99}" type="slidenum">
              <a:rPr lang="en-US" smtClean="0"/>
              <a:t>5</a:t>
            </a:fld>
            <a:endParaRPr lang="en-US"/>
          </a:p>
        </p:txBody>
      </p:sp>
    </p:spTree>
    <p:extLst>
      <p:ext uri="{BB962C8B-B14F-4D97-AF65-F5344CB8AC3E}">
        <p14:creationId xmlns:p14="http://schemas.microsoft.com/office/powerpoint/2010/main" val="1153070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The framework builds on the roles and skills set out in 'The 21st-century Councillor' research report – which sets out seven key future roles for councillors. These show how councillors are adapting to a series of new challenges such as perma-austerity, evolving citizen expectations, new technologies, different scales of working and the changing organisation of public services at local level. The leadership skills in this framework will enable councillors to fulfil the 'seven roles of the 21st-century councillor', identified in the research report namely:</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marL="342900" lvl="0" indent="-342900">
              <a:lnSpc>
                <a:spcPts val="1200"/>
              </a:lnSpc>
              <a:spcAft>
                <a:spcPts val="600"/>
              </a:spcAft>
              <a:buSzPts val="1000"/>
              <a:buFont typeface="Symbol" panose="05050102010706020507" pitchFamily="18" charset="2"/>
              <a:buChar char=""/>
              <a:tabLst>
                <a:tab pos="457200" algn="l"/>
              </a:tabLst>
            </a:pP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Steward of place</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 working across the local area in partnership with others</a:t>
            </a:r>
          </a:p>
          <a:p>
            <a:pPr marL="342900" lvl="0" indent="-342900">
              <a:lnSpc>
                <a:spcPts val="1200"/>
              </a:lnSpc>
              <a:spcAft>
                <a:spcPts val="600"/>
              </a:spcAft>
              <a:buSzPts val="1000"/>
              <a:buFont typeface="Symbol" panose="05050102010706020507" pitchFamily="18" charset="2"/>
              <a:buChar char=""/>
              <a:tabLst>
                <a:tab pos="457200" algn="l"/>
              </a:tabLst>
            </a:pP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Advocate</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 acting to represent the interests of all citizens</a:t>
            </a:r>
          </a:p>
          <a:p>
            <a:pPr marL="342900" lvl="0" indent="-342900">
              <a:lnSpc>
                <a:spcPts val="1200"/>
              </a:lnSpc>
              <a:spcAft>
                <a:spcPts val="600"/>
              </a:spcAft>
              <a:buSzPts val="1000"/>
              <a:buFont typeface="Symbol" panose="05050102010706020507" pitchFamily="18" charset="2"/>
              <a:buChar char=""/>
              <a:tabLst>
                <a:tab pos="457200" algn="l"/>
              </a:tabLst>
            </a:pP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Buffer </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seeking to mitigate the impact of austerity on citizens</a:t>
            </a:r>
          </a:p>
          <a:p>
            <a:pPr marL="342900" lvl="0" indent="-342900">
              <a:lnSpc>
                <a:spcPts val="1200"/>
              </a:lnSpc>
              <a:spcAft>
                <a:spcPts val="600"/>
              </a:spcAft>
              <a:buSzPts val="1000"/>
              <a:buFont typeface="Symbol" panose="05050102010706020507" pitchFamily="18" charset="2"/>
              <a:buChar char=""/>
              <a:tabLst>
                <a:tab pos="457200" algn="l"/>
              </a:tabLst>
            </a:pPr>
            <a:r>
              <a:rPr lang="en-GB" sz="1800" b="1" dirty="0" err="1">
                <a:effectLst/>
                <a:latin typeface="Arial" panose="020B0604020202020204" pitchFamily="34" charset="0"/>
                <a:ea typeface="Times New Roman" panose="02020603050405020304" pitchFamily="18" charset="0"/>
                <a:cs typeface="Times New Roman" panose="02020603050405020304" pitchFamily="18" charset="0"/>
              </a:rPr>
              <a:t>Sensemaker</a:t>
            </a: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 </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translating a shift in the role of public services and the relationship between institutions and citizen</a:t>
            </a:r>
          </a:p>
          <a:p>
            <a:pPr marL="342900" lvl="0" indent="-342900">
              <a:lnSpc>
                <a:spcPts val="1200"/>
              </a:lnSpc>
              <a:spcAft>
                <a:spcPts val="600"/>
              </a:spcAft>
              <a:buSzPts val="1000"/>
              <a:buFont typeface="Symbol" panose="05050102010706020507" pitchFamily="18" charset="2"/>
              <a:buChar char=""/>
              <a:tabLst>
                <a:tab pos="457200" algn="l"/>
              </a:tabLst>
            </a:pP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Catalyst </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enabling citizens to do things for themselves, having new conversations about what is now possible  </a:t>
            </a:r>
          </a:p>
          <a:p>
            <a:pPr marL="342900" lvl="0" indent="-342900">
              <a:lnSpc>
                <a:spcPts val="1200"/>
              </a:lnSpc>
              <a:spcAft>
                <a:spcPts val="600"/>
              </a:spcAft>
              <a:buSzPts val="1000"/>
              <a:buFont typeface="Symbol" panose="05050102010706020507" pitchFamily="18" charset="2"/>
              <a:buChar char=""/>
              <a:tabLst>
                <a:tab pos="457200" algn="l"/>
              </a:tabLst>
            </a:pP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Entrepreneur </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working with citizens and partners to encourage local vitality and identify creative new solutions </a:t>
            </a:r>
          </a:p>
          <a:p>
            <a:pPr marL="342900" lvl="0" indent="-342900">
              <a:lnSpc>
                <a:spcPts val="1200"/>
              </a:lnSpc>
              <a:spcAft>
                <a:spcPts val="600"/>
              </a:spcAft>
              <a:buSzPts val="1000"/>
              <a:buFont typeface="Symbol" panose="05050102010706020507" pitchFamily="18" charset="2"/>
              <a:buChar char=""/>
              <a:tabLst>
                <a:tab pos="457200" algn="l"/>
              </a:tabLst>
            </a:pP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Orchestrator </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helping broker relationships, work with partners and develop new connections. </a:t>
            </a:r>
          </a:p>
          <a:p>
            <a:pPr marL="342900" lvl="0" indent="-342900">
              <a:lnSpc>
                <a:spcPts val="1200"/>
              </a:lnSpc>
              <a:spcAft>
                <a:spcPts val="600"/>
              </a:spcAft>
              <a:buSzPts val="1000"/>
              <a:buFont typeface="Symbol" panose="05050102010706020507" pitchFamily="18" charset="2"/>
              <a:buChar char=""/>
              <a:tabLst>
                <a:tab pos="457200" algn="l"/>
              </a:tabLst>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lvl="0" indent="0">
              <a:lnSpc>
                <a:spcPts val="1200"/>
              </a:lnSpc>
              <a:spcAft>
                <a:spcPts val="600"/>
              </a:spcAft>
              <a:buSzPts val="1000"/>
              <a:buFont typeface="Symbol" panose="05050102010706020507" pitchFamily="18" charset="2"/>
              <a:buNone/>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Note: a slide pack on the 21</a:t>
            </a:r>
            <a:r>
              <a:rPr lang="en-GB" sz="1800" baseline="30000" dirty="0">
                <a:effectLst/>
                <a:latin typeface="Arial" panose="020B0604020202020204" pitchFamily="34" charset="0"/>
                <a:ea typeface="Times New Roman" panose="02020603050405020304" pitchFamily="18" charset="0"/>
                <a:cs typeface="Times New Roman" panose="02020603050405020304" pitchFamily="18" charset="0"/>
              </a:rPr>
              <a:t>st</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Century Councillor is available at https://21stcenturypublicservant.wordpress.com/21st-century-councillor/. </a:t>
            </a:r>
          </a:p>
          <a:p>
            <a:pPr>
              <a:lnSpc>
                <a:spcPts val="1200"/>
              </a:lnSpc>
              <a:spcAft>
                <a:spcPts val="600"/>
              </a:spcAft>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3DBAE86D-C6B2-B047-9241-31ABD39BAC99}" type="slidenum">
              <a:rPr lang="en-US" smtClean="0"/>
              <a:t>6</a:t>
            </a:fld>
            <a:endParaRPr lang="en-US"/>
          </a:p>
        </p:txBody>
      </p:sp>
    </p:spTree>
    <p:extLst>
      <p:ext uri="{BB962C8B-B14F-4D97-AF65-F5344CB8AC3E}">
        <p14:creationId xmlns:p14="http://schemas.microsoft.com/office/powerpoint/2010/main" val="3693729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The</a:t>
            </a:r>
            <a:r>
              <a:rPr lang="en-GB" sz="1800" b="0" dirty="0">
                <a:effectLst/>
                <a:latin typeface="Arial" panose="020B0604020202020204" pitchFamily="34" charset="0"/>
                <a:ea typeface="Times New Roman" panose="02020603050405020304" pitchFamily="18" charset="0"/>
                <a:cs typeface="Times New Roman" panose="02020603050405020304" pitchFamily="18" charset="0"/>
              </a:rPr>
              <a:t> Local Leadership Framework for Councillors </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is intended to help you in your local leadership role as you work with local communities to make a difference. The framework has three layers:</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marL="342900" lvl="0" indent="-342900">
              <a:lnSpc>
                <a:spcPts val="1200"/>
              </a:lnSpc>
              <a:spcAft>
                <a:spcPts val="600"/>
              </a:spcAft>
              <a:buSzPts val="1000"/>
              <a:buFont typeface="Symbol" panose="05050102010706020507" pitchFamily="18" charset="2"/>
              <a:buChar char=""/>
              <a:tabLst>
                <a:tab pos="457200" algn="l"/>
              </a:tabLst>
            </a:pP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Your councillor profile</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 the framework positions the individual councillor in the centre and suggests that this is where any development conversation should start – with the aspirations, strengths and priorities of the person in the role</a:t>
            </a:r>
          </a:p>
          <a:p>
            <a:pPr marL="342900" lvl="0" indent="-342900">
              <a:lnSpc>
                <a:spcPts val="1200"/>
              </a:lnSpc>
              <a:spcAft>
                <a:spcPts val="600"/>
              </a:spcAft>
              <a:buSzPts val="1000"/>
              <a:buFont typeface="Symbol" panose="05050102010706020507" pitchFamily="18" charset="2"/>
              <a:buChar char=""/>
              <a:tabLst>
                <a:tab pos="457200" algn="l"/>
              </a:tabLst>
            </a:pP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Foundation skills</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 divided between knowledge-based and personal / practical skills, these are the essentials that councillors need to navigate their role</a:t>
            </a:r>
          </a:p>
          <a:p>
            <a:pPr marL="342900" lvl="0" indent="-342900">
              <a:lnSpc>
                <a:spcPts val="1200"/>
              </a:lnSpc>
              <a:spcAft>
                <a:spcPts val="600"/>
              </a:spcAft>
              <a:buSzPts val="1000"/>
              <a:buFont typeface="Symbol" panose="05050102010706020507" pitchFamily="18" charset="2"/>
              <a:buChar char=""/>
              <a:tabLst>
                <a:tab pos="457200" algn="l"/>
              </a:tabLst>
            </a:pP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Leadership skills</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 these skill sets are how councillors make the biggest difference and respond to the many challenges that they face in their communities.</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Each layer is explored further in the sections that follow. There is no single right way to use the framework.</a:t>
            </a:r>
          </a:p>
          <a:p>
            <a:pPr>
              <a:lnSpc>
                <a:spcPts val="1200"/>
              </a:lnSpc>
              <a:spcAft>
                <a:spcPts val="600"/>
              </a:spcAft>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3DBAE86D-C6B2-B047-9241-31ABD39BAC99}" type="slidenum">
              <a:rPr lang="en-US" smtClean="0"/>
              <a:t>7</a:t>
            </a:fld>
            <a:endParaRPr lang="en-US"/>
          </a:p>
        </p:txBody>
      </p:sp>
    </p:spTree>
    <p:extLst>
      <p:ext uri="{BB962C8B-B14F-4D97-AF65-F5344CB8AC3E}">
        <p14:creationId xmlns:p14="http://schemas.microsoft.com/office/powerpoint/2010/main" val="12519815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There is no single right way to be a councillor. Everyone brings different things to the role and everyone’s approach is unique. When developing as a local leader, it’s helpful to practice self-awareness, to know your strengths and values, and to use this understanding to help you to thrive and develop. </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The starting point for the </a:t>
            </a: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Local Leadership Framework for Councillors</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therefore, is the councillor profile – a short, positive summary of the most important things about you as a councillor, on a single page. This idea is adapted from the ‘one-page profile’ – a tool now used widely in education, health, social care and personal development. </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Developing your councillor profile can help you to be clear about how you approach the role and provide you with insights into how you work. Sharing your councillor profile can help others understand you better and work with you more effectively. </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You can see an example of a councillor profile later in this workbook.</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You could consider the following four questions for your profile:</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What difference do I hope to make as a councillor?</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What do people appreciate about me as a councillor?</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What is important to me to me as a councillor?</a:t>
            </a:r>
          </a:p>
          <a:p>
            <a:pPr marL="342900" lvl="0" indent="-342900">
              <a:lnSpc>
                <a:spcPts val="1200"/>
              </a:lnSpc>
              <a:spcAft>
                <a:spcPts val="600"/>
              </a:spcAft>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How can I be supported well in my councillor work?</a:t>
            </a:r>
          </a:p>
        </p:txBody>
      </p:sp>
      <p:sp>
        <p:nvSpPr>
          <p:cNvPr id="4" name="Slide Number Placeholder 3"/>
          <p:cNvSpPr>
            <a:spLocks noGrp="1"/>
          </p:cNvSpPr>
          <p:nvPr>
            <p:ph type="sldNum" sz="quarter" idx="5"/>
          </p:nvPr>
        </p:nvSpPr>
        <p:spPr/>
        <p:txBody>
          <a:bodyPr/>
          <a:lstStyle/>
          <a:p>
            <a:fld id="{3DBAE86D-C6B2-B047-9241-31ABD39BAC99}" type="slidenum">
              <a:rPr lang="en-US" smtClean="0"/>
              <a:t>8</a:t>
            </a:fld>
            <a:endParaRPr lang="en-US"/>
          </a:p>
        </p:txBody>
      </p:sp>
    </p:spTree>
    <p:extLst>
      <p:ext uri="{BB962C8B-B14F-4D97-AF65-F5344CB8AC3E}">
        <p14:creationId xmlns:p14="http://schemas.microsoft.com/office/powerpoint/2010/main" val="33683410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There are some things that councillors ‘need to know’ to help them work effectively. The key skill here is knowledge acquisition – you don’t need to know everything as a councillor; but, knowing where to go can be important.</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Types of knowledge essential for councillors include:</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marL="342900" lvl="0" indent="-342900">
              <a:lnSpc>
                <a:spcPts val="1200"/>
              </a:lnSpc>
              <a:spcAft>
                <a:spcPts val="600"/>
              </a:spcAft>
              <a:buSzPts val="1000"/>
              <a:buFont typeface="Symbol" panose="05050102010706020507" pitchFamily="18" charset="2"/>
              <a:buChar char=""/>
              <a:tabLst>
                <a:tab pos="457200" algn="l"/>
              </a:tabLst>
            </a:pP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Council knowledge</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 about meetings, councillor code of conduct, the constitution and committee roles, performance data, scrutiny reviews, and so on</a:t>
            </a:r>
          </a:p>
          <a:p>
            <a:pPr marL="342900" lvl="0" indent="-342900">
              <a:lnSpc>
                <a:spcPts val="1200"/>
              </a:lnSpc>
              <a:spcAft>
                <a:spcPts val="600"/>
              </a:spcAft>
              <a:buSzPts val="1000"/>
              <a:buFont typeface="Symbol" panose="05050102010706020507" pitchFamily="18" charset="2"/>
              <a:buChar char=""/>
              <a:tabLst>
                <a:tab pos="457200" algn="l"/>
              </a:tabLst>
            </a:pP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Understanding the role of officers</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 including key statutory roles such as the monitoring officer, for example</a:t>
            </a:r>
          </a:p>
          <a:p>
            <a:pPr marL="342900" lvl="0" indent="-342900">
              <a:lnSpc>
                <a:spcPts val="1200"/>
              </a:lnSpc>
              <a:spcAft>
                <a:spcPts val="600"/>
              </a:spcAft>
              <a:buSzPts val="1000"/>
              <a:buFont typeface="Symbol" panose="05050102010706020507" pitchFamily="18" charset="2"/>
              <a:buChar char=""/>
              <a:tabLst>
                <a:tab pos="457200" algn="l"/>
              </a:tabLst>
            </a:pP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Subject knowledge</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 for example, housing, education, or the planning system</a:t>
            </a:r>
          </a:p>
          <a:p>
            <a:pPr marL="342900" lvl="0" indent="-342900">
              <a:lnSpc>
                <a:spcPts val="1200"/>
              </a:lnSpc>
              <a:spcAft>
                <a:spcPts val="600"/>
              </a:spcAft>
              <a:buSzPts val="1000"/>
              <a:buFont typeface="Symbol" panose="05050102010706020507" pitchFamily="18" charset="2"/>
              <a:buChar char=""/>
              <a:tabLst>
                <a:tab pos="457200" algn="l"/>
              </a:tabLst>
            </a:pP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System knowledge</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 ‘how things work around here’ and how to get things done</a:t>
            </a:r>
          </a:p>
          <a:p>
            <a:pPr marL="342900" lvl="0" indent="-342900">
              <a:lnSpc>
                <a:spcPts val="1200"/>
              </a:lnSpc>
              <a:spcAft>
                <a:spcPts val="600"/>
              </a:spcAft>
              <a:buSzPts val="1000"/>
              <a:buFont typeface="Symbol" panose="05050102010706020507" pitchFamily="18" charset="2"/>
              <a:buChar char=""/>
              <a:tabLst>
                <a:tab pos="457200" algn="l"/>
              </a:tabLst>
            </a:pP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Understanding council finances</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 the commercial context, how the budget works and other funding systems, for example, health</a:t>
            </a:r>
          </a:p>
          <a:p>
            <a:pPr marL="342900" lvl="0" indent="-342900">
              <a:lnSpc>
                <a:spcPts val="1200"/>
              </a:lnSpc>
              <a:spcAft>
                <a:spcPts val="600"/>
              </a:spcAft>
              <a:buSzPts val="1000"/>
              <a:buFont typeface="Symbol" panose="05050102010706020507" pitchFamily="18" charset="2"/>
              <a:buChar char=""/>
              <a:tabLst>
                <a:tab pos="457200" algn="l"/>
              </a:tabLst>
            </a:pP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Knowing the local area you represent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ts val="1200"/>
              </a:lnSpc>
              <a:spcAft>
                <a:spcPts val="600"/>
              </a:spcAft>
              <a:buSzPts val="1000"/>
              <a:buFont typeface="Symbol" panose="05050102010706020507" pitchFamily="18" charset="2"/>
              <a:buChar char=""/>
              <a:tabLst>
                <a:tab pos="457200" algn="l"/>
              </a:tabLst>
            </a:pP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Keeping up to date</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 'having a finger on the pulse' and using horizon-scanning to gain knowledge of future events.</a:t>
            </a:r>
          </a:p>
          <a:p>
            <a:endParaRPr lang="en-GB" sz="1100" b="0" dirty="0"/>
          </a:p>
        </p:txBody>
      </p:sp>
      <p:sp>
        <p:nvSpPr>
          <p:cNvPr id="4" name="Slide Number Placeholder 3"/>
          <p:cNvSpPr>
            <a:spLocks noGrp="1"/>
          </p:cNvSpPr>
          <p:nvPr>
            <p:ph type="sldNum" sz="quarter" idx="5"/>
          </p:nvPr>
        </p:nvSpPr>
        <p:spPr/>
        <p:txBody>
          <a:bodyPr/>
          <a:lstStyle/>
          <a:p>
            <a:fld id="{3DBAE86D-C6B2-B047-9241-31ABD39BAC99}" type="slidenum">
              <a:rPr lang="en-US" smtClean="0"/>
              <a:t>9</a:t>
            </a:fld>
            <a:endParaRPr lang="en-US"/>
          </a:p>
        </p:txBody>
      </p:sp>
    </p:spTree>
    <p:extLst>
      <p:ext uri="{BB962C8B-B14F-4D97-AF65-F5344CB8AC3E}">
        <p14:creationId xmlns:p14="http://schemas.microsoft.com/office/powerpoint/2010/main" val="8199826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b="0" dirty="0"/>
              <a:t>There are many personal and practical skills that people have before they become a councillor that help them in their councillor role. </a:t>
            </a:r>
          </a:p>
          <a:p>
            <a:pPr marL="171450" indent="-171450">
              <a:buFont typeface="Arial" panose="020B0604020202020204" pitchFamily="34" charset="0"/>
              <a:buChar char="•"/>
            </a:pPr>
            <a:r>
              <a:rPr lang="en-GB" b="0" dirty="0"/>
              <a:t>However, being a councillor involves unique and challenging pressures that can affect wellbeing and confidence. </a:t>
            </a:r>
          </a:p>
          <a:p>
            <a:pPr marL="171450" indent="-171450">
              <a:buFont typeface="Arial" panose="020B0604020202020204" pitchFamily="34" charset="0"/>
              <a:buChar char="•"/>
            </a:pPr>
            <a:r>
              <a:rPr lang="en-GB" b="0" dirty="0"/>
              <a:t>It is important to think about how you manage your role as a councillor in order to be most effective as a local leader.</a:t>
            </a:r>
          </a:p>
          <a:p>
            <a:pPr marL="171450" indent="-171450">
              <a:buFont typeface="Arial" panose="020B0604020202020204" pitchFamily="34" charset="0"/>
              <a:buChar char="•"/>
            </a:pPr>
            <a:r>
              <a:rPr lang="en-GB" b="0" dirty="0"/>
              <a:t>We’ve included on screen some of these personal and practical skills that are useful for councillors. </a:t>
            </a:r>
          </a:p>
          <a:p>
            <a:pPr marL="171450" indent="-171450">
              <a:buFont typeface="Arial" panose="020B0604020202020204" pitchFamily="34" charset="0"/>
              <a:buChar char="•"/>
            </a:pPr>
            <a:r>
              <a:rPr lang="en-GB" b="0" dirty="0"/>
              <a:t>I’ll leave this on screen for a moment, and ask you to reflect on which you feel are the most helpful?</a:t>
            </a:r>
          </a:p>
        </p:txBody>
      </p:sp>
      <p:sp>
        <p:nvSpPr>
          <p:cNvPr id="4" name="Slide Number Placeholder 3"/>
          <p:cNvSpPr>
            <a:spLocks noGrp="1"/>
          </p:cNvSpPr>
          <p:nvPr>
            <p:ph type="sldNum" sz="quarter" idx="5"/>
          </p:nvPr>
        </p:nvSpPr>
        <p:spPr/>
        <p:txBody>
          <a:bodyPr/>
          <a:lstStyle/>
          <a:p>
            <a:fld id="{3DBAE86D-C6B2-B047-9241-31ABD39BAC99}" type="slidenum">
              <a:rPr lang="en-US" smtClean="0"/>
              <a:t>10</a:t>
            </a:fld>
            <a:endParaRPr lang="en-US"/>
          </a:p>
        </p:txBody>
      </p:sp>
    </p:spTree>
    <p:extLst>
      <p:ext uri="{BB962C8B-B14F-4D97-AF65-F5344CB8AC3E}">
        <p14:creationId xmlns:p14="http://schemas.microsoft.com/office/powerpoint/2010/main" val="19935386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Alongside the foundational skills that we’ve outlined, there are skills that, when grouped together, reflect what it means to be a local leader specifically. Being a local leader means working with local communities to make a difference. It means using soft skills and good relationships to get things done. </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This list of local leadership skill sets builds on previous frameworks and the research for this framework:</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marL="342900" lvl="0" indent="-342900">
              <a:lnSpc>
                <a:spcPts val="1200"/>
              </a:lnSpc>
              <a:spcAft>
                <a:spcPts val="600"/>
              </a:spcAft>
              <a:buSzPts val="1000"/>
              <a:buFont typeface="Symbol" panose="05050102010706020507" pitchFamily="18" charset="2"/>
              <a:buChar char=""/>
              <a:tabLst>
                <a:tab pos="457200" algn="l"/>
              </a:tabLst>
            </a:pP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Network-building</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 making the connections that others can’t, bringing people together to solve problems they might not solve alone</a:t>
            </a:r>
          </a:p>
          <a:p>
            <a:pPr marL="342900" lvl="0" indent="-342900">
              <a:lnSpc>
                <a:spcPts val="1200"/>
              </a:lnSpc>
              <a:spcAft>
                <a:spcPts val="600"/>
              </a:spcAft>
              <a:buSzPts val="1000"/>
              <a:buFont typeface="Symbol" panose="05050102010706020507" pitchFamily="18" charset="2"/>
              <a:buChar char=""/>
              <a:tabLst>
                <a:tab pos="457200" algn="l"/>
              </a:tabLst>
            </a:pP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Political skills</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 demonstrating good political awareness and understanding when working to achieve goals</a:t>
            </a:r>
          </a:p>
          <a:p>
            <a:pPr marL="342900" lvl="0" indent="-342900">
              <a:lnSpc>
                <a:spcPts val="1200"/>
              </a:lnSpc>
              <a:spcAft>
                <a:spcPts val="600"/>
              </a:spcAft>
              <a:buSzPts val="1000"/>
              <a:buFont typeface="Symbol" panose="05050102010706020507" pitchFamily="18" charset="2"/>
              <a:buChar char=""/>
              <a:tabLst>
                <a:tab pos="457200" algn="l"/>
              </a:tabLst>
            </a:pP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Resident engagement</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 keeping up to date with local concerns and understanding local ambitions for the area, ensuring that all voices are heard</a:t>
            </a:r>
          </a:p>
          <a:p>
            <a:pPr marL="342900" lvl="0" indent="-342900">
              <a:lnSpc>
                <a:spcPts val="1200"/>
              </a:lnSpc>
              <a:spcAft>
                <a:spcPts val="600"/>
              </a:spcAft>
              <a:buSzPts val="1000"/>
              <a:buFont typeface="Symbol" panose="05050102010706020507" pitchFamily="18" charset="2"/>
              <a:buChar char=""/>
              <a:tabLst>
                <a:tab pos="457200" algn="l"/>
              </a:tabLst>
            </a:pP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Communicating with the community</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 regular and effective communication with all parts of the community, using a range of different methods</a:t>
            </a:r>
          </a:p>
          <a:p>
            <a:pPr marL="342900" lvl="0" indent="-342900">
              <a:lnSpc>
                <a:spcPts val="1200"/>
              </a:lnSpc>
              <a:spcAft>
                <a:spcPts val="600"/>
              </a:spcAft>
              <a:buSzPts val="1000"/>
              <a:buFont typeface="Symbol" panose="05050102010706020507" pitchFamily="18" charset="2"/>
              <a:buChar char=""/>
              <a:tabLst>
                <a:tab pos="457200" algn="l"/>
              </a:tabLst>
            </a:pP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Influencing </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employing skills of negotiation and diplomacy to help get things done</a:t>
            </a:r>
          </a:p>
          <a:p>
            <a:pPr marL="342900" lvl="0" indent="-342900">
              <a:lnSpc>
                <a:spcPts val="1200"/>
              </a:lnSpc>
              <a:spcAft>
                <a:spcPts val="600"/>
              </a:spcAft>
              <a:buSzPts val="1000"/>
              <a:buFont typeface="Symbol" panose="05050102010706020507" pitchFamily="18" charset="2"/>
              <a:buChar char=""/>
              <a:tabLst>
                <a:tab pos="457200" algn="l"/>
              </a:tabLst>
            </a:pP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Challenging </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contributing to good governance, inside and outside the council, by acting as a critical friend and challenging discriminatory language or behaviour</a:t>
            </a:r>
          </a:p>
          <a:p>
            <a:pPr marL="342900" lvl="0" indent="-342900">
              <a:lnSpc>
                <a:spcPts val="1200"/>
              </a:lnSpc>
              <a:spcAft>
                <a:spcPts val="600"/>
              </a:spcAft>
              <a:buSzPts val="1000"/>
              <a:buFont typeface="Symbol" panose="05050102010706020507" pitchFamily="18" charset="2"/>
              <a:buChar char=""/>
              <a:tabLst>
                <a:tab pos="457200" algn="l"/>
              </a:tabLst>
            </a:pP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Bringing people together</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 helping to resolve conflicts in the community and to solve problems</a:t>
            </a:r>
          </a:p>
          <a:p>
            <a:pPr marL="342900" lvl="0" indent="-342900">
              <a:lnSpc>
                <a:spcPts val="1200"/>
              </a:lnSpc>
              <a:spcAft>
                <a:spcPts val="600"/>
              </a:spcAft>
              <a:buSzPts val="1000"/>
              <a:buFont typeface="Symbol" panose="05050102010706020507" pitchFamily="18" charset="2"/>
              <a:buChar char=""/>
              <a:tabLst>
                <a:tab pos="457200" algn="l"/>
              </a:tabLst>
            </a:pP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Holding difficult conversations</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 supporting residents, or people using services, who have complex, emotional or distressing issues.</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a:lnSpc>
                <a:spcPts val="1200"/>
              </a:lnSpc>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We look at each of these skill sets in more detail.</a:t>
            </a:r>
            <a:endParaRPr lang="en-GB" dirty="0"/>
          </a:p>
        </p:txBody>
      </p:sp>
      <p:sp>
        <p:nvSpPr>
          <p:cNvPr id="4" name="Slide Number Placeholder 3"/>
          <p:cNvSpPr>
            <a:spLocks noGrp="1"/>
          </p:cNvSpPr>
          <p:nvPr>
            <p:ph type="sldNum" sz="quarter" idx="5"/>
          </p:nvPr>
        </p:nvSpPr>
        <p:spPr/>
        <p:txBody>
          <a:bodyPr/>
          <a:lstStyle/>
          <a:p>
            <a:fld id="{3DBAE86D-C6B2-B047-9241-31ABD39BAC99}" type="slidenum">
              <a:rPr lang="en-US" smtClean="0"/>
              <a:t>11</a:t>
            </a:fld>
            <a:endParaRPr lang="en-US"/>
          </a:p>
        </p:txBody>
      </p:sp>
    </p:spTree>
    <p:extLst>
      <p:ext uri="{BB962C8B-B14F-4D97-AF65-F5344CB8AC3E}">
        <p14:creationId xmlns:p14="http://schemas.microsoft.com/office/powerpoint/2010/main" val="17227443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 name="Rounded Rectangle 5"/>
          <p:cNvSpPr/>
          <p:nvPr userDrawn="1"/>
        </p:nvSpPr>
        <p:spPr bwMode="auto">
          <a:xfrm>
            <a:off x="479376" y="2132856"/>
            <a:ext cx="13033448" cy="5616624"/>
          </a:xfrm>
          <a:prstGeom prst="roundRect">
            <a:avLst>
              <a:gd name="adj" fmla="val 7595"/>
            </a:avLst>
          </a:prstGeom>
          <a:solidFill>
            <a:srgbClr val="7B1D81"/>
          </a:solidFill>
          <a:ln>
            <a:noFill/>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4400" b="1" i="0" u="none" strike="noStrike" cap="none" normalizeH="0" baseline="0">
              <a:ln>
                <a:noFill/>
              </a:ln>
              <a:solidFill>
                <a:schemeClr val="tx2"/>
              </a:solidFill>
              <a:effectLst/>
              <a:latin typeface="Arial" charset="0"/>
              <a:ea typeface="ＭＳ Ｐゴシック" charset="0"/>
            </a:endParaRPr>
          </a:p>
        </p:txBody>
      </p:sp>
      <p:pic>
        <p:nvPicPr>
          <p:cNvPr id="7" name="Picture 6" descr="LG_Association_RGB.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9376" y="476672"/>
            <a:ext cx="1950216" cy="1152128"/>
          </a:xfrm>
          <a:prstGeom prst="rect">
            <a:avLst/>
          </a:prstGeom>
        </p:spPr>
      </p:pic>
      <p:sp>
        <p:nvSpPr>
          <p:cNvPr id="4" name="Text Box 8"/>
          <p:cNvSpPr txBox="1">
            <a:spLocks noChangeArrowheads="1"/>
          </p:cNvSpPr>
          <p:nvPr/>
        </p:nvSpPr>
        <p:spPr bwMode="auto">
          <a:xfrm>
            <a:off x="631825" y="44450"/>
            <a:ext cx="576263" cy="5762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lstStyle/>
          <a:p>
            <a:pPr>
              <a:spcBef>
                <a:spcPct val="50000"/>
              </a:spcBef>
              <a:defRPr/>
            </a:pPr>
            <a:endParaRPr lang="en-US">
              <a:cs typeface="+mn-cs"/>
            </a:endParaRPr>
          </a:p>
        </p:txBody>
      </p:sp>
      <p:sp>
        <p:nvSpPr>
          <p:cNvPr id="5123" name="Rectangle 3"/>
          <p:cNvSpPr>
            <a:spLocks noGrp="1" noChangeArrowheads="1"/>
          </p:cNvSpPr>
          <p:nvPr>
            <p:ph type="ctrTitle"/>
          </p:nvPr>
        </p:nvSpPr>
        <p:spPr>
          <a:xfrm>
            <a:off x="1069975" y="2314129"/>
            <a:ext cx="8420100" cy="1125537"/>
          </a:xfrm>
        </p:spPr>
        <p:txBody>
          <a:bodyPr/>
          <a:lstStyle>
            <a:lvl1pPr>
              <a:defRPr>
                <a:solidFill>
                  <a:schemeClr val="bg1"/>
                </a:solidFill>
              </a:defRPr>
            </a:lvl1pPr>
          </a:lstStyle>
          <a:p>
            <a:pPr lvl="0"/>
            <a:r>
              <a:rPr lang="en-US" noProof="0"/>
              <a:t>Click to edit Master title style</a:t>
            </a:r>
            <a:endParaRPr lang="en-GB" noProof="0"/>
          </a:p>
        </p:txBody>
      </p:sp>
      <p:sp>
        <p:nvSpPr>
          <p:cNvPr id="5124" name="Rectangle 4"/>
          <p:cNvSpPr>
            <a:spLocks noGrp="1" noChangeArrowheads="1"/>
          </p:cNvSpPr>
          <p:nvPr>
            <p:ph type="subTitle" idx="1"/>
          </p:nvPr>
        </p:nvSpPr>
        <p:spPr>
          <a:xfrm>
            <a:off x="1069975" y="3404592"/>
            <a:ext cx="6934200" cy="1752600"/>
          </a:xfrm>
        </p:spPr>
        <p:txBody>
          <a:bodyPr/>
          <a:lstStyle>
            <a:lvl1pPr marL="0" indent="0">
              <a:buFontTx/>
              <a:buNone/>
              <a:defRPr>
                <a:solidFill>
                  <a:schemeClr val="bg1"/>
                </a:solidFill>
              </a:defRPr>
            </a:lvl1pPr>
          </a:lstStyle>
          <a:p>
            <a:pPr lvl="0"/>
            <a:r>
              <a:rPr lang="en-US" noProof="0"/>
              <a:t>Click to edit Master subtitle style</a:t>
            </a:r>
            <a:endParaRPr lang="en-GB" noProof="0" dirty="0"/>
          </a:p>
        </p:txBody>
      </p:sp>
    </p:spTree>
    <p:extLst>
      <p:ext uri="{BB962C8B-B14F-4D97-AF65-F5344CB8AC3E}">
        <p14:creationId xmlns:p14="http://schemas.microsoft.com/office/powerpoint/2010/main" val="230426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Box 5"/>
          <p:cNvSpPr txBox="1"/>
          <p:nvPr userDrawn="1"/>
        </p:nvSpPr>
        <p:spPr>
          <a:xfrm>
            <a:off x="7833320" y="6453336"/>
            <a:ext cx="1762021" cy="338554"/>
          </a:xfrm>
          <a:prstGeom prst="rect">
            <a:avLst/>
          </a:prstGeom>
          <a:noFill/>
        </p:spPr>
        <p:txBody>
          <a:bodyPr wrap="none" rtlCol="0">
            <a:spAutoFit/>
          </a:bodyPr>
          <a:lstStyle/>
          <a:p>
            <a:pPr algn="r"/>
            <a:r>
              <a:rPr lang="en-US" sz="1600" b="0" dirty="0" err="1"/>
              <a:t>www.local.gov.uk</a:t>
            </a:r>
            <a:endParaRPr lang="en-US" sz="1600" b="0" dirty="0"/>
          </a:p>
        </p:txBody>
      </p:sp>
    </p:spTree>
    <p:extLst>
      <p:ext uri="{BB962C8B-B14F-4D97-AF65-F5344CB8AC3E}">
        <p14:creationId xmlns:p14="http://schemas.microsoft.com/office/powerpoint/2010/main" val="826376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1304429"/>
            <a:ext cx="89154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95300" y="2564904"/>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3284984"/>
            <a:ext cx="4376738" cy="2952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375" y="2564904"/>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375" y="3284984"/>
            <a:ext cx="4378325" cy="2952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Box 6"/>
          <p:cNvSpPr txBox="1"/>
          <p:nvPr userDrawn="1"/>
        </p:nvSpPr>
        <p:spPr>
          <a:xfrm>
            <a:off x="7833320" y="6453336"/>
            <a:ext cx="1762021" cy="338554"/>
          </a:xfrm>
          <a:prstGeom prst="rect">
            <a:avLst/>
          </a:prstGeom>
          <a:noFill/>
        </p:spPr>
        <p:txBody>
          <a:bodyPr wrap="none" rtlCol="0">
            <a:spAutoFit/>
          </a:bodyPr>
          <a:lstStyle/>
          <a:p>
            <a:pPr algn="r"/>
            <a:r>
              <a:rPr lang="en-US" sz="1600" b="0" dirty="0" err="1"/>
              <a:t>www.local.gov.uk</a:t>
            </a:r>
            <a:endParaRPr lang="en-US" sz="1600" b="0" dirty="0"/>
          </a:p>
        </p:txBody>
      </p:sp>
    </p:spTree>
    <p:extLst>
      <p:ext uri="{BB962C8B-B14F-4D97-AF65-F5344CB8AC3E}">
        <p14:creationId xmlns:p14="http://schemas.microsoft.com/office/powerpoint/2010/main" val="2387054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Box 4"/>
          <p:cNvSpPr txBox="1"/>
          <p:nvPr userDrawn="1"/>
        </p:nvSpPr>
        <p:spPr>
          <a:xfrm>
            <a:off x="7833320" y="6453336"/>
            <a:ext cx="1762021" cy="338554"/>
          </a:xfrm>
          <a:prstGeom prst="rect">
            <a:avLst/>
          </a:prstGeom>
          <a:noFill/>
        </p:spPr>
        <p:txBody>
          <a:bodyPr wrap="none" rtlCol="0">
            <a:spAutoFit/>
          </a:bodyPr>
          <a:lstStyle/>
          <a:p>
            <a:pPr algn="r"/>
            <a:r>
              <a:rPr lang="en-US" sz="1600" b="0" dirty="0" err="1"/>
              <a:t>www.local.gov.uk</a:t>
            </a:r>
            <a:endParaRPr lang="en-US" sz="1600" b="0" dirty="0"/>
          </a:p>
        </p:txBody>
      </p:sp>
    </p:spTree>
    <p:extLst>
      <p:ext uri="{BB962C8B-B14F-4D97-AF65-F5344CB8AC3E}">
        <p14:creationId xmlns:p14="http://schemas.microsoft.com/office/powerpoint/2010/main" val="2241552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Box 1"/>
          <p:cNvSpPr txBox="1"/>
          <p:nvPr userDrawn="1"/>
        </p:nvSpPr>
        <p:spPr>
          <a:xfrm>
            <a:off x="7833320" y="6453336"/>
            <a:ext cx="1762021" cy="338554"/>
          </a:xfrm>
          <a:prstGeom prst="rect">
            <a:avLst/>
          </a:prstGeom>
          <a:noFill/>
        </p:spPr>
        <p:txBody>
          <a:bodyPr wrap="none" rtlCol="0">
            <a:spAutoFit/>
          </a:bodyPr>
          <a:lstStyle/>
          <a:p>
            <a:pPr algn="r"/>
            <a:r>
              <a:rPr lang="en-US" sz="1600" b="0" dirty="0" err="1"/>
              <a:t>www.local.gov.uk</a:t>
            </a:r>
            <a:endParaRPr lang="en-US" sz="1600" b="0" dirty="0"/>
          </a:p>
        </p:txBody>
      </p:sp>
    </p:spTree>
    <p:extLst>
      <p:ext uri="{BB962C8B-B14F-4D97-AF65-F5344CB8AC3E}">
        <p14:creationId xmlns:p14="http://schemas.microsoft.com/office/powerpoint/2010/main" val="15259261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584200" y="1380132"/>
            <a:ext cx="8915400" cy="5762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dirty="0"/>
          </a:p>
        </p:txBody>
      </p:sp>
      <p:sp>
        <p:nvSpPr>
          <p:cNvPr id="4099" name="Rectangle 3"/>
          <p:cNvSpPr>
            <a:spLocks noGrp="1" noChangeArrowheads="1"/>
          </p:cNvSpPr>
          <p:nvPr>
            <p:ph type="body" idx="1"/>
          </p:nvPr>
        </p:nvSpPr>
        <p:spPr bwMode="auto">
          <a:xfrm>
            <a:off x="584200" y="2027832"/>
            <a:ext cx="8915400" cy="42814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100" name="Line 4"/>
          <p:cNvSpPr>
            <a:spLocks noChangeShapeType="1"/>
          </p:cNvSpPr>
          <p:nvPr/>
        </p:nvSpPr>
        <p:spPr bwMode="auto">
          <a:xfrm>
            <a:off x="584200" y="6453188"/>
            <a:ext cx="889317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nchor="ctr"/>
          <a:lstStyle/>
          <a:p>
            <a:endParaRPr lang="en-US"/>
          </a:p>
        </p:txBody>
      </p:sp>
      <p:pic>
        <p:nvPicPr>
          <p:cNvPr id="1029" name="Picture 1" descr="LG_Association_RGB.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73050" y="260350"/>
            <a:ext cx="1219200" cy="720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6" r:id="rId1"/>
    <p:sldLayoutId id="2147483686" r:id="rId2"/>
    <p:sldLayoutId id="2147483689" r:id="rId3"/>
    <p:sldLayoutId id="2147483693" r:id="rId4"/>
    <p:sldLayoutId id="2147483691" r:id="rId5"/>
  </p:sldLayoutIdLst>
  <p:txStyles>
    <p:titleStyle>
      <a:lvl1pPr algn="l" rtl="0" eaLnBrk="1" fontAlgn="base" hangingPunct="1">
        <a:spcBef>
          <a:spcPct val="0"/>
        </a:spcBef>
        <a:spcAft>
          <a:spcPct val="0"/>
        </a:spcAft>
        <a:defRPr sz="4000" b="1">
          <a:solidFill>
            <a:srgbClr val="91278F"/>
          </a:solidFill>
          <a:latin typeface="+mj-lt"/>
          <a:ea typeface="+mj-ea"/>
          <a:cs typeface="ＭＳ Ｐゴシック" charset="0"/>
        </a:defRPr>
      </a:lvl1pPr>
      <a:lvl2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2pPr>
      <a:lvl3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3pPr>
      <a:lvl4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4pPr>
      <a:lvl5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4000" b="1">
          <a:solidFill>
            <a:srgbClr val="91278F"/>
          </a:solidFill>
          <a:latin typeface="Arial" charset="0"/>
          <a:ea typeface="ＭＳ Ｐゴシック" charset="0"/>
        </a:defRPr>
      </a:lvl6pPr>
      <a:lvl7pPr marL="914400" algn="l" rtl="0" eaLnBrk="1" fontAlgn="base" hangingPunct="1">
        <a:spcBef>
          <a:spcPct val="0"/>
        </a:spcBef>
        <a:spcAft>
          <a:spcPct val="0"/>
        </a:spcAft>
        <a:defRPr sz="4000" b="1">
          <a:solidFill>
            <a:srgbClr val="91278F"/>
          </a:solidFill>
          <a:latin typeface="Arial" charset="0"/>
          <a:ea typeface="ＭＳ Ｐゴシック" charset="0"/>
        </a:defRPr>
      </a:lvl7pPr>
      <a:lvl8pPr marL="1371600" algn="l" rtl="0" eaLnBrk="1" fontAlgn="base" hangingPunct="1">
        <a:spcBef>
          <a:spcPct val="0"/>
        </a:spcBef>
        <a:spcAft>
          <a:spcPct val="0"/>
        </a:spcAft>
        <a:defRPr sz="4000" b="1">
          <a:solidFill>
            <a:srgbClr val="91278F"/>
          </a:solidFill>
          <a:latin typeface="Arial" charset="0"/>
          <a:ea typeface="ＭＳ Ｐゴシック" charset="0"/>
        </a:defRPr>
      </a:lvl8pPr>
      <a:lvl9pPr marL="1828800" algn="l" rtl="0" eaLnBrk="1" fontAlgn="base" hangingPunct="1">
        <a:spcBef>
          <a:spcPct val="0"/>
        </a:spcBef>
        <a:spcAft>
          <a:spcPct val="0"/>
        </a:spcAft>
        <a:defRPr sz="4000" b="1">
          <a:solidFill>
            <a:srgbClr val="91278F"/>
          </a:solidFill>
          <a:latin typeface="Arial"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15.png"/><Relationship Id="rId18" Type="http://schemas.openxmlformats.org/officeDocument/2006/relationships/image" Target="../media/image2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17" Type="http://schemas.openxmlformats.org/officeDocument/2006/relationships/image" Target="../media/image19.png"/><Relationship Id="rId2" Type="http://schemas.openxmlformats.org/officeDocument/2006/relationships/notesSlide" Target="../notesSlides/notesSlide9.xml"/><Relationship Id="rId16" Type="http://schemas.openxmlformats.org/officeDocument/2006/relationships/image" Target="../media/image18.svg"/><Relationship Id="rId1" Type="http://schemas.openxmlformats.org/officeDocument/2006/relationships/slideLayout" Target="../slideLayouts/slideLayout2.xml"/><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 Id="rId14" Type="http://schemas.openxmlformats.org/officeDocument/2006/relationships/image" Target="../media/image16.sv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6.svg"/></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8.svg"/></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0.svg"/></Relationships>
</file>

<file path=ppt/slides/_rels/slide2.xml.rels><?xml version="1.0" encoding="UTF-8" standalone="yes"?>
<Relationships xmlns="http://schemas.openxmlformats.org/package/2006/relationships"><Relationship Id="rId3" Type="http://schemas.openxmlformats.org/officeDocument/2006/relationships/hyperlink" Target="mailto:leadership@local.gov.uk"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hyperlink" Target="https://www.local.gov.uk/publications/local-leadership-framework-councillors"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15.png"/><Relationship Id="rId18" Type="http://schemas.openxmlformats.org/officeDocument/2006/relationships/image" Target="../media/image2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17" Type="http://schemas.openxmlformats.org/officeDocument/2006/relationships/image" Target="../media/image19.png"/><Relationship Id="rId2" Type="http://schemas.openxmlformats.org/officeDocument/2006/relationships/notesSlide" Target="../notesSlides/notesSlide21.xml"/><Relationship Id="rId16" Type="http://schemas.openxmlformats.org/officeDocument/2006/relationships/image" Target="../media/image23.svg"/><Relationship Id="rId1" Type="http://schemas.openxmlformats.org/officeDocument/2006/relationships/slideLayout" Target="../slideLayouts/slideLayout2.xml"/><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22.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 Id="rId14" Type="http://schemas.openxmlformats.org/officeDocument/2006/relationships/image" Target="../media/image16.sv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www.local.gov.uk/about/our-meetings-and-leadership/political-composition/political-groups" TargetMode="External"/><Relationship Id="rId2" Type="http://schemas.openxmlformats.org/officeDocument/2006/relationships/hyperlink" Target="https://www.local.gov.uk/our-support/councillor-and-officer-development/highlighting-political-leadership" TargetMode="External"/><Relationship Id="rId1" Type="http://schemas.openxmlformats.org/officeDocument/2006/relationships/slideLayout" Target="../slideLayouts/slideLayout2.xml"/><Relationship Id="rId5" Type="http://schemas.openxmlformats.org/officeDocument/2006/relationships/hyperlink" Target="mailto:leadership@local.gov.uk" TargetMode="External"/><Relationship Id="rId4" Type="http://schemas.openxmlformats.org/officeDocument/2006/relationships/hyperlink" Target="https://21stcenturypublicservant.wordpress.com/21st-century-councillo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21stcenturypublicservant.wordpress.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1069975" y="2492896"/>
            <a:ext cx="8420100" cy="1125537"/>
          </a:xfrm>
        </p:spPr>
        <p:txBody>
          <a:bodyPr anchor="t"/>
          <a:lstStyle/>
          <a:p>
            <a:pPr>
              <a:defRPr/>
            </a:pPr>
            <a:r>
              <a:rPr lang="en-GB" dirty="0">
                <a:cs typeface="+mj-cs"/>
              </a:rPr>
              <a:t>Local Leadership Framework for Councillors</a:t>
            </a:r>
          </a:p>
        </p:txBody>
      </p:sp>
      <p:sp>
        <p:nvSpPr>
          <p:cNvPr id="15363" name="Rectangle 3"/>
          <p:cNvSpPr>
            <a:spLocks noGrp="1" noChangeArrowheads="1"/>
          </p:cNvSpPr>
          <p:nvPr>
            <p:ph type="subTitle" idx="1"/>
          </p:nvPr>
        </p:nvSpPr>
        <p:spPr>
          <a:xfrm>
            <a:off x="1069975" y="4031654"/>
            <a:ext cx="6934200" cy="1125537"/>
          </a:xfrm>
        </p:spPr>
        <p:txBody>
          <a:bodyPr/>
          <a:lstStyle/>
          <a:p>
            <a:pPr>
              <a:defRPr/>
            </a:pPr>
            <a:r>
              <a:rPr lang="en-GB" dirty="0">
                <a:cs typeface="+mn-cs"/>
              </a:rPr>
              <a:t>Workshop pack for councils</a:t>
            </a:r>
          </a:p>
        </p:txBody>
      </p:sp>
      <p:sp>
        <p:nvSpPr>
          <p:cNvPr id="15364" name="Text Box 4"/>
          <p:cNvSpPr txBox="1">
            <a:spLocks noChangeArrowheads="1"/>
          </p:cNvSpPr>
          <p:nvPr/>
        </p:nvSpPr>
        <p:spPr bwMode="auto">
          <a:xfrm>
            <a:off x="1136650" y="6249988"/>
            <a:ext cx="2087563"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p>
            <a:pPr>
              <a:spcBef>
                <a:spcPct val="50000"/>
              </a:spcBef>
              <a:defRPr/>
            </a:pPr>
            <a:r>
              <a:rPr lang="en-GB" sz="1400" dirty="0">
                <a:solidFill>
                  <a:schemeClr val="bg1"/>
                </a:solidFill>
                <a:cs typeface="+mn-cs"/>
              </a:rPr>
              <a:t>August 2023</a:t>
            </a:r>
          </a:p>
        </p:txBody>
      </p:sp>
      <p:sp>
        <p:nvSpPr>
          <p:cNvPr id="15365" name="Text Box 5"/>
          <p:cNvSpPr txBox="1">
            <a:spLocks noChangeArrowheads="1"/>
          </p:cNvSpPr>
          <p:nvPr/>
        </p:nvSpPr>
        <p:spPr bwMode="auto">
          <a:xfrm>
            <a:off x="7400925" y="6308725"/>
            <a:ext cx="2087563"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p>
            <a:pPr algn="r">
              <a:spcBef>
                <a:spcPct val="50000"/>
              </a:spcBef>
              <a:defRPr/>
            </a:pPr>
            <a:r>
              <a:rPr lang="en-GB" sz="1400" dirty="0" err="1">
                <a:solidFill>
                  <a:schemeClr val="bg1"/>
                </a:solidFill>
                <a:cs typeface="+mn-cs"/>
              </a:rPr>
              <a:t>www.local.gov.uk</a:t>
            </a:r>
            <a:endParaRPr lang="en-GB" sz="1400" dirty="0">
              <a:solidFill>
                <a:schemeClr val="bg1"/>
              </a:solidFill>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DDCC9-2DE1-D136-0175-8511FF809E94}"/>
              </a:ext>
            </a:extLst>
          </p:cNvPr>
          <p:cNvSpPr>
            <a:spLocks noGrp="1"/>
          </p:cNvSpPr>
          <p:nvPr>
            <p:ph type="title"/>
          </p:nvPr>
        </p:nvSpPr>
        <p:spPr>
          <a:xfrm>
            <a:off x="584200" y="908720"/>
            <a:ext cx="8915400" cy="1047675"/>
          </a:xfrm>
        </p:spPr>
        <p:txBody>
          <a:bodyPr/>
          <a:lstStyle/>
          <a:p>
            <a:r>
              <a:rPr lang="en-GB" dirty="0"/>
              <a:t>Personal / practical skills</a:t>
            </a:r>
          </a:p>
        </p:txBody>
      </p:sp>
      <p:sp>
        <p:nvSpPr>
          <p:cNvPr id="8" name="Speech Bubble: Rectangle with Corners Rounded 7">
            <a:extLst>
              <a:ext uri="{FF2B5EF4-FFF2-40B4-BE49-F238E27FC236}">
                <a16:creationId xmlns:a16="http://schemas.microsoft.com/office/drawing/2014/main" id="{8FEB8DBD-E6AD-2883-720D-BB315EB02ED2}"/>
              </a:ext>
            </a:extLst>
          </p:cNvPr>
          <p:cNvSpPr/>
          <p:nvPr/>
        </p:nvSpPr>
        <p:spPr bwMode="auto">
          <a:xfrm>
            <a:off x="558304" y="2157462"/>
            <a:ext cx="2912550" cy="603276"/>
          </a:xfrm>
          <a:prstGeom prst="wedgeRoundRectCallout">
            <a:avLst/>
          </a:prstGeom>
          <a:solidFill>
            <a:srgbClr val="9C2C99"/>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200" b="1" i="0" u="none" strike="noStrike" cap="none" normalizeH="0" baseline="0">
                <a:ln>
                  <a:noFill/>
                </a:ln>
                <a:solidFill>
                  <a:schemeClr val="bg1"/>
                </a:solidFill>
                <a:effectLst/>
                <a:latin typeface="Arial" charset="0"/>
                <a:ea typeface="ＭＳ Ｐゴシック" charset="0"/>
              </a:rPr>
              <a:t>Personal resilience</a:t>
            </a:r>
          </a:p>
        </p:txBody>
      </p:sp>
      <p:sp>
        <p:nvSpPr>
          <p:cNvPr id="13" name="Speech Bubble: Rectangle with Corners Rounded 12">
            <a:extLst>
              <a:ext uri="{FF2B5EF4-FFF2-40B4-BE49-F238E27FC236}">
                <a16:creationId xmlns:a16="http://schemas.microsoft.com/office/drawing/2014/main" id="{4365130D-AFE8-242E-95BD-5A7B7E0B8C29}"/>
              </a:ext>
            </a:extLst>
          </p:cNvPr>
          <p:cNvSpPr/>
          <p:nvPr/>
        </p:nvSpPr>
        <p:spPr bwMode="auto">
          <a:xfrm>
            <a:off x="3820363" y="2381042"/>
            <a:ext cx="2912550" cy="864096"/>
          </a:xfrm>
          <a:prstGeom prst="wedgeRoundRectCallout">
            <a:avLst/>
          </a:prstGeom>
          <a:solidFill>
            <a:srgbClr val="9C2C99"/>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200" b="1" i="0" u="none" strike="noStrike" cap="none" normalizeH="0" baseline="0">
                <a:ln>
                  <a:noFill/>
                </a:ln>
                <a:solidFill>
                  <a:schemeClr val="bg1"/>
                </a:solidFill>
                <a:effectLst/>
                <a:latin typeface="Arial" charset="0"/>
                <a:ea typeface="ＭＳ Ｐゴシック" charset="0"/>
              </a:rPr>
              <a:t>Making use of information &amp; data</a:t>
            </a:r>
          </a:p>
        </p:txBody>
      </p:sp>
      <p:sp>
        <p:nvSpPr>
          <p:cNvPr id="18" name="Speech Bubble: Rectangle with Corners Rounded 17">
            <a:extLst>
              <a:ext uri="{FF2B5EF4-FFF2-40B4-BE49-F238E27FC236}">
                <a16:creationId xmlns:a16="http://schemas.microsoft.com/office/drawing/2014/main" id="{F9AFA139-B78B-0672-F956-DF25F14A9D9E}"/>
              </a:ext>
            </a:extLst>
          </p:cNvPr>
          <p:cNvSpPr/>
          <p:nvPr/>
        </p:nvSpPr>
        <p:spPr bwMode="auto">
          <a:xfrm>
            <a:off x="7013726" y="2060848"/>
            <a:ext cx="2638540" cy="884584"/>
          </a:xfrm>
          <a:prstGeom prst="wedgeRoundRectCallout">
            <a:avLst/>
          </a:prstGeom>
          <a:solidFill>
            <a:srgbClr val="9C2C99"/>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200" b="1" i="0" u="none" strike="noStrike" cap="none" normalizeH="0" baseline="0">
                <a:ln>
                  <a:noFill/>
                </a:ln>
                <a:solidFill>
                  <a:schemeClr val="bg1"/>
                </a:solidFill>
                <a:effectLst/>
                <a:latin typeface="Arial" charset="0"/>
                <a:ea typeface="ＭＳ Ｐゴシック" charset="0"/>
              </a:rPr>
              <a:t>Taking advantage of learning</a:t>
            </a:r>
          </a:p>
        </p:txBody>
      </p:sp>
      <p:sp>
        <p:nvSpPr>
          <p:cNvPr id="10" name="Speech Bubble: Rectangle with Corners Rounded 9">
            <a:extLst>
              <a:ext uri="{FF2B5EF4-FFF2-40B4-BE49-F238E27FC236}">
                <a16:creationId xmlns:a16="http://schemas.microsoft.com/office/drawing/2014/main" id="{FE84564B-810D-FBDD-79D9-385EF40B5B5A}"/>
              </a:ext>
            </a:extLst>
          </p:cNvPr>
          <p:cNvSpPr/>
          <p:nvPr/>
        </p:nvSpPr>
        <p:spPr bwMode="auto">
          <a:xfrm>
            <a:off x="465306" y="3249379"/>
            <a:ext cx="2399462" cy="603276"/>
          </a:xfrm>
          <a:prstGeom prst="wedgeRoundRectCallout">
            <a:avLst/>
          </a:prstGeom>
          <a:solidFill>
            <a:srgbClr val="9C2C99"/>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200" b="1" i="0" u="none" strike="noStrike" cap="none" normalizeH="0" baseline="0" dirty="0">
                <a:ln>
                  <a:noFill/>
                </a:ln>
                <a:solidFill>
                  <a:schemeClr val="bg1"/>
                </a:solidFill>
                <a:effectLst/>
                <a:latin typeface="Arial" charset="0"/>
                <a:ea typeface="ＭＳ Ｐゴシック" charset="0"/>
              </a:rPr>
              <a:t>Active listening</a:t>
            </a:r>
          </a:p>
        </p:txBody>
      </p:sp>
      <p:sp>
        <p:nvSpPr>
          <p:cNvPr id="14" name="Speech Bubble: Rectangle with Corners Rounded 13">
            <a:extLst>
              <a:ext uri="{FF2B5EF4-FFF2-40B4-BE49-F238E27FC236}">
                <a16:creationId xmlns:a16="http://schemas.microsoft.com/office/drawing/2014/main" id="{A1B97BA8-15B9-12B8-B90E-679B00A35C41}"/>
              </a:ext>
            </a:extLst>
          </p:cNvPr>
          <p:cNvSpPr/>
          <p:nvPr/>
        </p:nvSpPr>
        <p:spPr bwMode="auto">
          <a:xfrm>
            <a:off x="3600806" y="3628128"/>
            <a:ext cx="2144282" cy="603276"/>
          </a:xfrm>
          <a:prstGeom prst="wedgeRoundRectCallout">
            <a:avLst/>
          </a:prstGeom>
          <a:solidFill>
            <a:srgbClr val="9C2C99"/>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200" b="1" i="0" u="none" strike="noStrike" cap="none" normalizeH="0" baseline="0" dirty="0">
                <a:ln>
                  <a:noFill/>
                </a:ln>
                <a:solidFill>
                  <a:schemeClr val="bg1"/>
                </a:solidFill>
                <a:effectLst/>
                <a:latin typeface="Arial" charset="0"/>
                <a:ea typeface="ＭＳ Ｐゴシック" charset="0"/>
              </a:rPr>
              <a:t>Meeting skills</a:t>
            </a:r>
          </a:p>
        </p:txBody>
      </p:sp>
      <p:sp>
        <p:nvSpPr>
          <p:cNvPr id="11" name="Speech Bubble: Rectangle with Corners Rounded 10">
            <a:extLst>
              <a:ext uri="{FF2B5EF4-FFF2-40B4-BE49-F238E27FC236}">
                <a16:creationId xmlns:a16="http://schemas.microsoft.com/office/drawing/2014/main" id="{B8B9FA5C-F119-1DA1-353A-3BE18C681F3F}"/>
              </a:ext>
            </a:extLst>
          </p:cNvPr>
          <p:cNvSpPr/>
          <p:nvPr/>
        </p:nvSpPr>
        <p:spPr bwMode="auto">
          <a:xfrm>
            <a:off x="6332102" y="3510503"/>
            <a:ext cx="3240360" cy="603276"/>
          </a:xfrm>
          <a:prstGeom prst="wedgeRoundRectCallout">
            <a:avLst/>
          </a:prstGeom>
          <a:solidFill>
            <a:srgbClr val="9C2C99"/>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200" b="1" i="0" u="none" strike="noStrike" cap="none" normalizeH="0" baseline="0">
                <a:ln>
                  <a:noFill/>
                </a:ln>
                <a:solidFill>
                  <a:schemeClr val="bg1"/>
                </a:solidFill>
                <a:effectLst/>
                <a:latin typeface="Arial" charset="0"/>
                <a:ea typeface="ＭＳ Ｐゴシック" charset="0"/>
              </a:rPr>
              <a:t>Communication skills</a:t>
            </a:r>
          </a:p>
        </p:txBody>
      </p:sp>
      <p:sp>
        <p:nvSpPr>
          <p:cNvPr id="12" name="Speech Bubble: Rectangle with Corners Rounded 11">
            <a:extLst>
              <a:ext uri="{FF2B5EF4-FFF2-40B4-BE49-F238E27FC236}">
                <a16:creationId xmlns:a16="http://schemas.microsoft.com/office/drawing/2014/main" id="{74B303C9-0F5C-BAB3-8819-33F12FEE8C4C}"/>
              </a:ext>
            </a:extLst>
          </p:cNvPr>
          <p:cNvSpPr/>
          <p:nvPr/>
        </p:nvSpPr>
        <p:spPr bwMode="auto">
          <a:xfrm>
            <a:off x="558304" y="4329269"/>
            <a:ext cx="2955511" cy="603276"/>
          </a:xfrm>
          <a:prstGeom prst="wedgeRoundRectCallout">
            <a:avLst/>
          </a:prstGeom>
          <a:solidFill>
            <a:srgbClr val="9C2C99"/>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200" b="1" i="0" u="none" strike="noStrike" cap="none" normalizeH="0" baseline="0" dirty="0">
                <a:ln>
                  <a:noFill/>
                </a:ln>
                <a:solidFill>
                  <a:schemeClr val="bg1"/>
                </a:solidFill>
                <a:effectLst/>
                <a:latin typeface="Arial" charset="0"/>
                <a:ea typeface="ＭＳ Ｐゴシック" charset="0"/>
              </a:rPr>
              <a:t>Working with others</a:t>
            </a:r>
          </a:p>
        </p:txBody>
      </p:sp>
      <p:sp>
        <p:nvSpPr>
          <p:cNvPr id="9" name="Speech Bubble: Rectangle with Corners Rounded 8">
            <a:extLst>
              <a:ext uri="{FF2B5EF4-FFF2-40B4-BE49-F238E27FC236}">
                <a16:creationId xmlns:a16="http://schemas.microsoft.com/office/drawing/2014/main" id="{EA88CFC7-0CC7-19EA-8BCD-C4972DD19115}"/>
              </a:ext>
            </a:extLst>
          </p:cNvPr>
          <p:cNvSpPr/>
          <p:nvPr/>
        </p:nvSpPr>
        <p:spPr bwMode="auto">
          <a:xfrm>
            <a:off x="6537176" y="4419694"/>
            <a:ext cx="2376264" cy="603276"/>
          </a:xfrm>
          <a:prstGeom prst="wedgeRoundRectCallout">
            <a:avLst/>
          </a:prstGeom>
          <a:solidFill>
            <a:srgbClr val="9C2C99"/>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200" b="1" i="0" u="none" strike="noStrike" cap="none" normalizeH="0" baseline="0">
                <a:ln>
                  <a:noFill/>
                </a:ln>
                <a:solidFill>
                  <a:schemeClr val="bg1"/>
                </a:solidFill>
                <a:effectLst/>
                <a:latin typeface="Arial" charset="0"/>
                <a:ea typeface="ＭＳ Ｐゴシック" charset="0"/>
              </a:rPr>
              <a:t>Personal safety</a:t>
            </a:r>
          </a:p>
        </p:txBody>
      </p:sp>
      <p:sp>
        <p:nvSpPr>
          <p:cNvPr id="16" name="Speech Bubble: Rectangle with Corners Rounded 15">
            <a:extLst>
              <a:ext uri="{FF2B5EF4-FFF2-40B4-BE49-F238E27FC236}">
                <a16:creationId xmlns:a16="http://schemas.microsoft.com/office/drawing/2014/main" id="{1246B33D-5BC0-D5C3-E05C-BDB256AF2CC3}"/>
              </a:ext>
            </a:extLst>
          </p:cNvPr>
          <p:cNvSpPr/>
          <p:nvPr/>
        </p:nvSpPr>
        <p:spPr bwMode="auto">
          <a:xfrm>
            <a:off x="816314" y="5282498"/>
            <a:ext cx="2048454" cy="864095"/>
          </a:xfrm>
          <a:prstGeom prst="wedgeRoundRectCallout">
            <a:avLst/>
          </a:prstGeom>
          <a:solidFill>
            <a:srgbClr val="9C2C99"/>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200" b="1" i="0" u="none" strike="noStrike" cap="none" normalizeH="0" baseline="0" dirty="0">
                <a:ln>
                  <a:noFill/>
                </a:ln>
                <a:solidFill>
                  <a:schemeClr val="bg1"/>
                </a:solidFill>
                <a:effectLst/>
                <a:latin typeface="Arial" charset="0"/>
                <a:ea typeface="ＭＳ Ｐゴシック" charset="0"/>
              </a:rPr>
              <a:t>Good time management</a:t>
            </a:r>
          </a:p>
        </p:txBody>
      </p:sp>
      <p:sp>
        <p:nvSpPr>
          <p:cNvPr id="15" name="Speech Bubble: Rectangle with Corners Rounded 14">
            <a:extLst>
              <a:ext uri="{FF2B5EF4-FFF2-40B4-BE49-F238E27FC236}">
                <a16:creationId xmlns:a16="http://schemas.microsoft.com/office/drawing/2014/main" id="{3616A1DD-8DA3-FADD-2923-4598F54C8361}"/>
              </a:ext>
            </a:extLst>
          </p:cNvPr>
          <p:cNvSpPr/>
          <p:nvPr/>
        </p:nvSpPr>
        <p:spPr bwMode="auto">
          <a:xfrm>
            <a:off x="3680423" y="5140595"/>
            <a:ext cx="2722953" cy="864096"/>
          </a:xfrm>
          <a:prstGeom prst="wedgeRoundRectCallout">
            <a:avLst/>
          </a:prstGeom>
          <a:solidFill>
            <a:srgbClr val="9C2C99"/>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200" b="1" i="0" u="none" strike="noStrike" cap="none" normalizeH="0" baseline="0">
                <a:ln>
                  <a:noFill/>
                </a:ln>
                <a:solidFill>
                  <a:schemeClr val="bg1"/>
                </a:solidFill>
                <a:effectLst/>
                <a:latin typeface="Arial" charset="0"/>
                <a:ea typeface="ＭＳ Ｐゴシック" charset="0"/>
              </a:rPr>
              <a:t>Being organised and keeping track</a:t>
            </a:r>
          </a:p>
        </p:txBody>
      </p:sp>
      <p:sp>
        <p:nvSpPr>
          <p:cNvPr id="17" name="Speech Bubble: Rectangle with Corners Rounded 16">
            <a:extLst>
              <a:ext uri="{FF2B5EF4-FFF2-40B4-BE49-F238E27FC236}">
                <a16:creationId xmlns:a16="http://schemas.microsoft.com/office/drawing/2014/main" id="{30CD2467-98ED-D30F-6A84-E5BA509FB108}"/>
              </a:ext>
            </a:extLst>
          </p:cNvPr>
          <p:cNvSpPr/>
          <p:nvPr/>
        </p:nvSpPr>
        <p:spPr bwMode="auto">
          <a:xfrm>
            <a:off x="7308769" y="5342243"/>
            <a:ext cx="2048454" cy="603276"/>
          </a:xfrm>
          <a:prstGeom prst="wedgeRoundRectCallout">
            <a:avLst/>
          </a:prstGeom>
          <a:solidFill>
            <a:srgbClr val="9C2C99"/>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200" b="1" i="0" u="none" strike="noStrike" cap="none" normalizeH="0" baseline="0">
                <a:ln>
                  <a:noFill/>
                </a:ln>
                <a:solidFill>
                  <a:schemeClr val="bg1"/>
                </a:solidFill>
                <a:effectLst/>
                <a:latin typeface="Arial" charset="0"/>
                <a:ea typeface="ＭＳ Ｐゴシック" charset="0"/>
              </a:rPr>
              <a:t>Prioritisation</a:t>
            </a:r>
          </a:p>
        </p:txBody>
      </p:sp>
    </p:spTree>
    <p:extLst>
      <p:ext uri="{BB962C8B-B14F-4D97-AF65-F5344CB8AC3E}">
        <p14:creationId xmlns:p14="http://schemas.microsoft.com/office/powerpoint/2010/main" val="2614897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BFCEE-AACD-1769-D931-6C540671A521}"/>
              </a:ext>
            </a:extLst>
          </p:cNvPr>
          <p:cNvSpPr>
            <a:spLocks noGrp="1"/>
          </p:cNvSpPr>
          <p:nvPr>
            <p:ph type="title"/>
          </p:nvPr>
        </p:nvSpPr>
        <p:spPr>
          <a:xfrm>
            <a:off x="584200" y="1124744"/>
            <a:ext cx="8915400" cy="576263"/>
          </a:xfrm>
        </p:spPr>
        <p:txBody>
          <a:bodyPr/>
          <a:lstStyle/>
          <a:p>
            <a:r>
              <a:rPr lang="en-GB"/>
              <a:t>Leadership skillsets</a:t>
            </a:r>
          </a:p>
        </p:txBody>
      </p:sp>
      <p:graphicFrame>
        <p:nvGraphicFramePr>
          <p:cNvPr id="4" name="Table 4">
            <a:extLst>
              <a:ext uri="{FF2B5EF4-FFF2-40B4-BE49-F238E27FC236}">
                <a16:creationId xmlns:a16="http://schemas.microsoft.com/office/drawing/2014/main" id="{63E8AE8C-27B0-F3C9-A798-C6642D8F95BF}"/>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653979394"/>
              </p:ext>
            </p:extLst>
          </p:nvPr>
        </p:nvGraphicFramePr>
        <p:xfrm>
          <a:off x="200472" y="1916832"/>
          <a:ext cx="9505056" cy="2120745"/>
        </p:xfrm>
        <a:graphic>
          <a:graphicData uri="http://schemas.openxmlformats.org/drawingml/2006/table">
            <a:tbl>
              <a:tblPr firstRow="1" bandRow="1">
                <a:tableStyleId>{5C22544A-7EE6-4342-B048-85BDC9FD1C3A}</a:tableStyleId>
              </a:tblPr>
              <a:tblGrid>
                <a:gridCol w="2376264">
                  <a:extLst>
                    <a:ext uri="{9D8B030D-6E8A-4147-A177-3AD203B41FA5}">
                      <a16:colId xmlns:a16="http://schemas.microsoft.com/office/drawing/2014/main" val="2253895316"/>
                    </a:ext>
                  </a:extLst>
                </a:gridCol>
                <a:gridCol w="2376264">
                  <a:extLst>
                    <a:ext uri="{9D8B030D-6E8A-4147-A177-3AD203B41FA5}">
                      <a16:colId xmlns:a16="http://schemas.microsoft.com/office/drawing/2014/main" val="4264704875"/>
                    </a:ext>
                  </a:extLst>
                </a:gridCol>
                <a:gridCol w="2376264">
                  <a:extLst>
                    <a:ext uri="{9D8B030D-6E8A-4147-A177-3AD203B41FA5}">
                      <a16:colId xmlns:a16="http://schemas.microsoft.com/office/drawing/2014/main" val="3576254633"/>
                    </a:ext>
                  </a:extLst>
                </a:gridCol>
                <a:gridCol w="2376264">
                  <a:extLst>
                    <a:ext uri="{9D8B030D-6E8A-4147-A177-3AD203B41FA5}">
                      <a16:colId xmlns:a16="http://schemas.microsoft.com/office/drawing/2014/main" val="2944815988"/>
                    </a:ext>
                  </a:extLst>
                </a:gridCol>
              </a:tblGrid>
              <a:tr h="1480665">
                <a:tc>
                  <a:txBody>
                    <a:bodyPr/>
                    <a:lstStyle/>
                    <a:p>
                      <a:endParaRPr lang="en-GB" b="1" dirty="0"/>
                    </a:p>
                  </a:txBody>
                  <a:tcPr>
                    <a:solidFill>
                      <a:srgbClr val="9C2C99">
                        <a:alpha val="10196"/>
                      </a:srgbClr>
                    </a:solidFill>
                  </a:tcPr>
                </a:tc>
                <a:tc>
                  <a:txBody>
                    <a:bodyPr/>
                    <a:lstStyle/>
                    <a:p>
                      <a:endParaRPr lang="en-GB" b="1" dirty="0"/>
                    </a:p>
                  </a:txBody>
                  <a:tcPr>
                    <a:solidFill>
                      <a:srgbClr val="008593">
                        <a:alpha val="10196"/>
                      </a:srgbClr>
                    </a:solidFill>
                  </a:tcPr>
                </a:tc>
                <a:tc>
                  <a:txBody>
                    <a:bodyPr/>
                    <a:lstStyle/>
                    <a:p>
                      <a:endParaRPr lang="en-GB" b="1" dirty="0"/>
                    </a:p>
                  </a:txBody>
                  <a:tcPr>
                    <a:solidFill>
                      <a:srgbClr val="FC6317">
                        <a:alpha val="10196"/>
                      </a:srgbClr>
                    </a:solidFill>
                  </a:tcPr>
                </a:tc>
                <a:tc>
                  <a:txBody>
                    <a:bodyPr/>
                    <a:lstStyle/>
                    <a:p>
                      <a:endParaRPr lang="en-GB" b="1" dirty="0"/>
                    </a:p>
                  </a:txBody>
                  <a:tcPr>
                    <a:solidFill>
                      <a:srgbClr val="DF006E">
                        <a:alpha val="10196"/>
                      </a:srgbClr>
                    </a:solidFill>
                  </a:tcPr>
                </a:tc>
                <a:extLst>
                  <a:ext uri="{0D108BD9-81ED-4DB2-BD59-A6C34878D82A}">
                    <a16:rowId xmlns:a16="http://schemas.microsoft.com/office/drawing/2014/main" val="2653368735"/>
                  </a:ext>
                </a:extLst>
              </a:tr>
              <a:tr h="535560">
                <a:tc>
                  <a:txBody>
                    <a:bodyPr/>
                    <a:lstStyle/>
                    <a:p>
                      <a:pPr algn="ctr"/>
                      <a:r>
                        <a:rPr lang="en-GB" b="1" dirty="0">
                          <a:solidFill>
                            <a:schemeClr val="bg1"/>
                          </a:solidFill>
                        </a:rPr>
                        <a:t>Network building</a:t>
                      </a:r>
                    </a:p>
                  </a:txBody>
                  <a:tcPr anchor="ctr">
                    <a:solidFill>
                      <a:srgbClr val="9C2C99"/>
                    </a:solidFill>
                  </a:tcPr>
                </a:tc>
                <a:tc>
                  <a:txBody>
                    <a:bodyPr/>
                    <a:lstStyle/>
                    <a:p>
                      <a:pPr algn="ctr"/>
                      <a:r>
                        <a:rPr lang="en-GB" b="1" dirty="0">
                          <a:solidFill>
                            <a:schemeClr val="bg1"/>
                          </a:solidFill>
                        </a:rPr>
                        <a:t>Political skills</a:t>
                      </a:r>
                    </a:p>
                  </a:txBody>
                  <a:tcPr anchor="ctr">
                    <a:solidFill>
                      <a:srgbClr val="008593"/>
                    </a:solidFill>
                  </a:tcPr>
                </a:tc>
                <a:tc>
                  <a:txBody>
                    <a:bodyPr/>
                    <a:lstStyle/>
                    <a:p>
                      <a:pPr algn="ctr"/>
                      <a:r>
                        <a:rPr lang="en-GB" b="1" dirty="0">
                          <a:solidFill>
                            <a:schemeClr val="bg1"/>
                          </a:solidFill>
                        </a:rPr>
                        <a:t>Community engagement</a:t>
                      </a:r>
                    </a:p>
                  </a:txBody>
                  <a:tcPr anchor="ctr">
                    <a:solidFill>
                      <a:srgbClr val="FC6317"/>
                    </a:solidFill>
                  </a:tcPr>
                </a:tc>
                <a:tc>
                  <a:txBody>
                    <a:bodyPr/>
                    <a:lstStyle/>
                    <a:p>
                      <a:pPr algn="ctr"/>
                      <a:r>
                        <a:rPr lang="en-GB" b="1" dirty="0">
                          <a:solidFill>
                            <a:schemeClr val="bg1"/>
                          </a:solidFill>
                        </a:rPr>
                        <a:t>Communicating with the community</a:t>
                      </a:r>
                    </a:p>
                  </a:txBody>
                  <a:tcPr anchor="ctr">
                    <a:solidFill>
                      <a:srgbClr val="DF006E"/>
                    </a:solidFill>
                  </a:tcPr>
                </a:tc>
                <a:extLst>
                  <a:ext uri="{0D108BD9-81ED-4DB2-BD59-A6C34878D82A}">
                    <a16:rowId xmlns:a16="http://schemas.microsoft.com/office/drawing/2014/main" val="642601989"/>
                  </a:ext>
                </a:extLst>
              </a:tr>
            </a:tbl>
          </a:graphicData>
        </a:graphic>
      </p:graphicFrame>
      <p:pic>
        <p:nvPicPr>
          <p:cNvPr id="7" name="Graphic 6" descr="Connections with solid fill">
            <a:extLst>
              <a:ext uri="{FF2B5EF4-FFF2-40B4-BE49-F238E27FC236}">
                <a16:creationId xmlns:a16="http://schemas.microsoft.com/office/drawing/2014/main" id="{398393F3-26A0-C19B-EB6E-D31A0595C2B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07452" y="1954298"/>
            <a:ext cx="1365228" cy="1365228"/>
          </a:xfrm>
          <a:prstGeom prst="rect">
            <a:avLst/>
          </a:prstGeom>
        </p:spPr>
      </p:pic>
      <p:pic>
        <p:nvPicPr>
          <p:cNvPr id="9" name="Graphic 8" descr="Ribbon with solid fill">
            <a:extLst>
              <a:ext uri="{FF2B5EF4-FFF2-40B4-BE49-F238E27FC236}">
                <a16:creationId xmlns:a16="http://schemas.microsoft.com/office/drawing/2014/main" id="{1259477E-41AF-473E-FE9F-EBD176E094D3}"/>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3149874" y="2023381"/>
            <a:ext cx="1227062" cy="1227062"/>
          </a:xfrm>
          <a:prstGeom prst="rect">
            <a:avLst/>
          </a:prstGeom>
        </p:spPr>
      </p:pic>
      <p:pic>
        <p:nvPicPr>
          <p:cNvPr id="16" name="Graphic 15" descr="Group brainstorm with solid fill">
            <a:extLst>
              <a:ext uri="{FF2B5EF4-FFF2-40B4-BE49-F238E27FC236}">
                <a16:creationId xmlns:a16="http://schemas.microsoft.com/office/drawing/2014/main" id="{47E83766-8608-DE30-B07F-5A17B2C62DC2}"/>
              </a:ext>
            </a:extLst>
          </p:cNvPr>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5532081" y="1954298"/>
            <a:ext cx="1227062" cy="1227062"/>
          </a:xfrm>
          <a:prstGeom prst="rect">
            <a:avLst/>
          </a:prstGeom>
        </p:spPr>
      </p:pic>
      <p:pic>
        <p:nvPicPr>
          <p:cNvPr id="18" name="Graphic 17" descr="Megaphone1 with solid fill">
            <a:extLst>
              <a:ext uri="{FF2B5EF4-FFF2-40B4-BE49-F238E27FC236}">
                <a16:creationId xmlns:a16="http://schemas.microsoft.com/office/drawing/2014/main" id="{B4BE5485-A94F-0772-66F6-35450A4170C9}"/>
              </a:ext>
            </a:extLst>
          </p:cNvPr>
          <p:cNvPicPr>
            <a:picLocks noChangeAspect="1"/>
          </p:cNvPicPr>
          <p:nvPr/>
        </p:nvPicPr>
        <p:blipFill>
          <a:blip r:embed="rId9">
            <a:extLst>
              <a:ext uri="{96DAC541-7B7A-43D3-8B79-37D633B846F1}">
                <asvg:svgBlip xmlns:asvg="http://schemas.microsoft.com/office/drawing/2016/SVG/main" r:embed="rId10"/>
              </a:ext>
            </a:extLst>
          </a:blip>
          <a:srcRect/>
          <a:stretch/>
        </p:blipFill>
        <p:spPr>
          <a:xfrm>
            <a:off x="7882615" y="1932149"/>
            <a:ext cx="1227062" cy="1227062"/>
          </a:xfrm>
          <a:prstGeom prst="rect">
            <a:avLst/>
          </a:prstGeom>
        </p:spPr>
      </p:pic>
      <p:graphicFrame>
        <p:nvGraphicFramePr>
          <p:cNvPr id="5" name="Table 4">
            <a:extLst>
              <a:ext uri="{FF2B5EF4-FFF2-40B4-BE49-F238E27FC236}">
                <a16:creationId xmlns:a16="http://schemas.microsoft.com/office/drawing/2014/main" id="{A4EA2FD0-7A77-BD3C-94AA-B0DDC387EF91}"/>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2548999283"/>
              </p:ext>
            </p:extLst>
          </p:nvPr>
        </p:nvGraphicFramePr>
        <p:xfrm>
          <a:off x="194530" y="4153630"/>
          <a:ext cx="9505056" cy="2120745"/>
        </p:xfrm>
        <a:graphic>
          <a:graphicData uri="http://schemas.openxmlformats.org/drawingml/2006/table">
            <a:tbl>
              <a:tblPr firstRow="1" bandRow="1">
                <a:tableStyleId>{5C22544A-7EE6-4342-B048-85BDC9FD1C3A}</a:tableStyleId>
              </a:tblPr>
              <a:tblGrid>
                <a:gridCol w="2376264">
                  <a:extLst>
                    <a:ext uri="{9D8B030D-6E8A-4147-A177-3AD203B41FA5}">
                      <a16:colId xmlns:a16="http://schemas.microsoft.com/office/drawing/2014/main" val="2253895316"/>
                    </a:ext>
                  </a:extLst>
                </a:gridCol>
                <a:gridCol w="2376264">
                  <a:extLst>
                    <a:ext uri="{9D8B030D-6E8A-4147-A177-3AD203B41FA5}">
                      <a16:colId xmlns:a16="http://schemas.microsoft.com/office/drawing/2014/main" val="4264704875"/>
                    </a:ext>
                  </a:extLst>
                </a:gridCol>
                <a:gridCol w="2376264">
                  <a:extLst>
                    <a:ext uri="{9D8B030D-6E8A-4147-A177-3AD203B41FA5}">
                      <a16:colId xmlns:a16="http://schemas.microsoft.com/office/drawing/2014/main" val="3576254633"/>
                    </a:ext>
                  </a:extLst>
                </a:gridCol>
                <a:gridCol w="2376264">
                  <a:extLst>
                    <a:ext uri="{9D8B030D-6E8A-4147-A177-3AD203B41FA5}">
                      <a16:colId xmlns:a16="http://schemas.microsoft.com/office/drawing/2014/main" val="2944815988"/>
                    </a:ext>
                  </a:extLst>
                </a:gridCol>
              </a:tblGrid>
              <a:tr h="1480665">
                <a:tc>
                  <a:txBody>
                    <a:bodyPr/>
                    <a:lstStyle/>
                    <a:p>
                      <a:endParaRPr lang="en-GB" b="1" dirty="0"/>
                    </a:p>
                  </a:txBody>
                  <a:tcPr>
                    <a:solidFill>
                      <a:srgbClr val="399930">
                        <a:alpha val="10196"/>
                      </a:srgbClr>
                    </a:solidFill>
                  </a:tcPr>
                </a:tc>
                <a:tc>
                  <a:txBody>
                    <a:bodyPr/>
                    <a:lstStyle/>
                    <a:p>
                      <a:endParaRPr lang="en-GB" b="1" dirty="0"/>
                    </a:p>
                  </a:txBody>
                  <a:tcPr>
                    <a:solidFill>
                      <a:srgbClr val="706F6F">
                        <a:alpha val="10196"/>
                      </a:srgbClr>
                    </a:solidFill>
                  </a:tcPr>
                </a:tc>
                <a:tc>
                  <a:txBody>
                    <a:bodyPr/>
                    <a:lstStyle/>
                    <a:p>
                      <a:endParaRPr lang="en-GB" b="1" dirty="0"/>
                    </a:p>
                  </a:txBody>
                  <a:tcPr>
                    <a:solidFill>
                      <a:srgbClr val="4194BD">
                        <a:alpha val="10196"/>
                      </a:srgbClr>
                    </a:solidFill>
                  </a:tcPr>
                </a:tc>
                <a:tc>
                  <a:txBody>
                    <a:bodyPr/>
                    <a:lstStyle/>
                    <a:p>
                      <a:endParaRPr lang="en-GB" b="1" dirty="0"/>
                    </a:p>
                  </a:txBody>
                  <a:tcPr>
                    <a:solidFill>
                      <a:srgbClr val="002060">
                        <a:alpha val="10196"/>
                      </a:srgbClr>
                    </a:solidFill>
                  </a:tcPr>
                </a:tc>
                <a:extLst>
                  <a:ext uri="{0D108BD9-81ED-4DB2-BD59-A6C34878D82A}">
                    <a16:rowId xmlns:a16="http://schemas.microsoft.com/office/drawing/2014/main" val="2653368735"/>
                  </a:ext>
                </a:extLst>
              </a:tr>
              <a:tr h="535560">
                <a:tc>
                  <a:txBody>
                    <a:bodyPr/>
                    <a:lstStyle/>
                    <a:p>
                      <a:pPr algn="ctr"/>
                      <a:r>
                        <a:rPr lang="en-GB" b="1" dirty="0">
                          <a:solidFill>
                            <a:schemeClr val="bg1"/>
                          </a:solidFill>
                        </a:rPr>
                        <a:t>Influencing</a:t>
                      </a:r>
                    </a:p>
                  </a:txBody>
                  <a:tcPr anchor="ctr">
                    <a:solidFill>
                      <a:srgbClr val="399930"/>
                    </a:solidFill>
                  </a:tcPr>
                </a:tc>
                <a:tc>
                  <a:txBody>
                    <a:bodyPr/>
                    <a:lstStyle/>
                    <a:p>
                      <a:pPr algn="ctr"/>
                      <a:r>
                        <a:rPr lang="en-GB" b="1" dirty="0">
                          <a:solidFill>
                            <a:schemeClr val="bg1"/>
                          </a:solidFill>
                        </a:rPr>
                        <a:t>Challenging</a:t>
                      </a:r>
                    </a:p>
                  </a:txBody>
                  <a:tcPr anchor="ctr">
                    <a:solidFill>
                      <a:srgbClr val="706F6F"/>
                    </a:solidFill>
                  </a:tcPr>
                </a:tc>
                <a:tc>
                  <a:txBody>
                    <a:bodyPr/>
                    <a:lstStyle/>
                    <a:p>
                      <a:pPr algn="ctr"/>
                      <a:r>
                        <a:rPr lang="en-GB" b="1" dirty="0">
                          <a:solidFill>
                            <a:schemeClr val="bg1"/>
                          </a:solidFill>
                        </a:rPr>
                        <a:t>Bringing people together</a:t>
                      </a:r>
                    </a:p>
                  </a:txBody>
                  <a:tcPr anchor="ctr">
                    <a:solidFill>
                      <a:srgbClr val="4194BD"/>
                    </a:solidFill>
                  </a:tcPr>
                </a:tc>
                <a:tc>
                  <a:txBody>
                    <a:bodyPr/>
                    <a:lstStyle/>
                    <a:p>
                      <a:pPr algn="ctr"/>
                      <a:r>
                        <a:rPr lang="en-GB" b="1" dirty="0">
                          <a:solidFill>
                            <a:schemeClr val="bg1"/>
                          </a:solidFill>
                        </a:rPr>
                        <a:t>Having difficult conversations</a:t>
                      </a:r>
                    </a:p>
                  </a:txBody>
                  <a:tcPr anchor="ctr">
                    <a:solidFill>
                      <a:srgbClr val="002060"/>
                    </a:solidFill>
                  </a:tcPr>
                </a:tc>
                <a:extLst>
                  <a:ext uri="{0D108BD9-81ED-4DB2-BD59-A6C34878D82A}">
                    <a16:rowId xmlns:a16="http://schemas.microsoft.com/office/drawing/2014/main" val="642601989"/>
                  </a:ext>
                </a:extLst>
              </a:tr>
            </a:tbl>
          </a:graphicData>
        </a:graphic>
      </p:graphicFrame>
      <p:pic>
        <p:nvPicPr>
          <p:cNvPr id="17" name="Graphic 16" descr="Boardroom with solid fill">
            <a:extLst>
              <a:ext uri="{FF2B5EF4-FFF2-40B4-BE49-F238E27FC236}">
                <a16:creationId xmlns:a16="http://schemas.microsoft.com/office/drawing/2014/main" id="{BAA56C68-2348-5139-117B-44A56156BD59}"/>
              </a:ext>
            </a:extLst>
          </p:cNvPr>
          <p:cNvPicPr>
            <a:picLocks noChangeAspect="1"/>
          </p:cNvPicPr>
          <p:nvPr/>
        </p:nvPicPr>
        <p:blipFill>
          <a:blip r:embed="rId11">
            <a:extLst>
              <a:ext uri="{96DAC541-7B7A-43D3-8B79-37D633B846F1}">
                <asvg:svgBlip xmlns:asvg="http://schemas.microsoft.com/office/drawing/2016/SVG/main" r:embed="rId12"/>
              </a:ext>
            </a:extLst>
          </a:blip>
          <a:srcRect/>
          <a:stretch/>
        </p:blipFill>
        <p:spPr>
          <a:xfrm>
            <a:off x="624966" y="4077072"/>
            <a:ext cx="1521334" cy="1521334"/>
          </a:xfrm>
          <a:prstGeom prst="rect">
            <a:avLst/>
          </a:prstGeom>
        </p:spPr>
      </p:pic>
      <p:pic>
        <p:nvPicPr>
          <p:cNvPr id="19" name="Graphic 18" descr="Questions with solid fill">
            <a:extLst>
              <a:ext uri="{FF2B5EF4-FFF2-40B4-BE49-F238E27FC236}">
                <a16:creationId xmlns:a16="http://schemas.microsoft.com/office/drawing/2014/main" id="{24A5E3D4-5207-6466-F1EB-A9F65D996967}"/>
              </a:ext>
            </a:extLst>
          </p:cNvPr>
          <p:cNvPicPr>
            <a:picLocks noChangeAspect="1"/>
          </p:cNvPicPr>
          <p:nvPr/>
        </p:nvPicPr>
        <p:blipFill>
          <a:blip r:embed="rId13">
            <a:extLst>
              <a:ext uri="{96DAC541-7B7A-43D3-8B79-37D633B846F1}">
                <asvg:svgBlip xmlns:asvg="http://schemas.microsoft.com/office/drawing/2016/SVG/main" r:embed="rId14"/>
              </a:ext>
            </a:extLst>
          </a:blip>
          <a:srcRect/>
          <a:stretch/>
        </p:blipFill>
        <p:spPr>
          <a:xfrm>
            <a:off x="3149874" y="4224208"/>
            <a:ext cx="1227062" cy="1227062"/>
          </a:xfrm>
          <a:prstGeom prst="rect">
            <a:avLst/>
          </a:prstGeom>
        </p:spPr>
      </p:pic>
      <p:pic>
        <p:nvPicPr>
          <p:cNvPr id="20" name="Graphic 19" descr="Meeting with solid fill">
            <a:extLst>
              <a:ext uri="{FF2B5EF4-FFF2-40B4-BE49-F238E27FC236}">
                <a16:creationId xmlns:a16="http://schemas.microsoft.com/office/drawing/2014/main" id="{8317156E-04FF-8561-DD9F-5ED8D1670ED7}"/>
              </a:ext>
            </a:extLst>
          </p:cNvPr>
          <p:cNvPicPr>
            <a:picLocks noChangeAspect="1"/>
          </p:cNvPicPr>
          <p:nvPr/>
        </p:nvPicPr>
        <p:blipFill>
          <a:blip r:embed="rId15">
            <a:extLst>
              <a:ext uri="{96DAC541-7B7A-43D3-8B79-37D633B846F1}">
                <asvg:svgBlip xmlns:asvg="http://schemas.microsoft.com/office/drawing/2016/SVG/main" r:embed="rId16"/>
              </a:ext>
            </a:extLst>
          </a:blip>
          <a:srcRect/>
          <a:stretch/>
        </p:blipFill>
        <p:spPr>
          <a:xfrm>
            <a:off x="5527646" y="4306025"/>
            <a:ext cx="1227062" cy="1227062"/>
          </a:xfrm>
          <a:prstGeom prst="rect">
            <a:avLst/>
          </a:prstGeom>
        </p:spPr>
      </p:pic>
      <p:pic>
        <p:nvPicPr>
          <p:cNvPr id="21" name="Graphic 20" descr="Chat with solid fill">
            <a:extLst>
              <a:ext uri="{FF2B5EF4-FFF2-40B4-BE49-F238E27FC236}">
                <a16:creationId xmlns:a16="http://schemas.microsoft.com/office/drawing/2014/main" id="{F4B45489-F077-5ABD-76DA-358535F68E64}"/>
              </a:ext>
            </a:extLst>
          </p:cNvPr>
          <p:cNvPicPr>
            <a:picLocks noChangeAspect="1"/>
          </p:cNvPicPr>
          <p:nvPr/>
        </p:nvPicPr>
        <p:blipFill>
          <a:blip r:embed="rId17">
            <a:extLst>
              <a:ext uri="{96DAC541-7B7A-43D3-8B79-37D633B846F1}">
                <asvg:svgBlip xmlns:asvg="http://schemas.microsoft.com/office/drawing/2016/SVG/main" r:embed="rId18"/>
              </a:ext>
            </a:extLst>
          </a:blip>
          <a:srcRect/>
          <a:stretch/>
        </p:blipFill>
        <p:spPr>
          <a:xfrm>
            <a:off x="7906836" y="4224208"/>
            <a:ext cx="1227062" cy="1227062"/>
          </a:xfrm>
          <a:prstGeom prst="rect">
            <a:avLst/>
          </a:prstGeom>
        </p:spPr>
      </p:pic>
    </p:spTree>
    <p:extLst>
      <p:ext uri="{BB962C8B-B14F-4D97-AF65-F5344CB8AC3E}">
        <p14:creationId xmlns:p14="http://schemas.microsoft.com/office/powerpoint/2010/main" val="3104172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chor="t"/>
          <a:lstStyle/>
          <a:p>
            <a:pPr>
              <a:defRPr/>
            </a:pPr>
            <a:r>
              <a:rPr lang="en-GB" dirty="0">
                <a:solidFill>
                  <a:schemeClr val="tx1"/>
                </a:solidFill>
                <a:cs typeface="+mj-cs"/>
              </a:rPr>
              <a:t>Leadership skillset:</a:t>
            </a:r>
            <a:br>
              <a:rPr lang="en-GB" dirty="0">
                <a:cs typeface="+mj-cs"/>
              </a:rPr>
            </a:br>
            <a:r>
              <a:rPr lang="en-GB" dirty="0">
                <a:cs typeface="+mj-cs"/>
              </a:rPr>
              <a:t>Network building</a:t>
            </a:r>
          </a:p>
        </p:txBody>
      </p:sp>
      <p:sp>
        <p:nvSpPr>
          <p:cNvPr id="16387" name="Rectangle 3"/>
          <p:cNvSpPr>
            <a:spLocks noGrp="1" noChangeArrowheads="1"/>
          </p:cNvSpPr>
          <p:nvPr>
            <p:ph idx="1"/>
          </p:nvPr>
        </p:nvSpPr>
        <p:spPr>
          <a:xfrm>
            <a:off x="495300" y="3068960"/>
            <a:ext cx="8562156" cy="2880320"/>
          </a:xfrm>
        </p:spPr>
        <p:txBody>
          <a:bodyPr/>
          <a:lstStyle/>
          <a:p>
            <a:pPr>
              <a:spcBef>
                <a:spcPts val="0"/>
              </a:spcBef>
              <a:spcAft>
                <a:spcPts val="1200"/>
              </a:spcAft>
              <a:defRPr/>
            </a:pPr>
            <a:r>
              <a:rPr lang="en-GB" sz="2200" dirty="0">
                <a:cs typeface="+mn-cs"/>
              </a:rPr>
              <a:t>Councillors are uniquely placed to be connectors</a:t>
            </a:r>
          </a:p>
          <a:p>
            <a:pPr>
              <a:spcBef>
                <a:spcPts val="0"/>
              </a:spcBef>
              <a:spcAft>
                <a:spcPts val="1200"/>
              </a:spcAft>
              <a:defRPr/>
            </a:pPr>
            <a:r>
              <a:rPr lang="en-GB" sz="2200" dirty="0">
                <a:cs typeface="+mn-cs"/>
              </a:rPr>
              <a:t>Looking at the whole system</a:t>
            </a:r>
          </a:p>
          <a:p>
            <a:pPr>
              <a:spcBef>
                <a:spcPts val="0"/>
              </a:spcBef>
              <a:spcAft>
                <a:spcPts val="1200"/>
              </a:spcAft>
              <a:defRPr/>
            </a:pPr>
            <a:r>
              <a:rPr lang="en-GB" sz="2200" dirty="0">
                <a:cs typeface="+mn-cs"/>
              </a:rPr>
              <a:t>Bringing together officers, partners and the public</a:t>
            </a:r>
          </a:p>
          <a:p>
            <a:pPr>
              <a:spcBef>
                <a:spcPts val="0"/>
              </a:spcBef>
              <a:spcAft>
                <a:spcPts val="1200"/>
              </a:spcAft>
              <a:defRPr/>
            </a:pPr>
            <a:r>
              <a:rPr lang="en-GB" sz="2200" dirty="0">
                <a:cs typeface="+mn-cs"/>
              </a:rPr>
              <a:t>Working in formal partnership structures</a:t>
            </a:r>
          </a:p>
          <a:p>
            <a:pPr>
              <a:spcBef>
                <a:spcPts val="0"/>
              </a:spcBef>
              <a:spcAft>
                <a:spcPts val="1200"/>
              </a:spcAft>
              <a:defRPr/>
            </a:pPr>
            <a:r>
              <a:rPr lang="en-GB" sz="2200" dirty="0">
                <a:cs typeface="+mn-cs"/>
              </a:rPr>
              <a:t>Interpersonal skills</a:t>
            </a:r>
          </a:p>
          <a:p>
            <a:pPr>
              <a:spcBef>
                <a:spcPts val="0"/>
              </a:spcBef>
              <a:spcAft>
                <a:spcPts val="1200"/>
              </a:spcAft>
              <a:defRPr/>
            </a:pPr>
            <a:r>
              <a:rPr lang="en-GB" sz="2200" dirty="0">
                <a:cs typeface="+mn-cs"/>
              </a:rPr>
              <a:t>Relationships across sectors</a:t>
            </a:r>
          </a:p>
          <a:p>
            <a:pPr>
              <a:defRPr/>
            </a:pPr>
            <a:endParaRPr lang="en-GB" sz="2200" dirty="0">
              <a:cs typeface="+mn-cs"/>
            </a:endParaRPr>
          </a:p>
          <a:p>
            <a:pPr>
              <a:defRPr/>
            </a:pPr>
            <a:endParaRPr lang="en-GB" sz="2200" dirty="0">
              <a:cs typeface="+mn-cs"/>
            </a:endParaRPr>
          </a:p>
        </p:txBody>
      </p:sp>
      <p:pic>
        <p:nvPicPr>
          <p:cNvPr id="2" name="Graphic 1" descr="Connections with solid fill">
            <a:extLst>
              <a:ext uri="{FF2B5EF4-FFF2-40B4-BE49-F238E27FC236}">
                <a16:creationId xmlns:a16="http://schemas.microsoft.com/office/drawing/2014/main" id="{2E6496D2-2D6D-C8CF-41D6-63FD168B3C6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934128" y="421522"/>
            <a:ext cx="2091156" cy="2091156"/>
          </a:xfrm>
          <a:prstGeom prst="rect">
            <a:avLst/>
          </a:prstGeom>
        </p:spPr>
      </p:pic>
    </p:spTree>
    <p:extLst>
      <p:ext uri="{BB962C8B-B14F-4D97-AF65-F5344CB8AC3E}">
        <p14:creationId xmlns:p14="http://schemas.microsoft.com/office/powerpoint/2010/main" val="322823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84200" y="1380132"/>
            <a:ext cx="8562156" cy="1328788"/>
          </a:xfrm>
        </p:spPr>
        <p:txBody>
          <a:bodyPr anchor="t"/>
          <a:lstStyle/>
          <a:p>
            <a:pPr>
              <a:defRPr/>
            </a:pPr>
            <a:r>
              <a:rPr lang="en-GB" dirty="0">
                <a:solidFill>
                  <a:schemeClr val="tx1"/>
                </a:solidFill>
                <a:cs typeface="+mj-cs"/>
              </a:rPr>
              <a:t>Leadership skillset:</a:t>
            </a:r>
            <a:br>
              <a:rPr lang="en-GB" dirty="0">
                <a:cs typeface="+mj-cs"/>
              </a:rPr>
            </a:br>
            <a:r>
              <a:rPr lang="en-GB" dirty="0">
                <a:solidFill>
                  <a:srgbClr val="008593"/>
                </a:solidFill>
                <a:cs typeface="+mj-cs"/>
              </a:rPr>
              <a:t>Political skills</a:t>
            </a:r>
          </a:p>
        </p:txBody>
      </p:sp>
      <p:sp>
        <p:nvSpPr>
          <p:cNvPr id="16387" name="Rectangle 3"/>
          <p:cNvSpPr>
            <a:spLocks noGrp="1" noChangeArrowheads="1"/>
          </p:cNvSpPr>
          <p:nvPr>
            <p:ph idx="1"/>
          </p:nvPr>
        </p:nvSpPr>
        <p:spPr>
          <a:xfrm>
            <a:off x="495300" y="3068960"/>
            <a:ext cx="8562156" cy="2880320"/>
          </a:xfrm>
        </p:spPr>
        <p:txBody>
          <a:bodyPr/>
          <a:lstStyle/>
          <a:p>
            <a:pPr>
              <a:spcBef>
                <a:spcPts val="0"/>
              </a:spcBef>
              <a:spcAft>
                <a:spcPts val="1200"/>
              </a:spcAft>
              <a:defRPr/>
            </a:pPr>
            <a:r>
              <a:rPr lang="en-GB" sz="2200" dirty="0">
                <a:cs typeface="+mn-cs"/>
              </a:rPr>
              <a:t>Political environment, demonstrating awareness and understanding</a:t>
            </a:r>
          </a:p>
          <a:p>
            <a:pPr>
              <a:spcBef>
                <a:spcPts val="0"/>
              </a:spcBef>
              <a:spcAft>
                <a:spcPts val="1200"/>
              </a:spcAft>
              <a:defRPr/>
            </a:pPr>
            <a:r>
              <a:rPr lang="en-GB" sz="2200" dirty="0">
                <a:cs typeface="+mn-cs"/>
              </a:rPr>
              <a:t>Healthy local democracy, civility in public life</a:t>
            </a:r>
          </a:p>
          <a:p>
            <a:pPr>
              <a:spcBef>
                <a:spcPts val="0"/>
              </a:spcBef>
              <a:spcAft>
                <a:spcPts val="1200"/>
              </a:spcAft>
              <a:defRPr/>
            </a:pPr>
            <a:r>
              <a:rPr lang="en-GB" sz="2200" dirty="0">
                <a:cs typeface="+mn-cs"/>
              </a:rPr>
              <a:t>How the community engages with local politics</a:t>
            </a:r>
          </a:p>
          <a:p>
            <a:pPr>
              <a:spcBef>
                <a:spcPts val="0"/>
              </a:spcBef>
              <a:spcAft>
                <a:spcPts val="1200"/>
              </a:spcAft>
              <a:defRPr/>
            </a:pPr>
            <a:r>
              <a:rPr lang="en-GB" sz="2200" dirty="0">
                <a:cs typeface="+mn-cs"/>
              </a:rPr>
              <a:t>Valuing all councillors of all parties, across boundaries</a:t>
            </a:r>
          </a:p>
          <a:p>
            <a:pPr>
              <a:spcBef>
                <a:spcPts val="0"/>
              </a:spcBef>
              <a:spcAft>
                <a:spcPts val="1200"/>
              </a:spcAft>
              <a:defRPr/>
            </a:pPr>
            <a:r>
              <a:rPr lang="en-GB" sz="2200" dirty="0">
                <a:cs typeface="+mn-cs"/>
              </a:rPr>
              <a:t>Your values and vision</a:t>
            </a:r>
          </a:p>
          <a:p>
            <a:pPr>
              <a:defRPr/>
            </a:pPr>
            <a:endParaRPr lang="en-GB" sz="2200" dirty="0">
              <a:cs typeface="+mn-cs"/>
            </a:endParaRPr>
          </a:p>
        </p:txBody>
      </p:sp>
      <p:pic>
        <p:nvPicPr>
          <p:cNvPr id="2" name="Graphic 1" descr="Ribbon with solid fill">
            <a:extLst>
              <a:ext uri="{FF2B5EF4-FFF2-40B4-BE49-F238E27FC236}">
                <a16:creationId xmlns:a16="http://schemas.microsoft.com/office/drawing/2014/main" id="{2E6496D2-2D6D-C8CF-41D6-63FD168B3C63}"/>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7061286" y="584048"/>
            <a:ext cx="1836840" cy="1836840"/>
          </a:xfrm>
          <a:prstGeom prst="rect">
            <a:avLst/>
          </a:prstGeom>
        </p:spPr>
      </p:pic>
    </p:spTree>
    <p:extLst>
      <p:ext uri="{BB962C8B-B14F-4D97-AF65-F5344CB8AC3E}">
        <p14:creationId xmlns:p14="http://schemas.microsoft.com/office/powerpoint/2010/main" val="20938699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84200" y="1380132"/>
            <a:ext cx="8562156" cy="1328788"/>
          </a:xfrm>
        </p:spPr>
        <p:txBody>
          <a:bodyPr anchor="t"/>
          <a:lstStyle/>
          <a:p>
            <a:pPr>
              <a:defRPr/>
            </a:pPr>
            <a:r>
              <a:rPr lang="en-GB" dirty="0">
                <a:solidFill>
                  <a:schemeClr val="tx1"/>
                </a:solidFill>
                <a:cs typeface="+mj-cs"/>
              </a:rPr>
              <a:t>Leadership skillset:</a:t>
            </a:r>
            <a:br>
              <a:rPr lang="en-GB" dirty="0">
                <a:cs typeface="+mj-cs"/>
              </a:rPr>
            </a:br>
            <a:r>
              <a:rPr lang="en-GB" dirty="0">
                <a:solidFill>
                  <a:srgbClr val="FC6317"/>
                </a:solidFill>
                <a:cs typeface="+mj-cs"/>
              </a:rPr>
              <a:t>Community engagement</a:t>
            </a:r>
          </a:p>
        </p:txBody>
      </p:sp>
      <p:sp>
        <p:nvSpPr>
          <p:cNvPr id="16387" name="Rectangle 3"/>
          <p:cNvSpPr>
            <a:spLocks noGrp="1" noChangeArrowheads="1"/>
          </p:cNvSpPr>
          <p:nvPr>
            <p:ph idx="1"/>
          </p:nvPr>
        </p:nvSpPr>
        <p:spPr>
          <a:xfrm>
            <a:off x="495300" y="3068960"/>
            <a:ext cx="8562156" cy="3204992"/>
          </a:xfrm>
        </p:spPr>
        <p:txBody>
          <a:bodyPr/>
          <a:lstStyle/>
          <a:p>
            <a:pPr>
              <a:spcBef>
                <a:spcPts val="0"/>
              </a:spcBef>
              <a:spcAft>
                <a:spcPts val="1200"/>
              </a:spcAft>
              <a:defRPr/>
            </a:pPr>
            <a:r>
              <a:rPr lang="en-GB" sz="2200" dirty="0">
                <a:cs typeface="+mn-cs"/>
              </a:rPr>
              <a:t>Key to local leadership, keeping up to date with local concerns and understanding local needs</a:t>
            </a:r>
          </a:p>
          <a:p>
            <a:pPr>
              <a:spcBef>
                <a:spcPts val="0"/>
              </a:spcBef>
              <a:spcAft>
                <a:spcPts val="1200"/>
              </a:spcAft>
              <a:defRPr/>
            </a:pPr>
            <a:r>
              <a:rPr lang="en-GB" sz="2200" dirty="0">
                <a:cs typeface="+mn-cs"/>
              </a:rPr>
              <a:t>Represent all voices within the local community, irrespective of political views</a:t>
            </a:r>
          </a:p>
          <a:p>
            <a:pPr>
              <a:spcBef>
                <a:spcPts val="0"/>
              </a:spcBef>
              <a:spcAft>
                <a:spcPts val="1200"/>
              </a:spcAft>
              <a:defRPr/>
            </a:pPr>
            <a:r>
              <a:rPr lang="en-GB" sz="2200" dirty="0">
                <a:cs typeface="+mn-cs"/>
              </a:rPr>
              <a:t>Facilitating meetings and social media skills</a:t>
            </a:r>
          </a:p>
          <a:p>
            <a:pPr>
              <a:spcBef>
                <a:spcPts val="0"/>
              </a:spcBef>
              <a:spcAft>
                <a:spcPts val="1200"/>
              </a:spcAft>
              <a:defRPr/>
            </a:pPr>
            <a:r>
              <a:rPr lang="en-GB" sz="2200" dirty="0">
                <a:cs typeface="+mn-cs"/>
              </a:rPr>
              <a:t>Working with diverse communities</a:t>
            </a:r>
          </a:p>
          <a:p>
            <a:pPr>
              <a:spcBef>
                <a:spcPts val="0"/>
              </a:spcBef>
              <a:spcAft>
                <a:spcPts val="1200"/>
              </a:spcAft>
              <a:defRPr/>
            </a:pPr>
            <a:r>
              <a:rPr lang="en-GB" sz="2200" dirty="0">
                <a:cs typeface="+mn-cs"/>
              </a:rPr>
              <a:t>Engaging seldom-heard groups</a:t>
            </a:r>
          </a:p>
          <a:p>
            <a:pPr>
              <a:defRPr/>
            </a:pPr>
            <a:endParaRPr lang="en-GB" sz="2200" dirty="0">
              <a:cs typeface="+mn-cs"/>
            </a:endParaRPr>
          </a:p>
        </p:txBody>
      </p:sp>
      <p:pic>
        <p:nvPicPr>
          <p:cNvPr id="2" name="Graphic 1" descr="Group brainstorm with solid fill">
            <a:extLst>
              <a:ext uri="{FF2B5EF4-FFF2-40B4-BE49-F238E27FC236}">
                <a16:creationId xmlns:a16="http://schemas.microsoft.com/office/drawing/2014/main" id="{2E6496D2-2D6D-C8CF-41D6-63FD168B3C63}"/>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7061286" y="584048"/>
            <a:ext cx="1836840" cy="1836840"/>
          </a:xfrm>
          <a:prstGeom prst="rect">
            <a:avLst/>
          </a:prstGeom>
        </p:spPr>
      </p:pic>
    </p:spTree>
    <p:extLst>
      <p:ext uri="{BB962C8B-B14F-4D97-AF65-F5344CB8AC3E}">
        <p14:creationId xmlns:p14="http://schemas.microsoft.com/office/powerpoint/2010/main" val="2368226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84200" y="1380132"/>
            <a:ext cx="8562156" cy="1328788"/>
          </a:xfrm>
        </p:spPr>
        <p:txBody>
          <a:bodyPr anchor="t"/>
          <a:lstStyle/>
          <a:p>
            <a:pPr>
              <a:defRPr/>
            </a:pPr>
            <a:r>
              <a:rPr lang="en-GB" dirty="0">
                <a:solidFill>
                  <a:schemeClr val="tx1"/>
                </a:solidFill>
                <a:cs typeface="+mj-cs"/>
              </a:rPr>
              <a:t>Leadership skillset:</a:t>
            </a:r>
            <a:br>
              <a:rPr lang="en-GB" dirty="0">
                <a:cs typeface="+mj-cs"/>
              </a:rPr>
            </a:br>
            <a:r>
              <a:rPr lang="en-GB" dirty="0">
                <a:solidFill>
                  <a:srgbClr val="DF006E"/>
                </a:solidFill>
                <a:cs typeface="+mj-cs"/>
              </a:rPr>
              <a:t>Communicating with </a:t>
            </a:r>
            <a:br>
              <a:rPr lang="en-GB" dirty="0">
                <a:solidFill>
                  <a:srgbClr val="DF006E"/>
                </a:solidFill>
                <a:cs typeface="+mj-cs"/>
              </a:rPr>
            </a:br>
            <a:r>
              <a:rPr lang="en-GB" dirty="0">
                <a:solidFill>
                  <a:srgbClr val="DF006E"/>
                </a:solidFill>
                <a:cs typeface="+mj-cs"/>
              </a:rPr>
              <a:t>the community</a:t>
            </a:r>
          </a:p>
        </p:txBody>
      </p:sp>
      <p:sp>
        <p:nvSpPr>
          <p:cNvPr id="16387" name="Rectangle 3"/>
          <p:cNvSpPr>
            <a:spLocks noGrp="1" noChangeArrowheads="1"/>
          </p:cNvSpPr>
          <p:nvPr>
            <p:ph idx="1"/>
          </p:nvPr>
        </p:nvSpPr>
        <p:spPr>
          <a:xfrm>
            <a:off x="495300" y="3573016"/>
            <a:ext cx="8562156" cy="2700936"/>
          </a:xfrm>
        </p:spPr>
        <p:txBody>
          <a:bodyPr/>
          <a:lstStyle/>
          <a:p>
            <a:pPr>
              <a:spcBef>
                <a:spcPts val="0"/>
              </a:spcBef>
              <a:spcAft>
                <a:spcPts val="1200"/>
              </a:spcAft>
              <a:defRPr/>
            </a:pPr>
            <a:r>
              <a:rPr lang="en-GB" sz="2200" dirty="0">
                <a:cs typeface="+mn-cs"/>
              </a:rPr>
              <a:t>Regular and effective communication</a:t>
            </a:r>
          </a:p>
          <a:p>
            <a:pPr>
              <a:spcBef>
                <a:spcPts val="0"/>
              </a:spcBef>
              <a:spcAft>
                <a:spcPts val="1200"/>
              </a:spcAft>
              <a:defRPr/>
            </a:pPr>
            <a:r>
              <a:rPr lang="en-GB" sz="2200" dirty="0">
                <a:cs typeface="+mn-cs"/>
              </a:rPr>
              <a:t>Councillors share important messages with residents e.g. new initiatives</a:t>
            </a:r>
          </a:p>
          <a:p>
            <a:pPr>
              <a:spcBef>
                <a:spcPts val="0"/>
              </a:spcBef>
              <a:spcAft>
                <a:spcPts val="1200"/>
              </a:spcAft>
              <a:defRPr/>
            </a:pPr>
            <a:r>
              <a:rPr lang="en-GB" sz="2200" dirty="0">
                <a:cs typeface="+mn-cs"/>
              </a:rPr>
              <a:t>Public speaking, narrative and storytelling</a:t>
            </a:r>
          </a:p>
          <a:p>
            <a:pPr>
              <a:spcBef>
                <a:spcPts val="0"/>
              </a:spcBef>
              <a:spcAft>
                <a:spcPts val="1200"/>
              </a:spcAft>
              <a:defRPr/>
            </a:pPr>
            <a:r>
              <a:rPr lang="en-GB" sz="2200" dirty="0">
                <a:cs typeface="+mn-cs"/>
              </a:rPr>
              <a:t>Thinking about different media channels</a:t>
            </a:r>
          </a:p>
        </p:txBody>
      </p:sp>
      <p:pic>
        <p:nvPicPr>
          <p:cNvPr id="2" name="Graphic 1" descr="Megaphone1 with solid fill">
            <a:extLst>
              <a:ext uri="{FF2B5EF4-FFF2-40B4-BE49-F238E27FC236}">
                <a16:creationId xmlns:a16="http://schemas.microsoft.com/office/drawing/2014/main" id="{2E6496D2-2D6D-C8CF-41D6-63FD168B3C63}"/>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7061286" y="584048"/>
            <a:ext cx="1836840" cy="1836840"/>
          </a:xfrm>
          <a:prstGeom prst="rect">
            <a:avLst/>
          </a:prstGeom>
        </p:spPr>
      </p:pic>
    </p:spTree>
    <p:extLst>
      <p:ext uri="{BB962C8B-B14F-4D97-AF65-F5344CB8AC3E}">
        <p14:creationId xmlns:p14="http://schemas.microsoft.com/office/powerpoint/2010/main" val="3982449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84200" y="1380132"/>
            <a:ext cx="8562156" cy="1328788"/>
          </a:xfrm>
        </p:spPr>
        <p:txBody>
          <a:bodyPr anchor="t"/>
          <a:lstStyle/>
          <a:p>
            <a:pPr>
              <a:defRPr/>
            </a:pPr>
            <a:r>
              <a:rPr lang="en-GB" dirty="0">
                <a:solidFill>
                  <a:schemeClr val="tx1"/>
                </a:solidFill>
                <a:cs typeface="+mj-cs"/>
              </a:rPr>
              <a:t>Leadership skillset:</a:t>
            </a:r>
            <a:br>
              <a:rPr lang="en-GB" dirty="0">
                <a:cs typeface="+mj-cs"/>
              </a:rPr>
            </a:br>
            <a:r>
              <a:rPr lang="en-GB" dirty="0">
                <a:solidFill>
                  <a:srgbClr val="399930"/>
                </a:solidFill>
                <a:cs typeface="+mj-cs"/>
              </a:rPr>
              <a:t>Influencing</a:t>
            </a:r>
          </a:p>
        </p:txBody>
      </p:sp>
      <p:pic>
        <p:nvPicPr>
          <p:cNvPr id="2" name="Graphic 1" descr="Boardroom with solid fill">
            <a:extLst>
              <a:ext uri="{FF2B5EF4-FFF2-40B4-BE49-F238E27FC236}">
                <a16:creationId xmlns:a16="http://schemas.microsoft.com/office/drawing/2014/main" id="{2E6496D2-2D6D-C8CF-41D6-63FD168B3C63}"/>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6901956" y="424718"/>
            <a:ext cx="2155500" cy="2155500"/>
          </a:xfrm>
          <a:prstGeom prst="rect">
            <a:avLst/>
          </a:prstGeom>
        </p:spPr>
      </p:pic>
      <p:sp>
        <p:nvSpPr>
          <p:cNvPr id="5" name="Rectangle 3">
            <a:extLst>
              <a:ext uri="{FF2B5EF4-FFF2-40B4-BE49-F238E27FC236}">
                <a16:creationId xmlns:a16="http://schemas.microsoft.com/office/drawing/2014/main" id="{74BD032C-FB8C-A244-F620-65A1EDDA8B20}"/>
              </a:ext>
            </a:extLst>
          </p:cNvPr>
          <p:cNvSpPr txBox="1">
            <a:spLocks noChangeArrowheads="1"/>
          </p:cNvSpPr>
          <p:nvPr/>
        </p:nvSpPr>
        <p:spPr bwMode="auto">
          <a:xfrm>
            <a:off x="495300" y="3068960"/>
            <a:ext cx="8562156" cy="32049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a:spcBef>
                <a:spcPts val="0"/>
              </a:spcBef>
              <a:spcAft>
                <a:spcPts val="1200"/>
              </a:spcAft>
              <a:defRPr/>
            </a:pPr>
            <a:r>
              <a:rPr lang="en-GB" sz="2200" b="0" kern="0" dirty="0">
                <a:cs typeface="+mn-cs"/>
              </a:rPr>
              <a:t>Negotiation and diplomacy to help get things done</a:t>
            </a:r>
          </a:p>
          <a:p>
            <a:pPr>
              <a:spcBef>
                <a:spcPts val="0"/>
              </a:spcBef>
              <a:spcAft>
                <a:spcPts val="1200"/>
              </a:spcAft>
              <a:defRPr/>
            </a:pPr>
            <a:r>
              <a:rPr lang="en-GB" sz="2200" b="0" kern="0" dirty="0">
                <a:cs typeface="+mn-cs"/>
              </a:rPr>
              <a:t>Sharing of power and resources</a:t>
            </a:r>
          </a:p>
          <a:p>
            <a:pPr>
              <a:spcBef>
                <a:spcPts val="0"/>
              </a:spcBef>
              <a:spcAft>
                <a:spcPts val="1200"/>
              </a:spcAft>
              <a:defRPr/>
            </a:pPr>
            <a:r>
              <a:rPr lang="en-GB" sz="2200" b="0" kern="0" dirty="0">
                <a:cs typeface="+mn-cs"/>
              </a:rPr>
              <a:t>‘Soft power’ and relationships</a:t>
            </a:r>
          </a:p>
          <a:p>
            <a:pPr>
              <a:spcBef>
                <a:spcPts val="0"/>
              </a:spcBef>
              <a:spcAft>
                <a:spcPts val="1200"/>
              </a:spcAft>
              <a:defRPr/>
            </a:pPr>
            <a:r>
              <a:rPr lang="en-GB" sz="2200" b="0" kern="0" dirty="0">
                <a:cs typeface="+mn-cs"/>
              </a:rPr>
              <a:t>Contributing to live issues</a:t>
            </a:r>
          </a:p>
          <a:p>
            <a:pPr>
              <a:spcBef>
                <a:spcPts val="0"/>
              </a:spcBef>
              <a:spcAft>
                <a:spcPts val="1200"/>
              </a:spcAft>
              <a:defRPr/>
            </a:pPr>
            <a:r>
              <a:rPr lang="en-GB" sz="2200" b="0" kern="0" dirty="0">
                <a:cs typeface="+mn-cs"/>
              </a:rPr>
              <a:t>Representing resident views</a:t>
            </a:r>
          </a:p>
          <a:p>
            <a:pPr>
              <a:spcBef>
                <a:spcPts val="0"/>
              </a:spcBef>
              <a:spcAft>
                <a:spcPts val="1200"/>
              </a:spcAft>
              <a:defRPr/>
            </a:pPr>
            <a:r>
              <a:rPr lang="en-GB" sz="2200" b="0" kern="0" dirty="0">
                <a:cs typeface="+mn-cs"/>
              </a:rPr>
              <a:t>Importance of listening and constructive challenge</a:t>
            </a:r>
          </a:p>
        </p:txBody>
      </p:sp>
    </p:spTree>
    <p:extLst>
      <p:ext uri="{BB962C8B-B14F-4D97-AF65-F5344CB8AC3E}">
        <p14:creationId xmlns:p14="http://schemas.microsoft.com/office/powerpoint/2010/main" val="3284682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84200" y="1380132"/>
            <a:ext cx="8562156" cy="1328788"/>
          </a:xfrm>
        </p:spPr>
        <p:txBody>
          <a:bodyPr anchor="t"/>
          <a:lstStyle/>
          <a:p>
            <a:pPr>
              <a:defRPr/>
            </a:pPr>
            <a:r>
              <a:rPr lang="en-GB" dirty="0">
                <a:solidFill>
                  <a:schemeClr val="tx1"/>
                </a:solidFill>
                <a:cs typeface="+mj-cs"/>
              </a:rPr>
              <a:t>Leadership skillset:</a:t>
            </a:r>
            <a:br>
              <a:rPr lang="en-GB" dirty="0">
                <a:cs typeface="+mj-cs"/>
              </a:rPr>
            </a:br>
            <a:r>
              <a:rPr lang="en-GB" dirty="0">
                <a:solidFill>
                  <a:srgbClr val="706F6F"/>
                </a:solidFill>
                <a:cs typeface="+mj-cs"/>
              </a:rPr>
              <a:t>Challenging</a:t>
            </a:r>
          </a:p>
        </p:txBody>
      </p:sp>
      <p:pic>
        <p:nvPicPr>
          <p:cNvPr id="2" name="Graphic 1" descr="Questions with solid fill">
            <a:extLst>
              <a:ext uri="{FF2B5EF4-FFF2-40B4-BE49-F238E27FC236}">
                <a16:creationId xmlns:a16="http://schemas.microsoft.com/office/drawing/2014/main" id="{2E6496D2-2D6D-C8CF-41D6-63FD168B3C63}"/>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7061286" y="584048"/>
            <a:ext cx="1836840" cy="1836840"/>
          </a:xfrm>
          <a:prstGeom prst="rect">
            <a:avLst/>
          </a:prstGeom>
        </p:spPr>
      </p:pic>
      <p:sp>
        <p:nvSpPr>
          <p:cNvPr id="5" name="Rectangle 3">
            <a:extLst>
              <a:ext uri="{FF2B5EF4-FFF2-40B4-BE49-F238E27FC236}">
                <a16:creationId xmlns:a16="http://schemas.microsoft.com/office/drawing/2014/main" id="{74BD032C-FB8C-A244-F620-65A1EDDA8B20}"/>
              </a:ext>
            </a:extLst>
          </p:cNvPr>
          <p:cNvSpPr txBox="1">
            <a:spLocks noChangeArrowheads="1"/>
          </p:cNvSpPr>
          <p:nvPr/>
        </p:nvSpPr>
        <p:spPr bwMode="auto">
          <a:xfrm>
            <a:off x="495300" y="3068960"/>
            <a:ext cx="8562156" cy="32049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a:spcBef>
                <a:spcPts val="0"/>
              </a:spcBef>
              <a:spcAft>
                <a:spcPts val="1200"/>
              </a:spcAft>
              <a:defRPr/>
            </a:pPr>
            <a:r>
              <a:rPr lang="en-GB" sz="2200" b="0" kern="0" dirty="0">
                <a:cs typeface="+mn-cs"/>
              </a:rPr>
              <a:t>Councillors contribute to good governance</a:t>
            </a:r>
          </a:p>
          <a:p>
            <a:pPr>
              <a:spcBef>
                <a:spcPts val="0"/>
              </a:spcBef>
              <a:spcAft>
                <a:spcPts val="1200"/>
              </a:spcAft>
              <a:defRPr/>
            </a:pPr>
            <a:r>
              <a:rPr lang="en-GB" sz="2200" b="0" kern="0" dirty="0">
                <a:cs typeface="+mn-cs"/>
              </a:rPr>
              <a:t>Being a critical friend</a:t>
            </a:r>
          </a:p>
          <a:p>
            <a:pPr>
              <a:spcBef>
                <a:spcPts val="0"/>
              </a:spcBef>
              <a:spcAft>
                <a:spcPts val="1200"/>
              </a:spcAft>
              <a:defRPr/>
            </a:pPr>
            <a:r>
              <a:rPr lang="en-GB" sz="2200" b="0" kern="0" dirty="0">
                <a:cs typeface="+mn-cs"/>
              </a:rPr>
              <a:t>Inviting decision makers to give public accounts </a:t>
            </a:r>
          </a:p>
          <a:p>
            <a:pPr>
              <a:spcBef>
                <a:spcPts val="0"/>
              </a:spcBef>
              <a:spcAft>
                <a:spcPts val="1200"/>
              </a:spcAft>
              <a:defRPr/>
            </a:pPr>
            <a:r>
              <a:rPr lang="en-GB" sz="2200" b="0" kern="0" dirty="0">
                <a:cs typeface="+mn-cs"/>
              </a:rPr>
              <a:t>Constructive feedback</a:t>
            </a:r>
          </a:p>
          <a:p>
            <a:pPr>
              <a:spcBef>
                <a:spcPts val="0"/>
              </a:spcBef>
              <a:spcAft>
                <a:spcPts val="1200"/>
              </a:spcAft>
              <a:defRPr/>
            </a:pPr>
            <a:r>
              <a:rPr lang="en-GB" sz="2200" b="0" kern="0" dirty="0">
                <a:cs typeface="+mn-cs"/>
              </a:rPr>
              <a:t>Challenge toxic culture and model positive behaviour</a:t>
            </a:r>
          </a:p>
          <a:p>
            <a:pPr>
              <a:spcBef>
                <a:spcPts val="0"/>
              </a:spcBef>
              <a:spcAft>
                <a:spcPts val="1200"/>
              </a:spcAft>
              <a:defRPr/>
            </a:pPr>
            <a:r>
              <a:rPr lang="en-GB" sz="2200" b="0" kern="0" dirty="0">
                <a:cs typeface="+mn-cs"/>
              </a:rPr>
              <a:t>Listening, analysis, and concise contributions</a:t>
            </a:r>
          </a:p>
        </p:txBody>
      </p:sp>
    </p:spTree>
    <p:extLst>
      <p:ext uri="{BB962C8B-B14F-4D97-AF65-F5344CB8AC3E}">
        <p14:creationId xmlns:p14="http://schemas.microsoft.com/office/powerpoint/2010/main" val="11933641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84200" y="1380132"/>
            <a:ext cx="8562156" cy="1328788"/>
          </a:xfrm>
        </p:spPr>
        <p:txBody>
          <a:bodyPr anchor="t"/>
          <a:lstStyle/>
          <a:p>
            <a:pPr>
              <a:defRPr/>
            </a:pPr>
            <a:r>
              <a:rPr lang="en-GB" dirty="0">
                <a:solidFill>
                  <a:schemeClr val="tx1"/>
                </a:solidFill>
                <a:cs typeface="+mj-cs"/>
              </a:rPr>
              <a:t>Leadership skillset:</a:t>
            </a:r>
            <a:br>
              <a:rPr lang="en-GB" dirty="0">
                <a:cs typeface="+mj-cs"/>
              </a:rPr>
            </a:br>
            <a:r>
              <a:rPr lang="en-GB" dirty="0">
                <a:solidFill>
                  <a:srgbClr val="4194BD"/>
                </a:solidFill>
                <a:cs typeface="+mj-cs"/>
              </a:rPr>
              <a:t>Bringing people together</a:t>
            </a:r>
          </a:p>
        </p:txBody>
      </p:sp>
      <p:pic>
        <p:nvPicPr>
          <p:cNvPr id="2" name="Graphic 1" descr="Meeting with solid fill">
            <a:extLst>
              <a:ext uri="{FF2B5EF4-FFF2-40B4-BE49-F238E27FC236}">
                <a16:creationId xmlns:a16="http://schemas.microsoft.com/office/drawing/2014/main" id="{2E6496D2-2D6D-C8CF-41D6-63FD168B3C63}"/>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7061286" y="584048"/>
            <a:ext cx="1836840" cy="1836840"/>
          </a:xfrm>
          <a:prstGeom prst="rect">
            <a:avLst/>
          </a:prstGeom>
        </p:spPr>
      </p:pic>
      <p:sp>
        <p:nvSpPr>
          <p:cNvPr id="5" name="Rectangle 3">
            <a:extLst>
              <a:ext uri="{FF2B5EF4-FFF2-40B4-BE49-F238E27FC236}">
                <a16:creationId xmlns:a16="http://schemas.microsoft.com/office/drawing/2014/main" id="{74BD032C-FB8C-A244-F620-65A1EDDA8B20}"/>
              </a:ext>
            </a:extLst>
          </p:cNvPr>
          <p:cNvSpPr txBox="1">
            <a:spLocks noChangeArrowheads="1"/>
          </p:cNvSpPr>
          <p:nvPr/>
        </p:nvSpPr>
        <p:spPr bwMode="auto">
          <a:xfrm>
            <a:off x="495300" y="3068960"/>
            <a:ext cx="8562156" cy="32049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a:spcBef>
                <a:spcPts val="0"/>
              </a:spcBef>
              <a:spcAft>
                <a:spcPts val="1200"/>
              </a:spcAft>
              <a:defRPr/>
            </a:pPr>
            <a:r>
              <a:rPr lang="en-GB" sz="2200" b="0" kern="0" dirty="0">
                <a:cs typeface="+mn-cs"/>
              </a:rPr>
              <a:t>Appreciate different viewpoints</a:t>
            </a:r>
          </a:p>
          <a:p>
            <a:pPr>
              <a:spcBef>
                <a:spcPts val="0"/>
              </a:spcBef>
              <a:spcAft>
                <a:spcPts val="1200"/>
              </a:spcAft>
              <a:defRPr/>
            </a:pPr>
            <a:r>
              <a:rPr lang="en-GB" sz="2200" b="0" kern="0" dirty="0">
                <a:cs typeface="+mn-cs"/>
              </a:rPr>
              <a:t>Be able to help people to work together for the benefit of the community</a:t>
            </a:r>
          </a:p>
          <a:p>
            <a:pPr>
              <a:spcBef>
                <a:spcPts val="0"/>
              </a:spcBef>
              <a:spcAft>
                <a:spcPts val="1200"/>
              </a:spcAft>
              <a:defRPr/>
            </a:pPr>
            <a:r>
              <a:rPr lang="en-GB" sz="2200" b="0" kern="0" dirty="0">
                <a:cs typeface="+mn-cs"/>
              </a:rPr>
              <a:t>Facilitate positive local change</a:t>
            </a:r>
          </a:p>
          <a:p>
            <a:pPr>
              <a:spcBef>
                <a:spcPts val="0"/>
              </a:spcBef>
              <a:spcAft>
                <a:spcPts val="1200"/>
              </a:spcAft>
              <a:defRPr/>
            </a:pPr>
            <a:r>
              <a:rPr lang="en-GB" sz="2200" b="0" kern="0" dirty="0">
                <a:cs typeface="+mn-cs"/>
              </a:rPr>
              <a:t>Conflict resolution, mediation, listening</a:t>
            </a:r>
          </a:p>
        </p:txBody>
      </p:sp>
    </p:spTree>
    <p:extLst>
      <p:ext uri="{BB962C8B-B14F-4D97-AF65-F5344CB8AC3E}">
        <p14:creationId xmlns:p14="http://schemas.microsoft.com/office/powerpoint/2010/main" val="19545565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84200" y="1380132"/>
            <a:ext cx="8562156" cy="1328788"/>
          </a:xfrm>
        </p:spPr>
        <p:txBody>
          <a:bodyPr anchor="t"/>
          <a:lstStyle/>
          <a:p>
            <a:pPr>
              <a:defRPr/>
            </a:pPr>
            <a:r>
              <a:rPr lang="en-GB" dirty="0">
                <a:solidFill>
                  <a:schemeClr val="tx1"/>
                </a:solidFill>
                <a:cs typeface="+mj-cs"/>
              </a:rPr>
              <a:t>Leadership skillset:</a:t>
            </a:r>
            <a:br>
              <a:rPr lang="en-GB" dirty="0">
                <a:cs typeface="+mj-cs"/>
              </a:rPr>
            </a:br>
            <a:r>
              <a:rPr lang="en-GB" dirty="0">
                <a:solidFill>
                  <a:srgbClr val="002060"/>
                </a:solidFill>
                <a:cs typeface="+mj-cs"/>
              </a:rPr>
              <a:t>Having difficult</a:t>
            </a:r>
            <a:br>
              <a:rPr lang="en-GB" dirty="0">
                <a:solidFill>
                  <a:srgbClr val="002060"/>
                </a:solidFill>
                <a:cs typeface="+mj-cs"/>
              </a:rPr>
            </a:br>
            <a:r>
              <a:rPr lang="en-GB" dirty="0">
                <a:solidFill>
                  <a:srgbClr val="002060"/>
                </a:solidFill>
                <a:cs typeface="+mj-cs"/>
              </a:rPr>
              <a:t>conversations</a:t>
            </a:r>
          </a:p>
        </p:txBody>
      </p:sp>
      <p:sp>
        <p:nvSpPr>
          <p:cNvPr id="16387" name="Rectangle 3"/>
          <p:cNvSpPr>
            <a:spLocks noGrp="1" noChangeArrowheads="1"/>
          </p:cNvSpPr>
          <p:nvPr>
            <p:ph idx="1"/>
          </p:nvPr>
        </p:nvSpPr>
        <p:spPr>
          <a:xfrm>
            <a:off x="495300" y="3573016"/>
            <a:ext cx="8562156" cy="2700936"/>
          </a:xfrm>
        </p:spPr>
        <p:txBody>
          <a:bodyPr/>
          <a:lstStyle/>
          <a:p>
            <a:pPr>
              <a:spcBef>
                <a:spcPts val="0"/>
              </a:spcBef>
              <a:spcAft>
                <a:spcPts val="1200"/>
              </a:spcAft>
              <a:defRPr/>
            </a:pPr>
            <a:r>
              <a:rPr lang="en-GB" sz="2200" dirty="0">
                <a:cs typeface="+mn-cs"/>
              </a:rPr>
              <a:t>Difficult conversations require local leaders to provide time, attention and respect</a:t>
            </a:r>
          </a:p>
          <a:p>
            <a:pPr>
              <a:spcBef>
                <a:spcPts val="0"/>
              </a:spcBef>
              <a:spcAft>
                <a:spcPts val="1200"/>
              </a:spcAft>
              <a:defRPr/>
            </a:pPr>
            <a:r>
              <a:rPr lang="en-GB" sz="2200" dirty="0">
                <a:cs typeface="+mn-cs"/>
              </a:rPr>
              <a:t>Demonstrate good listening skills</a:t>
            </a:r>
          </a:p>
          <a:p>
            <a:pPr>
              <a:spcBef>
                <a:spcPts val="0"/>
              </a:spcBef>
              <a:spcAft>
                <a:spcPts val="1200"/>
              </a:spcAft>
              <a:defRPr/>
            </a:pPr>
            <a:r>
              <a:rPr lang="en-GB" sz="2200" dirty="0">
                <a:cs typeface="+mn-cs"/>
              </a:rPr>
              <a:t>Make referrals in a sensitive way</a:t>
            </a:r>
          </a:p>
          <a:p>
            <a:pPr>
              <a:spcBef>
                <a:spcPts val="0"/>
              </a:spcBef>
              <a:spcAft>
                <a:spcPts val="1200"/>
              </a:spcAft>
              <a:defRPr/>
            </a:pPr>
            <a:r>
              <a:rPr lang="en-GB" sz="2200" dirty="0">
                <a:cs typeface="+mn-cs"/>
              </a:rPr>
              <a:t>Signposting residents to services they may require</a:t>
            </a:r>
          </a:p>
          <a:p>
            <a:pPr>
              <a:spcBef>
                <a:spcPts val="0"/>
              </a:spcBef>
              <a:spcAft>
                <a:spcPts val="1200"/>
              </a:spcAft>
              <a:defRPr/>
            </a:pPr>
            <a:r>
              <a:rPr lang="en-GB" sz="2200" dirty="0">
                <a:cs typeface="+mn-cs"/>
              </a:rPr>
              <a:t>Showing empathy</a:t>
            </a:r>
          </a:p>
        </p:txBody>
      </p:sp>
      <p:pic>
        <p:nvPicPr>
          <p:cNvPr id="2" name="Graphic 1" descr="Chat with solid fill">
            <a:extLst>
              <a:ext uri="{FF2B5EF4-FFF2-40B4-BE49-F238E27FC236}">
                <a16:creationId xmlns:a16="http://schemas.microsoft.com/office/drawing/2014/main" id="{2E6496D2-2D6D-C8CF-41D6-63FD168B3C63}"/>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6901956" y="424718"/>
            <a:ext cx="2155500" cy="2155500"/>
          </a:xfrm>
          <a:prstGeom prst="rect">
            <a:avLst/>
          </a:prstGeom>
        </p:spPr>
      </p:pic>
    </p:spTree>
    <p:extLst>
      <p:ext uri="{BB962C8B-B14F-4D97-AF65-F5344CB8AC3E}">
        <p14:creationId xmlns:p14="http://schemas.microsoft.com/office/powerpoint/2010/main" val="2879147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200" y="1380132"/>
            <a:ext cx="8915400" cy="1184772"/>
          </a:xfrm>
        </p:spPr>
        <p:txBody>
          <a:bodyPr anchor="t">
            <a:noAutofit/>
          </a:bodyPr>
          <a:lstStyle/>
          <a:p>
            <a:r>
              <a:rPr lang="en-US" dirty="0"/>
              <a:t>Guidance notes</a:t>
            </a:r>
            <a:endParaRPr lang="en-US" b="0" dirty="0"/>
          </a:p>
        </p:txBody>
      </p:sp>
      <p:sp>
        <p:nvSpPr>
          <p:cNvPr id="3" name="Content Placeholder 2"/>
          <p:cNvSpPr>
            <a:spLocks noGrp="1"/>
          </p:cNvSpPr>
          <p:nvPr>
            <p:ph idx="1"/>
          </p:nvPr>
        </p:nvSpPr>
        <p:spPr>
          <a:xfrm>
            <a:off x="584200" y="2420888"/>
            <a:ext cx="8915400" cy="4032448"/>
          </a:xfrm>
        </p:spPr>
        <p:txBody>
          <a:bodyPr/>
          <a:lstStyle/>
          <a:p>
            <a:pPr marL="0" indent="0">
              <a:lnSpc>
                <a:spcPts val="2500"/>
              </a:lnSpc>
              <a:spcBef>
                <a:spcPts val="1200"/>
              </a:spcBef>
              <a:buNone/>
            </a:pPr>
            <a:r>
              <a:rPr lang="en-GB" sz="2000" dirty="0">
                <a:ea typeface="Calibri" panose="020F0502020204030204" pitchFamily="34" charset="0"/>
              </a:rPr>
              <a:t>This workshop pack has been produced to support councils to use the Local Leadership Framework for Councillors. It has 3 sections:</a:t>
            </a:r>
          </a:p>
          <a:p>
            <a:pPr marL="457200" indent="-457200">
              <a:lnSpc>
                <a:spcPts val="2500"/>
              </a:lnSpc>
              <a:spcBef>
                <a:spcPts val="1200"/>
              </a:spcBef>
              <a:buFont typeface="+mj-lt"/>
              <a:buAutoNum type="arabicPeriod"/>
            </a:pPr>
            <a:r>
              <a:rPr lang="en-GB" sz="2000" dirty="0">
                <a:ea typeface="Calibri" panose="020F0502020204030204" pitchFamily="34" charset="0"/>
              </a:rPr>
              <a:t>The Local Leadership Framework</a:t>
            </a:r>
          </a:p>
          <a:p>
            <a:pPr marL="457200" indent="-457200">
              <a:lnSpc>
                <a:spcPts val="2500"/>
              </a:lnSpc>
              <a:spcBef>
                <a:spcPts val="1200"/>
              </a:spcBef>
              <a:buFont typeface="+mj-lt"/>
              <a:buAutoNum type="arabicPeriod"/>
            </a:pPr>
            <a:r>
              <a:rPr lang="en-GB" sz="2000" dirty="0">
                <a:ea typeface="Calibri" panose="020F0502020204030204" pitchFamily="34" charset="0"/>
              </a:rPr>
              <a:t>Example workshop activities</a:t>
            </a:r>
          </a:p>
          <a:p>
            <a:pPr marL="457200" indent="-457200">
              <a:lnSpc>
                <a:spcPts val="2500"/>
              </a:lnSpc>
              <a:spcBef>
                <a:spcPts val="1200"/>
              </a:spcBef>
              <a:buFont typeface="+mj-lt"/>
              <a:buAutoNum type="arabicPeriod"/>
            </a:pPr>
            <a:r>
              <a:rPr lang="en-GB" sz="2000" dirty="0">
                <a:ea typeface="Calibri" panose="020F0502020204030204" pitchFamily="34" charset="0"/>
              </a:rPr>
              <a:t>Further resources</a:t>
            </a:r>
          </a:p>
          <a:p>
            <a:pPr marL="0" indent="0">
              <a:lnSpc>
                <a:spcPts val="2500"/>
              </a:lnSpc>
              <a:spcBef>
                <a:spcPts val="1200"/>
              </a:spcBef>
              <a:buNone/>
            </a:pPr>
            <a:r>
              <a:rPr lang="en-GB" sz="2000" dirty="0">
                <a:ea typeface="Calibri" panose="020F0502020204030204" pitchFamily="34" charset="0"/>
              </a:rPr>
              <a:t>The slides can be edited to meet your council’s requirements. Some slides contain guidance notes which should be removed before presenting. </a:t>
            </a:r>
          </a:p>
          <a:p>
            <a:pPr marL="0" indent="0">
              <a:lnSpc>
                <a:spcPts val="2500"/>
              </a:lnSpc>
              <a:spcBef>
                <a:spcPts val="1200"/>
              </a:spcBef>
              <a:buNone/>
            </a:pPr>
            <a:r>
              <a:rPr lang="en-GB" sz="2000" dirty="0">
                <a:ea typeface="Calibri" panose="020F0502020204030204" pitchFamily="34" charset="0"/>
              </a:rPr>
              <a:t>All slides contain facilitator notes in the ‘Notes’ section of this presentation.</a:t>
            </a:r>
          </a:p>
          <a:p>
            <a:pPr marL="0" indent="0">
              <a:lnSpc>
                <a:spcPts val="2500"/>
              </a:lnSpc>
              <a:spcBef>
                <a:spcPts val="1200"/>
              </a:spcBef>
              <a:buNone/>
            </a:pPr>
            <a:r>
              <a:rPr lang="en-GB" sz="2000" dirty="0">
                <a:ea typeface="Calibri" panose="020F0502020204030204" pitchFamily="34" charset="0"/>
              </a:rPr>
              <a:t>For further information or support, please contact </a:t>
            </a:r>
            <a:r>
              <a:rPr lang="en-GB" sz="2000" dirty="0">
                <a:ea typeface="Calibri" panose="020F0502020204030204" pitchFamily="34" charset="0"/>
                <a:hlinkClick r:id="rId3"/>
              </a:rPr>
              <a:t>leadership@local.gov.uk</a:t>
            </a:r>
            <a:r>
              <a:rPr lang="en-GB" sz="2000" dirty="0">
                <a:ea typeface="Calibri" panose="020F0502020204030204" pitchFamily="34" charset="0"/>
              </a:rPr>
              <a:t> </a:t>
            </a:r>
          </a:p>
          <a:p>
            <a:pPr marL="457200" indent="-457200">
              <a:lnSpc>
                <a:spcPts val="2500"/>
              </a:lnSpc>
              <a:spcBef>
                <a:spcPts val="1200"/>
              </a:spcBef>
              <a:buFont typeface="+mj-lt"/>
              <a:buAutoNum type="arabicPeriod"/>
            </a:pPr>
            <a:endParaRPr lang="en-GB" sz="2000" dirty="0">
              <a:ea typeface="Calibri" panose="020F0502020204030204" pitchFamily="34" charset="0"/>
            </a:endParaRPr>
          </a:p>
        </p:txBody>
      </p:sp>
    </p:spTree>
    <p:extLst>
      <p:ext uri="{BB962C8B-B14F-4D97-AF65-F5344CB8AC3E}">
        <p14:creationId xmlns:p14="http://schemas.microsoft.com/office/powerpoint/2010/main" val="2848035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370F8-17C8-CD6D-95E7-4F71E3761659}"/>
              </a:ext>
            </a:extLst>
          </p:cNvPr>
          <p:cNvSpPr>
            <a:spLocks noGrp="1"/>
          </p:cNvSpPr>
          <p:nvPr>
            <p:ph type="title"/>
          </p:nvPr>
        </p:nvSpPr>
        <p:spPr/>
        <p:txBody>
          <a:bodyPr/>
          <a:lstStyle/>
          <a:p>
            <a:r>
              <a:rPr lang="en-GB" dirty="0"/>
              <a:t>Using the framework</a:t>
            </a:r>
          </a:p>
        </p:txBody>
      </p:sp>
      <p:sp>
        <p:nvSpPr>
          <p:cNvPr id="3" name="Content Placeholder 2">
            <a:extLst>
              <a:ext uri="{FF2B5EF4-FFF2-40B4-BE49-F238E27FC236}">
                <a16:creationId xmlns:a16="http://schemas.microsoft.com/office/drawing/2014/main" id="{735FF188-ACE4-767D-55C8-0882E6645C30}"/>
              </a:ext>
            </a:extLst>
          </p:cNvPr>
          <p:cNvSpPr>
            <a:spLocks noGrp="1"/>
          </p:cNvSpPr>
          <p:nvPr>
            <p:ph idx="1"/>
          </p:nvPr>
        </p:nvSpPr>
        <p:spPr>
          <a:xfrm>
            <a:off x="584200" y="2132856"/>
            <a:ext cx="8966200" cy="4176464"/>
          </a:xfrm>
        </p:spPr>
        <p:txBody>
          <a:bodyPr/>
          <a:lstStyle/>
          <a:p>
            <a:pPr>
              <a:spcBef>
                <a:spcPts val="0"/>
              </a:spcBef>
              <a:spcAft>
                <a:spcPts val="1200"/>
              </a:spcAft>
            </a:pPr>
            <a:r>
              <a:rPr lang="en-GB" sz="2200" dirty="0"/>
              <a:t>Councillors can use the framework for:</a:t>
            </a:r>
          </a:p>
          <a:p>
            <a:pPr>
              <a:spcBef>
                <a:spcPts val="0"/>
              </a:spcBef>
              <a:spcAft>
                <a:spcPts val="1200"/>
              </a:spcAft>
            </a:pPr>
            <a:endParaRPr lang="en-GB" sz="2200" dirty="0"/>
          </a:p>
          <a:p>
            <a:pPr>
              <a:spcBef>
                <a:spcPts val="0"/>
              </a:spcBef>
              <a:spcAft>
                <a:spcPts val="1200"/>
              </a:spcAft>
            </a:pPr>
            <a:endParaRPr lang="en-GB" sz="2200" dirty="0"/>
          </a:p>
          <a:p>
            <a:pPr marL="0" indent="0">
              <a:spcBef>
                <a:spcPts val="0"/>
              </a:spcBef>
              <a:spcAft>
                <a:spcPts val="1200"/>
              </a:spcAft>
              <a:buNone/>
            </a:pPr>
            <a:endParaRPr lang="en-GB" sz="2200" dirty="0"/>
          </a:p>
          <a:p>
            <a:pPr marL="0" indent="0">
              <a:spcBef>
                <a:spcPts val="0"/>
              </a:spcBef>
              <a:spcAft>
                <a:spcPts val="1200"/>
              </a:spcAft>
              <a:buNone/>
            </a:pPr>
            <a:br>
              <a:rPr lang="en-GB" sz="2200" dirty="0"/>
            </a:br>
            <a:endParaRPr lang="en-GB" sz="2200" dirty="0"/>
          </a:p>
          <a:p>
            <a:pPr>
              <a:spcBef>
                <a:spcPts val="0"/>
              </a:spcBef>
              <a:spcAft>
                <a:spcPts val="1200"/>
              </a:spcAft>
            </a:pPr>
            <a:r>
              <a:rPr lang="en-GB" sz="2200" dirty="0"/>
              <a:t>Councils can use the framework for:</a:t>
            </a:r>
          </a:p>
        </p:txBody>
      </p:sp>
      <p:sp>
        <p:nvSpPr>
          <p:cNvPr id="5" name="Rectangle: Rounded Corners 4">
            <a:extLst>
              <a:ext uri="{FF2B5EF4-FFF2-40B4-BE49-F238E27FC236}">
                <a16:creationId xmlns:a16="http://schemas.microsoft.com/office/drawing/2014/main" id="{016769A6-C7F1-4B87-4A4B-9DB24045D60C}"/>
              </a:ext>
            </a:extLst>
          </p:cNvPr>
          <p:cNvSpPr/>
          <p:nvPr/>
        </p:nvSpPr>
        <p:spPr bwMode="auto">
          <a:xfrm>
            <a:off x="704528" y="2630488"/>
            <a:ext cx="2664296" cy="868086"/>
          </a:xfrm>
          <a:prstGeom prst="roundRect">
            <a:avLst/>
          </a:prstGeom>
          <a:solidFill>
            <a:srgbClr val="399930"/>
          </a:solid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0" lang="en-GB" sz="2200" b="1" i="0" u="none" strike="noStrike" cap="none" normalizeH="0" baseline="0" dirty="0">
                <a:ln>
                  <a:noFill/>
                </a:ln>
                <a:solidFill>
                  <a:schemeClr val="bg1"/>
                </a:solidFill>
                <a:effectLst/>
                <a:latin typeface="Arial" charset="0"/>
                <a:ea typeface="ＭＳ Ｐゴシック" charset="0"/>
              </a:rPr>
              <a:t>Development and self-reflection</a:t>
            </a:r>
          </a:p>
        </p:txBody>
      </p:sp>
      <p:sp>
        <p:nvSpPr>
          <p:cNvPr id="6" name="Rectangle: Rounded Corners 5">
            <a:extLst>
              <a:ext uri="{FF2B5EF4-FFF2-40B4-BE49-F238E27FC236}">
                <a16:creationId xmlns:a16="http://schemas.microsoft.com/office/drawing/2014/main" id="{BFA03E14-E609-6BCE-B5C1-6D1262435B7F}"/>
              </a:ext>
            </a:extLst>
          </p:cNvPr>
          <p:cNvSpPr/>
          <p:nvPr/>
        </p:nvSpPr>
        <p:spPr bwMode="auto">
          <a:xfrm>
            <a:off x="3515723" y="2630488"/>
            <a:ext cx="2664296" cy="868086"/>
          </a:xfrm>
          <a:prstGeom prst="roundRect">
            <a:avLst/>
          </a:prstGeom>
          <a:solidFill>
            <a:srgbClr val="399930"/>
          </a:solid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0" lang="en-GB" sz="2200" b="1" i="0" u="none" strike="noStrike" cap="none" normalizeH="0" baseline="0" dirty="0">
                <a:ln>
                  <a:noFill/>
                </a:ln>
                <a:solidFill>
                  <a:schemeClr val="bg1"/>
                </a:solidFill>
                <a:effectLst/>
                <a:latin typeface="Arial" charset="0"/>
                <a:ea typeface="ＭＳ Ｐゴシック" charset="0"/>
              </a:rPr>
              <a:t>Skills scan</a:t>
            </a:r>
          </a:p>
        </p:txBody>
      </p:sp>
      <p:sp>
        <p:nvSpPr>
          <p:cNvPr id="7" name="Rectangle: Rounded Corners 6">
            <a:extLst>
              <a:ext uri="{FF2B5EF4-FFF2-40B4-BE49-F238E27FC236}">
                <a16:creationId xmlns:a16="http://schemas.microsoft.com/office/drawing/2014/main" id="{CEE598B3-4A36-634D-E185-6D46DF7F5BA8}"/>
              </a:ext>
            </a:extLst>
          </p:cNvPr>
          <p:cNvSpPr/>
          <p:nvPr/>
        </p:nvSpPr>
        <p:spPr bwMode="auto">
          <a:xfrm>
            <a:off x="6326918" y="2630488"/>
            <a:ext cx="2664296" cy="868086"/>
          </a:xfrm>
          <a:prstGeom prst="roundRect">
            <a:avLst/>
          </a:prstGeom>
          <a:solidFill>
            <a:srgbClr val="399930"/>
          </a:solid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0" lang="en-GB" sz="2200" b="1" i="0" u="none" strike="noStrike" cap="none" normalizeH="0" baseline="0" dirty="0">
                <a:ln>
                  <a:noFill/>
                </a:ln>
                <a:solidFill>
                  <a:schemeClr val="bg1"/>
                </a:solidFill>
                <a:effectLst/>
                <a:latin typeface="Arial" charset="0"/>
                <a:ea typeface="ＭＳ Ｐゴシック" charset="0"/>
              </a:rPr>
              <a:t>Peer networking</a:t>
            </a:r>
          </a:p>
        </p:txBody>
      </p:sp>
      <p:sp>
        <p:nvSpPr>
          <p:cNvPr id="8" name="Rectangle: Rounded Corners 7">
            <a:extLst>
              <a:ext uri="{FF2B5EF4-FFF2-40B4-BE49-F238E27FC236}">
                <a16:creationId xmlns:a16="http://schemas.microsoft.com/office/drawing/2014/main" id="{77EFEF11-5CD0-8B1A-8A9D-06327F21E929}"/>
              </a:ext>
            </a:extLst>
          </p:cNvPr>
          <p:cNvSpPr/>
          <p:nvPr/>
        </p:nvSpPr>
        <p:spPr bwMode="auto">
          <a:xfrm>
            <a:off x="704528" y="3675035"/>
            <a:ext cx="2664296" cy="868086"/>
          </a:xfrm>
          <a:prstGeom prst="roundRect">
            <a:avLst/>
          </a:prstGeom>
          <a:solidFill>
            <a:srgbClr val="399930"/>
          </a:solid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0" lang="en-GB" sz="2200" b="1" i="0" u="none" strike="noStrike" cap="none" normalizeH="0" baseline="0" dirty="0">
                <a:ln>
                  <a:noFill/>
                </a:ln>
                <a:solidFill>
                  <a:schemeClr val="bg1"/>
                </a:solidFill>
                <a:effectLst/>
                <a:latin typeface="Arial" charset="0"/>
                <a:ea typeface="ＭＳ Ｐゴシック" charset="0"/>
              </a:rPr>
              <a:t>Coaching or mentoring</a:t>
            </a:r>
          </a:p>
        </p:txBody>
      </p:sp>
      <p:sp>
        <p:nvSpPr>
          <p:cNvPr id="9" name="Rectangle: Rounded Corners 8">
            <a:extLst>
              <a:ext uri="{FF2B5EF4-FFF2-40B4-BE49-F238E27FC236}">
                <a16:creationId xmlns:a16="http://schemas.microsoft.com/office/drawing/2014/main" id="{AADC57B2-07AC-660C-E041-989FE5FFE644}"/>
              </a:ext>
            </a:extLst>
          </p:cNvPr>
          <p:cNvSpPr/>
          <p:nvPr/>
        </p:nvSpPr>
        <p:spPr bwMode="auto">
          <a:xfrm>
            <a:off x="700268" y="5426173"/>
            <a:ext cx="3166846" cy="868086"/>
          </a:xfrm>
          <a:prstGeom prst="roundRect">
            <a:avLst/>
          </a:prstGeom>
          <a:solidFill>
            <a:srgbClr val="399930"/>
          </a:solid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0" lang="en-GB" sz="2200" b="1" i="0" u="none" strike="noStrike" cap="none" normalizeH="0" baseline="0" dirty="0">
                <a:ln>
                  <a:noFill/>
                </a:ln>
                <a:solidFill>
                  <a:schemeClr val="bg1"/>
                </a:solidFill>
                <a:effectLst/>
                <a:latin typeface="Arial" charset="0"/>
                <a:ea typeface="ＭＳ Ｐゴシック" charset="0"/>
              </a:rPr>
              <a:t>Councillor development strategy</a:t>
            </a:r>
          </a:p>
        </p:txBody>
      </p:sp>
      <p:sp>
        <p:nvSpPr>
          <p:cNvPr id="10" name="Rectangle: Rounded Corners 9">
            <a:extLst>
              <a:ext uri="{FF2B5EF4-FFF2-40B4-BE49-F238E27FC236}">
                <a16:creationId xmlns:a16="http://schemas.microsoft.com/office/drawing/2014/main" id="{D53DC126-424D-B6D6-27C3-E0625D37C81D}"/>
              </a:ext>
            </a:extLst>
          </p:cNvPr>
          <p:cNvSpPr/>
          <p:nvPr/>
        </p:nvSpPr>
        <p:spPr bwMode="auto">
          <a:xfrm>
            <a:off x="4014013" y="5426173"/>
            <a:ext cx="2664296" cy="868086"/>
          </a:xfrm>
          <a:prstGeom prst="roundRect">
            <a:avLst/>
          </a:prstGeom>
          <a:solidFill>
            <a:srgbClr val="399930"/>
          </a:solid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0" lang="en-GB" sz="2200" b="1" i="0" u="none" strike="noStrike" cap="none" normalizeH="0" baseline="0" dirty="0">
                <a:ln>
                  <a:noFill/>
                </a:ln>
                <a:solidFill>
                  <a:schemeClr val="bg1"/>
                </a:solidFill>
                <a:effectLst/>
                <a:latin typeface="Arial" charset="0"/>
                <a:ea typeface="ＭＳ Ｐゴシック" charset="0"/>
              </a:rPr>
              <a:t>Councillor inductions</a:t>
            </a:r>
          </a:p>
        </p:txBody>
      </p:sp>
      <p:sp>
        <p:nvSpPr>
          <p:cNvPr id="11" name="Rectangle: Rounded Corners 10">
            <a:extLst>
              <a:ext uri="{FF2B5EF4-FFF2-40B4-BE49-F238E27FC236}">
                <a16:creationId xmlns:a16="http://schemas.microsoft.com/office/drawing/2014/main" id="{1AA24020-E84E-0D18-0D75-968F79B22AE2}"/>
              </a:ext>
            </a:extLst>
          </p:cNvPr>
          <p:cNvSpPr/>
          <p:nvPr/>
        </p:nvSpPr>
        <p:spPr bwMode="auto">
          <a:xfrm>
            <a:off x="6825208" y="5426173"/>
            <a:ext cx="2664296" cy="868086"/>
          </a:xfrm>
          <a:prstGeom prst="roundRect">
            <a:avLst/>
          </a:prstGeom>
          <a:solidFill>
            <a:srgbClr val="399930"/>
          </a:solid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0" lang="en-GB" sz="2200" b="1" i="0" u="none" strike="noStrike" cap="none" normalizeH="0" baseline="0" dirty="0">
                <a:ln>
                  <a:noFill/>
                </a:ln>
                <a:solidFill>
                  <a:schemeClr val="bg1"/>
                </a:solidFill>
                <a:effectLst/>
                <a:latin typeface="Arial" charset="0"/>
                <a:ea typeface="ＭＳ Ｐゴシック" charset="0"/>
              </a:rPr>
              <a:t>Training needs analysis</a:t>
            </a:r>
          </a:p>
        </p:txBody>
      </p:sp>
    </p:spTree>
    <p:extLst>
      <p:ext uri="{BB962C8B-B14F-4D97-AF65-F5344CB8AC3E}">
        <p14:creationId xmlns:p14="http://schemas.microsoft.com/office/powerpoint/2010/main" val="1066247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7CC05-5BF6-1D6B-9435-CD99F8336F59}"/>
              </a:ext>
            </a:extLst>
          </p:cNvPr>
          <p:cNvSpPr>
            <a:spLocks noGrp="1"/>
          </p:cNvSpPr>
          <p:nvPr>
            <p:ph type="title"/>
          </p:nvPr>
        </p:nvSpPr>
        <p:spPr/>
        <p:txBody>
          <a:bodyPr/>
          <a:lstStyle/>
          <a:p>
            <a:r>
              <a:rPr lang="en-GB" dirty="0"/>
              <a:t>Thank you</a:t>
            </a:r>
          </a:p>
        </p:txBody>
      </p:sp>
      <p:sp>
        <p:nvSpPr>
          <p:cNvPr id="3" name="Content Placeholder 2">
            <a:extLst>
              <a:ext uri="{FF2B5EF4-FFF2-40B4-BE49-F238E27FC236}">
                <a16:creationId xmlns:a16="http://schemas.microsoft.com/office/drawing/2014/main" id="{1237D8BA-39DE-9CE0-DF4E-90D682F1ED71}"/>
              </a:ext>
            </a:extLst>
          </p:cNvPr>
          <p:cNvSpPr>
            <a:spLocks noGrp="1"/>
          </p:cNvSpPr>
          <p:nvPr>
            <p:ph idx="1"/>
          </p:nvPr>
        </p:nvSpPr>
        <p:spPr>
          <a:xfrm>
            <a:off x="584200" y="2276872"/>
            <a:ext cx="4368800" cy="4032448"/>
          </a:xfrm>
        </p:spPr>
        <p:txBody>
          <a:bodyPr/>
          <a:lstStyle/>
          <a:p>
            <a:pPr marL="0" indent="0">
              <a:buNone/>
            </a:pPr>
            <a:r>
              <a:rPr lang="en-GB" sz="2000" dirty="0"/>
              <a:t>Find out more about </a:t>
            </a:r>
            <a:r>
              <a:rPr lang="en-GB" sz="2000" b="1" dirty="0"/>
              <a:t>The Local Leadership Framework for Councillors </a:t>
            </a:r>
            <a:r>
              <a:rPr lang="en-GB" sz="2000" dirty="0"/>
              <a:t>online:</a:t>
            </a:r>
          </a:p>
          <a:p>
            <a:pPr marL="0" indent="0">
              <a:buNone/>
            </a:pPr>
            <a:endParaRPr lang="en-GB" sz="2000" b="1" dirty="0"/>
          </a:p>
          <a:p>
            <a:pPr marL="0" indent="0">
              <a:buNone/>
            </a:pPr>
            <a:r>
              <a:rPr lang="en-GB" sz="2000" dirty="0">
                <a:hlinkClick r:id="rId2"/>
              </a:rPr>
              <a:t>https://www.local.gov.uk/publications/local-leadership-framework-councillors</a:t>
            </a:r>
            <a:r>
              <a:rPr lang="en-GB" sz="2000" dirty="0"/>
              <a:t> </a:t>
            </a:r>
          </a:p>
          <a:p>
            <a:pPr marL="0" indent="0">
              <a:buNone/>
            </a:pPr>
            <a:endParaRPr lang="en-GB" sz="2000" dirty="0"/>
          </a:p>
          <a:p>
            <a:pPr marL="0" indent="0">
              <a:buNone/>
            </a:pPr>
            <a:endParaRPr lang="en-GB" sz="2000" dirty="0"/>
          </a:p>
          <a:p>
            <a:pPr marL="0" indent="0">
              <a:buNone/>
            </a:pPr>
            <a:endParaRPr lang="en-GB" sz="2000" dirty="0"/>
          </a:p>
        </p:txBody>
      </p:sp>
      <p:pic>
        <p:nvPicPr>
          <p:cNvPr id="4" name="Picture 2" descr="An image of the Local Leadership Framework in a printed booklet format.">
            <a:extLst>
              <a:ext uri="{FF2B5EF4-FFF2-40B4-BE49-F238E27FC236}">
                <a16:creationId xmlns:a16="http://schemas.microsoft.com/office/drawing/2014/main" id="{4E855827-7128-8111-D0AF-1701B4AF9F3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4424" r="16712"/>
          <a:stretch/>
        </p:blipFill>
        <p:spPr bwMode="auto">
          <a:xfrm>
            <a:off x="5385048" y="2060848"/>
            <a:ext cx="4049841" cy="39263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98771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0E90CC-406E-3C13-69FD-68FA4EA1D7DE}"/>
              </a:ext>
            </a:extLst>
          </p:cNvPr>
          <p:cNvSpPr>
            <a:spLocks noGrp="1"/>
          </p:cNvSpPr>
          <p:nvPr>
            <p:ph type="ctrTitle"/>
          </p:nvPr>
        </p:nvSpPr>
        <p:spPr/>
        <p:txBody>
          <a:bodyPr/>
          <a:lstStyle/>
          <a:p>
            <a:r>
              <a:rPr lang="en-GB" dirty="0"/>
              <a:t>Example workshop activities</a:t>
            </a:r>
          </a:p>
        </p:txBody>
      </p:sp>
    </p:spTree>
    <p:extLst>
      <p:ext uri="{BB962C8B-B14F-4D97-AF65-F5344CB8AC3E}">
        <p14:creationId xmlns:p14="http://schemas.microsoft.com/office/powerpoint/2010/main" val="26164308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A5CFB-F415-A5DD-CA71-6F9100AF83E5}"/>
              </a:ext>
            </a:extLst>
          </p:cNvPr>
          <p:cNvSpPr>
            <a:spLocks noGrp="1"/>
          </p:cNvSpPr>
          <p:nvPr>
            <p:ph type="title"/>
          </p:nvPr>
        </p:nvSpPr>
        <p:spPr>
          <a:xfrm>
            <a:off x="584200" y="1380132"/>
            <a:ext cx="8915400" cy="1112764"/>
          </a:xfrm>
        </p:spPr>
        <p:txBody>
          <a:bodyPr/>
          <a:lstStyle/>
          <a:p>
            <a:r>
              <a:rPr lang="en-GB" sz="3000" b="0" dirty="0"/>
              <a:t>Activity 1</a:t>
            </a:r>
            <a:br>
              <a:rPr lang="en-GB" dirty="0"/>
            </a:br>
            <a:r>
              <a:rPr lang="en-GB" dirty="0"/>
              <a:t>Create your Councillor Profile</a:t>
            </a:r>
          </a:p>
        </p:txBody>
      </p:sp>
      <p:sp>
        <p:nvSpPr>
          <p:cNvPr id="3" name="Content Placeholder 2">
            <a:extLst>
              <a:ext uri="{FF2B5EF4-FFF2-40B4-BE49-F238E27FC236}">
                <a16:creationId xmlns:a16="http://schemas.microsoft.com/office/drawing/2014/main" id="{C40D439F-5394-A29F-D81C-907AFC21A831}"/>
              </a:ext>
            </a:extLst>
          </p:cNvPr>
          <p:cNvSpPr>
            <a:spLocks noGrp="1"/>
          </p:cNvSpPr>
          <p:nvPr>
            <p:ph idx="1"/>
          </p:nvPr>
        </p:nvSpPr>
        <p:spPr>
          <a:xfrm>
            <a:off x="584200" y="2852936"/>
            <a:ext cx="8915400" cy="3456384"/>
          </a:xfrm>
        </p:spPr>
        <p:txBody>
          <a:bodyPr/>
          <a:lstStyle/>
          <a:p>
            <a:r>
              <a:rPr lang="en-GB" sz="2200" b="1" dirty="0"/>
              <a:t>Question 1</a:t>
            </a:r>
            <a:r>
              <a:rPr lang="en-GB" sz="2200" dirty="0"/>
              <a:t>: What difference to I hope to make as a councillor?</a:t>
            </a:r>
          </a:p>
          <a:p>
            <a:endParaRPr lang="en-GB" sz="2200" dirty="0"/>
          </a:p>
          <a:p>
            <a:r>
              <a:rPr lang="en-GB" sz="2200" b="1" dirty="0"/>
              <a:t>Question 2</a:t>
            </a:r>
            <a:r>
              <a:rPr lang="en-GB" sz="2200" dirty="0"/>
              <a:t>: What do people appreciate about me as a councillor?</a:t>
            </a:r>
          </a:p>
          <a:p>
            <a:endParaRPr lang="en-GB" sz="2200" dirty="0"/>
          </a:p>
          <a:p>
            <a:r>
              <a:rPr lang="en-GB" sz="2200" b="1" dirty="0"/>
              <a:t>Question 3: </a:t>
            </a:r>
            <a:r>
              <a:rPr lang="en-GB" sz="2200" dirty="0"/>
              <a:t>What is important to me as a councillor?</a:t>
            </a:r>
          </a:p>
          <a:p>
            <a:endParaRPr lang="en-GB" sz="2200" dirty="0"/>
          </a:p>
          <a:p>
            <a:r>
              <a:rPr lang="en-GB" sz="2200" b="1" dirty="0"/>
              <a:t>Question 4</a:t>
            </a:r>
            <a:r>
              <a:rPr lang="en-GB" sz="2200" dirty="0"/>
              <a:t>: How can I be supported well in my councillor work?</a:t>
            </a:r>
          </a:p>
        </p:txBody>
      </p:sp>
    </p:spTree>
    <p:extLst>
      <p:ext uri="{BB962C8B-B14F-4D97-AF65-F5344CB8AC3E}">
        <p14:creationId xmlns:p14="http://schemas.microsoft.com/office/powerpoint/2010/main" val="36618771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A5CFB-F415-A5DD-CA71-6F9100AF83E5}"/>
              </a:ext>
            </a:extLst>
          </p:cNvPr>
          <p:cNvSpPr>
            <a:spLocks noGrp="1"/>
          </p:cNvSpPr>
          <p:nvPr>
            <p:ph type="title"/>
          </p:nvPr>
        </p:nvSpPr>
        <p:spPr>
          <a:xfrm>
            <a:off x="584200" y="1380132"/>
            <a:ext cx="8915400" cy="1112764"/>
          </a:xfrm>
        </p:spPr>
        <p:txBody>
          <a:bodyPr/>
          <a:lstStyle/>
          <a:p>
            <a:r>
              <a:rPr lang="en-GB" sz="3000" b="0" dirty="0"/>
              <a:t>Activity 2</a:t>
            </a:r>
            <a:br>
              <a:rPr lang="en-GB" dirty="0"/>
            </a:br>
            <a:r>
              <a:rPr lang="en-GB" dirty="0"/>
              <a:t>Which personal/practical skills are most important to you?</a:t>
            </a:r>
          </a:p>
        </p:txBody>
      </p:sp>
      <p:sp>
        <p:nvSpPr>
          <p:cNvPr id="6" name="Speech Bubble: Rectangle with Corners Rounded 5">
            <a:extLst>
              <a:ext uri="{FF2B5EF4-FFF2-40B4-BE49-F238E27FC236}">
                <a16:creationId xmlns:a16="http://schemas.microsoft.com/office/drawing/2014/main" id="{4B66BA39-0C7D-E290-891B-C18E3C948E40}"/>
              </a:ext>
            </a:extLst>
          </p:cNvPr>
          <p:cNvSpPr/>
          <p:nvPr/>
        </p:nvSpPr>
        <p:spPr bwMode="auto">
          <a:xfrm>
            <a:off x="606890" y="3096752"/>
            <a:ext cx="2912550" cy="548272"/>
          </a:xfrm>
          <a:prstGeom prst="wedgeRoundRectCallout">
            <a:avLst/>
          </a:prstGeom>
          <a:solidFill>
            <a:srgbClr val="9C2C99"/>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200" b="1" i="0" u="none" strike="noStrike" cap="none" normalizeH="0" baseline="0" dirty="0">
                <a:ln>
                  <a:noFill/>
                </a:ln>
                <a:solidFill>
                  <a:schemeClr val="bg1"/>
                </a:solidFill>
                <a:effectLst/>
                <a:latin typeface="Arial" charset="0"/>
                <a:ea typeface="ＭＳ Ｐゴシック" charset="0"/>
              </a:rPr>
              <a:t>Personal resilience</a:t>
            </a:r>
          </a:p>
        </p:txBody>
      </p:sp>
      <p:sp>
        <p:nvSpPr>
          <p:cNvPr id="11" name="Speech Bubble: Rectangle with Corners Rounded 10">
            <a:extLst>
              <a:ext uri="{FF2B5EF4-FFF2-40B4-BE49-F238E27FC236}">
                <a16:creationId xmlns:a16="http://schemas.microsoft.com/office/drawing/2014/main" id="{ED98ACCC-64A6-4121-A8DE-7F300B932B11}"/>
              </a:ext>
            </a:extLst>
          </p:cNvPr>
          <p:cNvSpPr/>
          <p:nvPr/>
        </p:nvSpPr>
        <p:spPr bwMode="auto">
          <a:xfrm>
            <a:off x="3753065" y="3050991"/>
            <a:ext cx="2912550" cy="864096"/>
          </a:xfrm>
          <a:prstGeom prst="wedgeRoundRectCallout">
            <a:avLst/>
          </a:prstGeom>
          <a:solidFill>
            <a:srgbClr val="9C2C99"/>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200" b="1" i="0" u="none" strike="noStrike" cap="none" normalizeH="0" baseline="0" dirty="0">
                <a:ln>
                  <a:noFill/>
                </a:ln>
                <a:solidFill>
                  <a:schemeClr val="bg1"/>
                </a:solidFill>
                <a:effectLst/>
                <a:latin typeface="Arial" charset="0"/>
                <a:ea typeface="ＭＳ Ｐゴシック" charset="0"/>
              </a:rPr>
              <a:t>Making use of information &amp; data</a:t>
            </a:r>
          </a:p>
        </p:txBody>
      </p:sp>
      <p:sp>
        <p:nvSpPr>
          <p:cNvPr id="16" name="Speech Bubble: Rectangle with Corners Rounded 15">
            <a:extLst>
              <a:ext uri="{FF2B5EF4-FFF2-40B4-BE49-F238E27FC236}">
                <a16:creationId xmlns:a16="http://schemas.microsoft.com/office/drawing/2014/main" id="{2F9D671E-2372-5B1B-E4EE-65C2D91858C7}"/>
              </a:ext>
            </a:extLst>
          </p:cNvPr>
          <p:cNvSpPr/>
          <p:nvPr/>
        </p:nvSpPr>
        <p:spPr bwMode="auto">
          <a:xfrm>
            <a:off x="6921585" y="3036113"/>
            <a:ext cx="2638540" cy="884584"/>
          </a:xfrm>
          <a:prstGeom prst="wedgeRoundRectCallout">
            <a:avLst/>
          </a:prstGeom>
          <a:solidFill>
            <a:srgbClr val="9C2C99"/>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200" b="1" i="0" u="none" strike="noStrike" cap="none" normalizeH="0" baseline="0" dirty="0">
                <a:ln>
                  <a:noFill/>
                </a:ln>
                <a:solidFill>
                  <a:schemeClr val="bg1"/>
                </a:solidFill>
                <a:effectLst/>
                <a:latin typeface="Arial" charset="0"/>
                <a:ea typeface="ＭＳ Ｐゴシック" charset="0"/>
              </a:rPr>
              <a:t>Taking advantage of learning</a:t>
            </a:r>
          </a:p>
        </p:txBody>
      </p:sp>
      <p:sp>
        <p:nvSpPr>
          <p:cNvPr id="8" name="Speech Bubble: Rectangle with Corners Rounded 7">
            <a:extLst>
              <a:ext uri="{FF2B5EF4-FFF2-40B4-BE49-F238E27FC236}">
                <a16:creationId xmlns:a16="http://schemas.microsoft.com/office/drawing/2014/main" id="{E84740DE-1926-58FC-9D16-B631D5E186DB}"/>
              </a:ext>
            </a:extLst>
          </p:cNvPr>
          <p:cNvSpPr/>
          <p:nvPr/>
        </p:nvSpPr>
        <p:spPr bwMode="auto">
          <a:xfrm>
            <a:off x="572212" y="3997938"/>
            <a:ext cx="1646425" cy="874157"/>
          </a:xfrm>
          <a:prstGeom prst="wedgeRoundRectCallout">
            <a:avLst/>
          </a:prstGeom>
          <a:solidFill>
            <a:srgbClr val="9C2C99"/>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200" b="1" i="0" u="none" strike="noStrike" cap="none" normalizeH="0" baseline="0" dirty="0">
                <a:ln>
                  <a:noFill/>
                </a:ln>
                <a:solidFill>
                  <a:schemeClr val="bg1"/>
                </a:solidFill>
                <a:effectLst/>
                <a:latin typeface="Arial" charset="0"/>
                <a:ea typeface="ＭＳ Ｐゴシック" charset="0"/>
              </a:rPr>
              <a:t>Active listening</a:t>
            </a:r>
          </a:p>
        </p:txBody>
      </p:sp>
      <p:sp>
        <p:nvSpPr>
          <p:cNvPr id="10" name="Speech Bubble: Rectangle with Corners Rounded 9">
            <a:extLst>
              <a:ext uri="{FF2B5EF4-FFF2-40B4-BE49-F238E27FC236}">
                <a16:creationId xmlns:a16="http://schemas.microsoft.com/office/drawing/2014/main" id="{43E88A0B-246B-6533-2F39-06523F3CE9F9}"/>
              </a:ext>
            </a:extLst>
          </p:cNvPr>
          <p:cNvSpPr/>
          <p:nvPr/>
        </p:nvSpPr>
        <p:spPr bwMode="auto">
          <a:xfrm>
            <a:off x="2509694" y="4160227"/>
            <a:ext cx="1847084" cy="865541"/>
          </a:xfrm>
          <a:prstGeom prst="wedgeRoundRectCallout">
            <a:avLst/>
          </a:prstGeom>
          <a:solidFill>
            <a:srgbClr val="9C2C99"/>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200" b="1" i="0" u="none" strike="noStrike" cap="none" normalizeH="0" baseline="0" dirty="0">
                <a:ln>
                  <a:noFill/>
                </a:ln>
                <a:solidFill>
                  <a:schemeClr val="bg1"/>
                </a:solidFill>
                <a:effectLst/>
                <a:latin typeface="Arial" charset="0"/>
                <a:ea typeface="ＭＳ Ｐゴシック" charset="0"/>
              </a:rPr>
              <a:t>Working with others</a:t>
            </a:r>
          </a:p>
        </p:txBody>
      </p:sp>
      <p:sp>
        <p:nvSpPr>
          <p:cNvPr id="12" name="Speech Bubble: Rectangle with Corners Rounded 11">
            <a:extLst>
              <a:ext uri="{FF2B5EF4-FFF2-40B4-BE49-F238E27FC236}">
                <a16:creationId xmlns:a16="http://schemas.microsoft.com/office/drawing/2014/main" id="{D164487C-3703-D84B-C94E-DBCB0331C176}"/>
              </a:ext>
            </a:extLst>
          </p:cNvPr>
          <p:cNvSpPr/>
          <p:nvPr/>
        </p:nvSpPr>
        <p:spPr bwMode="auto">
          <a:xfrm>
            <a:off x="4647836" y="4592998"/>
            <a:ext cx="2144282" cy="603276"/>
          </a:xfrm>
          <a:prstGeom prst="wedgeRoundRectCallout">
            <a:avLst/>
          </a:prstGeom>
          <a:solidFill>
            <a:srgbClr val="9C2C99"/>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200" b="1" i="0" u="none" strike="noStrike" cap="none" normalizeH="0" baseline="0">
                <a:ln>
                  <a:noFill/>
                </a:ln>
                <a:solidFill>
                  <a:schemeClr val="bg1"/>
                </a:solidFill>
                <a:effectLst/>
                <a:latin typeface="Arial" charset="0"/>
                <a:ea typeface="ＭＳ Ｐゴシック" charset="0"/>
              </a:rPr>
              <a:t>Meeting skills</a:t>
            </a:r>
          </a:p>
        </p:txBody>
      </p:sp>
      <p:sp>
        <p:nvSpPr>
          <p:cNvPr id="9" name="Speech Bubble: Rectangle with Corners Rounded 8">
            <a:extLst>
              <a:ext uri="{FF2B5EF4-FFF2-40B4-BE49-F238E27FC236}">
                <a16:creationId xmlns:a16="http://schemas.microsoft.com/office/drawing/2014/main" id="{D27E5D45-68B3-E027-AD92-6F239828229A}"/>
              </a:ext>
            </a:extLst>
          </p:cNvPr>
          <p:cNvSpPr/>
          <p:nvPr/>
        </p:nvSpPr>
        <p:spPr bwMode="auto">
          <a:xfrm>
            <a:off x="6975946" y="4142693"/>
            <a:ext cx="2529818" cy="864096"/>
          </a:xfrm>
          <a:prstGeom prst="wedgeRoundRectCallout">
            <a:avLst/>
          </a:prstGeom>
          <a:solidFill>
            <a:srgbClr val="9C2C99"/>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200" b="1" i="0" u="none" strike="noStrike" cap="none" normalizeH="0" baseline="0" dirty="0">
                <a:ln>
                  <a:noFill/>
                </a:ln>
                <a:solidFill>
                  <a:schemeClr val="bg1"/>
                </a:solidFill>
                <a:effectLst/>
                <a:latin typeface="Arial" charset="0"/>
                <a:ea typeface="ＭＳ Ｐゴシック" charset="0"/>
              </a:rPr>
              <a:t>Communication skills</a:t>
            </a:r>
          </a:p>
        </p:txBody>
      </p:sp>
      <p:sp>
        <p:nvSpPr>
          <p:cNvPr id="14" name="Speech Bubble: Rectangle with Corners Rounded 13">
            <a:extLst>
              <a:ext uri="{FF2B5EF4-FFF2-40B4-BE49-F238E27FC236}">
                <a16:creationId xmlns:a16="http://schemas.microsoft.com/office/drawing/2014/main" id="{32934A61-84FA-AAA0-091C-112A4FFC5635}"/>
              </a:ext>
            </a:extLst>
          </p:cNvPr>
          <p:cNvSpPr/>
          <p:nvPr/>
        </p:nvSpPr>
        <p:spPr bwMode="auto">
          <a:xfrm>
            <a:off x="465306" y="5409159"/>
            <a:ext cx="2048454" cy="864095"/>
          </a:xfrm>
          <a:prstGeom prst="wedgeRoundRectCallout">
            <a:avLst/>
          </a:prstGeom>
          <a:solidFill>
            <a:srgbClr val="9C2C99"/>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200" b="1" i="0" u="none" strike="noStrike" cap="none" normalizeH="0" baseline="0" dirty="0">
                <a:ln>
                  <a:noFill/>
                </a:ln>
                <a:solidFill>
                  <a:schemeClr val="bg1"/>
                </a:solidFill>
                <a:effectLst/>
                <a:latin typeface="Arial" charset="0"/>
                <a:ea typeface="ＭＳ Ｐゴシック" charset="0"/>
              </a:rPr>
              <a:t>Good time management</a:t>
            </a:r>
          </a:p>
        </p:txBody>
      </p:sp>
      <p:sp>
        <p:nvSpPr>
          <p:cNvPr id="13" name="Speech Bubble: Rectangle with Corners Rounded 12">
            <a:extLst>
              <a:ext uri="{FF2B5EF4-FFF2-40B4-BE49-F238E27FC236}">
                <a16:creationId xmlns:a16="http://schemas.microsoft.com/office/drawing/2014/main" id="{98A7472C-006A-7385-1844-441D705B58AE}"/>
              </a:ext>
            </a:extLst>
          </p:cNvPr>
          <p:cNvSpPr/>
          <p:nvPr/>
        </p:nvSpPr>
        <p:spPr bwMode="auto">
          <a:xfrm>
            <a:off x="2810267" y="5418142"/>
            <a:ext cx="2722953" cy="864096"/>
          </a:xfrm>
          <a:prstGeom prst="wedgeRoundRectCallout">
            <a:avLst/>
          </a:prstGeom>
          <a:solidFill>
            <a:srgbClr val="9C2C99"/>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200" b="1" i="0" u="none" strike="noStrike" cap="none" normalizeH="0" baseline="0">
                <a:ln>
                  <a:noFill/>
                </a:ln>
                <a:solidFill>
                  <a:schemeClr val="bg1"/>
                </a:solidFill>
                <a:effectLst/>
                <a:latin typeface="Arial" charset="0"/>
                <a:ea typeface="ＭＳ Ｐゴシック" charset="0"/>
              </a:rPr>
              <a:t>Being organised and keeping track</a:t>
            </a:r>
          </a:p>
        </p:txBody>
      </p:sp>
      <p:sp>
        <p:nvSpPr>
          <p:cNvPr id="15" name="Speech Bubble: Rectangle with Corners Rounded 14">
            <a:extLst>
              <a:ext uri="{FF2B5EF4-FFF2-40B4-BE49-F238E27FC236}">
                <a16:creationId xmlns:a16="http://schemas.microsoft.com/office/drawing/2014/main" id="{8A20171A-3061-50E1-859A-877F6A766673}"/>
              </a:ext>
            </a:extLst>
          </p:cNvPr>
          <p:cNvSpPr/>
          <p:nvPr/>
        </p:nvSpPr>
        <p:spPr bwMode="auto">
          <a:xfrm>
            <a:off x="5829727" y="5640266"/>
            <a:ext cx="2048454" cy="603276"/>
          </a:xfrm>
          <a:prstGeom prst="wedgeRoundRectCallout">
            <a:avLst/>
          </a:prstGeom>
          <a:solidFill>
            <a:srgbClr val="9C2C99"/>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200" b="1" i="0" u="none" strike="noStrike" cap="none" normalizeH="0" baseline="0">
                <a:ln>
                  <a:noFill/>
                </a:ln>
                <a:solidFill>
                  <a:schemeClr val="bg1"/>
                </a:solidFill>
                <a:effectLst/>
                <a:latin typeface="Arial" charset="0"/>
                <a:ea typeface="ＭＳ Ｐゴシック" charset="0"/>
              </a:rPr>
              <a:t>Prioritisation</a:t>
            </a:r>
          </a:p>
        </p:txBody>
      </p:sp>
      <p:sp>
        <p:nvSpPr>
          <p:cNvPr id="7" name="Speech Bubble: Rectangle with Corners Rounded 6">
            <a:extLst>
              <a:ext uri="{FF2B5EF4-FFF2-40B4-BE49-F238E27FC236}">
                <a16:creationId xmlns:a16="http://schemas.microsoft.com/office/drawing/2014/main" id="{7C60DE9B-6E57-2D0A-7DDE-C13884B7126C}"/>
              </a:ext>
            </a:extLst>
          </p:cNvPr>
          <p:cNvSpPr/>
          <p:nvPr/>
        </p:nvSpPr>
        <p:spPr bwMode="auto">
          <a:xfrm>
            <a:off x="7943362" y="5251770"/>
            <a:ext cx="1526535" cy="884583"/>
          </a:xfrm>
          <a:prstGeom prst="wedgeRoundRectCallout">
            <a:avLst/>
          </a:prstGeom>
          <a:solidFill>
            <a:srgbClr val="9C2C99"/>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200" b="1" i="0" u="none" strike="noStrike" cap="none" normalizeH="0" baseline="0" dirty="0">
                <a:ln>
                  <a:noFill/>
                </a:ln>
                <a:solidFill>
                  <a:schemeClr val="bg1"/>
                </a:solidFill>
                <a:effectLst/>
                <a:latin typeface="Arial" charset="0"/>
                <a:ea typeface="ＭＳ Ｐゴシック" charset="0"/>
              </a:rPr>
              <a:t>Personal safety</a:t>
            </a:r>
          </a:p>
        </p:txBody>
      </p:sp>
    </p:spTree>
    <p:extLst>
      <p:ext uri="{BB962C8B-B14F-4D97-AF65-F5344CB8AC3E}">
        <p14:creationId xmlns:p14="http://schemas.microsoft.com/office/powerpoint/2010/main" val="23332124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A5CFB-F415-A5DD-CA71-6F9100AF83E5}"/>
              </a:ext>
            </a:extLst>
          </p:cNvPr>
          <p:cNvSpPr>
            <a:spLocks noGrp="1"/>
          </p:cNvSpPr>
          <p:nvPr>
            <p:ph type="title"/>
          </p:nvPr>
        </p:nvSpPr>
        <p:spPr>
          <a:xfrm>
            <a:off x="584200" y="0"/>
            <a:ext cx="8915400" cy="2492896"/>
          </a:xfrm>
        </p:spPr>
        <p:txBody>
          <a:bodyPr/>
          <a:lstStyle/>
          <a:p>
            <a:r>
              <a:rPr lang="en-GB" sz="3000" b="0" dirty="0"/>
              <a:t>          Activity 3</a:t>
            </a:r>
            <a:br>
              <a:rPr lang="en-GB" dirty="0"/>
            </a:br>
            <a:r>
              <a:rPr lang="en-GB" dirty="0"/>
              <a:t>Focus on leadership skillsets </a:t>
            </a:r>
          </a:p>
        </p:txBody>
      </p:sp>
      <p:graphicFrame>
        <p:nvGraphicFramePr>
          <p:cNvPr id="3" name="Table 4">
            <a:extLst>
              <a:ext uri="{FF2B5EF4-FFF2-40B4-BE49-F238E27FC236}">
                <a16:creationId xmlns:a16="http://schemas.microsoft.com/office/drawing/2014/main" id="{385E02A9-723A-E57F-BCB7-A03C1910F4CE}"/>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2660451868"/>
              </p:ext>
            </p:extLst>
          </p:nvPr>
        </p:nvGraphicFramePr>
        <p:xfrm>
          <a:off x="200472" y="1988840"/>
          <a:ext cx="9505056" cy="2120745"/>
        </p:xfrm>
        <a:graphic>
          <a:graphicData uri="http://schemas.openxmlformats.org/drawingml/2006/table">
            <a:tbl>
              <a:tblPr firstRow="1" bandRow="1">
                <a:tableStyleId>{5C22544A-7EE6-4342-B048-85BDC9FD1C3A}</a:tableStyleId>
              </a:tblPr>
              <a:tblGrid>
                <a:gridCol w="2376264">
                  <a:extLst>
                    <a:ext uri="{9D8B030D-6E8A-4147-A177-3AD203B41FA5}">
                      <a16:colId xmlns:a16="http://schemas.microsoft.com/office/drawing/2014/main" val="2253895316"/>
                    </a:ext>
                  </a:extLst>
                </a:gridCol>
                <a:gridCol w="2376264">
                  <a:extLst>
                    <a:ext uri="{9D8B030D-6E8A-4147-A177-3AD203B41FA5}">
                      <a16:colId xmlns:a16="http://schemas.microsoft.com/office/drawing/2014/main" val="4264704875"/>
                    </a:ext>
                  </a:extLst>
                </a:gridCol>
                <a:gridCol w="2376264">
                  <a:extLst>
                    <a:ext uri="{9D8B030D-6E8A-4147-A177-3AD203B41FA5}">
                      <a16:colId xmlns:a16="http://schemas.microsoft.com/office/drawing/2014/main" val="3576254633"/>
                    </a:ext>
                  </a:extLst>
                </a:gridCol>
                <a:gridCol w="2376264">
                  <a:extLst>
                    <a:ext uri="{9D8B030D-6E8A-4147-A177-3AD203B41FA5}">
                      <a16:colId xmlns:a16="http://schemas.microsoft.com/office/drawing/2014/main" val="2944815988"/>
                    </a:ext>
                  </a:extLst>
                </a:gridCol>
              </a:tblGrid>
              <a:tr h="1480665">
                <a:tc>
                  <a:txBody>
                    <a:bodyPr/>
                    <a:lstStyle/>
                    <a:p>
                      <a:endParaRPr lang="en-GB" b="1" dirty="0"/>
                    </a:p>
                  </a:txBody>
                  <a:tcPr>
                    <a:solidFill>
                      <a:srgbClr val="9C2C99">
                        <a:alpha val="10196"/>
                      </a:srgbClr>
                    </a:solidFill>
                  </a:tcPr>
                </a:tc>
                <a:tc>
                  <a:txBody>
                    <a:bodyPr/>
                    <a:lstStyle/>
                    <a:p>
                      <a:endParaRPr lang="en-GB" b="1" dirty="0"/>
                    </a:p>
                  </a:txBody>
                  <a:tcPr>
                    <a:solidFill>
                      <a:srgbClr val="008593">
                        <a:alpha val="10196"/>
                      </a:srgbClr>
                    </a:solidFill>
                  </a:tcPr>
                </a:tc>
                <a:tc>
                  <a:txBody>
                    <a:bodyPr/>
                    <a:lstStyle/>
                    <a:p>
                      <a:endParaRPr lang="en-GB" b="1" dirty="0"/>
                    </a:p>
                  </a:txBody>
                  <a:tcPr>
                    <a:solidFill>
                      <a:srgbClr val="FC6317">
                        <a:alpha val="10196"/>
                      </a:srgbClr>
                    </a:solidFill>
                  </a:tcPr>
                </a:tc>
                <a:tc>
                  <a:txBody>
                    <a:bodyPr/>
                    <a:lstStyle/>
                    <a:p>
                      <a:endParaRPr lang="en-GB" b="1" dirty="0"/>
                    </a:p>
                  </a:txBody>
                  <a:tcPr>
                    <a:solidFill>
                      <a:srgbClr val="DF006E">
                        <a:alpha val="10196"/>
                      </a:srgbClr>
                    </a:solidFill>
                  </a:tcPr>
                </a:tc>
                <a:extLst>
                  <a:ext uri="{0D108BD9-81ED-4DB2-BD59-A6C34878D82A}">
                    <a16:rowId xmlns:a16="http://schemas.microsoft.com/office/drawing/2014/main" val="2653368735"/>
                  </a:ext>
                </a:extLst>
              </a:tr>
              <a:tr h="535560">
                <a:tc>
                  <a:txBody>
                    <a:bodyPr/>
                    <a:lstStyle/>
                    <a:p>
                      <a:pPr algn="ctr"/>
                      <a:r>
                        <a:rPr lang="en-GB" b="1" dirty="0">
                          <a:solidFill>
                            <a:schemeClr val="bg1"/>
                          </a:solidFill>
                        </a:rPr>
                        <a:t>Network building</a:t>
                      </a:r>
                    </a:p>
                  </a:txBody>
                  <a:tcPr anchor="ctr">
                    <a:solidFill>
                      <a:srgbClr val="9C2C99"/>
                    </a:solidFill>
                  </a:tcPr>
                </a:tc>
                <a:tc>
                  <a:txBody>
                    <a:bodyPr/>
                    <a:lstStyle/>
                    <a:p>
                      <a:pPr algn="ctr"/>
                      <a:r>
                        <a:rPr lang="en-GB" b="1" dirty="0">
                          <a:solidFill>
                            <a:schemeClr val="bg1"/>
                          </a:solidFill>
                        </a:rPr>
                        <a:t>Political skills</a:t>
                      </a:r>
                    </a:p>
                  </a:txBody>
                  <a:tcPr anchor="ctr">
                    <a:solidFill>
                      <a:srgbClr val="008593"/>
                    </a:solidFill>
                  </a:tcPr>
                </a:tc>
                <a:tc>
                  <a:txBody>
                    <a:bodyPr/>
                    <a:lstStyle/>
                    <a:p>
                      <a:pPr algn="ctr"/>
                      <a:r>
                        <a:rPr lang="en-GB" b="1" dirty="0">
                          <a:solidFill>
                            <a:schemeClr val="bg1"/>
                          </a:solidFill>
                        </a:rPr>
                        <a:t>Community engagement</a:t>
                      </a:r>
                    </a:p>
                  </a:txBody>
                  <a:tcPr anchor="ctr">
                    <a:solidFill>
                      <a:srgbClr val="FC6317"/>
                    </a:solidFill>
                  </a:tcPr>
                </a:tc>
                <a:tc>
                  <a:txBody>
                    <a:bodyPr/>
                    <a:lstStyle/>
                    <a:p>
                      <a:pPr algn="ctr"/>
                      <a:r>
                        <a:rPr lang="en-GB" b="1" dirty="0">
                          <a:solidFill>
                            <a:schemeClr val="bg1"/>
                          </a:solidFill>
                        </a:rPr>
                        <a:t>Communicating with the community</a:t>
                      </a:r>
                    </a:p>
                  </a:txBody>
                  <a:tcPr anchor="ctr">
                    <a:solidFill>
                      <a:srgbClr val="DF006E"/>
                    </a:solidFill>
                  </a:tcPr>
                </a:tc>
                <a:extLst>
                  <a:ext uri="{0D108BD9-81ED-4DB2-BD59-A6C34878D82A}">
                    <a16:rowId xmlns:a16="http://schemas.microsoft.com/office/drawing/2014/main" val="642601989"/>
                  </a:ext>
                </a:extLst>
              </a:tr>
            </a:tbl>
          </a:graphicData>
        </a:graphic>
      </p:graphicFrame>
      <p:graphicFrame>
        <p:nvGraphicFramePr>
          <p:cNvPr id="4" name="Table 3">
            <a:extLst>
              <a:ext uri="{FF2B5EF4-FFF2-40B4-BE49-F238E27FC236}">
                <a16:creationId xmlns:a16="http://schemas.microsoft.com/office/drawing/2014/main" id="{02CA4783-B190-2846-A5A6-AC4B23314245}"/>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1432858200"/>
              </p:ext>
            </p:extLst>
          </p:nvPr>
        </p:nvGraphicFramePr>
        <p:xfrm>
          <a:off x="194530" y="4225638"/>
          <a:ext cx="9505056" cy="2120745"/>
        </p:xfrm>
        <a:graphic>
          <a:graphicData uri="http://schemas.openxmlformats.org/drawingml/2006/table">
            <a:tbl>
              <a:tblPr firstRow="1" bandRow="1">
                <a:tableStyleId>{5C22544A-7EE6-4342-B048-85BDC9FD1C3A}</a:tableStyleId>
              </a:tblPr>
              <a:tblGrid>
                <a:gridCol w="2376264">
                  <a:extLst>
                    <a:ext uri="{9D8B030D-6E8A-4147-A177-3AD203B41FA5}">
                      <a16:colId xmlns:a16="http://schemas.microsoft.com/office/drawing/2014/main" val="2253895316"/>
                    </a:ext>
                  </a:extLst>
                </a:gridCol>
                <a:gridCol w="2376264">
                  <a:extLst>
                    <a:ext uri="{9D8B030D-6E8A-4147-A177-3AD203B41FA5}">
                      <a16:colId xmlns:a16="http://schemas.microsoft.com/office/drawing/2014/main" val="4264704875"/>
                    </a:ext>
                  </a:extLst>
                </a:gridCol>
                <a:gridCol w="2376264">
                  <a:extLst>
                    <a:ext uri="{9D8B030D-6E8A-4147-A177-3AD203B41FA5}">
                      <a16:colId xmlns:a16="http://schemas.microsoft.com/office/drawing/2014/main" val="3576254633"/>
                    </a:ext>
                  </a:extLst>
                </a:gridCol>
                <a:gridCol w="2376264">
                  <a:extLst>
                    <a:ext uri="{9D8B030D-6E8A-4147-A177-3AD203B41FA5}">
                      <a16:colId xmlns:a16="http://schemas.microsoft.com/office/drawing/2014/main" val="2944815988"/>
                    </a:ext>
                  </a:extLst>
                </a:gridCol>
              </a:tblGrid>
              <a:tr h="1480665">
                <a:tc>
                  <a:txBody>
                    <a:bodyPr/>
                    <a:lstStyle/>
                    <a:p>
                      <a:endParaRPr lang="en-GB" b="1" dirty="0"/>
                    </a:p>
                  </a:txBody>
                  <a:tcPr>
                    <a:solidFill>
                      <a:srgbClr val="399930">
                        <a:alpha val="10196"/>
                      </a:srgbClr>
                    </a:solidFill>
                  </a:tcPr>
                </a:tc>
                <a:tc>
                  <a:txBody>
                    <a:bodyPr/>
                    <a:lstStyle/>
                    <a:p>
                      <a:endParaRPr lang="en-GB" b="1" dirty="0"/>
                    </a:p>
                  </a:txBody>
                  <a:tcPr>
                    <a:solidFill>
                      <a:srgbClr val="706F6F">
                        <a:alpha val="10196"/>
                      </a:srgbClr>
                    </a:solidFill>
                  </a:tcPr>
                </a:tc>
                <a:tc>
                  <a:txBody>
                    <a:bodyPr/>
                    <a:lstStyle/>
                    <a:p>
                      <a:endParaRPr lang="en-GB" b="1" dirty="0"/>
                    </a:p>
                  </a:txBody>
                  <a:tcPr>
                    <a:solidFill>
                      <a:srgbClr val="6AABCC">
                        <a:alpha val="10196"/>
                      </a:srgbClr>
                    </a:solidFill>
                  </a:tcPr>
                </a:tc>
                <a:tc>
                  <a:txBody>
                    <a:bodyPr/>
                    <a:lstStyle/>
                    <a:p>
                      <a:endParaRPr lang="en-GB" b="1" dirty="0"/>
                    </a:p>
                  </a:txBody>
                  <a:tcPr>
                    <a:solidFill>
                      <a:srgbClr val="002060">
                        <a:alpha val="10196"/>
                      </a:srgbClr>
                    </a:solidFill>
                  </a:tcPr>
                </a:tc>
                <a:extLst>
                  <a:ext uri="{0D108BD9-81ED-4DB2-BD59-A6C34878D82A}">
                    <a16:rowId xmlns:a16="http://schemas.microsoft.com/office/drawing/2014/main" val="2653368735"/>
                  </a:ext>
                </a:extLst>
              </a:tr>
              <a:tr h="535560">
                <a:tc>
                  <a:txBody>
                    <a:bodyPr/>
                    <a:lstStyle/>
                    <a:p>
                      <a:pPr algn="ctr"/>
                      <a:r>
                        <a:rPr lang="en-GB" b="1" dirty="0">
                          <a:solidFill>
                            <a:schemeClr val="bg1"/>
                          </a:solidFill>
                        </a:rPr>
                        <a:t>Influencing</a:t>
                      </a:r>
                    </a:p>
                  </a:txBody>
                  <a:tcPr anchor="ctr">
                    <a:solidFill>
                      <a:srgbClr val="399930"/>
                    </a:solidFill>
                  </a:tcPr>
                </a:tc>
                <a:tc>
                  <a:txBody>
                    <a:bodyPr/>
                    <a:lstStyle/>
                    <a:p>
                      <a:pPr algn="ctr"/>
                      <a:r>
                        <a:rPr lang="en-GB" b="1" dirty="0">
                          <a:solidFill>
                            <a:schemeClr val="bg1"/>
                          </a:solidFill>
                        </a:rPr>
                        <a:t>Challenging</a:t>
                      </a:r>
                    </a:p>
                  </a:txBody>
                  <a:tcPr anchor="ctr">
                    <a:solidFill>
                      <a:srgbClr val="706F6F"/>
                    </a:solidFill>
                  </a:tcPr>
                </a:tc>
                <a:tc>
                  <a:txBody>
                    <a:bodyPr/>
                    <a:lstStyle/>
                    <a:p>
                      <a:pPr algn="ctr"/>
                      <a:r>
                        <a:rPr lang="en-GB" b="1" dirty="0">
                          <a:solidFill>
                            <a:schemeClr val="bg1"/>
                          </a:solidFill>
                        </a:rPr>
                        <a:t>Bringing people together</a:t>
                      </a:r>
                    </a:p>
                  </a:txBody>
                  <a:tcPr anchor="ctr">
                    <a:solidFill>
                      <a:srgbClr val="4194BD"/>
                    </a:solidFill>
                  </a:tcPr>
                </a:tc>
                <a:tc>
                  <a:txBody>
                    <a:bodyPr/>
                    <a:lstStyle/>
                    <a:p>
                      <a:pPr algn="ctr"/>
                      <a:r>
                        <a:rPr lang="en-GB" b="1" dirty="0">
                          <a:solidFill>
                            <a:schemeClr val="bg1"/>
                          </a:solidFill>
                        </a:rPr>
                        <a:t>Having difficult conversations</a:t>
                      </a:r>
                    </a:p>
                  </a:txBody>
                  <a:tcPr anchor="ctr">
                    <a:solidFill>
                      <a:srgbClr val="002060"/>
                    </a:solidFill>
                  </a:tcPr>
                </a:tc>
                <a:extLst>
                  <a:ext uri="{0D108BD9-81ED-4DB2-BD59-A6C34878D82A}">
                    <a16:rowId xmlns:a16="http://schemas.microsoft.com/office/drawing/2014/main" val="642601989"/>
                  </a:ext>
                </a:extLst>
              </a:tr>
            </a:tbl>
          </a:graphicData>
        </a:graphic>
      </p:graphicFrame>
      <p:pic>
        <p:nvPicPr>
          <p:cNvPr id="5" name="Graphic 4" descr="Connections with solid fill">
            <a:extLst>
              <a:ext uri="{FF2B5EF4-FFF2-40B4-BE49-F238E27FC236}">
                <a16:creationId xmlns:a16="http://schemas.microsoft.com/office/drawing/2014/main" id="{2D622917-DB07-5694-4229-6B5F37E9B40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07452" y="2026306"/>
            <a:ext cx="1365228" cy="1365228"/>
          </a:xfrm>
          <a:prstGeom prst="rect">
            <a:avLst/>
          </a:prstGeom>
        </p:spPr>
      </p:pic>
      <p:pic>
        <p:nvPicPr>
          <p:cNvPr id="17" name="Graphic 16" descr="Ribbon with solid fill">
            <a:extLst>
              <a:ext uri="{FF2B5EF4-FFF2-40B4-BE49-F238E27FC236}">
                <a16:creationId xmlns:a16="http://schemas.microsoft.com/office/drawing/2014/main" id="{F69456FE-6880-E534-A902-6E65FE9F220E}"/>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3149874" y="2095389"/>
            <a:ext cx="1227062" cy="1227062"/>
          </a:xfrm>
          <a:prstGeom prst="rect">
            <a:avLst/>
          </a:prstGeom>
        </p:spPr>
      </p:pic>
      <p:pic>
        <p:nvPicPr>
          <p:cNvPr id="18" name="Graphic 17" descr="Group brainstorm with solid fill">
            <a:extLst>
              <a:ext uri="{FF2B5EF4-FFF2-40B4-BE49-F238E27FC236}">
                <a16:creationId xmlns:a16="http://schemas.microsoft.com/office/drawing/2014/main" id="{CB8F03A1-E421-E0B2-B2BC-44435781628C}"/>
              </a:ext>
            </a:extLst>
          </p:cNvPr>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5532081" y="2026306"/>
            <a:ext cx="1227062" cy="1227062"/>
          </a:xfrm>
          <a:prstGeom prst="rect">
            <a:avLst/>
          </a:prstGeom>
        </p:spPr>
      </p:pic>
      <p:pic>
        <p:nvPicPr>
          <p:cNvPr id="20" name="Graphic 19" descr="Megaphone1 with solid fill">
            <a:extLst>
              <a:ext uri="{FF2B5EF4-FFF2-40B4-BE49-F238E27FC236}">
                <a16:creationId xmlns:a16="http://schemas.microsoft.com/office/drawing/2014/main" id="{0919F925-D5D2-BEF4-883E-08EE908AEE67}"/>
              </a:ext>
            </a:extLst>
          </p:cNvPr>
          <p:cNvPicPr>
            <a:picLocks noChangeAspect="1"/>
          </p:cNvPicPr>
          <p:nvPr/>
        </p:nvPicPr>
        <p:blipFill>
          <a:blip r:embed="rId9">
            <a:extLst>
              <a:ext uri="{96DAC541-7B7A-43D3-8B79-37D633B846F1}">
                <asvg:svgBlip xmlns:asvg="http://schemas.microsoft.com/office/drawing/2016/SVG/main" r:embed="rId10"/>
              </a:ext>
            </a:extLst>
          </a:blip>
          <a:srcRect/>
          <a:stretch/>
        </p:blipFill>
        <p:spPr>
          <a:xfrm>
            <a:off x="7882615" y="2004157"/>
            <a:ext cx="1227062" cy="1227062"/>
          </a:xfrm>
          <a:prstGeom prst="rect">
            <a:avLst/>
          </a:prstGeom>
        </p:spPr>
      </p:pic>
      <p:pic>
        <p:nvPicPr>
          <p:cNvPr id="19" name="Graphic 18" descr="Boardroom with solid fill">
            <a:extLst>
              <a:ext uri="{FF2B5EF4-FFF2-40B4-BE49-F238E27FC236}">
                <a16:creationId xmlns:a16="http://schemas.microsoft.com/office/drawing/2014/main" id="{D17263F2-C43F-D245-A70E-5BA49CB2613C}"/>
              </a:ext>
            </a:extLst>
          </p:cNvPr>
          <p:cNvPicPr>
            <a:picLocks noChangeAspect="1"/>
          </p:cNvPicPr>
          <p:nvPr/>
        </p:nvPicPr>
        <p:blipFill>
          <a:blip r:embed="rId11">
            <a:extLst>
              <a:ext uri="{96DAC541-7B7A-43D3-8B79-37D633B846F1}">
                <asvg:svgBlip xmlns:asvg="http://schemas.microsoft.com/office/drawing/2016/SVG/main" r:embed="rId12"/>
              </a:ext>
            </a:extLst>
          </a:blip>
          <a:srcRect/>
          <a:stretch/>
        </p:blipFill>
        <p:spPr>
          <a:xfrm>
            <a:off x="624966" y="4149080"/>
            <a:ext cx="1521334" cy="1521334"/>
          </a:xfrm>
          <a:prstGeom prst="rect">
            <a:avLst/>
          </a:prstGeom>
        </p:spPr>
      </p:pic>
      <p:pic>
        <p:nvPicPr>
          <p:cNvPr id="21" name="Graphic 20" descr="Questions with solid fill">
            <a:extLst>
              <a:ext uri="{FF2B5EF4-FFF2-40B4-BE49-F238E27FC236}">
                <a16:creationId xmlns:a16="http://schemas.microsoft.com/office/drawing/2014/main" id="{53AD82D9-AAA0-EBD3-82DE-A93C8EAFB38E}"/>
              </a:ext>
            </a:extLst>
          </p:cNvPr>
          <p:cNvPicPr>
            <a:picLocks noChangeAspect="1"/>
          </p:cNvPicPr>
          <p:nvPr/>
        </p:nvPicPr>
        <p:blipFill>
          <a:blip r:embed="rId13">
            <a:extLst>
              <a:ext uri="{96DAC541-7B7A-43D3-8B79-37D633B846F1}">
                <asvg:svgBlip xmlns:asvg="http://schemas.microsoft.com/office/drawing/2016/SVG/main" r:embed="rId14"/>
              </a:ext>
            </a:extLst>
          </a:blip>
          <a:srcRect/>
          <a:stretch/>
        </p:blipFill>
        <p:spPr>
          <a:xfrm>
            <a:off x="3149874" y="4296216"/>
            <a:ext cx="1227062" cy="1227062"/>
          </a:xfrm>
          <a:prstGeom prst="rect">
            <a:avLst/>
          </a:prstGeom>
        </p:spPr>
      </p:pic>
      <p:pic>
        <p:nvPicPr>
          <p:cNvPr id="22" name="Graphic 21" descr="Meeting with solid fill">
            <a:extLst>
              <a:ext uri="{FF2B5EF4-FFF2-40B4-BE49-F238E27FC236}">
                <a16:creationId xmlns:a16="http://schemas.microsoft.com/office/drawing/2014/main" id="{5275C65F-4E91-1932-0A66-38FB02AC93EA}"/>
              </a:ext>
            </a:extLst>
          </p:cNvPr>
          <p:cNvPicPr>
            <a:picLocks noChangeAspect="1"/>
          </p:cNvPicPr>
          <p:nvPr/>
        </p:nvPicPr>
        <p:blipFill>
          <a:blip r:embed="rId15">
            <a:extLst>
              <a:ext uri="{96DAC541-7B7A-43D3-8B79-37D633B846F1}">
                <asvg:svgBlip xmlns:asvg="http://schemas.microsoft.com/office/drawing/2016/SVG/main" r:embed="rId16"/>
              </a:ext>
            </a:extLst>
          </a:blip>
          <a:srcRect/>
          <a:stretch/>
        </p:blipFill>
        <p:spPr>
          <a:xfrm>
            <a:off x="5527646" y="4378033"/>
            <a:ext cx="1227062" cy="1227062"/>
          </a:xfrm>
          <a:prstGeom prst="rect">
            <a:avLst/>
          </a:prstGeom>
        </p:spPr>
      </p:pic>
      <p:pic>
        <p:nvPicPr>
          <p:cNvPr id="23" name="Graphic 22" descr="Chat with solid fill">
            <a:extLst>
              <a:ext uri="{FF2B5EF4-FFF2-40B4-BE49-F238E27FC236}">
                <a16:creationId xmlns:a16="http://schemas.microsoft.com/office/drawing/2014/main" id="{6D14BC6A-5593-06FC-19F0-B8086B380F28}"/>
              </a:ext>
            </a:extLst>
          </p:cNvPr>
          <p:cNvPicPr>
            <a:picLocks noChangeAspect="1"/>
          </p:cNvPicPr>
          <p:nvPr/>
        </p:nvPicPr>
        <p:blipFill>
          <a:blip r:embed="rId17">
            <a:extLst>
              <a:ext uri="{96DAC541-7B7A-43D3-8B79-37D633B846F1}">
                <asvg:svgBlip xmlns:asvg="http://schemas.microsoft.com/office/drawing/2016/SVG/main" r:embed="rId18"/>
              </a:ext>
            </a:extLst>
          </a:blip>
          <a:srcRect/>
          <a:stretch/>
        </p:blipFill>
        <p:spPr>
          <a:xfrm>
            <a:off x="7906836" y="4296216"/>
            <a:ext cx="1227062" cy="1227062"/>
          </a:xfrm>
          <a:prstGeom prst="rect">
            <a:avLst/>
          </a:prstGeom>
        </p:spPr>
      </p:pic>
    </p:spTree>
    <p:extLst>
      <p:ext uri="{BB962C8B-B14F-4D97-AF65-F5344CB8AC3E}">
        <p14:creationId xmlns:p14="http://schemas.microsoft.com/office/powerpoint/2010/main" val="2593199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64F42-D4B1-E616-7349-FFF9BFE4E9BA}"/>
              </a:ext>
            </a:extLst>
          </p:cNvPr>
          <p:cNvSpPr>
            <a:spLocks noGrp="1"/>
          </p:cNvSpPr>
          <p:nvPr>
            <p:ph type="title"/>
          </p:nvPr>
        </p:nvSpPr>
        <p:spPr/>
        <p:txBody>
          <a:bodyPr/>
          <a:lstStyle/>
          <a:p>
            <a:r>
              <a:rPr lang="en-GB" dirty="0"/>
              <a:t>Workbook for councillors</a:t>
            </a:r>
          </a:p>
        </p:txBody>
      </p:sp>
      <p:sp>
        <p:nvSpPr>
          <p:cNvPr id="3" name="Content Placeholder 2">
            <a:extLst>
              <a:ext uri="{FF2B5EF4-FFF2-40B4-BE49-F238E27FC236}">
                <a16:creationId xmlns:a16="http://schemas.microsoft.com/office/drawing/2014/main" id="{4607CDE0-E2F2-FA74-3F3A-7483220B2B60}"/>
              </a:ext>
            </a:extLst>
          </p:cNvPr>
          <p:cNvSpPr>
            <a:spLocks noGrp="1"/>
          </p:cNvSpPr>
          <p:nvPr>
            <p:ph idx="1"/>
          </p:nvPr>
        </p:nvSpPr>
        <p:spPr>
          <a:xfrm>
            <a:off x="584200" y="2276872"/>
            <a:ext cx="8915400" cy="4032448"/>
          </a:xfrm>
        </p:spPr>
        <p:txBody>
          <a:bodyPr/>
          <a:lstStyle/>
          <a:p>
            <a:r>
              <a:rPr lang="en-GB" sz="2200" dirty="0"/>
              <a:t>The LGA has created a </a:t>
            </a:r>
            <a:r>
              <a:rPr lang="en-GB" sz="2200" b="1" dirty="0"/>
              <a:t>workbook for councillors </a:t>
            </a:r>
            <a:r>
              <a:rPr lang="en-GB" sz="2200" dirty="0"/>
              <a:t>on the Local Leadership Framework</a:t>
            </a:r>
          </a:p>
          <a:p>
            <a:endParaRPr lang="en-GB" sz="2200" dirty="0"/>
          </a:p>
          <a:p>
            <a:r>
              <a:rPr lang="en-GB" sz="2200" dirty="0"/>
              <a:t>The workbook can be completed digitally or can be printed</a:t>
            </a:r>
          </a:p>
          <a:p>
            <a:endParaRPr lang="en-GB" sz="2200" dirty="0"/>
          </a:p>
          <a:p>
            <a:r>
              <a:rPr lang="en-GB" sz="2200" dirty="0"/>
              <a:t>Download the workbook here:</a:t>
            </a:r>
          </a:p>
          <a:p>
            <a:endParaRPr lang="en-GB" sz="2200" dirty="0"/>
          </a:p>
        </p:txBody>
      </p:sp>
    </p:spTree>
    <p:extLst>
      <p:ext uri="{BB962C8B-B14F-4D97-AF65-F5344CB8AC3E}">
        <p14:creationId xmlns:p14="http://schemas.microsoft.com/office/powerpoint/2010/main" val="13855181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0E90CC-406E-3C13-69FD-68FA4EA1D7DE}"/>
              </a:ext>
            </a:extLst>
          </p:cNvPr>
          <p:cNvSpPr>
            <a:spLocks noGrp="1"/>
          </p:cNvSpPr>
          <p:nvPr>
            <p:ph type="ctrTitle"/>
          </p:nvPr>
        </p:nvSpPr>
        <p:spPr/>
        <p:txBody>
          <a:bodyPr/>
          <a:lstStyle/>
          <a:p>
            <a:r>
              <a:rPr lang="en-GB" dirty="0"/>
              <a:t>Further resources</a:t>
            </a:r>
          </a:p>
        </p:txBody>
      </p:sp>
    </p:spTree>
    <p:extLst>
      <p:ext uri="{BB962C8B-B14F-4D97-AF65-F5344CB8AC3E}">
        <p14:creationId xmlns:p14="http://schemas.microsoft.com/office/powerpoint/2010/main" val="22773609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60266-C280-0212-553D-9884FF36C40B}"/>
              </a:ext>
            </a:extLst>
          </p:cNvPr>
          <p:cNvSpPr>
            <a:spLocks noGrp="1"/>
          </p:cNvSpPr>
          <p:nvPr>
            <p:ph type="title"/>
          </p:nvPr>
        </p:nvSpPr>
        <p:spPr>
          <a:xfrm>
            <a:off x="584200" y="1196752"/>
            <a:ext cx="8915400" cy="759643"/>
          </a:xfrm>
        </p:spPr>
        <p:txBody>
          <a:bodyPr/>
          <a:lstStyle/>
          <a:p>
            <a:r>
              <a:rPr lang="en-GB"/>
              <a:t>Further resources </a:t>
            </a:r>
            <a:endParaRPr lang="en-GB" dirty="0"/>
          </a:p>
        </p:txBody>
      </p:sp>
      <p:sp>
        <p:nvSpPr>
          <p:cNvPr id="3" name="Content Placeholder 2">
            <a:extLst>
              <a:ext uri="{FF2B5EF4-FFF2-40B4-BE49-F238E27FC236}">
                <a16:creationId xmlns:a16="http://schemas.microsoft.com/office/drawing/2014/main" id="{55E2A58D-BC0C-FFBB-A01A-B023EA8BB25A}"/>
              </a:ext>
            </a:extLst>
          </p:cNvPr>
          <p:cNvSpPr>
            <a:spLocks noGrp="1"/>
          </p:cNvSpPr>
          <p:nvPr>
            <p:ph idx="1"/>
          </p:nvPr>
        </p:nvSpPr>
        <p:spPr>
          <a:xfrm>
            <a:off x="584200" y="2132856"/>
            <a:ext cx="8915400" cy="4176464"/>
          </a:xfrm>
        </p:spPr>
        <p:txBody>
          <a:bodyPr/>
          <a:lstStyle/>
          <a:p>
            <a:r>
              <a:rPr lang="en-GB" sz="2200" b="1" dirty="0">
                <a:hlinkClick r:id="rId2"/>
              </a:rPr>
              <a:t>LGA Highlighting Political Leadership</a:t>
            </a:r>
            <a:r>
              <a:rPr lang="en-GB" sz="2200" dirty="0"/>
              <a:t>:</a:t>
            </a:r>
            <a:r>
              <a:rPr lang="en-GB" sz="2200" b="1" dirty="0"/>
              <a:t> </a:t>
            </a:r>
            <a:r>
              <a:rPr lang="en-GB" sz="2200" dirty="0"/>
              <a:t>Development programmes for all councillors including our flagship Leadership Academy, our Leadership Essentials series of residential events, Next Generation, e-learning and support for disabled councillors</a:t>
            </a:r>
          </a:p>
          <a:p>
            <a:endParaRPr lang="en-GB" sz="2200" dirty="0"/>
          </a:p>
          <a:p>
            <a:r>
              <a:rPr lang="en-GB" sz="2200" b="1" dirty="0">
                <a:hlinkClick r:id="rId3"/>
              </a:rPr>
              <a:t>LGA Political Groups</a:t>
            </a:r>
            <a:r>
              <a:rPr lang="en-GB" sz="2200" dirty="0"/>
              <a:t>: Mentoring and support for councillors in political groups and those who are independent</a:t>
            </a:r>
          </a:p>
          <a:p>
            <a:endParaRPr lang="en-GB" sz="2200" dirty="0"/>
          </a:p>
          <a:p>
            <a:r>
              <a:rPr lang="en-GB" sz="2200" b="1" dirty="0">
                <a:hlinkClick r:id="rId4"/>
              </a:rPr>
              <a:t>21</a:t>
            </a:r>
            <a:r>
              <a:rPr lang="en-GB" sz="2200" b="1" baseline="30000" dirty="0">
                <a:hlinkClick r:id="rId4"/>
              </a:rPr>
              <a:t>st</a:t>
            </a:r>
            <a:r>
              <a:rPr lang="en-GB" sz="2200" b="1" dirty="0">
                <a:hlinkClick r:id="rId4"/>
              </a:rPr>
              <a:t> Century Councillor</a:t>
            </a:r>
            <a:r>
              <a:rPr lang="en-GB" sz="2200" dirty="0"/>
              <a:t> (University of Birmingham)</a:t>
            </a:r>
          </a:p>
          <a:p>
            <a:endParaRPr lang="en-GB" sz="2200" dirty="0"/>
          </a:p>
          <a:p>
            <a:r>
              <a:rPr lang="en-GB" sz="2200" dirty="0"/>
              <a:t>Further support and enquiries: </a:t>
            </a:r>
            <a:r>
              <a:rPr lang="en-GB" sz="2200" b="1" dirty="0">
                <a:hlinkClick r:id="rId5"/>
              </a:rPr>
              <a:t>leadership@local.gov.uk</a:t>
            </a:r>
            <a:r>
              <a:rPr lang="en-GB" sz="2200" b="1" dirty="0"/>
              <a:t> </a:t>
            </a:r>
          </a:p>
        </p:txBody>
      </p:sp>
    </p:spTree>
    <p:extLst>
      <p:ext uri="{BB962C8B-B14F-4D97-AF65-F5344CB8AC3E}">
        <p14:creationId xmlns:p14="http://schemas.microsoft.com/office/powerpoint/2010/main" val="4270013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41533E3-BC47-589F-9DFA-4A8B6D336252}"/>
              </a:ext>
            </a:extLst>
          </p:cNvPr>
          <p:cNvSpPr>
            <a:spLocks noGrp="1"/>
          </p:cNvSpPr>
          <p:nvPr>
            <p:ph type="ctrTitle"/>
          </p:nvPr>
        </p:nvSpPr>
        <p:spPr/>
        <p:txBody>
          <a:bodyPr/>
          <a:lstStyle/>
          <a:p>
            <a:r>
              <a:rPr lang="en-GB" dirty="0"/>
              <a:t>Local Leadership Framework for Councillors </a:t>
            </a:r>
          </a:p>
        </p:txBody>
      </p:sp>
      <p:sp>
        <p:nvSpPr>
          <p:cNvPr id="5" name="Subtitle 4">
            <a:extLst>
              <a:ext uri="{FF2B5EF4-FFF2-40B4-BE49-F238E27FC236}">
                <a16:creationId xmlns:a16="http://schemas.microsoft.com/office/drawing/2014/main" id="{CA800D2E-39AA-B4F5-0C6D-356CF6437C8E}"/>
              </a:ext>
            </a:extLst>
          </p:cNvPr>
          <p:cNvSpPr>
            <a:spLocks noGrp="1"/>
          </p:cNvSpPr>
          <p:nvPr>
            <p:ph type="subTitle" idx="1"/>
          </p:nvPr>
        </p:nvSpPr>
        <p:spPr>
          <a:xfrm>
            <a:off x="1069975" y="3789040"/>
            <a:ext cx="6934200" cy="1368152"/>
          </a:xfrm>
        </p:spPr>
        <p:txBody>
          <a:bodyPr/>
          <a:lstStyle/>
          <a:p>
            <a:r>
              <a:rPr lang="en-GB" dirty="0"/>
              <a:t>Insert council name</a:t>
            </a:r>
          </a:p>
        </p:txBody>
      </p:sp>
      <p:sp>
        <p:nvSpPr>
          <p:cNvPr id="6" name="Text Box 4">
            <a:extLst>
              <a:ext uri="{FF2B5EF4-FFF2-40B4-BE49-F238E27FC236}">
                <a16:creationId xmlns:a16="http://schemas.microsoft.com/office/drawing/2014/main" id="{F2429C23-E387-AB42-EF3F-933253A645A4}"/>
              </a:ext>
            </a:extLst>
          </p:cNvPr>
          <p:cNvSpPr txBox="1">
            <a:spLocks noChangeArrowheads="1"/>
          </p:cNvSpPr>
          <p:nvPr/>
        </p:nvSpPr>
        <p:spPr bwMode="auto">
          <a:xfrm>
            <a:off x="1136650" y="6249988"/>
            <a:ext cx="2087563"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p>
            <a:pPr>
              <a:spcBef>
                <a:spcPct val="50000"/>
              </a:spcBef>
              <a:defRPr/>
            </a:pPr>
            <a:r>
              <a:rPr lang="en-GB" sz="1400" dirty="0">
                <a:solidFill>
                  <a:schemeClr val="bg1"/>
                </a:solidFill>
                <a:cs typeface="+mn-cs"/>
              </a:rPr>
              <a:t>Insert date</a:t>
            </a:r>
          </a:p>
        </p:txBody>
      </p:sp>
      <p:sp>
        <p:nvSpPr>
          <p:cNvPr id="7" name="Text Box 5">
            <a:extLst>
              <a:ext uri="{FF2B5EF4-FFF2-40B4-BE49-F238E27FC236}">
                <a16:creationId xmlns:a16="http://schemas.microsoft.com/office/drawing/2014/main" id="{44FBD0F0-2B89-D95D-9D41-57D6DFCFBD2F}"/>
              </a:ext>
            </a:extLst>
          </p:cNvPr>
          <p:cNvSpPr txBox="1">
            <a:spLocks noChangeArrowheads="1"/>
          </p:cNvSpPr>
          <p:nvPr/>
        </p:nvSpPr>
        <p:spPr bwMode="auto">
          <a:xfrm>
            <a:off x="7400925" y="6308725"/>
            <a:ext cx="2087563"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p>
            <a:pPr algn="r">
              <a:spcBef>
                <a:spcPct val="50000"/>
              </a:spcBef>
              <a:defRPr/>
            </a:pPr>
            <a:r>
              <a:rPr lang="en-GB" sz="1400" dirty="0" err="1">
                <a:solidFill>
                  <a:schemeClr val="bg1"/>
                </a:solidFill>
                <a:cs typeface="+mn-cs"/>
              </a:rPr>
              <a:t>www.local.gov.uk</a:t>
            </a:r>
            <a:endParaRPr lang="en-GB" sz="1400" dirty="0">
              <a:solidFill>
                <a:schemeClr val="bg1"/>
              </a:solidFill>
              <a:cs typeface="+mn-cs"/>
            </a:endParaRPr>
          </a:p>
        </p:txBody>
      </p:sp>
    </p:spTree>
    <p:extLst>
      <p:ext uri="{BB962C8B-B14F-4D97-AF65-F5344CB8AC3E}">
        <p14:creationId xmlns:p14="http://schemas.microsoft.com/office/powerpoint/2010/main" val="3972605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370F8-17C8-CD6D-95E7-4F71E3761659}"/>
              </a:ext>
            </a:extLst>
          </p:cNvPr>
          <p:cNvSpPr>
            <a:spLocks noGrp="1"/>
          </p:cNvSpPr>
          <p:nvPr>
            <p:ph type="title"/>
          </p:nvPr>
        </p:nvSpPr>
        <p:spPr/>
        <p:txBody>
          <a:bodyPr/>
          <a:lstStyle/>
          <a:p>
            <a:r>
              <a:rPr lang="en-GB" dirty="0"/>
              <a:t>Introduction</a:t>
            </a:r>
          </a:p>
        </p:txBody>
      </p:sp>
      <p:sp>
        <p:nvSpPr>
          <p:cNvPr id="3" name="Content Placeholder 2">
            <a:extLst>
              <a:ext uri="{FF2B5EF4-FFF2-40B4-BE49-F238E27FC236}">
                <a16:creationId xmlns:a16="http://schemas.microsoft.com/office/drawing/2014/main" id="{735FF188-ACE4-767D-55C8-0882E6645C30}"/>
              </a:ext>
            </a:extLst>
          </p:cNvPr>
          <p:cNvSpPr>
            <a:spLocks noGrp="1"/>
          </p:cNvSpPr>
          <p:nvPr>
            <p:ph idx="1"/>
          </p:nvPr>
        </p:nvSpPr>
        <p:spPr>
          <a:xfrm>
            <a:off x="584200" y="2132856"/>
            <a:ext cx="8966200" cy="4176464"/>
          </a:xfrm>
        </p:spPr>
        <p:txBody>
          <a:bodyPr/>
          <a:lstStyle/>
          <a:p>
            <a:pPr>
              <a:spcBef>
                <a:spcPts val="0"/>
              </a:spcBef>
              <a:spcAft>
                <a:spcPts val="1200"/>
              </a:spcAft>
            </a:pPr>
            <a:r>
              <a:rPr lang="en-GB" sz="2200" dirty="0"/>
              <a:t>The Local Leadership Framework supports councillors in their local leadership role as they work with communities to make a difference.</a:t>
            </a:r>
          </a:p>
          <a:p>
            <a:pPr>
              <a:spcBef>
                <a:spcPts val="0"/>
              </a:spcBef>
              <a:spcAft>
                <a:spcPts val="1200"/>
              </a:spcAft>
            </a:pPr>
            <a:r>
              <a:rPr lang="en-GB" sz="2200" dirty="0"/>
              <a:t>The framework includes suggestions, prompts and further resources to help you think about the skills you use as a councillor.</a:t>
            </a:r>
          </a:p>
          <a:p>
            <a:pPr>
              <a:spcBef>
                <a:spcPts val="0"/>
              </a:spcBef>
              <a:spcAft>
                <a:spcPts val="1200"/>
              </a:spcAft>
            </a:pPr>
            <a:r>
              <a:rPr lang="en-GB" sz="2200" dirty="0"/>
              <a:t>The framework is here to help:</a:t>
            </a:r>
          </a:p>
          <a:p>
            <a:pPr lvl="1">
              <a:spcBef>
                <a:spcPts val="0"/>
              </a:spcBef>
              <a:spcAft>
                <a:spcPts val="1200"/>
              </a:spcAft>
            </a:pPr>
            <a:r>
              <a:rPr lang="en-GB" sz="2200" dirty="0"/>
              <a:t>Prospective councillors</a:t>
            </a:r>
          </a:p>
          <a:p>
            <a:pPr lvl="1">
              <a:spcBef>
                <a:spcPts val="0"/>
              </a:spcBef>
              <a:spcAft>
                <a:spcPts val="1200"/>
              </a:spcAft>
            </a:pPr>
            <a:r>
              <a:rPr lang="en-GB" sz="2200" dirty="0"/>
              <a:t>New councillors</a:t>
            </a:r>
          </a:p>
          <a:p>
            <a:pPr lvl="1">
              <a:spcBef>
                <a:spcPts val="0"/>
              </a:spcBef>
              <a:spcAft>
                <a:spcPts val="1200"/>
              </a:spcAft>
            </a:pPr>
            <a:r>
              <a:rPr lang="en-GB" sz="2200" dirty="0"/>
              <a:t>Experienced councillors</a:t>
            </a:r>
          </a:p>
          <a:p>
            <a:pPr lvl="1">
              <a:spcBef>
                <a:spcPts val="0"/>
              </a:spcBef>
              <a:spcAft>
                <a:spcPts val="1200"/>
              </a:spcAft>
            </a:pPr>
            <a:r>
              <a:rPr lang="en-GB" sz="2200" dirty="0"/>
              <a:t>Executive members, chairs and councillors in other roles</a:t>
            </a:r>
          </a:p>
        </p:txBody>
      </p:sp>
    </p:spTree>
    <p:extLst>
      <p:ext uri="{BB962C8B-B14F-4D97-AF65-F5344CB8AC3E}">
        <p14:creationId xmlns:p14="http://schemas.microsoft.com/office/powerpoint/2010/main" val="4292479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370F8-17C8-CD6D-95E7-4F71E3761659}"/>
              </a:ext>
            </a:extLst>
          </p:cNvPr>
          <p:cNvSpPr>
            <a:spLocks noGrp="1"/>
          </p:cNvSpPr>
          <p:nvPr>
            <p:ph type="title"/>
          </p:nvPr>
        </p:nvSpPr>
        <p:spPr/>
        <p:txBody>
          <a:bodyPr/>
          <a:lstStyle/>
          <a:p>
            <a:r>
              <a:rPr lang="en-GB" dirty="0"/>
              <a:t>How was the framework created?</a:t>
            </a:r>
          </a:p>
        </p:txBody>
      </p:sp>
      <p:sp>
        <p:nvSpPr>
          <p:cNvPr id="6" name="Rectangle: Rounded Corners 5">
            <a:extLst>
              <a:ext uri="{FF2B5EF4-FFF2-40B4-BE49-F238E27FC236}">
                <a16:creationId xmlns:a16="http://schemas.microsoft.com/office/drawing/2014/main" id="{0275BC73-37A7-90EB-26C9-B09B4E94BF8C}"/>
              </a:ext>
            </a:extLst>
          </p:cNvPr>
          <p:cNvSpPr/>
          <p:nvPr/>
        </p:nvSpPr>
        <p:spPr bwMode="auto">
          <a:xfrm>
            <a:off x="495300" y="2348880"/>
            <a:ext cx="2134360" cy="3744416"/>
          </a:xfrm>
          <a:prstGeom prst="roundRect">
            <a:avLst/>
          </a:prstGeom>
          <a:solidFill>
            <a:srgbClr val="399930"/>
          </a:solid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a:ln>
                  <a:noFill/>
                </a:ln>
                <a:solidFill>
                  <a:schemeClr val="bg1"/>
                </a:solidFill>
                <a:effectLst/>
                <a:latin typeface="Arial" charset="0"/>
                <a:ea typeface="ＭＳ Ｐゴシック" charset="0"/>
              </a:rPr>
              <a:t>Review of existing materials</a:t>
            </a:r>
          </a:p>
          <a:p>
            <a:pPr marL="0" marR="0" indent="0" algn="l" defTabSz="914400" rtl="0" eaLnBrk="1" fontAlgn="base" latinLnBrk="0" hangingPunct="1">
              <a:lnSpc>
                <a:spcPct val="100000"/>
              </a:lnSpc>
              <a:spcBef>
                <a:spcPct val="0"/>
              </a:spcBef>
              <a:spcAft>
                <a:spcPct val="0"/>
              </a:spcAft>
              <a:buClrTx/>
              <a:buSzTx/>
              <a:buFontTx/>
              <a:buNone/>
              <a:tabLst/>
            </a:pPr>
            <a:endParaRPr lang="en-GB" sz="2800" dirty="0">
              <a:solidFill>
                <a:schemeClr val="bg1"/>
              </a:solidFill>
            </a:endParaRPr>
          </a:p>
          <a:p>
            <a:pPr marL="0" marR="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a:ln>
                  <a:noFill/>
                </a:ln>
                <a:solidFill>
                  <a:schemeClr val="bg1"/>
                </a:solidFill>
                <a:effectLst/>
                <a:latin typeface="Arial" charset="0"/>
                <a:ea typeface="ＭＳ Ｐゴシック" charset="0"/>
              </a:rPr>
              <a:t>Including Political Skills Framework and 21</a:t>
            </a:r>
            <a:r>
              <a:rPr kumimoji="0" lang="en-GB" sz="2000" b="0" i="0" u="none" strike="noStrike" cap="none" normalizeH="0" baseline="30000" dirty="0">
                <a:ln>
                  <a:noFill/>
                </a:ln>
                <a:solidFill>
                  <a:schemeClr val="bg1"/>
                </a:solidFill>
                <a:effectLst/>
                <a:latin typeface="Arial" charset="0"/>
                <a:ea typeface="ＭＳ Ｐゴシック" charset="0"/>
              </a:rPr>
              <a:t>st</a:t>
            </a:r>
            <a:r>
              <a:rPr kumimoji="0" lang="en-GB" sz="2000" b="0" i="0" u="none" strike="noStrike" cap="none" normalizeH="0" baseline="0" dirty="0">
                <a:ln>
                  <a:noFill/>
                </a:ln>
                <a:solidFill>
                  <a:schemeClr val="bg1"/>
                </a:solidFill>
                <a:effectLst/>
                <a:latin typeface="Arial" charset="0"/>
                <a:ea typeface="ＭＳ Ｐゴシック" charset="0"/>
              </a:rPr>
              <a:t> Century Councillor</a:t>
            </a:r>
          </a:p>
        </p:txBody>
      </p:sp>
      <p:sp>
        <p:nvSpPr>
          <p:cNvPr id="7" name="Rectangle: Rounded Corners 6">
            <a:extLst>
              <a:ext uri="{FF2B5EF4-FFF2-40B4-BE49-F238E27FC236}">
                <a16:creationId xmlns:a16="http://schemas.microsoft.com/office/drawing/2014/main" id="{569F399C-591C-51F8-EC44-A03DB3A7A99B}"/>
              </a:ext>
            </a:extLst>
          </p:cNvPr>
          <p:cNvSpPr/>
          <p:nvPr/>
        </p:nvSpPr>
        <p:spPr bwMode="auto">
          <a:xfrm>
            <a:off x="2756437" y="2340073"/>
            <a:ext cx="2134360" cy="3744416"/>
          </a:xfrm>
          <a:prstGeom prst="roundRect">
            <a:avLst/>
          </a:prstGeom>
          <a:solidFill>
            <a:srgbClr val="008593"/>
          </a:solid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a:ln>
                  <a:noFill/>
                </a:ln>
                <a:solidFill>
                  <a:schemeClr val="bg1"/>
                </a:solidFill>
                <a:effectLst/>
                <a:latin typeface="Arial" charset="0"/>
                <a:ea typeface="ＭＳ Ｐゴシック" charset="0"/>
              </a:rPr>
              <a:t>Events with councillors</a:t>
            </a:r>
          </a:p>
          <a:p>
            <a:pPr marL="0" marR="0" indent="0" algn="l" defTabSz="914400" rtl="0" eaLnBrk="1" fontAlgn="base" latinLnBrk="0" hangingPunct="1">
              <a:lnSpc>
                <a:spcPct val="100000"/>
              </a:lnSpc>
              <a:spcBef>
                <a:spcPct val="0"/>
              </a:spcBef>
              <a:spcAft>
                <a:spcPct val="0"/>
              </a:spcAft>
              <a:buClrTx/>
              <a:buSzTx/>
              <a:buFontTx/>
              <a:buNone/>
              <a:tabLst/>
            </a:pPr>
            <a:endParaRPr lang="en-GB" sz="2800" dirty="0">
              <a:solidFill>
                <a:schemeClr val="bg1"/>
              </a:solidFill>
            </a:endParaRPr>
          </a:p>
          <a:p>
            <a:pPr marL="0" marR="0" indent="0" algn="l" defTabSz="914400" rtl="0" eaLnBrk="1" fontAlgn="base" latinLnBrk="0" hangingPunct="1">
              <a:lnSpc>
                <a:spcPct val="100000"/>
              </a:lnSpc>
              <a:spcBef>
                <a:spcPct val="0"/>
              </a:spcBef>
              <a:spcAft>
                <a:spcPct val="0"/>
              </a:spcAft>
              <a:buClrTx/>
              <a:buSzTx/>
              <a:buFontTx/>
              <a:buNone/>
              <a:tabLst/>
            </a:pPr>
            <a:endParaRPr lang="en-GB" sz="2800" dirty="0">
              <a:solidFill>
                <a:schemeClr val="bg1"/>
              </a:solidFill>
            </a:endParaRPr>
          </a:p>
          <a:p>
            <a:pPr marL="0" marR="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a:ln>
                  <a:noFill/>
                </a:ln>
                <a:solidFill>
                  <a:schemeClr val="bg1"/>
                </a:solidFill>
                <a:effectLst/>
                <a:latin typeface="Arial" charset="0"/>
                <a:ea typeface="ＭＳ Ｐゴシック" charset="0"/>
              </a:rPr>
              <a:t>Three online facilitated events where research team heard from councillors</a:t>
            </a:r>
          </a:p>
        </p:txBody>
      </p:sp>
      <p:sp>
        <p:nvSpPr>
          <p:cNvPr id="8" name="Rectangle: Rounded Corners 7">
            <a:extLst>
              <a:ext uri="{FF2B5EF4-FFF2-40B4-BE49-F238E27FC236}">
                <a16:creationId xmlns:a16="http://schemas.microsoft.com/office/drawing/2014/main" id="{44702E03-7892-CDEE-7D0B-F62956C4451A}"/>
              </a:ext>
            </a:extLst>
          </p:cNvPr>
          <p:cNvSpPr/>
          <p:nvPr/>
        </p:nvSpPr>
        <p:spPr bwMode="auto">
          <a:xfrm>
            <a:off x="5017573" y="2340073"/>
            <a:ext cx="2134360" cy="3744416"/>
          </a:xfrm>
          <a:prstGeom prst="roundRect">
            <a:avLst/>
          </a:prstGeom>
          <a:solidFill>
            <a:srgbClr val="9C2C99"/>
          </a:solid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a:ln>
                  <a:noFill/>
                </a:ln>
                <a:solidFill>
                  <a:schemeClr val="bg1"/>
                </a:solidFill>
                <a:effectLst/>
                <a:latin typeface="Arial" charset="0"/>
                <a:ea typeface="ＭＳ Ｐゴシック" charset="0"/>
              </a:rPr>
              <a:t>Survey of councillors</a:t>
            </a:r>
          </a:p>
          <a:p>
            <a:pPr marL="0" marR="0" indent="0" algn="l" defTabSz="914400" rtl="0" eaLnBrk="1" fontAlgn="base" latinLnBrk="0" hangingPunct="1">
              <a:lnSpc>
                <a:spcPct val="100000"/>
              </a:lnSpc>
              <a:spcBef>
                <a:spcPct val="0"/>
              </a:spcBef>
              <a:spcAft>
                <a:spcPct val="0"/>
              </a:spcAft>
              <a:buClrTx/>
              <a:buSzTx/>
              <a:buFontTx/>
              <a:buNone/>
              <a:tabLst/>
            </a:pPr>
            <a:endParaRPr lang="en-GB" sz="2800" dirty="0">
              <a:solidFill>
                <a:schemeClr val="bg1"/>
              </a:solidFill>
            </a:endParaRPr>
          </a:p>
          <a:p>
            <a:pPr marL="0" marR="0" indent="0" algn="l" defTabSz="914400" rtl="0" eaLnBrk="1" fontAlgn="base" latinLnBrk="0" hangingPunct="1">
              <a:lnSpc>
                <a:spcPct val="100000"/>
              </a:lnSpc>
              <a:spcBef>
                <a:spcPct val="0"/>
              </a:spcBef>
              <a:spcAft>
                <a:spcPct val="0"/>
              </a:spcAft>
              <a:buClrTx/>
              <a:buSzTx/>
              <a:buFontTx/>
              <a:buNone/>
              <a:tabLst/>
            </a:pPr>
            <a:endParaRPr lang="en-GB" sz="2800" dirty="0">
              <a:solidFill>
                <a:schemeClr val="bg1"/>
              </a:solidFill>
            </a:endParaRPr>
          </a:p>
          <a:p>
            <a:pPr marL="0" marR="0" indent="0" algn="l" defTabSz="914400" rtl="0" eaLnBrk="1" fontAlgn="base" latinLnBrk="0" hangingPunct="1">
              <a:lnSpc>
                <a:spcPct val="100000"/>
              </a:lnSpc>
              <a:spcBef>
                <a:spcPct val="0"/>
              </a:spcBef>
              <a:spcAft>
                <a:spcPct val="0"/>
              </a:spcAft>
              <a:buClrTx/>
              <a:buSzTx/>
              <a:buFontTx/>
              <a:buNone/>
              <a:tabLst/>
            </a:pPr>
            <a:r>
              <a:rPr lang="en-GB" sz="2000" b="0" dirty="0">
                <a:solidFill>
                  <a:schemeClr val="bg1"/>
                </a:solidFill>
              </a:rPr>
              <a:t>Survey open to all councillors, received 100 responses</a:t>
            </a:r>
          </a:p>
          <a:p>
            <a:pPr marL="0" marR="0" indent="0" algn="l" defTabSz="914400" rtl="0" eaLnBrk="1" fontAlgn="base" latinLnBrk="0" hangingPunct="1">
              <a:lnSpc>
                <a:spcPct val="100000"/>
              </a:lnSpc>
              <a:spcBef>
                <a:spcPct val="0"/>
              </a:spcBef>
              <a:spcAft>
                <a:spcPct val="0"/>
              </a:spcAft>
              <a:buClrTx/>
              <a:buSzTx/>
              <a:buFontTx/>
              <a:buNone/>
              <a:tabLst/>
            </a:pPr>
            <a:endParaRPr lang="en-GB" sz="2800" dirty="0">
              <a:solidFill>
                <a:schemeClr val="bg1"/>
              </a:solidFill>
            </a:endParaRPr>
          </a:p>
        </p:txBody>
      </p:sp>
      <p:sp>
        <p:nvSpPr>
          <p:cNvPr id="9" name="Rectangle: Rounded Corners 8">
            <a:extLst>
              <a:ext uri="{FF2B5EF4-FFF2-40B4-BE49-F238E27FC236}">
                <a16:creationId xmlns:a16="http://schemas.microsoft.com/office/drawing/2014/main" id="{9CA498EF-653C-98B8-5FAF-905E133A5555}"/>
              </a:ext>
            </a:extLst>
          </p:cNvPr>
          <p:cNvSpPr/>
          <p:nvPr/>
        </p:nvSpPr>
        <p:spPr bwMode="auto">
          <a:xfrm>
            <a:off x="7276340" y="2323728"/>
            <a:ext cx="2134360" cy="3744416"/>
          </a:xfrm>
          <a:prstGeom prst="roundRect">
            <a:avLst/>
          </a:prstGeom>
          <a:solidFill>
            <a:srgbClr val="002060"/>
          </a:solid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a:ln>
                  <a:noFill/>
                </a:ln>
                <a:solidFill>
                  <a:schemeClr val="bg1"/>
                </a:solidFill>
                <a:effectLst/>
                <a:latin typeface="Arial" charset="0"/>
                <a:ea typeface="ＭＳ Ｐゴシック" charset="0"/>
              </a:rPr>
              <a:t>Roundtable events</a:t>
            </a:r>
            <a:endParaRPr kumimoji="0" lang="en-GB" sz="2800" b="1" i="0" u="none" strike="noStrike" cap="none" normalizeH="0" baseline="0" dirty="0">
              <a:ln>
                <a:noFill/>
              </a:ln>
              <a:solidFill>
                <a:schemeClr val="bg1"/>
              </a:solidFill>
              <a:effectLst/>
              <a:latin typeface="Arial" charset="0"/>
              <a:ea typeface="ＭＳ Ｐゴシック" charset="0"/>
            </a:endParaRPr>
          </a:p>
          <a:p>
            <a:pPr marL="0" marR="0" indent="0" algn="l" defTabSz="914400" rtl="0" eaLnBrk="1" fontAlgn="base" latinLnBrk="0" hangingPunct="1">
              <a:lnSpc>
                <a:spcPct val="100000"/>
              </a:lnSpc>
              <a:spcBef>
                <a:spcPct val="0"/>
              </a:spcBef>
              <a:spcAft>
                <a:spcPct val="0"/>
              </a:spcAft>
              <a:buClrTx/>
              <a:buSzTx/>
              <a:buFontTx/>
              <a:buNone/>
              <a:tabLst/>
            </a:pPr>
            <a:endParaRPr lang="en-GB" sz="2800" dirty="0">
              <a:solidFill>
                <a:schemeClr val="bg1"/>
              </a:solidFill>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GB" sz="2800" b="1" i="0" u="none" strike="noStrike" cap="none" normalizeH="0" baseline="0" dirty="0">
              <a:ln>
                <a:noFill/>
              </a:ln>
              <a:solidFill>
                <a:schemeClr val="bg1"/>
              </a:solidFill>
              <a:effectLst/>
              <a:latin typeface="Arial" charset="0"/>
              <a:ea typeface="ＭＳ Ｐゴシック" charset="0"/>
            </a:endParaRPr>
          </a:p>
          <a:p>
            <a:pPr marL="0" marR="0" indent="0" algn="l" defTabSz="914400" rtl="0" eaLnBrk="1" fontAlgn="base" latinLnBrk="0" hangingPunct="1">
              <a:lnSpc>
                <a:spcPct val="100000"/>
              </a:lnSpc>
              <a:spcBef>
                <a:spcPct val="0"/>
              </a:spcBef>
              <a:spcAft>
                <a:spcPct val="0"/>
              </a:spcAft>
              <a:buClrTx/>
              <a:buSzTx/>
              <a:buFontTx/>
              <a:buNone/>
              <a:tabLst/>
            </a:pPr>
            <a:r>
              <a:rPr lang="en-GB" sz="2000" b="0" dirty="0">
                <a:solidFill>
                  <a:schemeClr val="bg1"/>
                </a:solidFill>
              </a:rPr>
              <a:t>Two roundtable events with leadership experts to refine the framework</a:t>
            </a:r>
            <a:endParaRPr kumimoji="0" lang="en-GB" sz="2000" b="0" i="0" u="none" strike="noStrike" cap="none" normalizeH="0" baseline="0" dirty="0">
              <a:ln>
                <a:noFill/>
              </a:ln>
              <a:solidFill>
                <a:schemeClr val="bg1"/>
              </a:solidFill>
              <a:effectLst/>
              <a:latin typeface="Arial" charset="0"/>
              <a:ea typeface="ＭＳ Ｐゴシック" charset="0"/>
            </a:endParaRPr>
          </a:p>
        </p:txBody>
      </p:sp>
    </p:spTree>
    <p:extLst>
      <p:ext uri="{BB962C8B-B14F-4D97-AF65-F5344CB8AC3E}">
        <p14:creationId xmlns:p14="http://schemas.microsoft.com/office/powerpoint/2010/main" val="4002208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370F8-17C8-CD6D-95E7-4F71E3761659}"/>
              </a:ext>
            </a:extLst>
          </p:cNvPr>
          <p:cNvSpPr>
            <a:spLocks noGrp="1"/>
          </p:cNvSpPr>
          <p:nvPr>
            <p:ph type="title"/>
          </p:nvPr>
        </p:nvSpPr>
        <p:spPr/>
        <p:txBody>
          <a:bodyPr/>
          <a:lstStyle/>
          <a:p>
            <a:r>
              <a:rPr lang="en-GB" sz="3600" dirty="0"/>
              <a:t>Skill sets for the 21</a:t>
            </a:r>
            <a:r>
              <a:rPr lang="en-GB" sz="3600" baseline="30000" dirty="0"/>
              <a:t>st</a:t>
            </a:r>
            <a:r>
              <a:rPr lang="en-GB" sz="3600" dirty="0"/>
              <a:t> Century Councillor</a:t>
            </a:r>
          </a:p>
        </p:txBody>
      </p:sp>
      <p:sp>
        <p:nvSpPr>
          <p:cNvPr id="3" name="Content Placeholder 2">
            <a:extLst>
              <a:ext uri="{FF2B5EF4-FFF2-40B4-BE49-F238E27FC236}">
                <a16:creationId xmlns:a16="http://schemas.microsoft.com/office/drawing/2014/main" id="{735FF188-ACE4-767D-55C8-0882E6645C30}"/>
              </a:ext>
            </a:extLst>
          </p:cNvPr>
          <p:cNvSpPr>
            <a:spLocks noGrp="1"/>
          </p:cNvSpPr>
          <p:nvPr>
            <p:ph idx="1"/>
          </p:nvPr>
        </p:nvSpPr>
        <p:spPr>
          <a:xfrm>
            <a:off x="584200" y="2132856"/>
            <a:ext cx="8915400" cy="4176464"/>
          </a:xfrm>
        </p:spPr>
        <p:txBody>
          <a:bodyPr/>
          <a:lstStyle/>
          <a:p>
            <a:pPr>
              <a:spcBef>
                <a:spcPts val="0"/>
              </a:spcBef>
              <a:spcAft>
                <a:spcPts val="1200"/>
              </a:spcAft>
            </a:pPr>
            <a:r>
              <a:rPr lang="en-GB" sz="2200" dirty="0"/>
              <a:t>The 21st-century Councillor report sets out seven key future roles for councillors. </a:t>
            </a:r>
          </a:p>
          <a:p>
            <a:pPr>
              <a:spcBef>
                <a:spcPts val="0"/>
              </a:spcBef>
              <a:spcAft>
                <a:spcPts val="1200"/>
              </a:spcAft>
            </a:pPr>
            <a:r>
              <a:rPr lang="en-GB" sz="2200" dirty="0"/>
              <a:t>The leadership skills in this framework will enable councillors to fulfil the ‘seven roles of the 21</a:t>
            </a:r>
            <a:r>
              <a:rPr lang="en-GB" sz="2200" baseline="30000" dirty="0"/>
              <a:t>st</a:t>
            </a:r>
            <a:r>
              <a:rPr lang="en-GB" sz="2200" dirty="0"/>
              <a:t>-century councillor’:</a:t>
            </a:r>
          </a:p>
          <a:p>
            <a:pPr>
              <a:spcBef>
                <a:spcPts val="0"/>
              </a:spcBef>
              <a:spcAft>
                <a:spcPts val="1200"/>
              </a:spcAft>
            </a:pPr>
            <a:endParaRPr lang="en-GB" sz="2200" dirty="0"/>
          </a:p>
          <a:p>
            <a:pPr>
              <a:spcBef>
                <a:spcPts val="0"/>
              </a:spcBef>
              <a:spcAft>
                <a:spcPts val="1200"/>
              </a:spcAft>
            </a:pPr>
            <a:endParaRPr lang="en-GB" sz="2200" dirty="0"/>
          </a:p>
          <a:p>
            <a:pPr>
              <a:spcBef>
                <a:spcPts val="0"/>
              </a:spcBef>
              <a:spcAft>
                <a:spcPts val="1200"/>
              </a:spcAft>
            </a:pPr>
            <a:endParaRPr lang="en-GB" sz="2200" dirty="0"/>
          </a:p>
          <a:p>
            <a:pPr marL="0" indent="0">
              <a:spcBef>
                <a:spcPts val="0"/>
              </a:spcBef>
              <a:spcAft>
                <a:spcPts val="1200"/>
              </a:spcAft>
              <a:buNone/>
            </a:pPr>
            <a:endParaRPr lang="en-GB" sz="2200" dirty="0"/>
          </a:p>
          <a:p>
            <a:pPr>
              <a:spcBef>
                <a:spcPts val="0"/>
              </a:spcBef>
              <a:spcAft>
                <a:spcPts val="1200"/>
              </a:spcAft>
            </a:pPr>
            <a:r>
              <a:rPr lang="en-GB" sz="2200" dirty="0"/>
              <a:t>Find out more: </a:t>
            </a:r>
            <a:r>
              <a:rPr lang="en-GB" sz="2200" dirty="0">
                <a:hlinkClick r:id="rId3"/>
              </a:rPr>
              <a:t>https://21stcenturypublicservant.wordpress.com</a:t>
            </a:r>
            <a:r>
              <a:rPr lang="en-GB" sz="2200" dirty="0"/>
              <a:t> </a:t>
            </a:r>
          </a:p>
        </p:txBody>
      </p:sp>
      <p:sp>
        <p:nvSpPr>
          <p:cNvPr id="5" name="Rectangle: Rounded Corners 4">
            <a:extLst>
              <a:ext uri="{FF2B5EF4-FFF2-40B4-BE49-F238E27FC236}">
                <a16:creationId xmlns:a16="http://schemas.microsoft.com/office/drawing/2014/main" id="{6B0E3E48-7380-11E7-03EB-39538865A311}"/>
              </a:ext>
            </a:extLst>
          </p:cNvPr>
          <p:cNvSpPr/>
          <p:nvPr/>
        </p:nvSpPr>
        <p:spPr bwMode="auto">
          <a:xfrm>
            <a:off x="776537" y="4004543"/>
            <a:ext cx="1982931" cy="696440"/>
          </a:xfrm>
          <a:prstGeom prst="roundRect">
            <a:avLst/>
          </a:prstGeom>
          <a:solidFill>
            <a:srgbClr val="9C2C99"/>
          </a:solid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bg1"/>
                </a:solidFill>
                <a:effectLst/>
                <a:latin typeface="Arial" charset="0"/>
                <a:ea typeface="ＭＳ Ｐゴシック" charset="0"/>
              </a:rPr>
              <a:t>Steward of place</a:t>
            </a:r>
          </a:p>
        </p:txBody>
      </p:sp>
      <p:sp>
        <p:nvSpPr>
          <p:cNvPr id="12" name="Rectangle: Rounded Corners 11">
            <a:extLst>
              <a:ext uri="{FF2B5EF4-FFF2-40B4-BE49-F238E27FC236}">
                <a16:creationId xmlns:a16="http://schemas.microsoft.com/office/drawing/2014/main" id="{B840A7C9-B138-C7C6-DD39-0E421EBEB749}"/>
              </a:ext>
            </a:extLst>
          </p:cNvPr>
          <p:cNvSpPr/>
          <p:nvPr/>
        </p:nvSpPr>
        <p:spPr bwMode="auto">
          <a:xfrm>
            <a:off x="2894656" y="4004542"/>
            <a:ext cx="1982931" cy="696440"/>
          </a:xfrm>
          <a:prstGeom prst="roundRect">
            <a:avLst/>
          </a:prstGeom>
          <a:solidFill>
            <a:srgbClr val="9C2C99"/>
          </a:solid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bg1"/>
                </a:solidFill>
                <a:effectLst/>
                <a:latin typeface="Arial" charset="0"/>
                <a:ea typeface="ＭＳ Ｐゴシック" charset="0"/>
              </a:rPr>
              <a:t>Advocate</a:t>
            </a:r>
          </a:p>
        </p:txBody>
      </p:sp>
      <p:sp>
        <p:nvSpPr>
          <p:cNvPr id="13" name="Rectangle: Rounded Corners 12">
            <a:extLst>
              <a:ext uri="{FF2B5EF4-FFF2-40B4-BE49-F238E27FC236}">
                <a16:creationId xmlns:a16="http://schemas.microsoft.com/office/drawing/2014/main" id="{6054B42C-CF9E-099A-D64D-21BCE650A104}"/>
              </a:ext>
            </a:extLst>
          </p:cNvPr>
          <p:cNvSpPr/>
          <p:nvPr/>
        </p:nvSpPr>
        <p:spPr bwMode="auto">
          <a:xfrm>
            <a:off x="5020595" y="4004541"/>
            <a:ext cx="1982931" cy="696440"/>
          </a:xfrm>
          <a:prstGeom prst="roundRect">
            <a:avLst/>
          </a:prstGeom>
          <a:solidFill>
            <a:srgbClr val="9C2C99"/>
          </a:solid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bg1"/>
                </a:solidFill>
                <a:effectLst/>
                <a:latin typeface="Arial" charset="0"/>
                <a:ea typeface="ＭＳ Ｐゴシック" charset="0"/>
              </a:rPr>
              <a:t>Buffer</a:t>
            </a:r>
          </a:p>
        </p:txBody>
      </p:sp>
      <p:sp>
        <p:nvSpPr>
          <p:cNvPr id="14" name="Rectangle: Rounded Corners 13">
            <a:extLst>
              <a:ext uri="{FF2B5EF4-FFF2-40B4-BE49-F238E27FC236}">
                <a16:creationId xmlns:a16="http://schemas.microsoft.com/office/drawing/2014/main" id="{3779F703-4FB5-006B-E2A8-C6D15B3CF8FC}"/>
              </a:ext>
            </a:extLst>
          </p:cNvPr>
          <p:cNvSpPr/>
          <p:nvPr/>
        </p:nvSpPr>
        <p:spPr bwMode="auto">
          <a:xfrm>
            <a:off x="7146534" y="4004540"/>
            <a:ext cx="1982931" cy="696440"/>
          </a:xfrm>
          <a:prstGeom prst="roundRect">
            <a:avLst/>
          </a:prstGeom>
          <a:solidFill>
            <a:srgbClr val="9C2C99"/>
          </a:solid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bg1"/>
                </a:solidFill>
                <a:effectLst/>
                <a:latin typeface="Arial" charset="0"/>
                <a:ea typeface="ＭＳ Ｐゴシック" charset="0"/>
              </a:rPr>
              <a:t>Sense-maker</a:t>
            </a:r>
          </a:p>
        </p:txBody>
      </p:sp>
      <p:sp>
        <p:nvSpPr>
          <p:cNvPr id="15" name="Rectangle: Rounded Corners 14">
            <a:extLst>
              <a:ext uri="{FF2B5EF4-FFF2-40B4-BE49-F238E27FC236}">
                <a16:creationId xmlns:a16="http://schemas.microsoft.com/office/drawing/2014/main" id="{94669391-A267-C7E4-AD49-DBDFB0BDCF81}"/>
              </a:ext>
            </a:extLst>
          </p:cNvPr>
          <p:cNvSpPr/>
          <p:nvPr/>
        </p:nvSpPr>
        <p:spPr bwMode="auto">
          <a:xfrm>
            <a:off x="1828014" y="4820792"/>
            <a:ext cx="1982931" cy="696440"/>
          </a:xfrm>
          <a:prstGeom prst="roundRect">
            <a:avLst/>
          </a:prstGeom>
          <a:solidFill>
            <a:srgbClr val="9C2C99"/>
          </a:solid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bg1"/>
                </a:solidFill>
                <a:effectLst/>
                <a:latin typeface="Arial" charset="0"/>
                <a:ea typeface="ＭＳ Ｐゴシック" charset="0"/>
              </a:rPr>
              <a:t>Catalyst</a:t>
            </a:r>
          </a:p>
        </p:txBody>
      </p:sp>
      <p:sp>
        <p:nvSpPr>
          <p:cNvPr id="16" name="Rectangle: Rounded Corners 15">
            <a:extLst>
              <a:ext uri="{FF2B5EF4-FFF2-40B4-BE49-F238E27FC236}">
                <a16:creationId xmlns:a16="http://schemas.microsoft.com/office/drawing/2014/main" id="{84B1E2B2-310E-1569-F499-A854B19D91AB}"/>
              </a:ext>
            </a:extLst>
          </p:cNvPr>
          <p:cNvSpPr/>
          <p:nvPr/>
        </p:nvSpPr>
        <p:spPr bwMode="auto">
          <a:xfrm>
            <a:off x="3955141" y="4820792"/>
            <a:ext cx="1982931" cy="696440"/>
          </a:xfrm>
          <a:prstGeom prst="roundRect">
            <a:avLst/>
          </a:prstGeom>
          <a:solidFill>
            <a:srgbClr val="9C2C99"/>
          </a:solid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bg1"/>
                </a:solidFill>
                <a:effectLst/>
                <a:latin typeface="Arial" charset="0"/>
                <a:ea typeface="ＭＳ Ｐゴシック" charset="0"/>
              </a:rPr>
              <a:t>Entrepreneur</a:t>
            </a:r>
          </a:p>
        </p:txBody>
      </p:sp>
      <p:sp>
        <p:nvSpPr>
          <p:cNvPr id="17" name="Rectangle: Rounded Corners 16">
            <a:extLst>
              <a:ext uri="{FF2B5EF4-FFF2-40B4-BE49-F238E27FC236}">
                <a16:creationId xmlns:a16="http://schemas.microsoft.com/office/drawing/2014/main" id="{41ECC05F-34F3-61A5-E83F-6A7FC54456F0}"/>
              </a:ext>
            </a:extLst>
          </p:cNvPr>
          <p:cNvSpPr/>
          <p:nvPr/>
        </p:nvSpPr>
        <p:spPr bwMode="auto">
          <a:xfrm>
            <a:off x="6057741" y="4820792"/>
            <a:ext cx="1982931" cy="696440"/>
          </a:xfrm>
          <a:prstGeom prst="roundRect">
            <a:avLst/>
          </a:prstGeom>
          <a:solidFill>
            <a:srgbClr val="9C2C99"/>
          </a:solid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bg1"/>
                </a:solidFill>
                <a:effectLst/>
                <a:latin typeface="Arial" charset="0"/>
                <a:ea typeface="ＭＳ Ｐゴシック" charset="0"/>
              </a:rPr>
              <a:t>Orchestrator</a:t>
            </a:r>
          </a:p>
        </p:txBody>
      </p:sp>
    </p:spTree>
    <p:extLst>
      <p:ext uri="{BB962C8B-B14F-4D97-AF65-F5344CB8AC3E}">
        <p14:creationId xmlns:p14="http://schemas.microsoft.com/office/powerpoint/2010/main" val="2244503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370F8-17C8-CD6D-95E7-4F71E3761659}"/>
              </a:ext>
            </a:extLst>
          </p:cNvPr>
          <p:cNvSpPr>
            <a:spLocks noGrp="1"/>
          </p:cNvSpPr>
          <p:nvPr>
            <p:ph type="title"/>
          </p:nvPr>
        </p:nvSpPr>
        <p:spPr/>
        <p:txBody>
          <a:bodyPr/>
          <a:lstStyle/>
          <a:p>
            <a:r>
              <a:rPr lang="en-GB" dirty="0">
                <a:solidFill>
                  <a:schemeClr val="bg1"/>
                </a:solidFill>
              </a:rPr>
              <a:t>The framework</a:t>
            </a:r>
          </a:p>
        </p:txBody>
      </p:sp>
      <p:pic>
        <p:nvPicPr>
          <p:cNvPr id="6" name="Picture 5" descr="A green circular diagram with three layers. The inner circle is My councillor profile, the second outer circle is Foundation skills, and the third outer circle is Leadership skills.">
            <a:extLst>
              <a:ext uri="{FF2B5EF4-FFF2-40B4-BE49-F238E27FC236}">
                <a16:creationId xmlns:a16="http://schemas.microsoft.com/office/drawing/2014/main" id="{8BF58349-F032-A46C-D02B-ABDE26C87C13}"/>
              </a:ext>
            </a:extLst>
          </p:cNvPr>
          <p:cNvPicPr>
            <a:picLocks noChangeAspect="1"/>
          </p:cNvPicPr>
          <p:nvPr/>
        </p:nvPicPr>
        <p:blipFill>
          <a:blip r:embed="rId3"/>
          <a:stretch>
            <a:fillRect/>
          </a:stretch>
        </p:blipFill>
        <p:spPr>
          <a:xfrm>
            <a:off x="2158380" y="495672"/>
            <a:ext cx="5589240" cy="5589240"/>
          </a:xfrm>
          <a:prstGeom prst="rect">
            <a:avLst/>
          </a:prstGeom>
        </p:spPr>
      </p:pic>
    </p:spTree>
    <p:extLst>
      <p:ext uri="{BB962C8B-B14F-4D97-AF65-F5344CB8AC3E}">
        <p14:creationId xmlns:p14="http://schemas.microsoft.com/office/powerpoint/2010/main" val="4013580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73879" y="1088721"/>
            <a:ext cx="8915400" cy="576263"/>
          </a:xfrm>
        </p:spPr>
        <p:txBody>
          <a:bodyPr anchor="t"/>
          <a:lstStyle/>
          <a:p>
            <a:pPr>
              <a:defRPr/>
            </a:pPr>
            <a:r>
              <a:rPr lang="en-GB" dirty="0">
                <a:cs typeface="+mj-cs"/>
              </a:rPr>
              <a:t>My councillor profile</a:t>
            </a:r>
          </a:p>
        </p:txBody>
      </p:sp>
      <p:sp>
        <p:nvSpPr>
          <p:cNvPr id="4" name="Rectangle: Rounded Corners 3" descr="An example of a councillor profile.">
            <a:extLst>
              <a:ext uri="{FF2B5EF4-FFF2-40B4-BE49-F238E27FC236}">
                <a16:creationId xmlns:a16="http://schemas.microsoft.com/office/drawing/2014/main" id="{BB9FC9FA-83D8-3F1B-D43D-FB99806814F8}"/>
              </a:ext>
            </a:extLst>
          </p:cNvPr>
          <p:cNvSpPr/>
          <p:nvPr/>
        </p:nvSpPr>
        <p:spPr bwMode="auto">
          <a:xfrm>
            <a:off x="704528" y="2060848"/>
            <a:ext cx="8640960" cy="4176464"/>
          </a:xfrm>
          <a:prstGeom prst="round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4400" b="1" i="0" u="none" strike="noStrike" cap="none" normalizeH="0" baseline="0">
              <a:ln>
                <a:noFill/>
              </a:ln>
              <a:solidFill>
                <a:schemeClr val="tx2"/>
              </a:solidFill>
              <a:effectLst/>
              <a:latin typeface="Arial" charset="0"/>
              <a:ea typeface="ＭＳ Ｐゴシック" charset="0"/>
            </a:endParaRPr>
          </a:p>
        </p:txBody>
      </p:sp>
      <p:sp>
        <p:nvSpPr>
          <p:cNvPr id="6" name="Rectangle: Rounded Corners 5">
            <a:extLst>
              <a:ext uri="{FF2B5EF4-FFF2-40B4-BE49-F238E27FC236}">
                <a16:creationId xmlns:a16="http://schemas.microsoft.com/office/drawing/2014/main" id="{3AF8BCA2-3BCA-6C24-C9BC-C765087A36CD}"/>
              </a:ext>
              <a:ext uri="{C183D7F6-B498-43B3-948B-1728B52AA6E4}">
                <adec:decorative xmlns:adec="http://schemas.microsoft.com/office/drawing/2017/decorative" val="1"/>
              </a:ext>
            </a:extLst>
          </p:cNvPr>
          <p:cNvSpPr/>
          <p:nvPr/>
        </p:nvSpPr>
        <p:spPr bwMode="auto">
          <a:xfrm>
            <a:off x="587066" y="1940697"/>
            <a:ext cx="8496944" cy="4296615"/>
          </a:xfrm>
          <a:prstGeom prst="roundRect">
            <a:avLst/>
          </a:prstGeom>
          <a:gradFill flip="none" rotWithShape="1">
            <a:gsLst>
              <a:gs pos="0">
                <a:srgbClr val="9C2C99">
                  <a:tint val="66000"/>
                  <a:satMod val="160000"/>
                </a:srgbClr>
              </a:gs>
              <a:gs pos="50000">
                <a:srgbClr val="9C2C99">
                  <a:tint val="44500"/>
                  <a:satMod val="160000"/>
                </a:srgbClr>
              </a:gs>
              <a:gs pos="100000">
                <a:srgbClr val="9C2C99">
                  <a:tint val="23500"/>
                  <a:satMod val="160000"/>
                </a:srgbClr>
              </a:gs>
            </a:gsLst>
            <a:lin ang="18900000" scaled="1"/>
            <a:tileRect/>
          </a:gradFill>
          <a:ln w="38100">
            <a:solidFill>
              <a:srgbClr val="9C2C99"/>
            </a:solid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4400" b="1" i="0" u="none" strike="noStrike" cap="none" normalizeH="0" baseline="0">
              <a:ln>
                <a:noFill/>
              </a:ln>
              <a:solidFill>
                <a:schemeClr val="tx2"/>
              </a:solidFill>
              <a:effectLst/>
              <a:latin typeface="Arial" charset="0"/>
              <a:ea typeface="ＭＳ Ｐゴシック" charset="0"/>
            </a:endParaRPr>
          </a:p>
        </p:txBody>
      </p:sp>
      <p:sp>
        <p:nvSpPr>
          <p:cNvPr id="7" name="TextBox 6">
            <a:extLst>
              <a:ext uri="{FF2B5EF4-FFF2-40B4-BE49-F238E27FC236}">
                <a16:creationId xmlns:a16="http://schemas.microsoft.com/office/drawing/2014/main" id="{ED7EB9F6-75B8-ABED-CB72-3A6E79FAE04E}"/>
              </a:ext>
            </a:extLst>
          </p:cNvPr>
          <p:cNvSpPr txBox="1"/>
          <p:nvPr/>
        </p:nvSpPr>
        <p:spPr>
          <a:xfrm>
            <a:off x="1055118" y="2196115"/>
            <a:ext cx="7560840" cy="3908762"/>
          </a:xfrm>
          <a:prstGeom prst="rect">
            <a:avLst/>
          </a:prstGeom>
          <a:gradFill flip="none" rotWithShape="1">
            <a:gsLst>
              <a:gs pos="0">
                <a:srgbClr val="9C2C99">
                  <a:tint val="66000"/>
                  <a:satMod val="160000"/>
                </a:srgbClr>
              </a:gs>
              <a:gs pos="50000">
                <a:srgbClr val="9C2C99">
                  <a:tint val="44500"/>
                  <a:satMod val="160000"/>
                </a:srgbClr>
              </a:gs>
              <a:gs pos="100000">
                <a:srgbClr val="9C2C99">
                  <a:tint val="23500"/>
                  <a:satMod val="160000"/>
                </a:srgbClr>
              </a:gs>
            </a:gsLst>
            <a:lin ang="18900000" scaled="1"/>
            <a:tileRect/>
          </a:gradFill>
        </p:spPr>
        <p:txBody>
          <a:bodyPr wrap="square" rtlCol="0">
            <a:spAutoFit/>
          </a:bodyPr>
          <a:lstStyle/>
          <a:p>
            <a:pPr>
              <a:defRPr/>
            </a:pPr>
            <a:r>
              <a:rPr lang="en-GB" sz="2800" b="1" u="sng" dirty="0">
                <a:cs typeface="+mn-cs"/>
              </a:rPr>
              <a:t>Councillor Smith</a:t>
            </a:r>
          </a:p>
          <a:p>
            <a:pPr>
              <a:defRPr/>
            </a:pPr>
            <a:endParaRPr lang="en-GB" sz="2000" dirty="0">
              <a:cs typeface="+mn-cs"/>
            </a:endParaRPr>
          </a:p>
          <a:p>
            <a:pPr marL="342900" indent="-342900">
              <a:buFont typeface="Arial" panose="020B0604020202020204" pitchFamily="34" charset="0"/>
              <a:buChar char="•"/>
              <a:defRPr/>
            </a:pPr>
            <a:r>
              <a:rPr lang="en-GB" sz="2500" b="0" dirty="0">
                <a:cs typeface="+mn-cs"/>
              </a:rPr>
              <a:t>I hope to make a difference by…</a:t>
            </a:r>
          </a:p>
          <a:p>
            <a:pPr marL="342900" indent="-342900">
              <a:buFont typeface="Arial" panose="020B0604020202020204" pitchFamily="34" charset="0"/>
              <a:buChar char="•"/>
              <a:defRPr/>
            </a:pPr>
            <a:endParaRPr lang="en-GB" sz="2500" b="0" dirty="0">
              <a:cs typeface="+mn-cs"/>
            </a:endParaRPr>
          </a:p>
          <a:p>
            <a:pPr marL="342900" indent="-342900">
              <a:buFont typeface="Arial" panose="020B0604020202020204" pitchFamily="34" charset="0"/>
              <a:buChar char="•"/>
              <a:defRPr/>
            </a:pPr>
            <a:r>
              <a:rPr lang="en-GB" sz="2500" b="0" dirty="0">
                <a:cs typeface="+mn-cs"/>
              </a:rPr>
              <a:t>What people appreciate about me as a councillor…</a:t>
            </a:r>
          </a:p>
          <a:p>
            <a:pPr marL="285750" indent="-285750">
              <a:buFont typeface="Arial" panose="020B0604020202020204" pitchFamily="34" charset="0"/>
              <a:buChar char="•"/>
              <a:defRPr/>
            </a:pPr>
            <a:endParaRPr lang="en-GB" sz="2500" b="0" dirty="0">
              <a:cs typeface="+mn-cs"/>
            </a:endParaRPr>
          </a:p>
          <a:p>
            <a:pPr marL="342900" indent="-342900">
              <a:buFont typeface="Arial" panose="020B0604020202020204" pitchFamily="34" charset="0"/>
              <a:buChar char="•"/>
              <a:defRPr/>
            </a:pPr>
            <a:r>
              <a:rPr lang="en-GB" sz="2500" b="0" dirty="0">
                <a:cs typeface="+mn-cs"/>
              </a:rPr>
              <a:t>As a councillor, it is important to me that I…</a:t>
            </a:r>
          </a:p>
          <a:p>
            <a:pPr marL="457200" indent="-457200">
              <a:buFont typeface="Arial" panose="020B0604020202020204" pitchFamily="34" charset="0"/>
              <a:buChar char="•"/>
              <a:defRPr/>
            </a:pPr>
            <a:endParaRPr lang="en-GB" sz="2500" b="0" dirty="0">
              <a:cs typeface="+mn-cs"/>
            </a:endParaRPr>
          </a:p>
          <a:p>
            <a:pPr marL="342900" indent="-342900">
              <a:buFont typeface="Arial" panose="020B0604020202020204" pitchFamily="34" charset="0"/>
              <a:buChar char="•"/>
              <a:defRPr/>
            </a:pPr>
            <a:r>
              <a:rPr lang="en-GB" sz="2500" b="0" dirty="0">
                <a:cs typeface="+mn-cs"/>
              </a:rPr>
              <a:t>To support me well in my councillor work...</a:t>
            </a:r>
            <a:endParaRPr lang="en-GB" sz="2500" b="0" dirty="0"/>
          </a:p>
        </p:txBody>
      </p:sp>
      <p:pic>
        <p:nvPicPr>
          <p:cNvPr id="5" name="Graphic 4" descr="Female Profile with solid fill">
            <a:extLst>
              <a:ext uri="{FF2B5EF4-FFF2-40B4-BE49-F238E27FC236}">
                <a16:creationId xmlns:a16="http://schemas.microsoft.com/office/drawing/2014/main" id="{54B2E2F1-F454-6B36-552E-00CD2733649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181633" y="2076186"/>
            <a:ext cx="1637284" cy="1637284"/>
          </a:xfrm>
          <a:prstGeom prst="rect">
            <a:avLst/>
          </a:prstGeom>
        </p:spPr>
      </p:pic>
    </p:spTree>
    <p:extLst>
      <p:ext uri="{BB962C8B-B14F-4D97-AF65-F5344CB8AC3E}">
        <p14:creationId xmlns:p14="http://schemas.microsoft.com/office/powerpoint/2010/main" val="719799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DDCC9-2DE1-D136-0175-8511FF809E94}"/>
              </a:ext>
            </a:extLst>
          </p:cNvPr>
          <p:cNvSpPr>
            <a:spLocks noGrp="1"/>
          </p:cNvSpPr>
          <p:nvPr>
            <p:ph type="title"/>
          </p:nvPr>
        </p:nvSpPr>
        <p:spPr>
          <a:xfrm>
            <a:off x="584200" y="908720"/>
            <a:ext cx="8915400" cy="1047675"/>
          </a:xfrm>
        </p:spPr>
        <p:txBody>
          <a:bodyPr/>
          <a:lstStyle/>
          <a:p>
            <a:r>
              <a:rPr lang="en-GB"/>
              <a:t>Knowledge-based skills</a:t>
            </a:r>
          </a:p>
        </p:txBody>
      </p:sp>
      <p:sp>
        <p:nvSpPr>
          <p:cNvPr id="4" name="Rectangle: Rounded Corners 3">
            <a:extLst>
              <a:ext uri="{FF2B5EF4-FFF2-40B4-BE49-F238E27FC236}">
                <a16:creationId xmlns:a16="http://schemas.microsoft.com/office/drawing/2014/main" id="{5B78B389-ABFB-A7F1-A35F-0F051D730CB9}"/>
              </a:ext>
            </a:extLst>
          </p:cNvPr>
          <p:cNvSpPr/>
          <p:nvPr/>
        </p:nvSpPr>
        <p:spPr bwMode="auto">
          <a:xfrm>
            <a:off x="584200" y="1988840"/>
            <a:ext cx="5194672" cy="4032448"/>
          </a:xfrm>
          <a:prstGeom prst="roundRect">
            <a:avLst>
              <a:gd name="adj" fmla="val 6237"/>
            </a:avLst>
          </a:prstGeom>
          <a:solidFill>
            <a:srgbClr val="399930">
              <a:alpha val="10196"/>
            </a:srgbClr>
          </a:solidFill>
          <a:ln w="57150">
            <a:solidFill>
              <a:srgbClr val="399930"/>
            </a:solid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342900" marR="0" indent="-342900" algn="l" defTabSz="914400" rtl="0" eaLnBrk="1" fontAlgn="base" latinLnBrk="0" hangingPunct="1">
              <a:lnSpc>
                <a:spcPct val="100000"/>
              </a:lnSpc>
              <a:spcBef>
                <a:spcPct val="0"/>
              </a:spcBef>
              <a:spcAft>
                <a:spcPts val="1200"/>
              </a:spcAft>
              <a:buClrTx/>
              <a:buSzTx/>
              <a:buFont typeface="Wingdings" panose="05000000000000000000" pitchFamily="2" charset="2"/>
              <a:buChar char="ü"/>
              <a:tabLst/>
            </a:pPr>
            <a:r>
              <a:rPr kumimoji="0" lang="en-GB" sz="2200" b="0" i="0" u="none" strike="noStrike" cap="none" normalizeH="0" baseline="0" dirty="0">
                <a:ln>
                  <a:noFill/>
                </a:ln>
                <a:solidFill>
                  <a:schemeClr val="tx2"/>
                </a:solidFill>
                <a:effectLst/>
                <a:latin typeface="Arial" charset="0"/>
                <a:ea typeface="ＭＳ Ｐゴシック" charset="0"/>
              </a:rPr>
              <a:t>Council knowledge</a:t>
            </a:r>
          </a:p>
          <a:p>
            <a:pPr marL="342900" marR="0" indent="-342900" algn="l" defTabSz="914400" rtl="0" eaLnBrk="1" fontAlgn="base" latinLnBrk="0" hangingPunct="1">
              <a:lnSpc>
                <a:spcPct val="100000"/>
              </a:lnSpc>
              <a:spcBef>
                <a:spcPct val="0"/>
              </a:spcBef>
              <a:spcAft>
                <a:spcPts val="1200"/>
              </a:spcAft>
              <a:buClrTx/>
              <a:buSzTx/>
              <a:buFont typeface="Wingdings" panose="05000000000000000000" pitchFamily="2" charset="2"/>
              <a:buChar char="ü"/>
              <a:tabLst/>
            </a:pPr>
            <a:r>
              <a:rPr lang="en-GB" sz="2200" b="0" dirty="0"/>
              <a:t>Understanding the role of officers</a:t>
            </a:r>
          </a:p>
          <a:p>
            <a:pPr marL="342900" marR="0" indent="-342900" algn="l" defTabSz="914400" rtl="0" eaLnBrk="1" fontAlgn="base" latinLnBrk="0" hangingPunct="1">
              <a:lnSpc>
                <a:spcPct val="100000"/>
              </a:lnSpc>
              <a:spcBef>
                <a:spcPct val="0"/>
              </a:spcBef>
              <a:spcAft>
                <a:spcPts val="1200"/>
              </a:spcAft>
              <a:buClrTx/>
              <a:buSzTx/>
              <a:buFont typeface="Wingdings" panose="05000000000000000000" pitchFamily="2" charset="2"/>
              <a:buChar char="ü"/>
              <a:tabLst/>
            </a:pPr>
            <a:r>
              <a:rPr kumimoji="0" lang="en-GB" sz="2200" b="0" i="0" u="none" strike="noStrike" cap="none" normalizeH="0" baseline="0" dirty="0">
                <a:ln>
                  <a:noFill/>
                </a:ln>
                <a:solidFill>
                  <a:schemeClr val="tx2"/>
                </a:solidFill>
                <a:effectLst/>
                <a:latin typeface="Arial" charset="0"/>
                <a:ea typeface="ＭＳ Ｐゴシック" charset="0"/>
              </a:rPr>
              <a:t>Subject knowledge</a:t>
            </a:r>
          </a:p>
          <a:p>
            <a:pPr marL="342900" marR="0" indent="-342900" algn="l" defTabSz="914400" rtl="0" eaLnBrk="1" fontAlgn="base" latinLnBrk="0" hangingPunct="1">
              <a:lnSpc>
                <a:spcPct val="100000"/>
              </a:lnSpc>
              <a:spcBef>
                <a:spcPct val="0"/>
              </a:spcBef>
              <a:spcAft>
                <a:spcPts val="1200"/>
              </a:spcAft>
              <a:buClrTx/>
              <a:buSzTx/>
              <a:buFont typeface="Wingdings" panose="05000000000000000000" pitchFamily="2" charset="2"/>
              <a:buChar char="ü"/>
              <a:tabLst/>
            </a:pPr>
            <a:r>
              <a:rPr lang="en-GB" sz="2200" b="0" dirty="0"/>
              <a:t>System knowledge</a:t>
            </a:r>
          </a:p>
          <a:p>
            <a:pPr marL="342900" marR="0" indent="-342900" algn="l" defTabSz="914400" rtl="0" eaLnBrk="1" fontAlgn="base" latinLnBrk="0" hangingPunct="1">
              <a:lnSpc>
                <a:spcPct val="100000"/>
              </a:lnSpc>
              <a:spcBef>
                <a:spcPct val="0"/>
              </a:spcBef>
              <a:spcAft>
                <a:spcPts val="1200"/>
              </a:spcAft>
              <a:buClrTx/>
              <a:buSzTx/>
              <a:buFont typeface="Wingdings" panose="05000000000000000000" pitchFamily="2" charset="2"/>
              <a:buChar char="ü"/>
              <a:tabLst/>
            </a:pPr>
            <a:r>
              <a:rPr kumimoji="0" lang="en-GB" sz="2200" b="0" i="0" u="none" strike="noStrike" cap="none" normalizeH="0" baseline="0" dirty="0">
                <a:ln>
                  <a:noFill/>
                </a:ln>
                <a:solidFill>
                  <a:schemeClr val="tx2"/>
                </a:solidFill>
                <a:effectLst/>
                <a:latin typeface="Arial" charset="0"/>
                <a:ea typeface="ＭＳ Ｐゴシック" charset="0"/>
              </a:rPr>
              <a:t>Understanding council finances</a:t>
            </a:r>
          </a:p>
          <a:p>
            <a:pPr marL="342900" marR="0" indent="-342900" algn="l" defTabSz="914400" rtl="0" eaLnBrk="1" fontAlgn="base" latinLnBrk="0" hangingPunct="1">
              <a:lnSpc>
                <a:spcPct val="100000"/>
              </a:lnSpc>
              <a:spcBef>
                <a:spcPct val="0"/>
              </a:spcBef>
              <a:spcAft>
                <a:spcPts val="1200"/>
              </a:spcAft>
              <a:buClrTx/>
              <a:buSzTx/>
              <a:buFont typeface="Wingdings" panose="05000000000000000000" pitchFamily="2" charset="2"/>
              <a:buChar char="ü"/>
              <a:tabLst/>
            </a:pPr>
            <a:r>
              <a:rPr lang="en-GB" sz="2200" b="0" dirty="0"/>
              <a:t>Knowing the local area you represent</a:t>
            </a:r>
          </a:p>
          <a:p>
            <a:pPr marL="342900" marR="0" indent="-342900" algn="l" defTabSz="914400" rtl="0" eaLnBrk="1" fontAlgn="base" latinLnBrk="0" hangingPunct="1">
              <a:lnSpc>
                <a:spcPct val="100000"/>
              </a:lnSpc>
              <a:spcBef>
                <a:spcPct val="0"/>
              </a:spcBef>
              <a:spcAft>
                <a:spcPts val="1200"/>
              </a:spcAft>
              <a:buClrTx/>
              <a:buSzTx/>
              <a:buFont typeface="Wingdings" panose="05000000000000000000" pitchFamily="2" charset="2"/>
              <a:buChar char="ü"/>
              <a:tabLst/>
            </a:pPr>
            <a:r>
              <a:rPr kumimoji="0" lang="en-GB" sz="2200" b="0" i="0" u="none" strike="noStrike" cap="none" normalizeH="0" baseline="0" dirty="0">
                <a:ln>
                  <a:noFill/>
                </a:ln>
                <a:solidFill>
                  <a:schemeClr val="tx2"/>
                </a:solidFill>
                <a:effectLst/>
                <a:latin typeface="Arial" charset="0"/>
                <a:ea typeface="ＭＳ Ｐゴシック" charset="0"/>
              </a:rPr>
              <a:t>Keeping up to date</a:t>
            </a:r>
          </a:p>
        </p:txBody>
      </p:sp>
      <p:sp>
        <p:nvSpPr>
          <p:cNvPr id="3" name="Content Placeholder 2">
            <a:extLst>
              <a:ext uri="{FF2B5EF4-FFF2-40B4-BE49-F238E27FC236}">
                <a16:creationId xmlns:a16="http://schemas.microsoft.com/office/drawing/2014/main" id="{EF04347B-E1CF-8F16-568D-BDCC205F5A57}"/>
              </a:ext>
            </a:extLst>
          </p:cNvPr>
          <p:cNvSpPr>
            <a:spLocks noGrp="1"/>
          </p:cNvSpPr>
          <p:nvPr>
            <p:ph idx="1"/>
          </p:nvPr>
        </p:nvSpPr>
        <p:spPr>
          <a:xfrm>
            <a:off x="6029529" y="1988840"/>
            <a:ext cx="3499932" cy="1224136"/>
          </a:xfrm>
          <a:prstGeom prst="wedgeRectCallout">
            <a:avLst>
              <a:gd name="adj1" fmla="val -42238"/>
              <a:gd name="adj2" fmla="val 81607"/>
            </a:avLst>
          </a:prstGeom>
          <a:solidFill>
            <a:srgbClr val="9C2C99">
              <a:alpha val="10196"/>
            </a:srgbClr>
          </a:solidFill>
          <a:ln w="28575">
            <a:solidFill>
              <a:srgbClr val="9C2C99"/>
            </a:solidFill>
          </a:ln>
        </p:spPr>
        <p:txBody>
          <a:bodyPr lIns="144000" tIns="72000" rIns="144000" bIns="72000"/>
          <a:lstStyle/>
          <a:p>
            <a:pPr marL="0" indent="0">
              <a:spcBef>
                <a:spcPts val="0"/>
              </a:spcBef>
              <a:spcAft>
                <a:spcPts val="1200"/>
              </a:spcAft>
              <a:buNone/>
            </a:pPr>
            <a:r>
              <a:rPr lang="en-GB" sz="2200"/>
              <a:t>The ‘need to know’ things that help councillors to work effectively</a:t>
            </a:r>
          </a:p>
        </p:txBody>
      </p:sp>
    </p:spTree>
    <p:extLst>
      <p:ext uri="{BB962C8B-B14F-4D97-AF65-F5344CB8AC3E}">
        <p14:creationId xmlns:p14="http://schemas.microsoft.com/office/powerpoint/2010/main" val="3052375765"/>
      </p:ext>
    </p:extLst>
  </p:cSld>
  <p:clrMapOvr>
    <a:masterClrMapping/>
  </p:clrMapOvr>
</p:sld>
</file>

<file path=ppt/theme/theme1.xml><?xml version="1.0" encoding="utf-8"?>
<a:theme xmlns:a="http://schemas.openxmlformats.org/drawingml/2006/main" name="LGA powerpoint template NEW v2">
  <a:themeElements>
    <a:clrScheme name="Cust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8492"/>
      </a:hlink>
      <a:folHlink>
        <a:srgbClr val="008492"/>
      </a:folHlink>
    </a:clrScheme>
    <a:fontScheme name="LG Group 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a:ln>
              <a:noFill/>
            </a:ln>
            <a:solidFill>
              <a:schemeClr val="tx2"/>
            </a:solidFill>
            <a:effectLst/>
            <a:latin typeface="Arial" charset="0"/>
            <a:ea typeface="ＭＳ Ｐゴシック"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a:ln>
              <a:noFill/>
            </a:ln>
            <a:solidFill>
              <a:schemeClr val="tx2"/>
            </a:solidFill>
            <a:effectLst/>
            <a:latin typeface="Arial" charset="0"/>
            <a:ea typeface="ＭＳ Ｐゴシック" charset="0"/>
          </a:defRPr>
        </a:defPPr>
      </a:lstStyle>
    </a:lnDef>
  </a:objectDefaults>
  <a:extraClrSchemeLst>
    <a:extraClrScheme>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G Group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G Group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G Group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G Group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G Group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G Group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G Group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G Group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G Group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G Group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G Group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5" id="{AC36AFBE-3D84-4598-95A8-5053AE9A4BD9}" vid="{B043AC7B-2445-4025-9B7B-C9DB7E6B84A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DD3B1239B2F38446BF5E4BA4AC05E51C" ma:contentTypeVersion="7" ma:contentTypeDescription="Create a new document." ma:contentTypeScope="" ma:versionID="f44edaefa77c3910df74c144cc2ff463">
  <xsd:schema xmlns:xsd="http://www.w3.org/2001/XMLSchema" xmlns:xs="http://www.w3.org/2001/XMLSchema" xmlns:p="http://schemas.microsoft.com/office/2006/metadata/properties" xmlns:ns2="84734344-4478-4382-9e3d-0e1b9e1aae81" xmlns:ns3="c7c11347-d687-45c9-832b-7b252a0fc4a6" targetNamespace="http://schemas.microsoft.com/office/2006/metadata/properties" ma:root="true" ma:fieldsID="b288bd07ce3c129fbab95074796c9ba9" ns2:_="" ns3:_="">
    <xsd:import namespace="84734344-4478-4382-9e3d-0e1b9e1aae81"/>
    <xsd:import namespace="c7c11347-d687-45c9-832b-7b252a0fc4a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734344-4478-4382-9e3d-0e1b9e1aae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c11347-d687-45c9-832b-7b252a0fc4a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CBAB536-FC7D-4E32-9F6A-C0C7BD54B76F}">
  <ds:schemaRefs>
    <ds:schemaRef ds:uri="http://schemas.microsoft.com/office/2006/metadata/longProperties"/>
  </ds:schemaRefs>
</ds:datastoreItem>
</file>

<file path=customXml/itemProps2.xml><?xml version="1.0" encoding="utf-8"?>
<ds:datastoreItem xmlns:ds="http://schemas.openxmlformats.org/officeDocument/2006/customXml" ds:itemID="{47A84DA3-0913-44CD-9840-D9EE1DB3AB99}">
  <ds:schemaRefs>
    <ds:schemaRef ds:uri="http://schemas.microsoft.com/sharepoint/v3/contenttype/forms"/>
  </ds:schemaRefs>
</ds:datastoreItem>
</file>

<file path=customXml/itemProps3.xml><?xml version="1.0" encoding="utf-8"?>
<ds:datastoreItem xmlns:ds="http://schemas.openxmlformats.org/officeDocument/2006/customXml" ds:itemID="{0372A84B-3241-4C98-9903-63736B5348BE}">
  <ds:schemaRefs>
    <ds:schemaRef ds:uri="http://purl.org/dc/elements/1.1/"/>
    <ds:schemaRef ds:uri="c7c11347-d687-45c9-832b-7b252a0fc4a6"/>
    <ds:schemaRef ds:uri="http://schemas.microsoft.com/office/infopath/2007/PartnerControls"/>
    <ds:schemaRef ds:uri="http://purl.org/dc/terms/"/>
    <ds:schemaRef ds:uri="http://schemas.microsoft.com/office/2006/metadata/properties"/>
    <ds:schemaRef ds:uri="84734344-4478-4382-9e3d-0e1b9e1aae81"/>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customXml/itemProps4.xml><?xml version="1.0" encoding="utf-8"?>
<ds:datastoreItem xmlns:ds="http://schemas.openxmlformats.org/officeDocument/2006/customXml" ds:itemID="{82F8FE41-1A75-47EA-9D21-D56D18B274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4734344-4478-4382-9e3d-0e1b9e1aae81"/>
    <ds:schemaRef ds:uri="c7c11347-d687-45c9-832b-7b252a0fc4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LGA accessible powerpoint</Template>
  <TotalTime>212</TotalTime>
  <Words>4736</Words>
  <Application>Microsoft Office PowerPoint</Application>
  <PresentationFormat>A4 Paper (210x297 mm)</PresentationFormat>
  <Paragraphs>484</Paragraphs>
  <Slides>28</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Symbol</vt:lpstr>
      <vt:lpstr>Wingdings</vt:lpstr>
      <vt:lpstr>LGA powerpoint template NEW v2</vt:lpstr>
      <vt:lpstr>Local Leadership Framework for Councillors</vt:lpstr>
      <vt:lpstr>Guidance notes</vt:lpstr>
      <vt:lpstr>Local Leadership Framework for Councillors </vt:lpstr>
      <vt:lpstr>Introduction</vt:lpstr>
      <vt:lpstr>How was the framework created?</vt:lpstr>
      <vt:lpstr>Skill sets for the 21st Century Councillor</vt:lpstr>
      <vt:lpstr>The framework</vt:lpstr>
      <vt:lpstr>My councillor profile</vt:lpstr>
      <vt:lpstr>Knowledge-based skills</vt:lpstr>
      <vt:lpstr>Personal / practical skills</vt:lpstr>
      <vt:lpstr>Leadership skillsets</vt:lpstr>
      <vt:lpstr>Leadership skillset: Network building</vt:lpstr>
      <vt:lpstr>Leadership skillset: Political skills</vt:lpstr>
      <vt:lpstr>Leadership skillset: Community engagement</vt:lpstr>
      <vt:lpstr>Leadership skillset: Communicating with  the community</vt:lpstr>
      <vt:lpstr>Leadership skillset: Influencing</vt:lpstr>
      <vt:lpstr>Leadership skillset: Challenging</vt:lpstr>
      <vt:lpstr>Leadership skillset: Bringing people together</vt:lpstr>
      <vt:lpstr>Leadership skillset: Having difficult conversations</vt:lpstr>
      <vt:lpstr>Using the framework</vt:lpstr>
      <vt:lpstr>Thank you</vt:lpstr>
      <vt:lpstr>Example workshop activities</vt:lpstr>
      <vt:lpstr>Activity 1 Create your Councillor Profile</vt:lpstr>
      <vt:lpstr>Activity 2 Which personal/practical skills are most important to you?</vt:lpstr>
      <vt:lpstr>          Activity 3 Focus on leadership skillsets </vt:lpstr>
      <vt:lpstr>Workbook for councillors</vt:lpstr>
      <vt:lpstr>Further resources</vt:lpstr>
      <vt:lpstr>Further resources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Accessible slide template</dc:title>
  <dc:creator>Jemma Goode</dc:creator>
  <cp:lastModifiedBy>William Oldham</cp:lastModifiedBy>
  <cp:revision>5</cp:revision>
  <dcterms:created xsi:type="dcterms:W3CDTF">2022-01-12T13:45:33Z</dcterms:created>
  <dcterms:modified xsi:type="dcterms:W3CDTF">2023-08-31T09:52:59Z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C.identifier">
    <vt:lpwstr>IDEA</vt:lpwstr>
  </property>
  <property fmtid="{D5CDD505-2E9C-101B-9397-08002B2CF9AE}" pid="3" name="DC.date.issued">
    <vt:lpwstr>2010-07-26T00:00:00Z</vt:lpwstr>
  </property>
  <property fmtid="{D5CDD505-2E9C-101B-9397-08002B2CF9AE}" pid="4" name="Move to Archive">
    <vt:lpwstr>Current</vt:lpwstr>
  </property>
  <property fmtid="{D5CDD505-2E9C-101B-9397-08002B2CF9AE}" pid="5" name="DC.Description">
    <vt:lpwstr>powerpoint template</vt:lpwstr>
  </property>
  <property fmtid="{D5CDD505-2E9C-101B-9397-08002B2CF9AE}" pid="6" name="Status">
    <vt:lpwstr>[None]</vt:lpwstr>
  </property>
  <property fmtid="{D5CDD505-2E9C-101B-9397-08002B2CF9AE}" pid="7" name="DC.Author">
    <vt:lpwstr>Julia White</vt:lpwstr>
  </property>
  <property fmtid="{D5CDD505-2E9C-101B-9397-08002B2CF9AE}" pid="8" name="DC.creator">
    <vt:lpwstr>Marketing</vt:lpwstr>
  </property>
  <property fmtid="{D5CDD505-2E9C-101B-9397-08002B2CF9AE}" pid="9" name="Date">
    <vt:lpwstr>2010-07-26T00:00:00Z</vt:lpwstr>
  </property>
  <property fmtid="{D5CDD505-2E9C-101B-9397-08002B2CF9AE}" pid="10" name="DC.Language">
    <vt:lpwstr>eng</vt:lpwstr>
  </property>
  <property fmtid="{D5CDD505-2E9C-101B-9397-08002B2CF9AE}" pid="11" name="Work area">
    <vt:lpwstr/>
  </property>
  <property fmtid="{D5CDD505-2E9C-101B-9397-08002B2CF9AE}" pid="12" name="DC.Type">
    <vt:lpwstr/>
  </property>
  <property fmtid="{D5CDD505-2E9C-101B-9397-08002B2CF9AE}" pid="13" name="e-GMS.subject.keyword">
    <vt:lpwstr/>
  </property>
  <property fmtid="{D5CDD505-2E9C-101B-9397-08002B2CF9AE}" pid="14" name="LGA Template">
    <vt:lpwstr>Template</vt:lpwstr>
  </property>
  <property fmtid="{D5CDD505-2E9C-101B-9397-08002B2CF9AE}" pid="15" name="ContentTypeId">
    <vt:lpwstr>0x010100DD3B1239B2F38446BF5E4BA4AC05E51C</vt:lpwstr>
  </property>
  <property fmtid="{D5CDD505-2E9C-101B-9397-08002B2CF9AE}" pid="16" name="Order">
    <vt:r8>13200</vt:r8>
  </property>
  <property fmtid="{D5CDD505-2E9C-101B-9397-08002B2CF9AE}" pid="17" name="xd_Signature">
    <vt:bool>false</vt:bool>
  </property>
  <property fmtid="{D5CDD505-2E9C-101B-9397-08002B2CF9AE}" pid="18" name="xd_ProgID">
    <vt:lpwstr/>
  </property>
  <property fmtid="{D5CDD505-2E9C-101B-9397-08002B2CF9AE}" pid="19" name="TriggerFlowInfo">
    <vt:lpwstr/>
  </property>
  <property fmtid="{D5CDD505-2E9C-101B-9397-08002B2CF9AE}" pid="20" name="ComplianceAssetId">
    <vt:lpwstr/>
  </property>
  <property fmtid="{D5CDD505-2E9C-101B-9397-08002B2CF9AE}" pid="21" name="TemplateUrl">
    <vt:lpwstr/>
  </property>
  <property fmtid="{D5CDD505-2E9C-101B-9397-08002B2CF9AE}" pid="22" name="_ExtendedDescription">
    <vt:lpwstr/>
  </property>
  <property fmtid="{D5CDD505-2E9C-101B-9397-08002B2CF9AE}" pid="23" name="Document owner">
    <vt:lpwstr/>
  </property>
</Properties>
</file>