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0" r:id="rId5"/>
    <p:sldMasterId id="2147483663" r:id="rId6"/>
  </p:sldMasterIdLst>
  <p:notesMasterIdLst>
    <p:notesMasterId r:id="rId7"/>
  </p:notesMasterIdLst>
  <p:sldIdLst>
    <p:sldId id="256" r:id="rId8"/>
    <p:sldId id="257" r:id="rId9"/>
  </p:sldIdLst>
  <p:sldSz cy="6858000" cx="12192000"/>
  <p:notesSz cx="6858000" cy="9144000"/>
  <p:embeddedFontLst>
    <p:embeddedFont>
      <p:font typeface="Play"/>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2" roundtripDataSignature="AMtx7mg/eF4uJTG0vLs4tk7il7W36dfvj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5C38343-A91D-4D75-8ADF-E0F3928E9BEC}">
  <a:tblStyle styleId="{55C38343-A91D-4D75-8ADF-E0F3928E9BEC}" styleName="Table_0">
    <a:wholeTbl>
      <a:tcTxStyle b="off" i="off">
        <a:font>
          <a:latin typeface="Aptos"/>
          <a:ea typeface="Aptos"/>
          <a:cs typeface="Aptos"/>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9EC"/>
          </a:solidFill>
        </a:fill>
      </a:tcStyle>
    </a:wholeTbl>
    <a:band1H>
      <a:tcTxStyle/>
      <a:tcStyle>
        <a:fill>
          <a:solidFill>
            <a:srgbClr val="CAD1D8"/>
          </a:solidFill>
        </a:fill>
      </a:tcStyle>
    </a:band1H>
    <a:band2H>
      <a:tcTxStyle/>
    </a:band2H>
    <a:band1V>
      <a:tcTxStyle/>
      <a:tcStyle>
        <a:fill>
          <a:solidFill>
            <a:srgbClr val="CAD1D8"/>
          </a:solidFill>
        </a:fill>
      </a:tcStyle>
    </a:band1V>
    <a:band2V>
      <a:tcTxStyle/>
    </a:band2V>
    <a:lastCol>
      <a:tcTxStyle b="on" i="off">
        <a:font>
          <a:latin typeface="Aptos"/>
          <a:ea typeface="Aptos"/>
          <a:cs typeface="Aptos"/>
        </a:font>
        <a:schemeClr val="lt1"/>
      </a:tcTxStyle>
      <a:tcStyle>
        <a:fill>
          <a:solidFill>
            <a:schemeClr val="accent1"/>
          </a:solidFill>
        </a:fill>
      </a:tcStyle>
    </a:lastCol>
    <a:firstCol>
      <a:tcTxStyle b="on" i="off">
        <a:font>
          <a:latin typeface="Aptos"/>
          <a:ea typeface="Aptos"/>
          <a:cs typeface="Aptos"/>
        </a:font>
        <a:schemeClr val="lt1"/>
      </a:tcTxStyle>
      <a:tcStyle>
        <a:fill>
          <a:solidFill>
            <a:schemeClr val="accent1"/>
          </a:solidFill>
        </a:fill>
      </a:tcStyle>
    </a:firstCol>
    <a:lastRow>
      <a:tcTxStyle b="on" i="off">
        <a:font>
          <a:latin typeface="Aptos"/>
          <a:ea typeface="Aptos"/>
          <a:cs typeface="Aptos"/>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ptos"/>
          <a:ea typeface="Aptos"/>
          <a:cs typeface="Aptos"/>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11" Type="http://schemas.openxmlformats.org/officeDocument/2006/relationships/font" Target="fonts/Play-bold.fntdata"/><Relationship Id="rId10" Type="http://schemas.openxmlformats.org/officeDocument/2006/relationships/font" Target="fonts/Play-regular.fntdata"/><Relationship Id="rId12" Type="http://customschemas.google.com/relationships/presentationmetadata" Target="metadata"/><Relationship Id="rId9" Type="http://schemas.openxmlformats.org/officeDocument/2006/relationships/slide" Target="slides/slide2.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4" name="Google Shape;17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1" name="Google Shape;18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66666"/>
              </a:lnSpc>
              <a:spcBef>
                <a:spcPts val="0"/>
              </a:spcBef>
              <a:spcAft>
                <a:spcPts val="0"/>
              </a:spcAft>
              <a:buClr>
                <a:schemeClr val="dk1"/>
              </a:buClr>
              <a:buSzPts val="1800"/>
              <a:buFont typeface="Arial"/>
              <a:buNone/>
            </a:pPr>
            <a:r>
              <a:t/>
            </a:r>
            <a:endParaRPr sz="1800">
              <a:latin typeface="Arial"/>
              <a:ea typeface="Arial"/>
              <a:cs typeface="Arial"/>
              <a:sym typeface="Arial"/>
            </a:endParaRPr>
          </a:p>
          <a:p>
            <a:pPr indent="0" lvl="0" marL="0" rtl="0" algn="l">
              <a:lnSpc>
                <a:spcPct val="66666"/>
              </a:lnSpc>
              <a:spcBef>
                <a:spcPts val="600"/>
              </a:spcBef>
              <a:spcAft>
                <a:spcPts val="0"/>
              </a:spcAft>
              <a:buClr>
                <a:schemeClr val="dk1"/>
              </a:buClr>
              <a:buSzPts val="1800"/>
              <a:buFont typeface="Arial"/>
              <a:buNone/>
            </a:pPr>
            <a:r>
              <a:t/>
            </a:r>
            <a:endParaRPr sz="1800">
              <a:latin typeface="Arial"/>
              <a:ea typeface="Arial"/>
              <a:cs typeface="Arial"/>
              <a:sym typeface="Arial"/>
            </a:endParaRPr>
          </a:p>
          <a:p>
            <a:pPr indent="0" lvl="0" marL="0" rtl="0" algn="l">
              <a:lnSpc>
                <a:spcPct val="66666"/>
              </a:lnSpc>
              <a:spcBef>
                <a:spcPts val="600"/>
              </a:spcBef>
              <a:spcAft>
                <a:spcPts val="0"/>
              </a:spcAft>
              <a:buClr>
                <a:schemeClr val="dk1"/>
              </a:buClr>
              <a:buSzPts val="1800"/>
              <a:buFont typeface="Arial"/>
              <a:buNone/>
            </a:pPr>
            <a:r>
              <a:t/>
            </a:r>
            <a:endParaRPr sz="1800">
              <a:latin typeface="Arial"/>
              <a:ea typeface="Arial"/>
              <a:cs typeface="Arial"/>
              <a:sym typeface="Arial"/>
            </a:endParaRPr>
          </a:p>
          <a:p>
            <a:pPr indent="0" lvl="0" marL="0" rtl="0" algn="l">
              <a:lnSpc>
                <a:spcPct val="66666"/>
              </a:lnSpc>
              <a:spcBef>
                <a:spcPts val="600"/>
              </a:spcBef>
              <a:spcAft>
                <a:spcPts val="0"/>
              </a:spcAft>
              <a:buClr>
                <a:schemeClr val="dk1"/>
              </a:buClr>
              <a:buSzPts val="1800"/>
              <a:buFont typeface="Arial"/>
              <a:buNone/>
            </a:pPr>
            <a:r>
              <a:t/>
            </a:r>
            <a:endParaRPr sz="1800">
              <a:latin typeface="Arial"/>
              <a:ea typeface="Arial"/>
              <a:cs typeface="Arial"/>
              <a:sym typeface="Arial"/>
            </a:endParaRPr>
          </a:p>
          <a:p>
            <a:pPr indent="0" lvl="0" marL="0" rtl="0" algn="l">
              <a:lnSpc>
                <a:spcPct val="66666"/>
              </a:lnSpc>
              <a:spcBef>
                <a:spcPts val="600"/>
              </a:spcBef>
              <a:spcAft>
                <a:spcPts val="0"/>
              </a:spcAft>
              <a:buClr>
                <a:schemeClr val="dk1"/>
              </a:buClr>
              <a:buSzPts val="1800"/>
              <a:buFont typeface="Arial"/>
              <a:buNone/>
            </a:pPr>
            <a:r>
              <a:t/>
            </a:r>
            <a:endParaRPr sz="1800">
              <a:latin typeface="Arial"/>
              <a:ea typeface="Arial"/>
              <a:cs typeface="Arial"/>
              <a:sym typeface="Arial"/>
            </a:endParaRPr>
          </a:p>
          <a:p>
            <a:pPr indent="0" lvl="0" marL="0" rtl="0" algn="l">
              <a:lnSpc>
                <a:spcPct val="66666"/>
              </a:lnSpc>
              <a:spcBef>
                <a:spcPts val="600"/>
              </a:spcBef>
              <a:spcAft>
                <a:spcPts val="0"/>
              </a:spcAft>
              <a:buClr>
                <a:schemeClr val="dk1"/>
              </a:buClr>
              <a:buSzPts val="1800"/>
              <a:buFont typeface="Arial"/>
              <a:buNone/>
            </a:pPr>
            <a:r>
              <a:t/>
            </a:r>
            <a:endParaRPr sz="1800">
              <a:latin typeface="Arial"/>
              <a:ea typeface="Arial"/>
              <a:cs typeface="Arial"/>
              <a:sym typeface="Arial"/>
            </a:endParaRPr>
          </a:p>
          <a:p>
            <a:pPr indent="0" lvl="0" marL="0" rtl="0" algn="l">
              <a:lnSpc>
                <a:spcPct val="100000"/>
              </a:lnSpc>
              <a:spcBef>
                <a:spcPts val="600"/>
              </a:spcBef>
              <a:spcAft>
                <a:spcPts val="0"/>
              </a:spcAft>
              <a:buClr>
                <a:schemeClr val="dk1"/>
              </a:buClr>
              <a:buSzPts val="1400"/>
              <a:buFont typeface="Arial"/>
              <a:buNone/>
            </a:pPr>
            <a:r>
              <a:t/>
            </a:r>
            <a:endParaRPr/>
          </a:p>
        </p:txBody>
      </p:sp>
      <p:sp>
        <p:nvSpPr>
          <p:cNvPr id="182" name="Google Shape;182;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GB"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7"/>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7"/>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1" name="Shape 91"/>
        <p:cNvGrpSpPr/>
        <p:nvPr/>
      </p:nvGrpSpPr>
      <p:grpSpPr>
        <a:xfrm>
          <a:off x="0" y="0"/>
          <a:ext cx="0" cy="0"/>
          <a:chOff x="0" y="0"/>
          <a:chExt cx="0" cy="0"/>
        </a:xfrm>
      </p:grpSpPr>
      <p:sp>
        <p:nvSpPr>
          <p:cNvPr id="92" name="Google Shape;92;p6"/>
          <p:cNvSpPr txBox="1"/>
          <p:nvPr>
            <p:ph type="title"/>
          </p:nvPr>
        </p:nvSpPr>
        <p:spPr>
          <a:xfrm>
            <a:off x="838200" y="1630416"/>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6"/>
          <p:cNvSpPr txBox="1"/>
          <p:nvPr>
            <p:ph idx="1" type="body"/>
          </p:nvPr>
        </p:nvSpPr>
        <p:spPr>
          <a:xfrm>
            <a:off x="838200" y="3113071"/>
            <a:ext cx="10515600" cy="3020602"/>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latin typeface="Arial"/>
                <a:ea typeface="Arial"/>
                <a:cs typeface="Arial"/>
                <a:sym typeface="Arial"/>
              </a:defRPr>
            </a:lvl1pPr>
            <a:lvl2pPr indent="-381000" lvl="1" marL="914400" algn="l">
              <a:lnSpc>
                <a:spcPct val="90000"/>
              </a:lnSpc>
              <a:spcBef>
                <a:spcPts val="500"/>
              </a:spcBef>
              <a:spcAft>
                <a:spcPts val="0"/>
              </a:spcAft>
              <a:buClr>
                <a:schemeClr val="dk1"/>
              </a:buClr>
              <a:buSzPts val="2400"/>
              <a:buChar char="•"/>
              <a:defRPr>
                <a:latin typeface="Arial"/>
                <a:ea typeface="Arial"/>
                <a:cs typeface="Arial"/>
                <a:sym typeface="Arial"/>
              </a:defRPr>
            </a:lvl2pPr>
            <a:lvl3pPr indent="-355600" lvl="2" marL="1371600" algn="l">
              <a:lnSpc>
                <a:spcPct val="90000"/>
              </a:lnSpc>
              <a:spcBef>
                <a:spcPts val="500"/>
              </a:spcBef>
              <a:spcAft>
                <a:spcPts val="0"/>
              </a:spcAft>
              <a:buClr>
                <a:schemeClr val="dk1"/>
              </a:buClr>
              <a:buSzPts val="2000"/>
              <a:buChar char="•"/>
              <a:defRPr>
                <a:latin typeface="Arial"/>
                <a:ea typeface="Arial"/>
                <a:cs typeface="Arial"/>
                <a:sym typeface="Arial"/>
              </a:defRPr>
            </a:lvl3pPr>
            <a:lvl4pPr indent="-342900" lvl="3" marL="1828800" algn="l">
              <a:lnSpc>
                <a:spcPct val="90000"/>
              </a:lnSpc>
              <a:spcBef>
                <a:spcPts val="500"/>
              </a:spcBef>
              <a:spcAft>
                <a:spcPts val="0"/>
              </a:spcAft>
              <a:buClr>
                <a:schemeClr val="dk1"/>
              </a:buClr>
              <a:buSzPts val="1800"/>
              <a:buChar char="•"/>
              <a:defRPr>
                <a:latin typeface="Arial"/>
                <a:ea typeface="Arial"/>
                <a:cs typeface="Arial"/>
                <a:sym typeface="Arial"/>
              </a:defRPr>
            </a:lvl4pPr>
            <a:lvl5pPr indent="-342900" lvl="4" marL="2286000" algn="l">
              <a:lnSpc>
                <a:spcPct val="90000"/>
              </a:lnSpc>
              <a:spcBef>
                <a:spcPts val="500"/>
              </a:spcBef>
              <a:spcAft>
                <a:spcPts val="0"/>
              </a:spcAft>
              <a:buClr>
                <a:schemeClr val="dk1"/>
              </a:buClr>
              <a:buSzPts val="1800"/>
              <a:buChar char="•"/>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94" name="Shape 94"/>
        <p:cNvGrpSpPr/>
        <p:nvPr/>
      </p:nvGrpSpPr>
      <p:grpSpPr>
        <a:xfrm>
          <a:off x="0" y="0"/>
          <a:ext cx="0" cy="0"/>
          <a:chOff x="0" y="0"/>
          <a:chExt cx="0" cy="0"/>
        </a:xfrm>
      </p:grpSpPr>
      <p:sp>
        <p:nvSpPr>
          <p:cNvPr id="95" name="Google Shape;95;p7"/>
          <p:cNvSpPr txBox="1"/>
          <p:nvPr>
            <p:ph idx="1" type="subTitle"/>
          </p:nvPr>
        </p:nvSpPr>
        <p:spPr>
          <a:xfrm>
            <a:off x="838200" y="3104356"/>
            <a:ext cx="9144000" cy="2412865"/>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400"/>
              <a:buNone/>
              <a:defRPr sz="2400">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96" name="Google Shape;96;p7"/>
          <p:cNvSpPr txBox="1"/>
          <p:nvPr>
            <p:ph type="title"/>
          </p:nvPr>
        </p:nvSpPr>
        <p:spPr>
          <a:xfrm>
            <a:off x="838200" y="1600200"/>
            <a:ext cx="91440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b="1"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3" name="Shape 103"/>
        <p:cNvGrpSpPr/>
        <p:nvPr/>
      </p:nvGrpSpPr>
      <p:grpSpPr>
        <a:xfrm>
          <a:off x="0" y="0"/>
          <a:ext cx="0" cy="0"/>
          <a:chOff x="0" y="0"/>
          <a:chExt cx="0" cy="0"/>
        </a:xfrm>
      </p:grpSpPr>
      <p:sp>
        <p:nvSpPr>
          <p:cNvPr id="104" name="Google Shape;104;p1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5" name="Google Shape;105;p1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06" name="Google Shape;106;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09" name="Shape 109"/>
        <p:cNvGrpSpPr/>
        <p:nvPr/>
      </p:nvGrpSpPr>
      <p:grpSpPr>
        <a:xfrm>
          <a:off x="0" y="0"/>
          <a:ext cx="0" cy="0"/>
          <a:chOff x="0" y="0"/>
          <a:chExt cx="0" cy="0"/>
        </a:xfrm>
      </p:grpSpPr>
      <p:sp>
        <p:nvSpPr>
          <p:cNvPr id="110" name="Google Shape;110;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1" name="Google Shape;111;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15" name="Shape 115"/>
        <p:cNvGrpSpPr/>
        <p:nvPr/>
      </p:nvGrpSpPr>
      <p:grpSpPr>
        <a:xfrm>
          <a:off x="0" y="0"/>
          <a:ext cx="0" cy="0"/>
          <a:chOff x="0" y="0"/>
          <a:chExt cx="0" cy="0"/>
        </a:xfrm>
      </p:grpSpPr>
      <p:sp>
        <p:nvSpPr>
          <p:cNvPr id="116" name="Google Shape;116;p2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118" name="Google Shape;118;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21" name="Shape 121"/>
        <p:cNvGrpSpPr/>
        <p:nvPr/>
      </p:nvGrpSpPr>
      <p:grpSpPr>
        <a:xfrm>
          <a:off x="0" y="0"/>
          <a:ext cx="0" cy="0"/>
          <a:chOff x="0" y="0"/>
          <a:chExt cx="0" cy="0"/>
        </a:xfrm>
      </p:grpSpPr>
      <p:sp>
        <p:nvSpPr>
          <p:cNvPr id="122" name="Google Shape;122;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5" name="Google Shape;125;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28" name="Shape 128"/>
        <p:cNvGrpSpPr/>
        <p:nvPr/>
      </p:nvGrpSpPr>
      <p:grpSpPr>
        <a:xfrm>
          <a:off x="0" y="0"/>
          <a:ext cx="0" cy="0"/>
          <a:chOff x="0" y="0"/>
          <a:chExt cx="0" cy="0"/>
        </a:xfrm>
      </p:grpSpPr>
      <p:sp>
        <p:nvSpPr>
          <p:cNvPr id="129" name="Google Shape;129;p2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0" name="Google Shape;130;p2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31" name="Google Shape;131;p2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2" name="Google Shape;132;p2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33" name="Google Shape;133;p2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4" name="Google Shape;134;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6" name="Google Shape;136;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7" name="Shape 137"/>
        <p:cNvGrpSpPr/>
        <p:nvPr/>
      </p:nvGrpSpPr>
      <p:grpSpPr>
        <a:xfrm>
          <a:off x="0" y="0"/>
          <a:ext cx="0" cy="0"/>
          <a:chOff x="0" y="0"/>
          <a:chExt cx="0" cy="0"/>
        </a:xfrm>
      </p:grpSpPr>
      <p:sp>
        <p:nvSpPr>
          <p:cNvPr id="138" name="Google Shape;138;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9" name="Google Shape;139;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0" name="Google Shape;140;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42" name="Shape 142"/>
        <p:cNvGrpSpPr/>
        <p:nvPr/>
      </p:nvGrpSpPr>
      <p:grpSpPr>
        <a:xfrm>
          <a:off x="0" y="0"/>
          <a:ext cx="0" cy="0"/>
          <a:chOff x="0" y="0"/>
          <a:chExt cx="0" cy="0"/>
        </a:xfrm>
      </p:grpSpPr>
      <p:sp>
        <p:nvSpPr>
          <p:cNvPr id="143" name="Google Shape;143;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4" name="Google Shape;144;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5" name="Google Shape;145;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46" name="Shape 146"/>
        <p:cNvGrpSpPr/>
        <p:nvPr/>
      </p:nvGrpSpPr>
      <p:grpSpPr>
        <a:xfrm>
          <a:off x="0" y="0"/>
          <a:ext cx="0" cy="0"/>
          <a:chOff x="0" y="0"/>
          <a:chExt cx="0" cy="0"/>
        </a:xfrm>
      </p:grpSpPr>
      <p:sp>
        <p:nvSpPr>
          <p:cNvPr id="147" name="Google Shape;147;p2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8" name="Google Shape;148;p2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49" name="Google Shape;149;p2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0" name="Google Shape;150;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3" name="Shape 153"/>
        <p:cNvGrpSpPr/>
        <p:nvPr/>
      </p:nvGrpSpPr>
      <p:grpSpPr>
        <a:xfrm>
          <a:off x="0" y="0"/>
          <a:ext cx="0" cy="0"/>
          <a:chOff x="0" y="0"/>
          <a:chExt cx="0" cy="0"/>
        </a:xfrm>
      </p:grpSpPr>
      <p:sp>
        <p:nvSpPr>
          <p:cNvPr id="154" name="Google Shape;154;p2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5" name="Google Shape;155;p27"/>
          <p:cNvSpPr/>
          <p:nvPr>
            <p:ph idx="2" type="pic"/>
          </p:nvPr>
        </p:nvSpPr>
        <p:spPr>
          <a:xfrm>
            <a:off x="5183188" y="987425"/>
            <a:ext cx="6172200" cy="4873625"/>
          </a:xfrm>
          <a:prstGeom prst="rect">
            <a:avLst/>
          </a:prstGeom>
          <a:noFill/>
          <a:ln>
            <a:noFill/>
          </a:ln>
        </p:spPr>
      </p:sp>
      <p:sp>
        <p:nvSpPr>
          <p:cNvPr id="156" name="Google Shape;156;p2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7" name="Google Shape;157;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8" name="Google Shape;158;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9" name="Google Shape;159;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60" name="Shape 160"/>
        <p:cNvGrpSpPr/>
        <p:nvPr/>
      </p:nvGrpSpPr>
      <p:grpSpPr>
        <a:xfrm>
          <a:off x="0" y="0"/>
          <a:ext cx="0" cy="0"/>
          <a:chOff x="0" y="0"/>
          <a:chExt cx="0" cy="0"/>
        </a:xfrm>
      </p:grpSpPr>
      <p:sp>
        <p:nvSpPr>
          <p:cNvPr id="161" name="Google Shape;161;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2" name="Google Shape;162;p2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3" name="Google Shape;163;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4" name="Google Shape;164;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5" name="Google Shape;165;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66" name="Shape 166"/>
        <p:cNvGrpSpPr/>
        <p:nvPr/>
      </p:nvGrpSpPr>
      <p:grpSpPr>
        <a:xfrm>
          <a:off x="0" y="0"/>
          <a:ext cx="0" cy="0"/>
          <a:chOff x="0" y="0"/>
          <a:chExt cx="0" cy="0"/>
        </a:xfrm>
      </p:grpSpPr>
      <p:sp>
        <p:nvSpPr>
          <p:cNvPr id="167" name="Google Shape;167;p2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8" name="Google Shape;168;p2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9" name="Google Shape;169;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0" name="Google Shape;170;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1" name="Google Shape;171;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0" name="Google Shape;30;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1"/>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1"/>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1"/>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1"/>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1"/>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5"/>
          <p:cNvSpPr/>
          <p:nvPr>
            <p:ph idx="2" type="pic"/>
          </p:nvPr>
        </p:nvSpPr>
        <p:spPr>
          <a:xfrm>
            <a:off x="5183188" y="987425"/>
            <a:ext cx="6172200" cy="4873625"/>
          </a:xfrm>
          <a:prstGeom prst="rect">
            <a:avLst/>
          </a:prstGeom>
          <a:noFill/>
          <a:ln>
            <a:noFill/>
          </a:ln>
        </p:spPr>
      </p:sp>
      <p:sp>
        <p:nvSpPr>
          <p:cNvPr id="68" name="Google Shape;68;p1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theme" Target="../theme/theme1.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slideLayout" Target="../slideLayouts/slideLayout15.xml"/><Relationship Id="rId3" Type="http://schemas.openxmlformats.org/officeDocument/2006/relationships/slideLayout" Target="../slideLayouts/slideLayout16.xml"/><Relationship Id="rId4" Type="http://schemas.openxmlformats.org/officeDocument/2006/relationships/slideLayout" Target="../slideLayouts/slideLayout17.xml"/><Relationship Id="rId11" Type="http://schemas.openxmlformats.org/officeDocument/2006/relationships/slideLayout" Target="../slideLayouts/slideLayout24.xml"/><Relationship Id="rId10" Type="http://schemas.openxmlformats.org/officeDocument/2006/relationships/slideLayout" Target="../slideLayouts/slideLayout23.xml"/><Relationship Id="rId12" Type="http://schemas.openxmlformats.org/officeDocument/2006/relationships/theme" Target="../theme/theme2.xml"/><Relationship Id="rId9" Type="http://schemas.openxmlformats.org/officeDocument/2006/relationships/slideLayout" Target="../slideLayouts/slideLayout22.xml"/><Relationship Id="rId5" Type="http://schemas.openxmlformats.org/officeDocument/2006/relationships/slideLayout" Target="../slideLayouts/slideLayout18.xml"/><Relationship Id="rId6" Type="http://schemas.openxmlformats.org/officeDocument/2006/relationships/slideLayout" Target="../slideLayouts/slideLayout19.xml"/><Relationship Id="rId7" Type="http://schemas.openxmlformats.org/officeDocument/2006/relationships/slideLayout" Target="../slideLayouts/slideLayout20.xml"/><Relationship Id="rId8"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4" name="Shape 84"/>
        <p:cNvGrpSpPr/>
        <p:nvPr/>
      </p:nvGrpSpPr>
      <p:grpSpPr>
        <a:xfrm>
          <a:off x="0" y="0"/>
          <a:ext cx="0" cy="0"/>
          <a:chOff x="0" y="0"/>
          <a:chExt cx="0" cy="0"/>
        </a:xfrm>
      </p:grpSpPr>
      <p:sp>
        <p:nvSpPr>
          <p:cNvPr id="85" name="Google Shape;85;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6" name="Google Shape;86;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7" name="Google Shape;87;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8" name="Google Shape;88;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9" name="Google Shape;89;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pic>
        <p:nvPicPr>
          <p:cNvPr id="90" name="Google Shape;90;p5"/>
          <p:cNvPicPr preferRelativeResize="0"/>
          <p:nvPr/>
        </p:nvPicPr>
        <p:blipFill rotWithShape="1">
          <a:blip r:embed="rId1">
            <a:alphaModFix/>
          </a:blip>
          <a:srcRect b="0" l="0" r="0" t="0"/>
          <a:stretch/>
        </p:blipFill>
        <p:spPr>
          <a:xfrm>
            <a:off x="0" y="0"/>
            <a:ext cx="12192000" cy="68580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1" r:id="rId2"/>
    <p:sldLayoutId id="2147483662"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7" name="Shape 97"/>
        <p:cNvGrpSpPr/>
        <p:nvPr/>
      </p:nvGrpSpPr>
      <p:grpSpPr>
        <a:xfrm>
          <a:off x="0" y="0"/>
          <a:ext cx="0" cy="0"/>
          <a:chOff x="0" y="0"/>
          <a:chExt cx="0" cy="0"/>
        </a:xfrm>
      </p:grpSpPr>
      <p:sp>
        <p:nvSpPr>
          <p:cNvPr id="98" name="Google Shape;98;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9" name="Google Shape;99;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00" name="Google Shape;100;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1" name="Google Shape;101;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2" name="Google Shape;102;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hyperlink" Target="https://www.youtube.com/watch?v=aydnm3rSqwE" TargetMode="Externa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
          <p:cNvSpPr txBox="1"/>
          <p:nvPr>
            <p:ph type="ctrTitle"/>
          </p:nvPr>
        </p:nvSpPr>
        <p:spPr>
          <a:xfrm>
            <a:off x="1524000" y="2079277"/>
            <a:ext cx="9144000" cy="93510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lang="en-GB">
                <a:latin typeface="Arial"/>
                <a:ea typeface="Arial"/>
                <a:cs typeface="Arial"/>
                <a:sym typeface="Arial"/>
              </a:rPr>
              <a:t>Mildenhall, Suffolk multi-agency colocation case study</a:t>
            </a:r>
            <a:br>
              <a:rPr lang="en-GB">
                <a:latin typeface="Arial"/>
                <a:ea typeface="Arial"/>
                <a:cs typeface="Arial"/>
                <a:sym typeface="Arial"/>
              </a:rPr>
            </a:br>
            <a:r>
              <a:rPr lang="en-GB">
                <a:latin typeface="Arial"/>
                <a:ea typeface="Arial"/>
                <a:cs typeface="Arial"/>
                <a:sym typeface="Arial"/>
              </a:rPr>
              <a:t>June 2025</a:t>
            </a:r>
            <a:endParaRPr>
              <a:latin typeface="Arial"/>
              <a:ea typeface="Arial"/>
              <a:cs typeface="Arial"/>
              <a:sym typeface="Arial"/>
            </a:endParaRPr>
          </a:p>
        </p:txBody>
      </p:sp>
      <p:sp>
        <p:nvSpPr>
          <p:cNvPr id="177" name="Google Shape;177;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t/>
            </a:r>
            <a:endParaRPr/>
          </a:p>
        </p:txBody>
      </p:sp>
      <p:graphicFrame>
        <p:nvGraphicFramePr>
          <p:cNvPr id="178" name="Google Shape;178;p1"/>
          <p:cNvGraphicFramePr/>
          <p:nvPr/>
        </p:nvGraphicFramePr>
        <p:xfrm>
          <a:off x="1524000" y="3602037"/>
          <a:ext cx="3000000" cy="3000000"/>
        </p:xfrm>
        <a:graphic>
          <a:graphicData uri="http://schemas.openxmlformats.org/drawingml/2006/table">
            <a:tbl>
              <a:tblPr bandRow="1" firstRow="1">
                <a:noFill/>
                <a:tableStyleId>{55C38343-A91D-4D75-8ADF-E0F3928E9BEC}</a:tableStyleId>
              </a:tblPr>
              <a:tblGrid>
                <a:gridCol w="979725"/>
                <a:gridCol w="1436925"/>
                <a:gridCol w="1828800"/>
                <a:gridCol w="4974775"/>
              </a:tblGrid>
              <a:tr h="413950">
                <a:tc>
                  <a:txBody>
                    <a:bodyPr/>
                    <a:lstStyle/>
                    <a:p>
                      <a:pPr indent="0" lvl="0" marL="0" marR="0" rtl="0" algn="l">
                        <a:spcBef>
                          <a:spcPts val="0"/>
                        </a:spcBef>
                        <a:spcAft>
                          <a:spcPts val="0"/>
                        </a:spcAft>
                        <a:buNone/>
                      </a:pPr>
                      <a:r>
                        <a:rPr lang="en-GB" sz="1800" u="none" cap="none" strike="noStrike"/>
                        <a:t>Version</a:t>
                      </a:r>
                      <a:endParaRPr/>
                    </a:p>
                  </a:txBody>
                  <a:tcPr marT="45725" marB="45725" marR="91450" marL="91450"/>
                </a:tc>
                <a:tc>
                  <a:txBody>
                    <a:bodyPr/>
                    <a:lstStyle/>
                    <a:p>
                      <a:pPr indent="0" lvl="0" marL="0" marR="0" rtl="0" algn="l">
                        <a:spcBef>
                          <a:spcPts val="0"/>
                        </a:spcBef>
                        <a:spcAft>
                          <a:spcPts val="0"/>
                        </a:spcAft>
                        <a:buNone/>
                      </a:pPr>
                      <a:r>
                        <a:rPr lang="en-GB" sz="1800"/>
                        <a:t>Date</a:t>
                      </a:r>
                      <a:endParaRPr/>
                    </a:p>
                  </a:txBody>
                  <a:tcPr marT="45725" marB="45725" marR="91450" marL="91450"/>
                </a:tc>
                <a:tc>
                  <a:txBody>
                    <a:bodyPr/>
                    <a:lstStyle/>
                    <a:p>
                      <a:pPr indent="0" lvl="0" marL="0" marR="0" rtl="0" algn="l">
                        <a:spcBef>
                          <a:spcPts val="0"/>
                        </a:spcBef>
                        <a:spcAft>
                          <a:spcPts val="0"/>
                        </a:spcAft>
                        <a:buNone/>
                      </a:pPr>
                      <a:r>
                        <a:rPr lang="en-GB" sz="1800"/>
                        <a:t>Author</a:t>
                      </a:r>
                      <a:endParaRPr/>
                    </a:p>
                  </a:txBody>
                  <a:tcPr marT="45725" marB="45725" marR="91450" marL="91450"/>
                </a:tc>
                <a:tc>
                  <a:txBody>
                    <a:bodyPr/>
                    <a:lstStyle/>
                    <a:p>
                      <a:pPr indent="0" lvl="0" marL="0" marR="0" rtl="0" algn="l">
                        <a:spcBef>
                          <a:spcPts val="0"/>
                        </a:spcBef>
                        <a:spcAft>
                          <a:spcPts val="0"/>
                        </a:spcAft>
                        <a:buNone/>
                      </a:pPr>
                      <a:r>
                        <a:rPr lang="en-GB" sz="1800"/>
                        <a:t>Amends</a:t>
                      </a:r>
                      <a:endParaRPr/>
                    </a:p>
                  </a:txBody>
                  <a:tcPr marT="45725" marB="45725" marR="91450" marL="91450"/>
                </a:tc>
              </a:tr>
              <a:tr h="413950">
                <a:tc>
                  <a:txBody>
                    <a:bodyPr/>
                    <a:lstStyle/>
                    <a:p>
                      <a:pPr indent="0" lvl="0" marL="0" marR="0" rtl="0" algn="l">
                        <a:spcBef>
                          <a:spcPts val="0"/>
                        </a:spcBef>
                        <a:spcAft>
                          <a:spcPts val="0"/>
                        </a:spcAft>
                        <a:buNone/>
                      </a:pPr>
                      <a:r>
                        <a:rPr lang="en-GB" sz="1800"/>
                        <a:t>1</a:t>
                      </a:r>
                      <a:endParaRPr/>
                    </a:p>
                  </a:txBody>
                  <a:tcPr marT="45725" marB="45725" marR="91450" marL="91450"/>
                </a:tc>
                <a:tc>
                  <a:txBody>
                    <a:bodyPr/>
                    <a:lstStyle/>
                    <a:p>
                      <a:pPr indent="0" lvl="0" marL="0" marR="0" rtl="0" algn="l">
                        <a:spcBef>
                          <a:spcPts val="0"/>
                        </a:spcBef>
                        <a:spcAft>
                          <a:spcPts val="0"/>
                        </a:spcAft>
                        <a:buNone/>
                      </a:pPr>
                      <a:r>
                        <a:rPr lang="en-GB" sz="1800"/>
                        <a:t>June 2025</a:t>
                      </a:r>
                      <a:endParaRPr/>
                    </a:p>
                  </a:txBody>
                  <a:tcPr marT="45725" marB="45725" marR="91450" marL="91450"/>
                </a:tc>
                <a:tc>
                  <a:txBody>
                    <a:bodyPr/>
                    <a:lstStyle/>
                    <a:p>
                      <a:pPr indent="0" lvl="0" marL="0" marR="0" rtl="0" algn="l">
                        <a:spcBef>
                          <a:spcPts val="0"/>
                        </a:spcBef>
                        <a:spcAft>
                          <a:spcPts val="0"/>
                        </a:spcAft>
                        <a:buNone/>
                      </a:pPr>
                      <a:r>
                        <a:rPr lang="en-GB" sz="1800"/>
                        <a:t>Caroline Laitner</a:t>
                      </a:r>
                      <a:endParaRPr/>
                    </a:p>
                  </a:txBody>
                  <a:tcPr marT="45725" marB="45725" marR="91450" marL="91450"/>
                </a:tc>
                <a:tc>
                  <a:txBody>
                    <a:bodyPr/>
                    <a:lstStyle/>
                    <a:p>
                      <a:pPr indent="0" lvl="0" marL="0" marR="0" rtl="0" algn="l">
                        <a:spcBef>
                          <a:spcPts val="0"/>
                        </a:spcBef>
                        <a:spcAft>
                          <a:spcPts val="0"/>
                        </a:spcAft>
                        <a:buNone/>
                      </a:pPr>
                      <a:r>
                        <a:rPr lang="en-GB" sz="1800"/>
                        <a:t>Approval from client 06.25</a:t>
                      </a:r>
                      <a:endParaRPr/>
                    </a:p>
                  </a:txBody>
                  <a:tcPr marT="45725" marB="45725" marR="91450" marL="91450"/>
                </a:tc>
              </a:tr>
              <a:tr h="413950">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r>
              <a:tr h="413950">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
          <p:cNvSpPr txBox="1"/>
          <p:nvPr>
            <p:ph idx="1" type="body"/>
          </p:nvPr>
        </p:nvSpPr>
        <p:spPr>
          <a:xfrm>
            <a:off x="193689" y="802541"/>
            <a:ext cx="8751000" cy="3986100"/>
          </a:xfrm>
          <a:prstGeom prst="rect">
            <a:avLst/>
          </a:prstGeom>
          <a:noFill/>
          <a:ln>
            <a:noFill/>
          </a:ln>
        </p:spPr>
        <p:txBody>
          <a:bodyPr anchorCtr="0" anchor="t" bIns="45700" lIns="91425" spcFirstLastPara="1" rIns="91425" wrap="square" tIns="45700">
            <a:normAutofit/>
          </a:bodyPr>
          <a:lstStyle/>
          <a:p>
            <a:pPr indent="-139700" lvl="0" marL="228600" rtl="0" algn="l">
              <a:lnSpc>
                <a:spcPct val="90000"/>
              </a:lnSpc>
              <a:spcBef>
                <a:spcPts val="0"/>
              </a:spcBef>
              <a:spcAft>
                <a:spcPts val="0"/>
              </a:spcAft>
              <a:buClr>
                <a:schemeClr val="dk1"/>
              </a:buClr>
              <a:buSzPts val="1400"/>
              <a:buNone/>
            </a:pPr>
            <a:r>
              <a:t/>
            </a:r>
            <a:endParaRPr sz="1400"/>
          </a:p>
          <a:p>
            <a:pPr indent="0" lvl="0" marL="0" rtl="0" algn="l">
              <a:lnSpc>
                <a:spcPct val="90000"/>
              </a:lnSpc>
              <a:spcBef>
                <a:spcPts val="1000"/>
              </a:spcBef>
              <a:spcAft>
                <a:spcPts val="0"/>
              </a:spcAft>
              <a:buClr>
                <a:srgbClr val="0097A7"/>
              </a:buClr>
              <a:buSzPts val="1870"/>
              <a:buNone/>
            </a:pPr>
            <a:r>
              <a:rPr b="1" lang="en-GB" sz="1870">
                <a:solidFill>
                  <a:srgbClr val="0097A7"/>
                </a:solidFill>
              </a:rPr>
              <a:t>Integrating public services and improving health, wellbeing and education outcomes in Mildenhall</a:t>
            </a:r>
            <a:endParaRPr/>
          </a:p>
        </p:txBody>
      </p:sp>
      <p:sp>
        <p:nvSpPr>
          <p:cNvPr id="185" name="Google Shape;185;p2"/>
          <p:cNvSpPr txBox="1"/>
          <p:nvPr/>
        </p:nvSpPr>
        <p:spPr>
          <a:xfrm>
            <a:off x="245225" y="4522150"/>
            <a:ext cx="6613500" cy="2524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50"/>
              <a:buFont typeface="Arial"/>
              <a:buNone/>
            </a:pPr>
            <a:r>
              <a:rPr b="1" i="0" lang="en-GB" sz="1050" u="none" cap="none" strike="noStrike">
                <a:solidFill>
                  <a:srgbClr val="000000"/>
                </a:solidFill>
                <a:latin typeface="Arial"/>
                <a:ea typeface="Arial"/>
                <a:cs typeface="Arial"/>
                <a:sym typeface="Arial"/>
              </a:rPr>
              <a:t> Immediate Outputs:</a:t>
            </a:r>
            <a:br>
              <a:rPr b="1" i="0" lang="en-GB" sz="1050" u="none" cap="none" strike="noStrike">
                <a:solidFill>
                  <a:srgbClr val="000000"/>
                </a:solidFill>
                <a:latin typeface="Arial"/>
                <a:ea typeface="Arial"/>
                <a:cs typeface="Arial"/>
                <a:sym typeface="Arial"/>
              </a:rPr>
            </a:br>
            <a:endParaRPr b="0" i="0" sz="1050" u="none" cap="none" strike="noStrike">
              <a:solidFill>
                <a:srgbClr val="000000"/>
              </a:solidFill>
              <a:latin typeface="Arial"/>
              <a:ea typeface="Arial"/>
              <a:cs typeface="Arial"/>
              <a:sym typeface="Arial"/>
            </a:endParaRPr>
          </a:p>
          <a:p>
            <a:pPr indent="-342900" lvl="0" marL="342900" marR="0" rtl="0" algn="l">
              <a:lnSpc>
                <a:spcPct val="114285"/>
              </a:lnSpc>
              <a:spcBef>
                <a:spcPts val="0"/>
              </a:spcBef>
              <a:spcAft>
                <a:spcPts val="0"/>
              </a:spcAft>
              <a:buClr>
                <a:srgbClr val="000000"/>
              </a:buClr>
              <a:buSzPts val="1050"/>
              <a:buFont typeface="Noto Sans Symbols"/>
              <a:buChar char="∙"/>
            </a:pPr>
            <a:r>
              <a:rPr b="0" i="0" lang="en-GB" sz="1050" u="none" cap="none" strike="noStrike">
                <a:solidFill>
                  <a:srgbClr val="000000"/>
                </a:solidFill>
                <a:latin typeface="Arial"/>
                <a:ea typeface="Arial"/>
                <a:cs typeface="Arial"/>
                <a:sym typeface="Arial"/>
              </a:rPr>
              <a:t>Over </a:t>
            </a:r>
            <a:r>
              <a:rPr b="1" i="0" lang="en-GB" sz="1050" u="none" cap="none" strike="noStrike">
                <a:solidFill>
                  <a:srgbClr val="000000"/>
                </a:solidFill>
                <a:latin typeface="Arial"/>
                <a:ea typeface="Arial"/>
                <a:cs typeface="Arial"/>
                <a:sym typeface="Arial"/>
              </a:rPr>
              <a:t>10 public and voluntary services </a:t>
            </a:r>
            <a:r>
              <a:rPr b="0" i="0" lang="en-GB" sz="1050" u="none" cap="none" strike="noStrike">
                <a:solidFill>
                  <a:srgbClr val="000000"/>
                </a:solidFill>
                <a:latin typeface="Arial"/>
                <a:ea typeface="Arial"/>
                <a:cs typeface="Arial"/>
                <a:sym typeface="Arial"/>
              </a:rPr>
              <a:t>collocated under one roof.</a:t>
            </a:r>
            <a:endParaRPr b="0" i="0" sz="1400" u="none" cap="none" strike="noStrike">
              <a:solidFill>
                <a:srgbClr val="000000"/>
              </a:solidFill>
              <a:latin typeface="Arial"/>
              <a:ea typeface="Arial"/>
              <a:cs typeface="Arial"/>
              <a:sym typeface="Arial"/>
            </a:endParaRPr>
          </a:p>
          <a:p>
            <a:pPr indent="-342900" lvl="0" marL="342900" marR="0" rtl="0" algn="l">
              <a:lnSpc>
                <a:spcPct val="114285"/>
              </a:lnSpc>
              <a:spcBef>
                <a:spcPts val="0"/>
              </a:spcBef>
              <a:spcAft>
                <a:spcPts val="0"/>
              </a:spcAft>
              <a:buClr>
                <a:srgbClr val="000000"/>
              </a:buClr>
              <a:buSzPts val="1050"/>
              <a:buFont typeface="Noto Sans Symbols"/>
              <a:buChar char="∙"/>
            </a:pPr>
            <a:r>
              <a:rPr b="0" i="0" lang="en-GB" sz="1050" u="none" cap="none" strike="noStrike">
                <a:solidFill>
                  <a:srgbClr val="000000"/>
                </a:solidFill>
                <a:latin typeface="Arial"/>
                <a:ea typeface="Arial"/>
                <a:cs typeface="Arial"/>
                <a:sym typeface="Arial"/>
              </a:rPr>
              <a:t>New school, leisure centre, library and facilities for council and health </a:t>
            </a:r>
            <a:r>
              <a:rPr b="1" i="0" lang="en-GB" sz="1050" u="none" cap="none" strike="noStrike">
                <a:solidFill>
                  <a:srgbClr val="000000"/>
                </a:solidFill>
                <a:latin typeface="Arial"/>
                <a:ea typeface="Arial"/>
                <a:cs typeface="Arial"/>
                <a:sym typeface="Arial"/>
              </a:rPr>
              <a:t>services for the community.</a:t>
            </a:r>
            <a:endParaRPr b="0" i="0" sz="1400" u="none" cap="none" strike="noStrike">
              <a:solidFill>
                <a:srgbClr val="000000"/>
              </a:solidFill>
              <a:latin typeface="Arial"/>
              <a:ea typeface="Arial"/>
              <a:cs typeface="Arial"/>
              <a:sym typeface="Arial"/>
            </a:endParaRPr>
          </a:p>
          <a:p>
            <a:pPr indent="-342900" lvl="0" marL="342900" marR="0" rtl="0" algn="l">
              <a:lnSpc>
                <a:spcPct val="114285"/>
              </a:lnSpc>
              <a:spcBef>
                <a:spcPts val="0"/>
              </a:spcBef>
              <a:spcAft>
                <a:spcPts val="0"/>
              </a:spcAft>
              <a:buClr>
                <a:srgbClr val="000000"/>
              </a:buClr>
              <a:buSzPts val="1050"/>
              <a:buFont typeface="Noto Sans Symbols"/>
              <a:buChar char="∙"/>
            </a:pPr>
            <a:r>
              <a:rPr b="0" i="0" lang="en-GB" sz="1050" u="none" cap="none" strike="noStrike">
                <a:solidFill>
                  <a:srgbClr val="000000"/>
                </a:solidFill>
                <a:latin typeface="Arial"/>
                <a:ea typeface="Arial"/>
                <a:cs typeface="Arial"/>
                <a:sym typeface="Arial"/>
              </a:rPr>
              <a:t>Vacated sites have </a:t>
            </a:r>
            <a:r>
              <a:rPr b="1" i="0" lang="en-GB" sz="1050" u="none" cap="none" strike="noStrike">
                <a:solidFill>
                  <a:srgbClr val="000000"/>
                </a:solidFill>
                <a:latin typeface="Arial"/>
                <a:ea typeface="Arial"/>
                <a:cs typeface="Arial"/>
                <a:sym typeface="Arial"/>
              </a:rPr>
              <a:t>released 1.7 hectares of land for housing</a:t>
            </a:r>
            <a:endParaRPr b="0" i="0" sz="1400" u="none" cap="none" strike="noStrike">
              <a:solidFill>
                <a:srgbClr val="000000"/>
              </a:solidFill>
              <a:latin typeface="Arial"/>
              <a:ea typeface="Arial"/>
              <a:cs typeface="Arial"/>
              <a:sym typeface="Arial"/>
            </a:endParaRPr>
          </a:p>
          <a:p>
            <a:pPr indent="-342900" lvl="0" marL="342900" marR="0" rtl="0" algn="l">
              <a:lnSpc>
                <a:spcPct val="114285"/>
              </a:lnSpc>
              <a:spcBef>
                <a:spcPts val="0"/>
              </a:spcBef>
              <a:spcAft>
                <a:spcPts val="0"/>
              </a:spcAft>
              <a:buClr>
                <a:srgbClr val="000000"/>
              </a:buClr>
              <a:buSzPts val="1050"/>
              <a:buFont typeface="Noto Sans Symbols"/>
              <a:buChar char="∙"/>
            </a:pPr>
            <a:r>
              <a:rPr b="0" i="0" lang="en-GB" sz="1050" u="none" cap="none" strike="noStrike">
                <a:solidFill>
                  <a:srgbClr val="000000"/>
                </a:solidFill>
                <a:latin typeface="Arial"/>
                <a:ea typeface="Arial"/>
                <a:cs typeface="Arial"/>
                <a:sym typeface="Arial"/>
              </a:rPr>
              <a:t>Over </a:t>
            </a:r>
            <a:r>
              <a:rPr b="1" i="0" lang="en-GB" sz="1050" u="none" cap="none" strike="noStrike">
                <a:solidFill>
                  <a:srgbClr val="000000"/>
                </a:solidFill>
                <a:latin typeface="Arial"/>
                <a:ea typeface="Arial"/>
                <a:cs typeface="Arial"/>
                <a:sym typeface="Arial"/>
              </a:rPr>
              <a:t>£700,000 saved from reduced public estate </a:t>
            </a:r>
            <a:r>
              <a:rPr b="0" i="0" lang="en-GB" sz="1050" u="none" cap="none" strike="noStrike">
                <a:solidFill>
                  <a:srgbClr val="000000"/>
                </a:solidFill>
                <a:latin typeface="Arial"/>
                <a:ea typeface="Arial"/>
                <a:cs typeface="Arial"/>
                <a:sym typeface="Arial"/>
              </a:rPr>
              <a:t>footprint in 2022/23.</a:t>
            </a:r>
            <a:endParaRPr b="0" i="0" sz="1400" u="none" cap="none" strike="noStrike">
              <a:solidFill>
                <a:srgbClr val="000000"/>
              </a:solidFill>
              <a:latin typeface="Arial"/>
              <a:ea typeface="Arial"/>
              <a:cs typeface="Arial"/>
              <a:sym typeface="Arial"/>
            </a:endParaRPr>
          </a:p>
          <a:p>
            <a:pPr indent="-342900" lvl="0" marL="342900" marR="0" rtl="0" algn="l">
              <a:lnSpc>
                <a:spcPct val="114285"/>
              </a:lnSpc>
              <a:spcBef>
                <a:spcPts val="0"/>
              </a:spcBef>
              <a:spcAft>
                <a:spcPts val="0"/>
              </a:spcAft>
              <a:buClr>
                <a:srgbClr val="000000"/>
              </a:buClr>
              <a:buSzPts val="1050"/>
              <a:buFont typeface="Noto Sans Symbols"/>
              <a:buChar char="∙"/>
            </a:pPr>
            <a:r>
              <a:rPr b="0" i="0" lang="en-GB" sz="1050" u="none" cap="none" strike="noStrike">
                <a:solidFill>
                  <a:srgbClr val="000000"/>
                </a:solidFill>
                <a:latin typeface="Arial"/>
                <a:ea typeface="Arial"/>
                <a:cs typeface="Arial"/>
                <a:sym typeface="Arial"/>
              </a:rPr>
              <a:t>Upgraded, accessible and integrated approach to improve health outcomes, lift education attainment and provide a better leisure offer.</a:t>
            </a:r>
            <a:endParaRPr b="0" i="0" sz="1400" u="none" cap="none" strike="noStrike">
              <a:solidFill>
                <a:srgbClr val="000000"/>
              </a:solidFill>
              <a:latin typeface="Arial"/>
              <a:ea typeface="Arial"/>
              <a:cs typeface="Arial"/>
              <a:sym typeface="Arial"/>
            </a:endParaRPr>
          </a:p>
          <a:p>
            <a:pPr indent="-342900" lvl="0" marL="342900" marR="0" rtl="0" algn="l">
              <a:lnSpc>
                <a:spcPct val="114285"/>
              </a:lnSpc>
              <a:spcBef>
                <a:spcPts val="0"/>
              </a:spcBef>
              <a:spcAft>
                <a:spcPts val="0"/>
              </a:spcAft>
              <a:buClr>
                <a:srgbClr val="000000"/>
              </a:buClr>
              <a:buSzPts val="1050"/>
              <a:buFont typeface="Noto Sans Symbols"/>
              <a:buChar char="∙"/>
            </a:pPr>
            <a:r>
              <a:rPr b="1" i="0" lang="en-GB" sz="1050" u="none" cap="none" strike="noStrike">
                <a:solidFill>
                  <a:srgbClr val="000000"/>
                </a:solidFill>
                <a:latin typeface="Arial"/>
                <a:ea typeface="Arial"/>
                <a:cs typeface="Arial"/>
                <a:sym typeface="Arial"/>
              </a:rPr>
              <a:t>Library and leisure participation rates have doubled</a:t>
            </a:r>
            <a:r>
              <a:rPr b="0" i="0" lang="en-GB" sz="1050" u="none" cap="none" strike="noStrike">
                <a:solidFill>
                  <a:srgbClr val="000000"/>
                </a:solidFill>
                <a:latin typeface="Arial"/>
                <a:ea typeface="Arial"/>
                <a:cs typeface="Arial"/>
                <a:sym typeface="Arial"/>
              </a:rPr>
              <a:t> compared to pre-Covid levels.</a:t>
            </a:r>
            <a:endParaRPr b="0" i="0" sz="1400" u="none" cap="none" strike="noStrike">
              <a:solidFill>
                <a:srgbClr val="000000"/>
              </a:solidFill>
              <a:latin typeface="Arial"/>
              <a:ea typeface="Arial"/>
              <a:cs typeface="Arial"/>
              <a:sym typeface="Arial"/>
            </a:endParaRPr>
          </a:p>
          <a:p>
            <a:pPr indent="-342900" lvl="0" marL="342900" marR="0" rtl="0" algn="l">
              <a:lnSpc>
                <a:spcPct val="114285"/>
              </a:lnSpc>
              <a:spcBef>
                <a:spcPts val="0"/>
              </a:spcBef>
              <a:spcAft>
                <a:spcPts val="0"/>
              </a:spcAft>
              <a:buClr>
                <a:srgbClr val="000000"/>
              </a:buClr>
              <a:buSzPts val="1050"/>
              <a:buFont typeface="Noto Sans Symbols"/>
              <a:buChar char="∙"/>
            </a:pPr>
            <a:r>
              <a:rPr b="1" i="0" lang="en-GB" sz="1050" u="none" cap="none" strike="noStrike">
                <a:solidFill>
                  <a:srgbClr val="000000"/>
                </a:solidFill>
                <a:latin typeface="Arial"/>
                <a:ea typeface="Arial"/>
                <a:cs typeface="Arial"/>
                <a:sym typeface="Arial"/>
              </a:rPr>
              <a:t>Full time family hub </a:t>
            </a:r>
            <a:r>
              <a:rPr b="0" i="0" lang="en-GB" sz="1050" u="none" cap="none" strike="noStrike">
                <a:solidFill>
                  <a:srgbClr val="000000"/>
                </a:solidFill>
                <a:latin typeface="Arial"/>
                <a:ea typeface="Arial"/>
                <a:cs typeface="Arial"/>
                <a:sym typeface="Arial"/>
              </a:rPr>
              <a:t>supporting children’s health and leisure services.</a:t>
            </a:r>
            <a:endParaRPr b="0" i="0" sz="1400" u="none" cap="none" strike="noStrike">
              <a:solidFill>
                <a:srgbClr val="000000"/>
              </a:solidFill>
              <a:latin typeface="Arial"/>
              <a:ea typeface="Arial"/>
              <a:cs typeface="Arial"/>
              <a:sym typeface="Arial"/>
            </a:endParaRPr>
          </a:p>
          <a:p>
            <a:pPr indent="-342900" lvl="0" marL="342900" marR="0" rtl="0" algn="l">
              <a:lnSpc>
                <a:spcPct val="114285"/>
              </a:lnSpc>
              <a:spcBef>
                <a:spcPts val="0"/>
              </a:spcBef>
              <a:spcAft>
                <a:spcPts val="0"/>
              </a:spcAft>
              <a:buClr>
                <a:srgbClr val="000000"/>
              </a:buClr>
              <a:buSzPts val="1050"/>
              <a:buFont typeface="Noto Sans Symbols"/>
              <a:buChar char="∙"/>
            </a:pPr>
            <a:r>
              <a:rPr b="1" i="0" lang="en-GB" sz="1050" u="none" cap="none" strike="noStrike">
                <a:solidFill>
                  <a:srgbClr val="000000"/>
                </a:solidFill>
                <a:latin typeface="Arial"/>
                <a:ea typeface="Arial"/>
                <a:cs typeface="Arial"/>
                <a:sym typeface="Arial"/>
              </a:rPr>
              <a:t>Community health teams and leisure services collaborate </a:t>
            </a:r>
            <a:r>
              <a:rPr b="0" i="0" lang="en-GB" sz="1050" u="none" cap="none" strike="noStrike">
                <a:solidFill>
                  <a:srgbClr val="000000"/>
                </a:solidFill>
                <a:latin typeface="Arial"/>
                <a:ea typeface="Arial"/>
                <a:cs typeface="Arial"/>
                <a:sym typeface="Arial"/>
              </a:rPr>
              <a:t>on a joined-up exercise referral scheme that supports patient rehabilitation.</a:t>
            </a:r>
            <a:endParaRPr b="0" i="0" sz="1400" u="none" cap="none" strike="noStrike">
              <a:solidFill>
                <a:srgbClr val="000000"/>
              </a:solidFill>
              <a:latin typeface="Arial"/>
              <a:ea typeface="Arial"/>
              <a:cs typeface="Arial"/>
              <a:sym typeface="Arial"/>
            </a:endParaRPr>
          </a:p>
          <a:p>
            <a:pPr indent="-279400" lvl="0" marL="342900" marR="0" rtl="0" algn="l">
              <a:lnSpc>
                <a:spcPct val="100000"/>
              </a:lnSpc>
              <a:spcBef>
                <a:spcPts val="600"/>
              </a:spcBef>
              <a:spcAft>
                <a:spcPts val="600"/>
              </a:spcAft>
              <a:buClr>
                <a:srgbClr val="000000"/>
              </a:buClr>
              <a:buSzPts val="1000"/>
              <a:buFont typeface="Noto Sans Symbols"/>
              <a:buNone/>
            </a:pPr>
            <a:r>
              <a:t/>
            </a:r>
            <a:endParaRPr b="0" i="0" sz="1200" u="none" cap="none" strike="noStrike">
              <a:solidFill>
                <a:srgbClr val="000000"/>
              </a:solidFill>
              <a:latin typeface="Arial"/>
              <a:ea typeface="Arial"/>
              <a:cs typeface="Arial"/>
              <a:sym typeface="Arial"/>
            </a:endParaRPr>
          </a:p>
        </p:txBody>
      </p:sp>
      <p:sp>
        <p:nvSpPr>
          <p:cNvPr id="186" name="Google Shape;186;p2"/>
          <p:cNvSpPr txBox="1"/>
          <p:nvPr/>
        </p:nvSpPr>
        <p:spPr>
          <a:xfrm>
            <a:off x="6630050" y="4568450"/>
            <a:ext cx="5310000" cy="1231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50"/>
              <a:buFont typeface="Arial"/>
              <a:buNone/>
            </a:pPr>
            <a:r>
              <a:rPr b="1" i="0" lang="en-GB" sz="1050" u="none" cap="none" strike="noStrike">
                <a:solidFill>
                  <a:srgbClr val="000000"/>
                </a:solidFill>
                <a:latin typeface="Arial"/>
                <a:ea typeface="Arial"/>
                <a:cs typeface="Arial"/>
                <a:sym typeface="Arial"/>
              </a:rPr>
              <a:t> Longer term outcomes: </a:t>
            </a:r>
            <a:br>
              <a:rPr b="1" i="0" lang="en-GB" sz="1050" u="none" cap="none" strike="noStrike">
                <a:solidFill>
                  <a:srgbClr val="000000"/>
                </a:solidFill>
                <a:latin typeface="Arial"/>
                <a:ea typeface="Arial"/>
                <a:cs typeface="Arial"/>
                <a:sym typeface="Arial"/>
              </a:rPr>
            </a:br>
            <a:endParaRPr b="0" i="0" sz="1050" u="none" cap="none" strike="noStrike">
              <a:solidFill>
                <a:srgbClr val="000000"/>
              </a:solidFill>
              <a:latin typeface="Arial"/>
              <a:ea typeface="Arial"/>
              <a:cs typeface="Arial"/>
              <a:sym typeface="Arial"/>
            </a:endParaRPr>
          </a:p>
          <a:p>
            <a:pPr indent="-342900" lvl="0" marL="342900" marR="0" rtl="0" algn="l">
              <a:lnSpc>
                <a:spcPct val="114285"/>
              </a:lnSpc>
              <a:spcBef>
                <a:spcPts val="0"/>
              </a:spcBef>
              <a:spcAft>
                <a:spcPts val="0"/>
              </a:spcAft>
              <a:buClr>
                <a:srgbClr val="000000"/>
              </a:buClr>
              <a:buSzPts val="1050"/>
              <a:buFont typeface="Noto Sans Symbols"/>
              <a:buChar char="∙"/>
            </a:pPr>
            <a:r>
              <a:rPr b="0" i="0" lang="en-GB" sz="1050" u="none" cap="none" strike="noStrike">
                <a:solidFill>
                  <a:srgbClr val="000000"/>
                </a:solidFill>
                <a:latin typeface="Arial"/>
                <a:ea typeface="Arial"/>
                <a:cs typeface="Arial"/>
                <a:sym typeface="Arial"/>
              </a:rPr>
              <a:t>Plans to deliver around </a:t>
            </a:r>
            <a:r>
              <a:rPr b="1" i="0" lang="en-GB" sz="1050" u="none" cap="none" strike="noStrike">
                <a:solidFill>
                  <a:srgbClr val="000000"/>
                </a:solidFill>
                <a:latin typeface="Arial"/>
                <a:ea typeface="Arial"/>
                <a:cs typeface="Arial"/>
                <a:sym typeface="Arial"/>
              </a:rPr>
              <a:t>50 new homes  </a:t>
            </a:r>
            <a:r>
              <a:rPr b="0" i="0" lang="en-GB" sz="1050" u="none" cap="none" strike="noStrike">
                <a:solidFill>
                  <a:srgbClr val="000000"/>
                </a:solidFill>
                <a:latin typeface="Arial"/>
                <a:ea typeface="Arial"/>
                <a:cs typeface="Arial"/>
                <a:sym typeface="Arial"/>
              </a:rPr>
              <a:t>on the already vacated land.</a:t>
            </a:r>
            <a:endParaRPr b="0" i="0" sz="1400" u="none" cap="none" strike="noStrike">
              <a:solidFill>
                <a:srgbClr val="000000"/>
              </a:solidFill>
              <a:latin typeface="Arial"/>
              <a:ea typeface="Arial"/>
              <a:cs typeface="Arial"/>
              <a:sym typeface="Arial"/>
            </a:endParaRPr>
          </a:p>
          <a:p>
            <a:pPr indent="-342900" lvl="0" marL="342900" marR="0" rtl="0" algn="l">
              <a:lnSpc>
                <a:spcPct val="114285"/>
              </a:lnSpc>
              <a:spcBef>
                <a:spcPts val="0"/>
              </a:spcBef>
              <a:spcAft>
                <a:spcPts val="0"/>
              </a:spcAft>
              <a:buClr>
                <a:srgbClr val="000000"/>
              </a:buClr>
              <a:buSzPts val="1050"/>
              <a:buFont typeface="Noto Sans Symbols"/>
              <a:buChar char="∙"/>
            </a:pPr>
            <a:r>
              <a:rPr b="0" i="0" lang="en-GB" sz="1050" u="none" cap="none" strike="noStrike">
                <a:solidFill>
                  <a:srgbClr val="000000"/>
                </a:solidFill>
                <a:latin typeface="Arial"/>
                <a:ea typeface="Arial"/>
                <a:cs typeface="Arial"/>
                <a:sym typeface="Arial"/>
              </a:rPr>
              <a:t>Further public estate footprint </a:t>
            </a:r>
            <a:r>
              <a:rPr b="1" i="0" lang="en-GB" sz="1050" u="none" cap="none" strike="noStrike">
                <a:solidFill>
                  <a:srgbClr val="000000"/>
                </a:solidFill>
                <a:latin typeface="Arial"/>
                <a:ea typeface="Arial"/>
                <a:cs typeface="Arial"/>
                <a:sym typeface="Arial"/>
              </a:rPr>
              <a:t>savings are forecast of at least  £725,000 per year over five years.</a:t>
            </a:r>
            <a:endParaRPr b="0" i="0" sz="1050" u="none" cap="none" strike="noStrike">
              <a:solidFill>
                <a:srgbClr val="000000"/>
              </a:solidFill>
              <a:latin typeface="Arial"/>
              <a:ea typeface="Arial"/>
              <a:cs typeface="Arial"/>
              <a:sym typeface="Arial"/>
            </a:endParaRPr>
          </a:p>
          <a:p>
            <a:pPr indent="-222243" lvl="0" marL="287859" marR="0" rtl="0" algn="l">
              <a:lnSpc>
                <a:spcPct val="100000"/>
              </a:lnSpc>
              <a:spcBef>
                <a:spcPts val="600"/>
              </a:spcBef>
              <a:spcAft>
                <a:spcPts val="0"/>
              </a:spcAft>
              <a:buClr>
                <a:srgbClr val="000000"/>
              </a:buClr>
              <a:buSzPts val="900"/>
              <a:buFont typeface="Arial"/>
              <a:buNone/>
            </a:pPr>
            <a:r>
              <a:t/>
            </a:r>
            <a:endParaRPr b="0" i="0" sz="1200" u="none" cap="none" strike="noStrike">
              <a:solidFill>
                <a:srgbClr val="000000"/>
              </a:solidFill>
              <a:latin typeface="Arial"/>
              <a:ea typeface="Arial"/>
              <a:cs typeface="Arial"/>
              <a:sym typeface="Arial"/>
            </a:endParaRPr>
          </a:p>
        </p:txBody>
      </p:sp>
      <p:sp>
        <p:nvSpPr>
          <p:cNvPr id="187" name="Google Shape;187;p2"/>
          <p:cNvSpPr txBox="1"/>
          <p:nvPr/>
        </p:nvSpPr>
        <p:spPr>
          <a:xfrm>
            <a:off x="272132" y="1739150"/>
            <a:ext cx="8594100" cy="1215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50"/>
              <a:buFont typeface="Arial"/>
              <a:buNone/>
            </a:pPr>
            <a:r>
              <a:rPr b="1" i="0" lang="en-GB" sz="1050" u="none" cap="none" strike="noStrike">
                <a:solidFill>
                  <a:srgbClr val="000000"/>
                </a:solidFill>
                <a:latin typeface="Arial"/>
                <a:ea typeface="Arial"/>
                <a:cs typeface="Arial"/>
                <a:sym typeface="Arial"/>
              </a:rPr>
              <a:t>Watch OPE’s short video case study:   </a:t>
            </a:r>
            <a:r>
              <a:rPr b="0" i="0" lang="en-GB" sz="1050" u="sng" cap="none" strike="noStrike">
                <a:solidFill>
                  <a:srgbClr val="0000FF"/>
                </a:solidFill>
                <a:latin typeface="Arial"/>
                <a:ea typeface="Arial"/>
                <a:cs typeface="Arial"/>
                <a:sym typeface="Arial"/>
                <a:hlinkClick r:id="rId3">
                  <a:extLst>
                    <a:ext uri="{A12FA001-AC4F-418D-AE19-62706E023703}">
                      <ahyp:hlinkClr val="tx"/>
                    </a:ext>
                  </a:extLst>
                </a:hlinkClick>
              </a:rPr>
              <a:t>One Public Estate (OPE) – Mildenhall Hub - YouTube</a:t>
            </a:r>
            <a:endParaRPr b="1" i="0" sz="105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200"/>
              <a:buFont typeface="Arial"/>
              <a:buNone/>
            </a:pPr>
            <a:r>
              <a:rPr b="1" i="0" lang="en-GB" sz="1050" u="none" cap="none" strike="noStrike">
                <a:solidFill>
                  <a:srgbClr val="000000"/>
                </a:solidFill>
                <a:latin typeface="Arial"/>
                <a:ea typeface="Arial"/>
                <a:cs typeface="Arial"/>
                <a:sym typeface="Arial"/>
              </a:rPr>
              <a:t>Winner of the Government Property Award for</a:t>
            </a:r>
            <a:r>
              <a:rPr b="1" i="1" lang="en-GB" sz="1050" u="none" cap="none" strike="noStrike">
                <a:solidFill>
                  <a:srgbClr val="000000"/>
                </a:solidFill>
                <a:latin typeface="Arial"/>
                <a:ea typeface="Arial"/>
                <a:cs typeface="Arial"/>
                <a:sym typeface="Arial"/>
              </a:rPr>
              <a:t> Project of the Year </a:t>
            </a:r>
            <a:r>
              <a:rPr b="1" i="0" lang="en-GB" sz="1050" u="none" cap="none" strike="noStrike">
                <a:solidFill>
                  <a:srgbClr val="000000"/>
                </a:solidFill>
                <a:latin typeface="Arial"/>
                <a:ea typeface="Arial"/>
                <a:cs typeface="Arial"/>
                <a:sym typeface="Arial"/>
              </a:rPr>
              <a:t>in 2022</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200"/>
              <a:buFont typeface="Arial"/>
              <a:buNone/>
            </a:pPr>
            <a:r>
              <a:rPr b="0" i="0" lang="en-GB" sz="1050" u="none" cap="none" strike="noStrike">
                <a:solidFill>
                  <a:srgbClr val="000000"/>
                </a:solidFill>
                <a:latin typeface="Arial"/>
                <a:ea typeface="Arial"/>
                <a:cs typeface="Arial"/>
                <a:sym typeface="Arial"/>
              </a:rPr>
              <a:t>Like many English market towns, public services in Mildenhall were delivered from multiple sites across the town and many were in ageing buildings that were not well used and costly to run.  In 2014, as part of OPE’s pilot phase, West Suffolk Council  developed a vision to deliver an innovative scheme to co-locate the majority of the public estate in a market town onto one site, radically improving services, achieving savings of over 50% and releasing 12 hectares for growth. </a:t>
            </a:r>
            <a:endParaRPr b="0" i="0" sz="1050" u="none" cap="none" strike="noStrike">
              <a:solidFill>
                <a:srgbClr val="000000"/>
              </a:solidFill>
              <a:latin typeface="Arial"/>
              <a:ea typeface="Arial"/>
              <a:cs typeface="Arial"/>
              <a:sym typeface="Arial"/>
            </a:endParaRPr>
          </a:p>
        </p:txBody>
      </p:sp>
      <p:sp>
        <p:nvSpPr>
          <p:cNvPr id="188" name="Google Shape;188;p2"/>
          <p:cNvSpPr txBox="1"/>
          <p:nvPr/>
        </p:nvSpPr>
        <p:spPr>
          <a:xfrm>
            <a:off x="295825" y="3545550"/>
            <a:ext cx="11515200" cy="977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GB" sz="1050" u="none" cap="none" strike="noStrike">
                <a:solidFill>
                  <a:srgbClr val="000000"/>
                </a:solidFill>
                <a:latin typeface="Arial"/>
                <a:ea typeface="Arial"/>
                <a:cs typeface="Arial"/>
                <a:sym typeface="Arial"/>
              </a:rPr>
              <a:t>The Mildenhall Hub opened to the public in 2021, bringing together a range of public services on one site, making access easier and cutting costs. The project has been recognised for its innovative approach, winning a Government Property Award for Project</a:t>
            </a:r>
            <a:r>
              <a:rPr b="0" i="1" lang="en-GB" sz="1050" u="none" cap="none" strike="noStrike">
                <a:solidFill>
                  <a:srgbClr val="000000"/>
                </a:solidFill>
                <a:latin typeface="Arial"/>
                <a:ea typeface="Arial"/>
                <a:cs typeface="Arial"/>
                <a:sym typeface="Arial"/>
              </a:rPr>
              <a:t> of the Year</a:t>
            </a:r>
            <a:r>
              <a:rPr b="0" i="0" lang="en-GB" sz="1050" u="none" cap="none" strike="noStrike">
                <a:solidFill>
                  <a:srgbClr val="000000"/>
                </a:solidFill>
                <a:latin typeface="Arial"/>
                <a:ea typeface="Arial"/>
                <a:cs typeface="Arial"/>
                <a:sym typeface="Arial"/>
              </a:rPr>
              <a:t> in 2022. The Mildenhall Hub continues to deliver better school, leisure and other facilities, and brings together partners in education, health, leisure and other services to work collaboratively for residents. </a:t>
            </a:r>
            <a:endParaRPr b="0" i="0" sz="105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050"/>
              <a:buFont typeface="Arial"/>
              <a:buNone/>
            </a:pPr>
            <a:r>
              <a:rPr b="1" i="0" lang="en-GB" sz="1050" u="none" cap="none" strike="noStrike">
                <a:solidFill>
                  <a:srgbClr val="A64D79"/>
                </a:solidFill>
                <a:latin typeface="Arial"/>
                <a:ea typeface="Arial"/>
                <a:cs typeface="Arial"/>
                <a:sym typeface="Arial"/>
              </a:rPr>
              <a:t>As well as ongoing support for partner collaboration, the OPE programme provided resources to help build the business case and worked with the Department for Education to persuade maintenance funds to be rerouted into the new hub so ensuring the scheme’s viability. </a:t>
            </a:r>
            <a:endParaRPr b="0" i="0" sz="1050" u="none" cap="none" strike="noStrike">
              <a:solidFill>
                <a:srgbClr val="000000"/>
              </a:solidFill>
              <a:latin typeface="Arial"/>
              <a:ea typeface="Arial"/>
              <a:cs typeface="Arial"/>
              <a:sym typeface="Arial"/>
            </a:endParaRPr>
          </a:p>
        </p:txBody>
      </p:sp>
      <p:sp>
        <p:nvSpPr>
          <p:cNvPr id="189" name="Google Shape;189;p2"/>
          <p:cNvSpPr txBox="1"/>
          <p:nvPr/>
        </p:nvSpPr>
        <p:spPr>
          <a:xfrm>
            <a:off x="9475694" y="3393140"/>
            <a:ext cx="184731"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90" name="Google Shape;190;p2"/>
          <p:cNvSpPr txBox="1"/>
          <p:nvPr/>
        </p:nvSpPr>
        <p:spPr>
          <a:xfrm>
            <a:off x="297600" y="2949025"/>
            <a:ext cx="11515200" cy="57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GB" sz="1050" u="none" cap="none" strike="noStrike">
                <a:solidFill>
                  <a:srgbClr val="000000"/>
                </a:solidFill>
                <a:latin typeface="Arial"/>
                <a:ea typeface="Arial"/>
                <a:cs typeface="Arial"/>
                <a:sym typeface="Arial"/>
              </a:rPr>
              <a:t>OPE provided £100k early-stage seed funding to West Suffolk and Suffolk County Councils in 2015/16 to support feasibility and master planning in Mildenhall, bringing together central and local government, wider public sector and voluntary partners to explore alternative ways to deliver services. The councils, Academy Transformation Trust, the Department for Education, Sport England, Police, NHS, Department for Work and Pensions and Citizens Advice developed an ambitious plan to exit five properties and create a multi-agency hub on a single site. </a:t>
            </a:r>
            <a:endParaRPr b="0" i="0" sz="1050" u="none" cap="none" strike="noStrike">
              <a:solidFill>
                <a:srgbClr val="000000"/>
              </a:solidFill>
              <a:latin typeface="Arial"/>
              <a:ea typeface="Arial"/>
              <a:cs typeface="Arial"/>
              <a:sym typeface="Arial"/>
            </a:endParaRPr>
          </a:p>
        </p:txBody>
      </p:sp>
      <p:pic>
        <p:nvPicPr>
          <p:cNvPr descr="A big of people standing in a courtyard in front of the modern, glass-fronted Mildenhall Hub building" id="191" name="Google Shape;191;p2"/>
          <p:cNvPicPr preferRelativeResize="0"/>
          <p:nvPr/>
        </p:nvPicPr>
        <p:blipFill rotWithShape="1">
          <a:blip r:embed="rId4">
            <a:alphaModFix/>
          </a:blip>
          <a:srcRect b="0" l="0" r="0" t="0"/>
          <a:stretch/>
        </p:blipFill>
        <p:spPr>
          <a:xfrm>
            <a:off x="9382517" y="1174929"/>
            <a:ext cx="2354061" cy="146344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ustom Design">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2025-12-29T10:47:55Z</dcterms:created>
  <dc:creator>Caroline Laitner</dc:creator>
</cp:coreProperties>
</file>