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38"/>
  </p:notesMasterIdLst>
  <p:sldIdLst>
    <p:sldId id="259" r:id="rId6"/>
    <p:sldId id="2134805615" r:id="rId7"/>
    <p:sldId id="1236" r:id="rId8"/>
    <p:sldId id="2134805614" r:id="rId9"/>
    <p:sldId id="2134805613" r:id="rId10"/>
    <p:sldId id="2134805623" r:id="rId11"/>
    <p:sldId id="2134805616" r:id="rId12"/>
    <p:sldId id="2134805618" r:id="rId13"/>
    <p:sldId id="2134805563" r:id="rId14"/>
    <p:sldId id="2134805619" r:id="rId15"/>
    <p:sldId id="2134805620" r:id="rId16"/>
    <p:sldId id="2134805621" r:id="rId17"/>
    <p:sldId id="2134805606" r:id="rId18"/>
    <p:sldId id="1155" r:id="rId19"/>
    <p:sldId id="1264" r:id="rId20"/>
    <p:sldId id="1262" r:id="rId21"/>
    <p:sldId id="2134805622" r:id="rId22"/>
    <p:sldId id="1156" r:id="rId23"/>
    <p:sldId id="1304" r:id="rId24"/>
    <p:sldId id="1305" r:id="rId25"/>
    <p:sldId id="1309" r:id="rId26"/>
    <p:sldId id="2134805666" r:id="rId27"/>
    <p:sldId id="258" r:id="rId28"/>
    <p:sldId id="265" r:id="rId29"/>
    <p:sldId id="2134805592" r:id="rId30"/>
    <p:sldId id="267" r:id="rId31"/>
    <p:sldId id="269" r:id="rId32"/>
    <p:sldId id="271" r:id="rId33"/>
    <p:sldId id="2134805610" r:id="rId34"/>
    <p:sldId id="274" r:id="rId35"/>
    <p:sldId id="2134805609" r:id="rId36"/>
    <p:sldId id="21348056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BEB78-F37E-9F15-2BBB-A54307616E53}" name="Shelly Rouse" initials="SR" userId="S::shelly.rouse@local.gov.uk::d16df334-7fcf-4dda-8a7c-cb4697f743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1E287-ED53-4FED-80B2-7F1D05BED564}" v="9" dt="2026-03-26T09:21:14.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435B1-94B4-459E-AA19-F683849074CC}" type="doc">
      <dgm:prSet loTypeId="urn:microsoft.com/office/officeart/2005/8/layout/process5" loCatId="process" qsTypeId="urn:microsoft.com/office/officeart/2005/8/quickstyle/simple2" qsCatId="simple" csTypeId="urn:microsoft.com/office/officeart/2005/8/colors/accent2_2" csCatId="accent2" phldr="1"/>
      <dgm:spPr/>
      <dgm:t>
        <a:bodyPr/>
        <a:lstStyle/>
        <a:p>
          <a:endParaRPr lang="en-US"/>
        </a:p>
      </dgm:t>
    </dgm:pt>
    <dgm:pt modelId="{E9F2B154-AE8C-4B3D-88C5-1CF65DCD705B}">
      <dgm:prSet custT="1"/>
      <dgm:spPr>
        <a:solidFill>
          <a:schemeClr val="tx1"/>
        </a:solidFill>
      </dgm:spPr>
      <dgm:t>
        <a:bodyPr anchor="t"/>
        <a:lstStyle/>
        <a:p>
          <a:pPr algn="l">
            <a:lnSpc>
              <a:spcPct val="100000"/>
            </a:lnSpc>
            <a:spcAft>
              <a:spcPts val="0"/>
            </a:spcAft>
          </a:pPr>
          <a:r>
            <a:rPr lang="en-GB" sz="2000" b="1"/>
            <a:t>Housing Need </a:t>
          </a:r>
          <a:r>
            <a:rPr lang="en-GB" sz="2000"/>
            <a:t>= Number of homes required to meet the demand in a specific area, based on the standard method for calculating local housing need. Housing need is a technical calculation designed to provide a baseline figure which does not take into account local constraints or other relevant considerations. </a:t>
          </a:r>
          <a:endParaRPr lang="en-US" sz="2000"/>
        </a:p>
      </dgm:t>
    </dgm:pt>
    <dgm:pt modelId="{491C6468-3F7D-4FD3-AE20-8514C66853F1}" type="parTrans" cxnId="{49219A0E-1ED5-4387-AF62-DF46927E129A}">
      <dgm:prSet/>
      <dgm:spPr/>
      <dgm:t>
        <a:bodyPr/>
        <a:lstStyle/>
        <a:p>
          <a:endParaRPr lang="en-US"/>
        </a:p>
      </dgm:t>
    </dgm:pt>
    <dgm:pt modelId="{4ADB259E-22C7-4F4A-9661-FC5C728535F5}" type="sibTrans" cxnId="{49219A0E-1ED5-4387-AF62-DF46927E129A}">
      <dgm:prSet/>
      <dgm:spPr>
        <a:solidFill>
          <a:schemeClr val="tx1"/>
        </a:solidFill>
      </dgm:spPr>
      <dgm:t>
        <a:bodyPr/>
        <a:lstStyle/>
        <a:p>
          <a:endParaRPr lang="en-US"/>
        </a:p>
      </dgm:t>
    </dgm:pt>
    <dgm:pt modelId="{5F1920A1-636E-488A-8E1A-054803FFBA40}">
      <dgm:prSet custT="1"/>
      <dgm:spPr>
        <a:solidFill>
          <a:schemeClr val="tx1"/>
        </a:solidFill>
        <a:ln w="1905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t" anchorCtr="0"/>
        <a:lstStyle/>
        <a:p>
          <a:pPr marL="0" lvl="0" indent="0" algn="l" defTabSz="800100">
            <a:lnSpc>
              <a:spcPct val="100000"/>
            </a:lnSpc>
            <a:spcBef>
              <a:spcPct val="0"/>
            </a:spcBef>
            <a:spcAft>
              <a:spcPts val="0"/>
            </a:spcAft>
            <a:buNone/>
          </a:pPr>
          <a:r>
            <a:rPr lang="en-GB" sz="2000" b="1" kern="1200">
              <a:solidFill>
                <a:prstClr val="white"/>
              </a:solidFill>
              <a:latin typeface="Calibri" panose="020F0502020204030204"/>
              <a:ea typeface="+mn-ea"/>
              <a:cs typeface="+mn-cs"/>
            </a:rPr>
            <a:t>Housing Requirement </a:t>
          </a:r>
          <a:r>
            <a:rPr lang="en-GB" sz="2000" b="0" kern="1200">
              <a:solidFill>
                <a:prstClr val="white"/>
              </a:solidFill>
              <a:latin typeface="Calibri" panose="020F0502020204030204"/>
              <a:ea typeface="+mn-ea"/>
              <a:cs typeface="+mn-cs"/>
            </a:rPr>
            <a:t>= Number of homes an LPA plans to deliver through its Local Plan. This figure considers the housing need but where evidence is robust and justified the housing need can be adjusted based on local constraints. The housing requirement is a policy-driven figure that reflects what can realistically be delivered, balancing housing need with local constraints and sustainability objectives.</a:t>
          </a:r>
          <a:endParaRPr lang="en-US" sz="2000" b="0" kern="1200">
            <a:solidFill>
              <a:prstClr val="white"/>
            </a:solidFill>
            <a:latin typeface="Calibri" panose="020F0502020204030204"/>
            <a:ea typeface="+mn-ea"/>
            <a:cs typeface="+mn-cs"/>
          </a:endParaRPr>
        </a:p>
      </dgm:t>
    </dgm:pt>
    <dgm:pt modelId="{48E347F0-80DC-4D3A-BA01-7286A3C533EB}" type="parTrans" cxnId="{A6E7C5D0-EC00-4B4B-86FA-06C7F4FDCDD2}">
      <dgm:prSet/>
      <dgm:spPr/>
      <dgm:t>
        <a:bodyPr/>
        <a:lstStyle/>
        <a:p>
          <a:endParaRPr lang="en-US"/>
        </a:p>
      </dgm:t>
    </dgm:pt>
    <dgm:pt modelId="{C48CE21A-1574-4BFE-A811-AD3EC4AA5202}" type="sibTrans" cxnId="{A6E7C5D0-EC00-4B4B-86FA-06C7F4FDCDD2}">
      <dgm:prSet/>
      <dgm:spPr/>
      <dgm:t>
        <a:bodyPr/>
        <a:lstStyle/>
        <a:p>
          <a:endParaRPr lang="en-US"/>
        </a:p>
      </dgm:t>
    </dgm:pt>
    <dgm:pt modelId="{7C4D5934-9ACF-44F2-A952-E7E8A24B185D}" type="pres">
      <dgm:prSet presAssocID="{928435B1-94B4-459E-AA19-F683849074CC}" presName="diagram" presStyleCnt="0">
        <dgm:presLayoutVars>
          <dgm:dir/>
          <dgm:resizeHandles val="exact"/>
        </dgm:presLayoutVars>
      </dgm:prSet>
      <dgm:spPr/>
    </dgm:pt>
    <dgm:pt modelId="{4DAA2313-C69F-4F4E-809C-E31B58E3D9F3}" type="pres">
      <dgm:prSet presAssocID="{E9F2B154-AE8C-4B3D-88C5-1CF65DCD705B}" presName="node" presStyleLbl="node1" presStyleIdx="0" presStyleCnt="2" custScaleX="150982" custScaleY="173314">
        <dgm:presLayoutVars>
          <dgm:bulletEnabled val="1"/>
        </dgm:presLayoutVars>
      </dgm:prSet>
      <dgm:spPr/>
    </dgm:pt>
    <dgm:pt modelId="{4065B89A-C0B2-4557-946E-D7DE548A6D90}" type="pres">
      <dgm:prSet presAssocID="{4ADB259E-22C7-4F4A-9661-FC5C728535F5}" presName="sibTrans" presStyleLbl="sibTrans2D1" presStyleIdx="0" presStyleCnt="1" custLinFactNeighborX="3809"/>
      <dgm:spPr/>
    </dgm:pt>
    <dgm:pt modelId="{2485BE47-BCA1-4AEB-9DE5-031693865737}" type="pres">
      <dgm:prSet presAssocID="{4ADB259E-22C7-4F4A-9661-FC5C728535F5}" presName="connectorText" presStyleLbl="sibTrans2D1" presStyleIdx="0" presStyleCnt="1"/>
      <dgm:spPr/>
    </dgm:pt>
    <dgm:pt modelId="{E2F71ED5-44B8-4AF5-8807-F4D9D1E93F32}" type="pres">
      <dgm:prSet presAssocID="{5F1920A1-636E-488A-8E1A-054803FFBA40}" presName="node" presStyleLbl="node1" presStyleIdx="1" presStyleCnt="2" custScaleX="179888" custScaleY="182038">
        <dgm:presLayoutVars>
          <dgm:bulletEnabled val="1"/>
        </dgm:presLayoutVars>
      </dgm:prSet>
      <dgm:spPr>
        <a:xfrm>
          <a:off x="6133757" y="861732"/>
          <a:ext cx="4379788" cy="2627873"/>
        </a:xfrm>
        <a:prstGeom prst="roundRect">
          <a:avLst>
            <a:gd name="adj" fmla="val 10000"/>
          </a:avLst>
        </a:prstGeom>
      </dgm:spPr>
    </dgm:pt>
  </dgm:ptLst>
  <dgm:cxnLst>
    <dgm:cxn modelId="{49219A0E-1ED5-4387-AF62-DF46927E129A}" srcId="{928435B1-94B4-459E-AA19-F683849074CC}" destId="{E9F2B154-AE8C-4B3D-88C5-1CF65DCD705B}" srcOrd="0" destOrd="0" parTransId="{491C6468-3F7D-4FD3-AE20-8514C66853F1}" sibTransId="{4ADB259E-22C7-4F4A-9661-FC5C728535F5}"/>
    <dgm:cxn modelId="{ECA41B39-E97F-4B98-B5B9-5157BD76E210}" type="presOf" srcId="{E9F2B154-AE8C-4B3D-88C5-1CF65DCD705B}" destId="{4DAA2313-C69F-4F4E-809C-E31B58E3D9F3}" srcOrd="0" destOrd="0" presId="urn:microsoft.com/office/officeart/2005/8/layout/process5"/>
    <dgm:cxn modelId="{DCD49958-D564-45DD-A9E2-80F9DF636656}" type="presOf" srcId="{928435B1-94B4-459E-AA19-F683849074CC}" destId="{7C4D5934-9ACF-44F2-A952-E7E8A24B185D}" srcOrd="0" destOrd="0" presId="urn:microsoft.com/office/officeart/2005/8/layout/process5"/>
    <dgm:cxn modelId="{3E9029AF-AFB4-44F4-BCB0-415A03DEF231}" type="presOf" srcId="{4ADB259E-22C7-4F4A-9661-FC5C728535F5}" destId="{4065B89A-C0B2-4557-946E-D7DE548A6D90}" srcOrd="0" destOrd="0" presId="urn:microsoft.com/office/officeart/2005/8/layout/process5"/>
    <dgm:cxn modelId="{62BD25B6-16E7-482D-A8DF-53C734CAB5F5}" type="presOf" srcId="{4ADB259E-22C7-4F4A-9661-FC5C728535F5}" destId="{2485BE47-BCA1-4AEB-9DE5-031693865737}" srcOrd="1" destOrd="0" presId="urn:microsoft.com/office/officeart/2005/8/layout/process5"/>
    <dgm:cxn modelId="{A6E7C5D0-EC00-4B4B-86FA-06C7F4FDCDD2}" srcId="{928435B1-94B4-459E-AA19-F683849074CC}" destId="{5F1920A1-636E-488A-8E1A-054803FFBA40}" srcOrd="1" destOrd="0" parTransId="{48E347F0-80DC-4D3A-BA01-7286A3C533EB}" sibTransId="{C48CE21A-1574-4BFE-A811-AD3EC4AA5202}"/>
    <dgm:cxn modelId="{528142E5-8CB2-4C18-B826-1F7276D1BF14}" type="presOf" srcId="{5F1920A1-636E-488A-8E1A-054803FFBA40}" destId="{E2F71ED5-44B8-4AF5-8807-F4D9D1E93F32}" srcOrd="0" destOrd="0" presId="urn:microsoft.com/office/officeart/2005/8/layout/process5"/>
    <dgm:cxn modelId="{B9DE3620-17E1-47C7-A1FA-A87C8007F6D4}" type="presParOf" srcId="{7C4D5934-9ACF-44F2-A952-E7E8A24B185D}" destId="{4DAA2313-C69F-4F4E-809C-E31B58E3D9F3}" srcOrd="0" destOrd="0" presId="urn:microsoft.com/office/officeart/2005/8/layout/process5"/>
    <dgm:cxn modelId="{0EEE7758-0C8E-4BC1-82C9-31624CAE4B5E}" type="presParOf" srcId="{7C4D5934-9ACF-44F2-A952-E7E8A24B185D}" destId="{4065B89A-C0B2-4557-946E-D7DE548A6D90}" srcOrd="1" destOrd="0" presId="urn:microsoft.com/office/officeart/2005/8/layout/process5"/>
    <dgm:cxn modelId="{29446112-AAEE-4CD5-9F49-F040B7070B43}" type="presParOf" srcId="{4065B89A-C0B2-4557-946E-D7DE548A6D90}" destId="{2485BE47-BCA1-4AEB-9DE5-031693865737}" srcOrd="0" destOrd="0" presId="urn:microsoft.com/office/officeart/2005/8/layout/process5"/>
    <dgm:cxn modelId="{4726C777-B716-4E43-BB47-6E175155917B}" type="presParOf" srcId="{7C4D5934-9ACF-44F2-A952-E7E8A24B185D}" destId="{E2F71ED5-44B8-4AF5-8807-F4D9D1E93F32}"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A2313-C69F-4F4E-809C-E31B58E3D9F3}">
      <dsp:nvSpPr>
        <dsp:cNvPr id="0" name=""/>
        <dsp:cNvSpPr/>
      </dsp:nvSpPr>
      <dsp:spPr>
        <a:xfrm>
          <a:off x="2153" y="548856"/>
          <a:ext cx="4500698" cy="3099842"/>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ts val="0"/>
            </a:spcAft>
            <a:buNone/>
          </a:pPr>
          <a:r>
            <a:rPr lang="en-GB" sz="2000" b="1" kern="1200"/>
            <a:t>Housing Need </a:t>
          </a:r>
          <a:r>
            <a:rPr lang="en-GB" sz="2000" kern="1200"/>
            <a:t>= Number of homes required to meet the demand in a specific area, based on the standard method for calculating local housing need. Housing need is a technical calculation designed to provide a baseline figure which does not take into account local constraints or other relevant considerations. </a:t>
          </a:r>
          <a:endParaRPr lang="en-US" sz="2000" kern="1200"/>
        </a:p>
      </dsp:txBody>
      <dsp:txXfrm>
        <a:off x="92944" y="639647"/>
        <a:ext cx="4319116" cy="2918260"/>
      </dsp:txXfrm>
    </dsp:sp>
    <dsp:sp modelId="{4065B89A-C0B2-4557-946E-D7DE548A6D90}">
      <dsp:nvSpPr>
        <dsp:cNvPr id="0" name=""/>
        <dsp:cNvSpPr/>
      </dsp:nvSpPr>
      <dsp:spPr>
        <a:xfrm>
          <a:off x="4789247" y="1729140"/>
          <a:ext cx="631961" cy="73927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789247" y="1876995"/>
        <a:ext cx="442373" cy="443565"/>
      </dsp:txXfrm>
    </dsp:sp>
    <dsp:sp modelId="{E2F71ED5-44B8-4AF5-8807-F4D9D1E93F32}">
      <dsp:nvSpPr>
        <dsp:cNvPr id="0" name=""/>
        <dsp:cNvSpPr/>
      </dsp:nvSpPr>
      <dsp:spPr>
        <a:xfrm>
          <a:off x="5695232" y="470839"/>
          <a:ext cx="5362372" cy="3255877"/>
        </a:xfrm>
        <a:prstGeom prst="roundRect">
          <a:avLst>
            <a:gd name="adj" fmla="val 10000"/>
          </a:avLst>
        </a:prstGeom>
        <a:solidFill>
          <a:schemeClr val="tx1"/>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0"/>
            </a:spcAft>
            <a:buNone/>
          </a:pPr>
          <a:r>
            <a:rPr lang="en-GB" sz="2000" b="1" kern="1200">
              <a:solidFill>
                <a:prstClr val="white"/>
              </a:solidFill>
              <a:latin typeface="Calibri" panose="020F0502020204030204"/>
              <a:ea typeface="+mn-ea"/>
              <a:cs typeface="+mn-cs"/>
            </a:rPr>
            <a:t>Housing Requirement </a:t>
          </a:r>
          <a:r>
            <a:rPr lang="en-GB" sz="2000" b="0" kern="1200">
              <a:solidFill>
                <a:prstClr val="white"/>
              </a:solidFill>
              <a:latin typeface="Calibri" panose="020F0502020204030204"/>
              <a:ea typeface="+mn-ea"/>
              <a:cs typeface="+mn-cs"/>
            </a:rPr>
            <a:t>= Number of homes an LPA plans to deliver through its Local Plan. This figure considers the housing need but where evidence is robust and justified the housing need can be adjusted based on local constraints. The housing requirement is a policy-driven figure that reflects what can realistically be delivered, balancing housing need with local constraints and sustainability objectives.</a:t>
          </a:r>
          <a:endParaRPr lang="en-US" sz="2000" b="0" kern="1200">
            <a:solidFill>
              <a:prstClr val="white"/>
            </a:solidFill>
            <a:latin typeface="Calibri" panose="020F0502020204030204"/>
            <a:ea typeface="+mn-ea"/>
            <a:cs typeface="+mn-cs"/>
          </a:endParaRPr>
        </a:p>
      </dsp:txBody>
      <dsp:txXfrm>
        <a:off x="5790593" y="566200"/>
        <a:ext cx="5171650" cy="30651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3ADD1-AFD0-482B-BB08-1E42E1FB9062}"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0CACE-66B0-4449-8973-66336CD6B847}" type="slidenum">
              <a:rPr lang="en-GB" smtClean="0"/>
              <a:t>‹#›</a:t>
            </a:fld>
            <a:endParaRPr lang="en-GB"/>
          </a:p>
        </p:txBody>
      </p:sp>
    </p:spTree>
    <p:extLst>
      <p:ext uri="{BB962C8B-B14F-4D97-AF65-F5344CB8AC3E}">
        <p14:creationId xmlns:p14="http://schemas.microsoft.com/office/powerpoint/2010/main" val="128417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uidance/housing-and-economic-development-needs-assessme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uidance/giving-notice-of-your-plan-mak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gov.uk/guidance/gateway-1-what-you-need-to-do#how-to-pass-through-gateway-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Welcome - hello</a:t>
            </a:r>
          </a:p>
          <a:p>
            <a:r>
              <a:rPr lang="en-GB">
                <a:ea typeface="Calibri"/>
                <a:cs typeface="Calibri"/>
              </a:rPr>
              <a:t>Please find your name and delegate pack</a:t>
            </a:r>
          </a:p>
          <a:p>
            <a:r>
              <a:rPr lang="en-GB">
                <a:ea typeface="Calibri"/>
                <a:cs typeface="Calibri"/>
              </a:rPr>
              <a:t>Introduce the four</a:t>
            </a:r>
          </a:p>
          <a:p>
            <a:r>
              <a:rPr lang="en-GB">
                <a:ea typeface="Calibri"/>
                <a:cs typeface="Calibri"/>
              </a:rPr>
              <a:t>We will get to know you better if you say your name</a:t>
            </a:r>
          </a:p>
          <a:p>
            <a:r>
              <a:rPr lang="en-GB">
                <a:ea typeface="Calibri"/>
                <a:cs typeface="Calibri"/>
              </a:rPr>
              <a:t>Quick hand ups - who wasn't a councillor before the local elections in may last year, who wasn't on the council, who wasn't on committee - ok who has more than 3yrs experience on committee (you've just identified yourself as the </a:t>
            </a:r>
            <a:r>
              <a:rPr lang="en-GB" err="1">
                <a:ea typeface="Calibri"/>
                <a:cs typeface="Calibri"/>
              </a:rPr>
              <a:t>yoda</a:t>
            </a:r>
            <a:r>
              <a:rPr lang="en-GB">
                <a:ea typeface="Calibri"/>
                <a:cs typeface="Calibri"/>
              </a:rPr>
              <a:t>/fountain of all knowledge of the sessions)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387C8-FC91-4A3C-9634-2B17C6CC0A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69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LISA:</a:t>
            </a:r>
          </a:p>
          <a:p>
            <a:pPr marL="171450" indent="-171450">
              <a:buFont typeface="Calibri"/>
              <a:buChar char="-"/>
            </a:pPr>
            <a:r>
              <a:rPr lang="en-GB">
                <a:ea typeface="Calibri"/>
                <a:cs typeface="Calibri"/>
              </a:rPr>
              <a:t>The 2024 revisions to the NPPF saw an amendment made to the Standard Method (SM) calculation, which is used for calculating the Local Housing Need (LHN) of an area</a:t>
            </a:r>
          </a:p>
          <a:p>
            <a:pPr marL="171450" indent="-171450">
              <a:buFont typeface="Calibri"/>
              <a:buChar char="-"/>
            </a:pPr>
            <a:r>
              <a:rPr lang="en-GB">
                <a:ea typeface="Calibri"/>
                <a:cs typeface="Calibri"/>
              </a:rPr>
              <a:t>It moved to a stock-based approach rather than relying on projected household growth, with a mandatory</a:t>
            </a:r>
            <a:r>
              <a:rPr lang="en-GB" dirty="0">
                <a:ea typeface="Calibri"/>
                <a:cs typeface="Calibri"/>
              </a:rPr>
              <a:t> starting point</a:t>
            </a:r>
            <a:endParaRPr lang="en-GB">
              <a:ea typeface="Calibri"/>
              <a:cs typeface="Calibri"/>
            </a:endParaRPr>
          </a:p>
          <a:p>
            <a:pPr marL="171450" indent="-171450">
              <a:buFont typeface="Calibri"/>
              <a:buChar char="-"/>
            </a:pPr>
            <a:r>
              <a:rPr lang="en-GB" dirty="0">
                <a:ea typeface="Calibri"/>
                <a:cs typeface="Calibri"/>
              </a:rPr>
              <a:t>This resulted in much larger LHN numbers for the maj</a:t>
            </a:r>
            <a:r>
              <a:rPr lang="en-GB">
                <a:ea typeface="Calibri"/>
                <a:cs typeface="Calibri"/>
              </a:rPr>
              <a:t>ority of councils</a:t>
            </a:r>
          </a:p>
          <a:p>
            <a:pPr marL="171450" indent="-171450">
              <a:buFont typeface="Calibri"/>
              <a:buChar char="-"/>
            </a:pPr>
            <a:r>
              <a:rPr lang="en-GB">
                <a:ea typeface="Calibri"/>
                <a:cs typeface="Calibri"/>
              </a:rPr>
              <a:t>However, many cities and urban areas saw either no change in their housing need, or experienced</a:t>
            </a:r>
            <a:r>
              <a:rPr lang="en-GB" dirty="0">
                <a:ea typeface="Calibri"/>
                <a:cs typeface="Calibri"/>
              </a:rPr>
              <a:t> a dip</a:t>
            </a:r>
            <a:endParaRPr lang="en-GB">
              <a:ea typeface="Calibri"/>
              <a:cs typeface="Calibri"/>
            </a:endParaRPr>
          </a:p>
          <a:p>
            <a:pPr marL="171450" indent="-171450">
              <a:buFont typeface="Calibri"/>
              <a:buChar char="-"/>
            </a:pPr>
            <a:r>
              <a:rPr lang="en-GB" dirty="0">
                <a:ea typeface="Calibri"/>
                <a:cs typeface="Calibri"/>
              </a:rPr>
              <a:t>Around 2/3s of </a:t>
            </a:r>
            <a:r>
              <a:rPr lang="en-GB">
                <a:ea typeface="Calibri"/>
                <a:cs typeface="Calibri"/>
              </a:rPr>
              <a:t>councils have a proposed increase of 200 dwelling per annum </a:t>
            </a:r>
          </a:p>
          <a:p>
            <a:pPr marL="171450" indent="-171450">
              <a:buFont typeface="Calibri"/>
              <a:buChar char="-"/>
            </a:pPr>
            <a:r>
              <a:rPr lang="en-GB" dirty="0">
                <a:solidFill>
                  <a:srgbClr val="0B0C0C"/>
                </a:solidFill>
                <a:highlight>
                  <a:srgbClr val="FFFFFF"/>
                </a:highlight>
              </a:rPr>
              <a:t>The 2024 revisions also re-established the requirement for all local planning authorities, regardless of local plan status, to continually demonstrate 5 years of specific, deliverable sites for housing - removing the incentive to demonstrate a 5YHLS. (To remind you, the previous iteration of the NPPF stated that where a local planning authority had an up-to-date plan which met certain criteria, it was exempt from having to continually demonstrate a 5-year housing land supply while that plan remained up-to-date. </a:t>
            </a:r>
            <a:r>
              <a:rPr lang="en-GB">
                <a:solidFill>
                  <a:srgbClr val="0B0C0C"/>
                </a:solidFill>
                <a:highlight>
                  <a:srgbClr val="FFFFFF"/>
                </a:highlight>
              </a:rPr>
              <a:t>And where</a:t>
            </a:r>
            <a:r>
              <a:rPr lang="en-GB" dirty="0">
                <a:solidFill>
                  <a:srgbClr val="0B0C0C"/>
                </a:solidFill>
                <a:highlight>
                  <a:srgbClr val="FFFFFF"/>
                </a:highlight>
              </a:rPr>
              <a:t> authorities were in the late stages of plan making, they needed only demonstrate a 4-year housing land supply.)</a:t>
            </a: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387C8-FC91-4A3C-9634-2B17C6CC0A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53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solidFill>
                  <a:srgbClr val="0A0A0A"/>
                </a:solidFill>
                <a:highlight>
                  <a:srgbClr val="FFFFFF"/>
                </a:highlight>
              </a:rPr>
              <a:t>LISA:</a:t>
            </a:r>
            <a:endParaRPr lang="en-US" b="1">
              <a:solidFill>
                <a:srgbClr val="000000"/>
              </a:solidFill>
            </a:endParaRPr>
          </a:p>
          <a:p>
            <a:r>
              <a:rPr lang="en-GB" dirty="0">
                <a:solidFill>
                  <a:srgbClr val="0A0A0A"/>
                </a:solidFill>
                <a:highlight>
                  <a:srgbClr val="FFFFFF"/>
                </a:highlight>
              </a:rPr>
              <a:t>If we dig a </a:t>
            </a:r>
            <a:r>
              <a:rPr lang="en-GB">
                <a:solidFill>
                  <a:srgbClr val="0A0A0A"/>
                </a:solidFill>
                <a:highlight>
                  <a:srgbClr val="FFFFFF"/>
                </a:highlight>
              </a:rPr>
              <a:t>little deeper into the detail of some of the key changes to the standard method calculation, these include:</a:t>
            </a:r>
            <a:endParaRPr lang="en-US">
              <a:ea typeface="Calibri"/>
              <a:cs typeface="Calibri"/>
            </a:endParaRPr>
          </a:p>
          <a:p>
            <a:pPr marL="171450" indent="-171450">
              <a:buFont typeface="Arial"/>
              <a:buChar char="•"/>
            </a:pPr>
            <a:r>
              <a:rPr lang="en-GB" b="1">
                <a:solidFill>
                  <a:srgbClr val="0A0A0A"/>
                </a:solidFill>
                <a:highlight>
                  <a:srgbClr val="FFFFFF"/>
                </a:highlight>
              </a:rPr>
              <a:t>At step 1 – a Baseline Shift to Housing Stock (Step 1):</a:t>
            </a:r>
            <a:r>
              <a:rPr lang="en-GB">
                <a:solidFill>
                  <a:srgbClr val="0A0A0A"/>
                </a:solidFill>
                <a:highlight>
                  <a:srgbClr val="FFFFFF"/>
                </a:highlight>
              </a:rPr>
              <a:t> The starting point is now calculated as </a:t>
            </a:r>
            <a:r>
              <a:rPr lang="en-GB" b="1">
                <a:solidFill>
                  <a:srgbClr val="0A0A0A"/>
                </a:solidFill>
                <a:highlight>
                  <a:srgbClr val="FFFFFF"/>
                </a:highlight>
              </a:rPr>
              <a:t>0.8% of the existing housing stock</a:t>
            </a:r>
            <a:r>
              <a:rPr lang="en-GB">
                <a:solidFill>
                  <a:srgbClr val="0A0A0A"/>
                </a:solidFill>
                <a:highlight>
                  <a:srgbClr val="FFFFFF"/>
                </a:highlight>
              </a:rPr>
              <a:t> in the local authority, rather than relying on outdated 2014-based projections for household growth.</a:t>
            </a:r>
            <a:endParaRPr lang="en-GB"/>
          </a:p>
          <a:p>
            <a:pPr marL="171450" indent="-171450">
              <a:buFont typeface="Arial"/>
              <a:buChar char="•"/>
            </a:pPr>
            <a:r>
              <a:rPr lang="en-GB" b="1">
                <a:solidFill>
                  <a:srgbClr val="0A0A0A"/>
                </a:solidFill>
                <a:highlight>
                  <a:srgbClr val="FFFFFF"/>
                </a:highlight>
              </a:rPr>
              <a:t>At step 2 – the use of an Enhanced Affordability Multiplier (Step 2):</a:t>
            </a:r>
            <a:r>
              <a:rPr lang="en-GB">
                <a:solidFill>
                  <a:srgbClr val="0A0A0A"/>
                </a:solidFill>
                <a:highlight>
                  <a:srgbClr val="FFFFFF"/>
                </a:highlight>
              </a:rPr>
              <a:t> The affordability adjustment is strengthened, using a 5-year average of the median workplace-based affordability ratio (instead of the single most recent year).</a:t>
            </a:r>
            <a:endParaRPr lang="en-GB"/>
          </a:p>
          <a:p>
            <a:pPr marL="171450" indent="-171450">
              <a:buFont typeface="Arial"/>
              <a:buChar char="•"/>
            </a:pPr>
            <a:r>
              <a:rPr lang="en-GB" b="1">
                <a:solidFill>
                  <a:srgbClr val="0A0A0A"/>
                </a:solidFill>
                <a:highlight>
                  <a:srgbClr val="FFFFFF"/>
                </a:highlight>
              </a:rPr>
              <a:t>The </a:t>
            </a:r>
            <a:r>
              <a:rPr lang="en-GB" b="1" dirty="0">
                <a:solidFill>
                  <a:srgbClr val="0A0A0A"/>
                </a:solidFill>
                <a:highlight>
                  <a:srgbClr val="FFFFFF"/>
                </a:highlight>
              </a:rPr>
              <a:t>Mandatory Nature </a:t>
            </a:r>
            <a:r>
              <a:rPr lang="en-GB" b="1">
                <a:solidFill>
                  <a:srgbClr val="0A0A0A"/>
                </a:solidFill>
                <a:highlight>
                  <a:srgbClr val="FFFFFF"/>
                </a:highlight>
              </a:rPr>
              <a:t>of the calculation </a:t>
            </a:r>
            <a:r>
              <a:rPr lang="en-GB" b="1" dirty="0">
                <a:solidFill>
                  <a:srgbClr val="0A0A0A"/>
                </a:solidFill>
                <a:highlight>
                  <a:srgbClr val="FFFFFF"/>
                </a:highlight>
              </a:rPr>
              <a:t>Reinstated:</a:t>
            </a:r>
            <a:r>
              <a:rPr lang="en-GB" dirty="0">
                <a:solidFill>
                  <a:srgbClr val="0A0A0A"/>
                </a:solidFill>
                <a:highlight>
                  <a:srgbClr val="FFFFFF"/>
                </a:highlight>
              </a:rPr>
              <a:t> The standard method is now a mandatory starting point, removing the previous wording that made it only an "advisory" starting point</a:t>
            </a:r>
            <a:endParaRPr lang="en-GB" dirty="0"/>
          </a:p>
          <a:p>
            <a:endParaRPr lang="en-GB" dirty="0">
              <a:ea typeface="Calibri"/>
              <a:cs typeface="Calibri"/>
            </a:endParaRPr>
          </a:p>
          <a:p>
            <a:endParaRPr lang="en-GB">
              <a:solidFill>
                <a:srgbClr val="000000"/>
              </a:solidFill>
              <a:ea typeface="Calibri"/>
              <a:cs typeface="Calibri"/>
            </a:endParaRPr>
          </a:p>
          <a:p>
            <a:endParaRPr lang="en-GB">
              <a:solidFill>
                <a:srgbClr val="000000"/>
              </a:solidFill>
              <a:ea typeface="Calibri"/>
              <a:cs typeface="Calibri"/>
            </a:endParaRPr>
          </a:p>
          <a:p>
            <a:endParaRPr lang="en-GB">
              <a:solidFill>
                <a:srgbClr val="000000"/>
              </a:solidFill>
              <a:ea typeface="Calibri"/>
              <a:cs typeface="Calibri"/>
            </a:endParaRPr>
          </a:p>
          <a:p>
            <a:endParaRPr lang="en-GB">
              <a:solidFill>
                <a:srgbClr val="000000"/>
              </a:solidFill>
              <a:ea typeface="Calibri"/>
              <a:cs typeface="Calibri"/>
            </a:endParaRPr>
          </a:p>
          <a:p>
            <a:endParaRPr lang="en-GB">
              <a:solidFill>
                <a:srgbClr val="000000"/>
              </a:solidFill>
              <a:ea typeface="Calibri"/>
              <a:cs typeface="Calibri"/>
            </a:endParaRPr>
          </a:p>
          <a:p>
            <a:r>
              <a:rPr lang="en-GB">
                <a:solidFill>
                  <a:srgbClr val="000000"/>
                </a:solidFill>
                <a:ea typeface="Calibri"/>
                <a:cs typeface="Calibri"/>
              </a:rPr>
              <a:t>Also...</a:t>
            </a:r>
            <a:endParaRPr lang="en-GB" dirty="0">
              <a:solidFill>
                <a:srgbClr val="000000"/>
              </a:solidFill>
              <a:ea typeface="Calibri"/>
              <a:cs typeface="Calibri"/>
            </a:endParaRPr>
          </a:p>
          <a:p>
            <a:pPr marL="171450" indent="-171450">
              <a:buFont typeface="Arial,Sans-Serif"/>
              <a:buChar char="•"/>
            </a:pPr>
            <a:r>
              <a:rPr lang="en-GB" b="1" dirty="0">
                <a:solidFill>
                  <a:srgbClr val="0A0A0A"/>
                </a:solidFill>
              </a:rPr>
              <a:t>Increased Uplift Formula:</a:t>
            </a:r>
            <a:r>
              <a:rPr lang="en-GB" dirty="0">
                <a:solidFill>
                  <a:srgbClr val="0A0A0A"/>
                </a:solidFill>
              </a:rPr>
              <a:t> For every 1% the affordability ratio is above 5, the baseline is increased by </a:t>
            </a:r>
            <a:r>
              <a:rPr lang="en-GB" b="1" dirty="0">
                <a:solidFill>
                  <a:srgbClr val="0A0A0A"/>
                </a:solidFill>
              </a:rPr>
              <a:t>0.95%</a:t>
            </a:r>
            <a:r>
              <a:rPr lang="en-GB" dirty="0">
                <a:solidFill>
                  <a:srgbClr val="0A0A0A"/>
                </a:solidFill>
              </a:rPr>
              <a:t> (a sharp increase from the previous 0.25% factor).</a:t>
            </a:r>
            <a:endParaRPr lang="en-GB" dirty="0">
              <a:solidFill>
                <a:srgbClr val="444444"/>
              </a:solidFill>
            </a:endParaRPr>
          </a:p>
          <a:p>
            <a:pPr marL="171450" indent="-171450">
              <a:buFont typeface="Arial,Sans-Serif"/>
              <a:buChar char="•"/>
            </a:pPr>
            <a:r>
              <a:rPr lang="en-GB" b="1">
                <a:solidFill>
                  <a:srgbClr val="0A0A0A"/>
                </a:solidFill>
              </a:rPr>
              <a:t>Removal of Caps and Urban Uplifts:</a:t>
            </a:r>
            <a:r>
              <a:rPr lang="en-GB">
                <a:solidFill>
                  <a:srgbClr val="0A0A0A"/>
                </a:solidFill>
              </a:rPr>
              <a:t> The new method removes the 40% cap on increases that existed in the old method, along with the 35% "urban uplift" previously applied to the 20 largest cities.</a:t>
            </a:r>
          </a:p>
          <a:p>
            <a:pPr marL="171450" indent="-171450">
              <a:buFont typeface="Arial,Sans-Serif"/>
              <a:buChar char="•"/>
            </a:pPr>
            <a:endParaRPr lang="en-GB" dirty="0">
              <a:solidFill>
                <a:srgbClr val="0A0A0A"/>
              </a:solidFill>
              <a:ea typeface="Calibri"/>
              <a:cs typeface="Calibri"/>
            </a:endParaRPr>
          </a:p>
          <a:p>
            <a:r>
              <a:rPr lang="en-GB" dirty="0">
                <a:solidFill>
                  <a:srgbClr val="0A0A0A"/>
                </a:solidFill>
                <a:hlinkClick r:id="rId3"/>
              </a:rPr>
              <a:t>Housing and economic needs assessment - GOV.UK</a:t>
            </a:r>
            <a:endParaRPr lang="en-GB">
              <a:solidFill>
                <a:srgbClr val="0A0A0A"/>
              </a:solidFill>
              <a:ea typeface="Calibri"/>
              <a:cs typeface="Calibri"/>
              <a:hlinkClick r:id="rId3"/>
            </a:endParaRPr>
          </a:p>
          <a:p>
            <a:endParaRPr lang="en-GB" dirty="0">
              <a:solidFill>
                <a:srgbClr val="0A0A0A"/>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44667" rtl="0" eaLnBrk="1" fontAlgn="auto" latinLnBrk="0" hangingPunct="1">
              <a:lnSpc>
                <a:spcPct val="100000"/>
              </a:lnSpc>
              <a:spcBef>
                <a:spcPts val="0"/>
              </a:spcBef>
              <a:spcAft>
                <a:spcPts val="0"/>
              </a:spcAft>
              <a:buClrTx/>
              <a:buSzTx/>
              <a:buFontTx/>
              <a:buNone/>
              <a:tabLst/>
              <a:defRPr/>
            </a:pPr>
            <a:fld id="{D42387C8-FC91-4A3C-9634-2B17C6CC0A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4667"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80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LISA:</a:t>
            </a:r>
          </a:p>
          <a:p>
            <a:r>
              <a:rPr lang="en-GB" dirty="0">
                <a:ea typeface="Calibri"/>
                <a:cs typeface="Calibri"/>
              </a:rPr>
              <a:t>Lets re-</a:t>
            </a:r>
            <a:r>
              <a:rPr lang="en-GB" dirty="0" err="1">
                <a:ea typeface="Calibri"/>
                <a:cs typeface="Calibri"/>
              </a:rPr>
              <a:t>cap </a:t>
            </a:r>
            <a:r>
              <a:rPr lang="en-GB" dirty="0">
                <a:ea typeface="Calibri"/>
                <a:cs typeface="Calibri"/>
              </a:rPr>
              <a:t>on the definitions of a couple of commonly-used terms: (read slide)</a:t>
            </a:r>
          </a:p>
          <a:p>
            <a:endParaRPr lang="en-GB">
              <a:ea typeface="Calibri"/>
              <a:cs typeface="Calibri"/>
            </a:endParaRPr>
          </a:p>
          <a:p>
            <a:endParaRPr lang="en-GB">
              <a:ea typeface="Calibri"/>
              <a:cs typeface="Calibri"/>
            </a:endParaRPr>
          </a:p>
          <a:p>
            <a:pPr marL="171450" indent="-171450">
              <a:buFont typeface="Arial"/>
              <a:buChar char="•"/>
            </a:pPr>
            <a:r>
              <a:rPr lang="en-GB">
                <a:solidFill>
                  <a:srgbClr val="444444"/>
                </a:solidFill>
              </a:rPr>
              <a:t>Housing Need = Number of homes required to meet the demand in a specific area, based on the standard method for calculating local housing need. Housing need is a technical calculation designed to provide a baseline figure which does not take into account local constraints or other relevant considerations. </a:t>
            </a:r>
            <a:endParaRPr lang="en-US">
              <a:solidFill>
                <a:srgbClr val="444444"/>
              </a:solidFill>
            </a:endParaRPr>
          </a:p>
          <a:p>
            <a:pPr>
              <a:spcBef>
                <a:spcPct val="0"/>
              </a:spcBef>
              <a:buFont typeface="Arial"/>
              <a:buChar char="•"/>
            </a:pPr>
            <a:r>
              <a:rPr lang="en-GB">
                <a:solidFill>
                  <a:srgbClr val="444444"/>
                </a:solidFill>
              </a:rPr>
              <a:t>   Housing Requirement = Number of homes an LPA plans to deliver through its Local Plan. This figure considers the housing need but where evidence is robust and justified the housing need can be adjusted based on local constraints. The housing requirement is a policy-driven figure that reflects what can realistically be delivered, balancing housing need with local constraints and sustainability objectives.</a:t>
            </a:r>
            <a:endParaRPr lang="en-GB"/>
          </a:p>
        </p:txBody>
      </p:sp>
      <p:sp>
        <p:nvSpPr>
          <p:cNvPr id="4" name="Slide Number Placeholder 3"/>
          <p:cNvSpPr>
            <a:spLocks noGrp="1"/>
          </p:cNvSpPr>
          <p:nvPr>
            <p:ph type="sldNum" sz="quarter" idx="5"/>
          </p:nvPr>
        </p:nvSpPr>
        <p:spPr/>
        <p:txBody>
          <a:bodyPr/>
          <a:lstStyle/>
          <a:p>
            <a:pPr marL="0" marR="0" lvl="0" indent="0" algn="r" defTabSz="944667" rtl="0" eaLnBrk="1" fontAlgn="auto" latinLnBrk="0" hangingPunct="1">
              <a:lnSpc>
                <a:spcPct val="100000"/>
              </a:lnSpc>
              <a:spcBef>
                <a:spcPts val="0"/>
              </a:spcBef>
              <a:spcAft>
                <a:spcPts val="0"/>
              </a:spcAft>
              <a:buClrTx/>
              <a:buSzTx/>
              <a:buFontTx/>
              <a:buNone/>
              <a:tabLst/>
              <a:defRPr/>
            </a:pPr>
            <a:fld id="{D42387C8-FC91-4A3C-9634-2B17C6CC0A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4667"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LISA:</a:t>
            </a:r>
            <a:endParaRPr lang="en-US" b="1"/>
          </a:p>
          <a:p>
            <a:r>
              <a:rPr lang="en-GB" dirty="0">
                <a:ea typeface="Calibri"/>
                <a:cs typeface="Calibri"/>
              </a:rPr>
              <a:t>A lot of change has happened in the planning policy world, and lately it all seems to be happening all at once!</a:t>
            </a:r>
          </a:p>
          <a:p>
            <a:endParaRPr lang="en-GB" dirty="0">
              <a:ea typeface="Calibri"/>
              <a:cs typeface="Calibri"/>
            </a:endParaRPr>
          </a:p>
          <a:p>
            <a:r>
              <a:rPr lang="en-GB" dirty="0">
                <a:ea typeface="Calibri"/>
                <a:cs typeface="Calibri"/>
              </a:rPr>
              <a:t>The focus of the latest local plan-making policy reforms have been to speed up, streamline and modernise the whole process.</a:t>
            </a:r>
          </a:p>
          <a:p>
            <a:endParaRPr lang="en-GB" dirty="0">
              <a:ea typeface="Calibri"/>
              <a:cs typeface="Calibri"/>
            </a:endParaRPr>
          </a:p>
          <a:p>
            <a:pPr marL="171450" indent="-171450">
              <a:buFont typeface="Arial"/>
              <a:buChar char="•"/>
            </a:pPr>
            <a:r>
              <a:rPr lang="en-GB">
                <a:ea typeface="Calibri"/>
                <a:cs typeface="Calibri"/>
              </a:rPr>
              <a:t>Some councils have been caught in the NPPF 2024  'transitional arrangements', meaning... </a:t>
            </a:r>
            <a:endParaRPr lang="en-GB" dirty="0">
              <a:ea typeface="Calibri"/>
              <a:cs typeface="Calibri"/>
            </a:endParaRPr>
          </a:p>
          <a:p>
            <a:pPr marL="628650" lvl="1" indent="-171450">
              <a:buFont typeface="Courier New"/>
              <a:buChar char="o"/>
            </a:pPr>
            <a:r>
              <a:rPr lang="en-GB" dirty="0">
                <a:ea typeface="Calibri"/>
                <a:cs typeface="Calibri"/>
              </a:rPr>
              <a:t>those who LPs </a:t>
            </a:r>
            <a:r>
              <a:rPr lang="en-GB" dirty="0">
                <a:solidFill>
                  <a:srgbClr val="4D5156"/>
                </a:solidFill>
                <a:highlight>
                  <a:srgbClr val="FFFFFF"/>
                </a:highlight>
              </a:rPr>
              <a:t>were submitted for examination on or before 12 March 2025 (but the document was not adopted or approved on or before this date); and</a:t>
            </a:r>
            <a:endParaRPr lang="en-GB" dirty="0">
              <a:ea typeface="Calibri"/>
              <a:cs typeface="Calibri"/>
            </a:endParaRPr>
          </a:p>
          <a:p>
            <a:pPr marL="628650" lvl="1" indent="-171450">
              <a:buFont typeface="Courier New"/>
              <a:buChar char="o"/>
            </a:pPr>
            <a:r>
              <a:rPr lang="en-GB">
                <a:solidFill>
                  <a:srgbClr val="4D5156"/>
                </a:solidFill>
                <a:highlight>
                  <a:srgbClr val="FFFFFF"/>
                </a:highlight>
              </a:rPr>
              <a:t>Where the Plan met </a:t>
            </a:r>
            <a:r>
              <a:rPr lang="en-GB" dirty="0">
                <a:solidFill>
                  <a:srgbClr val="4D5156"/>
                </a:solidFill>
                <a:highlight>
                  <a:srgbClr val="FFFFFF"/>
                </a:highlight>
              </a:rPr>
              <a:t>less than 80 per cent of local housing need; and</a:t>
            </a:r>
            <a:endParaRPr lang="en-GB" dirty="0">
              <a:solidFill>
                <a:srgbClr val="000000"/>
              </a:solidFill>
            </a:endParaRPr>
          </a:p>
          <a:p>
            <a:pPr marL="628650" lvl="1" indent="-171450">
              <a:buFont typeface="Courier New"/>
              <a:buChar char="o"/>
            </a:pPr>
            <a:r>
              <a:rPr lang="en-GB" dirty="0">
                <a:solidFill>
                  <a:srgbClr val="4D5156"/>
                </a:solidFill>
                <a:highlight>
                  <a:srgbClr val="FFFFFF"/>
                </a:highlight>
              </a:rPr>
              <a:t>the plan as submitted did not relate to an area in which there was an operative Spatial Development Strategy (SDS)</a:t>
            </a:r>
            <a:endParaRPr lang="en-GB">
              <a:ea typeface="Calibri"/>
              <a:cs typeface="Calibri"/>
            </a:endParaRPr>
          </a:p>
          <a:p>
            <a:r>
              <a:rPr lang="en-GB" dirty="0">
                <a:ea typeface="Calibri"/>
                <a:cs typeface="Calibri"/>
              </a:rPr>
              <a:t>… </a:t>
            </a:r>
            <a:r>
              <a:rPr lang="en-GB" dirty="0">
                <a:solidFill>
                  <a:srgbClr val="4D5156"/>
                </a:solidFill>
                <a:highlight>
                  <a:srgbClr val="FFFFFF"/>
                </a:highlight>
              </a:rPr>
              <a:t>must </a:t>
            </a:r>
            <a:r>
              <a:rPr lang="en-GB" dirty="0">
                <a:solidFill>
                  <a:srgbClr val="1A0DAB"/>
                </a:solidFill>
                <a:highlight>
                  <a:srgbClr val="FFFFFF"/>
                </a:highlight>
                <a:hlinkClick r:id="rId3">
                  <a:extLst>
                    <a:ext uri="{A12FA001-AC4F-418D-AE19-62706E023703}">
                      <ahyp:hlinkClr xmlns:ahyp="http://schemas.microsoft.com/office/drawing/2018/hyperlinkcolor" val="tx"/>
                    </a:ext>
                  </a:extLst>
                </a:hlinkClick>
              </a:rPr>
              <a:t>publish </a:t>
            </a:r>
            <a:r>
              <a:rPr lang="en-GB" dirty="0">
                <a:solidFill>
                  <a:srgbClr val="1A0DAB"/>
                </a:solidFill>
                <a:highlight>
                  <a:srgbClr val="FFFFFF"/>
                </a:highlight>
                <a:hlinkClick r:id="rId3"/>
              </a:rPr>
              <a:t>their notice</a:t>
            </a:r>
            <a:r>
              <a:rPr lang="en-GB" dirty="0">
                <a:solidFill>
                  <a:srgbClr val="1A0DAB"/>
                </a:solidFill>
                <a:highlight>
                  <a:srgbClr val="FFFFFF"/>
                </a:highlight>
                <a:hlinkClick r:id="rId3">
                  <a:extLst>
                    <a:ext uri="{A12FA001-AC4F-418D-AE19-62706E023703}">
                      <ahyp:hlinkClr xmlns:ahyp="http://schemas.microsoft.com/office/drawing/2018/hyperlinkcolor" val="tx"/>
                    </a:ext>
                  </a:extLst>
                </a:hlinkClick>
              </a:rPr>
              <a:t> of intention to commence plan-making</a:t>
            </a:r>
            <a:r>
              <a:rPr lang="en-GB" dirty="0">
                <a:solidFill>
                  <a:srgbClr val="4D5156"/>
                </a:solidFill>
                <a:highlight>
                  <a:srgbClr val="FFFFFF"/>
                </a:highlight>
              </a:rPr>
              <a:t> by 30 June 2026 and </a:t>
            </a:r>
            <a:r>
              <a:rPr lang="en-GB" dirty="0">
                <a:solidFill>
                  <a:srgbClr val="1A0DAB"/>
                </a:solidFill>
                <a:highlight>
                  <a:srgbClr val="FFFFFF"/>
                </a:highlight>
                <a:hlinkClick r:id="rId4">
                  <a:extLst>
                    <a:ext uri="{A12FA001-AC4F-418D-AE19-62706E023703}">
                      <ahyp:hlinkClr xmlns:ahyp="http://schemas.microsoft.com/office/drawing/2018/hyperlinkcolor" val="tx"/>
                    </a:ext>
                  </a:extLst>
                </a:hlinkClick>
              </a:rPr>
              <a:t>publish </a:t>
            </a:r>
            <a:r>
              <a:rPr lang="en-GB" dirty="0">
                <a:solidFill>
                  <a:srgbClr val="1A0DAB"/>
                </a:solidFill>
                <a:highlight>
                  <a:srgbClr val="FFFFFF"/>
                </a:highlight>
                <a:hlinkClick r:id="rId4"/>
              </a:rPr>
              <a:t>their Gateway</a:t>
            </a:r>
            <a:r>
              <a:rPr lang="en-GB" dirty="0">
                <a:solidFill>
                  <a:srgbClr val="1A0DAB"/>
                </a:solidFill>
                <a:highlight>
                  <a:srgbClr val="FFFFFF"/>
                </a:highlight>
                <a:hlinkClick r:id="rId4">
                  <a:extLst>
                    <a:ext uri="{A12FA001-AC4F-418D-AE19-62706E023703}">
                      <ahyp:hlinkClr xmlns:ahyp="http://schemas.microsoft.com/office/drawing/2018/hyperlinkcolor" val="tx"/>
                    </a:ext>
                  </a:extLst>
                </a:hlinkClick>
              </a:rPr>
              <a:t> 1 self-assessment</a:t>
            </a:r>
            <a:r>
              <a:rPr lang="en-GB" dirty="0">
                <a:solidFill>
                  <a:srgbClr val="4D5156"/>
                </a:solidFill>
                <a:highlight>
                  <a:srgbClr val="FFFFFF"/>
                </a:highlight>
              </a:rPr>
              <a:t> by 31 October 2026</a:t>
            </a:r>
            <a:endParaRPr lang="en-GB" dirty="0">
              <a:ea typeface="Calibri"/>
              <a:cs typeface="Calibri"/>
            </a:endParaRPr>
          </a:p>
          <a:p>
            <a:endParaRPr lang="en-GB" dirty="0">
              <a:solidFill>
                <a:srgbClr val="4D5156"/>
              </a:solidFill>
              <a:highlight>
                <a:srgbClr val="FFFFFF"/>
              </a:highlight>
              <a:ea typeface="Calibri"/>
              <a:cs typeface="Calibri"/>
            </a:endParaRPr>
          </a:p>
          <a:p>
            <a:r>
              <a:rPr lang="en-GB" dirty="0">
                <a:solidFill>
                  <a:srgbClr val="4D5156"/>
                </a:solidFill>
                <a:highlight>
                  <a:srgbClr val="FFFFFF"/>
                </a:highlight>
                <a:ea typeface="Calibri"/>
                <a:cs typeface="Calibri"/>
              </a:rPr>
              <a:t>Essentially, the likelihood is that they'll be in the examination process for their emerging plan, whilst also commencing a new LP within the new system. It's where the 2 systems intertwine. </a:t>
            </a:r>
          </a:p>
          <a:p>
            <a:endParaRPr lang="en-GB" dirty="0">
              <a:ea typeface="Calibri"/>
              <a:cs typeface="Calibri"/>
            </a:endParaRPr>
          </a:p>
          <a:p>
            <a:r>
              <a:rPr lang="en-GB" dirty="0">
                <a:ea typeface="Calibri"/>
                <a:cs typeface="Calibri"/>
              </a:rPr>
              <a:t>As we've discussed - </a:t>
            </a:r>
            <a:r>
              <a:rPr lang="en-GB" dirty="0"/>
              <a:t>the </a:t>
            </a:r>
            <a:r>
              <a:rPr lang="en-GB"/>
              <a:t>Government is focused on growth, and so targets relating to infrastructure and housing developments are ambitious! </a:t>
            </a:r>
            <a:endParaRPr lang="en-GB">
              <a:ea typeface="Calibri"/>
              <a:cs typeface="Calibri"/>
            </a:endParaRPr>
          </a:p>
          <a:p>
            <a:r>
              <a:rPr lang="en-GB"/>
              <a:t>This is evidenced by the </a:t>
            </a:r>
            <a:r>
              <a:rPr lang="en-GB" dirty="0"/>
              <a:t>2024 revisions to the NPPF which saw an increase in the LHN as a result of amendments to the Standard Method calculation</a:t>
            </a:r>
            <a:r>
              <a:rPr lang="en-GB"/>
              <a:t>.</a:t>
            </a:r>
            <a:endParaRPr lang="en-GB">
              <a:ea typeface="Calibri"/>
              <a:cs typeface="Calibri"/>
            </a:endParaRPr>
          </a:p>
          <a:p>
            <a:endParaRPr lang="en-GB" dirty="0">
              <a:ea typeface="Calibri"/>
              <a:cs typeface="Calibri"/>
            </a:endParaRPr>
          </a:p>
          <a:p>
            <a:r>
              <a:rPr lang="en-GB" dirty="0">
                <a:ea typeface="Calibri"/>
                <a:cs typeface="Calibri"/>
              </a:rPr>
              <a:t>The Government wishes to remove 'blockers' of growth – </a:t>
            </a:r>
            <a:r>
              <a:rPr lang="en-GB" dirty="0">
                <a:solidFill>
                  <a:srgbClr val="001D35"/>
                </a:solidFill>
                <a:highlight>
                  <a:srgbClr val="FFFFFF"/>
                </a:highlight>
              </a:rPr>
              <a:t>aiming to accelerate the delivery of 1.5 million homes by streamlining processes, reducing legal delays, and strengthening central intervention. One of the key changes to be implemented is the </a:t>
            </a:r>
            <a:r>
              <a:rPr lang="en-GB">
                <a:solidFill>
                  <a:srgbClr val="0A0A0A"/>
                </a:solidFill>
                <a:highlight>
                  <a:srgbClr val="FFFFFF"/>
                </a:highlight>
              </a:rPr>
              <a:t>removal of the legal "Duty to Cooperate" to speed up adoption. </a:t>
            </a:r>
            <a:endParaRPr lang="en-GB" dirty="0">
              <a:solidFill>
                <a:srgbClr val="001D35"/>
              </a:solidFill>
              <a:highlight>
                <a:srgbClr val="FFFFFF"/>
              </a:highlight>
              <a:ea typeface="Calibri"/>
              <a:cs typeface="Calibri"/>
            </a:endParaRPr>
          </a:p>
          <a:p>
            <a:endParaRPr lang="en-GB" dirty="0">
              <a:solidFill>
                <a:srgbClr val="0A0A0A"/>
              </a:solidFill>
              <a:highlight>
                <a:srgbClr val="FFFFFF"/>
              </a:highlight>
              <a:ea typeface="Calibri"/>
              <a:cs typeface="Calibri"/>
            </a:endParaRPr>
          </a:p>
          <a:p>
            <a:r>
              <a:rPr lang="en-GB" dirty="0">
                <a:solidFill>
                  <a:srgbClr val="0A0A0A"/>
                </a:solidFill>
                <a:highlight>
                  <a:srgbClr val="FFFFFF"/>
                </a:highlight>
                <a:ea typeface="Calibri"/>
                <a:cs typeface="Calibri"/>
              </a:rPr>
              <a:t>As was highlighted earlier, less than 30% of Local Plans are considered up-to-date. This has a significant impact on decision-making, not least the loss of control over the schemes being approved due to speculative applications being made by developers as a result of out-of-date policies and a likely lack of a 5-YHLS. </a:t>
            </a:r>
          </a:p>
          <a:p>
            <a:endParaRPr lang="en-GB" dirty="0">
              <a:solidFill>
                <a:srgbClr val="0A0A0A"/>
              </a:solidFill>
              <a:highlight>
                <a:srgbClr val="FFFFFF"/>
              </a:highlight>
              <a:ea typeface="Calibri"/>
              <a:cs typeface="Calibri"/>
            </a:endParaRPr>
          </a:p>
          <a:p>
            <a:r>
              <a:rPr lang="en-GB" dirty="0">
                <a:solidFill>
                  <a:srgbClr val="0A0A0A"/>
                </a:solidFill>
                <a:highlight>
                  <a:srgbClr val="FFFFFF"/>
                </a:highlight>
                <a:ea typeface="Calibri"/>
                <a:cs typeface="Calibri"/>
              </a:rPr>
              <a:t>We're seeing more and more Ministerial interventions, which only serves to further evidence the ambitions of Government and the need to push to the progression of LPs.</a:t>
            </a:r>
          </a:p>
          <a:p>
            <a:endParaRPr lang="en-GB" dirty="0"/>
          </a:p>
          <a:p>
            <a:endParaRPr lang="en-GB" dirty="0"/>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387C8-FC91-4A3C-9634-2B17C6CC0A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79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LISA:</a:t>
            </a:r>
          </a:p>
          <a:p>
            <a:r>
              <a:rPr lang="en-US" dirty="0">
                <a:ea typeface="Calibri"/>
                <a:cs typeface="Calibri"/>
              </a:rPr>
              <a:t>Despite the reforms, many elements of the plan-making process </a:t>
            </a:r>
            <a:r>
              <a:rPr lang="en-US">
                <a:ea typeface="Calibri"/>
                <a:cs typeface="Calibri"/>
              </a:rPr>
              <a:t>remain the same:</a:t>
            </a:r>
          </a:p>
          <a:p>
            <a:pPr marL="171450" indent="-171450">
              <a:buFont typeface="Calibri"/>
              <a:buChar char="-"/>
            </a:pPr>
            <a:r>
              <a:rPr lang="en-US" dirty="0">
                <a:ea typeface="Calibri"/>
                <a:cs typeface="Calibri"/>
              </a:rPr>
              <a:t>The need to set a vision and </a:t>
            </a:r>
            <a:r>
              <a:rPr lang="en-US">
                <a:ea typeface="Calibri"/>
                <a:cs typeface="Calibri"/>
              </a:rPr>
              <a:t>strategy</a:t>
            </a:r>
            <a:r>
              <a:rPr lang="en-US" dirty="0">
                <a:ea typeface="Calibri"/>
                <a:cs typeface="Calibri"/>
              </a:rPr>
              <a:t>;</a:t>
            </a:r>
          </a:p>
          <a:p>
            <a:pPr marL="171450" indent="-171450">
              <a:buFont typeface="Calibri"/>
              <a:buChar char="-"/>
            </a:pPr>
            <a:r>
              <a:rPr lang="en-US" dirty="0">
                <a:ea typeface="Calibri"/>
                <a:cs typeface="Calibri"/>
              </a:rPr>
              <a:t>The need to allocate land to meet corporate objectives;</a:t>
            </a:r>
          </a:p>
          <a:p>
            <a:pPr marL="171450" indent="-171450">
              <a:buFont typeface="Calibri"/>
              <a:buChar char="-"/>
            </a:pPr>
            <a:r>
              <a:rPr lang="en-US">
                <a:ea typeface="Calibri"/>
                <a:cs typeface="Calibri"/>
              </a:rPr>
              <a:t>The requirements to undertake public consultation; and</a:t>
            </a:r>
          </a:p>
          <a:p>
            <a:pPr marL="171450" indent="-171450">
              <a:buFont typeface="Calibri"/>
              <a:buChar char="-"/>
            </a:pPr>
            <a:r>
              <a:rPr lang="en-US">
                <a:ea typeface="Calibri"/>
                <a:cs typeface="Calibri"/>
              </a:rPr>
              <a:t>To produce evidence and policies to support the LP being produced. </a:t>
            </a:r>
          </a:p>
          <a:p>
            <a:endParaRPr lang="en-US" dirty="0">
              <a:ea typeface="Calibri"/>
              <a:cs typeface="Calibri"/>
            </a:endParaRPr>
          </a:p>
          <a:p>
            <a:pPr>
              <a:buFont typeface="Calibri"/>
            </a:pPr>
            <a:r>
              <a:rPr lang="en-US">
                <a:ea typeface="Calibri"/>
                <a:cs typeface="Calibri"/>
              </a:rPr>
              <a:t> However, some of the key changes include:</a:t>
            </a:r>
          </a:p>
          <a:p>
            <a:pPr marL="171450" indent="-171450">
              <a:buFont typeface="Calibri"/>
              <a:buChar char="-"/>
            </a:pPr>
            <a:r>
              <a:rPr lang="en-GB" dirty="0"/>
              <a:t>On average, LPs take 7 years to complete – from initial preparatory work and consultation, through to adoption. You're now required to reduce this to 30 months within the new system.</a:t>
            </a:r>
            <a:endParaRPr lang="en-US" dirty="0">
              <a:ea typeface="Calibri"/>
              <a:cs typeface="Calibri"/>
            </a:endParaRPr>
          </a:p>
          <a:p>
            <a:pPr marL="171450" indent="-171450">
              <a:buFont typeface="Calibri"/>
              <a:buChar char="-"/>
            </a:pPr>
            <a:r>
              <a:rPr lang="en-US">
                <a:ea typeface="Calibri"/>
                <a:cs typeface="Calibri"/>
              </a:rPr>
              <a:t>Within this 30-month period are strict checkpoints called 'Gateways'. There are 3 Gateways, each serving different purposes...</a:t>
            </a:r>
          </a:p>
          <a:p>
            <a:pPr marL="800100" lvl="1" indent="-171450">
              <a:buFont typeface="Courier New"/>
              <a:buChar char="o"/>
            </a:pPr>
            <a:r>
              <a:rPr lang="en-US" dirty="0">
                <a:ea typeface="Calibri"/>
                <a:cs typeface="Calibri"/>
              </a:rPr>
              <a:t>The first requires a self-assessment of the council's readiness to proceed into the 30-month plan-making process;</a:t>
            </a:r>
          </a:p>
          <a:p>
            <a:pPr marL="800100" lvl="1" indent="-171450">
              <a:buFont typeface="Courier New"/>
              <a:buChar char="o"/>
            </a:pPr>
            <a:r>
              <a:rPr lang="en-US" dirty="0">
                <a:ea typeface="Calibri"/>
                <a:cs typeface="Calibri"/>
              </a:rPr>
              <a:t>The </a:t>
            </a:r>
            <a:r>
              <a:rPr lang="en-US">
                <a:ea typeface="Calibri"/>
                <a:cs typeface="Calibri"/>
              </a:rPr>
              <a:t>second includes a consultation on plan content and evidence; and</a:t>
            </a:r>
            <a:endParaRPr lang="en-US" dirty="0">
              <a:ea typeface="Calibri"/>
              <a:cs typeface="Calibri"/>
            </a:endParaRPr>
          </a:p>
          <a:p>
            <a:pPr marL="800100" lvl="1" indent="-171450">
              <a:buFont typeface="Courier New"/>
              <a:buChar char="o"/>
            </a:pPr>
            <a:r>
              <a:rPr lang="en-US" dirty="0">
                <a:ea typeface="Calibri"/>
                <a:cs typeface="Calibri"/>
              </a:rPr>
              <a:t>The </a:t>
            </a:r>
            <a:r>
              <a:rPr lang="en-US">
                <a:ea typeface="Calibri"/>
                <a:cs typeface="Calibri"/>
              </a:rPr>
              <a:t>third is a final check before examination . </a:t>
            </a:r>
            <a:endParaRPr lang="en-US" dirty="0">
              <a:ea typeface="Calibri"/>
              <a:cs typeface="Calibri"/>
            </a:endParaRPr>
          </a:p>
          <a:p>
            <a:pPr indent="-171450">
              <a:buFont typeface="Calibri"/>
              <a:buChar char="-"/>
            </a:pPr>
            <a:r>
              <a:rPr lang="en-US">
                <a:ea typeface="Calibri"/>
                <a:cs typeface="Calibri"/>
              </a:rPr>
              <a:t>Other changes include:</a:t>
            </a:r>
            <a:endParaRPr lang="en-US" dirty="0">
              <a:ea typeface="Calibri"/>
              <a:cs typeface="Calibri"/>
            </a:endParaRPr>
          </a:p>
          <a:p>
            <a:pPr marL="800100" lvl="1" indent="-171450">
              <a:buFont typeface="Courier New"/>
              <a:buChar char="o"/>
            </a:pPr>
            <a:r>
              <a:rPr lang="en-US">
                <a:ea typeface="Calibri"/>
                <a:cs typeface="Calibri"/>
              </a:rPr>
              <a:t>Adopting a digital-first approach - </a:t>
            </a:r>
            <a:r>
              <a:rPr lang="en-US" err="1">
                <a:solidFill>
                  <a:srgbClr val="001D35"/>
                </a:solidFill>
                <a:highlight>
                  <a:srgbClr val="FFFFFF"/>
                </a:highlight>
              </a:rPr>
              <a:t>replac</a:t>
            </a:r>
            <a:r>
              <a:rPr lang="en-US">
                <a:solidFill>
                  <a:srgbClr val="001D35"/>
                </a:solidFill>
                <a:highlight>
                  <a:srgbClr val="FFFFFF"/>
                </a:highlight>
              </a:rPr>
              <a:t>ing lengthy, PDF-based documents with interactive, map-based, and standardized digital content;</a:t>
            </a:r>
            <a:endParaRPr lang="en-US" dirty="0">
              <a:ea typeface="Calibri"/>
              <a:cs typeface="Calibri"/>
            </a:endParaRPr>
          </a:p>
          <a:p>
            <a:pPr marL="800100" lvl="1" indent="-171450">
              <a:buFont typeface="Courier New"/>
              <a:buChar char="o"/>
            </a:pPr>
            <a:r>
              <a:rPr lang="en-US" dirty="0">
                <a:solidFill>
                  <a:srgbClr val="001D35"/>
                </a:solidFill>
                <a:highlight>
                  <a:srgbClr val="FFFFFF"/>
                </a:highlight>
                <a:ea typeface="Calibri"/>
                <a:cs typeface="Calibri"/>
              </a:rPr>
              <a:t>The abolition of the 'Duty to Co-operate' - this is no longer a formal legal requirement, but councils are encouraged to continue to collaborate with </a:t>
            </a:r>
            <a:r>
              <a:rPr lang="en-US" dirty="0" err="1">
                <a:solidFill>
                  <a:srgbClr val="001D35"/>
                </a:solidFill>
                <a:highlight>
                  <a:srgbClr val="FFFFFF"/>
                </a:highlight>
                <a:ea typeface="Calibri"/>
                <a:cs typeface="Calibri"/>
              </a:rPr>
              <a:t>neighbouring</a:t>
            </a:r>
            <a:r>
              <a:rPr lang="en-US" dirty="0">
                <a:solidFill>
                  <a:srgbClr val="001D35"/>
                </a:solidFill>
                <a:highlight>
                  <a:srgbClr val="FFFFFF"/>
                </a:highlight>
                <a:ea typeface="Calibri"/>
                <a:cs typeface="Calibri"/>
              </a:rPr>
              <a:t> authorities to ensure the 'soundness' of the plan; and</a:t>
            </a:r>
          </a:p>
          <a:p>
            <a:pPr marL="800100" lvl="1" indent="-171450">
              <a:buFont typeface="Courier New"/>
              <a:buChar char="o"/>
            </a:pPr>
            <a:r>
              <a:rPr lang="en-US">
                <a:solidFill>
                  <a:srgbClr val="001D35"/>
                </a:solidFill>
                <a:highlight>
                  <a:srgbClr val="FFFFFF"/>
                </a:highlight>
                <a:ea typeface="Calibri"/>
                <a:cs typeface="Calibri"/>
              </a:rPr>
              <a:t>The necessity to review LPs every 5 years. </a:t>
            </a:r>
            <a:endParaRPr lang="en-US" dirty="0">
              <a:solidFill>
                <a:srgbClr val="001D35"/>
              </a:solidFill>
              <a:highlight>
                <a:srgbClr val="FFFFFF"/>
              </a:highlight>
              <a:ea typeface="Calibri"/>
              <a:cs typeface="Calibri"/>
            </a:endParaRPr>
          </a:p>
          <a:p>
            <a:pPr marL="171450" indent="-171450">
              <a:buFont typeface="Calibri"/>
              <a:buChar char="-"/>
            </a:pPr>
            <a:endParaRPr lang="en-GB"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4FA963-4503-4D66-9A11-3711401B431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14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latin typeface="Aptos"/>
                <a:ea typeface="Times New Roman" panose="02020603050405020304" pitchFamily="18" charset="0"/>
                <a:cs typeface="Aptos" panose="020B0004020202020204" pitchFamily="34" charset="0"/>
              </a:rPr>
              <a:t>LISA:</a:t>
            </a:r>
            <a:endParaRPr lang="en-GB" b="1">
              <a:latin typeface="Aptos"/>
              <a:ea typeface="Times New Roman" panose="02020603050405020304" pitchFamily="18" charset="0"/>
              <a:cs typeface="Aptos" panose="020B0004020202020204" pitchFamily="34" charset="0"/>
            </a:endParaRPr>
          </a:p>
          <a:p>
            <a:r>
              <a:rPr lang="en-GB">
                <a:solidFill>
                  <a:srgbClr val="0A0A0A"/>
                </a:solidFill>
                <a:highlight>
                  <a:srgbClr val="FFFFFF"/>
                </a:highlight>
              </a:rPr>
              <a:t>This new 30-month process includes:</a:t>
            </a:r>
            <a:endParaRPr lang="en-GB"/>
          </a:p>
          <a:p>
            <a:pPr marL="285750" indent="-285750">
              <a:buFont typeface="Arial"/>
              <a:buChar char="•"/>
            </a:pPr>
            <a:r>
              <a:rPr lang="en-GB" b="1">
                <a:solidFill>
                  <a:srgbClr val="0A0A0A"/>
                </a:solidFill>
                <a:highlight>
                  <a:srgbClr val="FFFFFF"/>
                </a:highlight>
              </a:rPr>
              <a:t>"Get Ready" Period:</a:t>
            </a:r>
            <a:r>
              <a:rPr lang="en-GB">
                <a:solidFill>
                  <a:srgbClr val="0A0A0A"/>
                </a:solidFill>
                <a:highlight>
                  <a:srgbClr val="FFFFFF"/>
                </a:highlight>
              </a:rPr>
              <a:t> Officers undertake any "Pre-start" work, including a 4-month notice period.</a:t>
            </a:r>
            <a:endParaRPr lang="en-GB">
              <a:ea typeface="Calibri" panose="020F0502020204030204"/>
              <a:cs typeface="Calibri" panose="020F0502020204030204"/>
            </a:endParaRPr>
          </a:p>
          <a:p>
            <a:pPr marL="285750" indent="-285750">
              <a:buFont typeface="Arial"/>
              <a:buChar char="•"/>
            </a:pPr>
            <a:r>
              <a:rPr lang="en-GB" b="1">
                <a:solidFill>
                  <a:srgbClr val="0A0A0A"/>
                </a:solidFill>
                <a:highlight>
                  <a:srgbClr val="FFFFFF"/>
                </a:highlight>
              </a:rPr>
              <a:t>Months 1-23:</a:t>
            </a:r>
            <a:r>
              <a:rPr lang="en-GB">
                <a:solidFill>
                  <a:srgbClr val="0A0A0A"/>
                </a:solidFill>
                <a:highlight>
                  <a:srgbClr val="FFFFFF"/>
                </a:highlight>
              </a:rPr>
              <a:t> Includes further preparation, evidence gathering, and consultations.</a:t>
            </a:r>
            <a:endParaRPr lang="en-GB"/>
          </a:p>
          <a:p>
            <a:pPr marL="285750" indent="-285750">
              <a:buFont typeface="Arial"/>
              <a:buChar char="•"/>
            </a:pPr>
            <a:r>
              <a:rPr lang="en-GB" b="1">
                <a:solidFill>
                  <a:srgbClr val="0A0A0A"/>
                </a:solidFill>
                <a:highlight>
                  <a:srgbClr val="FFFFFF"/>
                </a:highlight>
              </a:rPr>
              <a:t>Months 24-29:</a:t>
            </a:r>
            <a:r>
              <a:rPr lang="en-GB">
                <a:solidFill>
                  <a:srgbClr val="0A0A0A"/>
                </a:solidFill>
                <a:highlight>
                  <a:srgbClr val="FFFFFF"/>
                </a:highlight>
              </a:rPr>
              <a:t> Submission to the Planning Inspectorate and examination.</a:t>
            </a:r>
            <a:endParaRPr lang="en-GB"/>
          </a:p>
          <a:p>
            <a:pPr marL="285750" indent="-285750">
              <a:buFont typeface="Arial"/>
              <a:buChar char="•"/>
            </a:pPr>
            <a:r>
              <a:rPr lang="en-GB" b="1">
                <a:solidFill>
                  <a:srgbClr val="0A0A0A"/>
                </a:solidFill>
                <a:highlight>
                  <a:srgbClr val="FFFFFF"/>
                </a:highlight>
              </a:rPr>
              <a:t>Months 30-31:</a:t>
            </a:r>
            <a:r>
              <a:rPr lang="en-GB">
                <a:solidFill>
                  <a:srgbClr val="0A0A0A"/>
                </a:solidFill>
                <a:highlight>
                  <a:srgbClr val="FFFFFF"/>
                </a:highlight>
              </a:rPr>
              <a:t> Adoption of the plan</a:t>
            </a:r>
            <a:endParaRPr lang="en-GB"/>
          </a:p>
          <a:p>
            <a:endParaRPr lang="en-GB" sz="1800" dirty="0">
              <a:latin typeface="Aptos"/>
              <a:ea typeface="Times New Roman" panose="02020603050405020304" pitchFamily="18" charset="0"/>
              <a:cs typeface="Aptos" panose="020B0004020202020204" pitchFamily="34" charset="0"/>
            </a:endParaRPr>
          </a:p>
          <a:p>
            <a:r>
              <a:rPr lang="en-GB" sz="1800" dirty="0">
                <a:latin typeface="Aptos"/>
                <a:ea typeface="Times New Roman" panose="02020603050405020304" pitchFamily="18" charset="0"/>
                <a:cs typeface="Aptos" panose="020B0004020202020204" pitchFamily="34" charset="0"/>
              </a:rPr>
              <a:t>Despite this streamlined process,</a:t>
            </a:r>
            <a:r>
              <a:rPr lang="en-GB" sz="1800" dirty="0">
                <a:effectLst/>
                <a:latin typeface="Aptos"/>
                <a:ea typeface="Times New Roman" panose="02020603050405020304" pitchFamily="18" charset="0"/>
                <a:cs typeface="Aptos" panose="020B0004020202020204" pitchFamily="34" charset="0"/>
              </a:rPr>
              <a:t> plans </a:t>
            </a:r>
            <a:r>
              <a:rPr lang="en-GB" sz="1800" dirty="0">
                <a:latin typeface="Aptos"/>
                <a:ea typeface="Times New Roman" panose="02020603050405020304" pitchFamily="18" charset="0"/>
                <a:cs typeface="Aptos" panose="020B0004020202020204" pitchFamily="34" charset="0"/>
              </a:rPr>
              <a:t>will be subject</a:t>
            </a:r>
            <a:r>
              <a:rPr lang="en-GB" sz="1800" dirty="0">
                <a:effectLst/>
                <a:latin typeface="Aptos"/>
                <a:ea typeface="Times New Roman" panose="02020603050405020304" pitchFamily="18" charset="0"/>
                <a:cs typeface="Aptos" panose="020B0004020202020204" pitchFamily="34" charset="0"/>
              </a:rPr>
              <a:t> to independent examination and </a:t>
            </a:r>
            <a:r>
              <a:rPr lang="en-GB" sz="1800" dirty="0">
                <a:latin typeface="Aptos"/>
                <a:ea typeface="Times New Roman" panose="02020603050405020304" pitchFamily="18" charset="0"/>
                <a:cs typeface="Aptos" panose="020B0004020202020204" pitchFamily="34" charset="0"/>
              </a:rPr>
              <a:t>will </a:t>
            </a:r>
            <a:r>
              <a:rPr lang="en-GB" sz="1800">
                <a:latin typeface="Aptos"/>
                <a:ea typeface="Times New Roman" panose="02020603050405020304" pitchFamily="18" charset="0"/>
                <a:cs typeface="Aptos" panose="020B0004020202020204" pitchFamily="34" charset="0"/>
              </a:rPr>
              <a:t>still </a:t>
            </a:r>
            <a:r>
              <a:rPr lang="en-GB" sz="1800" dirty="0">
                <a:latin typeface="Aptos"/>
                <a:ea typeface="Times New Roman" panose="02020603050405020304" pitchFamily="18" charset="0"/>
                <a:cs typeface="Aptos" panose="020B0004020202020204" pitchFamily="34" charset="0"/>
              </a:rPr>
              <a:t>need</a:t>
            </a:r>
            <a:r>
              <a:rPr lang="en-GB" sz="1800" dirty="0">
                <a:effectLst/>
                <a:latin typeface="Aptos"/>
                <a:ea typeface="Times New Roman" panose="02020603050405020304" pitchFamily="18" charset="0"/>
                <a:cs typeface="Aptos" panose="020B0004020202020204" pitchFamily="34" charset="0"/>
              </a:rPr>
              <a:t> to be found sound</a:t>
            </a:r>
            <a:r>
              <a:rPr lang="en-GB" sz="1800" dirty="0">
                <a:latin typeface="Aptos"/>
                <a:ea typeface="Times New Roman" panose="02020603050405020304" pitchFamily="18" charset="0"/>
                <a:cs typeface="Aptos" panose="020B0004020202020204" pitchFamily="34" charset="0"/>
              </a:rPr>
              <a:t> </a:t>
            </a:r>
            <a:r>
              <a:rPr lang="en-GB" sz="1800">
                <a:latin typeface="Aptos"/>
                <a:ea typeface="Times New Roman" panose="02020603050405020304" pitchFamily="18" charset="0"/>
                <a:cs typeface="Aptos" panose="020B0004020202020204" pitchFamily="34" charset="0"/>
              </a:rPr>
              <a:t>to</a:t>
            </a:r>
            <a:r>
              <a:rPr lang="en-GB" sz="1800" dirty="0">
                <a:latin typeface="Aptos"/>
                <a:ea typeface="Times New Roman" panose="02020603050405020304" pitchFamily="18" charset="0"/>
                <a:cs typeface="Aptos" panose="020B0004020202020204" pitchFamily="34" charset="0"/>
              </a:rPr>
              <a:t> be adopted.</a:t>
            </a:r>
            <a:r>
              <a:rPr lang="en-GB" sz="1800">
                <a:latin typeface="Aptos"/>
                <a:ea typeface="Times New Roman" panose="02020603050405020304" pitchFamily="18" charset="0"/>
                <a:cs typeface="Aptos" panose="020B0004020202020204" pitchFamily="34" charset="0"/>
              </a:rPr>
              <a:t> </a:t>
            </a:r>
          </a:p>
          <a:p>
            <a:endParaRPr lang="en-GB" sz="1800">
              <a:latin typeface="Aptos"/>
            </a:endParaRPr>
          </a:p>
          <a:p>
            <a:r>
              <a:rPr lang="en-GB" sz="1800">
                <a:latin typeface="Aptos"/>
              </a:rPr>
              <a:t>The next slide, which has been prepared and is narrated by our fabulous Shelly, goes into greater detail on the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F7155-2128-4A82-A6CA-8E85B1CBE5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36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Local plans are much more than just planning, there are broader corporate interactions and relationships [Diagram]</a:t>
            </a:r>
          </a:p>
          <a:p>
            <a:endParaRPr lang="en-US"/>
          </a:p>
        </p:txBody>
      </p:sp>
      <p:sp>
        <p:nvSpPr>
          <p:cNvPr id="4" name="Slide Number Placeholder 3"/>
          <p:cNvSpPr>
            <a:spLocks noGrp="1"/>
          </p:cNvSpPr>
          <p:nvPr>
            <p:ph type="sldNum" sz="quarter" idx="5"/>
          </p:nvPr>
        </p:nvSpPr>
        <p:spPr/>
        <p:txBody>
          <a:bodyPr/>
          <a:lstStyle/>
          <a:p>
            <a:fld id="{BB1F7155-2128-4A82-A6CA-8E85B1CBE5E6}" type="slidenum">
              <a:rPr lang="en-GB" smtClean="0"/>
              <a:t>25</a:t>
            </a:fld>
            <a:endParaRPr lang="en-GB"/>
          </a:p>
        </p:txBody>
      </p:sp>
    </p:spTree>
    <p:extLst>
      <p:ext uri="{BB962C8B-B14F-4D97-AF65-F5344CB8AC3E}">
        <p14:creationId xmlns:p14="http://schemas.microsoft.com/office/powerpoint/2010/main" val="2205581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B15-CB6B-8541-305B-1A482FD113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3240E3-7935-421E-A878-30589FBA1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7CEF90-815E-EF7E-395E-EB21DEC43136}"/>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DE1C252B-1B91-76EC-6175-B692C7459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35B657-EA51-105F-803F-F4262CBD1861}"/>
              </a:ext>
            </a:extLst>
          </p:cNvPr>
          <p:cNvSpPr>
            <a:spLocks noGrp="1"/>
          </p:cNvSpPr>
          <p:nvPr>
            <p:ph type="sldNum" sz="quarter" idx="12"/>
          </p:nvPr>
        </p:nvSpPr>
        <p:spPr/>
        <p:txBody>
          <a:bodyPr/>
          <a:lstStyle/>
          <a:p>
            <a:fld id="{E6A7E3CE-5A14-429A-B57D-BC04F2FF6D17}" type="slidenum">
              <a:rPr lang="en-GB" smtClean="0"/>
              <a:t>‹#›</a:t>
            </a:fld>
            <a:endParaRPr lang="en-GB"/>
          </a:p>
        </p:txBody>
      </p:sp>
      <p:sp>
        <p:nvSpPr>
          <p:cNvPr id="9" name="Rounded Rectangle 1">
            <a:extLst>
              <a:ext uri="{FF2B5EF4-FFF2-40B4-BE49-F238E27FC236}">
                <a16:creationId xmlns:a16="http://schemas.microsoft.com/office/drawing/2014/main" id="{06384406-23C9-A5C0-4C1A-241E18DC8DC1}"/>
              </a:ext>
            </a:extLst>
          </p:cNvPr>
          <p:cNvSpPr/>
          <p:nvPr userDrawn="1"/>
        </p:nvSpPr>
        <p:spPr bwMode="auto">
          <a:xfrm>
            <a:off x="479376" y="2132856"/>
            <a:ext cx="13033448" cy="5616624"/>
          </a:xfrm>
          <a:prstGeom prst="roundRect">
            <a:avLst>
              <a:gd name="adj" fmla="val 7595"/>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Arial" charset="0"/>
              <a:ea typeface="ＭＳ Ｐゴシック" charset="0"/>
            </a:endParaRPr>
          </a:p>
        </p:txBody>
      </p:sp>
      <p:pic>
        <p:nvPicPr>
          <p:cNvPr id="11" name="Picture 10" descr="LG_Association_RGB.jpg">
            <a:extLst>
              <a:ext uri="{FF2B5EF4-FFF2-40B4-BE49-F238E27FC236}">
                <a16:creationId xmlns:a16="http://schemas.microsoft.com/office/drawing/2014/main" id="{1F5825FA-B0D2-922D-C1D1-6568065E8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476672"/>
            <a:ext cx="2255824" cy="1332672"/>
          </a:xfrm>
          <a:prstGeom prst="rect">
            <a:avLst/>
          </a:prstGeom>
        </p:spPr>
      </p:pic>
      <p:pic>
        <p:nvPicPr>
          <p:cNvPr id="1026" name="Picture 2" descr="PAS Planning Advisory Service">
            <a:extLst>
              <a:ext uri="{FF2B5EF4-FFF2-40B4-BE49-F238E27FC236}">
                <a16:creationId xmlns:a16="http://schemas.microsoft.com/office/drawing/2014/main" id="{7A4C1E43-FC90-F8F3-9927-C7F70A24F9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87968" y="329827"/>
            <a:ext cx="2289471" cy="147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9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1AA4-F532-A601-40FC-914729154C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1765CE-C91D-C876-C7A7-07FE18C4F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CE76F-8572-5F17-1A21-EE0228CFAB1A}"/>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6DEB263E-EA9D-6166-4D10-E033B84A6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86CC7-BC93-EACD-EF95-1997C4085AE3}"/>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16807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B9D1-4B56-64E8-2615-97E62B270B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45572-51FA-32AD-80F9-96113560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D8146-F066-989C-F4FA-9584B8D2AA20}"/>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1DB31862-F1B3-66AB-6842-27BF12C382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17B67-007F-A5A3-1C03-05D20A302541}"/>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327441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xample icon and text 2">
    <p:spTree>
      <p:nvGrpSpPr>
        <p:cNvPr id="1" name=""/>
        <p:cNvGrpSpPr/>
        <p:nvPr/>
      </p:nvGrpSpPr>
      <p:grpSpPr>
        <a:xfrm>
          <a:off x="0" y="0"/>
          <a:ext cx="0" cy="0"/>
          <a:chOff x="0" y="0"/>
          <a:chExt cx="0" cy="0"/>
        </a:xfrm>
      </p:grpSpPr>
      <p:sp>
        <p:nvSpPr>
          <p:cNvPr id="49" name="Slide Number Placeholder 5">
            <a:extLst>
              <a:ext uri="{FF2B5EF4-FFF2-40B4-BE49-F238E27FC236}">
                <a16:creationId xmlns:a16="http://schemas.microsoft.com/office/drawing/2014/main" id="{BB9493E2-AB30-4E8D-01FB-ED3A6EF39A5E}"/>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8" name="Footer Placeholder 4">
            <a:extLst>
              <a:ext uri="{FF2B5EF4-FFF2-40B4-BE49-F238E27FC236}">
                <a16:creationId xmlns:a16="http://schemas.microsoft.com/office/drawing/2014/main" id="{7FC05237-CEA4-090B-5C6E-FCB92CA748CF}"/>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44" name="Text Placeholder 2">
            <a:extLst>
              <a:ext uri="{FF2B5EF4-FFF2-40B4-BE49-F238E27FC236}">
                <a16:creationId xmlns:a16="http://schemas.microsoft.com/office/drawing/2014/main" id="{676691FD-8AFD-D8E6-68B3-FD29BE116354}"/>
              </a:ext>
            </a:extLst>
          </p:cNvPr>
          <p:cNvSpPr>
            <a:spLocks noGrp="1"/>
          </p:cNvSpPr>
          <p:nvPr>
            <p:ph type="body" sz="quarter" idx="22"/>
          </p:nvPr>
        </p:nvSpPr>
        <p:spPr>
          <a:xfrm>
            <a:off x="6355978" y="4716000"/>
            <a:ext cx="5083200" cy="1565999"/>
          </a:xfrm>
          <a:prstGeom prst="roundRect">
            <a:avLst/>
          </a:prstGeom>
          <a:solidFill>
            <a:schemeClr val="bg2">
              <a:lumMod val="40000"/>
              <a:lumOff val="60000"/>
            </a:schemeClr>
          </a:solidFill>
          <a:ln>
            <a:solidFill>
              <a:schemeClr val="tx2"/>
            </a:solidFill>
          </a:ln>
        </p:spPr>
        <p:txBody>
          <a:bodyPr lIns="288000" tIns="216000" rIns="216000" bIns="72000"/>
          <a:lstStyle>
            <a:lvl1pPr marL="0" indent="0">
              <a:lnSpc>
                <a:spcPct val="100000"/>
              </a:lnSpc>
              <a:spcBef>
                <a:spcPts val="0"/>
              </a:spcBef>
              <a:spcAft>
                <a:spcPts val="600"/>
              </a:spcAft>
              <a:buNone/>
              <a:defRPr sz="1600">
                <a:solidFill>
                  <a:schemeClr val="tx1"/>
                </a:solidFill>
              </a:defRPr>
            </a:lvl1pPr>
            <a:lvl2pPr marL="284400" indent="-284400">
              <a:lnSpc>
                <a:spcPct val="100000"/>
              </a:lnSpc>
              <a:spcBef>
                <a:spcPts val="0"/>
              </a:spcBef>
              <a:spcAft>
                <a:spcPts val="600"/>
              </a:spcAft>
              <a:defRPr sz="1600"/>
            </a:lvl2pPr>
            <a:lvl3pPr>
              <a:defRPr sz="1600"/>
            </a:lvl3pPr>
            <a:lvl4pPr>
              <a:defRPr sz="1600"/>
            </a:lvl4pPr>
            <a:lvl5pPr>
              <a:defRPr sz="1600"/>
            </a:lvl5pPr>
          </a:lstStyle>
          <a:p>
            <a:pPr lvl="0"/>
            <a:r>
              <a:rPr lang="en-GB"/>
              <a:t>Click to edit Master text styles</a:t>
            </a:r>
          </a:p>
        </p:txBody>
      </p:sp>
      <p:sp>
        <p:nvSpPr>
          <p:cNvPr id="41" name="Text Placeholder 1">
            <a:extLst>
              <a:ext uri="{FF2B5EF4-FFF2-40B4-BE49-F238E27FC236}">
                <a16:creationId xmlns:a16="http://schemas.microsoft.com/office/drawing/2014/main" id="{6791F2DD-5D9A-CBD5-7D9E-84D57B5536FE}"/>
              </a:ext>
            </a:extLst>
          </p:cNvPr>
          <p:cNvSpPr>
            <a:spLocks noGrp="1"/>
          </p:cNvSpPr>
          <p:nvPr>
            <p:ph type="body" sz="quarter" idx="15"/>
          </p:nvPr>
        </p:nvSpPr>
        <p:spPr>
          <a:xfrm>
            <a:off x="752824" y="4716000"/>
            <a:ext cx="5083200" cy="1565999"/>
          </a:xfrm>
          <a:prstGeom prst="roundRect">
            <a:avLst/>
          </a:prstGeom>
          <a:solidFill>
            <a:schemeClr val="bg2">
              <a:lumMod val="40000"/>
              <a:lumOff val="60000"/>
            </a:schemeClr>
          </a:solidFill>
          <a:ln>
            <a:solidFill>
              <a:schemeClr val="tx2"/>
            </a:solidFill>
          </a:ln>
        </p:spPr>
        <p:txBody>
          <a:bodyPr lIns="288000" tIns="216000" rIns="216000" bIns="72000"/>
          <a:lstStyle>
            <a:lvl1pPr marL="0" indent="0">
              <a:lnSpc>
                <a:spcPct val="100000"/>
              </a:lnSpc>
              <a:spcBef>
                <a:spcPts val="0"/>
              </a:spcBef>
              <a:spcAft>
                <a:spcPts val="600"/>
              </a:spcAft>
              <a:buNone/>
              <a:defRPr sz="1600">
                <a:solidFill>
                  <a:schemeClr val="tx1"/>
                </a:solidFill>
              </a:defRPr>
            </a:lvl1pPr>
            <a:lvl2pPr marL="284400" indent="-284400">
              <a:lnSpc>
                <a:spcPct val="100000"/>
              </a:lnSpc>
              <a:spcBef>
                <a:spcPts val="0"/>
              </a:spcBef>
              <a:spcAft>
                <a:spcPts val="600"/>
              </a:spcAft>
              <a:defRPr sz="1600"/>
            </a:lvl2pPr>
            <a:lvl3pPr>
              <a:defRPr sz="1600"/>
            </a:lvl3pPr>
            <a:lvl4pPr>
              <a:defRPr sz="1600"/>
            </a:lvl4pPr>
            <a:lvl5pPr>
              <a:defRPr sz="1600"/>
            </a:lvl5pPr>
          </a:lstStyle>
          <a:p>
            <a:pPr lvl="0"/>
            <a:r>
              <a:rPr lang="en-GB"/>
              <a:t>Click to edit Master text styles</a:t>
            </a:r>
          </a:p>
        </p:txBody>
      </p:sp>
      <p:cxnSp>
        <p:nvCxnSpPr>
          <p:cNvPr id="3" name="Straight Arrow Connector 2">
            <a:extLst>
              <a:ext uri="{FF2B5EF4-FFF2-40B4-BE49-F238E27FC236}">
                <a16:creationId xmlns:a16="http://schemas.microsoft.com/office/drawing/2014/main" id="{7AF6920D-A27B-DFC6-46A7-3D4F3A79E647}"/>
              </a:ext>
            </a:extLst>
          </p:cNvPr>
          <p:cNvCxnSpPr>
            <a:cxnSpLocks/>
          </p:cNvCxnSpPr>
          <p:nvPr/>
        </p:nvCxnSpPr>
        <p:spPr>
          <a:xfrm>
            <a:off x="555361" y="3101266"/>
            <a:ext cx="11081279" cy="0"/>
          </a:xfrm>
          <a:prstGeom prst="straightConnector1">
            <a:avLst/>
          </a:prstGeom>
          <a:ln w="127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 name="Oval 4">
            <a:extLst>
              <a:ext uri="{FF2B5EF4-FFF2-40B4-BE49-F238E27FC236}">
                <a16:creationId xmlns:a16="http://schemas.microsoft.com/office/drawing/2014/main" id="{1C7426EE-1333-F01D-A323-4B9A5C943EED}"/>
              </a:ext>
            </a:extLst>
          </p:cNvPr>
          <p:cNvSpPr>
            <a:spLocks noChangeAspect="1"/>
          </p:cNvSpPr>
          <p:nvPr userDrawn="1"/>
        </p:nvSpPr>
        <p:spPr>
          <a:xfrm>
            <a:off x="9524341"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icture Placeholder 4">
            <a:extLst>
              <a:ext uri="{FF2B5EF4-FFF2-40B4-BE49-F238E27FC236}">
                <a16:creationId xmlns:a16="http://schemas.microsoft.com/office/drawing/2014/main" id="{C1ECA2C2-CFA0-6CD8-D669-39A95ED44C99}"/>
              </a:ext>
            </a:extLst>
          </p:cNvPr>
          <p:cNvSpPr>
            <a:spLocks noGrp="1"/>
          </p:cNvSpPr>
          <p:nvPr>
            <p:ph type="pic" sz="quarter" idx="24" hasCustomPrompt="1"/>
          </p:nvPr>
        </p:nvSpPr>
        <p:spPr>
          <a:xfrm>
            <a:off x="9848341"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3" name="Oval 3">
            <a:extLst>
              <a:ext uri="{FF2B5EF4-FFF2-40B4-BE49-F238E27FC236}">
                <a16:creationId xmlns:a16="http://schemas.microsoft.com/office/drawing/2014/main" id="{CD3003A9-ED4B-D256-7D49-F73784E26871}"/>
              </a:ext>
            </a:extLst>
          </p:cNvPr>
          <p:cNvSpPr>
            <a:spLocks noChangeAspect="1"/>
          </p:cNvSpPr>
          <p:nvPr userDrawn="1"/>
        </p:nvSpPr>
        <p:spPr>
          <a:xfrm>
            <a:off x="6808148"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icture Placeholder 3">
            <a:extLst>
              <a:ext uri="{FF2B5EF4-FFF2-40B4-BE49-F238E27FC236}">
                <a16:creationId xmlns:a16="http://schemas.microsoft.com/office/drawing/2014/main" id="{93019B69-1557-D66B-A564-CE75D535781A}"/>
              </a:ext>
            </a:extLst>
          </p:cNvPr>
          <p:cNvSpPr>
            <a:spLocks noGrp="1"/>
          </p:cNvSpPr>
          <p:nvPr>
            <p:ph type="pic" sz="quarter" idx="25" hasCustomPrompt="1"/>
          </p:nvPr>
        </p:nvSpPr>
        <p:spPr>
          <a:xfrm>
            <a:off x="7132148"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4" name="Oval 2">
            <a:extLst>
              <a:ext uri="{FF2B5EF4-FFF2-40B4-BE49-F238E27FC236}">
                <a16:creationId xmlns:a16="http://schemas.microsoft.com/office/drawing/2014/main" id="{8A8ACA49-DE03-B274-D830-F48226F73981}"/>
              </a:ext>
            </a:extLst>
          </p:cNvPr>
          <p:cNvSpPr>
            <a:spLocks noChangeAspect="1"/>
          </p:cNvSpPr>
          <p:nvPr userDrawn="1"/>
        </p:nvSpPr>
        <p:spPr>
          <a:xfrm>
            <a:off x="4091956"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2">
            <a:extLst>
              <a:ext uri="{FF2B5EF4-FFF2-40B4-BE49-F238E27FC236}">
                <a16:creationId xmlns:a16="http://schemas.microsoft.com/office/drawing/2014/main" id="{9D12E80A-5EA9-35E8-184B-0C806469B24C}"/>
              </a:ext>
            </a:extLst>
          </p:cNvPr>
          <p:cNvSpPr>
            <a:spLocks noGrp="1"/>
          </p:cNvSpPr>
          <p:nvPr>
            <p:ph type="pic" sz="quarter" idx="26" hasCustomPrompt="1"/>
          </p:nvPr>
        </p:nvSpPr>
        <p:spPr>
          <a:xfrm>
            <a:off x="4415956"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1" name="Oval 1">
            <a:extLst>
              <a:ext uri="{FF2B5EF4-FFF2-40B4-BE49-F238E27FC236}">
                <a16:creationId xmlns:a16="http://schemas.microsoft.com/office/drawing/2014/main" id="{924CC745-07D4-BECF-CC5A-3EA7D5AA43A6}"/>
              </a:ext>
            </a:extLst>
          </p:cNvPr>
          <p:cNvSpPr>
            <a:spLocks noChangeAspect="1"/>
          </p:cNvSpPr>
          <p:nvPr userDrawn="1"/>
        </p:nvSpPr>
        <p:spPr>
          <a:xfrm>
            <a:off x="1375764"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
            <a:extLst>
              <a:ext uri="{FF2B5EF4-FFF2-40B4-BE49-F238E27FC236}">
                <a16:creationId xmlns:a16="http://schemas.microsoft.com/office/drawing/2014/main" id="{133461F1-D380-F735-092B-1FDB17251D0A}"/>
              </a:ext>
            </a:extLst>
          </p:cNvPr>
          <p:cNvSpPr>
            <a:spLocks noGrp="1"/>
          </p:cNvSpPr>
          <p:nvPr>
            <p:ph type="pic" sz="quarter" idx="23" hasCustomPrompt="1"/>
          </p:nvPr>
        </p:nvSpPr>
        <p:spPr>
          <a:xfrm>
            <a:off x="1699764"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45" name="Rectangle 44">
            <a:extLst>
              <a:ext uri="{FF2B5EF4-FFF2-40B4-BE49-F238E27FC236}">
                <a16:creationId xmlns:a16="http://schemas.microsoft.com/office/drawing/2014/main" id="{241BC2C6-A5A7-7DC9-FB23-7BBED8792A29}"/>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8">
            <a:extLst>
              <a:ext uri="{FF2B5EF4-FFF2-40B4-BE49-F238E27FC236}">
                <a16:creationId xmlns:a16="http://schemas.microsoft.com/office/drawing/2014/main" id="{6FD13E02-A7F3-9A62-A198-C4E0718DE7EC}"/>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46" name="Title Placeholder 2">
            <a:extLst>
              <a:ext uri="{FF2B5EF4-FFF2-40B4-BE49-F238E27FC236}">
                <a16:creationId xmlns:a16="http://schemas.microsoft.com/office/drawing/2014/main" id="{780CAE6E-1E91-C589-92B7-A1C2E645A11A}"/>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419206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B15-CB6B-8541-305B-1A482FD113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3240E3-7935-421E-A878-30589FBA1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7CEF90-815E-EF7E-395E-EB21DEC43136}"/>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DE1C252B-1B91-76EC-6175-B692C7459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35B657-EA51-105F-803F-F4262CBD1861}"/>
              </a:ext>
            </a:extLst>
          </p:cNvPr>
          <p:cNvSpPr>
            <a:spLocks noGrp="1"/>
          </p:cNvSpPr>
          <p:nvPr>
            <p:ph type="sldNum" sz="quarter" idx="12"/>
          </p:nvPr>
        </p:nvSpPr>
        <p:spPr/>
        <p:txBody>
          <a:bodyPr/>
          <a:lstStyle/>
          <a:p>
            <a:fld id="{E6A7E3CE-5A14-429A-B57D-BC04F2FF6D17}" type="slidenum">
              <a:rPr lang="en-GB" smtClean="0"/>
              <a:t>‹#›</a:t>
            </a:fld>
            <a:endParaRPr lang="en-GB"/>
          </a:p>
        </p:txBody>
      </p:sp>
      <p:sp>
        <p:nvSpPr>
          <p:cNvPr id="9" name="Rounded Rectangle 1">
            <a:extLst>
              <a:ext uri="{FF2B5EF4-FFF2-40B4-BE49-F238E27FC236}">
                <a16:creationId xmlns:a16="http://schemas.microsoft.com/office/drawing/2014/main" id="{06384406-23C9-A5C0-4C1A-241E18DC8DC1}"/>
              </a:ext>
            </a:extLst>
          </p:cNvPr>
          <p:cNvSpPr/>
          <p:nvPr userDrawn="1"/>
        </p:nvSpPr>
        <p:spPr bwMode="auto">
          <a:xfrm>
            <a:off x="479376" y="2132856"/>
            <a:ext cx="13033448" cy="5616624"/>
          </a:xfrm>
          <a:prstGeom prst="roundRect">
            <a:avLst>
              <a:gd name="adj" fmla="val 7595"/>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Arial" charset="0"/>
              <a:ea typeface="ＭＳ Ｐゴシック" charset="0"/>
            </a:endParaRPr>
          </a:p>
        </p:txBody>
      </p:sp>
      <p:pic>
        <p:nvPicPr>
          <p:cNvPr id="11" name="Picture 10" descr="LG_Association_RGB.jpg">
            <a:extLst>
              <a:ext uri="{FF2B5EF4-FFF2-40B4-BE49-F238E27FC236}">
                <a16:creationId xmlns:a16="http://schemas.microsoft.com/office/drawing/2014/main" id="{1F5825FA-B0D2-922D-C1D1-6568065E8D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376" y="476672"/>
            <a:ext cx="1950216" cy="1152128"/>
          </a:xfrm>
          <a:prstGeom prst="rect">
            <a:avLst/>
          </a:prstGeom>
        </p:spPr>
      </p:pic>
      <p:pic>
        <p:nvPicPr>
          <p:cNvPr id="7" name="Picture 2" descr="PAS Planning Advisory Service">
            <a:extLst>
              <a:ext uri="{FF2B5EF4-FFF2-40B4-BE49-F238E27FC236}">
                <a16:creationId xmlns:a16="http://schemas.microsoft.com/office/drawing/2014/main" id="{274D898A-84E6-63A0-E798-36885733C02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73916" y="395101"/>
            <a:ext cx="1965833" cy="127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1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1F4-79B9-046D-2ECA-CC56211A3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CE0D-605E-3A67-0DEA-4E3019502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CFFA-17A1-1202-C3A1-B76DBA8A21CB}"/>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001456AC-6A37-C1A9-0871-56202767D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895FA-FADD-60BF-74A2-0B22A95E90D8}"/>
              </a:ext>
            </a:extLst>
          </p:cNvPr>
          <p:cNvSpPr>
            <a:spLocks noGrp="1"/>
          </p:cNvSpPr>
          <p:nvPr>
            <p:ph type="sldNum" sz="quarter" idx="12"/>
          </p:nvPr>
        </p:nvSpPr>
        <p:spPr/>
        <p:txBody>
          <a:bodyPr/>
          <a:lstStyle/>
          <a:p>
            <a:fld id="{E6A7E3CE-5A14-429A-B57D-BC04F2FF6D17}" type="slidenum">
              <a:rPr lang="en-GB" smtClean="0"/>
              <a:t>‹#›</a:t>
            </a:fld>
            <a:endParaRPr lang="en-GB"/>
          </a:p>
        </p:txBody>
      </p:sp>
      <p:pic>
        <p:nvPicPr>
          <p:cNvPr id="8" name="Picture 2" descr="PAS Planning Advisory Service">
            <a:extLst>
              <a:ext uri="{FF2B5EF4-FFF2-40B4-BE49-F238E27FC236}">
                <a16:creationId xmlns:a16="http://schemas.microsoft.com/office/drawing/2014/main" id="{5856B3FE-135F-CE38-E5D4-583F63243AE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40617" y="329827"/>
            <a:ext cx="1536822" cy="99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4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27F-9528-E2D0-F214-4F8EE2F05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70BC3-26BD-87DD-0F5A-842FE4C1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15D4E-6FB2-8106-3770-FBF158239EE1}"/>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73CAA62D-F3CD-560B-9D16-57795CAB3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6E7AA-7A73-6EB0-5B7A-57898F1E8054}"/>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385999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D460-2CF3-AEAA-25B2-186419CFB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E23D7-F14C-E9FC-D58F-E2F2F4AF0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35E4C1-FC4E-FD76-F873-895A1E9D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592CCA-163B-7284-BE65-C3D18BA8EF70}"/>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6" name="Footer Placeholder 5">
            <a:extLst>
              <a:ext uri="{FF2B5EF4-FFF2-40B4-BE49-F238E27FC236}">
                <a16:creationId xmlns:a16="http://schemas.microsoft.com/office/drawing/2014/main" id="{D23F952A-54CC-8AEC-E3A1-5B73864100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CA9183-1E44-2020-B188-BB2A0D9CF839}"/>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110412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284F-8831-E083-E301-F94EEF0A8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B9BE7-78D8-4680-2616-74DBF1EC0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B9C7D-DA87-E823-DFF5-D287B778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3F86C7-7C7C-C43D-BF94-34777C271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71748-4736-939F-32D4-162B13512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C35DBD-2F12-1EB7-AC27-6FDE030E80CA}"/>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8" name="Footer Placeholder 7">
            <a:extLst>
              <a:ext uri="{FF2B5EF4-FFF2-40B4-BE49-F238E27FC236}">
                <a16:creationId xmlns:a16="http://schemas.microsoft.com/office/drawing/2014/main" id="{5635644B-2996-5F3A-7623-6CF8399378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699CF3-87F3-E670-0A74-4DBF96318497}"/>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1165742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AA8C-63FD-F3AC-1C8B-4AAE721DDD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2216E-9228-A44C-2035-F88EA15D5376}"/>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4" name="Footer Placeholder 3">
            <a:extLst>
              <a:ext uri="{FF2B5EF4-FFF2-40B4-BE49-F238E27FC236}">
                <a16:creationId xmlns:a16="http://schemas.microsoft.com/office/drawing/2014/main" id="{6E20D9DD-F6D7-6CEF-C7A1-F967F155E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2792FA-39BE-13AB-7809-457CF2E23E0A}"/>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98293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6337F-49E6-5743-5DB5-16AA7D3318C1}"/>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3" name="Footer Placeholder 2">
            <a:extLst>
              <a:ext uri="{FF2B5EF4-FFF2-40B4-BE49-F238E27FC236}">
                <a16:creationId xmlns:a16="http://schemas.microsoft.com/office/drawing/2014/main" id="{4BCE5FF1-0F4E-3B05-3B68-379D8FFA21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4AA71D-F18A-E9FD-E487-3760D72BE9C7}"/>
              </a:ext>
            </a:extLst>
          </p:cNvPr>
          <p:cNvSpPr>
            <a:spLocks noGrp="1"/>
          </p:cNvSpPr>
          <p:nvPr>
            <p:ph type="sldNum" sz="quarter" idx="12"/>
          </p:nvPr>
        </p:nvSpPr>
        <p:spPr/>
        <p:txBody>
          <a:bodyPr/>
          <a:lstStyle/>
          <a:p>
            <a:fld id="{E6A7E3CE-5A14-429A-B57D-BC04F2FF6D17}" type="slidenum">
              <a:rPr lang="en-GB" smtClean="0"/>
              <a:t>‹#›</a:t>
            </a:fld>
            <a:endParaRPr lang="en-GB"/>
          </a:p>
        </p:txBody>
      </p:sp>
      <p:pic>
        <p:nvPicPr>
          <p:cNvPr id="5" name="Picture 2" descr="PAS Planning Advisory Service">
            <a:extLst>
              <a:ext uri="{FF2B5EF4-FFF2-40B4-BE49-F238E27FC236}">
                <a16:creationId xmlns:a16="http://schemas.microsoft.com/office/drawing/2014/main" id="{DA0F8E32-3450-6E75-BFDD-B20E710573E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87623" y="253970"/>
            <a:ext cx="11620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4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1F4-79B9-046D-2ECA-CC56211A3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CE0D-605E-3A67-0DEA-4E3019502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CFFA-17A1-1202-C3A1-B76DBA8A21CB}"/>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001456AC-6A37-C1A9-0871-56202767D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895FA-FADD-60BF-74A2-0B22A95E90D8}"/>
              </a:ext>
            </a:extLst>
          </p:cNvPr>
          <p:cNvSpPr>
            <a:spLocks noGrp="1"/>
          </p:cNvSpPr>
          <p:nvPr>
            <p:ph type="sldNum" sz="quarter" idx="12"/>
          </p:nvPr>
        </p:nvSpPr>
        <p:spPr/>
        <p:txBody>
          <a:bodyPr/>
          <a:lstStyle/>
          <a:p>
            <a:fld id="{E6A7E3CE-5A14-429A-B57D-BC04F2FF6D17}" type="slidenum">
              <a:rPr lang="en-GB" smtClean="0"/>
              <a:t>‹#›</a:t>
            </a:fld>
            <a:endParaRPr lang="en-GB"/>
          </a:p>
        </p:txBody>
      </p:sp>
      <p:pic>
        <p:nvPicPr>
          <p:cNvPr id="8" name="Picture 7" descr="LG_Association_RGB.jpg">
            <a:extLst>
              <a:ext uri="{FF2B5EF4-FFF2-40B4-BE49-F238E27FC236}">
                <a16:creationId xmlns:a16="http://schemas.microsoft.com/office/drawing/2014/main" id="{F95ABE2F-4128-9D49-DA6F-9DBE52F3F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223757"/>
            <a:ext cx="1681087" cy="993135"/>
          </a:xfrm>
          <a:prstGeom prst="rect">
            <a:avLst/>
          </a:prstGeom>
        </p:spPr>
      </p:pic>
      <p:pic>
        <p:nvPicPr>
          <p:cNvPr id="9" name="Picture 2" descr="PAS Planning Advisory Service">
            <a:extLst>
              <a:ext uri="{FF2B5EF4-FFF2-40B4-BE49-F238E27FC236}">
                <a16:creationId xmlns:a16="http://schemas.microsoft.com/office/drawing/2014/main" id="{D96E1ADB-210B-2B2E-D711-38BB671A8C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40617" y="329827"/>
            <a:ext cx="1536822" cy="99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75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4D8F-795F-F05F-630C-1F08B4741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2F903D-BB8E-C6EC-E73D-073B289F9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37A5A-3E14-48B1-4FAE-3B45E2276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8A356-990C-B0D1-DC15-CCDE5FE91594}"/>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6" name="Footer Placeholder 5">
            <a:extLst>
              <a:ext uri="{FF2B5EF4-FFF2-40B4-BE49-F238E27FC236}">
                <a16:creationId xmlns:a16="http://schemas.microsoft.com/office/drawing/2014/main" id="{5E7063B9-6176-98E7-8048-09834D325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12AAF9-5DEC-FAA7-17AF-3E4918C33222}"/>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28903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7A3-2B4C-3CBF-BDC2-EB2FCE62C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3CCD41-4807-0EED-6F9A-5E8A6840D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343D92-1E94-7540-3364-A9DE87E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7059E-3D61-8E31-5412-04D34B5B51F3}"/>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6" name="Footer Placeholder 5">
            <a:extLst>
              <a:ext uri="{FF2B5EF4-FFF2-40B4-BE49-F238E27FC236}">
                <a16:creationId xmlns:a16="http://schemas.microsoft.com/office/drawing/2014/main" id="{F89CD6E9-6470-AD70-8D2F-361EA81C64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0CA332-F644-3E74-FA10-74CC55E1786F}"/>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3543430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1AA4-F532-A601-40FC-914729154C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1765CE-C91D-C876-C7A7-07FE18C4F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CE76F-8572-5F17-1A21-EE0228CFAB1A}"/>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6DEB263E-EA9D-6166-4D10-E033B84A6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86CC7-BC93-EACD-EF95-1997C4085AE3}"/>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3595268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B9D1-4B56-64E8-2615-97E62B270B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45572-51FA-32AD-80F9-96113560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D8146-F066-989C-F4FA-9584B8D2AA20}"/>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1DB31862-F1B3-66AB-6842-27BF12C382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17B67-007F-A5A3-1C03-05D20A302541}"/>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172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27F-9528-E2D0-F214-4F8EE2F05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70BC3-26BD-87DD-0F5A-842FE4C1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15D4E-6FB2-8106-3770-FBF158239EE1}"/>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73CAA62D-F3CD-560B-9D16-57795CAB3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6E7AA-7A73-6EB0-5B7A-57898F1E8054}"/>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6195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D460-2CF3-AEAA-25B2-186419CFB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E23D7-F14C-E9FC-D58F-E2F2F4AF0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35E4C1-FC4E-FD76-F873-895A1E9D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592CCA-163B-7284-BE65-C3D18BA8EF70}"/>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6" name="Footer Placeholder 5">
            <a:extLst>
              <a:ext uri="{FF2B5EF4-FFF2-40B4-BE49-F238E27FC236}">
                <a16:creationId xmlns:a16="http://schemas.microsoft.com/office/drawing/2014/main" id="{D23F952A-54CC-8AEC-E3A1-5B73864100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CA9183-1E44-2020-B188-BB2A0D9CF839}"/>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314003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284F-8831-E083-E301-F94EEF0A8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B9BE7-78D8-4680-2616-74DBF1EC0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B9C7D-DA87-E823-DFF5-D287B778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3F86C7-7C7C-C43D-BF94-34777C271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71748-4736-939F-32D4-162B13512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C35DBD-2F12-1EB7-AC27-6FDE030E80CA}"/>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8" name="Footer Placeholder 7">
            <a:extLst>
              <a:ext uri="{FF2B5EF4-FFF2-40B4-BE49-F238E27FC236}">
                <a16:creationId xmlns:a16="http://schemas.microsoft.com/office/drawing/2014/main" id="{5635644B-2996-5F3A-7623-6CF8399378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699CF3-87F3-E670-0A74-4DBF96318497}"/>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206213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AA8C-63FD-F3AC-1C8B-4AAE721DDD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2216E-9228-A44C-2035-F88EA15D5376}"/>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4" name="Footer Placeholder 3">
            <a:extLst>
              <a:ext uri="{FF2B5EF4-FFF2-40B4-BE49-F238E27FC236}">
                <a16:creationId xmlns:a16="http://schemas.microsoft.com/office/drawing/2014/main" id="{6E20D9DD-F6D7-6CEF-C7A1-F967F155E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2792FA-39BE-13AB-7809-457CF2E23E0A}"/>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7754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6337F-49E6-5743-5DB5-16AA7D3318C1}"/>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3" name="Footer Placeholder 2">
            <a:extLst>
              <a:ext uri="{FF2B5EF4-FFF2-40B4-BE49-F238E27FC236}">
                <a16:creationId xmlns:a16="http://schemas.microsoft.com/office/drawing/2014/main" id="{4BCE5FF1-0F4E-3B05-3B68-379D8FFA21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4AA71D-F18A-E9FD-E487-3760D72BE9C7}"/>
              </a:ext>
            </a:extLst>
          </p:cNvPr>
          <p:cNvSpPr>
            <a:spLocks noGrp="1"/>
          </p:cNvSpPr>
          <p:nvPr>
            <p:ph type="sldNum" sz="quarter" idx="12"/>
          </p:nvPr>
        </p:nvSpPr>
        <p:spPr/>
        <p:txBody>
          <a:bodyPr/>
          <a:lstStyle/>
          <a:p>
            <a:fld id="{E6A7E3CE-5A14-429A-B57D-BC04F2FF6D17}" type="slidenum">
              <a:rPr lang="en-GB" smtClean="0"/>
              <a:t>‹#›</a:t>
            </a:fld>
            <a:endParaRPr lang="en-GB"/>
          </a:p>
        </p:txBody>
      </p:sp>
      <p:pic>
        <p:nvPicPr>
          <p:cNvPr id="5" name="Picture 2" descr="PAS Planning Advisory Service">
            <a:extLst>
              <a:ext uri="{FF2B5EF4-FFF2-40B4-BE49-F238E27FC236}">
                <a16:creationId xmlns:a16="http://schemas.microsoft.com/office/drawing/2014/main" id="{DA0F8E32-3450-6E75-BFDD-B20E710573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7623" y="253970"/>
            <a:ext cx="11620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2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4D8F-795F-F05F-630C-1F08B4741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2F903D-BB8E-C6EC-E73D-073B289F9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37A5A-3E14-48B1-4FAE-3B45E2276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8A356-990C-B0D1-DC15-CCDE5FE91594}"/>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6" name="Footer Placeholder 5">
            <a:extLst>
              <a:ext uri="{FF2B5EF4-FFF2-40B4-BE49-F238E27FC236}">
                <a16:creationId xmlns:a16="http://schemas.microsoft.com/office/drawing/2014/main" id="{5E7063B9-6176-98E7-8048-09834D325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12AAF9-5DEC-FAA7-17AF-3E4918C33222}"/>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36114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7A3-2B4C-3CBF-BDC2-EB2FCE62C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3CCD41-4807-0EED-6F9A-5E8A6840D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343D92-1E94-7540-3364-A9DE87E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7059E-3D61-8E31-5412-04D34B5B51F3}"/>
              </a:ext>
            </a:extLst>
          </p:cNvPr>
          <p:cNvSpPr>
            <a:spLocks noGrp="1"/>
          </p:cNvSpPr>
          <p:nvPr>
            <p:ph type="dt" sz="half" idx="10"/>
          </p:nvPr>
        </p:nvSpPr>
        <p:spPr/>
        <p:txBody>
          <a:bodyPr/>
          <a:lstStyle/>
          <a:p>
            <a:fld id="{28106B4B-04C4-4483-A075-516BDBEF3FA6}" type="datetimeFigureOut">
              <a:rPr lang="en-GB" smtClean="0"/>
              <a:t>31/03/2026</a:t>
            </a:fld>
            <a:endParaRPr lang="en-GB"/>
          </a:p>
        </p:txBody>
      </p:sp>
      <p:sp>
        <p:nvSpPr>
          <p:cNvPr id="6" name="Footer Placeholder 5">
            <a:extLst>
              <a:ext uri="{FF2B5EF4-FFF2-40B4-BE49-F238E27FC236}">
                <a16:creationId xmlns:a16="http://schemas.microsoft.com/office/drawing/2014/main" id="{F89CD6E9-6470-AD70-8D2F-361EA81C64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0CA332-F644-3E74-FA10-74CC55E1786F}"/>
              </a:ext>
            </a:extLst>
          </p:cNvPr>
          <p:cNvSpPr>
            <a:spLocks noGrp="1"/>
          </p:cNvSpPr>
          <p:nvPr>
            <p:ph type="sldNum" sz="quarter" idx="12"/>
          </p:nvPr>
        </p:nvSpPr>
        <p:spPr/>
        <p:txBody>
          <a:bodyPr/>
          <a:lstStyle/>
          <a:p>
            <a:fld id="{E6A7E3CE-5A14-429A-B57D-BC04F2FF6D17}" type="slidenum">
              <a:rPr lang="en-GB" smtClean="0"/>
              <a:t>‹#›</a:t>
            </a:fld>
            <a:endParaRPr lang="en-GB"/>
          </a:p>
        </p:txBody>
      </p:sp>
    </p:spTree>
    <p:extLst>
      <p:ext uri="{BB962C8B-B14F-4D97-AF65-F5344CB8AC3E}">
        <p14:creationId xmlns:p14="http://schemas.microsoft.com/office/powerpoint/2010/main" val="404568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53F0-8136-8DB2-1748-B1AE62746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779836-1978-CE6C-C752-DE42F793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6BE6-D9F0-AC6F-B835-072292F7F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FD7B8F6D-8FDD-0D85-4926-FB5ABA46E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B42888-DBBE-2F5A-9C43-486ABA70D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7E3CE-5A14-429A-B57D-BC04F2FF6D17}" type="slidenum">
              <a:rPr lang="en-GB" smtClean="0"/>
              <a:t>‹#›</a:t>
            </a:fld>
            <a:endParaRPr lang="en-GB"/>
          </a:p>
        </p:txBody>
      </p:sp>
    </p:spTree>
    <p:extLst>
      <p:ext uri="{BB962C8B-B14F-4D97-AF65-F5344CB8AC3E}">
        <p14:creationId xmlns:p14="http://schemas.microsoft.com/office/powerpoint/2010/main" val="1815433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53F0-8136-8DB2-1748-B1AE62746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779836-1978-CE6C-C752-DE42F793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6BE6-D9F0-AC6F-B835-072292F7F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6B4B-04C4-4483-A075-516BDBEF3FA6}" type="datetimeFigureOut">
              <a:rPr lang="en-GB" smtClean="0"/>
              <a:t>31/03/2026</a:t>
            </a:fld>
            <a:endParaRPr lang="en-GB"/>
          </a:p>
        </p:txBody>
      </p:sp>
      <p:sp>
        <p:nvSpPr>
          <p:cNvPr id="5" name="Footer Placeholder 4">
            <a:extLst>
              <a:ext uri="{FF2B5EF4-FFF2-40B4-BE49-F238E27FC236}">
                <a16:creationId xmlns:a16="http://schemas.microsoft.com/office/drawing/2014/main" id="{FD7B8F6D-8FDD-0D85-4926-FB5ABA46E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B42888-DBBE-2F5A-9C43-486ABA70D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7E3CE-5A14-429A-B57D-BC04F2FF6D17}" type="slidenum">
              <a:rPr lang="en-GB" smtClean="0"/>
              <a:t>‹#›</a:t>
            </a:fld>
            <a:endParaRPr lang="en-GB"/>
          </a:p>
        </p:txBody>
      </p:sp>
    </p:spTree>
    <p:extLst>
      <p:ext uri="{BB962C8B-B14F-4D97-AF65-F5344CB8AC3E}">
        <p14:creationId xmlns:p14="http://schemas.microsoft.com/office/powerpoint/2010/main" val="39547409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8C6-etv0wt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jronaldlee.com/"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Commercial/Local%20Plans/00_01%20Value%20of%20Local%20Plans%20LPA%20Leadership/%255Cl%20%2522bookmark0%2522" TargetMode="External"/><Relationship Id="rId2" Type="http://schemas.openxmlformats.org/officeDocument/2006/relationships/hyperlink" Target="../../../../../Commercial/Local%20Plans/00_01%20Value%20of%20Local%20Plans%20LPA%20Leadership/%255Cl%20%2522bookmark1%252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gov.uk/government/consultations/proposed-reforms-to-the-national-planning-policy-framework-and-other-changes-to-the-planning-system/proposed-reforms-to-the-national-planning-policy-framework-and-other-changes-to-the-planning-system#chapter-1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stockport-council-local-plan-intervention-letter/stockport-council-local-plan-intervention-letter" TargetMode="External"/><Relationship Id="rId7" Type="http://schemas.openxmlformats.org/officeDocument/2006/relationships/hyperlink" Target="https://www.solihull.gov.uk/sites/default/files/2026-01/Minister-of-State-for-Housing-Planning-Letter-SMBC.pdf" TargetMode="External"/><Relationship Id="rId2" Type="http://schemas.openxmlformats.org/officeDocument/2006/relationships/hyperlink" Target="https://www.gov.uk/government/publications/south-tyneside-council-local-plan-intervention-letter/south-tyneside-council-local-plan-intervention-letter"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buckinghamshire-council-local-plan-intervention-letter" TargetMode="External"/><Relationship Id="rId5" Type="http://schemas.openxmlformats.org/officeDocument/2006/relationships/hyperlink" Target="https://spelthornelocalplan.info/submission-of-local-plan/news-and-updates/" TargetMode="External"/><Relationship Id="rId4" Type="http://schemas.openxmlformats.org/officeDocument/2006/relationships/hyperlink" Target="https://www.gov.uk/government/publications/spelthorne-borough-council-local-plan-intervention-let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781A-1A94-2063-AE35-6C617ECFD4B1}"/>
              </a:ext>
            </a:extLst>
          </p:cNvPr>
          <p:cNvSpPr>
            <a:spLocks noGrp="1"/>
          </p:cNvSpPr>
          <p:nvPr>
            <p:ph type="ctrTitle"/>
          </p:nvPr>
        </p:nvSpPr>
        <p:spPr>
          <a:xfrm>
            <a:off x="0" y="4372617"/>
            <a:ext cx="12782550" cy="2387600"/>
          </a:xfrm>
        </p:spPr>
        <p:txBody>
          <a:bodyPr>
            <a:noAutofit/>
          </a:bodyPr>
          <a:lstStyle/>
          <a:p>
            <a:br>
              <a:rPr lang="en-GB" sz="4000" b="1">
                <a:latin typeface="Arial" panose="020B0604020202020204" pitchFamily="34" charset="0"/>
                <a:cs typeface="Arial" panose="020B0604020202020204" pitchFamily="34" charset="0"/>
              </a:rPr>
            </a:br>
            <a:endParaRPr lang="en-GB" sz="4000" b="1" i="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91BE295-3415-3CB4-4FD9-AEBB4466AF4C}"/>
              </a:ext>
            </a:extLst>
          </p:cNvPr>
          <p:cNvSpPr txBox="1"/>
          <p:nvPr/>
        </p:nvSpPr>
        <p:spPr>
          <a:xfrm>
            <a:off x="400594" y="1902797"/>
            <a:ext cx="11791406" cy="4031873"/>
          </a:xfrm>
          <a:prstGeom prst="rect">
            <a:avLst/>
          </a:prstGeom>
          <a:solidFill>
            <a:schemeClr val="accent6">
              <a:lumMod val="75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prstClr val="white"/>
              </a:solidFill>
              <a:effectLst/>
              <a:uLnTx/>
              <a:uFillTx/>
              <a:latin typeface="Arial"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prstClr val="white"/>
                </a:solidFill>
                <a:latin typeface="Arial" pitchFamily="34" charset="0"/>
                <a:cs typeface="Arial"/>
              </a:rPr>
              <a:t>Members’ Local Plans Briefing Pack: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pitchFamily="34" charset="0"/>
                <a:ea typeface="+mn-ea"/>
                <a:cs typeface="Arial"/>
              </a:rPr>
              <a:t>‘Legacy’ and New Plans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a:ea typeface="+mn-ea"/>
                <a:cs typeface="Arial"/>
              </a:rPr>
              <a:t>					March 2026</a:t>
            </a:r>
            <a:endPar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4" name="Picture 3">
            <a:extLst>
              <a:ext uri="{FF2B5EF4-FFF2-40B4-BE49-F238E27FC236}">
                <a16:creationId xmlns:a16="http://schemas.microsoft.com/office/drawing/2014/main" id="{67D81A30-84DD-232E-875C-988DCA283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644" y="334206"/>
            <a:ext cx="2353680" cy="138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4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CC79-BD68-51AC-CD59-00D9ECB139F1}"/>
              </a:ext>
            </a:extLst>
          </p:cNvPr>
          <p:cNvSpPr>
            <a:spLocks noGrp="1"/>
          </p:cNvSpPr>
          <p:nvPr>
            <p:ph type="title"/>
          </p:nvPr>
        </p:nvSpPr>
        <p:spPr/>
        <p:txBody>
          <a:bodyPr>
            <a:normAutofit/>
          </a:bodyPr>
          <a:lstStyle/>
          <a:p>
            <a:r>
              <a:rPr lang="en-GB" b="1"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rPr>
              <a:t>Consultation</a:t>
            </a:r>
          </a:p>
        </p:txBody>
      </p:sp>
      <p:pic>
        <p:nvPicPr>
          <p:cNvPr id="5" name="Content Placeholder 4">
            <a:extLst>
              <a:ext uri="{FF2B5EF4-FFF2-40B4-BE49-F238E27FC236}">
                <a16:creationId xmlns:a16="http://schemas.microsoft.com/office/drawing/2014/main" id="{A7FEF20C-2F6A-CFCB-E658-EB7C9A36A0B3}"/>
              </a:ext>
            </a:extLst>
          </p:cNvPr>
          <p:cNvPicPr>
            <a:picLocks noGrp="1" noChangeAspect="1"/>
          </p:cNvPicPr>
          <p:nvPr>
            <p:ph idx="1"/>
          </p:nvPr>
        </p:nvPicPr>
        <p:blipFill>
          <a:blip r:embed="rId2"/>
          <a:stretch>
            <a:fillRect/>
          </a:stretch>
        </p:blipFill>
        <p:spPr>
          <a:xfrm>
            <a:off x="838200" y="1371599"/>
            <a:ext cx="7207052" cy="2620247"/>
          </a:xfrm>
        </p:spPr>
      </p:pic>
      <p:sp>
        <p:nvSpPr>
          <p:cNvPr id="6" name="TextBox 5">
            <a:extLst>
              <a:ext uri="{FF2B5EF4-FFF2-40B4-BE49-F238E27FC236}">
                <a16:creationId xmlns:a16="http://schemas.microsoft.com/office/drawing/2014/main" id="{4A3560EF-390D-2D16-9D10-DD4F466C7DB2}"/>
              </a:ext>
            </a:extLst>
          </p:cNvPr>
          <p:cNvSpPr txBox="1"/>
          <p:nvPr/>
        </p:nvSpPr>
        <p:spPr>
          <a:xfrm>
            <a:off x="409575" y="4184551"/>
            <a:ext cx="81534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Consultation (Regulation 18) – Rinse and Repeat</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plan goes out to the public for consultation. Residents and stakeholders are invited to comment on the options/policies and/or submit land for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Review comments</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council reviews comments and after careful consideration of the comments received and how they shape the development of the plan, publishes the next stage of the Local Plan.</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2333F4BD-91F1-ADE4-BF53-A59942AA444B}"/>
              </a:ext>
            </a:extLst>
          </p:cNvPr>
          <p:cNvSpPr txBox="1"/>
          <p:nvPr/>
        </p:nvSpPr>
        <p:spPr>
          <a:xfrm>
            <a:off x="8915400" y="1371599"/>
            <a:ext cx="3000375"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Who to engage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Communities: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community groups, parish councils, exhibitions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Neighbouring Planning Authorities: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Statement of Common Ground, Duty to Cooperate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Regulatory agencies: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Environment Agency, English Heritage, Natural England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Physical infrastructure delivery agencies</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highways authority, Highways England, utilities companies, Network Rail, public transport providers, airport operators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Social infrastructure delivery agencies: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local authority education dept, social services, primary care trust, strategic health authority, the Police, charities/NGOs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Major landowners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including the local authority itself and government departments and agencies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Housebuilders and other developers</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Minerals and waste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management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2328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9CEE1-D516-6063-4479-1AED83B8C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86DB9-B94B-A7F9-43C9-85160A710820}"/>
              </a:ext>
            </a:extLst>
          </p:cNvPr>
          <p:cNvSpPr>
            <a:spLocks noGrp="1"/>
          </p:cNvSpPr>
          <p:nvPr>
            <p:ph type="title"/>
          </p:nvPr>
        </p:nvSpPr>
        <p:spPr>
          <a:xfrm>
            <a:off x="838200" y="96926"/>
            <a:ext cx="10515600" cy="1325563"/>
          </a:xfrm>
        </p:spPr>
        <p:txBody>
          <a:bodyPr>
            <a:normAutofit/>
          </a:bodyPr>
          <a:lstStyle/>
          <a:p>
            <a:r>
              <a:rPr lang="en-GB" b="1"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rPr>
              <a:t>Consultation</a:t>
            </a:r>
          </a:p>
        </p:txBody>
      </p:sp>
      <p:pic>
        <p:nvPicPr>
          <p:cNvPr id="5" name="Content Placeholder 4">
            <a:extLst>
              <a:ext uri="{FF2B5EF4-FFF2-40B4-BE49-F238E27FC236}">
                <a16:creationId xmlns:a16="http://schemas.microsoft.com/office/drawing/2014/main" id="{F8CA4A12-3903-0825-7565-8A9CAE2E03DC}"/>
              </a:ext>
            </a:extLst>
          </p:cNvPr>
          <p:cNvPicPr>
            <a:picLocks noGrp="1" noChangeAspect="1"/>
          </p:cNvPicPr>
          <p:nvPr>
            <p:ph idx="1"/>
          </p:nvPr>
        </p:nvPicPr>
        <p:blipFill>
          <a:blip r:embed="rId2"/>
          <a:stretch>
            <a:fillRect/>
          </a:stretch>
        </p:blipFill>
        <p:spPr>
          <a:xfrm>
            <a:off x="2847975" y="1027906"/>
            <a:ext cx="7207052" cy="2620247"/>
          </a:xfrm>
        </p:spPr>
      </p:pic>
      <p:sp>
        <p:nvSpPr>
          <p:cNvPr id="6" name="TextBox 5">
            <a:extLst>
              <a:ext uri="{FF2B5EF4-FFF2-40B4-BE49-F238E27FC236}">
                <a16:creationId xmlns:a16="http://schemas.microsoft.com/office/drawing/2014/main" id="{87CF3659-EFF4-5762-8769-E7B959BF1407}"/>
              </a:ext>
            </a:extLst>
          </p:cNvPr>
          <p:cNvSpPr txBox="1"/>
          <p:nvPr/>
        </p:nvSpPr>
        <p:spPr>
          <a:xfrm>
            <a:off x="838200" y="4266847"/>
            <a:ext cx="8908161" cy="230832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are the challenges to good consultation?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Ensuring early and constructive engagement with neighbouring councils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Involving ‘hard to reach’ groups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Too often tokenistic</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Communities struggle to understand the local plan process and are late to the party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Usual Suspects / gatekeepers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Virtual = more inclusive future?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Good engagement is people and £££ heavy</a:t>
            </a:r>
          </a:p>
        </p:txBody>
      </p:sp>
      <p:sp>
        <p:nvSpPr>
          <p:cNvPr id="7" name="TextBox 6">
            <a:extLst>
              <a:ext uri="{FF2B5EF4-FFF2-40B4-BE49-F238E27FC236}">
                <a16:creationId xmlns:a16="http://schemas.microsoft.com/office/drawing/2014/main" id="{1DB7422F-2D06-7831-0EB7-8C97F340F65F}"/>
              </a:ext>
            </a:extLst>
          </p:cNvPr>
          <p:cNvSpPr txBox="1"/>
          <p:nvPr/>
        </p:nvSpPr>
        <p:spPr>
          <a:xfrm>
            <a:off x="8915400" y="1371599"/>
            <a:ext cx="3000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729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6DD3-6028-6EC1-9B8D-32798AC32F17}"/>
              </a:ext>
            </a:extLst>
          </p:cNvPr>
          <p:cNvSpPr>
            <a:spLocks noGrp="1"/>
          </p:cNvSpPr>
          <p:nvPr>
            <p:ph type="title"/>
          </p:nvPr>
        </p:nvSpPr>
        <p:spPr/>
        <p:txBody>
          <a:bodyPr>
            <a:normAutofit/>
          </a:bodyPr>
          <a:lstStyle/>
          <a:p>
            <a:r>
              <a:rPr lang="en-GB" b="1"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rPr>
              <a:t>Examination &amp; Adoption</a:t>
            </a:r>
            <a:endParaRPr lang="en-GB"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CC8632FE-95ED-7FC0-65F8-0AD0B493A547}"/>
              </a:ext>
            </a:extLst>
          </p:cNvPr>
          <p:cNvSpPr>
            <a:spLocks noGrp="1"/>
          </p:cNvSpPr>
          <p:nvPr>
            <p:ph idx="1"/>
          </p:nvPr>
        </p:nvSpPr>
        <p:spPr>
          <a:xfrm>
            <a:off x="838200" y="3689385"/>
            <a:ext cx="10515600" cy="2487578"/>
          </a:xfrm>
        </p:spPr>
        <p:txBody>
          <a:bodyPr/>
          <a:lstStyle/>
          <a:p>
            <a:r>
              <a:rPr lang="en-GB" sz="1800" b="0" i="0" u="none" strike="noStrike" baseline="0" dirty="0">
                <a:solidFill>
                  <a:srgbClr val="000000"/>
                </a:solidFill>
                <a:latin typeface="Arial" panose="020B0604020202020204" pitchFamily="34" charset="0"/>
              </a:rPr>
              <a:t>Examination in public (EIP)</a:t>
            </a:r>
          </a:p>
          <a:p>
            <a:r>
              <a:rPr lang="en-GB" sz="1800" b="0" i="0" u="none" strike="noStrike" baseline="0" dirty="0">
                <a:solidFill>
                  <a:srgbClr val="000000"/>
                </a:solidFill>
                <a:latin typeface="Arial" panose="020B0604020202020204" pitchFamily="34" charset="0"/>
              </a:rPr>
              <a:t>Planning Inspectorate</a:t>
            </a:r>
          </a:p>
          <a:p>
            <a:r>
              <a:rPr lang="en-GB" sz="1800" dirty="0">
                <a:solidFill>
                  <a:srgbClr val="000000"/>
                </a:solidFill>
                <a:latin typeface="Arial" panose="020B0604020202020204" pitchFamily="34" charset="0"/>
              </a:rPr>
              <a:t>‘</a:t>
            </a:r>
            <a:r>
              <a:rPr lang="en-GB" sz="1800" b="0" i="0" u="none" strike="noStrike" baseline="0" dirty="0">
                <a:solidFill>
                  <a:srgbClr val="000000"/>
                </a:solidFill>
                <a:latin typeface="Arial" panose="020B0604020202020204" pitchFamily="34" charset="0"/>
              </a:rPr>
              <a:t>Public’ hearing </a:t>
            </a:r>
          </a:p>
          <a:p>
            <a:r>
              <a:rPr lang="en-GB" sz="1800" b="0" i="0" u="none" strike="noStrike" baseline="0" dirty="0">
                <a:solidFill>
                  <a:srgbClr val="000000"/>
                </a:solidFill>
                <a:latin typeface="Arial" panose="020B0604020202020204" pitchFamily="34" charset="0"/>
              </a:rPr>
              <a:t>Often amendments – can mean more consultation</a:t>
            </a:r>
          </a:p>
          <a:p>
            <a:r>
              <a:rPr lang="en-GB" sz="1800" b="0" i="0" u="none" strike="noStrike" baseline="0" dirty="0">
                <a:solidFill>
                  <a:srgbClr val="000000"/>
                </a:solidFill>
                <a:latin typeface="Arial" panose="020B0604020202020204" pitchFamily="34" charset="0"/>
              </a:rPr>
              <a:t>Tests of ‘Soundness’</a:t>
            </a:r>
          </a:p>
          <a:p>
            <a:r>
              <a:rPr lang="en-GB" sz="1800" b="0" i="0" u="none" strike="noStrike" baseline="0" dirty="0">
                <a:solidFill>
                  <a:srgbClr val="000000"/>
                </a:solidFill>
                <a:latin typeface="Arial" panose="020B0604020202020204" pitchFamily="34" charset="0"/>
              </a:rPr>
              <a:t>Report –binary yes/no or withdraw</a:t>
            </a:r>
          </a:p>
          <a:p>
            <a:endParaRPr lang="en-GB" dirty="0"/>
          </a:p>
        </p:txBody>
      </p:sp>
      <p:pic>
        <p:nvPicPr>
          <p:cNvPr id="5" name="Picture 4">
            <a:extLst>
              <a:ext uri="{FF2B5EF4-FFF2-40B4-BE49-F238E27FC236}">
                <a16:creationId xmlns:a16="http://schemas.microsoft.com/office/drawing/2014/main" id="{51178BDB-364E-0D53-4105-530A133ED1AD}"/>
              </a:ext>
            </a:extLst>
          </p:cNvPr>
          <p:cNvPicPr>
            <a:picLocks noChangeAspect="1"/>
          </p:cNvPicPr>
          <p:nvPr/>
        </p:nvPicPr>
        <p:blipFill>
          <a:blip r:embed="rId2"/>
          <a:stretch>
            <a:fillRect/>
          </a:stretch>
        </p:blipFill>
        <p:spPr>
          <a:xfrm>
            <a:off x="2111271" y="1271588"/>
            <a:ext cx="7196900" cy="2417797"/>
          </a:xfrm>
          <a:prstGeom prst="rect">
            <a:avLst/>
          </a:prstGeom>
        </p:spPr>
      </p:pic>
    </p:spTree>
    <p:extLst>
      <p:ext uri="{BB962C8B-B14F-4D97-AF65-F5344CB8AC3E}">
        <p14:creationId xmlns:p14="http://schemas.microsoft.com/office/powerpoint/2010/main" val="277118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rPr>
              <a:t>Local Plan Essentials: </a:t>
            </a:r>
            <a:br>
              <a:rPr lang="en-GB" b="1"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rPr>
            </a:br>
            <a:r>
              <a:rPr lang="en-GB" b="1"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rPr>
              <a:t>A revised method</a:t>
            </a:r>
            <a:endParaRPr b="1"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vert="horz" lIns="91440" tIns="45720" rIns="91440" bIns="45720" rtlCol="0" anchor="t">
            <a:normAutofit/>
          </a:bodyPr>
          <a:lstStyle/>
          <a:p>
            <a:pPr marL="0" indent="0" algn="l">
              <a:buNone/>
            </a:pPr>
            <a:r>
              <a:rPr lang="en-GB" sz="2200" dirty="0">
                <a:latin typeface="Calibri" panose="020F0502020204030204" pitchFamily="34" charset="0"/>
                <a:ea typeface="Calibri" panose="020F0502020204030204" pitchFamily="34" charset="0"/>
                <a:cs typeface="Calibri" panose="020F0502020204030204" pitchFamily="34" charset="0"/>
              </a:rPr>
              <a:t>The ‘Standard Method’ for calculating housing need has changed too:</a:t>
            </a:r>
          </a:p>
          <a:p>
            <a:pPr marL="0" indent="0" algn="l">
              <a:buNone/>
            </a:pPr>
            <a:endParaRPr lang="en-GB" sz="2200" dirty="0">
              <a:latin typeface="Calibri" panose="020F0502020204030204" pitchFamily="34" charset="0"/>
              <a:ea typeface="Calibri" panose="020F0502020204030204" pitchFamily="34" charset="0"/>
              <a:cs typeface="Calibri" panose="020F0502020204030204" pitchFamily="34" charset="0"/>
            </a:endParaRPr>
          </a:p>
          <a:p>
            <a:r>
              <a:rPr lang="en-GB" sz="2200" dirty="0">
                <a:latin typeface="Calibri" panose="020F0502020204030204" pitchFamily="34" charset="0"/>
                <a:ea typeface="Calibri" panose="020F0502020204030204" pitchFamily="34" charset="0"/>
                <a:cs typeface="Calibri" panose="020F0502020204030204" pitchFamily="34" charset="0"/>
              </a:rPr>
              <a:t>A target of 1.5 million new homes</a:t>
            </a:r>
            <a:endParaRPr lang="en-GB" sz="2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en-GB" sz="2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Starting point a multiplier of 0.8% of existing housing stock, plus a revised affordability adjustment. </a:t>
            </a:r>
          </a:p>
          <a:p>
            <a:r>
              <a:rPr lang="en-GB" sz="2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The modified NPPF removes the previous 40% cap on any uplift above the previously adopted local plan housing figure as well as the 35% uplift that applied to the 20 largest cities. </a:t>
            </a:r>
          </a:p>
          <a:p>
            <a:r>
              <a:rPr lang="en-GB" sz="2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Applied nationally, the revised method equates to 371,541 dwellings a year, around 21</a:t>
            </a:r>
            <a:r>
              <a:rPr lang="en-GB" sz="2200" dirty="0">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2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higher than the previous </a:t>
            </a:r>
            <a:r>
              <a:rPr lang="en-GB" sz="2200" dirty="0">
                <a:highlight>
                  <a:srgbClr val="FFFFFF"/>
                </a:highlight>
                <a:latin typeface="Calibri" panose="020F0502020204030204" pitchFamily="34" charset="0"/>
                <a:ea typeface="Calibri" panose="020F0502020204030204" pitchFamily="34" charset="0"/>
                <a:cs typeface="Calibri" panose="020F0502020204030204" pitchFamily="34" charset="0"/>
              </a:rPr>
              <a:t>m</a:t>
            </a:r>
            <a:r>
              <a:rPr lang="en-GB" sz="2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ethod.</a:t>
            </a:r>
            <a:r>
              <a:rPr lang="en-GB" sz="2200" dirty="0">
                <a:latin typeface="Calibri" panose="020F0502020204030204" pitchFamily="34" charset="0"/>
                <a:ea typeface="Calibri" panose="020F0502020204030204" pitchFamily="34" charset="0"/>
                <a:cs typeface="Calibri" panose="020F0502020204030204" pitchFamily="34" charset="0"/>
              </a:rPr>
              <a:t> This figure excludes proposals for New Towns – further details for which are to follow.</a:t>
            </a:r>
            <a:endParaRPr lang="en-GB" sz="2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39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E209-CE79-A168-BC28-A40FC04830CB}"/>
              </a:ext>
            </a:extLst>
          </p:cNvPr>
          <p:cNvSpPr>
            <a:spLocks noGrp="1"/>
          </p:cNvSpPr>
          <p:nvPr>
            <p:ph type="title"/>
          </p:nvPr>
        </p:nvSpPr>
        <p:spPr>
          <a:xfrm>
            <a:off x="318655" y="215034"/>
            <a:ext cx="10515600" cy="1325563"/>
          </a:xfrm>
        </p:spPr>
        <p:txBody>
          <a:bodyPr/>
          <a:lstStyle/>
          <a:p>
            <a:pPr algn="ctr"/>
            <a:r>
              <a:rPr lang="en-GB" b="1" dirty="0">
                <a:solidFill>
                  <a:srgbClr val="006600"/>
                </a:solidFill>
              </a:rPr>
              <a:t>Housing Numbers </a:t>
            </a:r>
          </a:p>
        </p:txBody>
      </p:sp>
      <p:sp>
        <p:nvSpPr>
          <p:cNvPr id="3" name="Content Placeholder 2">
            <a:extLst>
              <a:ext uri="{FF2B5EF4-FFF2-40B4-BE49-F238E27FC236}">
                <a16:creationId xmlns:a16="http://schemas.microsoft.com/office/drawing/2014/main" id="{D51D132C-649E-9F6F-586D-89241E33CD65}"/>
              </a:ext>
            </a:extLst>
          </p:cNvPr>
          <p:cNvSpPr>
            <a:spLocks noGrp="1"/>
          </p:cNvSpPr>
          <p:nvPr>
            <p:ph idx="1"/>
          </p:nvPr>
        </p:nvSpPr>
        <p:spPr/>
        <p:txBody>
          <a:bodyPr vert="horz" lIns="91440" tIns="45720" rIns="91440" bIns="45720" rtlCol="0" anchor="t">
            <a:normAutofit/>
          </a:bodyPr>
          <a:lstStyle/>
          <a:p>
            <a:r>
              <a:rPr lang="en-GB" dirty="0"/>
              <a:t>Revised NPPF 2024: </a:t>
            </a:r>
          </a:p>
          <a:p>
            <a:pPr lvl="1"/>
            <a:r>
              <a:rPr lang="en-GB" sz="2800" dirty="0"/>
              <a:t>Standard method for calculating housing need: move to stock-based approach and mandatory starting point</a:t>
            </a:r>
            <a:endParaRPr lang="en-GB" sz="2800" dirty="0">
              <a:ea typeface="Calibri"/>
              <a:cs typeface="Calibri"/>
            </a:endParaRPr>
          </a:p>
          <a:p>
            <a:pPr lvl="1"/>
            <a:r>
              <a:rPr lang="en-GB" sz="2800" dirty="0"/>
              <a:t>Bigger numbers where affordability is acute</a:t>
            </a:r>
            <a:endParaRPr lang="en-GB" sz="2800" dirty="0">
              <a:ea typeface="Calibri"/>
              <a:cs typeface="Calibri"/>
            </a:endParaRPr>
          </a:p>
          <a:p>
            <a:pPr lvl="1"/>
            <a:r>
              <a:rPr lang="en-GB" sz="2800" dirty="0"/>
              <a:t>Many cities and urban areas saw a no change or a dip</a:t>
            </a:r>
            <a:endParaRPr lang="en-GB" sz="2800" dirty="0">
              <a:ea typeface="Calibri"/>
              <a:cs typeface="Calibri"/>
            </a:endParaRPr>
          </a:p>
          <a:p>
            <a:pPr lvl="1"/>
            <a:r>
              <a:rPr lang="en-GB" sz="2800" dirty="0"/>
              <a:t>About 2/3 of councils have a proposed increase of 200dpa</a:t>
            </a:r>
            <a:endParaRPr lang="en-GB" sz="2800" dirty="0">
              <a:ea typeface="Calibri"/>
              <a:cs typeface="Calibri"/>
            </a:endParaRPr>
          </a:p>
          <a:p>
            <a:pPr lvl="1"/>
            <a:r>
              <a:rPr lang="en-GB" sz="2800" dirty="0"/>
              <a:t>Incentives on 5-year Housing Land Supply removed </a:t>
            </a:r>
            <a:endParaRPr lang="en-GB" sz="2800" dirty="0">
              <a:ea typeface="Calibri"/>
              <a:cs typeface="Calibri"/>
            </a:endParaRPr>
          </a:p>
          <a:p>
            <a:r>
              <a:rPr lang="en-GB" dirty="0"/>
              <a:t>Get Britain building is a key economic growth driver  </a:t>
            </a:r>
            <a:endParaRPr lang="en-GB" dirty="0">
              <a:ea typeface="Calibri"/>
              <a:cs typeface="Calibri"/>
            </a:endParaRPr>
          </a:p>
          <a:p>
            <a:pPr marL="0" indent="0">
              <a:buNone/>
            </a:pPr>
            <a:endParaRPr lang="en-GB" dirty="0"/>
          </a:p>
        </p:txBody>
      </p:sp>
    </p:spTree>
    <p:extLst>
      <p:ext uri="{BB962C8B-B14F-4D97-AF65-F5344CB8AC3E}">
        <p14:creationId xmlns:p14="http://schemas.microsoft.com/office/powerpoint/2010/main" val="52129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8253-2678-0BAC-6AD8-8E22E8FC9868}"/>
              </a:ext>
            </a:extLst>
          </p:cNvPr>
          <p:cNvSpPr>
            <a:spLocks noGrp="1"/>
          </p:cNvSpPr>
          <p:nvPr>
            <p:ph type="title"/>
          </p:nvPr>
        </p:nvSpPr>
        <p:spPr>
          <a:xfrm>
            <a:off x="1471918" y="194597"/>
            <a:ext cx="9248163" cy="1612688"/>
          </a:xfrm>
        </p:spPr>
        <p:txBody>
          <a:bodyPr>
            <a:normAutofit/>
          </a:bodyPr>
          <a:lstStyle/>
          <a:p>
            <a:pPr algn="ctr"/>
            <a:r>
              <a:rPr lang="en-GB" b="1" dirty="0">
                <a:solidFill>
                  <a:srgbClr val="006600"/>
                </a:solidFill>
              </a:rPr>
              <a:t>Overview of the standard method</a:t>
            </a:r>
          </a:p>
        </p:txBody>
      </p:sp>
      <p:sp>
        <p:nvSpPr>
          <p:cNvPr id="5" name="Content Placeholder 2">
            <a:extLst>
              <a:ext uri="{FF2B5EF4-FFF2-40B4-BE49-F238E27FC236}">
                <a16:creationId xmlns:a16="http://schemas.microsoft.com/office/drawing/2014/main" id="{28210B2F-D441-2A8F-B1B4-CC8BD6BDCB2E}"/>
              </a:ext>
            </a:extLst>
          </p:cNvPr>
          <p:cNvSpPr>
            <a:spLocks noGrp="1"/>
          </p:cNvSpPr>
          <p:nvPr>
            <p:ph idx="1"/>
          </p:nvPr>
        </p:nvSpPr>
        <p:spPr>
          <a:xfrm>
            <a:off x="719138" y="1639229"/>
            <a:ext cx="10972800" cy="4949350"/>
          </a:xfrm>
        </p:spPr>
        <p:txBody>
          <a:bodyPr>
            <a:noAutofit/>
          </a:bodyPr>
          <a:lstStyle/>
          <a:p>
            <a:pPr marL="355600" lvl="1" indent="-269875"/>
            <a:endParaRPr lang="en-GB">
              <a:solidFill>
                <a:srgbClr val="333333"/>
              </a:solidFill>
            </a:endParaRPr>
          </a:p>
          <a:p>
            <a:pPr lvl="1"/>
            <a:endParaRPr lang="en-GB" sz="2000" b="0" i="0">
              <a:solidFill>
                <a:srgbClr val="444444"/>
              </a:solidFill>
              <a:effectLst/>
            </a:endParaRPr>
          </a:p>
        </p:txBody>
      </p:sp>
      <p:sp>
        <p:nvSpPr>
          <p:cNvPr id="7" name="Content Placeholder 2">
            <a:extLst>
              <a:ext uri="{FF2B5EF4-FFF2-40B4-BE49-F238E27FC236}">
                <a16:creationId xmlns:a16="http://schemas.microsoft.com/office/drawing/2014/main" id="{28722488-E2C3-E5E9-E4E5-67FBFD61C8F9}"/>
              </a:ext>
            </a:extLst>
          </p:cNvPr>
          <p:cNvSpPr txBox="1">
            <a:spLocks/>
          </p:cNvSpPr>
          <p:nvPr/>
        </p:nvSpPr>
        <p:spPr>
          <a:xfrm>
            <a:off x="609599" y="1639229"/>
            <a:ext cx="10972800" cy="4949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1" indent="-2698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333333"/>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444444"/>
              </a:solidFill>
              <a:effectLst/>
              <a:uLnTx/>
              <a:uFillTx/>
              <a:latin typeface="Calibri" panose="020F0502020204030204"/>
              <a:ea typeface="+mn-ea"/>
              <a:cs typeface="+mn-cs"/>
            </a:endParaRPr>
          </a:p>
        </p:txBody>
      </p:sp>
      <p:pic>
        <p:nvPicPr>
          <p:cNvPr id="9" name="Graphic 8" descr="Mortgage with solid fill">
            <a:extLst>
              <a:ext uri="{FF2B5EF4-FFF2-40B4-BE49-F238E27FC236}">
                <a16:creationId xmlns:a16="http://schemas.microsoft.com/office/drawing/2014/main" id="{34EEC06D-0D24-807C-37DF-8059381966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5038" y="1642834"/>
            <a:ext cx="1844749" cy="1844749"/>
          </a:xfrm>
          <a:prstGeom prst="rect">
            <a:avLst/>
          </a:prstGeom>
        </p:spPr>
      </p:pic>
      <p:pic>
        <p:nvPicPr>
          <p:cNvPr id="11" name="Graphic 10" descr="Coins outline">
            <a:extLst>
              <a:ext uri="{FF2B5EF4-FFF2-40B4-BE49-F238E27FC236}">
                <a16:creationId xmlns:a16="http://schemas.microsoft.com/office/drawing/2014/main" id="{7B845A29-A9B2-5196-2AFF-D774BAA9876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6468" y="1816313"/>
            <a:ext cx="1612687" cy="1612687"/>
          </a:xfrm>
          <a:prstGeom prst="rect">
            <a:avLst/>
          </a:prstGeom>
        </p:spPr>
      </p:pic>
      <p:pic>
        <p:nvPicPr>
          <p:cNvPr id="13" name="Graphic 12" descr="House with solid fill">
            <a:extLst>
              <a:ext uri="{FF2B5EF4-FFF2-40B4-BE49-F238E27FC236}">
                <a16:creationId xmlns:a16="http://schemas.microsoft.com/office/drawing/2014/main" id="{B1F4E2C9-A6AF-0E49-AFA9-4E0179C296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6499" y="1250617"/>
            <a:ext cx="914400" cy="914400"/>
          </a:xfrm>
          <a:prstGeom prst="rect">
            <a:avLst/>
          </a:prstGeom>
        </p:spPr>
      </p:pic>
      <p:pic>
        <p:nvPicPr>
          <p:cNvPr id="14" name="Graphic 13" descr="House with solid fill">
            <a:extLst>
              <a:ext uri="{FF2B5EF4-FFF2-40B4-BE49-F238E27FC236}">
                <a16:creationId xmlns:a16="http://schemas.microsoft.com/office/drawing/2014/main" id="{20BF96D0-77B1-6181-D38E-8C9E0DABA3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8900" y="1350085"/>
            <a:ext cx="914400" cy="914400"/>
          </a:xfrm>
          <a:prstGeom prst="rect">
            <a:avLst/>
          </a:prstGeom>
        </p:spPr>
      </p:pic>
      <p:pic>
        <p:nvPicPr>
          <p:cNvPr id="15" name="Graphic 14" descr="House with solid fill">
            <a:extLst>
              <a:ext uri="{FF2B5EF4-FFF2-40B4-BE49-F238E27FC236}">
                <a16:creationId xmlns:a16="http://schemas.microsoft.com/office/drawing/2014/main" id="{F8242266-8C91-6907-8255-4490BFC8703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5441" y="2426879"/>
            <a:ext cx="914400" cy="914400"/>
          </a:xfrm>
          <a:prstGeom prst="rect">
            <a:avLst/>
          </a:prstGeom>
        </p:spPr>
      </p:pic>
      <p:pic>
        <p:nvPicPr>
          <p:cNvPr id="16" name="Graphic 15" descr="House with solid fill">
            <a:extLst>
              <a:ext uri="{FF2B5EF4-FFF2-40B4-BE49-F238E27FC236}">
                <a16:creationId xmlns:a16="http://schemas.microsoft.com/office/drawing/2014/main" id="{B508C9D4-E5A5-B21E-5422-808C45C15D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79825" y="1877389"/>
            <a:ext cx="914400" cy="914400"/>
          </a:xfrm>
          <a:prstGeom prst="rect">
            <a:avLst/>
          </a:prstGeom>
        </p:spPr>
      </p:pic>
      <p:pic>
        <p:nvPicPr>
          <p:cNvPr id="17" name="Graphic 16" descr="House with solid fill">
            <a:extLst>
              <a:ext uri="{FF2B5EF4-FFF2-40B4-BE49-F238E27FC236}">
                <a16:creationId xmlns:a16="http://schemas.microsoft.com/office/drawing/2014/main" id="{1B8C5413-74A0-1386-2AFE-6D59A61F67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1464" y="2425551"/>
            <a:ext cx="914400" cy="914400"/>
          </a:xfrm>
          <a:prstGeom prst="rect">
            <a:avLst/>
          </a:prstGeom>
        </p:spPr>
      </p:pic>
      <p:pic>
        <p:nvPicPr>
          <p:cNvPr id="18" name="Graphic 17" descr="House with solid fill">
            <a:extLst>
              <a:ext uri="{FF2B5EF4-FFF2-40B4-BE49-F238E27FC236}">
                <a16:creationId xmlns:a16="http://schemas.microsoft.com/office/drawing/2014/main" id="{B2954B6D-C588-33C2-78C6-9C12FB8B4B4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0958" y="1768281"/>
            <a:ext cx="914400" cy="914400"/>
          </a:xfrm>
          <a:prstGeom prst="rect">
            <a:avLst/>
          </a:prstGeom>
        </p:spPr>
      </p:pic>
      <p:sp>
        <p:nvSpPr>
          <p:cNvPr id="20" name="Equals 19">
            <a:extLst>
              <a:ext uri="{FF2B5EF4-FFF2-40B4-BE49-F238E27FC236}">
                <a16:creationId xmlns:a16="http://schemas.microsoft.com/office/drawing/2014/main" id="{B2CBB40B-BA82-FB11-02BE-7A07462A30C1}"/>
              </a:ext>
            </a:extLst>
          </p:cNvPr>
          <p:cNvSpPr/>
          <p:nvPr/>
        </p:nvSpPr>
        <p:spPr>
          <a:xfrm>
            <a:off x="7654141" y="2096429"/>
            <a:ext cx="1214574" cy="1101120"/>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393951D2-77B7-6C7C-AF4E-618D60EA7697}"/>
              </a:ext>
            </a:extLst>
          </p:cNvPr>
          <p:cNvGrpSpPr/>
          <p:nvPr/>
        </p:nvGrpSpPr>
        <p:grpSpPr>
          <a:xfrm>
            <a:off x="567277" y="3924145"/>
            <a:ext cx="2420472" cy="2664434"/>
            <a:chOff x="567277" y="3924145"/>
            <a:chExt cx="2420472" cy="2482920"/>
          </a:xfrm>
        </p:grpSpPr>
        <p:sp>
          <p:nvSpPr>
            <p:cNvPr id="34" name="Freeform: Shape 33">
              <a:extLst>
                <a:ext uri="{FF2B5EF4-FFF2-40B4-BE49-F238E27FC236}">
                  <a16:creationId xmlns:a16="http://schemas.microsoft.com/office/drawing/2014/main" id="{75025F6D-8977-3E17-3277-2EF9092DABE8}"/>
                </a:ext>
              </a:extLst>
            </p:cNvPr>
            <p:cNvSpPr/>
            <p:nvPr/>
          </p:nvSpPr>
          <p:spPr>
            <a:xfrm>
              <a:off x="567277" y="3924145"/>
              <a:ext cx="2420472" cy="1209780"/>
            </a:xfrm>
            <a:custGeom>
              <a:avLst/>
              <a:gdLst>
                <a:gd name="connsiteX0" fmla="*/ 0 w 2420472"/>
                <a:gd name="connsiteY0" fmla="*/ 201634 h 1209780"/>
                <a:gd name="connsiteX1" fmla="*/ 201634 w 2420472"/>
                <a:gd name="connsiteY1" fmla="*/ 0 h 1209780"/>
                <a:gd name="connsiteX2" fmla="*/ 2218838 w 2420472"/>
                <a:gd name="connsiteY2" fmla="*/ 0 h 1209780"/>
                <a:gd name="connsiteX3" fmla="*/ 2420472 w 2420472"/>
                <a:gd name="connsiteY3" fmla="*/ 201634 h 1209780"/>
                <a:gd name="connsiteX4" fmla="*/ 2420472 w 2420472"/>
                <a:gd name="connsiteY4" fmla="*/ 1008146 h 1209780"/>
                <a:gd name="connsiteX5" fmla="*/ 2218838 w 2420472"/>
                <a:gd name="connsiteY5" fmla="*/ 1209780 h 1209780"/>
                <a:gd name="connsiteX6" fmla="*/ 201634 w 2420472"/>
                <a:gd name="connsiteY6" fmla="*/ 1209780 h 1209780"/>
                <a:gd name="connsiteX7" fmla="*/ 0 w 2420472"/>
                <a:gd name="connsiteY7" fmla="*/ 1008146 h 1209780"/>
                <a:gd name="connsiteX8" fmla="*/ 0 w 2420472"/>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472" h="1209780">
                  <a:moveTo>
                    <a:pt x="0" y="201634"/>
                  </a:moveTo>
                  <a:cubicBezTo>
                    <a:pt x="0" y="90275"/>
                    <a:pt x="90275" y="0"/>
                    <a:pt x="201634" y="0"/>
                  </a:cubicBezTo>
                  <a:lnTo>
                    <a:pt x="2218838" y="0"/>
                  </a:lnTo>
                  <a:cubicBezTo>
                    <a:pt x="2330197" y="0"/>
                    <a:pt x="2420472" y="90275"/>
                    <a:pt x="2420472" y="201634"/>
                  </a:cubicBezTo>
                  <a:lnTo>
                    <a:pt x="2420472" y="1008146"/>
                  </a:lnTo>
                  <a:cubicBezTo>
                    <a:pt x="2420472" y="1119505"/>
                    <a:pt x="2330197" y="1209780"/>
                    <a:pt x="2218838" y="1209780"/>
                  </a:cubicBezTo>
                  <a:lnTo>
                    <a:pt x="201634" y="1209780"/>
                  </a:lnTo>
                  <a:cubicBezTo>
                    <a:pt x="90275" y="1209780"/>
                    <a:pt x="0" y="1119505"/>
                    <a:pt x="0" y="1008146"/>
                  </a:cubicBezTo>
                  <a:lnTo>
                    <a:pt x="0" y="201634"/>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877" tIns="142877" rIns="142877" bIns="142877"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Baseline number of homes (Per annum)</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DF4639B-7A5D-EC53-AC14-FD7F922B3FDB}"/>
                </a:ext>
              </a:extLst>
            </p:cNvPr>
            <p:cNvSpPr/>
            <p:nvPr/>
          </p:nvSpPr>
          <p:spPr>
            <a:xfrm>
              <a:off x="567277" y="5197285"/>
              <a:ext cx="2420472" cy="1209780"/>
            </a:xfrm>
            <a:custGeom>
              <a:avLst/>
              <a:gdLst>
                <a:gd name="connsiteX0" fmla="*/ 0 w 2420472"/>
                <a:gd name="connsiteY0" fmla="*/ 201634 h 1209780"/>
                <a:gd name="connsiteX1" fmla="*/ 201634 w 2420472"/>
                <a:gd name="connsiteY1" fmla="*/ 0 h 1209780"/>
                <a:gd name="connsiteX2" fmla="*/ 2218838 w 2420472"/>
                <a:gd name="connsiteY2" fmla="*/ 0 h 1209780"/>
                <a:gd name="connsiteX3" fmla="*/ 2420472 w 2420472"/>
                <a:gd name="connsiteY3" fmla="*/ 201634 h 1209780"/>
                <a:gd name="connsiteX4" fmla="*/ 2420472 w 2420472"/>
                <a:gd name="connsiteY4" fmla="*/ 1008146 h 1209780"/>
                <a:gd name="connsiteX5" fmla="*/ 2218838 w 2420472"/>
                <a:gd name="connsiteY5" fmla="*/ 1209780 h 1209780"/>
                <a:gd name="connsiteX6" fmla="*/ 201634 w 2420472"/>
                <a:gd name="connsiteY6" fmla="*/ 1209780 h 1209780"/>
                <a:gd name="connsiteX7" fmla="*/ 0 w 2420472"/>
                <a:gd name="connsiteY7" fmla="*/ 1008146 h 1209780"/>
                <a:gd name="connsiteX8" fmla="*/ 0 w 2420472"/>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472" h="1209780">
                  <a:moveTo>
                    <a:pt x="0" y="201634"/>
                  </a:moveTo>
                  <a:cubicBezTo>
                    <a:pt x="0" y="90275"/>
                    <a:pt x="90275" y="0"/>
                    <a:pt x="201634" y="0"/>
                  </a:cubicBezTo>
                  <a:lnTo>
                    <a:pt x="2218838" y="0"/>
                  </a:lnTo>
                  <a:cubicBezTo>
                    <a:pt x="2330197" y="0"/>
                    <a:pt x="2420472" y="90275"/>
                    <a:pt x="2420472" y="201634"/>
                  </a:cubicBezTo>
                  <a:lnTo>
                    <a:pt x="2420472" y="1008146"/>
                  </a:lnTo>
                  <a:cubicBezTo>
                    <a:pt x="2420472" y="1119505"/>
                    <a:pt x="2330197" y="1209780"/>
                    <a:pt x="2218838" y="1209780"/>
                  </a:cubicBezTo>
                  <a:lnTo>
                    <a:pt x="201634" y="1209780"/>
                  </a:lnTo>
                  <a:cubicBezTo>
                    <a:pt x="90275" y="1209780"/>
                    <a:pt x="0" y="1119505"/>
                    <a:pt x="0" y="1008146"/>
                  </a:cubicBezTo>
                  <a:lnTo>
                    <a:pt x="0" y="201634"/>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877" tIns="142877" rIns="142877" bIns="142877"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Calculated as 0.8% of existing housing stock</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D20CF44C-C81E-0E31-A6FF-7B32CAB6AA74}"/>
              </a:ext>
            </a:extLst>
          </p:cNvPr>
          <p:cNvGrpSpPr/>
          <p:nvPr/>
        </p:nvGrpSpPr>
        <p:grpSpPr>
          <a:xfrm>
            <a:off x="4033548" y="3846538"/>
            <a:ext cx="3698526" cy="2681752"/>
            <a:chOff x="3784767" y="4064227"/>
            <a:chExt cx="3698526" cy="2276899"/>
          </a:xfrm>
        </p:grpSpPr>
        <p:sp>
          <p:nvSpPr>
            <p:cNvPr id="37" name="Freeform: Shape 36">
              <a:extLst>
                <a:ext uri="{FF2B5EF4-FFF2-40B4-BE49-F238E27FC236}">
                  <a16:creationId xmlns:a16="http://schemas.microsoft.com/office/drawing/2014/main" id="{B3F4A087-2A75-2DAC-69E8-2307FC3F45DD}"/>
                </a:ext>
              </a:extLst>
            </p:cNvPr>
            <p:cNvSpPr/>
            <p:nvPr/>
          </p:nvSpPr>
          <p:spPr>
            <a:xfrm>
              <a:off x="3784767" y="4064227"/>
              <a:ext cx="3698526" cy="740790"/>
            </a:xfrm>
            <a:custGeom>
              <a:avLst/>
              <a:gdLst>
                <a:gd name="connsiteX0" fmla="*/ 0 w 3698526"/>
                <a:gd name="connsiteY0" fmla="*/ 185863 h 1115156"/>
                <a:gd name="connsiteX1" fmla="*/ 185863 w 3698526"/>
                <a:gd name="connsiteY1" fmla="*/ 0 h 1115156"/>
                <a:gd name="connsiteX2" fmla="*/ 3512663 w 3698526"/>
                <a:gd name="connsiteY2" fmla="*/ 0 h 1115156"/>
                <a:gd name="connsiteX3" fmla="*/ 3698526 w 3698526"/>
                <a:gd name="connsiteY3" fmla="*/ 185863 h 1115156"/>
                <a:gd name="connsiteX4" fmla="*/ 3698526 w 3698526"/>
                <a:gd name="connsiteY4" fmla="*/ 929293 h 1115156"/>
                <a:gd name="connsiteX5" fmla="*/ 3512663 w 3698526"/>
                <a:gd name="connsiteY5" fmla="*/ 1115156 h 1115156"/>
                <a:gd name="connsiteX6" fmla="*/ 185863 w 3698526"/>
                <a:gd name="connsiteY6" fmla="*/ 1115156 h 1115156"/>
                <a:gd name="connsiteX7" fmla="*/ 0 w 3698526"/>
                <a:gd name="connsiteY7" fmla="*/ 929293 h 1115156"/>
                <a:gd name="connsiteX8" fmla="*/ 0 w 3698526"/>
                <a:gd name="connsiteY8" fmla="*/ 185863 h 11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8526" h="1115156">
                  <a:moveTo>
                    <a:pt x="0" y="185863"/>
                  </a:moveTo>
                  <a:cubicBezTo>
                    <a:pt x="0" y="83214"/>
                    <a:pt x="83214" y="0"/>
                    <a:pt x="185863" y="0"/>
                  </a:cubicBezTo>
                  <a:lnTo>
                    <a:pt x="3512663" y="0"/>
                  </a:lnTo>
                  <a:cubicBezTo>
                    <a:pt x="3615312" y="0"/>
                    <a:pt x="3698526" y="83214"/>
                    <a:pt x="3698526" y="185863"/>
                  </a:cubicBezTo>
                  <a:lnTo>
                    <a:pt x="3698526" y="929293"/>
                  </a:lnTo>
                  <a:cubicBezTo>
                    <a:pt x="3698526" y="1031942"/>
                    <a:pt x="3615312" y="1115156"/>
                    <a:pt x="3512663" y="1115156"/>
                  </a:cubicBezTo>
                  <a:lnTo>
                    <a:pt x="185863" y="1115156"/>
                  </a:lnTo>
                  <a:cubicBezTo>
                    <a:pt x="83214" y="1115156"/>
                    <a:pt x="0" y="1031942"/>
                    <a:pt x="0" y="929293"/>
                  </a:cubicBezTo>
                  <a:lnTo>
                    <a:pt x="0" y="185863"/>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877" tIns="145877" rIns="145877" bIns="14587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Affordability adjustment</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3E9CC8-C85B-61E9-406A-B56A06537520}"/>
                </a:ext>
              </a:extLst>
            </p:cNvPr>
            <p:cNvSpPr/>
            <p:nvPr/>
          </p:nvSpPr>
          <p:spPr>
            <a:xfrm>
              <a:off x="3784767" y="4971899"/>
              <a:ext cx="3698526" cy="1369227"/>
            </a:xfrm>
            <a:custGeom>
              <a:avLst/>
              <a:gdLst>
                <a:gd name="connsiteX0" fmla="*/ 0 w 3698526"/>
                <a:gd name="connsiteY0" fmla="*/ 185863 h 1115156"/>
                <a:gd name="connsiteX1" fmla="*/ 185863 w 3698526"/>
                <a:gd name="connsiteY1" fmla="*/ 0 h 1115156"/>
                <a:gd name="connsiteX2" fmla="*/ 3512663 w 3698526"/>
                <a:gd name="connsiteY2" fmla="*/ 0 h 1115156"/>
                <a:gd name="connsiteX3" fmla="*/ 3698526 w 3698526"/>
                <a:gd name="connsiteY3" fmla="*/ 185863 h 1115156"/>
                <a:gd name="connsiteX4" fmla="*/ 3698526 w 3698526"/>
                <a:gd name="connsiteY4" fmla="*/ 929293 h 1115156"/>
                <a:gd name="connsiteX5" fmla="*/ 3512663 w 3698526"/>
                <a:gd name="connsiteY5" fmla="*/ 1115156 h 1115156"/>
                <a:gd name="connsiteX6" fmla="*/ 185863 w 3698526"/>
                <a:gd name="connsiteY6" fmla="*/ 1115156 h 1115156"/>
                <a:gd name="connsiteX7" fmla="*/ 0 w 3698526"/>
                <a:gd name="connsiteY7" fmla="*/ 929293 h 1115156"/>
                <a:gd name="connsiteX8" fmla="*/ 0 w 3698526"/>
                <a:gd name="connsiteY8" fmla="*/ 185863 h 11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8526" h="1115156">
                  <a:moveTo>
                    <a:pt x="0" y="185863"/>
                  </a:moveTo>
                  <a:cubicBezTo>
                    <a:pt x="0" y="83214"/>
                    <a:pt x="83214" y="0"/>
                    <a:pt x="185863" y="0"/>
                  </a:cubicBezTo>
                  <a:lnTo>
                    <a:pt x="3512663" y="0"/>
                  </a:lnTo>
                  <a:cubicBezTo>
                    <a:pt x="3615312" y="0"/>
                    <a:pt x="3698526" y="83214"/>
                    <a:pt x="3698526" y="185863"/>
                  </a:cubicBezTo>
                  <a:lnTo>
                    <a:pt x="3698526" y="929293"/>
                  </a:lnTo>
                  <a:cubicBezTo>
                    <a:pt x="3698526" y="1031942"/>
                    <a:pt x="3615312" y="1115156"/>
                    <a:pt x="3512663" y="1115156"/>
                  </a:cubicBezTo>
                  <a:lnTo>
                    <a:pt x="185863" y="1115156"/>
                  </a:lnTo>
                  <a:cubicBezTo>
                    <a:pt x="83214" y="1115156"/>
                    <a:pt x="0" y="1031942"/>
                    <a:pt x="0" y="929293"/>
                  </a:cubicBezTo>
                  <a:lnTo>
                    <a:pt x="0" y="185863"/>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37" tIns="130637" rIns="130637" bIns="130637"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Using an affordability ratio based on median house prices and intermediate workplace earnings in your area plus a multiplier </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 name="Freeform: Shape 31">
            <a:extLst>
              <a:ext uri="{FF2B5EF4-FFF2-40B4-BE49-F238E27FC236}">
                <a16:creationId xmlns:a16="http://schemas.microsoft.com/office/drawing/2014/main" id="{7F8A1B90-C0B4-5D08-1912-A39834A02876}"/>
              </a:ext>
            </a:extLst>
          </p:cNvPr>
          <p:cNvSpPr/>
          <p:nvPr/>
        </p:nvSpPr>
        <p:spPr>
          <a:xfrm>
            <a:off x="9071166" y="3892344"/>
            <a:ext cx="2430980" cy="870607"/>
          </a:xfrm>
          <a:custGeom>
            <a:avLst/>
            <a:gdLst>
              <a:gd name="connsiteX0" fmla="*/ 0 w 2294528"/>
              <a:gd name="connsiteY0" fmla="*/ 134655 h 807915"/>
              <a:gd name="connsiteX1" fmla="*/ 134655 w 2294528"/>
              <a:gd name="connsiteY1" fmla="*/ 0 h 807915"/>
              <a:gd name="connsiteX2" fmla="*/ 2159873 w 2294528"/>
              <a:gd name="connsiteY2" fmla="*/ 0 h 807915"/>
              <a:gd name="connsiteX3" fmla="*/ 2294528 w 2294528"/>
              <a:gd name="connsiteY3" fmla="*/ 134655 h 807915"/>
              <a:gd name="connsiteX4" fmla="*/ 2294528 w 2294528"/>
              <a:gd name="connsiteY4" fmla="*/ 673260 h 807915"/>
              <a:gd name="connsiteX5" fmla="*/ 2159873 w 2294528"/>
              <a:gd name="connsiteY5" fmla="*/ 807915 h 807915"/>
              <a:gd name="connsiteX6" fmla="*/ 134655 w 2294528"/>
              <a:gd name="connsiteY6" fmla="*/ 807915 h 807915"/>
              <a:gd name="connsiteX7" fmla="*/ 0 w 2294528"/>
              <a:gd name="connsiteY7" fmla="*/ 673260 h 807915"/>
              <a:gd name="connsiteX8" fmla="*/ 0 w 2294528"/>
              <a:gd name="connsiteY8" fmla="*/ 134655 h 80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528" h="807915">
                <a:moveTo>
                  <a:pt x="0" y="134655"/>
                </a:moveTo>
                <a:cubicBezTo>
                  <a:pt x="0" y="60287"/>
                  <a:pt x="60287" y="0"/>
                  <a:pt x="134655" y="0"/>
                </a:cubicBezTo>
                <a:lnTo>
                  <a:pt x="2159873" y="0"/>
                </a:lnTo>
                <a:cubicBezTo>
                  <a:pt x="2234241" y="0"/>
                  <a:pt x="2294528" y="60287"/>
                  <a:pt x="2294528" y="134655"/>
                </a:cubicBezTo>
                <a:lnTo>
                  <a:pt x="2294528" y="673260"/>
                </a:lnTo>
                <a:cubicBezTo>
                  <a:pt x="2294528" y="747628"/>
                  <a:pt x="2234241" y="807915"/>
                  <a:pt x="2159873" y="807915"/>
                </a:cubicBezTo>
                <a:lnTo>
                  <a:pt x="134655" y="807915"/>
                </a:lnTo>
                <a:cubicBezTo>
                  <a:pt x="60287" y="807915"/>
                  <a:pt x="0" y="747628"/>
                  <a:pt x="0" y="673260"/>
                </a:cubicBezTo>
                <a:lnTo>
                  <a:pt x="0" y="134655"/>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639" tIns="115639" rIns="115639" bIns="115639"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Local housing need </a:t>
            </a:r>
          </a:p>
        </p:txBody>
      </p:sp>
      <p:sp>
        <p:nvSpPr>
          <p:cNvPr id="40" name="Freeform: Shape 39">
            <a:extLst>
              <a:ext uri="{FF2B5EF4-FFF2-40B4-BE49-F238E27FC236}">
                <a16:creationId xmlns:a16="http://schemas.microsoft.com/office/drawing/2014/main" id="{738EBC7D-4378-5656-9D59-8E68555B7146}"/>
              </a:ext>
            </a:extLst>
          </p:cNvPr>
          <p:cNvSpPr/>
          <p:nvPr/>
        </p:nvSpPr>
        <p:spPr>
          <a:xfrm>
            <a:off x="9070610" y="5064552"/>
            <a:ext cx="2430980" cy="1382471"/>
          </a:xfrm>
          <a:custGeom>
            <a:avLst/>
            <a:gdLst>
              <a:gd name="connsiteX0" fmla="*/ 0 w 2294528"/>
              <a:gd name="connsiteY0" fmla="*/ 134655 h 807915"/>
              <a:gd name="connsiteX1" fmla="*/ 134655 w 2294528"/>
              <a:gd name="connsiteY1" fmla="*/ 0 h 807915"/>
              <a:gd name="connsiteX2" fmla="*/ 2159873 w 2294528"/>
              <a:gd name="connsiteY2" fmla="*/ 0 h 807915"/>
              <a:gd name="connsiteX3" fmla="*/ 2294528 w 2294528"/>
              <a:gd name="connsiteY3" fmla="*/ 134655 h 807915"/>
              <a:gd name="connsiteX4" fmla="*/ 2294528 w 2294528"/>
              <a:gd name="connsiteY4" fmla="*/ 673260 h 807915"/>
              <a:gd name="connsiteX5" fmla="*/ 2159873 w 2294528"/>
              <a:gd name="connsiteY5" fmla="*/ 807915 h 807915"/>
              <a:gd name="connsiteX6" fmla="*/ 134655 w 2294528"/>
              <a:gd name="connsiteY6" fmla="*/ 807915 h 807915"/>
              <a:gd name="connsiteX7" fmla="*/ 0 w 2294528"/>
              <a:gd name="connsiteY7" fmla="*/ 673260 h 807915"/>
              <a:gd name="connsiteX8" fmla="*/ 0 w 2294528"/>
              <a:gd name="connsiteY8" fmla="*/ 134655 h 80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528" h="807915">
                <a:moveTo>
                  <a:pt x="0" y="134655"/>
                </a:moveTo>
                <a:cubicBezTo>
                  <a:pt x="0" y="60287"/>
                  <a:pt x="60287" y="0"/>
                  <a:pt x="134655" y="0"/>
                </a:cubicBezTo>
                <a:lnTo>
                  <a:pt x="2159873" y="0"/>
                </a:lnTo>
                <a:cubicBezTo>
                  <a:pt x="2234241" y="0"/>
                  <a:pt x="2294528" y="60287"/>
                  <a:pt x="2294528" y="134655"/>
                </a:cubicBezTo>
                <a:lnTo>
                  <a:pt x="2294528" y="673260"/>
                </a:lnTo>
                <a:cubicBezTo>
                  <a:pt x="2294528" y="747628"/>
                  <a:pt x="2234241" y="807915"/>
                  <a:pt x="2159873" y="807915"/>
                </a:cubicBezTo>
                <a:lnTo>
                  <a:pt x="134655" y="807915"/>
                </a:lnTo>
                <a:cubicBezTo>
                  <a:pt x="60287" y="807915"/>
                  <a:pt x="0" y="747628"/>
                  <a:pt x="0" y="673260"/>
                </a:cubicBezTo>
                <a:lnTo>
                  <a:pt x="0" y="134655"/>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639" tIns="115639" rIns="115639" bIns="115639"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Unconstrained assessment of demand</a:t>
            </a:r>
          </a:p>
        </p:txBody>
      </p:sp>
      <p:pic>
        <p:nvPicPr>
          <p:cNvPr id="41" name="Graphic 40" descr="House with solid fill">
            <a:extLst>
              <a:ext uri="{FF2B5EF4-FFF2-40B4-BE49-F238E27FC236}">
                <a16:creationId xmlns:a16="http://schemas.microsoft.com/office/drawing/2014/main" id="{C55595BA-0D8A-E766-AE85-5800535AA4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0791" y="2440082"/>
            <a:ext cx="914400" cy="914400"/>
          </a:xfrm>
          <a:prstGeom prst="rect">
            <a:avLst/>
          </a:prstGeom>
        </p:spPr>
      </p:pic>
      <p:sp>
        <p:nvSpPr>
          <p:cNvPr id="43" name="Multiplication Sign 42">
            <a:extLst>
              <a:ext uri="{FF2B5EF4-FFF2-40B4-BE49-F238E27FC236}">
                <a16:creationId xmlns:a16="http://schemas.microsoft.com/office/drawing/2014/main" id="{5348F703-9930-F973-C072-4DBC39A41FF1}"/>
              </a:ext>
            </a:extLst>
          </p:cNvPr>
          <p:cNvSpPr/>
          <p:nvPr/>
        </p:nvSpPr>
        <p:spPr>
          <a:xfrm>
            <a:off x="3008110" y="2119674"/>
            <a:ext cx="1285768" cy="1184136"/>
          </a:xfrm>
          <a:prstGeom prst="mathMultiply">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163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8253-2678-0BAC-6AD8-8E22E8FC9868}"/>
              </a:ext>
            </a:extLst>
          </p:cNvPr>
          <p:cNvSpPr>
            <a:spLocks noGrp="1"/>
          </p:cNvSpPr>
          <p:nvPr>
            <p:ph type="title"/>
          </p:nvPr>
        </p:nvSpPr>
        <p:spPr>
          <a:xfrm>
            <a:off x="423134" y="796065"/>
            <a:ext cx="11625430" cy="1871831"/>
          </a:xfrm>
        </p:spPr>
        <p:txBody>
          <a:bodyPr vert="horz" lIns="91440" tIns="45720" rIns="91440" bIns="45720" rtlCol="0" anchor="ctr">
            <a:noAutofit/>
          </a:bodyPr>
          <a:lstStyle/>
          <a:p>
            <a:pPr marL="182563" indent="269875" defTabSz="808038">
              <a:tabLst>
                <a:tab pos="5018088" algn="l"/>
                <a:tab pos="6102350" algn="l"/>
              </a:tabLst>
            </a:pPr>
            <a:r>
              <a:rPr lang="en-GB" b="1"/>
              <a:t>Housing need	Vs 	Housing requirement</a:t>
            </a:r>
          </a:p>
        </p:txBody>
      </p:sp>
      <p:graphicFrame>
        <p:nvGraphicFramePr>
          <p:cNvPr id="13" name="Content Placeholder 2">
            <a:extLst>
              <a:ext uri="{FF2B5EF4-FFF2-40B4-BE49-F238E27FC236}">
                <a16:creationId xmlns:a16="http://schemas.microsoft.com/office/drawing/2014/main" id="{2BFB8106-9767-6155-EA52-5E28A8E9AE8D}"/>
              </a:ext>
            </a:extLst>
          </p:cNvPr>
          <p:cNvGraphicFramePr>
            <a:graphicFrameLocks noGrp="1"/>
          </p:cNvGraphicFramePr>
          <p:nvPr>
            <p:ph idx="1"/>
          </p:nvPr>
        </p:nvGraphicFramePr>
        <p:xfrm>
          <a:off x="709108" y="1570616"/>
          <a:ext cx="11059758" cy="4197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25BF2BD-7791-1F9D-CE80-93DAE76BAFB6}"/>
              </a:ext>
            </a:extLst>
          </p:cNvPr>
          <p:cNvSpPr txBox="1"/>
          <p:nvPr/>
        </p:nvSpPr>
        <p:spPr>
          <a:xfrm>
            <a:off x="862863" y="5291118"/>
            <a:ext cx="38189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rPr>
              <a:t>Unconstrained assessment of demand</a:t>
            </a:r>
            <a:endParaRPr kumimoji="0" lang="en-GB"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250BD7-8496-43A3-6502-03629CEF9E4D}"/>
              </a:ext>
            </a:extLst>
          </p:cNvPr>
          <p:cNvSpPr txBox="1"/>
          <p:nvPr/>
        </p:nvSpPr>
        <p:spPr>
          <a:xfrm>
            <a:off x="6235849" y="5279754"/>
            <a:ext cx="5036372" cy="1384995"/>
          </a:xfrm>
          <a:prstGeom prst="rect">
            <a:avLst/>
          </a:prstGeom>
          <a:noFill/>
        </p:spPr>
        <p:txBody>
          <a:bodyPr wrap="square" rtlCol="0">
            <a:spAutoFit/>
          </a:bodyPr>
          <a:lstStyle>
            <a:defPPr>
              <a:defRPr lang="en-US"/>
            </a:defPPr>
            <a:lvl1pPr algn="ctr">
              <a:defRPr sz="2400" b="1">
                <a:ea typeface="Calibri" panose="020F0502020204030204" pitchFamily="34" charset="0"/>
              </a:defRPr>
            </a:lvl1p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panose="020F0502020204030204"/>
                <a:ea typeface="+mn-ea"/>
                <a:cs typeface="+mn-cs"/>
              </a:rPr>
              <a:t>Deliverable target set through local planning processes.</a:t>
            </a:r>
          </a:p>
        </p:txBody>
      </p:sp>
    </p:spTree>
    <p:extLst>
      <p:ext uri="{BB962C8B-B14F-4D97-AF65-F5344CB8AC3E}">
        <p14:creationId xmlns:p14="http://schemas.microsoft.com/office/powerpoint/2010/main" val="116073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7B4C-6D5C-E35A-A179-D988361064FC}"/>
              </a:ext>
            </a:extLst>
          </p:cNvPr>
          <p:cNvSpPr>
            <a:spLocks noGrp="1"/>
          </p:cNvSpPr>
          <p:nvPr>
            <p:ph type="title"/>
          </p:nvPr>
        </p:nvSpPr>
        <p:spPr>
          <a:xfrm>
            <a:off x="838200" y="2766218"/>
            <a:ext cx="10515600" cy="1325563"/>
          </a:xfrm>
        </p:spPr>
        <p:txBody>
          <a:bodyPr/>
          <a:lstStyle/>
          <a:p>
            <a:pPr algn="ctr"/>
            <a:r>
              <a:rPr lang="en-GB" b="1" dirty="0">
                <a:solidFill>
                  <a:srgbClr val="006600"/>
                </a:solidFill>
              </a:rPr>
              <a:t>New System Local Plans</a:t>
            </a:r>
          </a:p>
        </p:txBody>
      </p:sp>
    </p:spTree>
    <p:extLst>
      <p:ext uri="{BB962C8B-B14F-4D97-AF65-F5344CB8AC3E}">
        <p14:creationId xmlns:p14="http://schemas.microsoft.com/office/powerpoint/2010/main" val="2654783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E209-CE79-A168-BC28-A40FC04830CB}"/>
              </a:ext>
            </a:extLst>
          </p:cNvPr>
          <p:cNvSpPr>
            <a:spLocks noGrp="1"/>
          </p:cNvSpPr>
          <p:nvPr>
            <p:ph type="title"/>
          </p:nvPr>
        </p:nvSpPr>
        <p:spPr>
          <a:xfrm>
            <a:off x="354045" y="264824"/>
            <a:ext cx="10515600" cy="1325563"/>
          </a:xfrm>
        </p:spPr>
        <p:txBody>
          <a:bodyPr/>
          <a:lstStyle/>
          <a:p>
            <a:r>
              <a:rPr lang="en-GB" b="1" dirty="0"/>
              <a:t>               	</a:t>
            </a:r>
            <a:r>
              <a:rPr lang="en-GB" b="1" dirty="0">
                <a:solidFill>
                  <a:srgbClr val="006600"/>
                </a:solidFill>
              </a:rPr>
              <a:t>New System Local Plans</a:t>
            </a:r>
          </a:p>
        </p:txBody>
      </p:sp>
      <p:sp>
        <p:nvSpPr>
          <p:cNvPr id="6" name="Content Placeholder 5">
            <a:extLst>
              <a:ext uri="{FF2B5EF4-FFF2-40B4-BE49-F238E27FC236}">
                <a16:creationId xmlns:a16="http://schemas.microsoft.com/office/drawing/2014/main" id="{458EF6BE-B79D-1B5F-BB1A-2C631F40DBAF}"/>
              </a:ext>
            </a:extLst>
          </p:cNvPr>
          <p:cNvSpPr>
            <a:spLocks noGrp="1"/>
          </p:cNvSpPr>
          <p:nvPr>
            <p:ph idx="1"/>
          </p:nvPr>
        </p:nvSpPr>
        <p:spPr>
          <a:xfrm>
            <a:off x="838200" y="1479261"/>
            <a:ext cx="6786418" cy="5101792"/>
          </a:xfrm>
        </p:spPr>
        <p:txBody>
          <a:bodyPr vert="horz" lIns="91440" tIns="45720" rIns="91440" bIns="45720" rtlCol="0" anchor="t">
            <a:noAutofit/>
          </a:bodyPr>
          <a:lstStyle/>
          <a:p>
            <a:r>
              <a:rPr lang="en-US" sz="2000" dirty="0">
                <a:cs typeface="Arial"/>
              </a:rPr>
              <a:t>Focus on ‘speeding up’, ‘streamlining’, ‘</a:t>
            </a:r>
            <a:r>
              <a:rPr lang="en-US" sz="2000" dirty="0" err="1">
                <a:cs typeface="Arial"/>
              </a:rPr>
              <a:t>modernising</a:t>
            </a:r>
            <a:r>
              <a:rPr lang="en-US" sz="2000" dirty="0">
                <a:cs typeface="Arial"/>
              </a:rPr>
              <a:t>’</a:t>
            </a:r>
            <a:endParaRPr lang="en-US" sz="2000" dirty="0"/>
          </a:p>
          <a:p>
            <a:r>
              <a:rPr lang="en-US" sz="2000" dirty="0">
                <a:cs typeface="Arial"/>
              </a:rPr>
              <a:t>Development focus: infrastructure, housing - ambitious</a:t>
            </a:r>
            <a:endParaRPr lang="en-US" sz="2000" dirty="0"/>
          </a:p>
          <a:p>
            <a:r>
              <a:rPr lang="en-US" sz="2000" dirty="0">
                <a:cs typeface="Arial"/>
              </a:rPr>
              <a:t>The system: targets, performance, ‘removing blockers’ </a:t>
            </a:r>
            <a:endParaRPr lang="en-US" sz="2000" dirty="0"/>
          </a:p>
          <a:p>
            <a:r>
              <a:rPr lang="en-US" sz="2000" dirty="0">
                <a:cs typeface="Arial"/>
              </a:rPr>
              <a:t>Updated National Planning Policy Framework (NPPF) – bigger housing numbers</a:t>
            </a:r>
            <a:endParaRPr lang="en-US" sz="2000" dirty="0"/>
          </a:p>
          <a:p>
            <a:r>
              <a:rPr lang="en-US" sz="2000" dirty="0">
                <a:cs typeface="Arial"/>
              </a:rPr>
              <a:t>Local Plan = control. Less than half of councils have up to date local plans.  Impact on decision making?</a:t>
            </a:r>
            <a:endParaRPr lang="en-US" sz="2000" dirty="0">
              <a:ea typeface="Calibri" panose="020F0502020204030204"/>
              <a:cs typeface="Calibri" panose="020F0502020204030204"/>
            </a:endParaRPr>
          </a:p>
          <a:p>
            <a:r>
              <a:rPr lang="en-US" sz="2000" dirty="0">
                <a:ea typeface="Calibri"/>
                <a:cs typeface="Arial"/>
              </a:rPr>
              <a:t>More and more Ministerial interventions (Spelthorne, South Tyneside, Stockport, Solihull, Bucks)</a:t>
            </a:r>
            <a:endParaRPr lang="en-US" sz="2000" dirty="0">
              <a:cs typeface="Arial"/>
            </a:endParaRPr>
          </a:p>
          <a:p>
            <a:r>
              <a:rPr lang="en-US" sz="2000" dirty="0">
                <a:cs typeface="Arial"/>
              </a:rPr>
              <a:t>Planning reform – speeding things up, simplifying, easier to keep up-to-date, responsive</a:t>
            </a:r>
            <a:endParaRPr lang="en-US" sz="2000" dirty="0">
              <a:ea typeface="Calibri"/>
              <a:cs typeface="Calibri"/>
            </a:endParaRPr>
          </a:p>
          <a:p>
            <a:r>
              <a:rPr lang="en-US" sz="2000" dirty="0">
                <a:cs typeface="Arial"/>
              </a:rPr>
              <a:t>So, big push to get local plan up-to-date.</a:t>
            </a:r>
            <a:r>
              <a:rPr lang="en-US" sz="2600" dirty="0">
                <a:cs typeface="Arial"/>
              </a:rPr>
              <a:t> </a:t>
            </a:r>
            <a:endParaRPr lang="en-US" sz="2600" dirty="0">
              <a:latin typeface="Arial"/>
              <a:cs typeface="Arial"/>
            </a:endParaRPr>
          </a:p>
          <a:p>
            <a:pPr marL="0" indent="0">
              <a:buNone/>
            </a:pPr>
            <a:endParaRPr lang="en-US" sz="2600" dirty="0">
              <a:latin typeface="Arial"/>
              <a:cs typeface="Arial"/>
            </a:endParaRPr>
          </a:p>
          <a:p>
            <a:endParaRPr lang="en-US" sz="2600" dirty="0">
              <a:latin typeface="Arial"/>
              <a:cs typeface="Arial"/>
            </a:endParaRPr>
          </a:p>
        </p:txBody>
      </p:sp>
      <p:pic>
        <p:nvPicPr>
          <p:cNvPr id="3" name="Picture 2" descr="A map of england with red and green colors&#10;&#10;AI-generated content may be incorrect.">
            <a:extLst>
              <a:ext uri="{FF2B5EF4-FFF2-40B4-BE49-F238E27FC236}">
                <a16:creationId xmlns:a16="http://schemas.microsoft.com/office/drawing/2014/main" id="{2FE75CF0-C7D0-E80F-90CF-39E6B6EBB855}"/>
              </a:ext>
            </a:extLst>
          </p:cNvPr>
          <p:cNvPicPr>
            <a:picLocks noChangeAspect="1"/>
          </p:cNvPicPr>
          <p:nvPr/>
        </p:nvPicPr>
        <p:blipFill>
          <a:blip r:embed="rId3"/>
          <a:srcRect l="5756" t="2353" r="45114" b="-2588"/>
          <a:stretch>
            <a:fillRect/>
          </a:stretch>
        </p:blipFill>
        <p:spPr>
          <a:xfrm>
            <a:off x="7624618" y="1370891"/>
            <a:ext cx="4237053" cy="4927337"/>
          </a:xfrm>
          <a:prstGeom prst="rect">
            <a:avLst/>
          </a:prstGeom>
        </p:spPr>
      </p:pic>
      <p:pic>
        <p:nvPicPr>
          <p:cNvPr id="4" name="Picture 3" descr="A white background with black text&#10;&#10;AI-generated content may be incorrect.">
            <a:extLst>
              <a:ext uri="{FF2B5EF4-FFF2-40B4-BE49-F238E27FC236}">
                <a16:creationId xmlns:a16="http://schemas.microsoft.com/office/drawing/2014/main" id="{DD37FC8B-EF7A-2D3A-6008-60ECD536A43C}"/>
              </a:ext>
            </a:extLst>
          </p:cNvPr>
          <p:cNvPicPr>
            <a:picLocks noChangeAspect="1"/>
          </p:cNvPicPr>
          <p:nvPr/>
        </p:nvPicPr>
        <p:blipFill>
          <a:blip r:embed="rId4"/>
          <a:stretch>
            <a:fillRect/>
          </a:stretch>
        </p:blipFill>
        <p:spPr>
          <a:xfrm>
            <a:off x="9294813" y="5218401"/>
            <a:ext cx="1868921" cy="1224107"/>
          </a:xfrm>
          <a:prstGeom prst="rect">
            <a:avLst/>
          </a:prstGeom>
        </p:spPr>
      </p:pic>
    </p:spTree>
    <p:extLst>
      <p:ext uri="{BB962C8B-B14F-4D97-AF65-F5344CB8AC3E}">
        <p14:creationId xmlns:p14="http://schemas.microsoft.com/office/powerpoint/2010/main" val="390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75FFB-FE06-8D2C-A8A0-318024935228}"/>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22F19244-0483-B8F1-F37B-35415F705CAA}"/>
              </a:ext>
            </a:extLst>
          </p:cNvPr>
          <p:cNvSpPr txBox="1">
            <a:spLocks/>
          </p:cNvSpPr>
          <p:nvPr/>
        </p:nvSpPr>
        <p:spPr bwMode="auto">
          <a:xfrm>
            <a:off x="2628947" y="512666"/>
            <a:ext cx="7753101" cy="4682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74295" tIns="37148" rIns="74295" bIns="37148"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6600"/>
                </a:solidFill>
                <a:effectLst/>
                <a:uLnTx/>
                <a:uFillTx/>
                <a:ea typeface="+mj-ea"/>
                <a:cs typeface="Arial"/>
              </a:rPr>
              <a:t>Local Plans: Big Changes?</a:t>
            </a:r>
          </a:p>
        </p:txBody>
      </p:sp>
      <p:sp>
        <p:nvSpPr>
          <p:cNvPr id="4" name="TextBox 3">
            <a:extLst>
              <a:ext uri="{FF2B5EF4-FFF2-40B4-BE49-F238E27FC236}">
                <a16:creationId xmlns:a16="http://schemas.microsoft.com/office/drawing/2014/main" id="{CCC6A616-0F45-ADE7-24AB-46E779FFDE28}"/>
              </a:ext>
            </a:extLst>
          </p:cNvPr>
          <p:cNvSpPr txBox="1"/>
          <p:nvPr/>
        </p:nvSpPr>
        <p:spPr>
          <a:xfrm>
            <a:off x="403412" y="4197225"/>
            <a:ext cx="400050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mn-ea"/>
                <a:cs typeface="Arial"/>
              </a:rPr>
              <a:t>Many elements remain the same – setting vision/strategy and allocating land to meet corporate objectives, undertaking public consultation, producing evidence and policies.</a:t>
            </a:r>
            <a:endParaRPr kumimoji="0" lang="en-US" sz="1800" b="0" i="0" u="none" strike="noStrike" kern="1200" cap="none" spc="0" normalizeH="0" baseline="0" noProof="0" dirty="0">
              <a:ln>
                <a:noFill/>
              </a:ln>
              <a:solidFill>
                <a:prstClr val="black"/>
              </a:solidFill>
              <a:effectLst/>
              <a:uLnTx/>
              <a:uFillTx/>
              <a:ea typeface="Calibri"/>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Content Placeholder 3" descr="A diagram of a process&#10;&#10;AI-generated content may be incorrect.">
            <a:extLst>
              <a:ext uri="{FF2B5EF4-FFF2-40B4-BE49-F238E27FC236}">
                <a16:creationId xmlns:a16="http://schemas.microsoft.com/office/drawing/2014/main" id="{669086A5-49DE-F83F-B560-1E5EDE4C2846}"/>
              </a:ext>
            </a:extLst>
          </p:cNvPr>
          <p:cNvPicPr>
            <a:picLocks noGrp="1" noChangeAspect="1"/>
          </p:cNvPicPr>
          <p:nvPr>
            <p:ph idx="1"/>
          </p:nvPr>
        </p:nvPicPr>
        <p:blipFill>
          <a:blip r:embed="rId3"/>
          <a:stretch>
            <a:fillRect/>
          </a:stretch>
        </p:blipFill>
        <p:spPr>
          <a:xfrm>
            <a:off x="401103" y="2185457"/>
            <a:ext cx="4110328" cy="201242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3A28108-DD76-13EF-D2D6-6C581851D4AE}"/>
              </a:ext>
            </a:extLst>
          </p:cNvPr>
          <p:cNvSpPr txBox="1"/>
          <p:nvPr/>
        </p:nvSpPr>
        <p:spPr>
          <a:xfrm>
            <a:off x="406026" y="1708111"/>
            <a:ext cx="39902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Calibri"/>
                <a:cs typeface="Calibri"/>
              </a:rPr>
              <a:t>Stays the same</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FE03C7-0310-9DE5-6AEF-86E842340C76}"/>
              </a:ext>
            </a:extLst>
          </p:cNvPr>
          <p:cNvSpPr txBox="1"/>
          <p:nvPr/>
        </p:nvSpPr>
        <p:spPr>
          <a:xfrm>
            <a:off x="4836451" y="2083573"/>
            <a:ext cx="7188497" cy="369331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ea typeface="Calibri"/>
                <a:cs typeface="Arial"/>
              </a:rPr>
              <a:t>Changes or New 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Calibri"/>
                <a:cs typeface="Arial"/>
              </a:rPr>
              <a:t>30-Month Timetable: Local planning authorities must prepare and adopt new-style local plans within a strict 30-month timeframe.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Calibri"/>
                <a:cs typeface="Arial"/>
              </a:rPr>
              <a:t>Three-Gateway System: A new process involving three checkpoints for assessment: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Calibri"/>
                <a:cs typeface="Arial"/>
              </a:rPr>
              <a:t>Gateway 1: Self-assessment of readiness.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Calibri"/>
                <a:cs typeface="Arial"/>
              </a:rPr>
              <a:t>Gateway 2: Consultation on plan content and evidence.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Calibri"/>
                <a:cs typeface="Arial"/>
              </a:rPr>
              <a:t>Gateway 3: Final check before examination.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Calibri"/>
                <a:cs typeface="Arial"/>
              </a:rPr>
              <a:t>Digital-First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Calibri"/>
                <a:cs typeface="Arial"/>
              </a:rPr>
              <a:t>Abolition of 'Duty to Cooperate'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Calibri"/>
                <a:cs typeface="Arial"/>
              </a:rPr>
              <a:t>5-Year Review Cycle: Plans must be reviewed at least every 5 years to ensure they are up to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89790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82F93-FB43-1446-964D-2D4C86011C1C}"/>
              </a:ext>
            </a:extLst>
          </p:cNvPr>
          <p:cNvSpPr>
            <a:spLocks noGrp="1"/>
          </p:cNvSpPr>
          <p:nvPr>
            <p:ph type="title"/>
          </p:nvPr>
        </p:nvSpPr>
        <p:spPr>
          <a:xfrm>
            <a:off x="1690158" y="2760927"/>
            <a:ext cx="8811684" cy="1336146"/>
          </a:xfrm>
        </p:spPr>
        <p:txBody>
          <a:bodyPr>
            <a:normAutofit/>
          </a:bodyPr>
          <a:lstStyle/>
          <a:p>
            <a:pPr algn="ctr"/>
            <a:r>
              <a:rPr kumimoji="0" lang="en-GB" sz="4400" b="1" i="0" u="none" strike="noStrike" kern="1200" cap="none" spc="0" normalizeH="0" baseline="0" noProof="0" dirty="0">
                <a:ln>
                  <a:noFill/>
                </a:ln>
                <a:solidFill>
                  <a:srgbClr val="006600"/>
                </a:solidFill>
                <a:effectLst/>
                <a:uLnTx/>
                <a:uFillTx/>
                <a:ea typeface="+mj-ea"/>
                <a:cs typeface="+mj-cs"/>
              </a:rPr>
              <a:t>Local Plans: An Overview</a:t>
            </a:r>
            <a:endParaRPr lang="en-GB" b="1" dirty="0">
              <a:solidFill>
                <a:schemeClr val="accent6">
                  <a:lumMod val="49000"/>
                </a:schemeClr>
              </a:solidFill>
            </a:endParaRPr>
          </a:p>
        </p:txBody>
      </p:sp>
    </p:spTree>
    <p:extLst>
      <p:ext uri="{BB962C8B-B14F-4D97-AF65-F5344CB8AC3E}">
        <p14:creationId xmlns:p14="http://schemas.microsoft.com/office/powerpoint/2010/main" val="899966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4DAE-E024-7489-7A6A-B5D0EFDB957E}"/>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F47D71D4-A195-7FAD-08AD-8EE61733174B}"/>
              </a:ext>
            </a:extLst>
          </p:cNvPr>
          <p:cNvSpPr txBox="1">
            <a:spLocks/>
          </p:cNvSpPr>
          <p:nvPr/>
        </p:nvSpPr>
        <p:spPr bwMode="auto">
          <a:xfrm>
            <a:off x="2279694" y="316369"/>
            <a:ext cx="9043683" cy="556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74295" tIns="37148" rIns="74295" bIns="37148"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6600"/>
                </a:solidFill>
                <a:effectLst/>
                <a:uLnTx/>
                <a:uFillTx/>
                <a:ea typeface="+mj-ea"/>
                <a:cs typeface="Arial"/>
              </a:rPr>
              <a:t>Stages of Plan-Making: 30-months</a:t>
            </a:r>
          </a:p>
        </p:txBody>
      </p:sp>
      <p:pic>
        <p:nvPicPr>
          <p:cNvPr id="2" name="Picture 1" descr="A diagram of a plan&#10;&#10;AI-generated content may be incorrect.">
            <a:extLst>
              <a:ext uri="{FF2B5EF4-FFF2-40B4-BE49-F238E27FC236}">
                <a16:creationId xmlns:a16="http://schemas.microsoft.com/office/drawing/2014/main" id="{AD33CF8B-B1CF-1731-4E97-2C9105DFF46A}"/>
              </a:ext>
            </a:extLst>
          </p:cNvPr>
          <p:cNvPicPr>
            <a:picLocks noChangeAspect="1"/>
          </p:cNvPicPr>
          <p:nvPr/>
        </p:nvPicPr>
        <p:blipFill>
          <a:blip r:embed="rId3"/>
          <a:stretch>
            <a:fillRect/>
          </a:stretch>
        </p:blipFill>
        <p:spPr>
          <a:xfrm>
            <a:off x="812239" y="1367860"/>
            <a:ext cx="10567520" cy="3639120"/>
          </a:xfrm>
          <a:prstGeom prst="rect">
            <a:avLst/>
          </a:prstGeom>
        </p:spPr>
      </p:pic>
      <p:pic>
        <p:nvPicPr>
          <p:cNvPr id="3" name="Picture 2" descr="A diagram of a diagram&#10;&#10;AI-generated content may be incorrect.">
            <a:extLst>
              <a:ext uri="{FF2B5EF4-FFF2-40B4-BE49-F238E27FC236}">
                <a16:creationId xmlns:a16="http://schemas.microsoft.com/office/drawing/2014/main" id="{705939EB-29EA-E091-88C5-ED91D4E633BF}"/>
              </a:ext>
            </a:extLst>
          </p:cNvPr>
          <p:cNvPicPr>
            <a:picLocks noChangeAspect="1"/>
          </p:cNvPicPr>
          <p:nvPr/>
        </p:nvPicPr>
        <p:blipFill>
          <a:blip r:embed="rId4"/>
          <a:stretch>
            <a:fillRect/>
          </a:stretch>
        </p:blipFill>
        <p:spPr>
          <a:xfrm>
            <a:off x="901534" y="5164256"/>
            <a:ext cx="10388931" cy="1693744"/>
          </a:xfrm>
          <a:prstGeom prst="rect">
            <a:avLst/>
          </a:prstGeom>
        </p:spPr>
      </p:pic>
    </p:spTree>
    <p:extLst>
      <p:ext uri="{BB962C8B-B14F-4D97-AF65-F5344CB8AC3E}">
        <p14:creationId xmlns:p14="http://schemas.microsoft.com/office/powerpoint/2010/main" val="315805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21FBD-AAF3-338E-33B7-2BCD7507E028}"/>
              </a:ext>
            </a:extLst>
          </p:cNvPr>
          <p:cNvSpPr>
            <a:spLocks noGrp="1"/>
          </p:cNvSpPr>
          <p:nvPr>
            <p:ph idx="1"/>
          </p:nvPr>
        </p:nvSpPr>
        <p:spPr>
          <a:xfrm>
            <a:off x="3755571" y="1411968"/>
            <a:ext cx="4680857" cy="525689"/>
          </a:xfrm>
        </p:spPr>
        <p:txBody>
          <a:bodyPr/>
          <a:lstStyle/>
          <a:p>
            <a:pPr marL="0" indent="0">
              <a:buNone/>
            </a:pPr>
            <a:r>
              <a:rPr lang="en-GB" dirty="0">
                <a:hlinkClick r:id="rId2"/>
              </a:rPr>
              <a:t>https://youtu.be/8C6-etv0wt8</a:t>
            </a:r>
            <a:r>
              <a:rPr lang="en-GB" dirty="0"/>
              <a:t> </a:t>
            </a:r>
          </a:p>
          <a:p>
            <a:pPr marL="0" indent="0">
              <a:buNone/>
            </a:pPr>
            <a:endParaRPr lang="en-GB" dirty="0"/>
          </a:p>
          <a:p>
            <a:pPr marL="0" indent="0">
              <a:buNone/>
            </a:pPr>
            <a:endParaRPr lang="en-GB" dirty="0"/>
          </a:p>
        </p:txBody>
      </p:sp>
      <p:pic>
        <p:nvPicPr>
          <p:cNvPr id="6" name="Picture 5" descr="A white and green background with text&#10;&#10;AI-generated content may be incorrect.">
            <a:extLst>
              <a:ext uri="{FF2B5EF4-FFF2-40B4-BE49-F238E27FC236}">
                <a16:creationId xmlns:a16="http://schemas.microsoft.com/office/drawing/2014/main" id="{DE1624FE-F55B-8BBC-4891-B3B87397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143" y="1937657"/>
            <a:ext cx="7735712" cy="4351338"/>
          </a:xfrm>
          <a:prstGeom prst="rect">
            <a:avLst/>
          </a:prstGeom>
        </p:spPr>
      </p:pic>
    </p:spTree>
    <p:extLst>
      <p:ext uri="{BB962C8B-B14F-4D97-AF65-F5344CB8AC3E}">
        <p14:creationId xmlns:p14="http://schemas.microsoft.com/office/powerpoint/2010/main" val="1787647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62FF-0C10-39A5-449E-81BF67A47D86}"/>
              </a:ext>
            </a:extLst>
          </p:cNvPr>
          <p:cNvSpPr>
            <a:spLocks noGrp="1"/>
          </p:cNvSpPr>
          <p:nvPr>
            <p:ph type="title"/>
          </p:nvPr>
        </p:nvSpPr>
        <p:spPr>
          <a:xfrm>
            <a:off x="838200" y="2766218"/>
            <a:ext cx="10515600" cy="1325563"/>
          </a:xfrm>
        </p:spPr>
        <p:txBody>
          <a:bodyPr/>
          <a:lstStyle/>
          <a:p>
            <a:pPr algn="ctr"/>
            <a:r>
              <a:rPr lang="en-GB" b="1" dirty="0">
                <a:solidFill>
                  <a:srgbClr val="006600"/>
                </a:solidFill>
              </a:rPr>
              <a:t>The Importance of Local Plan-Making</a:t>
            </a:r>
          </a:p>
        </p:txBody>
      </p:sp>
    </p:spTree>
    <p:extLst>
      <p:ext uri="{BB962C8B-B14F-4D97-AF65-F5344CB8AC3E}">
        <p14:creationId xmlns:p14="http://schemas.microsoft.com/office/powerpoint/2010/main" val="307150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200" y="365125"/>
            <a:ext cx="8864600" cy="1336146"/>
          </a:xfrm>
        </p:spPr>
        <p:txBody>
          <a:bodyPr>
            <a:normAutofit/>
          </a:bodyPr>
          <a:lstStyle/>
          <a:p>
            <a:r>
              <a:rPr b="1" dirty="0">
                <a:solidFill>
                  <a:srgbClr val="006600"/>
                </a:solidFill>
                <a:cs typeface="Arial"/>
              </a:rPr>
              <a:t>Local Plan</a:t>
            </a:r>
            <a:r>
              <a:rPr lang="en-GB" b="1" dirty="0">
                <a:solidFill>
                  <a:srgbClr val="006600"/>
                </a:solidFill>
                <a:cs typeface="Arial"/>
              </a:rPr>
              <a:t>s</a:t>
            </a:r>
            <a:r>
              <a:rPr b="1" dirty="0">
                <a:solidFill>
                  <a:srgbClr val="006600"/>
                </a:solidFill>
                <a:cs typeface="Arial"/>
              </a:rPr>
              <a:t>: </a:t>
            </a:r>
            <a:r>
              <a:rPr lang="en-GB" b="1" dirty="0">
                <a:solidFill>
                  <a:srgbClr val="006600"/>
                </a:solidFill>
                <a:cs typeface="Arial"/>
              </a:rPr>
              <a:t>Their Importance</a:t>
            </a:r>
            <a:endParaRPr b="1" dirty="0">
              <a:solidFill>
                <a:srgbClr val="006600"/>
              </a:solidFill>
              <a:cs typeface="Arial"/>
            </a:endParaRPr>
          </a:p>
        </p:txBody>
      </p:sp>
      <p:sp>
        <p:nvSpPr>
          <p:cNvPr id="3" name="Content Placeholder 2"/>
          <p:cNvSpPr>
            <a:spLocks noGrp="1"/>
          </p:cNvSpPr>
          <p:nvPr>
            <p:ph idx="1"/>
          </p:nvPr>
        </p:nvSpPr>
        <p:spPr>
          <a:xfrm>
            <a:off x="961292" y="1614610"/>
            <a:ext cx="5134708" cy="4351338"/>
          </a:xfrm>
        </p:spPr>
        <p:txBody>
          <a:bodyPr>
            <a:normAutofit/>
          </a:bodyPr>
          <a:lstStyle/>
          <a:p>
            <a:r>
              <a:rPr sz="2200" dirty="0"/>
              <a:t>Heart of the planning system</a:t>
            </a:r>
            <a:endParaRPr lang="en-GB" sz="2200" dirty="0"/>
          </a:p>
          <a:p>
            <a:endParaRPr sz="2200" dirty="0"/>
          </a:p>
          <a:p>
            <a:r>
              <a:rPr lang="en-GB" sz="2200" dirty="0"/>
              <a:t>Decisions must be taken in line unless there are material consideration that suggest otherwise</a:t>
            </a:r>
          </a:p>
          <a:p>
            <a:endParaRPr lang="en-GB" sz="2200" dirty="0"/>
          </a:p>
          <a:p>
            <a:r>
              <a:rPr lang="en-GB" sz="2200" dirty="0"/>
              <a:t>Legal requirement to have a local plan and to keep it updated </a:t>
            </a:r>
          </a:p>
          <a:p>
            <a:endParaRPr lang="en-GB" sz="2200" dirty="0"/>
          </a:p>
          <a:p>
            <a:r>
              <a:rPr lang="en-GB" sz="2200" dirty="0"/>
              <a:t>Clear message from the government </a:t>
            </a:r>
          </a:p>
          <a:p>
            <a:endParaRPr dirty="0"/>
          </a:p>
        </p:txBody>
      </p:sp>
      <p:pic>
        <p:nvPicPr>
          <p:cNvPr id="9" name="Picture 8" descr="Person using measuring tape">
            <a:extLst>
              <a:ext uri="{FF2B5EF4-FFF2-40B4-BE49-F238E27FC236}">
                <a16:creationId xmlns:a16="http://schemas.microsoft.com/office/drawing/2014/main" id="{0A54E03E-4A13-C607-1164-F2AAECE71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5871" y="2124120"/>
            <a:ext cx="3654837" cy="26097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916" y="374269"/>
            <a:ext cx="8964168" cy="1325563"/>
          </a:xfrm>
        </p:spPr>
        <p:txBody>
          <a:bodyPr>
            <a:normAutofit/>
          </a:bodyPr>
          <a:lstStyle/>
          <a:p>
            <a:pPr algn="ctr"/>
            <a:r>
              <a:rPr b="1" dirty="0">
                <a:solidFill>
                  <a:srgbClr val="006600"/>
                </a:solidFill>
                <a:cs typeface="Arial" panose="020B0604020202020204" pitchFamily="34" charset="0"/>
              </a:rPr>
              <a:t>The Value of a Local Plan 1: Shape Development</a:t>
            </a:r>
          </a:p>
        </p:txBody>
      </p:sp>
      <p:sp>
        <p:nvSpPr>
          <p:cNvPr id="3" name="Content Placeholder 2"/>
          <p:cNvSpPr>
            <a:spLocks noGrp="1"/>
          </p:cNvSpPr>
          <p:nvPr>
            <p:ph idx="1"/>
          </p:nvPr>
        </p:nvSpPr>
        <p:spPr>
          <a:xfrm>
            <a:off x="838200" y="1825625"/>
            <a:ext cx="5606562" cy="4351338"/>
          </a:xfrm>
        </p:spPr>
        <p:txBody>
          <a:bodyPr>
            <a:noAutofit/>
          </a:bodyPr>
          <a:lstStyle/>
          <a:p>
            <a:pPr marL="0" indent="0">
              <a:buNone/>
            </a:pPr>
            <a:r>
              <a:rPr sz="2200" dirty="0"/>
              <a:t>A local plan is the single most important tool you have at your disposal to shape and influence the form development takes across your area – with impact beyond our lifetimes. </a:t>
            </a:r>
            <a:endParaRPr lang="en-GB" sz="2200" dirty="0"/>
          </a:p>
          <a:p>
            <a:pPr marL="0" indent="0">
              <a:buNone/>
            </a:pPr>
            <a:r>
              <a:rPr sz="2200" dirty="0"/>
              <a:t>It allows you to:</a:t>
            </a:r>
          </a:p>
          <a:p>
            <a:r>
              <a:rPr sz="2200" dirty="0"/>
              <a:t>Set the pattern for growth – growth/ development strategy</a:t>
            </a:r>
          </a:p>
          <a:p>
            <a:r>
              <a:rPr sz="2200" dirty="0"/>
              <a:t>Set development and design parameters for specific sites (site allocations)</a:t>
            </a:r>
          </a:p>
          <a:p>
            <a:r>
              <a:rPr sz="2200" dirty="0"/>
              <a:t>Plan more strategically for local infrastructure requirements – and flag infrastructure concerns upfront.</a:t>
            </a:r>
          </a:p>
        </p:txBody>
      </p:sp>
      <p:pic>
        <p:nvPicPr>
          <p:cNvPr id="4" name="Picture 3" descr="Map 1 Key Diagram">
            <a:extLst>
              <a:ext uri="{FF2B5EF4-FFF2-40B4-BE49-F238E27FC236}">
                <a16:creationId xmlns:a16="http://schemas.microsoft.com/office/drawing/2014/main" id="{73A36B81-4FBC-7962-1F18-4420813813B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66280" y="1927004"/>
            <a:ext cx="4464685" cy="3672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747218-0F9C-E543-9755-779C5D35E156}"/>
              </a:ext>
            </a:extLst>
          </p:cNvPr>
          <p:cNvSpPr txBox="1">
            <a:spLocks/>
          </p:cNvSpPr>
          <p:nvPr/>
        </p:nvSpPr>
        <p:spPr>
          <a:xfrm>
            <a:off x="1928721" y="164609"/>
            <a:ext cx="8342887" cy="10567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6600"/>
                </a:solidFill>
                <a:cs typeface="Arial" panose="020B0604020202020204" pitchFamily="34" charset="0"/>
              </a:rPr>
              <a:t>The Value of a Local Plan 2: </a:t>
            </a:r>
            <a:br>
              <a:rPr lang="en-GB" b="1" dirty="0">
                <a:solidFill>
                  <a:srgbClr val="006600"/>
                </a:solidFill>
                <a:cs typeface="Arial" panose="020B0604020202020204" pitchFamily="34" charset="0"/>
              </a:rPr>
            </a:br>
            <a:r>
              <a:rPr lang="en-GB" b="1" dirty="0">
                <a:solidFill>
                  <a:srgbClr val="006600"/>
                </a:solidFill>
                <a:cs typeface="Arial" panose="020B0604020202020204" pitchFamily="34" charset="0"/>
              </a:rPr>
              <a:t>Deliver on Corporate Objectives</a:t>
            </a:r>
          </a:p>
        </p:txBody>
      </p:sp>
      <p:sp>
        <p:nvSpPr>
          <p:cNvPr id="5" name="TextBox 4">
            <a:extLst>
              <a:ext uri="{FF2B5EF4-FFF2-40B4-BE49-F238E27FC236}">
                <a16:creationId xmlns:a16="http://schemas.microsoft.com/office/drawing/2014/main" id="{82EBCFED-E8B3-BC4A-CB7D-8E2E1B6AD78F}"/>
              </a:ext>
            </a:extLst>
          </p:cNvPr>
          <p:cNvSpPr txBox="1"/>
          <p:nvPr/>
        </p:nvSpPr>
        <p:spPr>
          <a:xfrm>
            <a:off x="862945" y="3320929"/>
            <a:ext cx="2361737"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Affordable Housing</a:t>
            </a:r>
          </a:p>
        </p:txBody>
      </p:sp>
      <p:sp>
        <p:nvSpPr>
          <p:cNvPr id="6" name="TextBox 5">
            <a:extLst>
              <a:ext uri="{FF2B5EF4-FFF2-40B4-BE49-F238E27FC236}">
                <a16:creationId xmlns:a16="http://schemas.microsoft.com/office/drawing/2014/main" id="{B69C52FA-E38B-C5EA-BE4D-DD1E47E6EDFF}"/>
              </a:ext>
            </a:extLst>
          </p:cNvPr>
          <p:cNvSpPr txBox="1"/>
          <p:nvPr/>
        </p:nvSpPr>
        <p:spPr>
          <a:xfrm>
            <a:off x="795716" y="2057501"/>
            <a:ext cx="2496196"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Local Housing Need</a:t>
            </a:r>
          </a:p>
        </p:txBody>
      </p:sp>
      <p:sp>
        <p:nvSpPr>
          <p:cNvPr id="8" name="TextBox 7">
            <a:extLst>
              <a:ext uri="{FF2B5EF4-FFF2-40B4-BE49-F238E27FC236}">
                <a16:creationId xmlns:a16="http://schemas.microsoft.com/office/drawing/2014/main" id="{7C49E3ED-58B5-CCF6-024C-8862A4B31744}"/>
              </a:ext>
            </a:extLst>
          </p:cNvPr>
          <p:cNvSpPr txBox="1"/>
          <p:nvPr/>
        </p:nvSpPr>
        <p:spPr>
          <a:xfrm>
            <a:off x="8400690" y="5751081"/>
            <a:ext cx="841897"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Retail</a:t>
            </a:r>
          </a:p>
        </p:txBody>
      </p:sp>
      <p:sp>
        <p:nvSpPr>
          <p:cNvPr id="9" name="TextBox 8">
            <a:extLst>
              <a:ext uri="{FF2B5EF4-FFF2-40B4-BE49-F238E27FC236}">
                <a16:creationId xmlns:a16="http://schemas.microsoft.com/office/drawing/2014/main" id="{D80AC2ED-9A54-6F33-1ECD-E4517ECF9636}"/>
              </a:ext>
            </a:extLst>
          </p:cNvPr>
          <p:cNvSpPr txBox="1"/>
          <p:nvPr/>
        </p:nvSpPr>
        <p:spPr>
          <a:xfrm>
            <a:off x="10542843" y="6023545"/>
            <a:ext cx="1095172"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Industry</a:t>
            </a:r>
          </a:p>
        </p:txBody>
      </p:sp>
      <p:sp>
        <p:nvSpPr>
          <p:cNvPr id="10" name="TextBox 9">
            <a:extLst>
              <a:ext uri="{FF2B5EF4-FFF2-40B4-BE49-F238E27FC236}">
                <a16:creationId xmlns:a16="http://schemas.microsoft.com/office/drawing/2014/main" id="{3124DC1A-DEBF-212F-7904-EEAF9EF8A692}"/>
              </a:ext>
            </a:extLst>
          </p:cNvPr>
          <p:cNvSpPr txBox="1"/>
          <p:nvPr/>
        </p:nvSpPr>
        <p:spPr>
          <a:xfrm>
            <a:off x="7217674" y="4260184"/>
            <a:ext cx="2024913"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Climate Change</a:t>
            </a:r>
          </a:p>
        </p:txBody>
      </p:sp>
      <p:sp>
        <p:nvSpPr>
          <p:cNvPr id="11" name="TextBox 10">
            <a:extLst>
              <a:ext uri="{FF2B5EF4-FFF2-40B4-BE49-F238E27FC236}">
                <a16:creationId xmlns:a16="http://schemas.microsoft.com/office/drawing/2014/main" id="{0671C38E-A2AF-FD5E-C4D5-024FAC417C21}"/>
              </a:ext>
            </a:extLst>
          </p:cNvPr>
          <p:cNvSpPr txBox="1"/>
          <p:nvPr/>
        </p:nvSpPr>
        <p:spPr>
          <a:xfrm>
            <a:off x="10431902" y="4982753"/>
            <a:ext cx="1460849" cy="707886"/>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Health &amp;</a:t>
            </a:r>
          </a:p>
          <a:p>
            <a:pPr algn="ctr"/>
            <a:r>
              <a:rPr lang="en-GB" sz="2000">
                <a:latin typeface="Arial" panose="020B0604020202020204" pitchFamily="34" charset="0"/>
                <a:cs typeface="Arial" panose="020B0604020202020204" pitchFamily="34" charset="0"/>
              </a:rPr>
              <a:t> Wellbeing</a:t>
            </a:r>
          </a:p>
        </p:txBody>
      </p:sp>
      <p:sp>
        <p:nvSpPr>
          <p:cNvPr id="12" name="TextBox 11">
            <a:extLst>
              <a:ext uri="{FF2B5EF4-FFF2-40B4-BE49-F238E27FC236}">
                <a16:creationId xmlns:a16="http://schemas.microsoft.com/office/drawing/2014/main" id="{3DCDA5D6-A185-6256-5FED-05875FF9A9BD}"/>
              </a:ext>
            </a:extLst>
          </p:cNvPr>
          <p:cNvSpPr txBox="1"/>
          <p:nvPr/>
        </p:nvSpPr>
        <p:spPr>
          <a:xfrm>
            <a:off x="169052" y="3974282"/>
            <a:ext cx="1691489"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Infrastructure</a:t>
            </a:r>
          </a:p>
        </p:txBody>
      </p:sp>
      <p:sp>
        <p:nvSpPr>
          <p:cNvPr id="13" name="TextBox 12">
            <a:extLst>
              <a:ext uri="{FF2B5EF4-FFF2-40B4-BE49-F238E27FC236}">
                <a16:creationId xmlns:a16="http://schemas.microsoft.com/office/drawing/2014/main" id="{4690F9E0-2D5B-60F1-C664-6E2926818038}"/>
              </a:ext>
            </a:extLst>
          </p:cNvPr>
          <p:cNvSpPr txBox="1"/>
          <p:nvPr/>
        </p:nvSpPr>
        <p:spPr>
          <a:xfrm>
            <a:off x="261277" y="4631001"/>
            <a:ext cx="1667444"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Open Space</a:t>
            </a:r>
          </a:p>
        </p:txBody>
      </p:sp>
      <p:sp>
        <p:nvSpPr>
          <p:cNvPr id="14" name="TextBox 13">
            <a:extLst>
              <a:ext uri="{FF2B5EF4-FFF2-40B4-BE49-F238E27FC236}">
                <a16:creationId xmlns:a16="http://schemas.microsoft.com/office/drawing/2014/main" id="{1D250005-16B2-1A92-03CB-F568AF6EFD22}"/>
              </a:ext>
            </a:extLst>
          </p:cNvPr>
          <p:cNvSpPr txBox="1"/>
          <p:nvPr/>
        </p:nvSpPr>
        <p:spPr>
          <a:xfrm>
            <a:off x="2292340" y="4782698"/>
            <a:ext cx="1497526" cy="400110"/>
          </a:xfrm>
          <a:prstGeom prst="rect">
            <a:avLst/>
          </a:prstGeom>
          <a:noFill/>
          <a:ln>
            <a:solidFill>
              <a:schemeClr val="tx1"/>
            </a:solidFill>
          </a:ln>
        </p:spPr>
        <p:txBody>
          <a:bodyPr wrap="none" rtlCol="0">
            <a:spAutoFit/>
          </a:bodyPr>
          <a:lstStyle/>
          <a:p>
            <a:pPr algn="ctr"/>
            <a:r>
              <a:rPr lang="en-GB" sz="2000">
                <a:latin typeface="Arial" panose="020B0604020202020204" pitchFamily="34" charset="0"/>
                <a:cs typeface="Arial" panose="020B0604020202020204" pitchFamily="34" charset="0"/>
              </a:rPr>
              <a:t>Biodiversity</a:t>
            </a:r>
          </a:p>
        </p:txBody>
      </p:sp>
      <p:sp>
        <p:nvSpPr>
          <p:cNvPr id="15" name="TextBox 14">
            <a:extLst>
              <a:ext uri="{FF2B5EF4-FFF2-40B4-BE49-F238E27FC236}">
                <a16:creationId xmlns:a16="http://schemas.microsoft.com/office/drawing/2014/main" id="{4458C116-4EBF-801D-166F-C054C03DE9E9}"/>
              </a:ext>
            </a:extLst>
          </p:cNvPr>
          <p:cNvSpPr txBox="1"/>
          <p:nvPr/>
        </p:nvSpPr>
        <p:spPr>
          <a:xfrm>
            <a:off x="5499125" y="6104316"/>
            <a:ext cx="2393604"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Environment health</a:t>
            </a:r>
          </a:p>
        </p:txBody>
      </p:sp>
      <p:sp>
        <p:nvSpPr>
          <p:cNvPr id="16" name="TextBox 15">
            <a:extLst>
              <a:ext uri="{FF2B5EF4-FFF2-40B4-BE49-F238E27FC236}">
                <a16:creationId xmlns:a16="http://schemas.microsoft.com/office/drawing/2014/main" id="{B3E55E7B-B56E-C7CA-77B3-1710106CFF0B}"/>
              </a:ext>
            </a:extLst>
          </p:cNvPr>
          <p:cNvSpPr txBox="1"/>
          <p:nvPr/>
        </p:nvSpPr>
        <p:spPr>
          <a:xfrm>
            <a:off x="389633" y="2742574"/>
            <a:ext cx="1752852"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Town Centres</a:t>
            </a:r>
          </a:p>
        </p:txBody>
      </p:sp>
      <p:sp>
        <p:nvSpPr>
          <p:cNvPr id="17" name="TextBox 16">
            <a:extLst>
              <a:ext uri="{FF2B5EF4-FFF2-40B4-BE49-F238E27FC236}">
                <a16:creationId xmlns:a16="http://schemas.microsoft.com/office/drawing/2014/main" id="{11D043F8-720E-EE6A-ED61-8C092A726226}"/>
              </a:ext>
            </a:extLst>
          </p:cNvPr>
          <p:cNvSpPr txBox="1"/>
          <p:nvPr/>
        </p:nvSpPr>
        <p:spPr>
          <a:xfrm>
            <a:off x="6080573" y="5460236"/>
            <a:ext cx="1055097" cy="400110"/>
          </a:xfrm>
          <a:prstGeom prst="rect">
            <a:avLst/>
          </a:prstGeom>
          <a:noFill/>
          <a:ln>
            <a:solidFill>
              <a:schemeClr val="tx1"/>
            </a:solidFill>
          </a:ln>
        </p:spPr>
        <p:txBody>
          <a:bodyPr wrap="square" rtlCol="0">
            <a:spAutoFit/>
          </a:bodyPr>
          <a:lstStyle/>
          <a:p>
            <a:r>
              <a:rPr lang="en-GB" sz="2000">
                <a:latin typeface="Arial" panose="020B0604020202020204" pitchFamily="34" charset="0"/>
                <a:cs typeface="Arial" panose="020B0604020202020204" pitchFamily="34" charset="0"/>
              </a:rPr>
              <a:t>Energy</a:t>
            </a:r>
          </a:p>
        </p:txBody>
      </p:sp>
      <p:sp>
        <p:nvSpPr>
          <p:cNvPr id="18" name="TextBox 17">
            <a:extLst>
              <a:ext uri="{FF2B5EF4-FFF2-40B4-BE49-F238E27FC236}">
                <a16:creationId xmlns:a16="http://schemas.microsoft.com/office/drawing/2014/main" id="{32D58F4C-15C0-52E6-4570-7D30686E6999}"/>
              </a:ext>
            </a:extLst>
          </p:cNvPr>
          <p:cNvSpPr txBox="1"/>
          <p:nvPr/>
        </p:nvSpPr>
        <p:spPr>
          <a:xfrm>
            <a:off x="9257235" y="4502038"/>
            <a:ext cx="2380780"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Education, Schools</a:t>
            </a:r>
          </a:p>
        </p:txBody>
      </p:sp>
      <p:sp>
        <p:nvSpPr>
          <p:cNvPr id="19" name="TextBox 18">
            <a:extLst>
              <a:ext uri="{FF2B5EF4-FFF2-40B4-BE49-F238E27FC236}">
                <a16:creationId xmlns:a16="http://schemas.microsoft.com/office/drawing/2014/main" id="{1CD84EAD-0F35-1741-58FA-716CD9F9CFD9}"/>
              </a:ext>
            </a:extLst>
          </p:cNvPr>
          <p:cNvSpPr txBox="1"/>
          <p:nvPr/>
        </p:nvSpPr>
        <p:spPr>
          <a:xfrm>
            <a:off x="2165219" y="4047599"/>
            <a:ext cx="1609736"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Employment</a:t>
            </a:r>
          </a:p>
        </p:txBody>
      </p:sp>
      <p:sp>
        <p:nvSpPr>
          <p:cNvPr id="20" name="TextBox 19">
            <a:extLst>
              <a:ext uri="{FF2B5EF4-FFF2-40B4-BE49-F238E27FC236}">
                <a16:creationId xmlns:a16="http://schemas.microsoft.com/office/drawing/2014/main" id="{4809DF93-A241-1B2F-DF1F-3E100DC7CB43}"/>
              </a:ext>
            </a:extLst>
          </p:cNvPr>
          <p:cNvSpPr txBox="1"/>
          <p:nvPr/>
        </p:nvSpPr>
        <p:spPr>
          <a:xfrm>
            <a:off x="9824704" y="1851508"/>
            <a:ext cx="1507785"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Council Tax</a:t>
            </a:r>
          </a:p>
        </p:txBody>
      </p:sp>
      <p:sp>
        <p:nvSpPr>
          <p:cNvPr id="21" name="TextBox 20">
            <a:extLst>
              <a:ext uri="{FF2B5EF4-FFF2-40B4-BE49-F238E27FC236}">
                <a16:creationId xmlns:a16="http://schemas.microsoft.com/office/drawing/2014/main" id="{EF861602-BEC1-AC23-DB30-203D08C597CD}"/>
              </a:ext>
            </a:extLst>
          </p:cNvPr>
          <p:cNvSpPr txBox="1"/>
          <p:nvPr/>
        </p:nvSpPr>
        <p:spPr>
          <a:xfrm>
            <a:off x="9717574" y="2422586"/>
            <a:ext cx="1967205"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Business Rates</a:t>
            </a:r>
          </a:p>
        </p:txBody>
      </p:sp>
      <p:sp>
        <p:nvSpPr>
          <p:cNvPr id="22" name="TextBox 21">
            <a:extLst>
              <a:ext uri="{FF2B5EF4-FFF2-40B4-BE49-F238E27FC236}">
                <a16:creationId xmlns:a16="http://schemas.microsoft.com/office/drawing/2014/main" id="{DC10F9DC-EF27-B41F-FA81-67890A11F583}"/>
              </a:ext>
            </a:extLst>
          </p:cNvPr>
          <p:cNvSpPr txBox="1"/>
          <p:nvPr/>
        </p:nvSpPr>
        <p:spPr>
          <a:xfrm>
            <a:off x="4394965" y="2944702"/>
            <a:ext cx="1894749" cy="1754326"/>
          </a:xfrm>
          <a:prstGeom prst="rect">
            <a:avLst/>
          </a:prstGeom>
          <a:solidFill>
            <a:srgbClr val="00B050"/>
          </a:solidFill>
          <a:ln w="38100">
            <a:solidFill>
              <a:schemeClr val="tx1"/>
            </a:solidFill>
          </a:ln>
        </p:spPr>
        <p:txBody>
          <a:bodyPr wrap="none" rtlCol="0">
            <a:spAutoFit/>
          </a:bodyPr>
          <a:lstStyle/>
          <a:p>
            <a:pPr algn="ctr"/>
            <a:r>
              <a:rPr lang="en-GB" sz="3600" b="1">
                <a:latin typeface="Arial" panose="020B0604020202020204" pitchFamily="34" charset="0"/>
                <a:cs typeface="Arial" panose="020B0604020202020204" pitchFamily="34" charset="0"/>
              </a:rPr>
              <a:t>THE </a:t>
            </a:r>
          </a:p>
          <a:p>
            <a:pPr algn="ctr"/>
            <a:r>
              <a:rPr lang="en-GB" sz="3600" b="1">
                <a:latin typeface="Arial" panose="020B0604020202020204" pitchFamily="34" charset="0"/>
                <a:cs typeface="Arial" panose="020B0604020202020204" pitchFamily="34" charset="0"/>
              </a:rPr>
              <a:t>LOCAL </a:t>
            </a:r>
          </a:p>
          <a:p>
            <a:pPr algn="ctr"/>
            <a:r>
              <a:rPr lang="en-GB" sz="3600" b="1">
                <a:latin typeface="Arial" panose="020B0604020202020204" pitchFamily="34" charset="0"/>
                <a:cs typeface="Arial" panose="020B0604020202020204" pitchFamily="34" charset="0"/>
              </a:rPr>
              <a:t>PLAN</a:t>
            </a:r>
          </a:p>
        </p:txBody>
      </p:sp>
      <p:sp>
        <p:nvSpPr>
          <p:cNvPr id="23" name="TextBox 22">
            <a:extLst>
              <a:ext uri="{FF2B5EF4-FFF2-40B4-BE49-F238E27FC236}">
                <a16:creationId xmlns:a16="http://schemas.microsoft.com/office/drawing/2014/main" id="{2C8310FF-5FB9-78A9-0958-42CA896D98C3}"/>
              </a:ext>
            </a:extLst>
          </p:cNvPr>
          <p:cNvSpPr txBox="1"/>
          <p:nvPr/>
        </p:nvSpPr>
        <p:spPr>
          <a:xfrm>
            <a:off x="9163891" y="2978040"/>
            <a:ext cx="2912809" cy="400110"/>
          </a:xfrm>
          <a:prstGeom prst="rect">
            <a:avLst/>
          </a:prstGeom>
          <a:noFill/>
          <a:ln>
            <a:solidFill>
              <a:schemeClr val="tx1"/>
            </a:solidFill>
          </a:ln>
        </p:spPr>
        <p:txBody>
          <a:bodyPr wrap="square" rtlCol="0">
            <a:spAutoFit/>
          </a:bodyPr>
          <a:lstStyle/>
          <a:p>
            <a:pPr algn="ctr"/>
            <a:r>
              <a:rPr lang="en-GB" sz="2000">
                <a:latin typeface="Arial" panose="020B0604020202020204" pitchFamily="34" charset="0"/>
                <a:cs typeface="Arial" panose="020B0604020202020204" pitchFamily="34" charset="0"/>
              </a:rPr>
              <a:t>Commercial Income </a:t>
            </a:r>
          </a:p>
        </p:txBody>
      </p:sp>
      <p:sp>
        <p:nvSpPr>
          <p:cNvPr id="25" name="TextBox 24">
            <a:extLst>
              <a:ext uri="{FF2B5EF4-FFF2-40B4-BE49-F238E27FC236}">
                <a16:creationId xmlns:a16="http://schemas.microsoft.com/office/drawing/2014/main" id="{A6765BC2-3514-24DD-D190-187B2D5DABF0}"/>
              </a:ext>
            </a:extLst>
          </p:cNvPr>
          <p:cNvSpPr txBox="1"/>
          <p:nvPr/>
        </p:nvSpPr>
        <p:spPr>
          <a:xfrm>
            <a:off x="7285125" y="5433021"/>
            <a:ext cx="1511952"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Social Care</a:t>
            </a:r>
          </a:p>
        </p:txBody>
      </p:sp>
      <p:sp>
        <p:nvSpPr>
          <p:cNvPr id="26" name="TextBox 25">
            <a:extLst>
              <a:ext uri="{FF2B5EF4-FFF2-40B4-BE49-F238E27FC236}">
                <a16:creationId xmlns:a16="http://schemas.microsoft.com/office/drawing/2014/main" id="{0EFF1571-3E08-E9CB-8444-2AAE06AE1615}"/>
              </a:ext>
            </a:extLst>
          </p:cNvPr>
          <p:cNvSpPr txBox="1"/>
          <p:nvPr/>
        </p:nvSpPr>
        <p:spPr>
          <a:xfrm>
            <a:off x="6977856" y="2651318"/>
            <a:ext cx="2021707"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Grants, Funding</a:t>
            </a:r>
          </a:p>
        </p:txBody>
      </p:sp>
      <p:sp>
        <p:nvSpPr>
          <p:cNvPr id="27" name="TextBox 26">
            <a:extLst>
              <a:ext uri="{FF2B5EF4-FFF2-40B4-BE49-F238E27FC236}">
                <a16:creationId xmlns:a16="http://schemas.microsoft.com/office/drawing/2014/main" id="{F93E1240-E200-56FE-5F89-D0559AAB214C}"/>
              </a:ext>
            </a:extLst>
          </p:cNvPr>
          <p:cNvSpPr txBox="1"/>
          <p:nvPr/>
        </p:nvSpPr>
        <p:spPr>
          <a:xfrm>
            <a:off x="9407828" y="5163986"/>
            <a:ext cx="1011815"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Culture</a:t>
            </a:r>
          </a:p>
        </p:txBody>
      </p:sp>
      <p:sp>
        <p:nvSpPr>
          <p:cNvPr id="29" name="TextBox 28">
            <a:extLst>
              <a:ext uri="{FF2B5EF4-FFF2-40B4-BE49-F238E27FC236}">
                <a16:creationId xmlns:a16="http://schemas.microsoft.com/office/drawing/2014/main" id="{E18307AC-B8B0-82C7-3FBD-86C4F23FCAFB}"/>
              </a:ext>
            </a:extLst>
          </p:cNvPr>
          <p:cNvSpPr txBox="1"/>
          <p:nvPr/>
        </p:nvSpPr>
        <p:spPr>
          <a:xfrm>
            <a:off x="8074490" y="6224180"/>
            <a:ext cx="2178802"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Sport, Recreation</a:t>
            </a:r>
          </a:p>
        </p:txBody>
      </p:sp>
      <p:sp>
        <p:nvSpPr>
          <p:cNvPr id="30" name="TextBox 29">
            <a:extLst>
              <a:ext uri="{FF2B5EF4-FFF2-40B4-BE49-F238E27FC236}">
                <a16:creationId xmlns:a16="http://schemas.microsoft.com/office/drawing/2014/main" id="{D261B50F-2377-6A39-326B-9593D4C5CEE8}"/>
              </a:ext>
            </a:extLst>
          </p:cNvPr>
          <p:cNvSpPr txBox="1"/>
          <p:nvPr/>
        </p:nvSpPr>
        <p:spPr>
          <a:xfrm>
            <a:off x="2425962" y="2628588"/>
            <a:ext cx="1271630"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Transport</a:t>
            </a:r>
          </a:p>
        </p:txBody>
      </p:sp>
      <p:sp>
        <p:nvSpPr>
          <p:cNvPr id="31" name="TextBox 30">
            <a:extLst>
              <a:ext uri="{FF2B5EF4-FFF2-40B4-BE49-F238E27FC236}">
                <a16:creationId xmlns:a16="http://schemas.microsoft.com/office/drawing/2014/main" id="{2C3DA366-BAA4-E6CA-EC5F-087C2673A9DE}"/>
              </a:ext>
            </a:extLst>
          </p:cNvPr>
          <p:cNvSpPr txBox="1"/>
          <p:nvPr/>
        </p:nvSpPr>
        <p:spPr>
          <a:xfrm>
            <a:off x="9429547" y="5694083"/>
            <a:ext cx="1271630"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Transport</a:t>
            </a:r>
          </a:p>
        </p:txBody>
      </p:sp>
      <p:sp>
        <p:nvSpPr>
          <p:cNvPr id="32" name="TextBox 31">
            <a:extLst>
              <a:ext uri="{FF2B5EF4-FFF2-40B4-BE49-F238E27FC236}">
                <a16:creationId xmlns:a16="http://schemas.microsoft.com/office/drawing/2014/main" id="{7E20096B-437C-54FF-3167-AE645260DBC8}"/>
              </a:ext>
            </a:extLst>
          </p:cNvPr>
          <p:cNvSpPr txBox="1"/>
          <p:nvPr/>
        </p:nvSpPr>
        <p:spPr>
          <a:xfrm>
            <a:off x="10676332" y="4015689"/>
            <a:ext cx="1281120"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Freeports</a:t>
            </a:r>
          </a:p>
        </p:txBody>
      </p:sp>
      <p:sp>
        <p:nvSpPr>
          <p:cNvPr id="34" name="TextBox 33">
            <a:extLst>
              <a:ext uri="{FF2B5EF4-FFF2-40B4-BE49-F238E27FC236}">
                <a16:creationId xmlns:a16="http://schemas.microsoft.com/office/drawing/2014/main" id="{F8D27686-36C1-E064-11A7-EFB66F2067F6}"/>
              </a:ext>
            </a:extLst>
          </p:cNvPr>
          <p:cNvSpPr txBox="1"/>
          <p:nvPr/>
        </p:nvSpPr>
        <p:spPr>
          <a:xfrm>
            <a:off x="5847778" y="4761726"/>
            <a:ext cx="1696298"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Conservation</a:t>
            </a:r>
          </a:p>
        </p:txBody>
      </p:sp>
      <p:sp>
        <p:nvSpPr>
          <p:cNvPr id="35" name="TextBox 34">
            <a:extLst>
              <a:ext uri="{FF2B5EF4-FFF2-40B4-BE49-F238E27FC236}">
                <a16:creationId xmlns:a16="http://schemas.microsoft.com/office/drawing/2014/main" id="{D549600D-A5DC-68FE-21A9-32D693FC110F}"/>
              </a:ext>
            </a:extLst>
          </p:cNvPr>
          <p:cNvSpPr txBox="1"/>
          <p:nvPr/>
        </p:nvSpPr>
        <p:spPr>
          <a:xfrm>
            <a:off x="7835408" y="3567168"/>
            <a:ext cx="2786340" cy="461665"/>
          </a:xfrm>
          <a:prstGeom prst="rect">
            <a:avLst/>
          </a:prstGeom>
          <a:solidFill>
            <a:srgbClr val="92D050"/>
          </a:solidFill>
          <a:ln>
            <a:solidFill>
              <a:schemeClr val="tx1"/>
            </a:solidFill>
          </a:ln>
        </p:spPr>
        <p:txBody>
          <a:bodyPr wrap="none" rtlCol="0">
            <a:spAutoFit/>
          </a:bodyPr>
          <a:lstStyle/>
          <a:p>
            <a:pPr algn="ctr"/>
            <a:r>
              <a:rPr lang="en-GB" sz="2400">
                <a:latin typeface="Arial" panose="020B0604020202020204" pitchFamily="34" charset="0"/>
                <a:cs typeface="Arial" panose="020B0604020202020204" pitchFamily="34" charset="0"/>
              </a:rPr>
              <a:t>Corporate Strategy</a:t>
            </a:r>
          </a:p>
        </p:txBody>
      </p:sp>
      <p:sp>
        <p:nvSpPr>
          <p:cNvPr id="36" name="TextBox 35">
            <a:extLst>
              <a:ext uri="{FF2B5EF4-FFF2-40B4-BE49-F238E27FC236}">
                <a16:creationId xmlns:a16="http://schemas.microsoft.com/office/drawing/2014/main" id="{A2DB591F-7EDA-D5DB-49B0-D7B1B72081F1}"/>
              </a:ext>
            </a:extLst>
          </p:cNvPr>
          <p:cNvSpPr txBox="1"/>
          <p:nvPr/>
        </p:nvSpPr>
        <p:spPr>
          <a:xfrm>
            <a:off x="735603" y="1373674"/>
            <a:ext cx="2616422" cy="461665"/>
          </a:xfrm>
          <a:prstGeom prst="rect">
            <a:avLst/>
          </a:prstGeom>
          <a:solidFill>
            <a:srgbClr val="92D050"/>
          </a:solidFill>
          <a:ln>
            <a:solidFill>
              <a:schemeClr val="tx1"/>
            </a:solidFill>
          </a:ln>
        </p:spPr>
        <p:txBody>
          <a:bodyPr wrap="none" rtlCol="0">
            <a:spAutoFit/>
          </a:bodyPr>
          <a:lstStyle/>
          <a:p>
            <a:pPr algn="ctr"/>
            <a:r>
              <a:rPr lang="en-GB" sz="2400">
                <a:latin typeface="Arial" panose="020B0604020202020204" pitchFamily="34" charset="0"/>
                <a:cs typeface="Arial" panose="020B0604020202020204" pitchFamily="34" charset="0"/>
              </a:rPr>
              <a:t>Planning Strategy</a:t>
            </a:r>
          </a:p>
        </p:txBody>
      </p:sp>
      <p:sp>
        <p:nvSpPr>
          <p:cNvPr id="37" name="TextBox 36">
            <a:extLst>
              <a:ext uri="{FF2B5EF4-FFF2-40B4-BE49-F238E27FC236}">
                <a16:creationId xmlns:a16="http://schemas.microsoft.com/office/drawing/2014/main" id="{64D0EF95-DD34-1B10-401D-9BA09C88071D}"/>
              </a:ext>
            </a:extLst>
          </p:cNvPr>
          <p:cNvSpPr txBox="1"/>
          <p:nvPr/>
        </p:nvSpPr>
        <p:spPr>
          <a:xfrm>
            <a:off x="7467962" y="1234499"/>
            <a:ext cx="3074881" cy="461665"/>
          </a:xfrm>
          <a:prstGeom prst="rect">
            <a:avLst/>
          </a:prstGeom>
          <a:solidFill>
            <a:srgbClr val="92D050"/>
          </a:solidFill>
          <a:ln>
            <a:solidFill>
              <a:schemeClr val="tx1"/>
            </a:solidFill>
          </a:ln>
        </p:spPr>
        <p:txBody>
          <a:bodyPr wrap="none" rtlCol="0">
            <a:spAutoFit/>
          </a:bodyPr>
          <a:lstStyle/>
          <a:p>
            <a:r>
              <a:rPr lang="en-GB" sz="2400">
                <a:latin typeface="Arial" panose="020B0604020202020204" pitchFamily="34" charset="0"/>
                <a:cs typeface="Arial" panose="020B0604020202020204" pitchFamily="34" charset="0"/>
              </a:rPr>
              <a:t>Income &amp; Investment</a:t>
            </a:r>
          </a:p>
        </p:txBody>
      </p:sp>
      <p:sp>
        <p:nvSpPr>
          <p:cNvPr id="38" name="TextBox 37">
            <a:extLst>
              <a:ext uri="{FF2B5EF4-FFF2-40B4-BE49-F238E27FC236}">
                <a16:creationId xmlns:a16="http://schemas.microsoft.com/office/drawing/2014/main" id="{EDD6F220-0F59-22D8-1C96-D52898DC81B9}"/>
              </a:ext>
            </a:extLst>
          </p:cNvPr>
          <p:cNvSpPr txBox="1"/>
          <p:nvPr/>
        </p:nvSpPr>
        <p:spPr>
          <a:xfrm>
            <a:off x="6738834" y="2073718"/>
            <a:ext cx="2879314"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Developer contributions</a:t>
            </a:r>
          </a:p>
        </p:txBody>
      </p:sp>
      <p:sp>
        <p:nvSpPr>
          <p:cNvPr id="39" name="TextBox 38">
            <a:extLst>
              <a:ext uri="{FF2B5EF4-FFF2-40B4-BE49-F238E27FC236}">
                <a16:creationId xmlns:a16="http://schemas.microsoft.com/office/drawing/2014/main" id="{B9E8AAD5-4D57-3F53-8432-FE5B4CD2E718}"/>
              </a:ext>
            </a:extLst>
          </p:cNvPr>
          <p:cNvSpPr txBox="1"/>
          <p:nvPr/>
        </p:nvSpPr>
        <p:spPr>
          <a:xfrm>
            <a:off x="7590091" y="4886074"/>
            <a:ext cx="1725152" cy="400110"/>
          </a:xfrm>
          <a:prstGeom prst="rect">
            <a:avLst/>
          </a:prstGeom>
          <a:noFill/>
          <a:ln>
            <a:solidFill>
              <a:schemeClr val="tx1"/>
            </a:solidFill>
          </a:ln>
        </p:spPr>
        <p:txBody>
          <a:bodyPr wrap="none" rtlCol="0">
            <a:spAutoFit/>
          </a:bodyPr>
          <a:lstStyle/>
          <a:p>
            <a:r>
              <a:rPr lang="en-GB" sz="2000">
                <a:latin typeface="Arial" panose="020B0604020202020204" pitchFamily="34" charset="0"/>
                <a:cs typeface="Arial" panose="020B0604020202020204" pitchFamily="34" charset="0"/>
              </a:rPr>
              <a:t>Regeneration</a:t>
            </a:r>
          </a:p>
        </p:txBody>
      </p:sp>
      <p:sp>
        <p:nvSpPr>
          <p:cNvPr id="2" name="TextBox 1">
            <a:extLst>
              <a:ext uri="{FF2B5EF4-FFF2-40B4-BE49-F238E27FC236}">
                <a16:creationId xmlns:a16="http://schemas.microsoft.com/office/drawing/2014/main" id="{EB721056-3566-4A7D-8230-AC1270F61EC0}"/>
              </a:ext>
            </a:extLst>
          </p:cNvPr>
          <p:cNvSpPr txBox="1"/>
          <p:nvPr/>
        </p:nvSpPr>
        <p:spPr>
          <a:xfrm>
            <a:off x="985992" y="5395023"/>
            <a:ext cx="1608390" cy="400110"/>
          </a:xfrm>
          <a:prstGeom prst="rect">
            <a:avLst/>
          </a:prstGeom>
          <a:noFill/>
          <a:ln>
            <a:solidFill>
              <a:schemeClr val="tx1"/>
            </a:solidFill>
          </a:ln>
        </p:spPr>
        <p:txBody>
          <a:bodyPr wrap="none" rtlCol="0">
            <a:spAutoFit/>
          </a:bodyPr>
          <a:lstStyle/>
          <a:p>
            <a:pPr algn="ctr"/>
            <a:r>
              <a:rPr lang="en-GB" sz="2000">
                <a:latin typeface="Arial" panose="020B0604020202020204" pitchFamily="34" charset="0"/>
                <a:cs typeface="Arial" panose="020B0604020202020204" pitchFamily="34" charset="0"/>
              </a:rPr>
              <a:t>… And more</a:t>
            </a:r>
          </a:p>
        </p:txBody>
      </p:sp>
      <p:sp>
        <p:nvSpPr>
          <p:cNvPr id="3" name="Right Arrow 2">
            <a:extLst>
              <a:ext uri="{FF2B5EF4-FFF2-40B4-BE49-F238E27FC236}">
                <a16:creationId xmlns:a16="http://schemas.microsoft.com/office/drawing/2014/main" id="{ED3F664A-4001-80CC-1486-EF79279A4A3F}"/>
              </a:ext>
            </a:extLst>
          </p:cNvPr>
          <p:cNvSpPr/>
          <p:nvPr/>
        </p:nvSpPr>
        <p:spPr>
          <a:xfrm>
            <a:off x="3542495" y="3409433"/>
            <a:ext cx="646184" cy="386955"/>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356413B2-012B-9E56-87C9-89F37CD14953}"/>
              </a:ext>
            </a:extLst>
          </p:cNvPr>
          <p:cNvCxnSpPr>
            <a:cxnSpLocks/>
            <a:endCxn id="37" idx="1"/>
          </p:cNvCxnSpPr>
          <p:nvPr/>
        </p:nvCxnSpPr>
        <p:spPr>
          <a:xfrm flipV="1">
            <a:off x="5847778" y="1465332"/>
            <a:ext cx="1620184" cy="141667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6B4B16B-BEE5-2196-5098-87A8A80CC9FE}"/>
              </a:ext>
            </a:extLst>
          </p:cNvPr>
          <p:cNvCxnSpPr>
            <a:cxnSpLocks/>
            <a:endCxn id="35" idx="1"/>
          </p:cNvCxnSpPr>
          <p:nvPr/>
        </p:nvCxnSpPr>
        <p:spPr>
          <a:xfrm flipV="1">
            <a:off x="6309379" y="3798001"/>
            <a:ext cx="1526029" cy="37766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21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526" y="310261"/>
            <a:ext cx="7043928" cy="1325563"/>
          </a:xfrm>
        </p:spPr>
        <p:txBody>
          <a:bodyPr>
            <a:normAutofit/>
          </a:bodyPr>
          <a:lstStyle/>
          <a:p>
            <a:r>
              <a:rPr b="1" dirty="0">
                <a:solidFill>
                  <a:srgbClr val="006600"/>
                </a:solidFill>
                <a:cs typeface="Arial" panose="020B0604020202020204" pitchFamily="34" charset="0"/>
              </a:rPr>
              <a:t>The Value of a Local Plan 3: </a:t>
            </a:r>
            <a:br>
              <a:rPr lang="en-GB" b="1" dirty="0">
                <a:solidFill>
                  <a:srgbClr val="006600"/>
                </a:solidFill>
                <a:cs typeface="Arial" panose="020B0604020202020204" pitchFamily="34" charset="0"/>
              </a:rPr>
            </a:br>
            <a:r>
              <a:rPr b="1" dirty="0">
                <a:solidFill>
                  <a:srgbClr val="006600"/>
                </a:solidFill>
                <a:cs typeface="Arial" panose="020B0604020202020204" pitchFamily="34" charset="0"/>
              </a:rPr>
              <a:t>Transform places</a:t>
            </a:r>
          </a:p>
        </p:txBody>
      </p:sp>
      <p:sp>
        <p:nvSpPr>
          <p:cNvPr id="3" name="Content Placeholder 2"/>
          <p:cNvSpPr>
            <a:spLocks noGrp="1"/>
          </p:cNvSpPr>
          <p:nvPr>
            <p:ph idx="1"/>
          </p:nvPr>
        </p:nvSpPr>
        <p:spPr>
          <a:xfrm>
            <a:off x="838200" y="1825625"/>
            <a:ext cx="4604238" cy="4351338"/>
          </a:xfrm>
        </p:spPr>
        <p:txBody>
          <a:bodyPr/>
          <a:lstStyle/>
          <a:p>
            <a:r>
              <a:rPr dirty="0"/>
              <a:t>The Local Plan can play an important role in unlocking and projecting place-based initiatives</a:t>
            </a:r>
            <a:r>
              <a:rPr lang="en-GB" dirty="0"/>
              <a:t>:</a:t>
            </a:r>
          </a:p>
          <a:p>
            <a:pPr lvl="1"/>
            <a:r>
              <a:rPr lang="en-GB" b="1" dirty="0"/>
              <a:t>Town Centre Improvements</a:t>
            </a:r>
          </a:p>
          <a:p>
            <a:pPr lvl="1"/>
            <a:r>
              <a:rPr lang="en-GB" dirty="0"/>
              <a:t>Estate renewal</a:t>
            </a:r>
          </a:p>
          <a:p>
            <a:pPr lvl="1"/>
            <a:r>
              <a:rPr lang="en-GB" dirty="0"/>
              <a:t>Protecting/ enhancing nature sites … or even bespoke tailoring establishments!</a:t>
            </a:r>
          </a:p>
          <a:p>
            <a:pPr lvl="1"/>
            <a:endParaRPr dirty="0"/>
          </a:p>
        </p:txBody>
      </p:sp>
      <p:pic>
        <p:nvPicPr>
          <p:cNvPr id="5" name="Picture 4" descr="A blue and white cover with a picture of a city&#10;&#10;Description automatically generated">
            <a:extLst>
              <a:ext uri="{FF2B5EF4-FFF2-40B4-BE49-F238E27FC236}">
                <a16:creationId xmlns:a16="http://schemas.microsoft.com/office/drawing/2014/main" id="{BFCE3109-C256-1170-94A1-7D159774EF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4541" y="1477109"/>
            <a:ext cx="5577168" cy="39213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54326"/>
          </a:xfrm>
        </p:spPr>
        <p:txBody>
          <a:bodyPr>
            <a:normAutofit/>
          </a:bodyPr>
          <a:lstStyle/>
          <a:p>
            <a:pPr algn="ctr"/>
            <a:r>
              <a:rPr b="1" dirty="0">
                <a:solidFill>
                  <a:srgbClr val="006600"/>
                </a:solidFill>
                <a:cs typeface="Arial" panose="020B0604020202020204" pitchFamily="34" charset="0"/>
              </a:rPr>
              <a:t>The Value of a Local Plan 4: </a:t>
            </a:r>
            <a:br>
              <a:rPr lang="en-GB" b="1" dirty="0">
                <a:solidFill>
                  <a:srgbClr val="006600"/>
                </a:solidFill>
                <a:cs typeface="Arial" panose="020B0604020202020204" pitchFamily="34" charset="0"/>
              </a:rPr>
            </a:br>
            <a:r>
              <a:rPr b="1" dirty="0">
                <a:solidFill>
                  <a:srgbClr val="006600"/>
                </a:solidFill>
                <a:cs typeface="Arial" panose="020B0604020202020204" pitchFamily="34" charset="0"/>
              </a:rPr>
              <a:t>Meeting your community's needs for a home</a:t>
            </a:r>
          </a:p>
        </p:txBody>
      </p:sp>
      <p:sp>
        <p:nvSpPr>
          <p:cNvPr id="3" name="Content Placeholder 2"/>
          <p:cNvSpPr>
            <a:spLocks noGrp="1"/>
          </p:cNvSpPr>
          <p:nvPr>
            <p:ph idx="1"/>
          </p:nvPr>
        </p:nvSpPr>
        <p:spPr>
          <a:xfrm>
            <a:off x="838200" y="2506662"/>
            <a:ext cx="4727331" cy="4351338"/>
          </a:xfrm>
        </p:spPr>
        <p:txBody>
          <a:bodyPr>
            <a:normAutofit/>
          </a:bodyPr>
          <a:lstStyle/>
          <a:p>
            <a:pPr marL="0" indent="0">
              <a:buNone/>
            </a:pPr>
            <a:r>
              <a:rPr sz="2200" dirty="0"/>
              <a:t>Set out a strategy for meeting the housing needs of your community, including group-specific affordable housing requirements</a:t>
            </a:r>
            <a:r>
              <a:rPr lang="en-GB" sz="2200" dirty="0"/>
              <a:t>: </a:t>
            </a:r>
          </a:p>
          <a:p>
            <a:pPr marL="0" indent="0">
              <a:buNone/>
            </a:pPr>
            <a:endParaRPr lang="en-GB" sz="2200" dirty="0"/>
          </a:p>
          <a:p>
            <a:pPr lvl="1"/>
            <a:r>
              <a:rPr lang="en-GB" sz="2200" b="1" dirty="0"/>
              <a:t>Homes for an ageing population – including affordable homes</a:t>
            </a:r>
          </a:p>
          <a:p>
            <a:pPr lvl="1"/>
            <a:r>
              <a:rPr lang="en-GB" sz="2200" dirty="0"/>
              <a:t>Family homes</a:t>
            </a:r>
          </a:p>
          <a:p>
            <a:pPr lvl="1"/>
            <a:r>
              <a:rPr lang="en-GB" sz="2200" dirty="0"/>
              <a:t>Student housing</a:t>
            </a:r>
            <a:endParaRPr sz="2200" dirty="0"/>
          </a:p>
        </p:txBody>
      </p:sp>
      <p:pic>
        <p:nvPicPr>
          <p:cNvPr id="8" name="Picture 7" descr="A screenshot of a draft local plan&#10;&#10;Description automatically generated">
            <a:extLst>
              <a:ext uri="{FF2B5EF4-FFF2-40B4-BE49-F238E27FC236}">
                <a16:creationId xmlns:a16="http://schemas.microsoft.com/office/drawing/2014/main" id="{DBC2D3C8-56E6-F573-87DE-7D70BE6F5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3216" y="2158304"/>
            <a:ext cx="1770185" cy="2524027"/>
          </a:xfrm>
          <a:prstGeom prst="rect">
            <a:avLst/>
          </a:prstGeom>
          <a:ln>
            <a:noFill/>
          </a:ln>
          <a:effectLst>
            <a:softEdge rad="112500"/>
          </a:effectLst>
        </p:spPr>
      </p:pic>
      <p:sp>
        <p:nvSpPr>
          <p:cNvPr id="7" name="TextBox 6">
            <a:extLst>
              <a:ext uri="{FF2B5EF4-FFF2-40B4-BE49-F238E27FC236}">
                <a16:creationId xmlns:a16="http://schemas.microsoft.com/office/drawing/2014/main" id="{20E9B758-9513-FCC6-B1B1-0AD41C40FE3E}"/>
              </a:ext>
            </a:extLst>
          </p:cNvPr>
          <p:cNvSpPr txBox="1"/>
          <p:nvPr/>
        </p:nvSpPr>
        <p:spPr>
          <a:xfrm>
            <a:off x="6717911" y="4861549"/>
            <a:ext cx="5082685" cy="1754326"/>
          </a:xfrm>
          <a:prstGeom prst="rect">
            <a:avLst/>
          </a:prstGeom>
          <a:noFill/>
        </p:spPr>
        <p:txBody>
          <a:bodyPr wrap="square">
            <a:spAutoFit/>
          </a:bodyPr>
          <a:lstStyle/>
          <a:p>
            <a:r>
              <a:rPr lang="en-US" i="1" dirty="0">
                <a:solidFill>
                  <a:srgbClr val="0070C0"/>
                </a:solidFill>
              </a:rPr>
              <a:t>“There continues to be demand for affordable housing units across the borough. The SHMA found that there was a need for an additional 361 affordable units per year, which would include social / affordable units or intermediate tenure.” Regulation 19 Local Plan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650" y="311705"/>
            <a:ext cx="7724775" cy="1325563"/>
          </a:xfrm>
        </p:spPr>
        <p:txBody>
          <a:bodyPr>
            <a:normAutofit/>
          </a:bodyPr>
          <a:lstStyle/>
          <a:p>
            <a:r>
              <a:rPr b="1" dirty="0">
                <a:solidFill>
                  <a:srgbClr val="006600"/>
                </a:solidFill>
                <a:cs typeface="Arial" panose="020B0604020202020204" pitchFamily="34" charset="0"/>
              </a:rPr>
              <a:t>The Value of a Local Plan 5: </a:t>
            </a:r>
            <a:br>
              <a:rPr lang="en-GB" b="1" dirty="0">
                <a:solidFill>
                  <a:srgbClr val="006600"/>
                </a:solidFill>
                <a:cs typeface="Arial" panose="020B0604020202020204" pitchFamily="34" charset="0"/>
              </a:rPr>
            </a:br>
            <a:r>
              <a:rPr lang="en-GB" b="1" dirty="0">
                <a:solidFill>
                  <a:srgbClr val="006600"/>
                </a:solidFill>
                <a:cs typeface="Arial" panose="020B0604020202020204" pitchFamily="34" charset="0"/>
              </a:rPr>
              <a:t>Managing development impacts</a:t>
            </a:r>
            <a:endParaRPr b="1" dirty="0">
              <a:solidFill>
                <a:srgbClr val="006600"/>
              </a:solidFill>
              <a:cs typeface="Arial" panose="020B0604020202020204" pitchFamily="34" charset="0"/>
            </a:endParaRPr>
          </a:p>
        </p:txBody>
      </p:sp>
      <p:sp>
        <p:nvSpPr>
          <p:cNvPr id="3" name="Content Placeholder 2"/>
          <p:cNvSpPr>
            <a:spLocks noGrp="1"/>
          </p:cNvSpPr>
          <p:nvPr>
            <p:ph idx="1"/>
          </p:nvPr>
        </p:nvSpPr>
        <p:spPr>
          <a:xfrm>
            <a:off x="838200" y="1825625"/>
            <a:ext cx="5887915" cy="4351338"/>
          </a:xfrm>
        </p:spPr>
        <p:txBody>
          <a:bodyPr/>
          <a:lstStyle/>
          <a:p>
            <a:pPr marL="0" indent="0">
              <a:buNone/>
            </a:pPr>
            <a:r>
              <a:rPr dirty="0"/>
              <a:t>Better manage cumulative development impacts</a:t>
            </a:r>
            <a:r>
              <a:rPr lang="en-GB" dirty="0"/>
              <a:t>:</a:t>
            </a:r>
          </a:p>
          <a:p>
            <a:pPr marL="0" indent="0">
              <a:buNone/>
            </a:pPr>
            <a:endParaRPr lang="en-GB" dirty="0"/>
          </a:p>
          <a:p>
            <a:pPr lvl="1"/>
            <a:r>
              <a:rPr b="1" dirty="0"/>
              <a:t>HMOs</a:t>
            </a:r>
            <a:endParaRPr lang="en-GB" b="1" dirty="0"/>
          </a:p>
          <a:p>
            <a:pPr lvl="1"/>
            <a:endParaRPr lang="en-GB" b="1" dirty="0"/>
          </a:p>
          <a:p>
            <a:pPr lvl="1"/>
            <a:r>
              <a:rPr lang="en-GB" dirty="0"/>
              <a:t>N</a:t>
            </a:r>
            <a:r>
              <a:rPr dirty="0" err="1"/>
              <a:t>ight</a:t>
            </a:r>
            <a:r>
              <a:rPr lang="en-GB" dirty="0"/>
              <a:t>-time economy impacts</a:t>
            </a:r>
          </a:p>
          <a:p>
            <a:pPr lvl="1"/>
            <a:endParaRPr lang="en-GB" dirty="0"/>
          </a:p>
          <a:p>
            <a:pPr lvl="1"/>
            <a:r>
              <a:rPr lang="en-GB" dirty="0"/>
              <a:t>Logistics and associated servicing for retail/ large scale commercial activity</a:t>
            </a:r>
            <a:endParaRPr dirty="0"/>
          </a:p>
        </p:txBody>
      </p:sp>
      <p:pic>
        <p:nvPicPr>
          <p:cNvPr id="7" name="Picture 6" descr="A drop of water dripping from a faucet&#10;&#10;Description automatically generated">
            <a:extLst>
              <a:ext uri="{FF2B5EF4-FFF2-40B4-BE49-F238E27FC236}">
                <a16:creationId xmlns:a16="http://schemas.microsoft.com/office/drawing/2014/main" id="{F3BC0F06-84DC-E5C7-94F8-F1D9C655B5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33947" y="1825625"/>
            <a:ext cx="3732334" cy="3732334"/>
          </a:xfrm>
          <a:prstGeom prst="rect">
            <a:avLst/>
          </a:prstGeom>
        </p:spPr>
      </p:pic>
      <p:sp>
        <p:nvSpPr>
          <p:cNvPr id="9" name="TextBox 8">
            <a:extLst>
              <a:ext uri="{FF2B5EF4-FFF2-40B4-BE49-F238E27FC236}">
                <a16:creationId xmlns:a16="http://schemas.microsoft.com/office/drawing/2014/main" id="{9CEEFA9A-86CE-CAC2-88DB-0663C9BFE07F}"/>
              </a:ext>
            </a:extLst>
          </p:cNvPr>
          <p:cNvSpPr txBox="1"/>
          <p:nvPr/>
        </p:nvSpPr>
        <p:spPr>
          <a:xfrm>
            <a:off x="9933110" y="6176963"/>
            <a:ext cx="6097464" cy="369332"/>
          </a:xfrm>
          <a:prstGeom prst="rect">
            <a:avLst/>
          </a:prstGeom>
          <a:noFill/>
        </p:spPr>
        <p:txBody>
          <a:bodyPr wrap="square">
            <a:spAutoFit/>
          </a:bodyPr>
          <a:lstStyle/>
          <a:p>
            <a:r>
              <a:rPr lang="en-GB" sz="1400" b="0" i="0">
                <a:solidFill>
                  <a:srgbClr val="212124"/>
                </a:solidFill>
                <a:effectLst/>
                <a:highlight>
                  <a:srgbClr val="F3F5F6"/>
                </a:highlight>
                <a:latin typeface="Proxima Nova"/>
              </a:rPr>
              <a:t> © 2011 </a:t>
            </a:r>
            <a:r>
              <a:rPr lang="en-GB" sz="1400" b="0" i="0" u="none" strike="noStrike">
                <a:solidFill>
                  <a:srgbClr val="006DAC"/>
                </a:solidFill>
                <a:effectLst/>
                <a:highlight>
                  <a:srgbClr val="F3F5F6"/>
                </a:highlight>
                <a:latin typeface="Proxima Nova"/>
                <a:hlinkClick r:id="rId3"/>
              </a:rPr>
              <a:t>J. Ronald Lee</a:t>
            </a:r>
            <a:r>
              <a:rPr lang="en-GB" b="0" i="0">
                <a:solidFill>
                  <a:srgbClr val="212124"/>
                </a:solidFill>
                <a:effectLst/>
                <a:highlight>
                  <a:srgbClr val="F3F5F6"/>
                </a:highlight>
                <a:latin typeface="Proxima Nova"/>
              </a:rPr>
              <a:t>.</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06600"/>
                </a:solidFill>
                <a:cs typeface="Arial" panose="020B0604020202020204" pitchFamily="34" charset="0"/>
              </a:rPr>
              <a:t>No Local Plan:</a:t>
            </a:r>
            <a:br>
              <a:rPr lang="en-GB" b="1" dirty="0">
                <a:solidFill>
                  <a:srgbClr val="006600"/>
                </a:solidFill>
                <a:cs typeface="Arial" panose="020B0604020202020204" pitchFamily="34" charset="0"/>
              </a:rPr>
            </a:br>
            <a:r>
              <a:rPr lang="en-GB" b="1" dirty="0">
                <a:solidFill>
                  <a:srgbClr val="006600"/>
                </a:solidFill>
                <a:cs typeface="Arial" panose="020B0604020202020204" pitchFamily="34" charset="0"/>
              </a:rPr>
              <a:t>Risk of inappropriate development</a:t>
            </a:r>
            <a:endParaRPr b="1" dirty="0">
              <a:solidFill>
                <a:srgbClr val="006600"/>
              </a:solidFill>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dirty="0">
                <a:latin typeface="Arial" panose="020B0604020202020204" pitchFamily="34" charset="0"/>
                <a:cs typeface="Arial" panose="020B0604020202020204" pitchFamily="34" charset="0"/>
              </a:rPr>
              <a:t>Not having a plan does not stop development, it just limits your ability to shape it and manage its impacts</a:t>
            </a:r>
            <a:r>
              <a:rPr lang="en-GB" dirty="0">
                <a:latin typeface="Arial" panose="020B0604020202020204" pitchFamily="34" charset="0"/>
                <a:cs typeface="Arial" panose="020B0604020202020204" pitchFamily="34" charset="0"/>
              </a:rPr>
              <a:t>. Without a plan the balance is tilted away from local considerations and towards </a:t>
            </a:r>
            <a:r>
              <a:rPr dirty="0">
                <a:latin typeface="Arial" panose="020B0604020202020204" pitchFamily="34" charset="0"/>
                <a:cs typeface="Arial" panose="020B0604020202020204" pitchFamily="34" charset="0"/>
              </a:rPr>
              <a:t>‘sustainable development’ is prescribed in NPPF</a:t>
            </a:r>
            <a:r>
              <a:rPr lang="en-GB" dirty="0">
                <a:latin typeface="Arial" panose="020B0604020202020204" pitchFamily="34" charset="0"/>
                <a:cs typeface="Arial" panose="020B0604020202020204" pitchFamily="34" charset="0"/>
              </a:rPr>
              <a:t>, July 2024 proposed changes state:</a:t>
            </a:r>
          </a:p>
          <a:p>
            <a:pPr marL="0" indent="0">
              <a:buNone/>
            </a:pPr>
            <a:r>
              <a:rPr lang="en-GB" i="1" dirty="0">
                <a:effectLst/>
                <a:latin typeface="Arial" panose="020B0604020202020204" pitchFamily="34" charset="0"/>
                <a:cs typeface="Arial" panose="020B0604020202020204" pitchFamily="34" charset="0"/>
              </a:rPr>
              <a:t>“…where there are no relevant development plan policies, or the policies </a:t>
            </a:r>
            <a:r>
              <a:rPr lang="en-GB" i="1" dirty="0">
                <a:solidFill>
                  <a:srgbClr val="2C6134"/>
                </a:solidFill>
                <a:effectLst/>
                <a:latin typeface="Arial" panose="020B0604020202020204" pitchFamily="34" charset="0"/>
                <a:cs typeface="Arial" panose="020B0604020202020204" pitchFamily="34" charset="0"/>
              </a:rPr>
              <a:t>for the supply of land</a:t>
            </a:r>
            <a:r>
              <a:rPr lang="en-GB" i="1" baseline="30000" dirty="0">
                <a:solidFill>
                  <a:srgbClr val="2C6134"/>
                </a:solidFill>
                <a:effectLst/>
                <a:latin typeface="Arial" panose="020B0604020202020204" pitchFamily="34" charset="0"/>
                <a:cs typeface="Arial" panose="020B0604020202020204" pitchFamily="34" charset="0"/>
                <a:hlinkClick r:id="rId2"/>
              </a:rPr>
              <a:t>8</a:t>
            </a:r>
            <a:r>
              <a:rPr lang="en-GB" i="1" dirty="0">
                <a:solidFill>
                  <a:srgbClr val="2C6134"/>
                </a:solidFill>
                <a:effectLst/>
                <a:latin typeface="Arial" panose="020B0604020202020204" pitchFamily="34" charset="0"/>
                <a:cs typeface="Arial" panose="020B0604020202020204" pitchFamily="34" charset="0"/>
              </a:rPr>
              <a:t> </a:t>
            </a:r>
            <a:r>
              <a:rPr lang="en-GB" i="1" strike="sngStrike" dirty="0">
                <a:solidFill>
                  <a:srgbClr val="FF0000"/>
                </a:solidFill>
                <a:effectLst/>
                <a:latin typeface="Arial" panose="020B0604020202020204" pitchFamily="34" charset="0"/>
                <a:cs typeface="Arial" panose="020B0604020202020204" pitchFamily="34" charset="0"/>
              </a:rPr>
              <a:t>which are most important for </a:t>
            </a:r>
            <a:r>
              <a:rPr lang="en-GB" i="1" dirty="0">
                <a:solidFill>
                  <a:srgbClr val="FF0000"/>
                </a:solidFill>
                <a:effectLst/>
                <a:latin typeface="Arial" panose="020B0604020202020204" pitchFamily="34" charset="0"/>
                <a:cs typeface="Arial" panose="020B0604020202020204" pitchFamily="34" charset="0"/>
              </a:rPr>
              <a:t> </a:t>
            </a:r>
            <a:r>
              <a:rPr lang="en-GB" i="1" strike="sngStrike" dirty="0">
                <a:solidFill>
                  <a:srgbClr val="FF0000"/>
                </a:solidFill>
                <a:effectLst/>
                <a:latin typeface="Arial" panose="020B0604020202020204" pitchFamily="34" charset="0"/>
                <a:cs typeface="Arial" panose="020B0604020202020204" pitchFamily="34" charset="0"/>
              </a:rPr>
              <a:t>determining the application </a:t>
            </a:r>
            <a:r>
              <a:rPr lang="en-GB" i="1" dirty="0">
                <a:effectLst/>
                <a:latin typeface="Arial" panose="020B0604020202020204" pitchFamily="34" charset="0"/>
                <a:cs typeface="Arial" panose="020B0604020202020204" pitchFamily="34" charset="0"/>
              </a:rPr>
              <a:t>are out-of-date</a:t>
            </a:r>
            <a:r>
              <a:rPr lang="en-GB" i="1" baseline="30000" dirty="0">
                <a:effectLst/>
                <a:latin typeface="Arial" panose="020B0604020202020204" pitchFamily="34" charset="0"/>
                <a:cs typeface="Arial" panose="020B0604020202020204" pitchFamily="34" charset="0"/>
                <a:hlinkClick r:id="rId3"/>
              </a:rPr>
              <a:t>9</a:t>
            </a:r>
            <a:r>
              <a:rPr lang="en-GB" i="1" dirty="0">
                <a:effectLst/>
                <a:latin typeface="Arial" panose="020B0604020202020204" pitchFamily="34" charset="0"/>
                <a:cs typeface="Arial" panose="020B0604020202020204" pitchFamily="34" charset="0"/>
              </a:rPr>
              <a:t>, granting permission unless: </a:t>
            </a:r>
            <a:r>
              <a:rPr lang="en-GB" i="1" dirty="0">
                <a:latin typeface="Arial" panose="020B0604020202020204" pitchFamily="34" charset="0"/>
                <a:cs typeface="Arial" panose="020B0604020202020204" pitchFamily="34" charset="0"/>
              </a:rPr>
              <a:t>(</a:t>
            </a:r>
            <a:r>
              <a:rPr lang="en-GB" i="1" dirty="0" err="1">
                <a:latin typeface="Arial" panose="020B0604020202020204" pitchFamily="34" charset="0"/>
                <a:cs typeface="Arial" panose="020B0604020202020204" pitchFamily="34" charset="0"/>
              </a:rPr>
              <a:t>i</a:t>
            </a:r>
            <a:r>
              <a:rPr lang="en-GB" i="1" dirty="0">
                <a:latin typeface="Arial" panose="020B0604020202020204" pitchFamily="34" charset="0"/>
                <a:cs typeface="Arial" panose="020B0604020202020204" pitchFamily="34" charset="0"/>
              </a:rPr>
              <a:t>) </a:t>
            </a:r>
            <a:r>
              <a:rPr lang="en-GB" i="1" dirty="0">
                <a:effectLst/>
                <a:latin typeface="Arial" panose="020B0604020202020204" pitchFamily="34" charset="0"/>
                <a:cs typeface="Arial" panose="020B0604020202020204" pitchFamily="34" charset="0"/>
              </a:rPr>
              <a:t>the application of policies in this Framework that protect areas or assets of particular importance provides a clear reason for refusing the development proposed</a:t>
            </a:r>
            <a:r>
              <a:rPr lang="en-GB" i="1" baseline="30000" dirty="0">
                <a:effectLst/>
                <a:latin typeface="Arial" panose="020B0604020202020204" pitchFamily="34" charset="0"/>
                <a:cs typeface="Arial" panose="020B0604020202020204" pitchFamily="34" charset="0"/>
              </a:rPr>
              <a:t>7</a:t>
            </a:r>
            <a:r>
              <a:rPr lang="en-GB" i="1" dirty="0">
                <a:effectLst/>
                <a:latin typeface="Arial" panose="020B0604020202020204" pitchFamily="34" charset="0"/>
                <a:cs typeface="Arial" panose="020B0604020202020204" pitchFamily="34" charset="0"/>
              </a:rPr>
              <a:t>; (ii) or any adverse impacts of doing so would significantly and demonstrably outweigh the benefits, when assessed against the policies in this Framework taken as a whole</a:t>
            </a:r>
            <a:r>
              <a:rPr lang="en-GB" i="1" dirty="0">
                <a:solidFill>
                  <a:srgbClr val="2C6134"/>
                </a:solidFill>
                <a:effectLst/>
                <a:latin typeface="Arial" panose="020B0604020202020204" pitchFamily="34" charset="0"/>
                <a:cs typeface="Arial" panose="020B0604020202020204" pitchFamily="34" charset="0"/>
              </a:rPr>
              <a:t>, </a:t>
            </a:r>
            <a:r>
              <a:rPr lang="en-GB" i="1" u="sng" dirty="0">
                <a:solidFill>
                  <a:srgbClr val="2C6134"/>
                </a:solidFill>
                <a:effectLst/>
                <a:latin typeface="Arial" panose="020B0604020202020204" pitchFamily="34" charset="0"/>
                <a:cs typeface="Arial" panose="020B0604020202020204" pitchFamily="34" charset="0"/>
              </a:rPr>
              <a:t>in particular those for the location and design of development (as set out in chapters 9 and 12) and for securing affordable homes</a:t>
            </a:r>
            <a:r>
              <a:rPr lang="en-GB" i="1" u="sng" dirty="0">
                <a:solidFill>
                  <a:srgbClr val="000000"/>
                </a:solidFill>
                <a:effectLst/>
                <a:latin typeface="Arial" panose="020B0604020202020204" pitchFamily="34" charset="0"/>
                <a:cs typeface="Arial" panose="020B0604020202020204" pitchFamily="34" charset="0"/>
              </a:rPr>
              <a:t>.”</a:t>
            </a:r>
            <a:endParaRPr lang="en-GB" i="1" dirty="0">
              <a:solidFill>
                <a:srgbClr val="2C6134"/>
              </a:solidFill>
              <a:effectLst/>
              <a:latin typeface="Arial" panose="020B0604020202020204" pitchFamily="34" charset="0"/>
              <a:cs typeface="Arial" panose="020B0604020202020204" pitchFamily="34" charset="0"/>
            </a:endParaRPr>
          </a:p>
          <a:p>
            <a:pPr>
              <a:buFont typeface="+mj-lt"/>
              <a:buAutoNum type="arabicPeriod"/>
            </a:pPr>
            <a:endParaRPr lang="en-GB" dirty="0">
              <a:effectLst/>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74412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F28A-21B8-6B91-B22E-5D3AF22DA55D}"/>
              </a:ext>
            </a:extLst>
          </p:cNvPr>
          <p:cNvSpPr>
            <a:spLocks noGrp="1"/>
          </p:cNvSpPr>
          <p:nvPr>
            <p:ph type="title"/>
          </p:nvPr>
        </p:nvSpPr>
        <p:spPr>
          <a:xfrm>
            <a:off x="2194931" y="365125"/>
            <a:ext cx="7839309" cy="1344148"/>
          </a:xfrm>
        </p:spPr>
        <p:txBody>
          <a:bodyPr/>
          <a:lstStyle/>
          <a:p>
            <a:pPr algn="ctr"/>
            <a:r>
              <a:rPr lang="en-US" b="1" dirty="0">
                <a:solidFill>
                  <a:srgbClr val="006600"/>
                </a:solidFill>
                <a:cs typeface="Calibri Light"/>
              </a:rPr>
              <a:t>Local Plans - the what, why and how’s </a:t>
            </a:r>
          </a:p>
        </p:txBody>
      </p:sp>
      <p:sp>
        <p:nvSpPr>
          <p:cNvPr id="3" name="Content Placeholder 2">
            <a:extLst>
              <a:ext uri="{FF2B5EF4-FFF2-40B4-BE49-F238E27FC236}">
                <a16:creationId xmlns:a16="http://schemas.microsoft.com/office/drawing/2014/main" id="{3F01A8AB-11CD-2889-2E26-17CE4516BB17}"/>
              </a:ext>
            </a:extLst>
          </p:cNvPr>
          <p:cNvSpPr>
            <a:spLocks noGrp="1"/>
          </p:cNvSpPr>
          <p:nvPr>
            <p:ph idx="1"/>
          </p:nvPr>
        </p:nvSpPr>
        <p:spPr>
          <a:xfrm>
            <a:off x="353095" y="1838823"/>
            <a:ext cx="11082588" cy="4351338"/>
          </a:xfrm>
        </p:spPr>
        <p:txBody>
          <a:bodyPr vert="horz" lIns="91440" tIns="45720" rIns="91440" bIns="45720" rtlCol="0" anchor="t">
            <a:normAutofit/>
          </a:bodyPr>
          <a:lstStyle/>
          <a:p>
            <a:r>
              <a:rPr lang="en-US" sz="2200" dirty="0">
                <a:cs typeface="Arial"/>
              </a:rPr>
              <a:t>Sets a vision for your place and the strategy for getting there</a:t>
            </a:r>
            <a:endParaRPr lang="en-US" sz="2200" dirty="0">
              <a:cs typeface="Calibri" panose="020F0502020204030204"/>
            </a:endParaRPr>
          </a:p>
          <a:p>
            <a:r>
              <a:rPr lang="en-US" sz="2200" dirty="0">
                <a:cs typeface="Arial"/>
              </a:rPr>
              <a:t>Strategic policies, including plan for housing delivery</a:t>
            </a:r>
            <a:endParaRPr lang="en-US" sz="2200" dirty="0">
              <a:cs typeface="Calibri Light"/>
            </a:endParaRPr>
          </a:p>
          <a:p>
            <a:r>
              <a:rPr lang="en-US" sz="2200" dirty="0">
                <a:cs typeface="Arial"/>
              </a:rPr>
              <a:t>It’s not just about housing: Jobs, Infrastructure, Climate, Environment, Health and wellbeing and Design and place-making</a:t>
            </a:r>
            <a:endParaRPr lang="en-US" sz="2200" dirty="0">
              <a:cs typeface="Calibri Light"/>
            </a:endParaRPr>
          </a:p>
          <a:p>
            <a:r>
              <a:rPr lang="en-US" sz="2200" dirty="0">
                <a:cs typeface="Arial"/>
              </a:rPr>
              <a:t>Can contain ‘development management’ </a:t>
            </a:r>
            <a:endParaRPr lang="en-US" sz="2200" dirty="0">
              <a:cs typeface="Calibri" panose="020F0502020204030204"/>
            </a:endParaRPr>
          </a:p>
          <a:p>
            <a:pPr marL="0" indent="0">
              <a:buNone/>
            </a:pPr>
            <a:r>
              <a:rPr lang="en-US" sz="2200" dirty="0">
                <a:cs typeface="Arial"/>
              </a:rPr>
              <a:t> policies and site allocations</a:t>
            </a:r>
            <a:endParaRPr lang="en-US" sz="2200" dirty="0">
              <a:cs typeface="Calibri"/>
            </a:endParaRPr>
          </a:p>
          <a:p>
            <a:r>
              <a:rPr lang="en-US" sz="2200" dirty="0">
                <a:cs typeface="Arial"/>
              </a:rPr>
              <a:t>Minimum 15-year horizon </a:t>
            </a:r>
            <a:endParaRPr lang="en-US" sz="2200" dirty="0"/>
          </a:p>
          <a:p>
            <a:endParaRPr lang="en-US" dirty="0">
              <a:cs typeface="Calibri"/>
            </a:endParaRPr>
          </a:p>
        </p:txBody>
      </p:sp>
      <p:pic>
        <p:nvPicPr>
          <p:cNvPr id="5" name="Picture 4" descr="A group of people walking with dogs&#10;&#10;Description automatically generated">
            <a:extLst>
              <a:ext uri="{FF2B5EF4-FFF2-40B4-BE49-F238E27FC236}">
                <a16:creationId xmlns:a16="http://schemas.microsoft.com/office/drawing/2014/main" id="{95C69C47-C88D-CE5C-3C6B-0BC5332CCBD9}"/>
              </a:ext>
            </a:extLst>
          </p:cNvPr>
          <p:cNvPicPr>
            <a:picLocks noChangeAspect="1"/>
          </p:cNvPicPr>
          <p:nvPr/>
        </p:nvPicPr>
        <p:blipFill>
          <a:blip r:embed="rId2"/>
          <a:stretch>
            <a:fillRect/>
          </a:stretch>
        </p:blipFill>
        <p:spPr>
          <a:xfrm>
            <a:off x="5210498" y="4012111"/>
            <a:ext cx="6843597" cy="2701151"/>
          </a:xfrm>
          <a:prstGeom prst="rect">
            <a:avLst/>
          </a:prstGeom>
        </p:spPr>
      </p:pic>
      <p:sp>
        <p:nvSpPr>
          <p:cNvPr id="6" name="TextBox 5">
            <a:extLst>
              <a:ext uri="{FF2B5EF4-FFF2-40B4-BE49-F238E27FC236}">
                <a16:creationId xmlns:a16="http://schemas.microsoft.com/office/drawing/2014/main" id="{F90B7411-050B-5D0D-7B02-312B1694446E}"/>
              </a:ext>
            </a:extLst>
          </p:cNvPr>
          <p:cNvSpPr txBox="1"/>
          <p:nvPr/>
        </p:nvSpPr>
        <p:spPr>
          <a:xfrm>
            <a:off x="2440079" y="6060507"/>
            <a:ext cx="24656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Marmalade Lane, South Cambridgeshire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94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06600"/>
                </a:solidFill>
                <a:cs typeface="Arial" panose="020B0604020202020204" pitchFamily="34" charset="0"/>
              </a:rPr>
              <a:t>No Local Plan:</a:t>
            </a:r>
            <a:br>
              <a:rPr lang="en-GB" b="1" dirty="0">
                <a:solidFill>
                  <a:srgbClr val="006600"/>
                </a:solidFill>
                <a:cs typeface="Arial" panose="020B0604020202020204" pitchFamily="34" charset="0"/>
              </a:rPr>
            </a:br>
            <a:r>
              <a:rPr lang="en-GB" b="1" dirty="0">
                <a:solidFill>
                  <a:srgbClr val="006600"/>
                </a:solidFill>
                <a:cs typeface="Arial" panose="020B0604020202020204" pitchFamily="34" charset="0"/>
              </a:rPr>
              <a:t>Risk of inappropriate development</a:t>
            </a:r>
            <a:endParaRPr b="1" dirty="0">
              <a:solidFill>
                <a:srgbClr val="006600"/>
              </a:solidFill>
              <a:cs typeface="Arial" panose="020B0604020202020204" pitchFamily="34" charset="0"/>
            </a:endParaRPr>
          </a:p>
        </p:txBody>
      </p:sp>
      <p:sp>
        <p:nvSpPr>
          <p:cNvPr id="3" name="Content Placeholder 2"/>
          <p:cNvSpPr>
            <a:spLocks noGrp="1"/>
          </p:cNvSpPr>
          <p:nvPr>
            <p:ph idx="1"/>
          </p:nvPr>
        </p:nvSpPr>
        <p:spPr>
          <a:xfrm>
            <a:off x="838200" y="1825625"/>
            <a:ext cx="5624146" cy="4351338"/>
          </a:xfrm>
        </p:spPr>
        <p:txBody>
          <a:bodyPr vert="horz" lIns="91440" tIns="45720" rIns="91440" bIns="45720" rtlCol="0" anchor="t">
            <a:normAutofit/>
          </a:bodyPr>
          <a:lstStyle/>
          <a:p>
            <a:pPr marL="0" indent="0">
              <a:buNone/>
            </a:pPr>
            <a:r>
              <a:rPr lang="en-GB" sz="2200"/>
              <a:t>In practice, the absence of a Local Plan, it makes it more difficult to defend  against inappropriate ‘speculative’ development </a:t>
            </a:r>
          </a:p>
          <a:p>
            <a:pPr marL="0" indent="0">
              <a:buNone/>
            </a:pPr>
            <a:endParaRPr lang="en-GB" sz="2200"/>
          </a:p>
          <a:p>
            <a:pPr marL="0" indent="0">
              <a:buNone/>
            </a:pPr>
            <a:r>
              <a:rPr lang="en-GB" sz="2200"/>
              <a:t>It can also lead to ‘planning by appeal’ and increase risk of associated costs.</a:t>
            </a:r>
          </a:p>
          <a:p>
            <a:pPr marL="0" indent="0">
              <a:buNone/>
            </a:pPr>
            <a:endParaRPr lang="en-GB" sz="2200"/>
          </a:p>
          <a:p>
            <a:pPr marL="0" indent="0">
              <a:buNone/>
            </a:pPr>
            <a:r>
              <a:rPr lang="en-GB" sz="2200"/>
              <a:t>Here it is important to think about the potential cumulative impact of development too</a:t>
            </a:r>
          </a:p>
          <a:p>
            <a:endParaRPr/>
          </a:p>
          <a:p>
            <a:pPr marL="0" indent="0">
              <a:buNone/>
            </a:pPr>
            <a:endParaRPr/>
          </a:p>
        </p:txBody>
      </p:sp>
      <p:pic>
        <p:nvPicPr>
          <p:cNvPr id="4" name="Picture 3" descr="A drop of water dripping from a faucet&#10;&#10;Description automatically generated">
            <a:extLst>
              <a:ext uri="{FF2B5EF4-FFF2-40B4-BE49-F238E27FC236}">
                <a16:creationId xmlns:a16="http://schemas.microsoft.com/office/drawing/2014/main" id="{17393928-A37D-5EA5-F5C5-8A6B4CF324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28439" y="2019055"/>
            <a:ext cx="3732334" cy="373233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6A17-07EF-38C9-5DA9-B976461C2B6C}"/>
              </a:ext>
            </a:extLst>
          </p:cNvPr>
          <p:cNvSpPr>
            <a:spLocks noGrp="1"/>
          </p:cNvSpPr>
          <p:nvPr>
            <p:ph type="title"/>
          </p:nvPr>
        </p:nvSpPr>
        <p:spPr/>
        <p:txBody>
          <a:bodyPr/>
          <a:lstStyle/>
          <a:p>
            <a:pPr algn="ctr"/>
            <a:r>
              <a:rPr lang="en-GB" sz="4400" b="1" dirty="0">
                <a:solidFill>
                  <a:srgbClr val="006600"/>
                </a:solidFill>
                <a:cs typeface="Arial" panose="020B0604020202020204" pitchFamily="34" charset="0"/>
              </a:rPr>
              <a:t>No Local Plan:</a:t>
            </a:r>
            <a:br>
              <a:rPr lang="en-GB" sz="4400" b="1" dirty="0">
                <a:solidFill>
                  <a:srgbClr val="006600"/>
                </a:solidFill>
                <a:cs typeface="Arial" panose="020B0604020202020204" pitchFamily="34" charset="0"/>
              </a:rPr>
            </a:br>
            <a:r>
              <a:rPr lang="en-GB" sz="4400" b="1" dirty="0">
                <a:solidFill>
                  <a:srgbClr val="006600"/>
                </a:solidFill>
                <a:cs typeface="Arial" panose="020B0604020202020204" pitchFamily="34" charset="0"/>
              </a:rPr>
              <a:t>Threat of intervention</a:t>
            </a:r>
            <a:endParaRPr lang="en-US" dirty="0"/>
          </a:p>
        </p:txBody>
      </p:sp>
      <p:sp>
        <p:nvSpPr>
          <p:cNvPr id="3" name="Content Placeholder 2">
            <a:extLst>
              <a:ext uri="{FF2B5EF4-FFF2-40B4-BE49-F238E27FC236}">
                <a16:creationId xmlns:a16="http://schemas.microsoft.com/office/drawing/2014/main" id="{0FD171FC-FA42-AD65-AFDB-AFA6C58FFBEE}"/>
              </a:ext>
            </a:extLst>
          </p:cNvPr>
          <p:cNvSpPr>
            <a:spLocks noGrp="1"/>
          </p:cNvSpPr>
          <p:nvPr>
            <p:ph idx="1"/>
          </p:nvPr>
        </p:nvSpPr>
        <p:spPr>
          <a:xfrm>
            <a:off x="838200" y="1825625"/>
            <a:ext cx="10515600" cy="4667250"/>
          </a:xfrm>
        </p:spPr>
        <p:txBody>
          <a:bodyPr>
            <a:noAutofit/>
          </a:bodyPr>
          <a:lstStyle/>
          <a:p>
            <a:pPr marL="0" indent="0" algn="l">
              <a:lnSpc>
                <a:spcPct val="120000"/>
              </a:lnSpc>
              <a:buNone/>
            </a:pPr>
            <a:r>
              <a:rPr lang="en-GB" sz="2200" b="0" i="1">
                <a:solidFill>
                  <a:srgbClr val="0B0C0C"/>
                </a:solidFill>
                <a:effectLst/>
                <a:highlight>
                  <a:srgbClr val="FFFFFF"/>
                </a:highlight>
                <a:latin typeface="Calibri" panose="020F0502020204030204" pitchFamily="34" charset="0"/>
                <a:cs typeface="Calibri" panose="020F0502020204030204" pitchFamily="34" charset="0"/>
              </a:rPr>
              <a:t>“</a:t>
            </a:r>
            <a:r>
              <a:rPr lang="en-GB" sz="2200" b="1" i="1">
                <a:solidFill>
                  <a:srgbClr val="0B0C0C"/>
                </a:solidFill>
                <a:effectLst/>
                <a:highlight>
                  <a:srgbClr val="FFFFFF"/>
                </a:highlight>
                <a:latin typeface="Calibri" panose="020F0502020204030204" pitchFamily="34" charset="0"/>
                <a:cs typeface="Calibri" panose="020F0502020204030204" pitchFamily="34" charset="0"/>
              </a:rPr>
              <a:t>The Government is committed to taking tough action to ensure authorities have up-to-date local plans in place</a:t>
            </a:r>
            <a:r>
              <a:rPr lang="en-GB" sz="2200" b="0" i="1">
                <a:solidFill>
                  <a:srgbClr val="0B0C0C"/>
                </a:solidFill>
                <a:effectLst/>
                <a:highlight>
                  <a:srgbClr val="FFFFFF"/>
                </a:highlight>
                <a:latin typeface="Calibri" panose="020F0502020204030204" pitchFamily="34" charset="0"/>
                <a:cs typeface="Calibri" panose="020F0502020204030204" pitchFamily="34" charset="0"/>
              </a:rPr>
              <a:t>… </a:t>
            </a:r>
            <a:r>
              <a:rPr lang="en-GB" sz="2200" i="1">
                <a:solidFill>
                  <a:srgbClr val="0B0C0C"/>
                </a:solidFill>
                <a:effectLst/>
                <a:highlight>
                  <a:srgbClr val="FFFFFF"/>
                </a:highlight>
                <a:latin typeface="Calibri" panose="020F0502020204030204" pitchFamily="34" charset="0"/>
                <a:cs typeface="Calibri" panose="020F0502020204030204" pitchFamily="34" charset="0"/>
              </a:rPr>
              <a:t>Currently, decisions on intervention are made in line with relevant legal provisions and on the basis of intervention policy criteria set out in 2017 Housing White Paper… We are considering updating them to better align with Government’s priorities for planning to be a key driver for growth. </a:t>
            </a:r>
            <a:r>
              <a:rPr lang="en-GB" sz="2200" b="1" i="1">
                <a:solidFill>
                  <a:srgbClr val="0B0C0C"/>
                </a:solidFill>
                <a:effectLst/>
                <a:highlight>
                  <a:srgbClr val="FFFFFF"/>
                </a:highlight>
                <a:latin typeface="Calibri" panose="020F0502020204030204" pitchFamily="34" charset="0"/>
                <a:cs typeface="Calibri" panose="020F0502020204030204" pitchFamily="34" charset="0"/>
              </a:rPr>
              <a:t>We want future intervention action to be swift and proportionate</a:t>
            </a:r>
            <a:r>
              <a:rPr lang="en-GB" sz="2200" i="1">
                <a:solidFill>
                  <a:srgbClr val="0B0C0C"/>
                </a:solidFill>
                <a:effectLst/>
                <a:highlight>
                  <a:srgbClr val="FFFFFF"/>
                </a:highlight>
                <a:latin typeface="Calibri" panose="020F0502020204030204" pitchFamily="34" charset="0"/>
                <a:cs typeface="Calibri" panose="020F0502020204030204" pitchFamily="34" charset="0"/>
              </a:rPr>
              <a:t>; justified by the local circumstances. We want to ensure that the Secretary of State has the flexibility, in a range of possible scenarios, to ensure that communities around the country can benefit from the positive changes that local plans provide.”</a:t>
            </a:r>
          </a:p>
          <a:p>
            <a:pPr marL="0" indent="0">
              <a:buNone/>
            </a:pPr>
            <a:r>
              <a:rPr lang="en-GB" sz="1800" i="1">
                <a:latin typeface="+mj-lt"/>
                <a:cs typeface="Calibri" panose="020F0502020204030204" pitchFamily="34" charset="0"/>
                <a:hlinkClick r:id="rId2"/>
              </a:rPr>
              <a:t>Proposed reforms to the National Planning Policy Framework and other changes to the planning system Published 30 July 2024</a:t>
            </a:r>
            <a:r>
              <a:rPr lang="en-GB" sz="1800" i="1">
                <a:latin typeface="+mj-lt"/>
                <a:cs typeface="Calibri" panose="020F0502020204030204" pitchFamily="34" charset="0"/>
              </a:rPr>
              <a:t> (Chapter 10 – our emphasis)</a:t>
            </a:r>
          </a:p>
          <a:p>
            <a:endParaRPr lang="en-US"/>
          </a:p>
        </p:txBody>
      </p:sp>
    </p:spTree>
    <p:extLst>
      <p:ext uri="{BB962C8B-B14F-4D97-AF65-F5344CB8AC3E}">
        <p14:creationId xmlns:p14="http://schemas.microsoft.com/office/powerpoint/2010/main" val="3009203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00D-C9FC-070F-9D56-A2C0F40F90F5}"/>
              </a:ext>
            </a:extLst>
          </p:cNvPr>
          <p:cNvSpPr>
            <a:spLocks noGrp="1"/>
          </p:cNvSpPr>
          <p:nvPr>
            <p:ph type="title"/>
          </p:nvPr>
        </p:nvSpPr>
        <p:spPr>
          <a:xfrm>
            <a:off x="2382982" y="365125"/>
            <a:ext cx="7547402" cy="1325563"/>
          </a:xfrm>
        </p:spPr>
        <p:txBody>
          <a:bodyPr/>
          <a:lstStyle/>
          <a:p>
            <a:pPr algn="ctr"/>
            <a:r>
              <a:rPr lang="en-GB" b="1" dirty="0">
                <a:solidFill>
                  <a:schemeClr val="accent6">
                    <a:lumMod val="50000"/>
                  </a:schemeClr>
                </a:solidFill>
                <a:cs typeface="Arial" panose="020B0604020202020204" pitchFamily="34" charset="0"/>
              </a:rPr>
              <a:t>Recent Interventions </a:t>
            </a:r>
          </a:p>
        </p:txBody>
      </p:sp>
      <p:sp>
        <p:nvSpPr>
          <p:cNvPr id="3" name="Content Placeholder 2">
            <a:extLst>
              <a:ext uri="{FF2B5EF4-FFF2-40B4-BE49-F238E27FC236}">
                <a16:creationId xmlns:a16="http://schemas.microsoft.com/office/drawing/2014/main" id="{F32851C0-2809-6AF8-34BF-70C495386E9A}"/>
              </a:ext>
            </a:extLst>
          </p:cNvPr>
          <p:cNvSpPr>
            <a:spLocks noGrp="1"/>
          </p:cNvSpPr>
          <p:nvPr>
            <p:ph idx="1"/>
          </p:nvPr>
        </p:nvSpPr>
        <p:spPr>
          <a:xfrm>
            <a:off x="351367" y="1338793"/>
            <a:ext cx="11722099" cy="5515503"/>
          </a:xfrm>
        </p:spPr>
        <p:txBody>
          <a:bodyPr vert="horz" lIns="91440" tIns="45720" rIns="91440" bIns="45720" rtlCol="0" anchor="t">
            <a:noAutofit/>
          </a:bodyPr>
          <a:lstStyle/>
          <a:p>
            <a:pPr marL="0" indent="0">
              <a:buNone/>
            </a:pPr>
            <a:r>
              <a:rPr lang="en-GB" sz="1400" dirty="0">
                <a:latin typeface="Arial"/>
                <a:ea typeface="+mn-lt"/>
                <a:cs typeface="Arial"/>
                <a:hlinkClick r:id="rId2"/>
              </a:rPr>
              <a:t>South Tyneside Intervention letter</a:t>
            </a:r>
            <a:endParaRPr lang="en-GB" sz="1400" dirty="0">
              <a:latin typeface="Arial"/>
              <a:ea typeface="Calibri" panose="020F0502020204030204"/>
              <a:cs typeface="Arial"/>
            </a:endParaRPr>
          </a:p>
          <a:p>
            <a:pPr marL="0" indent="0">
              <a:buNone/>
            </a:pPr>
            <a:r>
              <a:rPr lang="en-GB" sz="1400" dirty="0">
                <a:latin typeface="Arial"/>
                <a:ea typeface="+mn-lt"/>
                <a:cs typeface="Arial"/>
              </a:rPr>
              <a:t>The rationale the Minister gave was “In light of the </a:t>
            </a:r>
            <a:r>
              <a:rPr lang="en-GB" sz="1400" dirty="0">
                <a:highlight>
                  <a:srgbClr val="FFFF00"/>
                </a:highlight>
                <a:latin typeface="Arial"/>
                <a:ea typeface="+mn-lt"/>
                <a:cs typeface="Arial"/>
              </a:rPr>
              <a:t>repeated failure of South Tyneside Council to vote to submit your Regulation 19</a:t>
            </a:r>
            <a:r>
              <a:rPr lang="en-GB" sz="1400" dirty="0">
                <a:latin typeface="Arial"/>
                <a:ea typeface="+mn-lt"/>
                <a:cs typeface="Arial"/>
              </a:rPr>
              <a:t> Local Plan to the Secretary of State for examination, I am writing to confirm that the Secretary of State is now directing it be submitted for examination.”</a:t>
            </a:r>
            <a:endParaRPr lang="en-GB" sz="1400" dirty="0">
              <a:latin typeface="Arial"/>
              <a:ea typeface="Calibri" panose="020F0502020204030204"/>
              <a:cs typeface="Arial"/>
            </a:endParaRPr>
          </a:p>
          <a:p>
            <a:pPr marL="0" indent="0">
              <a:buNone/>
            </a:pPr>
            <a:r>
              <a:rPr lang="en-GB" sz="1400" dirty="0">
                <a:latin typeface="Arial"/>
                <a:ea typeface="+mn-lt"/>
                <a:cs typeface="Arial"/>
                <a:hlinkClick r:id="rId3"/>
              </a:rPr>
              <a:t>Stockport intervention letter</a:t>
            </a:r>
            <a:endParaRPr lang="en-GB" sz="1400" dirty="0">
              <a:latin typeface="Arial"/>
              <a:ea typeface="Calibri" panose="020F0502020204030204"/>
              <a:cs typeface="Arial"/>
            </a:endParaRPr>
          </a:p>
          <a:p>
            <a:pPr marL="0" indent="0">
              <a:buNone/>
            </a:pPr>
            <a:r>
              <a:rPr lang="en-GB" sz="1400" dirty="0">
                <a:latin typeface="Arial"/>
                <a:ea typeface="+mn-lt"/>
                <a:cs typeface="Arial"/>
              </a:rPr>
              <a:t>Minister stated the lack of meaningful progress such as over four years since Stockport withdrew from the preparation of the Greater Manchester Spatial and a failure to carry out a Regulation 18 consultation in line with an updated Local Development Scheme. </a:t>
            </a:r>
            <a:r>
              <a:rPr lang="en-GB" sz="1400" dirty="0">
                <a:highlight>
                  <a:srgbClr val="FFFF00"/>
                </a:highlight>
                <a:latin typeface="Arial"/>
                <a:ea typeface="+mn-lt"/>
                <a:cs typeface="Arial"/>
              </a:rPr>
              <a:t>The direction sets mandatory timescales for plan consultations and submission.</a:t>
            </a:r>
            <a:endParaRPr lang="en-GB" sz="1400" dirty="0">
              <a:latin typeface="Arial"/>
              <a:ea typeface="Calibri" panose="020F0502020204030204"/>
              <a:cs typeface="Arial"/>
            </a:endParaRPr>
          </a:p>
          <a:p>
            <a:pPr marL="0" indent="0">
              <a:buNone/>
            </a:pPr>
            <a:r>
              <a:rPr lang="en-GB" sz="1400" dirty="0">
                <a:latin typeface="Arial"/>
                <a:ea typeface="+mn-lt"/>
                <a:cs typeface="Arial"/>
                <a:hlinkClick r:id="rId4"/>
              </a:rPr>
              <a:t>Spelthorne Intervention Letter</a:t>
            </a:r>
            <a:endParaRPr lang="en-GB" sz="1400" dirty="0">
              <a:latin typeface="Arial"/>
              <a:ea typeface="Calibri" panose="020F0502020204030204"/>
              <a:cs typeface="Arial"/>
            </a:endParaRPr>
          </a:p>
          <a:p>
            <a:pPr marL="0" indent="0">
              <a:buNone/>
            </a:pPr>
            <a:r>
              <a:rPr lang="en-GB" sz="1400" dirty="0">
                <a:latin typeface="Arial"/>
                <a:ea typeface="+mn-lt"/>
                <a:cs typeface="Arial"/>
              </a:rPr>
              <a:t>Previous Government </a:t>
            </a:r>
            <a:r>
              <a:rPr lang="en-GB" sz="1400" dirty="0">
                <a:highlight>
                  <a:srgbClr val="FFFF00"/>
                </a:highlight>
                <a:latin typeface="Arial"/>
                <a:ea typeface="+mn-lt"/>
                <a:cs typeface="Arial"/>
              </a:rPr>
              <a:t>intervened over concerns that Spelthorne Borough Council might withdraw the emerging local plan from examination. This was on the proposed intention to vote and the letter landed only a few hours before the meeting.</a:t>
            </a:r>
            <a:r>
              <a:rPr lang="en-GB" sz="1400" dirty="0">
                <a:latin typeface="Arial"/>
                <a:ea typeface="+mn-lt"/>
                <a:cs typeface="Arial"/>
              </a:rPr>
              <a:t> (N.B the plan is now at main modifications consultation </a:t>
            </a:r>
            <a:r>
              <a:rPr lang="en-GB" sz="1400" dirty="0">
                <a:latin typeface="Arial"/>
                <a:ea typeface="+mn-lt"/>
                <a:cs typeface="Arial"/>
                <a:hlinkClick r:id="rId5"/>
              </a:rPr>
              <a:t>https://spelthornelocalplan.info/submission-of-local-plan/news-and-updates/</a:t>
            </a:r>
            <a:r>
              <a:rPr lang="en-GB" sz="1400" dirty="0">
                <a:latin typeface="Arial"/>
                <a:ea typeface="+mn-lt"/>
                <a:cs typeface="Arial"/>
              </a:rPr>
              <a:t>) </a:t>
            </a:r>
            <a:endParaRPr lang="en-GB" sz="1400" dirty="0">
              <a:latin typeface="Arial"/>
              <a:ea typeface="Calibri" panose="020F0502020204030204"/>
              <a:cs typeface="Arial"/>
            </a:endParaRPr>
          </a:p>
          <a:p>
            <a:pPr marL="0" indent="0">
              <a:buNone/>
            </a:pPr>
            <a:r>
              <a:rPr lang="en-GB" sz="1400" dirty="0">
                <a:latin typeface="Arial"/>
                <a:ea typeface="Calibri"/>
                <a:cs typeface="Arial"/>
                <a:hlinkClick r:id="rId6"/>
              </a:rPr>
              <a:t>Buckinghamshire</a:t>
            </a:r>
            <a:endParaRPr lang="en-GB" sz="1400" dirty="0">
              <a:latin typeface="Arial"/>
              <a:ea typeface="Calibri"/>
              <a:cs typeface="Arial"/>
            </a:endParaRPr>
          </a:p>
          <a:p>
            <a:pPr marL="0" indent="0">
              <a:buNone/>
            </a:pPr>
            <a:r>
              <a:rPr lang="en-GB" sz="1400" dirty="0">
                <a:latin typeface="Arial"/>
                <a:ea typeface="+mn-lt"/>
                <a:cs typeface="Arial"/>
              </a:rPr>
              <a:t>Minister stated there is no leeway within the current plan timetable for  milestones to slip, or for additional consultations to be undertaken. </a:t>
            </a:r>
            <a:r>
              <a:rPr lang="en-GB" sz="1400" dirty="0">
                <a:highlight>
                  <a:srgbClr val="FFFF00"/>
                </a:highlight>
                <a:latin typeface="Arial"/>
                <a:ea typeface="+mn-lt"/>
                <a:cs typeface="Arial"/>
              </a:rPr>
              <a:t> The Council has not yet made any site allocations available to the public,</a:t>
            </a:r>
            <a:r>
              <a:rPr lang="en-GB" sz="1400" dirty="0">
                <a:latin typeface="Arial"/>
                <a:ea typeface="+mn-lt"/>
                <a:cs typeface="Arial"/>
              </a:rPr>
              <a:t> nor has it published a number of key evidence base documents. Minister directed the council to implement a measurable timetable and commitment to Reg19 in July and submitting a plan by 31 December 2026.</a:t>
            </a:r>
            <a:endParaRPr lang="en-GB" sz="1400" dirty="0">
              <a:latin typeface="Arial"/>
              <a:ea typeface="Calibri"/>
              <a:cs typeface="Arial"/>
            </a:endParaRPr>
          </a:p>
          <a:p>
            <a:pPr marL="0" indent="0">
              <a:buNone/>
            </a:pPr>
            <a:r>
              <a:rPr lang="en-GB" sz="1400" dirty="0">
                <a:latin typeface="Arial"/>
                <a:ea typeface="Calibri"/>
                <a:cs typeface="Arial"/>
                <a:hlinkClick r:id="rId7"/>
              </a:rPr>
              <a:t>Solihull</a:t>
            </a:r>
            <a:endParaRPr lang="en-GB" sz="1400" dirty="0">
              <a:latin typeface="Arial"/>
              <a:ea typeface="Calibri"/>
              <a:cs typeface="Arial"/>
            </a:endParaRPr>
          </a:p>
          <a:p>
            <a:pPr marL="0" indent="0">
              <a:buNone/>
            </a:pPr>
            <a:r>
              <a:rPr lang="en-GB" sz="1400" dirty="0">
                <a:latin typeface="Arial"/>
                <a:ea typeface="Calibri"/>
                <a:cs typeface="Arial"/>
              </a:rPr>
              <a:t>The council updated their LDS to show the plan would be produced in the new system because the council considered the SDS production would interact with plan production. </a:t>
            </a:r>
            <a:r>
              <a:rPr lang="en-GB" sz="1400" dirty="0">
                <a:latin typeface="Arial"/>
                <a:ea typeface="+mn-lt"/>
                <a:cs typeface="Arial"/>
              </a:rPr>
              <a:t>Letter said 'We have been clear that the </a:t>
            </a:r>
            <a:r>
              <a:rPr lang="en-GB" sz="1400" dirty="0">
                <a:highlight>
                  <a:srgbClr val="FFFF00"/>
                </a:highlight>
                <a:latin typeface="Arial"/>
                <a:ea typeface="+mn-lt"/>
                <a:cs typeface="Arial"/>
              </a:rPr>
              <a:t>strategic planning reforms should not be used as an excuse to delay local plan progress</a:t>
            </a:r>
            <a:r>
              <a:rPr lang="en-GB" sz="1400" dirty="0">
                <a:latin typeface="Arial"/>
                <a:ea typeface="+mn-lt"/>
                <a:cs typeface="Arial"/>
              </a:rPr>
              <a:t> in the current system and that local authorities are expected to work towards the adoption of an up-to-date local plan by December 2026.' The council had to justify the rationale to PINS and is now back in the current system.</a:t>
            </a:r>
            <a:endParaRPr lang="en-GB" sz="1400" dirty="0">
              <a:latin typeface="Arial"/>
              <a:ea typeface="Calibri"/>
              <a:cs typeface="Arial"/>
            </a:endParaRPr>
          </a:p>
          <a:p>
            <a:pPr marL="0" indent="0">
              <a:buNone/>
            </a:pPr>
            <a:endParaRPr lang="en-GB" dirty="0">
              <a:ea typeface="Calibri"/>
              <a:cs typeface="Calibri"/>
            </a:endParaRPr>
          </a:p>
          <a:p>
            <a:pPr marL="0" indent="0">
              <a:buNone/>
            </a:pPr>
            <a:endParaRPr lang="en-GB" dirty="0">
              <a:ea typeface="Calibri"/>
              <a:cs typeface="Calibri"/>
            </a:endParaRPr>
          </a:p>
          <a:p>
            <a:endParaRPr lang="en-GB" dirty="0">
              <a:ea typeface="Calibri"/>
              <a:cs typeface="Calibri"/>
            </a:endParaRPr>
          </a:p>
        </p:txBody>
      </p:sp>
    </p:spTree>
    <p:extLst>
      <p:ext uri="{BB962C8B-B14F-4D97-AF65-F5344CB8AC3E}">
        <p14:creationId xmlns:p14="http://schemas.microsoft.com/office/powerpoint/2010/main" val="315869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C559-1A01-51E2-D31B-9F9596B01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4A999-9078-1FA3-D778-443ABD5C34F1}"/>
              </a:ext>
            </a:extLst>
          </p:cNvPr>
          <p:cNvSpPr>
            <a:spLocks noGrp="1"/>
          </p:cNvSpPr>
          <p:nvPr>
            <p:ph type="title"/>
          </p:nvPr>
        </p:nvSpPr>
        <p:spPr>
          <a:xfrm>
            <a:off x="2393950" y="365125"/>
            <a:ext cx="8959850" cy="1336146"/>
          </a:xfrm>
        </p:spPr>
        <p:txBody>
          <a:bodyPr>
            <a:normAutofit/>
          </a:bodyPr>
          <a:lstStyle/>
          <a:p>
            <a:r>
              <a:rPr lang="en-GB" b="1" dirty="0">
                <a:solidFill>
                  <a:srgbClr val="006600"/>
                </a:solidFill>
                <a:cs typeface="Arial"/>
              </a:rPr>
              <a:t>Planning in England is policy-led</a:t>
            </a:r>
            <a:endParaRPr lang="en-GB" dirty="0">
              <a:cs typeface="Arial"/>
            </a:endParaRPr>
          </a:p>
        </p:txBody>
      </p:sp>
      <p:sp>
        <p:nvSpPr>
          <p:cNvPr id="3" name="Content Placeholder 2">
            <a:extLst>
              <a:ext uri="{FF2B5EF4-FFF2-40B4-BE49-F238E27FC236}">
                <a16:creationId xmlns:a16="http://schemas.microsoft.com/office/drawing/2014/main" id="{C1B1E8F0-BFB9-4055-FF1A-DA35355152D6}"/>
              </a:ext>
            </a:extLst>
          </p:cNvPr>
          <p:cNvSpPr>
            <a:spLocks noGrp="1"/>
          </p:cNvSpPr>
          <p:nvPr>
            <p:ph idx="1"/>
          </p:nvPr>
        </p:nvSpPr>
        <p:spPr/>
        <p:txBody>
          <a:bodyPr vert="horz" lIns="91440" tIns="45720" rIns="91440" bIns="45720" rtlCol="0" anchor="t">
            <a:normAutofit/>
          </a:bodyPr>
          <a:lstStyle/>
          <a:p>
            <a:r>
              <a:rPr lang="en-GB" dirty="0">
                <a:cs typeface="Arial"/>
              </a:rPr>
              <a:t>Why make a Local Plan?</a:t>
            </a:r>
          </a:p>
          <a:p>
            <a:r>
              <a:rPr lang="en-GB" dirty="0">
                <a:cs typeface="Arial"/>
              </a:rPr>
              <a:t>It’s a plan led-system</a:t>
            </a:r>
          </a:p>
          <a:p>
            <a:pPr marL="0" indent="0">
              <a:buNone/>
            </a:pPr>
            <a:r>
              <a:rPr lang="en-GB" i="1" dirty="0">
                <a:cs typeface="Arial"/>
              </a:rPr>
              <a:t>"The planning system should be genuinely plan-led. Succinct and up-to-date plans should provide a positive vision for the future of each area; a framework for meeting housing needs and addressing other economic, social and environmental priorities; and a platform for local people to shape their surroundings."</a:t>
            </a:r>
            <a:r>
              <a:rPr lang="en-GB" dirty="0">
                <a:cs typeface="Arial"/>
              </a:rPr>
              <a:t> NPPF 2024</a:t>
            </a:r>
          </a:p>
          <a:p>
            <a:r>
              <a:rPr lang="en-GB" dirty="0">
                <a:cs typeface="Arial"/>
              </a:rPr>
              <a:t>At the heart of the National Planning Policy Framework is a presumption in favour of sustainable development.</a:t>
            </a:r>
          </a:p>
        </p:txBody>
      </p:sp>
    </p:spTree>
    <p:extLst>
      <p:ext uri="{BB962C8B-B14F-4D97-AF65-F5344CB8AC3E}">
        <p14:creationId xmlns:p14="http://schemas.microsoft.com/office/powerpoint/2010/main" val="426720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4FB8-AB69-679F-AB43-153F8FDC16AD}"/>
              </a:ext>
            </a:extLst>
          </p:cNvPr>
          <p:cNvSpPr>
            <a:spLocks noGrp="1"/>
          </p:cNvSpPr>
          <p:nvPr>
            <p:ph type="title"/>
          </p:nvPr>
        </p:nvSpPr>
        <p:spPr>
          <a:xfrm>
            <a:off x="1622213" y="294005"/>
            <a:ext cx="8949267" cy="1336146"/>
          </a:xfrm>
        </p:spPr>
        <p:txBody>
          <a:bodyPr/>
          <a:lstStyle/>
          <a:p>
            <a:pPr algn="ctr"/>
            <a:r>
              <a:rPr lang="en-GB" b="1">
                <a:solidFill>
                  <a:srgbClr val="006600"/>
                </a:solidFill>
                <a:cs typeface="Arial"/>
              </a:rPr>
              <a:t>Legislation/policy/guidance</a:t>
            </a:r>
            <a:r>
              <a:rPr lang="en-GB" sz="3200" b="1" dirty="0">
                <a:solidFill>
                  <a:srgbClr val="006600"/>
                </a:solidFill>
                <a:cs typeface="Arial"/>
              </a:rPr>
              <a:t> </a:t>
            </a:r>
            <a:endParaRPr lang="en-US" dirty="0"/>
          </a:p>
        </p:txBody>
      </p:sp>
      <p:sp>
        <p:nvSpPr>
          <p:cNvPr id="3" name="Content Placeholder 2">
            <a:extLst>
              <a:ext uri="{FF2B5EF4-FFF2-40B4-BE49-F238E27FC236}">
                <a16:creationId xmlns:a16="http://schemas.microsoft.com/office/drawing/2014/main" id="{1A991E3F-8C50-50FD-7831-3E73C754F2E2}"/>
              </a:ext>
            </a:extLst>
          </p:cNvPr>
          <p:cNvSpPr>
            <a:spLocks noGrp="1"/>
          </p:cNvSpPr>
          <p:nvPr>
            <p:ph idx="1"/>
          </p:nvPr>
        </p:nvSpPr>
        <p:spPr/>
        <p:txBody>
          <a:bodyPr vert="horz" lIns="91440" tIns="45720" rIns="91440" bIns="45720" rtlCol="0" anchor="t">
            <a:normAutofit lnSpcReduction="10000"/>
          </a:bodyPr>
          <a:lstStyle/>
          <a:p>
            <a:r>
              <a:rPr lang="en-GB" dirty="0">
                <a:cs typeface="Arial"/>
              </a:rPr>
              <a:t>Town &amp; Country Planning Act 1990  </a:t>
            </a:r>
          </a:p>
          <a:p>
            <a:r>
              <a:rPr lang="en-GB" dirty="0">
                <a:cs typeface="Arial"/>
              </a:rPr>
              <a:t>Planning &amp; Compulsory Purchase Act 2004</a:t>
            </a:r>
            <a:endParaRPr lang="en-GB" dirty="0">
              <a:ea typeface="Calibri"/>
              <a:cs typeface="Arial"/>
            </a:endParaRPr>
          </a:p>
          <a:p>
            <a:r>
              <a:rPr lang="en-GB" dirty="0">
                <a:cs typeface="Arial"/>
              </a:rPr>
              <a:t>Levelling Up and Regeneration Act  </a:t>
            </a:r>
            <a:endParaRPr lang="en-GB" dirty="0"/>
          </a:p>
          <a:p>
            <a:r>
              <a:rPr lang="en-GB" dirty="0">
                <a:cs typeface="Arial"/>
              </a:rPr>
              <a:t>National Planning Policy Framework (NPPF) </a:t>
            </a:r>
            <a:endParaRPr lang="en-GB" dirty="0">
              <a:ea typeface="Calibri"/>
              <a:cs typeface="Arial"/>
            </a:endParaRPr>
          </a:p>
          <a:p>
            <a:r>
              <a:rPr lang="en-GB" dirty="0">
                <a:cs typeface="Arial"/>
              </a:rPr>
              <a:t>Planning Policy Guidance (PPG)  </a:t>
            </a:r>
            <a:endParaRPr lang="en-GB" dirty="0">
              <a:ea typeface="Calibri"/>
              <a:cs typeface="Arial"/>
            </a:endParaRPr>
          </a:p>
          <a:p>
            <a:r>
              <a:rPr lang="en-GB" dirty="0">
                <a:cs typeface="Arial"/>
              </a:rPr>
              <a:t>Localism Act 2011 (Duty to Cooperate, Neighbourhood Plans) </a:t>
            </a:r>
            <a:endParaRPr lang="en-GB" dirty="0">
              <a:ea typeface="Calibri"/>
              <a:cs typeface="Arial"/>
            </a:endParaRPr>
          </a:p>
          <a:p>
            <a:r>
              <a:rPr lang="en-GB" dirty="0">
                <a:cs typeface="Arial"/>
              </a:rPr>
              <a:t>Self &amp; Custom Build Act 2015 </a:t>
            </a:r>
            <a:endParaRPr lang="en-GB" dirty="0">
              <a:ea typeface="Calibri"/>
              <a:cs typeface="Arial"/>
            </a:endParaRPr>
          </a:p>
          <a:p>
            <a:r>
              <a:rPr lang="en-GB" dirty="0">
                <a:cs typeface="Arial"/>
              </a:rPr>
              <a:t>Environment Act</a:t>
            </a:r>
            <a:endParaRPr lang="en-GB" dirty="0">
              <a:ea typeface="Calibri"/>
              <a:cs typeface="Arial"/>
            </a:endParaRPr>
          </a:p>
          <a:p>
            <a:r>
              <a:rPr lang="en-GB" dirty="0">
                <a:cs typeface="Arial"/>
              </a:rPr>
              <a:t>Planning and Infrastructure Act</a:t>
            </a:r>
            <a:endParaRPr lang="en-GB" dirty="0">
              <a:ea typeface="Calibri"/>
              <a:cs typeface="Arial"/>
            </a:endParaRPr>
          </a:p>
        </p:txBody>
      </p:sp>
    </p:spTree>
    <p:extLst>
      <p:ext uri="{BB962C8B-B14F-4D97-AF65-F5344CB8AC3E}">
        <p14:creationId xmlns:p14="http://schemas.microsoft.com/office/powerpoint/2010/main" val="252549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55C3-0756-D902-8E39-240EE2235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F3805-D885-BD7D-A9AD-1E2E82890349}"/>
              </a:ext>
            </a:extLst>
          </p:cNvPr>
          <p:cNvSpPr>
            <a:spLocks noGrp="1"/>
          </p:cNvSpPr>
          <p:nvPr>
            <p:ph type="title"/>
          </p:nvPr>
        </p:nvSpPr>
        <p:spPr>
          <a:xfrm>
            <a:off x="1594943" y="246253"/>
            <a:ext cx="8811684" cy="1336146"/>
          </a:xfrm>
        </p:spPr>
        <p:txBody>
          <a:bodyPr>
            <a:normAutofit/>
          </a:bodyPr>
          <a:lstStyle/>
          <a:p>
            <a:pPr algn="ctr"/>
            <a:r>
              <a:rPr lang="en-GB" b="1" dirty="0">
                <a:solidFill>
                  <a:srgbClr val="006600"/>
                </a:solidFill>
                <a:cs typeface="Arial"/>
              </a:rPr>
              <a:t>The Circle of Planning</a:t>
            </a:r>
            <a:endParaRPr lang="en-GB" b="1" dirty="0">
              <a:solidFill>
                <a:srgbClr val="006600"/>
              </a:solidFill>
            </a:endParaRPr>
          </a:p>
        </p:txBody>
      </p:sp>
      <p:pic>
        <p:nvPicPr>
          <p:cNvPr id="4" name="Content Placeholder 3" descr="A diagram of a process&#10;&#10;AI-generated content may be incorrect.">
            <a:extLst>
              <a:ext uri="{FF2B5EF4-FFF2-40B4-BE49-F238E27FC236}">
                <a16:creationId xmlns:a16="http://schemas.microsoft.com/office/drawing/2014/main" id="{A72A9609-2572-9EA2-EC81-5D3AFA3A9DFC}"/>
              </a:ext>
            </a:extLst>
          </p:cNvPr>
          <p:cNvPicPr>
            <a:picLocks noGrp="1" noChangeAspect="1"/>
          </p:cNvPicPr>
          <p:nvPr>
            <p:ph idx="1"/>
          </p:nvPr>
        </p:nvPicPr>
        <p:blipFill>
          <a:blip r:embed="rId2"/>
          <a:stretch>
            <a:fillRect/>
          </a:stretch>
        </p:blipFill>
        <p:spPr>
          <a:xfrm>
            <a:off x="1643711" y="1825625"/>
            <a:ext cx="8904578"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591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3226-7E69-D107-8DB2-85F6F7343674}"/>
              </a:ext>
            </a:extLst>
          </p:cNvPr>
          <p:cNvSpPr>
            <a:spLocks noGrp="1"/>
          </p:cNvSpPr>
          <p:nvPr>
            <p:ph type="title"/>
          </p:nvPr>
        </p:nvSpPr>
        <p:spPr>
          <a:xfrm>
            <a:off x="2658533" y="365125"/>
            <a:ext cx="8695267" cy="1336146"/>
          </a:xfrm>
        </p:spPr>
        <p:txBody>
          <a:bodyPr>
            <a:normAutofit/>
          </a:bodyPr>
          <a:lstStyle/>
          <a:p>
            <a:r>
              <a:rPr lang="en-GB" b="1" dirty="0">
                <a:solidFill>
                  <a:srgbClr val="006600"/>
                </a:solidFill>
                <a:cs typeface="Arial"/>
              </a:rPr>
              <a:t>Why do Councils need to plan?</a:t>
            </a:r>
            <a:endParaRPr lang="en-US" b="1" dirty="0">
              <a:solidFill>
                <a:srgbClr val="006600"/>
              </a:solidFill>
            </a:endParaRPr>
          </a:p>
        </p:txBody>
      </p:sp>
      <p:sp>
        <p:nvSpPr>
          <p:cNvPr id="3" name="Content Placeholder 2">
            <a:extLst>
              <a:ext uri="{FF2B5EF4-FFF2-40B4-BE49-F238E27FC236}">
                <a16:creationId xmlns:a16="http://schemas.microsoft.com/office/drawing/2014/main" id="{85CF2A72-416E-E89F-220B-B2080C9A16A5}"/>
              </a:ext>
            </a:extLst>
          </p:cNvPr>
          <p:cNvSpPr>
            <a:spLocks noGrp="1"/>
          </p:cNvSpPr>
          <p:nvPr>
            <p:ph idx="1"/>
          </p:nvPr>
        </p:nvSpPr>
        <p:spPr/>
        <p:txBody>
          <a:bodyPr vert="horz" lIns="91440" tIns="45720" rIns="91440" bIns="45720" rtlCol="0" anchor="t">
            <a:normAutofit/>
          </a:bodyPr>
          <a:lstStyle/>
          <a:p>
            <a:r>
              <a:rPr lang="en-GB" dirty="0">
                <a:ea typeface="+mn-lt"/>
                <a:cs typeface="+mn-lt"/>
              </a:rPr>
              <a:t>Allows for an assessment of need</a:t>
            </a:r>
          </a:p>
          <a:p>
            <a:r>
              <a:rPr lang="en-GB" dirty="0">
                <a:ea typeface="+mn-lt"/>
                <a:cs typeface="+mn-lt"/>
              </a:rPr>
              <a:t>Demonstrates that needs have been met</a:t>
            </a:r>
          </a:p>
          <a:p>
            <a:r>
              <a:rPr lang="en-GB" dirty="0">
                <a:ea typeface="+mn-lt"/>
                <a:cs typeface="+mn-lt"/>
              </a:rPr>
              <a:t>Sets the framework for consistent decision making</a:t>
            </a:r>
          </a:p>
          <a:p>
            <a:r>
              <a:rPr lang="en-GB" dirty="0">
                <a:ea typeface="+mn-lt"/>
                <a:cs typeface="+mn-lt"/>
              </a:rPr>
              <a:t>Allows for meaningful engagement</a:t>
            </a:r>
          </a:p>
          <a:p>
            <a:r>
              <a:rPr lang="en-GB" dirty="0">
                <a:ea typeface="+mn-lt"/>
                <a:cs typeface="+mn-lt"/>
              </a:rPr>
              <a:t>Only plan that is independently examined</a:t>
            </a:r>
          </a:p>
          <a:p>
            <a:r>
              <a:rPr lang="en-GB" dirty="0">
                <a:ea typeface="+mn-lt"/>
                <a:cs typeface="+mn-lt"/>
              </a:rPr>
              <a:t>We have a plan-led system ….for this you need a plan</a:t>
            </a:r>
            <a:endParaRPr lang="en-GB" dirty="0">
              <a:cs typeface="Arial" panose="020B0604020202020204"/>
            </a:endParaRPr>
          </a:p>
        </p:txBody>
      </p:sp>
    </p:spTree>
    <p:extLst>
      <p:ext uri="{BB962C8B-B14F-4D97-AF65-F5344CB8AC3E}">
        <p14:creationId xmlns:p14="http://schemas.microsoft.com/office/powerpoint/2010/main" val="287154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3624-F4F2-3622-0B78-68B6414ACE25}"/>
              </a:ext>
            </a:extLst>
          </p:cNvPr>
          <p:cNvSpPr>
            <a:spLocks noGrp="1"/>
          </p:cNvSpPr>
          <p:nvPr>
            <p:ph type="title"/>
          </p:nvPr>
        </p:nvSpPr>
        <p:spPr>
          <a:xfrm>
            <a:off x="838200" y="2766218"/>
            <a:ext cx="10515600" cy="1325563"/>
          </a:xfrm>
        </p:spPr>
        <p:txBody>
          <a:bodyPr/>
          <a:lstStyle/>
          <a:p>
            <a:pPr algn="ctr"/>
            <a:r>
              <a:rPr lang="en-GB" b="1" dirty="0">
                <a:solidFill>
                  <a:srgbClr val="006600"/>
                </a:solidFill>
              </a:rPr>
              <a:t>Local Plans: The ‘Legacy’ System</a:t>
            </a:r>
          </a:p>
        </p:txBody>
      </p:sp>
    </p:spTree>
    <p:extLst>
      <p:ext uri="{BB962C8B-B14F-4D97-AF65-F5344CB8AC3E}">
        <p14:creationId xmlns:p14="http://schemas.microsoft.com/office/powerpoint/2010/main" val="308226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28A255-9922-F3FE-CBD6-1E0690D16DB4}"/>
              </a:ext>
            </a:extLst>
          </p:cNvPr>
          <p:cNvPicPr>
            <a:picLocks noChangeAspect="1"/>
          </p:cNvPicPr>
          <p:nvPr/>
        </p:nvPicPr>
        <p:blipFill>
          <a:blip r:embed="rId2"/>
          <a:stretch>
            <a:fillRect/>
          </a:stretch>
        </p:blipFill>
        <p:spPr>
          <a:xfrm>
            <a:off x="1363842" y="809841"/>
            <a:ext cx="8382431" cy="3645087"/>
          </a:xfrm>
          <a:prstGeom prst="rect">
            <a:avLst/>
          </a:prstGeom>
        </p:spPr>
      </p:pic>
      <p:graphicFrame>
        <p:nvGraphicFramePr>
          <p:cNvPr id="4" name="Table 2">
            <a:extLst>
              <a:ext uri="{FF2B5EF4-FFF2-40B4-BE49-F238E27FC236}">
                <a16:creationId xmlns:a16="http://schemas.microsoft.com/office/drawing/2014/main" id="{9746617C-5294-48C3-EFED-362C614F92A3}"/>
              </a:ext>
            </a:extLst>
          </p:cNvPr>
          <p:cNvGraphicFramePr>
            <a:graphicFrameLocks noGrp="1"/>
          </p:cNvGraphicFramePr>
          <p:nvPr>
            <p:extLst>
              <p:ext uri="{D42A27DB-BD31-4B8C-83A1-F6EECF244321}">
                <p14:modId xmlns:p14="http://schemas.microsoft.com/office/powerpoint/2010/main" val="3022591460"/>
              </p:ext>
            </p:extLst>
          </p:nvPr>
        </p:nvGraphicFramePr>
        <p:xfrm>
          <a:off x="247649" y="4454928"/>
          <a:ext cx="11544301" cy="2277719"/>
        </p:xfrm>
        <a:graphic>
          <a:graphicData uri="http://schemas.openxmlformats.org/drawingml/2006/table">
            <a:tbl>
              <a:tblPr firstRow="1" bandRow="1">
                <a:tableStyleId>{F5AB1C69-6EDB-4FF4-983F-18BD219EF322}</a:tableStyleId>
              </a:tblPr>
              <a:tblGrid>
                <a:gridCol w="5377671">
                  <a:extLst>
                    <a:ext uri="{9D8B030D-6E8A-4147-A177-3AD203B41FA5}">
                      <a16:colId xmlns:a16="http://schemas.microsoft.com/office/drawing/2014/main" val="3269997058"/>
                    </a:ext>
                  </a:extLst>
                </a:gridCol>
                <a:gridCol w="6166630">
                  <a:extLst>
                    <a:ext uri="{9D8B030D-6E8A-4147-A177-3AD203B41FA5}">
                      <a16:colId xmlns:a16="http://schemas.microsoft.com/office/drawing/2014/main" val="1702374065"/>
                    </a:ext>
                  </a:extLst>
                </a:gridCol>
              </a:tblGrid>
              <a:tr h="261972">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GB" sz="1800" b="0">
                          <a:solidFill>
                            <a:srgbClr val="000000"/>
                          </a:solidFill>
                          <a:latin typeface="Arial" panose="020B0604020202020204" pitchFamily="34" charset="0"/>
                          <a:cs typeface="Arial" panose="020B0604020202020204" pitchFamily="34" charset="0"/>
                        </a:rPr>
                        <a:t>1. Scoping/ Evidence collation</a:t>
                      </a: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b="0" kern="1200">
                          <a:solidFill>
                            <a:srgbClr val="000000"/>
                          </a:solidFill>
                          <a:latin typeface="Arial"/>
                          <a:ea typeface="+mn-ea"/>
                          <a:cs typeface="Arial"/>
                        </a:rPr>
                        <a:t>5. Publish the Local Plan for comments (Reg 19)</a:t>
                      </a: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825413"/>
                  </a:ext>
                </a:extLst>
              </a:tr>
              <a:tr h="683231">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GB" sz="1800" b="0" kern="1200">
                          <a:solidFill>
                            <a:srgbClr val="000000"/>
                          </a:solidFill>
                          <a:latin typeface="Arial" panose="020B0604020202020204" pitchFamily="34" charset="0"/>
                          <a:cs typeface="Arial" panose="020B0604020202020204" pitchFamily="34" charset="0"/>
                        </a:rPr>
                        <a:t>2. </a:t>
                      </a:r>
                      <a:r>
                        <a:rPr lang="en-GB" sz="1800" b="0">
                          <a:solidFill>
                            <a:srgbClr val="000000"/>
                          </a:solidFill>
                          <a:latin typeface="Arial" panose="020B0604020202020204" pitchFamily="34" charset="0"/>
                          <a:cs typeface="Arial" panose="020B0604020202020204" pitchFamily="34" charset="0"/>
                        </a:rPr>
                        <a:t>Consult (Reg 18) – there can be multiple stages</a:t>
                      </a:r>
                    </a:p>
                    <a:p>
                      <a:endParaRPr lang="en-GB" sz="1800" b="0" kern="1200">
                        <a:solidFill>
                          <a:srgbClr val="000000"/>
                        </a:solidFill>
                        <a:latin typeface="Arial" panose="020B0604020202020204" pitchFamily="34" charset="0"/>
                        <a:ea typeface="+mn-ea"/>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latin typeface="Arial" panose="020B0604020202020204" pitchFamily="34" charset="0"/>
                          <a:cs typeface="Arial" panose="020B0604020202020204" pitchFamily="34" charset="0"/>
                        </a:rPr>
                        <a:t>6. Submit the Local Plan for examination – based on ‘tests of soundness’ set out in the NPPF</a:t>
                      </a: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0353458"/>
                  </a:ext>
                </a:extLst>
              </a:tr>
              <a:tr h="472601">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GB" sz="1800" b="0">
                          <a:solidFill>
                            <a:srgbClr val="000000"/>
                          </a:solidFill>
                          <a:latin typeface="Arial" panose="020B0604020202020204" pitchFamily="34" charset="0"/>
                          <a:cs typeface="Arial" panose="020B0604020202020204" pitchFamily="34" charset="0"/>
                        </a:rPr>
                        <a:t>3. Consider consultation responses</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GB" sz="1800" b="0">
                        <a:latin typeface="Arial" panose="020B0604020202020204" pitchFamily="34" charset="0"/>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Arial" panose="020B0604020202020204" pitchFamily="34" charset="0"/>
                          <a:cs typeface="Arial" panose="020B0604020202020204" pitchFamily="34" charset="0"/>
                        </a:rPr>
                        <a:t>7. Examination and Inspector’s Report</a:t>
                      </a:r>
                    </a:p>
                    <a:p>
                      <a:endParaRPr lang="en-GB" sz="1800" dirty="0">
                        <a:latin typeface="Arial" panose="020B0604020202020204" pitchFamily="34" charset="0"/>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4962199"/>
                  </a:ext>
                </a:extLst>
              </a:tr>
              <a:tr h="472601">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GB" sz="1800" b="0">
                          <a:solidFill>
                            <a:srgbClr val="000000"/>
                          </a:solidFill>
                          <a:latin typeface="Arial" panose="020B0604020202020204" pitchFamily="34" charset="0"/>
                          <a:cs typeface="Arial" panose="020B0604020202020204" pitchFamily="34" charset="0"/>
                        </a:rPr>
                        <a:t>4. Prepare ‘submission’ Local Plan</a:t>
                      </a:r>
                      <a:endParaRPr lang="en-GB" sz="1800" b="0">
                        <a:latin typeface="Arial" panose="020B0604020202020204" pitchFamily="34" charset="0"/>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0" dirty="0">
                          <a:solidFill>
                            <a:srgbClr val="000000"/>
                          </a:solidFill>
                          <a:latin typeface="Arial" panose="020B0604020202020204" pitchFamily="34" charset="0"/>
                          <a:cs typeface="Arial" panose="020B0604020202020204" pitchFamily="34" charset="0"/>
                        </a:rPr>
                        <a:t>8. Adoption</a:t>
                      </a:r>
                    </a:p>
                    <a:p>
                      <a:endParaRPr lang="en-GB" sz="1800" dirty="0">
                        <a:latin typeface="Arial" panose="020B0604020202020204" pitchFamily="34" charset="0"/>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4799"/>
                  </a:ext>
                </a:extLst>
              </a:tr>
            </a:tbl>
          </a:graphicData>
        </a:graphic>
      </p:graphicFrame>
      <p:sp>
        <p:nvSpPr>
          <p:cNvPr id="13" name="Title 1">
            <a:extLst>
              <a:ext uri="{FF2B5EF4-FFF2-40B4-BE49-F238E27FC236}">
                <a16:creationId xmlns:a16="http://schemas.microsoft.com/office/drawing/2014/main" id="{671457B8-803F-B6D9-0EAB-4DBB57FB5C9D}"/>
              </a:ext>
            </a:extLst>
          </p:cNvPr>
          <p:cNvSpPr txBox="1">
            <a:spLocks/>
          </p:cNvSpPr>
          <p:nvPr/>
        </p:nvSpPr>
        <p:spPr bwMode="auto">
          <a:xfrm>
            <a:off x="581384" y="512666"/>
            <a:ext cx="8915400" cy="4682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74295" tIns="37148" rIns="74295" bIns="37148"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6600"/>
                </a:solidFill>
                <a:effectLst/>
                <a:uLnTx/>
                <a:uFillTx/>
                <a:latin typeface="Calibri Light" panose="020F0302020204030204" pitchFamily="34" charset="0"/>
                <a:ea typeface="Calibri Light" panose="020F0302020204030204" pitchFamily="34" charset="0"/>
                <a:cs typeface="Calibri Light" panose="020F0302020204030204" pitchFamily="34" charset="0"/>
              </a:rPr>
              <a:t>Local Plans: Stages of Plan-</a:t>
            </a:r>
            <a:r>
              <a:rPr lang="en-GB" sz="4400" dirty="0">
                <a:solidFill>
                  <a:srgbClr val="006600"/>
                </a:solidFill>
                <a:latin typeface="Calibri Light" panose="020F0302020204030204" pitchFamily="34" charset="0"/>
                <a:ea typeface="Calibri Light" panose="020F0302020204030204" pitchFamily="34" charset="0"/>
                <a:cs typeface="Calibri Light" panose="020F0302020204030204" pitchFamily="34" charset="0"/>
              </a:rPr>
              <a:t>M</a:t>
            </a:r>
            <a:r>
              <a:rPr kumimoji="0" lang="en-GB" sz="4400" b="1" i="0" u="none" strike="noStrike" kern="1200" cap="none" spc="0" normalizeH="0" baseline="0" noProof="0" dirty="0" err="1">
                <a:ln>
                  <a:noFill/>
                </a:ln>
                <a:solidFill>
                  <a:srgbClr val="006600"/>
                </a:solidFill>
                <a:effectLst/>
                <a:uLnTx/>
                <a:uFillTx/>
                <a:latin typeface="Calibri Light" panose="020F0302020204030204" pitchFamily="34" charset="0"/>
                <a:ea typeface="Calibri Light" panose="020F0302020204030204" pitchFamily="34" charset="0"/>
                <a:cs typeface="Calibri Light" panose="020F0302020204030204" pitchFamily="34" charset="0"/>
              </a:rPr>
              <a:t>aking</a:t>
            </a:r>
            <a:endParaRPr kumimoji="0" lang="en-GB" sz="4400" b="1" i="0" u="none" strike="noStrike" kern="1200" cap="none" spc="0" normalizeH="0" baseline="0" noProof="0" dirty="0">
              <a:ln>
                <a:noFill/>
              </a:ln>
              <a:solidFill>
                <a:srgbClr val="0066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val 2">
            <a:extLst>
              <a:ext uri="{FF2B5EF4-FFF2-40B4-BE49-F238E27FC236}">
                <a16:creationId xmlns:a16="http://schemas.microsoft.com/office/drawing/2014/main" id="{8EA37E4C-0265-8C86-82BF-89E59DB7CA85}"/>
              </a:ext>
            </a:extLst>
          </p:cNvPr>
          <p:cNvSpPr/>
          <p:nvPr/>
        </p:nvSpPr>
        <p:spPr>
          <a:xfrm>
            <a:off x="10205990" y="2108510"/>
            <a:ext cx="1585960" cy="10167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noFill/>
              <a:effectLst/>
              <a:uLnTx/>
              <a:uFillTx/>
              <a:latin typeface="Arial" panose="020B0604020202020204"/>
              <a:ea typeface="+mn-ea"/>
              <a:cs typeface="+mn-cs"/>
            </a:endParaRPr>
          </a:p>
        </p:txBody>
      </p:sp>
      <p:sp>
        <p:nvSpPr>
          <p:cNvPr id="15" name="Cross 14">
            <a:extLst>
              <a:ext uri="{FF2B5EF4-FFF2-40B4-BE49-F238E27FC236}">
                <a16:creationId xmlns:a16="http://schemas.microsoft.com/office/drawing/2014/main" id="{FB27A481-89B9-EA86-FF86-01C8A687831D}"/>
              </a:ext>
            </a:extLst>
          </p:cNvPr>
          <p:cNvSpPr/>
          <p:nvPr/>
        </p:nvSpPr>
        <p:spPr>
          <a:xfrm>
            <a:off x="7390230" y="2723065"/>
            <a:ext cx="536170" cy="574979"/>
          </a:xfrm>
          <a:prstGeom prst="plus">
            <a:avLst>
              <a:gd name="adj" fmla="val 3975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02215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DF15DA8E7FD3488839F6A80CEFFCB0" ma:contentTypeVersion="17" ma:contentTypeDescription="Create a new document." ma:contentTypeScope="" ma:versionID="750539d21323073920aabb9f57a3cdf9">
  <xsd:schema xmlns:xsd="http://www.w3.org/2001/XMLSchema" xmlns:xs="http://www.w3.org/2001/XMLSchema" xmlns:p="http://schemas.microsoft.com/office/2006/metadata/properties" xmlns:ns2="2f26fbf1-0a76-4aea-beea-f2ad567e296c" xmlns:ns3="4c0fc6d1-1ff6-4501-9111-f8704c4ff172" targetNamespace="http://schemas.microsoft.com/office/2006/metadata/properties" ma:root="true" ma:fieldsID="e70b833430243dd764323324f140cecf" ns2:_="" ns3:_="">
    <xsd:import namespace="2f26fbf1-0a76-4aea-beea-f2ad567e296c"/>
    <xsd:import namespace="4c0fc6d1-1ff6-4501-9111-f8704c4ff1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6fbf1-0a76-4aea-beea-f2ad567e2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460c269-c4b6-4590-a052-61368eabc0e5}"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2f26fbf1-0a76-4aea-beea-f2ad567e29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17891C-B34C-48F5-9A49-8CC41B77E775}">
  <ds:schemaRefs>
    <ds:schemaRef ds:uri="http://schemas.microsoft.com/sharepoint/v3/contenttype/forms"/>
  </ds:schemaRefs>
</ds:datastoreItem>
</file>

<file path=customXml/itemProps2.xml><?xml version="1.0" encoding="utf-8"?>
<ds:datastoreItem xmlns:ds="http://schemas.openxmlformats.org/officeDocument/2006/customXml" ds:itemID="{91499EEA-F09D-4DFF-A64A-09B799782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6fbf1-0a76-4aea-beea-f2ad567e296c"/>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F0E27E-074D-45EE-8D61-2EDD0A4D2293}">
  <ds:schemaRefs>
    <ds:schemaRef ds:uri="http://www.w3.org/XML/1998/namespace"/>
    <ds:schemaRef ds:uri="http://purl.org/dc/dcmitype/"/>
    <ds:schemaRef ds:uri="http://schemas.microsoft.com/office/2006/documentManagement/types"/>
    <ds:schemaRef ds:uri="http://schemas.microsoft.com/office/2006/metadata/properties"/>
    <ds:schemaRef ds:uri="2f26fbf1-0a76-4aea-beea-f2ad567e296c"/>
    <ds:schemaRef ds:uri="4c0fc6d1-1ff6-4501-9111-f8704c4ff172"/>
    <ds:schemaRef ds:uri="http://schemas.microsoft.com/office/infopath/2007/PartnerControl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2434</TotalTime>
  <Words>3802</Words>
  <Application>Microsoft Office PowerPoint</Application>
  <PresentationFormat>Widescreen</PresentationFormat>
  <Paragraphs>319</Paragraphs>
  <Slides>32</Slides>
  <Notes>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1_Office Theme</vt:lpstr>
      <vt:lpstr>2_Office Theme</vt:lpstr>
      <vt:lpstr> </vt:lpstr>
      <vt:lpstr>Local Plans: An Overview</vt:lpstr>
      <vt:lpstr>Local Plans - the what, why and how’s </vt:lpstr>
      <vt:lpstr>Planning in England is policy-led</vt:lpstr>
      <vt:lpstr>Legislation/policy/guidance </vt:lpstr>
      <vt:lpstr>The Circle of Planning</vt:lpstr>
      <vt:lpstr>Why do Councils need to plan?</vt:lpstr>
      <vt:lpstr>Local Plans: The ‘Legacy’ System</vt:lpstr>
      <vt:lpstr>PowerPoint Presentation</vt:lpstr>
      <vt:lpstr>Consultation</vt:lpstr>
      <vt:lpstr>Consultation</vt:lpstr>
      <vt:lpstr>Examination &amp; Adoption</vt:lpstr>
      <vt:lpstr>Local Plan Essentials:  A revised method</vt:lpstr>
      <vt:lpstr>Housing Numbers </vt:lpstr>
      <vt:lpstr>Overview of the standard method</vt:lpstr>
      <vt:lpstr>Housing need Vs  Housing requirement</vt:lpstr>
      <vt:lpstr>New System Local Plans</vt:lpstr>
      <vt:lpstr>                New System Local Plans</vt:lpstr>
      <vt:lpstr>PowerPoint Presentation</vt:lpstr>
      <vt:lpstr>PowerPoint Presentation</vt:lpstr>
      <vt:lpstr>PowerPoint Presentation</vt:lpstr>
      <vt:lpstr>The Importance of Local Plan-Making</vt:lpstr>
      <vt:lpstr>Local Plans: Their Importance</vt:lpstr>
      <vt:lpstr>The Value of a Local Plan 1: Shape Development</vt:lpstr>
      <vt:lpstr>PowerPoint Presentation</vt:lpstr>
      <vt:lpstr>The Value of a Local Plan 3:  Transform places</vt:lpstr>
      <vt:lpstr>The Value of a Local Plan 4:  Meeting your community's needs for a home</vt:lpstr>
      <vt:lpstr>The Value of a Local Plan 5:  Managing development impacts</vt:lpstr>
      <vt:lpstr>No Local Plan: Risk of inappropriate development</vt:lpstr>
      <vt:lpstr>No Local Plan: Risk of inappropriate development</vt:lpstr>
      <vt:lpstr>No Local Plan: Threat of intervention</vt:lpstr>
      <vt:lpstr>Recent Interventions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Lisa-Marie Robson</dc:creator>
  <cp:lastModifiedBy>Lisa-Marie Robson</cp:lastModifiedBy>
  <cp:revision>2</cp:revision>
  <dcterms:created xsi:type="dcterms:W3CDTF">2026-03-24T16:37:49Z</dcterms:created>
  <dcterms:modified xsi:type="dcterms:W3CDTF">2026-03-31T08:54:35Z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0x010100CEDF15DA8E7FD3488839F6A80CEFFCB0</vt:lpwstr>
  </property>
  <property fmtid="{D5CDD505-2E9C-101B-9397-08002B2CF9AE}" pid="3" name="MediaServiceImageTags">
    <vt:lpwstr/>
  </property>
</Properties>
</file>