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77" r:id="rId5"/>
    <p:sldId id="278" r:id="rId6"/>
    <p:sldId id="281" r:id="rId7"/>
    <p:sldId id="279" r:id="rId8"/>
    <p:sldId id="282" r:id="rId9"/>
    <p:sldId id="28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9AA1053-71E0-4D3F-8339-E77125BE9733}">
          <p14:sldIdLst>
            <p14:sldId id="277"/>
            <p14:sldId id="278"/>
            <p14:sldId id="281"/>
            <p14:sldId id="279"/>
            <p14:sldId id="282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917"/>
    <a:srgbClr val="003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79" autoAdjust="0"/>
    <p:restoredTop sz="94660"/>
  </p:normalViewPr>
  <p:slideViewPr>
    <p:cSldViewPr>
      <p:cViewPr varScale="1">
        <p:scale>
          <a:sx n="70" d="100"/>
          <a:sy n="70" d="100"/>
        </p:scale>
        <p:origin x="82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79F21-8BF7-447F-ACAC-3711EF832A43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75458-D9C6-4E90-91E2-D3CDEB48901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70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Look at what we have done – ensure evaluation but also use metrics – health economics how do we </a:t>
            </a:r>
            <a:r>
              <a:rPr lang="en-GB" dirty="0" err="1"/>
              <a:t>evaluaute</a:t>
            </a:r>
            <a:r>
              <a:rPr lang="en-GB" dirty="0"/>
              <a:t> not just through statistics but</a:t>
            </a:r>
            <a:r>
              <a:rPr lang="en-GB" baseline="0" dirty="0"/>
              <a:t> through other forms of evaluation such as most significant change – which is participatory and qualitative – collecting stories and narrative through change that people have experienced – collecting stories 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75458-D9C6-4E90-91E2-D3CDEB48901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698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Phenomenal</a:t>
            </a:r>
            <a:r>
              <a:rPr lang="en-GB" baseline="0" dirty="0"/>
              <a:t> practitioners across the organisation working in community – but are they connected. That was the question we asked to </a:t>
            </a:r>
            <a:r>
              <a:rPr lang="en-GB" baseline="0" dirty="0" err="1"/>
              <a:t>ourself</a:t>
            </a:r>
            <a:r>
              <a:rPr lang="en-GB" baseline="0" dirty="0"/>
              <a:t>. What does community mean: share location, interests, values, goals and they interact.  Neighbourhoods, online forums, cultural – religious,  or any social unit that come together for purpose – we have to remember community changes depending on context.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75458-D9C6-4E90-91E2-D3CDEB48901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09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/>
          </a:p>
          <a:p>
            <a:r>
              <a:rPr lang="en-GB" sz="1200" dirty="0"/>
              <a:t>Cabinet Member champion</a:t>
            </a:r>
          </a:p>
          <a:p>
            <a:r>
              <a:rPr lang="en-GB" sz="1200" dirty="0"/>
              <a:t>Programme for administration</a:t>
            </a:r>
          </a:p>
          <a:p>
            <a:r>
              <a:rPr lang="en-GB" sz="1200" dirty="0"/>
              <a:t>Heart of Pembrokeshire's culture</a:t>
            </a:r>
          </a:p>
          <a:p>
            <a:r>
              <a:rPr lang="en-GB" sz="1200" dirty="0"/>
              <a:t>Future Generation and Wellbeing Act</a:t>
            </a:r>
          </a:p>
          <a:p>
            <a:r>
              <a:rPr lang="en-GB" sz="1200" dirty="0"/>
              <a:t>Common</a:t>
            </a:r>
            <a:r>
              <a:rPr lang="en-GB" sz="1200" baseline="0" dirty="0"/>
              <a:t> language and shared understanding</a:t>
            </a:r>
          </a:p>
          <a:p>
            <a:r>
              <a:rPr lang="en-GB" sz="1200" baseline="0" dirty="0"/>
              <a:t>Everyone’s business</a:t>
            </a:r>
          </a:p>
          <a:p>
            <a:r>
              <a:rPr lang="en-GB" sz="1200" baseline="0" dirty="0"/>
              <a:t>All Members of a community</a:t>
            </a:r>
            <a:endParaRPr lang="en-GB" sz="1200" dirty="0"/>
          </a:p>
          <a:p>
            <a:r>
              <a:rPr lang="en-GB" sz="1200" dirty="0"/>
              <a:t>Redrawing stakeholders map</a:t>
            </a:r>
          </a:p>
          <a:p>
            <a:r>
              <a:rPr lang="en-GB" sz="1200" dirty="0"/>
              <a:t>Support from New Local</a:t>
            </a:r>
          </a:p>
          <a:p>
            <a:r>
              <a:rPr lang="en-GB" sz="1200" dirty="0"/>
              <a:t>Evaluation and metrics</a:t>
            </a:r>
          </a:p>
          <a:p>
            <a:r>
              <a:rPr lang="en-GB" sz="1200" dirty="0"/>
              <a:t>Actively listening</a:t>
            </a:r>
          </a:p>
          <a:p>
            <a:r>
              <a:rPr lang="en-GB" sz="1200" dirty="0"/>
              <a:t>Community seminar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75458-D9C6-4E90-91E2-D3CDEB48901E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7452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7924" y="972841"/>
            <a:ext cx="6403640" cy="1470025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0764" y="2442866"/>
            <a:ext cx="6400800" cy="626094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51720" y="6363260"/>
            <a:ext cx="1152128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9912" y="6356349"/>
            <a:ext cx="289560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4288" y="6356350"/>
            <a:ext cx="1522512" cy="365125"/>
          </a:xfrm>
        </p:spPr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594"/>
            <a:ext cx="1115616" cy="68585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1372" y="6356350"/>
            <a:ext cx="1915916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9712" y="247744"/>
            <a:ext cx="466003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79712" y="6356350"/>
            <a:ext cx="1917576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1" y="4406900"/>
            <a:ext cx="651500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9711" y="2906713"/>
            <a:ext cx="65150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79710" y="6356350"/>
            <a:ext cx="1917577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372" y="1627838"/>
            <a:ext cx="345472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104" y="1600200"/>
            <a:ext cx="33963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1372" y="6356350"/>
            <a:ext cx="1915916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00559" y="6356349"/>
            <a:ext cx="289560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58372" y="6356349"/>
            <a:ext cx="1450504" cy="365125"/>
          </a:xfrm>
        </p:spPr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371" y="1516093"/>
            <a:ext cx="3289511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372" y="2186841"/>
            <a:ext cx="3289510" cy="40108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6705" y="1526715"/>
            <a:ext cx="3512105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6704" y="2174875"/>
            <a:ext cx="351210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1372" y="6356350"/>
            <a:ext cx="1915916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1372" y="6356350"/>
            <a:ext cx="1915916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79712" y="6356350"/>
            <a:ext cx="1917576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356" y="282762"/>
            <a:ext cx="268207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008" y="273050"/>
            <a:ext cx="424765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1356" y="1435100"/>
            <a:ext cx="268149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61356" y="6356349"/>
            <a:ext cx="2133600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83968" y="6356349"/>
            <a:ext cx="289560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308304" y="6356349"/>
            <a:ext cx="1450504" cy="365125"/>
          </a:xfrm>
        </p:spPr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4800600"/>
            <a:ext cx="529897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9712" y="612775"/>
            <a:ext cx="5298976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9712" y="5367338"/>
            <a:ext cx="529897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79712" y="6356350"/>
            <a:ext cx="1917576" cy="365125"/>
          </a:xfrm>
        </p:spPr>
        <p:txBody>
          <a:bodyPr/>
          <a:lstStyle/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1372" y="342107"/>
            <a:ext cx="69231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372" y="1644300"/>
            <a:ext cx="692311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368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C788C-A206-4391-8429-E071CF66DE40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79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6296" y="6356350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A9E07-7778-4CA9-8C47-3801CDF26A1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-594"/>
            <a:ext cx="1115616" cy="685859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600" y="222894"/>
            <a:ext cx="6923112" cy="6446466"/>
          </a:xfrm>
        </p:spPr>
        <p:txBody>
          <a:bodyPr>
            <a:normAutofit fontScale="90000"/>
          </a:bodyPr>
          <a:lstStyle/>
          <a:p>
            <a:pPr algn="l"/>
            <a:r>
              <a:rPr lang="en-GB" sz="3600" dirty="0"/>
              <a:t>Transformation Masterclass – Community Focused Transformation</a:t>
            </a: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			</a:t>
            </a:r>
            <a:r>
              <a:rPr lang="en-GB" sz="2800" dirty="0"/>
              <a:t>Cllr Neil Prior and Sarah Oliver</a:t>
            </a:r>
            <a:br>
              <a:rPr lang="en-GB" sz="2800" dirty="0"/>
            </a:br>
            <a:r>
              <a:rPr lang="en-GB" sz="2800" dirty="0"/>
              <a:t>			Pembrokeshire County Council</a:t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25836-F4E6-7162-3128-2D6366987283}"/>
              </a:ext>
            </a:extLst>
          </p:cNvPr>
          <p:cNvSpPr txBox="1"/>
          <p:nvPr/>
        </p:nvSpPr>
        <p:spPr>
          <a:xfrm>
            <a:off x="1361780" y="1458064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930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E2BE6-9BAC-3872-DD42-9F402B20E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42107"/>
            <a:ext cx="7428828" cy="566613"/>
          </a:xfrm>
        </p:spPr>
        <p:txBody>
          <a:bodyPr>
            <a:normAutofit fontScale="90000"/>
          </a:bodyPr>
          <a:lstStyle/>
          <a:p>
            <a:pPr algn="l"/>
            <a:r>
              <a:rPr lang="en-GB" sz="3600" dirty="0"/>
              <a:t>Our Journey – so far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557B62-79D0-BCCE-ECB0-8620B1476197}"/>
              </a:ext>
            </a:extLst>
          </p:cNvPr>
          <p:cNvSpPr txBox="1"/>
          <p:nvPr/>
        </p:nvSpPr>
        <p:spPr>
          <a:xfrm>
            <a:off x="1361780" y="889843"/>
            <a:ext cx="67687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Pembrokeshire Transformation  key pillars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Relationships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COVID – Pace, common cause, unity – Community Hub and recovery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Welsh Government, PSB, Corporate strategy, strategic implementation, employees - How are we linking this all together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we sustain the change and balance with budget pressures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6034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have we 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Volunteering</a:t>
            </a:r>
          </a:p>
          <a:p>
            <a:r>
              <a:rPr lang="en-GB" dirty="0"/>
              <a:t>Stakeholder mapping at PSB and Local authority</a:t>
            </a:r>
          </a:p>
          <a:p>
            <a:r>
              <a:rPr lang="en-GB" dirty="0"/>
              <a:t>Looking at the gaps and duplication</a:t>
            </a:r>
          </a:p>
          <a:p>
            <a:r>
              <a:rPr lang="en-GB" dirty="0"/>
              <a:t>Commonality of language</a:t>
            </a:r>
          </a:p>
          <a:p>
            <a:r>
              <a:rPr lang="en-GB" dirty="0"/>
              <a:t>Shared understanding</a:t>
            </a:r>
          </a:p>
          <a:p>
            <a:r>
              <a:rPr lang="en-GB" dirty="0"/>
              <a:t>Resilient communities LRF</a:t>
            </a:r>
          </a:p>
          <a:p>
            <a:r>
              <a:rPr lang="en-GB" dirty="0"/>
              <a:t>Building on existing relationships respectfully – community seminar</a:t>
            </a:r>
          </a:p>
          <a:p>
            <a:r>
              <a:rPr lang="en-GB" dirty="0"/>
              <a:t>New Local – enabling communities – what does it mean</a:t>
            </a:r>
          </a:p>
        </p:txBody>
      </p:sp>
    </p:spTree>
    <p:extLst>
      <p:ext uri="{BB962C8B-B14F-4D97-AF65-F5344CB8AC3E}">
        <p14:creationId xmlns:p14="http://schemas.microsoft.com/office/powerpoint/2010/main" val="3190295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372" y="548680"/>
            <a:ext cx="6923112" cy="5621583"/>
          </a:xfrm>
        </p:spPr>
        <p:txBody>
          <a:bodyPr>
            <a:normAutofit fontScale="85000" lnSpcReduction="20000"/>
          </a:bodyPr>
          <a:lstStyle/>
          <a:p>
            <a:endParaRPr lang="en-GB" sz="1800" dirty="0"/>
          </a:p>
          <a:p>
            <a:pPr marL="0" indent="0">
              <a:buNone/>
            </a:pPr>
            <a:r>
              <a:rPr lang="en-GB" sz="2600" dirty="0"/>
              <a:t>Our Vision</a:t>
            </a:r>
          </a:p>
          <a:p>
            <a:endParaRPr lang="en-GB" sz="2600" dirty="0"/>
          </a:p>
          <a:p>
            <a:r>
              <a:rPr lang="en-GB" sz="2600" dirty="0"/>
              <a:t>“Working Together, Improving Lives”</a:t>
            </a:r>
          </a:p>
          <a:p>
            <a:endParaRPr lang="en-GB" sz="2600" dirty="0"/>
          </a:p>
          <a:p>
            <a:r>
              <a:rPr lang="en-GB" sz="2600" dirty="0"/>
              <a:t>Communities are a key priority for the authority and they are key to the programme for our administration:</a:t>
            </a:r>
          </a:p>
          <a:p>
            <a:endParaRPr lang="en-GB" sz="2600" dirty="0"/>
          </a:p>
          <a:p>
            <a:pPr lvl="0"/>
            <a:r>
              <a:rPr lang="en-GB" sz="2600" dirty="0"/>
              <a:t>Community decision-making: Involving communities and citizens more meaningfully in local decision-making.</a:t>
            </a:r>
          </a:p>
          <a:p>
            <a:pPr lvl="0"/>
            <a:r>
              <a:rPr lang="en-GB" sz="2600" dirty="0"/>
              <a:t>Collaboration with communities: Shifting the traditional public services top-down ways of working, to more collaborative approaches which involve both our partner agencies and communities as essential partners.</a:t>
            </a:r>
          </a:p>
          <a:p>
            <a:pPr lvl="0"/>
            <a:r>
              <a:rPr lang="en-GB" sz="2600" dirty="0"/>
              <a:t>Building community capacity, capability and confidence: Helping to equipping communities with the resources and skills they need to genuinely participate in local action.</a:t>
            </a:r>
          </a:p>
          <a:p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48401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next…..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Community strategy for Pembrokeshire</a:t>
            </a:r>
          </a:p>
          <a:p>
            <a:r>
              <a:rPr lang="en-GB" dirty="0"/>
              <a:t>But caution - we know from our learning and in the words of Quint </a:t>
            </a:r>
            <a:r>
              <a:rPr lang="en-GB" dirty="0" err="1"/>
              <a:t>Struder</a:t>
            </a:r>
            <a:r>
              <a:rPr lang="en-GB" dirty="0"/>
              <a:t>:</a:t>
            </a:r>
          </a:p>
          <a:p>
            <a:r>
              <a:rPr lang="en-GB" i="1" dirty="0"/>
              <a:t>Culture outperforms strategy every time; and culture with strategy is unbeatable.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49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 thought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“You will succeed if you preserve; and you will find joy in overcoming obstacles.”</a:t>
            </a:r>
          </a:p>
          <a:p>
            <a:pPr marL="0" indent="0">
              <a:buNone/>
            </a:pPr>
            <a:r>
              <a:rPr lang="en-GB" dirty="0"/>
              <a:t>			Helen Keller</a:t>
            </a:r>
          </a:p>
        </p:txBody>
      </p:sp>
    </p:spTree>
    <p:extLst>
      <p:ext uri="{BB962C8B-B14F-4D97-AF65-F5344CB8AC3E}">
        <p14:creationId xmlns:p14="http://schemas.microsoft.com/office/powerpoint/2010/main" val="2261167781"/>
      </p:ext>
    </p:extLst>
  </p:cSld>
  <p:clrMapOvr>
    <a:masterClrMapping/>
  </p:clrMapOvr>
</p:sld>
</file>

<file path=ppt/theme/theme1.xml><?xml version="1.0" encoding="utf-8"?>
<a:theme xmlns:a="http://schemas.openxmlformats.org/drawingml/2006/main" name="Corporate PowerPoint Template 2017 Narr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F59E905-A165-4053-AE6B-7A23F220FE4E}" vid="{8D486A79-EC62-4013-BD55-4157D42005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a1e48e1-5345-418d-83a6-2dc2747f72cd">
      <UserInfo>
        <DisplayName>Michael Balls</DisplayName>
        <AccountId>1099</AccountId>
        <AccountType/>
      </UserInfo>
    </SharedWithUsers>
    <TaxCatchAll xmlns="ea1e48e1-5345-418d-83a6-2dc2747f72cd" xsi:nil="true"/>
    <lcf76f155ced4ddcb4097134ff3c332f xmlns="ac7f9f64-6e34-494e-93f9-daf8f42754f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E3FCF5BA326645B8BCC444BFBBB99F" ma:contentTypeVersion="15" ma:contentTypeDescription="Create a new document." ma:contentTypeScope="" ma:versionID="24e11e1c850a0ddc14dd3a1ea1608620">
  <xsd:schema xmlns:xsd="http://www.w3.org/2001/XMLSchema" xmlns:xs="http://www.w3.org/2001/XMLSchema" xmlns:p="http://schemas.microsoft.com/office/2006/metadata/properties" xmlns:ns2="ac7f9f64-6e34-494e-93f9-daf8f42754f7" xmlns:ns3="ea1e48e1-5345-418d-83a6-2dc2747f72cd" targetNamespace="http://schemas.microsoft.com/office/2006/metadata/properties" ma:root="true" ma:fieldsID="85169bee189a0a9480e14fe0e7cac402" ns2:_="" ns3:_="">
    <xsd:import namespace="ac7f9f64-6e34-494e-93f9-daf8f42754f7"/>
    <xsd:import namespace="ea1e48e1-5345-418d-83a6-2dc2747f72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7f9f64-6e34-494e-93f9-daf8f42754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323a573-f4b2-49c1-a657-d409971bfa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e48e1-5345-418d-83a6-2dc2747f72c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41797bf-1341-4ce2-8967-d8a563406433}" ma:internalName="TaxCatchAll" ma:showField="CatchAllData" ma:web="ea1e48e1-5345-418d-83a6-2dc2747f72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7F1CC0-D5AC-4632-A56A-5EDA958333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6B8FE6-774D-4791-9843-E5E68A3BBB44}">
  <ds:schemaRefs>
    <ds:schemaRef ds:uri="ea1e48e1-5345-418d-83a6-2dc2747f72cd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ac7f9f64-6e34-494e-93f9-daf8f42754f7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D080911-7276-4C9C-BDC8-7E50DA8690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7f9f64-6e34-494e-93f9-daf8f42754f7"/>
    <ds:schemaRef ds:uri="ea1e48e1-5345-418d-83a6-2dc2747f72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Corporate PowerPoint Template 2017 Narrow</Template>
  <TotalTime>7726</TotalTime>
  <Words>459</Words>
  <Application>Microsoft Office PowerPoint</Application>
  <PresentationFormat>On-screen Show (4:3)</PresentationFormat>
  <Paragraphs>63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Corporate PowerPoint Template 2017 Narrow</vt:lpstr>
      <vt:lpstr>Transformation Masterclass – Community Focused Transformation            Cllr Neil Prior and Sarah Oliver    Pembrokeshire County Council </vt:lpstr>
      <vt:lpstr>Our Journey – so far</vt:lpstr>
      <vt:lpstr>What have we done</vt:lpstr>
      <vt:lpstr> </vt:lpstr>
      <vt:lpstr>What next…..</vt:lpstr>
      <vt:lpstr>Final thought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worbys</dc:creator>
  <cp:lastModifiedBy>Tom Denman</cp:lastModifiedBy>
  <cp:revision>35</cp:revision>
  <cp:lastPrinted>2016-09-05T06:56:50Z</cp:lastPrinted>
  <dcterms:created xsi:type="dcterms:W3CDTF">2017-03-06T13:34:50Z</dcterms:created>
  <dcterms:modified xsi:type="dcterms:W3CDTF">2025-07-02T13:21:53Z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0x01010088E3FCF5BA326645B8BCC444BFBBB99F</vt:lpwstr>
  </property>
  <property fmtid="{D5CDD505-2E9C-101B-9397-08002B2CF9AE}" pid="3" name="MediaServiceImageTags">
    <vt:lpwstr/>
  </property>
</Properties>
</file>