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864" r:id="rId5"/>
    <p:sldMasterId id="2147483876" r:id="rId6"/>
  </p:sldMasterIdLst>
  <p:notesMasterIdLst>
    <p:notesMasterId r:id="rId24"/>
  </p:notesMasterIdLst>
  <p:sldIdLst>
    <p:sldId id="257" r:id="rId7"/>
    <p:sldId id="258" r:id="rId8"/>
    <p:sldId id="471" r:id="rId9"/>
    <p:sldId id="475" r:id="rId10"/>
    <p:sldId id="478" r:id="rId11"/>
    <p:sldId id="480" r:id="rId12"/>
    <p:sldId id="477" r:id="rId13"/>
    <p:sldId id="311" r:id="rId14"/>
    <p:sldId id="461" r:id="rId15"/>
    <p:sldId id="481" r:id="rId16"/>
    <p:sldId id="448" r:id="rId17"/>
    <p:sldId id="469" r:id="rId18"/>
    <p:sldId id="470" r:id="rId19"/>
    <p:sldId id="473" r:id="rId20"/>
    <p:sldId id="472" r:id="rId21"/>
    <p:sldId id="274" r:id="rId22"/>
    <p:sldId id="47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6742C8-8C31-4672-AD6E-9FC8BDD3B958}" v="1" dt="2025-08-26T10:29:04.0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2" autoAdjust="0"/>
    <p:restoredTop sz="67974" autoAdjust="0"/>
  </p:normalViewPr>
  <p:slideViewPr>
    <p:cSldViewPr snapToGrid="0">
      <p:cViewPr varScale="1">
        <p:scale>
          <a:sx n="50" d="100"/>
          <a:sy n="50" d="100"/>
        </p:scale>
        <p:origin x="128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93A32-D302-4931-8DA4-745376DCE7E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C007D-D859-41D4-819E-EB1FB45448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6350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4B7722-B476-4B8F-BE17-DC471D8F71DC}" type="slidenum">
              <a:rPr lang="en-GB" smtClean="0">
                <a:solidFill>
                  <a:srgbClr val="44546A"/>
                </a:solidFill>
              </a:rPr>
              <a:pPr>
                <a:defRPr/>
              </a:pPr>
              <a:t>1</a:t>
            </a:fld>
            <a:endParaRPr lang="en-GB" dirty="0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0144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44CE82-29E8-670F-CC0F-30AB5024F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25199A-8170-9BD9-B259-D2A9D4A366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31CC2D-E86A-1E3F-AEBC-FAC2E93BCB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9156B5-75FB-DC26-FCE5-FA2CD60576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4496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00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BB82E-ADE2-0051-1F9A-7FB7E6EFB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1BB498-08E0-4E11-EF27-3923EDC54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9184B0-B713-9D5B-7341-BAF4315FF9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61E1CE-1ED1-3509-846D-9AFD4B44DC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4254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CF650D-52CE-E64F-DE5C-1F95CD008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FB4A31-9B79-5D04-5827-63B559437B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3E5034-300E-E0AA-C473-1F98848716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6D7A10-85EB-68DA-4A09-FBB7A73A3F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5950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D77D1-3437-7FD7-BAAA-50BF93458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A45D84-A412-BC9F-873C-4561576010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DE3A84-EC49-9BD7-7A34-DF92823646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89C6BC-E012-CA26-D711-507B4F7295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4767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3FC434-D433-5EE6-B099-B57C58CEB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3ACF2B-701D-DAE2-7EF4-12408EA474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07A388-22B9-96E7-A077-7EE73473E0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22D5A7-EF8F-B2EA-6DC1-DE27D68075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1701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6C1383-1B9B-48BF-BA5E-434E15D1E169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5755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ABCFC-7CCB-DAD1-0530-DD8224D3E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DCE5EE-BB74-2880-C7AA-4CC319590D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7BDE02-8818-B3B5-4AC2-FB992D21BC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A12DFA-0EB3-8776-E611-DE26178E90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045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3D21B-D1C6-480A-A85F-23AEEEEAEE86}" type="slidenum">
              <a:rPr lang="en-GB" smtClean="0">
                <a:solidFill>
                  <a:srgbClr val="44546A"/>
                </a:solidFill>
              </a:rPr>
              <a:pPr/>
              <a:t>2</a:t>
            </a:fld>
            <a:endParaRPr lang="en-GB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550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BD6D47-1A03-8380-02E9-776B094DF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0984A8-9A11-F44F-AEA8-7C0AE5067A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83A17A-DABF-E654-AAB6-59E3C09E75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946EF9-F5ED-04DA-FEF9-CDB94875CF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645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C1ACFB-8889-6078-65DC-0A20B0D75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842BD6-7A24-1760-E34C-37E216F277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6CC7F7-0697-58E4-1A4D-8C5DCF934E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EBD46F-CCBB-01F8-A085-E67B56D31F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3D21B-D1C6-480A-A85F-23AEEEEAEE86}" type="slidenum">
              <a:rPr lang="en-GB" smtClean="0">
                <a:solidFill>
                  <a:srgbClr val="44546A"/>
                </a:solidFill>
              </a:rPr>
              <a:pPr/>
              <a:t>4</a:t>
            </a:fld>
            <a:endParaRPr lang="en-GB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57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8185F-9C9B-E38A-D4A7-D73E02F7F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6E827D-A0F5-C8A3-9F9E-597603DEA0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8B80EA-221C-B00B-7459-6026415104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938D9E-46A5-CD70-78F9-809860B534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8288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DE5E0B-24C8-F53D-4C02-154914B7B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5EF897-EA4D-DAF8-0B1F-1B0B200523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E1B1CD-662B-7F2A-1F87-1C73B8282C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A19F01-CCAF-70CF-F047-0DC30540FE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277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6F5CA-016C-21A4-B7AF-BCE0F4DCA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6B71D6-3EDB-D983-6ACB-9CCC212C61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E9AF3A-F107-4931-6133-DEFEFA0336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C6B435-82A0-1F06-EDCF-C9A2DE0056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6154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7390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729DD-2648-A02F-2F45-C067A1827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CB6E56-BC7B-44BA-AC67-8CBDDE0FA1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23AC01-F56A-CA80-E9C3-717F01C498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7BCE47-216C-BDF5-7F8F-E422AF1422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73D21B-D1C6-480A-A85F-23AEEEEAEE86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704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777631" y="44451"/>
            <a:ext cx="709247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endParaRPr lang="en-US" sz="4400" b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pic>
        <p:nvPicPr>
          <p:cNvPr id="5" name="Picture 13" descr="ppoint lga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" y="9525"/>
            <a:ext cx="12184185" cy="683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16892" y="2217739"/>
            <a:ext cx="10363200" cy="11255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16892" y="3476625"/>
            <a:ext cx="85344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16448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15" y="629816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015" y="1772816"/>
            <a:ext cx="10972800" cy="43533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290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48615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015" y="274639"/>
            <a:ext cx="8042031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3180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ppoint lga background v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" y="9525"/>
            <a:ext cx="12184185" cy="683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777631" y="44451"/>
            <a:ext cx="709247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400" b="1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4400" b="1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4400" b="1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4400" b="1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4400" b="1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endParaRPr lang="en-US" altLang="en-US" sz="4400">
              <a:solidFill>
                <a:srgbClr val="000000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16892" y="1798639"/>
            <a:ext cx="10363200" cy="11255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16892" y="3057525"/>
            <a:ext cx="85344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1262185" y="6092825"/>
            <a:ext cx="3860800" cy="47625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chemeClr val="bg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>
                <a:solidFill>
                  <a:srgbClr val="FFFFFF"/>
                </a:solidFill>
              </a:rPr>
              <a:t>Date</a:t>
            </a:r>
          </a:p>
        </p:txBody>
      </p:sp>
      <p:sp>
        <p:nvSpPr>
          <p:cNvPr id="7" name="Date Placeholder 6"/>
          <p:cNvSpPr>
            <a:spLocks noGrp="1" noChangeArrowheads="1"/>
          </p:cNvSpPr>
          <p:nvPr>
            <p:ph type="dt" sz="quarter" idx="11"/>
          </p:nvPr>
        </p:nvSpPr>
        <p:spPr bwMode="auto">
          <a:xfrm>
            <a:off x="8932985" y="6092825"/>
            <a:ext cx="2844800" cy="47625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chemeClr val="bg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>
                <a:solidFill>
                  <a:srgbClr val="FFFFFF"/>
                </a:solidFill>
              </a:rPr>
              <a:t>www.local.gov.uk</a:t>
            </a:r>
          </a:p>
        </p:txBody>
      </p:sp>
    </p:spTree>
    <p:extLst>
      <p:ext uri="{BB962C8B-B14F-4D97-AF65-F5344CB8AC3E}">
        <p14:creationId xmlns:p14="http://schemas.microsoft.com/office/powerpoint/2010/main" val="9229611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719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247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247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7387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016" y="1600201"/>
            <a:ext cx="539261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00201"/>
            <a:ext cx="539261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012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75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75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693" y="1535113"/>
            <a:ext cx="53887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693" y="2174875"/>
            <a:ext cx="53887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919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730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2898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24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385" y="273051"/>
            <a:ext cx="681501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1"/>
            <a:ext cx="401124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1777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56716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554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554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554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01894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0111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48615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015" y="274639"/>
            <a:ext cx="8042031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188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777631" y="44451"/>
            <a:ext cx="709247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 sz="1800">
              <a:latin typeface="Arial" charset="0"/>
              <a:ea typeface="ＭＳ Ｐゴシック" charset="0"/>
              <a:cs typeface="+mn-cs"/>
            </a:endParaRPr>
          </a:p>
        </p:txBody>
      </p:sp>
      <p:pic>
        <p:nvPicPr>
          <p:cNvPr id="5" name="Picture 13" descr="ppoint lga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" y="9525"/>
            <a:ext cx="12184185" cy="683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16892" y="2217739"/>
            <a:ext cx="10363200" cy="11255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16892" y="3476625"/>
            <a:ext cx="85344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6708077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4982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33340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486" y="4406901"/>
            <a:ext cx="1090090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8486" y="2906713"/>
            <a:ext cx="10900903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04824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016" y="1600201"/>
            <a:ext cx="539261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00201"/>
            <a:ext cx="539261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32563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75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75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693" y="1535113"/>
            <a:ext cx="53887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693" y="2174875"/>
            <a:ext cx="53887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416526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15" y="55780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07206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486" y="4406901"/>
            <a:ext cx="1090090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8486" y="2906713"/>
            <a:ext cx="10900903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24580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43438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861" y="404664"/>
            <a:ext cx="392262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385" y="404665"/>
            <a:ext cx="6815015" cy="57214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9861" y="1700809"/>
            <a:ext cx="3930986" cy="44253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42022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554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554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554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9168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15" y="629816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015" y="1772816"/>
            <a:ext cx="10972800" cy="43533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12587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48615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015" y="274639"/>
            <a:ext cx="8042031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373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016" y="1600201"/>
            <a:ext cx="539261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00201"/>
            <a:ext cx="539261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7856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75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75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693" y="1535113"/>
            <a:ext cx="53887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693" y="2174875"/>
            <a:ext cx="53887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5924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15" y="55780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379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51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861" y="404664"/>
            <a:ext cx="392262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385" y="404665"/>
            <a:ext cx="6815015" cy="57214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9861" y="1700809"/>
            <a:ext cx="3930986" cy="44253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963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554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554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554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894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5" y="1196976"/>
            <a:ext cx="109728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5" y="1844675"/>
            <a:ext cx="10972800" cy="428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16" y="6453188"/>
            <a:ext cx="1094544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 b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pic>
        <p:nvPicPr>
          <p:cNvPr id="1029" name="Picture 1" descr="LG_Association_RGB.jp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61" y="260351"/>
            <a:ext cx="1500554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7503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+mj-lt"/>
          <a:ea typeface="+mj-ea"/>
          <a:cs typeface="ＭＳ Ｐゴシック" charset="0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5" y="1052513"/>
            <a:ext cx="109728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5" y="1989139"/>
            <a:ext cx="10972800" cy="413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pic>
        <p:nvPicPr>
          <p:cNvPr id="1028" name="Picture 1" descr="LG_Association_RGB.jp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61" y="260351"/>
            <a:ext cx="1500554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4251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5" y="1196976"/>
            <a:ext cx="109728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5" y="1844675"/>
            <a:ext cx="10972800" cy="428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16" y="6453188"/>
            <a:ext cx="1094544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endParaRPr lang="en-US" sz="1800">
              <a:latin typeface="Arial" charset="0"/>
              <a:ea typeface="ＭＳ Ｐゴシック" charset="0"/>
              <a:cs typeface="+mn-cs"/>
            </a:endParaRPr>
          </a:p>
        </p:txBody>
      </p:sp>
      <p:pic>
        <p:nvPicPr>
          <p:cNvPr id="1029" name="Picture 1" descr="LG_Association_RGB.jpg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61" y="260351"/>
            <a:ext cx="1500554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8887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+mj-lt"/>
          <a:ea typeface="+mj-ea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91278F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10238" y="2564905"/>
            <a:ext cx="8421250" cy="1440159"/>
          </a:xfrm>
        </p:spPr>
        <p:txBody>
          <a:bodyPr/>
          <a:lstStyle/>
          <a:p>
            <a:pPr>
              <a:defRPr/>
            </a:pPr>
            <a:r>
              <a:rPr lang="en-GB" i="1" dirty="0"/>
              <a:t>Delivering savings through ‘invest to save’ initiatives</a:t>
            </a:r>
            <a:endParaRPr lang="en-GB" dirty="0">
              <a:cs typeface="+mj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10238" y="4588309"/>
            <a:ext cx="8059489" cy="1137170"/>
          </a:xfrm>
        </p:spPr>
        <p:txBody>
          <a:bodyPr/>
          <a:lstStyle/>
          <a:p>
            <a:pPr eaLnBrk="0" hangingPunct="0">
              <a:spcBef>
                <a:spcPct val="0"/>
              </a:spcBef>
            </a:pPr>
            <a:r>
              <a:rPr lang="en-GB" altLang="en-US" sz="2600" dirty="0">
                <a:solidFill>
                  <a:srgbClr val="FFFFFF"/>
                </a:solidFill>
                <a:ea typeface="ＭＳ Ｐゴシック" pitchFamily="34" charset="-128"/>
              </a:rPr>
              <a:t>Garry Cummings, Finance, Improvement and Sustainability Adviser to the East Midlands, Yorkshire &amp; Humber and North East</a:t>
            </a:r>
          </a:p>
          <a:p>
            <a:pPr eaLnBrk="0" hangingPunct="0">
              <a:spcBef>
                <a:spcPct val="0"/>
              </a:spcBef>
            </a:pPr>
            <a:endParaRPr lang="en-GB" altLang="en-US" sz="2600" dirty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8543926" y="6308725"/>
            <a:ext cx="208756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GB" sz="1200" b="1" dirty="0">
                <a:solidFill>
                  <a:srgbClr val="FFFFFF"/>
                </a:solidFill>
                <a:cs typeface="Arial" panose="020B0604020202020204" pitchFamily="34" charset="0"/>
              </a:rPr>
              <a:t>www.local.gov.uk</a:t>
            </a:r>
          </a:p>
        </p:txBody>
      </p:sp>
    </p:spTree>
    <p:extLst>
      <p:ext uri="{BB962C8B-B14F-4D97-AF65-F5344CB8AC3E}">
        <p14:creationId xmlns:p14="http://schemas.microsoft.com/office/powerpoint/2010/main" val="3585567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90AAF-4057-3D55-EDDF-AB70ED7E6A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507E8-A036-5F93-C945-526E578A1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4952" y="443704"/>
            <a:ext cx="8604326" cy="576263"/>
          </a:xfrm>
        </p:spPr>
        <p:txBody>
          <a:bodyPr/>
          <a:lstStyle/>
          <a:p>
            <a:r>
              <a:rPr lang="en-GB" sz="3600" dirty="0"/>
              <a:t>Business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0BE8C-2953-17C3-7CD1-510F2F41B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28" y="1490618"/>
            <a:ext cx="8915400" cy="4923678"/>
          </a:xfrm>
        </p:spPr>
        <p:txBody>
          <a:bodyPr/>
          <a:lstStyle/>
          <a:p>
            <a:r>
              <a:rPr lang="en-GB" sz="2600" dirty="0"/>
              <a:t>A business case supports and justifies investment by showing: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2000" dirty="0"/>
              <a:t>Strategic Fit, Value for </a:t>
            </a:r>
            <a:r>
              <a:rPr lang="en-GB" sz="2000" dirty="0" err="1"/>
              <a:t>Money,Affordability</a:t>
            </a:r>
            <a:r>
              <a:rPr lang="en-GB" sz="2000" dirty="0"/>
              <a:t>, Achievability, Viability</a:t>
            </a:r>
          </a:p>
          <a:p>
            <a:pPr marL="457200" lvl="1" indent="0">
              <a:buNone/>
            </a:pPr>
            <a:endParaRPr lang="en-GB" sz="1100" dirty="0"/>
          </a:p>
          <a:p>
            <a:r>
              <a:rPr lang="en-GB" sz="2600" dirty="0"/>
              <a:t>Demonstrate Investment Required</a:t>
            </a:r>
          </a:p>
          <a:p>
            <a:pPr marL="0" indent="0">
              <a:buNone/>
            </a:pPr>
            <a:endParaRPr lang="en-GB" sz="1100" b="1" dirty="0"/>
          </a:p>
          <a:p>
            <a:r>
              <a:rPr lang="en-GB" sz="2400" dirty="0"/>
              <a:t>Source of funds</a:t>
            </a:r>
          </a:p>
          <a:p>
            <a:pPr lvl="1"/>
            <a:r>
              <a:rPr lang="en-GB" sz="2000" dirty="0"/>
              <a:t>Dependant upon scheme</a:t>
            </a:r>
          </a:p>
          <a:p>
            <a:pPr lvl="1"/>
            <a:r>
              <a:rPr lang="en-GB" sz="2000" dirty="0"/>
              <a:t>Revenue investment</a:t>
            </a:r>
          </a:p>
          <a:p>
            <a:pPr lvl="1"/>
            <a:r>
              <a:rPr lang="en-GB" sz="2000" dirty="0"/>
              <a:t>Capital / Borrowing</a:t>
            </a:r>
          </a:p>
          <a:p>
            <a:pPr lvl="1"/>
            <a:endParaRPr lang="en-GB" sz="1100" dirty="0"/>
          </a:p>
          <a:p>
            <a:r>
              <a:rPr lang="en-GB" sz="2400" dirty="0"/>
              <a:t>Comparison to baseline position</a:t>
            </a:r>
          </a:p>
          <a:p>
            <a:pPr marL="457200" lvl="1" indent="0"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539615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57C90-C417-4127-8D13-E064FCF0D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0143" y="334370"/>
            <a:ext cx="10972800" cy="576263"/>
          </a:xfrm>
        </p:spPr>
        <p:txBody>
          <a:bodyPr/>
          <a:lstStyle/>
          <a:p>
            <a:r>
              <a:rPr lang="en-GB" dirty="0"/>
              <a:t>Revenue Based Schemes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5C261-96D9-499D-B4C0-27B78D29D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654" y="1455666"/>
            <a:ext cx="8915400" cy="4358280"/>
          </a:xfrm>
        </p:spPr>
        <p:txBody>
          <a:bodyPr/>
          <a:lstStyle/>
          <a:p>
            <a:r>
              <a:rPr lang="en-GB" sz="2400" dirty="0"/>
              <a:t>Change in Service Provision</a:t>
            </a:r>
          </a:p>
          <a:p>
            <a:r>
              <a:rPr lang="en-GB" sz="2400" dirty="0"/>
              <a:t>Redirect revenue costs</a:t>
            </a:r>
          </a:p>
          <a:p>
            <a:r>
              <a:rPr lang="en-GB" sz="2400" dirty="0"/>
              <a:t>Increase in some budgets resulting in savings elsewhere </a:t>
            </a:r>
          </a:p>
          <a:p>
            <a:r>
              <a:rPr lang="en-GB" sz="2400" dirty="0"/>
              <a:t>No up front investment</a:t>
            </a:r>
          </a:p>
          <a:p>
            <a:endParaRPr lang="en-GB" sz="2400" dirty="0"/>
          </a:p>
          <a:p>
            <a:pPr marL="0" indent="0">
              <a:buNone/>
            </a:pPr>
            <a:r>
              <a:rPr lang="en-GB" sz="2400" dirty="0"/>
              <a:t>Example</a:t>
            </a:r>
          </a:p>
          <a:p>
            <a:pPr marL="0" indent="0">
              <a:buNone/>
            </a:pPr>
            <a:r>
              <a:rPr lang="en-GB" sz="2400" dirty="0"/>
              <a:t>Increase in house foster carers</a:t>
            </a:r>
          </a:p>
          <a:p>
            <a:r>
              <a:rPr lang="en-GB" sz="2400" dirty="0"/>
              <a:t>Increase in payments to in house</a:t>
            </a:r>
          </a:p>
          <a:p>
            <a:r>
              <a:rPr lang="en-GB" sz="2400" dirty="0"/>
              <a:t>Reduction of payments to Agency</a:t>
            </a:r>
          </a:p>
        </p:txBody>
      </p:sp>
    </p:spTree>
    <p:extLst>
      <p:ext uri="{BB962C8B-B14F-4D97-AF65-F5344CB8AC3E}">
        <p14:creationId xmlns:p14="http://schemas.microsoft.com/office/powerpoint/2010/main" val="3871988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343B3-2FD3-E95D-CF38-1583E88BD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9A344-884A-9A56-43EB-93939F8DC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1086" y="334370"/>
            <a:ext cx="10972800" cy="576263"/>
          </a:xfrm>
        </p:spPr>
        <p:txBody>
          <a:bodyPr/>
          <a:lstStyle/>
          <a:p>
            <a:r>
              <a:rPr lang="en-GB" dirty="0"/>
              <a:t>Capital Investment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6334B-CDD8-05A2-B24D-B03A62C09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0473" y="1523905"/>
            <a:ext cx="8915400" cy="4358280"/>
          </a:xfrm>
        </p:spPr>
        <p:txBody>
          <a:bodyPr/>
          <a:lstStyle/>
          <a:p>
            <a:r>
              <a:rPr lang="en-GB" sz="2400" dirty="0"/>
              <a:t>Change in Service Provision</a:t>
            </a:r>
          </a:p>
          <a:p>
            <a:r>
              <a:rPr lang="en-GB" sz="2400" dirty="0"/>
              <a:t>Long Term investment</a:t>
            </a:r>
          </a:p>
          <a:p>
            <a:r>
              <a:rPr lang="en-GB" sz="2400" dirty="0"/>
              <a:t>Consider costs of Capital</a:t>
            </a:r>
          </a:p>
          <a:p>
            <a:r>
              <a:rPr lang="en-GB" sz="2400" dirty="0"/>
              <a:t>New Revenue Cost Base</a:t>
            </a:r>
          </a:p>
          <a:p>
            <a:endParaRPr lang="en-GB" sz="2400" dirty="0"/>
          </a:p>
          <a:p>
            <a:pPr marL="0" indent="0">
              <a:buNone/>
            </a:pPr>
            <a:r>
              <a:rPr lang="en-GB" sz="2400" dirty="0"/>
              <a:t>Example</a:t>
            </a:r>
          </a:p>
          <a:p>
            <a:pPr marL="0" indent="0">
              <a:buNone/>
            </a:pPr>
            <a:r>
              <a:rPr lang="en-GB" sz="2400" dirty="0"/>
              <a:t>Build and operate </a:t>
            </a:r>
            <a:r>
              <a:rPr lang="en-GB" sz="2400" dirty="0" err="1"/>
              <a:t>Childrens</a:t>
            </a:r>
            <a:r>
              <a:rPr lang="en-GB" sz="2400" dirty="0"/>
              <a:t> Home</a:t>
            </a:r>
          </a:p>
          <a:p>
            <a:r>
              <a:rPr lang="en-GB" sz="2400" dirty="0"/>
              <a:t>Fund Running Costs and Capital Costs</a:t>
            </a:r>
          </a:p>
          <a:p>
            <a:r>
              <a:rPr lang="en-GB" sz="2400" dirty="0"/>
              <a:t>Reduction of External Placement Costs</a:t>
            </a:r>
          </a:p>
          <a:p>
            <a:r>
              <a:rPr lang="en-GB" sz="2400" dirty="0"/>
              <a:t>Takes significant time</a:t>
            </a:r>
          </a:p>
        </p:txBody>
      </p:sp>
    </p:spTree>
    <p:extLst>
      <p:ext uri="{BB962C8B-B14F-4D97-AF65-F5344CB8AC3E}">
        <p14:creationId xmlns:p14="http://schemas.microsoft.com/office/powerpoint/2010/main" val="3939796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65FAA-9DA4-34CC-4AE2-1BE46D1A7E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8C496-575A-362E-907A-61324BB01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9009" y="334370"/>
            <a:ext cx="10972800" cy="576263"/>
          </a:xfrm>
        </p:spPr>
        <p:txBody>
          <a:bodyPr/>
          <a:lstStyle/>
          <a:p>
            <a:r>
              <a:rPr lang="en-GB" dirty="0"/>
              <a:t>Technology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84E6A1-C54F-607A-7BF3-51F783C92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1541" y="1414723"/>
            <a:ext cx="8915400" cy="4358280"/>
          </a:xfrm>
        </p:spPr>
        <p:txBody>
          <a:bodyPr/>
          <a:lstStyle/>
          <a:p>
            <a:r>
              <a:rPr lang="en-GB" sz="2600" dirty="0"/>
              <a:t>Maximise use of Current Systems</a:t>
            </a:r>
          </a:p>
          <a:p>
            <a:pPr lvl="1"/>
            <a:r>
              <a:rPr lang="en-GB" sz="2000" dirty="0"/>
              <a:t>Has system been adapted to Council Processes</a:t>
            </a:r>
          </a:p>
          <a:p>
            <a:pPr lvl="1"/>
            <a:r>
              <a:rPr lang="en-GB" sz="2000" dirty="0"/>
              <a:t>Is there functionality not being used</a:t>
            </a:r>
          </a:p>
          <a:p>
            <a:pPr lvl="1"/>
            <a:r>
              <a:rPr lang="en-GB" sz="2000" dirty="0"/>
              <a:t>Are there opportunities to redevelop processes around systems</a:t>
            </a:r>
          </a:p>
          <a:p>
            <a:pPr lvl="1"/>
            <a:r>
              <a:rPr lang="en-GB" sz="2000" dirty="0"/>
              <a:t>Staff resistance</a:t>
            </a:r>
          </a:p>
          <a:p>
            <a:pPr lvl="1"/>
            <a:endParaRPr lang="en-GB" sz="2000" dirty="0"/>
          </a:p>
          <a:p>
            <a:r>
              <a:rPr lang="en-GB" sz="2600" dirty="0"/>
              <a:t>Use of new technology / AI</a:t>
            </a:r>
          </a:p>
          <a:p>
            <a:pPr lvl="1"/>
            <a:r>
              <a:rPr lang="en-GB" sz="2000" dirty="0"/>
              <a:t>Is technology proven / will it work</a:t>
            </a:r>
          </a:p>
          <a:p>
            <a:pPr lvl="1"/>
            <a:r>
              <a:rPr lang="en-GB" sz="2000" dirty="0"/>
              <a:t>Investment in developing solutions</a:t>
            </a:r>
          </a:p>
          <a:p>
            <a:pPr lvl="1"/>
            <a:r>
              <a:rPr lang="en-GB" sz="2000" dirty="0"/>
              <a:t>Every Council considering opportunities</a:t>
            </a:r>
          </a:p>
          <a:p>
            <a:pPr lvl="1"/>
            <a:r>
              <a:rPr lang="en-GB" sz="2000" dirty="0"/>
              <a:t>Example – Assistive technology supporting independent living</a:t>
            </a:r>
          </a:p>
        </p:txBody>
      </p:sp>
    </p:spTree>
    <p:extLst>
      <p:ext uri="{BB962C8B-B14F-4D97-AF65-F5344CB8AC3E}">
        <p14:creationId xmlns:p14="http://schemas.microsoft.com/office/powerpoint/2010/main" val="12894012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93E4FD-F02A-6AC0-6669-188E1022D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CDD42-2186-6BAB-4EB3-D063BED20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8065" y="334370"/>
            <a:ext cx="10972800" cy="576263"/>
          </a:xfrm>
        </p:spPr>
        <p:txBody>
          <a:bodyPr/>
          <a:lstStyle/>
          <a:p>
            <a:r>
              <a:rPr lang="en-GB" dirty="0"/>
              <a:t>Key 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DC88C-5E8A-F360-4A2A-65ACD6BAD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6825" y="1249860"/>
            <a:ext cx="8915400" cy="4358280"/>
          </a:xfrm>
        </p:spPr>
        <p:txBody>
          <a:bodyPr/>
          <a:lstStyle/>
          <a:p>
            <a:r>
              <a:rPr lang="en-GB" sz="2600" dirty="0"/>
              <a:t>Invest to Save – saves money but also can improve outcomes</a:t>
            </a:r>
          </a:p>
          <a:p>
            <a:r>
              <a:rPr lang="en-GB" sz="2600" dirty="0"/>
              <a:t>Must be a clear rationale and business case</a:t>
            </a:r>
          </a:p>
          <a:p>
            <a:r>
              <a:rPr lang="en-GB" sz="2600" dirty="0"/>
              <a:t>Savings not achieved overnight- takes time</a:t>
            </a:r>
          </a:p>
          <a:p>
            <a:r>
              <a:rPr lang="en-GB" sz="2600" dirty="0"/>
              <a:t>Investment Required</a:t>
            </a:r>
          </a:p>
          <a:p>
            <a:pPr lvl="1"/>
            <a:r>
              <a:rPr lang="en-GB" sz="2200" dirty="0"/>
              <a:t>Revenue costs</a:t>
            </a:r>
          </a:p>
          <a:p>
            <a:pPr lvl="1"/>
            <a:r>
              <a:rPr lang="en-GB" sz="2200" dirty="0"/>
              <a:t>Capital / Investment</a:t>
            </a:r>
          </a:p>
          <a:p>
            <a:pPr lvl="1"/>
            <a:r>
              <a:rPr lang="en-GB" sz="2200" dirty="0"/>
              <a:t>Recognise early and build into plan</a:t>
            </a:r>
          </a:p>
          <a:p>
            <a:pPr lvl="1"/>
            <a:r>
              <a:rPr lang="en-GB" sz="2200" dirty="0"/>
              <a:t>Political buy in to principle early</a:t>
            </a:r>
          </a:p>
          <a:p>
            <a:pPr lvl="1"/>
            <a:endParaRPr lang="en-GB" sz="2000" dirty="0"/>
          </a:p>
          <a:p>
            <a:pPr lvl="1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8790866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A7196B-2939-41E0-F4F5-E9E5ABC87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80F60-6F37-73AB-7452-0F11DF0E8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0394" y="412230"/>
            <a:ext cx="7562523" cy="576263"/>
          </a:xfrm>
        </p:spPr>
        <p:txBody>
          <a:bodyPr/>
          <a:lstStyle/>
          <a:p>
            <a:r>
              <a:rPr lang="en-GB" dirty="0"/>
              <a:t>Key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12831-7DD0-7D14-B856-CD9839B42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347" y="1373780"/>
            <a:ext cx="8915400" cy="4358280"/>
          </a:xfrm>
        </p:spPr>
        <p:txBody>
          <a:bodyPr/>
          <a:lstStyle/>
          <a:p>
            <a:r>
              <a:rPr lang="en-GB" sz="2400" dirty="0"/>
              <a:t>Staff Resource and Capacity key</a:t>
            </a:r>
          </a:p>
          <a:p>
            <a:pPr lvl="1"/>
            <a:r>
              <a:rPr lang="en-GB" sz="2000" dirty="0"/>
              <a:t>Development and management of the project</a:t>
            </a:r>
          </a:p>
          <a:p>
            <a:pPr lvl="1"/>
            <a:r>
              <a:rPr lang="en-GB" sz="2000" dirty="0"/>
              <a:t>Implementation</a:t>
            </a:r>
          </a:p>
          <a:p>
            <a:pPr lvl="1"/>
            <a:r>
              <a:rPr lang="en-GB" sz="2000" dirty="0"/>
              <a:t>Dependant on scale of project</a:t>
            </a:r>
          </a:p>
          <a:p>
            <a:pPr lvl="1"/>
            <a:r>
              <a:rPr lang="en-GB" sz="2000" dirty="0"/>
              <a:t>Alongside day job or allocate resource</a:t>
            </a:r>
          </a:p>
          <a:p>
            <a:pPr lvl="1"/>
            <a:r>
              <a:rPr lang="en-GB" sz="2000" dirty="0"/>
              <a:t>Key to project</a:t>
            </a:r>
          </a:p>
          <a:p>
            <a:r>
              <a:rPr lang="en-GB" sz="2400" dirty="0"/>
              <a:t>Change management required</a:t>
            </a:r>
          </a:p>
          <a:p>
            <a:pPr lvl="1"/>
            <a:r>
              <a:rPr lang="en-GB" sz="2000" dirty="0"/>
              <a:t>Cultural resistance to change</a:t>
            </a:r>
          </a:p>
          <a:p>
            <a:pPr lvl="1"/>
            <a:r>
              <a:rPr lang="en-GB" sz="2000" dirty="0"/>
              <a:t>Staff</a:t>
            </a:r>
          </a:p>
          <a:p>
            <a:pPr lvl="1"/>
            <a:r>
              <a:rPr lang="en-GB" sz="2000" dirty="0"/>
              <a:t>Wider Community &amp; Residents</a:t>
            </a:r>
          </a:p>
          <a:p>
            <a:r>
              <a:rPr lang="en-GB" sz="2400" dirty="0"/>
              <a:t>External Support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8993485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Questions? </a:t>
            </a:r>
          </a:p>
        </p:txBody>
      </p:sp>
      <p:pic>
        <p:nvPicPr>
          <p:cNvPr id="4" name="Picture 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35" b="7269"/>
          <a:stretch>
            <a:fillRect/>
          </a:stretch>
        </p:blipFill>
        <p:spPr bwMode="auto">
          <a:xfrm>
            <a:off x="4997680" y="2863303"/>
            <a:ext cx="2341105" cy="2152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32594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3EBC5-D30D-2299-5BF4-9E3A91AAB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BF202-F728-9C70-2D56-519C250E4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Group Exercise - Discuss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165CE-F08E-B8A7-99A8-04E17ED42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7517" y="2165350"/>
            <a:ext cx="8915400" cy="4358280"/>
          </a:xfrm>
        </p:spPr>
        <p:txBody>
          <a:bodyPr/>
          <a:lstStyle/>
          <a:p>
            <a:pPr marL="457200" indent="-457200">
              <a:buAutoNum type="arabicPlain"/>
            </a:pPr>
            <a:r>
              <a:rPr lang="en-GB" dirty="0"/>
              <a:t>Examples of Invest to Save Schemes</a:t>
            </a:r>
          </a:p>
          <a:p>
            <a:pPr marL="457200" indent="-457200">
              <a:buAutoNum type="arabicPlain"/>
            </a:pPr>
            <a:endParaRPr lang="en-GB" dirty="0"/>
          </a:p>
          <a:p>
            <a:pPr marL="457200" indent="-457200">
              <a:buAutoNum type="arabicPlain"/>
            </a:pPr>
            <a:r>
              <a:rPr lang="en-GB" dirty="0"/>
              <a:t>Key lessons learned – What are the do’s and </a:t>
            </a:r>
            <a:r>
              <a:rPr lang="en-GB" dirty="0" err="1"/>
              <a:t>don’t’s</a:t>
            </a:r>
            <a:endParaRPr lang="en-GB" dirty="0"/>
          </a:p>
          <a:p>
            <a:pPr marL="457200" indent="-457200">
              <a:buAutoNum type="arabicPlain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565318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6849" y="210434"/>
            <a:ext cx="7779224" cy="792162"/>
          </a:xfrm>
        </p:spPr>
        <p:txBody>
          <a:bodyPr/>
          <a:lstStyle/>
          <a:p>
            <a:r>
              <a:rPr lang="en-GB" dirty="0"/>
              <a:t>What is ‘Invest to Save’ &amp; Why is it important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3708" y="1733266"/>
            <a:ext cx="10577015" cy="3603010"/>
          </a:xfrm>
        </p:spPr>
        <p:txBody>
          <a:bodyPr/>
          <a:lstStyle/>
          <a:p>
            <a:r>
              <a:rPr lang="en-GB" b="1" dirty="0"/>
              <a:t>What is "Invest to Save"?</a:t>
            </a:r>
            <a:endParaRPr lang="en-GB" dirty="0"/>
          </a:p>
          <a:p>
            <a:pPr lvl="1"/>
            <a:r>
              <a:rPr lang="en-GB" dirty="0"/>
              <a:t>Strategic  approach where upfront investment leads to long-term savings or improved outcomes.</a:t>
            </a:r>
          </a:p>
          <a:p>
            <a:pPr lvl="1"/>
            <a:r>
              <a:rPr lang="en-GB" dirty="0"/>
              <a:t>Common in areas like digital transformation, social care, energy efficiency, and community services.</a:t>
            </a:r>
          </a:p>
          <a:p>
            <a:r>
              <a:rPr lang="en-GB" b="1" dirty="0"/>
              <a:t>Why It Matters in 2025</a:t>
            </a:r>
          </a:p>
          <a:p>
            <a:pPr lvl="1"/>
            <a:r>
              <a:rPr lang="en-GB" dirty="0"/>
              <a:t>Rising demand for services vs. constrained budgets.</a:t>
            </a:r>
          </a:p>
          <a:p>
            <a:pPr lvl="1"/>
            <a:r>
              <a:rPr lang="en-GB" dirty="0"/>
              <a:t>Significant budget reductions</a:t>
            </a:r>
          </a:p>
          <a:p>
            <a:pPr lvl="1"/>
            <a:r>
              <a:rPr lang="en-GB" dirty="0"/>
              <a:t>Easier opportunities exhausted</a:t>
            </a:r>
          </a:p>
          <a:p>
            <a:endParaRPr lang="en-GB" sz="4000" dirty="0"/>
          </a:p>
          <a:p>
            <a:pPr marL="0" indent="0">
              <a:buNone/>
            </a:pP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548936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002B71-B252-F4F8-0661-46BB4265E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F89A7-8F79-C7D9-6AEF-4C003976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0394" y="278250"/>
            <a:ext cx="10972800" cy="576263"/>
          </a:xfrm>
        </p:spPr>
        <p:txBody>
          <a:bodyPr/>
          <a:lstStyle/>
          <a:p>
            <a:r>
              <a:rPr lang="en-GB" dirty="0"/>
              <a:t>Key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55C35-734B-B451-A7E2-1AB4A17F0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109" y="1249860"/>
            <a:ext cx="8915400" cy="4358280"/>
          </a:xfrm>
        </p:spPr>
        <p:txBody>
          <a:bodyPr/>
          <a:lstStyle/>
          <a:p>
            <a:r>
              <a:rPr lang="en-GB" b="1" dirty="0"/>
              <a:t>Efficiency:</a:t>
            </a:r>
            <a:r>
              <a:rPr lang="en-GB" dirty="0"/>
              <a:t> Reduce long-term costs.</a:t>
            </a:r>
          </a:p>
          <a:p>
            <a:r>
              <a:rPr lang="en-GB" b="1" dirty="0"/>
              <a:t>Innovation:</a:t>
            </a:r>
            <a:r>
              <a:rPr lang="en-GB" dirty="0"/>
              <a:t> Result in new ways of working and delivering services</a:t>
            </a:r>
          </a:p>
          <a:p>
            <a:r>
              <a:rPr lang="en-GB" b="1" dirty="0"/>
              <a:t>Sustainability:</a:t>
            </a:r>
            <a:r>
              <a:rPr lang="en-GB" dirty="0"/>
              <a:t> It must be the best solution over the long term </a:t>
            </a:r>
          </a:p>
          <a:p>
            <a:r>
              <a:rPr lang="en-GB" b="1" dirty="0"/>
              <a:t>Stakeholder engagement key : </a:t>
            </a:r>
            <a:r>
              <a:rPr lang="en-GB" dirty="0"/>
              <a:t>engage early </a:t>
            </a:r>
          </a:p>
          <a:p>
            <a:r>
              <a:rPr lang="en-GB" b="1" dirty="0"/>
              <a:t>Political Will</a:t>
            </a:r>
            <a:r>
              <a:rPr lang="en-GB" dirty="0"/>
              <a:t>: Are politicians willing to invest and potentially make difficult decisions</a:t>
            </a:r>
          </a:p>
          <a:p>
            <a:r>
              <a:rPr lang="en-GB" b="1" dirty="0"/>
              <a:t>Data driven and evidence based</a:t>
            </a:r>
            <a:br>
              <a:rPr lang="en-GB" sz="2400" dirty="0"/>
            </a:b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750607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0A38E-7C4A-F304-05A6-3F3F3CA5E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9D311-A5CC-4EDA-E1C5-1D71E93A8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6849" y="210434"/>
            <a:ext cx="7779224" cy="792162"/>
          </a:xfrm>
        </p:spPr>
        <p:txBody>
          <a:bodyPr/>
          <a:lstStyle/>
          <a:p>
            <a:r>
              <a:rPr lang="en-GB" dirty="0"/>
              <a:t>What will we cover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1298D-497F-FF2C-0A3C-0BDEDA6E89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3708" y="1733266"/>
            <a:ext cx="10577015" cy="3603010"/>
          </a:xfrm>
        </p:spPr>
        <p:txBody>
          <a:bodyPr/>
          <a:lstStyle/>
          <a:p>
            <a:r>
              <a:rPr lang="en-GB" sz="3600" dirty="0"/>
              <a:t>Identification of potential schemes</a:t>
            </a:r>
          </a:p>
          <a:p>
            <a:r>
              <a:rPr lang="en-GB" sz="3600" dirty="0"/>
              <a:t>Demonstrating a business case</a:t>
            </a:r>
          </a:p>
          <a:p>
            <a:r>
              <a:rPr lang="en-GB" sz="3600" dirty="0"/>
              <a:t>Examples /  Types of scheme</a:t>
            </a:r>
          </a:p>
          <a:p>
            <a:r>
              <a:rPr lang="en-GB" sz="3600" dirty="0"/>
              <a:t>Key issues and considerations</a:t>
            </a:r>
          </a:p>
          <a:p>
            <a:endParaRPr lang="en-GB" sz="4000" dirty="0"/>
          </a:p>
          <a:p>
            <a:endParaRPr lang="en-GB" sz="4000" dirty="0"/>
          </a:p>
          <a:p>
            <a:pPr marL="0" indent="0">
              <a:buNone/>
            </a:pP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205553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6E2E6-C58D-1B7A-ABB5-449F33A4B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9EFD6-B888-8D71-D158-B92A70C63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3474" y="334370"/>
            <a:ext cx="8152030" cy="576263"/>
          </a:xfrm>
        </p:spPr>
        <p:txBody>
          <a:bodyPr/>
          <a:lstStyle/>
          <a:p>
            <a:r>
              <a:rPr lang="en-GB" dirty="0"/>
              <a:t>Types of Invest to Save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2961BB-C722-1D05-7B11-EB650663E5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1983" y="1373780"/>
            <a:ext cx="8915400" cy="4358280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Changes in Service Provision</a:t>
            </a:r>
          </a:p>
          <a:p>
            <a:r>
              <a:rPr lang="en-GB" dirty="0"/>
              <a:t>Digital Transformation </a:t>
            </a:r>
          </a:p>
          <a:p>
            <a:r>
              <a:rPr lang="en-GB" dirty="0"/>
              <a:t>Capital investment / Infrastructure</a:t>
            </a:r>
          </a:p>
          <a:p>
            <a:r>
              <a:rPr lang="en-GB" dirty="0"/>
              <a:t>Adult and Children Social Care – key area</a:t>
            </a:r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358280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59C2BE-1449-A802-AFF7-76063A6F9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47526-44D3-1263-D2C6-2F0C1BF30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5236" y="459997"/>
            <a:ext cx="10972800" cy="576263"/>
          </a:xfrm>
        </p:spPr>
        <p:txBody>
          <a:bodyPr/>
          <a:lstStyle/>
          <a:p>
            <a:r>
              <a:rPr lang="en-GB" dirty="0"/>
              <a:t>Challenges &amp; Risks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BC781-881D-A622-498A-B41C741C4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482962"/>
            <a:ext cx="8915400" cy="4358280"/>
          </a:xfrm>
        </p:spPr>
        <p:txBody>
          <a:bodyPr/>
          <a:lstStyle/>
          <a:p>
            <a:r>
              <a:rPr lang="en-GB" sz="2600" dirty="0"/>
              <a:t>Recognise the challenges up front</a:t>
            </a:r>
          </a:p>
          <a:p>
            <a:r>
              <a:rPr lang="en-GB" sz="2600" dirty="0"/>
              <a:t>Upfront costs but savings and benefits take time.</a:t>
            </a:r>
          </a:p>
          <a:p>
            <a:r>
              <a:rPr lang="en-GB" sz="2600" dirty="0"/>
              <a:t>Optimism bias – realistic about when savings will impact MTFP</a:t>
            </a:r>
          </a:p>
          <a:p>
            <a:r>
              <a:rPr lang="en-GB" sz="2600" dirty="0"/>
              <a:t>How do we measure the benefit and change</a:t>
            </a:r>
          </a:p>
          <a:p>
            <a:pPr lvl="1"/>
            <a:r>
              <a:rPr lang="en-GB" sz="2600" dirty="0"/>
              <a:t>Baseline position is key</a:t>
            </a:r>
          </a:p>
          <a:p>
            <a:r>
              <a:rPr lang="en-GB" sz="2600" dirty="0"/>
              <a:t>Cultural resistance to change</a:t>
            </a:r>
          </a:p>
          <a:p>
            <a:pPr lvl="1"/>
            <a:r>
              <a:rPr lang="en-GB" sz="2600" dirty="0"/>
              <a:t>Staff</a:t>
            </a:r>
          </a:p>
          <a:p>
            <a:pPr lvl="1"/>
            <a:r>
              <a:rPr lang="en-GB" sz="2600" dirty="0"/>
              <a:t>Wider Community &amp; Residents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94677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F2837-8867-AFA9-261F-EB7E84A1B4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77A8A-BBEC-A121-5F66-BEEBC040E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8066" y="334370"/>
            <a:ext cx="6596185" cy="730155"/>
          </a:xfrm>
        </p:spPr>
        <p:txBody>
          <a:bodyPr/>
          <a:lstStyle/>
          <a:p>
            <a:r>
              <a:rPr lang="en-GB" dirty="0"/>
              <a:t>Investments Required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44760-65A3-65A2-4487-3BE33C82F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643" y="1249860"/>
            <a:ext cx="8915400" cy="4358280"/>
          </a:xfrm>
        </p:spPr>
        <p:txBody>
          <a:bodyPr/>
          <a:lstStyle/>
          <a:p>
            <a:r>
              <a:rPr lang="en-GB" sz="2400" dirty="0"/>
              <a:t>Dependent on initiative</a:t>
            </a:r>
          </a:p>
          <a:p>
            <a:r>
              <a:rPr lang="en-GB" sz="2400" dirty="0"/>
              <a:t>Revenue Costs</a:t>
            </a:r>
          </a:p>
          <a:p>
            <a:pPr lvl="1"/>
            <a:r>
              <a:rPr lang="en-GB" sz="2000" dirty="0"/>
              <a:t>Consultancy</a:t>
            </a:r>
          </a:p>
          <a:p>
            <a:pPr lvl="1"/>
            <a:r>
              <a:rPr lang="en-GB" sz="2000" dirty="0"/>
              <a:t>Staff Time and Resource </a:t>
            </a:r>
          </a:p>
          <a:p>
            <a:r>
              <a:rPr lang="en-GB" sz="2400" dirty="0"/>
              <a:t>Major Capital Investment (borrowing)</a:t>
            </a:r>
          </a:p>
          <a:p>
            <a:pPr lvl="1"/>
            <a:r>
              <a:rPr lang="en-GB" sz="2000" dirty="0"/>
              <a:t>Buildings</a:t>
            </a:r>
          </a:p>
          <a:p>
            <a:pPr lvl="1"/>
            <a:r>
              <a:rPr lang="en-GB" sz="2000" dirty="0"/>
              <a:t>Infrastructure</a:t>
            </a:r>
          </a:p>
          <a:p>
            <a:r>
              <a:rPr lang="en-GB" sz="2400" dirty="0"/>
              <a:t>New Technology</a:t>
            </a:r>
          </a:p>
          <a:p>
            <a:r>
              <a:rPr lang="en-GB" sz="2400" dirty="0"/>
              <a:t>Recognise in Financial Plan</a:t>
            </a:r>
          </a:p>
          <a:p>
            <a:r>
              <a:rPr lang="en-GB" sz="2400" dirty="0"/>
              <a:t>Corporate buy in key at early stage</a:t>
            </a:r>
          </a:p>
          <a:p>
            <a:pPr lvl="1"/>
            <a:r>
              <a:rPr lang="en-GB" sz="2000" dirty="0"/>
              <a:t>Chief Executive &amp; Management Team</a:t>
            </a:r>
          </a:p>
          <a:p>
            <a:pPr lvl="1"/>
            <a:r>
              <a:rPr lang="en-GB" sz="2000" dirty="0"/>
              <a:t>Leader / Cabinet</a:t>
            </a:r>
          </a:p>
        </p:txBody>
      </p:sp>
    </p:spTree>
    <p:extLst>
      <p:ext uri="{BB962C8B-B14F-4D97-AF65-F5344CB8AC3E}">
        <p14:creationId xmlns:p14="http://schemas.microsoft.com/office/powerpoint/2010/main" val="1085592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7825" y="468091"/>
            <a:ext cx="8915400" cy="576263"/>
          </a:xfrm>
        </p:spPr>
        <p:txBody>
          <a:bodyPr/>
          <a:lstStyle/>
          <a:p>
            <a:r>
              <a:rPr lang="en-GB" dirty="0"/>
              <a:t>Baseline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7481" y="1255594"/>
            <a:ext cx="9727884" cy="4045715"/>
          </a:xfrm>
        </p:spPr>
        <p:txBody>
          <a:bodyPr/>
          <a:lstStyle/>
          <a:p>
            <a:pPr marL="0" indent="0">
              <a:buNone/>
            </a:pPr>
            <a:endParaRPr lang="en-GB" sz="2200" dirty="0"/>
          </a:p>
          <a:p>
            <a:r>
              <a:rPr lang="en-GB" sz="2600" dirty="0"/>
              <a:t>What is the problem we are trying to solve</a:t>
            </a:r>
          </a:p>
          <a:p>
            <a:r>
              <a:rPr lang="en-GB" sz="2600" dirty="0"/>
              <a:t>Clear scope </a:t>
            </a:r>
          </a:p>
          <a:p>
            <a:pPr lvl="1"/>
            <a:r>
              <a:rPr lang="en-GB" sz="2600" dirty="0"/>
              <a:t>define</a:t>
            </a:r>
          </a:p>
          <a:p>
            <a:pPr lvl="1"/>
            <a:r>
              <a:rPr lang="en-GB" sz="2600" dirty="0"/>
              <a:t>agree</a:t>
            </a:r>
          </a:p>
          <a:p>
            <a:r>
              <a:rPr lang="en-GB" sz="2600" dirty="0"/>
              <a:t>Financial Position</a:t>
            </a:r>
          </a:p>
          <a:p>
            <a:r>
              <a:rPr lang="en-GB" sz="2600" dirty="0"/>
              <a:t>Data and Performance</a:t>
            </a:r>
          </a:p>
          <a:p>
            <a:r>
              <a:rPr lang="en-GB" sz="2600" dirty="0"/>
              <a:t>Benchmarks and Comparators – LG Inform</a:t>
            </a:r>
          </a:p>
          <a:p>
            <a:r>
              <a:rPr lang="en-GB" sz="2600" dirty="0"/>
              <a:t>Basis for future monitoring</a:t>
            </a:r>
          </a:p>
          <a:p>
            <a:pPr marL="0" indent="0">
              <a:buNone/>
            </a:pPr>
            <a:endParaRPr lang="en-GB" sz="2400" dirty="0"/>
          </a:p>
          <a:p>
            <a:endParaRPr lang="en-GB" sz="2000" dirty="0"/>
          </a:p>
          <a:p>
            <a:pPr marL="0" indent="0">
              <a:buNone/>
            </a:pP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1603877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36B03B-F91C-D27A-95D1-59B9CB0D3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B2BBF-7ADB-6F97-7528-FEDD367B3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4952" y="443704"/>
            <a:ext cx="8604326" cy="576263"/>
          </a:xfrm>
        </p:spPr>
        <p:txBody>
          <a:bodyPr/>
          <a:lstStyle/>
          <a:p>
            <a:r>
              <a:rPr lang="en-GB" sz="3600" dirty="0"/>
              <a:t>Options Appraisal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A1F16-E09C-E751-0DC2-478AB60A6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28" y="1490618"/>
            <a:ext cx="8915400" cy="4923678"/>
          </a:xfrm>
        </p:spPr>
        <p:txBody>
          <a:bodyPr/>
          <a:lstStyle/>
          <a:p>
            <a:r>
              <a:rPr lang="en-GB" sz="2600" dirty="0"/>
              <a:t>Text book but important.</a:t>
            </a:r>
          </a:p>
          <a:p>
            <a:r>
              <a:rPr lang="en-GB" sz="2600" dirty="0"/>
              <a:t>Define the Objective</a:t>
            </a:r>
          </a:p>
          <a:p>
            <a:pPr lvl="1"/>
            <a:r>
              <a:rPr lang="en-GB" sz="2600" dirty="0"/>
              <a:t>What is the project aiming to achieve</a:t>
            </a:r>
          </a:p>
          <a:p>
            <a:r>
              <a:rPr lang="en-GB" sz="2600" dirty="0"/>
              <a:t>Identify Options </a:t>
            </a:r>
          </a:p>
          <a:p>
            <a:pPr lvl="1"/>
            <a:r>
              <a:rPr lang="en-GB" sz="2600" dirty="0"/>
              <a:t>Range of Options</a:t>
            </a:r>
          </a:p>
          <a:p>
            <a:pPr lvl="1"/>
            <a:r>
              <a:rPr lang="en-GB" sz="2600" dirty="0"/>
              <a:t>Do nothing, minimum, etc</a:t>
            </a:r>
          </a:p>
          <a:p>
            <a:r>
              <a:rPr lang="en-GB" sz="2600" dirty="0"/>
              <a:t>Assess Costs and Benefits</a:t>
            </a:r>
          </a:p>
          <a:p>
            <a:r>
              <a:rPr lang="en-GB" sz="2600" dirty="0"/>
              <a:t>Evaluate Risks and Dependencies</a:t>
            </a:r>
          </a:p>
          <a:p>
            <a:r>
              <a:rPr lang="en-GB" sz="2600" dirty="0"/>
              <a:t>Determine preferred option = Invest to Save</a:t>
            </a:r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endParaRPr lang="en-GB" sz="2200" b="1" dirty="0"/>
          </a:p>
          <a:p>
            <a:pPr lvl="1">
              <a:buFont typeface="Courier New" panose="02070309020205020404" pitchFamily="49" charset="0"/>
              <a:buChar char="o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294420537"/>
      </p:ext>
    </p:extLst>
  </p:cSld>
  <p:clrMapOvr>
    <a:masterClrMapping/>
  </p:clrMapOvr>
</p:sld>
</file>

<file path=ppt/theme/theme1.xml><?xml version="1.0" encoding="utf-8"?>
<a:theme xmlns:a="http://schemas.openxmlformats.org/drawingml/2006/main" name="LGA powerpoint template NEW v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LGA powerpoint template [Read-Only] [Compatibility Mode]" id="{665A3ED8-25EE-40F5-9E10-C082ADA9D120}" vid="{465E0818-D5E9-4835-835D-613D8AC98DCA}"/>
    </a:ext>
  </a:extLst>
</a:theme>
</file>

<file path=ppt/theme/theme2.xml><?xml version="1.0" encoding="utf-8"?>
<a:theme xmlns:a="http://schemas.openxmlformats.org/drawingml/2006/main" name="1_Printable PowerPoint template NEW">
  <a:themeElements>
    <a:clrScheme name="LG improveme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improveme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LG improvem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improveme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improveme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improveme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improveme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improveme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improveme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improveme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improveme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improveme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improveme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improveme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lides for Finance conference v2 [Compatibility Mode]" id="{723E035E-B589-49BF-8CEA-FE16C04098F2}" vid="{03F91702-3F57-4AC2-83EE-19C5ACDB7B27}"/>
    </a:ext>
  </a:extLst>
</a:theme>
</file>

<file path=ppt/theme/theme3.xml><?xml version="1.0" encoding="utf-8"?>
<a:theme xmlns:a="http://schemas.openxmlformats.org/drawingml/2006/main" name="1_LGA powerpoint template NEW v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LGA powerpoint template NEW [Read-Only]" id="{196D2642-B6EA-4695-81F5-AA968C65F8FE}" vid="{072C0FB7-ED94-42C6-AB00-AA6161D776E6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1e48e1-5345-418d-83a6-2dc2747f72cd" xsi:nil="true"/>
    <lcf76f155ced4ddcb4097134ff3c332f xmlns="ac7f9f64-6e34-494e-93f9-daf8f42754f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E3FCF5BA326645B8BCC444BFBBB99F" ma:contentTypeVersion="15" ma:contentTypeDescription="Create a new document." ma:contentTypeScope="" ma:versionID="24e11e1c850a0ddc14dd3a1ea1608620">
  <xsd:schema xmlns:xsd="http://www.w3.org/2001/XMLSchema" xmlns:xs="http://www.w3.org/2001/XMLSchema" xmlns:p="http://schemas.microsoft.com/office/2006/metadata/properties" xmlns:ns2="ac7f9f64-6e34-494e-93f9-daf8f42754f7" xmlns:ns3="ea1e48e1-5345-418d-83a6-2dc2747f72cd" targetNamespace="http://schemas.microsoft.com/office/2006/metadata/properties" ma:root="true" ma:fieldsID="85169bee189a0a9480e14fe0e7cac402" ns2:_="" ns3:_="">
    <xsd:import namespace="ac7f9f64-6e34-494e-93f9-daf8f42754f7"/>
    <xsd:import namespace="ea1e48e1-5345-418d-83a6-2dc2747f72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7f9f64-6e34-494e-93f9-daf8f42754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3323a573-f4b2-49c1-a657-d409971bfa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1e48e1-5345-418d-83a6-2dc2747f72c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41797bf-1341-4ce2-8967-d8a563406433}" ma:internalName="TaxCatchAll" ma:showField="CatchAllData" ma:web="ea1e48e1-5345-418d-83a6-2dc2747f72c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214776-7633-4622-84A0-613A87692AE0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terms/"/>
    <ds:schemaRef ds:uri="http://purl.org/dc/dcmitype/"/>
    <ds:schemaRef ds:uri="http://purl.org/dc/elements/1.1/"/>
    <ds:schemaRef ds:uri="ea1e48e1-5345-418d-83a6-2dc2747f72cd"/>
    <ds:schemaRef ds:uri="http://schemas.microsoft.com/office/infopath/2007/PartnerControls"/>
    <ds:schemaRef ds:uri="http://schemas.openxmlformats.org/package/2006/metadata/core-properties"/>
    <ds:schemaRef ds:uri="ac7f9f64-6e34-494e-93f9-daf8f42754f7"/>
  </ds:schemaRefs>
</ds:datastoreItem>
</file>

<file path=customXml/itemProps2.xml><?xml version="1.0" encoding="utf-8"?>
<ds:datastoreItem xmlns:ds="http://schemas.openxmlformats.org/officeDocument/2006/customXml" ds:itemID="{F262763D-0230-49F8-8F57-2B30BB7C75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002D62-80FC-4395-885B-75864B8163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7f9f64-6e34-494e-93f9-daf8f42754f7"/>
    <ds:schemaRef ds:uri="ea1e48e1-5345-418d-83a6-2dc2747f72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668</Words>
  <Application>Microsoft Office PowerPoint</Application>
  <PresentationFormat>Widescreen</PresentationFormat>
  <Paragraphs>164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ＭＳ Ｐゴシック</vt:lpstr>
      <vt:lpstr>Arial</vt:lpstr>
      <vt:lpstr>Calibri</vt:lpstr>
      <vt:lpstr>Courier New</vt:lpstr>
      <vt:lpstr>LGA powerpoint template NEW v2</vt:lpstr>
      <vt:lpstr>1_Printable PowerPoint template NEW</vt:lpstr>
      <vt:lpstr>1_LGA powerpoint template NEW v2</vt:lpstr>
      <vt:lpstr>Delivering savings through ‘invest to save’ initiatives</vt:lpstr>
      <vt:lpstr>What is ‘Invest to Save’ &amp; Why is it important</vt:lpstr>
      <vt:lpstr>Key Principles</vt:lpstr>
      <vt:lpstr>What will we cover</vt:lpstr>
      <vt:lpstr>Types of Invest to Save</vt:lpstr>
      <vt:lpstr>Challenges &amp; Risks</vt:lpstr>
      <vt:lpstr>Investments Required</vt:lpstr>
      <vt:lpstr>Baseline</vt:lpstr>
      <vt:lpstr>Options Appraisal</vt:lpstr>
      <vt:lpstr>Business Case</vt:lpstr>
      <vt:lpstr>Revenue Based Schemes</vt:lpstr>
      <vt:lpstr>Capital Investment</vt:lpstr>
      <vt:lpstr>Technology</vt:lpstr>
      <vt:lpstr>Key Conclusions</vt:lpstr>
      <vt:lpstr>Key Considerations</vt:lpstr>
      <vt:lpstr>Questions? </vt:lpstr>
      <vt:lpstr>Group Exercise - Discuss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 Government Finance Debunked</dc:title>
  <dc:creator>Frances Marshall</dc:creator>
  <cp:lastModifiedBy>Georgia Rudin</cp:lastModifiedBy>
  <cp:revision>82</cp:revision>
  <dcterms:created xsi:type="dcterms:W3CDTF">2019-05-29T09:35:58Z</dcterms:created>
  <dcterms:modified xsi:type="dcterms:W3CDTF">2025-09-24T08:45:41Z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0x01010088E3FCF5BA326645B8BCC444BFBBB99F</vt:lpwstr>
  </property>
  <property fmtid="{D5CDD505-2E9C-101B-9397-08002B2CF9AE}" pid="3" name="Order">
    <vt:r8>49348000</vt:r8>
  </property>
  <property fmtid="{D5CDD505-2E9C-101B-9397-08002B2CF9AE}" pid="4" name="MediaServiceImageTags">
    <vt:lpwstr/>
  </property>
</Properties>
</file>