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864" r:id="rId5"/>
    <p:sldMasterId id="2147483876" r:id="rId6"/>
  </p:sldMasterIdLst>
  <p:notesMasterIdLst>
    <p:notesMasterId r:id="rId24"/>
  </p:notesMasterIdLst>
  <p:sldIdLst>
    <p:sldId id="257" r:id="rId7"/>
    <p:sldId id="2010" r:id="rId8"/>
    <p:sldId id="258" r:id="rId9"/>
    <p:sldId id="475" r:id="rId10"/>
    <p:sldId id="478" r:id="rId11"/>
    <p:sldId id="480" r:id="rId12"/>
    <p:sldId id="477" r:id="rId13"/>
    <p:sldId id="2011" r:id="rId14"/>
    <p:sldId id="2015" r:id="rId15"/>
    <p:sldId id="311" r:id="rId16"/>
    <p:sldId id="2012" r:id="rId17"/>
    <p:sldId id="2013" r:id="rId18"/>
    <p:sldId id="448" r:id="rId19"/>
    <p:sldId id="473" r:id="rId20"/>
    <p:sldId id="472" r:id="rId21"/>
    <p:sldId id="274" r:id="rId22"/>
    <p:sldId id="4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543F31-4100-47FA-896D-75BC9335CA07}" v="34" dt="2025-08-20T10:36:48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2" autoAdjust="0"/>
    <p:restoredTop sz="67974" autoAdjust="0"/>
  </p:normalViewPr>
  <p:slideViewPr>
    <p:cSldViewPr snapToGrid="0">
      <p:cViewPr varScale="1">
        <p:scale>
          <a:sx n="50" d="100"/>
          <a:sy n="50" d="100"/>
        </p:scale>
        <p:origin x="12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93A32-D302-4931-8DA4-745376DCE7E3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C007D-D859-41D4-819E-EB1FB4544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35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4B7722-B476-4B8F-BE17-DC471D8F71DC}" type="slidenum">
              <a:rPr lang="en-GB" smtClean="0">
                <a:solidFill>
                  <a:srgbClr val="44546A"/>
                </a:solidFill>
              </a:rPr>
              <a:pPr>
                <a:defRPr/>
              </a:pPr>
              <a:t>1</a:t>
            </a:fld>
            <a:endParaRPr lang="en-GB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014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39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5F84F-C5BA-8714-2400-C33C487DA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3B23E3-17C1-F5C0-73EE-5557A247C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47B3B6-FA49-5284-BC34-881BE0EB65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4395E-604C-7D76-1E7D-23CF02B31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056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41EA4-4AC0-D4A3-A3E9-627D6EACA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C7049D-D057-0E73-0738-9BFD086997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4F2823-46F6-E86B-3269-C8DFF41767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6F4B3-7EE2-E3A4-CD53-8B974FBA35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122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D77D1-3437-7FD7-BAAA-50BF93458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A45D84-A412-BC9F-873C-456157601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DE3A84-EC49-9BD7-7A34-DF9282364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9C6BC-E012-CA26-D711-507B4F7295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767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FC434-D433-5EE6-B099-B57C58CEB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3ACF2B-701D-DAE2-7EF4-12408EA47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07A388-22B9-96E7-A077-7EE73473E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2D5A7-EF8F-B2EA-6DC1-DE27D68075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701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C1383-1B9B-48BF-BA5E-434E15D1E169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755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ABCFC-7CCB-DAD1-0530-DD8224D3E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DCE5EE-BB74-2880-C7AA-4CC319590D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BDE02-8818-B3B5-4AC2-FB992D21B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12DFA-0EB3-8776-E611-DE26178E90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045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C007D-D859-41D4-819E-EB1FB45448B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78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3D21B-D1C6-480A-A85F-23AEEEEAEE86}" type="slidenum">
              <a:rPr lang="en-GB" smtClean="0">
                <a:solidFill>
                  <a:srgbClr val="44546A"/>
                </a:solidFill>
              </a:rPr>
              <a:pPr/>
              <a:t>3</a:t>
            </a:fld>
            <a:endParaRPr lang="en-GB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55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1ACFB-8889-6078-65DC-0A20B0D75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842BD6-7A24-1760-E34C-37E216F27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CC7F7-0697-58E4-1A4D-8C5DCF934E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EBD46F-CCBB-01F8-A085-E67B56D31F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3D21B-D1C6-480A-A85F-23AEEEEAEE86}" type="slidenum">
              <a:rPr lang="en-GB" smtClean="0">
                <a:solidFill>
                  <a:srgbClr val="44546A"/>
                </a:solidFill>
              </a:rPr>
              <a:pPr/>
              <a:t>4</a:t>
            </a:fld>
            <a:endParaRPr lang="en-GB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57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8185F-9C9B-E38A-D4A7-D73E02F7F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6E827D-A0F5-C8A3-9F9E-597603DEA0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8B80EA-221C-B00B-7459-602641510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38D9E-46A5-CD70-78F9-809860B53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28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E5E0B-24C8-F53D-4C02-154914B7B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EF897-EA4D-DAF8-0B1F-1B0B200523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1B1CD-662B-7F2A-1F87-1C73B8282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A19F01-CCAF-70CF-F047-0DC30540FE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277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6F5CA-016C-21A4-B7AF-BCE0F4DCA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6B71D6-3EDB-D983-6ACB-9CCC212C6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E9AF3A-F107-4931-6133-DEFEFA0336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6B435-82A0-1F06-EDCF-C9A2DE0056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615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9097B-0256-1823-773F-4D5963777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0BBB1A-D06B-467F-39E8-E1AB1944BA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1A7EEE-CCE7-7A7C-534B-4919343F2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5ABAB9-4106-D27E-6E24-1DC11063F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323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78E32-1FD6-9619-29C8-2ED1AEDDE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095B9D-BCEE-89DB-AF6C-7CAFFABCE6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E7EDE3-A0E7-18C3-63F8-8BCFF2CC8A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1A38A-E8EA-6984-82D4-31E02D1EA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8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44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13" descr="ppoint lga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2177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766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644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629816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1772816"/>
            <a:ext cx="10972800" cy="43533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9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3180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ppoint lga background v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440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17986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0575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262185" y="6092825"/>
            <a:ext cx="38608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FFFFFF"/>
                </a:solidFill>
              </a:rPr>
              <a:t>Date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quarter" idx="11"/>
          </p:nvPr>
        </p:nvSpPr>
        <p:spPr bwMode="auto">
          <a:xfrm>
            <a:off x="8932985" y="6092825"/>
            <a:ext cx="28448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bg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FFFFFF"/>
                </a:solidFill>
              </a:rPr>
              <a:t>www.local.gov.uk</a:t>
            </a:r>
          </a:p>
        </p:txBody>
      </p:sp>
    </p:spTree>
    <p:extLst>
      <p:ext uri="{BB962C8B-B14F-4D97-AF65-F5344CB8AC3E}">
        <p14:creationId xmlns:p14="http://schemas.microsoft.com/office/powerpoint/2010/main" val="92296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19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38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12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91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30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89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177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5671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0189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11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188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  <a:ea typeface="ＭＳ Ｐゴシック" charset="0"/>
              <a:cs typeface="+mn-cs"/>
            </a:endParaRPr>
          </a:p>
        </p:txBody>
      </p:sp>
      <p:pic>
        <p:nvPicPr>
          <p:cNvPr id="5" name="Picture 13" descr="ppoint lga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2177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766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708077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49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3340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486" y="4406901"/>
            <a:ext cx="1090090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486" y="2906713"/>
            <a:ext cx="1090090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0482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2563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16526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55780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720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486" y="4406901"/>
            <a:ext cx="1090090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486" y="2906713"/>
            <a:ext cx="1090090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24580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343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861" y="404664"/>
            <a:ext cx="39226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404665"/>
            <a:ext cx="6815015" cy="5721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9861" y="1700809"/>
            <a:ext cx="3930986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42022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9168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629816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1772816"/>
            <a:ext cx="10972800" cy="43533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12587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37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785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92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55780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379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861" y="404664"/>
            <a:ext cx="39226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404665"/>
            <a:ext cx="6815015" cy="5721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9861" y="1700809"/>
            <a:ext cx="3930986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6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9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196976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844675"/>
            <a:ext cx="109728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16" y="6453188"/>
            <a:ext cx="1094544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1029" name="Picture 1" descr="LG_Association_RGB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50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+mj-ea"/>
          <a:cs typeface="ＭＳ Ｐゴシック" charset="0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052513"/>
            <a:ext cx="10972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989139"/>
            <a:ext cx="10972800" cy="413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28" name="Picture 1" descr="LG_Association_RGB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25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196976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844675"/>
            <a:ext cx="109728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16" y="6453188"/>
            <a:ext cx="1094544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en-US" sz="1800">
              <a:latin typeface="Arial" charset="0"/>
              <a:ea typeface="ＭＳ Ｐゴシック" charset="0"/>
              <a:cs typeface="+mn-cs"/>
            </a:endParaRPr>
          </a:p>
        </p:txBody>
      </p:sp>
      <p:pic>
        <p:nvPicPr>
          <p:cNvPr id="1029" name="Picture 1" descr="LG_Association_RGB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88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10238" y="2564905"/>
            <a:ext cx="8421250" cy="1440159"/>
          </a:xfrm>
        </p:spPr>
        <p:txBody>
          <a:bodyPr/>
          <a:lstStyle/>
          <a:p>
            <a:pPr>
              <a:defRPr/>
            </a:pPr>
            <a:r>
              <a:rPr lang="en-GB" i="1" dirty="0"/>
              <a:t>Finance – Shaping and enabling transformation</a:t>
            </a:r>
            <a:endParaRPr lang="en-GB" dirty="0">
              <a:cs typeface="+mj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0238" y="4588309"/>
            <a:ext cx="8059489" cy="1137170"/>
          </a:xfrm>
        </p:spPr>
        <p:txBody>
          <a:bodyPr/>
          <a:lstStyle/>
          <a:p>
            <a:pPr eaLnBrk="0" hangingPunct="0">
              <a:spcBef>
                <a:spcPct val="0"/>
              </a:spcBef>
            </a:pPr>
            <a:r>
              <a:rPr lang="en-GB" altLang="en-US" sz="2600" dirty="0">
                <a:solidFill>
                  <a:srgbClr val="FFFFFF"/>
                </a:solidFill>
                <a:ea typeface="ＭＳ Ｐゴシック" pitchFamily="34" charset="-128"/>
              </a:rPr>
              <a:t>Garry Cummings, Finance, Improvement and Sustainability Adviser to the East Midlands, Yorkshire &amp; Humber and North East</a:t>
            </a:r>
          </a:p>
          <a:p>
            <a:pPr eaLnBrk="0" hangingPunct="0">
              <a:spcBef>
                <a:spcPct val="0"/>
              </a:spcBef>
            </a:pPr>
            <a:endParaRPr lang="en-GB" altLang="en-US" sz="26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543926" y="6308725"/>
            <a:ext cx="20875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1200" b="1" dirty="0">
                <a:solidFill>
                  <a:srgbClr val="FFFFFF"/>
                </a:solidFill>
                <a:cs typeface="Arial" panose="020B0604020202020204" pitchFamily="34" charset="0"/>
              </a:rPr>
              <a:t>www.local.gov.uk</a:t>
            </a:r>
          </a:p>
        </p:txBody>
      </p:sp>
    </p:spTree>
    <p:extLst>
      <p:ext uri="{BB962C8B-B14F-4D97-AF65-F5344CB8AC3E}">
        <p14:creationId xmlns:p14="http://schemas.microsoft.com/office/powerpoint/2010/main" val="358556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7825" y="468091"/>
            <a:ext cx="8915400" cy="576263"/>
          </a:xfrm>
        </p:spPr>
        <p:txBody>
          <a:bodyPr/>
          <a:lstStyle/>
          <a:p>
            <a:r>
              <a:rPr lang="en-GB" dirty="0"/>
              <a:t>Leadership and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481" y="1255594"/>
            <a:ext cx="9727884" cy="4045715"/>
          </a:xfrm>
        </p:spPr>
        <p:txBody>
          <a:bodyPr/>
          <a:lstStyle/>
          <a:p>
            <a:pPr marL="0" indent="0">
              <a:buNone/>
            </a:pPr>
            <a:endParaRPr lang="en-GB" sz="2200" dirty="0"/>
          </a:p>
          <a:p>
            <a:endParaRPr lang="en-GB" sz="2400" dirty="0"/>
          </a:p>
          <a:p>
            <a:endParaRPr lang="en-GB" sz="2000" dirty="0"/>
          </a:p>
          <a:p>
            <a:pPr marL="0" indent="0">
              <a:buNone/>
            </a:pPr>
            <a:endParaRPr lang="en-GB" sz="22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2DC04C2-12A3-873A-4AA1-DD9244902226}"/>
              </a:ext>
            </a:extLst>
          </p:cNvPr>
          <p:cNvSpPr txBox="1">
            <a:spLocks/>
          </p:cNvSpPr>
          <p:nvPr/>
        </p:nvSpPr>
        <p:spPr bwMode="auto">
          <a:xfrm>
            <a:off x="1743723" y="1556691"/>
            <a:ext cx="8915400" cy="4358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sz="2800" kern="0" dirty="0"/>
              <a:t>Corporate ownership and priority</a:t>
            </a:r>
          </a:p>
          <a:p>
            <a:r>
              <a:rPr lang="en-GB" sz="2800" kern="0" dirty="0"/>
              <a:t>Political agreement</a:t>
            </a:r>
          </a:p>
          <a:p>
            <a:pPr lvl="1"/>
            <a:r>
              <a:rPr lang="en-GB" sz="2400" kern="0" dirty="0"/>
              <a:t>Leader and Cabinet</a:t>
            </a:r>
          </a:p>
          <a:p>
            <a:pPr lvl="1"/>
            <a:r>
              <a:rPr lang="en-GB" sz="2400" kern="0" dirty="0"/>
              <a:t>Portfolio lead</a:t>
            </a:r>
          </a:p>
          <a:p>
            <a:r>
              <a:rPr lang="en-GB" sz="2800" kern="0" dirty="0"/>
              <a:t>Visible leadership </a:t>
            </a:r>
          </a:p>
          <a:p>
            <a:pPr lvl="1"/>
            <a:r>
              <a:rPr lang="en-GB" kern="0" dirty="0"/>
              <a:t>Chief Executive key</a:t>
            </a:r>
          </a:p>
          <a:p>
            <a:pPr lvl="1"/>
            <a:r>
              <a:rPr lang="en-GB" kern="0" dirty="0"/>
              <a:t>Director and Senior Staff </a:t>
            </a:r>
          </a:p>
          <a:p>
            <a:r>
              <a:rPr lang="en-GB" sz="2800" kern="0" dirty="0"/>
              <a:t>Financial influence but maybe not finance led?</a:t>
            </a:r>
          </a:p>
          <a:p>
            <a:r>
              <a:rPr lang="en-GB" sz="2800" kern="0" dirty="0"/>
              <a:t>Clear Communication strategy</a:t>
            </a:r>
          </a:p>
          <a:p>
            <a:endParaRPr lang="en-GB" sz="2000" kern="0" dirty="0"/>
          </a:p>
        </p:txBody>
      </p:sp>
    </p:spTree>
    <p:extLst>
      <p:ext uri="{BB962C8B-B14F-4D97-AF65-F5344CB8AC3E}">
        <p14:creationId xmlns:p14="http://schemas.microsoft.com/office/powerpoint/2010/main" val="1603877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E2CDE-B2E2-03CB-F6A3-8BCC94C2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10749-587D-08C2-5F50-F76103BE5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994" y="468091"/>
            <a:ext cx="9283231" cy="576263"/>
          </a:xfrm>
        </p:spPr>
        <p:txBody>
          <a:bodyPr/>
          <a:lstStyle/>
          <a:p>
            <a:r>
              <a:rPr lang="en-GB" dirty="0"/>
              <a:t>Governance and Accountability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5A4FD-9F18-76DB-0839-DB26FC49B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481" y="1255594"/>
            <a:ext cx="9727884" cy="4045715"/>
          </a:xfrm>
        </p:spPr>
        <p:txBody>
          <a:bodyPr/>
          <a:lstStyle/>
          <a:p>
            <a:pPr marL="0" indent="0">
              <a:buNone/>
            </a:pPr>
            <a:endParaRPr lang="en-GB" sz="2200" dirty="0"/>
          </a:p>
          <a:p>
            <a:endParaRPr lang="en-GB" sz="2400" dirty="0"/>
          </a:p>
          <a:p>
            <a:endParaRPr lang="en-GB" sz="2000" dirty="0"/>
          </a:p>
          <a:p>
            <a:pPr marL="0" indent="0">
              <a:buNone/>
            </a:pPr>
            <a:endParaRPr lang="en-GB" sz="22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9CAE29-4D52-D776-F8CE-4F18160F5B74}"/>
              </a:ext>
            </a:extLst>
          </p:cNvPr>
          <p:cNvSpPr txBox="1">
            <a:spLocks/>
          </p:cNvSpPr>
          <p:nvPr/>
        </p:nvSpPr>
        <p:spPr bwMode="auto">
          <a:xfrm>
            <a:off x="1743723" y="1556691"/>
            <a:ext cx="8915400" cy="4358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sz="2600" kern="0" dirty="0"/>
              <a:t>Delivery of Programme key to savings</a:t>
            </a:r>
          </a:p>
          <a:p>
            <a:r>
              <a:rPr lang="en-GB" sz="2600" kern="0" dirty="0"/>
              <a:t>CFO - Assurance that Governance is in place to support delivery</a:t>
            </a:r>
          </a:p>
          <a:p>
            <a:r>
              <a:rPr lang="en-GB" sz="2600" kern="0" dirty="0"/>
              <a:t>Complex programme</a:t>
            </a:r>
          </a:p>
          <a:p>
            <a:r>
              <a:rPr lang="en-GB" sz="2600" kern="0" dirty="0"/>
              <a:t>Series of Projects with interdependencies (and financial)</a:t>
            </a:r>
          </a:p>
          <a:p>
            <a:r>
              <a:rPr lang="en-GB" sz="2600" kern="0" dirty="0"/>
              <a:t>Programme and Project Management Key</a:t>
            </a:r>
          </a:p>
          <a:p>
            <a:r>
              <a:rPr lang="en-GB" sz="2600" kern="0" dirty="0"/>
              <a:t>Clear project roles</a:t>
            </a:r>
          </a:p>
          <a:p>
            <a:pPr lvl="1"/>
            <a:r>
              <a:rPr lang="en-GB" sz="2400" kern="0" dirty="0"/>
              <a:t>Programme manager</a:t>
            </a:r>
          </a:p>
          <a:p>
            <a:pPr lvl="1"/>
            <a:r>
              <a:rPr lang="en-GB" sz="2400" kern="0" dirty="0"/>
              <a:t>Project sponsor and managers</a:t>
            </a:r>
          </a:p>
          <a:p>
            <a:pPr lvl="1"/>
            <a:r>
              <a:rPr lang="en-GB" sz="2400" kern="0" dirty="0"/>
              <a:t>Project delivery managers</a:t>
            </a:r>
          </a:p>
          <a:p>
            <a:pPr lvl="1"/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2900099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AE462-E7A1-D12D-0E87-AC6CE1A14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350B2-FEEF-0B63-5311-A7E00B7DC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994" y="468091"/>
            <a:ext cx="9283231" cy="576263"/>
          </a:xfrm>
        </p:spPr>
        <p:txBody>
          <a:bodyPr/>
          <a:lstStyle/>
          <a:p>
            <a:r>
              <a:rPr lang="en-GB" dirty="0"/>
              <a:t>Governance and Accountability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62C96-4620-BF12-AE2E-D825339AF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481" y="1255594"/>
            <a:ext cx="9727884" cy="4045715"/>
          </a:xfrm>
        </p:spPr>
        <p:txBody>
          <a:bodyPr/>
          <a:lstStyle/>
          <a:p>
            <a:pPr marL="0" indent="0">
              <a:buNone/>
            </a:pPr>
            <a:endParaRPr lang="en-GB" sz="2200" dirty="0"/>
          </a:p>
          <a:p>
            <a:endParaRPr lang="en-GB" sz="2400" dirty="0"/>
          </a:p>
          <a:p>
            <a:endParaRPr lang="en-GB" sz="2000" dirty="0"/>
          </a:p>
          <a:p>
            <a:pPr marL="0" indent="0">
              <a:buNone/>
            </a:pPr>
            <a:endParaRPr lang="en-GB" sz="22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8A1167-81F6-11A1-43D8-2178E9DBBDB6}"/>
              </a:ext>
            </a:extLst>
          </p:cNvPr>
          <p:cNvSpPr txBox="1">
            <a:spLocks/>
          </p:cNvSpPr>
          <p:nvPr/>
        </p:nvSpPr>
        <p:spPr bwMode="auto">
          <a:xfrm>
            <a:off x="1743723" y="1556691"/>
            <a:ext cx="8915400" cy="4358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sz="2800" kern="0" dirty="0"/>
              <a:t>Consider consistent approach</a:t>
            </a:r>
          </a:p>
          <a:p>
            <a:r>
              <a:rPr lang="en-GB" sz="2800" kern="0" dirty="0"/>
              <a:t>Methodology &amp; Documentation</a:t>
            </a:r>
          </a:p>
          <a:p>
            <a:pPr lvl="1"/>
            <a:r>
              <a:rPr lang="en-GB" sz="1800" kern="0" dirty="0"/>
              <a:t>Discovery, </a:t>
            </a:r>
          </a:p>
          <a:p>
            <a:pPr lvl="1"/>
            <a:r>
              <a:rPr lang="en-GB" sz="1800" kern="0" dirty="0"/>
              <a:t>Option Appraisal, </a:t>
            </a:r>
          </a:p>
          <a:p>
            <a:pPr lvl="1"/>
            <a:r>
              <a:rPr lang="en-GB" sz="1800" kern="0" dirty="0"/>
              <a:t>Design, </a:t>
            </a:r>
          </a:p>
          <a:p>
            <a:pPr lvl="1"/>
            <a:r>
              <a:rPr lang="en-GB" sz="1800" kern="0" dirty="0"/>
              <a:t>Implementation</a:t>
            </a:r>
          </a:p>
          <a:p>
            <a:pPr lvl="1"/>
            <a:r>
              <a:rPr lang="en-GB" sz="1800" kern="0" dirty="0"/>
              <a:t>Review</a:t>
            </a:r>
          </a:p>
          <a:p>
            <a:r>
              <a:rPr lang="en-GB" sz="2800" kern="0" dirty="0"/>
              <a:t>Gateway Reviews</a:t>
            </a:r>
          </a:p>
          <a:p>
            <a:r>
              <a:rPr lang="en-GB" sz="2800" kern="0" dirty="0"/>
              <a:t>Corporate Oversight of Progress (CMT)</a:t>
            </a:r>
          </a:p>
          <a:p>
            <a:r>
              <a:rPr lang="en-GB" sz="2800" kern="0" dirty="0"/>
              <a:t>Alignment of progress with MTFP targets</a:t>
            </a:r>
          </a:p>
          <a:p>
            <a:pPr lvl="1"/>
            <a:endParaRPr lang="en-GB" kern="0" dirty="0"/>
          </a:p>
          <a:p>
            <a:pPr lvl="1"/>
            <a:endParaRPr lang="en-GB" sz="2400" kern="0" dirty="0"/>
          </a:p>
        </p:txBody>
      </p:sp>
    </p:spTree>
    <p:extLst>
      <p:ext uri="{BB962C8B-B14F-4D97-AF65-F5344CB8AC3E}">
        <p14:creationId xmlns:p14="http://schemas.microsoft.com/office/powerpoint/2010/main" val="4246672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57C90-C417-4127-8D13-E064FCF0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143" y="334370"/>
            <a:ext cx="5872854" cy="576263"/>
          </a:xfrm>
        </p:spPr>
        <p:txBody>
          <a:bodyPr/>
          <a:lstStyle/>
          <a:p>
            <a:r>
              <a:rPr lang="en-GB" dirty="0"/>
              <a:t>Skills and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5C261-96D9-499D-B4C0-27B78D29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654" y="1455666"/>
            <a:ext cx="8915400" cy="4358280"/>
          </a:xfrm>
        </p:spPr>
        <p:txBody>
          <a:bodyPr/>
          <a:lstStyle/>
          <a:p>
            <a:r>
              <a:rPr lang="en-GB" sz="2400" dirty="0"/>
              <a:t>Acknowledge additional Capacity and Skills needed</a:t>
            </a:r>
          </a:p>
          <a:p>
            <a:pPr lvl="1"/>
            <a:r>
              <a:rPr lang="en-GB" sz="2000" dirty="0"/>
              <a:t>Key to delivery</a:t>
            </a:r>
          </a:p>
          <a:p>
            <a:pPr lvl="1"/>
            <a:r>
              <a:rPr lang="en-GB" sz="2000" dirty="0"/>
              <a:t>Programme management</a:t>
            </a:r>
          </a:p>
          <a:p>
            <a:pPr lvl="1"/>
            <a:r>
              <a:rPr lang="en-GB" sz="2000" dirty="0"/>
              <a:t>Project delivery</a:t>
            </a:r>
          </a:p>
          <a:p>
            <a:pPr marL="457200" lvl="1" indent="0">
              <a:buNone/>
            </a:pPr>
            <a:endParaRPr lang="en-GB" sz="900" dirty="0"/>
          </a:p>
          <a:p>
            <a:r>
              <a:rPr lang="en-GB" sz="2400" dirty="0"/>
              <a:t>Financial Support</a:t>
            </a:r>
          </a:p>
          <a:p>
            <a:pPr lvl="1"/>
            <a:r>
              <a:rPr lang="en-GB" sz="2000" dirty="0"/>
              <a:t>Significant call on resources of Finance Team</a:t>
            </a:r>
          </a:p>
          <a:p>
            <a:pPr lvl="1"/>
            <a:r>
              <a:rPr lang="en-GB" sz="2000" dirty="0"/>
              <a:t>Involvement in all projects at early stage</a:t>
            </a:r>
          </a:p>
          <a:p>
            <a:pPr lvl="1"/>
            <a:endParaRPr lang="en-GB" sz="900" dirty="0"/>
          </a:p>
          <a:p>
            <a:r>
              <a:rPr lang="en-GB" sz="2400" dirty="0"/>
              <a:t>Include Resource in MTFP for change</a:t>
            </a:r>
          </a:p>
          <a:p>
            <a:pPr lvl="1"/>
            <a:r>
              <a:rPr lang="en-GB" sz="2000" dirty="0"/>
              <a:t>Managing </a:t>
            </a:r>
            <a:r>
              <a:rPr lang="en-GB" sz="2000"/>
              <a:t>and delivering </a:t>
            </a:r>
            <a:r>
              <a:rPr lang="en-GB" sz="2000" dirty="0"/>
              <a:t>the programme</a:t>
            </a:r>
          </a:p>
          <a:p>
            <a:pPr lvl="1"/>
            <a:r>
              <a:rPr lang="en-GB" sz="2000" dirty="0"/>
              <a:t>Elements of invest to save required</a:t>
            </a:r>
          </a:p>
          <a:p>
            <a:pPr marL="0" indent="0">
              <a:buNone/>
            </a:pPr>
            <a:endParaRPr lang="en-GB" sz="900" dirty="0"/>
          </a:p>
          <a:p>
            <a:r>
              <a:rPr lang="en-GB" sz="2400" dirty="0"/>
              <a:t>Change management key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71988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3E4FD-F02A-6AC0-6669-188E1022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DD42-2186-6BAB-4EB3-D063BED20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065" y="334370"/>
            <a:ext cx="10972800" cy="576263"/>
          </a:xfrm>
        </p:spPr>
        <p:txBody>
          <a:bodyPr/>
          <a:lstStyle/>
          <a:p>
            <a:r>
              <a:rPr lang="en-GB" dirty="0"/>
              <a:t>Key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DC88C-5E8A-F360-4A2A-65ACD6BAD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825" y="1249860"/>
            <a:ext cx="8915400" cy="4358280"/>
          </a:xfrm>
        </p:spPr>
        <p:txBody>
          <a:bodyPr/>
          <a:lstStyle/>
          <a:p>
            <a:r>
              <a:rPr lang="en-GB" sz="2400" dirty="0"/>
              <a:t>Corporate understanding and ownership is key</a:t>
            </a:r>
          </a:p>
          <a:p>
            <a:r>
              <a:rPr lang="en-GB" sz="2400" dirty="0"/>
              <a:t>MTFP must be aligned to Programme</a:t>
            </a:r>
          </a:p>
          <a:p>
            <a:r>
              <a:rPr lang="en-GB" sz="2400" dirty="0"/>
              <a:t>Achievable – be honest and realistic</a:t>
            </a:r>
          </a:p>
          <a:p>
            <a:r>
              <a:rPr lang="en-GB" sz="2400" dirty="0"/>
              <a:t>Data and Intelligence led</a:t>
            </a:r>
          </a:p>
          <a:p>
            <a:r>
              <a:rPr lang="en-GB" sz="2400" dirty="0"/>
              <a:t>Clear accountability and governance</a:t>
            </a:r>
          </a:p>
          <a:p>
            <a:r>
              <a:rPr lang="en-GB" sz="2400" dirty="0"/>
              <a:t>Resource accordingly and fund!</a:t>
            </a:r>
          </a:p>
          <a:p>
            <a:r>
              <a:rPr lang="en-GB" sz="2400" dirty="0"/>
              <a:t>Continuous monitoring and loop back to MTFP</a:t>
            </a:r>
          </a:p>
          <a:p>
            <a:r>
              <a:rPr lang="en-GB" sz="2400" dirty="0"/>
              <a:t>Accept its tricky – there will be bumps in the road</a:t>
            </a:r>
          </a:p>
          <a:p>
            <a:r>
              <a:rPr lang="en-GB" sz="2400" dirty="0"/>
              <a:t>Remember – Service Improvement and financial savings are not mutually exclusive!</a:t>
            </a:r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79086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7196B-2939-41E0-F4F5-E9E5ABC8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80F60-6F37-73AB-7452-0F11DF0E8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394" y="412230"/>
            <a:ext cx="7562523" cy="576263"/>
          </a:xfrm>
        </p:spPr>
        <p:txBody>
          <a:bodyPr/>
          <a:lstStyle/>
          <a:p>
            <a:r>
              <a:rPr lang="en-GB" dirty="0"/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2831-7DD0-7D14-B856-CD9839B42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47" y="1373780"/>
            <a:ext cx="8915400" cy="4358280"/>
          </a:xfrm>
        </p:spPr>
        <p:txBody>
          <a:bodyPr/>
          <a:lstStyle/>
          <a:p>
            <a:r>
              <a:rPr lang="en-GB" sz="2400" dirty="0"/>
              <a:t>Staff Resource and Capacity key</a:t>
            </a:r>
          </a:p>
          <a:p>
            <a:pPr lvl="1"/>
            <a:r>
              <a:rPr lang="en-GB" sz="2000" dirty="0"/>
              <a:t>Development and management of the project</a:t>
            </a:r>
          </a:p>
          <a:p>
            <a:pPr lvl="1"/>
            <a:r>
              <a:rPr lang="en-GB" sz="2000" dirty="0"/>
              <a:t>Implementation</a:t>
            </a:r>
          </a:p>
          <a:p>
            <a:pPr lvl="1"/>
            <a:r>
              <a:rPr lang="en-GB" sz="2000" dirty="0"/>
              <a:t>Dependant on scale of project</a:t>
            </a:r>
          </a:p>
          <a:p>
            <a:pPr lvl="1"/>
            <a:r>
              <a:rPr lang="en-GB" sz="2000" dirty="0"/>
              <a:t>Alongside day job or allocate resource</a:t>
            </a:r>
          </a:p>
          <a:p>
            <a:pPr lvl="1"/>
            <a:r>
              <a:rPr lang="en-GB" sz="2000" dirty="0"/>
              <a:t>Key to project</a:t>
            </a:r>
          </a:p>
          <a:p>
            <a:r>
              <a:rPr lang="en-GB" sz="2400" dirty="0"/>
              <a:t>Change management required</a:t>
            </a:r>
          </a:p>
          <a:p>
            <a:pPr lvl="1"/>
            <a:r>
              <a:rPr lang="en-GB" sz="2000" dirty="0"/>
              <a:t>Cultural resistance to change</a:t>
            </a:r>
          </a:p>
          <a:p>
            <a:pPr lvl="1"/>
            <a:r>
              <a:rPr lang="en-GB" sz="2000" dirty="0"/>
              <a:t>Staff</a:t>
            </a:r>
          </a:p>
          <a:p>
            <a:pPr lvl="1"/>
            <a:r>
              <a:rPr lang="en-GB" sz="2000" dirty="0"/>
              <a:t>Wider Community &amp; Residents</a:t>
            </a:r>
          </a:p>
          <a:p>
            <a:r>
              <a:rPr lang="en-GB" sz="2400" dirty="0"/>
              <a:t>External Support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99348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Questions? </a:t>
            </a: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35" b="7269"/>
          <a:stretch>
            <a:fillRect/>
          </a:stretch>
        </p:blipFill>
        <p:spPr bwMode="auto">
          <a:xfrm>
            <a:off x="4997680" y="2863303"/>
            <a:ext cx="2341105" cy="2152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259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3EBC5-D30D-2299-5BF4-9E3A91AAB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F202-F728-9C70-2D56-519C250E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Exercise -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165CE-F08E-B8A7-99A8-04E17ED42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517" y="2165350"/>
            <a:ext cx="8915400" cy="4358280"/>
          </a:xfrm>
        </p:spPr>
        <p:txBody>
          <a:bodyPr/>
          <a:lstStyle/>
          <a:p>
            <a:pPr marL="457200" indent="-457200">
              <a:buAutoNum type="arabicPlain"/>
            </a:pPr>
            <a:r>
              <a:rPr lang="en-GB" dirty="0"/>
              <a:t>Are Finance involved enough in influencing and delivering transformation?</a:t>
            </a:r>
          </a:p>
          <a:p>
            <a:pPr marL="457200" indent="-457200">
              <a:buAutoNum type="arabicPlain"/>
            </a:pPr>
            <a:endParaRPr lang="en-GB" dirty="0"/>
          </a:p>
          <a:p>
            <a:pPr marL="457200" indent="-457200">
              <a:buAutoNum type="arabicPlain"/>
            </a:pPr>
            <a:r>
              <a:rPr lang="en-GB" dirty="0"/>
              <a:t>Share examples of successful </a:t>
            </a:r>
            <a:r>
              <a:rPr lang="en-GB"/>
              <a:t>transformation initiatives</a:t>
            </a:r>
            <a:endParaRPr lang="en-GB" dirty="0"/>
          </a:p>
          <a:p>
            <a:pPr marL="457200" indent="-457200">
              <a:buAutoNum type="arabicPlain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6531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DEDE1379-7AEE-7685-1E7B-04B192CEF036}"/>
              </a:ext>
            </a:extLst>
          </p:cNvPr>
          <p:cNvSpPr txBox="1">
            <a:spLocks/>
          </p:cNvSpPr>
          <p:nvPr/>
        </p:nvSpPr>
        <p:spPr>
          <a:xfrm>
            <a:off x="4313629" y="239787"/>
            <a:ext cx="2657431" cy="7269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101E4F"/>
                </a:solidFill>
                <a:effectLst/>
                <a:uLnTx/>
                <a:uFillTx/>
                <a:latin typeface="Sofia Sans" pitchFamily="2" charset="0"/>
                <a:cs typeface="Arial"/>
              </a:rPr>
              <a:t>Context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101E4F"/>
              </a:solidFill>
              <a:effectLst/>
              <a:uLnTx/>
              <a:uFillTx/>
              <a:latin typeface="Sofia Sans" pitchFamily="2" charset="0"/>
            </a:endParaRPr>
          </a:p>
        </p:txBody>
      </p:sp>
      <p:pic>
        <p:nvPicPr>
          <p:cNvPr id="7" name="Picture 6" descr="A scissors cutting a dollar bill&#10;&#10;Description automatically generated">
            <a:extLst>
              <a:ext uri="{FF2B5EF4-FFF2-40B4-BE49-F238E27FC236}">
                <a16:creationId xmlns:a16="http://schemas.microsoft.com/office/drawing/2014/main" id="{7612D55A-17EB-A688-2F42-64C1CDC38E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757" y="1475744"/>
            <a:ext cx="1506703" cy="1506703"/>
          </a:xfrm>
          <a:prstGeom prst="rect">
            <a:avLst/>
          </a:prstGeom>
        </p:spPr>
      </p:pic>
      <p:pic>
        <p:nvPicPr>
          <p:cNvPr id="10" name="Picture 9" descr="A person in a suit and tie&#10;&#10;Description automatically generated">
            <a:extLst>
              <a:ext uri="{FF2B5EF4-FFF2-40B4-BE49-F238E27FC236}">
                <a16:creationId xmlns:a16="http://schemas.microsoft.com/office/drawing/2014/main" id="{29812109-35D9-B140-5322-3B44881490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940" y="1347744"/>
            <a:ext cx="1750120" cy="1750120"/>
          </a:xfrm>
          <a:prstGeom prst="rect">
            <a:avLst/>
          </a:prstGeom>
        </p:spPr>
      </p:pic>
      <p:pic>
        <p:nvPicPr>
          <p:cNvPr id="12" name="Picture 11" descr="A graph of gold coins and a red arrow&#10;&#10;Description automatically generated">
            <a:extLst>
              <a:ext uri="{FF2B5EF4-FFF2-40B4-BE49-F238E27FC236}">
                <a16:creationId xmlns:a16="http://schemas.microsoft.com/office/drawing/2014/main" id="{322A0A2F-C0A7-6E60-607A-D86C42E54F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203" y="1329626"/>
            <a:ext cx="1840330" cy="1750120"/>
          </a:xfrm>
          <a:prstGeom prst="rect">
            <a:avLst/>
          </a:prstGeom>
        </p:spPr>
      </p:pic>
      <p:pic>
        <p:nvPicPr>
          <p:cNvPr id="14" name="Picture 13" descr="A basket full of groceries&#10;&#10;Description automatically generated">
            <a:extLst>
              <a:ext uri="{FF2B5EF4-FFF2-40B4-BE49-F238E27FC236}">
                <a16:creationId xmlns:a16="http://schemas.microsoft.com/office/drawing/2014/main" id="{DA9C53CA-5E4B-455C-5884-0D726C9EE7E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8" y="4015712"/>
            <a:ext cx="1571007" cy="1634507"/>
          </a:xfrm>
          <a:prstGeom prst="rect">
            <a:avLst/>
          </a:prstGeom>
        </p:spPr>
      </p:pic>
      <p:pic>
        <p:nvPicPr>
          <p:cNvPr id="16" name="Picture 15" descr="A house sinking in water&#10;&#10;Description automatically generated">
            <a:extLst>
              <a:ext uri="{FF2B5EF4-FFF2-40B4-BE49-F238E27FC236}">
                <a16:creationId xmlns:a16="http://schemas.microsoft.com/office/drawing/2014/main" id="{198EAE1D-A108-D3E3-C55A-1957672D7F2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745" y="3961468"/>
            <a:ext cx="1803840" cy="164645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C1E238A-F928-C955-E621-052B3FC95AAE}"/>
              </a:ext>
            </a:extLst>
          </p:cNvPr>
          <p:cNvSpPr txBox="1"/>
          <p:nvPr/>
        </p:nvSpPr>
        <p:spPr>
          <a:xfrm>
            <a:off x="922781" y="3166940"/>
            <a:ext cx="222865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Declining b</a:t>
            </a:r>
            <a:r>
              <a:rPr lang="en-GB" sz="1800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udgets</a:t>
            </a:r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 </a:t>
            </a:r>
            <a:endParaRPr lang="en-GB" sz="1800" b="1">
              <a:solidFill>
                <a:srgbClr val="0A1E50"/>
              </a:solidFill>
              <a:latin typeface="Aptos" panose="020B0004020202020204" pitchFamily="34" charset="0"/>
              <a:cs typeface="Segoe U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AA070F-93C1-F747-C209-28D35D7EE5FC}"/>
              </a:ext>
            </a:extLst>
          </p:cNvPr>
          <p:cNvSpPr txBox="1"/>
          <p:nvPr/>
        </p:nvSpPr>
        <p:spPr>
          <a:xfrm>
            <a:off x="4024489" y="3166940"/>
            <a:ext cx="414302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800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Increasing demand </a:t>
            </a:r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&amp; expectations </a:t>
            </a:r>
            <a:endParaRPr lang="en-GB" sz="1800" b="1">
              <a:solidFill>
                <a:srgbClr val="0A1E50"/>
              </a:solidFill>
              <a:latin typeface="Aptos" panose="020B0004020202020204" pitchFamily="34" charset="0"/>
              <a:cs typeface="Segoe U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8AB8F2-B761-13AE-3833-A5A956C34FBE}"/>
              </a:ext>
            </a:extLst>
          </p:cNvPr>
          <p:cNvSpPr txBox="1"/>
          <p:nvPr/>
        </p:nvSpPr>
        <p:spPr>
          <a:xfrm>
            <a:off x="8733041" y="3151163"/>
            <a:ext cx="222865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Impact of inflation </a:t>
            </a:r>
            <a:endParaRPr lang="en-GB" sz="1800" b="1">
              <a:solidFill>
                <a:srgbClr val="0A1E50"/>
              </a:solidFill>
              <a:latin typeface="Aptos" panose="020B0004020202020204" pitchFamily="34" charset="0"/>
              <a:cs typeface="Segoe U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E95A51-5569-68B7-5331-FDAB84222334}"/>
              </a:ext>
            </a:extLst>
          </p:cNvPr>
          <p:cNvSpPr txBox="1"/>
          <p:nvPr/>
        </p:nvSpPr>
        <p:spPr>
          <a:xfrm>
            <a:off x="3091329" y="5659848"/>
            <a:ext cx="3004672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External factors -</a:t>
            </a:r>
            <a:r>
              <a:rPr lang="en-GB" sz="1800" b="1" dirty="0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 natural environment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D85601-3E10-52D8-5480-3689B1236CCA}"/>
              </a:ext>
            </a:extLst>
          </p:cNvPr>
          <p:cNvSpPr txBox="1"/>
          <p:nvPr/>
        </p:nvSpPr>
        <p:spPr>
          <a:xfrm>
            <a:off x="5972703" y="5695003"/>
            <a:ext cx="2916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</a:rPr>
              <a:t>Policy &amp; Regulation</a:t>
            </a:r>
          </a:p>
        </p:txBody>
      </p:sp>
      <p:pic>
        <p:nvPicPr>
          <p:cNvPr id="1028" name="Picture 4" descr="W3C Strategic Highlights: Outreach to the world (W3C Liaisons ...">
            <a:extLst>
              <a:ext uri="{FF2B5EF4-FFF2-40B4-BE49-F238E27FC236}">
                <a16:creationId xmlns:a16="http://schemas.microsoft.com/office/drawing/2014/main" id="{4887AC1B-BFC2-5015-D9A5-5ECA3C903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111" y="3820082"/>
            <a:ext cx="1819599" cy="18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46A34B-8F09-81BD-8AE4-90D95F6AD0E8}"/>
              </a:ext>
            </a:extLst>
          </p:cNvPr>
          <p:cNvSpPr txBox="1"/>
          <p:nvPr/>
        </p:nvSpPr>
        <p:spPr>
          <a:xfrm>
            <a:off x="8927203" y="5654953"/>
            <a:ext cx="2916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A1E50"/>
                </a:solidFill>
                <a:latin typeface="Aptos" panose="020B0004020202020204" pitchFamily="34" charset="0"/>
              </a:rPr>
              <a:t>Complex partnerships </a:t>
            </a:r>
          </a:p>
        </p:txBody>
      </p:sp>
      <p:pic>
        <p:nvPicPr>
          <p:cNvPr id="1032" name="Picture 8" descr="Court scene Royalty Free Vector Image - VectorStock">
            <a:extLst>
              <a:ext uri="{FF2B5EF4-FFF2-40B4-BE49-F238E27FC236}">
                <a16:creationId xmlns:a16="http://schemas.microsoft.com/office/drawing/2014/main" id="{4437153F-AECD-689C-C118-73CC79E78C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10" b="18642"/>
          <a:stretch/>
        </p:blipFill>
        <p:spPr bwMode="auto">
          <a:xfrm>
            <a:off x="6245544" y="3901944"/>
            <a:ext cx="2371255" cy="165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4DFEDFF-EB84-6620-718D-4562E2526ADB}"/>
              </a:ext>
            </a:extLst>
          </p:cNvPr>
          <p:cNvSpPr txBox="1"/>
          <p:nvPr/>
        </p:nvSpPr>
        <p:spPr>
          <a:xfrm>
            <a:off x="29858" y="5737303"/>
            <a:ext cx="2831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rgbClr val="0A1E50"/>
                </a:solidFill>
                <a:latin typeface="Aptos" panose="020B0004020202020204" pitchFamily="34" charset="0"/>
                <a:cs typeface="Segoe UI"/>
              </a:rPr>
              <a:t>Cost of living pressures  </a:t>
            </a:r>
          </a:p>
        </p:txBody>
      </p:sp>
    </p:spTree>
    <p:extLst>
      <p:ext uri="{BB962C8B-B14F-4D97-AF65-F5344CB8AC3E}">
        <p14:creationId xmlns:p14="http://schemas.microsoft.com/office/powerpoint/2010/main" val="361494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6849" y="210434"/>
            <a:ext cx="7779224" cy="792162"/>
          </a:xfrm>
        </p:spPr>
        <p:txBody>
          <a:bodyPr/>
          <a:lstStyle/>
          <a:p>
            <a:r>
              <a:rPr lang="en-GB" dirty="0"/>
              <a:t>Context – Financial 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287" y="1313596"/>
            <a:ext cx="10577015" cy="4527645"/>
          </a:xfrm>
        </p:spPr>
        <p:txBody>
          <a:bodyPr/>
          <a:lstStyle/>
          <a:p>
            <a:r>
              <a:rPr lang="en-GB" sz="2600" dirty="0"/>
              <a:t>Financial Position needs to influence Council approach to transformation and savings</a:t>
            </a:r>
          </a:p>
          <a:p>
            <a:r>
              <a:rPr lang="en-GB" sz="2600" dirty="0"/>
              <a:t>Clear understanding (and agreement)  across the Council</a:t>
            </a:r>
          </a:p>
          <a:p>
            <a:pPr lvl="1"/>
            <a:r>
              <a:rPr lang="en-GB" sz="2600" dirty="0"/>
              <a:t>Corporate Management Team</a:t>
            </a:r>
          </a:p>
          <a:p>
            <a:pPr lvl="1"/>
            <a:r>
              <a:rPr lang="en-GB" sz="2600" dirty="0"/>
              <a:t>Cabinet</a:t>
            </a:r>
          </a:p>
          <a:p>
            <a:pPr lvl="1"/>
            <a:r>
              <a:rPr lang="en-GB" sz="2600" dirty="0"/>
              <a:t>Wider Council members (if possible!)</a:t>
            </a:r>
          </a:p>
          <a:p>
            <a:r>
              <a:rPr lang="en-GB" sz="2600" dirty="0"/>
              <a:t>MTFS Gap </a:t>
            </a:r>
          </a:p>
          <a:p>
            <a:pPr lvl="1"/>
            <a:r>
              <a:rPr lang="en-GB" sz="2600" dirty="0"/>
              <a:t>When are savings required</a:t>
            </a:r>
          </a:p>
          <a:p>
            <a:pPr lvl="1"/>
            <a:r>
              <a:rPr lang="en-GB" sz="2600" dirty="0"/>
              <a:t>Areas of financial pressure</a:t>
            </a:r>
          </a:p>
          <a:p>
            <a:pPr lvl="1"/>
            <a:r>
              <a:rPr lang="en-GB" sz="2600" dirty="0"/>
              <a:t>Cliff edge</a:t>
            </a:r>
          </a:p>
          <a:p>
            <a:r>
              <a:rPr lang="en-GB" sz="2600" dirty="0"/>
              <a:t>Is the approach savings or transformation – clarity helps?</a:t>
            </a:r>
          </a:p>
          <a:p>
            <a:pPr marL="0" indent="0">
              <a:buNone/>
            </a:pPr>
            <a:endParaRPr lang="en-GB" sz="2600" dirty="0"/>
          </a:p>
          <a:p>
            <a:endParaRPr lang="en-GB" dirty="0"/>
          </a:p>
          <a:p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54893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0A38E-7C4A-F304-05A6-3F3F3CA5E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D311-A5CC-4EDA-E1C5-1D71E93A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917" y="456094"/>
            <a:ext cx="3944202" cy="792162"/>
          </a:xfrm>
        </p:spPr>
        <p:txBody>
          <a:bodyPr/>
          <a:lstStyle/>
          <a:p>
            <a:r>
              <a:rPr lang="en-GB" dirty="0"/>
              <a:t>Savings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1298D-497F-FF2C-0A3C-0BDEDA6E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935" y="1473958"/>
            <a:ext cx="10577015" cy="4927947"/>
          </a:xfrm>
        </p:spPr>
        <p:txBody>
          <a:bodyPr/>
          <a:lstStyle/>
          <a:p>
            <a:r>
              <a:rPr lang="en-GB" sz="2600" dirty="0"/>
              <a:t>Cuts / Service Reductions</a:t>
            </a:r>
          </a:p>
          <a:p>
            <a:r>
              <a:rPr lang="en-GB" sz="2600" dirty="0"/>
              <a:t>Reasonably quick compared to transformation</a:t>
            </a:r>
          </a:p>
          <a:p>
            <a:r>
              <a:rPr lang="en-GB" sz="2600" dirty="0"/>
              <a:t>Difficult politically – direct service impact</a:t>
            </a:r>
          </a:p>
          <a:p>
            <a:r>
              <a:rPr lang="en-GB" sz="2600" dirty="0"/>
              <a:t>Are they realistic and deliverable?</a:t>
            </a:r>
          </a:p>
          <a:p>
            <a:r>
              <a:rPr lang="en-GB" sz="2600" dirty="0"/>
              <a:t>Scope limited</a:t>
            </a:r>
          </a:p>
          <a:p>
            <a:pPr lvl="1"/>
            <a:r>
              <a:rPr lang="en-GB" sz="2200" dirty="0"/>
              <a:t>Elements of Budget fixed</a:t>
            </a:r>
          </a:p>
          <a:p>
            <a:pPr lvl="1"/>
            <a:r>
              <a:rPr lang="en-GB" sz="2200" dirty="0"/>
              <a:t>Political ‘red lines’</a:t>
            </a:r>
          </a:p>
          <a:p>
            <a:pPr lvl="1"/>
            <a:r>
              <a:rPr lang="en-GB" sz="2200" dirty="0"/>
              <a:t>Pressure areas – demand led areas</a:t>
            </a:r>
          </a:p>
          <a:p>
            <a:pPr lvl="1"/>
            <a:r>
              <a:rPr lang="en-GB" sz="2200" dirty="0"/>
              <a:t>Previous budget reductions</a:t>
            </a:r>
          </a:p>
          <a:p>
            <a:r>
              <a:rPr lang="en-GB" sz="2600" dirty="0"/>
              <a:t>Still take time to implement!</a:t>
            </a:r>
          </a:p>
          <a:p>
            <a:endParaRPr lang="en-GB" sz="3600" dirty="0"/>
          </a:p>
          <a:p>
            <a:endParaRPr lang="en-GB" sz="4000" dirty="0"/>
          </a:p>
          <a:p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20555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6E2E6-C58D-1B7A-ABB5-449F33A4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EFD6-B888-8D71-D158-B92A70C63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474" y="334370"/>
            <a:ext cx="8152030" cy="576263"/>
          </a:xfrm>
        </p:spPr>
        <p:txBody>
          <a:bodyPr/>
          <a:lstStyle/>
          <a:p>
            <a:r>
              <a:rPr lang="en-GB" dirty="0"/>
              <a:t>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961BB-C722-1D05-7B11-EB650663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926" y="1017848"/>
            <a:ext cx="8915400" cy="5178236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Fundamental review of how services are delivered</a:t>
            </a:r>
          </a:p>
          <a:p>
            <a:r>
              <a:rPr lang="en-GB" dirty="0"/>
              <a:t>Focus on outcomes</a:t>
            </a:r>
          </a:p>
          <a:p>
            <a:r>
              <a:rPr lang="en-GB" dirty="0"/>
              <a:t>Service improvement opportunities </a:t>
            </a:r>
          </a:p>
          <a:p>
            <a:r>
              <a:rPr lang="en-GB" dirty="0"/>
              <a:t>Takes time – often underestimated!!</a:t>
            </a:r>
          </a:p>
          <a:p>
            <a:r>
              <a:rPr lang="en-GB" dirty="0"/>
              <a:t>More sustainable &amp; Politically </a:t>
            </a:r>
            <a:r>
              <a:rPr lang="en-GB" dirty="0" err="1"/>
              <a:t>accepdable</a:t>
            </a:r>
            <a:endParaRPr lang="en-GB" dirty="0"/>
          </a:p>
          <a:p>
            <a:r>
              <a:rPr lang="en-GB" dirty="0"/>
              <a:t>Fundamental change to implement</a:t>
            </a:r>
          </a:p>
          <a:p>
            <a:r>
              <a:rPr lang="en-GB" dirty="0"/>
              <a:t>Recognise its hard!!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58280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9C2BE-1449-A802-AFF7-76063A6F9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47526-44D3-1263-D2C6-2F0C1BF30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236" y="459997"/>
            <a:ext cx="5859206" cy="576263"/>
          </a:xfrm>
        </p:spPr>
        <p:txBody>
          <a:bodyPr/>
          <a:lstStyle/>
          <a:p>
            <a:r>
              <a:rPr lang="en-GB" dirty="0"/>
              <a:t>Indicative Plan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FED315-924E-FD5A-C641-DF3D93456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906239"/>
              </p:ext>
            </p:extLst>
          </p:nvPr>
        </p:nvGraphicFramePr>
        <p:xfrm>
          <a:off x="696036" y="1945640"/>
          <a:ext cx="11023197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268">
                  <a:extLst>
                    <a:ext uri="{9D8B030D-6E8A-4147-A177-3AD203B41FA5}">
                      <a16:colId xmlns:a16="http://schemas.microsoft.com/office/drawing/2014/main" val="2605748038"/>
                    </a:ext>
                  </a:extLst>
                </a:gridCol>
                <a:gridCol w="2388359">
                  <a:extLst>
                    <a:ext uri="{9D8B030D-6E8A-4147-A177-3AD203B41FA5}">
                      <a16:colId xmlns:a16="http://schemas.microsoft.com/office/drawing/2014/main" val="1092106570"/>
                    </a:ext>
                  </a:extLst>
                </a:gridCol>
                <a:gridCol w="2957370">
                  <a:extLst>
                    <a:ext uri="{9D8B030D-6E8A-4147-A177-3AD203B41FA5}">
                      <a16:colId xmlns:a16="http://schemas.microsoft.com/office/drawing/2014/main" val="30674964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47269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33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2026/27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2027/28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2028/29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482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Budget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084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b="1" dirty="0">
                          <a:solidFill>
                            <a:srgbClr val="0070C0"/>
                          </a:solidFill>
                        </a:rPr>
                        <a:t>Plan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b="1" dirty="0">
                          <a:solidFill>
                            <a:srgbClr val="0070C0"/>
                          </a:solidFill>
                        </a:rPr>
                        <a:t>Savings</a:t>
                      </a: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b="1" dirty="0">
                          <a:solidFill>
                            <a:srgbClr val="0070C0"/>
                          </a:solidFill>
                        </a:rPr>
                        <a:t>Savings</a:t>
                      </a: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b="1" dirty="0">
                          <a:solidFill>
                            <a:srgbClr val="0070C0"/>
                          </a:solidFill>
                        </a:rPr>
                        <a:t>                Transformation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GB" b="1" dirty="0">
                          <a:solidFill>
                            <a:srgbClr val="0070C0"/>
                          </a:solidFill>
                        </a:rPr>
                        <a:t>  Transformation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487162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75F53F-1236-F7FA-1A66-4D578BB70D49}"/>
              </a:ext>
            </a:extLst>
          </p:cNvPr>
          <p:cNvSpPr txBox="1">
            <a:spLocks/>
          </p:cNvSpPr>
          <p:nvPr/>
        </p:nvSpPr>
        <p:spPr bwMode="auto">
          <a:xfrm>
            <a:off x="1110606" y="4804012"/>
            <a:ext cx="10577015" cy="133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GB" sz="3600" kern="0" dirty="0"/>
              <a:t>Transformation – Plan ahead!</a:t>
            </a:r>
          </a:p>
          <a:p>
            <a:pPr marL="0" indent="0">
              <a:buNone/>
            </a:pPr>
            <a:endParaRPr lang="en-GB" sz="3600" kern="0" dirty="0"/>
          </a:p>
          <a:p>
            <a:endParaRPr lang="en-GB" sz="4000" kern="0" dirty="0"/>
          </a:p>
          <a:p>
            <a:endParaRPr lang="en-GB" sz="4000" kern="0" dirty="0"/>
          </a:p>
          <a:p>
            <a:pPr marL="0" indent="0">
              <a:buFontTx/>
              <a:buNone/>
            </a:pPr>
            <a:endParaRPr lang="en-GB" sz="4000" kern="0" dirty="0"/>
          </a:p>
        </p:txBody>
      </p:sp>
    </p:spTree>
    <p:extLst>
      <p:ext uri="{BB962C8B-B14F-4D97-AF65-F5344CB8AC3E}">
        <p14:creationId xmlns:p14="http://schemas.microsoft.com/office/powerpoint/2010/main" val="99467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F2837-8867-AFA9-261F-EB7E84A1B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7A8A-BBEC-A121-5F66-BEEBC040E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64" y="334370"/>
            <a:ext cx="8447964" cy="730155"/>
          </a:xfrm>
        </p:spPr>
        <p:txBody>
          <a:bodyPr/>
          <a:lstStyle/>
          <a:p>
            <a:r>
              <a:rPr lang="en-GB" dirty="0"/>
              <a:t>Transformation - Developing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44760-65A3-65A2-4487-3BE33C82F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938" y="1631997"/>
            <a:ext cx="8915400" cy="4358280"/>
          </a:xfrm>
        </p:spPr>
        <p:txBody>
          <a:bodyPr/>
          <a:lstStyle/>
          <a:p>
            <a:r>
              <a:rPr lang="en-GB" sz="2400" dirty="0"/>
              <a:t>Data and Intelligence led</a:t>
            </a:r>
          </a:p>
          <a:p>
            <a:r>
              <a:rPr lang="en-GB" sz="2400" dirty="0"/>
              <a:t>MTFS influence</a:t>
            </a:r>
          </a:p>
          <a:p>
            <a:pPr lvl="1"/>
            <a:r>
              <a:rPr lang="en-GB" sz="2400" dirty="0"/>
              <a:t>High spend</a:t>
            </a:r>
          </a:p>
          <a:p>
            <a:pPr lvl="1"/>
            <a:r>
              <a:rPr lang="en-GB" sz="2400" dirty="0"/>
              <a:t>Areas of overspend financial concern</a:t>
            </a:r>
          </a:p>
          <a:p>
            <a:pPr lvl="1"/>
            <a:r>
              <a:rPr lang="en-GB" sz="2400" dirty="0"/>
              <a:t>Growth areas (Adults, Children, Homelessness)</a:t>
            </a:r>
          </a:p>
          <a:p>
            <a:r>
              <a:rPr lang="en-GB" sz="2400" dirty="0"/>
              <a:t>Can be focussed on cost reduction or avoidance</a:t>
            </a:r>
          </a:p>
          <a:p>
            <a:r>
              <a:rPr lang="en-GB" sz="2400" dirty="0"/>
              <a:t>Benchmarking </a:t>
            </a:r>
          </a:p>
          <a:p>
            <a:pPr lvl="1"/>
            <a:r>
              <a:rPr lang="en-GB" sz="2400" dirty="0"/>
              <a:t>Compare performance</a:t>
            </a:r>
          </a:p>
          <a:p>
            <a:pPr marL="457200" lvl="1" indent="0">
              <a:buNone/>
            </a:pPr>
            <a:r>
              <a:rPr lang="en-GB" sz="2400" dirty="0"/>
              <a:t>–  LG Inform</a:t>
            </a:r>
          </a:p>
          <a:p>
            <a:r>
              <a:rPr lang="en-GB" sz="2400" dirty="0"/>
              <a:t>Consider performance data (join finance and performance) – areas for service improvement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8559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BC65A-09E5-C866-0316-CE693D034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0C1F9-BB82-0A69-6E17-B8AD5F6AA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64" y="334370"/>
            <a:ext cx="8447964" cy="730155"/>
          </a:xfrm>
        </p:spPr>
        <p:txBody>
          <a:bodyPr/>
          <a:lstStyle/>
          <a:p>
            <a:r>
              <a:rPr lang="en-GB" dirty="0"/>
              <a:t>Transformation - Developing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14C8-CA56-DFD7-F366-6E29BFACA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938" y="1631997"/>
            <a:ext cx="8915400" cy="4358280"/>
          </a:xfrm>
        </p:spPr>
        <p:txBody>
          <a:bodyPr/>
          <a:lstStyle/>
          <a:p>
            <a:r>
              <a:rPr lang="en-GB" sz="2600" dirty="0"/>
              <a:t>Demand led services (Adults / Children etc)</a:t>
            </a:r>
          </a:p>
          <a:p>
            <a:pPr lvl="1"/>
            <a:r>
              <a:rPr lang="en-GB" sz="1800" dirty="0"/>
              <a:t>Prevent / Reduce / delay</a:t>
            </a:r>
          </a:p>
          <a:p>
            <a:pPr lvl="1"/>
            <a:r>
              <a:rPr lang="en-GB" sz="1800" dirty="0"/>
              <a:t>Financial modelling key </a:t>
            </a:r>
          </a:p>
          <a:p>
            <a:pPr lvl="1"/>
            <a:r>
              <a:rPr lang="en-GB" sz="1800" dirty="0"/>
              <a:t>Can be focussed on cost reduction or avoidance</a:t>
            </a:r>
          </a:p>
          <a:p>
            <a:r>
              <a:rPr lang="en-GB" sz="2600" dirty="0"/>
              <a:t>Service Reviews</a:t>
            </a:r>
          </a:p>
          <a:p>
            <a:pPr lvl="1"/>
            <a:r>
              <a:rPr lang="en-GB" sz="1800" dirty="0"/>
              <a:t>Higher cost /poor performance</a:t>
            </a:r>
          </a:p>
          <a:p>
            <a:pPr lvl="1"/>
            <a:r>
              <a:rPr lang="en-GB" sz="1800" dirty="0"/>
              <a:t>Areas of overspend and  financial concern</a:t>
            </a:r>
          </a:p>
          <a:p>
            <a:r>
              <a:rPr lang="en-GB" sz="2600" dirty="0"/>
              <a:t>Early help &amp; Prevention</a:t>
            </a:r>
          </a:p>
          <a:p>
            <a:pPr lvl="1"/>
            <a:r>
              <a:rPr lang="en-GB" sz="1800" dirty="0"/>
              <a:t>Holistic and Council approach</a:t>
            </a:r>
          </a:p>
          <a:p>
            <a:pPr lvl="1"/>
            <a:r>
              <a:rPr lang="en-GB" sz="1800" dirty="0"/>
              <a:t>High need / high cost areas</a:t>
            </a:r>
          </a:p>
          <a:p>
            <a:pPr lvl="1"/>
            <a:r>
              <a:rPr lang="en-GB" sz="1800" dirty="0"/>
              <a:t>Real long term </a:t>
            </a:r>
            <a:r>
              <a:rPr lang="en-GB" sz="1800" dirty="0" err="1"/>
              <a:t>apprach</a:t>
            </a:r>
            <a:endParaRPr lang="en-GB" sz="18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2743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13061-C7F1-D97A-101C-B401D80E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BBA09-8EC8-1172-BE34-E83A19138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64" y="334370"/>
            <a:ext cx="8447964" cy="730155"/>
          </a:xfrm>
        </p:spPr>
        <p:txBody>
          <a:bodyPr/>
          <a:lstStyle/>
          <a:p>
            <a:r>
              <a:rPr lang="en-GB" dirty="0"/>
              <a:t>Transformation – Efficiency and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C614B-76E6-CE65-4FA3-A6C254FC1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938" y="1631997"/>
            <a:ext cx="8915400" cy="4358280"/>
          </a:xfrm>
        </p:spPr>
        <p:txBody>
          <a:bodyPr/>
          <a:lstStyle/>
          <a:p>
            <a:r>
              <a:rPr lang="en-GB" sz="2600" dirty="0"/>
              <a:t>Efficiency</a:t>
            </a:r>
          </a:p>
          <a:p>
            <a:pPr lvl="1"/>
            <a:r>
              <a:rPr lang="en-GB" sz="2200" dirty="0"/>
              <a:t>LEAN</a:t>
            </a:r>
          </a:p>
          <a:p>
            <a:pPr lvl="1"/>
            <a:r>
              <a:rPr lang="en-GB" sz="2200" dirty="0"/>
              <a:t>Process Reviews</a:t>
            </a:r>
          </a:p>
          <a:p>
            <a:endParaRPr lang="en-GB" sz="2600" dirty="0"/>
          </a:p>
          <a:p>
            <a:r>
              <a:rPr lang="en-GB" sz="2600" dirty="0"/>
              <a:t>Digital &amp; Technology</a:t>
            </a:r>
          </a:p>
          <a:p>
            <a:pPr lvl="1"/>
            <a:r>
              <a:rPr lang="en-GB" sz="2200" dirty="0"/>
              <a:t>Investment in new technology will be required</a:t>
            </a:r>
          </a:p>
          <a:p>
            <a:pPr lvl="1"/>
            <a:r>
              <a:rPr lang="en-GB" sz="2200" dirty="0"/>
              <a:t>Maximise current technology (low cost)</a:t>
            </a:r>
          </a:p>
          <a:p>
            <a:pPr lvl="2"/>
            <a:r>
              <a:rPr lang="en-GB" sz="2200" dirty="0"/>
              <a:t>Adult Care Systems</a:t>
            </a:r>
          </a:p>
          <a:p>
            <a:pPr lvl="2"/>
            <a:r>
              <a:rPr lang="en-GB" sz="2200" dirty="0" err="1"/>
              <a:t>Childrens</a:t>
            </a:r>
            <a:r>
              <a:rPr lang="en-GB" sz="2200" dirty="0"/>
              <a:t> Care</a:t>
            </a:r>
          </a:p>
          <a:p>
            <a:pPr lvl="2"/>
            <a:r>
              <a:rPr lang="en-GB" sz="2200" dirty="0"/>
              <a:t>Universal systems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06446864"/>
      </p:ext>
    </p:extLst>
  </p:cSld>
  <p:clrMapOvr>
    <a:masterClrMapping/>
  </p:clrMapOvr>
</p:sld>
</file>

<file path=ppt/theme/theme1.xml><?xml version="1.0" encoding="utf-8"?>
<a:theme xmlns:a="http://schemas.openxmlformats.org/drawingml/2006/main" name="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[Read-Only] [Compatibility Mode]" id="{665A3ED8-25EE-40F5-9E10-C082ADA9D120}" vid="{465E0818-D5E9-4835-835D-613D8AC98DCA}"/>
    </a:ext>
  </a:extLst>
</a:theme>
</file>

<file path=ppt/theme/theme2.xml><?xml version="1.0" encoding="utf-8"?>
<a:theme xmlns:a="http://schemas.openxmlformats.org/drawingml/2006/main" name="1_Printable PowerPoint template NEW">
  <a:themeElements>
    <a:clrScheme name="LG improv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improveme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improv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ides for Finance conference v2 [Compatibility Mode]" id="{723E035E-B589-49BF-8CEA-FE16C04098F2}" vid="{03F91702-3F57-4AC2-83EE-19C5ACDB7B27}"/>
    </a:ext>
  </a:extLst>
</a:theme>
</file>

<file path=ppt/theme/theme3.xml><?xml version="1.0" encoding="utf-8"?>
<a:theme xmlns:a="http://schemas.openxmlformats.org/drawingml/2006/main" name="1_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NEW [Read-Only]" id="{196D2642-B6EA-4695-81F5-AA968C65F8FE}" vid="{072C0FB7-ED94-42C6-AB00-AA6161D776E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1e48e1-5345-418d-83a6-2dc2747f72cd" xsi:nil="true"/>
    <lcf76f155ced4ddcb4097134ff3c332f xmlns="ac7f9f64-6e34-494e-93f9-daf8f42754f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E3FCF5BA326645B8BCC444BFBBB99F" ma:contentTypeVersion="15" ma:contentTypeDescription="Create a new document." ma:contentTypeScope="" ma:versionID="24e11e1c850a0ddc14dd3a1ea1608620">
  <xsd:schema xmlns:xsd="http://www.w3.org/2001/XMLSchema" xmlns:xs="http://www.w3.org/2001/XMLSchema" xmlns:p="http://schemas.microsoft.com/office/2006/metadata/properties" xmlns:ns2="ac7f9f64-6e34-494e-93f9-daf8f42754f7" xmlns:ns3="ea1e48e1-5345-418d-83a6-2dc2747f72cd" targetNamespace="http://schemas.microsoft.com/office/2006/metadata/properties" ma:root="true" ma:fieldsID="85169bee189a0a9480e14fe0e7cac402" ns2:_="" ns3:_="">
    <xsd:import namespace="ac7f9f64-6e34-494e-93f9-daf8f42754f7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7f9f64-6e34-494e-93f9-daf8f42754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41797bf-1341-4ce2-8967-d8a563406433}" ma:internalName="TaxCatchAll" ma:showField="CatchAllData" ma:web="ea1e48e1-5345-418d-83a6-2dc2747f7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14776-7633-4622-84A0-613A87692AE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ea1e48e1-5345-418d-83a6-2dc2747f72cd"/>
    <ds:schemaRef ds:uri="http://schemas.openxmlformats.org/package/2006/metadata/core-properties"/>
    <ds:schemaRef ds:uri="http://schemas.microsoft.com/office/infopath/2007/PartnerControls"/>
    <ds:schemaRef ds:uri="ac7f9f64-6e34-494e-93f9-daf8f42754f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262763D-0230-49F8-8F57-2B30BB7C75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2776D8-6A26-4493-87CE-674996C520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7f9f64-6e34-494e-93f9-daf8f42754f7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679</Words>
  <Application>Microsoft Office PowerPoint</Application>
  <PresentationFormat>Widescreen</PresentationFormat>
  <Paragraphs>201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Aptos</vt:lpstr>
      <vt:lpstr>Arial</vt:lpstr>
      <vt:lpstr>Calibri</vt:lpstr>
      <vt:lpstr>Sofia Sans</vt:lpstr>
      <vt:lpstr>LGA powerpoint template NEW v2</vt:lpstr>
      <vt:lpstr>1_Printable PowerPoint template NEW</vt:lpstr>
      <vt:lpstr>1_LGA powerpoint template NEW v2</vt:lpstr>
      <vt:lpstr>Finance – Shaping and enabling transformation</vt:lpstr>
      <vt:lpstr>PowerPoint Presentation</vt:lpstr>
      <vt:lpstr>Context – Financial Position</vt:lpstr>
      <vt:lpstr>Savings </vt:lpstr>
      <vt:lpstr>Transformation</vt:lpstr>
      <vt:lpstr>Indicative Plan</vt:lpstr>
      <vt:lpstr>Transformation - Developing Programme</vt:lpstr>
      <vt:lpstr>Transformation - Developing Programme</vt:lpstr>
      <vt:lpstr>Transformation – Efficiency and Technology</vt:lpstr>
      <vt:lpstr>Leadership and ownership</vt:lpstr>
      <vt:lpstr>Governance and Accountability</vt:lpstr>
      <vt:lpstr>Governance and Accountability</vt:lpstr>
      <vt:lpstr>Skills and Resources</vt:lpstr>
      <vt:lpstr>Key Conclusions</vt:lpstr>
      <vt:lpstr>Key Considerations</vt:lpstr>
      <vt:lpstr>Questions? </vt:lpstr>
      <vt:lpstr>Group Exercise - Discuss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Government Finance Debunked</dc:title>
  <dc:creator>Frances Marshall</dc:creator>
  <cp:lastModifiedBy>Georgia Rudin</cp:lastModifiedBy>
  <cp:revision>83</cp:revision>
  <dcterms:created xsi:type="dcterms:W3CDTF">2019-05-29T09:35:58Z</dcterms:created>
  <dcterms:modified xsi:type="dcterms:W3CDTF">2025-09-18T14:44:23Z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0x01010088E3FCF5BA326645B8BCC444BFBBB99F</vt:lpwstr>
  </property>
  <property fmtid="{D5CDD505-2E9C-101B-9397-08002B2CF9AE}" pid="3" name="Order">
    <vt:r8>49348000</vt:r8>
  </property>
  <property fmtid="{D5CDD505-2E9C-101B-9397-08002B2CF9AE}" pid="4" name="MediaServiceImageTags">
    <vt:lpwstr/>
  </property>
</Properties>
</file>