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8"/>
  </p:sldMasterIdLst>
  <p:notesMasterIdLst>
    <p:notesMasterId r:id="rId28"/>
  </p:notesMasterIdLst>
  <p:handoutMasterIdLst>
    <p:handoutMasterId r:id="rId29"/>
  </p:handoutMasterIdLst>
  <p:sldIdLst>
    <p:sldId id="256" r:id="rId19"/>
    <p:sldId id="258" r:id="rId20"/>
    <p:sldId id="260" r:id="rId21"/>
    <p:sldId id="262" r:id="rId22"/>
    <p:sldId id="261" r:id="rId23"/>
    <p:sldId id="257" r:id="rId24"/>
    <p:sldId id="259" r:id="rId25"/>
    <p:sldId id="263" r:id="rId26"/>
    <p:sldId id="264" r:id="rId27"/>
  </p:sldIdLst>
  <p:sldSz cx="6858000" cy="9906000" type="A4"/>
  <p:notesSz cx="6858000" cy="9144000"/>
  <p:defaultTextStyle>
    <a:defPPr lvl="0">
      <a:defRPr lang="en-GB"/>
    </a:defPPr>
    <a:lvl1pPr marL="0" lvl="1" algn="l" defTabSz="914400" rtl="0" eaLnBrk="1" latinLnBrk="0" hangingPunct="1">
      <a:defRPr sz="1800" kern="1200">
        <a:solidFill>
          <a:schemeClr val="tx1"/>
        </a:solidFill>
        <a:latin typeface="+mn-lt"/>
        <a:ea typeface="+mn-ea"/>
        <a:cs typeface="+mn-cs"/>
      </a:defRPr>
    </a:lvl1pPr>
    <a:lvl2pPr marL="457200" lvl="2" algn="l" defTabSz="914400" rtl="0" eaLnBrk="1" latinLnBrk="0" hangingPunct="1">
      <a:defRPr sz="1800" kern="1200">
        <a:solidFill>
          <a:schemeClr val="tx1"/>
        </a:solidFill>
        <a:latin typeface="+mn-lt"/>
        <a:ea typeface="+mn-ea"/>
        <a:cs typeface="+mn-cs"/>
      </a:defRPr>
    </a:lvl2pPr>
    <a:lvl3pPr marL="914400" lvl="3" algn="l" defTabSz="914400" rtl="0" eaLnBrk="1" latinLnBrk="0" hangingPunct="1">
      <a:defRPr sz="1800" kern="1200">
        <a:solidFill>
          <a:schemeClr val="tx1"/>
        </a:solidFill>
        <a:latin typeface="+mn-lt"/>
        <a:ea typeface="+mn-ea"/>
        <a:cs typeface="+mn-cs"/>
      </a:defRPr>
    </a:lvl3pPr>
    <a:lvl4pPr marL="1371600" lvl="4"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51B81"/>
    <a:srgbClr val="F3BBEA"/>
    <a:srgbClr val="ED9D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645" autoAdjust="0"/>
  </p:normalViewPr>
  <p:slideViewPr>
    <p:cSldViewPr snapToGrid="0">
      <p:cViewPr varScale="1">
        <p:scale>
          <a:sx n="51" d="100"/>
          <a:sy n="51" d="100"/>
        </p:scale>
        <p:origin x="2068" y="64"/>
      </p:cViewPr>
      <p:guideLst/>
    </p:cSldViewPr>
  </p:slideViewPr>
  <p:notesTextViewPr>
    <p:cViewPr>
      <p:scale>
        <a:sx n="100" d="100"/>
        <a:sy n="100" d="100"/>
      </p:scale>
      <p:origin x="0" y="0"/>
    </p:cViewPr>
  </p:notesTextViewPr>
  <p:notesViewPr>
    <p:cSldViewPr snapToGrid="0">
      <p:cViewPr varScale="1">
        <p:scale>
          <a:sx n="51" d="100"/>
          <a:sy n="51" d="100"/>
        </p:scale>
        <p:origin x="2628" y="3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slideMaster" Target="slideMasters/slideMaster1.xml"/><Relationship Id="rId26" Type="http://schemas.openxmlformats.org/officeDocument/2006/relationships/slide" Target="slides/slide8.xml"/><Relationship Id="rId3" Type="http://schemas.openxmlformats.org/officeDocument/2006/relationships/customXml" Target="../customXml/item3.xml"/><Relationship Id="rId21" Type="http://schemas.openxmlformats.org/officeDocument/2006/relationships/slide" Target="slides/slide3.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slide" Target="slides/slide7.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slide" Target="slides/slide2.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6.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slide" Target="slides/slide5.xml"/><Relationship Id="rId28" Type="http://schemas.openxmlformats.org/officeDocument/2006/relationships/notesMaster" Target="notesMasters/notesMaster1.xml"/><Relationship Id="rId10" Type="http://schemas.openxmlformats.org/officeDocument/2006/relationships/customXml" Target="../customXml/item10.xml"/><Relationship Id="rId19" Type="http://schemas.openxmlformats.org/officeDocument/2006/relationships/slide" Target="slides/slide1.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presProps" Target="presProps.xml"/><Relationship Id="rId8" Type="http://schemas.openxmlformats.org/officeDocument/2006/relationships/customXml" Target="../customXml/item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FA47AD2-5FF1-481E-BA17-92A87AC9FFEC}" type="datetimeFigureOut">
              <a:rPr lang="nl-NL" smtClean="0"/>
              <a:pPr/>
              <a:t>15-5-2025</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B268DBD-8C7D-4F2D-8505-D01A3BC55EC8}" type="slidenum">
              <a:rPr lang="nl-NL" smtClean="0"/>
              <a:pPr/>
              <a:t>‹#›</a:t>
            </a:fld>
            <a:endParaRPr lang="nl-NL" dirty="0"/>
          </a:p>
        </p:txBody>
      </p:sp>
    </p:spTree>
    <p:extLst>
      <p:ext uri="{BB962C8B-B14F-4D97-AF65-F5344CB8AC3E}">
        <p14:creationId xmlns:p14="http://schemas.microsoft.com/office/powerpoint/2010/main" val="14626545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15-5-2025</a:t>
            </a:fld>
            <a:endParaRPr lang="nl-NL" dirty="0"/>
          </a:p>
        </p:txBody>
      </p:sp>
      <p:sp>
        <p:nvSpPr>
          <p:cNvPr id="4" name="Tijdelijke aanduiding voor dia-afbeelding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a:t>
            </a:fld>
            <a:endParaRPr lang="nl-NL" dirty="0"/>
          </a:p>
        </p:txBody>
      </p:sp>
    </p:spTree>
    <p:extLst>
      <p:ext uri="{BB962C8B-B14F-4D97-AF65-F5344CB8AC3E}">
        <p14:creationId xmlns:p14="http://schemas.microsoft.com/office/powerpoint/2010/main" val="2795603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41550" y="685800"/>
            <a:ext cx="2374900" cy="3429000"/>
          </a:xfrm>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10"/>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2661859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6FFDB2-2B0F-CB84-3052-968799354B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1E904A-01AA-9BBA-205B-A7971383A123}"/>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61B4CC80-8AFF-F244-294F-F5B4CB6F760B}"/>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3C7E68EE-E963-0231-2949-CEF9BBFBD683}"/>
              </a:ext>
            </a:extLst>
          </p:cNvPr>
          <p:cNvSpPr>
            <a:spLocks noGrp="1"/>
          </p:cNvSpPr>
          <p:nvPr>
            <p:ph type="sldNum" sz="quarter" idx="10"/>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2165943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A8922-8390-DFC7-C7D3-B663E9FF68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E36352-9C88-C390-70CC-56F2930A59DD}"/>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0AC5A981-BFC1-FF39-F934-70D9194FC606}"/>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9AAF2CC4-C456-A231-3EB3-1537A0BBCF55}"/>
              </a:ext>
            </a:extLst>
          </p:cNvPr>
          <p:cNvSpPr>
            <a:spLocks noGrp="1"/>
          </p:cNvSpPr>
          <p:nvPr>
            <p:ph type="sldNum" sz="quarter" idx="10"/>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890130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8A356-E419-DE7D-B5DD-DD27AD1AA4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1F51EB-2AE6-20D8-D2B8-501650C0832F}"/>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0E67D340-D1FC-2163-0396-CEBAC9059A5B}"/>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0B015178-78E4-84BD-8008-81680BC21464}"/>
              </a:ext>
            </a:extLst>
          </p:cNvPr>
          <p:cNvSpPr>
            <a:spLocks noGrp="1"/>
          </p:cNvSpPr>
          <p:nvPr>
            <p:ph type="sldNum" sz="quarter" idx="10"/>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22593959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3119C-1E82-564E-7A46-B967014819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D6BA2-AE10-ACEB-075D-BCB4915D20CA}"/>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DF58E7B0-3993-8BE0-8C71-422BEF4EA26D}"/>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4064BE10-1FB7-B7EB-E132-257501A17E26}"/>
              </a:ext>
            </a:extLst>
          </p:cNvPr>
          <p:cNvSpPr>
            <a:spLocks noGrp="1"/>
          </p:cNvSpPr>
          <p:nvPr>
            <p:ph type="sldNum" sz="quarter" idx="10"/>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559640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1AB52-A39D-3957-35D2-80B78D904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FA82F5-7A9C-EE06-4643-6CBEE56C7C12}"/>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58707F56-8879-3A8C-955D-BF0409BD07E7}"/>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B68EB18C-2E4A-F97E-2221-DBF44E87F164}"/>
              </a:ext>
            </a:extLst>
          </p:cNvPr>
          <p:cNvSpPr>
            <a:spLocks noGrp="1"/>
          </p:cNvSpPr>
          <p:nvPr>
            <p:ph type="sldNum" sz="quarter" idx="10"/>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2409154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CC243-3FC3-AD85-DA10-3B54BC76CA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DCC7E-D7FE-6324-1E49-ED3F6312BD7C}"/>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E2294CC5-ABC1-CE49-C626-F58CE68F0AD6}"/>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2CCA8277-07AC-FBF9-44C8-4474ADECD062}"/>
              </a:ext>
            </a:extLst>
          </p:cNvPr>
          <p:cNvSpPr>
            <a:spLocks noGrp="1"/>
          </p:cNvSpPr>
          <p:nvPr>
            <p:ph type="sldNum" sz="quarter" idx="10"/>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646135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54193-220B-E2F7-1FD4-232A7790B4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2A4D71-930B-495F-080B-2EC4CA77274F}"/>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CFFAFCD9-4A0F-C63B-C8BE-BD7A6158C4CB}"/>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95912594-AD76-C23A-F3DE-4CC1A3DE3FF6}"/>
              </a:ext>
            </a:extLst>
          </p:cNvPr>
          <p:cNvSpPr>
            <a:spLocks noGrp="1"/>
          </p:cNvSpPr>
          <p:nvPr>
            <p:ph type="sldNum" sz="quarter" idx="10"/>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260257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30F39-DE76-9C63-7DC8-9BD6CF6E8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37ED39-EA97-427F-4C81-879852AABDDC}"/>
              </a:ext>
            </a:extLst>
          </p:cNvPr>
          <p:cNvSpPr>
            <a:spLocks noGrp="1" noRot="1" noChangeAspect="1"/>
          </p:cNvSpPr>
          <p:nvPr>
            <p:ph type="sldImg"/>
          </p:nvPr>
        </p:nvSpPr>
        <p:spPr>
          <a:xfrm>
            <a:off x="2241550" y="685800"/>
            <a:ext cx="2374900" cy="3429000"/>
          </a:xfrm>
        </p:spPr>
      </p:sp>
      <p:sp>
        <p:nvSpPr>
          <p:cNvPr id="3" name="Notes Placeholder 2">
            <a:extLst>
              <a:ext uri="{FF2B5EF4-FFF2-40B4-BE49-F238E27FC236}">
                <a16:creationId xmlns:a16="http://schemas.microsoft.com/office/drawing/2014/main" id="{93FE63A0-BB99-8509-2E15-F95201685243}"/>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38AE8280-0B4B-6F88-71D8-4D39814A6409}"/>
              </a:ext>
            </a:extLst>
          </p:cNvPr>
          <p:cNvSpPr>
            <a:spLocks noGrp="1"/>
          </p:cNvSpPr>
          <p:nvPr>
            <p:ph type="sldNum" sz="quarter" idx="10"/>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54162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without image">
    <p:bg>
      <p:bgPr>
        <a:solidFill>
          <a:srgbClr val="FFFFFF"/>
        </a:solidFill>
        <a:effectLst/>
      </p:bgPr>
    </p:bg>
    <p:spTree>
      <p:nvGrpSpPr>
        <p:cNvPr id="1" name=""/>
        <p:cNvGrpSpPr/>
        <p:nvPr/>
      </p:nvGrpSpPr>
      <p:grpSpPr>
        <a:xfrm>
          <a:off x="0" y="0"/>
          <a:ext cx="0" cy="0"/>
          <a:chOff x="0" y="0"/>
          <a:chExt cx="0" cy="0"/>
        </a:xfrm>
      </p:grpSpPr>
      <p:sp>
        <p:nvSpPr>
          <p:cNvPr id="3" name="Ondertitel 2"/>
          <p:cNvSpPr>
            <a:spLocks noGrp="1"/>
          </p:cNvSpPr>
          <p:nvPr>
            <p:ph type="subTitle" idx="1" hasCustomPrompt="1"/>
          </p:nvPr>
        </p:nvSpPr>
        <p:spPr bwMode="gray">
          <a:xfrm>
            <a:off x="607500" y="3302007"/>
            <a:ext cx="4151250" cy="627953"/>
          </a:xfrm>
        </p:spPr>
        <p:txBody>
          <a:bodyPr/>
          <a:lstStyle>
            <a:lvl1pPr marL="0" indent="0" algn="l">
              <a:lnSpc>
                <a:spcPct val="100000"/>
              </a:lnSpc>
              <a:buNone/>
              <a:defRPr>
                <a:solidFill>
                  <a:schemeClr val="tx2"/>
                </a:solidFill>
              </a:defRPr>
            </a:lvl1pPr>
            <a:lvl2pPr marL="660380" indent="0" algn="ctr">
              <a:buNone/>
              <a:defRPr>
                <a:solidFill>
                  <a:schemeClr val="tx1">
                    <a:tint val="75000"/>
                  </a:schemeClr>
                </a:solidFill>
              </a:defRPr>
            </a:lvl2pPr>
            <a:lvl3pPr marL="1320759" indent="0" algn="ctr">
              <a:buNone/>
              <a:defRPr>
                <a:solidFill>
                  <a:schemeClr val="tx1">
                    <a:tint val="75000"/>
                  </a:schemeClr>
                </a:solidFill>
              </a:defRPr>
            </a:lvl3pPr>
            <a:lvl4pPr marL="1981139" indent="0" algn="ctr">
              <a:buNone/>
              <a:defRPr>
                <a:solidFill>
                  <a:schemeClr val="tx1">
                    <a:tint val="75000"/>
                  </a:schemeClr>
                </a:solidFill>
              </a:defRPr>
            </a:lvl4pPr>
            <a:lvl5pPr marL="2641519" indent="0" algn="ctr">
              <a:buNone/>
              <a:defRPr>
                <a:solidFill>
                  <a:schemeClr val="tx1">
                    <a:tint val="75000"/>
                  </a:schemeClr>
                </a:solidFill>
              </a:defRPr>
            </a:lvl5pPr>
            <a:lvl6pPr marL="3301898" indent="0" algn="ctr">
              <a:buNone/>
              <a:defRPr>
                <a:solidFill>
                  <a:schemeClr val="tx1">
                    <a:tint val="75000"/>
                  </a:schemeClr>
                </a:solidFill>
              </a:defRPr>
            </a:lvl6pPr>
            <a:lvl7pPr marL="3962278" indent="0" algn="ctr">
              <a:buNone/>
              <a:defRPr>
                <a:solidFill>
                  <a:schemeClr val="tx1">
                    <a:tint val="75000"/>
                  </a:schemeClr>
                </a:solidFill>
              </a:defRPr>
            </a:lvl7pPr>
            <a:lvl8pPr marL="4622658" indent="0" algn="ctr">
              <a:buNone/>
              <a:defRPr>
                <a:solidFill>
                  <a:schemeClr val="tx1">
                    <a:tint val="75000"/>
                  </a:schemeClr>
                </a:solidFill>
              </a:defRPr>
            </a:lvl8pPr>
            <a:lvl9pPr marL="5283037" indent="0" algn="ctr">
              <a:buNone/>
              <a:defRPr>
                <a:solidFill>
                  <a:schemeClr val="tx1">
                    <a:tint val="75000"/>
                  </a:schemeClr>
                </a:solidFill>
              </a:defRPr>
            </a:lvl9pPr>
          </a:lstStyle>
          <a:p>
            <a:r>
              <a:rPr lang="nl-NL" noProof="1"/>
              <a:t>[Subtitel]</a:t>
            </a:r>
          </a:p>
        </p:txBody>
      </p:sp>
      <p:sp>
        <p:nvSpPr>
          <p:cNvPr id="2" name="Titel 1"/>
          <p:cNvSpPr>
            <a:spLocks noGrp="1"/>
          </p:cNvSpPr>
          <p:nvPr>
            <p:ph type="ctrTitle" hasCustomPrompt="1"/>
          </p:nvPr>
        </p:nvSpPr>
        <p:spPr bwMode="gray">
          <a:xfrm>
            <a:off x="607500" y="1152379"/>
            <a:ext cx="4151250" cy="1925014"/>
          </a:xfrm>
        </p:spPr>
        <p:txBody>
          <a:bodyPr anchor="b" anchorCtr="0"/>
          <a:lstStyle>
            <a:lvl1pPr algn="l">
              <a:lnSpc>
                <a:spcPct val="90000"/>
              </a:lnSpc>
              <a:defRPr sz="5778" baseline="0">
                <a:solidFill>
                  <a:schemeClr val="tx2"/>
                </a:solidFill>
              </a:defRPr>
            </a:lvl1pPr>
          </a:lstStyle>
          <a:p>
            <a:r>
              <a:rPr lang="nl-NL" noProof="1"/>
              <a:t>[Titel]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only">
    <p:bg bwMode="gray">
      <p:bgPr>
        <a:solidFill>
          <a:srgbClr val="FFFFFF"/>
        </a:solidFill>
        <a:effectLst/>
      </p:bgPr>
    </p:bg>
    <p:spTree>
      <p:nvGrpSpPr>
        <p:cNvPr id="1" name=""/>
        <p:cNvGrpSpPr/>
        <p:nvPr/>
      </p:nvGrpSpPr>
      <p:grpSpPr>
        <a:xfrm>
          <a:off x="0" y="0"/>
          <a:ext cx="0" cy="0"/>
          <a:chOff x="0" y="0"/>
          <a:chExt cx="0" cy="0"/>
        </a:xfrm>
      </p:grpSpPr>
      <p:sp>
        <p:nvSpPr>
          <p:cNvPr id="3" name="Tijdelijke aanduiding voor inhoud 2"/>
          <p:cNvSpPr>
            <a:spLocks noGrp="1"/>
          </p:cNvSpPr>
          <p:nvPr>
            <p:ph idx="1" hasCustomPrompt="1"/>
          </p:nvPr>
        </p:nvSpPr>
        <p:spPr bwMode="gray">
          <a:xfrm>
            <a:off x="607076" y="2813032"/>
            <a:ext cx="5629500" cy="5876000"/>
          </a:xfrm>
        </p:spPr>
        <p:txBody>
          <a:bodyPr/>
          <a:lstStyle>
            <a:lvl1pPr>
              <a:defRPr/>
            </a:lvl1pPr>
          </a:lstStyle>
          <a:p>
            <a:pPr lvl="0"/>
            <a:r>
              <a:rPr lang="nl-NL" noProof="1"/>
              <a:t>[Typ tekst of klik op een pictogram om een object in te voegen]</a:t>
            </a:r>
          </a:p>
        </p:txBody>
      </p:sp>
      <p:sp>
        <p:nvSpPr>
          <p:cNvPr id="15" name="Subtitel"/>
          <p:cNvSpPr>
            <a:spLocks noGrp="1"/>
          </p:cNvSpPr>
          <p:nvPr>
            <p:ph type="body" sz="quarter" idx="13" hasCustomPrompt="1"/>
          </p:nvPr>
        </p:nvSpPr>
        <p:spPr>
          <a:xfrm>
            <a:off x="607904" y="2142318"/>
            <a:ext cx="5629500" cy="563680"/>
          </a:xfrm>
        </p:spPr>
        <p:txBody>
          <a:bodyPr/>
          <a:lstStyle>
            <a:lvl1pPr marL="0" indent="0">
              <a:buFontTx/>
              <a:buNone/>
              <a:defRPr baseline="0">
                <a:solidFill>
                  <a:srgbClr val="8EA2A2"/>
                </a:solidFill>
              </a:defRPr>
            </a:lvl1pPr>
          </a:lstStyle>
          <a:p>
            <a:pPr lvl="0"/>
            <a:r>
              <a:rPr lang="nl-NL" dirty="0"/>
              <a:t>[</a:t>
            </a:r>
            <a:r>
              <a:rPr lang="nl-NL" noProof="1"/>
              <a:t>Subtitel</a:t>
            </a:r>
            <a:r>
              <a:rPr lang="nl-NL" dirty="0"/>
              <a:t>]</a:t>
            </a:r>
          </a:p>
        </p:txBody>
      </p:sp>
      <p:sp>
        <p:nvSpPr>
          <p:cNvPr id="2" name="Titel 1"/>
          <p:cNvSpPr>
            <a:spLocks noGrp="1"/>
          </p:cNvSpPr>
          <p:nvPr>
            <p:ph type="title" hasCustomPrompt="1"/>
          </p:nvPr>
        </p:nvSpPr>
        <p:spPr bwMode="gray">
          <a:xfrm>
            <a:off x="607827" y="1484198"/>
            <a:ext cx="5629500" cy="563501"/>
          </a:xfrm>
        </p:spPr>
        <p:txBody>
          <a:bodyPr/>
          <a:lstStyle>
            <a:lvl1pPr>
              <a:defRPr/>
            </a:lvl1pPr>
          </a:lstStyle>
          <a:p>
            <a:r>
              <a:rPr lang="nl-NL" noProof="1"/>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2 columns">
    <p:spTree>
      <p:nvGrpSpPr>
        <p:cNvPr id="1" name=""/>
        <p:cNvGrpSpPr/>
        <p:nvPr/>
      </p:nvGrpSpPr>
      <p:grpSpPr>
        <a:xfrm>
          <a:off x="0" y="0"/>
          <a:ext cx="0" cy="0"/>
          <a:chOff x="0" y="0"/>
          <a:chExt cx="0" cy="0"/>
        </a:xfrm>
      </p:grpSpPr>
      <p:sp>
        <p:nvSpPr>
          <p:cNvPr id="22" name="Tijdelijke aanduiding voor inhoud R"/>
          <p:cNvSpPr>
            <a:spLocks noGrp="1"/>
          </p:cNvSpPr>
          <p:nvPr>
            <p:ph idx="15" hasCustomPrompt="1"/>
          </p:nvPr>
        </p:nvSpPr>
        <p:spPr bwMode="gray">
          <a:xfrm>
            <a:off x="3523827" y="2813200"/>
            <a:ext cx="2713500" cy="5876000"/>
          </a:xfrm>
        </p:spPr>
        <p:txBody>
          <a:bodyPr/>
          <a:lstStyle>
            <a:lvl1pPr>
              <a:defRPr/>
            </a:lvl1pPr>
          </a:lstStyle>
          <a:p>
            <a:pPr lvl="0"/>
            <a:r>
              <a:rPr lang="nl-NL" noProof="1"/>
              <a:t>[Typ tekst of klik op een pictogram om een object in te voegen]</a:t>
            </a:r>
          </a:p>
        </p:txBody>
      </p:sp>
      <p:sp>
        <p:nvSpPr>
          <p:cNvPr id="19" name="Tijdelijke aanduiding voor inhoud L"/>
          <p:cNvSpPr>
            <a:spLocks noGrp="1"/>
          </p:cNvSpPr>
          <p:nvPr>
            <p:ph idx="1" hasCustomPrompt="1"/>
          </p:nvPr>
        </p:nvSpPr>
        <p:spPr bwMode="gray">
          <a:xfrm>
            <a:off x="607076" y="2813032"/>
            <a:ext cx="2713500" cy="5876000"/>
          </a:xfrm>
        </p:spPr>
        <p:txBody>
          <a:bodyPr/>
          <a:lstStyle>
            <a:lvl1pPr>
              <a:defRPr/>
            </a:lvl1pPr>
          </a:lstStyle>
          <a:p>
            <a:pPr lvl="0"/>
            <a:r>
              <a:rPr lang="nl-NL" noProof="1"/>
              <a:t>[Typ tekst of klik op een pictogram om een object in te voegen]</a:t>
            </a:r>
          </a:p>
        </p:txBody>
      </p:sp>
      <p:sp>
        <p:nvSpPr>
          <p:cNvPr id="20" name="Subtitel"/>
          <p:cNvSpPr>
            <a:spLocks noGrp="1"/>
          </p:cNvSpPr>
          <p:nvPr>
            <p:ph type="body" sz="quarter" idx="13" hasCustomPrompt="1"/>
          </p:nvPr>
        </p:nvSpPr>
        <p:spPr bwMode="gray">
          <a:xfrm>
            <a:off x="607904" y="2142318"/>
            <a:ext cx="5629500" cy="563680"/>
          </a:xfrm>
        </p:spPr>
        <p:txBody>
          <a:bodyPr/>
          <a:lstStyle>
            <a:lvl1pPr marL="0" indent="0">
              <a:buFontTx/>
              <a:buNone/>
              <a:defRPr baseline="0">
                <a:solidFill>
                  <a:srgbClr val="8EA2A2"/>
                </a:solidFill>
              </a:defRPr>
            </a:lvl1pPr>
          </a:lstStyle>
          <a:p>
            <a:pPr lvl="0"/>
            <a:r>
              <a:rPr lang="nl-NL" dirty="0"/>
              <a:t>[</a:t>
            </a:r>
            <a:r>
              <a:rPr lang="nl-NL" noProof="1"/>
              <a:t>Subtitel</a:t>
            </a:r>
            <a:r>
              <a:rPr lang="nl-NL" dirty="0"/>
              <a:t>]</a:t>
            </a:r>
          </a:p>
        </p:txBody>
      </p:sp>
      <p:sp>
        <p:nvSpPr>
          <p:cNvPr id="18" name="Titel 1"/>
          <p:cNvSpPr>
            <a:spLocks noGrp="1"/>
          </p:cNvSpPr>
          <p:nvPr>
            <p:ph type="title" hasCustomPrompt="1"/>
          </p:nvPr>
        </p:nvSpPr>
        <p:spPr bwMode="gray">
          <a:xfrm>
            <a:off x="607827" y="1484198"/>
            <a:ext cx="5629500" cy="563501"/>
          </a:xfrm>
        </p:spPr>
        <p:txBody>
          <a:bodyPr/>
          <a:lstStyle>
            <a:lvl1pPr>
              <a:defRPr/>
            </a:lvl1pPr>
          </a:lstStyle>
          <a:p>
            <a:r>
              <a:rPr lang="nl-NL" noProof="1"/>
              <a:t>[Titel]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el 1"/>
          <p:cNvSpPr>
            <a:spLocks noGrp="1"/>
          </p:cNvSpPr>
          <p:nvPr>
            <p:ph type="title" hasCustomPrompt="1"/>
          </p:nvPr>
        </p:nvSpPr>
        <p:spPr bwMode="gray">
          <a:xfrm>
            <a:off x="607827" y="1484198"/>
            <a:ext cx="5629500" cy="563501"/>
          </a:xfrm>
        </p:spPr>
        <p:txBody>
          <a:bodyPr/>
          <a:lstStyle>
            <a:lvl1pPr>
              <a:defRPr/>
            </a:lvl1pPr>
          </a:lstStyle>
          <a:p>
            <a:r>
              <a:rPr lang="nl-NL" noProof="1"/>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10" name="Freeform 9">
            <a:extLst>
              <a:ext uri="{FF2B5EF4-FFF2-40B4-BE49-F238E27FC236}">
                <a16:creationId xmlns:a16="http://schemas.microsoft.com/office/drawing/2014/main" id="{797433D7-9C1B-4BD7-8069-642330F9B9C7}"/>
              </a:ext>
            </a:extLst>
          </p:cNvPr>
          <p:cNvSpPr>
            <a:spLocks/>
          </p:cNvSpPr>
          <p:nvPr userDrawn="1"/>
        </p:nvSpPr>
        <p:spPr bwMode="gray">
          <a:xfrm>
            <a:off x="6432947" y="9051758"/>
            <a:ext cx="222350" cy="570972"/>
          </a:xfrm>
          <a:custGeom>
            <a:avLst/>
            <a:gdLst>
              <a:gd name="T0" fmla="*/ 1002 w 1245"/>
              <a:gd name="T1" fmla="*/ 1003 h 1245"/>
              <a:gd name="T2" fmla="*/ 622 w 1245"/>
              <a:gd name="T3" fmla="*/ 1160 h 1245"/>
              <a:gd name="T4" fmla="*/ 243 w 1245"/>
              <a:gd name="T5" fmla="*/ 1003 h 1245"/>
              <a:gd name="T6" fmla="*/ 85 w 1245"/>
              <a:gd name="T7" fmla="*/ 623 h 1245"/>
              <a:gd name="T8" fmla="*/ 243 w 1245"/>
              <a:gd name="T9" fmla="*/ 243 h 1245"/>
              <a:gd name="T10" fmla="*/ 622 w 1245"/>
              <a:gd name="T11" fmla="*/ 86 h 1245"/>
              <a:gd name="T12" fmla="*/ 1002 w 1245"/>
              <a:gd name="T13" fmla="*/ 243 h 1245"/>
              <a:gd name="T14" fmla="*/ 1159 w 1245"/>
              <a:gd name="T15" fmla="*/ 623 h 1245"/>
              <a:gd name="T16" fmla="*/ 1002 w 1245"/>
              <a:gd name="T17" fmla="*/ 1003 h 1245"/>
              <a:gd name="T18" fmla="*/ 622 w 1245"/>
              <a:gd name="T19" fmla="*/ 0 h 1245"/>
              <a:gd name="T20" fmla="*/ 0 w 1245"/>
              <a:gd name="T21" fmla="*/ 623 h 1245"/>
              <a:gd name="T22" fmla="*/ 622 w 1245"/>
              <a:gd name="T23" fmla="*/ 1245 h 1245"/>
              <a:gd name="T24" fmla="*/ 1245 w 1245"/>
              <a:gd name="T25" fmla="*/ 623 h 1245"/>
              <a:gd name="T26" fmla="*/ 622 w 1245"/>
              <a:gd name="T27" fmla="*/ 0 h 1245"/>
              <a:gd name="T28" fmla="*/ 752 w 1245"/>
              <a:gd name="T29" fmla="*/ 607 h 1245"/>
              <a:gd name="T30" fmla="*/ 539 w 1245"/>
              <a:gd name="T31" fmla="*/ 607 h 1245"/>
              <a:gd name="T32" fmla="*/ 513 w 1245"/>
              <a:gd name="T33" fmla="*/ 595 h 1245"/>
              <a:gd name="T34" fmla="*/ 502 w 1245"/>
              <a:gd name="T35" fmla="*/ 564 h 1245"/>
              <a:gd name="T36" fmla="*/ 502 w 1245"/>
              <a:gd name="T37" fmla="*/ 504 h 1245"/>
              <a:gd name="T38" fmla="*/ 513 w 1245"/>
              <a:gd name="T39" fmla="*/ 472 h 1245"/>
              <a:gd name="T40" fmla="*/ 539 w 1245"/>
              <a:gd name="T41" fmla="*/ 460 h 1245"/>
              <a:gd name="T42" fmla="*/ 752 w 1245"/>
              <a:gd name="T43" fmla="*/ 460 h 1245"/>
              <a:gd name="T44" fmla="*/ 752 w 1245"/>
              <a:gd name="T45" fmla="*/ 607 h 1245"/>
              <a:gd name="T46" fmla="*/ 853 w 1245"/>
              <a:gd name="T47" fmla="*/ 356 h 1245"/>
              <a:gd name="T48" fmla="*/ 539 w 1245"/>
              <a:gd name="T49" fmla="*/ 356 h 1245"/>
              <a:gd name="T50" fmla="*/ 414 w 1245"/>
              <a:gd name="T51" fmla="*/ 405 h 1245"/>
              <a:gd name="T52" fmla="*/ 363 w 1245"/>
              <a:gd name="T53" fmla="*/ 524 h 1245"/>
              <a:gd name="T54" fmla="*/ 363 w 1245"/>
              <a:gd name="T55" fmla="*/ 562 h 1245"/>
              <a:gd name="T56" fmla="*/ 384 w 1245"/>
              <a:gd name="T57" fmla="*/ 642 h 1245"/>
              <a:gd name="T58" fmla="*/ 331 w 1245"/>
              <a:gd name="T59" fmla="*/ 690 h 1245"/>
              <a:gd name="T60" fmla="*/ 314 w 1245"/>
              <a:gd name="T61" fmla="*/ 776 h 1245"/>
              <a:gd name="T62" fmla="*/ 314 w 1245"/>
              <a:gd name="T63" fmla="*/ 853 h 1245"/>
              <a:gd name="T64" fmla="*/ 325 w 1245"/>
              <a:gd name="T65" fmla="*/ 879 h 1245"/>
              <a:gd name="T66" fmla="*/ 351 w 1245"/>
              <a:gd name="T67" fmla="*/ 889 h 1245"/>
              <a:gd name="T68" fmla="*/ 415 w 1245"/>
              <a:gd name="T69" fmla="*/ 889 h 1245"/>
              <a:gd name="T70" fmla="*/ 442 w 1245"/>
              <a:gd name="T71" fmla="*/ 879 h 1245"/>
              <a:gd name="T72" fmla="*/ 453 w 1245"/>
              <a:gd name="T73" fmla="*/ 853 h 1245"/>
              <a:gd name="T74" fmla="*/ 453 w 1245"/>
              <a:gd name="T75" fmla="*/ 776 h 1245"/>
              <a:gd name="T76" fmla="*/ 464 w 1245"/>
              <a:gd name="T77" fmla="*/ 745 h 1245"/>
              <a:gd name="T78" fmla="*/ 490 w 1245"/>
              <a:gd name="T79" fmla="*/ 732 h 1245"/>
              <a:gd name="T80" fmla="*/ 752 w 1245"/>
              <a:gd name="T81" fmla="*/ 732 h 1245"/>
              <a:gd name="T82" fmla="*/ 752 w 1245"/>
              <a:gd name="T83" fmla="*/ 853 h 1245"/>
              <a:gd name="T84" fmla="*/ 763 w 1245"/>
              <a:gd name="T85" fmla="*/ 879 h 1245"/>
              <a:gd name="T86" fmla="*/ 789 w 1245"/>
              <a:gd name="T87" fmla="*/ 889 h 1245"/>
              <a:gd name="T88" fmla="*/ 853 w 1245"/>
              <a:gd name="T89" fmla="*/ 889 h 1245"/>
              <a:gd name="T90" fmla="*/ 880 w 1245"/>
              <a:gd name="T91" fmla="*/ 879 h 1245"/>
              <a:gd name="T92" fmla="*/ 891 w 1245"/>
              <a:gd name="T93" fmla="*/ 853 h 1245"/>
              <a:gd name="T94" fmla="*/ 891 w 1245"/>
              <a:gd name="T95" fmla="*/ 392 h 1245"/>
              <a:gd name="T96" fmla="*/ 880 w 1245"/>
              <a:gd name="T97" fmla="*/ 367 h 1245"/>
              <a:gd name="T98" fmla="*/ 853 w 1245"/>
              <a:gd name="T99" fmla="*/ 356 h 1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245" h="1245">
                <a:moveTo>
                  <a:pt x="1002" y="1003"/>
                </a:moveTo>
                <a:cubicBezTo>
                  <a:pt x="905" y="1100"/>
                  <a:pt x="771" y="1160"/>
                  <a:pt x="622" y="1160"/>
                </a:cubicBezTo>
                <a:cubicBezTo>
                  <a:pt x="474" y="1160"/>
                  <a:pt x="340" y="1100"/>
                  <a:pt x="243" y="1003"/>
                </a:cubicBezTo>
                <a:cubicBezTo>
                  <a:pt x="145" y="905"/>
                  <a:pt x="85" y="771"/>
                  <a:pt x="85" y="623"/>
                </a:cubicBezTo>
                <a:cubicBezTo>
                  <a:pt x="85" y="474"/>
                  <a:pt x="145" y="340"/>
                  <a:pt x="243" y="243"/>
                </a:cubicBezTo>
                <a:cubicBezTo>
                  <a:pt x="340" y="146"/>
                  <a:pt x="474" y="86"/>
                  <a:pt x="622" y="86"/>
                </a:cubicBezTo>
                <a:cubicBezTo>
                  <a:pt x="771" y="86"/>
                  <a:pt x="905" y="146"/>
                  <a:pt x="1002" y="243"/>
                </a:cubicBezTo>
                <a:cubicBezTo>
                  <a:pt x="1099" y="340"/>
                  <a:pt x="1159" y="474"/>
                  <a:pt x="1159" y="623"/>
                </a:cubicBezTo>
                <a:cubicBezTo>
                  <a:pt x="1159" y="771"/>
                  <a:pt x="1099" y="905"/>
                  <a:pt x="1002" y="1003"/>
                </a:cubicBezTo>
                <a:moveTo>
                  <a:pt x="622" y="0"/>
                </a:moveTo>
                <a:cubicBezTo>
                  <a:pt x="278" y="0"/>
                  <a:pt x="0" y="279"/>
                  <a:pt x="0" y="623"/>
                </a:cubicBezTo>
                <a:cubicBezTo>
                  <a:pt x="0" y="967"/>
                  <a:pt x="278" y="1245"/>
                  <a:pt x="622" y="1245"/>
                </a:cubicBezTo>
                <a:cubicBezTo>
                  <a:pt x="966" y="1245"/>
                  <a:pt x="1245" y="967"/>
                  <a:pt x="1245" y="623"/>
                </a:cubicBezTo>
                <a:cubicBezTo>
                  <a:pt x="1245" y="279"/>
                  <a:pt x="966" y="0"/>
                  <a:pt x="622" y="0"/>
                </a:cubicBezTo>
                <a:moveTo>
                  <a:pt x="752" y="607"/>
                </a:moveTo>
                <a:cubicBezTo>
                  <a:pt x="539" y="607"/>
                  <a:pt x="539" y="607"/>
                  <a:pt x="539" y="607"/>
                </a:cubicBezTo>
                <a:cubicBezTo>
                  <a:pt x="529" y="607"/>
                  <a:pt x="521" y="603"/>
                  <a:pt x="513" y="595"/>
                </a:cubicBezTo>
                <a:cubicBezTo>
                  <a:pt x="506" y="587"/>
                  <a:pt x="502" y="576"/>
                  <a:pt x="502" y="564"/>
                </a:cubicBezTo>
                <a:cubicBezTo>
                  <a:pt x="502" y="504"/>
                  <a:pt x="502" y="504"/>
                  <a:pt x="502" y="504"/>
                </a:cubicBezTo>
                <a:cubicBezTo>
                  <a:pt x="502" y="491"/>
                  <a:pt x="506" y="481"/>
                  <a:pt x="513" y="472"/>
                </a:cubicBezTo>
                <a:cubicBezTo>
                  <a:pt x="521" y="464"/>
                  <a:pt x="529" y="460"/>
                  <a:pt x="539" y="460"/>
                </a:cubicBezTo>
                <a:cubicBezTo>
                  <a:pt x="752" y="460"/>
                  <a:pt x="752" y="460"/>
                  <a:pt x="752" y="460"/>
                </a:cubicBezTo>
                <a:lnTo>
                  <a:pt x="752" y="607"/>
                </a:lnTo>
                <a:close/>
                <a:moveTo>
                  <a:pt x="853" y="356"/>
                </a:moveTo>
                <a:cubicBezTo>
                  <a:pt x="539" y="356"/>
                  <a:pt x="539" y="356"/>
                  <a:pt x="539" y="356"/>
                </a:cubicBezTo>
                <a:cubicBezTo>
                  <a:pt x="490" y="356"/>
                  <a:pt x="449" y="373"/>
                  <a:pt x="414" y="405"/>
                </a:cubicBezTo>
                <a:cubicBezTo>
                  <a:pt x="380" y="438"/>
                  <a:pt x="363" y="478"/>
                  <a:pt x="363" y="524"/>
                </a:cubicBezTo>
                <a:cubicBezTo>
                  <a:pt x="363" y="562"/>
                  <a:pt x="363" y="562"/>
                  <a:pt x="363" y="562"/>
                </a:cubicBezTo>
                <a:cubicBezTo>
                  <a:pt x="363" y="591"/>
                  <a:pt x="370" y="617"/>
                  <a:pt x="384" y="642"/>
                </a:cubicBezTo>
                <a:cubicBezTo>
                  <a:pt x="359" y="657"/>
                  <a:pt x="342" y="673"/>
                  <a:pt x="331" y="690"/>
                </a:cubicBezTo>
                <a:cubicBezTo>
                  <a:pt x="320" y="710"/>
                  <a:pt x="314" y="739"/>
                  <a:pt x="314" y="776"/>
                </a:cubicBezTo>
                <a:cubicBezTo>
                  <a:pt x="314" y="853"/>
                  <a:pt x="314" y="853"/>
                  <a:pt x="314" y="853"/>
                </a:cubicBezTo>
                <a:cubicBezTo>
                  <a:pt x="314" y="863"/>
                  <a:pt x="317" y="872"/>
                  <a:pt x="325" y="879"/>
                </a:cubicBezTo>
                <a:cubicBezTo>
                  <a:pt x="332" y="886"/>
                  <a:pt x="341" y="889"/>
                  <a:pt x="351" y="889"/>
                </a:cubicBezTo>
                <a:cubicBezTo>
                  <a:pt x="415" y="889"/>
                  <a:pt x="415" y="889"/>
                  <a:pt x="415" y="889"/>
                </a:cubicBezTo>
                <a:cubicBezTo>
                  <a:pt x="426" y="889"/>
                  <a:pt x="435" y="886"/>
                  <a:pt x="442" y="879"/>
                </a:cubicBezTo>
                <a:cubicBezTo>
                  <a:pt x="449" y="872"/>
                  <a:pt x="453" y="863"/>
                  <a:pt x="453" y="853"/>
                </a:cubicBezTo>
                <a:cubicBezTo>
                  <a:pt x="453" y="776"/>
                  <a:pt x="453" y="776"/>
                  <a:pt x="453" y="776"/>
                </a:cubicBezTo>
                <a:cubicBezTo>
                  <a:pt x="453" y="763"/>
                  <a:pt x="457" y="753"/>
                  <a:pt x="464" y="745"/>
                </a:cubicBezTo>
                <a:cubicBezTo>
                  <a:pt x="472" y="736"/>
                  <a:pt x="480" y="732"/>
                  <a:pt x="490" y="732"/>
                </a:cubicBezTo>
                <a:cubicBezTo>
                  <a:pt x="752" y="732"/>
                  <a:pt x="752" y="732"/>
                  <a:pt x="752" y="732"/>
                </a:cubicBezTo>
                <a:cubicBezTo>
                  <a:pt x="752" y="853"/>
                  <a:pt x="752" y="853"/>
                  <a:pt x="752" y="853"/>
                </a:cubicBezTo>
                <a:cubicBezTo>
                  <a:pt x="752" y="863"/>
                  <a:pt x="756" y="872"/>
                  <a:pt x="763" y="879"/>
                </a:cubicBezTo>
                <a:cubicBezTo>
                  <a:pt x="771" y="886"/>
                  <a:pt x="779" y="889"/>
                  <a:pt x="789" y="889"/>
                </a:cubicBezTo>
                <a:cubicBezTo>
                  <a:pt x="853" y="889"/>
                  <a:pt x="853" y="889"/>
                  <a:pt x="853" y="889"/>
                </a:cubicBezTo>
                <a:cubicBezTo>
                  <a:pt x="864" y="889"/>
                  <a:pt x="873" y="886"/>
                  <a:pt x="880" y="879"/>
                </a:cubicBezTo>
                <a:cubicBezTo>
                  <a:pt x="887" y="872"/>
                  <a:pt x="891" y="863"/>
                  <a:pt x="891" y="853"/>
                </a:cubicBezTo>
                <a:cubicBezTo>
                  <a:pt x="891" y="392"/>
                  <a:pt x="891" y="392"/>
                  <a:pt x="891" y="392"/>
                </a:cubicBezTo>
                <a:cubicBezTo>
                  <a:pt x="891" y="382"/>
                  <a:pt x="887" y="374"/>
                  <a:pt x="880" y="367"/>
                </a:cubicBezTo>
                <a:cubicBezTo>
                  <a:pt x="873" y="360"/>
                  <a:pt x="864" y="356"/>
                  <a:pt x="853" y="35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32080" tIns="66040" rIns="132080" bIns="66040" numCol="1" anchor="t" anchorCtr="0" compatLnSpc="1">
            <a:prstTxWarp prst="textNoShape">
              <a:avLst/>
            </a:prstTxWarp>
          </a:bodyPr>
          <a:lstStyle/>
          <a:p>
            <a:endParaRPr lang="nl-NL" sz="2600" dirty="0"/>
          </a:p>
        </p:txBody>
      </p:sp>
      <p:sp>
        <p:nvSpPr>
          <p:cNvPr id="3" name="Tijdelijke aanduiding voor tekst 2 (JU-Free)"/>
          <p:cNvSpPr>
            <a:spLocks noGrp="1"/>
          </p:cNvSpPr>
          <p:nvPr>
            <p:ph type="body" idx="1"/>
          </p:nvPr>
        </p:nvSpPr>
        <p:spPr bwMode="gray">
          <a:xfrm>
            <a:off x="607095" y="2813200"/>
            <a:ext cx="5629500" cy="5876000"/>
          </a:xfrm>
          <a:prstGeom prst="rect">
            <a:avLst/>
          </a:prstGeom>
        </p:spPr>
        <p:txBody>
          <a:bodyPr vert="horz" lIns="0" tIns="0" rIns="0" bIns="0" rtlCol="0">
            <a:noAutofit/>
          </a:bodyPr>
          <a:lstStyle/>
          <a:p>
            <a:pPr lvl="0"/>
            <a:r>
              <a:rPr lang="nl-NL" noProof="1"/>
              <a:t>JU-LEVEL1=List 1st level</a:t>
            </a:r>
          </a:p>
          <a:p>
            <a:pPr lvl="1"/>
            <a:r>
              <a:rPr lang="nl-NL" noProof="1"/>
              <a:t>JU-LEVEL2=List 2nd level</a:t>
            </a:r>
          </a:p>
          <a:p>
            <a:pPr lvl="2"/>
            <a:r>
              <a:rPr lang="nl-NL" noProof="1"/>
              <a:t>JU-LEVEL3=List 3rd level</a:t>
            </a:r>
          </a:p>
          <a:p>
            <a:pPr lvl="3"/>
            <a:r>
              <a:rPr lang="nl-NL" noProof="1"/>
              <a:t>JU-LEVEL4=Heading</a:t>
            </a:r>
          </a:p>
          <a:p>
            <a:pPr lvl="4"/>
            <a:r>
              <a:rPr lang="nl-NL" noProof="1"/>
              <a:t>JU-LEVEL5=Plain text</a:t>
            </a:r>
          </a:p>
          <a:p>
            <a:pPr lvl="5"/>
            <a:r>
              <a:rPr lang="nl-NL" noProof="1"/>
              <a:t>JU-LEVEL6=Indent 1st level</a:t>
            </a:r>
          </a:p>
          <a:p>
            <a:pPr lvl="6"/>
            <a:r>
              <a:rPr lang="nl-NL" noProof="1"/>
              <a:t>JU-LEVEL7=Indent 2nd level</a:t>
            </a:r>
          </a:p>
          <a:p>
            <a:pPr lvl="7"/>
            <a:r>
              <a:rPr lang="nl-NL" noProof="1"/>
              <a:t>JU-LEVEL8=Indent 3rd level</a:t>
            </a:r>
          </a:p>
        </p:txBody>
      </p:sp>
      <p:sp>
        <p:nvSpPr>
          <p:cNvPr id="2" name="Tijdelijke aanduiding voor titel 1"/>
          <p:cNvSpPr>
            <a:spLocks noGrp="1"/>
          </p:cNvSpPr>
          <p:nvPr>
            <p:ph type="title"/>
          </p:nvPr>
        </p:nvSpPr>
        <p:spPr bwMode="gray">
          <a:xfrm>
            <a:off x="607905" y="1484080"/>
            <a:ext cx="5629500" cy="563680"/>
          </a:xfrm>
          <a:prstGeom prst="rect">
            <a:avLst/>
          </a:prstGeom>
        </p:spPr>
        <p:txBody>
          <a:bodyPr vert="horz" lIns="0" tIns="0" rIns="0" bIns="0" rtlCol="0" anchor="ctr">
            <a:noAutofit/>
          </a:bodyPr>
          <a:lstStyle/>
          <a:p>
            <a:r>
              <a:rPr lang="nl-NL" noProof="1"/>
              <a:t>Klik om de stijl te bewerken</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8" r:id="rId4"/>
    <p:sldLayoutId id="2147483679" r:id="rId5"/>
  </p:sldLayoutIdLst>
  <p:hf hdr="0" ftr="0" dt="0"/>
  <p:txStyles>
    <p:titleStyle>
      <a:lvl1pPr algn="l" defTabSz="1320759" rtl="0" eaLnBrk="1" latinLnBrk="0" hangingPunct="1">
        <a:spcBef>
          <a:spcPct val="0"/>
        </a:spcBef>
        <a:buNone/>
        <a:defRPr sz="4333" b="1" kern="1200">
          <a:solidFill>
            <a:schemeClr val="tx1"/>
          </a:solidFill>
          <a:latin typeface="+mj-lt"/>
          <a:ea typeface="+mj-ea"/>
          <a:cs typeface="+mj-cs"/>
        </a:defRPr>
      </a:lvl1pPr>
    </p:titleStyle>
    <p:bodyStyle>
      <a:lvl1pPr marL="649980" indent="-649980" algn="l" defTabSz="1320759" rtl="0" eaLnBrk="1" latinLnBrk="0" hangingPunct="1">
        <a:lnSpc>
          <a:spcPct val="140000"/>
        </a:lnSpc>
        <a:spcBef>
          <a:spcPts val="0"/>
        </a:spcBef>
        <a:buClr>
          <a:schemeClr val="tx1"/>
        </a:buClr>
        <a:buSzPct val="115000"/>
        <a:buFont typeface="Ebrima" panose="02000000000000000000" pitchFamily="2" charset="0"/>
        <a:buChar char="•"/>
        <a:defRPr lang="en-GB" sz="3178" b="0" kern="1200" noProof="1">
          <a:solidFill>
            <a:schemeClr val="tx1"/>
          </a:solidFill>
          <a:latin typeface="+mn-lt"/>
          <a:ea typeface="+mn-ea"/>
          <a:cs typeface="+mn-cs"/>
        </a:defRPr>
      </a:lvl1pPr>
      <a:lvl2pPr marL="1299960" indent="-649980" algn="l" defTabSz="1320759" rtl="0" eaLnBrk="1" latinLnBrk="0" hangingPunct="1">
        <a:lnSpc>
          <a:spcPct val="140000"/>
        </a:lnSpc>
        <a:spcBef>
          <a:spcPts val="0"/>
        </a:spcBef>
        <a:buClr>
          <a:schemeClr val="tx1"/>
        </a:buClr>
        <a:buFont typeface="Arial" panose="020B0604020202020204" pitchFamily="34" charset="0"/>
        <a:buChar char="○"/>
        <a:defRPr lang="en-GB" sz="3178" b="0" kern="1200" noProof="1">
          <a:solidFill>
            <a:schemeClr val="tx1"/>
          </a:solidFill>
          <a:latin typeface="+mn-lt"/>
          <a:ea typeface="+mn-ea"/>
          <a:cs typeface="+mn-cs"/>
        </a:defRPr>
      </a:lvl2pPr>
      <a:lvl3pPr marL="1949940" indent="-649980" algn="l" defTabSz="1320759" rtl="0" eaLnBrk="1" latinLnBrk="0" hangingPunct="1">
        <a:lnSpc>
          <a:spcPct val="140000"/>
        </a:lnSpc>
        <a:spcBef>
          <a:spcPts val="0"/>
        </a:spcBef>
        <a:buClr>
          <a:schemeClr val="tx1"/>
        </a:buClr>
        <a:buSzPct val="70000"/>
        <a:buFont typeface="Arial" pitchFamily="34" charset="0"/>
        <a:buChar char="•"/>
        <a:defRPr lang="en-GB" sz="3178" b="0" kern="1200" baseline="0" noProof="1">
          <a:solidFill>
            <a:schemeClr val="tx1"/>
          </a:solidFill>
          <a:latin typeface="+mn-lt"/>
          <a:ea typeface="+mn-ea"/>
          <a:cs typeface="+mn-cs"/>
        </a:defRPr>
      </a:lvl3pPr>
      <a:lvl4pPr marL="0" indent="0" algn="l" defTabSz="1320759" rtl="0" eaLnBrk="1" latinLnBrk="0" hangingPunct="1">
        <a:lnSpc>
          <a:spcPct val="140000"/>
        </a:lnSpc>
        <a:spcBef>
          <a:spcPts val="0"/>
        </a:spcBef>
        <a:buFont typeface="Arial" pitchFamily="34" charset="0"/>
        <a:buNone/>
        <a:defRPr lang="en-GB" sz="3178" b="0" kern="1200" noProof="1">
          <a:solidFill>
            <a:schemeClr val="tx2"/>
          </a:solidFill>
          <a:latin typeface="+mn-lt"/>
          <a:ea typeface="+mn-ea"/>
          <a:cs typeface="+mn-cs"/>
        </a:defRPr>
      </a:lvl4pPr>
      <a:lvl5pPr marL="0" indent="0" algn="l" defTabSz="1320759" rtl="0" eaLnBrk="1" latinLnBrk="0" hangingPunct="1">
        <a:lnSpc>
          <a:spcPct val="140000"/>
        </a:lnSpc>
        <a:spcBef>
          <a:spcPts val="0"/>
        </a:spcBef>
        <a:buFont typeface="Arial" pitchFamily="34" charset="0"/>
        <a:buNone/>
        <a:defRPr lang="en-GB" sz="3178" kern="1200" noProof="1">
          <a:solidFill>
            <a:schemeClr val="tx1"/>
          </a:solidFill>
          <a:latin typeface="+mn-lt"/>
          <a:ea typeface="+mn-ea"/>
          <a:cs typeface="+mn-cs"/>
        </a:defRPr>
      </a:lvl5pPr>
      <a:lvl6pPr marL="648915" indent="0" algn="l" defTabSz="1320759" rtl="0" eaLnBrk="1" latinLnBrk="0" hangingPunct="1">
        <a:lnSpc>
          <a:spcPct val="140000"/>
        </a:lnSpc>
        <a:spcBef>
          <a:spcPts val="0"/>
        </a:spcBef>
        <a:buFont typeface="Arial" pitchFamily="34" charset="0"/>
        <a:buNone/>
        <a:defRPr lang="en-GB" sz="3178" kern="1200" noProof="1">
          <a:solidFill>
            <a:schemeClr val="tx1"/>
          </a:solidFill>
          <a:latin typeface="+mn-lt"/>
          <a:ea typeface="+mn-ea"/>
          <a:cs typeface="+mn-cs"/>
        </a:defRPr>
      </a:lvl6pPr>
      <a:lvl7pPr marL="1297830" indent="0" algn="l" defTabSz="1320759" rtl="0" eaLnBrk="1" latinLnBrk="0" hangingPunct="1">
        <a:lnSpc>
          <a:spcPct val="140000"/>
        </a:lnSpc>
        <a:spcBef>
          <a:spcPts val="0"/>
        </a:spcBef>
        <a:buFont typeface="Arial" pitchFamily="34" charset="0"/>
        <a:buNone/>
        <a:defRPr lang="en-GB" sz="3178" kern="1200" baseline="0" noProof="1">
          <a:solidFill>
            <a:schemeClr val="tx1"/>
          </a:solidFill>
          <a:latin typeface="+mn-lt"/>
          <a:ea typeface="+mn-ea"/>
          <a:cs typeface="+mn-cs"/>
        </a:defRPr>
      </a:lvl7pPr>
      <a:lvl8pPr marL="1949037" indent="0" algn="l" defTabSz="1320759" rtl="0" eaLnBrk="1" latinLnBrk="0" hangingPunct="1">
        <a:lnSpc>
          <a:spcPct val="140000"/>
        </a:lnSpc>
        <a:spcBef>
          <a:spcPts val="0"/>
        </a:spcBef>
        <a:buFont typeface="Arial" pitchFamily="34" charset="0"/>
        <a:buNone/>
        <a:defRPr lang="en-GB" sz="3178" kern="1200" baseline="0" noProof="1">
          <a:solidFill>
            <a:schemeClr val="tx1"/>
          </a:solidFill>
          <a:latin typeface="+mn-lt"/>
          <a:ea typeface="+mn-ea"/>
          <a:cs typeface="+mn-cs"/>
        </a:defRPr>
      </a:lvl8pPr>
      <a:lvl9pPr marL="0" indent="0" algn="l" defTabSz="1320759" rtl="0" eaLnBrk="1" latinLnBrk="0" hangingPunct="1">
        <a:lnSpc>
          <a:spcPct val="140000"/>
        </a:lnSpc>
        <a:spcBef>
          <a:spcPts val="0"/>
        </a:spcBef>
        <a:buFont typeface="Arial" pitchFamily="34" charset="0"/>
        <a:buNone/>
        <a:defRPr lang="en-GB" sz="3178" kern="1200" noProof="1">
          <a:solidFill>
            <a:schemeClr val="tx1"/>
          </a:solidFill>
          <a:latin typeface="+mn-lt"/>
          <a:ea typeface="+mn-ea"/>
          <a:cs typeface="+mn-cs"/>
        </a:defRPr>
      </a:lvl9pPr>
    </p:bodyStyle>
    <p:otherStyle>
      <a:defPPr>
        <a:defRPr lang="en-GB"/>
      </a:defPPr>
      <a:lvl1pPr marL="0" algn="l" defTabSz="1320759" rtl="0" eaLnBrk="1" latinLnBrk="0" hangingPunct="1">
        <a:defRPr sz="2600" kern="1200">
          <a:solidFill>
            <a:schemeClr val="tx1"/>
          </a:solidFill>
          <a:latin typeface="+mn-lt"/>
          <a:ea typeface="+mn-ea"/>
          <a:cs typeface="+mn-cs"/>
        </a:defRPr>
      </a:lvl1pPr>
      <a:lvl2pPr marL="660380" algn="l" defTabSz="1320759" rtl="0" eaLnBrk="1" latinLnBrk="0" hangingPunct="1">
        <a:defRPr sz="2600" kern="1200">
          <a:solidFill>
            <a:schemeClr val="tx1"/>
          </a:solidFill>
          <a:latin typeface="+mn-lt"/>
          <a:ea typeface="+mn-ea"/>
          <a:cs typeface="+mn-cs"/>
        </a:defRPr>
      </a:lvl2pPr>
      <a:lvl3pPr marL="1320759" algn="l" defTabSz="1320759" rtl="0" eaLnBrk="1" latinLnBrk="0" hangingPunct="1">
        <a:defRPr sz="2600" kern="1200">
          <a:solidFill>
            <a:schemeClr val="tx1"/>
          </a:solidFill>
          <a:latin typeface="+mn-lt"/>
          <a:ea typeface="+mn-ea"/>
          <a:cs typeface="+mn-cs"/>
        </a:defRPr>
      </a:lvl3pPr>
      <a:lvl4pPr marL="1981139" algn="l" defTabSz="1320759" rtl="0" eaLnBrk="1" latinLnBrk="0" hangingPunct="1">
        <a:defRPr sz="2600" kern="1200">
          <a:solidFill>
            <a:schemeClr val="tx1"/>
          </a:solidFill>
          <a:latin typeface="+mn-lt"/>
          <a:ea typeface="+mn-ea"/>
          <a:cs typeface="+mn-cs"/>
        </a:defRPr>
      </a:lvl4pPr>
      <a:lvl5pPr marL="2641519" algn="l" defTabSz="1320759" rtl="0" eaLnBrk="1" latinLnBrk="0" hangingPunct="1">
        <a:defRPr sz="2600" kern="1200">
          <a:solidFill>
            <a:schemeClr val="tx1"/>
          </a:solidFill>
          <a:latin typeface="+mn-lt"/>
          <a:ea typeface="+mn-ea"/>
          <a:cs typeface="+mn-cs"/>
        </a:defRPr>
      </a:lvl5pPr>
      <a:lvl6pPr marL="3301898" algn="l" defTabSz="1320759" rtl="0" eaLnBrk="1" latinLnBrk="0" hangingPunct="1">
        <a:defRPr sz="2600" kern="1200">
          <a:solidFill>
            <a:schemeClr val="tx1"/>
          </a:solidFill>
          <a:latin typeface="+mn-lt"/>
          <a:ea typeface="+mn-ea"/>
          <a:cs typeface="+mn-cs"/>
        </a:defRPr>
      </a:lvl6pPr>
      <a:lvl7pPr marL="3962278" algn="l" defTabSz="1320759" rtl="0" eaLnBrk="1" latinLnBrk="0" hangingPunct="1">
        <a:defRPr sz="2600" kern="1200">
          <a:solidFill>
            <a:schemeClr val="tx1"/>
          </a:solidFill>
          <a:latin typeface="+mn-lt"/>
          <a:ea typeface="+mn-ea"/>
          <a:cs typeface="+mn-cs"/>
        </a:defRPr>
      </a:lvl7pPr>
      <a:lvl8pPr marL="4622658" algn="l" defTabSz="1320759" rtl="0" eaLnBrk="1" latinLnBrk="0" hangingPunct="1">
        <a:defRPr sz="2600" kern="1200">
          <a:solidFill>
            <a:schemeClr val="tx1"/>
          </a:solidFill>
          <a:latin typeface="+mn-lt"/>
          <a:ea typeface="+mn-ea"/>
          <a:cs typeface="+mn-cs"/>
        </a:defRPr>
      </a:lvl8pPr>
      <a:lvl9pPr marL="5283037" algn="l" defTabSz="1320759"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43C5735-8D4C-760B-A07B-355A671D0300}"/>
              </a:ext>
            </a:extLst>
          </p:cNvPr>
          <p:cNvSpPr/>
          <p:nvPr/>
        </p:nvSpPr>
        <p:spPr>
          <a:xfrm>
            <a:off x="1604678" y="1316736"/>
            <a:ext cx="4675789" cy="649096"/>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GB" sz="1200" kern="1200" dirty="0">
                <a:solidFill>
                  <a:srgbClr val="333332"/>
                </a:solidFill>
                <a:effectLst/>
                <a:latin typeface="Arial" panose="020B0604020202020204" pitchFamily="34" charset="0"/>
                <a:cs typeface="Arial" panose="020B0604020202020204" pitchFamily="34" charset="0"/>
              </a:rPr>
              <a:t>Micro-asphalt treatment involves 1 or 2 thin layers of a bitumen/ aggregate slurry being spread over the existing road surface. This seals the surface, preventing water from getting into cracks.</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6E826DAF-ABB6-FDB2-302D-AE148D4CCDDD}"/>
              </a:ext>
            </a:extLst>
          </p:cNvPr>
          <p:cNvSpPr/>
          <p:nvPr/>
        </p:nvSpPr>
        <p:spPr>
          <a:xfrm>
            <a:off x="577533" y="1316735"/>
            <a:ext cx="1033197" cy="649097"/>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64570425-10A0-6FC5-6362-C9ABA27123FF}"/>
              </a:ext>
            </a:extLst>
          </p:cNvPr>
          <p:cNvGrpSpPr/>
          <p:nvPr/>
        </p:nvGrpSpPr>
        <p:grpSpPr>
          <a:xfrm>
            <a:off x="930798" y="3667773"/>
            <a:ext cx="5031036" cy="838611"/>
            <a:chOff x="532596" y="4003854"/>
            <a:chExt cx="5465829" cy="838611"/>
          </a:xfrm>
        </p:grpSpPr>
        <p:grpSp>
          <p:nvGrpSpPr>
            <p:cNvPr id="26" name="Group 25">
              <a:extLst>
                <a:ext uri="{FF2B5EF4-FFF2-40B4-BE49-F238E27FC236}">
                  <a16:creationId xmlns:a16="http://schemas.microsoft.com/office/drawing/2014/main" id="{7745E134-0E53-5DBA-A169-1BE63074F7BF}"/>
                </a:ext>
              </a:extLst>
            </p:cNvPr>
            <p:cNvGrpSpPr/>
            <p:nvPr/>
          </p:nvGrpSpPr>
          <p:grpSpPr>
            <a:xfrm>
              <a:off x="532596" y="4003854"/>
              <a:ext cx="5465829" cy="838611"/>
              <a:chOff x="532596" y="4003854"/>
              <a:chExt cx="5465829" cy="838611"/>
            </a:xfrm>
          </p:grpSpPr>
          <p:grpSp>
            <p:nvGrpSpPr>
              <p:cNvPr id="32" name="Group 31">
                <a:extLst>
                  <a:ext uri="{FF2B5EF4-FFF2-40B4-BE49-F238E27FC236}">
                    <a16:creationId xmlns:a16="http://schemas.microsoft.com/office/drawing/2014/main" id="{70FA6805-83E6-B8A0-9738-416A12C6D580}"/>
                  </a:ext>
                </a:extLst>
              </p:cNvPr>
              <p:cNvGrpSpPr/>
              <p:nvPr/>
            </p:nvGrpSpPr>
            <p:grpSpPr>
              <a:xfrm>
                <a:off x="532596" y="4003854"/>
                <a:ext cx="5465829" cy="838611"/>
                <a:chOff x="902898" y="1971153"/>
                <a:chExt cx="10386204" cy="979081"/>
              </a:xfrm>
            </p:grpSpPr>
            <p:sp>
              <p:nvSpPr>
                <p:cNvPr id="34" name="Rectangle 33">
                  <a:extLst>
                    <a:ext uri="{FF2B5EF4-FFF2-40B4-BE49-F238E27FC236}">
                      <a16:creationId xmlns:a16="http://schemas.microsoft.com/office/drawing/2014/main" id="{AAF31EDA-2193-288E-5ADC-DAF5B76F87F7}"/>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C842581F-8F0E-CA69-6E1C-2D931C9CE725}"/>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New road surface</a:t>
                  </a:r>
                </a:p>
              </p:txBody>
            </p:sp>
            <p:sp>
              <p:nvSpPr>
                <p:cNvPr id="36" name="TextBox 35">
                  <a:extLst>
                    <a:ext uri="{FF2B5EF4-FFF2-40B4-BE49-F238E27FC236}">
                      <a16:creationId xmlns:a16="http://schemas.microsoft.com/office/drawing/2014/main" id="{2B97BB61-A225-9376-8670-AAF393A0F857}"/>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Life-expired</a:t>
                  </a:r>
                  <a:r>
                    <a:rPr lang="en-GB" sz="1100" b="1" noProof="0">
                      <a:latin typeface="Arial" panose="020B0604020202020204" pitchFamily="34" charset="0"/>
                      <a:cs typeface="Arial" panose="020B0604020202020204" pitchFamily="34" charset="0"/>
                    </a:rPr>
                    <a:t> </a:t>
                  </a:r>
                  <a:r>
                    <a:rPr lang="en-GB" sz="1100" i="1" noProof="0">
                      <a:latin typeface="Arial" panose="020B0604020202020204" pitchFamily="34" charset="0"/>
                      <a:cs typeface="Arial" panose="020B0604020202020204" pitchFamily="34" charset="0"/>
                    </a:rPr>
                    <a:t>road</a:t>
                  </a:r>
                </a:p>
              </p:txBody>
            </p:sp>
            <p:sp>
              <p:nvSpPr>
                <p:cNvPr id="37" name="TextBox 36">
                  <a:extLst>
                    <a:ext uri="{FF2B5EF4-FFF2-40B4-BE49-F238E27FC236}">
                      <a16:creationId xmlns:a16="http://schemas.microsoft.com/office/drawing/2014/main" id="{B0537AF6-7D9C-172B-7825-5E0513C7E290}"/>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dirty="0">
                      <a:latin typeface="Arial" panose="020B0604020202020204" pitchFamily="34" charset="0"/>
                      <a:cs typeface="Arial" panose="020B0604020202020204" pitchFamily="34" charset="0"/>
                    </a:rPr>
                    <a:t>Highway condition</a:t>
                  </a:r>
                </a:p>
              </p:txBody>
            </p:sp>
          </p:grpSp>
          <p:sp>
            <p:nvSpPr>
              <p:cNvPr id="33" name="TextBox 32">
                <a:extLst>
                  <a:ext uri="{FF2B5EF4-FFF2-40B4-BE49-F238E27FC236}">
                    <a16:creationId xmlns:a16="http://schemas.microsoft.com/office/drawing/2014/main" id="{30D4B158-39DA-7096-5142-A80E204073AF}"/>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Structurally sound, with early signs of defect</a:t>
                </a:r>
              </a:p>
            </p:txBody>
          </p:sp>
        </p:grpSp>
        <p:grpSp>
          <p:nvGrpSpPr>
            <p:cNvPr id="27" name="Group 26">
              <a:extLst>
                <a:ext uri="{FF2B5EF4-FFF2-40B4-BE49-F238E27FC236}">
                  <a16:creationId xmlns:a16="http://schemas.microsoft.com/office/drawing/2014/main" id="{2D96517F-B535-F4A9-B60D-817A0A892373}"/>
                </a:ext>
              </a:extLst>
            </p:cNvPr>
            <p:cNvGrpSpPr/>
            <p:nvPr/>
          </p:nvGrpSpPr>
          <p:grpSpPr>
            <a:xfrm>
              <a:off x="636355" y="4271025"/>
              <a:ext cx="5259493" cy="304267"/>
              <a:chOff x="625401" y="4423159"/>
              <a:chExt cx="5259493" cy="304267"/>
            </a:xfrm>
          </p:grpSpPr>
          <p:sp>
            <p:nvSpPr>
              <p:cNvPr id="28" name="Arrow: Left-Right 27">
                <a:extLst>
                  <a:ext uri="{FF2B5EF4-FFF2-40B4-BE49-F238E27FC236}">
                    <a16:creationId xmlns:a16="http://schemas.microsoft.com/office/drawing/2014/main" id="{2BCD2E25-C6B5-3A54-A736-433518A7D043}"/>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5EE4136B-CFF1-71F3-C94D-5BC444A12774}"/>
                  </a:ext>
                </a:extLst>
              </p:cNvPr>
              <p:cNvSpPr/>
              <p:nvPr/>
            </p:nvSpPr>
            <p:spPr>
              <a:xfrm>
                <a:off x="1726410" y="4514300"/>
                <a:ext cx="1352387"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Isosceles Triangle 29">
                <a:extLst>
                  <a:ext uri="{FF2B5EF4-FFF2-40B4-BE49-F238E27FC236}">
                    <a16:creationId xmlns:a16="http://schemas.microsoft.com/office/drawing/2014/main" id="{5B596BEB-B46C-6F63-EE04-D23ED45AA6A1}"/>
                  </a:ext>
                </a:extLst>
              </p:cNvPr>
              <p:cNvSpPr/>
              <p:nvPr/>
            </p:nvSpPr>
            <p:spPr>
              <a:xfrm rot="10800000">
                <a:off x="1638398" y="442804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Isosceles Triangle 30">
                <a:extLst>
                  <a:ext uri="{FF2B5EF4-FFF2-40B4-BE49-F238E27FC236}">
                    <a16:creationId xmlns:a16="http://schemas.microsoft.com/office/drawing/2014/main" id="{47B9D19B-4D63-CB58-6C94-9267B36FBD14}"/>
                  </a:ext>
                </a:extLst>
              </p:cNvPr>
              <p:cNvSpPr/>
              <p:nvPr/>
            </p:nvSpPr>
            <p:spPr>
              <a:xfrm rot="10800000">
                <a:off x="2990785" y="4423159"/>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38" name="Rectangle 37">
            <a:extLst>
              <a:ext uri="{FF2B5EF4-FFF2-40B4-BE49-F238E27FC236}">
                <a16:creationId xmlns:a16="http://schemas.microsoft.com/office/drawing/2014/main" id="{DBB826FF-3462-D461-770C-791F117F1A2D}"/>
              </a:ext>
            </a:extLst>
          </p:cNvPr>
          <p:cNvSpPr/>
          <p:nvPr/>
        </p:nvSpPr>
        <p:spPr>
          <a:xfrm>
            <a:off x="1604678" y="2026477"/>
            <a:ext cx="4675790" cy="812010"/>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noProof="0" dirty="0">
                <a:solidFill>
                  <a:schemeClr val="tx1"/>
                </a:solidFill>
                <a:latin typeface="Arial" panose="020B0604020202020204" pitchFamily="34" charset="0"/>
                <a:cs typeface="Arial" panose="020B0604020202020204" pitchFamily="34" charset="0"/>
              </a:rPr>
              <a:t>Similarly to surface dressing, micro-asphalt can restore a road to near-new condition, extending it’s life by up to 10 years. It is relatively cheap and quick to deliver, at 3-4x cheaper than resurfacing and the road can reopen in 30-60 minutes. </a:t>
            </a:r>
          </a:p>
        </p:txBody>
      </p:sp>
      <p:sp>
        <p:nvSpPr>
          <p:cNvPr id="39" name="Rectangle 38">
            <a:extLst>
              <a:ext uri="{FF2B5EF4-FFF2-40B4-BE49-F238E27FC236}">
                <a16:creationId xmlns:a16="http://schemas.microsoft.com/office/drawing/2014/main" id="{899777E8-54F4-21CB-6026-E2F768C9B725}"/>
              </a:ext>
            </a:extLst>
          </p:cNvPr>
          <p:cNvSpPr/>
          <p:nvPr/>
        </p:nvSpPr>
        <p:spPr>
          <a:xfrm>
            <a:off x="571481" y="2023475"/>
            <a:ext cx="1033197" cy="815012"/>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9C085FCE-F933-C934-8185-FE9ECAE855B1}"/>
              </a:ext>
            </a:extLst>
          </p:cNvPr>
          <p:cNvSpPr/>
          <p:nvPr/>
        </p:nvSpPr>
        <p:spPr>
          <a:xfrm>
            <a:off x="1604677" y="2895355"/>
            <a:ext cx="4675790"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Best suited to lower-traffic roads, such as residential roads, which are structurally sound but have early signs of defect.</a:t>
            </a:r>
            <a:endParaRPr lang="en-GB" sz="1200" noProof="0" dirty="0">
              <a:solidFill>
                <a:schemeClr val="tx1"/>
              </a:solidFill>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35CE416-D53B-F69D-D9B0-DC5BCBB711EE}"/>
              </a:ext>
            </a:extLst>
          </p:cNvPr>
          <p:cNvSpPr/>
          <p:nvPr/>
        </p:nvSpPr>
        <p:spPr>
          <a:xfrm>
            <a:off x="575655" y="2895355"/>
            <a:ext cx="1029023" cy="42910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grpSp>
        <p:nvGrpSpPr>
          <p:cNvPr id="42" name="Group 41">
            <a:extLst>
              <a:ext uri="{FF2B5EF4-FFF2-40B4-BE49-F238E27FC236}">
                <a16:creationId xmlns:a16="http://schemas.microsoft.com/office/drawing/2014/main" id="{3522789B-D8C7-06DC-A28A-FC1EC67A2E84}"/>
              </a:ext>
            </a:extLst>
          </p:cNvPr>
          <p:cNvGrpSpPr/>
          <p:nvPr/>
        </p:nvGrpSpPr>
        <p:grpSpPr>
          <a:xfrm>
            <a:off x="927599" y="4596935"/>
            <a:ext cx="5034825" cy="838611"/>
            <a:chOff x="528480" y="4003854"/>
            <a:chExt cx="5469945" cy="838611"/>
          </a:xfrm>
        </p:grpSpPr>
        <p:grpSp>
          <p:nvGrpSpPr>
            <p:cNvPr id="43" name="Group 42">
              <a:extLst>
                <a:ext uri="{FF2B5EF4-FFF2-40B4-BE49-F238E27FC236}">
                  <a16:creationId xmlns:a16="http://schemas.microsoft.com/office/drawing/2014/main" id="{8062D68A-8510-A2CD-0B13-94F88B7F5579}"/>
                </a:ext>
              </a:extLst>
            </p:cNvPr>
            <p:cNvGrpSpPr/>
            <p:nvPr/>
          </p:nvGrpSpPr>
          <p:grpSpPr>
            <a:xfrm>
              <a:off x="528480" y="4003854"/>
              <a:ext cx="5469945" cy="838611"/>
              <a:chOff x="528480" y="4003854"/>
              <a:chExt cx="5469945" cy="838611"/>
            </a:xfrm>
          </p:grpSpPr>
          <p:grpSp>
            <p:nvGrpSpPr>
              <p:cNvPr id="49" name="Group 48">
                <a:extLst>
                  <a:ext uri="{FF2B5EF4-FFF2-40B4-BE49-F238E27FC236}">
                    <a16:creationId xmlns:a16="http://schemas.microsoft.com/office/drawing/2014/main" id="{B04EF650-D749-AE86-B419-967E2C24CA45}"/>
                  </a:ext>
                </a:extLst>
              </p:cNvPr>
              <p:cNvGrpSpPr/>
              <p:nvPr/>
            </p:nvGrpSpPr>
            <p:grpSpPr>
              <a:xfrm>
                <a:off x="532596" y="4003854"/>
                <a:ext cx="5465829" cy="838611"/>
                <a:chOff x="902898" y="1971153"/>
                <a:chExt cx="10386204" cy="979081"/>
              </a:xfrm>
            </p:grpSpPr>
            <p:sp>
              <p:nvSpPr>
                <p:cNvPr id="51" name="Rectangle 50">
                  <a:extLst>
                    <a:ext uri="{FF2B5EF4-FFF2-40B4-BE49-F238E27FC236}">
                      <a16:creationId xmlns:a16="http://schemas.microsoft.com/office/drawing/2014/main" id="{28C5EA54-35F4-D3C0-BE67-DC3DA8F4236F}"/>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28435CD2-ABD4-72AC-D910-BF67A0FE7109}"/>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Light</a:t>
                  </a:r>
                </a:p>
              </p:txBody>
            </p:sp>
            <p:sp>
              <p:nvSpPr>
                <p:cNvPr id="53" name="TextBox 52">
                  <a:extLst>
                    <a:ext uri="{FF2B5EF4-FFF2-40B4-BE49-F238E27FC236}">
                      <a16:creationId xmlns:a16="http://schemas.microsoft.com/office/drawing/2014/main" id="{9DAA6A20-E260-96CF-B56B-C3B662F36E75}"/>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Heavy</a:t>
                  </a:r>
                </a:p>
              </p:txBody>
            </p:sp>
            <p:sp>
              <p:nvSpPr>
                <p:cNvPr id="54" name="TextBox 53">
                  <a:extLst>
                    <a:ext uri="{FF2B5EF4-FFF2-40B4-BE49-F238E27FC236}">
                      <a16:creationId xmlns:a16="http://schemas.microsoft.com/office/drawing/2014/main" id="{DBB82370-3207-0B6A-1B89-2178D5984050}"/>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Traffic level</a:t>
                  </a:r>
                </a:p>
              </p:txBody>
            </p:sp>
          </p:grpSp>
          <p:sp>
            <p:nvSpPr>
              <p:cNvPr id="50" name="TextBox 49">
                <a:extLst>
                  <a:ext uri="{FF2B5EF4-FFF2-40B4-BE49-F238E27FC236}">
                    <a16:creationId xmlns:a16="http://schemas.microsoft.com/office/drawing/2014/main" id="{E1A754A2-B1C9-0A63-7CB7-1193DCCA85BA}"/>
                  </a:ext>
                </a:extLst>
              </p:cNvPr>
              <p:cNvSpPr txBox="1"/>
              <p:nvPr/>
            </p:nvSpPr>
            <p:spPr>
              <a:xfrm>
                <a:off x="528480" y="4575292"/>
                <a:ext cx="5465827"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Less durable than surface dressing, best suited for low-speed/residential roads</a:t>
                </a:r>
              </a:p>
            </p:txBody>
          </p:sp>
        </p:grpSp>
        <p:grpSp>
          <p:nvGrpSpPr>
            <p:cNvPr id="44" name="Group 43">
              <a:extLst>
                <a:ext uri="{FF2B5EF4-FFF2-40B4-BE49-F238E27FC236}">
                  <a16:creationId xmlns:a16="http://schemas.microsoft.com/office/drawing/2014/main" id="{67267519-8EB2-4FEE-F82A-900D771213E9}"/>
                </a:ext>
              </a:extLst>
            </p:cNvPr>
            <p:cNvGrpSpPr/>
            <p:nvPr/>
          </p:nvGrpSpPr>
          <p:grpSpPr>
            <a:xfrm>
              <a:off x="636355" y="4272798"/>
              <a:ext cx="5259493" cy="302494"/>
              <a:chOff x="625401" y="4424932"/>
              <a:chExt cx="5259493" cy="302494"/>
            </a:xfrm>
          </p:grpSpPr>
          <p:sp>
            <p:nvSpPr>
              <p:cNvPr id="45" name="Arrow: Left-Right 44">
                <a:extLst>
                  <a:ext uri="{FF2B5EF4-FFF2-40B4-BE49-F238E27FC236}">
                    <a16:creationId xmlns:a16="http://schemas.microsoft.com/office/drawing/2014/main" id="{EFBC4AB1-5D06-F142-1FA5-3491CBD4D688}"/>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45018D50-A532-AB95-CF47-A7193CDC8C58}"/>
                  </a:ext>
                </a:extLst>
              </p:cNvPr>
              <p:cNvSpPr/>
              <p:nvPr/>
            </p:nvSpPr>
            <p:spPr>
              <a:xfrm>
                <a:off x="955919" y="4514299"/>
                <a:ext cx="2417312" cy="135953"/>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3547BADE-E44D-0C99-7D6E-ECBDAE9CDE56}"/>
                  </a:ext>
                </a:extLst>
              </p:cNvPr>
              <p:cNvSpPr/>
              <p:nvPr/>
            </p:nvSpPr>
            <p:spPr>
              <a:xfrm rot="10800000">
                <a:off x="868544" y="442493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Isosceles Triangle 47">
                <a:extLst>
                  <a:ext uri="{FF2B5EF4-FFF2-40B4-BE49-F238E27FC236}">
                    <a16:creationId xmlns:a16="http://schemas.microsoft.com/office/drawing/2014/main" id="{B936C22B-8D6F-C2F8-2768-87C7F84F4C2C}"/>
                  </a:ext>
                </a:extLst>
              </p:cNvPr>
              <p:cNvSpPr/>
              <p:nvPr/>
            </p:nvSpPr>
            <p:spPr>
              <a:xfrm rot="10800000">
                <a:off x="3284581" y="442493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grpSp>
        <p:nvGrpSpPr>
          <p:cNvPr id="55" name="Group 54">
            <a:extLst>
              <a:ext uri="{FF2B5EF4-FFF2-40B4-BE49-F238E27FC236}">
                <a16:creationId xmlns:a16="http://schemas.microsoft.com/office/drawing/2014/main" id="{95466C97-76D4-C767-34CB-F0105C1B030E}"/>
              </a:ext>
            </a:extLst>
          </p:cNvPr>
          <p:cNvGrpSpPr/>
          <p:nvPr/>
        </p:nvGrpSpPr>
        <p:grpSpPr>
          <a:xfrm>
            <a:off x="927599" y="5520101"/>
            <a:ext cx="5031036" cy="838611"/>
            <a:chOff x="532596" y="4003854"/>
            <a:chExt cx="5465829" cy="838611"/>
          </a:xfrm>
        </p:grpSpPr>
        <p:grpSp>
          <p:nvGrpSpPr>
            <p:cNvPr id="56" name="Group 55">
              <a:extLst>
                <a:ext uri="{FF2B5EF4-FFF2-40B4-BE49-F238E27FC236}">
                  <a16:creationId xmlns:a16="http://schemas.microsoft.com/office/drawing/2014/main" id="{97B91F9C-626D-363D-FE48-13F28FA86455}"/>
                </a:ext>
              </a:extLst>
            </p:cNvPr>
            <p:cNvGrpSpPr/>
            <p:nvPr/>
          </p:nvGrpSpPr>
          <p:grpSpPr>
            <a:xfrm>
              <a:off x="532596" y="4003854"/>
              <a:ext cx="5465829" cy="838611"/>
              <a:chOff x="532596" y="4003854"/>
              <a:chExt cx="5465829" cy="838611"/>
            </a:xfrm>
          </p:grpSpPr>
          <p:grpSp>
            <p:nvGrpSpPr>
              <p:cNvPr id="62" name="Group 61">
                <a:extLst>
                  <a:ext uri="{FF2B5EF4-FFF2-40B4-BE49-F238E27FC236}">
                    <a16:creationId xmlns:a16="http://schemas.microsoft.com/office/drawing/2014/main" id="{F61CD568-6237-7F50-FFB1-DECFB79F2568}"/>
                  </a:ext>
                </a:extLst>
              </p:cNvPr>
              <p:cNvGrpSpPr/>
              <p:nvPr/>
            </p:nvGrpSpPr>
            <p:grpSpPr>
              <a:xfrm>
                <a:off x="532596" y="4003854"/>
                <a:ext cx="5465829" cy="838611"/>
                <a:chOff x="902898" y="1971153"/>
                <a:chExt cx="10386204" cy="979081"/>
              </a:xfrm>
            </p:grpSpPr>
            <p:sp>
              <p:nvSpPr>
                <p:cNvPr id="64" name="Rectangle 63">
                  <a:extLst>
                    <a:ext uri="{FF2B5EF4-FFF2-40B4-BE49-F238E27FC236}">
                      <a16:creationId xmlns:a16="http://schemas.microsoft.com/office/drawing/2014/main" id="{F8132EC4-A3EA-59A8-7667-97AE0542F554}"/>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11F1E274-0E6C-0B65-32B7-E56980CD6BCB}"/>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Crack/pothole</a:t>
                  </a:r>
                </a:p>
              </p:txBody>
            </p:sp>
            <p:sp>
              <p:nvSpPr>
                <p:cNvPr id="66" name="TextBox 65">
                  <a:extLst>
                    <a:ext uri="{FF2B5EF4-FFF2-40B4-BE49-F238E27FC236}">
                      <a16:creationId xmlns:a16="http://schemas.microsoft.com/office/drawing/2014/main" id="{7E02724C-0EA7-8B0C-9AE7-C7375DEBD4E7}"/>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Full road</a:t>
                  </a:r>
                </a:p>
              </p:txBody>
            </p:sp>
            <p:sp>
              <p:nvSpPr>
                <p:cNvPr id="67" name="TextBox 66">
                  <a:extLst>
                    <a:ext uri="{FF2B5EF4-FFF2-40B4-BE49-F238E27FC236}">
                      <a16:creationId xmlns:a16="http://schemas.microsoft.com/office/drawing/2014/main" id="{6AAFC60C-DA28-C455-34C3-6C90C8779B4E}"/>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Size of repair</a:t>
                  </a:r>
                </a:p>
              </p:txBody>
            </p:sp>
          </p:grpSp>
          <p:sp>
            <p:nvSpPr>
              <p:cNvPr id="63" name="TextBox 62">
                <a:extLst>
                  <a:ext uri="{FF2B5EF4-FFF2-40B4-BE49-F238E27FC236}">
                    <a16:creationId xmlns:a16="http://schemas.microsoft.com/office/drawing/2014/main" id="{690D971F-931F-D0C9-3BDC-B20A094EFD27}"/>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Full-width of carriageway and best value over larger distances</a:t>
                </a:r>
              </a:p>
            </p:txBody>
          </p:sp>
        </p:grpSp>
        <p:grpSp>
          <p:nvGrpSpPr>
            <p:cNvPr id="57" name="Group 56">
              <a:extLst>
                <a:ext uri="{FF2B5EF4-FFF2-40B4-BE49-F238E27FC236}">
                  <a16:creationId xmlns:a16="http://schemas.microsoft.com/office/drawing/2014/main" id="{0809C413-1EB9-C991-BD2A-92D19A9B33F5}"/>
                </a:ext>
              </a:extLst>
            </p:cNvPr>
            <p:cNvGrpSpPr/>
            <p:nvPr/>
          </p:nvGrpSpPr>
          <p:grpSpPr>
            <a:xfrm>
              <a:off x="636355" y="4275273"/>
              <a:ext cx="5259493" cy="300019"/>
              <a:chOff x="625401" y="4427407"/>
              <a:chExt cx="5259493" cy="300019"/>
            </a:xfrm>
          </p:grpSpPr>
          <p:sp>
            <p:nvSpPr>
              <p:cNvPr id="58" name="Arrow: Left-Right 57">
                <a:extLst>
                  <a:ext uri="{FF2B5EF4-FFF2-40B4-BE49-F238E27FC236}">
                    <a16:creationId xmlns:a16="http://schemas.microsoft.com/office/drawing/2014/main" id="{D0125FD7-B92E-F109-E0C5-6A4E2E7484B7}"/>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D4618F33-C03D-C56A-0061-464303704F1B}"/>
                  </a:ext>
                </a:extLst>
              </p:cNvPr>
              <p:cNvSpPr/>
              <p:nvPr/>
            </p:nvSpPr>
            <p:spPr>
              <a:xfrm>
                <a:off x="3383145" y="4514300"/>
                <a:ext cx="2191723"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0" name="Isosceles Triangle 59">
                <a:extLst>
                  <a:ext uri="{FF2B5EF4-FFF2-40B4-BE49-F238E27FC236}">
                    <a16:creationId xmlns:a16="http://schemas.microsoft.com/office/drawing/2014/main" id="{E62D37B7-B6D9-4A95-7113-804336FCF466}"/>
                  </a:ext>
                </a:extLst>
              </p:cNvPr>
              <p:cNvSpPr/>
              <p:nvPr/>
            </p:nvSpPr>
            <p:spPr>
              <a:xfrm rot="10800000">
                <a:off x="3299669" y="442740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1" name="Isosceles Triangle 60">
                <a:extLst>
                  <a:ext uri="{FF2B5EF4-FFF2-40B4-BE49-F238E27FC236}">
                    <a16:creationId xmlns:a16="http://schemas.microsoft.com/office/drawing/2014/main" id="{CFD37FFC-810E-F392-FBE2-93888227E4C2}"/>
                  </a:ext>
                </a:extLst>
              </p:cNvPr>
              <p:cNvSpPr/>
              <p:nvPr/>
            </p:nvSpPr>
            <p:spPr>
              <a:xfrm rot="10800000">
                <a:off x="5483657" y="4431226"/>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68" name="Rectangle 67">
            <a:extLst>
              <a:ext uri="{FF2B5EF4-FFF2-40B4-BE49-F238E27FC236}">
                <a16:creationId xmlns:a16="http://schemas.microsoft.com/office/drawing/2014/main" id="{DCE40912-621D-DB0C-CCB4-CEF439A27A8C}"/>
              </a:ext>
            </a:extLst>
          </p:cNvPr>
          <p:cNvSpPr/>
          <p:nvPr/>
        </p:nvSpPr>
        <p:spPr>
          <a:xfrm>
            <a:off x="571481" y="3382256"/>
            <a:ext cx="5708986" cy="304357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68B8276E-F42A-B3E3-A703-BA0E1C3029F5}"/>
              </a:ext>
            </a:extLst>
          </p:cNvPr>
          <p:cNvSpPr/>
          <p:nvPr/>
        </p:nvSpPr>
        <p:spPr>
          <a:xfrm>
            <a:off x="571481" y="6483628"/>
            <a:ext cx="5708986" cy="178103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C649784C-521F-8CBF-00B9-1883ECD90E7B}"/>
              </a:ext>
            </a:extLst>
          </p:cNvPr>
          <p:cNvSpPr txBox="1"/>
          <p:nvPr/>
        </p:nvSpPr>
        <p:spPr>
          <a:xfrm>
            <a:off x="1464132" y="3406634"/>
            <a:ext cx="3929736"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Which roads are suited for this treatment?</a:t>
            </a:r>
            <a:endParaRPr lang="en-GB" sz="1400" b="1" u="sng" noProof="0"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6F0E7933-61F4-73F4-BFB1-F222EACC0D94}"/>
              </a:ext>
            </a:extLst>
          </p:cNvPr>
          <p:cNvSpPr txBox="1"/>
          <p:nvPr/>
        </p:nvSpPr>
        <p:spPr>
          <a:xfrm>
            <a:off x="923962" y="6496548"/>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2" name="Rectangle 71">
            <a:extLst>
              <a:ext uri="{FF2B5EF4-FFF2-40B4-BE49-F238E27FC236}">
                <a16:creationId xmlns:a16="http://schemas.microsoft.com/office/drawing/2014/main" id="{3046AF75-FEE9-59B6-0A8F-3027F872BC27}"/>
              </a:ext>
            </a:extLst>
          </p:cNvPr>
          <p:cNvSpPr/>
          <p:nvPr/>
        </p:nvSpPr>
        <p:spPr>
          <a:xfrm>
            <a:off x="5123919" y="839200"/>
            <a:ext cx="1158057" cy="44721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bg2"/>
                </a:solidFill>
                <a:latin typeface="Arial" panose="020B0604020202020204" pitchFamily="34" charset="0"/>
                <a:cs typeface="Arial" panose="020B0604020202020204" pitchFamily="34" charset="0"/>
              </a:rPr>
              <a:t>£5-8 per m2</a:t>
            </a:r>
          </a:p>
        </p:txBody>
      </p:sp>
      <p:sp>
        <p:nvSpPr>
          <p:cNvPr id="73" name="Rectangle 72">
            <a:extLst>
              <a:ext uri="{FF2B5EF4-FFF2-40B4-BE49-F238E27FC236}">
                <a16:creationId xmlns:a16="http://schemas.microsoft.com/office/drawing/2014/main" id="{CF6C2741-0146-19B0-C1AB-14F126526670}"/>
              </a:ext>
            </a:extLst>
          </p:cNvPr>
          <p:cNvSpPr/>
          <p:nvPr/>
        </p:nvSpPr>
        <p:spPr>
          <a:xfrm>
            <a:off x="923962" y="6760669"/>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AC75EEE6-D5E4-1F30-7915-13CFA26C4310}"/>
              </a:ext>
            </a:extLst>
          </p:cNvPr>
          <p:cNvSpPr/>
          <p:nvPr/>
        </p:nvSpPr>
        <p:spPr>
          <a:xfrm>
            <a:off x="1952985" y="6760669"/>
            <a:ext cx="4005649"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Treatment sets very quickly so road can be reopened for traffic within 30-60 minutes</a:t>
            </a:r>
            <a:endParaRPr lang="en-GB" sz="1200" noProof="0" dirty="0">
              <a:solidFill>
                <a:schemeClr val="tx1"/>
              </a:solidFill>
              <a:latin typeface="Arial" panose="020B0604020202020204" pitchFamily="34" charset="0"/>
              <a:cs typeface="Arial" panose="020B0604020202020204" pitchFamily="34" charset="0"/>
            </a:endParaRPr>
          </a:p>
        </p:txBody>
      </p:sp>
      <p:sp>
        <p:nvSpPr>
          <p:cNvPr id="75" name="Rectangle 74">
            <a:extLst>
              <a:ext uri="{FF2B5EF4-FFF2-40B4-BE49-F238E27FC236}">
                <a16:creationId xmlns:a16="http://schemas.microsoft.com/office/drawing/2014/main" id="{C9609F9B-517E-24D6-FDFE-9C0C3C8B0A69}"/>
              </a:ext>
            </a:extLst>
          </p:cNvPr>
          <p:cNvSpPr/>
          <p:nvPr/>
        </p:nvSpPr>
        <p:spPr>
          <a:xfrm>
            <a:off x="923962" y="7243855"/>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EF407236-1F97-3B40-5B62-E1C136169663}"/>
              </a:ext>
            </a:extLst>
          </p:cNvPr>
          <p:cNvSpPr/>
          <p:nvPr/>
        </p:nvSpPr>
        <p:spPr>
          <a:xfrm>
            <a:off x="1959821" y="7243855"/>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Low emissions as layer of material is thin and laid cold.</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8BD136BB-9305-F2C9-8A43-84B776FDA15F}"/>
              </a:ext>
            </a:extLst>
          </p:cNvPr>
          <p:cNvSpPr/>
          <p:nvPr/>
        </p:nvSpPr>
        <p:spPr>
          <a:xfrm>
            <a:off x="930798" y="7727041"/>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2832CE21-EAD9-C651-14BE-3B871D68362E}"/>
              </a:ext>
            </a:extLst>
          </p:cNvPr>
          <p:cNvSpPr/>
          <p:nvPr/>
        </p:nvSpPr>
        <p:spPr>
          <a:xfrm>
            <a:off x="1966657" y="7727041"/>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Needs dry weather during application.</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3BF94E73-55B0-924A-4A77-B8E4B0EE0068}"/>
              </a:ext>
            </a:extLst>
          </p:cNvPr>
          <p:cNvSpPr/>
          <p:nvPr/>
        </p:nvSpPr>
        <p:spPr>
          <a:xfrm>
            <a:off x="571481" y="841741"/>
            <a:ext cx="4512583"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Micro Asphalt</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22067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E3D38-5D7B-3F47-2C01-3C0432AEE03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41E264E-6112-0A6F-D490-3CEA5B56D655}"/>
              </a:ext>
            </a:extLst>
          </p:cNvPr>
          <p:cNvSpPr/>
          <p:nvPr/>
        </p:nvSpPr>
        <p:spPr>
          <a:xfrm>
            <a:off x="1604678" y="1316735"/>
            <a:ext cx="4675789" cy="662160"/>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dirty="0">
                <a:solidFill>
                  <a:srgbClr val="333332"/>
                </a:solidFill>
                <a:latin typeface="Arial" panose="020B0604020202020204" pitchFamily="34" charset="0"/>
                <a:cs typeface="Arial" panose="020B0604020202020204" pitchFamily="34" charset="0"/>
              </a:rPr>
              <a:t>I</a:t>
            </a:r>
            <a:r>
              <a:rPr lang="en-US" sz="1200" kern="1200" dirty="0">
                <a:solidFill>
                  <a:srgbClr val="333332"/>
                </a:solidFill>
                <a:effectLst/>
                <a:latin typeface="Arial" panose="020B0604020202020204" pitchFamily="34" charset="0"/>
                <a:cs typeface="Arial" panose="020B0604020202020204" pitchFamily="34" charset="0"/>
              </a:rPr>
              <a:t>nvolves spraying a sticky bitumen binder onto the road, before a layer of stone chippings is rolled in. This seals the road surface to prevent water getting into cracks and causing damage. </a:t>
            </a:r>
          </a:p>
        </p:txBody>
      </p:sp>
      <p:sp>
        <p:nvSpPr>
          <p:cNvPr id="8" name="Rectangle 7">
            <a:extLst>
              <a:ext uri="{FF2B5EF4-FFF2-40B4-BE49-F238E27FC236}">
                <a16:creationId xmlns:a16="http://schemas.microsoft.com/office/drawing/2014/main" id="{D104C54D-D0BF-8A7F-6F4B-C67506979D4A}"/>
              </a:ext>
            </a:extLst>
          </p:cNvPr>
          <p:cNvSpPr/>
          <p:nvPr/>
        </p:nvSpPr>
        <p:spPr>
          <a:xfrm>
            <a:off x="577533" y="1316735"/>
            <a:ext cx="1033197" cy="662160"/>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01699B8B-F21C-FA2E-4BD4-61B0C0CCB808}"/>
              </a:ext>
            </a:extLst>
          </p:cNvPr>
          <p:cNvGrpSpPr/>
          <p:nvPr/>
        </p:nvGrpSpPr>
        <p:grpSpPr>
          <a:xfrm>
            <a:off x="930798" y="3783435"/>
            <a:ext cx="5031036" cy="838611"/>
            <a:chOff x="532596" y="4003854"/>
            <a:chExt cx="5465829" cy="838611"/>
          </a:xfrm>
        </p:grpSpPr>
        <p:grpSp>
          <p:nvGrpSpPr>
            <p:cNvPr id="26" name="Group 25">
              <a:extLst>
                <a:ext uri="{FF2B5EF4-FFF2-40B4-BE49-F238E27FC236}">
                  <a16:creationId xmlns:a16="http://schemas.microsoft.com/office/drawing/2014/main" id="{CF2FF64E-3C94-3429-FEAA-A591AE279A40}"/>
                </a:ext>
              </a:extLst>
            </p:cNvPr>
            <p:cNvGrpSpPr/>
            <p:nvPr/>
          </p:nvGrpSpPr>
          <p:grpSpPr>
            <a:xfrm>
              <a:off x="532596" y="4003854"/>
              <a:ext cx="5465829" cy="838611"/>
              <a:chOff x="532596" y="4003854"/>
              <a:chExt cx="5465829" cy="838611"/>
            </a:xfrm>
          </p:grpSpPr>
          <p:grpSp>
            <p:nvGrpSpPr>
              <p:cNvPr id="32" name="Group 31">
                <a:extLst>
                  <a:ext uri="{FF2B5EF4-FFF2-40B4-BE49-F238E27FC236}">
                    <a16:creationId xmlns:a16="http://schemas.microsoft.com/office/drawing/2014/main" id="{18DCE9F5-E82A-0438-8422-10278EE0954A}"/>
                  </a:ext>
                </a:extLst>
              </p:cNvPr>
              <p:cNvGrpSpPr/>
              <p:nvPr/>
            </p:nvGrpSpPr>
            <p:grpSpPr>
              <a:xfrm>
                <a:off x="532596" y="4003854"/>
                <a:ext cx="5465829" cy="838611"/>
                <a:chOff x="902898" y="1971153"/>
                <a:chExt cx="10386204" cy="979081"/>
              </a:xfrm>
            </p:grpSpPr>
            <p:sp>
              <p:nvSpPr>
                <p:cNvPr id="34" name="Rectangle 33">
                  <a:extLst>
                    <a:ext uri="{FF2B5EF4-FFF2-40B4-BE49-F238E27FC236}">
                      <a16:creationId xmlns:a16="http://schemas.microsoft.com/office/drawing/2014/main" id="{066127AE-B43A-9949-A059-D2CD0DAC1C53}"/>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8B660F7F-5CEF-E350-F1AA-2A7D8C4D15A7}"/>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New road surface</a:t>
                  </a:r>
                </a:p>
              </p:txBody>
            </p:sp>
            <p:sp>
              <p:nvSpPr>
                <p:cNvPr id="36" name="TextBox 35">
                  <a:extLst>
                    <a:ext uri="{FF2B5EF4-FFF2-40B4-BE49-F238E27FC236}">
                      <a16:creationId xmlns:a16="http://schemas.microsoft.com/office/drawing/2014/main" id="{E1E9B37E-3C1E-236A-93D4-0E847273401E}"/>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Life-expired</a:t>
                  </a:r>
                  <a:r>
                    <a:rPr lang="en-GB" sz="1100" b="1" noProof="0">
                      <a:latin typeface="Arial" panose="020B0604020202020204" pitchFamily="34" charset="0"/>
                      <a:cs typeface="Arial" panose="020B0604020202020204" pitchFamily="34" charset="0"/>
                    </a:rPr>
                    <a:t> </a:t>
                  </a:r>
                  <a:r>
                    <a:rPr lang="en-GB" sz="1100" i="1" noProof="0">
                      <a:latin typeface="Arial" panose="020B0604020202020204" pitchFamily="34" charset="0"/>
                      <a:cs typeface="Arial" panose="020B0604020202020204" pitchFamily="34" charset="0"/>
                    </a:rPr>
                    <a:t>road</a:t>
                  </a:r>
                </a:p>
              </p:txBody>
            </p:sp>
            <p:sp>
              <p:nvSpPr>
                <p:cNvPr id="37" name="TextBox 36">
                  <a:extLst>
                    <a:ext uri="{FF2B5EF4-FFF2-40B4-BE49-F238E27FC236}">
                      <a16:creationId xmlns:a16="http://schemas.microsoft.com/office/drawing/2014/main" id="{D044F011-D6BB-C74C-BDCD-79C2A17AA93B}"/>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dirty="0">
                      <a:latin typeface="Arial" panose="020B0604020202020204" pitchFamily="34" charset="0"/>
                      <a:cs typeface="Arial" panose="020B0604020202020204" pitchFamily="34" charset="0"/>
                    </a:rPr>
                    <a:t>Highway condition</a:t>
                  </a:r>
                </a:p>
              </p:txBody>
            </p:sp>
          </p:grpSp>
          <p:sp>
            <p:nvSpPr>
              <p:cNvPr id="33" name="TextBox 32">
                <a:extLst>
                  <a:ext uri="{FF2B5EF4-FFF2-40B4-BE49-F238E27FC236}">
                    <a16:creationId xmlns:a16="http://schemas.microsoft.com/office/drawing/2014/main" id="{32138267-7135-22EB-196B-1CEA3E11C856}"/>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Structurally sound, with early signs of defect</a:t>
                </a:r>
              </a:p>
            </p:txBody>
          </p:sp>
        </p:grpSp>
        <p:grpSp>
          <p:nvGrpSpPr>
            <p:cNvPr id="27" name="Group 26">
              <a:extLst>
                <a:ext uri="{FF2B5EF4-FFF2-40B4-BE49-F238E27FC236}">
                  <a16:creationId xmlns:a16="http://schemas.microsoft.com/office/drawing/2014/main" id="{A9D2DF3B-7D4E-CBAC-1CD3-FF87081F4C3F}"/>
                </a:ext>
              </a:extLst>
            </p:cNvPr>
            <p:cNvGrpSpPr/>
            <p:nvPr/>
          </p:nvGrpSpPr>
          <p:grpSpPr>
            <a:xfrm>
              <a:off x="636355" y="4271025"/>
              <a:ext cx="5259493" cy="304267"/>
              <a:chOff x="625401" y="4423159"/>
              <a:chExt cx="5259493" cy="304267"/>
            </a:xfrm>
          </p:grpSpPr>
          <p:sp>
            <p:nvSpPr>
              <p:cNvPr id="28" name="Arrow: Left-Right 27">
                <a:extLst>
                  <a:ext uri="{FF2B5EF4-FFF2-40B4-BE49-F238E27FC236}">
                    <a16:creationId xmlns:a16="http://schemas.microsoft.com/office/drawing/2014/main" id="{F4A5352F-736F-15AF-3B8C-3F5536F69D5C}"/>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953A79FF-3CDD-93B2-B0F3-FEB8E74F7863}"/>
                  </a:ext>
                </a:extLst>
              </p:cNvPr>
              <p:cNvSpPr/>
              <p:nvPr/>
            </p:nvSpPr>
            <p:spPr>
              <a:xfrm>
                <a:off x="1726410" y="4514300"/>
                <a:ext cx="1352387"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Isosceles Triangle 29">
                <a:extLst>
                  <a:ext uri="{FF2B5EF4-FFF2-40B4-BE49-F238E27FC236}">
                    <a16:creationId xmlns:a16="http://schemas.microsoft.com/office/drawing/2014/main" id="{F665EED0-2F76-0C84-1905-2D4CDF4F21A9}"/>
                  </a:ext>
                </a:extLst>
              </p:cNvPr>
              <p:cNvSpPr/>
              <p:nvPr/>
            </p:nvSpPr>
            <p:spPr>
              <a:xfrm rot="10800000">
                <a:off x="1638398" y="442804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Isosceles Triangle 30">
                <a:extLst>
                  <a:ext uri="{FF2B5EF4-FFF2-40B4-BE49-F238E27FC236}">
                    <a16:creationId xmlns:a16="http://schemas.microsoft.com/office/drawing/2014/main" id="{FAACAE8F-836D-2938-A990-3FB7835EA27B}"/>
                  </a:ext>
                </a:extLst>
              </p:cNvPr>
              <p:cNvSpPr/>
              <p:nvPr/>
            </p:nvSpPr>
            <p:spPr>
              <a:xfrm rot="10800000">
                <a:off x="2990785" y="4423159"/>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38" name="Rectangle 37">
            <a:extLst>
              <a:ext uri="{FF2B5EF4-FFF2-40B4-BE49-F238E27FC236}">
                <a16:creationId xmlns:a16="http://schemas.microsoft.com/office/drawing/2014/main" id="{7AAB3422-517C-96C9-A7E7-C1A37ADE9B52}"/>
              </a:ext>
            </a:extLst>
          </p:cNvPr>
          <p:cNvSpPr/>
          <p:nvPr/>
        </p:nvSpPr>
        <p:spPr>
          <a:xfrm>
            <a:off x="1604678" y="2025650"/>
            <a:ext cx="4675790" cy="608092"/>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noProof="0" dirty="0">
                <a:solidFill>
                  <a:schemeClr val="tx1"/>
                </a:solidFill>
                <a:latin typeface="Arial" panose="020B0604020202020204" pitchFamily="34" charset="0"/>
                <a:cs typeface="Arial" panose="020B0604020202020204" pitchFamily="34" charset="0"/>
              </a:rPr>
              <a:t>Can restore a road to near-new condition, extending its life by up to 10 years. It is also relatively cheap and quick to deliver, at 5x cheaper than resurfacing and 1km covered in 2 hours. </a:t>
            </a:r>
          </a:p>
        </p:txBody>
      </p:sp>
      <p:sp>
        <p:nvSpPr>
          <p:cNvPr id="39" name="Rectangle 38">
            <a:extLst>
              <a:ext uri="{FF2B5EF4-FFF2-40B4-BE49-F238E27FC236}">
                <a16:creationId xmlns:a16="http://schemas.microsoft.com/office/drawing/2014/main" id="{9A6FA26F-A218-BA5A-B816-FB9254DFB507}"/>
              </a:ext>
            </a:extLst>
          </p:cNvPr>
          <p:cNvSpPr/>
          <p:nvPr/>
        </p:nvSpPr>
        <p:spPr>
          <a:xfrm>
            <a:off x="571481" y="2024590"/>
            <a:ext cx="1033197" cy="612000"/>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FFE86A58-E433-C891-6B1D-B11388237CC1}"/>
              </a:ext>
            </a:extLst>
          </p:cNvPr>
          <p:cNvSpPr/>
          <p:nvPr/>
        </p:nvSpPr>
        <p:spPr>
          <a:xfrm>
            <a:off x="1604677" y="2694387"/>
            <a:ext cx="4675790" cy="75783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Mid-life treatment for all types of road (urban/rural) and traffic-levels (heavy/light) that are structurally sound but have early signs of defect. May be challenges in very-urban settings, due to chippings being flicked up when speed limit is exceeded.</a:t>
            </a:r>
          </a:p>
        </p:txBody>
      </p:sp>
      <p:sp>
        <p:nvSpPr>
          <p:cNvPr id="41" name="Rectangle 40">
            <a:extLst>
              <a:ext uri="{FF2B5EF4-FFF2-40B4-BE49-F238E27FC236}">
                <a16:creationId xmlns:a16="http://schemas.microsoft.com/office/drawing/2014/main" id="{DD2FC973-C5C1-1FAA-329D-2A9D9873EAC0}"/>
              </a:ext>
            </a:extLst>
          </p:cNvPr>
          <p:cNvSpPr/>
          <p:nvPr/>
        </p:nvSpPr>
        <p:spPr>
          <a:xfrm>
            <a:off x="575655" y="2694387"/>
            <a:ext cx="1029023" cy="757836"/>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grpSp>
        <p:nvGrpSpPr>
          <p:cNvPr id="42" name="Group 41">
            <a:extLst>
              <a:ext uri="{FF2B5EF4-FFF2-40B4-BE49-F238E27FC236}">
                <a16:creationId xmlns:a16="http://schemas.microsoft.com/office/drawing/2014/main" id="{F5CB5539-D676-77D8-E909-4D020E02031E}"/>
              </a:ext>
            </a:extLst>
          </p:cNvPr>
          <p:cNvGrpSpPr/>
          <p:nvPr/>
        </p:nvGrpSpPr>
        <p:grpSpPr>
          <a:xfrm>
            <a:off x="927599" y="4712597"/>
            <a:ext cx="5034825" cy="838611"/>
            <a:chOff x="528480" y="4003854"/>
            <a:chExt cx="5469945" cy="838611"/>
          </a:xfrm>
        </p:grpSpPr>
        <p:grpSp>
          <p:nvGrpSpPr>
            <p:cNvPr id="43" name="Group 42">
              <a:extLst>
                <a:ext uri="{FF2B5EF4-FFF2-40B4-BE49-F238E27FC236}">
                  <a16:creationId xmlns:a16="http://schemas.microsoft.com/office/drawing/2014/main" id="{648C8305-251B-CB23-0F1C-31F526CC9462}"/>
                </a:ext>
              </a:extLst>
            </p:cNvPr>
            <p:cNvGrpSpPr/>
            <p:nvPr/>
          </p:nvGrpSpPr>
          <p:grpSpPr>
            <a:xfrm>
              <a:off x="528480" y="4003854"/>
              <a:ext cx="5469945" cy="838611"/>
              <a:chOff x="528480" y="4003854"/>
              <a:chExt cx="5469945" cy="838611"/>
            </a:xfrm>
          </p:grpSpPr>
          <p:grpSp>
            <p:nvGrpSpPr>
              <p:cNvPr id="49" name="Group 48">
                <a:extLst>
                  <a:ext uri="{FF2B5EF4-FFF2-40B4-BE49-F238E27FC236}">
                    <a16:creationId xmlns:a16="http://schemas.microsoft.com/office/drawing/2014/main" id="{CA1526ED-5D2B-F911-4697-69AF8336AA48}"/>
                  </a:ext>
                </a:extLst>
              </p:cNvPr>
              <p:cNvGrpSpPr/>
              <p:nvPr/>
            </p:nvGrpSpPr>
            <p:grpSpPr>
              <a:xfrm>
                <a:off x="532596" y="4003854"/>
                <a:ext cx="5465829" cy="838611"/>
                <a:chOff x="902898" y="1971153"/>
                <a:chExt cx="10386204" cy="979081"/>
              </a:xfrm>
            </p:grpSpPr>
            <p:sp>
              <p:nvSpPr>
                <p:cNvPr id="51" name="Rectangle 50">
                  <a:extLst>
                    <a:ext uri="{FF2B5EF4-FFF2-40B4-BE49-F238E27FC236}">
                      <a16:creationId xmlns:a16="http://schemas.microsoft.com/office/drawing/2014/main" id="{A65BD49E-4A9A-6BCD-F0A5-806FC9D785C5}"/>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4FEDFA9B-17BD-9652-07C7-6B6D2A0B0CF8}"/>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Light</a:t>
                  </a:r>
                </a:p>
              </p:txBody>
            </p:sp>
            <p:sp>
              <p:nvSpPr>
                <p:cNvPr id="53" name="TextBox 52">
                  <a:extLst>
                    <a:ext uri="{FF2B5EF4-FFF2-40B4-BE49-F238E27FC236}">
                      <a16:creationId xmlns:a16="http://schemas.microsoft.com/office/drawing/2014/main" id="{79EDBF52-76D1-4317-0AAA-0D77642431CD}"/>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Heavy</a:t>
                  </a:r>
                </a:p>
              </p:txBody>
            </p:sp>
            <p:sp>
              <p:nvSpPr>
                <p:cNvPr id="54" name="TextBox 53">
                  <a:extLst>
                    <a:ext uri="{FF2B5EF4-FFF2-40B4-BE49-F238E27FC236}">
                      <a16:creationId xmlns:a16="http://schemas.microsoft.com/office/drawing/2014/main" id="{B2861A5F-6927-D4E9-83B8-C23A7F934FEB}"/>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Traffic level</a:t>
                  </a:r>
                </a:p>
              </p:txBody>
            </p:sp>
          </p:grpSp>
          <p:sp>
            <p:nvSpPr>
              <p:cNvPr id="50" name="TextBox 49">
                <a:extLst>
                  <a:ext uri="{FF2B5EF4-FFF2-40B4-BE49-F238E27FC236}">
                    <a16:creationId xmlns:a16="http://schemas.microsoft.com/office/drawing/2014/main" id="{EF735A46-788B-F135-0B05-377E4937BF91}"/>
                  </a:ext>
                </a:extLst>
              </p:cNvPr>
              <p:cNvSpPr txBox="1"/>
              <p:nvPr/>
            </p:nvSpPr>
            <p:spPr>
              <a:xfrm>
                <a:off x="528480" y="4575292"/>
                <a:ext cx="5465827"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All traffic levels</a:t>
                </a:r>
              </a:p>
            </p:txBody>
          </p:sp>
        </p:grpSp>
        <p:grpSp>
          <p:nvGrpSpPr>
            <p:cNvPr id="44" name="Group 43">
              <a:extLst>
                <a:ext uri="{FF2B5EF4-FFF2-40B4-BE49-F238E27FC236}">
                  <a16:creationId xmlns:a16="http://schemas.microsoft.com/office/drawing/2014/main" id="{94120A25-7169-F1DE-7375-2748C80516F3}"/>
                </a:ext>
              </a:extLst>
            </p:cNvPr>
            <p:cNvGrpSpPr/>
            <p:nvPr/>
          </p:nvGrpSpPr>
          <p:grpSpPr>
            <a:xfrm>
              <a:off x="636355" y="4258904"/>
              <a:ext cx="5259493" cy="316388"/>
              <a:chOff x="625401" y="4411038"/>
              <a:chExt cx="5259493" cy="316388"/>
            </a:xfrm>
          </p:grpSpPr>
          <p:sp>
            <p:nvSpPr>
              <p:cNvPr id="45" name="Arrow: Left-Right 44">
                <a:extLst>
                  <a:ext uri="{FF2B5EF4-FFF2-40B4-BE49-F238E27FC236}">
                    <a16:creationId xmlns:a16="http://schemas.microsoft.com/office/drawing/2014/main" id="{EEA777B6-54C8-5CA2-E3A5-2A31158A640A}"/>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16547CA9-074E-FD47-94C9-54A1D8A620A0}"/>
                  </a:ext>
                </a:extLst>
              </p:cNvPr>
              <p:cNvSpPr/>
              <p:nvPr/>
            </p:nvSpPr>
            <p:spPr>
              <a:xfrm>
                <a:off x="955056" y="4514299"/>
                <a:ext cx="4615696" cy="136800"/>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2F896892-16CB-6E85-0076-054B0929E7A4}"/>
                  </a:ext>
                </a:extLst>
              </p:cNvPr>
              <p:cNvSpPr/>
              <p:nvPr/>
            </p:nvSpPr>
            <p:spPr>
              <a:xfrm rot="10800000">
                <a:off x="867044" y="4411038"/>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Isosceles Triangle 47">
                <a:extLst>
                  <a:ext uri="{FF2B5EF4-FFF2-40B4-BE49-F238E27FC236}">
                    <a16:creationId xmlns:a16="http://schemas.microsoft.com/office/drawing/2014/main" id="{7DB3E172-7745-E78B-9811-5258A769AC2A}"/>
                  </a:ext>
                </a:extLst>
              </p:cNvPr>
              <p:cNvSpPr/>
              <p:nvPr/>
            </p:nvSpPr>
            <p:spPr>
              <a:xfrm rot="10800000">
                <a:off x="5479479" y="4415285"/>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grpSp>
        <p:nvGrpSpPr>
          <p:cNvPr id="55" name="Group 54">
            <a:extLst>
              <a:ext uri="{FF2B5EF4-FFF2-40B4-BE49-F238E27FC236}">
                <a16:creationId xmlns:a16="http://schemas.microsoft.com/office/drawing/2014/main" id="{543A1F63-690E-5DC0-B87D-A8CB0FE2E9ED}"/>
              </a:ext>
            </a:extLst>
          </p:cNvPr>
          <p:cNvGrpSpPr/>
          <p:nvPr/>
        </p:nvGrpSpPr>
        <p:grpSpPr>
          <a:xfrm>
            <a:off x="927599" y="5635763"/>
            <a:ext cx="5031036" cy="838611"/>
            <a:chOff x="532596" y="4003854"/>
            <a:chExt cx="5465829" cy="838611"/>
          </a:xfrm>
        </p:grpSpPr>
        <p:grpSp>
          <p:nvGrpSpPr>
            <p:cNvPr id="56" name="Group 55">
              <a:extLst>
                <a:ext uri="{FF2B5EF4-FFF2-40B4-BE49-F238E27FC236}">
                  <a16:creationId xmlns:a16="http://schemas.microsoft.com/office/drawing/2014/main" id="{CF42E669-A479-3BA0-4C27-4259D72B617F}"/>
                </a:ext>
              </a:extLst>
            </p:cNvPr>
            <p:cNvGrpSpPr/>
            <p:nvPr/>
          </p:nvGrpSpPr>
          <p:grpSpPr>
            <a:xfrm>
              <a:off x="532596" y="4003854"/>
              <a:ext cx="5465829" cy="838611"/>
              <a:chOff x="532596" y="4003854"/>
              <a:chExt cx="5465829" cy="838611"/>
            </a:xfrm>
          </p:grpSpPr>
          <p:grpSp>
            <p:nvGrpSpPr>
              <p:cNvPr id="62" name="Group 61">
                <a:extLst>
                  <a:ext uri="{FF2B5EF4-FFF2-40B4-BE49-F238E27FC236}">
                    <a16:creationId xmlns:a16="http://schemas.microsoft.com/office/drawing/2014/main" id="{1C1B3AC0-2BA0-25B2-A49D-F51C89B86C47}"/>
                  </a:ext>
                </a:extLst>
              </p:cNvPr>
              <p:cNvGrpSpPr/>
              <p:nvPr/>
            </p:nvGrpSpPr>
            <p:grpSpPr>
              <a:xfrm>
                <a:off x="532596" y="4003854"/>
                <a:ext cx="5465829" cy="838611"/>
                <a:chOff x="902898" y="1971153"/>
                <a:chExt cx="10386204" cy="979081"/>
              </a:xfrm>
            </p:grpSpPr>
            <p:sp>
              <p:nvSpPr>
                <p:cNvPr id="64" name="Rectangle 63">
                  <a:extLst>
                    <a:ext uri="{FF2B5EF4-FFF2-40B4-BE49-F238E27FC236}">
                      <a16:creationId xmlns:a16="http://schemas.microsoft.com/office/drawing/2014/main" id="{36838D85-BCD7-BAB2-ABB2-12AF28E307A0}"/>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5287C52E-31A5-E62F-4553-145221D871F0}"/>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Crack/pothole</a:t>
                  </a:r>
                </a:p>
              </p:txBody>
            </p:sp>
            <p:sp>
              <p:nvSpPr>
                <p:cNvPr id="66" name="TextBox 65">
                  <a:extLst>
                    <a:ext uri="{FF2B5EF4-FFF2-40B4-BE49-F238E27FC236}">
                      <a16:creationId xmlns:a16="http://schemas.microsoft.com/office/drawing/2014/main" id="{FC57440B-3EBB-354C-0F00-E2917CFFCC45}"/>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Full road</a:t>
                  </a:r>
                </a:p>
              </p:txBody>
            </p:sp>
            <p:sp>
              <p:nvSpPr>
                <p:cNvPr id="67" name="TextBox 66">
                  <a:extLst>
                    <a:ext uri="{FF2B5EF4-FFF2-40B4-BE49-F238E27FC236}">
                      <a16:creationId xmlns:a16="http://schemas.microsoft.com/office/drawing/2014/main" id="{EB9B93E4-1FCD-0135-8B14-23F93711F341}"/>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Size of repair</a:t>
                  </a:r>
                </a:p>
              </p:txBody>
            </p:sp>
          </p:grpSp>
          <p:sp>
            <p:nvSpPr>
              <p:cNvPr id="63" name="TextBox 62">
                <a:extLst>
                  <a:ext uri="{FF2B5EF4-FFF2-40B4-BE49-F238E27FC236}">
                    <a16:creationId xmlns:a16="http://schemas.microsoft.com/office/drawing/2014/main" id="{1D859AC8-1087-7801-85C3-9FA04A5E56A8}"/>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Full-width of carriageway and best value over larger distances</a:t>
                </a:r>
              </a:p>
            </p:txBody>
          </p:sp>
        </p:grpSp>
        <p:grpSp>
          <p:nvGrpSpPr>
            <p:cNvPr id="57" name="Group 56">
              <a:extLst>
                <a:ext uri="{FF2B5EF4-FFF2-40B4-BE49-F238E27FC236}">
                  <a16:creationId xmlns:a16="http://schemas.microsoft.com/office/drawing/2014/main" id="{F5AD2C35-7557-BDCE-C675-1096BA237691}"/>
                </a:ext>
              </a:extLst>
            </p:cNvPr>
            <p:cNvGrpSpPr/>
            <p:nvPr/>
          </p:nvGrpSpPr>
          <p:grpSpPr>
            <a:xfrm>
              <a:off x="636355" y="4275273"/>
              <a:ext cx="5259493" cy="300019"/>
              <a:chOff x="625401" y="4427407"/>
              <a:chExt cx="5259493" cy="300019"/>
            </a:xfrm>
          </p:grpSpPr>
          <p:sp>
            <p:nvSpPr>
              <p:cNvPr id="58" name="Arrow: Left-Right 57">
                <a:extLst>
                  <a:ext uri="{FF2B5EF4-FFF2-40B4-BE49-F238E27FC236}">
                    <a16:creationId xmlns:a16="http://schemas.microsoft.com/office/drawing/2014/main" id="{86404EEE-D7B3-82E2-6CD2-651AFA3BEC4A}"/>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474B5FB2-1688-7AFA-02EB-50F48EB462D5}"/>
                  </a:ext>
                </a:extLst>
              </p:cNvPr>
              <p:cNvSpPr/>
              <p:nvPr/>
            </p:nvSpPr>
            <p:spPr>
              <a:xfrm>
                <a:off x="3383146" y="4514300"/>
                <a:ext cx="2177514"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0" name="Isosceles Triangle 59">
                <a:extLst>
                  <a:ext uri="{FF2B5EF4-FFF2-40B4-BE49-F238E27FC236}">
                    <a16:creationId xmlns:a16="http://schemas.microsoft.com/office/drawing/2014/main" id="{E02A5D28-7239-131A-79E5-B7F3EFE4BBC3}"/>
                  </a:ext>
                </a:extLst>
              </p:cNvPr>
              <p:cNvSpPr/>
              <p:nvPr/>
            </p:nvSpPr>
            <p:spPr>
              <a:xfrm rot="10800000">
                <a:off x="3299669" y="442740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1" name="Isosceles Triangle 60">
                <a:extLst>
                  <a:ext uri="{FF2B5EF4-FFF2-40B4-BE49-F238E27FC236}">
                    <a16:creationId xmlns:a16="http://schemas.microsoft.com/office/drawing/2014/main" id="{0F4FF6B1-C88B-C748-6920-2AF52BFD6761}"/>
                  </a:ext>
                </a:extLst>
              </p:cNvPr>
              <p:cNvSpPr/>
              <p:nvPr/>
            </p:nvSpPr>
            <p:spPr>
              <a:xfrm rot="10800000">
                <a:off x="5468113" y="442864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68" name="Rectangle 67">
            <a:extLst>
              <a:ext uri="{FF2B5EF4-FFF2-40B4-BE49-F238E27FC236}">
                <a16:creationId xmlns:a16="http://schemas.microsoft.com/office/drawing/2014/main" id="{E8AD4C30-C71F-105A-63D4-AA3085AF690B}"/>
              </a:ext>
            </a:extLst>
          </p:cNvPr>
          <p:cNvSpPr/>
          <p:nvPr/>
        </p:nvSpPr>
        <p:spPr>
          <a:xfrm>
            <a:off x="571481" y="3497918"/>
            <a:ext cx="5708986" cy="304357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20E3A893-DB7A-DD8C-12DC-8DA191A9788E}"/>
              </a:ext>
            </a:extLst>
          </p:cNvPr>
          <p:cNvSpPr/>
          <p:nvPr/>
        </p:nvSpPr>
        <p:spPr>
          <a:xfrm>
            <a:off x="574507" y="6602137"/>
            <a:ext cx="5708986" cy="1778440"/>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66BC59F2-7975-4D89-406D-F0629CC916C2}"/>
              </a:ext>
            </a:extLst>
          </p:cNvPr>
          <p:cNvSpPr txBox="1"/>
          <p:nvPr/>
        </p:nvSpPr>
        <p:spPr>
          <a:xfrm>
            <a:off x="1464132" y="3522296"/>
            <a:ext cx="3929736"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Which roads are suited for this treatment?</a:t>
            </a:r>
            <a:endParaRPr lang="en-GB" sz="1400" b="1" u="sng" noProof="0"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9E8F5E06-AF77-2B6A-D537-1CECFF60C659}"/>
              </a:ext>
            </a:extLst>
          </p:cNvPr>
          <p:cNvSpPr txBox="1"/>
          <p:nvPr/>
        </p:nvSpPr>
        <p:spPr>
          <a:xfrm>
            <a:off x="926988" y="6635323"/>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2" name="Rectangle 71">
            <a:extLst>
              <a:ext uri="{FF2B5EF4-FFF2-40B4-BE49-F238E27FC236}">
                <a16:creationId xmlns:a16="http://schemas.microsoft.com/office/drawing/2014/main" id="{567EE9EE-443F-E1C4-85F7-FF1AE193A251}"/>
              </a:ext>
            </a:extLst>
          </p:cNvPr>
          <p:cNvSpPr/>
          <p:nvPr/>
        </p:nvSpPr>
        <p:spPr>
          <a:xfrm>
            <a:off x="5123919" y="839200"/>
            <a:ext cx="1158057" cy="44721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£3-5 per m2</a:t>
            </a:r>
          </a:p>
        </p:txBody>
      </p:sp>
      <p:sp>
        <p:nvSpPr>
          <p:cNvPr id="73" name="Rectangle 72">
            <a:extLst>
              <a:ext uri="{FF2B5EF4-FFF2-40B4-BE49-F238E27FC236}">
                <a16:creationId xmlns:a16="http://schemas.microsoft.com/office/drawing/2014/main" id="{2C4D7B9B-739B-BCA8-AFDE-E5B9BB79ECD6}"/>
              </a:ext>
            </a:extLst>
          </p:cNvPr>
          <p:cNvSpPr/>
          <p:nvPr/>
        </p:nvSpPr>
        <p:spPr>
          <a:xfrm>
            <a:off x="926988" y="6899444"/>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58EBAE53-F0F1-9C52-4F33-50BCBAC7B641}"/>
              </a:ext>
            </a:extLst>
          </p:cNvPr>
          <p:cNvSpPr/>
          <p:nvPr/>
        </p:nvSpPr>
        <p:spPr>
          <a:xfrm>
            <a:off x="1962847" y="6899444"/>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Road closed for 1 day. Temporary speed limit of 20mph for 1-2 days while chippings embed into surface.</a:t>
            </a:r>
          </a:p>
        </p:txBody>
      </p:sp>
      <p:sp>
        <p:nvSpPr>
          <p:cNvPr id="75" name="Rectangle 74">
            <a:extLst>
              <a:ext uri="{FF2B5EF4-FFF2-40B4-BE49-F238E27FC236}">
                <a16:creationId xmlns:a16="http://schemas.microsoft.com/office/drawing/2014/main" id="{3D47ED24-4A74-72A8-590C-51DFB8A9E1FA}"/>
              </a:ext>
            </a:extLst>
          </p:cNvPr>
          <p:cNvSpPr/>
          <p:nvPr/>
        </p:nvSpPr>
        <p:spPr>
          <a:xfrm>
            <a:off x="926988" y="7382630"/>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0D7AF2F8-7FF2-EAAA-2B81-82E10568FEC0}"/>
              </a:ext>
            </a:extLst>
          </p:cNvPr>
          <p:cNvSpPr/>
          <p:nvPr/>
        </p:nvSpPr>
        <p:spPr>
          <a:xfrm>
            <a:off x="1962847" y="7382630"/>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Much lower than full resurfacing due to use of approximately 75% less bitumen and aggregate.</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1AFE8893-05E5-75DF-E22E-53D76C1AE93C}"/>
              </a:ext>
            </a:extLst>
          </p:cNvPr>
          <p:cNvSpPr/>
          <p:nvPr/>
        </p:nvSpPr>
        <p:spPr>
          <a:xfrm>
            <a:off x="933824" y="786581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B643B3C1-F8A0-6246-B11F-B2401C6522A5}"/>
              </a:ext>
            </a:extLst>
          </p:cNvPr>
          <p:cNvSpPr/>
          <p:nvPr/>
        </p:nvSpPr>
        <p:spPr>
          <a:xfrm>
            <a:off x="1969683" y="786581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Needs dry weather during application.</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309AC25F-D50C-78EC-FF9C-9D65907C9694}"/>
              </a:ext>
            </a:extLst>
          </p:cNvPr>
          <p:cNvSpPr/>
          <p:nvPr/>
        </p:nvSpPr>
        <p:spPr>
          <a:xfrm>
            <a:off x="571481" y="841741"/>
            <a:ext cx="4512583"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Surface dressing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77975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A4569-474C-C0F0-42EE-F7344D5DEF6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3123980B-F2E6-FAA2-6EA6-EACB5DAFAF48}"/>
              </a:ext>
            </a:extLst>
          </p:cNvPr>
          <p:cNvSpPr/>
          <p:nvPr/>
        </p:nvSpPr>
        <p:spPr>
          <a:xfrm>
            <a:off x="1604678" y="1316735"/>
            <a:ext cx="4675789" cy="662160"/>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dirty="0">
                <a:solidFill>
                  <a:srgbClr val="333332"/>
                </a:solidFill>
                <a:latin typeface="Arial" panose="020B0604020202020204" pitchFamily="34" charset="0"/>
                <a:cs typeface="Arial" panose="020B0604020202020204" pitchFamily="34" charset="0"/>
              </a:rPr>
              <a:t>Existing surface is pulverised before being mixed with new bitumen and aggregate. This is then re-laid into a new base layer. This is left overnight to harden before a surface dressing is applied</a:t>
            </a:r>
            <a:endParaRPr lang="en-US" sz="1200" kern="1200" dirty="0">
              <a:solidFill>
                <a:srgbClr val="333332"/>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483C67C5-114D-0CC0-DACB-42DC01FD0B8F}"/>
              </a:ext>
            </a:extLst>
          </p:cNvPr>
          <p:cNvSpPr/>
          <p:nvPr/>
        </p:nvSpPr>
        <p:spPr>
          <a:xfrm>
            <a:off x="577533" y="1316735"/>
            <a:ext cx="1033197" cy="662160"/>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3087AC17-119E-34CF-DDCF-509890BCFECC}"/>
              </a:ext>
            </a:extLst>
          </p:cNvPr>
          <p:cNvGrpSpPr/>
          <p:nvPr/>
        </p:nvGrpSpPr>
        <p:grpSpPr>
          <a:xfrm>
            <a:off x="930798" y="3783435"/>
            <a:ext cx="5031036" cy="838611"/>
            <a:chOff x="532596" y="4003854"/>
            <a:chExt cx="5465829" cy="838611"/>
          </a:xfrm>
        </p:grpSpPr>
        <p:grpSp>
          <p:nvGrpSpPr>
            <p:cNvPr id="26" name="Group 25">
              <a:extLst>
                <a:ext uri="{FF2B5EF4-FFF2-40B4-BE49-F238E27FC236}">
                  <a16:creationId xmlns:a16="http://schemas.microsoft.com/office/drawing/2014/main" id="{6FCE0A90-F954-B011-7496-01FE757DF4F4}"/>
                </a:ext>
              </a:extLst>
            </p:cNvPr>
            <p:cNvGrpSpPr/>
            <p:nvPr/>
          </p:nvGrpSpPr>
          <p:grpSpPr>
            <a:xfrm>
              <a:off x="532596" y="4003854"/>
              <a:ext cx="5465829" cy="838611"/>
              <a:chOff x="532596" y="4003854"/>
              <a:chExt cx="5465829" cy="838611"/>
            </a:xfrm>
          </p:grpSpPr>
          <p:grpSp>
            <p:nvGrpSpPr>
              <p:cNvPr id="32" name="Group 31">
                <a:extLst>
                  <a:ext uri="{FF2B5EF4-FFF2-40B4-BE49-F238E27FC236}">
                    <a16:creationId xmlns:a16="http://schemas.microsoft.com/office/drawing/2014/main" id="{108425D1-3459-975A-B39E-ED1F379E0AE0}"/>
                  </a:ext>
                </a:extLst>
              </p:cNvPr>
              <p:cNvGrpSpPr/>
              <p:nvPr/>
            </p:nvGrpSpPr>
            <p:grpSpPr>
              <a:xfrm>
                <a:off x="532596" y="4003854"/>
                <a:ext cx="5465829" cy="838611"/>
                <a:chOff x="902898" y="1971153"/>
                <a:chExt cx="10386204" cy="979081"/>
              </a:xfrm>
            </p:grpSpPr>
            <p:sp>
              <p:nvSpPr>
                <p:cNvPr id="34" name="Rectangle 33">
                  <a:extLst>
                    <a:ext uri="{FF2B5EF4-FFF2-40B4-BE49-F238E27FC236}">
                      <a16:creationId xmlns:a16="http://schemas.microsoft.com/office/drawing/2014/main" id="{2F0D4CBD-FD92-AC0C-9D7A-BEC980F5DABF}"/>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0D0B0397-53E1-91A2-0CDC-4BDB812C52E2}"/>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New road surface</a:t>
                  </a:r>
                </a:p>
              </p:txBody>
            </p:sp>
            <p:sp>
              <p:nvSpPr>
                <p:cNvPr id="36" name="TextBox 35">
                  <a:extLst>
                    <a:ext uri="{FF2B5EF4-FFF2-40B4-BE49-F238E27FC236}">
                      <a16:creationId xmlns:a16="http://schemas.microsoft.com/office/drawing/2014/main" id="{45485726-3F65-37CD-68C7-39C031CB2A50}"/>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Life-expired</a:t>
                  </a:r>
                  <a:r>
                    <a:rPr lang="en-GB" sz="1100" b="1" noProof="0">
                      <a:latin typeface="Arial" panose="020B0604020202020204" pitchFamily="34" charset="0"/>
                      <a:cs typeface="Arial" panose="020B0604020202020204" pitchFamily="34" charset="0"/>
                    </a:rPr>
                    <a:t> </a:t>
                  </a:r>
                  <a:r>
                    <a:rPr lang="en-GB" sz="1100" i="1" noProof="0">
                      <a:latin typeface="Arial" panose="020B0604020202020204" pitchFamily="34" charset="0"/>
                      <a:cs typeface="Arial" panose="020B0604020202020204" pitchFamily="34" charset="0"/>
                    </a:rPr>
                    <a:t>road</a:t>
                  </a:r>
                </a:p>
              </p:txBody>
            </p:sp>
            <p:sp>
              <p:nvSpPr>
                <p:cNvPr id="37" name="TextBox 36">
                  <a:extLst>
                    <a:ext uri="{FF2B5EF4-FFF2-40B4-BE49-F238E27FC236}">
                      <a16:creationId xmlns:a16="http://schemas.microsoft.com/office/drawing/2014/main" id="{4FC64A7A-A28E-D6A5-E2A1-98953B563909}"/>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dirty="0">
                      <a:latin typeface="Arial" panose="020B0604020202020204" pitchFamily="34" charset="0"/>
                      <a:cs typeface="Arial" panose="020B0604020202020204" pitchFamily="34" charset="0"/>
                    </a:rPr>
                    <a:t>Highway condition</a:t>
                  </a:r>
                </a:p>
              </p:txBody>
            </p:sp>
          </p:grpSp>
          <p:sp>
            <p:nvSpPr>
              <p:cNvPr id="33" name="TextBox 32">
                <a:extLst>
                  <a:ext uri="{FF2B5EF4-FFF2-40B4-BE49-F238E27FC236}">
                    <a16:creationId xmlns:a16="http://schemas.microsoft.com/office/drawing/2014/main" id="{A1A4F11A-BDED-D8D0-99BE-DF50A4C80866}"/>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US" sz="1100" dirty="0">
                    <a:latin typeface="Arial" panose="020B0604020202020204" pitchFamily="34" charset="0"/>
                    <a:cs typeface="Arial" panose="020B0604020202020204" pitchFamily="34" charset="0"/>
                  </a:rPr>
                  <a:t>Near end-of-life roads with large levels of deterioration.</a:t>
                </a:r>
                <a:endParaRPr lang="en-GB" sz="1100"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84B18698-C30B-CF46-1671-9B9E469E641D}"/>
                </a:ext>
              </a:extLst>
            </p:cNvPr>
            <p:cNvGrpSpPr/>
            <p:nvPr/>
          </p:nvGrpSpPr>
          <p:grpSpPr>
            <a:xfrm>
              <a:off x="636355" y="4271025"/>
              <a:ext cx="5259493" cy="304267"/>
              <a:chOff x="625401" y="4423159"/>
              <a:chExt cx="5259493" cy="304267"/>
            </a:xfrm>
          </p:grpSpPr>
          <p:sp>
            <p:nvSpPr>
              <p:cNvPr id="28" name="Arrow: Left-Right 27">
                <a:extLst>
                  <a:ext uri="{FF2B5EF4-FFF2-40B4-BE49-F238E27FC236}">
                    <a16:creationId xmlns:a16="http://schemas.microsoft.com/office/drawing/2014/main" id="{F50EF783-1081-573B-8701-55AEAE3BD447}"/>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C29123E1-2F4C-19AF-8C56-CB1BCDA9FA4E}"/>
                  </a:ext>
                </a:extLst>
              </p:cNvPr>
              <p:cNvSpPr/>
              <p:nvPr/>
            </p:nvSpPr>
            <p:spPr>
              <a:xfrm>
                <a:off x="4200887" y="4514300"/>
                <a:ext cx="1352387"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Isosceles Triangle 29">
                <a:extLst>
                  <a:ext uri="{FF2B5EF4-FFF2-40B4-BE49-F238E27FC236}">
                    <a16:creationId xmlns:a16="http://schemas.microsoft.com/office/drawing/2014/main" id="{F16E9C50-2D67-5D15-1454-FC5E4EA579B4}"/>
                  </a:ext>
                </a:extLst>
              </p:cNvPr>
              <p:cNvSpPr/>
              <p:nvPr/>
            </p:nvSpPr>
            <p:spPr>
              <a:xfrm rot="10800000">
                <a:off x="4112874" y="442804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Isosceles Triangle 30">
                <a:extLst>
                  <a:ext uri="{FF2B5EF4-FFF2-40B4-BE49-F238E27FC236}">
                    <a16:creationId xmlns:a16="http://schemas.microsoft.com/office/drawing/2014/main" id="{8387CA44-F0F4-5E98-4ED4-CF9CEB9DF109}"/>
                  </a:ext>
                </a:extLst>
              </p:cNvPr>
              <p:cNvSpPr/>
              <p:nvPr/>
            </p:nvSpPr>
            <p:spPr>
              <a:xfrm rot="10800000">
                <a:off x="5465261" y="4423159"/>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38" name="Rectangle 37">
            <a:extLst>
              <a:ext uri="{FF2B5EF4-FFF2-40B4-BE49-F238E27FC236}">
                <a16:creationId xmlns:a16="http://schemas.microsoft.com/office/drawing/2014/main" id="{D89E0223-45F0-2DD8-B1D6-A254C93F5BCC}"/>
              </a:ext>
            </a:extLst>
          </p:cNvPr>
          <p:cNvSpPr/>
          <p:nvPr/>
        </p:nvSpPr>
        <p:spPr>
          <a:xfrm>
            <a:off x="1604678" y="2025650"/>
            <a:ext cx="4675790" cy="608092"/>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a:t>
            </a:r>
            <a:r>
              <a:rPr lang="en-US" sz="1200" noProof="0" dirty="0">
                <a:solidFill>
                  <a:schemeClr val="tx1"/>
                </a:solidFill>
                <a:latin typeface="Arial" panose="020B0604020202020204" pitchFamily="34" charset="0"/>
                <a:cs typeface="Arial" panose="020B0604020202020204" pitchFamily="34" charset="0"/>
              </a:rPr>
              <a:t>educes carbon impact by cutting waste and doesn’t require the heating of materials. Extends the road life by 10-20 years.</a:t>
            </a:r>
          </a:p>
        </p:txBody>
      </p:sp>
      <p:sp>
        <p:nvSpPr>
          <p:cNvPr id="39" name="Rectangle 38">
            <a:extLst>
              <a:ext uri="{FF2B5EF4-FFF2-40B4-BE49-F238E27FC236}">
                <a16:creationId xmlns:a16="http://schemas.microsoft.com/office/drawing/2014/main" id="{795B077D-F30E-A4BC-C101-44DB77AEDA1A}"/>
              </a:ext>
            </a:extLst>
          </p:cNvPr>
          <p:cNvSpPr/>
          <p:nvPr/>
        </p:nvSpPr>
        <p:spPr>
          <a:xfrm>
            <a:off x="571481" y="2024590"/>
            <a:ext cx="1033197" cy="612000"/>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861751AD-BF00-CA65-A4B1-A5BCD4BB46E6}"/>
              </a:ext>
            </a:extLst>
          </p:cNvPr>
          <p:cNvSpPr/>
          <p:nvPr/>
        </p:nvSpPr>
        <p:spPr>
          <a:xfrm>
            <a:off x="1604677" y="2694387"/>
            <a:ext cx="4675790" cy="75783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Best suited for large schemes and end-of-life roads with extensive defects. It requires specialised equipment and is less suitable for urban areas due to dust and challenges working around utilities.</a:t>
            </a:r>
          </a:p>
        </p:txBody>
      </p:sp>
      <p:sp>
        <p:nvSpPr>
          <p:cNvPr id="41" name="Rectangle 40">
            <a:extLst>
              <a:ext uri="{FF2B5EF4-FFF2-40B4-BE49-F238E27FC236}">
                <a16:creationId xmlns:a16="http://schemas.microsoft.com/office/drawing/2014/main" id="{2ED7BAAE-6D22-0342-FA4D-E151A725EB9C}"/>
              </a:ext>
            </a:extLst>
          </p:cNvPr>
          <p:cNvSpPr/>
          <p:nvPr/>
        </p:nvSpPr>
        <p:spPr>
          <a:xfrm>
            <a:off x="575655" y="2694387"/>
            <a:ext cx="1029023" cy="757836"/>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grpSp>
        <p:nvGrpSpPr>
          <p:cNvPr id="42" name="Group 41">
            <a:extLst>
              <a:ext uri="{FF2B5EF4-FFF2-40B4-BE49-F238E27FC236}">
                <a16:creationId xmlns:a16="http://schemas.microsoft.com/office/drawing/2014/main" id="{E504C6CB-DF40-16FE-4F7F-2EE9672CAF90}"/>
              </a:ext>
            </a:extLst>
          </p:cNvPr>
          <p:cNvGrpSpPr/>
          <p:nvPr/>
        </p:nvGrpSpPr>
        <p:grpSpPr>
          <a:xfrm>
            <a:off x="927599" y="4712597"/>
            <a:ext cx="5034825" cy="838611"/>
            <a:chOff x="528480" y="4003854"/>
            <a:chExt cx="5469945" cy="838611"/>
          </a:xfrm>
        </p:grpSpPr>
        <p:grpSp>
          <p:nvGrpSpPr>
            <p:cNvPr id="43" name="Group 42">
              <a:extLst>
                <a:ext uri="{FF2B5EF4-FFF2-40B4-BE49-F238E27FC236}">
                  <a16:creationId xmlns:a16="http://schemas.microsoft.com/office/drawing/2014/main" id="{790E379A-9D3F-5A7F-A1B8-3DB1C46A628F}"/>
                </a:ext>
              </a:extLst>
            </p:cNvPr>
            <p:cNvGrpSpPr/>
            <p:nvPr/>
          </p:nvGrpSpPr>
          <p:grpSpPr>
            <a:xfrm>
              <a:off x="528480" y="4003854"/>
              <a:ext cx="5469945" cy="838611"/>
              <a:chOff x="528480" y="4003854"/>
              <a:chExt cx="5469945" cy="838611"/>
            </a:xfrm>
          </p:grpSpPr>
          <p:grpSp>
            <p:nvGrpSpPr>
              <p:cNvPr id="49" name="Group 48">
                <a:extLst>
                  <a:ext uri="{FF2B5EF4-FFF2-40B4-BE49-F238E27FC236}">
                    <a16:creationId xmlns:a16="http://schemas.microsoft.com/office/drawing/2014/main" id="{1280A3A5-38FE-BF04-ABCF-BB047D6C376D}"/>
                  </a:ext>
                </a:extLst>
              </p:cNvPr>
              <p:cNvGrpSpPr/>
              <p:nvPr/>
            </p:nvGrpSpPr>
            <p:grpSpPr>
              <a:xfrm>
                <a:off x="532596" y="4003854"/>
                <a:ext cx="5465829" cy="838611"/>
                <a:chOff x="902898" y="1971153"/>
                <a:chExt cx="10386204" cy="979081"/>
              </a:xfrm>
            </p:grpSpPr>
            <p:sp>
              <p:nvSpPr>
                <p:cNvPr id="51" name="Rectangle 50">
                  <a:extLst>
                    <a:ext uri="{FF2B5EF4-FFF2-40B4-BE49-F238E27FC236}">
                      <a16:creationId xmlns:a16="http://schemas.microsoft.com/office/drawing/2014/main" id="{8D84207E-13C3-FBF0-818B-2D7DE67E44B6}"/>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3461AE0E-6BC7-004D-3408-6CB5B44E6456}"/>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Light</a:t>
                  </a:r>
                </a:p>
              </p:txBody>
            </p:sp>
            <p:sp>
              <p:nvSpPr>
                <p:cNvPr id="53" name="TextBox 52">
                  <a:extLst>
                    <a:ext uri="{FF2B5EF4-FFF2-40B4-BE49-F238E27FC236}">
                      <a16:creationId xmlns:a16="http://schemas.microsoft.com/office/drawing/2014/main" id="{774A0147-FE52-F5DE-AD18-E42414E506F0}"/>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Heavy</a:t>
                  </a:r>
                </a:p>
              </p:txBody>
            </p:sp>
            <p:sp>
              <p:nvSpPr>
                <p:cNvPr id="54" name="TextBox 53">
                  <a:extLst>
                    <a:ext uri="{FF2B5EF4-FFF2-40B4-BE49-F238E27FC236}">
                      <a16:creationId xmlns:a16="http://schemas.microsoft.com/office/drawing/2014/main" id="{D86C8BF2-A3C5-9E37-199E-60B5734D3122}"/>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Traffic level</a:t>
                  </a:r>
                </a:p>
              </p:txBody>
            </p:sp>
          </p:grpSp>
          <p:sp>
            <p:nvSpPr>
              <p:cNvPr id="50" name="TextBox 49">
                <a:extLst>
                  <a:ext uri="{FF2B5EF4-FFF2-40B4-BE49-F238E27FC236}">
                    <a16:creationId xmlns:a16="http://schemas.microsoft.com/office/drawing/2014/main" id="{0769D0E3-C339-E597-22A5-D45493BE856B}"/>
                  </a:ext>
                </a:extLst>
              </p:cNvPr>
              <p:cNvSpPr txBox="1"/>
              <p:nvPr/>
            </p:nvSpPr>
            <p:spPr>
              <a:xfrm>
                <a:off x="528480" y="4575292"/>
                <a:ext cx="5465827"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All traffic levels</a:t>
                </a:r>
              </a:p>
            </p:txBody>
          </p:sp>
        </p:grpSp>
        <p:grpSp>
          <p:nvGrpSpPr>
            <p:cNvPr id="44" name="Group 43">
              <a:extLst>
                <a:ext uri="{FF2B5EF4-FFF2-40B4-BE49-F238E27FC236}">
                  <a16:creationId xmlns:a16="http://schemas.microsoft.com/office/drawing/2014/main" id="{D780C4C5-CFF6-3486-BD7D-471626634AD7}"/>
                </a:ext>
              </a:extLst>
            </p:cNvPr>
            <p:cNvGrpSpPr/>
            <p:nvPr/>
          </p:nvGrpSpPr>
          <p:grpSpPr>
            <a:xfrm>
              <a:off x="636355" y="4258904"/>
              <a:ext cx="5259493" cy="316388"/>
              <a:chOff x="625401" y="4411038"/>
              <a:chExt cx="5259493" cy="316388"/>
            </a:xfrm>
          </p:grpSpPr>
          <p:sp>
            <p:nvSpPr>
              <p:cNvPr id="45" name="Arrow: Left-Right 44">
                <a:extLst>
                  <a:ext uri="{FF2B5EF4-FFF2-40B4-BE49-F238E27FC236}">
                    <a16:creationId xmlns:a16="http://schemas.microsoft.com/office/drawing/2014/main" id="{8EE08A3A-AC7B-DE5B-DD09-5B11D4284470}"/>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5987D0F5-1C4A-3050-164D-9EE1B03D646E}"/>
                  </a:ext>
                </a:extLst>
              </p:cNvPr>
              <p:cNvSpPr/>
              <p:nvPr/>
            </p:nvSpPr>
            <p:spPr>
              <a:xfrm>
                <a:off x="955056" y="4514299"/>
                <a:ext cx="4615696" cy="136800"/>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9C522864-0D60-DD9D-513C-1D8BA71A69F5}"/>
                  </a:ext>
                </a:extLst>
              </p:cNvPr>
              <p:cNvSpPr/>
              <p:nvPr/>
            </p:nvSpPr>
            <p:spPr>
              <a:xfrm rot="10800000">
                <a:off x="867044" y="4411038"/>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Isosceles Triangle 47">
                <a:extLst>
                  <a:ext uri="{FF2B5EF4-FFF2-40B4-BE49-F238E27FC236}">
                    <a16:creationId xmlns:a16="http://schemas.microsoft.com/office/drawing/2014/main" id="{D27ADDD7-70A2-E87D-BFA4-05CE69C6AF9A}"/>
                  </a:ext>
                </a:extLst>
              </p:cNvPr>
              <p:cNvSpPr/>
              <p:nvPr/>
            </p:nvSpPr>
            <p:spPr>
              <a:xfrm rot="10800000">
                <a:off x="5479479" y="4415285"/>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grpSp>
        <p:nvGrpSpPr>
          <p:cNvPr id="55" name="Group 54">
            <a:extLst>
              <a:ext uri="{FF2B5EF4-FFF2-40B4-BE49-F238E27FC236}">
                <a16:creationId xmlns:a16="http://schemas.microsoft.com/office/drawing/2014/main" id="{ACE566CF-F5FF-964C-D9F7-7B08E373E847}"/>
              </a:ext>
            </a:extLst>
          </p:cNvPr>
          <p:cNvGrpSpPr/>
          <p:nvPr/>
        </p:nvGrpSpPr>
        <p:grpSpPr>
          <a:xfrm>
            <a:off x="927599" y="5635763"/>
            <a:ext cx="5031036" cy="838611"/>
            <a:chOff x="532596" y="4003854"/>
            <a:chExt cx="5465829" cy="838611"/>
          </a:xfrm>
        </p:grpSpPr>
        <p:grpSp>
          <p:nvGrpSpPr>
            <p:cNvPr id="56" name="Group 55">
              <a:extLst>
                <a:ext uri="{FF2B5EF4-FFF2-40B4-BE49-F238E27FC236}">
                  <a16:creationId xmlns:a16="http://schemas.microsoft.com/office/drawing/2014/main" id="{8158681C-4DDA-BC85-97D4-F936BFF7CF3C}"/>
                </a:ext>
              </a:extLst>
            </p:cNvPr>
            <p:cNvGrpSpPr/>
            <p:nvPr/>
          </p:nvGrpSpPr>
          <p:grpSpPr>
            <a:xfrm>
              <a:off x="532596" y="4003854"/>
              <a:ext cx="5465829" cy="838611"/>
              <a:chOff x="532596" y="4003854"/>
              <a:chExt cx="5465829" cy="838611"/>
            </a:xfrm>
          </p:grpSpPr>
          <p:grpSp>
            <p:nvGrpSpPr>
              <p:cNvPr id="62" name="Group 61">
                <a:extLst>
                  <a:ext uri="{FF2B5EF4-FFF2-40B4-BE49-F238E27FC236}">
                    <a16:creationId xmlns:a16="http://schemas.microsoft.com/office/drawing/2014/main" id="{FD0BF99C-7090-19CE-1943-6EFBACE81858}"/>
                  </a:ext>
                </a:extLst>
              </p:cNvPr>
              <p:cNvGrpSpPr/>
              <p:nvPr/>
            </p:nvGrpSpPr>
            <p:grpSpPr>
              <a:xfrm>
                <a:off x="532596" y="4003854"/>
                <a:ext cx="5465829" cy="838611"/>
                <a:chOff x="902898" y="1971153"/>
                <a:chExt cx="10386204" cy="979081"/>
              </a:xfrm>
            </p:grpSpPr>
            <p:sp>
              <p:nvSpPr>
                <p:cNvPr id="64" name="Rectangle 63">
                  <a:extLst>
                    <a:ext uri="{FF2B5EF4-FFF2-40B4-BE49-F238E27FC236}">
                      <a16:creationId xmlns:a16="http://schemas.microsoft.com/office/drawing/2014/main" id="{FF49D137-191E-D503-E5CF-E096888576A9}"/>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EB718FA4-6B08-E2DF-EF66-296A6A7F2F24}"/>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Crack/pothole</a:t>
                  </a:r>
                </a:p>
              </p:txBody>
            </p:sp>
            <p:sp>
              <p:nvSpPr>
                <p:cNvPr id="66" name="TextBox 65">
                  <a:extLst>
                    <a:ext uri="{FF2B5EF4-FFF2-40B4-BE49-F238E27FC236}">
                      <a16:creationId xmlns:a16="http://schemas.microsoft.com/office/drawing/2014/main" id="{2B81D893-CDDC-FB95-85C3-70ECF3CB428C}"/>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Full road</a:t>
                  </a:r>
                </a:p>
              </p:txBody>
            </p:sp>
            <p:sp>
              <p:nvSpPr>
                <p:cNvPr id="67" name="TextBox 66">
                  <a:extLst>
                    <a:ext uri="{FF2B5EF4-FFF2-40B4-BE49-F238E27FC236}">
                      <a16:creationId xmlns:a16="http://schemas.microsoft.com/office/drawing/2014/main" id="{C29B3590-FF4A-E7B7-5F9C-680AE2106654}"/>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Size of repair</a:t>
                  </a:r>
                </a:p>
              </p:txBody>
            </p:sp>
          </p:grpSp>
          <p:sp>
            <p:nvSpPr>
              <p:cNvPr id="63" name="TextBox 62">
                <a:extLst>
                  <a:ext uri="{FF2B5EF4-FFF2-40B4-BE49-F238E27FC236}">
                    <a16:creationId xmlns:a16="http://schemas.microsoft.com/office/drawing/2014/main" id="{871B3DE5-FDCE-0A8E-8674-4D08DEF9C2D7}"/>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Full-width of carriageway and best value over larger distances</a:t>
                </a:r>
              </a:p>
            </p:txBody>
          </p:sp>
        </p:grpSp>
        <p:grpSp>
          <p:nvGrpSpPr>
            <p:cNvPr id="57" name="Group 56">
              <a:extLst>
                <a:ext uri="{FF2B5EF4-FFF2-40B4-BE49-F238E27FC236}">
                  <a16:creationId xmlns:a16="http://schemas.microsoft.com/office/drawing/2014/main" id="{5ABE6AA5-3295-EBE2-C44C-0CFC3DBA3D97}"/>
                </a:ext>
              </a:extLst>
            </p:cNvPr>
            <p:cNvGrpSpPr/>
            <p:nvPr/>
          </p:nvGrpSpPr>
          <p:grpSpPr>
            <a:xfrm>
              <a:off x="636355" y="4276508"/>
              <a:ext cx="5259493" cy="298784"/>
              <a:chOff x="625401" y="4428642"/>
              <a:chExt cx="5259493" cy="298784"/>
            </a:xfrm>
          </p:grpSpPr>
          <p:sp>
            <p:nvSpPr>
              <p:cNvPr id="58" name="Arrow: Left-Right 57">
                <a:extLst>
                  <a:ext uri="{FF2B5EF4-FFF2-40B4-BE49-F238E27FC236}">
                    <a16:creationId xmlns:a16="http://schemas.microsoft.com/office/drawing/2014/main" id="{33DAC7A3-3E5A-7B45-93CD-8FCAE8083FAE}"/>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908FC73E-68C8-64A7-EF11-3680FE531C9F}"/>
                  </a:ext>
                </a:extLst>
              </p:cNvPr>
              <p:cNvSpPr/>
              <p:nvPr/>
            </p:nvSpPr>
            <p:spPr>
              <a:xfrm>
                <a:off x="4204362" y="4514300"/>
                <a:ext cx="1356298" cy="135496"/>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0" name="Isosceles Triangle 59">
                <a:extLst>
                  <a:ext uri="{FF2B5EF4-FFF2-40B4-BE49-F238E27FC236}">
                    <a16:creationId xmlns:a16="http://schemas.microsoft.com/office/drawing/2014/main" id="{76E63FFB-46B9-5AC8-8F36-5FD5B4F910B2}"/>
                  </a:ext>
                </a:extLst>
              </p:cNvPr>
              <p:cNvSpPr/>
              <p:nvPr/>
            </p:nvSpPr>
            <p:spPr>
              <a:xfrm rot="10800000">
                <a:off x="4121654" y="4438565"/>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1" name="Isosceles Triangle 60">
                <a:extLst>
                  <a:ext uri="{FF2B5EF4-FFF2-40B4-BE49-F238E27FC236}">
                    <a16:creationId xmlns:a16="http://schemas.microsoft.com/office/drawing/2014/main" id="{1C340027-C872-A47E-1BDF-C85301FB582A}"/>
                  </a:ext>
                </a:extLst>
              </p:cNvPr>
              <p:cNvSpPr/>
              <p:nvPr/>
            </p:nvSpPr>
            <p:spPr>
              <a:xfrm rot="10800000">
                <a:off x="5468113" y="442864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68" name="Rectangle 67">
            <a:extLst>
              <a:ext uri="{FF2B5EF4-FFF2-40B4-BE49-F238E27FC236}">
                <a16:creationId xmlns:a16="http://schemas.microsoft.com/office/drawing/2014/main" id="{015B5616-7346-E627-B01C-A231ACF92030}"/>
              </a:ext>
            </a:extLst>
          </p:cNvPr>
          <p:cNvSpPr/>
          <p:nvPr/>
        </p:nvSpPr>
        <p:spPr>
          <a:xfrm>
            <a:off x="571481" y="3497918"/>
            <a:ext cx="5708986" cy="304357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05E77FDC-A7FC-E296-76FE-FD1E0DEE47C3}"/>
              </a:ext>
            </a:extLst>
          </p:cNvPr>
          <p:cNvSpPr/>
          <p:nvPr/>
        </p:nvSpPr>
        <p:spPr>
          <a:xfrm>
            <a:off x="574507" y="6602137"/>
            <a:ext cx="5708986" cy="1778440"/>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43BC1B51-C05A-232D-8195-83C7901613A6}"/>
              </a:ext>
            </a:extLst>
          </p:cNvPr>
          <p:cNvSpPr txBox="1"/>
          <p:nvPr/>
        </p:nvSpPr>
        <p:spPr>
          <a:xfrm>
            <a:off x="1464132" y="3522296"/>
            <a:ext cx="3929736"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Which roads are suited for this treatment?</a:t>
            </a:r>
            <a:endParaRPr lang="en-GB" sz="1400" b="1" u="sng" noProof="0"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E13357F6-B619-6E8E-C53D-0286E0DDFA0E}"/>
              </a:ext>
            </a:extLst>
          </p:cNvPr>
          <p:cNvSpPr txBox="1"/>
          <p:nvPr/>
        </p:nvSpPr>
        <p:spPr>
          <a:xfrm>
            <a:off x="926988" y="6635323"/>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2" name="Rectangle 71">
            <a:extLst>
              <a:ext uri="{FF2B5EF4-FFF2-40B4-BE49-F238E27FC236}">
                <a16:creationId xmlns:a16="http://schemas.microsoft.com/office/drawing/2014/main" id="{BE484881-8715-CD45-2CAE-52BC0BC10A31}"/>
              </a:ext>
            </a:extLst>
          </p:cNvPr>
          <p:cNvSpPr/>
          <p:nvPr/>
        </p:nvSpPr>
        <p:spPr>
          <a:xfrm>
            <a:off x="5123919" y="839200"/>
            <a:ext cx="1158057" cy="44721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£18-45 per m2</a:t>
            </a:r>
          </a:p>
        </p:txBody>
      </p:sp>
      <p:sp>
        <p:nvSpPr>
          <p:cNvPr id="73" name="Rectangle 72">
            <a:extLst>
              <a:ext uri="{FF2B5EF4-FFF2-40B4-BE49-F238E27FC236}">
                <a16:creationId xmlns:a16="http://schemas.microsoft.com/office/drawing/2014/main" id="{49C39C88-52CF-B1DC-94E3-AB4BC7B7F204}"/>
              </a:ext>
            </a:extLst>
          </p:cNvPr>
          <p:cNvSpPr/>
          <p:nvPr/>
        </p:nvSpPr>
        <p:spPr>
          <a:xfrm>
            <a:off x="926988" y="6899444"/>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3CA29036-C22C-1C00-E71D-FE43DF559F0E}"/>
              </a:ext>
            </a:extLst>
          </p:cNvPr>
          <p:cNvSpPr/>
          <p:nvPr/>
        </p:nvSpPr>
        <p:spPr>
          <a:xfrm>
            <a:off x="1962847" y="6899444"/>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Road typically closed for 1-2 days during application as base needs to be left overnight before dressing applied. </a:t>
            </a:r>
          </a:p>
        </p:txBody>
      </p:sp>
      <p:sp>
        <p:nvSpPr>
          <p:cNvPr id="75" name="Rectangle 74">
            <a:extLst>
              <a:ext uri="{FF2B5EF4-FFF2-40B4-BE49-F238E27FC236}">
                <a16:creationId xmlns:a16="http://schemas.microsoft.com/office/drawing/2014/main" id="{FD9F00A7-F822-5A87-6234-4F51582D5037}"/>
              </a:ext>
            </a:extLst>
          </p:cNvPr>
          <p:cNvSpPr/>
          <p:nvPr/>
        </p:nvSpPr>
        <p:spPr>
          <a:xfrm>
            <a:off x="926988" y="7382630"/>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9800D8E4-1F63-B0D7-4A2C-4B6D48741AB0}"/>
              </a:ext>
            </a:extLst>
          </p:cNvPr>
          <p:cNvSpPr/>
          <p:nvPr/>
        </p:nvSpPr>
        <p:spPr>
          <a:xfrm>
            <a:off x="1969683" y="7382630"/>
            <a:ext cx="3991977"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Low emissions as recycles existing material, reduces transport needs and is laid cold.</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3B2C84B1-8843-1AC3-72D9-D8EB67B64C26}"/>
              </a:ext>
            </a:extLst>
          </p:cNvPr>
          <p:cNvSpPr/>
          <p:nvPr/>
        </p:nvSpPr>
        <p:spPr>
          <a:xfrm>
            <a:off x="933824" y="786581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E334FB6E-C309-67D1-899E-DF629FDD1954}"/>
              </a:ext>
            </a:extLst>
          </p:cNvPr>
          <p:cNvSpPr/>
          <p:nvPr/>
        </p:nvSpPr>
        <p:spPr>
          <a:xfrm>
            <a:off x="1969683" y="786581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Needs dry weather during application.</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BFF9DA96-9BCB-E3B7-D1A6-310B369E7F0A}"/>
              </a:ext>
            </a:extLst>
          </p:cNvPr>
          <p:cNvSpPr/>
          <p:nvPr/>
        </p:nvSpPr>
        <p:spPr>
          <a:xfrm>
            <a:off x="571481" y="841741"/>
            <a:ext cx="4512583"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In-situ recycling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381507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93E0D-8B2A-34A3-D533-B9C5D1A7D28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B3A25693-2ED1-E674-513B-6A64C189E6A3}"/>
              </a:ext>
            </a:extLst>
          </p:cNvPr>
          <p:cNvSpPr/>
          <p:nvPr/>
        </p:nvSpPr>
        <p:spPr>
          <a:xfrm>
            <a:off x="1604678" y="1316735"/>
            <a:ext cx="4675789" cy="662160"/>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dirty="0">
                <a:solidFill>
                  <a:srgbClr val="333332"/>
                </a:solidFill>
                <a:latin typeface="Arial" panose="020B0604020202020204" pitchFamily="34" charset="0"/>
                <a:cs typeface="Arial" panose="020B0604020202020204" pitchFamily="34" charset="0"/>
              </a:rPr>
              <a:t>The top layer (30-50mm) of a worn-out road is removed using machinery. It’s then replaced with a new, smooth layer of asphalt which is then compacted to create a durable and even surface. </a:t>
            </a:r>
            <a:endParaRPr lang="en-US" sz="1200" kern="1200" dirty="0">
              <a:solidFill>
                <a:srgbClr val="333332"/>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2B730771-49DC-6F65-5B93-5D511E5F665A}"/>
              </a:ext>
            </a:extLst>
          </p:cNvPr>
          <p:cNvSpPr/>
          <p:nvPr/>
        </p:nvSpPr>
        <p:spPr>
          <a:xfrm>
            <a:off x="577533" y="1316735"/>
            <a:ext cx="1033197" cy="662160"/>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9A6B2611-95B1-4B2C-C5A1-BD356375F287}"/>
              </a:ext>
            </a:extLst>
          </p:cNvPr>
          <p:cNvGrpSpPr/>
          <p:nvPr/>
        </p:nvGrpSpPr>
        <p:grpSpPr>
          <a:xfrm>
            <a:off x="930798" y="3783435"/>
            <a:ext cx="5031036" cy="838611"/>
            <a:chOff x="532596" y="4003854"/>
            <a:chExt cx="5465829" cy="838611"/>
          </a:xfrm>
        </p:grpSpPr>
        <p:grpSp>
          <p:nvGrpSpPr>
            <p:cNvPr id="26" name="Group 25">
              <a:extLst>
                <a:ext uri="{FF2B5EF4-FFF2-40B4-BE49-F238E27FC236}">
                  <a16:creationId xmlns:a16="http://schemas.microsoft.com/office/drawing/2014/main" id="{8F6AE5C4-9EE5-5AB4-B64A-C294AD8C6363}"/>
                </a:ext>
              </a:extLst>
            </p:cNvPr>
            <p:cNvGrpSpPr/>
            <p:nvPr/>
          </p:nvGrpSpPr>
          <p:grpSpPr>
            <a:xfrm>
              <a:off x="532596" y="4003854"/>
              <a:ext cx="5465829" cy="838611"/>
              <a:chOff x="532596" y="4003854"/>
              <a:chExt cx="5465829" cy="838611"/>
            </a:xfrm>
          </p:grpSpPr>
          <p:grpSp>
            <p:nvGrpSpPr>
              <p:cNvPr id="32" name="Group 31">
                <a:extLst>
                  <a:ext uri="{FF2B5EF4-FFF2-40B4-BE49-F238E27FC236}">
                    <a16:creationId xmlns:a16="http://schemas.microsoft.com/office/drawing/2014/main" id="{7E0661B2-D817-1E68-0FB9-A2595B9AA0E8}"/>
                  </a:ext>
                </a:extLst>
              </p:cNvPr>
              <p:cNvGrpSpPr/>
              <p:nvPr/>
            </p:nvGrpSpPr>
            <p:grpSpPr>
              <a:xfrm>
                <a:off x="532596" y="4003854"/>
                <a:ext cx="5465829" cy="838611"/>
                <a:chOff x="902898" y="1971153"/>
                <a:chExt cx="10386204" cy="979081"/>
              </a:xfrm>
            </p:grpSpPr>
            <p:sp>
              <p:nvSpPr>
                <p:cNvPr id="34" name="Rectangle 33">
                  <a:extLst>
                    <a:ext uri="{FF2B5EF4-FFF2-40B4-BE49-F238E27FC236}">
                      <a16:creationId xmlns:a16="http://schemas.microsoft.com/office/drawing/2014/main" id="{CB30007C-A249-A995-EEF0-19BA4F61ED63}"/>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21D3B9C3-329E-9787-DA86-121B60223C17}"/>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New road surface</a:t>
                  </a:r>
                </a:p>
              </p:txBody>
            </p:sp>
            <p:sp>
              <p:nvSpPr>
                <p:cNvPr id="36" name="TextBox 35">
                  <a:extLst>
                    <a:ext uri="{FF2B5EF4-FFF2-40B4-BE49-F238E27FC236}">
                      <a16:creationId xmlns:a16="http://schemas.microsoft.com/office/drawing/2014/main" id="{978491AD-31D2-C41A-E67B-7F8F381C9684}"/>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Life-expired</a:t>
                  </a:r>
                  <a:r>
                    <a:rPr lang="en-GB" sz="1100" b="1" noProof="0">
                      <a:latin typeface="Arial" panose="020B0604020202020204" pitchFamily="34" charset="0"/>
                      <a:cs typeface="Arial" panose="020B0604020202020204" pitchFamily="34" charset="0"/>
                    </a:rPr>
                    <a:t> </a:t>
                  </a:r>
                  <a:r>
                    <a:rPr lang="en-GB" sz="1100" i="1" noProof="0">
                      <a:latin typeface="Arial" panose="020B0604020202020204" pitchFamily="34" charset="0"/>
                      <a:cs typeface="Arial" panose="020B0604020202020204" pitchFamily="34" charset="0"/>
                    </a:rPr>
                    <a:t>road</a:t>
                  </a:r>
                </a:p>
              </p:txBody>
            </p:sp>
            <p:sp>
              <p:nvSpPr>
                <p:cNvPr id="37" name="TextBox 36">
                  <a:extLst>
                    <a:ext uri="{FF2B5EF4-FFF2-40B4-BE49-F238E27FC236}">
                      <a16:creationId xmlns:a16="http://schemas.microsoft.com/office/drawing/2014/main" id="{CA10A020-C0E4-7259-2010-A3CC43C36205}"/>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dirty="0">
                      <a:latin typeface="Arial" panose="020B0604020202020204" pitchFamily="34" charset="0"/>
                      <a:cs typeface="Arial" panose="020B0604020202020204" pitchFamily="34" charset="0"/>
                    </a:rPr>
                    <a:t>Highway condition</a:t>
                  </a:r>
                </a:p>
              </p:txBody>
            </p:sp>
          </p:grpSp>
          <p:sp>
            <p:nvSpPr>
              <p:cNvPr id="33" name="TextBox 32">
                <a:extLst>
                  <a:ext uri="{FF2B5EF4-FFF2-40B4-BE49-F238E27FC236}">
                    <a16:creationId xmlns:a16="http://schemas.microsoft.com/office/drawing/2014/main" id="{B2C9AF42-A5E3-B862-CC8A-F9B1DFC47F60}"/>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US" sz="1100" dirty="0">
                    <a:latin typeface="Arial" panose="020B0604020202020204" pitchFamily="34" charset="0"/>
                    <a:cs typeface="Arial" panose="020B0604020202020204" pitchFamily="34" charset="0"/>
                  </a:rPr>
                  <a:t>Near end-of-life roads with large levels of deterioration.</a:t>
                </a:r>
                <a:endParaRPr lang="en-GB" sz="1100"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F36B6917-5529-2D4A-1AE6-3423E2581706}"/>
                </a:ext>
              </a:extLst>
            </p:cNvPr>
            <p:cNvGrpSpPr/>
            <p:nvPr/>
          </p:nvGrpSpPr>
          <p:grpSpPr>
            <a:xfrm>
              <a:off x="636355" y="4271025"/>
              <a:ext cx="5259493" cy="304267"/>
              <a:chOff x="625401" y="4423159"/>
              <a:chExt cx="5259493" cy="304267"/>
            </a:xfrm>
          </p:grpSpPr>
          <p:sp>
            <p:nvSpPr>
              <p:cNvPr id="28" name="Arrow: Left-Right 27">
                <a:extLst>
                  <a:ext uri="{FF2B5EF4-FFF2-40B4-BE49-F238E27FC236}">
                    <a16:creationId xmlns:a16="http://schemas.microsoft.com/office/drawing/2014/main" id="{3CB04CCA-42EB-EC6B-BAB9-1D4083C68162}"/>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40F2122D-E8E0-5900-9408-686D6830041A}"/>
                  </a:ext>
                </a:extLst>
              </p:cNvPr>
              <p:cNvSpPr/>
              <p:nvPr/>
            </p:nvSpPr>
            <p:spPr>
              <a:xfrm>
                <a:off x="4200887" y="4514300"/>
                <a:ext cx="1352387"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Isosceles Triangle 29">
                <a:extLst>
                  <a:ext uri="{FF2B5EF4-FFF2-40B4-BE49-F238E27FC236}">
                    <a16:creationId xmlns:a16="http://schemas.microsoft.com/office/drawing/2014/main" id="{62FD75B3-BAA2-D787-3DDB-9C6129231F1C}"/>
                  </a:ext>
                </a:extLst>
              </p:cNvPr>
              <p:cNvSpPr/>
              <p:nvPr/>
            </p:nvSpPr>
            <p:spPr>
              <a:xfrm rot="10800000">
                <a:off x="4112874" y="442804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Isosceles Triangle 30">
                <a:extLst>
                  <a:ext uri="{FF2B5EF4-FFF2-40B4-BE49-F238E27FC236}">
                    <a16:creationId xmlns:a16="http://schemas.microsoft.com/office/drawing/2014/main" id="{C49FF44C-C4AA-D723-60DE-4EC69475D44F}"/>
                  </a:ext>
                </a:extLst>
              </p:cNvPr>
              <p:cNvSpPr/>
              <p:nvPr/>
            </p:nvSpPr>
            <p:spPr>
              <a:xfrm rot="10800000">
                <a:off x="5465261" y="4423159"/>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38" name="Rectangle 37">
            <a:extLst>
              <a:ext uri="{FF2B5EF4-FFF2-40B4-BE49-F238E27FC236}">
                <a16:creationId xmlns:a16="http://schemas.microsoft.com/office/drawing/2014/main" id="{1D82FCF1-6F5D-E00A-8C7C-BEDCFB5583D3}"/>
              </a:ext>
            </a:extLst>
          </p:cNvPr>
          <p:cNvSpPr/>
          <p:nvPr/>
        </p:nvSpPr>
        <p:spPr>
          <a:xfrm>
            <a:off x="1604678" y="2025650"/>
            <a:ext cx="4675790" cy="608092"/>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Restores life-expired road to good condition, improving grip, smoothness, and longevity. Avoids ongoing reactive maintenance to fix recurring potholes.</a:t>
            </a:r>
            <a:endParaRPr lang="en-US" sz="1200" noProof="0" dirty="0">
              <a:solidFill>
                <a:schemeClr val="tx1"/>
              </a:solidFill>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D742EAD4-5E5C-6E01-8E80-D4729BB62892}"/>
              </a:ext>
            </a:extLst>
          </p:cNvPr>
          <p:cNvSpPr/>
          <p:nvPr/>
        </p:nvSpPr>
        <p:spPr>
          <a:xfrm>
            <a:off x="571481" y="2024590"/>
            <a:ext cx="1033197" cy="612000"/>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17F29F48-D71F-3C7A-84F8-30137E431F2F}"/>
              </a:ext>
            </a:extLst>
          </p:cNvPr>
          <p:cNvSpPr/>
          <p:nvPr/>
        </p:nvSpPr>
        <p:spPr>
          <a:xfrm>
            <a:off x="1604677" y="2694387"/>
            <a:ext cx="4675790" cy="75783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Life-expired roads, suitable for all traffic levels.</a:t>
            </a:r>
          </a:p>
        </p:txBody>
      </p:sp>
      <p:sp>
        <p:nvSpPr>
          <p:cNvPr id="41" name="Rectangle 40">
            <a:extLst>
              <a:ext uri="{FF2B5EF4-FFF2-40B4-BE49-F238E27FC236}">
                <a16:creationId xmlns:a16="http://schemas.microsoft.com/office/drawing/2014/main" id="{E795568C-25A2-0D76-A304-3F5A8DA6A2FB}"/>
              </a:ext>
            </a:extLst>
          </p:cNvPr>
          <p:cNvSpPr/>
          <p:nvPr/>
        </p:nvSpPr>
        <p:spPr>
          <a:xfrm>
            <a:off x="575655" y="2694387"/>
            <a:ext cx="1029023" cy="757836"/>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grpSp>
        <p:nvGrpSpPr>
          <p:cNvPr id="42" name="Group 41">
            <a:extLst>
              <a:ext uri="{FF2B5EF4-FFF2-40B4-BE49-F238E27FC236}">
                <a16:creationId xmlns:a16="http://schemas.microsoft.com/office/drawing/2014/main" id="{1BB7F073-6E5C-7ED4-4D72-379916175C1B}"/>
              </a:ext>
            </a:extLst>
          </p:cNvPr>
          <p:cNvGrpSpPr/>
          <p:nvPr/>
        </p:nvGrpSpPr>
        <p:grpSpPr>
          <a:xfrm>
            <a:off x="927599" y="4712597"/>
            <a:ext cx="5034825" cy="838611"/>
            <a:chOff x="528480" y="4003854"/>
            <a:chExt cx="5469945" cy="838611"/>
          </a:xfrm>
        </p:grpSpPr>
        <p:grpSp>
          <p:nvGrpSpPr>
            <p:cNvPr id="43" name="Group 42">
              <a:extLst>
                <a:ext uri="{FF2B5EF4-FFF2-40B4-BE49-F238E27FC236}">
                  <a16:creationId xmlns:a16="http://schemas.microsoft.com/office/drawing/2014/main" id="{82147A23-4864-6371-4C5E-1DD35310BA2E}"/>
                </a:ext>
              </a:extLst>
            </p:cNvPr>
            <p:cNvGrpSpPr/>
            <p:nvPr/>
          </p:nvGrpSpPr>
          <p:grpSpPr>
            <a:xfrm>
              <a:off x="528480" y="4003854"/>
              <a:ext cx="5469945" cy="838611"/>
              <a:chOff x="528480" y="4003854"/>
              <a:chExt cx="5469945" cy="838611"/>
            </a:xfrm>
          </p:grpSpPr>
          <p:grpSp>
            <p:nvGrpSpPr>
              <p:cNvPr id="49" name="Group 48">
                <a:extLst>
                  <a:ext uri="{FF2B5EF4-FFF2-40B4-BE49-F238E27FC236}">
                    <a16:creationId xmlns:a16="http://schemas.microsoft.com/office/drawing/2014/main" id="{2574141D-A57C-729B-DEB9-E5A43FAD0EBA}"/>
                  </a:ext>
                </a:extLst>
              </p:cNvPr>
              <p:cNvGrpSpPr/>
              <p:nvPr/>
            </p:nvGrpSpPr>
            <p:grpSpPr>
              <a:xfrm>
                <a:off x="532596" y="4003854"/>
                <a:ext cx="5465829" cy="838611"/>
                <a:chOff x="902898" y="1971153"/>
                <a:chExt cx="10386204" cy="979081"/>
              </a:xfrm>
            </p:grpSpPr>
            <p:sp>
              <p:nvSpPr>
                <p:cNvPr id="51" name="Rectangle 50">
                  <a:extLst>
                    <a:ext uri="{FF2B5EF4-FFF2-40B4-BE49-F238E27FC236}">
                      <a16:creationId xmlns:a16="http://schemas.microsoft.com/office/drawing/2014/main" id="{17894F1E-D852-4699-C30D-9DE391F7136D}"/>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283D914D-21E7-A561-B323-06438276EBD0}"/>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Light</a:t>
                  </a:r>
                </a:p>
              </p:txBody>
            </p:sp>
            <p:sp>
              <p:nvSpPr>
                <p:cNvPr id="53" name="TextBox 52">
                  <a:extLst>
                    <a:ext uri="{FF2B5EF4-FFF2-40B4-BE49-F238E27FC236}">
                      <a16:creationId xmlns:a16="http://schemas.microsoft.com/office/drawing/2014/main" id="{682DE3F4-C3C1-938C-5F85-315662E79478}"/>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Heavy</a:t>
                  </a:r>
                </a:p>
              </p:txBody>
            </p:sp>
            <p:sp>
              <p:nvSpPr>
                <p:cNvPr id="54" name="TextBox 53">
                  <a:extLst>
                    <a:ext uri="{FF2B5EF4-FFF2-40B4-BE49-F238E27FC236}">
                      <a16:creationId xmlns:a16="http://schemas.microsoft.com/office/drawing/2014/main" id="{EF225FE9-9F42-1F24-5F33-D20BCDF426A7}"/>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Traffic level</a:t>
                  </a:r>
                </a:p>
              </p:txBody>
            </p:sp>
          </p:grpSp>
          <p:sp>
            <p:nvSpPr>
              <p:cNvPr id="50" name="TextBox 49">
                <a:extLst>
                  <a:ext uri="{FF2B5EF4-FFF2-40B4-BE49-F238E27FC236}">
                    <a16:creationId xmlns:a16="http://schemas.microsoft.com/office/drawing/2014/main" id="{CD162178-CDB9-3D4D-5097-064A1D61A01E}"/>
                  </a:ext>
                </a:extLst>
              </p:cNvPr>
              <p:cNvSpPr txBox="1"/>
              <p:nvPr/>
            </p:nvSpPr>
            <p:spPr>
              <a:xfrm>
                <a:off x="528480" y="4575292"/>
                <a:ext cx="5465827"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All traffic levels</a:t>
                </a:r>
              </a:p>
            </p:txBody>
          </p:sp>
        </p:grpSp>
        <p:grpSp>
          <p:nvGrpSpPr>
            <p:cNvPr id="44" name="Group 43">
              <a:extLst>
                <a:ext uri="{FF2B5EF4-FFF2-40B4-BE49-F238E27FC236}">
                  <a16:creationId xmlns:a16="http://schemas.microsoft.com/office/drawing/2014/main" id="{B7D828C0-86D9-969E-96C8-D14F339EB235}"/>
                </a:ext>
              </a:extLst>
            </p:cNvPr>
            <p:cNvGrpSpPr/>
            <p:nvPr/>
          </p:nvGrpSpPr>
          <p:grpSpPr>
            <a:xfrm>
              <a:off x="636355" y="4258904"/>
              <a:ext cx="5259493" cy="316388"/>
              <a:chOff x="625401" y="4411038"/>
              <a:chExt cx="5259493" cy="316388"/>
            </a:xfrm>
          </p:grpSpPr>
          <p:sp>
            <p:nvSpPr>
              <p:cNvPr id="45" name="Arrow: Left-Right 44">
                <a:extLst>
                  <a:ext uri="{FF2B5EF4-FFF2-40B4-BE49-F238E27FC236}">
                    <a16:creationId xmlns:a16="http://schemas.microsoft.com/office/drawing/2014/main" id="{E2B46A78-794B-0B75-C617-D8AD49C7B87F}"/>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5610EABC-C8C7-31B3-8CE5-82F790F9D0EC}"/>
                  </a:ext>
                </a:extLst>
              </p:cNvPr>
              <p:cNvSpPr/>
              <p:nvPr/>
            </p:nvSpPr>
            <p:spPr>
              <a:xfrm>
                <a:off x="955056" y="4514299"/>
                <a:ext cx="4615696" cy="136800"/>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CA975D00-246A-2633-98BA-F3732BFA708E}"/>
                  </a:ext>
                </a:extLst>
              </p:cNvPr>
              <p:cNvSpPr/>
              <p:nvPr/>
            </p:nvSpPr>
            <p:spPr>
              <a:xfrm rot="10800000">
                <a:off x="867044" y="4411038"/>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Isosceles Triangle 47">
                <a:extLst>
                  <a:ext uri="{FF2B5EF4-FFF2-40B4-BE49-F238E27FC236}">
                    <a16:creationId xmlns:a16="http://schemas.microsoft.com/office/drawing/2014/main" id="{0B4DE6DC-34ED-6AAD-20A3-95C6A445D739}"/>
                  </a:ext>
                </a:extLst>
              </p:cNvPr>
              <p:cNvSpPr/>
              <p:nvPr/>
            </p:nvSpPr>
            <p:spPr>
              <a:xfrm rot="10800000">
                <a:off x="5479479" y="4415285"/>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grpSp>
        <p:nvGrpSpPr>
          <p:cNvPr id="55" name="Group 54">
            <a:extLst>
              <a:ext uri="{FF2B5EF4-FFF2-40B4-BE49-F238E27FC236}">
                <a16:creationId xmlns:a16="http://schemas.microsoft.com/office/drawing/2014/main" id="{EA8E958E-16B7-E49C-F60D-C307B61600DF}"/>
              </a:ext>
            </a:extLst>
          </p:cNvPr>
          <p:cNvGrpSpPr/>
          <p:nvPr/>
        </p:nvGrpSpPr>
        <p:grpSpPr>
          <a:xfrm>
            <a:off x="927599" y="5635763"/>
            <a:ext cx="5031036" cy="838611"/>
            <a:chOff x="532596" y="4003854"/>
            <a:chExt cx="5465829" cy="838611"/>
          </a:xfrm>
        </p:grpSpPr>
        <p:grpSp>
          <p:nvGrpSpPr>
            <p:cNvPr id="56" name="Group 55">
              <a:extLst>
                <a:ext uri="{FF2B5EF4-FFF2-40B4-BE49-F238E27FC236}">
                  <a16:creationId xmlns:a16="http://schemas.microsoft.com/office/drawing/2014/main" id="{A08A1C71-B971-B1EC-A940-E627AC0F85BC}"/>
                </a:ext>
              </a:extLst>
            </p:cNvPr>
            <p:cNvGrpSpPr/>
            <p:nvPr/>
          </p:nvGrpSpPr>
          <p:grpSpPr>
            <a:xfrm>
              <a:off x="532596" y="4003854"/>
              <a:ext cx="5465829" cy="838611"/>
              <a:chOff x="532596" y="4003854"/>
              <a:chExt cx="5465829" cy="838611"/>
            </a:xfrm>
          </p:grpSpPr>
          <p:grpSp>
            <p:nvGrpSpPr>
              <p:cNvPr id="62" name="Group 61">
                <a:extLst>
                  <a:ext uri="{FF2B5EF4-FFF2-40B4-BE49-F238E27FC236}">
                    <a16:creationId xmlns:a16="http://schemas.microsoft.com/office/drawing/2014/main" id="{703F973B-C3CB-2B7D-F913-4CFDEF0BED12}"/>
                  </a:ext>
                </a:extLst>
              </p:cNvPr>
              <p:cNvGrpSpPr/>
              <p:nvPr/>
            </p:nvGrpSpPr>
            <p:grpSpPr>
              <a:xfrm>
                <a:off x="532596" y="4003854"/>
                <a:ext cx="5465829" cy="838611"/>
                <a:chOff x="902898" y="1971153"/>
                <a:chExt cx="10386204" cy="979081"/>
              </a:xfrm>
            </p:grpSpPr>
            <p:sp>
              <p:nvSpPr>
                <p:cNvPr id="64" name="Rectangle 63">
                  <a:extLst>
                    <a:ext uri="{FF2B5EF4-FFF2-40B4-BE49-F238E27FC236}">
                      <a16:creationId xmlns:a16="http://schemas.microsoft.com/office/drawing/2014/main" id="{D594078D-D7EB-40E7-3380-53C229E7AEB5}"/>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3277C791-5B13-C54F-BCC0-034C9E7DFBDD}"/>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Crack/pothole</a:t>
                  </a:r>
                </a:p>
              </p:txBody>
            </p:sp>
            <p:sp>
              <p:nvSpPr>
                <p:cNvPr id="66" name="TextBox 65">
                  <a:extLst>
                    <a:ext uri="{FF2B5EF4-FFF2-40B4-BE49-F238E27FC236}">
                      <a16:creationId xmlns:a16="http://schemas.microsoft.com/office/drawing/2014/main" id="{54970312-6D83-E2CB-A107-8F7FF427B136}"/>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Full road</a:t>
                  </a:r>
                </a:p>
              </p:txBody>
            </p:sp>
            <p:sp>
              <p:nvSpPr>
                <p:cNvPr id="67" name="TextBox 66">
                  <a:extLst>
                    <a:ext uri="{FF2B5EF4-FFF2-40B4-BE49-F238E27FC236}">
                      <a16:creationId xmlns:a16="http://schemas.microsoft.com/office/drawing/2014/main" id="{BD9B1A44-90C1-12C6-7818-3DED91FEE57C}"/>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Size of repair</a:t>
                  </a:r>
                </a:p>
              </p:txBody>
            </p:sp>
          </p:grpSp>
          <p:sp>
            <p:nvSpPr>
              <p:cNvPr id="63" name="TextBox 62">
                <a:extLst>
                  <a:ext uri="{FF2B5EF4-FFF2-40B4-BE49-F238E27FC236}">
                    <a16:creationId xmlns:a16="http://schemas.microsoft.com/office/drawing/2014/main" id="{9C04F7F4-6BC8-4E67-D1D9-F1F020C7679C}"/>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Full-width of carriageway and best value over larger distances</a:t>
                </a:r>
              </a:p>
            </p:txBody>
          </p:sp>
        </p:grpSp>
        <p:grpSp>
          <p:nvGrpSpPr>
            <p:cNvPr id="57" name="Group 56">
              <a:extLst>
                <a:ext uri="{FF2B5EF4-FFF2-40B4-BE49-F238E27FC236}">
                  <a16:creationId xmlns:a16="http://schemas.microsoft.com/office/drawing/2014/main" id="{5E195BB8-9608-D628-FA5F-932840DF411A}"/>
                </a:ext>
              </a:extLst>
            </p:cNvPr>
            <p:cNvGrpSpPr/>
            <p:nvPr/>
          </p:nvGrpSpPr>
          <p:grpSpPr>
            <a:xfrm>
              <a:off x="636355" y="4275273"/>
              <a:ext cx="5259493" cy="300019"/>
              <a:chOff x="625401" y="4427407"/>
              <a:chExt cx="5259493" cy="300019"/>
            </a:xfrm>
          </p:grpSpPr>
          <p:sp>
            <p:nvSpPr>
              <p:cNvPr id="58" name="Arrow: Left-Right 57">
                <a:extLst>
                  <a:ext uri="{FF2B5EF4-FFF2-40B4-BE49-F238E27FC236}">
                    <a16:creationId xmlns:a16="http://schemas.microsoft.com/office/drawing/2014/main" id="{6009F881-D87C-3F29-AD75-6DA9B1DBADA5}"/>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3F991B0A-E757-84BE-D7C6-74F1D3DBDBE6}"/>
                  </a:ext>
                </a:extLst>
              </p:cNvPr>
              <p:cNvSpPr/>
              <p:nvPr/>
            </p:nvSpPr>
            <p:spPr>
              <a:xfrm>
                <a:off x="3383146" y="4514300"/>
                <a:ext cx="2177514"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0" name="Isosceles Triangle 59">
                <a:extLst>
                  <a:ext uri="{FF2B5EF4-FFF2-40B4-BE49-F238E27FC236}">
                    <a16:creationId xmlns:a16="http://schemas.microsoft.com/office/drawing/2014/main" id="{2B1EAB1C-BC02-783B-6AA6-0DBD265ED44D}"/>
                  </a:ext>
                </a:extLst>
              </p:cNvPr>
              <p:cNvSpPr/>
              <p:nvPr/>
            </p:nvSpPr>
            <p:spPr>
              <a:xfrm rot="10800000">
                <a:off x="3299669" y="442740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1" name="Isosceles Triangle 60">
                <a:extLst>
                  <a:ext uri="{FF2B5EF4-FFF2-40B4-BE49-F238E27FC236}">
                    <a16:creationId xmlns:a16="http://schemas.microsoft.com/office/drawing/2014/main" id="{12681F15-2DCD-1DA3-B975-6CC6DCA82120}"/>
                  </a:ext>
                </a:extLst>
              </p:cNvPr>
              <p:cNvSpPr/>
              <p:nvPr/>
            </p:nvSpPr>
            <p:spPr>
              <a:xfrm rot="10800000">
                <a:off x="5468113" y="442864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68" name="Rectangle 67">
            <a:extLst>
              <a:ext uri="{FF2B5EF4-FFF2-40B4-BE49-F238E27FC236}">
                <a16:creationId xmlns:a16="http://schemas.microsoft.com/office/drawing/2014/main" id="{E1BA57E5-526C-EB9E-2665-CD4DDD478158}"/>
              </a:ext>
            </a:extLst>
          </p:cNvPr>
          <p:cNvSpPr/>
          <p:nvPr/>
        </p:nvSpPr>
        <p:spPr>
          <a:xfrm>
            <a:off x="571481" y="3497918"/>
            <a:ext cx="5708986" cy="304357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DC620FBA-2C13-0AD3-A178-E696B54181DC}"/>
              </a:ext>
            </a:extLst>
          </p:cNvPr>
          <p:cNvSpPr/>
          <p:nvPr/>
        </p:nvSpPr>
        <p:spPr>
          <a:xfrm>
            <a:off x="571481" y="6635323"/>
            <a:ext cx="5708986" cy="1778440"/>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C85260CA-0931-FF82-26C7-23E8BC4D231B}"/>
              </a:ext>
            </a:extLst>
          </p:cNvPr>
          <p:cNvSpPr txBox="1"/>
          <p:nvPr/>
        </p:nvSpPr>
        <p:spPr>
          <a:xfrm>
            <a:off x="1464132" y="3522296"/>
            <a:ext cx="3929736"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Which roads are suited for this treatment?</a:t>
            </a:r>
            <a:endParaRPr lang="en-GB" sz="1400" b="1" u="sng" noProof="0"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6B2A1C2B-8694-3ECF-4173-B37F0C28123F}"/>
              </a:ext>
            </a:extLst>
          </p:cNvPr>
          <p:cNvSpPr txBox="1"/>
          <p:nvPr/>
        </p:nvSpPr>
        <p:spPr>
          <a:xfrm>
            <a:off x="926988" y="6635323"/>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2" name="Rectangle 71">
            <a:extLst>
              <a:ext uri="{FF2B5EF4-FFF2-40B4-BE49-F238E27FC236}">
                <a16:creationId xmlns:a16="http://schemas.microsoft.com/office/drawing/2014/main" id="{9C9AA516-1611-0BFF-AEFF-B9F0CD37EFB5}"/>
              </a:ext>
            </a:extLst>
          </p:cNvPr>
          <p:cNvSpPr/>
          <p:nvPr/>
        </p:nvSpPr>
        <p:spPr>
          <a:xfrm>
            <a:off x="5123919" y="839200"/>
            <a:ext cx="1158057" cy="44721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£25-35 per m2</a:t>
            </a:r>
          </a:p>
        </p:txBody>
      </p:sp>
      <p:sp>
        <p:nvSpPr>
          <p:cNvPr id="73" name="Rectangle 72">
            <a:extLst>
              <a:ext uri="{FF2B5EF4-FFF2-40B4-BE49-F238E27FC236}">
                <a16:creationId xmlns:a16="http://schemas.microsoft.com/office/drawing/2014/main" id="{01903FD8-0BD1-B063-DE1F-0BB0F7F51FC4}"/>
              </a:ext>
            </a:extLst>
          </p:cNvPr>
          <p:cNvSpPr/>
          <p:nvPr/>
        </p:nvSpPr>
        <p:spPr>
          <a:xfrm>
            <a:off x="926988" y="6899444"/>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7053840C-C103-43F0-EDC0-BE31B2645557}"/>
              </a:ext>
            </a:extLst>
          </p:cNvPr>
          <p:cNvSpPr/>
          <p:nvPr/>
        </p:nvSpPr>
        <p:spPr>
          <a:xfrm>
            <a:off x="1962847" y="6899444"/>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Can take up to 1 day to allow new surface to cure.</a:t>
            </a:r>
          </a:p>
        </p:txBody>
      </p:sp>
      <p:sp>
        <p:nvSpPr>
          <p:cNvPr id="75" name="Rectangle 74">
            <a:extLst>
              <a:ext uri="{FF2B5EF4-FFF2-40B4-BE49-F238E27FC236}">
                <a16:creationId xmlns:a16="http://schemas.microsoft.com/office/drawing/2014/main" id="{9343E076-EE11-CA78-114B-7C14968CF610}"/>
              </a:ext>
            </a:extLst>
          </p:cNvPr>
          <p:cNvSpPr/>
          <p:nvPr/>
        </p:nvSpPr>
        <p:spPr>
          <a:xfrm>
            <a:off x="926988" y="7382630"/>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0E697F4C-F3F5-8326-301C-076D70E147AE}"/>
              </a:ext>
            </a:extLst>
          </p:cNvPr>
          <p:cNvSpPr/>
          <p:nvPr/>
        </p:nvSpPr>
        <p:spPr>
          <a:xfrm>
            <a:off x="1962847" y="7382630"/>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Higher than other preventative treatments due to need to replace and transport large quantity of material.</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6705A455-9131-72CA-F7CC-813F7629537F}"/>
              </a:ext>
            </a:extLst>
          </p:cNvPr>
          <p:cNvSpPr/>
          <p:nvPr/>
        </p:nvSpPr>
        <p:spPr>
          <a:xfrm>
            <a:off x="933824" y="786581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531AAD6F-CFB1-5FA8-0556-408B32D0CB8D}"/>
              </a:ext>
            </a:extLst>
          </p:cNvPr>
          <p:cNvSpPr/>
          <p:nvPr/>
        </p:nvSpPr>
        <p:spPr>
          <a:xfrm>
            <a:off x="1956011" y="7865816"/>
            <a:ext cx="4012485"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Needs dry weather during application.</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EE352FA1-85ED-2BEF-3397-1A8F31CA7AB2}"/>
              </a:ext>
            </a:extLst>
          </p:cNvPr>
          <p:cNvSpPr/>
          <p:nvPr/>
        </p:nvSpPr>
        <p:spPr>
          <a:xfrm>
            <a:off x="571481" y="841741"/>
            <a:ext cx="4512583"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Full resurfacing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411939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11670E-98E7-8F83-ACB5-25A5214EB59D}"/>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91D83F3-A481-2423-FC6D-788A922F84DD}"/>
              </a:ext>
            </a:extLst>
          </p:cNvPr>
          <p:cNvSpPr/>
          <p:nvPr/>
        </p:nvSpPr>
        <p:spPr>
          <a:xfrm>
            <a:off x="1604678" y="1316735"/>
            <a:ext cx="4675789" cy="662160"/>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dirty="0">
                <a:solidFill>
                  <a:srgbClr val="333332"/>
                </a:solidFill>
                <a:latin typeface="Arial" panose="020B0604020202020204" pitchFamily="34" charset="0"/>
                <a:cs typeface="Arial" panose="020B0604020202020204" pitchFamily="34" charset="0"/>
              </a:rPr>
              <a:t>A specialised adhesive sealant is applied to cracks in the road to prevent the infiltration of water that may cause damage if left untreated.</a:t>
            </a:r>
            <a:endParaRPr lang="en-US" sz="1200" kern="1200" dirty="0">
              <a:solidFill>
                <a:srgbClr val="333332"/>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79F0F829-D9A5-2DF0-318C-6AB1165D1A13}"/>
              </a:ext>
            </a:extLst>
          </p:cNvPr>
          <p:cNvSpPr/>
          <p:nvPr/>
        </p:nvSpPr>
        <p:spPr>
          <a:xfrm>
            <a:off x="577533" y="1316735"/>
            <a:ext cx="1033197" cy="662160"/>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810BED5E-B20E-BCCB-0E75-2FEF94950BB4}"/>
              </a:ext>
            </a:extLst>
          </p:cNvPr>
          <p:cNvGrpSpPr/>
          <p:nvPr/>
        </p:nvGrpSpPr>
        <p:grpSpPr>
          <a:xfrm>
            <a:off x="930798" y="3783435"/>
            <a:ext cx="5031036" cy="838611"/>
            <a:chOff x="532596" y="4003854"/>
            <a:chExt cx="5465829" cy="838611"/>
          </a:xfrm>
        </p:grpSpPr>
        <p:grpSp>
          <p:nvGrpSpPr>
            <p:cNvPr id="26" name="Group 25">
              <a:extLst>
                <a:ext uri="{FF2B5EF4-FFF2-40B4-BE49-F238E27FC236}">
                  <a16:creationId xmlns:a16="http://schemas.microsoft.com/office/drawing/2014/main" id="{BCF07FF6-B63F-7C98-5C4E-F89C5FF10A8A}"/>
                </a:ext>
              </a:extLst>
            </p:cNvPr>
            <p:cNvGrpSpPr/>
            <p:nvPr/>
          </p:nvGrpSpPr>
          <p:grpSpPr>
            <a:xfrm>
              <a:off x="532596" y="4003854"/>
              <a:ext cx="5465829" cy="838611"/>
              <a:chOff x="532596" y="4003854"/>
              <a:chExt cx="5465829" cy="838611"/>
            </a:xfrm>
          </p:grpSpPr>
          <p:grpSp>
            <p:nvGrpSpPr>
              <p:cNvPr id="32" name="Group 31">
                <a:extLst>
                  <a:ext uri="{FF2B5EF4-FFF2-40B4-BE49-F238E27FC236}">
                    <a16:creationId xmlns:a16="http://schemas.microsoft.com/office/drawing/2014/main" id="{7D4C66E8-F80F-EE29-F27A-D39D6CA95610}"/>
                  </a:ext>
                </a:extLst>
              </p:cNvPr>
              <p:cNvGrpSpPr/>
              <p:nvPr/>
            </p:nvGrpSpPr>
            <p:grpSpPr>
              <a:xfrm>
                <a:off x="532596" y="4003854"/>
                <a:ext cx="5465829" cy="838611"/>
                <a:chOff x="902898" y="1971153"/>
                <a:chExt cx="10386204" cy="979081"/>
              </a:xfrm>
            </p:grpSpPr>
            <p:sp>
              <p:nvSpPr>
                <p:cNvPr id="34" name="Rectangle 33">
                  <a:extLst>
                    <a:ext uri="{FF2B5EF4-FFF2-40B4-BE49-F238E27FC236}">
                      <a16:creationId xmlns:a16="http://schemas.microsoft.com/office/drawing/2014/main" id="{59B5E5F6-4586-5805-88AF-860F53BDCC76}"/>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8CB4C065-8A8D-6D42-58B1-29FC3AF288DC}"/>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New road surface</a:t>
                  </a:r>
                </a:p>
              </p:txBody>
            </p:sp>
            <p:sp>
              <p:nvSpPr>
                <p:cNvPr id="36" name="TextBox 35">
                  <a:extLst>
                    <a:ext uri="{FF2B5EF4-FFF2-40B4-BE49-F238E27FC236}">
                      <a16:creationId xmlns:a16="http://schemas.microsoft.com/office/drawing/2014/main" id="{2B551F1D-A031-73DC-CDC3-F8D0B929C351}"/>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Life-expired</a:t>
                  </a:r>
                  <a:r>
                    <a:rPr lang="en-GB" sz="1100" b="1" noProof="0">
                      <a:latin typeface="Arial" panose="020B0604020202020204" pitchFamily="34" charset="0"/>
                      <a:cs typeface="Arial" panose="020B0604020202020204" pitchFamily="34" charset="0"/>
                    </a:rPr>
                    <a:t> </a:t>
                  </a:r>
                  <a:r>
                    <a:rPr lang="en-GB" sz="1100" i="1" noProof="0">
                      <a:latin typeface="Arial" panose="020B0604020202020204" pitchFamily="34" charset="0"/>
                      <a:cs typeface="Arial" panose="020B0604020202020204" pitchFamily="34" charset="0"/>
                    </a:rPr>
                    <a:t>road</a:t>
                  </a:r>
                </a:p>
              </p:txBody>
            </p:sp>
            <p:sp>
              <p:nvSpPr>
                <p:cNvPr id="37" name="TextBox 36">
                  <a:extLst>
                    <a:ext uri="{FF2B5EF4-FFF2-40B4-BE49-F238E27FC236}">
                      <a16:creationId xmlns:a16="http://schemas.microsoft.com/office/drawing/2014/main" id="{6266D4EB-B087-A45B-F731-5C0D6473F64B}"/>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dirty="0">
                      <a:latin typeface="Arial" panose="020B0604020202020204" pitchFamily="34" charset="0"/>
                      <a:cs typeface="Arial" panose="020B0604020202020204" pitchFamily="34" charset="0"/>
                    </a:rPr>
                    <a:t>Highway condition</a:t>
                  </a:r>
                </a:p>
              </p:txBody>
            </p:sp>
          </p:grpSp>
          <p:sp>
            <p:nvSpPr>
              <p:cNvPr id="33" name="TextBox 32">
                <a:extLst>
                  <a:ext uri="{FF2B5EF4-FFF2-40B4-BE49-F238E27FC236}">
                    <a16:creationId xmlns:a16="http://schemas.microsoft.com/office/drawing/2014/main" id="{8CFEFACE-B60A-8C32-8F85-D6C9CEB6F2A3}"/>
                  </a:ext>
                </a:extLst>
              </p:cNvPr>
              <p:cNvSpPr txBox="1"/>
              <p:nvPr/>
            </p:nvSpPr>
            <p:spPr>
              <a:xfrm>
                <a:off x="676115" y="4575292"/>
                <a:ext cx="5259494" cy="169277"/>
              </a:xfrm>
              <a:prstGeom prst="rect">
                <a:avLst/>
              </a:prstGeom>
              <a:noFill/>
            </p:spPr>
            <p:txBody>
              <a:bodyPr wrap="square" lIns="0" tIns="0" rIns="0" bIns="0" rtlCol="0">
                <a:spAutoFit/>
              </a:bodyPr>
              <a:lstStyle/>
              <a:p>
                <a:pPr algn="ctr"/>
                <a:r>
                  <a:rPr lang="en-US" sz="1100" dirty="0">
                    <a:latin typeface="Arial" panose="020B0604020202020204" pitchFamily="34" charset="0"/>
                    <a:cs typeface="Arial" panose="020B0604020202020204" pitchFamily="34" charset="0"/>
                  </a:rPr>
                  <a:t>Early stage of the highway lifecycle when defects first begin to emerge.</a:t>
                </a:r>
                <a:endParaRPr lang="en-GB" sz="1100" dirty="0">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D0A11FB9-20EA-1046-36DF-98CEF4C791D1}"/>
                </a:ext>
              </a:extLst>
            </p:cNvPr>
            <p:cNvGrpSpPr/>
            <p:nvPr/>
          </p:nvGrpSpPr>
          <p:grpSpPr>
            <a:xfrm>
              <a:off x="636355" y="4271025"/>
              <a:ext cx="5259493" cy="304267"/>
              <a:chOff x="625401" y="4423159"/>
              <a:chExt cx="5259493" cy="304267"/>
            </a:xfrm>
          </p:grpSpPr>
          <p:sp>
            <p:nvSpPr>
              <p:cNvPr id="28" name="Arrow: Left-Right 27">
                <a:extLst>
                  <a:ext uri="{FF2B5EF4-FFF2-40B4-BE49-F238E27FC236}">
                    <a16:creationId xmlns:a16="http://schemas.microsoft.com/office/drawing/2014/main" id="{780A2EFB-E56C-DA32-5988-874DD4CD9F49}"/>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29" name="Rectangle 28">
                <a:extLst>
                  <a:ext uri="{FF2B5EF4-FFF2-40B4-BE49-F238E27FC236}">
                    <a16:creationId xmlns:a16="http://schemas.microsoft.com/office/drawing/2014/main" id="{C3F9F22B-D237-8E89-EE62-32F934F0A9A8}"/>
                  </a:ext>
                </a:extLst>
              </p:cNvPr>
              <p:cNvSpPr/>
              <p:nvPr/>
            </p:nvSpPr>
            <p:spPr>
              <a:xfrm>
                <a:off x="1210679" y="4514300"/>
                <a:ext cx="1352387"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Isosceles Triangle 29">
                <a:extLst>
                  <a:ext uri="{FF2B5EF4-FFF2-40B4-BE49-F238E27FC236}">
                    <a16:creationId xmlns:a16="http://schemas.microsoft.com/office/drawing/2014/main" id="{D4B08306-6077-1C69-0203-9D458FF5D310}"/>
                  </a:ext>
                </a:extLst>
              </p:cNvPr>
              <p:cNvSpPr/>
              <p:nvPr/>
            </p:nvSpPr>
            <p:spPr>
              <a:xfrm rot="10800000">
                <a:off x="1122667" y="442804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Isosceles Triangle 30">
                <a:extLst>
                  <a:ext uri="{FF2B5EF4-FFF2-40B4-BE49-F238E27FC236}">
                    <a16:creationId xmlns:a16="http://schemas.microsoft.com/office/drawing/2014/main" id="{56A239DC-8EDE-1EE0-897E-77A9FD4AED10}"/>
                  </a:ext>
                </a:extLst>
              </p:cNvPr>
              <p:cNvSpPr/>
              <p:nvPr/>
            </p:nvSpPr>
            <p:spPr>
              <a:xfrm rot="10800000">
                <a:off x="2475054" y="4423159"/>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38" name="Rectangle 37">
            <a:extLst>
              <a:ext uri="{FF2B5EF4-FFF2-40B4-BE49-F238E27FC236}">
                <a16:creationId xmlns:a16="http://schemas.microsoft.com/office/drawing/2014/main" id="{69F76ECD-C5A8-BD2D-C191-CCC55B3C3D47}"/>
              </a:ext>
            </a:extLst>
          </p:cNvPr>
          <p:cNvSpPr/>
          <p:nvPr/>
        </p:nvSpPr>
        <p:spPr>
          <a:xfrm>
            <a:off x="1604678" y="2025650"/>
            <a:ext cx="4675790" cy="608092"/>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Fast to apply and more cost-effective than repairing potholes. Seals early signs of defect to prevent water getting in and causing more damage.</a:t>
            </a:r>
            <a:endParaRPr lang="en-US" sz="1200" noProof="0" dirty="0">
              <a:solidFill>
                <a:schemeClr val="tx1"/>
              </a:solidFill>
              <a:latin typeface="Arial" panose="020B0604020202020204" pitchFamily="34" charset="0"/>
              <a:cs typeface="Arial" panose="020B0604020202020204" pitchFamily="34" charset="0"/>
            </a:endParaRPr>
          </a:p>
        </p:txBody>
      </p:sp>
      <p:sp>
        <p:nvSpPr>
          <p:cNvPr id="39" name="Rectangle 38">
            <a:extLst>
              <a:ext uri="{FF2B5EF4-FFF2-40B4-BE49-F238E27FC236}">
                <a16:creationId xmlns:a16="http://schemas.microsoft.com/office/drawing/2014/main" id="{5E194FC4-69EE-BE64-2D4C-8F701B646482}"/>
              </a:ext>
            </a:extLst>
          </p:cNvPr>
          <p:cNvSpPr/>
          <p:nvPr/>
        </p:nvSpPr>
        <p:spPr>
          <a:xfrm>
            <a:off x="571481" y="2024590"/>
            <a:ext cx="1033197" cy="612000"/>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589745D9-AD75-3BBD-84F2-461DBC1880B5}"/>
              </a:ext>
            </a:extLst>
          </p:cNvPr>
          <p:cNvSpPr/>
          <p:nvPr/>
        </p:nvSpPr>
        <p:spPr>
          <a:xfrm>
            <a:off x="1604677" y="2694387"/>
            <a:ext cx="4675790" cy="75783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Roads (all traffic levels) that are showing early signs of wear-and-tear.</a:t>
            </a:r>
          </a:p>
        </p:txBody>
      </p:sp>
      <p:sp>
        <p:nvSpPr>
          <p:cNvPr id="41" name="Rectangle 40">
            <a:extLst>
              <a:ext uri="{FF2B5EF4-FFF2-40B4-BE49-F238E27FC236}">
                <a16:creationId xmlns:a16="http://schemas.microsoft.com/office/drawing/2014/main" id="{02CF5F1A-A0E7-AF63-5CD1-277A8ADDCEB4}"/>
              </a:ext>
            </a:extLst>
          </p:cNvPr>
          <p:cNvSpPr/>
          <p:nvPr/>
        </p:nvSpPr>
        <p:spPr>
          <a:xfrm>
            <a:off x="575655" y="2694387"/>
            <a:ext cx="1029023" cy="757836"/>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grpSp>
        <p:nvGrpSpPr>
          <p:cNvPr id="42" name="Group 41">
            <a:extLst>
              <a:ext uri="{FF2B5EF4-FFF2-40B4-BE49-F238E27FC236}">
                <a16:creationId xmlns:a16="http://schemas.microsoft.com/office/drawing/2014/main" id="{63076EB3-DBE8-8039-68F4-9252675EFAD3}"/>
              </a:ext>
            </a:extLst>
          </p:cNvPr>
          <p:cNvGrpSpPr/>
          <p:nvPr/>
        </p:nvGrpSpPr>
        <p:grpSpPr>
          <a:xfrm>
            <a:off x="927599" y="4712597"/>
            <a:ext cx="5034825" cy="838611"/>
            <a:chOff x="528480" y="4003854"/>
            <a:chExt cx="5469945" cy="838611"/>
          </a:xfrm>
        </p:grpSpPr>
        <p:grpSp>
          <p:nvGrpSpPr>
            <p:cNvPr id="43" name="Group 42">
              <a:extLst>
                <a:ext uri="{FF2B5EF4-FFF2-40B4-BE49-F238E27FC236}">
                  <a16:creationId xmlns:a16="http://schemas.microsoft.com/office/drawing/2014/main" id="{F213C74D-0D06-323B-03E4-66DFB8681E45}"/>
                </a:ext>
              </a:extLst>
            </p:cNvPr>
            <p:cNvGrpSpPr/>
            <p:nvPr/>
          </p:nvGrpSpPr>
          <p:grpSpPr>
            <a:xfrm>
              <a:off x="528480" y="4003854"/>
              <a:ext cx="5469945" cy="838611"/>
              <a:chOff x="528480" y="4003854"/>
              <a:chExt cx="5469945" cy="838611"/>
            </a:xfrm>
          </p:grpSpPr>
          <p:grpSp>
            <p:nvGrpSpPr>
              <p:cNvPr id="49" name="Group 48">
                <a:extLst>
                  <a:ext uri="{FF2B5EF4-FFF2-40B4-BE49-F238E27FC236}">
                    <a16:creationId xmlns:a16="http://schemas.microsoft.com/office/drawing/2014/main" id="{D24AE230-2FA0-4536-0C8C-B10C82076F73}"/>
                  </a:ext>
                </a:extLst>
              </p:cNvPr>
              <p:cNvGrpSpPr/>
              <p:nvPr/>
            </p:nvGrpSpPr>
            <p:grpSpPr>
              <a:xfrm>
                <a:off x="532596" y="4003854"/>
                <a:ext cx="5465829" cy="838611"/>
                <a:chOff x="902898" y="1971153"/>
                <a:chExt cx="10386204" cy="979081"/>
              </a:xfrm>
            </p:grpSpPr>
            <p:sp>
              <p:nvSpPr>
                <p:cNvPr id="51" name="Rectangle 50">
                  <a:extLst>
                    <a:ext uri="{FF2B5EF4-FFF2-40B4-BE49-F238E27FC236}">
                      <a16:creationId xmlns:a16="http://schemas.microsoft.com/office/drawing/2014/main" id="{5F2251F1-B575-7C7C-C2F2-C6E6E105936E}"/>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52" name="TextBox 51">
                  <a:extLst>
                    <a:ext uri="{FF2B5EF4-FFF2-40B4-BE49-F238E27FC236}">
                      <a16:creationId xmlns:a16="http://schemas.microsoft.com/office/drawing/2014/main" id="{CEA35032-EAEC-6F28-1448-E525FFF0C23C}"/>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Light</a:t>
                  </a:r>
                </a:p>
              </p:txBody>
            </p:sp>
            <p:sp>
              <p:nvSpPr>
                <p:cNvPr id="53" name="TextBox 52">
                  <a:extLst>
                    <a:ext uri="{FF2B5EF4-FFF2-40B4-BE49-F238E27FC236}">
                      <a16:creationId xmlns:a16="http://schemas.microsoft.com/office/drawing/2014/main" id="{7EAF43DA-14C9-CE7C-52A0-9A86BC355D8B}"/>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Heavy</a:t>
                  </a:r>
                </a:p>
              </p:txBody>
            </p:sp>
            <p:sp>
              <p:nvSpPr>
                <p:cNvPr id="54" name="TextBox 53">
                  <a:extLst>
                    <a:ext uri="{FF2B5EF4-FFF2-40B4-BE49-F238E27FC236}">
                      <a16:creationId xmlns:a16="http://schemas.microsoft.com/office/drawing/2014/main" id="{62782583-13A8-8AF5-DFDE-FBEE180194C8}"/>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Traffic level</a:t>
                  </a:r>
                </a:p>
              </p:txBody>
            </p:sp>
          </p:grpSp>
          <p:sp>
            <p:nvSpPr>
              <p:cNvPr id="50" name="TextBox 49">
                <a:extLst>
                  <a:ext uri="{FF2B5EF4-FFF2-40B4-BE49-F238E27FC236}">
                    <a16:creationId xmlns:a16="http://schemas.microsoft.com/office/drawing/2014/main" id="{3D5535F6-3BE8-2710-57AE-972625E6610C}"/>
                  </a:ext>
                </a:extLst>
              </p:cNvPr>
              <p:cNvSpPr txBox="1"/>
              <p:nvPr/>
            </p:nvSpPr>
            <p:spPr>
              <a:xfrm>
                <a:off x="528480" y="4575292"/>
                <a:ext cx="5465827" cy="169277"/>
              </a:xfrm>
              <a:prstGeom prst="rect">
                <a:avLst/>
              </a:prstGeom>
              <a:noFill/>
            </p:spPr>
            <p:txBody>
              <a:bodyPr wrap="square" lIns="0" tIns="0" rIns="0" bIns="0" rtlCol="0">
                <a:spAutoFit/>
              </a:bodyPr>
              <a:lstStyle/>
              <a:p>
                <a:pPr algn="ctr"/>
                <a:r>
                  <a:rPr lang="en-GB" sz="1100" dirty="0">
                    <a:latin typeface="Arial" panose="020B0604020202020204" pitchFamily="34" charset="0"/>
                    <a:cs typeface="Arial" panose="020B0604020202020204" pitchFamily="34" charset="0"/>
                  </a:rPr>
                  <a:t>All traffic levels</a:t>
                </a:r>
              </a:p>
            </p:txBody>
          </p:sp>
        </p:grpSp>
        <p:grpSp>
          <p:nvGrpSpPr>
            <p:cNvPr id="44" name="Group 43">
              <a:extLst>
                <a:ext uri="{FF2B5EF4-FFF2-40B4-BE49-F238E27FC236}">
                  <a16:creationId xmlns:a16="http://schemas.microsoft.com/office/drawing/2014/main" id="{F4FFCBED-9DA3-1C46-DFFF-011BCBB88868}"/>
                </a:ext>
              </a:extLst>
            </p:cNvPr>
            <p:cNvGrpSpPr/>
            <p:nvPr/>
          </p:nvGrpSpPr>
          <p:grpSpPr>
            <a:xfrm>
              <a:off x="636355" y="4258904"/>
              <a:ext cx="5259493" cy="316388"/>
              <a:chOff x="625401" y="4411038"/>
              <a:chExt cx="5259493" cy="316388"/>
            </a:xfrm>
          </p:grpSpPr>
          <p:sp>
            <p:nvSpPr>
              <p:cNvPr id="45" name="Arrow: Left-Right 44">
                <a:extLst>
                  <a:ext uri="{FF2B5EF4-FFF2-40B4-BE49-F238E27FC236}">
                    <a16:creationId xmlns:a16="http://schemas.microsoft.com/office/drawing/2014/main" id="{9B4A0D87-A537-1CD2-0ADD-A55920F69199}"/>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EECD6627-38CB-629D-3D7B-8781B5B0DF0C}"/>
                  </a:ext>
                </a:extLst>
              </p:cNvPr>
              <p:cNvSpPr/>
              <p:nvPr/>
            </p:nvSpPr>
            <p:spPr>
              <a:xfrm>
                <a:off x="955056" y="4514299"/>
                <a:ext cx="4615696" cy="136800"/>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47" name="Isosceles Triangle 46">
                <a:extLst>
                  <a:ext uri="{FF2B5EF4-FFF2-40B4-BE49-F238E27FC236}">
                    <a16:creationId xmlns:a16="http://schemas.microsoft.com/office/drawing/2014/main" id="{016FF423-CD8D-DEE6-03BB-BA41AAF16625}"/>
                  </a:ext>
                </a:extLst>
              </p:cNvPr>
              <p:cNvSpPr/>
              <p:nvPr/>
            </p:nvSpPr>
            <p:spPr>
              <a:xfrm rot="10800000">
                <a:off x="867044" y="4411038"/>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8" name="Isosceles Triangle 47">
                <a:extLst>
                  <a:ext uri="{FF2B5EF4-FFF2-40B4-BE49-F238E27FC236}">
                    <a16:creationId xmlns:a16="http://schemas.microsoft.com/office/drawing/2014/main" id="{F043ADDA-4EA5-AFC1-532C-9C715762DE6F}"/>
                  </a:ext>
                </a:extLst>
              </p:cNvPr>
              <p:cNvSpPr/>
              <p:nvPr/>
            </p:nvSpPr>
            <p:spPr>
              <a:xfrm rot="10800000">
                <a:off x="5479479" y="4415285"/>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grpSp>
        <p:nvGrpSpPr>
          <p:cNvPr id="55" name="Group 54">
            <a:extLst>
              <a:ext uri="{FF2B5EF4-FFF2-40B4-BE49-F238E27FC236}">
                <a16:creationId xmlns:a16="http://schemas.microsoft.com/office/drawing/2014/main" id="{CFE3113A-5638-937A-7A33-46536A87F66C}"/>
              </a:ext>
            </a:extLst>
          </p:cNvPr>
          <p:cNvGrpSpPr/>
          <p:nvPr/>
        </p:nvGrpSpPr>
        <p:grpSpPr>
          <a:xfrm>
            <a:off x="927599" y="5635763"/>
            <a:ext cx="5031036" cy="838611"/>
            <a:chOff x="532596" y="4003854"/>
            <a:chExt cx="5465829" cy="838611"/>
          </a:xfrm>
        </p:grpSpPr>
        <p:grpSp>
          <p:nvGrpSpPr>
            <p:cNvPr id="56" name="Group 55">
              <a:extLst>
                <a:ext uri="{FF2B5EF4-FFF2-40B4-BE49-F238E27FC236}">
                  <a16:creationId xmlns:a16="http://schemas.microsoft.com/office/drawing/2014/main" id="{C2401E48-BF7C-7859-6206-A1F6963BD46B}"/>
                </a:ext>
              </a:extLst>
            </p:cNvPr>
            <p:cNvGrpSpPr/>
            <p:nvPr/>
          </p:nvGrpSpPr>
          <p:grpSpPr>
            <a:xfrm>
              <a:off x="532596" y="4003854"/>
              <a:ext cx="5465829" cy="838611"/>
              <a:chOff x="532596" y="4003854"/>
              <a:chExt cx="5465829" cy="838611"/>
            </a:xfrm>
          </p:grpSpPr>
          <p:grpSp>
            <p:nvGrpSpPr>
              <p:cNvPr id="62" name="Group 61">
                <a:extLst>
                  <a:ext uri="{FF2B5EF4-FFF2-40B4-BE49-F238E27FC236}">
                    <a16:creationId xmlns:a16="http://schemas.microsoft.com/office/drawing/2014/main" id="{458760C9-F66C-07A0-0046-82DE2B92ABA2}"/>
                  </a:ext>
                </a:extLst>
              </p:cNvPr>
              <p:cNvGrpSpPr/>
              <p:nvPr/>
            </p:nvGrpSpPr>
            <p:grpSpPr>
              <a:xfrm>
                <a:off x="532596" y="4003854"/>
                <a:ext cx="5465829" cy="838611"/>
                <a:chOff x="902898" y="1971153"/>
                <a:chExt cx="10386204" cy="979081"/>
              </a:xfrm>
            </p:grpSpPr>
            <p:sp>
              <p:nvSpPr>
                <p:cNvPr id="64" name="Rectangle 63">
                  <a:extLst>
                    <a:ext uri="{FF2B5EF4-FFF2-40B4-BE49-F238E27FC236}">
                      <a16:creationId xmlns:a16="http://schemas.microsoft.com/office/drawing/2014/main" id="{C9575F86-3008-6683-EAE5-373FD54C9E04}"/>
                    </a:ext>
                  </a:extLst>
                </p:cNvPr>
                <p:cNvSpPr/>
                <p:nvPr/>
              </p:nvSpPr>
              <p:spPr>
                <a:xfrm>
                  <a:off x="902898" y="1971153"/>
                  <a:ext cx="10386204" cy="979081"/>
                </a:xfrm>
                <a:prstGeom prst="rect">
                  <a:avLst/>
                </a:prstGeom>
                <a:solidFill>
                  <a:schemeClr val="bg2">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latin typeface="Arial" panose="020B060402020202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68C30149-8957-C666-DF3F-07A237AC855A}"/>
                    </a:ext>
                  </a:extLst>
                </p:cNvPr>
                <p:cNvSpPr txBox="1"/>
                <p:nvPr/>
              </p:nvSpPr>
              <p:spPr>
                <a:xfrm>
                  <a:off x="1079285" y="2048393"/>
                  <a:ext cx="3167717" cy="188649"/>
                </a:xfrm>
                <a:prstGeom prst="rect">
                  <a:avLst/>
                </a:prstGeom>
                <a:noFill/>
              </p:spPr>
              <p:txBody>
                <a:bodyPr wrap="square" lIns="0" tIns="0" rIns="0" bIns="0" rtlCol="0">
                  <a:spAutoFit/>
                </a:bodyPr>
                <a:lstStyle/>
                <a:p>
                  <a:r>
                    <a:rPr lang="en-GB" sz="1050" i="1" noProof="0">
                      <a:latin typeface="Arial" panose="020B0604020202020204" pitchFamily="34" charset="0"/>
                      <a:cs typeface="Arial" panose="020B0604020202020204" pitchFamily="34" charset="0"/>
                    </a:rPr>
                    <a:t>Crack/pothole</a:t>
                  </a:r>
                </a:p>
              </p:txBody>
            </p:sp>
            <p:sp>
              <p:nvSpPr>
                <p:cNvPr id="66" name="TextBox 65">
                  <a:extLst>
                    <a:ext uri="{FF2B5EF4-FFF2-40B4-BE49-F238E27FC236}">
                      <a16:creationId xmlns:a16="http://schemas.microsoft.com/office/drawing/2014/main" id="{3AC028AF-C0C3-E887-5F35-F3EC46062B96}"/>
                    </a:ext>
                  </a:extLst>
                </p:cNvPr>
                <p:cNvSpPr txBox="1"/>
                <p:nvPr/>
              </p:nvSpPr>
              <p:spPr>
                <a:xfrm>
                  <a:off x="8085198" y="2052226"/>
                  <a:ext cx="2961388" cy="197631"/>
                </a:xfrm>
                <a:prstGeom prst="rect">
                  <a:avLst/>
                </a:prstGeom>
                <a:noFill/>
              </p:spPr>
              <p:txBody>
                <a:bodyPr wrap="square" lIns="0" tIns="0" rIns="0" bIns="0" rtlCol="0">
                  <a:spAutoFit/>
                </a:bodyPr>
                <a:lstStyle/>
                <a:p>
                  <a:pPr algn="r"/>
                  <a:r>
                    <a:rPr lang="en-GB" sz="1100" i="1" noProof="0">
                      <a:latin typeface="Arial" panose="020B0604020202020204" pitchFamily="34" charset="0"/>
                      <a:cs typeface="Arial" panose="020B0604020202020204" pitchFamily="34" charset="0"/>
                    </a:rPr>
                    <a:t>Full road</a:t>
                  </a:r>
                </a:p>
              </p:txBody>
            </p:sp>
            <p:sp>
              <p:nvSpPr>
                <p:cNvPr id="67" name="TextBox 66">
                  <a:extLst>
                    <a:ext uri="{FF2B5EF4-FFF2-40B4-BE49-F238E27FC236}">
                      <a16:creationId xmlns:a16="http://schemas.microsoft.com/office/drawing/2014/main" id="{91CF6C3E-FE31-FE39-8F77-71F8DB6E6016}"/>
                    </a:ext>
                  </a:extLst>
                </p:cNvPr>
                <p:cNvSpPr txBox="1"/>
                <p:nvPr/>
              </p:nvSpPr>
              <p:spPr>
                <a:xfrm>
                  <a:off x="3502956" y="2009588"/>
                  <a:ext cx="5186085" cy="251532"/>
                </a:xfrm>
                <a:prstGeom prst="rect">
                  <a:avLst/>
                </a:prstGeom>
                <a:noFill/>
              </p:spPr>
              <p:txBody>
                <a:bodyPr wrap="square" lIns="0" tIns="0" rIns="0" bIns="0" rtlCol="0">
                  <a:spAutoFit/>
                </a:bodyPr>
                <a:lstStyle/>
                <a:p>
                  <a:pPr algn="ctr"/>
                  <a:r>
                    <a:rPr lang="en-GB" sz="1400" b="1" noProof="0">
                      <a:latin typeface="Arial" panose="020B0604020202020204" pitchFamily="34" charset="0"/>
                      <a:cs typeface="Arial" panose="020B0604020202020204" pitchFamily="34" charset="0"/>
                    </a:rPr>
                    <a:t>Size of repair</a:t>
                  </a:r>
                </a:p>
              </p:txBody>
            </p:sp>
          </p:grpSp>
          <p:sp>
            <p:nvSpPr>
              <p:cNvPr id="63" name="TextBox 62">
                <a:extLst>
                  <a:ext uri="{FF2B5EF4-FFF2-40B4-BE49-F238E27FC236}">
                    <a16:creationId xmlns:a16="http://schemas.microsoft.com/office/drawing/2014/main" id="{9EDA32D2-79B1-B4A4-DA1C-A2F625F0B6D6}"/>
                  </a:ext>
                </a:extLst>
              </p:cNvPr>
              <p:cNvSpPr txBox="1"/>
              <p:nvPr/>
            </p:nvSpPr>
            <p:spPr>
              <a:xfrm>
                <a:off x="676114" y="4575292"/>
                <a:ext cx="5259493" cy="169277"/>
              </a:xfrm>
              <a:prstGeom prst="rect">
                <a:avLst/>
              </a:prstGeom>
              <a:noFill/>
            </p:spPr>
            <p:txBody>
              <a:bodyPr wrap="square" lIns="0" tIns="0" rIns="0" bIns="0" rtlCol="0">
                <a:spAutoFit/>
              </a:bodyPr>
              <a:lstStyle/>
              <a:p>
                <a:pPr algn="ctr"/>
                <a:r>
                  <a:rPr lang="en-GB" sz="1100">
                    <a:latin typeface="Arial" panose="020B0604020202020204" pitchFamily="34" charset="0"/>
                    <a:cs typeface="Arial" panose="020B0604020202020204" pitchFamily="34" charset="0"/>
                  </a:rPr>
                  <a:t>Small defects</a:t>
                </a:r>
                <a:endParaRPr lang="en-GB" sz="1100" dirty="0">
                  <a:latin typeface="Arial" panose="020B0604020202020204" pitchFamily="34" charset="0"/>
                  <a:cs typeface="Arial" panose="020B0604020202020204" pitchFamily="34" charset="0"/>
                </a:endParaRPr>
              </a:p>
            </p:txBody>
          </p:sp>
        </p:grpSp>
        <p:grpSp>
          <p:nvGrpSpPr>
            <p:cNvPr id="57" name="Group 56">
              <a:extLst>
                <a:ext uri="{FF2B5EF4-FFF2-40B4-BE49-F238E27FC236}">
                  <a16:creationId xmlns:a16="http://schemas.microsoft.com/office/drawing/2014/main" id="{F7E3364D-F959-39F6-2B7E-AA08B57567AB}"/>
                </a:ext>
              </a:extLst>
            </p:cNvPr>
            <p:cNvGrpSpPr/>
            <p:nvPr/>
          </p:nvGrpSpPr>
          <p:grpSpPr>
            <a:xfrm>
              <a:off x="636355" y="4275273"/>
              <a:ext cx="5259493" cy="300019"/>
              <a:chOff x="625401" y="4427407"/>
              <a:chExt cx="5259493" cy="300019"/>
            </a:xfrm>
          </p:grpSpPr>
          <p:sp>
            <p:nvSpPr>
              <p:cNvPr id="58" name="Arrow: Left-Right 57">
                <a:extLst>
                  <a:ext uri="{FF2B5EF4-FFF2-40B4-BE49-F238E27FC236}">
                    <a16:creationId xmlns:a16="http://schemas.microsoft.com/office/drawing/2014/main" id="{990F933C-920B-A2D1-37EF-EA3291439D6E}"/>
                  </a:ext>
                </a:extLst>
              </p:cNvPr>
              <p:cNvSpPr/>
              <p:nvPr/>
            </p:nvSpPr>
            <p:spPr>
              <a:xfrm>
                <a:off x="625401" y="4444374"/>
                <a:ext cx="5259493" cy="283052"/>
              </a:xfrm>
              <a:prstGeom prst="leftRightArrow">
                <a:avLst>
                  <a:gd name="adj1" fmla="val 44872"/>
                  <a:gd name="adj2" fmla="val 108329"/>
                </a:avLst>
              </a:prstGeom>
              <a:solidFill>
                <a:srgbClr val="F3BBEA"/>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92B0B342-F9E0-1D46-85DC-DAFCC829DAA3}"/>
                  </a:ext>
                </a:extLst>
              </p:cNvPr>
              <p:cNvSpPr/>
              <p:nvPr/>
            </p:nvSpPr>
            <p:spPr>
              <a:xfrm>
                <a:off x="979060" y="4514300"/>
                <a:ext cx="782224" cy="136598"/>
              </a:xfrm>
              <a:prstGeom prst="rect">
                <a:avLst/>
              </a:prstGeom>
              <a:solidFill>
                <a:srgbClr val="951B8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0" name="Isosceles Triangle 59">
                <a:extLst>
                  <a:ext uri="{FF2B5EF4-FFF2-40B4-BE49-F238E27FC236}">
                    <a16:creationId xmlns:a16="http://schemas.microsoft.com/office/drawing/2014/main" id="{5AA3C042-57C9-0BAB-D2CC-30B010FD40D2}"/>
                  </a:ext>
                </a:extLst>
              </p:cNvPr>
              <p:cNvSpPr/>
              <p:nvPr/>
            </p:nvSpPr>
            <p:spPr>
              <a:xfrm rot="10800000">
                <a:off x="895582" y="4427407"/>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1" name="Isosceles Triangle 60">
                <a:extLst>
                  <a:ext uri="{FF2B5EF4-FFF2-40B4-BE49-F238E27FC236}">
                    <a16:creationId xmlns:a16="http://schemas.microsoft.com/office/drawing/2014/main" id="{02FA6DBF-F239-5F11-8CFB-A23DF648CB8F}"/>
                  </a:ext>
                </a:extLst>
              </p:cNvPr>
              <p:cNvSpPr/>
              <p:nvPr/>
            </p:nvSpPr>
            <p:spPr>
              <a:xfrm rot="10800000">
                <a:off x="1673271" y="4428642"/>
                <a:ext cx="176024" cy="136598"/>
              </a:xfrm>
              <a:prstGeom prst="triangle">
                <a:avLst/>
              </a:prstGeom>
              <a:solidFill>
                <a:schemeClr val="tx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grpSp>
      </p:grpSp>
      <p:sp>
        <p:nvSpPr>
          <p:cNvPr id="68" name="Rectangle 67">
            <a:extLst>
              <a:ext uri="{FF2B5EF4-FFF2-40B4-BE49-F238E27FC236}">
                <a16:creationId xmlns:a16="http://schemas.microsoft.com/office/drawing/2014/main" id="{95DD82D6-1992-EA2A-5706-B4C81DC509AF}"/>
              </a:ext>
            </a:extLst>
          </p:cNvPr>
          <p:cNvSpPr/>
          <p:nvPr/>
        </p:nvSpPr>
        <p:spPr>
          <a:xfrm>
            <a:off x="571481" y="3497918"/>
            <a:ext cx="5708986" cy="304357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69" name="Rectangle 68">
            <a:extLst>
              <a:ext uri="{FF2B5EF4-FFF2-40B4-BE49-F238E27FC236}">
                <a16:creationId xmlns:a16="http://schemas.microsoft.com/office/drawing/2014/main" id="{AB8683DC-142C-95E8-94E0-600B127527EB}"/>
              </a:ext>
            </a:extLst>
          </p:cNvPr>
          <p:cNvSpPr/>
          <p:nvPr/>
        </p:nvSpPr>
        <p:spPr>
          <a:xfrm>
            <a:off x="574507" y="6602137"/>
            <a:ext cx="5708986" cy="1778440"/>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0" name="TextBox 69">
            <a:extLst>
              <a:ext uri="{FF2B5EF4-FFF2-40B4-BE49-F238E27FC236}">
                <a16:creationId xmlns:a16="http://schemas.microsoft.com/office/drawing/2014/main" id="{8B02FE44-659A-376E-9D5B-010F69E672F8}"/>
              </a:ext>
            </a:extLst>
          </p:cNvPr>
          <p:cNvSpPr txBox="1"/>
          <p:nvPr/>
        </p:nvSpPr>
        <p:spPr>
          <a:xfrm>
            <a:off x="1464132" y="3522296"/>
            <a:ext cx="3929736"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Which roads are suited for this treatment?</a:t>
            </a:r>
            <a:endParaRPr lang="en-GB" sz="1400" b="1" u="sng" noProof="0"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609CDD87-C320-C55F-3498-DCF1187AEB4B}"/>
              </a:ext>
            </a:extLst>
          </p:cNvPr>
          <p:cNvSpPr txBox="1"/>
          <p:nvPr/>
        </p:nvSpPr>
        <p:spPr>
          <a:xfrm>
            <a:off x="926988" y="6635323"/>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2" name="Rectangle 71">
            <a:extLst>
              <a:ext uri="{FF2B5EF4-FFF2-40B4-BE49-F238E27FC236}">
                <a16:creationId xmlns:a16="http://schemas.microsoft.com/office/drawing/2014/main" id="{5BD1B440-D382-8387-5822-DF1325B146B1}"/>
              </a:ext>
            </a:extLst>
          </p:cNvPr>
          <p:cNvSpPr/>
          <p:nvPr/>
        </p:nvSpPr>
        <p:spPr>
          <a:xfrm>
            <a:off x="5123919" y="839200"/>
            <a:ext cx="1158057" cy="44721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bg2"/>
                </a:solidFill>
                <a:latin typeface="Arial" panose="020B0604020202020204" pitchFamily="34" charset="0"/>
                <a:cs typeface="Arial" panose="020B0604020202020204" pitchFamily="34" charset="0"/>
              </a:rPr>
              <a:t>Low but highly variable (see note)</a:t>
            </a:r>
            <a:endParaRPr lang="en-GB" sz="900" dirty="0">
              <a:solidFill>
                <a:schemeClr val="bg2"/>
              </a:solidFill>
              <a:latin typeface="Arial" panose="020B0604020202020204" pitchFamily="34" charset="0"/>
              <a:cs typeface="Arial" panose="020B0604020202020204" pitchFamily="34" charset="0"/>
            </a:endParaRPr>
          </a:p>
        </p:txBody>
      </p:sp>
      <p:sp>
        <p:nvSpPr>
          <p:cNvPr id="73" name="Rectangle 72">
            <a:extLst>
              <a:ext uri="{FF2B5EF4-FFF2-40B4-BE49-F238E27FC236}">
                <a16:creationId xmlns:a16="http://schemas.microsoft.com/office/drawing/2014/main" id="{CEA7855D-E2B9-5767-6837-9576D150B747}"/>
              </a:ext>
            </a:extLst>
          </p:cNvPr>
          <p:cNvSpPr/>
          <p:nvPr/>
        </p:nvSpPr>
        <p:spPr>
          <a:xfrm>
            <a:off x="926988" y="6899444"/>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E66D4CD8-A903-B964-C9E7-5486E0384DF5}"/>
              </a:ext>
            </a:extLst>
          </p:cNvPr>
          <p:cNvSpPr/>
          <p:nvPr/>
        </p:nvSpPr>
        <p:spPr>
          <a:xfrm>
            <a:off x="1962847" y="6899444"/>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Fast and road can reopen almost immediately.</a:t>
            </a:r>
          </a:p>
        </p:txBody>
      </p:sp>
      <p:sp>
        <p:nvSpPr>
          <p:cNvPr id="75" name="Rectangle 74">
            <a:extLst>
              <a:ext uri="{FF2B5EF4-FFF2-40B4-BE49-F238E27FC236}">
                <a16:creationId xmlns:a16="http://schemas.microsoft.com/office/drawing/2014/main" id="{8C538B0A-E645-87A3-5B1D-FE706BDF86A2}"/>
              </a:ext>
            </a:extLst>
          </p:cNvPr>
          <p:cNvSpPr/>
          <p:nvPr/>
        </p:nvSpPr>
        <p:spPr>
          <a:xfrm>
            <a:off x="926988" y="7382630"/>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EA8B6306-8B1B-9B88-CB83-A767121E00B4}"/>
              </a:ext>
            </a:extLst>
          </p:cNvPr>
          <p:cNvSpPr/>
          <p:nvPr/>
        </p:nvSpPr>
        <p:spPr>
          <a:xfrm>
            <a:off x="1962847" y="7382630"/>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Low – material usage is minimal compared to other treatments.</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33909CC5-05D3-6E18-A0DA-738A6BB79CC4}"/>
              </a:ext>
            </a:extLst>
          </p:cNvPr>
          <p:cNvSpPr/>
          <p:nvPr/>
        </p:nvSpPr>
        <p:spPr>
          <a:xfrm>
            <a:off x="933824" y="786581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19BE188E-4EAE-9027-F32D-A54EB342260F}"/>
              </a:ext>
            </a:extLst>
          </p:cNvPr>
          <p:cNvSpPr/>
          <p:nvPr/>
        </p:nvSpPr>
        <p:spPr>
          <a:xfrm>
            <a:off x="1969683" y="786581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Typically done in spring or autumn to avoid seasonal variation in cracks (e.g. expansion in winter).</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208F3BBD-83DB-AB96-2C18-4E99D19ADF12}"/>
              </a:ext>
            </a:extLst>
          </p:cNvPr>
          <p:cNvSpPr/>
          <p:nvPr/>
        </p:nvSpPr>
        <p:spPr>
          <a:xfrm>
            <a:off x="571481" y="841741"/>
            <a:ext cx="4512583"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Crack sealing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911975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EA393-E8DA-0573-0304-3998C327DC81}"/>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28D9D70E-8B77-A99F-5BE3-4CA79D6010EB}"/>
              </a:ext>
            </a:extLst>
          </p:cNvPr>
          <p:cNvSpPr/>
          <p:nvPr/>
        </p:nvSpPr>
        <p:spPr>
          <a:xfrm>
            <a:off x="1610730" y="1316737"/>
            <a:ext cx="4669737" cy="1253474"/>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kern="1200" dirty="0">
                <a:solidFill>
                  <a:srgbClr val="333332"/>
                </a:solidFill>
                <a:effectLst/>
                <a:latin typeface="Arial" panose="020B0604020202020204" pitchFamily="34" charset="0"/>
                <a:cs typeface="Arial" panose="020B0604020202020204" pitchFamily="34" charset="0"/>
              </a:rPr>
              <a:t>This is a rapid repair method that uses a high-pressure machine to apply a mix of emulsion and aggregate directly into a pothole. Some machines use compressed air or a flame to clear and dry the pothole, before a coat of emulsion is applied to help the new material bond with the existing surface. Finally, new material is sprayed into the hole to create a new, smooth surface.</a:t>
            </a:r>
          </a:p>
        </p:txBody>
      </p:sp>
      <p:sp>
        <p:nvSpPr>
          <p:cNvPr id="8" name="Rectangle 7">
            <a:extLst>
              <a:ext uri="{FF2B5EF4-FFF2-40B4-BE49-F238E27FC236}">
                <a16:creationId xmlns:a16="http://schemas.microsoft.com/office/drawing/2014/main" id="{B7B0A1D0-BDED-8DF9-ADF9-BFA114985FE4}"/>
              </a:ext>
            </a:extLst>
          </p:cNvPr>
          <p:cNvSpPr/>
          <p:nvPr/>
        </p:nvSpPr>
        <p:spPr>
          <a:xfrm>
            <a:off x="577533" y="1316735"/>
            <a:ext cx="1033197" cy="1252527"/>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8A2CEED4-C8EF-CDE2-D8AE-F48E6DACA968}"/>
              </a:ext>
            </a:extLst>
          </p:cNvPr>
          <p:cNvSpPr/>
          <p:nvPr/>
        </p:nvSpPr>
        <p:spPr>
          <a:xfrm>
            <a:off x="1607705" y="2622696"/>
            <a:ext cx="4669737" cy="81844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noProof="0" dirty="0">
                <a:solidFill>
                  <a:schemeClr val="tx1"/>
                </a:solidFill>
                <a:latin typeface="Arial" panose="020B0604020202020204" pitchFamily="34" charset="0"/>
                <a:cs typeface="Arial" panose="020B0604020202020204" pitchFamily="34" charset="0"/>
              </a:rPr>
              <a:t>This technique is fast to deliver, allowing roads to re-open quickly. Trucks can navigate hard-to-reach areas, allowing repairs on rural roads where a hot patch repair may be challenging.</a:t>
            </a:r>
          </a:p>
        </p:txBody>
      </p:sp>
      <p:sp>
        <p:nvSpPr>
          <p:cNvPr id="39" name="Rectangle 38">
            <a:extLst>
              <a:ext uri="{FF2B5EF4-FFF2-40B4-BE49-F238E27FC236}">
                <a16:creationId xmlns:a16="http://schemas.microsoft.com/office/drawing/2014/main" id="{B562A24B-900B-4674-0A61-7A138531BEB5}"/>
              </a:ext>
            </a:extLst>
          </p:cNvPr>
          <p:cNvSpPr/>
          <p:nvPr/>
        </p:nvSpPr>
        <p:spPr>
          <a:xfrm>
            <a:off x="568455" y="2626130"/>
            <a:ext cx="1033197" cy="815012"/>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DEA5DADC-DB04-E67C-1714-77A78F51B41F}"/>
              </a:ext>
            </a:extLst>
          </p:cNvPr>
          <p:cNvSpPr/>
          <p:nvPr/>
        </p:nvSpPr>
        <p:spPr>
          <a:xfrm>
            <a:off x="1607704" y="3498010"/>
            <a:ext cx="4669737"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Delivering rapid repairs on roads where a quick re-opening is required.</a:t>
            </a:r>
          </a:p>
        </p:txBody>
      </p:sp>
      <p:sp>
        <p:nvSpPr>
          <p:cNvPr id="41" name="Rectangle 40">
            <a:extLst>
              <a:ext uri="{FF2B5EF4-FFF2-40B4-BE49-F238E27FC236}">
                <a16:creationId xmlns:a16="http://schemas.microsoft.com/office/drawing/2014/main" id="{B43CF1F8-A9C4-3F3C-5E95-160D351EB43A}"/>
              </a:ext>
            </a:extLst>
          </p:cNvPr>
          <p:cNvSpPr/>
          <p:nvPr/>
        </p:nvSpPr>
        <p:spPr>
          <a:xfrm>
            <a:off x="572629" y="3498010"/>
            <a:ext cx="1029023" cy="42910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sp>
        <p:nvSpPr>
          <p:cNvPr id="69" name="Rectangle 68">
            <a:extLst>
              <a:ext uri="{FF2B5EF4-FFF2-40B4-BE49-F238E27FC236}">
                <a16:creationId xmlns:a16="http://schemas.microsoft.com/office/drawing/2014/main" id="{499028E0-8365-26E8-B950-C2395B816991}"/>
              </a:ext>
            </a:extLst>
          </p:cNvPr>
          <p:cNvSpPr/>
          <p:nvPr/>
        </p:nvSpPr>
        <p:spPr>
          <a:xfrm>
            <a:off x="571481" y="3983981"/>
            <a:ext cx="5708986" cy="311285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11462A84-5BFA-0B55-B2D2-29D98A0B49F9}"/>
              </a:ext>
            </a:extLst>
          </p:cNvPr>
          <p:cNvSpPr txBox="1"/>
          <p:nvPr/>
        </p:nvSpPr>
        <p:spPr>
          <a:xfrm>
            <a:off x="923962" y="4037285"/>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3" name="Rectangle 72">
            <a:extLst>
              <a:ext uri="{FF2B5EF4-FFF2-40B4-BE49-F238E27FC236}">
                <a16:creationId xmlns:a16="http://schemas.microsoft.com/office/drawing/2014/main" id="{7EF41024-FB10-0373-BA5D-DE004650089F}"/>
              </a:ext>
            </a:extLst>
          </p:cNvPr>
          <p:cNvSpPr/>
          <p:nvPr/>
        </p:nvSpPr>
        <p:spPr>
          <a:xfrm>
            <a:off x="923962" y="430140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6DB9CE01-1BF0-B1C6-2609-7AE1CBA26205}"/>
              </a:ext>
            </a:extLst>
          </p:cNvPr>
          <p:cNvSpPr/>
          <p:nvPr/>
        </p:nvSpPr>
        <p:spPr>
          <a:xfrm>
            <a:off x="1959821" y="430140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Rapid delivery, road typically reopened within an hour. 100-200 repairs per shift.</a:t>
            </a:r>
          </a:p>
        </p:txBody>
      </p:sp>
      <p:sp>
        <p:nvSpPr>
          <p:cNvPr id="75" name="Rectangle 74">
            <a:extLst>
              <a:ext uri="{FF2B5EF4-FFF2-40B4-BE49-F238E27FC236}">
                <a16:creationId xmlns:a16="http://schemas.microsoft.com/office/drawing/2014/main" id="{7B3C5B02-0EAC-5F71-5614-6561D3E759E3}"/>
              </a:ext>
            </a:extLst>
          </p:cNvPr>
          <p:cNvSpPr/>
          <p:nvPr/>
        </p:nvSpPr>
        <p:spPr>
          <a:xfrm>
            <a:off x="923962" y="4784592"/>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07CAEC23-A32E-3A52-13E4-56259EEC6767}"/>
              </a:ext>
            </a:extLst>
          </p:cNvPr>
          <p:cNvSpPr/>
          <p:nvPr/>
        </p:nvSpPr>
        <p:spPr>
          <a:xfrm>
            <a:off x="1959821" y="4784592"/>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Dependent on delivery approach, but higher than cold-lay approach due to use of materials and heating.</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8932E05A-8D65-48F1-25B1-40F112B5C755}"/>
              </a:ext>
            </a:extLst>
          </p:cNvPr>
          <p:cNvSpPr/>
          <p:nvPr/>
        </p:nvSpPr>
        <p:spPr>
          <a:xfrm>
            <a:off x="930798" y="5267778"/>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B8EFCDD7-D1CD-AC0B-E980-8C3F8C313970}"/>
              </a:ext>
            </a:extLst>
          </p:cNvPr>
          <p:cNvSpPr/>
          <p:nvPr/>
        </p:nvSpPr>
        <p:spPr>
          <a:xfrm>
            <a:off x="1966657" y="5267778"/>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Suitable for all seasons.</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9B159837-77D8-C9F7-454D-617F565B022A}"/>
              </a:ext>
            </a:extLst>
          </p:cNvPr>
          <p:cNvSpPr/>
          <p:nvPr/>
        </p:nvSpPr>
        <p:spPr>
          <a:xfrm>
            <a:off x="571481" y="841741"/>
            <a:ext cx="5705960"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Spray injection patching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3FE7555-AF25-50FA-73FC-4689EA883C7D}"/>
              </a:ext>
            </a:extLst>
          </p:cNvPr>
          <p:cNvSpPr/>
          <p:nvPr/>
        </p:nvSpPr>
        <p:spPr>
          <a:xfrm>
            <a:off x="933717" y="5753748"/>
            <a:ext cx="1029023" cy="74374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Location</a:t>
            </a:r>
          </a:p>
        </p:txBody>
      </p:sp>
      <p:sp>
        <p:nvSpPr>
          <p:cNvPr id="5" name="Rectangle 4">
            <a:extLst>
              <a:ext uri="{FF2B5EF4-FFF2-40B4-BE49-F238E27FC236}">
                <a16:creationId xmlns:a16="http://schemas.microsoft.com/office/drawing/2014/main" id="{3790F09E-03FB-3B5D-52CA-A56423920838}"/>
              </a:ext>
            </a:extLst>
          </p:cNvPr>
          <p:cNvSpPr/>
          <p:nvPr/>
        </p:nvSpPr>
        <p:spPr>
          <a:xfrm>
            <a:off x="1969576" y="5753749"/>
            <a:ext cx="3998813" cy="74374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Most suitable for low-medium traffic levels. Can be intermediate solution in higher-traffic areas, but repair is often not as durable as hot asphalt patching due to the weaker bond with the existing surface.</a:t>
            </a:r>
          </a:p>
        </p:txBody>
      </p:sp>
      <p:sp>
        <p:nvSpPr>
          <p:cNvPr id="6" name="Rectangle 5">
            <a:extLst>
              <a:ext uri="{FF2B5EF4-FFF2-40B4-BE49-F238E27FC236}">
                <a16:creationId xmlns:a16="http://schemas.microsoft.com/office/drawing/2014/main" id="{1CA97180-4D16-DDBE-3A90-99F0B817F42E}"/>
              </a:ext>
            </a:extLst>
          </p:cNvPr>
          <p:cNvSpPr/>
          <p:nvPr/>
        </p:nvSpPr>
        <p:spPr>
          <a:xfrm>
            <a:off x="930798" y="6551575"/>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Equipment</a:t>
            </a:r>
          </a:p>
        </p:txBody>
      </p:sp>
      <p:sp>
        <p:nvSpPr>
          <p:cNvPr id="9" name="Rectangle 8">
            <a:extLst>
              <a:ext uri="{FF2B5EF4-FFF2-40B4-BE49-F238E27FC236}">
                <a16:creationId xmlns:a16="http://schemas.microsoft.com/office/drawing/2014/main" id="{57D44E80-9294-64DC-F843-65D0CF20CEDC}"/>
              </a:ext>
            </a:extLst>
          </p:cNvPr>
          <p:cNvSpPr/>
          <p:nvPr/>
        </p:nvSpPr>
        <p:spPr>
          <a:xfrm>
            <a:off x="1966657" y="6551575"/>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Specialist spray injection machine needed.</a:t>
            </a:r>
            <a:endParaRPr lang="en-GB" sz="1200" noProof="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890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41160-65D5-2514-7573-78342593450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11C310E-A678-DDE8-FBBE-8832CCEA8596}"/>
              </a:ext>
            </a:extLst>
          </p:cNvPr>
          <p:cNvSpPr/>
          <p:nvPr/>
        </p:nvSpPr>
        <p:spPr>
          <a:xfrm>
            <a:off x="1610730" y="1316737"/>
            <a:ext cx="4669737" cy="1253474"/>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kern="1200" dirty="0">
                <a:solidFill>
                  <a:srgbClr val="333332"/>
                </a:solidFill>
                <a:effectLst/>
                <a:latin typeface="Arial" panose="020B0604020202020204" pitchFamily="34" charset="0"/>
                <a:cs typeface="Arial" panose="020B0604020202020204" pitchFamily="34" charset="0"/>
              </a:rPr>
              <a:t>Durable method for fixing potholes. First, the pothole is cleaned, and the edges may be squared for better adhesion. A sticky binder coat is applied, then hot asphalt is poured in layers and compacted to create a smooth, solid surface. Once it cools (usually within an hour), the repaired area is ready for traffic, providing a long-lasting fix.</a:t>
            </a:r>
          </a:p>
        </p:txBody>
      </p:sp>
      <p:sp>
        <p:nvSpPr>
          <p:cNvPr id="8" name="Rectangle 7">
            <a:extLst>
              <a:ext uri="{FF2B5EF4-FFF2-40B4-BE49-F238E27FC236}">
                <a16:creationId xmlns:a16="http://schemas.microsoft.com/office/drawing/2014/main" id="{05BF60BA-1488-3C0A-5A4F-B2D686D02BA7}"/>
              </a:ext>
            </a:extLst>
          </p:cNvPr>
          <p:cNvSpPr/>
          <p:nvPr/>
        </p:nvSpPr>
        <p:spPr>
          <a:xfrm>
            <a:off x="577533" y="1316735"/>
            <a:ext cx="1033197" cy="1252527"/>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C532A14A-05D1-F989-003B-AF547EA0F89E}"/>
              </a:ext>
            </a:extLst>
          </p:cNvPr>
          <p:cNvSpPr/>
          <p:nvPr/>
        </p:nvSpPr>
        <p:spPr>
          <a:xfrm>
            <a:off x="1607705" y="2622696"/>
            <a:ext cx="4669737" cy="81844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noProof="0" dirty="0">
                <a:solidFill>
                  <a:schemeClr val="tx1"/>
                </a:solidFill>
                <a:latin typeface="Arial" panose="020B0604020202020204" pitchFamily="34" charset="0"/>
                <a:cs typeface="Arial" panose="020B0604020202020204" pitchFamily="34" charset="0"/>
              </a:rPr>
              <a:t>This technique is highly versatile – it is quick to deliver, suitable for all locations, relatively long-lasting, and can be delivered in all seasons.</a:t>
            </a:r>
          </a:p>
        </p:txBody>
      </p:sp>
      <p:sp>
        <p:nvSpPr>
          <p:cNvPr id="39" name="Rectangle 38">
            <a:extLst>
              <a:ext uri="{FF2B5EF4-FFF2-40B4-BE49-F238E27FC236}">
                <a16:creationId xmlns:a16="http://schemas.microsoft.com/office/drawing/2014/main" id="{389BD9CF-A03E-BD45-4C44-A16FF5426727}"/>
              </a:ext>
            </a:extLst>
          </p:cNvPr>
          <p:cNvSpPr/>
          <p:nvPr/>
        </p:nvSpPr>
        <p:spPr>
          <a:xfrm>
            <a:off x="568455" y="2626130"/>
            <a:ext cx="1033197" cy="815012"/>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32D75FE3-F0B9-607C-71AC-ABC28B0C627B}"/>
              </a:ext>
            </a:extLst>
          </p:cNvPr>
          <p:cNvSpPr/>
          <p:nvPr/>
        </p:nvSpPr>
        <p:spPr>
          <a:xfrm>
            <a:off x="1607704" y="3498010"/>
            <a:ext cx="4669737"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Delivering a long-lasting repair on a high-traffic area.</a:t>
            </a:r>
          </a:p>
        </p:txBody>
      </p:sp>
      <p:sp>
        <p:nvSpPr>
          <p:cNvPr id="41" name="Rectangle 40">
            <a:extLst>
              <a:ext uri="{FF2B5EF4-FFF2-40B4-BE49-F238E27FC236}">
                <a16:creationId xmlns:a16="http://schemas.microsoft.com/office/drawing/2014/main" id="{C1923077-85CB-DC39-2F8E-CB6DE22965E8}"/>
              </a:ext>
            </a:extLst>
          </p:cNvPr>
          <p:cNvSpPr/>
          <p:nvPr/>
        </p:nvSpPr>
        <p:spPr>
          <a:xfrm>
            <a:off x="572629" y="3498010"/>
            <a:ext cx="1029023" cy="42910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sp>
        <p:nvSpPr>
          <p:cNvPr id="69" name="Rectangle 68">
            <a:extLst>
              <a:ext uri="{FF2B5EF4-FFF2-40B4-BE49-F238E27FC236}">
                <a16:creationId xmlns:a16="http://schemas.microsoft.com/office/drawing/2014/main" id="{C1F2C76E-1068-946F-5BF6-6892E6198E45}"/>
              </a:ext>
            </a:extLst>
          </p:cNvPr>
          <p:cNvSpPr/>
          <p:nvPr/>
        </p:nvSpPr>
        <p:spPr>
          <a:xfrm>
            <a:off x="571481" y="3983981"/>
            <a:ext cx="5708986" cy="311285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C2C7211A-A59D-F19B-CD88-2AEBFB26A5DB}"/>
              </a:ext>
            </a:extLst>
          </p:cNvPr>
          <p:cNvSpPr txBox="1"/>
          <p:nvPr/>
        </p:nvSpPr>
        <p:spPr>
          <a:xfrm>
            <a:off x="923962" y="4037285"/>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3" name="Rectangle 72">
            <a:extLst>
              <a:ext uri="{FF2B5EF4-FFF2-40B4-BE49-F238E27FC236}">
                <a16:creationId xmlns:a16="http://schemas.microsoft.com/office/drawing/2014/main" id="{0FA6CEA7-8DC9-A8C2-804F-FD81C7D63242}"/>
              </a:ext>
            </a:extLst>
          </p:cNvPr>
          <p:cNvSpPr/>
          <p:nvPr/>
        </p:nvSpPr>
        <p:spPr>
          <a:xfrm>
            <a:off x="923962" y="430140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1D3D7180-B05A-0AE6-8BBF-416B769E32FD}"/>
              </a:ext>
            </a:extLst>
          </p:cNvPr>
          <p:cNvSpPr/>
          <p:nvPr/>
        </p:nvSpPr>
        <p:spPr>
          <a:xfrm>
            <a:off x="1959821" y="430140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Varies depending on equipment used – c.10-30 minutes per pothole, allowing 250m2 per day.</a:t>
            </a:r>
          </a:p>
        </p:txBody>
      </p:sp>
      <p:sp>
        <p:nvSpPr>
          <p:cNvPr id="75" name="Rectangle 74">
            <a:extLst>
              <a:ext uri="{FF2B5EF4-FFF2-40B4-BE49-F238E27FC236}">
                <a16:creationId xmlns:a16="http://schemas.microsoft.com/office/drawing/2014/main" id="{DCC2E042-0F94-FB3D-2B47-A852719C0FD9}"/>
              </a:ext>
            </a:extLst>
          </p:cNvPr>
          <p:cNvSpPr/>
          <p:nvPr/>
        </p:nvSpPr>
        <p:spPr>
          <a:xfrm>
            <a:off x="923962" y="4784592"/>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A84FB269-1099-F358-6011-173E4FAE1D83}"/>
              </a:ext>
            </a:extLst>
          </p:cNvPr>
          <p:cNvSpPr/>
          <p:nvPr/>
        </p:nvSpPr>
        <p:spPr>
          <a:xfrm>
            <a:off x="1959821" y="4784592"/>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Dependent on delivery approach, but higher than cold-lay approach due to use of materials and heating.</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868E3235-6845-C1C0-836B-796A75A8B750}"/>
              </a:ext>
            </a:extLst>
          </p:cNvPr>
          <p:cNvSpPr/>
          <p:nvPr/>
        </p:nvSpPr>
        <p:spPr>
          <a:xfrm>
            <a:off x="930798" y="5267778"/>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50F9A1B7-4BAB-0CDC-F51A-501012CA45DE}"/>
              </a:ext>
            </a:extLst>
          </p:cNvPr>
          <p:cNvSpPr/>
          <p:nvPr/>
        </p:nvSpPr>
        <p:spPr>
          <a:xfrm>
            <a:off x="1966657" y="5267778"/>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tx1"/>
                </a:solidFill>
                <a:latin typeface="Arial" panose="020B0604020202020204" pitchFamily="34" charset="0"/>
                <a:cs typeface="Arial" panose="020B0604020202020204" pitchFamily="34" charset="0"/>
              </a:rPr>
              <a:t>Suitable for all seasons.</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B249FC63-8F43-6EEF-3382-4148519F8823}"/>
              </a:ext>
            </a:extLst>
          </p:cNvPr>
          <p:cNvSpPr/>
          <p:nvPr/>
        </p:nvSpPr>
        <p:spPr>
          <a:xfrm>
            <a:off x="571481" y="841741"/>
            <a:ext cx="5705960"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Hot asphalt patching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31364ED2-D4C0-4A8C-FE80-7EB7B86D0DAB}"/>
              </a:ext>
            </a:extLst>
          </p:cNvPr>
          <p:cNvSpPr/>
          <p:nvPr/>
        </p:nvSpPr>
        <p:spPr>
          <a:xfrm>
            <a:off x="933717" y="5753748"/>
            <a:ext cx="1029023" cy="74374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Location</a:t>
            </a:r>
          </a:p>
        </p:txBody>
      </p:sp>
      <p:sp>
        <p:nvSpPr>
          <p:cNvPr id="5" name="Rectangle 4">
            <a:extLst>
              <a:ext uri="{FF2B5EF4-FFF2-40B4-BE49-F238E27FC236}">
                <a16:creationId xmlns:a16="http://schemas.microsoft.com/office/drawing/2014/main" id="{F7EDFF84-D56A-8B53-7CB3-BA2EA89CBA79}"/>
              </a:ext>
            </a:extLst>
          </p:cNvPr>
          <p:cNvSpPr/>
          <p:nvPr/>
        </p:nvSpPr>
        <p:spPr>
          <a:xfrm>
            <a:off x="1969576" y="5753749"/>
            <a:ext cx="3998813" cy="74374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Suitable for all locations and traffic levels.</a:t>
            </a:r>
          </a:p>
        </p:txBody>
      </p:sp>
      <p:sp>
        <p:nvSpPr>
          <p:cNvPr id="6" name="Rectangle 5">
            <a:extLst>
              <a:ext uri="{FF2B5EF4-FFF2-40B4-BE49-F238E27FC236}">
                <a16:creationId xmlns:a16="http://schemas.microsoft.com/office/drawing/2014/main" id="{8C622C89-FE00-1CEA-890D-C1312C886C1A}"/>
              </a:ext>
            </a:extLst>
          </p:cNvPr>
          <p:cNvSpPr/>
          <p:nvPr/>
        </p:nvSpPr>
        <p:spPr>
          <a:xfrm>
            <a:off x="930798" y="6551575"/>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Equipment</a:t>
            </a:r>
          </a:p>
        </p:txBody>
      </p:sp>
      <p:sp>
        <p:nvSpPr>
          <p:cNvPr id="9" name="Rectangle 8">
            <a:extLst>
              <a:ext uri="{FF2B5EF4-FFF2-40B4-BE49-F238E27FC236}">
                <a16:creationId xmlns:a16="http://schemas.microsoft.com/office/drawing/2014/main" id="{BACABE9A-6040-0B86-C6AA-579A7F01AA0B}"/>
              </a:ext>
            </a:extLst>
          </p:cNvPr>
          <p:cNvSpPr/>
          <p:nvPr/>
        </p:nvSpPr>
        <p:spPr>
          <a:xfrm>
            <a:off x="1966657" y="6551575"/>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Specialist equipment needed – binder sprayer, chipping spreader, roller. </a:t>
            </a:r>
          </a:p>
        </p:txBody>
      </p:sp>
    </p:spTree>
    <p:extLst>
      <p:ext uri="{BB962C8B-B14F-4D97-AF65-F5344CB8AC3E}">
        <p14:creationId xmlns:p14="http://schemas.microsoft.com/office/powerpoint/2010/main" val="222195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C1440-D05E-02A7-2F90-41E0CAF76CFC}"/>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D3371DD-E062-4673-2CCC-49EE6A920DD9}"/>
              </a:ext>
            </a:extLst>
          </p:cNvPr>
          <p:cNvSpPr/>
          <p:nvPr/>
        </p:nvSpPr>
        <p:spPr>
          <a:xfrm>
            <a:off x="1610730" y="1316737"/>
            <a:ext cx="4669737" cy="1253474"/>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kern="1200" dirty="0">
                <a:solidFill>
                  <a:srgbClr val="333332"/>
                </a:solidFill>
                <a:effectLst/>
                <a:latin typeface="Arial" panose="020B0604020202020204" pitchFamily="34" charset="0"/>
                <a:cs typeface="Arial" panose="020B0604020202020204" pitchFamily="34" charset="0"/>
              </a:rPr>
              <a:t>Similar to the “hot patching” approach, but rather than excavating existing material, heat is applied to soften the surface around the damaged area. New binder and asphalt is applied and compacted. This aims to deliver a very strong bond between the old and new material, eliminating any weak points where water could permeate the surface.</a:t>
            </a:r>
          </a:p>
        </p:txBody>
      </p:sp>
      <p:sp>
        <p:nvSpPr>
          <p:cNvPr id="8" name="Rectangle 7">
            <a:extLst>
              <a:ext uri="{FF2B5EF4-FFF2-40B4-BE49-F238E27FC236}">
                <a16:creationId xmlns:a16="http://schemas.microsoft.com/office/drawing/2014/main" id="{A2CCEA9B-9FAA-5AA5-356F-571535967229}"/>
              </a:ext>
            </a:extLst>
          </p:cNvPr>
          <p:cNvSpPr/>
          <p:nvPr/>
        </p:nvSpPr>
        <p:spPr>
          <a:xfrm>
            <a:off x="577533" y="1316735"/>
            <a:ext cx="1033197" cy="1252527"/>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93F03A9C-45A0-E53E-D4EB-737DF77024AB}"/>
              </a:ext>
            </a:extLst>
          </p:cNvPr>
          <p:cNvSpPr/>
          <p:nvPr/>
        </p:nvSpPr>
        <p:spPr>
          <a:xfrm>
            <a:off x="1610730" y="2622696"/>
            <a:ext cx="4666712" cy="81844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noProof="0" dirty="0">
                <a:solidFill>
                  <a:schemeClr val="tx1"/>
                </a:solidFill>
                <a:latin typeface="Arial" panose="020B0604020202020204" pitchFamily="34" charset="0"/>
                <a:cs typeface="Arial" panose="020B0604020202020204" pitchFamily="34" charset="0"/>
              </a:rPr>
              <a:t>Delivers a hard-wearing repair due to strength of bond with existing surface and absence of joint between old and new material. Can be more aesthetically pleasing than hot asphalt patching, due to blend with existing surface. </a:t>
            </a:r>
          </a:p>
        </p:txBody>
      </p:sp>
      <p:sp>
        <p:nvSpPr>
          <p:cNvPr id="39" name="Rectangle 38">
            <a:extLst>
              <a:ext uri="{FF2B5EF4-FFF2-40B4-BE49-F238E27FC236}">
                <a16:creationId xmlns:a16="http://schemas.microsoft.com/office/drawing/2014/main" id="{91A53FF5-2186-0FEC-F293-930C17BF0C40}"/>
              </a:ext>
            </a:extLst>
          </p:cNvPr>
          <p:cNvSpPr/>
          <p:nvPr/>
        </p:nvSpPr>
        <p:spPr>
          <a:xfrm>
            <a:off x="568455" y="2626130"/>
            <a:ext cx="1033197" cy="815012"/>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5D03FA01-D61D-8F64-C82D-3C0920FD77B4}"/>
              </a:ext>
            </a:extLst>
          </p:cNvPr>
          <p:cNvSpPr/>
          <p:nvPr/>
        </p:nvSpPr>
        <p:spPr>
          <a:xfrm>
            <a:off x="1610729" y="3498010"/>
            <a:ext cx="4666712"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Medium and high traffic areas where a durable and seamless repair is desirable. </a:t>
            </a:r>
          </a:p>
        </p:txBody>
      </p:sp>
      <p:sp>
        <p:nvSpPr>
          <p:cNvPr id="41" name="Rectangle 40">
            <a:extLst>
              <a:ext uri="{FF2B5EF4-FFF2-40B4-BE49-F238E27FC236}">
                <a16:creationId xmlns:a16="http://schemas.microsoft.com/office/drawing/2014/main" id="{BBD1FBE1-C61D-17FC-2546-21D497F94B4C}"/>
              </a:ext>
            </a:extLst>
          </p:cNvPr>
          <p:cNvSpPr/>
          <p:nvPr/>
        </p:nvSpPr>
        <p:spPr>
          <a:xfrm>
            <a:off x="572629" y="3498010"/>
            <a:ext cx="1029023" cy="42910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sp>
        <p:nvSpPr>
          <p:cNvPr id="69" name="Rectangle 68">
            <a:extLst>
              <a:ext uri="{FF2B5EF4-FFF2-40B4-BE49-F238E27FC236}">
                <a16:creationId xmlns:a16="http://schemas.microsoft.com/office/drawing/2014/main" id="{9810D6AE-DB0E-C299-7EDE-D20B3DB080A6}"/>
              </a:ext>
            </a:extLst>
          </p:cNvPr>
          <p:cNvSpPr/>
          <p:nvPr/>
        </p:nvSpPr>
        <p:spPr>
          <a:xfrm>
            <a:off x="571481" y="3983981"/>
            <a:ext cx="5708986" cy="311285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0EBACD80-ADC6-A70E-3AC8-1626C27A6429}"/>
              </a:ext>
            </a:extLst>
          </p:cNvPr>
          <p:cNvSpPr txBox="1"/>
          <p:nvPr/>
        </p:nvSpPr>
        <p:spPr>
          <a:xfrm>
            <a:off x="923962" y="4037285"/>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3" name="Rectangle 72">
            <a:extLst>
              <a:ext uri="{FF2B5EF4-FFF2-40B4-BE49-F238E27FC236}">
                <a16:creationId xmlns:a16="http://schemas.microsoft.com/office/drawing/2014/main" id="{EA0E92D9-029A-9E61-DDFE-940335CA25C7}"/>
              </a:ext>
            </a:extLst>
          </p:cNvPr>
          <p:cNvSpPr/>
          <p:nvPr/>
        </p:nvSpPr>
        <p:spPr>
          <a:xfrm>
            <a:off x="923962" y="430140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7A25B90F-8401-A345-5A24-8EEAC2577A97}"/>
              </a:ext>
            </a:extLst>
          </p:cNvPr>
          <p:cNvSpPr/>
          <p:nvPr/>
        </p:nvSpPr>
        <p:spPr>
          <a:xfrm>
            <a:off x="1959821" y="430140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Approximately 30 minutes per repair.</a:t>
            </a:r>
          </a:p>
        </p:txBody>
      </p:sp>
      <p:sp>
        <p:nvSpPr>
          <p:cNvPr id="75" name="Rectangle 74">
            <a:extLst>
              <a:ext uri="{FF2B5EF4-FFF2-40B4-BE49-F238E27FC236}">
                <a16:creationId xmlns:a16="http://schemas.microsoft.com/office/drawing/2014/main" id="{DA6F9FDE-868C-BA19-FFCD-8FC9B6FE741F}"/>
              </a:ext>
            </a:extLst>
          </p:cNvPr>
          <p:cNvSpPr/>
          <p:nvPr/>
        </p:nvSpPr>
        <p:spPr>
          <a:xfrm>
            <a:off x="923962" y="4784592"/>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CAC0EDE0-3535-C7A3-9F05-90E3EC870FB8}"/>
              </a:ext>
            </a:extLst>
          </p:cNvPr>
          <p:cNvSpPr/>
          <p:nvPr/>
        </p:nvSpPr>
        <p:spPr>
          <a:xfrm>
            <a:off x="1959821" y="4784592"/>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Energy required to heat surface (gas or infra-red), but existing material is recycled rather than excavated.</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07EB1CDE-3209-3448-009D-BACBA1DE6ECA}"/>
              </a:ext>
            </a:extLst>
          </p:cNvPr>
          <p:cNvSpPr/>
          <p:nvPr/>
        </p:nvSpPr>
        <p:spPr>
          <a:xfrm>
            <a:off x="930798" y="5267778"/>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8A2F61B7-03A8-0211-C1A3-E44008BF70E7}"/>
              </a:ext>
            </a:extLst>
          </p:cNvPr>
          <p:cNvSpPr/>
          <p:nvPr/>
        </p:nvSpPr>
        <p:spPr>
          <a:xfrm>
            <a:off x="1966657" y="5267778"/>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Unsuitable for delivery during rain and very cold weather.</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ADDF7061-A01D-B21D-2FBB-353E462DC402}"/>
              </a:ext>
            </a:extLst>
          </p:cNvPr>
          <p:cNvSpPr/>
          <p:nvPr/>
        </p:nvSpPr>
        <p:spPr>
          <a:xfrm>
            <a:off x="571481" y="841741"/>
            <a:ext cx="5705960"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Thermal repair patching</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0417690-2264-EB2E-2C59-819469C4D177}"/>
              </a:ext>
            </a:extLst>
          </p:cNvPr>
          <p:cNvSpPr/>
          <p:nvPr/>
        </p:nvSpPr>
        <p:spPr>
          <a:xfrm>
            <a:off x="933717" y="5753748"/>
            <a:ext cx="1029023" cy="74374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Location</a:t>
            </a:r>
          </a:p>
        </p:txBody>
      </p:sp>
      <p:sp>
        <p:nvSpPr>
          <p:cNvPr id="5" name="Rectangle 4">
            <a:extLst>
              <a:ext uri="{FF2B5EF4-FFF2-40B4-BE49-F238E27FC236}">
                <a16:creationId xmlns:a16="http://schemas.microsoft.com/office/drawing/2014/main" id="{2B36FE15-63B1-BD39-39FF-2EEF6D268361}"/>
              </a:ext>
            </a:extLst>
          </p:cNvPr>
          <p:cNvSpPr/>
          <p:nvPr/>
        </p:nvSpPr>
        <p:spPr>
          <a:xfrm>
            <a:off x="1966657" y="5753749"/>
            <a:ext cx="4001732" cy="74374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Suitable for high-traffic areas, due to strong seal.</a:t>
            </a:r>
          </a:p>
        </p:txBody>
      </p:sp>
      <p:sp>
        <p:nvSpPr>
          <p:cNvPr id="6" name="Rectangle 5">
            <a:extLst>
              <a:ext uri="{FF2B5EF4-FFF2-40B4-BE49-F238E27FC236}">
                <a16:creationId xmlns:a16="http://schemas.microsoft.com/office/drawing/2014/main" id="{D2930088-7DA4-0B62-EAA6-D302225131BA}"/>
              </a:ext>
            </a:extLst>
          </p:cNvPr>
          <p:cNvSpPr/>
          <p:nvPr/>
        </p:nvSpPr>
        <p:spPr>
          <a:xfrm>
            <a:off x="930798" y="6551575"/>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Equipment</a:t>
            </a:r>
          </a:p>
        </p:txBody>
      </p:sp>
      <p:sp>
        <p:nvSpPr>
          <p:cNvPr id="9" name="Rectangle 8">
            <a:extLst>
              <a:ext uri="{FF2B5EF4-FFF2-40B4-BE49-F238E27FC236}">
                <a16:creationId xmlns:a16="http://schemas.microsoft.com/office/drawing/2014/main" id="{DE400814-7C26-B53C-4208-4CE7D74CFFDB}"/>
              </a:ext>
            </a:extLst>
          </p:cNvPr>
          <p:cNvSpPr/>
          <p:nvPr/>
        </p:nvSpPr>
        <p:spPr>
          <a:xfrm>
            <a:off x="1966657" y="6551575"/>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Infra-red heater or gas burner required</a:t>
            </a:r>
          </a:p>
        </p:txBody>
      </p:sp>
    </p:spTree>
    <p:extLst>
      <p:ext uri="{BB962C8B-B14F-4D97-AF65-F5344CB8AC3E}">
        <p14:creationId xmlns:p14="http://schemas.microsoft.com/office/powerpoint/2010/main" val="495150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52DB6-850B-BA4D-409A-2955996DF9BF}"/>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F113DAE-505A-8E99-1317-F207639CF93B}"/>
              </a:ext>
            </a:extLst>
          </p:cNvPr>
          <p:cNvSpPr/>
          <p:nvPr/>
        </p:nvSpPr>
        <p:spPr>
          <a:xfrm>
            <a:off x="1610730" y="1316737"/>
            <a:ext cx="4669737" cy="1253474"/>
          </a:xfrm>
          <a:prstGeom prst="rect">
            <a:avLst/>
          </a:prstGeom>
          <a:noFill/>
          <a:ln w="12700" cap="flat" cmpd="sng" algn="ctr">
            <a:solidFill>
              <a:srgbClr val="951B81"/>
            </a:solidFill>
            <a:prstDash val="solid"/>
          </a:ln>
          <a:effectLst/>
        </p:spPr>
        <p:txBody>
          <a:bodyPr wrap="square" lIns="90000" tIns="0" rIns="90000" bIns="0" rtlCol="0" anchor="ctr">
            <a:noAutofit/>
          </a:bodyPr>
          <a:lstStyle/>
          <a:p>
            <a:pPr>
              <a:lnSpc>
                <a:spcPct val="115000"/>
              </a:lnSpc>
              <a:spcAft>
                <a:spcPts val="800"/>
              </a:spcAft>
            </a:pPr>
            <a:r>
              <a:rPr lang="en-US" sz="1200" kern="1200" dirty="0">
                <a:solidFill>
                  <a:srgbClr val="333332"/>
                </a:solidFill>
                <a:effectLst/>
                <a:latin typeface="Arial" panose="020B0604020202020204" pitchFamily="34" charset="0"/>
                <a:cs typeface="Arial" panose="020B0604020202020204" pitchFamily="34" charset="0"/>
              </a:rPr>
              <a:t>There are different types of cold lay, but the traditional approach is for pre-mixed asphalt </a:t>
            </a:r>
            <a:r>
              <a:rPr lang="en-US" sz="1200" dirty="0">
                <a:solidFill>
                  <a:srgbClr val="333332"/>
                </a:solidFill>
                <a:latin typeface="Arial" panose="020B0604020202020204" pitchFamily="34" charset="0"/>
                <a:cs typeface="Arial" panose="020B0604020202020204" pitchFamily="34" charset="0"/>
              </a:rPr>
              <a:t>to be</a:t>
            </a:r>
            <a:r>
              <a:rPr lang="en-US" sz="1200" kern="1200" dirty="0">
                <a:solidFill>
                  <a:srgbClr val="333332"/>
                </a:solidFill>
                <a:effectLst/>
                <a:latin typeface="Arial" panose="020B0604020202020204" pitchFamily="34" charset="0"/>
                <a:cs typeface="Arial" panose="020B0604020202020204" pitchFamily="34" charset="0"/>
              </a:rPr>
              <a:t> laid into the pothole and compacted with a roller or vehicle tires. No heating is required, making it a quick fix. This is typically a temporary, emergency fix and can be applied quickly in wet conditions</a:t>
            </a:r>
            <a:r>
              <a:rPr lang="en-US" sz="1200" dirty="0">
                <a:solidFill>
                  <a:srgbClr val="333332"/>
                </a:solidFill>
                <a:latin typeface="Arial" panose="020B0604020202020204" pitchFamily="34" charset="0"/>
                <a:cs typeface="Arial" panose="020B0604020202020204" pitchFamily="34" charset="0"/>
              </a:rPr>
              <a:t>.</a:t>
            </a:r>
            <a:endParaRPr lang="en-US" sz="1200" kern="1200" dirty="0">
              <a:solidFill>
                <a:srgbClr val="333332"/>
              </a:solidFill>
              <a:effectLst/>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8000CCD-484E-B23C-1E35-0980DFD4D8FA}"/>
              </a:ext>
            </a:extLst>
          </p:cNvPr>
          <p:cNvSpPr/>
          <p:nvPr/>
        </p:nvSpPr>
        <p:spPr>
          <a:xfrm>
            <a:off x="577533" y="1316735"/>
            <a:ext cx="1033197" cy="1252527"/>
          </a:xfrm>
          <a:prstGeom prst="rect">
            <a:avLst/>
          </a:prstGeom>
          <a:solidFill>
            <a:srgbClr val="951B81"/>
          </a:solid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sz="1200" b="1" kern="1200" dirty="0">
                <a:solidFill>
                  <a:srgbClr val="FFFFFF"/>
                </a:solidFill>
                <a:effectLst/>
                <a:latin typeface="Arial" panose="020B0604020202020204" pitchFamily="34" charset="0"/>
                <a:cs typeface="Arial" panose="020B0604020202020204" pitchFamily="34" charset="0"/>
              </a:rPr>
              <a:t>Description</a:t>
            </a:r>
            <a:endParaRPr lang="en-GB" sz="1200"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B259A299-17E5-5224-0CC5-95F965E1FA14}"/>
              </a:ext>
            </a:extLst>
          </p:cNvPr>
          <p:cNvSpPr/>
          <p:nvPr/>
        </p:nvSpPr>
        <p:spPr>
          <a:xfrm>
            <a:off x="1607705" y="2622696"/>
            <a:ext cx="4669737" cy="81844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noProof="0" dirty="0">
                <a:solidFill>
                  <a:schemeClr val="tx1"/>
                </a:solidFill>
                <a:latin typeface="Arial" panose="020B0604020202020204" pitchFamily="34" charset="0"/>
                <a:cs typeface="Arial" panose="020B0604020202020204" pitchFamily="34" charset="0"/>
              </a:rPr>
              <a:t>This technique is quick to deliver and can be delivered in all seasons, and at all times of day.</a:t>
            </a:r>
          </a:p>
        </p:txBody>
      </p:sp>
      <p:sp>
        <p:nvSpPr>
          <p:cNvPr id="39" name="Rectangle 38">
            <a:extLst>
              <a:ext uri="{FF2B5EF4-FFF2-40B4-BE49-F238E27FC236}">
                <a16:creationId xmlns:a16="http://schemas.microsoft.com/office/drawing/2014/main" id="{2008F043-4952-CCFB-DF8A-9FC44C9AD082}"/>
              </a:ext>
            </a:extLst>
          </p:cNvPr>
          <p:cNvSpPr/>
          <p:nvPr/>
        </p:nvSpPr>
        <p:spPr>
          <a:xfrm>
            <a:off x="568455" y="2626130"/>
            <a:ext cx="1033197" cy="815012"/>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2"/>
                </a:solidFill>
                <a:latin typeface="Arial" panose="020B0604020202020204" pitchFamily="34" charset="0"/>
                <a:cs typeface="Arial" panose="020B0604020202020204" pitchFamily="34" charset="0"/>
              </a:rPr>
              <a:t>Benefits</a:t>
            </a:r>
          </a:p>
        </p:txBody>
      </p:sp>
      <p:sp>
        <p:nvSpPr>
          <p:cNvPr id="40" name="Rectangle 39">
            <a:extLst>
              <a:ext uri="{FF2B5EF4-FFF2-40B4-BE49-F238E27FC236}">
                <a16:creationId xmlns:a16="http://schemas.microsoft.com/office/drawing/2014/main" id="{BFB5A60B-EDA0-AFC5-6AB0-3959DC26199D}"/>
              </a:ext>
            </a:extLst>
          </p:cNvPr>
          <p:cNvSpPr/>
          <p:nvPr/>
        </p:nvSpPr>
        <p:spPr>
          <a:xfrm>
            <a:off x="1607704" y="3498010"/>
            <a:ext cx="4669737"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Temporary emergency repairs until a longer-term solution can be delivered.</a:t>
            </a:r>
          </a:p>
        </p:txBody>
      </p:sp>
      <p:sp>
        <p:nvSpPr>
          <p:cNvPr id="41" name="Rectangle 40">
            <a:extLst>
              <a:ext uri="{FF2B5EF4-FFF2-40B4-BE49-F238E27FC236}">
                <a16:creationId xmlns:a16="http://schemas.microsoft.com/office/drawing/2014/main" id="{784CA732-8BCA-ADB6-81B6-166B76D0FB04}"/>
              </a:ext>
            </a:extLst>
          </p:cNvPr>
          <p:cNvSpPr/>
          <p:nvPr/>
        </p:nvSpPr>
        <p:spPr>
          <a:xfrm>
            <a:off x="572629" y="3498010"/>
            <a:ext cx="1029023" cy="42910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Where appropriate</a:t>
            </a:r>
          </a:p>
        </p:txBody>
      </p:sp>
      <p:sp>
        <p:nvSpPr>
          <p:cNvPr id="69" name="Rectangle 68">
            <a:extLst>
              <a:ext uri="{FF2B5EF4-FFF2-40B4-BE49-F238E27FC236}">
                <a16:creationId xmlns:a16="http://schemas.microsoft.com/office/drawing/2014/main" id="{79290ABC-97DF-2789-D461-1706F0935ED7}"/>
              </a:ext>
            </a:extLst>
          </p:cNvPr>
          <p:cNvSpPr/>
          <p:nvPr/>
        </p:nvSpPr>
        <p:spPr>
          <a:xfrm>
            <a:off x="571481" y="3983981"/>
            <a:ext cx="5708986" cy="3112856"/>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71" name="TextBox 70">
            <a:extLst>
              <a:ext uri="{FF2B5EF4-FFF2-40B4-BE49-F238E27FC236}">
                <a16:creationId xmlns:a16="http://schemas.microsoft.com/office/drawing/2014/main" id="{ECED40F0-6D78-BE86-61C0-F476BE336CE3}"/>
              </a:ext>
            </a:extLst>
          </p:cNvPr>
          <p:cNvSpPr txBox="1"/>
          <p:nvPr/>
        </p:nvSpPr>
        <p:spPr>
          <a:xfrm>
            <a:off x="923962" y="4037285"/>
            <a:ext cx="4857732" cy="215444"/>
          </a:xfrm>
          <a:prstGeom prst="rect">
            <a:avLst/>
          </a:prstGeom>
          <a:noFill/>
        </p:spPr>
        <p:txBody>
          <a:bodyPr wrap="square" lIns="0" tIns="0" rIns="0" bIns="0" rtlCol="0">
            <a:spAutoFit/>
          </a:bodyPr>
          <a:lstStyle/>
          <a:p>
            <a:pPr algn="ctr"/>
            <a:r>
              <a:rPr lang="en-GB" sz="1400" b="1" u="sng" dirty="0">
                <a:latin typeface="Arial" panose="020B0604020202020204" pitchFamily="34" charset="0"/>
                <a:cs typeface="Arial" panose="020B0604020202020204" pitchFamily="34" charset="0"/>
              </a:rPr>
              <a:t>Key features of the treatment</a:t>
            </a:r>
          </a:p>
        </p:txBody>
      </p:sp>
      <p:sp>
        <p:nvSpPr>
          <p:cNvPr id="73" name="Rectangle 72">
            <a:extLst>
              <a:ext uri="{FF2B5EF4-FFF2-40B4-BE49-F238E27FC236}">
                <a16:creationId xmlns:a16="http://schemas.microsoft.com/office/drawing/2014/main" id="{5BB54EFF-3732-D616-A90D-DE28F8A85AD6}"/>
              </a:ext>
            </a:extLst>
          </p:cNvPr>
          <p:cNvSpPr/>
          <p:nvPr/>
        </p:nvSpPr>
        <p:spPr>
          <a:xfrm>
            <a:off x="923962" y="4301406"/>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Delivery time</a:t>
            </a:r>
          </a:p>
        </p:txBody>
      </p:sp>
      <p:sp>
        <p:nvSpPr>
          <p:cNvPr id="74" name="Rectangle 73">
            <a:extLst>
              <a:ext uri="{FF2B5EF4-FFF2-40B4-BE49-F238E27FC236}">
                <a16:creationId xmlns:a16="http://schemas.microsoft.com/office/drawing/2014/main" id="{08AE2238-8E1A-ED64-F3F6-E15C74E6EC29}"/>
              </a:ext>
            </a:extLst>
          </p:cNvPr>
          <p:cNvSpPr/>
          <p:nvPr/>
        </p:nvSpPr>
        <p:spPr>
          <a:xfrm>
            <a:off x="1959821" y="4301406"/>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Very quick and can be driven on immediately.</a:t>
            </a:r>
          </a:p>
        </p:txBody>
      </p:sp>
      <p:sp>
        <p:nvSpPr>
          <p:cNvPr id="75" name="Rectangle 74">
            <a:extLst>
              <a:ext uri="{FF2B5EF4-FFF2-40B4-BE49-F238E27FC236}">
                <a16:creationId xmlns:a16="http://schemas.microsoft.com/office/drawing/2014/main" id="{7ED9A7B9-533A-F9A8-416D-441E5CA3FDF5}"/>
              </a:ext>
            </a:extLst>
          </p:cNvPr>
          <p:cNvSpPr/>
          <p:nvPr/>
        </p:nvSpPr>
        <p:spPr>
          <a:xfrm>
            <a:off x="923962" y="4784592"/>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Carbon</a:t>
            </a:r>
          </a:p>
        </p:txBody>
      </p:sp>
      <p:sp>
        <p:nvSpPr>
          <p:cNvPr id="76" name="Rectangle 75">
            <a:extLst>
              <a:ext uri="{FF2B5EF4-FFF2-40B4-BE49-F238E27FC236}">
                <a16:creationId xmlns:a16="http://schemas.microsoft.com/office/drawing/2014/main" id="{203CACCA-7B27-9CD8-7E18-54FCAA529E8D}"/>
              </a:ext>
            </a:extLst>
          </p:cNvPr>
          <p:cNvSpPr/>
          <p:nvPr/>
        </p:nvSpPr>
        <p:spPr>
          <a:xfrm>
            <a:off x="1959821" y="4784592"/>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Lower than hot application of material.</a:t>
            </a:r>
            <a:endParaRPr lang="en-GB" sz="1200" noProof="0" dirty="0">
              <a:solidFill>
                <a:schemeClr val="tx1"/>
              </a:solidFill>
              <a:latin typeface="Arial" panose="020B0604020202020204" pitchFamily="34" charset="0"/>
              <a:cs typeface="Arial" panose="020B0604020202020204" pitchFamily="34" charset="0"/>
            </a:endParaRPr>
          </a:p>
        </p:txBody>
      </p:sp>
      <p:sp>
        <p:nvSpPr>
          <p:cNvPr id="79" name="Rectangle 78">
            <a:extLst>
              <a:ext uri="{FF2B5EF4-FFF2-40B4-BE49-F238E27FC236}">
                <a16:creationId xmlns:a16="http://schemas.microsoft.com/office/drawing/2014/main" id="{CD2A34B2-12BB-A200-9DF1-CC512334AAAA}"/>
              </a:ext>
            </a:extLst>
          </p:cNvPr>
          <p:cNvSpPr/>
          <p:nvPr/>
        </p:nvSpPr>
        <p:spPr>
          <a:xfrm>
            <a:off x="930798" y="5267778"/>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Weather</a:t>
            </a:r>
          </a:p>
        </p:txBody>
      </p:sp>
      <p:sp>
        <p:nvSpPr>
          <p:cNvPr id="80" name="Rectangle 79">
            <a:extLst>
              <a:ext uri="{FF2B5EF4-FFF2-40B4-BE49-F238E27FC236}">
                <a16:creationId xmlns:a16="http://schemas.microsoft.com/office/drawing/2014/main" id="{C36FFAF3-3843-6189-2FA7-6E0542314909}"/>
              </a:ext>
            </a:extLst>
          </p:cNvPr>
          <p:cNvSpPr/>
          <p:nvPr/>
        </p:nvSpPr>
        <p:spPr>
          <a:xfrm>
            <a:off x="1966657" y="5267778"/>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Suitable for all seasons, can be applied in wet conditions.</a:t>
            </a:r>
            <a:endParaRPr lang="en-GB" sz="1200" noProof="0" dirty="0">
              <a:solidFill>
                <a:schemeClr val="tx1"/>
              </a:solidFill>
              <a:latin typeface="Arial" panose="020B0604020202020204" pitchFamily="34" charset="0"/>
              <a:cs typeface="Arial" panose="020B0604020202020204" pitchFamily="34" charset="0"/>
            </a:endParaRPr>
          </a:p>
        </p:txBody>
      </p:sp>
      <p:sp>
        <p:nvSpPr>
          <p:cNvPr id="81" name="Rectangle 80">
            <a:extLst>
              <a:ext uri="{FF2B5EF4-FFF2-40B4-BE49-F238E27FC236}">
                <a16:creationId xmlns:a16="http://schemas.microsoft.com/office/drawing/2014/main" id="{0EEA046B-5994-C686-4E02-A1B98A6AC6B6}"/>
              </a:ext>
            </a:extLst>
          </p:cNvPr>
          <p:cNvSpPr/>
          <p:nvPr/>
        </p:nvSpPr>
        <p:spPr>
          <a:xfrm>
            <a:off x="571481" y="841741"/>
            <a:ext cx="5705960" cy="447213"/>
          </a:xfrm>
          <a:prstGeom prst="rect">
            <a:avLst/>
          </a:prstGeom>
          <a:noFill/>
          <a:ln w="12700" cap="flat" cmpd="sng" algn="ctr">
            <a:solidFill>
              <a:srgbClr val="951B81"/>
            </a:solidFill>
            <a:prstDash val="solid"/>
          </a:ln>
          <a:effectLst/>
        </p:spPr>
        <p:txBody>
          <a:bodyPr wrap="square" lIns="36000" tIns="0" rIns="36000" bIns="0" rtlCol="0" anchor="ctr">
            <a:noAutofit/>
          </a:bodyPr>
          <a:lstStyle/>
          <a:p>
            <a:pPr algn="ctr">
              <a:lnSpc>
                <a:spcPct val="115000"/>
              </a:lnSpc>
              <a:spcAft>
                <a:spcPts val="800"/>
              </a:spcAft>
            </a:pPr>
            <a:r>
              <a:rPr lang="en-GB" b="1" kern="1200" dirty="0">
                <a:solidFill>
                  <a:srgbClr val="333332"/>
                </a:solidFill>
                <a:effectLst/>
                <a:latin typeface="Arial" panose="020B0604020202020204" pitchFamily="34" charset="0"/>
                <a:cs typeface="Arial" panose="020B0604020202020204" pitchFamily="34" charset="0"/>
              </a:rPr>
              <a:t>Cold lay material</a:t>
            </a:r>
            <a:endParaRPr lang="en-GB" b="1" kern="100" dirty="0">
              <a:effectLst/>
              <a:latin typeface="Arial" panose="020B0604020202020204" pitchFamily="34" charset="0"/>
              <a:ea typeface="Aptos" panose="020B00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8972A83D-BF3B-078F-1B9E-7BF191F659D6}"/>
              </a:ext>
            </a:extLst>
          </p:cNvPr>
          <p:cNvSpPr/>
          <p:nvPr/>
        </p:nvSpPr>
        <p:spPr>
          <a:xfrm>
            <a:off x="933717" y="5753748"/>
            <a:ext cx="1029023" cy="743743"/>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Location</a:t>
            </a:r>
          </a:p>
        </p:txBody>
      </p:sp>
      <p:sp>
        <p:nvSpPr>
          <p:cNvPr id="5" name="Rectangle 4">
            <a:extLst>
              <a:ext uri="{FF2B5EF4-FFF2-40B4-BE49-F238E27FC236}">
                <a16:creationId xmlns:a16="http://schemas.microsoft.com/office/drawing/2014/main" id="{23EE7BE6-C1A4-B3E2-6BD9-FC876904A404}"/>
              </a:ext>
            </a:extLst>
          </p:cNvPr>
          <p:cNvSpPr/>
          <p:nvPr/>
        </p:nvSpPr>
        <p:spPr>
          <a:xfrm>
            <a:off x="1969576" y="5753749"/>
            <a:ext cx="3998813" cy="743744"/>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Relatively low durability of material means this best suited to low-traffic areas. However, can be a helpful emergency repair in high-traffic areas, to “make-safe” an urgent issue.</a:t>
            </a:r>
          </a:p>
        </p:txBody>
      </p:sp>
      <p:sp>
        <p:nvSpPr>
          <p:cNvPr id="6" name="Rectangle 5">
            <a:extLst>
              <a:ext uri="{FF2B5EF4-FFF2-40B4-BE49-F238E27FC236}">
                <a16:creationId xmlns:a16="http://schemas.microsoft.com/office/drawing/2014/main" id="{24C055BB-28FF-1C25-B933-5E99EB2820B6}"/>
              </a:ext>
            </a:extLst>
          </p:cNvPr>
          <p:cNvSpPr/>
          <p:nvPr/>
        </p:nvSpPr>
        <p:spPr>
          <a:xfrm>
            <a:off x="930798" y="6551575"/>
            <a:ext cx="1029023" cy="429104"/>
          </a:xfrm>
          <a:prstGeom prst="rect">
            <a:avLst/>
          </a:prstGeom>
          <a:solidFill>
            <a:srgbClr val="951B81"/>
          </a:solid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lang="en-GB" sz="1200" b="1" dirty="0">
                <a:solidFill>
                  <a:schemeClr val="bg2"/>
                </a:solidFill>
                <a:latin typeface="Arial" panose="020B0604020202020204" pitchFamily="34" charset="0"/>
                <a:cs typeface="Arial" panose="020B0604020202020204" pitchFamily="34" charset="0"/>
              </a:rPr>
              <a:t>Equipment</a:t>
            </a:r>
          </a:p>
        </p:txBody>
      </p:sp>
      <p:sp>
        <p:nvSpPr>
          <p:cNvPr id="9" name="Rectangle 8">
            <a:extLst>
              <a:ext uri="{FF2B5EF4-FFF2-40B4-BE49-F238E27FC236}">
                <a16:creationId xmlns:a16="http://schemas.microsoft.com/office/drawing/2014/main" id="{AA50E2CE-53CD-17F7-00DE-EA45D9AABB0F}"/>
              </a:ext>
            </a:extLst>
          </p:cNvPr>
          <p:cNvSpPr/>
          <p:nvPr/>
        </p:nvSpPr>
        <p:spPr>
          <a:xfrm>
            <a:off x="1966657" y="6551575"/>
            <a:ext cx="3998813" cy="429103"/>
          </a:xfrm>
          <a:prstGeom prst="rect">
            <a:avLst/>
          </a:prstGeom>
          <a:noFill/>
          <a:ln w="12700">
            <a:solidFill>
              <a:srgbClr val="951B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latin typeface="Arial" panose="020B0604020202020204" pitchFamily="34" charset="0"/>
                <a:cs typeface="Arial" panose="020B0604020202020204" pitchFamily="34" charset="0"/>
              </a:rPr>
              <a:t>No specialist equipment needed.</a:t>
            </a:r>
          </a:p>
        </p:txBody>
      </p:sp>
    </p:spTree>
    <p:extLst>
      <p:ext uri="{BB962C8B-B14F-4D97-AF65-F5344CB8AC3E}">
        <p14:creationId xmlns:p14="http://schemas.microsoft.com/office/powerpoint/2010/main" val="3073209923"/>
      </p:ext>
    </p:extLst>
  </p:cSld>
  <p:clrMapOvr>
    <a:masterClrMapping/>
  </p:clrMapOvr>
</p:sld>
</file>

<file path=ppt/theme/theme1.xml><?xml version="1.0" encoding="utf-8"?>
<a:theme xmlns:a="http://schemas.openxmlformats.org/drawingml/2006/main" name="Presentatie NL Rebel">
  <a:themeElements>
    <a:clrScheme name="Kleuren Rebel">
      <a:dk1>
        <a:srgbClr val="3C3C3B"/>
      </a:dk1>
      <a:lt1>
        <a:srgbClr val="DBE1E6"/>
      </a:lt1>
      <a:dk2>
        <a:srgbClr val="E63329"/>
      </a:dk2>
      <a:lt2>
        <a:srgbClr val="FFFFFF"/>
      </a:lt2>
      <a:accent1>
        <a:srgbClr val="42647E"/>
      </a:accent1>
      <a:accent2>
        <a:srgbClr val="0086CD"/>
      </a:accent2>
      <a:accent3>
        <a:srgbClr val="A4D4E3"/>
      </a:accent3>
      <a:accent4>
        <a:srgbClr val="2AB4A8"/>
      </a:accent4>
      <a:accent5>
        <a:srgbClr val="9BCCAD"/>
      </a:accent5>
      <a:accent6>
        <a:srgbClr val="C9D6A5"/>
      </a:accent6>
      <a:hlink>
        <a:srgbClr val="333332"/>
      </a:hlink>
      <a:folHlink>
        <a:srgbClr val="333332"/>
      </a:folHlink>
    </a:clrScheme>
    <a:fontScheme name="Lettertypen Rebel">
      <a:majorFont>
        <a:latin typeface="Ebrim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Ebrim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a:defPPr>
      </a:lstStyle>
    </a:txDef>
  </a:objectDefaults>
  <a:extraClrSchemeLst/>
  <a:custClrLst>
    <a:custClr name="tekstkleur, 90% zwart">
      <a:srgbClr val="333332"/>
    </a:custClr>
    <a:custClr name="rood">
      <a:srgbClr val="E63329"/>
    </a:custClr>
    <a:custClr name="tekstkleur lichtgrijs">
      <a:srgbClr val="DBE1E6"/>
    </a:custClr>
    <a:custClr name="tekstkleur donkerder middengrijs">
      <a:srgbClr val="748585"/>
    </a:custClr>
    <a:custClr name="scheidingsblokje">
      <a:srgbClr val="FFFFFF"/>
    </a:custClr>
    <a:custClr name="scheidingsblokje">
      <a:srgbClr val="FFFFFF"/>
    </a:custClr>
    <a:custClr name="scheidingsblokje">
      <a:srgbClr val="FFFFFF"/>
    </a:custClr>
    <a:custClr name="scheidingsblokje">
      <a:srgbClr val="FFFFFF"/>
    </a:custClr>
    <a:custClr name="scheidingsblokje">
      <a:srgbClr val="FFFFFF"/>
    </a:custClr>
    <a:custClr name="scheidingsblokje">
      <a:srgbClr val="FFFFFF"/>
    </a:custClr>
    <a:custClr name="grijsblauw">
      <a:srgbClr val="42647E"/>
    </a:custClr>
    <a:custClr name="middenblauw">
      <a:srgbClr val="0086CD"/>
    </a:custClr>
    <a:custClr name="lichtblauw">
      <a:srgbClr val="A4D4E3"/>
    </a:custClr>
    <a:custClr name="scheidingsblokje">
      <a:srgbClr val="FFFFFF"/>
    </a:custClr>
    <a:custClr name="scheidingsblokje">
      <a:srgbClr val="FFFFFF"/>
    </a:custClr>
    <a:custClr name="scheidingsblokje">
      <a:srgbClr val="FFFFFF"/>
    </a:custClr>
    <a:custClr name="scheidingsblokje">
      <a:srgbClr val="FFFFFF"/>
    </a:custClr>
    <a:custClr name="scheidingsblokje">
      <a:srgbClr val="FFFFFF"/>
    </a:custClr>
    <a:custClr name="scheidingsblokje">
      <a:srgbClr val="FFFFFF"/>
    </a:custClr>
    <a:custClr name="scheidingsblokje">
      <a:srgbClr val="FFFFFF"/>
    </a:custClr>
    <a:custClr name="zeegroen">
      <a:srgbClr val="2AB4A8"/>
    </a:custClr>
    <a:custClr name="grijsgroen">
      <a:srgbClr val="9BCCAD"/>
    </a:custClr>
    <a:custClr name="geelgroen">
      <a:srgbClr val="C9D6A5"/>
    </a:custClr>
    <a:custClr name="lGroen">
      <a:srgbClr val="73B76E"/>
    </a:custClr>
    <a:custClr name="groen">
      <a:srgbClr val="008D68"/>
    </a:custClr>
    <a:custClr name="olijfgroen">
      <a:srgbClr val="7C9B51"/>
    </a:custClr>
    <a:custClr name="geel groen">
      <a:srgbClr val="BFB210"/>
    </a:custClr>
    <a:custClr name="scheidingsblokje">
      <a:srgbClr val="FFFFFF"/>
    </a:custClr>
    <a:custClr name="scheidingsblokje">
      <a:srgbClr val="FFFFFF"/>
    </a:custClr>
    <a:custClr name="scheidingsblokje">
      <a:srgbClr val="FFFFFF"/>
    </a:custClr>
    <a:custClr name="geel">
      <a:srgbClr val="E3D134"/>
    </a:custClr>
    <a:custClr name="oranje">
      <a:srgbClr val="D88D40"/>
    </a:custClr>
  </a:custClrLst>
  <a:extLst>
    <a:ext uri="{05A4C25C-085E-4340-85A3-A5531E510DB2}">
      <thm15:themeFamily xmlns:thm15="http://schemas.microsoft.com/office/thememl/2012/main" name="Blank.potx" id="{4E3E9D50-6C39-472B-9AF0-B56B60795269}" vid="{6A7E822A-6410-4B3D-B140-A6B6331B75EE}"/>
    </a:ext>
  </a:extLst>
</a:theme>
</file>

<file path=ppt/theme/theme2.xml><?xml version="1.0" encoding="utf-8"?>
<a:theme xmlns:a="http://schemas.openxmlformats.org/drawingml/2006/main" name="Office-thema">
  <a:themeElements>
    <a:clrScheme name="Notes colors">
      <a:dk1>
        <a:srgbClr val="333332"/>
      </a:dk1>
      <a:lt1>
        <a:srgbClr val="DBE1E6"/>
      </a:lt1>
      <a:dk2>
        <a:srgbClr val="E63329"/>
      </a:dk2>
      <a:lt2>
        <a:srgbClr val="FFFFFF"/>
      </a:lt2>
      <a:accent1>
        <a:srgbClr val="42647E"/>
      </a:accent1>
      <a:accent2>
        <a:srgbClr val="0086CD"/>
      </a:accent2>
      <a:accent3>
        <a:srgbClr val="A4D4E3"/>
      </a:accent3>
      <a:accent4>
        <a:srgbClr val="2AB4A8"/>
      </a:accent4>
      <a:accent5>
        <a:srgbClr val="9BCCAD"/>
      </a:accent5>
      <a:accent6>
        <a:srgbClr val="C9D6A5"/>
      </a:accent6>
      <a:hlink>
        <a:srgbClr val="333332"/>
      </a:hlink>
      <a:folHlink>
        <a:srgbClr val="333332"/>
      </a:folHlink>
    </a:clrScheme>
    <a:fontScheme name="Notes fonts">
      <a:majorFont>
        <a:latin typeface="Ebrim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Ebrim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333332"/>
      </a:dk1>
      <a:lt1>
        <a:srgbClr val="DBE1E6"/>
      </a:lt1>
      <a:dk2>
        <a:srgbClr val="E63329"/>
      </a:dk2>
      <a:lt2>
        <a:srgbClr val="FFFFFF"/>
      </a:lt2>
      <a:accent1>
        <a:srgbClr val="42647E"/>
      </a:accent1>
      <a:accent2>
        <a:srgbClr val="0086CD"/>
      </a:accent2>
      <a:accent3>
        <a:srgbClr val="A4D4E3"/>
      </a:accent3>
      <a:accent4>
        <a:srgbClr val="2AB4A8"/>
      </a:accent4>
      <a:accent5>
        <a:srgbClr val="9BCCAD"/>
      </a:accent5>
      <a:accent6>
        <a:srgbClr val="C9D6A5"/>
      </a:accent6>
      <a:hlink>
        <a:srgbClr val="333332"/>
      </a:hlink>
      <a:folHlink>
        <a:srgbClr val="333332"/>
      </a:folHlink>
    </a:clrScheme>
    <a:fontScheme name="Handout fonts">
      <a:majorFont>
        <a:latin typeface="Ebrim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Ebrim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juid xmlns="http://www.joulesunlimited.com/juid"/>
</file>

<file path=customXml/item10.xml><?xml version="1.0" encoding="utf-8"?>
<juid xmlns="http://www.joulesunlimited.com/juid"/>
</file>

<file path=customXml/item11.xml><?xml version="1.0" encoding="utf-8"?>
<juid xmlns="http://www.joulesunlimited.com/juid"/>
</file>

<file path=customXml/item12.xml><?xml version="1.0" encoding="utf-8"?>
<?mso-contentType ?>
<FormTemplates xmlns="http://schemas.microsoft.com/sharepoint/v3/contenttype/forms">
  <Display>DocumentLibraryForm</Display>
  <Edit>DocumentLibraryForm</Edit>
  <New>DocumentLibraryForm</New>
</FormTemplates>
</file>

<file path=customXml/item13.xml><?xml version="1.0" encoding="utf-8"?>
<juid xmlns="http://www.joulesunlimited.com/juid"/>
</file>

<file path=customXml/item14.xml><?xml version="1.0" encoding="utf-8"?>
<juid xmlns="http://www.joulesunlimited.com/juid"/>
</file>

<file path=customXml/item15.xml><?xml version="1.0" encoding="utf-8"?>
<juid xmlns="http://www.joulesunlimited.com/juid"/>
</file>

<file path=customXml/item16.xml><?xml version="1.0" encoding="utf-8"?>
<juid xmlns="http://www.joulesunlimited.com/juid"/>
</file>

<file path=customXml/item17.xml><?xml version="1.0" encoding="utf-8"?>
<juid xmlns="http://www.joulesunlimited.com/juid"/>
</file>

<file path=customXml/item2.xml><?xml version="1.0" encoding="utf-8"?>
<juid xmlns="http://www.joulesunlimited.com/juid"/>
</file>

<file path=customXml/item3.xml><?xml version="1.0" encoding="utf-8"?>
<juid xmlns="http://www.joulesunlimited.com/juid"/>
</file>

<file path=customXml/item4.xml><?xml version="1.0" encoding="utf-8"?>
<p:properties xmlns:p="http://schemas.microsoft.com/office/2006/metadata/properties" xmlns:xsi="http://www.w3.org/2001/XMLSchema-instance" xmlns:pc="http://schemas.microsoft.com/office/infopath/2007/PartnerControls">
  <documentManagement>
    <TaxCatchAll xmlns="a8f515e1-b07c-45d7-8c90-46c31aadc490" xsi:nil="true"/>
    <lcf76f155ced4ddcb4097134ff3c332f xmlns="7b1472c4-ad80-4bf4-afec-b8f1c1e5417c">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documentManagement>
</p:properties>
</file>

<file path=customXml/item5.xml><?xml version="1.0" encoding="utf-8"?>
<juid xmlns="http://www.joulesunlimited.com/juid"/>
</file>

<file path=customXml/item6.xml><?xml version="1.0" encoding="utf-8"?>
<juid xmlns="http://www.joulesunlimited.com/juid"/>
</file>

<file path=customXml/item7.xml><?xml version="1.0" encoding="utf-8"?>
<juid xmlns="http://www.joulesunlimited.com/juid"/>
</file>

<file path=customXml/item8.xml><?xml version="1.0" encoding="utf-8"?>
<ct:contentTypeSchema xmlns:ct="http://schemas.microsoft.com/office/2006/metadata/contentType" xmlns:ma="http://schemas.microsoft.com/office/2006/metadata/properties/metaAttributes" ct:_="" ma:_="" ma:contentTypeName="Document" ma:contentTypeID="0x01010090D031DBF886FF49AA81BD40377DF4BD" ma:contentTypeVersion="" ma:contentTypeDescription="Create a new document." ma:contentTypeScope="" ma:versionID="3b89ecfef61444d7802aeb5e44c6f53c">
  <xsd:schema xmlns:xsd="http://www.w3.org/2001/XMLSchema" xmlns:xs="http://www.w3.org/2001/XMLSchema" xmlns:p="http://schemas.microsoft.com/office/2006/metadata/properties" xmlns:ns1="http://schemas.microsoft.com/sharepoint/v3" xmlns:ns2="e722d3c4-5633-40de-9150-dbf9b67024c0" xmlns:ns3="7b1472c4-ad80-4bf4-afec-b8f1c1e5417c" xmlns:ns4="a8f515e1-b07c-45d7-8c90-46c31aadc490" targetNamespace="http://schemas.microsoft.com/office/2006/metadata/properties" ma:root="true" ma:fieldsID="9234a3e402eae8b96316ff06fb38fd35" ns1:_="" ns2:_="" ns3:_="" ns4:_="">
    <xsd:import namespace="http://schemas.microsoft.com/sharepoint/v3"/>
    <xsd:import namespace="e722d3c4-5633-40de-9150-dbf9b67024c0"/>
    <xsd:import namespace="7b1472c4-ad80-4bf4-afec-b8f1c1e5417c"/>
    <xsd:import namespace="a8f515e1-b07c-45d7-8c90-46c31aadc49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1:_ip_UnifiedCompliancePolicyProperties" minOccurs="0"/>
                <xsd:element ref="ns1:_ip_UnifiedCompliancePolicyUIAction" minOccurs="0"/>
                <xsd:element ref="ns3:MediaServiceGenerationTime" minOccurs="0"/>
                <xsd:element ref="ns3:MediaServiceEventHashCode" minOccurs="0"/>
                <xsd:element ref="ns3:MediaServiceAutoKeyPoints" minOccurs="0"/>
                <xsd:element ref="ns3:MediaServiceKeyPoints" minOccurs="0"/>
                <xsd:element ref="ns3:lcf76f155ced4ddcb4097134ff3c332f" minOccurs="0"/>
                <xsd:element ref="ns4:TaxCatchAll" minOccurs="0"/>
                <xsd:element ref="ns3:MediaServiceObjectDetectorVersion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722d3c4-5633-40de-9150-dbf9b67024c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b1472c4-ad80-4bf4-afec-b8f1c1e5417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844778d-d326-4c29-8da4-015cbf00ff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LengthInSeconds" ma:index="2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8f515e1-b07c-45d7-8c90-46c31aadc49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2e6e145c-7079-4893-b8bc-ac78aa857799}" ma:internalName="TaxCatchAll" ma:showField="CatchAllData" ma:web="a8f515e1-b07c-45d7-8c90-46c31aadc4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9.xml><?xml version="1.0" encoding="utf-8"?>
<juid xmlns="http://www.joulesunlimited.com/juid"/>
</file>

<file path=customXml/itemProps1.xml><?xml version="1.0" encoding="utf-8"?>
<ds:datastoreItem xmlns:ds="http://schemas.openxmlformats.org/officeDocument/2006/customXml" ds:itemID="{8CFF5E12-0EA5-465C-81B9-DA9AA561FD3F}">
  <ds:schemaRefs>
    <ds:schemaRef ds:uri="http://www.joulesunlimited.com/juid"/>
  </ds:schemaRefs>
</ds:datastoreItem>
</file>

<file path=customXml/itemProps10.xml><?xml version="1.0" encoding="utf-8"?>
<ds:datastoreItem xmlns:ds="http://schemas.openxmlformats.org/officeDocument/2006/customXml" ds:itemID="{C2F0AB6F-77FA-4F35-B2B8-41D8CC06F610}">
  <ds:schemaRefs>
    <ds:schemaRef ds:uri="http://www.joulesunlimited.com/juid"/>
  </ds:schemaRefs>
</ds:datastoreItem>
</file>

<file path=customXml/itemProps11.xml><?xml version="1.0" encoding="utf-8"?>
<ds:datastoreItem xmlns:ds="http://schemas.openxmlformats.org/officeDocument/2006/customXml" ds:itemID="{365D0148-12F0-478B-A755-985DA728D1A5}">
  <ds:schemaRefs>
    <ds:schemaRef ds:uri="http://www.joulesunlimited.com/juid"/>
  </ds:schemaRefs>
</ds:datastoreItem>
</file>

<file path=customXml/itemProps12.xml><?xml version="1.0" encoding="utf-8"?>
<ds:datastoreItem xmlns:ds="http://schemas.openxmlformats.org/officeDocument/2006/customXml" ds:itemID="{35835B4E-1FDE-425F-9600-6BBE50C68C72}">
  <ds:schemaRefs>
    <ds:schemaRef ds:uri="http://schemas.microsoft.com/sharepoint/v3/contenttype/forms"/>
  </ds:schemaRefs>
</ds:datastoreItem>
</file>

<file path=customXml/itemProps13.xml><?xml version="1.0" encoding="utf-8"?>
<ds:datastoreItem xmlns:ds="http://schemas.openxmlformats.org/officeDocument/2006/customXml" ds:itemID="{493971E5-F825-4117-BACB-4B6117BD8366}">
  <ds:schemaRefs>
    <ds:schemaRef ds:uri="http://www.joulesunlimited.com/juid"/>
  </ds:schemaRefs>
</ds:datastoreItem>
</file>

<file path=customXml/itemProps14.xml><?xml version="1.0" encoding="utf-8"?>
<ds:datastoreItem xmlns:ds="http://schemas.openxmlformats.org/officeDocument/2006/customXml" ds:itemID="{B78212A7-4891-4D3B-96E6-7FD980ECC413}">
  <ds:schemaRefs>
    <ds:schemaRef ds:uri="http://www.joulesunlimited.com/juid"/>
  </ds:schemaRefs>
</ds:datastoreItem>
</file>

<file path=customXml/itemProps15.xml><?xml version="1.0" encoding="utf-8"?>
<ds:datastoreItem xmlns:ds="http://schemas.openxmlformats.org/officeDocument/2006/customXml" ds:itemID="{6284916A-08DE-46F0-9610-F8C53A8BF0C6}">
  <ds:schemaRefs>
    <ds:schemaRef ds:uri="http://www.joulesunlimited.com/juid"/>
  </ds:schemaRefs>
</ds:datastoreItem>
</file>

<file path=customXml/itemProps16.xml><?xml version="1.0" encoding="utf-8"?>
<ds:datastoreItem xmlns:ds="http://schemas.openxmlformats.org/officeDocument/2006/customXml" ds:itemID="{A4890A96-8CCB-4AB3-BFF3-B73E2B4EDE92}">
  <ds:schemaRefs>
    <ds:schemaRef ds:uri="http://www.joulesunlimited.com/juid"/>
  </ds:schemaRefs>
</ds:datastoreItem>
</file>

<file path=customXml/itemProps17.xml><?xml version="1.0" encoding="utf-8"?>
<ds:datastoreItem xmlns:ds="http://schemas.openxmlformats.org/officeDocument/2006/customXml" ds:itemID="{67C3C5D0-5F1C-4670-BDBE-B6AA43460EF9}">
  <ds:schemaRefs>
    <ds:schemaRef ds:uri="http://www.joulesunlimited.com/juid"/>
  </ds:schemaRefs>
</ds:datastoreItem>
</file>

<file path=customXml/itemProps2.xml><?xml version="1.0" encoding="utf-8"?>
<ds:datastoreItem xmlns:ds="http://schemas.openxmlformats.org/officeDocument/2006/customXml" ds:itemID="{786F59A3-8192-4AFC-A143-CC80681214C1}">
  <ds:schemaRefs>
    <ds:schemaRef ds:uri="http://www.joulesunlimited.com/juid"/>
  </ds:schemaRefs>
</ds:datastoreItem>
</file>

<file path=customXml/itemProps3.xml><?xml version="1.0" encoding="utf-8"?>
<ds:datastoreItem xmlns:ds="http://schemas.openxmlformats.org/officeDocument/2006/customXml" ds:itemID="{D43E08A0-0223-403D-BF7E-CB59E51D5DF8}">
  <ds:schemaRefs>
    <ds:schemaRef ds:uri="http://www.joulesunlimited.com/juid"/>
  </ds:schemaRefs>
</ds:datastoreItem>
</file>

<file path=customXml/itemProps4.xml><?xml version="1.0" encoding="utf-8"?>
<ds:datastoreItem xmlns:ds="http://schemas.openxmlformats.org/officeDocument/2006/customXml" ds:itemID="{3463B4FC-7410-4FE4-9A73-5715649EC33D}">
  <ds:schemaRefs>
    <ds:schemaRef ds:uri="http://purl.org/dc/terms/"/>
    <ds:schemaRef ds:uri="http://purl.org/dc/dcmitype/"/>
    <ds:schemaRef ds:uri="9a83eeb6-3cab-417f-9035-45bce3579725"/>
    <ds:schemaRef ds:uri="http://purl.org/dc/elements/1.1/"/>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a8f515e1-b07c-45d7-8c90-46c31aadc490"/>
    <ds:schemaRef ds:uri="http://schemas.microsoft.com/office/2006/metadata/properties"/>
    <ds:schemaRef ds:uri="7b1472c4-ad80-4bf4-afec-b8f1c1e5417c"/>
    <ds:schemaRef ds:uri="http://schemas.microsoft.com/sharepoint/v3"/>
  </ds:schemaRefs>
</ds:datastoreItem>
</file>

<file path=customXml/itemProps5.xml><?xml version="1.0" encoding="utf-8"?>
<ds:datastoreItem xmlns:ds="http://schemas.openxmlformats.org/officeDocument/2006/customXml" ds:itemID="{CF89C999-7D89-4AF5-83A2-A5DD1FBCF185}">
  <ds:schemaRefs>
    <ds:schemaRef ds:uri="http://www.joulesunlimited.com/juid"/>
  </ds:schemaRefs>
</ds:datastoreItem>
</file>

<file path=customXml/itemProps6.xml><?xml version="1.0" encoding="utf-8"?>
<ds:datastoreItem xmlns:ds="http://schemas.openxmlformats.org/officeDocument/2006/customXml" ds:itemID="{CA720234-171E-4A4B-AA4B-62F24481AF75}">
  <ds:schemaRefs>
    <ds:schemaRef ds:uri="http://www.joulesunlimited.com/juid"/>
  </ds:schemaRefs>
</ds:datastoreItem>
</file>

<file path=customXml/itemProps7.xml><?xml version="1.0" encoding="utf-8"?>
<ds:datastoreItem xmlns:ds="http://schemas.openxmlformats.org/officeDocument/2006/customXml" ds:itemID="{CAEF6DFF-9FD5-414F-933E-FEA6EC7FC572}">
  <ds:schemaRefs>
    <ds:schemaRef ds:uri="http://www.joulesunlimited.com/juid"/>
  </ds:schemaRefs>
</ds:datastoreItem>
</file>

<file path=customXml/itemProps8.xml><?xml version="1.0" encoding="utf-8"?>
<ds:datastoreItem xmlns:ds="http://schemas.openxmlformats.org/officeDocument/2006/customXml" ds:itemID="{042B0540-17BF-4ED3-A8BE-5380F689E5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722d3c4-5633-40de-9150-dbf9b67024c0"/>
    <ds:schemaRef ds:uri="7b1472c4-ad80-4bf4-afec-b8f1c1e5417c"/>
    <ds:schemaRef ds:uri="a8f515e1-b07c-45d7-8c90-46c31aadc4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9.xml><?xml version="1.0" encoding="utf-8"?>
<ds:datastoreItem xmlns:ds="http://schemas.openxmlformats.org/officeDocument/2006/customXml" ds:itemID="{4299A3E7-2A86-4BDD-A56F-F52ACDD85334}">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blank</Template>
  <TotalTime>2972</TotalTime>
  <Words>1755</Words>
  <Application>Microsoft Office PowerPoint</Application>
  <PresentationFormat>A4 Paper (210x297 mm)</PresentationFormat>
  <Paragraphs>221</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Ebrima</vt:lpstr>
      <vt:lpstr>Presentatie NL Rebel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Oliver Niddrie</dc:creator>
  <cp:keywords/>
  <dc:description>Template version 1.8 - 15 oktober 2019_x000d_
Templates: www.JoulesUnlimited.com</dc:description>
  <cp:lastModifiedBy>Jane Swain</cp:lastModifiedBy>
  <cp:revision>3</cp:revision>
  <dcterms:created xsi:type="dcterms:W3CDTF">2025-03-06T14:07:44Z</dcterms:created>
  <dcterms:modified xsi:type="dcterms:W3CDTF">2025-05-15T07:44:43Z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0x01010090D031DBF886FF49AA81BD40377DF4BD</vt:lpwstr>
  </property>
  <property fmtid="{D5CDD505-2E9C-101B-9397-08002B2CF9AE}" pid="3" name="MediaServiceImageTags">
    <vt:lpwstr/>
  </property>
</Properties>
</file>