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6" r:id="rId6"/>
  </p:sldMasterIdLst>
  <p:sldIdLst>
    <p:sldId id="256" r:id="rId7"/>
    <p:sldId id="269" r:id="rId8"/>
    <p:sldId id="270" r:id="rId9"/>
    <p:sldId id="274" r:id="rId10"/>
    <p:sldId id="275" r:id="rId11"/>
    <p:sldId id="276" r:id="rId12"/>
    <p:sldId id="27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667"/>
    <a:srgbClr val="FD4320"/>
    <a:srgbClr val="755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507A3-706B-4966-837B-EA7DDE70F2F7}" v="2" dt="2022-11-09T10:39:26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Drewry" userId="b5d66425-6970-4d0a-aa9c-af187254e6ba" providerId="ADAL" clId="{B99507A3-706B-4966-837B-EA7DDE70F2F7}"/>
    <pc:docChg chg="modSld">
      <pc:chgData name="David Drewry" userId="b5d66425-6970-4d0a-aa9c-af187254e6ba" providerId="ADAL" clId="{B99507A3-706B-4966-837B-EA7DDE70F2F7}" dt="2022-11-09T10:39:26.992" v="1"/>
      <pc:docMkLst>
        <pc:docMk/>
      </pc:docMkLst>
      <pc:sldChg chg="delSp modTransition modAnim">
        <pc:chgData name="David Drewry" userId="b5d66425-6970-4d0a-aa9c-af187254e6ba" providerId="ADAL" clId="{B99507A3-706B-4966-837B-EA7DDE70F2F7}" dt="2022-11-09T10:39:26.992" v="1"/>
        <pc:sldMkLst>
          <pc:docMk/>
          <pc:sldMk cId="3978633126" sldId="256"/>
        </pc:sldMkLst>
        <pc:picChg chg="del">
          <ac:chgData name="David Drewry" userId="b5d66425-6970-4d0a-aa9c-af187254e6ba" providerId="ADAL" clId="{B99507A3-706B-4966-837B-EA7DDE70F2F7}" dt="2022-11-09T10:39:26.992" v="1"/>
          <ac:picMkLst>
            <pc:docMk/>
            <pc:sldMk cId="3978633126" sldId="256"/>
            <ac:picMk id="7" creationId="{882E2A7B-470A-4B35-AC81-623D888F4923}"/>
          </ac:picMkLst>
        </pc:picChg>
      </pc:sldChg>
      <pc:sldChg chg="modTransition">
        <pc:chgData name="David Drewry" userId="b5d66425-6970-4d0a-aa9c-af187254e6ba" providerId="ADAL" clId="{B99507A3-706B-4966-837B-EA7DDE70F2F7}" dt="2022-11-09T10:39:19.432" v="0"/>
        <pc:sldMkLst>
          <pc:docMk/>
          <pc:sldMk cId="3552594451" sldId="262"/>
        </pc:sldMkLst>
      </pc:sldChg>
      <pc:sldChg chg="delSp modTransition modAnim">
        <pc:chgData name="David Drewry" userId="b5d66425-6970-4d0a-aa9c-af187254e6ba" providerId="ADAL" clId="{B99507A3-706B-4966-837B-EA7DDE70F2F7}" dt="2022-11-09T10:39:26.992" v="1"/>
        <pc:sldMkLst>
          <pc:docMk/>
          <pc:sldMk cId="3205492488" sldId="269"/>
        </pc:sldMkLst>
        <pc:picChg chg="del">
          <ac:chgData name="David Drewry" userId="b5d66425-6970-4d0a-aa9c-af187254e6ba" providerId="ADAL" clId="{B99507A3-706B-4966-837B-EA7DDE70F2F7}" dt="2022-11-09T10:39:26.992" v="1"/>
          <ac:picMkLst>
            <pc:docMk/>
            <pc:sldMk cId="3205492488" sldId="269"/>
            <ac:picMk id="7" creationId="{EA102E3F-6A7D-43EC-9913-936F0677B423}"/>
          </ac:picMkLst>
        </pc:picChg>
      </pc:sldChg>
      <pc:sldChg chg="delSp modTransition modAnim">
        <pc:chgData name="David Drewry" userId="b5d66425-6970-4d0a-aa9c-af187254e6ba" providerId="ADAL" clId="{B99507A3-706B-4966-837B-EA7DDE70F2F7}" dt="2022-11-09T10:39:26.992" v="1"/>
        <pc:sldMkLst>
          <pc:docMk/>
          <pc:sldMk cId="230031435" sldId="270"/>
        </pc:sldMkLst>
        <pc:picChg chg="del">
          <ac:chgData name="David Drewry" userId="b5d66425-6970-4d0a-aa9c-af187254e6ba" providerId="ADAL" clId="{B99507A3-706B-4966-837B-EA7DDE70F2F7}" dt="2022-11-09T10:39:26.992" v="1"/>
          <ac:picMkLst>
            <pc:docMk/>
            <pc:sldMk cId="230031435" sldId="270"/>
            <ac:picMk id="9" creationId="{D6145C52-710E-4B0F-B359-F330B56287E4}"/>
          </ac:picMkLst>
        </pc:picChg>
      </pc:sldChg>
      <pc:sldChg chg="delSp modTransition modAnim">
        <pc:chgData name="David Drewry" userId="b5d66425-6970-4d0a-aa9c-af187254e6ba" providerId="ADAL" clId="{B99507A3-706B-4966-837B-EA7DDE70F2F7}" dt="2022-11-09T10:39:26.992" v="1"/>
        <pc:sldMkLst>
          <pc:docMk/>
          <pc:sldMk cId="1965189040" sldId="273"/>
        </pc:sldMkLst>
        <pc:picChg chg="del">
          <ac:chgData name="David Drewry" userId="b5d66425-6970-4d0a-aa9c-af187254e6ba" providerId="ADAL" clId="{B99507A3-706B-4966-837B-EA7DDE70F2F7}" dt="2022-11-09T10:39:26.992" v="1"/>
          <ac:picMkLst>
            <pc:docMk/>
            <pc:sldMk cId="1965189040" sldId="273"/>
            <ac:picMk id="3" creationId="{01CA05C4-2F07-4414-BEF5-66E4A4708718}"/>
          </ac:picMkLst>
        </pc:picChg>
      </pc:sldChg>
      <pc:sldChg chg="delSp modTransition modAnim">
        <pc:chgData name="David Drewry" userId="b5d66425-6970-4d0a-aa9c-af187254e6ba" providerId="ADAL" clId="{B99507A3-706B-4966-837B-EA7DDE70F2F7}" dt="2022-11-09T10:39:26.992" v="1"/>
        <pc:sldMkLst>
          <pc:docMk/>
          <pc:sldMk cId="1505271705" sldId="274"/>
        </pc:sldMkLst>
        <pc:picChg chg="del">
          <ac:chgData name="David Drewry" userId="b5d66425-6970-4d0a-aa9c-af187254e6ba" providerId="ADAL" clId="{B99507A3-706B-4966-837B-EA7DDE70F2F7}" dt="2022-11-09T10:39:26.992" v="1"/>
          <ac:picMkLst>
            <pc:docMk/>
            <pc:sldMk cId="1505271705" sldId="274"/>
            <ac:picMk id="11" creationId="{6BFE73E4-A699-4FD5-AE14-567882AF8EC9}"/>
          </ac:picMkLst>
        </pc:picChg>
      </pc:sldChg>
      <pc:sldChg chg="delSp modTransition modAnim">
        <pc:chgData name="David Drewry" userId="b5d66425-6970-4d0a-aa9c-af187254e6ba" providerId="ADAL" clId="{B99507A3-706B-4966-837B-EA7DDE70F2F7}" dt="2022-11-09T10:39:26.992" v="1"/>
        <pc:sldMkLst>
          <pc:docMk/>
          <pc:sldMk cId="2904422187" sldId="275"/>
        </pc:sldMkLst>
        <pc:picChg chg="del">
          <ac:chgData name="David Drewry" userId="b5d66425-6970-4d0a-aa9c-af187254e6ba" providerId="ADAL" clId="{B99507A3-706B-4966-837B-EA7DDE70F2F7}" dt="2022-11-09T10:39:26.992" v="1"/>
          <ac:picMkLst>
            <pc:docMk/>
            <pc:sldMk cId="2904422187" sldId="275"/>
            <ac:picMk id="8" creationId="{D142B249-EE30-4C83-8B9F-4B9CDB20FCF9}"/>
          </ac:picMkLst>
        </pc:picChg>
      </pc:sldChg>
      <pc:sldChg chg="delSp modTransition modAnim">
        <pc:chgData name="David Drewry" userId="b5d66425-6970-4d0a-aa9c-af187254e6ba" providerId="ADAL" clId="{B99507A3-706B-4966-837B-EA7DDE70F2F7}" dt="2022-11-09T10:39:26.992" v="1"/>
        <pc:sldMkLst>
          <pc:docMk/>
          <pc:sldMk cId="3579519938" sldId="276"/>
        </pc:sldMkLst>
        <pc:picChg chg="del">
          <ac:chgData name="David Drewry" userId="b5d66425-6970-4d0a-aa9c-af187254e6ba" providerId="ADAL" clId="{B99507A3-706B-4966-837B-EA7DDE70F2F7}" dt="2022-11-09T10:39:26.992" v="1"/>
          <ac:picMkLst>
            <pc:docMk/>
            <pc:sldMk cId="3579519938" sldId="276"/>
            <ac:picMk id="18" creationId="{6DC8D787-F018-480D-A01C-2895ED6A45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BF52-A212-EE40-8BC4-4F62D0614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565" y="3357076"/>
            <a:ext cx="9726439" cy="1655762"/>
          </a:xfrm>
          <a:prstGeom prst="rect">
            <a:avLst/>
          </a:prstGeom>
        </p:spPr>
        <p:txBody>
          <a:bodyPr anchor="b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39999-E047-B241-B6EC-4F6258352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566" y="5267876"/>
            <a:ext cx="9726439" cy="113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8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BB6C7D-B867-C54D-9057-8C185AFCD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EA6E2-B354-974A-B055-BFB9A61A1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F5D336-C253-034E-8816-BA9EAF565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F8E87-2FCB-BE4C-8E24-5CB4E0080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BABD5-5AA9-2A49-A0B0-7D8380E31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9C622-C9FE-3548-B2EB-FF24E5C23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AA9B-E959-474F-B6AF-323F25E97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B3375-B48F-174B-93B3-72DEFA703E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6621A-898A-824D-82D9-F354CE31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30" y="1600051"/>
            <a:ext cx="11337725" cy="576263"/>
          </a:xfrm>
        </p:spPr>
        <p:txBody>
          <a:bodyPr/>
          <a:lstStyle>
            <a:lvl1pPr>
              <a:defRPr baseline="0">
                <a:solidFill>
                  <a:srgbClr val="755AB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0D1571-EABC-CC43-9B08-E43A5B766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30" y="2247751"/>
            <a:ext cx="11337725" cy="34701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3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531D57-231C-2F4D-996C-6867CF25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27" y="1632029"/>
            <a:ext cx="11403475" cy="1058467"/>
          </a:xfrm>
        </p:spPr>
        <p:txBody>
          <a:bodyPr/>
          <a:lstStyle>
            <a:lvl1pPr>
              <a:defRPr baseline="0">
                <a:solidFill>
                  <a:srgbClr val="755AB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D26471-2D0C-5847-8401-57FE6923C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27" y="2807972"/>
            <a:ext cx="50489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EAFF08-5034-3D40-9A52-5CB58FBD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3528052"/>
            <a:ext cx="5048973" cy="21898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E2136A-E207-954A-B8D8-D535E8A4A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807972"/>
            <a:ext cx="50489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F01620E-324B-D149-9B0E-5627D6140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528052"/>
            <a:ext cx="5048973" cy="21898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E79F9C-18B7-E449-9BAD-DE42C13A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FA5D1C-D963-6947-810B-C2D13B21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24200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icon to add picture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A49EF4-F121-E041-B811-40E5A1811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4200" y="5367338"/>
            <a:ext cx="5943600" cy="566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26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B4E5F-65BC-D94A-97CE-6BB1A24C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8690C-3DE3-A448-9174-2C18F3EDD2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E559EB-55A0-D146-A201-1F969F002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863ED-3163-DB4E-B653-2531F05A4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6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D795947-6F16-8A42-8CCE-C23B43C2A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8EDC8E-3006-004E-8002-D4967352D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94A0DC-01B0-EF47-9A08-A326E54C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1C1B3-AD3A-2C41-AA30-3B8E5FE13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12DAC4-4385-5342-8909-56D237F8F0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5A1B9C-7750-1442-9A3B-171028D27F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52A85-8650-F741-ACA4-A8AF7BCA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19998"/>
            <a:ext cx="10515600" cy="81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B8797-3169-F443-9842-4649938B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2569580"/>
            <a:ext cx="10515600" cy="315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B112A3-A2DA-5E48-BE7B-7A5DF723BD1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3E523-FB47-4C45-94D5-C9A1C907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19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D2ED8-82C3-6843-9107-5627EB61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4742445"/>
            <a:ext cx="10515600" cy="88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83B2D-E7B4-8F4A-866D-00312DA842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71B1-6B4A-6B47-807F-C1FE04B5B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a good work experience look like? </a:t>
            </a:r>
          </a:p>
        </p:txBody>
      </p:sp>
    </p:spTree>
    <p:extLst>
      <p:ext uri="{BB962C8B-B14F-4D97-AF65-F5344CB8AC3E}">
        <p14:creationId xmlns:p14="http://schemas.microsoft.com/office/powerpoint/2010/main" val="397863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0ABA-7D77-4C4C-8AED-D8D70958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263807"/>
            <a:ext cx="8783255" cy="1036208"/>
          </a:xfrm>
        </p:spPr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7A92-B374-4E4A-B651-1DD27AE3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30" y="1693928"/>
            <a:ext cx="11337725" cy="3470143"/>
          </a:xfrm>
        </p:spPr>
        <p:txBody>
          <a:bodyPr/>
          <a:lstStyle/>
          <a:p>
            <a:r>
              <a:rPr lang="en-US" dirty="0"/>
              <a:t>Focus will be on: </a:t>
            </a:r>
          </a:p>
          <a:p>
            <a:pPr lvl="1"/>
            <a:r>
              <a:rPr lang="en-US" dirty="0"/>
              <a:t>The benefits of offering work experience.</a:t>
            </a:r>
          </a:p>
          <a:p>
            <a:pPr lvl="1"/>
            <a:r>
              <a:rPr lang="en-US" dirty="0"/>
              <a:t>Considerations prior to a student starting work experience.</a:t>
            </a:r>
          </a:p>
          <a:p>
            <a:pPr lvl="1"/>
            <a:r>
              <a:rPr lang="en-US" dirty="0"/>
              <a:t>Creating a positive work experience placement. </a:t>
            </a:r>
          </a:p>
          <a:p>
            <a:pPr lvl="1"/>
            <a:r>
              <a:rPr lang="en-US" dirty="0"/>
              <a:t>Additional ideas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4EB6-88CB-9F40-B783-9D0B2E6D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17579"/>
            <a:ext cx="9337152" cy="1058467"/>
          </a:xfrm>
        </p:spPr>
        <p:txBody>
          <a:bodyPr/>
          <a:lstStyle/>
          <a:p>
            <a:r>
              <a:rPr lang="en-US" dirty="0"/>
              <a:t>Work Experience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71264-8ABC-714E-9842-A4596BF70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781175"/>
            <a:ext cx="6790723" cy="3936719"/>
          </a:xfrm>
        </p:spPr>
        <p:txBody>
          <a:bodyPr/>
          <a:lstStyle/>
          <a:p>
            <a:r>
              <a:rPr lang="en-US" dirty="0"/>
              <a:t>Work Experience is a great opportunity for students to gain an insight into the working world. </a:t>
            </a:r>
          </a:p>
          <a:p>
            <a:r>
              <a:rPr lang="en-US" dirty="0"/>
              <a:t>Students may complete work experience at different points of the year. </a:t>
            </a:r>
          </a:p>
          <a:p>
            <a:r>
              <a:rPr lang="en-US" dirty="0"/>
              <a:t>Work Experience hours may vary depending on the course. </a:t>
            </a:r>
          </a:p>
          <a:p>
            <a:r>
              <a:rPr lang="en-US" dirty="0"/>
              <a:t>Work Experience is linked to the student’s aspirations or course. </a:t>
            </a:r>
          </a:p>
        </p:txBody>
      </p:sp>
      <p:pic>
        <p:nvPicPr>
          <p:cNvPr id="7" name="Picture 6" descr="Two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8E72A4DC-3ED2-4E69-9B8B-10E50DA1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2" y="1747837"/>
            <a:ext cx="44831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02FA-023D-4244-9BD0-6F7B19EE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69954"/>
            <a:ext cx="9584802" cy="1058467"/>
          </a:xfrm>
        </p:spPr>
        <p:txBody>
          <a:bodyPr/>
          <a:lstStyle/>
          <a:p>
            <a:r>
              <a:rPr lang="en-GB" dirty="0"/>
              <a:t>Benefits of offering Work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B9857-40A5-4C88-85E3-6832908C3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571625"/>
            <a:ext cx="7028848" cy="4146269"/>
          </a:xfrm>
        </p:spPr>
        <p:txBody>
          <a:bodyPr/>
          <a:lstStyle/>
          <a:p>
            <a:r>
              <a:rPr lang="en-GB" dirty="0"/>
              <a:t>You can develop the skills of young people. </a:t>
            </a:r>
          </a:p>
          <a:p>
            <a:r>
              <a:rPr lang="en-GB" dirty="0"/>
              <a:t>A great opportunity to promote local government. </a:t>
            </a:r>
          </a:p>
          <a:p>
            <a:r>
              <a:rPr lang="en-GB" dirty="0"/>
              <a:t>Develop management/mentor skills of internal employees. </a:t>
            </a:r>
          </a:p>
          <a:p>
            <a:r>
              <a:rPr lang="en-GB" dirty="0"/>
              <a:t>Opportunity to create a new recruitment strategy. </a:t>
            </a:r>
          </a:p>
          <a:p>
            <a:r>
              <a:rPr lang="en-GB" dirty="0"/>
              <a:t>Young people can bring a new perspective to projects. </a:t>
            </a:r>
          </a:p>
          <a:p>
            <a:r>
              <a:rPr lang="en-GB" dirty="0"/>
              <a:t>Direct influence on your local area. 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5E2BEA0-4623-4040-AB77-745FB463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79" y="1972901"/>
            <a:ext cx="4166694" cy="27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7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F4C1-3586-49A0-B02F-6F8C10FC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71" y="231854"/>
            <a:ext cx="9089502" cy="1358821"/>
          </a:xfrm>
        </p:spPr>
        <p:txBody>
          <a:bodyPr>
            <a:normAutofit/>
          </a:bodyPr>
          <a:lstStyle/>
          <a:p>
            <a:r>
              <a:rPr lang="en-GB" dirty="0"/>
              <a:t>Prior to a student starting their work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B4472-6783-492D-8973-E58A02E53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838325"/>
            <a:ext cx="6762148" cy="387956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You will want to consider what services/areas of the council can offer work experience. </a:t>
            </a:r>
          </a:p>
          <a:p>
            <a:r>
              <a:rPr lang="en-GB" dirty="0"/>
              <a:t>Consider what the recruitment process will be.</a:t>
            </a:r>
          </a:p>
          <a:p>
            <a:r>
              <a:rPr lang="en-GB" dirty="0"/>
              <a:t>How students will apply for work experience at your council. </a:t>
            </a:r>
          </a:p>
          <a:p>
            <a:r>
              <a:rPr lang="en-GB" dirty="0"/>
              <a:t>How many students can your council support?</a:t>
            </a:r>
          </a:p>
          <a:p>
            <a:r>
              <a:rPr lang="en-GB" dirty="0"/>
              <a:t>Which providers will your council be working with?</a:t>
            </a:r>
          </a:p>
          <a:p>
            <a:r>
              <a:rPr lang="en-GB" dirty="0"/>
              <a:t>When are students expected to start their work experience?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34605E-C52D-4107-AABB-54096C15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19431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2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38B-1B9A-4F56-8CEF-15B3A6B5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279479"/>
            <a:ext cx="9232377" cy="1058467"/>
          </a:xfrm>
        </p:spPr>
        <p:txBody>
          <a:bodyPr>
            <a:normAutofit fontScale="90000"/>
          </a:bodyPr>
          <a:lstStyle/>
          <a:p>
            <a:r>
              <a:rPr lang="en-GB" dirty="0"/>
              <a:t>Creating a positive work experience placement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A9CE01-D1CB-446C-AF4F-A582A4D78AFE}"/>
              </a:ext>
            </a:extLst>
          </p:cNvPr>
          <p:cNvSpPr/>
          <p:nvPr/>
        </p:nvSpPr>
        <p:spPr>
          <a:xfrm>
            <a:off x="4300536" y="1740695"/>
            <a:ext cx="246697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Create a job profile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68A13-19AA-425D-B390-77A10FEDBFBD}"/>
              </a:ext>
            </a:extLst>
          </p:cNvPr>
          <p:cNvSpPr/>
          <p:nvPr/>
        </p:nvSpPr>
        <p:spPr>
          <a:xfrm>
            <a:off x="6943723" y="2222350"/>
            <a:ext cx="246697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Make the work experience engaging and varied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25999-BA45-40E0-9945-A55EBB5DAFB1}"/>
              </a:ext>
            </a:extLst>
          </p:cNvPr>
          <p:cNvSpPr/>
          <p:nvPr/>
        </p:nvSpPr>
        <p:spPr>
          <a:xfrm>
            <a:off x="6943723" y="3669505"/>
            <a:ext cx="246697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Create an induction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07349-7260-453F-8DA9-1218F8F89515}"/>
              </a:ext>
            </a:extLst>
          </p:cNvPr>
          <p:cNvSpPr/>
          <p:nvPr/>
        </p:nvSpPr>
        <p:spPr>
          <a:xfrm>
            <a:off x="4300537" y="4108846"/>
            <a:ext cx="246697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Supervise and mentor the student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54F49C-FD1C-4830-85E5-54F55776966B}"/>
              </a:ext>
            </a:extLst>
          </p:cNvPr>
          <p:cNvSpPr/>
          <p:nvPr/>
        </p:nvSpPr>
        <p:spPr>
          <a:xfrm>
            <a:off x="1657350" y="3642122"/>
            <a:ext cx="246697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Consider progression opportunities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944A2D-68F4-4837-A41A-256E2A287FF3}"/>
              </a:ext>
            </a:extLst>
          </p:cNvPr>
          <p:cNvSpPr/>
          <p:nvPr/>
        </p:nvSpPr>
        <p:spPr>
          <a:xfrm>
            <a:off x="1657349" y="2222351"/>
            <a:ext cx="246697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Review/Feedback</a:t>
            </a:r>
          </a:p>
        </p:txBody>
      </p:sp>
    </p:spTree>
    <p:extLst>
      <p:ext uri="{BB962C8B-B14F-4D97-AF65-F5344CB8AC3E}">
        <p14:creationId xmlns:p14="http://schemas.microsoft.com/office/powerpoint/2010/main" val="357951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AC-05D5-4566-922A-EBB9D4C2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28" y="238126"/>
            <a:ext cx="9432402" cy="1299846"/>
          </a:xfrm>
        </p:spPr>
        <p:txBody>
          <a:bodyPr/>
          <a:lstStyle/>
          <a:p>
            <a:r>
              <a:rPr lang="en-GB" dirty="0"/>
              <a:t>Additional ideas to benefit young people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51BD8-32AF-4262-B45B-B8CFFB84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537972"/>
            <a:ext cx="6571648" cy="4179922"/>
          </a:xfrm>
        </p:spPr>
        <p:txBody>
          <a:bodyPr/>
          <a:lstStyle/>
          <a:p>
            <a:r>
              <a:rPr lang="en-GB" dirty="0"/>
              <a:t>You may want to consider: </a:t>
            </a:r>
          </a:p>
          <a:p>
            <a:pPr lvl="1"/>
            <a:r>
              <a:rPr lang="en-GB" dirty="0"/>
              <a:t>Keeping in touch with the young person</a:t>
            </a:r>
          </a:p>
          <a:p>
            <a:pPr lvl="1"/>
            <a:r>
              <a:rPr lang="en-GB" dirty="0"/>
              <a:t>Undertaking mock interviews </a:t>
            </a:r>
          </a:p>
          <a:p>
            <a:pPr lvl="1"/>
            <a:r>
              <a:rPr lang="en-GB" dirty="0"/>
              <a:t>Complete class talks </a:t>
            </a:r>
          </a:p>
          <a:p>
            <a:pPr lvl="1"/>
            <a:r>
              <a:rPr lang="en-GB" dirty="0"/>
              <a:t>Have students complete a tour of the premise</a:t>
            </a:r>
          </a:p>
          <a:p>
            <a:pPr lvl="1"/>
            <a:r>
              <a:rPr lang="en-GB" dirty="0"/>
              <a:t>Get involved with National Careers and Apprenticeship week.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Work with your local provider(s) to who can guide you through the process. </a:t>
            </a:r>
          </a:p>
        </p:txBody>
      </p:sp>
    </p:spTree>
    <p:extLst>
      <p:ext uri="{BB962C8B-B14F-4D97-AF65-F5344CB8AC3E}">
        <p14:creationId xmlns:p14="http://schemas.microsoft.com/office/powerpoint/2010/main" val="196518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59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5.8 T Levels PPT" id="{F8893E89-52FC-D246-AD5A-6D86F1A5F9C3}" vid="{E561CD57-E72B-DF41-9DBC-1CF15B705AF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5.8 T Levels PPT" id="{F8893E89-52FC-D246-AD5A-6D86F1A5F9C3}" vid="{9A717036-2658-F444-BF6B-2D76BB06216E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5.8 T Levels PPT" id="{F8893E89-52FC-D246-AD5A-6D86F1A5F9C3}" vid="{8CB026BD-5C00-DE41-AB4D-91300246DA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c11347-d687-45c9-832b-7b252a0fc4a6" xsi:nil="true"/>
    <lcf76f155ced4ddcb4097134ff3c332f xmlns="397057a9-b6db-4a23-a692-3b4ffa3622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5E4031D614D4CBB83DA184BC16607" ma:contentTypeVersion="15" ma:contentTypeDescription="Create a new document." ma:contentTypeScope="" ma:versionID="e053ffbbbeb0474d52e68de471c7729b">
  <xsd:schema xmlns:xsd="http://www.w3.org/2001/XMLSchema" xmlns:xs="http://www.w3.org/2001/XMLSchema" xmlns:p="http://schemas.microsoft.com/office/2006/metadata/properties" xmlns:ns2="397057a9-b6db-4a23-a692-3b4ffa362260" xmlns:ns3="c7c11347-d687-45c9-832b-7b252a0fc4a6" targetNamespace="http://schemas.microsoft.com/office/2006/metadata/properties" ma:root="true" ma:fieldsID="158811dc23c4c46ed2adcab3e502b9ad" ns2:_="" ns3:_="">
    <xsd:import namespace="397057a9-b6db-4a23-a692-3b4ffa362260"/>
    <xsd:import namespace="c7c11347-d687-45c9-832b-7b252a0fc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057a9-b6db-4a23-a692-3b4ffa362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11347-d687-45c9-832b-7b252a0fc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c0b0ac3-f792-46dd-a2c5-74d1615778f9}" ma:internalName="TaxCatchAll" ma:showField="CatchAllData" ma:web="c7c11347-d687-45c9-832b-7b252a0fc4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6660D-987D-402D-899A-1BCBC9ECB7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E8D87-B991-4FAE-B688-4D0A8259D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911ED-A1CA-44D3-A181-2E79FF665C13}"/>
</file>

<file path=docProps/app.xml><?xml version="1.0" encoding="utf-8"?>
<Properties xmlns="http://schemas.openxmlformats.org/officeDocument/2006/extended-properties" xmlns:vt="http://schemas.openxmlformats.org/officeDocument/2006/docPropsVTypes">
  <Template>55.8 T Levels PPT</Template>
  <TotalTime>351</TotalTime>
  <Words>309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Office Theme</vt:lpstr>
      <vt:lpstr>Custom Design</vt:lpstr>
      <vt:lpstr>1_Custom Design</vt:lpstr>
      <vt:lpstr>What does a good work experience look like? </vt:lpstr>
      <vt:lpstr>Overview </vt:lpstr>
      <vt:lpstr>Work Experience </vt:lpstr>
      <vt:lpstr>Benefits of offering Work Experience</vt:lpstr>
      <vt:lpstr>Prior to a student starting their work experience</vt:lpstr>
      <vt:lpstr>Creating a positive work experience placement</vt:lpstr>
      <vt:lpstr>Additional ideas to benefit young people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Drewry</dc:creator>
  <cp:lastModifiedBy>David Drewry</cp:lastModifiedBy>
  <cp:revision>2</cp:revision>
  <dcterms:created xsi:type="dcterms:W3CDTF">2022-11-07T14:52:23Z</dcterms:created>
  <dcterms:modified xsi:type="dcterms:W3CDTF">2022-11-09T10:39:28Z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0x010100E285E4031D614D4CBB83DA184BC16607</vt:lpwstr>
  </property>
</Properties>
</file>