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6"/>
  </p:notesMasterIdLst>
  <p:sldIdLst>
    <p:sldId id="261" r:id="rId5"/>
    <p:sldId id="275" r:id="rId6"/>
    <p:sldId id="276" r:id="rId7"/>
    <p:sldId id="290" r:id="rId8"/>
    <p:sldId id="294" r:id="rId9"/>
    <p:sldId id="278" r:id="rId10"/>
    <p:sldId id="303" r:id="rId11"/>
    <p:sldId id="296" r:id="rId12"/>
    <p:sldId id="293" r:id="rId13"/>
    <p:sldId id="265" r:id="rId14"/>
    <p:sldId id="314" r:id="rId15"/>
    <p:sldId id="272" r:id="rId16"/>
    <p:sldId id="317" r:id="rId17"/>
    <p:sldId id="311" r:id="rId18"/>
    <p:sldId id="273" r:id="rId19"/>
    <p:sldId id="307" r:id="rId20"/>
    <p:sldId id="310" r:id="rId21"/>
    <p:sldId id="299" r:id="rId22"/>
    <p:sldId id="300" r:id="rId23"/>
    <p:sldId id="318" r:id="rId24"/>
    <p:sldId id="301"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0107" autoAdjust="0"/>
  </p:normalViewPr>
  <p:slideViewPr>
    <p:cSldViewPr>
      <p:cViewPr>
        <p:scale>
          <a:sx n="64" d="100"/>
          <a:sy n="64" d="100"/>
        </p:scale>
        <p:origin x="-6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GB"/>
              <a:t>Dementia</a:t>
            </a:r>
            <a:r>
              <a:rPr lang="en-GB" baseline="0"/>
              <a:t> Causes</a:t>
            </a:r>
            <a:endParaRPr lang="en-GB"/>
          </a:p>
        </c:rich>
      </c:tx>
      <c:overlay val="0"/>
    </c:title>
    <c:autoTitleDeleted val="0"/>
    <c:plotArea>
      <c:layout/>
      <c:pieChart>
        <c:varyColors val="1"/>
        <c:ser>
          <c:idx val="0"/>
          <c:order val="0"/>
          <c:explosion val="3"/>
          <c:dLbls>
            <c:dLbl>
              <c:idx val="2"/>
              <c:layout>
                <c:manualLayout>
                  <c:x val="9.6689741907261595E-2"/>
                  <c:y val="0.18580307669874599"/>
                </c:manualLayout>
              </c:layout>
              <c:showLegendKey val="0"/>
              <c:showVal val="0"/>
              <c:showCatName val="1"/>
              <c:showSerName val="0"/>
              <c:showPercent val="1"/>
              <c:showBubbleSize val="0"/>
            </c:dLbl>
            <c:txPr>
              <a:bodyPr/>
              <a:lstStyle/>
              <a:p>
                <a:pPr>
                  <a:defRPr sz="1050" b="1">
                    <a:solidFill>
                      <a:schemeClr val="bg1">
                        <a:lumMod val="95000"/>
                      </a:schemeClr>
                    </a:solidFill>
                  </a:defRPr>
                </a:pPr>
                <a:endParaRPr lang="en-US"/>
              </a:p>
            </c:txPr>
            <c:showLegendKey val="0"/>
            <c:showVal val="0"/>
            <c:showCatName val="1"/>
            <c:showSerName val="0"/>
            <c:showPercent val="1"/>
            <c:showBubbleSize val="0"/>
            <c:showLeaderLines val="1"/>
          </c:dLbls>
          <c:cat>
            <c:strRef>
              <c:f>Sheet1!$C$6:$C$8</c:f>
              <c:strCache>
                <c:ptCount val="3"/>
                <c:pt idx="0">
                  <c:v> Alzheimer’s disease</c:v>
                </c:pt>
                <c:pt idx="1">
                  <c:v>Vascular dementia</c:v>
                </c:pt>
                <c:pt idx="2">
                  <c:v>Other</c:v>
                </c:pt>
              </c:strCache>
            </c:strRef>
          </c:cat>
          <c:val>
            <c:numRef>
              <c:f>Sheet1!$D$6:$D$8</c:f>
              <c:numCache>
                <c:formatCode>General</c:formatCode>
                <c:ptCount val="3"/>
                <c:pt idx="0">
                  <c:v>62</c:v>
                </c:pt>
                <c:pt idx="1">
                  <c:v>17</c:v>
                </c:pt>
                <c:pt idx="2">
                  <c:v>21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3651E-9787-4EA1-8DAE-94AC0640B05A}" type="doc">
      <dgm:prSet loTypeId="urn:microsoft.com/office/officeart/2005/8/layout/hList7#1" loCatId="relationship" qsTypeId="urn:microsoft.com/office/officeart/2005/8/quickstyle/simple1" qsCatId="simple" csTypeId="urn:microsoft.com/office/officeart/2005/8/colors/accent1_2" csCatId="accent1" phldr="1"/>
      <dgm:spPr/>
    </dgm:pt>
    <dgm:pt modelId="{6F1137A1-4B18-43D2-A5F7-3C210A75BCA2}">
      <dgm:prSet phldrT="[Text]" custT="1"/>
      <dgm:spPr/>
      <dgm:t>
        <a:bodyPr/>
        <a:lstStyle/>
        <a:p>
          <a:r>
            <a:rPr lang="en-GB" sz="2400" dirty="0" smtClean="0"/>
            <a:t>Children &amp; Families</a:t>
          </a:r>
          <a:endParaRPr lang="en-GB" sz="2400" dirty="0"/>
        </a:p>
      </dgm:t>
    </dgm:pt>
    <dgm:pt modelId="{19727856-2809-4706-A1BB-FF3BCA1EE732}" type="parTrans" cxnId="{AAE9FE11-ADE0-4F42-9FD4-E2615357F2EE}">
      <dgm:prSet/>
      <dgm:spPr/>
      <dgm:t>
        <a:bodyPr/>
        <a:lstStyle/>
        <a:p>
          <a:endParaRPr lang="en-GB"/>
        </a:p>
      </dgm:t>
    </dgm:pt>
    <dgm:pt modelId="{56DC1F33-41C2-49E4-8E9D-1B42740ED798}" type="sibTrans" cxnId="{AAE9FE11-ADE0-4F42-9FD4-E2615357F2EE}">
      <dgm:prSet/>
      <dgm:spPr/>
      <dgm:t>
        <a:bodyPr/>
        <a:lstStyle/>
        <a:p>
          <a:endParaRPr lang="en-GB"/>
        </a:p>
      </dgm:t>
    </dgm:pt>
    <dgm:pt modelId="{C1708A83-AEC9-49DC-8804-B06A8A28E065}">
      <dgm:prSet phldrT="[Text]" custT="1"/>
      <dgm:spPr/>
      <dgm:t>
        <a:bodyPr/>
        <a:lstStyle/>
        <a:p>
          <a:r>
            <a:rPr lang="en-GB" sz="2400" dirty="0" smtClean="0"/>
            <a:t>Young People</a:t>
          </a:r>
          <a:endParaRPr lang="en-GB" sz="2400" dirty="0"/>
        </a:p>
      </dgm:t>
    </dgm:pt>
    <dgm:pt modelId="{CDB4D614-E3EB-48DD-85D4-414D1F325AA9}" type="parTrans" cxnId="{B7D64E76-53B5-4611-ABD7-876749D3C439}">
      <dgm:prSet/>
      <dgm:spPr/>
      <dgm:t>
        <a:bodyPr/>
        <a:lstStyle/>
        <a:p>
          <a:endParaRPr lang="en-GB"/>
        </a:p>
      </dgm:t>
    </dgm:pt>
    <dgm:pt modelId="{EE8792F0-61DE-404B-83A5-98C4A2FE09B9}" type="sibTrans" cxnId="{B7D64E76-53B5-4611-ABD7-876749D3C439}">
      <dgm:prSet/>
      <dgm:spPr/>
      <dgm:t>
        <a:bodyPr/>
        <a:lstStyle/>
        <a:p>
          <a:endParaRPr lang="en-GB"/>
        </a:p>
      </dgm:t>
    </dgm:pt>
    <dgm:pt modelId="{1070E39F-C59D-4498-8CF5-F9C0E49BA1F8}">
      <dgm:prSet phldrT="[Text]" custT="1"/>
      <dgm:spPr/>
      <dgm:t>
        <a:bodyPr/>
        <a:lstStyle/>
        <a:p>
          <a:r>
            <a:rPr lang="en-GB" sz="2400" dirty="0" smtClean="0"/>
            <a:t>Working Age Adults</a:t>
          </a:r>
          <a:endParaRPr lang="en-GB" sz="2400" dirty="0"/>
        </a:p>
      </dgm:t>
    </dgm:pt>
    <dgm:pt modelId="{C94E1EB3-31E8-473D-B2CA-90893FF2BC03}" type="parTrans" cxnId="{EC2A3C3B-9625-4C11-AC99-2BEB2AA6637A}">
      <dgm:prSet/>
      <dgm:spPr/>
      <dgm:t>
        <a:bodyPr/>
        <a:lstStyle/>
        <a:p>
          <a:endParaRPr lang="en-GB"/>
        </a:p>
      </dgm:t>
    </dgm:pt>
    <dgm:pt modelId="{761AF3DC-9089-4F04-9C08-E4F7F501EAB2}" type="sibTrans" cxnId="{EC2A3C3B-9625-4C11-AC99-2BEB2AA6637A}">
      <dgm:prSet/>
      <dgm:spPr/>
      <dgm:t>
        <a:bodyPr/>
        <a:lstStyle/>
        <a:p>
          <a:endParaRPr lang="en-GB"/>
        </a:p>
      </dgm:t>
    </dgm:pt>
    <dgm:pt modelId="{860E2F8A-6F68-46C0-A088-FA47C73BD89A}">
      <dgm:prSet phldrT="[Text]" custT="1"/>
      <dgm:spPr/>
      <dgm:t>
        <a:bodyPr/>
        <a:lstStyle/>
        <a:p>
          <a:r>
            <a:rPr lang="en-GB" sz="2400" dirty="0" smtClean="0"/>
            <a:t>Older Adults</a:t>
          </a:r>
          <a:endParaRPr lang="en-GB" sz="2400" dirty="0"/>
        </a:p>
      </dgm:t>
    </dgm:pt>
    <dgm:pt modelId="{32ABEE3C-B0D9-4096-81C2-5AC67A2FD525}" type="parTrans" cxnId="{5739A3CC-05A1-4DA5-A185-962F469F0BC5}">
      <dgm:prSet/>
      <dgm:spPr/>
      <dgm:t>
        <a:bodyPr/>
        <a:lstStyle/>
        <a:p>
          <a:endParaRPr lang="en-GB"/>
        </a:p>
      </dgm:t>
    </dgm:pt>
    <dgm:pt modelId="{8B774B5E-E729-4106-94DE-AD6EEFBEDAAE}" type="sibTrans" cxnId="{5739A3CC-05A1-4DA5-A185-962F469F0BC5}">
      <dgm:prSet/>
      <dgm:spPr/>
      <dgm:t>
        <a:bodyPr/>
        <a:lstStyle/>
        <a:p>
          <a:endParaRPr lang="en-GB"/>
        </a:p>
      </dgm:t>
    </dgm:pt>
    <dgm:pt modelId="{87AF3E9F-15E0-465E-86D0-75C9A5A68111}" type="pres">
      <dgm:prSet presAssocID="{D703651E-9787-4EA1-8DAE-94AC0640B05A}" presName="Name0" presStyleCnt="0">
        <dgm:presLayoutVars>
          <dgm:dir/>
          <dgm:resizeHandles val="exact"/>
        </dgm:presLayoutVars>
      </dgm:prSet>
      <dgm:spPr/>
    </dgm:pt>
    <dgm:pt modelId="{9E410F73-B912-4F63-99F0-BA6D7B100A90}" type="pres">
      <dgm:prSet presAssocID="{D703651E-9787-4EA1-8DAE-94AC0640B05A}" presName="fgShape" presStyleLbl="fgShp" presStyleIdx="0" presStyleCnt="1" custScaleY="64072" custLinFactY="-209" custLinFactNeighborX="2506" custLinFactNeighborY="-100000"/>
      <dgm:spPr/>
      <dgm:t>
        <a:bodyPr/>
        <a:lstStyle/>
        <a:p>
          <a:endParaRPr lang="en-GB"/>
        </a:p>
      </dgm:t>
    </dgm:pt>
    <dgm:pt modelId="{F697A468-B247-40A1-BE6E-4F82AE0EAA9F}" type="pres">
      <dgm:prSet presAssocID="{D703651E-9787-4EA1-8DAE-94AC0640B05A}" presName="linComp" presStyleCnt="0"/>
      <dgm:spPr/>
    </dgm:pt>
    <dgm:pt modelId="{034B995A-465A-47FA-9381-101AEA78A020}" type="pres">
      <dgm:prSet presAssocID="{6F1137A1-4B18-43D2-A5F7-3C210A75BCA2}" presName="compNode" presStyleCnt="0"/>
      <dgm:spPr/>
    </dgm:pt>
    <dgm:pt modelId="{853990D9-74D2-4E93-8A0D-B082E50F773B}" type="pres">
      <dgm:prSet presAssocID="{6F1137A1-4B18-43D2-A5F7-3C210A75BCA2}" presName="bkgdShape" presStyleLbl="node1" presStyleIdx="0" presStyleCnt="4"/>
      <dgm:spPr/>
      <dgm:t>
        <a:bodyPr/>
        <a:lstStyle/>
        <a:p>
          <a:endParaRPr lang="en-GB"/>
        </a:p>
      </dgm:t>
    </dgm:pt>
    <dgm:pt modelId="{BB0EE094-C43C-4FFF-BC8B-E2D85583F058}" type="pres">
      <dgm:prSet presAssocID="{6F1137A1-4B18-43D2-A5F7-3C210A75BCA2}" presName="nodeTx" presStyleLbl="node1" presStyleIdx="0" presStyleCnt="4">
        <dgm:presLayoutVars>
          <dgm:bulletEnabled val="1"/>
        </dgm:presLayoutVars>
      </dgm:prSet>
      <dgm:spPr/>
      <dgm:t>
        <a:bodyPr/>
        <a:lstStyle/>
        <a:p>
          <a:endParaRPr lang="en-GB"/>
        </a:p>
      </dgm:t>
    </dgm:pt>
    <dgm:pt modelId="{C7C933F0-1E1F-4420-B367-CFCAC95A6B8B}" type="pres">
      <dgm:prSet presAssocID="{6F1137A1-4B18-43D2-A5F7-3C210A75BCA2}" presName="invisiNode" presStyleLbl="node1" presStyleIdx="0" presStyleCnt="4"/>
      <dgm:spPr/>
    </dgm:pt>
    <dgm:pt modelId="{6E561B72-2F84-453E-BE46-8BCFA050FA29}" type="pres">
      <dgm:prSet presAssocID="{6F1137A1-4B18-43D2-A5F7-3C210A75BCA2}"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86823D7C-A579-425B-91DE-398084695A5A}" type="pres">
      <dgm:prSet presAssocID="{56DC1F33-41C2-49E4-8E9D-1B42740ED798}" presName="sibTrans" presStyleLbl="sibTrans2D1" presStyleIdx="0" presStyleCnt="0"/>
      <dgm:spPr/>
      <dgm:t>
        <a:bodyPr/>
        <a:lstStyle/>
        <a:p>
          <a:endParaRPr lang="en-GB"/>
        </a:p>
      </dgm:t>
    </dgm:pt>
    <dgm:pt modelId="{A4014BFB-CDB0-4FC8-A7EE-FA0EE456D777}" type="pres">
      <dgm:prSet presAssocID="{C1708A83-AEC9-49DC-8804-B06A8A28E065}" presName="compNode" presStyleCnt="0"/>
      <dgm:spPr/>
    </dgm:pt>
    <dgm:pt modelId="{62DE2F10-35C9-4DC6-9631-844377B9215A}" type="pres">
      <dgm:prSet presAssocID="{C1708A83-AEC9-49DC-8804-B06A8A28E065}" presName="bkgdShape" presStyleLbl="node1" presStyleIdx="1" presStyleCnt="4"/>
      <dgm:spPr/>
      <dgm:t>
        <a:bodyPr/>
        <a:lstStyle/>
        <a:p>
          <a:endParaRPr lang="en-GB"/>
        </a:p>
      </dgm:t>
    </dgm:pt>
    <dgm:pt modelId="{0F7B0738-B2F8-4847-8228-5886C7A2E203}" type="pres">
      <dgm:prSet presAssocID="{C1708A83-AEC9-49DC-8804-B06A8A28E065}" presName="nodeTx" presStyleLbl="node1" presStyleIdx="1" presStyleCnt="4">
        <dgm:presLayoutVars>
          <dgm:bulletEnabled val="1"/>
        </dgm:presLayoutVars>
      </dgm:prSet>
      <dgm:spPr/>
      <dgm:t>
        <a:bodyPr/>
        <a:lstStyle/>
        <a:p>
          <a:endParaRPr lang="en-GB"/>
        </a:p>
      </dgm:t>
    </dgm:pt>
    <dgm:pt modelId="{4124C912-0C6B-4E2A-812D-D08A00D164F5}" type="pres">
      <dgm:prSet presAssocID="{C1708A83-AEC9-49DC-8804-B06A8A28E065}" presName="invisiNode" presStyleLbl="node1" presStyleIdx="1" presStyleCnt="4"/>
      <dgm:spPr/>
    </dgm:pt>
    <dgm:pt modelId="{BF993F33-D65E-40E2-AEEE-8D443579A4DF}" type="pres">
      <dgm:prSet presAssocID="{C1708A83-AEC9-49DC-8804-B06A8A28E065}"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pt>
    <dgm:pt modelId="{CE6C509A-8F86-44D0-96B1-19DDEA4C335F}" type="pres">
      <dgm:prSet presAssocID="{EE8792F0-61DE-404B-83A5-98C4A2FE09B9}" presName="sibTrans" presStyleLbl="sibTrans2D1" presStyleIdx="0" presStyleCnt="0"/>
      <dgm:spPr/>
      <dgm:t>
        <a:bodyPr/>
        <a:lstStyle/>
        <a:p>
          <a:endParaRPr lang="en-GB"/>
        </a:p>
      </dgm:t>
    </dgm:pt>
    <dgm:pt modelId="{DD782600-233D-4FFA-B43A-5571F3C4D62E}" type="pres">
      <dgm:prSet presAssocID="{1070E39F-C59D-4498-8CF5-F9C0E49BA1F8}" presName="compNode" presStyleCnt="0"/>
      <dgm:spPr/>
    </dgm:pt>
    <dgm:pt modelId="{0CC16B87-CED4-4796-8BCF-D5A3184F93C8}" type="pres">
      <dgm:prSet presAssocID="{1070E39F-C59D-4498-8CF5-F9C0E49BA1F8}" presName="bkgdShape" presStyleLbl="node1" presStyleIdx="2" presStyleCnt="4" custLinFactNeighborX="-1500" custLinFactNeighborY="-2400"/>
      <dgm:spPr/>
      <dgm:t>
        <a:bodyPr/>
        <a:lstStyle/>
        <a:p>
          <a:endParaRPr lang="en-GB"/>
        </a:p>
      </dgm:t>
    </dgm:pt>
    <dgm:pt modelId="{039FE891-A760-413E-B5E4-ABEC93A080E5}" type="pres">
      <dgm:prSet presAssocID="{1070E39F-C59D-4498-8CF5-F9C0E49BA1F8}" presName="nodeTx" presStyleLbl="node1" presStyleIdx="2" presStyleCnt="4">
        <dgm:presLayoutVars>
          <dgm:bulletEnabled val="1"/>
        </dgm:presLayoutVars>
      </dgm:prSet>
      <dgm:spPr/>
      <dgm:t>
        <a:bodyPr/>
        <a:lstStyle/>
        <a:p>
          <a:endParaRPr lang="en-GB"/>
        </a:p>
      </dgm:t>
    </dgm:pt>
    <dgm:pt modelId="{6816B2C8-1384-4100-B785-5B41B588C1D5}" type="pres">
      <dgm:prSet presAssocID="{1070E39F-C59D-4498-8CF5-F9C0E49BA1F8}" presName="invisiNode" presStyleLbl="node1" presStyleIdx="2" presStyleCnt="4"/>
      <dgm:spPr/>
    </dgm:pt>
    <dgm:pt modelId="{6EBB93F5-44CE-4139-9273-6E3006D7A5FE}" type="pres">
      <dgm:prSet presAssocID="{1070E39F-C59D-4498-8CF5-F9C0E49BA1F8}"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pt>
    <dgm:pt modelId="{8FD6AB54-7E9F-4CBE-B997-82F4C73960B9}" type="pres">
      <dgm:prSet presAssocID="{761AF3DC-9089-4F04-9C08-E4F7F501EAB2}" presName="sibTrans" presStyleLbl="sibTrans2D1" presStyleIdx="0" presStyleCnt="0"/>
      <dgm:spPr/>
      <dgm:t>
        <a:bodyPr/>
        <a:lstStyle/>
        <a:p>
          <a:endParaRPr lang="en-GB"/>
        </a:p>
      </dgm:t>
    </dgm:pt>
    <dgm:pt modelId="{80BB5FCA-8932-4E4A-A586-8848CD939057}" type="pres">
      <dgm:prSet presAssocID="{860E2F8A-6F68-46C0-A088-FA47C73BD89A}" presName="compNode" presStyleCnt="0"/>
      <dgm:spPr/>
    </dgm:pt>
    <dgm:pt modelId="{60F08A6E-CA78-43D9-B5EA-BA64EE8FFB63}" type="pres">
      <dgm:prSet presAssocID="{860E2F8A-6F68-46C0-A088-FA47C73BD89A}" presName="bkgdShape" presStyleLbl="node1" presStyleIdx="3" presStyleCnt="4" custLinFactNeighborX="15676" custLinFactNeighborY="2182"/>
      <dgm:spPr/>
      <dgm:t>
        <a:bodyPr/>
        <a:lstStyle/>
        <a:p>
          <a:endParaRPr lang="en-GB"/>
        </a:p>
      </dgm:t>
    </dgm:pt>
    <dgm:pt modelId="{F863AF3E-382E-4762-80F3-F431ACB16F3F}" type="pres">
      <dgm:prSet presAssocID="{860E2F8A-6F68-46C0-A088-FA47C73BD89A}" presName="nodeTx" presStyleLbl="node1" presStyleIdx="3" presStyleCnt="4">
        <dgm:presLayoutVars>
          <dgm:bulletEnabled val="1"/>
        </dgm:presLayoutVars>
      </dgm:prSet>
      <dgm:spPr/>
      <dgm:t>
        <a:bodyPr/>
        <a:lstStyle/>
        <a:p>
          <a:endParaRPr lang="en-GB"/>
        </a:p>
      </dgm:t>
    </dgm:pt>
    <dgm:pt modelId="{398FB105-A9DB-4ADF-A5D6-055E4CA1448B}" type="pres">
      <dgm:prSet presAssocID="{860E2F8A-6F68-46C0-A088-FA47C73BD89A}" presName="invisiNode" presStyleLbl="node1" presStyleIdx="3" presStyleCnt="4"/>
      <dgm:spPr/>
    </dgm:pt>
    <dgm:pt modelId="{38E2F450-623F-47E9-AAAC-E496676B1C5E}" type="pres">
      <dgm:prSet presAssocID="{860E2F8A-6F68-46C0-A088-FA47C73BD89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Lst>
  <dgm:cxnLst>
    <dgm:cxn modelId="{67C07587-8262-403A-A96B-D9FC1D39D867}" type="presOf" srcId="{1070E39F-C59D-4498-8CF5-F9C0E49BA1F8}" destId="{039FE891-A760-413E-B5E4-ABEC93A080E5}" srcOrd="1" destOrd="0" presId="urn:microsoft.com/office/officeart/2005/8/layout/hList7#1"/>
    <dgm:cxn modelId="{D5EDCBDB-98C8-4C56-8CE8-09AC0F3FFAFC}" type="presOf" srcId="{56DC1F33-41C2-49E4-8E9D-1B42740ED798}" destId="{86823D7C-A579-425B-91DE-398084695A5A}" srcOrd="0" destOrd="0" presId="urn:microsoft.com/office/officeart/2005/8/layout/hList7#1"/>
    <dgm:cxn modelId="{5739A3CC-05A1-4DA5-A185-962F469F0BC5}" srcId="{D703651E-9787-4EA1-8DAE-94AC0640B05A}" destId="{860E2F8A-6F68-46C0-A088-FA47C73BD89A}" srcOrd="3" destOrd="0" parTransId="{32ABEE3C-B0D9-4096-81C2-5AC67A2FD525}" sibTransId="{8B774B5E-E729-4106-94DE-AD6EEFBEDAAE}"/>
    <dgm:cxn modelId="{0FD47504-CD75-426C-A65D-25829C062F95}" type="presOf" srcId="{761AF3DC-9089-4F04-9C08-E4F7F501EAB2}" destId="{8FD6AB54-7E9F-4CBE-B997-82F4C73960B9}" srcOrd="0" destOrd="0" presId="urn:microsoft.com/office/officeart/2005/8/layout/hList7#1"/>
    <dgm:cxn modelId="{7C51A220-40C2-47FD-BEAB-1A576783548B}" type="presOf" srcId="{860E2F8A-6F68-46C0-A088-FA47C73BD89A}" destId="{60F08A6E-CA78-43D9-B5EA-BA64EE8FFB63}" srcOrd="0" destOrd="0" presId="urn:microsoft.com/office/officeart/2005/8/layout/hList7#1"/>
    <dgm:cxn modelId="{B7D64E76-53B5-4611-ABD7-876749D3C439}" srcId="{D703651E-9787-4EA1-8DAE-94AC0640B05A}" destId="{C1708A83-AEC9-49DC-8804-B06A8A28E065}" srcOrd="1" destOrd="0" parTransId="{CDB4D614-E3EB-48DD-85D4-414D1F325AA9}" sibTransId="{EE8792F0-61DE-404B-83A5-98C4A2FE09B9}"/>
    <dgm:cxn modelId="{4A887906-00B1-4D61-A772-4ACF20B2EB6E}" type="presOf" srcId="{EE8792F0-61DE-404B-83A5-98C4A2FE09B9}" destId="{CE6C509A-8F86-44D0-96B1-19DDEA4C335F}" srcOrd="0" destOrd="0" presId="urn:microsoft.com/office/officeart/2005/8/layout/hList7#1"/>
    <dgm:cxn modelId="{0E6DD18C-FEDC-4D85-BDB8-9FCB5DFB86CE}" type="presOf" srcId="{6F1137A1-4B18-43D2-A5F7-3C210A75BCA2}" destId="{BB0EE094-C43C-4FFF-BC8B-E2D85583F058}" srcOrd="1" destOrd="0" presId="urn:microsoft.com/office/officeart/2005/8/layout/hList7#1"/>
    <dgm:cxn modelId="{FEEFA59A-D240-4A08-A7BE-C70BB89B3069}" type="presOf" srcId="{6F1137A1-4B18-43D2-A5F7-3C210A75BCA2}" destId="{853990D9-74D2-4E93-8A0D-B082E50F773B}" srcOrd="0" destOrd="0" presId="urn:microsoft.com/office/officeart/2005/8/layout/hList7#1"/>
    <dgm:cxn modelId="{EC2A3C3B-9625-4C11-AC99-2BEB2AA6637A}" srcId="{D703651E-9787-4EA1-8DAE-94AC0640B05A}" destId="{1070E39F-C59D-4498-8CF5-F9C0E49BA1F8}" srcOrd="2" destOrd="0" parTransId="{C94E1EB3-31E8-473D-B2CA-90893FF2BC03}" sibTransId="{761AF3DC-9089-4F04-9C08-E4F7F501EAB2}"/>
    <dgm:cxn modelId="{AAE9FE11-ADE0-4F42-9FD4-E2615357F2EE}" srcId="{D703651E-9787-4EA1-8DAE-94AC0640B05A}" destId="{6F1137A1-4B18-43D2-A5F7-3C210A75BCA2}" srcOrd="0" destOrd="0" parTransId="{19727856-2809-4706-A1BB-FF3BCA1EE732}" sibTransId="{56DC1F33-41C2-49E4-8E9D-1B42740ED798}"/>
    <dgm:cxn modelId="{E303269F-11DE-4A24-B5D0-634984DDA8F5}" type="presOf" srcId="{C1708A83-AEC9-49DC-8804-B06A8A28E065}" destId="{62DE2F10-35C9-4DC6-9631-844377B9215A}" srcOrd="0" destOrd="0" presId="urn:microsoft.com/office/officeart/2005/8/layout/hList7#1"/>
    <dgm:cxn modelId="{2B2CCA6E-E75F-4C0B-ADD6-214919943E65}" type="presOf" srcId="{D703651E-9787-4EA1-8DAE-94AC0640B05A}" destId="{87AF3E9F-15E0-465E-86D0-75C9A5A68111}" srcOrd="0" destOrd="0" presId="urn:microsoft.com/office/officeart/2005/8/layout/hList7#1"/>
    <dgm:cxn modelId="{3F061187-B937-44F2-8C6E-B28E066F43D6}" type="presOf" srcId="{860E2F8A-6F68-46C0-A088-FA47C73BD89A}" destId="{F863AF3E-382E-4762-80F3-F431ACB16F3F}" srcOrd="1" destOrd="0" presId="urn:microsoft.com/office/officeart/2005/8/layout/hList7#1"/>
    <dgm:cxn modelId="{66B10317-A51D-41B2-88B4-CF6E5410BD94}" type="presOf" srcId="{1070E39F-C59D-4498-8CF5-F9C0E49BA1F8}" destId="{0CC16B87-CED4-4796-8BCF-D5A3184F93C8}" srcOrd="0" destOrd="0" presId="urn:microsoft.com/office/officeart/2005/8/layout/hList7#1"/>
    <dgm:cxn modelId="{CE5C16AF-5FF6-4975-9951-2E32E03723D7}" type="presOf" srcId="{C1708A83-AEC9-49DC-8804-B06A8A28E065}" destId="{0F7B0738-B2F8-4847-8228-5886C7A2E203}" srcOrd="1" destOrd="0" presId="urn:microsoft.com/office/officeart/2005/8/layout/hList7#1"/>
    <dgm:cxn modelId="{D1147A51-40E3-4CC4-AE3E-7C229BBBAE36}" type="presParOf" srcId="{87AF3E9F-15E0-465E-86D0-75C9A5A68111}" destId="{9E410F73-B912-4F63-99F0-BA6D7B100A90}" srcOrd="0" destOrd="0" presId="urn:microsoft.com/office/officeart/2005/8/layout/hList7#1"/>
    <dgm:cxn modelId="{DADDE6DB-D814-4FD6-A99F-4D913C18A6A6}" type="presParOf" srcId="{87AF3E9F-15E0-465E-86D0-75C9A5A68111}" destId="{F697A468-B247-40A1-BE6E-4F82AE0EAA9F}" srcOrd="1" destOrd="0" presId="urn:microsoft.com/office/officeart/2005/8/layout/hList7#1"/>
    <dgm:cxn modelId="{E298E756-B197-4CFB-A6D5-B90954B0F119}" type="presParOf" srcId="{F697A468-B247-40A1-BE6E-4F82AE0EAA9F}" destId="{034B995A-465A-47FA-9381-101AEA78A020}" srcOrd="0" destOrd="0" presId="urn:microsoft.com/office/officeart/2005/8/layout/hList7#1"/>
    <dgm:cxn modelId="{2652D2A8-ADC8-4C42-8BAF-86A5501A397C}" type="presParOf" srcId="{034B995A-465A-47FA-9381-101AEA78A020}" destId="{853990D9-74D2-4E93-8A0D-B082E50F773B}" srcOrd="0" destOrd="0" presId="urn:microsoft.com/office/officeart/2005/8/layout/hList7#1"/>
    <dgm:cxn modelId="{5B2D8D75-EFBF-4DEC-A024-FFE4FF6B1CB1}" type="presParOf" srcId="{034B995A-465A-47FA-9381-101AEA78A020}" destId="{BB0EE094-C43C-4FFF-BC8B-E2D85583F058}" srcOrd="1" destOrd="0" presId="urn:microsoft.com/office/officeart/2005/8/layout/hList7#1"/>
    <dgm:cxn modelId="{521BB510-C52D-4DFB-A901-DD302FC40962}" type="presParOf" srcId="{034B995A-465A-47FA-9381-101AEA78A020}" destId="{C7C933F0-1E1F-4420-B367-CFCAC95A6B8B}" srcOrd="2" destOrd="0" presId="urn:microsoft.com/office/officeart/2005/8/layout/hList7#1"/>
    <dgm:cxn modelId="{EE9949EB-1DE8-4860-93D2-FCEA43DF7C60}" type="presParOf" srcId="{034B995A-465A-47FA-9381-101AEA78A020}" destId="{6E561B72-2F84-453E-BE46-8BCFA050FA29}" srcOrd="3" destOrd="0" presId="urn:microsoft.com/office/officeart/2005/8/layout/hList7#1"/>
    <dgm:cxn modelId="{4ADA115F-5F93-411A-9E30-614F6E4A80E0}" type="presParOf" srcId="{F697A468-B247-40A1-BE6E-4F82AE0EAA9F}" destId="{86823D7C-A579-425B-91DE-398084695A5A}" srcOrd="1" destOrd="0" presId="urn:microsoft.com/office/officeart/2005/8/layout/hList7#1"/>
    <dgm:cxn modelId="{C4B55969-BF0C-43D5-B990-9EDAFCD1957F}" type="presParOf" srcId="{F697A468-B247-40A1-BE6E-4F82AE0EAA9F}" destId="{A4014BFB-CDB0-4FC8-A7EE-FA0EE456D777}" srcOrd="2" destOrd="0" presId="urn:microsoft.com/office/officeart/2005/8/layout/hList7#1"/>
    <dgm:cxn modelId="{03F1DF13-3116-450D-A827-E5502B6F6029}" type="presParOf" srcId="{A4014BFB-CDB0-4FC8-A7EE-FA0EE456D777}" destId="{62DE2F10-35C9-4DC6-9631-844377B9215A}" srcOrd="0" destOrd="0" presId="urn:microsoft.com/office/officeart/2005/8/layout/hList7#1"/>
    <dgm:cxn modelId="{A254ECA1-7A01-45AC-A915-17D2EC1F5F2A}" type="presParOf" srcId="{A4014BFB-CDB0-4FC8-A7EE-FA0EE456D777}" destId="{0F7B0738-B2F8-4847-8228-5886C7A2E203}" srcOrd="1" destOrd="0" presId="urn:microsoft.com/office/officeart/2005/8/layout/hList7#1"/>
    <dgm:cxn modelId="{E0D4636F-54EA-43B8-95AC-705CC314F1F1}" type="presParOf" srcId="{A4014BFB-CDB0-4FC8-A7EE-FA0EE456D777}" destId="{4124C912-0C6B-4E2A-812D-D08A00D164F5}" srcOrd="2" destOrd="0" presId="urn:microsoft.com/office/officeart/2005/8/layout/hList7#1"/>
    <dgm:cxn modelId="{627F02C9-C1D5-4B5A-9424-53F42169CFDF}" type="presParOf" srcId="{A4014BFB-CDB0-4FC8-A7EE-FA0EE456D777}" destId="{BF993F33-D65E-40E2-AEEE-8D443579A4DF}" srcOrd="3" destOrd="0" presId="urn:microsoft.com/office/officeart/2005/8/layout/hList7#1"/>
    <dgm:cxn modelId="{13638C72-0314-4217-8452-A5D575A9A6E8}" type="presParOf" srcId="{F697A468-B247-40A1-BE6E-4F82AE0EAA9F}" destId="{CE6C509A-8F86-44D0-96B1-19DDEA4C335F}" srcOrd="3" destOrd="0" presId="urn:microsoft.com/office/officeart/2005/8/layout/hList7#1"/>
    <dgm:cxn modelId="{6234C855-0A90-4FC4-975B-76B1C4B11111}" type="presParOf" srcId="{F697A468-B247-40A1-BE6E-4F82AE0EAA9F}" destId="{DD782600-233D-4FFA-B43A-5571F3C4D62E}" srcOrd="4" destOrd="0" presId="urn:microsoft.com/office/officeart/2005/8/layout/hList7#1"/>
    <dgm:cxn modelId="{9360AC35-B5E6-4F29-B6DA-A4EE47BDC41A}" type="presParOf" srcId="{DD782600-233D-4FFA-B43A-5571F3C4D62E}" destId="{0CC16B87-CED4-4796-8BCF-D5A3184F93C8}" srcOrd="0" destOrd="0" presId="urn:microsoft.com/office/officeart/2005/8/layout/hList7#1"/>
    <dgm:cxn modelId="{4DCE3EC2-01AB-41D3-B3E5-E24A9B78D52C}" type="presParOf" srcId="{DD782600-233D-4FFA-B43A-5571F3C4D62E}" destId="{039FE891-A760-413E-B5E4-ABEC93A080E5}" srcOrd="1" destOrd="0" presId="urn:microsoft.com/office/officeart/2005/8/layout/hList7#1"/>
    <dgm:cxn modelId="{3BC21EC4-6FDE-4D15-816B-17FDBA3EC4E2}" type="presParOf" srcId="{DD782600-233D-4FFA-B43A-5571F3C4D62E}" destId="{6816B2C8-1384-4100-B785-5B41B588C1D5}" srcOrd="2" destOrd="0" presId="urn:microsoft.com/office/officeart/2005/8/layout/hList7#1"/>
    <dgm:cxn modelId="{41DC6009-28B5-4D48-BC4B-C5FC042E22CD}" type="presParOf" srcId="{DD782600-233D-4FFA-B43A-5571F3C4D62E}" destId="{6EBB93F5-44CE-4139-9273-6E3006D7A5FE}" srcOrd="3" destOrd="0" presId="urn:microsoft.com/office/officeart/2005/8/layout/hList7#1"/>
    <dgm:cxn modelId="{0083F40A-6A9C-46D1-B682-CA72A2924EA1}" type="presParOf" srcId="{F697A468-B247-40A1-BE6E-4F82AE0EAA9F}" destId="{8FD6AB54-7E9F-4CBE-B997-82F4C73960B9}" srcOrd="5" destOrd="0" presId="urn:microsoft.com/office/officeart/2005/8/layout/hList7#1"/>
    <dgm:cxn modelId="{6C79D9BC-F2CE-4895-AE56-40899A387830}" type="presParOf" srcId="{F697A468-B247-40A1-BE6E-4F82AE0EAA9F}" destId="{80BB5FCA-8932-4E4A-A586-8848CD939057}" srcOrd="6" destOrd="0" presId="urn:microsoft.com/office/officeart/2005/8/layout/hList7#1"/>
    <dgm:cxn modelId="{9E4582D1-C7CC-4D87-AA39-6171A33FC30B}" type="presParOf" srcId="{80BB5FCA-8932-4E4A-A586-8848CD939057}" destId="{60F08A6E-CA78-43D9-B5EA-BA64EE8FFB63}" srcOrd="0" destOrd="0" presId="urn:microsoft.com/office/officeart/2005/8/layout/hList7#1"/>
    <dgm:cxn modelId="{41735206-F720-47F5-AABD-F09773EBF712}" type="presParOf" srcId="{80BB5FCA-8932-4E4A-A586-8848CD939057}" destId="{F863AF3E-382E-4762-80F3-F431ACB16F3F}" srcOrd="1" destOrd="0" presId="urn:microsoft.com/office/officeart/2005/8/layout/hList7#1"/>
    <dgm:cxn modelId="{DC815D29-0B2D-449E-A46E-482FC71BE64B}" type="presParOf" srcId="{80BB5FCA-8932-4E4A-A586-8848CD939057}" destId="{398FB105-A9DB-4ADF-A5D6-055E4CA1448B}" srcOrd="2" destOrd="0" presId="urn:microsoft.com/office/officeart/2005/8/layout/hList7#1"/>
    <dgm:cxn modelId="{D607F62C-55F0-478F-89FF-2DAD7910EDEB}" type="presParOf" srcId="{80BB5FCA-8932-4E4A-A586-8848CD939057}" destId="{38E2F450-623F-47E9-AAAC-E496676B1C5E}"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990D9-74D2-4E93-8A0D-B082E50F773B}">
      <dsp:nvSpPr>
        <dsp:cNvPr id="0" name=""/>
        <dsp:cNvSpPr/>
      </dsp:nvSpPr>
      <dsp:spPr>
        <a:xfrm>
          <a:off x="1981" y="0"/>
          <a:ext cx="2076523" cy="534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Children &amp; Families</a:t>
          </a:r>
          <a:endParaRPr lang="en-GB" sz="2400" kern="1200" dirty="0"/>
        </a:p>
      </dsp:txBody>
      <dsp:txXfrm>
        <a:off x="1981" y="2137747"/>
        <a:ext cx="2076523" cy="2137747"/>
      </dsp:txXfrm>
    </dsp:sp>
    <dsp:sp modelId="{6E561B72-2F84-453E-BE46-8BCFA050FA29}">
      <dsp:nvSpPr>
        <dsp:cNvPr id="0" name=""/>
        <dsp:cNvSpPr/>
      </dsp:nvSpPr>
      <dsp:spPr>
        <a:xfrm>
          <a:off x="150405" y="320662"/>
          <a:ext cx="1779674" cy="177967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E2F10-35C9-4DC6-9631-844377B9215A}">
      <dsp:nvSpPr>
        <dsp:cNvPr id="0" name=""/>
        <dsp:cNvSpPr/>
      </dsp:nvSpPr>
      <dsp:spPr>
        <a:xfrm>
          <a:off x="2140800" y="0"/>
          <a:ext cx="2076523" cy="534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Young People</a:t>
          </a:r>
          <a:endParaRPr lang="en-GB" sz="2400" kern="1200" dirty="0"/>
        </a:p>
      </dsp:txBody>
      <dsp:txXfrm>
        <a:off x="2140800" y="2137747"/>
        <a:ext cx="2076523" cy="2137747"/>
      </dsp:txXfrm>
    </dsp:sp>
    <dsp:sp modelId="{BF993F33-D65E-40E2-AEEE-8D443579A4DF}">
      <dsp:nvSpPr>
        <dsp:cNvPr id="0" name=""/>
        <dsp:cNvSpPr/>
      </dsp:nvSpPr>
      <dsp:spPr>
        <a:xfrm>
          <a:off x="2289225" y="320662"/>
          <a:ext cx="1779674" cy="177967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16B87-CED4-4796-8BCF-D5A3184F93C8}">
      <dsp:nvSpPr>
        <dsp:cNvPr id="0" name=""/>
        <dsp:cNvSpPr/>
      </dsp:nvSpPr>
      <dsp:spPr>
        <a:xfrm>
          <a:off x="4248472" y="0"/>
          <a:ext cx="2076523" cy="534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Working Age Adults</a:t>
          </a:r>
          <a:endParaRPr lang="en-GB" sz="2400" kern="1200" dirty="0"/>
        </a:p>
      </dsp:txBody>
      <dsp:txXfrm>
        <a:off x="4248472" y="2137747"/>
        <a:ext cx="2076523" cy="2137747"/>
      </dsp:txXfrm>
    </dsp:sp>
    <dsp:sp modelId="{6EBB93F5-44CE-4139-9273-6E3006D7A5FE}">
      <dsp:nvSpPr>
        <dsp:cNvPr id="0" name=""/>
        <dsp:cNvSpPr/>
      </dsp:nvSpPr>
      <dsp:spPr>
        <a:xfrm>
          <a:off x="4428044" y="320662"/>
          <a:ext cx="1779674" cy="177967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08A6E-CA78-43D9-B5EA-BA64EE8FFB63}">
      <dsp:nvSpPr>
        <dsp:cNvPr id="0" name=""/>
        <dsp:cNvSpPr/>
      </dsp:nvSpPr>
      <dsp:spPr>
        <a:xfrm>
          <a:off x="6420420" y="0"/>
          <a:ext cx="2076523" cy="534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Older Adults</a:t>
          </a:r>
          <a:endParaRPr lang="en-GB" sz="2400" kern="1200" dirty="0"/>
        </a:p>
      </dsp:txBody>
      <dsp:txXfrm>
        <a:off x="6420420" y="2137747"/>
        <a:ext cx="2076523" cy="2137747"/>
      </dsp:txXfrm>
    </dsp:sp>
    <dsp:sp modelId="{38E2F450-623F-47E9-AAAC-E496676B1C5E}">
      <dsp:nvSpPr>
        <dsp:cNvPr id="0" name=""/>
        <dsp:cNvSpPr/>
      </dsp:nvSpPr>
      <dsp:spPr>
        <a:xfrm>
          <a:off x="6566863" y="320662"/>
          <a:ext cx="1779674" cy="177967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410F73-B912-4F63-99F0-BA6D7B100A90}">
      <dsp:nvSpPr>
        <dsp:cNvPr id="0" name=""/>
        <dsp:cNvSpPr/>
      </dsp:nvSpPr>
      <dsp:spPr>
        <a:xfrm>
          <a:off x="535776" y="3616173"/>
          <a:ext cx="7817188" cy="51363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ns.gov.uk/ons/rel/vsob1/mortality-statistics--deaths-registered-in-england-and-wales--series-dr-/2012/sty-causes-of-death.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the beginning of recorded history, young children have outnumbered their elders. In about five years’ time, however, the number of people aged 65 or older will outnumber children under age 5. </a:t>
            </a:r>
          </a:p>
          <a:p>
            <a:r>
              <a:rPr lang="en-GB" dirty="0" smtClean="0"/>
              <a:t>Driven by falling fertility rates and remarkable increases in</a:t>
            </a:r>
            <a:r>
              <a:rPr lang="en-GB" baseline="0" dirty="0" smtClean="0"/>
              <a:t> </a:t>
            </a:r>
            <a:r>
              <a:rPr lang="en-GB" dirty="0" smtClean="0"/>
              <a:t>life expectancy, population aging will continue, even accelerate (Figure 1). The number of people aged 65 or older is projected to grow from an estimated 524 million in 2010 to nearly 1.5 billion in 2050, with most of the increase in developing countries.</a:t>
            </a:r>
          </a:p>
          <a:p>
            <a:endParaRPr lang="en-GB" dirty="0" smtClean="0"/>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remarkable improvements in life expectancy over the past century were part of a shift in the leading causes of disease and death. At the dawn of the 20th century, the major health threats were infectious and parasitic diseases that most often claimed the lives of infants and children. </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Currently,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noncommunicable</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diseases that more commonly affect adults and older people impose the greatest burden on global health</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187605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Collectively we can promote an environment that makes healthy choices easier through taking  the right measures: a transport infrastructure that encourages active travel, access to affordable, healthy food, decent homes and safe </a:t>
            </a:r>
            <a:r>
              <a:rPr lang="en-US" sz="1200" dirty="0" err="1" smtClean="0"/>
              <a:t>neighbourhoods</a:t>
            </a:r>
            <a:r>
              <a:rPr lang="en-US" sz="1200" dirty="0" smtClean="0"/>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206774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406012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52808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287227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Institute for Health and Care Excellence. PH9 Community engagement. London: National Institute for Health and Care Excellence; 2008.</a:t>
            </a:r>
            <a:endParaRPr lang="en-GB" sz="2000" dirty="0" smtClean="0"/>
          </a:p>
          <a:p>
            <a:r>
              <a:rPr lang="en-GB" dirty="0" smtClean="0"/>
              <a:t>O'Mara-Eves A, </a:t>
            </a:r>
            <a:r>
              <a:rPr lang="en-GB" dirty="0" err="1" smtClean="0"/>
              <a:t>Brunton</a:t>
            </a:r>
            <a:r>
              <a:rPr lang="en-GB" dirty="0" smtClean="0"/>
              <a:t> G, </a:t>
            </a:r>
            <a:r>
              <a:rPr lang="en-GB" dirty="0" err="1" smtClean="0"/>
              <a:t>McDaid</a:t>
            </a:r>
            <a:r>
              <a:rPr lang="en-GB" dirty="0" smtClean="0"/>
              <a:t> D, Oliver S, Kavanagh J, Jamal F, </a:t>
            </a:r>
            <a:r>
              <a:rPr lang="en-GB" dirty="0" err="1" smtClean="0"/>
              <a:t>Matosevic</a:t>
            </a:r>
            <a:r>
              <a:rPr lang="en-GB" dirty="0" smtClean="0"/>
              <a:t> T, Harden A, Thomas J. Community engagement to reduce inequalities in health: a systematic review, meta-analysis and economic analysis. Public Health Research 2013; 1(4).</a:t>
            </a:r>
            <a:endParaRPr lang="en-GB" sz="2000" dirty="0" smtClean="0"/>
          </a:p>
          <a:p>
            <a:r>
              <a:rPr lang="en-GB" dirty="0" smtClean="0"/>
              <a:t>Knapp M, Bauer A, Perkins M, Snell T. Building community capital in social care: Is there an economic case? Community Development Journal: An International Forum 2013; 48(3): 313-31.</a:t>
            </a:r>
            <a:endParaRPr lang="en-GB" sz="2000" dirty="0" smtClean="0"/>
          </a:p>
          <a:p>
            <a:r>
              <a:rPr lang="en-GB" dirty="0" smtClean="0"/>
              <a:t>Buck D, Gregory S. Improving the public's health: A resource for local authorities. London: The King's Fund; 2013.</a:t>
            </a:r>
            <a:endParaRPr lang="en-GB" sz="2000" dirty="0" smtClean="0"/>
          </a:p>
          <a:p>
            <a:r>
              <a:rPr lang="en-GB" dirty="0" smtClean="0"/>
              <a:t>UCL Institute of Health Equity. Review of social determinants and the health divide in the WHO European Region. Copenhagen: World Health Organization Regional Office for Europe; 2014.</a:t>
            </a:r>
            <a:endParaRPr lang="en-GB" sz="2000" dirty="0" smtClean="0"/>
          </a:p>
          <a:p>
            <a:r>
              <a:rPr lang="en-GB" dirty="0" smtClean="0"/>
              <a:t>Joseph </a:t>
            </a:r>
            <a:r>
              <a:rPr lang="en-GB" dirty="0" err="1" smtClean="0"/>
              <a:t>Rowntree</a:t>
            </a:r>
            <a:r>
              <a:rPr lang="en-GB" dirty="0" smtClean="0"/>
              <a:t> Foundation. Risk, trust and relationships. http://www.jrf.org.uk/work/workarea/risk-trust-relationships (accessed 19th August 2014).</a:t>
            </a:r>
            <a:endParaRPr lang="en-GB" sz="2000" dirty="0" smtClean="0"/>
          </a:p>
          <a:p>
            <a:r>
              <a:rPr lang="en-GB" dirty="0" smtClean="0"/>
              <a:t>Holt-</a:t>
            </a:r>
            <a:r>
              <a:rPr lang="en-GB" dirty="0" err="1" smtClean="0"/>
              <a:t>Lunstad</a:t>
            </a:r>
            <a:r>
              <a:rPr lang="en-GB" dirty="0" smtClean="0"/>
              <a:t> J, Smith TB, Layton JB. Social relationships and mortality risk: A meta-analytic review. </a:t>
            </a:r>
            <a:r>
              <a:rPr lang="en-GB" dirty="0" err="1" smtClean="0"/>
              <a:t>PLoS</a:t>
            </a:r>
            <a:r>
              <a:rPr lang="en-GB" dirty="0" smtClean="0"/>
              <a:t> Medicine 2010; 7(7): e1000316.</a:t>
            </a:r>
            <a:endParaRPr lang="en-GB" sz="2000" dirty="0" smtClean="0"/>
          </a:p>
          <a:p>
            <a:r>
              <a:rPr lang="en-GB" dirty="0" smtClean="0"/>
              <a:t>O'Donnell G, Deaton A, Durand M, Halpern D, Layard </a:t>
            </a:r>
            <a:r>
              <a:rPr lang="en-GB" dirty="0" err="1" smtClean="0"/>
              <a:t>R.Wellbeing</a:t>
            </a:r>
            <a:r>
              <a:rPr lang="en-GB" dirty="0" smtClean="0"/>
              <a:t> and policy. London: </a:t>
            </a:r>
            <a:r>
              <a:rPr lang="en-GB" dirty="0" err="1" smtClean="0"/>
              <a:t>Legatum</a:t>
            </a:r>
            <a:r>
              <a:rPr lang="en-GB" dirty="0" smtClean="0"/>
              <a:t> Institute; 2014.</a:t>
            </a:r>
            <a:endParaRPr lang="en-GB" sz="2000" dirty="0" smtClean="0"/>
          </a:p>
          <a:p>
            <a:r>
              <a:rPr lang="en-GB" dirty="0" smtClean="0"/>
              <a:t>Social Care Institute of Excellence (SCIE) Briefing 39 Preventing social isolation and loneliness: interventions and outcomes. 2011.</a:t>
            </a:r>
            <a:endParaRPr lang="en-GB" sz="2000" dirty="0" smtClean="0"/>
          </a:p>
          <a:p>
            <a:r>
              <a:rPr lang="en-GB" dirty="0" smtClean="0"/>
              <a:t>Joseph </a:t>
            </a:r>
            <a:r>
              <a:rPr lang="en-GB" dirty="0" err="1" smtClean="0"/>
              <a:t>Rowntree</a:t>
            </a:r>
            <a:r>
              <a:rPr lang="en-GB" dirty="0" smtClean="0"/>
              <a:t> Foundation. Neighbourhood approaches to loneliness. http://www.jrf.org.uk/topic/loneliness (accessed 19th August 2014).</a:t>
            </a:r>
            <a:endParaRPr lang="en-GB" sz="2000" dirty="0" smtClean="0"/>
          </a:p>
          <a:p>
            <a:r>
              <a:rPr lang="en-GB" dirty="0" smtClean="0"/>
              <a:t>O'Donnell G, Deaton A, Durand M, Halpern D, Layard </a:t>
            </a:r>
            <a:r>
              <a:rPr lang="en-GB" dirty="0" err="1" smtClean="0"/>
              <a:t>R.Wellbeing</a:t>
            </a:r>
            <a:r>
              <a:rPr lang="en-GB" dirty="0" smtClean="0"/>
              <a:t> and policy. London: </a:t>
            </a:r>
            <a:r>
              <a:rPr lang="en-GB" dirty="0" err="1" smtClean="0"/>
              <a:t>Legatum</a:t>
            </a:r>
            <a:r>
              <a:rPr lang="en-GB" dirty="0" smtClean="0"/>
              <a:t> Institute; 2014.</a:t>
            </a:r>
            <a:endParaRPr lang="en-GB" sz="2000" dirty="0" smtClean="0"/>
          </a:p>
          <a:p>
            <a:r>
              <a:rPr lang="en-GB" dirty="0" smtClean="0"/>
              <a:t>New Economics Foundation. Five ways to well-being. http://www.neweconomics.org/projects/entry/five-ways-to-well-being (accessed 01 July 2014).</a:t>
            </a:r>
            <a:endParaRPr lang="en-GB" sz="2000" dirty="0" smtClean="0"/>
          </a:p>
          <a:p>
            <a:r>
              <a:rPr lang="en-GB" dirty="0" smtClean="0"/>
              <a:t>Naylor C, </a:t>
            </a:r>
            <a:r>
              <a:rPr lang="en-GB" dirty="0" err="1" smtClean="0"/>
              <a:t>Mundle</a:t>
            </a:r>
            <a:r>
              <a:rPr lang="en-GB" dirty="0" smtClean="0"/>
              <a:t> C, </a:t>
            </a:r>
            <a:r>
              <a:rPr lang="en-GB" dirty="0" err="1" smtClean="0"/>
              <a:t>Weaks</a:t>
            </a:r>
            <a:r>
              <a:rPr lang="en-GB" dirty="0" smtClean="0"/>
              <a:t> L, Buck D. Volunteering in health and care: Securing a sustainable future. London: The King's Fund; 2013.</a:t>
            </a:r>
            <a:endParaRPr lang="en-GB" sz="2000" dirty="0" smtClean="0"/>
          </a:p>
          <a:p>
            <a:r>
              <a:rPr lang="en-GB" dirty="0" smtClean="0"/>
              <a:t>British Red Cross. Taking stock: Assessing the value of preventative support. London: The British Red Cross Society; 2012.</a:t>
            </a:r>
            <a:endParaRPr lang="en-GB" sz="2000" dirty="0" smtClean="0"/>
          </a:p>
          <a:p>
            <a:r>
              <a:rPr lang="en-GB" dirty="0" smtClean="0"/>
              <a:t>Hex N, </a:t>
            </a:r>
            <a:r>
              <a:rPr lang="en-GB" dirty="0" err="1" smtClean="0"/>
              <a:t>Tatlock</a:t>
            </a:r>
            <a:r>
              <a:rPr lang="en-GB" dirty="0" smtClean="0"/>
              <a:t> S. Altogether better social return on investment case studies. York: York Health Economics Consortium; 2011.</a:t>
            </a:r>
            <a:endParaRPr lang="en-GB" sz="2000" dirty="0" smtClean="0"/>
          </a:p>
          <a:p>
            <a:r>
              <a:rPr lang="en-GB" dirty="0" smtClean="0"/>
              <a:t>National Institute for Health and Care Excellence. PH9 Community engagement. London: National Institute for Health and Care Excellence; 2008</a:t>
            </a:r>
            <a:endParaRPr lang="en-GB" sz="2000" dirty="0" smtClean="0"/>
          </a:p>
          <a:p>
            <a:r>
              <a:rPr lang="en-GB" dirty="0" smtClean="0"/>
              <a:t>South J, </a:t>
            </a:r>
            <a:r>
              <a:rPr lang="en-GB" dirty="0" err="1" smtClean="0"/>
              <a:t>Meah</a:t>
            </a:r>
            <a:r>
              <a:rPr lang="en-GB" dirty="0" smtClean="0"/>
              <a:t> A, </a:t>
            </a:r>
            <a:r>
              <a:rPr lang="en-GB" dirty="0" err="1" smtClean="0"/>
              <a:t>Bagnall</a:t>
            </a:r>
            <a:r>
              <a:rPr lang="en-GB" dirty="0" smtClean="0"/>
              <a:t> AM, Kinsella K, </a:t>
            </a:r>
            <a:r>
              <a:rPr lang="en-GB" dirty="0" err="1" smtClean="0"/>
              <a:t>Branney</a:t>
            </a:r>
            <a:r>
              <a:rPr lang="en-GB" dirty="0" smtClean="0"/>
              <a:t> P, White J, et al. People in public health - a study of approaches to develop and support people in public health roles. London: Her Majesty's Stationery Office; 2010.</a:t>
            </a:r>
            <a:endParaRPr lang="en-GB" sz="2000" dirty="0" smtClean="0"/>
          </a:p>
          <a:p>
            <a:r>
              <a:rPr lang="en-GB" dirty="0" smtClean="0"/>
              <a:t>O'Mara-Eves A, </a:t>
            </a:r>
            <a:r>
              <a:rPr lang="en-GB" dirty="0" err="1" smtClean="0"/>
              <a:t>Brunton</a:t>
            </a:r>
            <a:r>
              <a:rPr lang="en-GB" dirty="0" smtClean="0"/>
              <a:t> G, </a:t>
            </a:r>
            <a:r>
              <a:rPr lang="en-GB" dirty="0" err="1" smtClean="0"/>
              <a:t>McDaid</a:t>
            </a:r>
            <a:r>
              <a:rPr lang="en-GB" dirty="0" smtClean="0"/>
              <a:t> D, Oliver S, Kavanagh J, Jamal F, et al. Community engagement to reduce inequalities in health: A systematic review, meta-analysis and economic analysis. Public Health Research 2013; 1(4).</a:t>
            </a:r>
            <a:endParaRPr lang="en-GB" sz="2000" dirty="0" smtClean="0"/>
          </a:p>
          <a:p>
            <a:r>
              <a:rPr lang="en-GB" dirty="0" err="1" smtClean="0"/>
              <a:t>Friedli</a:t>
            </a:r>
            <a:r>
              <a:rPr lang="en-GB" dirty="0" smtClean="0"/>
              <a:t> L. Mental health, resilience and inequalities. Copenhagen: World Health Organization Regional Office for Europe; 2009.</a:t>
            </a:r>
            <a:endParaRPr lang="en-GB" sz="2000" dirty="0" smtClean="0"/>
          </a:p>
          <a:p>
            <a:r>
              <a:rPr lang="en-GB" dirty="0" smtClean="0"/>
              <a:t>Moore SG. Persistence of tubercle bacilli in butter from </a:t>
            </a:r>
            <a:r>
              <a:rPr lang="en-GB" dirty="0" err="1" smtClean="0"/>
              <a:t>tuberculous</a:t>
            </a:r>
            <a:r>
              <a:rPr lang="en-GB" dirty="0" smtClean="0"/>
              <a:t> milk. British Medical Journal 1926; 2: 855.</a:t>
            </a:r>
            <a:endParaRPr lang="en-GB" sz="2000" dirty="0" smtClean="0"/>
          </a:p>
          <a:p>
            <a:r>
              <a:rPr lang="en-GB" dirty="0" smtClean="0"/>
              <a:t>Florence C, Shepherd J, Brennan I, Simon TR. An economic evaluation of </a:t>
            </a:r>
            <a:r>
              <a:rPr lang="en-GB" dirty="0" err="1" smtClean="0"/>
              <a:t>anonymised</a:t>
            </a:r>
            <a:r>
              <a:rPr lang="en-GB" dirty="0" smtClean="0"/>
              <a:t> information sharing in a partnership between health services, police and local government for preventing violence-related injury. Injury Prevention 2014; 20(2): 108-114.</a:t>
            </a:r>
            <a:endParaRPr lang="en-GB" sz="2000" dirty="0" smtClean="0"/>
          </a:p>
          <a:p>
            <a:r>
              <a:rPr lang="en-GB" dirty="0" smtClean="0"/>
              <a:t>Public Health England. PHE alcohol learning resources: </a:t>
            </a:r>
            <a:r>
              <a:rPr lang="en-GB" dirty="0" err="1" smtClean="0"/>
              <a:t>Addenbrooke</a:t>
            </a:r>
            <a:r>
              <a:rPr lang="en-GB" dirty="0" smtClean="0"/>
              <a:t> Hospital A&amp;E data sharing. http://www.alcohollearningcentre.org.uk/LocalInitiatives/projects/projectDetail/?cid=6433 (accessed 19th August 2014).</a:t>
            </a:r>
            <a:endParaRPr lang="en-GB" sz="2000" dirty="0" smtClean="0"/>
          </a:p>
          <a:p>
            <a:r>
              <a:rPr lang="en-GB" dirty="0" smtClean="0"/>
              <a:t>Public Health England. PHE alcohol learning resources: reducing violence &amp; alcohol harm - sharing ED data. http://www.alcohollearningcentre.org.uk/Topics/Latest/Resource/?cid=6396%20%E2%80%93%20Data%20sharing%20London (accessed 19th August 2014).</a:t>
            </a:r>
            <a:endParaRPr lang="en-GB" sz="2000" dirty="0" smtClean="0"/>
          </a:p>
          <a:p>
            <a:r>
              <a:rPr lang="en-GB" dirty="0" smtClean="0"/>
              <a:t>Department of Health. Resources to support information sharing to tackle violence. https://www.gov.uk/government/news/resources-to-support-information-sharing-to-tackle-violence (accessed 19th August 2014).</a:t>
            </a:r>
            <a:endParaRPr lang="en-GB" sz="2000" dirty="0" smtClean="0"/>
          </a:p>
          <a:p>
            <a:pPr lvl="3"/>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406012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66754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304802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68560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Europe </a:t>
            </a:r>
            <a:r>
              <a:rPr lang="en-GB" dirty="0" err="1" smtClean="0"/>
              <a:t>eurosstat</a:t>
            </a:r>
            <a:r>
              <a:rPr lang="en-GB" dirty="0" smtClean="0"/>
              <a:t>: </a:t>
            </a:r>
            <a:r>
              <a:rPr lang="en-GB" dirty="0" err="1" smtClean="0"/>
              <a:t>buchow</a:t>
            </a:r>
            <a:r>
              <a:rPr lang="en-GB" dirty="0" smtClean="0"/>
              <a:t> et</a:t>
            </a:r>
            <a:r>
              <a:rPr lang="en-GB" baseline="0" dirty="0" smtClean="0"/>
              <a:t> al </a:t>
            </a:r>
            <a:r>
              <a:rPr lang="en-GB" dirty="0" smtClean="0"/>
              <a:t> ref: http://epp.eurostat.ec.europa.eu/cache/ITY_OFFPUB/KS-SF-12-007/EN/KS-SF-12-007-EN.PDF</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UK: http://www.ons.gov.uk/ons/dcp171778_331565.pdf  </a:t>
            </a:r>
            <a:r>
              <a:rPr lang="en-GB" sz="1200" b="1" kern="1200" dirty="0" smtClean="0">
                <a:solidFill>
                  <a:schemeClr val="tx1"/>
                </a:solidFill>
                <a:effectLst/>
                <a:latin typeface="+mn-lt"/>
                <a:ea typeface="ヒラギノ角ゴ Pro W3" pitchFamily="84" charset="-128"/>
                <a:cs typeface="ヒラギノ角ゴ Pro W3" pitchFamily="84" charset="-128"/>
              </a:rPr>
              <a:t>(</a:t>
            </a:r>
            <a:r>
              <a:rPr lang="en-GB" sz="1200" u="sng" kern="1200" dirty="0" smtClean="0">
                <a:solidFill>
                  <a:schemeClr val="tx1"/>
                </a:solidFill>
                <a:effectLst/>
                <a:latin typeface="+mn-lt"/>
                <a:ea typeface="ヒラギノ角ゴ Pro W3" pitchFamily="84" charset="-128"/>
                <a:cs typeface="ヒラギノ角ゴ Pro W3" pitchFamily="84" charset="-128"/>
                <a:hlinkClick r:id="rId3"/>
              </a:rPr>
              <a:t>http://www.ons.gov.uk/ons/rel/vsob1/mortality-statistics--deaths-registered-in-england-and-wales--series-dr-/2012/sty-causes-of-death.html</a:t>
            </a:r>
            <a:r>
              <a:rPr lang="en-GB" sz="1200" b="1" kern="1200" dirty="0" smtClean="0">
                <a:solidFill>
                  <a:schemeClr val="tx1"/>
                </a:solidFill>
                <a:effectLst/>
                <a:latin typeface="+mn-lt"/>
                <a:ea typeface="ヒラギノ角ゴ Pro W3" pitchFamily="84" charset="-128"/>
                <a:cs typeface="ヒラギノ角ゴ Pro W3" pitchFamily="84" charset="-128"/>
              </a:rPr>
              <a:t>)</a:t>
            </a:r>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dirty="0" smtClean="0"/>
              <a:t>----------------</a:t>
            </a:r>
          </a:p>
          <a:p>
            <a:pPr lvl="0"/>
            <a:endParaRPr lang="en-GB" sz="1200" kern="1200" dirty="0" smtClean="0">
              <a:solidFill>
                <a:schemeClr val="tx1"/>
              </a:solidFill>
              <a:latin typeface="+mn-lt"/>
              <a:ea typeface="ヒラギノ角ゴ Pro W3" pitchFamily="84" charset="-128"/>
              <a:cs typeface="ヒラギノ角ゴ Pro W3" pitchFamily="84" charset="-128"/>
            </a:endParaRPr>
          </a:p>
          <a:p>
            <a:pPr lvl="0"/>
            <a:r>
              <a:rPr lang="en-GB" sz="1200" kern="1200" dirty="0" smtClean="0">
                <a:solidFill>
                  <a:schemeClr val="tx1"/>
                </a:solidFill>
                <a:latin typeface="+mn-lt"/>
                <a:ea typeface="ヒラギノ角ゴ Pro W3" pitchFamily="84" charset="-128"/>
                <a:cs typeface="ヒラギノ角ゴ Pro W3" pitchFamily="84" charset="-128"/>
              </a:rPr>
              <a:t>--------------------------------</a:t>
            </a:r>
          </a:p>
          <a:p>
            <a:pPr lvl="0"/>
            <a:r>
              <a:rPr lang="en-GB" sz="1200" kern="1200" dirty="0" smtClean="0">
                <a:solidFill>
                  <a:schemeClr val="tx1"/>
                </a:solidFill>
                <a:latin typeface="+mn-lt"/>
                <a:ea typeface="ヒラギノ角ゴ Pro W3" pitchFamily="84" charset="-128"/>
                <a:cs typeface="ヒラギノ角ゴ Pro W3" pitchFamily="84" charset="-128"/>
              </a:rPr>
              <a:t>Global </a:t>
            </a:r>
            <a:r>
              <a:rPr lang="en-GB" sz="1200" kern="1200" dirty="0" err="1" smtClean="0">
                <a:solidFill>
                  <a:schemeClr val="tx1"/>
                </a:solidFill>
                <a:latin typeface="+mn-lt"/>
                <a:ea typeface="ヒラギノ角ゴ Pro W3" pitchFamily="84" charset="-128"/>
                <a:cs typeface="ヒラギノ角ゴ Pro W3" pitchFamily="84" charset="-128"/>
              </a:rPr>
              <a:t>epi</a:t>
            </a:r>
            <a:r>
              <a:rPr lang="en-GB" sz="1200" kern="1200" dirty="0" smtClean="0">
                <a:solidFill>
                  <a:schemeClr val="tx1"/>
                </a:solidFill>
                <a:latin typeface="+mn-lt"/>
                <a:ea typeface="ヒラギノ角ゴ Pro W3" pitchFamily="84" charset="-128"/>
                <a:cs typeface="ヒラギノ角ゴ Pro W3" pitchFamily="84" charset="-128"/>
              </a:rPr>
              <a:t>: </a:t>
            </a:r>
            <a:r>
              <a:rPr lang="en-GB" dirty="0" smtClean="0"/>
              <a:t>Main causes of death in in both male and female aged 60 and over (1990 -2010:</a:t>
            </a:r>
            <a:endParaRPr lang="en-GB" sz="1200" kern="1200" dirty="0" smtClean="0">
              <a:solidFill>
                <a:schemeClr val="tx1"/>
              </a:solidFill>
              <a:latin typeface="+mn-lt"/>
              <a:ea typeface="ヒラギノ角ゴ Pro W3" pitchFamily="84" charset="-128"/>
              <a:cs typeface="ヒラギノ角ゴ Pro W3" pitchFamily="84" charset="-128"/>
            </a:endParaRPr>
          </a:p>
          <a:p>
            <a:pPr lvl="0"/>
            <a:r>
              <a:rPr lang="en-GB" sz="1200" kern="1200" dirty="0" smtClean="0">
                <a:solidFill>
                  <a:schemeClr val="tx1"/>
                </a:solidFill>
                <a:latin typeface="+mn-lt"/>
                <a:ea typeface="ヒラギノ角ゴ Pro W3" pitchFamily="84" charset="-128"/>
                <a:cs typeface="ヒラギノ角ゴ Pro W3" pitchFamily="84" charset="-128"/>
              </a:rPr>
              <a:t>Older people generally die of </a:t>
            </a:r>
            <a:r>
              <a:rPr lang="en-GB" sz="1200" kern="1200" dirty="0" err="1" smtClean="0">
                <a:solidFill>
                  <a:schemeClr val="tx1"/>
                </a:solidFill>
                <a:latin typeface="+mn-lt"/>
                <a:ea typeface="ヒラギノ角ゴ Pro W3" pitchFamily="84" charset="-128"/>
                <a:cs typeface="ヒラギノ角ゴ Pro W3" pitchFamily="84" charset="-128"/>
              </a:rPr>
              <a:t>noncommunicable</a:t>
            </a:r>
            <a:r>
              <a:rPr lang="en-GB" sz="1200" kern="1200" dirty="0" smtClean="0">
                <a:solidFill>
                  <a:schemeClr val="tx1"/>
                </a:solidFill>
                <a:latin typeface="+mn-lt"/>
                <a:ea typeface="ヒラギノ角ゴ Pro W3" pitchFamily="84" charset="-128"/>
                <a:cs typeface="ヒラギノ角ゴ Pro W3" pitchFamily="84" charset="-128"/>
              </a:rPr>
              <a:t> diseases such as heart disease, cancer and diabetes, rather than from infectious and parasitic diseases. In addition, older people often have several health problems at the same time, such as diabetes and heart disease.</a:t>
            </a:r>
          </a:p>
          <a:p>
            <a:pPr lvl="0"/>
            <a:r>
              <a:rPr lang="en-GB" sz="1200" kern="1200" dirty="0" smtClean="0">
                <a:solidFill>
                  <a:schemeClr val="tx1"/>
                </a:solidFill>
                <a:latin typeface="+mn-lt"/>
                <a:ea typeface="ヒラギノ角ゴ Pro W3" pitchFamily="84" charset="-128"/>
                <a:cs typeface="ヒラギノ角ゴ Pro W3" pitchFamily="84" charset="-128"/>
              </a:rPr>
              <a:t>The number of people living with disability is increasing due to population ageing and because of the greater risk of chronic health problems in older age. For example, about 65% of all people who are visually impaired are aged 50 and older, with this age group comprising about 20% of the world’s population. With an increasing elderly population in many countries, more people will be at risk of age-related visual impairment. </a:t>
            </a:r>
          </a:p>
          <a:p>
            <a:pPr lvl="0"/>
            <a:r>
              <a:rPr lang="en-GB" sz="1200" kern="1200" dirty="0" smtClean="0">
                <a:solidFill>
                  <a:schemeClr val="tx1"/>
                </a:solidFill>
                <a:latin typeface="+mn-lt"/>
                <a:ea typeface="ヒラギノ角ゴ Pro W3" pitchFamily="84" charset="-128"/>
                <a:cs typeface="ヒラギノ角ゴ Pro W3" pitchFamily="84" charset="-128"/>
              </a:rPr>
              <a:t>Globally, many older people are at risk of maltreatment. Around 4-6% of older people in developed countries have experienced some form of maltreatment at home. Abusive acts in institutions include physically restraining patients, depriving them of dignity (by for instance leaving them in soiled clothes) and intentionally providing insufficient care (such as allowing them to develop pressure sores). The maltreatment of older people can lead to serious physical injuries and long-term psychological consequences. </a:t>
            </a:r>
          </a:p>
          <a:p>
            <a:r>
              <a:rPr lang="en-GB" sz="1200" kern="1200" dirty="0" smtClean="0">
                <a:solidFill>
                  <a:schemeClr val="tx1"/>
                </a:solidFill>
                <a:latin typeface="+mn-lt"/>
                <a:ea typeface="ヒラギノ角ゴ Pro W3" pitchFamily="84" charset="-128"/>
                <a:cs typeface="ヒラギノ角ゴ Pro W3" pitchFamily="84" charset="-128"/>
              </a:rPr>
              <a:t>Worldwide, there will be a dramatic increase in the number of people with dementias such as Alzheimer’s disease, as people live longer. The risk of dementia rises sharply with age with an estimated 25- 30% of people aged 85 or older having some degree of cognitive decline. Older people with dementia in low- and middle-income countries generally do not have access to the affordable long-term care their condition may warrant. Often their families do not often have publicly funded support to help with care at home.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425598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187605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itchFamily="34" charset="0"/>
              </a:rPr>
              <a:t>Healthy, normally functioning older adults are at no greater risk for depression than younger adults. What seem to be age-related effects on depression are attributable to physical health problems and related disability.” Roberts et al http://www.ncbi.nlm.nih.gov/pubmed/9326820</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latin typeface="+mn-lt"/>
              </a:rPr>
              <a:t>Depression</a:t>
            </a:r>
            <a:r>
              <a:rPr lang="en-GB" sz="1200" dirty="0" smtClean="0">
                <a:latin typeface="+mn-lt"/>
              </a:rPr>
              <a:t> affects 1 in 5 older people</a:t>
            </a:r>
            <a:r>
              <a:rPr lang="en-GB" altLang="en-US" sz="1200" dirty="0" smtClean="0">
                <a:latin typeface="+mn-lt"/>
              </a:rPr>
              <a:t> living in the community and 2 in 5 living in care homes. </a:t>
            </a:r>
            <a:r>
              <a:rPr lang="en-GB" sz="1200" dirty="0" smtClean="0"/>
              <a:t>This in turn impacts on </a:t>
            </a:r>
            <a:r>
              <a:rPr lang="en-GB" sz="1200" b="1" dirty="0" smtClean="0"/>
              <a:t>economic circumstances </a:t>
            </a:r>
            <a:r>
              <a:rPr lang="en-GB" sz="1200" dirty="0" smtClean="0"/>
              <a:t>and on ability to participate in society. </a:t>
            </a:r>
            <a:endParaRPr lang="en-GB"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latin typeface="+mn-lt"/>
            </a:endParaRP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Calibri" pitchFamily="34" charset="0"/>
              </a:rPr>
              <a:t>(Adults In Later Life with Mental Health Problems, Mental Health Foundation quoting Psychiatry in the Elderly, 3rd edition, Oxford University Press, 2002)</a:t>
            </a:r>
          </a:p>
          <a:p>
            <a:endParaRPr lang="en-GB" dirty="0" smtClean="0"/>
          </a:p>
          <a:p>
            <a:r>
              <a:rPr lang="en-GB" dirty="0" smtClean="0"/>
              <a:t>http://www.mentalhealth.org.uk/content/assets/PDF/publications/fundamental_facts_2007.pdf?view=Standard</a:t>
            </a:r>
          </a:p>
          <a:p>
            <a:endParaRPr lang="en-GB" dirty="0" smtClean="0"/>
          </a:p>
          <a:p>
            <a:r>
              <a:rPr lang="en-GB" dirty="0" smtClean="0"/>
              <a:t>Office of deputy prime minister 2006</a:t>
            </a:r>
          </a:p>
          <a:p>
            <a:r>
              <a:rPr lang="en-GB" dirty="0" smtClean="0"/>
              <a:t>Third sector First 2005; Audit Commission 2004)</a:t>
            </a:r>
          </a:p>
          <a:p>
            <a:endParaRPr lang="en-GB" dirty="0" smtClean="0"/>
          </a:p>
          <a:p>
            <a:r>
              <a:rPr lang="en-GB" dirty="0" smtClean="0"/>
              <a:t>NICE draft guidance:</a:t>
            </a:r>
            <a:r>
              <a:rPr lang="en-GB" baseline="0" dirty="0" smtClean="0"/>
              <a:t> Occupational therapy and physical activity interventions to promote the mental wellbeing of older people in primary care and residential care, Oct 2008</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7497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Increased blood pressure alone accounted for 9·0% (7·5–10·5) and high body-mass index for 8·6% (7·4–9·8). These risk factors largely increase rates of cardiovascular diseases and cancers. However, the DALYs attributable to each of these risks cannot be simply added together, because some are mediated through each other— </a:t>
            </a:r>
            <a:r>
              <a:rPr lang="en-GB" sz="1200" kern="1200" dirty="0" err="1" smtClean="0">
                <a:solidFill>
                  <a:schemeClr val="tx1"/>
                </a:solidFill>
                <a:effectLst/>
                <a:latin typeface="+mn-lt"/>
                <a:ea typeface="ヒラギノ角ゴ Pro W3" pitchFamily="84" charset="-128"/>
                <a:cs typeface="ヒラギノ角ゴ Pro W3" pitchFamily="84" charset="-128"/>
              </a:rPr>
              <a:t>eg</a:t>
            </a:r>
            <a:r>
              <a:rPr lang="en-GB" sz="1200" kern="1200" dirty="0" smtClean="0">
                <a:solidFill>
                  <a:schemeClr val="tx1"/>
                </a:solidFill>
                <a:effectLst/>
                <a:latin typeface="+mn-lt"/>
                <a:ea typeface="ヒラギノ角ゴ Pro W3" pitchFamily="84" charset="-128"/>
                <a:cs typeface="ヒラギノ角ゴ Pro W3" pitchFamily="84" charset="-128"/>
              </a:rPr>
              <a:t>, fruit consumption has one of its primary effects through lowering blood pressure</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More individuals are living into the period of life when prevalence of chronic disabling conditions is high; the increase in life expectancy at birth is greater than the increase in HALE (table 1), meaning more years are lived with disability. </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Despite falling rates of tobacco-attributable burden for both men and women, the UK has a more advanced epidemic than most high-income nations; tobacco remains the leading risk factor in the UK in 2010.</a:t>
            </a:r>
          </a:p>
          <a:p>
            <a:endParaRPr lang="en-GB" dirty="0" smtClean="0"/>
          </a:p>
          <a:p>
            <a:r>
              <a:rPr lang="en-GB" sz="1200" kern="1200" dirty="0" smtClean="0">
                <a:solidFill>
                  <a:schemeClr val="tx1"/>
                </a:solidFill>
                <a:effectLst/>
                <a:latin typeface="+mn-lt"/>
                <a:ea typeface="ヒラギノ角ゴ Pro W3" pitchFamily="84" charset="-128"/>
                <a:cs typeface="ヒラギノ角ゴ Pro W3" pitchFamily="84" charset="-128"/>
              </a:rPr>
              <a:t>Higher incidence rates could be related to factors such as housing and social inequalities; higher case fatality rates in the UK compared with other nations theoretically could be a factor, because lower respiratory outcomes are sensitive to the quality of care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21773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389191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Health &amp; Social Care Act 2012 introduced wholesale system change across health and social care</a:t>
            </a:r>
          </a:p>
          <a:p>
            <a:endParaRPr lang="en-GB" dirty="0" smtClean="0"/>
          </a:p>
          <a:p>
            <a:r>
              <a:rPr lang="en-GB" dirty="0" smtClean="0"/>
              <a:t>Key developments included:</a:t>
            </a:r>
          </a:p>
          <a:p>
            <a:pPr marL="342900" lvl="0" indent="-342900">
              <a:buFont typeface="Arial" panose="020B0604020202020204" pitchFamily="34" charset="0"/>
              <a:buChar char="•"/>
            </a:pPr>
            <a:r>
              <a:rPr lang="en-GB" sz="2400" dirty="0" smtClean="0"/>
              <a:t>Refocusing on public health and prevention</a:t>
            </a:r>
          </a:p>
          <a:p>
            <a:pPr marL="342900" lvl="0" indent="-342900">
              <a:buFont typeface="Arial" panose="020B0604020202020204" pitchFamily="34" charset="0"/>
              <a:buChar char="•"/>
            </a:pPr>
            <a:r>
              <a:rPr lang="en-GB" sz="2400" dirty="0" smtClean="0"/>
              <a:t>Localism</a:t>
            </a:r>
          </a:p>
          <a:p>
            <a:pPr marL="342900" lvl="0" indent="-342900">
              <a:buFont typeface="Arial" panose="020B0604020202020204" pitchFamily="34" charset="0"/>
              <a:buChar char="•"/>
            </a:pPr>
            <a:r>
              <a:rPr lang="en-GB" sz="2400" dirty="0" smtClean="0"/>
              <a:t>Focusing on outcomes not targets</a:t>
            </a:r>
          </a:p>
          <a:p>
            <a:endParaRPr lang="en-GB" dirty="0" smtClean="0"/>
          </a:p>
          <a:p>
            <a:r>
              <a:rPr lang="en-GB" dirty="0" smtClean="0"/>
              <a:t>Added value of PHE:</a:t>
            </a:r>
          </a:p>
          <a:p>
            <a:endParaRPr lang="en-GB" dirty="0" smtClean="0"/>
          </a:p>
          <a:p>
            <a:pPr eaLnBrk="1" hangingPunct="1">
              <a:spcBef>
                <a:spcPts val="0"/>
              </a:spcBef>
              <a:tabLst>
                <a:tab pos="0" algn="l"/>
              </a:tabLst>
            </a:pPr>
            <a:r>
              <a:rPr lang="en-GB" sz="1400" b="1" dirty="0" smtClean="0">
                <a:solidFill>
                  <a:srgbClr val="00AE9E"/>
                </a:solidFill>
              </a:rPr>
              <a:t>System Leadership: </a:t>
            </a:r>
            <a:r>
              <a:rPr lang="en-GB" sz="1200" dirty="0" smtClean="0"/>
              <a:t>Work transparently, provide government, local government, the NHS, MPs, industry, public health professionals and the public with evidence-based professional, scientific and delivery expertise and advice</a:t>
            </a:r>
            <a:br>
              <a:rPr lang="en-GB" sz="1200" dirty="0" smtClean="0"/>
            </a:br>
            <a:endParaRPr lang="en-GB" sz="1200" dirty="0" smtClean="0"/>
          </a:p>
          <a:p>
            <a:pPr eaLnBrk="1" hangingPunct="1">
              <a:spcBef>
                <a:spcPts val="0"/>
              </a:spcBef>
              <a:tabLst>
                <a:tab pos="0" algn="l"/>
              </a:tabLst>
            </a:pPr>
            <a:r>
              <a:rPr lang="en-GB" sz="1400" b="1" dirty="0" smtClean="0">
                <a:solidFill>
                  <a:srgbClr val="00AE9E"/>
                </a:solidFill>
              </a:rPr>
              <a:t>Protection: </a:t>
            </a:r>
            <a:r>
              <a:rPr lang="en-GB" sz="1200" dirty="0" smtClean="0"/>
              <a:t>Ensure there are effective national and local arrangements for preparing, planning and responding to health protection concerns and emergencies, including the future impact of climate change</a:t>
            </a:r>
            <a:br>
              <a:rPr lang="en-GB" sz="1200" dirty="0" smtClean="0"/>
            </a:br>
            <a:endParaRPr lang="en-GB" sz="1200" dirty="0" smtClean="0"/>
          </a:p>
          <a:p>
            <a:pPr eaLnBrk="1" hangingPunct="1">
              <a:spcBef>
                <a:spcPts val="0"/>
              </a:spcBef>
              <a:tabLst>
                <a:tab pos="0" algn="l"/>
              </a:tabLst>
            </a:pPr>
            <a:r>
              <a:rPr lang="en-GB" sz="1400" b="1" dirty="0" smtClean="0">
                <a:solidFill>
                  <a:srgbClr val="00AE9E"/>
                </a:solidFill>
              </a:rPr>
              <a:t>Local Support: </a:t>
            </a:r>
            <a:r>
              <a:rPr lang="en-GB" sz="1200" dirty="0" smtClean="0"/>
              <a:t>Support local authorities and clinical commissioning groups by providing evidence and knowledge on local health needs, alongside practical and professional advice on what to do to improve health</a:t>
            </a:r>
          </a:p>
          <a:p>
            <a:endParaRPr lang="en-GB" dirty="0"/>
          </a:p>
        </p:txBody>
      </p:sp>
      <p:sp>
        <p:nvSpPr>
          <p:cNvPr id="4" name="Slide Number Placeholder 3"/>
          <p:cNvSpPr>
            <a:spLocks noGrp="1"/>
          </p:cNvSpPr>
          <p:nvPr>
            <p:ph type="sldNum" sz="quarter" idx="10"/>
          </p:nvPr>
        </p:nvSpPr>
        <p:spPr/>
        <p:txBody>
          <a:bodyPr/>
          <a:lstStyle/>
          <a:p>
            <a:pPr>
              <a:defRPr/>
            </a:pPr>
            <a:fld id="{19DA5AEC-67B2-4FEF-AC3C-BC2999188CB5}"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93952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121773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This conceptual framework</a:t>
            </a:r>
            <a:r>
              <a:rPr lang="en-GB" baseline="0" dirty="0" smtClean="0"/>
              <a:t> will form the basis of the framework and its development.</a:t>
            </a:r>
          </a:p>
          <a:p>
            <a:endParaRPr lang="en-GB" baseline="0" dirty="0" smtClean="0"/>
          </a:p>
          <a:p>
            <a:r>
              <a:rPr lang="en-GB" baseline="0" dirty="0" smtClean="0"/>
              <a:t>Essentially life stages overlaid with settings.</a:t>
            </a:r>
          </a:p>
          <a:p>
            <a:endParaRPr lang="en-GB" baseline="0" dirty="0" smtClean="0"/>
          </a:p>
          <a:p>
            <a:r>
              <a:rPr lang="en-GB" baseline="0" dirty="0" smtClean="0"/>
              <a:t>It attempts to encapsulate current thinking, including:</a:t>
            </a:r>
          </a:p>
          <a:p>
            <a:pPr marL="169513" indent="-169513">
              <a:buFont typeface="Arial" panose="020B0604020202020204" pitchFamily="34" charset="0"/>
              <a:buChar char="•"/>
            </a:pPr>
            <a:r>
              <a:rPr lang="en-GB" baseline="0" dirty="0" smtClean="0"/>
              <a:t>Need to focus on individuals and communities and how people live their lives – therefore need for cross-sector thinking and action</a:t>
            </a:r>
          </a:p>
          <a:p>
            <a:pPr marL="169513" indent="-169513">
              <a:buFont typeface="Arial" panose="020B0604020202020204" pitchFamily="34" charset="0"/>
              <a:buChar char="•"/>
            </a:pPr>
            <a:r>
              <a:rPr lang="en-GB" baseline="0" dirty="0" smtClean="0"/>
              <a:t>Importance of looking across the life course (from Marmot)</a:t>
            </a:r>
          </a:p>
          <a:p>
            <a:pPr marL="169513" indent="-169513">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237692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who.int/ageing/age_friendly_cities_network/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2736304"/>
          </a:xfrm>
        </p:spPr>
        <p:txBody>
          <a:bodyPr/>
          <a:lstStyle/>
          <a:p>
            <a:r>
              <a:rPr lang="en-GB" dirty="0" smtClean="0"/>
              <a:t>An ageing population : a public health approach to challenges and opportunities for local government </a:t>
            </a:r>
            <a:endParaRPr lang="en-GB" dirty="0"/>
          </a:p>
        </p:txBody>
      </p:sp>
      <p:sp>
        <p:nvSpPr>
          <p:cNvPr id="3" name="Subtitle 2"/>
          <p:cNvSpPr>
            <a:spLocks noGrp="1"/>
          </p:cNvSpPr>
          <p:nvPr>
            <p:ph type="subTitle" idx="1"/>
          </p:nvPr>
        </p:nvSpPr>
        <p:spPr/>
        <p:txBody>
          <a:bodyPr/>
          <a:lstStyle/>
          <a:p>
            <a:r>
              <a:rPr lang="en-GB" dirty="0" smtClean="0"/>
              <a:t>Elaine Rashbrook, FFPH, MSc, National Lead for Older People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73" y="476672"/>
            <a:ext cx="6851104" cy="720080"/>
          </a:xfrm>
        </p:spPr>
        <p:txBody>
          <a:bodyPr>
            <a:noAutofit/>
          </a:bodyPr>
          <a:lstStyle/>
          <a:p>
            <a:pPr algn="l"/>
            <a:r>
              <a:rPr lang="en-GB" sz="3600" dirty="0" smtClean="0"/>
              <a:t>Life course Conceptual Model</a:t>
            </a:r>
            <a:endParaRPr lang="en-GB" sz="3600" dirty="0"/>
          </a:p>
        </p:txBody>
      </p:sp>
      <p:sp>
        <p:nvSpPr>
          <p:cNvPr id="3" name="Content Placeholder 2"/>
          <p:cNvSpPr>
            <a:spLocks noGrp="1"/>
          </p:cNvSpPr>
          <p:nvPr>
            <p:ph idx="1"/>
          </p:nvPr>
        </p:nvSpPr>
        <p:spPr>
          <a:xfrm>
            <a:off x="457200" y="1916832"/>
            <a:ext cx="8435280" cy="4680520"/>
          </a:xfrm>
        </p:spPr>
        <p:txBody>
          <a:bodyPr>
            <a:noAutofit/>
          </a:bodyPr>
          <a:lstStyle/>
          <a:p>
            <a:pPr marL="0" lvl="1" indent="0">
              <a:spcBef>
                <a:spcPts val="0"/>
              </a:spcBef>
            </a:pPr>
            <a:endParaRPr lang="en-GB" sz="2000" dirty="0" smtClean="0">
              <a:ea typeface="ＭＳ Ｐゴシック" pitchFamily="34" charset="-128"/>
              <a:cs typeface="Arial" panose="020B0604020202020204" pitchFamily="34" charset="0"/>
            </a:endParaRPr>
          </a:p>
          <a:p>
            <a:pPr marL="342900" lvl="1" indent="-342900">
              <a:spcBef>
                <a:spcPts val="0"/>
              </a:spcBef>
              <a:buFont typeface="Arial" pitchFamily="34" charset="0"/>
              <a:buChar char="•"/>
            </a:pPr>
            <a:endParaRPr lang="en-GB" sz="2000" dirty="0">
              <a:latin typeface="Arial" panose="020B0604020202020204" pitchFamily="34" charset="0"/>
              <a:ea typeface="ＭＳ Ｐゴシック" pitchFamily="34" charset="-128"/>
              <a:cs typeface="Arial" panose="020B0604020202020204" pitchFamily="34" charset="0"/>
            </a:endParaRPr>
          </a:p>
          <a:p>
            <a:pPr marL="0" indent="0">
              <a:spcBef>
                <a:spcPts val="0"/>
              </a:spcBef>
            </a:pPr>
            <a:endParaRPr lang="en-GB" sz="2000" dirty="0">
              <a:latin typeface="Arial" panose="020B0604020202020204" pitchFamily="34" charset="0"/>
              <a:ea typeface="ＭＳ Ｐゴシック" pitchFamily="34" charset="-128"/>
              <a:cs typeface="Arial" panose="020B0604020202020204" pitchFamily="34" charset="0"/>
            </a:endParaRPr>
          </a:p>
          <a:p>
            <a:pPr marL="0" indent="0">
              <a:spcBef>
                <a:spcPts val="0"/>
              </a:spcBef>
            </a:pPr>
            <a:endParaRPr lang="en-GB" sz="2000" dirty="0">
              <a:latin typeface="Arial" panose="020B0604020202020204" pitchFamily="34" charset="0"/>
              <a:ea typeface="ＭＳ Ｐゴシック" pitchFamily="34" charset="-128"/>
              <a:cs typeface="Arial" panose="020B0604020202020204" pitchFamily="34" charset="0"/>
            </a:endParaRPr>
          </a:p>
          <a:p>
            <a:pPr marL="0" indent="0">
              <a:spcBef>
                <a:spcPts val="0"/>
              </a:spcBef>
            </a:pPr>
            <a:endParaRPr lang="en-GB" sz="2000"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48390872"/>
              </p:ext>
            </p:extLst>
          </p:nvPr>
        </p:nvGraphicFramePr>
        <p:xfrm>
          <a:off x="323534" y="1397000"/>
          <a:ext cx="8496944"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1259638" y="3573017"/>
            <a:ext cx="3168352" cy="657639"/>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1763688" y="3676962"/>
            <a:ext cx="2088232" cy="400110"/>
          </a:xfrm>
          <a:prstGeom prst="rect">
            <a:avLst/>
          </a:prstGeom>
          <a:noFill/>
        </p:spPr>
        <p:txBody>
          <a:bodyPr wrap="square" rtlCol="0">
            <a:spAutoFit/>
          </a:bodyPr>
          <a:lstStyle/>
          <a:p>
            <a:pPr algn="ctr"/>
            <a:r>
              <a:rPr lang="en-GB" sz="2000" dirty="0" smtClean="0">
                <a:solidFill>
                  <a:prstClr val="black"/>
                </a:solidFill>
              </a:rPr>
              <a:t>Schools</a:t>
            </a:r>
            <a:endParaRPr lang="en-GB" sz="2000" dirty="0">
              <a:solidFill>
                <a:prstClr val="black"/>
              </a:solidFill>
            </a:endParaRPr>
          </a:p>
        </p:txBody>
      </p:sp>
      <p:sp>
        <p:nvSpPr>
          <p:cNvPr id="7" name="TextBox 6"/>
          <p:cNvSpPr txBox="1"/>
          <p:nvPr/>
        </p:nvSpPr>
        <p:spPr>
          <a:xfrm>
            <a:off x="1135630" y="5059628"/>
            <a:ext cx="6624736" cy="400110"/>
          </a:xfrm>
          <a:prstGeom prst="rect">
            <a:avLst/>
          </a:prstGeom>
          <a:noFill/>
        </p:spPr>
        <p:txBody>
          <a:bodyPr wrap="square" rtlCol="0">
            <a:spAutoFit/>
          </a:bodyPr>
          <a:lstStyle/>
          <a:p>
            <a:pPr algn="ctr"/>
            <a:r>
              <a:rPr lang="en-GB" sz="2000" dirty="0" smtClean="0">
                <a:solidFill>
                  <a:prstClr val="black"/>
                </a:solidFill>
              </a:rPr>
              <a:t>Outdoor spaces</a:t>
            </a:r>
            <a:endParaRPr lang="en-GB" sz="2000" dirty="0">
              <a:solidFill>
                <a:prstClr val="black"/>
              </a:solidFill>
            </a:endParaRPr>
          </a:p>
        </p:txBody>
      </p:sp>
      <p:sp>
        <p:nvSpPr>
          <p:cNvPr id="8" name="Left-Right Arrow 7"/>
          <p:cNvSpPr/>
          <p:nvPr/>
        </p:nvSpPr>
        <p:spPr>
          <a:xfrm>
            <a:off x="4716022" y="3573024"/>
            <a:ext cx="3168352" cy="709873"/>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5256082" y="3717032"/>
            <a:ext cx="2088232" cy="400110"/>
          </a:xfrm>
          <a:prstGeom prst="rect">
            <a:avLst/>
          </a:prstGeom>
          <a:noFill/>
        </p:spPr>
        <p:txBody>
          <a:bodyPr wrap="square" rtlCol="0">
            <a:spAutoFit/>
          </a:bodyPr>
          <a:lstStyle/>
          <a:p>
            <a:pPr algn="ctr"/>
            <a:r>
              <a:rPr lang="en-GB" sz="2000" dirty="0" smtClean="0">
                <a:solidFill>
                  <a:prstClr val="black"/>
                </a:solidFill>
              </a:rPr>
              <a:t>Workplaces</a:t>
            </a:r>
            <a:endParaRPr lang="en-GB" sz="2000" dirty="0">
              <a:solidFill>
                <a:prstClr val="black"/>
              </a:solidFill>
            </a:endParaRPr>
          </a:p>
        </p:txBody>
      </p:sp>
      <p:sp>
        <p:nvSpPr>
          <p:cNvPr id="10" name="Left-Right Arrow 9"/>
          <p:cNvSpPr/>
          <p:nvPr/>
        </p:nvSpPr>
        <p:spPr>
          <a:xfrm>
            <a:off x="807422" y="6165322"/>
            <a:ext cx="7817188" cy="585639"/>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 name="TextBox 10"/>
          <p:cNvSpPr txBox="1"/>
          <p:nvPr/>
        </p:nvSpPr>
        <p:spPr>
          <a:xfrm>
            <a:off x="1320310" y="6236750"/>
            <a:ext cx="6624736" cy="400110"/>
          </a:xfrm>
          <a:prstGeom prst="rect">
            <a:avLst/>
          </a:prstGeom>
          <a:noFill/>
        </p:spPr>
        <p:txBody>
          <a:bodyPr wrap="square" rtlCol="0">
            <a:spAutoFit/>
          </a:bodyPr>
          <a:lstStyle/>
          <a:p>
            <a:pPr algn="ctr"/>
            <a:r>
              <a:rPr lang="en-GB" sz="2000" dirty="0" smtClean="0">
                <a:solidFill>
                  <a:prstClr val="black"/>
                </a:solidFill>
              </a:rPr>
              <a:t>Built environment  and transport</a:t>
            </a:r>
            <a:endParaRPr lang="en-GB" sz="2000" dirty="0">
              <a:solidFill>
                <a:prstClr val="black"/>
              </a:solidFill>
            </a:endParaRPr>
          </a:p>
        </p:txBody>
      </p:sp>
      <p:sp>
        <p:nvSpPr>
          <p:cNvPr id="14" name="Left-Right Arrow 13"/>
          <p:cNvSpPr/>
          <p:nvPr/>
        </p:nvSpPr>
        <p:spPr>
          <a:xfrm>
            <a:off x="827584" y="5589240"/>
            <a:ext cx="7817188" cy="504056"/>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1288030" y="5631658"/>
            <a:ext cx="6624736" cy="400110"/>
          </a:xfrm>
          <a:prstGeom prst="rect">
            <a:avLst/>
          </a:prstGeom>
          <a:noFill/>
        </p:spPr>
        <p:txBody>
          <a:bodyPr wrap="square" rtlCol="0">
            <a:spAutoFit/>
          </a:bodyPr>
          <a:lstStyle/>
          <a:p>
            <a:pPr algn="ctr"/>
            <a:r>
              <a:rPr lang="en-GB" sz="2000" dirty="0" smtClean="0">
                <a:solidFill>
                  <a:prstClr val="black"/>
                </a:solidFill>
              </a:rPr>
              <a:t>Health and social care services</a:t>
            </a:r>
            <a:endParaRPr lang="en-GB" sz="2000" dirty="0">
              <a:solidFill>
                <a:prstClr val="black"/>
              </a:solidFill>
            </a:endParaRPr>
          </a:p>
        </p:txBody>
      </p:sp>
    </p:spTree>
    <p:extLst>
      <p:ext uri="{BB962C8B-B14F-4D97-AF65-F5344CB8AC3E}">
        <p14:creationId xmlns:p14="http://schemas.microsoft.com/office/powerpoint/2010/main" val="403801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Presentation title - edit in Header and Footer</a:t>
            </a:r>
            <a:endParaRPr lang="en-US" dirty="0"/>
          </a:p>
        </p:txBody>
      </p:sp>
      <p:sp>
        <p:nvSpPr>
          <p:cNvPr id="6" name="Title 1"/>
          <p:cNvSpPr>
            <a:spLocks noGrp="1"/>
          </p:cNvSpPr>
          <p:nvPr>
            <p:ph type="title"/>
          </p:nvPr>
        </p:nvSpPr>
        <p:spPr>
          <a:xfrm>
            <a:off x="492829" y="188640"/>
            <a:ext cx="8028000" cy="648072"/>
          </a:xfrm>
        </p:spPr>
        <p:txBody>
          <a:bodyPr>
            <a:noAutofit/>
          </a:bodyPr>
          <a:lstStyle/>
          <a:p>
            <a:r>
              <a:rPr lang="en-GB" sz="2800" dirty="0" smtClean="0"/>
              <a:t>Healthy People, Healthy Places, Healthy Communities</a:t>
            </a:r>
            <a:endParaRPr lang="en-GB" sz="2800" dirty="0"/>
          </a:p>
        </p:txBody>
      </p:sp>
      <p:sp>
        <p:nvSpPr>
          <p:cNvPr id="7" name="TextBox 6"/>
          <p:cNvSpPr txBox="1"/>
          <p:nvPr/>
        </p:nvSpPr>
        <p:spPr>
          <a:xfrm>
            <a:off x="242662" y="752952"/>
            <a:ext cx="4525274" cy="1877437"/>
          </a:xfrm>
          <a:prstGeom prst="rect">
            <a:avLst/>
          </a:prstGeom>
          <a:noFill/>
        </p:spPr>
        <p:txBody>
          <a:bodyPr wrap="square" rtlCol="0">
            <a:spAutoFit/>
          </a:bodyPr>
          <a:lstStyle/>
          <a:p>
            <a:r>
              <a:rPr lang="en-US" sz="1400" dirty="0" smtClean="0"/>
              <a:t>People</a:t>
            </a:r>
            <a:r>
              <a:rPr lang="en-US" sz="1400" dirty="0"/>
              <a:t>, places and </a:t>
            </a:r>
            <a:r>
              <a:rPr lang="en-US" sz="1400" dirty="0" smtClean="0"/>
              <a:t>communities </a:t>
            </a:r>
            <a:r>
              <a:rPr lang="en-US" sz="1400" dirty="0"/>
              <a:t>are key to </a:t>
            </a:r>
            <a:r>
              <a:rPr lang="en-US" sz="1400" dirty="0" smtClean="0"/>
              <a:t>framing our efforts </a:t>
            </a:r>
            <a:r>
              <a:rPr lang="en-US" sz="1400" dirty="0"/>
              <a:t>in the way that people think about the structure of their lives: their own choices and </a:t>
            </a:r>
            <a:r>
              <a:rPr lang="en-US" sz="1400" dirty="0" err="1"/>
              <a:t>behaviours</a:t>
            </a:r>
            <a:r>
              <a:rPr lang="en-US" sz="1400" dirty="0"/>
              <a:t> as individuals, and the importance of their environments and of their communities. </a:t>
            </a:r>
            <a:endParaRPr lang="en-US" sz="1400" dirty="0" smtClean="0"/>
          </a:p>
          <a:p>
            <a:endParaRPr lang="en-US" sz="1200" dirty="0" smtClean="0"/>
          </a:p>
          <a:p>
            <a:endParaRPr lang="en-US" sz="1200" dirty="0"/>
          </a:p>
          <a:p>
            <a:endParaRPr lang="en-US" sz="1100" dirty="0"/>
          </a:p>
          <a:p>
            <a:endParaRPr lang="en-GB" sz="1100" dirty="0" smtClean="0"/>
          </a:p>
        </p:txBody>
      </p:sp>
      <p:grpSp>
        <p:nvGrpSpPr>
          <p:cNvPr id="8" name="Group 7"/>
          <p:cNvGrpSpPr/>
          <p:nvPr/>
        </p:nvGrpSpPr>
        <p:grpSpPr>
          <a:xfrm>
            <a:off x="4687447" y="641085"/>
            <a:ext cx="4700480" cy="2491798"/>
            <a:chOff x="2410825" y="1717676"/>
            <a:chExt cx="4700480" cy="2491798"/>
          </a:xfrm>
        </p:grpSpPr>
        <p:grpSp>
          <p:nvGrpSpPr>
            <p:cNvPr id="9" name="Group 8"/>
            <p:cNvGrpSpPr/>
            <p:nvPr/>
          </p:nvGrpSpPr>
          <p:grpSpPr>
            <a:xfrm>
              <a:off x="2410825" y="1717676"/>
              <a:ext cx="4438939" cy="2491798"/>
              <a:chOff x="2410825" y="1717676"/>
              <a:chExt cx="4438939" cy="2491798"/>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420888"/>
                <a:ext cx="1781175"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oon 11"/>
              <p:cNvSpPr/>
              <p:nvPr/>
            </p:nvSpPr>
            <p:spPr>
              <a:xfrm rot="5400000">
                <a:off x="3572321" y="1421210"/>
                <a:ext cx="1711326" cy="2304257"/>
              </a:xfrm>
              <a:prstGeom prst="moon">
                <a:avLst>
                  <a:gd name="adj" fmla="val 42274"/>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solidFill>
                      <a:srgbClr val="7030A0"/>
                    </a:solidFill>
                  </a:rPr>
                  <a:t>Healthy People, Places and Communities</a:t>
                </a:r>
                <a:endParaRPr lang="en-GB" sz="1200" b="1" dirty="0">
                  <a:solidFill>
                    <a:srgbClr val="7030A0"/>
                  </a:solidFill>
                </a:endParaRPr>
              </a:p>
            </p:txBody>
          </p:sp>
          <p:sp>
            <p:nvSpPr>
              <p:cNvPr id="13" name="TextBox 84"/>
              <p:cNvSpPr txBox="1"/>
              <p:nvPr/>
            </p:nvSpPr>
            <p:spPr>
              <a:xfrm>
                <a:off x="5345063" y="3013819"/>
                <a:ext cx="131516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Alcohol misuse</a:t>
                </a:r>
                <a:endParaRPr lang="en-GB" sz="1000" dirty="0"/>
              </a:p>
            </p:txBody>
          </p:sp>
          <p:sp>
            <p:nvSpPr>
              <p:cNvPr id="14" name="TextBox 85"/>
              <p:cNvSpPr txBox="1"/>
              <p:nvPr/>
            </p:nvSpPr>
            <p:spPr>
              <a:xfrm>
                <a:off x="2483768" y="3013819"/>
                <a:ext cx="936104"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Dementia</a:t>
                </a:r>
                <a:endParaRPr lang="en-GB" sz="1000" dirty="0"/>
              </a:p>
            </p:txBody>
          </p:sp>
          <p:sp>
            <p:nvSpPr>
              <p:cNvPr id="15" name="TextBox 86"/>
              <p:cNvSpPr txBox="1"/>
              <p:nvPr/>
            </p:nvSpPr>
            <p:spPr>
              <a:xfrm>
                <a:off x="2711426" y="3960434"/>
                <a:ext cx="12241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Drug dependence</a:t>
                </a:r>
                <a:endParaRPr lang="en-GB" sz="1000" dirty="0"/>
              </a:p>
            </p:txBody>
          </p:sp>
          <p:sp>
            <p:nvSpPr>
              <p:cNvPr id="16" name="TextBox 87"/>
              <p:cNvSpPr txBox="1"/>
              <p:nvPr/>
            </p:nvSpPr>
            <p:spPr>
              <a:xfrm>
                <a:off x="5647178" y="3868923"/>
                <a:ext cx="113310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HIV</a:t>
                </a:r>
                <a:endParaRPr lang="en-GB" sz="1000" dirty="0"/>
              </a:p>
            </p:txBody>
          </p:sp>
          <p:sp>
            <p:nvSpPr>
              <p:cNvPr id="17" name="TextBox 88"/>
              <p:cNvSpPr txBox="1"/>
              <p:nvPr/>
            </p:nvSpPr>
            <p:spPr>
              <a:xfrm>
                <a:off x="3774968" y="3963253"/>
                <a:ext cx="187221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Sexual and reproductive health</a:t>
                </a:r>
                <a:endParaRPr lang="en-GB" sz="1000" dirty="0"/>
              </a:p>
            </p:txBody>
          </p:sp>
          <p:sp>
            <p:nvSpPr>
              <p:cNvPr id="18" name="TextBox 89"/>
              <p:cNvSpPr txBox="1"/>
              <p:nvPr/>
            </p:nvSpPr>
            <p:spPr>
              <a:xfrm>
                <a:off x="2410825" y="2444901"/>
                <a:ext cx="18722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Mental health and well being</a:t>
                </a:r>
                <a:endParaRPr lang="en-GB" sz="1000" dirty="0"/>
              </a:p>
            </p:txBody>
          </p:sp>
          <p:sp>
            <p:nvSpPr>
              <p:cNvPr id="19" name="TextBox 90"/>
              <p:cNvSpPr txBox="1"/>
              <p:nvPr/>
            </p:nvSpPr>
            <p:spPr>
              <a:xfrm>
                <a:off x="4886524" y="2420888"/>
                <a:ext cx="138717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Obesity</a:t>
                </a:r>
                <a:endParaRPr lang="en-GB" sz="1000" dirty="0"/>
              </a:p>
            </p:txBody>
          </p:sp>
          <p:sp>
            <p:nvSpPr>
              <p:cNvPr id="20" name="TextBox 91"/>
              <p:cNvSpPr txBox="1"/>
              <p:nvPr/>
            </p:nvSpPr>
            <p:spPr>
              <a:xfrm>
                <a:off x="5409604" y="3573488"/>
                <a:ext cx="144016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Blood pressure</a:t>
                </a:r>
                <a:endParaRPr lang="en-GB" sz="1000" dirty="0"/>
              </a:p>
            </p:txBody>
          </p:sp>
          <p:sp>
            <p:nvSpPr>
              <p:cNvPr id="21" name="TextBox 92"/>
              <p:cNvSpPr txBox="1"/>
              <p:nvPr/>
            </p:nvSpPr>
            <p:spPr>
              <a:xfrm>
                <a:off x="2698858" y="2767598"/>
                <a:ext cx="100811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Smoking</a:t>
                </a:r>
                <a:endParaRPr lang="en-GB" sz="1000" dirty="0"/>
              </a:p>
            </p:txBody>
          </p:sp>
          <p:sp>
            <p:nvSpPr>
              <p:cNvPr id="22" name="TextBox 93"/>
              <p:cNvSpPr txBox="1"/>
              <p:nvPr/>
            </p:nvSpPr>
            <p:spPr>
              <a:xfrm>
                <a:off x="2410825" y="3593921"/>
                <a:ext cx="158417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NHS </a:t>
                </a:r>
                <a:r>
                  <a:rPr lang="en-GB" sz="1000" dirty="0" err="1" smtClean="0"/>
                  <a:t>healthchecks</a:t>
                </a:r>
                <a:endParaRPr lang="en-GB" sz="1000" dirty="0"/>
              </a:p>
            </p:txBody>
          </p:sp>
          <p:sp>
            <p:nvSpPr>
              <p:cNvPr id="23" name="TextBox 94"/>
              <p:cNvSpPr txBox="1"/>
              <p:nvPr/>
            </p:nvSpPr>
            <p:spPr>
              <a:xfrm>
                <a:off x="5580112" y="3305891"/>
                <a:ext cx="108011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Physical Activity</a:t>
                </a:r>
                <a:endParaRPr lang="en-GB" sz="1000" dirty="0"/>
              </a:p>
            </p:txBody>
          </p:sp>
          <p:sp>
            <p:nvSpPr>
              <p:cNvPr id="24" name="TextBox 95"/>
              <p:cNvSpPr txBox="1"/>
              <p:nvPr/>
            </p:nvSpPr>
            <p:spPr>
              <a:xfrm>
                <a:off x="2878877" y="3260040"/>
                <a:ext cx="64807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Diet</a:t>
                </a:r>
                <a:endParaRPr lang="en-GB" sz="1000" dirty="0"/>
              </a:p>
            </p:txBody>
          </p:sp>
          <p:sp>
            <p:nvSpPr>
              <p:cNvPr id="25" name="TextBox 96"/>
              <p:cNvSpPr txBox="1"/>
              <p:nvPr/>
            </p:nvSpPr>
            <p:spPr>
              <a:xfrm>
                <a:off x="3774969" y="3629371"/>
                <a:ext cx="187220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Children and </a:t>
                </a:r>
                <a:r>
                  <a:rPr lang="en-GB" sz="1000" dirty="0"/>
                  <a:t>y</a:t>
                </a:r>
                <a:r>
                  <a:rPr lang="en-GB" sz="1000" dirty="0" smtClean="0"/>
                  <a:t>oung people</a:t>
                </a:r>
                <a:endParaRPr lang="en-GB" sz="1000" dirty="0"/>
              </a:p>
            </p:txBody>
          </p:sp>
        </p:grpSp>
        <p:sp>
          <p:nvSpPr>
            <p:cNvPr id="10" name="TextBox 81"/>
            <p:cNvSpPr txBox="1"/>
            <p:nvPr/>
          </p:nvSpPr>
          <p:spPr>
            <a:xfrm>
              <a:off x="5148064" y="2708920"/>
              <a:ext cx="196324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Health and Work</a:t>
              </a:r>
              <a:endParaRPr lang="en-GB" sz="1000" dirty="0"/>
            </a:p>
          </p:txBody>
        </p:sp>
      </p:grpSp>
      <p:sp>
        <p:nvSpPr>
          <p:cNvPr id="26" name="Rounded Rectangle 25"/>
          <p:cNvSpPr/>
          <p:nvPr/>
        </p:nvSpPr>
        <p:spPr>
          <a:xfrm>
            <a:off x="242662" y="2060338"/>
            <a:ext cx="2745163" cy="2888710"/>
          </a:xfrm>
          <a:prstGeom prst="round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lumMod val="75000"/>
                  </a:schemeClr>
                </a:solidFill>
              </a:rPr>
              <a:t>Healthy People</a:t>
            </a:r>
          </a:p>
          <a:p>
            <a:pPr algn="ctr"/>
            <a:r>
              <a:rPr lang="en-US" sz="1400" dirty="0" smtClean="0">
                <a:solidFill>
                  <a:schemeClr val="accent1">
                    <a:lumMod val="75000"/>
                  </a:schemeClr>
                </a:solidFill>
              </a:rPr>
              <a:t>We </a:t>
            </a:r>
            <a:r>
              <a:rPr lang="en-US" sz="1400" dirty="0">
                <a:solidFill>
                  <a:schemeClr val="accent1">
                    <a:lumMod val="75000"/>
                  </a:schemeClr>
                </a:solidFill>
              </a:rPr>
              <a:t>are not passive bystanders in the creation of our health. Our chances of good health are very largely shaped by the lifestyles we lead. But our lifestyles are, in turn, heavily shaped by the context and circumstances of our lives</a:t>
            </a:r>
            <a:r>
              <a:rPr lang="en-US" sz="1400" dirty="0" smtClean="0">
                <a:solidFill>
                  <a:schemeClr val="accent1">
                    <a:lumMod val="75000"/>
                  </a:schemeClr>
                </a:solidFill>
              </a:rPr>
              <a:t>.</a:t>
            </a:r>
            <a:endParaRPr lang="en-US" sz="1400" dirty="0">
              <a:solidFill>
                <a:schemeClr val="accent1">
                  <a:lumMod val="75000"/>
                </a:schemeClr>
              </a:solidFill>
            </a:endParaRPr>
          </a:p>
        </p:txBody>
      </p:sp>
      <p:sp>
        <p:nvSpPr>
          <p:cNvPr id="27" name="Rounded Rectangle 26"/>
          <p:cNvSpPr/>
          <p:nvPr/>
        </p:nvSpPr>
        <p:spPr>
          <a:xfrm>
            <a:off x="3086805" y="3132883"/>
            <a:ext cx="2160095" cy="2888710"/>
          </a:xfrm>
          <a:prstGeom prst="round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accent1">
                    <a:lumMod val="75000"/>
                  </a:schemeClr>
                </a:solidFill>
              </a:rPr>
              <a:t>Healthy Places</a:t>
            </a:r>
          </a:p>
          <a:p>
            <a:pPr algn="ctr"/>
            <a:r>
              <a:rPr lang="en-US" sz="1400" dirty="0">
                <a:solidFill>
                  <a:schemeClr val="accent1">
                    <a:lumMod val="75000"/>
                  </a:schemeClr>
                </a:solidFill>
              </a:rPr>
              <a:t>Healthy people need healthy environments. </a:t>
            </a:r>
            <a:r>
              <a:rPr lang="en-US" sz="1400" dirty="0" smtClean="0">
                <a:solidFill>
                  <a:schemeClr val="accent1">
                    <a:lumMod val="75000"/>
                  </a:schemeClr>
                </a:solidFill>
              </a:rPr>
              <a:t>Consider our </a:t>
            </a:r>
            <a:r>
              <a:rPr lang="en-US" sz="1400" dirty="0">
                <a:solidFill>
                  <a:schemeClr val="accent1">
                    <a:lumMod val="75000"/>
                  </a:schemeClr>
                </a:solidFill>
              </a:rPr>
              <a:t>schools, our workplaces, our homes and our </a:t>
            </a:r>
            <a:r>
              <a:rPr lang="en-US" sz="1400" dirty="0" smtClean="0">
                <a:solidFill>
                  <a:schemeClr val="accent1">
                    <a:lumMod val="75000"/>
                  </a:schemeClr>
                </a:solidFill>
              </a:rPr>
              <a:t>streets; these all </a:t>
            </a:r>
            <a:r>
              <a:rPr lang="en-US" sz="1400" dirty="0">
                <a:solidFill>
                  <a:schemeClr val="accent1">
                    <a:lumMod val="75000"/>
                  </a:schemeClr>
                </a:solidFill>
              </a:rPr>
              <a:t>help to create health.  </a:t>
            </a:r>
            <a:endParaRPr lang="en-GB" sz="1400" dirty="0">
              <a:solidFill>
                <a:schemeClr val="accent1">
                  <a:lumMod val="75000"/>
                </a:schemeClr>
              </a:solidFill>
            </a:endParaRPr>
          </a:p>
          <a:p>
            <a:pPr algn="ctr"/>
            <a:endParaRPr lang="en-GB" sz="1400" dirty="0">
              <a:solidFill>
                <a:schemeClr val="accent1">
                  <a:lumMod val="75000"/>
                </a:schemeClr>
              </a:solidFill>
            </a:endParaRPr>
          </a:p>
        </p:txBody>
      </p:sp>
      <p:sp>
        <p:nvSpPr>
          <p:cNvPr id="29" name="Rounded Rectangle 28"/>
          <p:cNvSpPr/>
          <p:nvPr/>
        </p:nvSpPr>
        <p:spPr>
          <a:xfrm>
            <a:off x="5791509" y="3287805"/>
            <a:ext cx="2976865" cy="2957506"/>
          </a:xfrm>
          <a:prstGeom prst="round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accent1">
                    <a:lumMod val="75000"/>
                  </a:schemeClr>
                </a:solidFill>
              </a:rPr>
              <a:t>Healthy communities</a:t>
            </a:r>
          </a:p>
          <a:p>
            <a:pPr algn="ctr"/>
            <a:r>
              <a:rPr lang="en-US" sz="1400" dirty="0" smtClean="0">
                <a:solidFill>
                  <a:schemeClr val="accent1">
                    <a:lumMod val="75000"/>
                  </a:schemeClr>
                </a:solidFill>
              </a:rPr>
              <a:t>Communities create </a:t>
            </a:r>
            <a:r>
              <a:rPr lang="en-US" sz="1400" dirty="0">
                <a:solidFill>
                  <a:schemeClr val="accent1">
                    <a:lumMod val="75000"/>
                  </a:schemeClr>
                </a:solidFill>
              </a:rPr>
              <a:t>and protect our health by connecting us as individuals and by promoting certain norms of behavior.  </a:t>
            </a:r>
            <a:r>
              <a:rPr lang="en-US" sz="1400" dirty="0" smtClean="0">
                <a:solidFill>
                  <a:schemeClr val="accent1">
                    <a:lumMod val="75000"/>
                  </a:schemeClr>
                </a:solidFill>
              </a:rPr>
              <a:t>Communities </a:t>
            </a:r>
            <a:r>
              <a:rPr lang="en-US" sz="1400" dirty="0">
                <a:solidFill>
                  <a:schemeClr val="accent1">
                    <a:lumMod val="75000"/>
                  </a:schemeClr>
                </a:solidFill>
              </a:rPr>
              <a:t>have many assets that can be tapped to enhance people’s health</a:t>
            </a:r>
            <a:r>
              <a:rPr lang="en-US" sz="1200" dirty="0">
                <a:solidFill>
                  <a:schemeClr val="accent1">
                    <a:lumMod val="75000"/>
                  </a:schemeClr>
                </a:solidFill>
              </a:rPr>
              <a:t>. </a:t>
            </a:r>
            <a:endParaRPr lang="en-GB" sz="1200" dirty="0">
              <a:solidFill>
                <a:schemeClr val="accent1">
                  <a:lumMod val="75000"/>
                </a:schemeClr>
              </a:solidFill>
            </a:endParaRPr>
          </a:p>
        </p:txBody>
      </p:sp>
    </p:spTree>
    <p:extLst>
      <p:ext uri="{BB962C8B-B14F-4D97-AF65-F5344CB8AC3E}">
        <p14:creationId xmlns:p14="http://schemas.microsoft.com/office/powerpoint/2010/main" val="2279326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648072"/>
          </a:xfrm>
        </p:spPr>
        <p:txBody>
          <a:bodyPr>
            <a:normAutofit/>
          </a:bodyPr>
          <a:lstStyle/>
          <a:p>
            <a:r>
              <a:rPr lang="en-GB" sz="3600" dirty="0" smtClean="0"/>
              <a:t>Opportunities </a:t>
            </a:r>
            <a:r>
              <a:rPr lang="en-GB" sz="3600" dirty="0"/>
              <a:t>– </a:t>
            </a:r>
            <a:r>
              <a:rPr lang="en-GB" sz="3600" dirty="0" smtClean="0"/>
              <a:t>healthy people </a:t>
            </a:r>
            <a:endParaRPr lang="en-GB" sz="3600" dirty="0"/>
          </a:p>
        </p:txBody>
      </p:sp>
      <p:sp>
        <p:nvSpPr>
          <p:cNvPr id="3" name="Content Placeholder 2"/>
          <p:cNvSpPr>
            <a:spLocks noGrp="1"/>
          </p:cNvSpPr>
          <p:nvPr>
            <p:ph idx="1"/>
          </p:nvPr>
        </p:nvSpPr>
        <p:spPr>
          <a:xfrm>
            <a:off x="251520" y="836712"/>
            <a:ext cx="8712968" cy="3888432"/>
          </a:xfrm>
        </p:spPr>
        <p:txBody>
          <a:bodyPr/>
          <a:lstStyle/>
          <a:p>
            <a:pPr>
              <a:buFont typeface="Arial" pitchFamily="34" charset="0"/>
              <a:buChar char="•"/>
            </a:pPr>
            <a:r>
              <a:rPr lang="en-GB" b="1" dirty="0" smtClean="0"/>
              <a:t>Service organisation and delivery :</a:t>
            </a:r>
          </a:p>
          <a:p>
            <a:pPr lvl="3"/>
            <a:r>
              <a:rPr lang="en-GB" b="1" dirty="0" smtClean="0"/>
              <a:t>Integrated approach to risk factors.</a:t>
            </a:r>
            <a:r>
              <a:rPr lang="en-GB" dirty="0" smtClean="0"/>
              <a:t>  Multiple risk factors in less advantaged areas</a:t>
            </a:r>
          </a:p>
          <a:p>
            <a:pPr lvl="3"/>
            <a:r>
              <a:rPr lang="en-GB" dirty="0"/>
              <a:t>Targeted intervention at times in life when </a:t>
            </a:r>
            <a:r>
              <a:rPr lang="en-GB" b="1" dirty="0"/>
              <a:t>substantial change </a:t>
            </a:r>
            <a:r>
              <a:rPr lang="en-GB" dirty="0"/>
              <a:t>occurs (e.g. retirement, children leave home, becoming a carer, </a:t>
            </a:r>
            <a:r>
              <a:rPr lang="en-GB" dirty="0" smtClean="0"/>
              <a:t>menopause)</a:t>
            </a:r>
          </a:p>
          <a:p>
            <a:pPr marL="434975" lvl="3" indent="0">
              <a:buNone/>
            </a:pPr>
            <a:r>
              <a:rPr lang="en-GB" sz="1800" b="1" dirty="0" smtClean="0"/>
              <a:t>Awareness </a:t>
            </a:r>
            <a:r>
              <a:rPr lang="en-GB" sz="1800" b="1" dirty="0"/>
              <a:t>raising &amp; health </a:t>
            </a:r>
            <a:r>
              <a:rPr lang="en-GB" sz="1800" b="1" dirty="0" smtClean="0"/>
              <a:t>promotion</a:t>
            </a:r>
          </a:p>
          <a:p>
            <a:pPr lvl="3"/>
            <a:r>
              <a:rPr lang="en-GB" b="1" dirty="0" smtClean="0"/>
              <a:t>Use of Digital tools </a:t>
            </a:r>
            <a:r>
              <a:rPr lang="en-GB" dirty="0" smtClean="0"/>
              <a:t>to promote behaviour change - capitalising </a:t>
            </a:r>
            <a:r>
              <a:rPr lang="en-GB" dirty="0"/>
              <a:t>on the opportunity afforded by today’s digital and mobile </a:t>
            </a:r>
            <a:r>
              <a:rPr lang="en-GB" dirty="0" smtClean="0"/>
              <a:t>technology, </a:t>
            </a:r>
            <a:r>
              <a:rPr lang="en-GB" dirty="0" err="1" smtClean="0"/>
              <a:t>eg</a:t>
            </a:r>
            <a:r>
              <a:rPr lang="en-GB" dirty="0" smtClean="0"/>
              <a:t> assistive  and wearable devices</a:t>
            </a:r>
            <a:endParaRPr lang="en-GB" dirty="0"/>
          </a:p>
          <a:p>
            <a:pPr lvl="3"/>
            <a:r>
              <a:rPr lang="en-GB" b="1" dirty="0" smtClean="0"/>
              <a:t>Everybody Active Every Day. </a:t>
            </a:r>
            <a:r>
              <a:rPr lang="en-GB" dirty="0" smtClean="0"/>
              <a:t>Tailored </a:t>
            </a:r>
            <a:r>
              <a:rPr lang="en-GB" dirty="0"/>
              <a:t>advice for older people and carers in how to exercise safely for 30 minutes a day on 5 days each week or more, using examples of daily activities that would help achieve this (e.g. housework, gardening</a:t>
            </a:r>
            <a:r>
              <a:rPr lang="en-GB" dirty="0" smtClean="0"/>
              <a:t>)</a:t>
            </a:r>
          </a:p>
          <a:p>
            <a:pPr lvl="3"/>
            <a:r>
              <a:rPr lang="en-GB" dirty="0"/>
              <a:t>Promotion of </a:t>
            </a:r>
            <a:r>
              <a:rPr lang="en-GB" b="1" dirty="0"/>
              <a:t>screening services </a:t>
            </a:r>
            <a:r>
              <a:rPr lang="en-GB" dirty="0"/>
              <a:t>available in the local </a:t>
            </a:r>
            <a:r>
              <a:rPr lang="en-GB" dirty="0" smtClean="0"/>
              <a:t>area</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NICE  draft guidance  ‘Mid life </a:t>
            </a:r>
            <a:r>
              <a:rPr lang="en-US" dirty="0" err="1" smtClean="0"/>
              <a:t>appraoches</a:t>
            </a:r>
            <a:r>
              <a:rPr lang="en-US" dirty="0" smtClean="0"/>
              <a:t> to preventing dementia, disability and frailty’</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0328"/>
            <a:ext cx="57340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067522"/>
            <a:ext cx="2254410" cy="210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167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84" y="188640"/>
            <a:ext cx="8028000" cy="648072"/>
          </a:xfrm>
        </p:spPr>
        <p:txBody>
          <a:bodyPr>
            <a:normAutofit/>
          </a:bodyPr>
          <a:lstStyle/>
          <a:p>
            <a:r>
              <a:rPr lang="en-GB" sz="3600" dirty="0" smtClean="0"/>
              <a:t>Dementia</a:t>
            </a:r>
            <a:endParaRPr lang="en-GB"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099448"/>
            <a:ext cx="1657397" cy="1627745"/>
          </a:xfrm>
        </p:spPr>
      </p:pic>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890590664"/>
              </p:ext>
            </p:extLst>
          </p:nvPr>
        </p:nvGraphicFramePr>
        <p:xfrm>
          <a:off x="25697" y="2598062"/>
          <a:ext cx="4793874"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2"/>
          <p:cNvSpPr txBox="1">
            <a:spLocks/>
          </p:cNvSpPr>
          <p:nvPr/>
        </p:nvSpPr>
        <p:spPr bwMode="auto">
          <a:xfrm>
            <a:off x="106957" y="5660672"/>
            <a:ext cx="4464496" cy="5760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dirty="0" smtClean="0"/>
              <a:t>Dementia costs the UK </a:t>
            </a:r>
            <a:r>
              <a:rPr lang="en-GB" sz="2400" b="1" dirty="0" smtClean="0">
                <a:solidFill>
                  <a:schemeClr val="bg2"/>
                </a:solidFill>
              </a:rPr>
              <a:t>£26.3bn </a:t>
            </a:r>
            <a:r>
              <a:rPr lang="en-GB" dirty="0" smtClean="0"/>
              <a:t>a year</a:t>
            </a:r>
          </a:p>
          <a:p>
            <a:endParaRPr lang="en-GB" b="1" dirty="0" smtClean="0"/>
          </a:p>
          <a:p>
            <a:endParaRPr lang="en-GB" b="1" u="sng" dirty="0" smtClean="0"/>
          </a:p>
          <a:p>
            <a:endParaRPr lang="en-GB" b="1" u="sng" dirty="0"/>
          </a:p>
        </p:txBody>
      </p:sp>
      <p:sp>
        <p:nvSpPr>
          <p:cNvPr id="3" name="Rectangle 2"/>
          <p:cNvSpPr/>
          <p:nvPr/>
        </p:nvSpPr>
        <p:spPr>
          <a:xfrm>
            <a:off x="4427984" y="1960401"/>
            <a:ext cx="4572000" cy="4278094"/>
          </a:xfrm>
          <a:prstGeom prst="rect">
            <a:avLst/>
          </a:prstGeom>
          <a:solidFill>
            <a:schemeClr val="accent2">
              <a:lumMod val="40000"/>
              <a:lumOff val="60000"/>
            </a:schemeClr>
          </a:solidFill>
        </p:spPr>
        <p:txBody>
          <a:bodyPr>
            <a:spAutoFit/>
          </a:bodyPr>
          <a:lstStyle/>
          <a:p>
            <a:r>
              <a:rPr lang="en-GB" sz="1600" dirty="0" smtClean="0"/>
              <a:t>With our partners, over the next 18 months PHE will: </a:t>
            </a:r>
          </a:p>
          <a:p>
            <a:pPr marL="285750" indent="-285750">
              <a:buFont typeface="Arial" pitchFamily="34" charset="0"/>
              <a:buChar char="•"/>
            </a:pPr>
            <a:r>
              <a:rPr lang="en-GB" sz="1600" dirty="0" smtClean="0"/>
              <a:t>Run a healthy </a:t>
            </a:r>
            <a:r>
              <a:rPr lang="en-GB" sz="1600" dirty="0"/>
              <a:t>living </a:t>
            </a:r>
            <a:r>
              <a:rPr lang="en-GB" sz="1600" b="1" dirty="0"/>
              <a:t>marketing campaign </a:t>
            </a:r>
            <a:r>
              <a:rPr lang="en-GB" sz="1600" dirty="0"/>
              <a:t>aimed </a:t>
            </a:r>
            <a:r>
              <a:rPr lang="en-GB" sz="1600" dirty="0" smtClean="0"/>
              <a:t>at 40 </a:t>
            </a:r>
            <a:r>
              <a:rPr lang="en-GB" sz="1600" dirty="0"/>
              <a:t>to </a:t>
            </a:r>
            <a:r>
              <a:rPr lang="en-GB" sz="1600" dirty="0" smtClean="0"/>
              <a:t>60-year-olds</a:t>
            </a:r>
          </a:p>
          <a:p>
            <a:pPr marL="285750" indent="-285750">
              <a:buFont typeface="Arial" pitchFamily="34" charset="0"/>
              <a:buChar char="•"/>
            </a:pPr>
            <a:r>
              <a:rPr lang="en-GB" sz="1600" dirty="0" smtClean="0"/>
              <a:t>Develop a new </a:t>
            </a:r>
            <a:r>
              <a:rPr lang="en-GB" sz="1600" b="1" dirty="0"/>
              <a:t>personalised risk assessment </a:t>
            </a:r>
            <a:r>
              <a:rPr lang="en-GB" sz="1600" dirty="0"/>
              <a:t>calculator for incorporation into the NHS Health </a:t>
            </a:r>
            <a:r>
              <a:rPr lang="en-GB" sz="1600" dirty="0" smtClean="0"/>
              <a:t>Check</a:t>
            </a:r>
          </a:p>
          <a:p>
            <a:pPr marL="285750" indent="-285750">
              <a:buFont typeface="Arial" pitchFamily="34" charset="0"/>
              <a:buChar char="•"/>
            </a:pPr>
            <a:r>
              <a:rPr lang="en-GB" sz="1600" dirty="0" smtClean="0"/>
              <a:t>Build </a:t>
            </a:r>
            <a:r>
              <a:rPr lang="en-GB" sz="1600" dirty="0"/>
              <a:t>dementia </a:t>
            </a:r>
            <a:r>
              <a:rPr lang="en-GB" sz="1600" b="1" dirty="0"/>
              <a:t>risk reduction </a:t>
            </a:r>
            <a:r>
              <a:rPr lang="en-GB" sz="1600" dirty="0" smtClean="0"/>
              <a:t>into care </a:t>
            </a:r>
            <a:r>
              <a:rPr lang="en-GB" sz="1600" dirty="0"/>
              <a:t>and support for predisposing conditions </a:t>
            </a:r>
            <a:endParaRPr lang="en-GB" sz="1600" dirty="0" smtClean="0"/>
          </a:p>
          <a:p>
            <a:pPr marL="285750" indent="-285750">
              <a:buFont typeface="Arial" pitchFamily="34" charset="0"/>
              <a:buChar char="•"/>
            </a:pPr>
            <a:r>
              <a:rPr lang="en-GB" sz="1600" dirty="0" smtClean="0"/>
              <a:t>Raise </a:t>
            </a:r>
            <a:r>
              <a:rPr lang="en-GB" sz="1600" dirty="0"/>
              <a:t>awareness </a:t>
            </a:r>
            <a:r>
              <a:rPr lang="en-GB" sz="1600" b="1" dirty="0"/>
              <a:t>of inequalities </a:t>
            </a:r>
            <a:r>
              <a:rPr lang="en-GB" sz="1600" dirty="0" smtClean="0"/>
              <a:t>in dementia,</a:t>
            </a:r>
          </a:p>
          <a:p>
            <a:pPr marL="285750" indent="-285750">
              <a:buFont typeface="Arial" pitchFamily="34" charset="0"/>
              <a:buChar char="•"/>
            </a:pPr>
            <a:r>
              <a:rPr lang="en-GB" sz="1600" dirty="0" smtClean="0"/>
              <a:t>Support </a:t>
            </a:r>
            <a:r>
              <a:rPr lang="en-GB" sz="1600" dirty="0"/>
              <a:t>people to receive a timely </a:t>
            </a:r>
            <a:r>
              <a:rPr lang="en-GB" sz="1600" b="1" dirty="0"/>
              <a:t>diagnosis and the care </a:t>
            </a:r>
            <a:r>
              <a:rPr lang="en-GB" sz="1600" dirty="0"/>
              <a:t>and </a:t>
            </a:r>
            <a:r>
              <a:rPr lang="en-GB" sz="1600" dirty="0" smtClean="0"/>
              <a:t>support they </a:t>
            </a:r>
            <a:r>
              <a:rPr lang="en-GB" sz="1600" dirty="0"/>
              <a:t>need. </a:t>
            </a:r>
            <a:endParaRPr lang="en-GB" sz="1600" dirty="0" smtClean="0"/>
          </a:p>
          <a:p>
            <a:pPr marL="285750" indent="-285750">
              <a:buFont typeface="Arial" pitchFamily="34" charset="0"/>
              <a:buChar char="•"/>
            </a:pPr>
            <a:r>
              <a:rPr lang="en-GB" sz="1600" dirty="0" smtClean="0"/>
              <a:t>Develop </a:t>
            </a:r>
            <a:r>
              <a:rPr lang="en-GB" sz="1600" b="1" dirty="0"/>
              <a:t>measures for modelling </a:t>
            </a:r>
            <a:r>
              <a:rPr lang="en-GB" sz="1600" dirty="0" smtClean="0"/>
              <a:t>of dementia </a:t>
            </a:r>
            <a:r>
              <a:rPr lang="en-GB" sz="1600" dirty="0"/>
              <a:t>incidence and prevalence, while continuing to build the evidence base </a:t>
            </a:r>
            <a:r>
              <a:rPr lang="en-GB" sz="1600" dirty="0" smtClean="0"/>
              <a:t>for dementia </a:t>
            </a:r>
            <a:r>
              <a:rPr lang="en-GB" sz="1600" dirty="0"/>
              <a:t>risk reduction</a:t>
            </a: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868" y="620688"/>
            <a:ext cx="50196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95536" y="980728"/>
            <a:ext cx="3096344" cy="923330"/>
          </a:xfrm>
          <a:prstGeom prst="rect">
            <a:avLst/>
          </a:prstGeom>
          <a:solidFill>
            <a:schemeClr val="accent2">
              <a:lumMod val="40000"/>
              <a:lumOff val="60000"/>
            </a:schemeClr>
          </a:solidFill>
        </p:spPr>
        <p:txBody>
          <a:bodyPr wrap="square" rtlCol="0">
            <a:spAutoFit/>
          </a:bodyPr>
          <a:lstStyle/>
          <a:p>
            <a:r>
              <a:rPr lang="en-GB" sz="1800" dirty="0" smtClean="0"/>
              <a:t>Tackling dementia is our priority programme for the older adults agenda</a:t>
            </a:r>
            <a:endParaRPr lang="en-GB" sz="1800" dirty="0"/>
          </a:p>
        </p:txBody>
      </p:sp>
    </p:spTree>
    <p:extLst>
      <p:ext uri="{BB962C8B-B14F-4D97-AF65-F5344CB8AC3E}">
        <p14:creationId xmlns:p14="http://schemas.microsoft.com/office/powerpoint/2010/main" val="3820667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933056"/>
            <a:ext cx="273630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552" y="332656"/>
            <a:ext cx="8028000" cy="648072"/>
          </a:xfrm>
        </p:spPr>
        <p:txBody>
          <a:bodyPr>
            <a:normAutofit/>
          </a:bodyPr>
          <a:lstStyle/>
          <a:p>
            <a:r>
              <a:rPr lang="en-GB" sz="3600" dirty="0" smtClean="0"/>
              <a:t>Opportunities – healthy places</a:t>
            </a:r>
            <a:endParaRPr lang="en-GB" sz="3600" dirty="0"/>
          </a:p>
        </p:txBody>
      </p:sp>
      <p:sp>
        <p:nvSpPr>
          <p:cNvPr id="3" name="Content Placeholder 2"/>
          <p:cNvSpPr>
            <a:spLocks noGrp="1"/>
          </p:cNvSpPr>
          <p:nvPr>
            <p:ph idx="1"/>
          </p:nvPr>
        </p:nvSpPr>
        <p:spPr>
          <a:xfrm>
            <a:off x="251520" y="1052736"/>
            <a:ext cx="8064896" cy="4739679"/>
          </a:xfrm>
        </p:spPr>
        <p:txBody>
          <a:bodyPr/>
          <a:lstStyle/>
          <a:p>
            <a:pPr>
              <a:buFont typeface="Arial" pitchFamily="34" charset="0"/>
              <a:buChar char="•"/>
            </a:pPr>
            <a:r>
              <a:rPr lang="en-GB" b="1" dirty="0"/>
              <a:t>The </a:t>
            </a:r>
            <a:r>
              <a:rPr lang="en-GB" b="1" dirty="0" smtClean="0"/>
              <a:t>workplace</a:t>
            </a:r>
            <a:r>
              <a:rPr lang="en-GB" b="1" dirty="0"/>
              <a:t> </a:t>
            </a:r>
            <a:r>
              <a:rPr lang="en-GB" b="1" dirty="0" smtClean="0"/>
              <a:t>– keeping the workforce healthy</a:t>
            </a:r>
            <a:endParaRPr lang="en-GB" dirty="0" smtClean="0"/>
          </a:p>
          <a:p>
            <a:pPr lvl="3"/>
            <a:r>
              <a:rPr lang="en-GB" dirty="0" smtClean="0"/>
              <a:t>LAs </a:t>
            </a:r>
            <a:r>
              <a:rPr lang="en-GB" dirty="0"/>
              <a:t>and public sector partners to </a:t>
            </a:r>
            <a:r>
              <a:rPr lang="en-GB" b="1" dirty="0"/>
              <a:t>lead by example </a:t>
            </a:r>
            <a:r>
              <a:rPr lang="en-GB" dirty="0"/>
              <a:t>as </a:t>
            </a:r>
            <a:r>
              <a:rPr lang="en-GB" dirty="0" smtClean="0"/>
              <a:t>champions, also older workers champions</a:t>
            </a:r>
            <a:endParaRPr lang="en-GB" dirty="0"/>
          </a:p>
          <a:p>
            <a:pPr lvl="3"/>
            <a:r>
              <a:rPr lang="en-GB" b="1" dirty="0" smtClean="0"/>
              <a:t>Mid-life </a:t>
            </a:r>
            <a:r>
              <a:rPr lang="en-GB" b="1" dirty="0"/>
              <a:t>career review </a:t>
            </a:r>
            <a:r>
              <a:rPr lang="en-GB" dirty="0"/>
              <a:t>planning – including pension &amp; financial planning</a:t>
            </a:r>
          </a:p>
          <a:p>
            <a:pPr lvl="3"/>
            <a:r>
              <a:rPr lang="en-GB" dirty="0"/>
              <a:t>Skill up the older workforce in the use of </a:t>
            </a:r>
            <a:r>
              <a:rPr lang="en-GB" b="1" dirty="0"/>
              <a:t>digital technology </a:t>
            </a:r>
          </a:p>
          <a:p>
            <a:pPr lvl="3"/>
            <a:r>
              <a:rPr lang="en-GB" dirty="0"/>
              <a:t>Tackling</a:t>
            </a:r>
            <a:r>
              <a:rPr lang="en-GB" b="1" dirty="0"/>
              <a:t> ageism </a:t>
            </a:r>
            <a:r>
              <a:rPr lang="en-GB" dirty="0"/>
              <a:t>in employment – employment models for working longer </a:t>
            </a:r>
            <a:r>
              <a:rPr lang="en-GB" dirty="0" smtClean="0"/>
              <a:t>: recruit, retain, retrain </a:t>
            </a:r>
            <a:endParaRPr lang="en-GB" dirty="0"/>
          </a:p>
          <a:p>
            <a:pPr lvl="3"/>
            <a:r>
              <a:rPr lang="en-GB" b="1" dirty="0"/>
              <a:t>Flexible working </a:t>
            </a:r>
            <a:r>
              <a:rPr lang="en-GB" dirty="0"/>
              <a:t>arrangements for those living with disability or carers</a:t>
            </a:r>
          </a:p>
          <a:p>
            <a:pPr lvl="3"/>
            <a:r>
              <a:rPr lang="en-GB" dirty="0"/>
              <a:t>Support older people with health conditions </a:t>
            </a:r>
            <a:r>
              <a:rPr lang="en-GB" b="1" dirty="0"/>
              <a:t>back to work</a:t>
            </a:r>
          </a:p>
          <a:p>
            <a:pPr lvl="3"/>
            <a:r>
              <a:rPr lang="en-GB" dirty="0" smtClean="0"/>
              <a:t>Provide </a:t>
            </a:r>
            <a:r>
              <a:rPr lang="en-GB" b="1" dirty="0"/>
              <a:t>healthy </a:t>
            </a:r>
            <a:r>
              <a:rPr lang="en-GB" b="1" dirty="0" smtClean="0"/>
              <a:t>lifestyles </a:t>
            </a:r>
            <a:r>
              <a:rPr lang="en-GB" dirty="0" smtClean="0"/>
              <a:t>through</a:t>
            </a:r>
          </a:p>
          <a:p>
            <a:pPr marL="434975" lvl="3" indent="0">
              <a:buNone/>
            </a:pPr>
            <a:r>
              <a:rPr lang="en-GB" b="1" dirty="0"/>
              <a:t>	</a:t>
            </a:r>
            <a:r>
              <a:rPr lang="en-GB" b="1" dirty="0" smtClean="0"/>
              <a:t> </a:t>
            </a:r>
            <a:r>
              <a:rPr lang="en-GB" dirty="0"/>
              <a:t>information and </a:t>
            </a:r>
            <a:r>
              <a:rPr lang="en-GB" dirty="0" smtClean="0"/>
              <a:t>support</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spTree>
    <p:extLst>
      <p:ext uri="{BB962C8B-B14F-4D97-AF65-F5344CB8AC3E}">
        <p14:creationId xmlns:p14="http://schemas.microsoft.com/office/powerpoint/2010/main" val="139537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365104"/>
            <a:ext cx="1961184" cy="190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552" y="188640"/>
            <a:ext cx="8028000" cy="648072"/>
          </a:xfrm>
        </p:spPr>
        <p:txBody>
          <a:bodyPr>
            <a:normAutofit/>
          </a:bodyPr>
          <a:lstStyle/>
          <a:p>
            <a:r>
              <a:rPr lang="en-GB" sz="3600" dirty="0" smtClean="0"/>
              <a:t>Opportunities – healthy places</a:t>
            </a:r>
            <a:endParaRPr lang="en-GB" sz="3600" dirty="0"/>
          </a:p>
        </p:txBody>
      </p:sp>
      <p:sp>
        <p:nvSpPr>
          <p:cNvPr id="3" name="Content Placeholder 2"/>
          <p:cNvSpPr>
            <a:spLocks noGrp="1"/>
          </p:cNvSpPr>
          <p:nvPr>
            <p:ph idx="1"/>
          </p:nvPr>
        </p:nvSpPr>
        <p:spPr>
          <a:xfrm>
            <a:off x="188888" y="919921"/>
            <a:ext cx="8028000" cy="4739679"/>
          </a:xfrm>
        </p:spPr>
        <p:txBody>
          <a:bodyPr/>
          <a:lstStyle/>
          <a:p>
            <a:pPr marL="0" indent="0"/>
            <a:r>
              <a:rPr lang="en-GB" b="1" dirty="0"/>
              <a:t> </a:t>
            </a:r>
            <a:r>
              <a:rPr lang="en-GB" b="1" dirty="0" smtClean="0"/>
              <a:t>      City* and Town planning &amp; road safety </a:t>
            </a:r>
          </a:p>
          <a:p>
            <a:pPr lvl="3"/>
            <a:r>
              <a:rPr lang="en-GB" b="1" dirty="0" smtClean="0"/>
              <a:t>Safe &amp; pleasant environments </a:t>
            </a:r>
            <a:r>
              <a:rPr lang="en-GB" dirty="0" smtClean="0"/>
              <a:t>to encourage physical activity &amp; prevention of falls (e.g. safe cycle paths, parks and green spaces), close to home</a:t>
            </a:r>
          </a:p>
          <a:p>
            <a:pPr lvl="3"/>
            <a:r>
              <a:rPr lang="en-GB" b="1" dirty="0" smtClean="0"/>
              <a:t>Access to public toilets,  and seating </a:t>
            </a:r>
            <a:r>
              <a:rPr lang="en-GB" dirty="0" smtClean="0"/>
              <a:t>in public spaces  : older people say these are crucial for social engagement</a:t>
            </a:r>
          </a:p>
          <a:p>
            <a:pPr lvl="3"/>
            <a:r>
              <a:rPr lang="en-GB" b="1" dirty="0" smtClean="0"/>
              <a:t>Traffic </a:t>
            </a:r>
            <a:r>
              <a:rPr lang="en-GB" b="1" dirty="0"/>
              <a:t>management and highway schemes </a:t>
            </a:r>
            <a:r>
              <a:rPr lang="en-GB" dirty="0"/>
              <a:t>to make walking &amp; cycling more </a:t>
            </a:r>
            <a:r>
              <a:rPr lang="en-GB" dirty="0" smtClean="0"/>
              <a:t>attractive, traffic calming, (impacts on economy, health, crime rates)</a:t>
            </a:r>
          </a:p>
          <a:p>
            <a:pPr lvl="3"/>
            <a:r>
              <a:rPr lang="en-GB" sz="1400" b="1" dirty="0" smtClean="0"/>
              <a:t>Small </a:t>
            </a:r>
            <a:r>
              <a:rPr lang="en-GB" sz="1400" b="1" dirty="0"/>
              <a:t>Economic investment for longer term gain: </a:t>
            </a:r>
            <a:r>
              <a:rPr lang="en-GB" sz="1400" dirty="0"/>
              <a:t>E.g. benches in each park </a:t>
            </a:r>
          </a:p>
          <a:p>
            <a:pPr marL="434975" lvl="3" indent="0">
              <a:buNone/>
            </a:pPr>
            <a:r>
              <a:rPr lang="en-GB" sz="1800" b="1" dirty="0" smtClean="0"/>
              <a:t>Use </a:t>
            </a:r>
            <a:r>
              <a:rPr lang="en-GB" sz="1800" b="1" dirty="0"/>
              <a:t>of local policies and regulatory </a:t>
            </a:r>
            <a:r>
              <a:rPr lang="en-GB" sz="1800" b="1" dirty="0" smtClean="0"/>
              <a:t>powers </a:t>
            </a:r>
            <a:endParaRPr lang="en-GB" sz="1800" b="1" dirty="0"/>
          </a:p>
          <a:p>
            <a:pPr lvl="3"/>
            <a:r>
              <a:rPr lang="en-GB" dirty="0"/>
              <a:t>Extending </a:t>
            </a:r>
            <a:r>
              <a:rPr lang="en-GB" b="1" dirty="0"/>
              <a:t>smoke-free policies into wider range of public places </a:t>
            </a:r>
            <a:r>
              <a:rPr lang="en-GB" dirty="0"/>
              <a:t>(e.g. public parks, open air markets, sports grounds)</a:t>
            </a:r>
          </a:p>
          <a:p>
            <a:pPr lvl="3"/>
            <a:r>
              <a:rPr lang="en-GB" dirty="0" smtClean="0"/>
              <a:t>Take </a:t>
            </a:r>
            <a:r>
              <a:rPr lang="en-GB" dirty="0"/>
              <a:t>local health needs and existing licenses into account when considering whether to grant a new </a:t>
            </a:r>
            <a:r>
              <a:rPr lang="en-GB" b="1" dirty="0"/>
              <a:t>alcohol </a:t>
            </a:r>
            <a:r>
              <a:rPr lang="en-GB" b="1" dirty="0" smtClean="0"/>
              <a:t>license</a:t>
            </a:r>
          </a:p>
          <a:p>
            <a:pPr lvl="3"/>
            <a:r>
              <a:rPr lang="en-GB" dirty="0"/>
              <a:t>Measures to </a:t>
            </a:r>
            <a:r>
              <a:rPr lang="en-GB" b="1" dirty="0"/>
              <a:t>reduce or limit the number of fast food outlets</a:t>
            </a:r>
          </a:p>
          <a:p>
            <a:pPr marL="434975" lvl="3" indent="0">
              <a:buNone/>
            </a:pPr>
            <a:endParaRPr lang="en-GB" dirty="0"/>
          </a:p>
          <a:p>
            <a:pPr lvl="3"/>
            <a:endParaRPr lang="en-GB" dirty="0" smtClean="0"/>
          </a:p>
          <a:p>
            <a:pPr lvl="3"/>
            <a:endParaRPr lang="en-GB" dirty="0"/>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 See World Health </a:t>
            </a:r>
            <a:r>
              <a:rPr lang="en-US" dirty="0" err="1" smtClean="0"/>
              <a:t>Organisation’s</a:t>
            </a:r>
            <a:r>
              <a:rPr lang="en-US" dirty="0" smtClean="0"/>
              <a:t> Global Network of Age </a:t>
            </a:r>
            <a:r>
              <a:rPr lang="en-US" dirty="0"/>
              <a:t>Friendly Cities </a:t>
            </a:r>
            <a:r>
              <a:rPr lang="en-US" dirty="0">
                <a:hlinkClick r:id="rId4"/>
              </a:rPr>
              <a:t>http://www.who.int/ageing/age_friendly_cities_network/en</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480312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19" y="260648"/>
            <a:ext cx="8028000" cy="648072"/>
          </a:xfrm>
        </p:spPr>
        <p:txBody>
          <a:bodyPr>
            <a:normAutofit/>
          </a:bodyPr>
          <a:lstStyle/>
          <a:p>
            <a:r>
              <a:rPr lang="en-GB" sz="3600" dirty="0" smtClean="0"/>
              <a:t>Opportunities – healthy places</a:t>
            </a:r>
            <a:endParaRPr lang="en-GB" sz="3600" dirty="0"/>
          </a:p>
        </p:txBody>
      </p:sp>
      <p:sp>
        <p:nvSpPr>
          <p:cNvPr id="3" name="Content Placeholder 2"/>
          <p:cNvSpPr>
            <a:spLocks noGrp="1"/>
          </p:cNvSpPr>
          <p:nvPr>
            <p:ph idx="1"/>
          </p:nvPr>
        </p:nvSpPr>
        <p:spPr>
          <a:xfrm>
            <a:off x="611560" y="1556792"/>
            <a:ext cx="6696744" cy="3888432"/>
          </a:xfrm>
        </p:spPr>
        <p:txBody>
          <a:bodyPr/>
          <a:lstStyle/>
          <a:p>
            <a:pPr marL="0" indent="0"/>
            <a:r>
              <a:rPr lang="en-GB" b="1" dirty="0" smtClean="0"/>
              <a:t>Housing</a:t>
            </a:r>
          </a:p>
          <a:p>
            <a:pPr lvl="0">
              <a:buFont typeface="Arial" pitchFamily="34" charset="0"/>
              <a:buChar char="•"/>
            </a:pPr>
            <a:r>
              <a:rPr lang="en-GB" sz="1600" dirty="0" smtClean="0"/>
              <a:t>Ensure </a:t>
            </a:r>
            <a:r>
              <a:rPr lang="en-GB" sz="1600" dirty="0"/>
              <a:t>that the home environment is considered in commissioning and delivering integrated services </a:t>
            </a:r>
            <a:r>
              <a:rPr lang="en-GB" sz="1600" b="1" dirty="0"/>
              <a:t>to support people to remain independent and safe in their own homes </a:t>
            </a:r>
            <a:r>
              <a:rPr lang="en-GB" sz="1600" dirty="0"/>
              <a:t>for as long as they </a:t>
            </a:r>
            <a:r>
              <a:rPr lang="en-GB" sz="1600" dirty="0" smtClean="0"/>
              <a:t>choose</a:t>
            </a:r>
            <a:endParaRPr lang="en-GB" sz="1600" dirty="0"/>
          </a:p>
          <a:p>
            <a:pPr lvl="0">
              <a:buFont typeface="Arial" pitchFamily="34" charset="0"/>
              <a:buChar char="•"/>
            </a:pPr>
            <a:r>
              <a:rPr lang="en-GB" sz="1600" b="1" dirty="0" smtClean="0"/>
              <a:t>Tackle </a:t>
            </a:r>
            <a:r>
              <a:rPr lang="en-GB" sz="1600" b="1" dirty="0"/>
              <a:t>poor quality homes</a:t>
            </a:r>
            <a:r>
              <a:rPr lang="en-GB" sz="1600" dirty="0"/>
              <a:t>, including homes that are unsafe, in the private rented sector by offering a wide-ranging approach, including supporting self-regulation, empowering tenants and </a:t>
            </a:r>
            <a:r>
              <a:rPr lang="en-GB" sz="1600" dirty="0" smtClean="0"/>
              <a:t>enforcement</a:t>
            </a:r>
            <a:r>
              <a:rPr lang="en-GB" sz="1600" baseline="30000" dirty="0" smtClean="0"/>
              <a:t>,</a:t>
            </a:r>
          </a:p>
          <a:p>
            <a:pPr lvl="0">
              <a:buFont typeface="Arial" pitchFamily="34" charset="0"/>
              <a:buChar char="•"/>
            </a:pPr>
            <a:r>
              <a:rPr lang="en-GB" sz="1600" dirty="0" smtClean="0"/>
              <a:t>Target </a:t>
            </a:r>
            <a:r>
              <a:rPr lang="en-GB" sz="1600" dirty="0"/>
              <a:t>activity and advice to improve </a:t>
            </a:r>
            <a:r>
              <a:rPr lang="en-GB" sz="1600" b="1" dirty="0"/>
              <a:t>energy efficiency </a:t>
            </a:r>
            <a:r>
              <a:rPr lang="en-GB" sz="1600" dirty="0"/>
              <a:t>and </a:t>
            </a:r>
            <a:r>
              <a:rPr lang="en-GB" sz="1600" b="1" dirty="0"/>
              <a:t>affordable warmth </a:t>
            </a:r>
            <a:r>
              <a:rPr lang="en-GB" sz="1600" dirty="0"/>
              <a:t>of homes </a:t>
            </a:r>
            <a:r>
              <a:rPr lang="en-GB" sz="1600" dirty="0" smtClean="0"/>
              <a:t>amongst  </a:t>
            </a:r>
            <a:r>
              <a:rPr lang="en-GB" sz="1600" dirty="0"/>
              <a:t>vulnerable </a:t>
            </a:r>
            <a:r>
              <a:rPr lang="en-GB" sz="1600" dirty="0" smtClean="0"/>
              <a:t>groups, also keeping homes cool in summer</a:t>
            </a:r>
          </a:p>
          <a:p>
            <a:pPr lvl="0">
              <a:buFont typeface="Arial" pitchFamily="34" charset="0"/>
              <a:buChar char="•"/>
            </a:pPr>
            <a:r>
              <a:rPr lang="en-GB" sz="1600" b="1" dirty="0" smtClean="0"/>
              <a:t>Lifetime homes </a:t>
            </a:r>
            <a:r>
              <a:rPr lang="en-GB" sz="1600" dirty="0" smtClean="0"/>
              <a:t>and ‘independent living’ –  how to achieve better community mix of young and old</a:t>
            </a:r>
            <a:endParaRPr lang="en-GB" sz="1600" b="1"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4098" name="Picture 2"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653136"/>
            <a:ext cx="1282670" cy="128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128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28000" cy="648072"/>
          </a:xfrm>
        </p:spPr>
        <p:txBody>
          <a:bodyPr>
            <a:normAutofit/>
          </a:bodyPr>
          <a:lstStyle/>
          <a:p>
            <a:r>
              <a:rPr lang="en-GB" sz="3600" dirty="0" smtClean="0"/>
              <a:t>Opportunities </a:t>
            </a:r>
            <a:r>
              <a:rPr lang="en-GB" sz="3600" dirty="0"/>
              <a:t>– </a:t>
            </a:r>
            <a:r>
              <a:rPr lang="en-GB" sz="3600" dirty="0" smtClean="0"/>
              <a:t>healthy communities</a:t>
            </a:r>
            <a:endParaRPr lang="en-GB" sz="3600" dirty="0"/>
          </a:p>
        </p:txBody>
      </p:sp>
      <p:sp>
        <p:nvSpPr>
          <p:cNvPr id="3" name="Content Placeholder 2"/>
          <p:cNvSpPr>
            <a:spLocks noGrp="1"/>
          </p:cNvSpPr>
          <p:nvPr>
            <p:ph idx="1"/>
          </p:nvPr>
        </p:nvSpPr>
        <p:spPr>
          <a:xfrm>
            <a:off x="467544" y="1124744"/>
            <a:ext cx="6912768" cy="3888432"/>
          </a:xfrm>
        </p:spPr>
        <p:txBody>
          <a:bodyPr/>
          <a:lstStyle/>
          <a:p>
            <a:pPr lvl="0">
              <a:buFont typeface="Arial" pitchFamily="34" charset="0"/>
              <a:buChar char="•"/>
            </a:pPr>
            <a:r>
              <a:rPr lang="en-GB" sz="1600" dirty="0" smtClean="0"/>
              <a:t>Reframe older people as </a:t>
            </a:r>
            <a:r>
              <a:rPr lang="en-GB" sz="1600" b="1" dirty="0" smtClean="0"/>
              <a:t>an asset, not a drain </a:t>
            </a:r>
            <a:r>
              <a:rPr lang="en-GB" sz="1600" dirty="0" smtClean="0"/>
              <a:t>(contribution to spending, caring and volunteering - £40 billion contribution)</a:t>
            </a:r>
          </a:p>
          <a:p>
            <a:pPr>
              <a:buFont typeface="Arial" pitchFamily="34" charset="0"/>
              <a:buChar char="•"/>
            </a:pPr>
            <a:r>
              <a:rPr lang="en-GB" sz="1600" b="1" dirty="0"/>
              <a:t>Shift social norms</a:t>
            </a:r>
            <a:r>
              <a:rPr lang="en-GB" sz="1600" dirty="0"/>
              <a:t>: E.g. add update banners on buses with ‘walking time to next stop is 10 minutes ’</a:t>
            </a:r>
          </a:p>
          <a:p>
            <a:pPr lvl="0">
              <a:buFont typeface="Arial" pitchFamily="34" charset="0"/>
              <a:buChar char="•"/>
            </a:pPr>
            <a:r>
              <a:rPr lang="en-GB" sz="1600" dirty="0" smtClean="0"/>
              <a:t>Use </a:t>
            </a:r>
            <a:r>
              <a:rPr lang="en-GB" sz="1600" b="1" dirty="0"/>
              <a:t>community capacity building approaches </a:t>
            </a:r>
            <a:r>
              <a:rPr lang="en-GB" sz="1600" b="1" dirty="0" smtClean="0"/>
              <a:t> </a:t>
            </a:r>
            <a:r>
              <a:rPr lang="en-GB" sz="1600" dirty="0" smtClean="0"/>
              <a:t>to </a:t>
            </a:r>
            <a:r>
              <a:rPr lang="en-GB" sz="1600" dirty="0"/>
              <a:t>strengthen social networks, build resilience and empower communities to tackle local health issues</a:t>
            </a:r>
          </a:p>
          <a:p>
            <a:pPr lvl="0">
              <a:buFont typeface="Arial" pitchFamily="34" charset="0"/>
              <a:buChar char="•"/>
            </a:pPr>
            <a:r>
              <a:rPr lang="en-GB" sz="1600" dirty="0" smtClean="0"/>
              <a:t>Address </a:t>
            </a:r>
            <a:r>
              <a:rPr lang="en-GB" sz="1600" b="1" dirty="0" smtClean="0"/>
              <a:t>loneliness </a:t>
            </a:r>
            <a:r>
              <a:rPr lang="en-GB" sz="1600" b="1" dirty="0"/>
              <a:t>and social isolation</a:t>
            </a:r>
            <a:r>
              <a:rPr lang="en-GB" sz="1600" dirty="0"/>
              <a:t>, through commissioning universal, multi-cultural social </a:t>
            </a:r>
            <a:r>
              <a:rPr lang="en-GB" sz="1600" dirty="0" smtClean="0"/>
              <a:t>activities and </a:t>
            </a:r>
            <a:r>
              <a:rPr lang="en-GB" sz="1600" dirty="0"/>
              <a:t>preventive services throughout the life course, and at points of transition. </a:t>
            </a:r>
          </a:p>
          <a:p>
            <a:pPr lvl="0">
              <a:buFont typeface="Arial" pitchFamily="34" charset="0"/>
              <a:buChar char="•"/>
            </a:pPr>
            <a:r>
              <a:rPr lang="en-GB" sz="1600" dirty="0" smtClean="0"/>
              <a:t>Promote </a:t>
            </a:r>
            <a:r>
              <a:rPr lang="en-GB" sz="1600" b="1" dirty="0" smtClean="0"/>
              <a:t>volunteering opportunities </a:t>
            </a:r>
            <a:r>
              <a:rPr lang="en-GB" sz="1600" dirty="0" smtClean="0"/>
              <a:t>that </a:t>
            </a:r>
            <a:r>
              <a:rPr lang="en-GB" sz="1600" dirty="0"/>
              <a:t>will improve residents’ quality of life and wellbeing and offer a return on investment for public </a:t>
            </a:r>
            <a:r>
              <a:rPr lang="en-GB" sz="1600" dirty="0" smtClean="0"/>
              <a:t>services. Include sport</a:t>
            </a:r>
            <a:r>
              <a:rPr lang="en-GB" sz="1600" dirty="0"/>
              <a:t>, conservation, intergenerational and educational </a:t>
            </a:r>
            <a:r>
              <a:rPr lang="en-GB" sz="1600" dirty="0" smtClean="0"/>
              <a:t>activities,</a:t>
            </a:r>
            <a:r>
              <a:rPr lang="en-GB" sz="1600" baseline="30000" dirty="0" smtClean="0"/>
              <a:t> </a:t>
            </a:r>
            <a:r>
              <a:rPr lang="en-GB" sz="1600" dirty="0" smtClean="0"/>
              <a:t>or activities such</a:t>
            </a:r>
            <a:r>
              <a:rPr lang="en-GB" sz="1600" baseline="30000" dirty="0" smtClean="0"/>
              <a:t> </a:t>
            </a:r>
            <a:r>
              <a:rPr lang="en-GB" sz="1600" dirty="0"/>
              <a:t>as promoting physical and mental health as health champions, community navigators, peer </a:t>
            </a:r>
            <a:r>
              <a:rPr lang="en-GB" sz="1600" dirty="0" smtClean="0"/>
              <a:t>educators</a:t>
            </a:r>
            <a:r>
              <a:rPr lang="en-GB" sz="1600" baseline="30000" dirty="0" smtClean="0"/>
              <a:t>.</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Presentation title - edit in Header and Footer</a:t>
            </a:r>
            <a:endParaRPr lang="en-US" dirty="0"/>
          </a:p>
        </p:txBody>
      </p:sp>
      <p:sp>
        <p:nvSpPr>
          <p:cNvPr id="6" name="TextBox 5"/>
          <p:cNvSpPr txBox="1"/>
          <p:nvPr/>
        </p:nvSpPr>
        <p:spPr>
          <a:xfrm>
            <a:off x="7596336" y="2996952"/>
            <a:ext cx="1224136" cy="738664"/>
          </a:xfrm>
          <a:prstGeom prst="rect">
            <a:avLst/>
          </a:prstGeom>
          <a:solidFill>
            <a:schemeClr val="accent3">
              <a:lumMod val="40000"/>
              <a:lumOff val="60000"/>
            </a:schemeClr>
          </a:solidFill>
        </p:spPr>
        <p:txBody>
          <a:bodyPr wrap="square" rtlCol="0">
            <a:spAutoFit/>
          </a:bodyPr>
          <a:lstStyle/>
          <a:p>
            <a:r>
              <a:rPr lang="en-GB" sz="1400" dirty="0" smtClean="0"/>
              <a:t>Dementia friendly communities</a:t>
            </a:r>
            <a:endParaRPr lang="en-GB" sz="1400" dirty="0"/>
          </a:p>
        </p:txBody>
      </p:sp>
      <p:sp>
        <p:nvSpPr>
          <p:cNvPr id="7" name="TextBox 6"/>
          <p:cNvSpPr txBox="1"/>
          <p:nvPr/>
        </p:nvSpPr>
        <p:spPr>
          <a:xfrm>
            <a:off x="7596336" y="3933056"/>
            <a:ext cx="1224136" cy="738664"/>
          </a:xfrm>
          <a:prstGeom prst="rect">
            <a:avLst/>
          </a:prstGeom>
          <a:solidFill>
            <a:schemeClr val="accent3">
              <a:lumMod val="40000"/>
              <a:lumOff val="60000"/>
            </a:schemeClr>
          </a:solidFill>
        </p:spPr>
        <p:txBody>
          <a:bodyPr wrap="square" rtlCol="0">
            <a:spAutoFit/>
          </a:bodyPr>
          <a:lstStyle/>
          <a:p>
            <a:r>
              <a:rPr lang="en-GB" sz="1400" dirty="0" smtClean="0"/>
              <a:t>Incentivised volunteering schemes</a:t>
            </a:r>
            <a:endParaRPr lang="en-GB" sz="1400" dirty="0"/>
          </a:p>
        </p:txBody>
      </p:sp>
      <p:sp>
        <p:nvSpPr>
          <p:cNvPr id="8" name="TextBox 7"/>
          <p:cNvSpPr txBox="1"/>
          <p:nvPr/>
        </p:nvSpPr>
        <p:spPr>
          <a:xfrm>
            <a:off x="7596336" y="4871310"/>
            <a:ext cx="1224136" cy="523220"/>
          </a:xfrm>
          <a:prstGeom prst="rect">
            <a:avLst/>
          </a:prstGeom>
          <a:solidFill>
            <a:schemeClr val="accent3">
              <a:lumMod val="40000"/>
              <a:lumOff val="60000"/>
            </a:schemeClr>
          </a:solidFill>
        </p:spPr>
        <p:txBody>
          <a:bodyPr wrap="square" rtlCol="0">
            <a:spAutoFit/>
          </a:bodyPr>
          <a:lstStyle/>
          <a:p>
            <a:r>
              <a:rPr lang="en-GB" sz="1400" dirty="0" smtClean="0"/>
              <a:t>Active citizens</a:t>
            </a:r>
            <a:endParaRPr lang="en-GB" sz="1400" dirty="0"/>
          </a:p>
        </p:txBody>
      </p:sp>
      <p:sp>
        <p:nvSpPr>
          <p:cNvPr id="9" name="TextBox 8"/>
          <p:cNvSpPr txBox="1"/>
          <p:nvPr/>
        </p:nvSpPr>
        <p:spPr>
          <a:xfrm>
            <a:off x="7596336" y="5589240"/>
            <a:ext cx="1224136" cy="523220"/>
          </a:xfrm>
          <a:prstGeom prst="rect">
            <a:avLst/>
          </a:prstGeom>
          <a:solidFill>
            <a:schemeClr val="accent3">
              <a:lumMod val="40000"/>
              <a:lumOff val="60000"/>
            </a:schemeClr>
          </a:solidFill>
        </p:spPr>
        <p:txBody>
          <a:bodyPr wrap="square" rtlCol="0">
            <a:spAutoFit/>
          </a:bodyPr>
          <a:lstStyle/>
          <a:p>
            <a:r>
              <a:rPr lang="en-GB" sz="1400" dirty="0" smtClean="0"/>
              <a:t>Better Value Healthcare</a:t>
            </a:r>
            <a:endParaRPr lang="en-GB" sz="1400" dirty="0"/>
          </a:p>
        </p:txBody>
      </p:sp>
      <p:sp>
        <p:nvSpPr>
          <p:cNvPr id="10" name="TextBox 9"/>
          <p:cNvSpPr txBox="1"/>
          <p:nvPr/>
        </p:nvSpPr>
        <p:spPr>
          <a:xfrm>
            <a:off x="7593424" y="1700807"/>
            <a:ext cx="1224136" cy="1169551"/>
          </a:xfrm>
          <a:prstGeom prst="rect">
            <a:avLst/>
          </a:prstGeom>
          <a:solidFill>
            <a:schemeClr val="accent3">
              <a:lumMod val="40000"/>
              <a:lumOff val="60000"/>
            </a:schemeClr>
          </a:solidFill>
        </p:spPr>
        <p:txBody>
          <a:bodyPr wrap="square" rtlCol="0">
            <a:spAutoFit/>
          </a:bodyPr>
          <a:lstStyle/>
          <a:p>
            <a:r>
              <a:rPr lang="en-GB" sz="1400" dirty="0" smtClean="0"/>
              <a:t>Supervised physical activities (e.g. walking schemes)</a:t>
            </a:r>
            <a:endParaRPr lang="en-GB" sz="1400" dirty="0"/>
          </a:p>
        </p:txBody>
      </p:sp>
      <p:sp>
        <p:nvSpPr>
          <p:cNvPr id="11" name="TextBox 10"/>
          <p:cNvSpPr txBox="1"/>
          <p:nvPr/>
        </p:nvSpPr>
        <p:spPr>
          <a:xfrm>
            <a:off x="7588836" y="1113711"/>
            <a:ext cx="1228724" cy="276999"/>
          </a:xfrm>
          <a:prstGeom prst="rect">
            <a:avLst/>
          </a:prstGeom>
          <a:noFill/>
          <a:ln>
            <a:solidFill>
              <a:schemeClr val="bg2"/>
            </a:solidFill>
          </a:ln>
        </p:spPr>
        <p:txBody>
          <a:bodyPr wrap="square" rtlCol="0">
            <a:spAutoFit/>
          </a:bodyPr>
          <a:lstStyle/>
          <a:p>
            <a:r>
              <a:rPr lang="en-GB" sz="1200" b="1" dirty="0" smtClean="0"/>
              <a:t>Innovations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0106" y="80815"/>
            <a:ext cx="856596" cy="89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45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Global example: The Japanese model</a:t>
            </a:r>
            <a:endParaRPr lang="en-GB" dirty="0"/>
          </a:p>
        </p:txBody>
      </p:sp>
      <p:sp>
        <p:nvSpPr>
          <p:cNvPr id="3" name="Content Placeholder 2"/>
          <p:cNvSpPr>
            <a:spLocks noGrp="1"/>
          </p:cNvSpPr>
          <p:nvPr>
            <p:ph idx="1"/>
          </p:nvPr>
        </p:nvSpPr>
        <p:spPr>
          <a:xfrm>
            <a:off x="323528" y="1412777"/>
            <a:ext cx="8712968" cy="2376264"/>
          </a:xfrm>
        </p:spPr>
        <p:txBody>
          <a:bodyPr/>
          <a:lstStyle/>
          <a:p>
            <a:pPr>
              <a:buFont typeface="Arial" pitchFamily="34" charset="0"/>
              <a:buChar char="•"/>
            </a:pPr>
            <a:r>
              <a:rPr lang="en-GB" dirty="0" smtClean="0"/>
              <a:t>Vision of a ‘total care’ future through localised comprehensive and integrated health and social care. Comprised of 4 key components: </a:t>
            </a:r>
          </a:p>
          <a:p>
            <a:pPr lvl="3"/>
            <a:r>
              <a:rPr lang="en-GB" dirty="0" smtClean="0"/>
              <a:t>Maximising integration of health and social care through local multidisciplinary teams</a:t>
            </a:r>
          </a:p>
          <a:p>
            <a:pPr lvl="3"/>
            <a:r>
              <a:rPr lang="en-GB" dirty="0" smtClean="0"/>
              <a:t>Promoting policies for prevention and outreach, with safeguarding</a:t>
            </a:r>
          </a:p>
          <a:p>
            <a:pPr lvl="3"/>
            <a:r>
              <a:rPr lang="en-GB" dirty="0" smtClean="0"/>
              <a:t>Embedding supported living programmes and dementia friendly community initiatives</a:t>
            </a:r>
          </a:p>
          <a:p>
            <a:pPr lvl="3"/>
            <a:r>
              <a:rPr lang="en-GB" dirty="0" smtClean="0"/>
              <a:t>Addressing ‘late life specific’ housing needs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sp>
        <p:nvSpPr>
          <p:cNvPr id="6" name="TextBox 5"/>
          <p:cNvSpPr txBox="1"/>
          <p:nvPr/>
        </p:nvSpPr>
        <p:spPr>
          <a:xfrm>
            <a:off x="395536" y="3757102"/>
            <a:ext cx="2016224" cy="738664"/>
          </a:xfrm>
          <a:prstGeom prst="rect">
            <a:avLst/>
          </a:prstGeom>
          <a:solidFill>
            <a:schemeClr val="accent2"/>
          </a:solidFill>
        </p:spPr>
        <p:txBody>
          <a:bodyPr wrap="square" rtlCol="0">
            <a:spAutoFit/>
          </a:bodyPr>
          <a:lstStyle/>
          <a:p>
            <a:r>
              <a:rPr lang="en-GB" sz="1400" dirty="0" smtClean="0"/>
              <a:t>Neighbourhood watch style schemes for older people at risk</a:t>
            </a:r>
            <a:endParaRPr lang="en-GB" sz="1400" dirty="0"/>
          </a:p>
        </p:txBody>
      </p:sp>
      <p:sp>
        <p:nvSpPr>
          <p:cNvPr id="8" name="TextBox 7"/>
          <p:cNvSpPr txBox="1"/>
          <p:nvPr/>
        </p:nvSpPr>
        <p:spPr>
          <a:xfrm>
            <a:off x="2614820" y="3757102"/>
            <a:ext cx="2016224" cy="1384995"/>
          </a:xfrm>
          <a:prstGeom prst="rect">
            <a:avLst/>
          </a:prstGeom>
          <a:solidFill>
            <a:schemeClr val="accent2"/>
          </a:solidFill>
        </p:spPr>
        <p:txBody>
          <a:bodyPr wrap="square" rtlCol="0">
            <a:spAutoFit/>
          </a:bodyPr>
          <a:lstStyle/>
          <a:p>
            <a:r>
              <a:rPr lang="en-GB" sz="1400" dirty="0" smtClean="0"/>
              <a:t>Incentivised volunteer supporter scheme – volunteers earn points towards public social care insurance premiums</a:t>
            </a:r>
            <a:endParaRPr lang="en-GB" sz="1400" dirty="0"/>
          </a:p>
        </p:txBody>
      </p:sp>
      <p:sp>
        <p:nvSpPr>
          <p:cNvPr id="9" name="TextBox 8"/>
          <p:cNvSpPr txBox="1"/>
          <p:nvPr/>
        </p:nvSpPr>
        <p:spPr>
          <a:xfrm>
            <a:off x="395536" y="4583051"/>
            <a:ext cx="2016224" cy="523220"/>
          </a:xfrm>
          <a:prstGeom prst="rect">
            <a:avLst/>
          </a:prstGeom>
          <a:solidFill>
            <a:schemeClr val="accent2"/>
          </a:solidFill>
        </p:spPr>
        <p:txBody>
          <a:bodyPr wrap="square" rtlCol="0">
            <a:spAutoFit/>
          </a:bodyPr>
          <a:lstStyle/>
          <a:p>
            <a:r>
              <a:rPr lang="en-GB" sz="1400" dirty="0" smtClean="0"/>
              <a:t>Dementia friendly community initiative</a:t>
            </a:r>
            <a:endParaRPr lang="en-GB" sz="1400" dirty="0"/>
          </a:p>
        </p:txBody>
      </p:sp>
      <p:sp>
        <p:nvSpPr>
          <p:cNvPr id="10" name="TextBox 9"/>
          <p:cNvSpPr txBox="1"/>
          <p:nvPr/>
        </p:nvSpPr>
        <p:spPr>
          <a:xfrm>
            <a:off x="395536" y="3356992"/>
            <a:ext cx="3600400" cy="400110"/>
          </a:xfrm>
          <a:prstGeom prst="rect">
            <a:avLst/>
          </a:prstGeom>
          <a:noFill/>
        </p:spPr>
        <p:txBody>
          <a:bodyPr wrap="square" rtlCol="0">
            <a:spAutoFit/>
          </a:bodyPr>
          <a:lstStyle/>
          <a:p>
            <a:r>
              <a:rPr lang="en-GB" sz="2000" dirty="0" smtClean="0"/>
              <a:t>Innovative initiatives</a:t>
            </a:r>
            <a:endParaRPr lang="en-GB" sz="2000" dirty="0"/>
          </a:p>
        </p:txBody>
      </p:sp>
      <p:sp>
        <p:nvSpPr>
          <p:cNvPr id="11" name="TextBox 10"/>
          <p:cNvSpPr txBox="1"/>
          <p:nvPr/>
        </p:nvSpPr>
        <p:spPr>
          <a:xfrm>
            <a:off x="4792960" y="3757102"/>
            <a:ext cx="2016224" cy="1384995"/>
          </a:xfrm>
          <a:prstGeom prst="rect">
            <a:avLst/>
          </a:prstGeom>
          <a:solidFill>
            <a:schemeClr val="accent2"/>
          </a:solidFill>
        </p:spPr>
        <p:txBody>
          <a:bodyPr wrap="square" rtlCol="0">
            <a:spAutoFit/>
          </a:bodyPr>
          <a:lstStyle/>
          <a:p>
            <a:r>
              <a:rPr lang="en-GB" sz="1400" dirty="0" smtClean="0"/>
              <a:t>4000 facilities set up with inclusive core day care provision: healthcare, personal care, domestic support &amp; respite</a:t>
            </a:r>
            <a:endParaRPr lang="en-GB" sz="1400" dirty="0"/>
          </a:p>
        </p:txBody>
      </p:sp>
      <p:sp>
        <p:nvSpPr>
          <p:cNvPr id="12" name="TextBox 11"/>
          <p:cNvSpPr txBox="1"/>
          <p:nvPr/>
        </p:nvSpPr>
        <p:spPr>
          <a:xfrm>
            <a:off x="6960870" y="3757102"/>
            <a:ext cx="2003617" cy="1384995"/>
          </a:xfrm>
          <a:prstGeom prst="rect">
            <a:avLst/>
          </a:prstGeom>
          <a:solidFill>
            <a:schemeClr val="accent2"/>
          </a:solidFill>
        </p:spPr>
        <p:txBody>
          <a:bodyPr wrap="square" rtlCol="0">
            <a:spAutoFit/>
          </a:bodyPr>
          <a:lstStyle/>
          <a:p>
            <a:r>
              <a:rPr lang="en-GB" sz="1400" dirty="0" smtClean="0"/>
              <a:t>Financial </a:t>
            </a:r>
            <a:r>
              <a:rPr lang="en-GB" sz="1400" dirty="0"/>
              <a:t>incentives </a:t>
            </a:r>
            <a:r>
              <a:rPr lang="en-GB" sz="1400" dirty="0" smtClean="0"/>
              <a:t>for </a:t>
            </a:r>
            <a:r>
              <a:rPr lang="en-GB" sz="1400" dirty="0"/>
              <a:t>affordable housing in protected </a:t>
            </a:r>
            <a:r>
              <a:rPr lang="en-GB" sz="1400" dirty="0" smtClean="0"/>
              <a:t>environments access </a:t>
            </a:r>
            <a:r>
              <a:rPr lang="en-GB" sz="1400" dirty="0"/>
              <a:t>to ‘soft </a:t>
            </a:r>
            <a:r>
              <a:rPr lang="en-GB" sz="1400" dirty="0" smtClean="0"/>
              <a:t>care’ - clinical</a:t>
            </a:r>
            <a:r>
              <a:rPr lang="en-GB" sz="1400" dirty="0"/>
              <a:t>, medical </a:t>
            </a:r>
            <a:r>
              <a:rPr lang="en-GB" sz="1400" dirty="0" smtClean="0"/>
              <a:t>&amp; personal</a:t>
            </a:r>
            <a:endParaRPr lang="en-GB" sz="1400" dirty="0"/>
          </a:p>
        </p:txBody>
      </p:sp>
      <p:sp>
        <p:nvSpPr>
          <p:cNvPr id="13" name="TextBox 12"/>
          <p:cNvSpPr txBox="1"/>
          <p:nvPr/>
        </p:nvSpPr>
        <p:spPr>
          <a:xfrm>
            <a:off x="6960869" y="5357800"/>
            <a:ext cx="2003618" cy="892552"/>
          </a:xfrm>
          <a:prstGeom prst="rect">
            <a:avLst/>
          </a:prstGeom>
          <a:noFill/>
          <a:ln>
            <a:solidFill>
              <a:schemeClr val="bg2"/>
            </a:solidFill>
          </a:ln>
        </p:spPr>
        <p:txBody>
          <a:bodyPr wrap="square" rtlCol="0">
            <a:spAutoFit/>
          </a:bodyPr>
          <a:lstStyle/>
          <a:p>
            <a:r>
              <a:rPr lang="en-GB" sz="1200" b="1" dirty="0" smtClean="0"/>
              <a:t>Proving cost effective, user friendly &amp; popular. Subject to ‘warehousing</a:t>
            </a:r>
            <a:r>
              <a:rPr lang="en-GB" sz="1400" dirty="0" smtClean="0"/>
              <a:t>’</a:t>
            </a:r>
          </a:p>
          <a:p>
            <a:endParaRPr lang="en-GB" sz="1400" dirty="0"/>
          </a:p>
        </p:txBody>
      </p:sp>
      <p:sp>
        <p:nvSpPr>
          <p:cNvPr id="14" name="TextBox 13"/>
          <p:cNvSpPr txBox="1"/>
          <p:nvPr/>
        </p:nvSpPr>
        <p:spPr>
          <a:xfrm>
            <a:off x="2603879" y="5422348"/>
            <a:ext cx="2016224" cy="830997"/>
          </a:xfrm>
          <a:prstGeom prst="rect">
            <a:avLst/>
          </a:prstGeom>
          <a:noFill/>
          <a:ln>
            <a:solidFill>
              <a:schemeClr val="bg2"/>
            </a:solidFill>
          </a:ln>
        </p:spPr>
        <p:txBody>
          <a:bodyPr wrap="square" rtlCol="0">
            <a:spAutoFit/>
          </a:bodyPr>
          <a:lstStyle/>
          <a:p>
            <a:r>
              <a:rPr lang="en-GB" sz="1200" b="1" dirty="0" smtClean="0"/>
              <a:t>Proved popular with different cohort of volunteers than expected</a:t>
            </a:r>
            <a:endParaRPr lang="en-GB" sz="1200" b="1" dirty="0"/>
          </a:p>
        </p:txBody>
      </p:sp>
      <p:sp>
        <p:nvSpPr>
          <p:cNvPr id="15" name="TextBox 14"/>
          <p:cNvSpPr txBox="1"/>
          <p:nvPr/>
        </p:nvSpPr>
        <p:spPr>
          <a:xfrm>
            <a:off x="408379" y="5399524"/>
            <a:ext cx="1990537" cy="830997"/>
          </a:xfrm>
          <a:prstGeom prst="rect">
            <a:avLst/>
          </a:prstGeom>
          <a:noFill/>
          <a:ln>
            <a:solidFill>
              <a:schemeClr val="bg2"/>
            </a:solidFill>
          </a:ln>
        </p:spPr>
        <p:txBody>
          <a:bodyPr wrap="square" rtlCol="0">
            <a:spAutoFit/>
          </a:bodyPr>
          <a:lstStyle/>
          <a:p>
            <a:r>
              <a:rPr lang="en-GB" sz="1200" b="1" dirty="0" smtClean="0"/>
              <a:t>4m people trained in Japan. Now a UK scheme</a:t>
            </a:r>
          </a:p>
          <a:p>
            <a:endParaRPr lang="en-GB" sz="1200" b="1" dirty="0" smtClean="0"/>
          </a:p>
        </p:txBody>
      </p:sp>
      <p:sp>
        <p:nvSpPr>
          <p:cNvPr id="16" name="TextBox 15"/>
          <p:cNvSpPr txBox="1"/>
          <p:nvPr/>
        </p:nvSpPr>
        <p:spPr>
          <a:xfrm>
            <a:off x="4832115" y="5396674"/>
            <a:ext cx="1937914" cy="830997"/>
          </a:xfrm>
          <a:prstGeom prst="rect">
            <a:avLst/>
          </a:prstGeom>
          <a:noFill/>
          <a:ln>
            <a:solidFill>
              <a:schemeClr val="bg2"/>
            </a:solidFill>
          </a:ln>
        </p:spPr>
        <p:txBody>
          <a:bodyPr wrap="square" rtlCol="0">
            <a:spAutoFit/>
          </a:bodyPr>
          <a:lstStyle/>
          <a:p>
            <a:r>
              <a:rPr lang="en-GB" sz="1200" b="1" dirty="0" smtClean="0"/>
              <a:t>Only 30% being evaluated so impact unclear</a:t>
            </a:r>
          </a:p>
          <a:p>
            <a:endParaRPr lang="en-GB" sz="1200" b="1" dirty="0" smtClean="0"/>
          </a:p>
        </p:txBody>
      </p:sp>
      <p:sp>
        <p:nvSpPr>
          <p:cNvPr id="18" name="Down Arrow 17"/>
          <p:cNvSpPr/>
          <p:nvPr/>
        </p:nvSpPr>
        <p:spPr>
          <a:xfrm>
            <a:off x="1259632" y="5106271"/>
            <a:ext cx="288032" cy="288032"/>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7818662" y="5114655"/>
            <a:ext cx="288032" cy="288032"/>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5657056" y="5140329"/>
            <a:ext cx="288032" cy="288032"/>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a:off x="3478916" y="5150791"/>
            <a:ext cx="288032" cy="288032"/>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6130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96944" cy="648072"/>
          </a:xfrm>
        </p:spPr>
        <p:txBody>
          <a:bodyPr>
            <a:noAutofit/>
          </a:bodyPr>
          <a:lstStyle/>
          <a:p>
            <a:r>
              <a:rPr lang="en-GB" sz="2800" dirty="0" smtClean="0"/>
              <a:t>Lewisham case example: </a:t>
            </a:r>
            <a:r>
              <a:rPr lang="en-GB" sz="2800" dirty="0"/>
              <a:t>Tackling Socioeconomic </a:t>
            </a:r>
            <a:r>
              <a:rPr lang="en-GB" sz="2800" dirty="0" smtClean="0"/>
              <a:t>inequality</a:t>
            </a:r>
            <a:br>
              <a:rPr lang="en-GB" sz="2800" dirty="0" smtClean="0"/>
            </a:br>
            <a:r>
              <a:rPr lang="en-GB" sz="2800" dirty="0" err="1" smtClean="0"/>
              <a:t>MindCare</a:t>
            </a:r>
            <a:r>
              <a:rPr lang="en-GB" sz="2800" dirty="0" smtClean="0"/>
              <a:t> dementia information and support service:</a:t>
            </a:r>
            <a:endParaRPr lang="en-GB" sz="2800" dirty="0"/>
          </a:p>
        </p:txBody>
      </p:sp>
      <p:sp>
        <p:nvSpPr>
          <p:cNvPr id="3" name="Content Placeholder 2"/>
          <p:cNvSpPr>
            <a:spLocks noGrp="1"/>
          </p:cNvSpPr>
          <p:nvPr>
            <p:ph idx="1"/>
          </p:nvPr>
        </p:nvSpPr>
        <p:spPr>
          <a:xfrm>
            <a:off x="323528" y="1613699"/>
            <a:ext cx="4292949" cy="5184576"/>
          </a:xfrm>
        </p:spPr>
        <p:txBody>
          <a:bodyPr/>
          <a:lstStyle/>
          <a:p>
            <a:pPr>
              <a:buFont typeface="Arial" pitchFamily="34" charset="0"/>
              <a:buChar char="•"/>
            </a:pPr>
            <a:r>
              <a:rPr lang="en-GB" sz="1600" dirty="0" smtClean="0"/>
              <a:t>A jointly </a:t>
            </a:r>
            <a:r>
              <a:rPr lang="en-GB" sz="1600" dirty="0"/>
              <a:t>commissioned </a:t>
            </a:r>
            <a:r>
              <a:rPr lang="en-GB" sz="1600" dirty="0" smtClean="0"/>
              <a:t>model by </a:t>
            </a:r>
            <a:r>
              <a:rPr lang="en-GB" sz="1600" dirty="0"/>
              <a:t>Lewisham CCG and the London Borough of Lewisham. It is an integrated part of the Lewisham Dementia Pathway. </a:t>
            </a:r>
            <a:endParaRPr lang="en-GB" sz="1600" dirty="0" smtClean="0"/>
          </a:p>
          <a:p>
            <a:pPr>
              <a:buFont typeface="Arial" pitchFamily="34" charset="0"/>
              <a:buChar char="•"/>
            </a:pPr>
            <a:r>
              <a:rPr lang="en-GB" sz="1600" dirty="0" err="1" smtClean="0"/>
              <a:t>MindCare’s</a:t>
            </a:r>
            <a:r>
              <a:rPr lang="en-GB" sz="1600" dirty="0" smtClean="0"/>
              <a:t> </a:t>
            </a:r>
            <a:r>
              <a:rPr lang="en-GB" sz="1600" dirty="0"/>
              <a:t>Dementia Advisers aim to reach out to the many diverse communities in the borough, linking those affected by dementia into existing services and sources of support. </a:t>
            </a:r>
            <a:endParaRPr lang="en-GB" sz="1600" dirty="0" smtClean="0"/>
          </a:p>
          <a:p>
            <a:pPr>
              <a:buFont typeface="Arial" pitchFamily="34" charset="0"/>
              <a:buChar char="•"/>
            </a:pPr>
            <a:r>
              <a:rPr lang="en-GB" sz="1600" dirty="0" smtClean="0"/>
              <a:t>There </a:t>
            </a:r>
            <a:r>
              <a:rPr lang="en-GB" sz="1600" dirty="0"/>
              <a:t>are high levels of deprivation in the borough, alongside some pockets of significant </a:t>
            </a:r>
            <a:r>
              <a:rPr lang="en-GB" sz="1600" dirty="0" smtClean="0"/>
              <a:t> wealth</a:t>
            </a:r>
            <a:r>
              <a:rPr lang="en-GB" sz="1600" dirty="0"/>
              <a:t>. The vast majority of </a:t>
            </a:r>
            <a:r>
              <a:rPr lang="en-GB" sz="1600" dirty="0" err="1"/>
              <a:t>MindCare’s</a:t>
            </a:r>
            <a:r>
              <a:rPr lang="en-GB" sz="1600" dirty="0"/>
              <a:t> clients are struggling to cope financially, and many have limited literacy. </a:t>
            </a:r>
            <a:endParaRPr lang="en-GB" sz="1600" dirty="0" smtClean="0"/>
          </a:p>
          <a:p>
            <a:endParaRPr lang="en-GB" b="1" dirty="0" smtClean="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US" dirty="0" smtClean="0"/>
              <a:t>Presentation title - edit in Header and Footer</a:t>
            </a:r>
            <a:endParaRPr lang="en-US" dirty="0"/>
          </a:p>
        </p:txBody>
      </p:sp>
      <p:sp>
        <p:nvSpPr>
          <p:cNvPr id="6" name="TextBox 5"/>
          <p:cNvSpPr txBox="1"/>
          <p:nvPr/>
        </p:nvSpPr>
        <p:spPr>
          <a:xfrm>
            <a:off x="4894076" y="1539033"/>
            <a:ext cx="2016224" cy="1169551"/>
          </a:xfrm>
          <a:prstGeom prst="rect">
            <a:avLst/>
          </a:prstGeom>
          <a:solidFill>
            <a:schemeClr val="accent2">
              <a:lumMod val="40000"/>
              <a:lumOff val="60000"/>
            </a:schemeClr>
          </a:solidFill>
        </p:spPr>
        <p:txBody>
          <a:bodyPr wrap="square" rtlCol="0">
            <a:spAutoFit/>
          </a:bodyPr>
          <a:lstStyle/>
          <a:p>
            <a:r>
              <a:rPr lang="en-GB" sz="1400" dirty="0" smtClean="0"/>
              <a:t>Service is </a:t>
            </a:r>
            <a:r>
              <a:rPr lang="en-GB" sz="1400" b="1" dirty="0" smtClean="0"/>
              <a:t>free and accessible </a:t>
            </a:r>
            <a:r>
              <a:rPr lang="en-GB" sz="1400" dirty="0" smtClean="0"/>
              <a:t>by referral, phone, email or through the Age UK high street shop</a:t>
            </a:r>
            <a:endParaRPr lang="en-GB" sz="1400" dirty="0"/>
          </a:p>
        </p:txBody>
      </p:sp>
      <p:sp>
        <p:nvSpPr>
          <p:cNvPr id="7" name="TextBox 6"/>
          <p:cNvSpPr txBox="1"/>
          <p:nvPr/>
        </p:nvSpPr>
        <p:spPr>
          <a:xfrm>
            <a:off x="4902608" y="4006708"/>
            <a:ext cx="2016224" cy="1384995"/>
          </a:xfrm>
          <a:prstGeom prst="rect">
            <a:avLst/>
          </a:prstGeom>
          <a:solidFill>
            <a:schemeClr val="accent2">
              <a:lumMod val="40000"/>
              <a:lumOff val="60000"/>
            </a:schemeClr>
          </a:solidFill>
        </p:spPr>
        <p:txBody>
          <a:bodyPr wrap="square" rtlCol="0">
            <a:spAutoFit/>
          </a:bodyPr>
          <a:lstStyle/>
          <a:p>
            <a:pPr lvl="0"/>
            <a:r>
              <a:rPr lang="en-GB" sz="1400" dirty="0"/>
              <a:t>Appointments can be provided flexibly</a:t>
            </a:r>
            <a:r>
              <a:rPr lang="en-GB" sz="1400" dirty="0" smtClean="0"/>
              <a:t>, offering </a:t>
            </a:r>
            <a:r>
              <a:rPr lang="en-GB" sz="1400" b="1" dirty="0" smtClean="0"/>
              <a:t>weekend appointments </a:t>
            </a:r>
            <a:r>
              <a:rPr lang="en-GB" sz="1400" dirty="0" smtClean="0"/>
              <a:t>to carers that work </a:t>
            </a:r>
            <a:r>
              <a:rPr lang="en-GB" sz="1400" dirty="0"/>
              <a:t>during office </a:t>
            </a:r>
            <a:r>
              <a:rPr lang="en-GB" sz="1400" dirty="0" smtClean="0"/>
              <a:t>hours</a:t>
            </a:r>
            <a:endParaRPr lang="en-GB" sz="2000" dirty="0"/>
          </a:p>
        </p:txBody>
      </p:sp>
      <p:sp>
        <p:nvSpPr>
          <p:cNvPr id="8" name="TextBox 7"/>
          <p:cNvSpPr txBox="1"/>
          <p:nvPr/>
        </p:nvSpPr>
        <p:spPr>
          <a:xfrm>
            <a:off x="4894076" y="2807605"/>
            <a:ext cx="2016224" cy="1169551"/>
          </a:xfrm>
          <a:prstGeom prst="rect">
            <a:avLst/>
          </a:prstGeom>
          <a:solidFill>
            <a:schemeClr val="accent2">
              <a:lumMod val="40000"/>
              <a:lumOff val="60000"/>
            </a:schemeClr>
          </a:solidFill>
        </p:spPr>
        <p:txBody>
          <a:bodyPr wrap="square" rtlCol="0">
            <a:spAutoFit/>
          </a:bodyPr>
          <a:lstStyle/>
          <a:p>
            <a:pPr lvl="0"/>
            <a:r>
              <a:rPr lang="en-GB" sz="1400" b="1" dirty="0" smtClean="0"/>
              <a:t>Holistic assessment </a:t>
            </a:r>
            <a:r>
              <a:rPr lang="en-GB" sz="1400" dirty="0" smtClean="0"/>
              <a:t>including </a:t>
            </a:r>
            <a:r>
              <a:rPr lang="en-GB" sz="1400" dirty="0"/>
              <a:t>finances </a:t>
            </a:r>
            <a:r>
              <a:rPr lang="en-GB" sz="1400" dirty="0" smtClean="0"/>
              <a:t>&amp; supporting </a:t>
            </a:r>
            <a:r>
              <a:rPr lang="en-GB" sz="1400" dirty="0"/>
              <a:t>people to maximise their benefits</a:t>
            </a:r>
            <a:r>
              <a:rPr lang="en-GB" sz="1400" dirty="0" smtClean="0"/>
              <a:t>.</a:t>
            </a:r>
            <a:endParaRPr lang="en-GB" sz="1400" dirty="0"/>
          </a:p>
        </p:txBody>
      </p:sp>
      <p:sp>
        <p:nvSpPr>
          <p:cNvPr id="9" name="TextBox 8"/>
          <p:cNvSpPr txBox="1"/>
          <p:nvPr/>
        </p:nvSpPr>
        <p:spPr>
          <a:xfrm>
            <a:off x="7060232" y="4205987"/>
            <a:ext cx="1944216" cy="2031325"/>
          </a:xfrm>
          <a:prstGeom prst="rect">
            <a:avLst/>
          </a:prstGeom>
          <a:solidFill>
            <a:schemeClr val="accent2">
              <a:lumMod val="40000"/>
              <a:lumOff val="60000"/>
            </a:schemeClr>
          </a:solidFill>
        </p:spPr>
        <p:txBody>
          <a:bodyPr wrap="square" rtlCol="0">
            <a:spAutoFit/>
          </a:bodyPr>
          <a:lstStyle/>
          <a:p>
            <a:pPr lvl="0"/>
            <a:r>
              <a:rPr lang="en-GB" sz="1400" b="1" dirty="0" smtClean="0"/>
              <a:t>Free </a:t>
            </a:r>
            <a:r>
              <a:rPr lang="en-GB" sz="1400" b="1" dirty="0"/>
              <a:t>weekly exercise class </a:t>
            </a:r>
            <a:r>
              <a:rPr lang="en-GB" sz="1400" dirty="0"/>
              <a:t>for clients at a local leisure centre and link people into other free or low cost services and activities </a:t>
            </a:r>
            <a:r>
              <a:rPr lang="en-GB" sz="1400" dirty="0" smtClean="0"/>
              <a:t>locally, with affordable </a:t>
            </a:r>
            <a:r>
              <a:rPr lang="en-GB" sz="1400" dirty="0"/>
              <a:t>and accessible transport</a:t>
            </a:r>
          </a:p>
        </p:txBody>
      </p:sp>
      <p:sp>
        <p:nvSpPr>
          <p:cNvPr id="10" name="TextBox 9"/>
          <p:cNvSpPr txBox="1"/>
          <p:nvPr/>
        </p:nvSpPr>
        <p:spPr>
          <a:xfrm>
            <a:off x="4902608" y="5487758"/>
            <a:ext cx="2016224" cy="738664"/>
          </a:xfrm>
          <a:prstGeom prst="rect">
            <a:avLst/>
          </a:prstGeom>
          <a:solidFill>
            <a:schemeClr val="accent2">
              <a:lumMod val="40000"/>
              <a:lumOff val="60000"/>
            </a:schemeClr>
          </a:solidFill>
        </p:spPr>
        <p:txBody>
          <a:bodyPr wrap="square" rtlCol="0">
            <a:spAutoFit/>
          </a:bodyPr>
          <a:lstStyle/>
          <a:p>
            <a:pPr lvl="0"/>
            <a:r>
              <a:rPr lang="en-GB" sz="1400" dirty="0" smtClean="0"/>
              <a:t>Work to find </a:t>
            </a:r>
            <a:r>
              <a:rPr lang="en-GB" sz="1400" b="1" dirty="0" smtClean="0"/>
              <a:t>affordable </a:t>
            </a:r>
            <a:r>
              <a:rPr lang="en-GB" sz="1400" b="1" dirty="0"/>
              <a:t>and accessible </a:t>
            </a:r>
            <a:r>
              <a:rPr lang="en-GB" sz="1400" b="1" dirty="0" smtClean="0"/>
              <a:t>transport</a:t>
            </a:r>
            <a:endParaRPr lang="en-GB" sz="1400" b="1" dirty="0"/>
          </a:p>
        </p:txBody>
      </p:sp>
      <p:sp>
        <p:nvSpPr>
          <p:cNvPr id="11" name="TextBox 10"/>
          <p:cNvSpPr txBox="1"/>
          <p:nvPr/>
        </p:nvSpPr>
        <p:spPr>
          <a:xfrm>
            <a:off x="7060232" y="1539033"/>
            <a:ext cx="1944216" cy="2462213"/>
          </a:xfrm>
          <a:prstGeom prst="rect">
            <a:avLst/>
          </a:prstGeom>
          <a:solidFill>
            <a:schemeClr val="accent2">
              <a:lumMod val="40000"/>
              <a:lumOff val="60000"/>
            </a:schemeClr>
          </a:solidFill>
        </p:spPr>
        <p:txBody>
          <a:bodyPr wrap="square" rtlCol="0">
            <a:spAutoFit/>
          </a:bodyPr>
          <a:lstStyle/>
          <a:p>
            <a:r>
              <a:rPr lang="en-GB" sz="1400" dirty="0" smtClean="0"/>
              <a:t>A </a:t>
            </a:r>
            <a:r>
              <a:rPr lang="en-GB" sz="1400" b="1" dirty="0"/>
              <a:t>Reading Aloud </a:t>
            </a:r>
            <a:r>
              <a:rPr lang="en-GB" sz="1400" dirty="0"/>
              <a:t>group which attracts a lot of people who cannot read and/or come from ethnic minority </a:t>
            </a:r>
            <a:r>
              <a:rPr lang="en-GB" sz="1400" dirty="0" smtClean="0"/>
              <a:t>backgrounds and </a:t>
            </a:r>
            <a:r>
              <a:rPr lang="en-GB" sz="1400" b="1" dirty="0"/>
              <a:t>Practical support </a:t>
            </a:r>
            <a:r>
              <a:rPr lang="en-GB" sz="1400" dirty="0"/>
              <a:t>to those with low levels of literacy and health literacy</a:t>
            </a:r>
          </a:p>
          <a:p>
            <a:pPr lvl="0"/>
            <a:endParaRPr lang="en-GB" sz="1400" dirty="0"/>
          </a:p>
        </p:txBody>
      </p:sp>
      <p:sp>
        <p:nvSpPr>
          <p:cNvPr id="13" name="TextBox 12"/>
          <p:cNvSpPr txBox="1"/>
          <p:nvPr/>
        </p:nvSpPr>
        <p:spPr>
          <a:xfrm>
            <a:off x="9396536" y="8325544"/>
            <a:ext cx="2304256" cy="954107"/>
          </a:xfrm>
          <a:prstGeom prst="rect">
            <a:avLst/>
          </a:prstGeom>
          <a:noFill/>
        </p:spPr>
        <p:txBody>
          <a:bodyPr wrap="square" rtlCol="0">
            <a:spAutoFit/>
          </a:bodyPr>
          <a:lstStyle/>
          <a:p>
            <a:pPr lvl="0"/>
            <a:r>
              <a:rPr lang="en-GB" sz="1400" dirty="0" smtClean="0"/>
              <a:t>Provide </a:t>
            </a:r>
            <a:r>
              <a:rPr lang="en-GB" sz="1400" dirty="0"/>
              <a:t>advocacy and often make phone calls to other agencies on behalf of </a:t>
            </a:r>
            <a:r>
              <a:rPr lang="en-GB" sz="1400" dirty="0" smtClean="0"/>
              <a:t>clients</a:t>
            </a:r>
            <a:endParaRPr lang="en-GB" sz="1400" dirty="0"/>
          </a:p>
        </p:txBody>
      </p:sp>
      <p:sp>
        <p:nvSpPr>
          <p:cNvPr id="14" name="TextBox 13"/>
          <p:cNvSpPr txBox="1"/>
          <p:nvPr/>
        </p:nvSpPr>
        <p:spPr>
          <a:xfrm>
            <a:off x="-2988840" y="8325544"/>
            <a:ext cx="2232248" cy="1169551"/>
          </a:xfrm>
          <a:prstGeom prst="rect">
            <a:avLst/>
          </a:prstGeom>
          <a:noFill/>
        </p:spPr>
        <p:txBody>
          <a:bodyPr wrap="square" rtlCol="0">
            <a:spAutoFit/>
          </a:bodyPr>
          <a:lstStyle/>
          <a:p>
            <a:pPr lvl="0"/>
            <a:r>
              <a:rPr lang="en-GB" sz="1400" dirty="0" smtClean="0"/>
              <a:t>Refer </a:t>
            </a:r>
            <a:r>
              <a:rPr lang="en-GB" sz="1400" dirty="0"/>
              <a:t>people for the free assistive technology which is available to Lewisham residents with a diagnosis of </a:t>
            </a:r>
            <a:r>
              <a:rPr lang="en-GB" sz="1400" dirty="0" smtClean="0"/>
              <a:t>dementia</a:t>
            </a:r>
            <a:endParaRPr lang="en-GB" sz="1400" dirty="0"/>
          </a:p>
        </p:txBody>
      </p:sp>
    </p:spTree>
    <p:extLst>
      <p:ext uri="{BB962C8B-B14F-4D97-AF65-F5344CB8AC3E}">
        <p14:creationId xmlns:p14="http://schemas.microsoft.com/office/powerpoint/2010/main" val="294794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9396152" cy="1188000"/>
          </a:xfrm>
        </p:spPr>
        <p:txBody>
          <a:bodyPr/>
          <a:lstStyle/>
          <a:p>
            <a:r>
              <a:rPr lang="en-GB" dirty="0" smtClean="0"/>
              <a:t>The global ageing population trajectory</a:t>
            </a:r>
            <a:endParaRPr lang="en-GB" dirty="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0D3A1A10-E280-4AA8-B4A9-8A374DFDC9C5}" type="slidenum">
              <a:rPr lang="en-US" smtClean="0">
                <a:solidFill>
                  <a:prstClr val="white"/>
                </a:solidFill>
              </a:rPr>
              <a:pPr>
                <a:defRPr/>
              </a:pPr>
              <a:t>2</a:t>
            </a:fld>
            <a:endParaRPr lang="en-US">
              <a:solidFill>
                <a:prstClr val="white"/>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80" t="16079" r="25473" b="18806"/>
          <a:stretch/>
        </p:blipFill>
        <p:spPr bwMode="auto">
          <a:xfrm>
            <a:off x="323528" y="1337645"/>
            <a:ext cx="4957378" cy="494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36096" y="1246789"/>
            <a:ext cx="3456382" cy="4967514"/>
          </a:xfrm>
          <a:prstGeom prst="rect">
            <a:avLst/>
          </a:prstGeom>
          <a:solidFill>
            <a:schemeClr val="accent2">
              <a:lumMod val="40000"/>
              <a:lumOff val="60000"/>
            </a:schemeClr>
          </a:solidFill>
        </p:spPr>
        <p:txBody>
          <a:bodyPr wrap="square" rtlCol="0">
            <a:spAutoFit/>
          </a:bodyPr>
          <a:lstStyle/>
          <a:p>
            <a:pPr marL="171450" lvl="0" indent="-171450" eaLnBrk="0" hangingPunct="0">
              <a:spcBef>
                <a:spcPct val="30000"/>
              </a:spcBef>
              <a:buFont typeface="Arial" panose="020B0604020202020204" pitchFamily="34" charset="0"/>
              <a:buChar char="•"/>
              <a:defRPr/>
            </a:pPr>
            <a:r>
              <a:rPr lang="en-GB" sz="1600" dirty="0">
                <a:solidFill>
                  <a:prstClr val="black"/>
                </a:solidFill>
              </a:rPr>
              <a:t>The number of people today aged 60 and over has </a:t>
            </a:r>
            <a:r>
              <a:rPr lang="en-GB" sz="1600" b="1" dirty="0">
                <a:solidFill>
                  <a:prstClr val="black"/>
                </a:solidFill>
              </a:rPr>
              <a:t>doubled</a:t>
            </a:r>
            <a:r>
              <a:rPr lang="en-GB" sz="1600" dirty="0">
                <a:solidFill>
                  <a:prstClr val="black"/>
                </a:solidFill>
              </a:rPr>
              <a:t> since 1980. </a:t>
            </a:r>
            <a:endParaRPr lang="en-GB" sz="1600" dirty="0" smtClean="0">
              <a:solidFill>
                <a:prstClr val="black"/>
              </a:solidFill>
            </a:endParaRPr>
          </a:p>
          <a:p>
            <a:pPr lvl="0" eaLnBrk="0" hangingPunct="0">
              <a:spcBef>
                <a:spcPct val="30000"/>
              </a:spcBef>
              <a:defRPr/>
            </a:pPr>
            <a:endParaRPr lang="en-GB" sz="1600" dirty="0">
              <a:solidFill>
                <a:prstClr val="black"/>
              </a:solidFill>
            </a:endParaRPr>
          </a:p>
          <a:p>
            <a:pPr marL="171450" lvl="0" indent="-171450" eaLnBrk="0" hangingPunct="0">
              <a:spcBef>
                <a:spcPct val="30000"/>
              </a:spcBef>
              <a:buFont typeface="Arial" panose="020B0604020202020204" pitchFamily="34" charset="0"/>
              <a:buChar char="•"/>
              <a:defRPr/>
            </a:pPr>
            <a:r>
              <a:rPr lang="en-GB" sz="1600" dirty="0">
                <a:solidFill>
                  <a:prstClr val="black"/>
                </a:solidFill>
              </a:rPr>
              <a:t>The number of people aged 80 years will almost </a:t>
            </a:r>
            <a:r>
              <a:rPr lang="en-GB" sz="1600" b="1" dirty="0">
                <a:solidFill>
                  <a:prstClr val="black"/>
                </a:solidFill>
              </a:rPr>
              <a:t>quadruple </a:t>
            </a:r>
            <a:r>
              <a:rPr lang="en-GB" sz="1600" dirty="0">
                <a:solidFill>
                  <a:prstClr val="black"/>
                </a:solidFill>
              </a:rPr>
              <a:t>to 395 million between now and 2050. </a:t>
            </a:r>
            <a:endParaRPr lang="en-GB" sz="1600" dirty="0" smtClean="0">
              <a:solidFill>
                <a:prstClr val="black"/>
              </a:solidFill>
            </a:endParaRPr>
          </a:p>
          <a:p>
            <a:pPr lvl="0" eaLnBrk="0" hangingPunct="0">
              <a:spcBef>
                <a:spcPct val="30000"/>
              </a:spcBef>
              <a:defRPr/>
            </a:pPr>
            <a:endParaRPr lang="en-GB" sz="1600" dirty="0">
              <a:solidFill>
                <a:prstClr val="black"/>
              </a:solidFill>
            </a:endParaRPr>
          </a:p>
          <a:p>
            <a:pPr marL="171450" lvl="0" indent="-171450" eaLnBrk="0" hangingPunct="0">
              <a:spcBef>
                <a:spcPct val="30000"/>
              </a:spcBef>
              <a:buFont typeface="Arial" panose="020B0604020202020204" pitchFamily="34" charset="0"/>
              <a:buChar char="•"/>
              <a:defRPr/>
            </a:pPr>
            <a:r>
              <a:rPr lang="en-GB" sz="1600" dirty="0">
                <a:solidFill>
                  <a:prstClr val="black"/>
                </a:solidFill>
              </a:rPr>
              <a:t>Within the next five years, the number of adults aged 65 and over will </a:t>
            </a:r>
            <a:r>
              <a:rPr lang="en-GB" sz="1600" b="1" dirty="0">
                <a:solidFill>
                  <a:prstClr val="black"/>
                </a:solidFill>
              </a:rPr>
              <a:t>outnumber</a:t>
            </a:r>
            <a:r>
              <a:rPr lang="en-GB" sz="1600" dirty="0">
                <a:solidFill>
                  <a:prstClr val="black"/>
                </a:solidFill>
              </a:rPr>
              <a:t> children under the age of 5</a:t>
            </a:r>
            <a:r>
              <a:rPr lang="en-GB" sz="1600" dirty="0" smtClean="0">
                <a:solidFill>
                  <a:prstClr val="black"/>
                </a:solidFill>
              </a:rPr>
              <a:t>.</a:t>
            </a:r>
          </a:p>
          <a:p>
            <a:pPr lvl="0" eaLnBrk="0" hangingPunct="0">
              <a:spcBef>
                <a:spcPct val="30000"/>
              </a:spcBef>
              <a:defRPr/>
            </a:pPr>
            <a:endParaRPr lang="en-GB" sz="1600" dirty="0">
              <a:solidFill>
                <a:prstClr val="black"/>
              </a:solidFill>
            </a:endParaRPr>
          </a:p>
          <a:p>
            <a:pPr marL="171450" lvl="0" indent="-171450" eaLnBrk="0" hangingPunct="0">
              <a:spcBef>
                <a:spcPct val="30000"/>
              </a:spcBef>
              <a:buFont typeface="Arial" panose="020B0604020202020204" pitchFamily="34" charset="0"/>
              <a:buChar char="•"/>
              <a:defRPr/>
            </a:pPr>
            <a:r>
              <a:rPr lang="en-GB" sz="1600" dirty="0" smtClean="0">
                <a:solidFill>
                  <a:prstClr val="black"/>
                </a:solidFill>
              </a:rPr>
              <a:t>Between </a:t>
            </a:r>
            <a:r>
              <a:rPr lang="en-GB" sz="1600" dirty="0">
                <a:solidFill>
                  <a:prstClr val="black"/>
                </a:solidFill>
              </a:rPr>
              <a:t>2000 and 2050, the proportion of the world’s population over 60 years will </a:t>
            </a:r>
            <a:r>
              <a:rPr lang="en-GB" sz="1600" b="1" dirty="0">
                <a:solidFill>
                  <a:prstClr val="black"/>
                </a:solidFill>
              </a:rPr>
              <a:t>double</a:t>
            </a:r>
            <a:r>
              <a:rPr lang="en-GB" sz="1600" dirty="0">
                <a:solidFill>
                  <a:prstClr val="black"/>
                </a:solidFill>
              </a:rPr>
              <a:t> from about 11% to 22%. </a:t>
            </a:r>
            <a:endParaRPr lang="en-GB" sz="1600" dirty="0" smtClean="0">
              <a:solidFill>
                <a:prstClr val="black"/>
              </a:solidFill>
            </a:endParaRPr>
          </a:p>
        </p:txBody>
      </p:sp>
    </p:spTree>
    <p:extLst>
      <p:ext uri="{BB962C8B-B14F-4D97-AF65-F5344CB8AC3E}">
        <p14:creationId xmlns:p14="http://schemas.microsoft.com/office/powerpoint/2010/main" val="146543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 : 3 key areas for action </a:t>
            </a:r>
            <a:endParaRPr lang="en-GB" dirty="0"/>
          </a:p>
        </p:txBody>
      </p:sp>
      <p:sp>
        <p:nvSpPr>
          <p:cNvPr id="3" name="Content Placeholder 2"/>
          <p:cNvSpPr>
            <a:spLocks noGrp="1"/>
          </p:cNvSpPr>
          <p:nvPr>
            <p:ph idx="1"/>
          </p:nvPr>
        </p:nvSpPr>
        <p:spPr/>
        <p:txBody>
          <a:bodyPr/>
          <a:lstStyle/>
          <a:p>
            <a:pPr lvl="2">
              <a:buFont typeface="+mj-lt"/>
              <a:buAutoNum type="arabicPeriod"/>
            </a:pPr>
            <a:r>
              <a:rPr lang="en-GB" b="1" dirty="0" smtClean="0"/>
              <a:t>  	Healthy People : </a:t>
            </a:r>
            <a:r>
              <a:rPr lang="en-GB" dirty="0" smtClean="0"/>
              <a:t>Take a life course approach. </a:t>
            </a:r>
            <a:r>
              <a:rPr lang="en-GB" b="1" dirty="0" smtClean="0"/>
              <a:t>Promote mid-life interventions </a:t>
            </a:r>
            <a:r>
              <a:rPr lang="en-GB" dirty="0" smtClean="0"/>
              <a:t>with a view to promoting health in older age. Target today’s 40-60 year olds, think about digital opportunities</a:t>
            </a:r>
          </a:p>
          <a:p>
            <a:pPr>
              <a:buFont typeface="+mj-lt"/>
              <a:buAutoNum type="arabicPeriod"/>
            </a:pPr>
            <a:endParaRPr lang="en-GB" dirty="0"/>
          </a:p>
          <a:p>
            <a:pPr marL="0" indent="0"/>
            <a:endParaRPr lang="en-GB" dirty="0" smtClean="0"/>
          </a:p>
          <a:p>
            <a:pPr>
              <a:buFont typeface="+mj-lt"/>
              <a:buAutoNum type="arabicPeriod"/>
            </a:pPr>
            <a:endParaRPr lang="en-GB" b="1" dirty="0" smtClean="0"/>
          </a:p>
          <a:p>
            <a:pPr marL="0" indent="0"/>
            <a:r>
              <a:rPr lang="en-GB" b="1" dirty="0" smtClean="0"/>
              <a:t>2.	Healthy Places: </a:t>
            </a:r>
            <a:r>
              <a:rPr lang="en-GB" dirty="0" smtClean="0"/>
              <a:t>workplaces, towns, cities, parks. </a:t>
            </a:r>
            <a:r>
              <a:rPr lang="en-GB" dirty="0"/>
              <a:t>Use levers that exist within Local Authorities to develop cross-cutting interventions, in town planning, use of local policies and regulatory powers</a:t>
            </a:r>
          </a:p>
          <a:p>
            <a:pPr marL="0" indent="0"/>
            <a:r>
              <a:rPr lang="en-GB" b="1" dirty="0" smtClean="0"/>
              <a:t>3. 	Healthy Communities : </a:t>
            </a:r>
            <a:r>
              <a:rPr lang="en-GB" dirty="0" smtClean="0"/>
              <a:t>older people as an asset not a drain. Capitalise on their contribution to volunteering, caring, spending. </a:t>
            </a:r>
            <a:endParaRPr lang="en-GB" b="1" dirty="0" smtClean="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Presentation title - edit in Header and Footer</a:t>
            </a:r>
            <a:endParaRPr lang="en-US"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997" y="2445592"/>
            <a:ext cx="1303317" cy="98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439786"/>
            <a:ext cx="1276350" cy="98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15974"/>
            <a:ext cx="1381125" cy="101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46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Questions?</a:t>
            </a:r>
            <a:endParaRPr lang="en-GB" dirty="0"/>
          </a:p>
        </p:txBody>
      </p:sp>
      <p:sp>
        <p:nvSpPr>
          <p:cNvPr id="3" name="Subtitle 2"/>
          <p:cNvSpPr>
            <a:spLocks noGrp="1"/>
          </p:cNvSpPr>
          <p:nvPr>
            <p:ph type="subTitle" idx="1"/>
          </p:nvPr>
        </p:nvSpPr>
        <p:spPr/>
        <p:txBody>
          <a:bodyPr/>
          <a:lstStyle/>
          <a:p>
            <a:r>
              <a:rPr lang="en-GB" dirty="0" smtClean="0"/>
              <a:t>Elaine Rashbrook, FFPH, MSc, National Lead for Older People</a:t>
            </a:r>
            <a:endParaRPr lang="en-GB" dirty="0"/>
          </a:p>
        </p:txBody>
      </p:sp>
    </p:spTree>
    <p:extLst>
      <p:ext uri="{BB962C8B-B14F-4D97-AF65-F5344CB8AC3E}">
        <p14:creationId xmlns:p14="http://schemas.microsoft.com/office/powerpoint/2010/main" val="2884241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352928" cy="1188000"/>
          </a:xfrm>
        </p:spPr>
        <p:txBody>
          <a:bodyPr>
            <a:normAutofit/>
          </a:bodyPr>
          <a:lstStyle/>
          <a:p>
            <a:r>
              <a:rPr lang="en-GB" sz="2800" dirty="0" smtClean="0"/>
              <a:t>Mortality: Leading causes </a:t>
            </a:r>
            <a:r>
              <a:rPr lang="en-GB" sz="2800" dirty="0"/>
              <a:t>of </a:t>
            </a:r>
            <a:r>
              <a:rPr lang="en-GB" sz="2800" dirty="0" smtClean="0"/>
              <a:t>death in Older Adults (65+)  </a:t>
            </a:r>
            <a:endParaRPr lang="en-GB" sz="2800" dirty="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0D3A1A10-E280-4AA8-B4A9-8A374DFDC9C5}" type="slidenum">
              <a:rPr lang="en-US" smtClean="0">
                <a:solidFill>
                  <a:prstClr val="white"/>
                </a:solidFill>
              </a:rPr>
              <a:pPr>
                <a:defRPr/>
              </a:pPr>
              <a:t>3</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86" y="3514462"/>
            <a:ext cx="4688929" cy="272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 y="1046357"/>
            <a:ext cx="4768877" cy="296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7810" y="4201489"/>
            <a:ext cx="4032448" cy="1169551"/>
          </a:xfrm>
          <a:prstGeom prst="rect">
            <a:avLst/>
          </a:prstGeom>
          <a:solidFill>
            <a:schemeClr val="accent2">
              <a:lumMod val="40000"/>
              <a:lumOff val="60000"/>
            </a:schemeClr>
          </a:solidFill>
        </p:spPr>
        <p:txBody>
          <a:bodyPr wrap="square" rtlCol="0">
            <a:spAutoFit/>
          </a:bodyPr>
          <a:lstStyle/>
          <a:p>
            <a:pPr marL="285750" indent="-285750">
              <a:buFont typeface="Arial" pitchFamily="34" charset="0"/>
              <a:buChar char="•"/>
            </a:pPr>
            <a:r>
              <a:rPr lang="en-GB" sz="1400" dirty="0" smtClean="0"/>
              <a:t>The largest cause of death for people aged over 75 is cardiovascular disease </a:t>
            </a:r>
          </a:p>
          <a:p>
            <a:pPr marL="285750" indent="-285750">
              <a:buFont typeface="Arial" pitchFamily="34" charset="0"/>
              <a:buChar char="•"/>
            </a:pPr>
            <a:r>
              <a:rPr lang="en-GB" sz="1400" dirty="0" smtClean="0"/>
              <a:t>There are </a:t>
            </a:r>
            <a:r>
              <a:rPr lang="en-GB" sz="1400" b="1" dirty="0" smtClean="0"/>
              <a:t>differences between men and women</a:t>
            </a:r>
            <a:r>
              <a:rPr lang="en-GB" sz="1400" dirty="0" smtClean="0"/>
              <a:t> in relation to underlying causes of death</a:t>
            </a:r>
            <a:endParaRPr lang="en-GB" sz="1400" dirty="0"/>
          </a:p>
        </p:txBody>
      </p:sp>
      <p:sp>
        <p:nvSpPr>
          <p:cNvPr id="14" name="TextBox 13"/>
          <p:cNvSpPr txBox="1"/>
          <p:nvPr/>
        </p:nvSpPr>
        <p:spPr>
          <a:xfrm>
            <a:off x="4716016" y="1438885"/>
            <a:ext cx="4104456" cy="2031325"/>
          </a:xfrm>
          <a:prstGeom prst="rect">
            <a:avLst/>
          </a:prstGeom>
          <a:solidFill>
            <a:schemeClr val="accent2">
              <a:lumMod val="40000"/>
              <a:lumOff val="60000"/>
            </a:schemeClr>
          </a:solidFill>
        </p:spPr>
        <p:txBody>
          <a:bodyPr wrap="square" rtlCol="0">
            <a:spAutoFit/>
          </a:bodyPr>
          <a:lstStyle/>
          <a:p>
            <a:pPr marL="285750" indent="-285750">
              <a:buFont typeface="Arial" pitchFamily="34" charset="0"/>
              <a:buChar char="•"/>
            </a:pPr>
            <a:r>
              <a:rPr lang="en-GB" sz="1400" dirty="0"/>
              <a:t>There are differences </a:t>
            </a:r>
            <a:r>
              <a:rPr lang="en-GB" sz="1400" dirty="0" smtClean="0"/>
              <a:t>in </a:t>
            </a:r>
            <a:r>
              <a:rPr lang="en-GB" sz="1400" dirty="0"/>
              <a:t>underlying </a:t>
            </a:r>
            <a:r>
              <a:rPr lang="en-GB" sz="1400" dirty="0" smtClean="0"/>
              <a:t>causes </a:t>
            </a:r>
            <a:r>
              <a:rPr lang="en-GB" sz="1400" dirty="0"/>
              <a:t>of death in people aged </a:t>
            </a:r>
            <a:r>
              <a:rPr lang="en-GB" sz="1400" dirty="0" smtClean="0"/>
              <a:t>75+ </a:t>
            </a:r>
            <a:r>
              <a:rPr lang="en-GB" sz="1400" b="1" dirty="0"/>
              <a:t>depending on </a:t>
            </a:r>
            <a:r>
              <a:rPr lang="en-GB" sz="1400" b="1" dirty="0" smtClean="0"/>
              <a:t>age.</a:t>
            </a:r>
          </a:p>
          <a:p>
            <a:pPr marL="285750" indent="-285750">
              <a:buFont typeface="Arial" pitchFamily="34" charset="0"/>
              <a:buChar char="•"/>
            </a:pPr>
            <a:r>
              <a:rPr lang="en-GB" sz="1400" dirty="0" smtClean="0"/>
              <a:t>The </a:t>
            </a:r>
            <a:r>
              <a:rPr lang="en-GB" sz="1400" dirty="0"/>
              <a:t>proportion of deaths from cancer </a:t>
            </a:r>
            <a:r>
              <a:rPr lang="en-GB" sz="1400" dirty="0" smtClean="0"/>
              <a:t>decreases , and cardiovascular disease increases with </a:t>
            </a:r>
            <a:r>
              <a:rPr lang="en-GB" sz="1400" dirty="0"/>
              <a:t>increasing age, </a:t>
            </a:r>
            <a:endParaRPr lang="en-GB" sz="1400" dirty="0" smtClean="0"/>
          </a:p>
          <a:p>
            <a:pPr marL="285750" indent="-285750">
              <a:buFont typeface="Arial" pitchFamily="34" charset="0"/>
              <a:buChar char="•"/>
            </a:pPr>
            <a:r>
              <a:rPr lang="en-GB" sz="1400" dirty="0"/>
              <a:t>The risk of </a:t>
            </a:r>
            <a:r>
              <a:rPr lang="en-GB" sz="1400" b="1" dirty="0"/>
              <a:t>dementia</a:t>
            </a:r>
            <a:r>
              <a:rPr lang="en-GB" sz="1400" dirty="0"/>
              <a:t> rises sharply with age </a:t>
            </a:r>
            <a:r>
              <a:rPr lang="en-GB" sz="1400" dirty="0" smtClean="0"/>
              <a:t>so there </a:t>
            </a:r>
            <a:r>
              <a:rPr lang="en-GB" sz="1400" dirty="0"/>
              <a:t>will be a dramatic increase in the number of people with </a:t>
            </a:r>
            <a:r>
              <a:rPr lang="en-GB" sz="1400" dirty="0" smtClean="0"/>
              <a:t>dementias as people </a:t>
            </a:r>
            <a:r>
              <a:rPr lang="en-GB" sz="1400" dirty="0"/>
              <a:t>live longer. </a:t>
            </a:r>
            <a:endParaRPr lang="en-GB" sz="1400" dirty="0" smtClean="0"/>
          </a:p>
        </p:txBody>
      </p:sp>
    </p:spTree>
    <p:extLst>
      <p:ext uri="{BB962C8B-B14F-4D97-AF65-F5344CB8AC3E}">
        <p14:creationId xmlns:p14="http://schemas.microsoft.com/office/powerpoint/2010/main" val="97707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92" y="188640"/>
            <a:ext cx="9396152" cy="1188000"/>
          </a:xfrm>
        </p:spPr>
        <p:txBody>
          <a:bodyPr>
            <a:normAutofit fontScale="90000"/>
          </a:bodyPr>
          <a:lstStyle/>
          <a:p>
            <a:r>
              <a:rPr lang="en-GB" dirty="0"/>
              <a:t>Many of our later years are troubled by ill health</a:t>
            </a:r>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0D3A1A10-E280-4AA8-B4A9-8A374DFDC9C5}" type="slidenum">
              <a:rPr lang="en-US" smtClean="0">
                <a:solidFill>
                  <a:prstClr val="white"/>
                </a:solidFill>
              </a:rPr>
              <a:pPr>
                <a:defRPr/>
              </a:pPr>
              <a:t>4</a:t>
            </a:fld>
            <a:endParaRPr lang="en-US">
              <a:solidFill>
                <a:prstClr val="white"/>
              </a:solidFill>
            </a:endParaRPr>
          </a:p>
        </p:txBody>
      </p:sp>
      <p:pic>
        <p:nvPicPr>
          <p:cNvPr id="6" name="Picture 3" descr="Final report figure 1 cop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68"/>
            <a:ext cx="4646005" cy="446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825517" y="1195854"/>
            <a:ext cx="4138971" cy="4755148"/>
          </a:xfrm>
          <a:prstGeom prst="rect">
            <a:avLst/>
          </a:prstGeom>
          <a:solidFill>
            <a:schemeClr val="accent2">
              <a:lumMod val="40000"/>
              <a:lumOff val="60000"/>
            </a:schemeClr>
          </a:solidFill>
        </p:spPr>
        <p:txBody>
          <a:bodyPr wrap="square" rtlCol="0">
            <a:spAutoFit/>
          </a:bodyPr>
          <a:lstStyle/>
          <a:p>
            <a:pPr marL="171450" indent="-171450" eaLnBrk="0" hangingPunct="0">
              <a:spcBef>
                <a:spcPct val="30000"/>
              </a:spcBef>
              <a:buFont typeface="Arial" panose="020B0604020202020204" pitchFamily="34" charset="0"/>
              <a:buChar char="•"/>
              <a:defRPr/>
            </a:pPr>
            <a:r>
              <a:rPr lang="en-GB" sz="1600" dirty="0" smtClean="0">
                <a:solidFill>
                  <a:prstClr val="black"/>
                </a:solidFill>
              </a:rPr>
              <a:t>Although </a:t>
            </a:r>
            <a:r>
              <a:rPr lang="en-GB" sz="1600" dirty="0" smtClean="0"/>
              <a:t>life </a:t>
            </a:r>
            <a:r>
              <a:rPr lang="en-GB" sz="1600" dirty="0"/>
              <a:t>expectancy continues to increase, we are living longer with </a:t>
            </a:r>
            <a:r>
              <a:rPr lang="en-GB" sz="1600" b="1" dirty="0" smtClean="0"/>
              <a:t>long-term &amp; multiple conditions</a:t>
            </a:r>
          </a:p>
          <a:p>
            <a:pPr eaLnBrk="0" hangingPunct="0">
              <a:spcBef>
                <a:spcPct val="30000"/>
              </a:spcBef>
              <a:defRPr/>
            </a:pPr>
            <a:endParaRPr lang="en-GB" sz="1600" dirty="0" smtClean="0"/>
          </a:p>
          <a:p>
            <a:pPr marL="171450" indent="-171450" eaLnBrk="0" hangingPunct="0">
              <a:spcBef>
                <a:spcPct val="30000"/>
              </a:spcBef>
              <a:buFont typeface="Arial" panose="020B0604020202020204" pitchFamily="34" charset="0"/>
              <a:buChar char="•"/>
              <a:defRPr/>
            </a:pPr>
            <a:r>
              <a:rPr lang="en-GB" sz="1600" dirty="0" smtClean="0"/>
              <a:t>An ageing population, with greater risk of chronic health problems, increases the </a:t>
            </a:r>
            <a:r>
              <a:rPr lang="en-GB" sz="1600" dirty="0"/>
              <a:t>number of people </a:t>
            </a:r>
            <a:r>
              <a:rPr lang="en-GB" sz="1600" b="1" dirty="0"/>
              <a:t>living with </a:t>
            </a:r>
            <a:r>
              <a:rPr lang="en-GB" sz="1600" b="1" dirty="0" smtClean="0"/>
              <a:t>disability</a:t>
            </a:r>
          </a:p>
          <a:p>
            <a:pPr eaLnBrk="0" hangingPunct="0">
              <a:spcBef>
                <a:spcPct val="30000"/>
              </a:spcBef>
              <a:defRPr/>
            </a:pPr>
            <a:endParaRPr lang="en-GB" sz="1600" b="1" dirty="0" smtClean="0"/>
          </a:p>
          <a:p>
            <a:pPr marL="171450" indent="-171450" eaLnBrk="0" hangingPunct="0">
              <a:spcBef>
                <a:spcPct val="30000"/>
              </a:spcBef>
              <a:buFont typeface="Arial" panose="020B0604020202020204" pitchFamily="34" charset="0"/>
              <a:buChar char="•"/>
              <a:defRPr/>
            </a:pPr>
            <a:r>
              <a:rPr lang="en-GB" sz="1600" b="1" dirty="0" err="1" smtClean="0"/>
              <a:t>Musculo</a:t>
            </a:r>
            <a:r>
              <a:rPr lang="en-GB" sz="1600" b="1" dirty="0" smtClean="0"/>
              <a:t>-skeletal </a:t>
            </a:r>
            <a:r>
              <a:rPr lang="en-GB" sz="1600" b="1" dirty="0"/>
              <a:t>problems </a:t>
            </a:r>
            <a:r>
              <a:rPr lang="en-GB" sz="1600" dirty="0" smtClean="0"/>
              <a:t>are </a:t>
            </a:r>
            <a:r>
              <a:rPr lang="en-GB" sz="1600" dirty="0"/>
              <a:t>the most common conditions </a:t>
            </a:r>
            <a:r>
              <a:rPr lang="en-GB" sz="1600" dirty="0" smtClean="0"/>
              <a:t>to limit daily </a:t>
            </a:r>
            <a:r>
              <a:rPr lang="en-GB" sz="1600" dirty="0"/>
              <a:t>activities and </a:t>
            </a:r>
            <a:r>
              <a:rPr lang="en-GB" sz="1600" dirty="0" smtClean="0"/>
              <a:t>are the </a:t>
            </a:r>
            <a:r>
              <a:rPr lang="en-GB" sz="1600" dirty="0"/>
              <a:t>largest single cause of years lived with disability. </a:t>
            </a:r>
          </a:p>
          <a:p>
            <a:pPr eaLnBrk="0" hangingPunct="0">
              <a:spcBef>
                <a:spcPct val="30000"/>
              </a:spcBef>
              <a:defRPr/>
            </a:pPr>
            <a:endParaRPr lang="en-GB" sz="1600" dirty="0"/>
          </a:p>
          <a:p>
            <a:pPr marL="171450" indent="-171450" eaLnBrk="0" hangingPunct="0">
              <a:spcBef>
                <a:spcPct val="30000"/>
              </a:spcBef>
              <a:buFont typeface="Arial" panose="020B0604020202020204" pitchFamily="34" charset="0"/>
              <a:buChar char="•"/>
              <a:defRPr/>
            </a:pPr>
            <a:r>
              <a:rPr lang="en-GB" sz="1600" dirty="0" smtClean="0"/>
              <a:t>The </a:t>
            </a:r>
            <a:r>
              <a:rPr lang="en-GB" sz="1600" dirty="0"/>
              <a:t>costs of ill health continue to rise, with </a:t>
            </a:r>
            <a:r>
              <a:rPr lang="en-GB" sz="1600" b="1" dirty="0"/>
              <a:t>impacts on the </a:t>
            </a:r>
            <a:r>
              <a:rPr lang="en-GB" sz="1600" b="1" dirty="0" smtClean="0"/>
              <a:t>NHS and LA budgets </a:t>
            </a:r>
            <a:r>
              <a:rPr lang="en-GB" sz="1600" dirty="0"/>
              <a:t>and the wider </a:t>
            </a:r>
            <a:r>
              <a:rPr lang="en-GB" sz="1600" dirty="0" smtClean="0"/>
              <a:t>economy</a:t>
            </a:r>
          </a:p>
          <a:p>
            <a:pPr eaLnBrk="0" hangingPunct="0">
              <a:spcBef>
                <a:spcPct val="30000"/>
              </a:spcBef>
              <a:defRPr/>
            </a:pPr>
            <a:endParaRPr lang="en-GB" sz="1400" dirty="0">
              <a:solidFill>
                <a:prstClr val="black"/>
              </a:solidFill>
            </a:endParaRPr>
          </a:p>
        </p:txBody>
      </p:sp>
    </p:spTree>
    <p:extLst>
      <p:ext uri="{BB962C8B-B14F-4D97-AF65-F5344CB8AC3E}">
        <p14:creationId xmlns:p14="http://schemas.microsoft.com/office/powerpoint/2010/main" val="114874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25" y="315018"/>
            <a:ext cx="8028000" cy="648072"/>
          </a:xfrm>
        </p:spPr>
        <p:txBody>
          <a:bodyPr>
            <a:normAutofit fontScale="90000"/>
          </a:bodyPr>
          <a:lstStyle/>
          <a:p>
            <a:r>
              <a:rPr lang="en-GB" dirty="0" smtClean="0"/>
              <a:t>It’s about living well, not just living longer </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*Towards a comprehensive public health response to population ageing : The Lancet 6 November 2014</a:t>
            </a:r>
            <a:endParaRPr lang="en-US" dirty="0"/>
          </a:p>
        </p:txBody>
      </p:sp>
      <p:sp>
        <p:nvSpPr>
          <p:cNvPr id="7" name="TextBox 6"/>
          <p:cNvSpPr txBox="1"/>
          <p:nvPr/>
        </p:nvSpPr>
        <p:spPr>
          <a:xfrm>
            <a:off x="179511" y="963090"/>
            <a:ext cx="8964489" cy="2554545"/>
          </a:xfrm>
          <a:prstGeom prst="rect">
            <a:avLst/>
          </a:prstGeom>
          <a:solidFill>
            <a:schemeClr val="bg1"/>
          </a:solidFill>
        </p:spPr>
        <p:txBody>
          <a:bodyPr wrap="square" rtlCol="0">
            <a:spAutoFit/>
          </a:bodyPr>
          <a:lstStyle/>
          <a:p>
            <a:pPr marL="342900" indent="-342900">
              <a:buFont typeface="Arial" pitchFamily="34" charset="0"/>
              <a:buChar char="•"/>
            </a:pPr>
            <a:r>
              <a:rPr lang="en-GB" sz="1600" dirty="0" smtClean="0"/>
              <a:t>An </a:t>
            </a:r>
            <a:r>
              <a:rPr lang="en-GB" sz="1600" dirty="0"/>
              <a:t>estimated 70% of new cases of </a:t>
            </a:r>
            <a:r>
              <a:rPr lang="en-GB" sz="1600" b="1" dirty="0"/>
              <a:t>depression</a:t>
            </a:r>
            <a:r>
              <a:rPr lang="en-GB" sz="1600" dirty="0"/>
              <a:t> in </a:t>
            </a:r>
            <a:r>
              <a:rPr lang="en-GB" sz="1600" dirty="0" smtClean="0"/>
              <a:t>older people </a:t>
            </a:r>
            <a:r>
              <a:rPr lang="en-GB" sz="1600" dirty="0"/>
              <a:t>are related to poor physical health</a:t>
            </a:r>
            <a:r>
              <a:rPr lang="en-GB" sz="1600" dirty="0" smtClean="0"/>
              <a:t>. </a:t>
            </a:r>
          </a:p>
          <a:p>
            <a:pPr marL="342900" indent="-342900">
              <a:buFont typeface="Arial" pitchFamily="34" charset="0"/>
              <a:buChar char="•"/>
            </a:pPr>
            <a:r>
              <a:rPr lang="en-GB" sz="1600" dirty="0" smtClean="0">
                <a:latin typeface="+mn-lt"/>
              </a:rPr>
              <a:t>Four fifths of people over the age of 50 fear that they will develop </a:t>
            </a:r>
            <a:r>
              <a:rPr lang="en-GB" sz="1600" b="1" dirty="0" smtClean="0">
                <a:latin typeface="+mn-lt"/>
              </a:rPr>
              <a:t>dementia</a:t>
            </a:r>
          </a:p>
          <a:p>
            <a:pPr marL="342900" indent="-342900">
              <a:buFont typeface="Arial" pitchFamily="34" charset="0"/>
              <a:buChar char="•"/>
            </a:pPr>
            <a:r>
              <a:rPr lang="en-GB" sz="1600" b="1" dirty="0" smtClean="0">
                <a:latin typeface="+mn-lt"/>
              </a:rPr>
              <a:t>Isolation</a:t>
            </a:r>
            <a:r>
              <a:rPr lang="en-GB" sz="1600" dirty="0" smtClean="0">
                <a:latin typeface="+mn-lt"/>
              </a:rPr>
              <a:t> is a particular risk factor for older people from minority ethnic groups, those in rural areas and for people older than 75 who may be widowed or live alone</a:t>
            </a:r>
          </a:p>
          <a:p>
            <a:pPr marL="342900" lvl="3" indent="-342900">
              <a:buFont typeface="Arial" pitchFamily="34" charset="0"/>
              <a:buChar char="•"/>
            </a:pPr>
            <a:r>
              <a:rPr lang="en-GB" sz="1600" dirty="0"/>
              <a:t>Giving people as much </a:t>
            </a:r>
            <a:r>
              <a:rPr lang="en-GB" sz="1600" b="1" dirty="0"/>
              <a:t>choice</a:t>
            </a:r>
            <a:r>
              <a:rPr lang="en-GB" sz="1600" dirty="0"/>
              <a:t> as possible about personal routines and activities increases self determination and independence</a:t>
            </a:r>
            <a:r>
              <a:rPr lang="en-GB" sz="1600" b="1" dirty="0"/>
              <a:t> </a:t>
            </a:r>
          </a:p>
          <a:p>
            <a:pPr marL="342900" indent="-342900">
              <a:buFont typeface="Arial" pitchFamily="34" charset="0"/>
              <a:buChar char="•"/>
            </a:pPr>
            <a:endParaRPr lang="en-GB" sz="1600" dirty="0" smtClean="0">
              <a:latin typeface="+mn-lt"/>
            </a:endParaRPr>
          </a:p>
          <a:p>
            <a:pPr marL="342900" indent="-342900">
              <a:buFont typeface="Arial" pitchFamily="34" charset="0"/>
              <a:buChar char="•"/>
            </a:pPr>
            <a:endParaRPr lang="en-GB" sz="1600" dirty="0" smtClean="0">
              <a:latin typeface="+mn-lt"/>
            </a:endParaRPr>
          </a:p>
          <a:p>
            <a:pPr marL="342900" indent="-342900">
              <a:buFont typeface="Arial" pitchFamily="34" charset="0"/>
              <a:buChar char="•"/>
            </a:pPr>
            <a:endParaRPr lang="en-GB" sz="1600" dirty="0" smtClean="0">
              <a:latin typeface="+mn-lt"/>
            </a:endParaRPr>
          </a:p>
        </p:txBody>
      </p:sp>
      <p:sp>
        <p:nvSpPr>
          <p:cNvPr id="8" name="TextBox 7"/>
          <p:cNvSpPr txBox="1"/>
          <p:nvPr/>
        </p:nvSpPr>
        <p:spPr>
          <a:xfrm>
            <a:off x="4355002" y="2748193"/>
            <a:ext cx="4536504" cy="1538883"/>
          </a:xfrm>
          <a:prstGeom prst="rect">
            <a:avLst/>
          </a:prstGeom>
          <a:solidFill>
            <a:schemeClr val="accent2">
              <a:lumMod val="40000"/>
              <a:lumOff val="60000"/>
            </a:schemeClr>
          </a:solidFill>
        </p:spPr>
        <p:txBody>
          <a:bodyPr wrap="square" rtlCol="0">
            <a:spAutoFit/>
          </a:bodyPr>
          <a:lstStyle/>
          <a:p>
            <a:pPr marL="342900" indent="-342900">
              <a:buFont typeface="+mj-lt"/>
              <a:buAutoNum type="arabicPeriod"/>
            </a:pPr>
            <a:endParaRPr lang="en-GB" sz="1400" dirty="0"/>
          </a:p>
          <a:p>
            <a:r>
              <a:rPr lang="en-GB" sz="1600" b="1" dirty="0" smtClean="0"/>
              <a:t>Social activities, social networks, keeping busy and ‘getting out and about’, good physical health and family contact are all frequently mentioned by older people as important to their mental wellbeing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87" y="3717032"/>
            <a:ext cx="3754110" cy="241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27497" y="4509120"/>
            <a:ext cx="4391514" cy="14308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smtClean="0"/>
              <a:t>Changes in society </a:t>
            </a:r>
            <a:r>
              <a:rPr lang="en-GB" sz="1600" dirty="0" smtClean="0"/>
              <a:t>impacting on older people</a:t>
            </a:r>
            <a:r>
              <a:rPr lang="en-GB" sz="1600" b="1" dirty="0" smtClean="0"/>
              <a:t> </a:t>
            </a:r>
            <a:r>
              <a:rPr lang="en-GB" sz="1600" dirty="0" smtClean="0"/>
              <a:t>:</a:t>
            </a:r>
            <a:r>
              <a:rPr lang="en-GB" sz="1600" dirty="0"/>
              <a:t> </a:t>
            </a:r>
            <a:r>
              <a:rPr lang="en-GB" sz="1600" dirty="0" smtClean="0"/>
              <a:t>in household composition; attitudes about obligations and responsibilities, women as carers.  More older people living alone, with less opportunity to share resources : risk of isolation, depression.*</a:t>
            </a:r>
            <a:endParaRPr lang="en-GB" sz="1600" dirty="0"/>
          </a:p>
        </p:txBody>
      </p:sp>
    </p:spTree>
    <p:extLst>
      <p:ext uri="{BB962C8B-B14F-4D97-AF65-F5344CB8AC3E}">
        <p14:creationId xmlns:p14="http://schemas.microsoft.com/office/powerpoint/2010/main" val="1926922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16" y="80760"/>
            <a:ext cx="8028000" cy="755952"/>
          </a:xfrm>
        </p:spPr>
        <p:txBody>
          <a:bodyPr>
            <a:normAutofit/>
          </a:bodyPr>
          <a:lstStyle/>
          <a:p>
            <a:r>
              <a:rPr lang="en-GB" dirty="0" smtClean="0"/>
              <a:t>The major risk factors are clear</a:t>
            </a:r>
            <a:endParaRPr lang="en-GB" dirty="0"/>
          </a:p>
        </p:txBody>
      </p:sp>
      <p:sp>
        <p:nvSpPr>
          <p:cNvPr id="4" name="Slide Number Placeholder 3"/>
          <p:cNvSpPr>
            <a:spLocks noGrp="1"/>
          </p:cNvSpPr>
          <p:nvPr>
            <p:ph type="sldNum" sz="quarter" idx="10"/>
          </p:nvPr>
        </p:nvSpPr>
        <p:spPr/>
        <p:txBody>
          <a:bodyPr/>
          <a:lstStyle/>
          <a:p>
            <a:pPr>
              <a:defRPr/>
            </a:pPr>
            <a:r>
              <a:rPr lang="en-US" dirty="0" smtClean="0">
                <a:solidFill>
                  <a:prstClr val="white"/>
                </a:solidFill>
              </a:rPr>
              <a:t>  </a:t>
            </a:r>
            <a:endParaRPr lang="en-US" dirty="0">
              <a:solidFill>
                <a:prstClr val="white"/>
              </a:solidFill>
            </a:endParaRPr>
          </a:p>
        </p:txBody>
      </p:sp>
      <p:sp>
        <p:nvSpPr>
          <p:cNvPr id="15" name="Content Placeholder 14"/>
          <p:cNvSpPr>
            <a:spLocks noGrp="1"/>
          </p:cNvSpPr>
          <p:nvPr>
            <p:ph idx="1"/>
          </p:nvPr>
        </p:nvSpPr>
        <p:spPr/>
        <p:txBody>
          <a:bodyPr/>
          <a:lstStyle/>
          <a:p>
            <a:endParaRPr lang="en-GB"/>
          </a:p>
        </p:txBody>
      </p:sp>
      <p:pic>
        <p:nvPicPr>
          <p:cNvPr id="16" name="Picture 15"/>
          <p:cNvPicPr>
            <a:picLocks noChangeAspect="1"/>
          </p:cNvPicPr>
          <p:nvPr/>
        </p:nvPicPr>
        <p:blipFill>
          <a:blip r:embed="rId3" cstate="print"/>
          <a:stretch>
            <a:fillRect/>
          </a:stretch>
        </p:blipFill>
        <p:spPr>
          <a:xfrm>
            <a:off x="304801" y="1436652"/>
            <a:ext cx="8515671" cy="4835499"/>
          </a:xfrm>
          <a:prstGeom prst="rect">
            <a:avLst/>
          </a:prstGeom>
        </p:spPr>
      </p:pic>
      <p:cxnSp>
        <p:nvCxnSpPr>
          <p:cNvPr id="5" name="Straight Arrow Connector 4"/>
          <p:cNvCxnSpPr/>
          <p:nvPr/>
        </p:nvCxnSpPr>
        <p:spPr>
          <a:xfrm>
            <a:off x="1547664" y="249289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59632" y="2924944"/>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75656" y="328498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03648" y="386104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87624" y="400506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11560" y="422108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763688" y="443711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7544" y="658078"/>
            <a:ext cx="8280920" cy="1169551"/>
          </a:xfrm>
          <a:prstGeom prst="rect">
            <a:avLst/>
          </a:prstGeom>
          <a:noFill/>
        </p:spPr>
        <p:txBody>
          <a:bodyPr wrap="square" rtlCol="0">
            <a:spAutoFit/>
          </a:bodyPr>
          <a:lstStyle/>
          <a:p>
            <a:pPr>
              <a:spcBef>
                <a:spcPts val="1200"/>
              </a:spcBef>
            </a:pPr>
            <a:r>
              <a:rPr lang="en-GB" sz="2000" dirty="0"/>
              <a:t>The way we live our lives has significant impact on our </a:t>
            </a:r>
            <a:r>
              <a:rPr lang="en-GB" sz="2000" dirty="0" smtClean="0"/>
              <a:t>health. Good </a:t>
            </a:r>
            <a:r>
              <a:rPr lang="en-GB" sz="2000" dirty="0"/>
              <a:t>diet, exercise and healthy weight would see us living healthier </a:t>
            </a:r>
            <a:r>
              <a:rPr lang="en-GB" sz="2000" dirty="0" smtClean="0"/>
              <a:t>lives</a:t>
            </a:r>
          </a:p>
          <a:p>
            <a:pPr>
              <a:spcBef>
                <a:spcPts val="1200"/>
              </a:spcBef>
            </a:pPr>
            <a:endParaRPr lang="en-GB" sz="2000" dirty="0"/>
          </a:p>
        </p:txBody>
      </p:sp>
    </p:spTree>
    <p:extLst>
      <p:ext uri="{BB962C8B-B14F-4D97-AF65-F5344CB8AC3E}">
        <p14:creationId xmlns:p14="http://schemas.microsoft.com/office/powerpoint/2010/main" val="317009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4668"/>
            <a:ext cx="8028000" cy="648072"/>
          </a:xfrm>
        </p:spPr>
        <p:txBody>
          <a:bodyPr/>
          <a:lstStyle/>
          <a:p>
            <a:r>
              <a:rPr lang="en-GB" dirty="0" smtClean="0"/>
              <a:t>Variations in ageing</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US" dirty="0"/>
              <a:t>*http://www.ons.gov.uk/ons/dcp171778_371677.pdf</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196752"/>
            <a:ext cx="5328592" cy="502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1227544"/>
            <a:ext cx="5040560" cy="3539430"/>
          </a:xfrm>
          <a:prstGeom prst="rect">
            <a:avLst/>
          </a:prstGeom>
          <a:noFill/>
        </p:spPr>
        <p:txBody>
          <a:bodyPr wrap="square" rtlCol="0">
            <a:spAutoFit/>
          </a:bodyPr>
          <a:lstStyle/>
          <a:p>
            <a:pPr marL="342900" indent="-342900">
              <a:buFont typeface="Arial" pitchFamily="34" charset="0"/>
              <a:buChar char="•"/>
            </a:pPr>
            <a:r>
              <a:rPr lang="en-GB" sz="1600" dirty="0" smtClean="0"/>
              <a:t>Rural and coastal areas have the highest percentage of older adults</a:t>
            </a:r>
          </a:p>
          <a:p>
            <a:endParaRPr lang="en-GB" sz="1600" dirty="0"/>
          </a:p>
          <a:p>
            <a:pPr marL="342900" indent="-342900">
              <a:buFont typeface="Arial" pitchFamily="34" charset="0"/>
              <a:buChar char="•"/>
            </a:pPr>
            <a:r>
              <a:rPr lang="en-GB" sz="1600" dirty="0" smtClean="0"/>
              <a:t>Isolation is a particular risk factor for minority ethnic groups, those in rural areas and for people older than 75 who may be widowed or live alone</a:t>
            </a:r>
          </a:p>
          <a:p>
            <a:pPr marL="342900" indent="-342900">
              <a:buFont typeface="Arial" pitchFamily="34" charset="0"/>
              <a:buChar char="•"/>
            </a:pPr>
            <a:endParaRPr lang="en-GB" sz="1600" dirty="0"/>
          </a:p>
          <a:p>
            <a:pPr marL="342900" indent="-342900">
              <a:buFont typeface="Arial" pitchFamily="34" charset="0"/>
              <a:buChar char="•"/>
            </a:pPr>
            <a:r>
              <a:rPr lang="en-GB" sz="1600" dirty="0" smtClean="0"/>
              <a:t>Life expectancy is increasing (82  W/ 78 M) , there are variations in healthy life expectancy*, lowest in Tower Hamlets (M. 52 years) and Manchester (W 55 years)</a:t>
            </a:r>
          </a:p>
          <a:p>
            <a:pPr marL="342900" indent="-342900">
              <a:buFont typeface="Arial" pitchFamily="34" charset="0"/>
              <a:buChar char="•"/>
            </a:pPr>
            <a:endParaRPr lang="en-GB" sz="1600" dirty="0" smtClean="0"/>
          </a:p>
          <a:p>
            <a:r>
              <a:rPr lang="en-GB" sz="1600" b="1" dirty="0" smtClean="0"/>
              <a:t>There is diversity in the health, social, and economic circumstances of older people </a:t>
            </a:r>
            <a:endParaRPr lang="en-GB" sz="1600" b="1" dirty="0"/>
          </a:p>
        </p:txBody>
      </p:sp>
    </p:spTree>
    <p:extLst>
      <p:ext uri="{BB962C8B-B14F-4D97-AF65-F5344CB8AC3E}">
        <p14:creationId xmlns:p14="http://schemas.microsoft.com/office/powerpoint/2010/main" val="298855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568952" cy="648072"/>
          </a:xfrm>
        </p:spPr>
        <p:txBody>
          <a:bodyPr>
            <a:normAutofit fontScale="90000"/>
          </a:bodyPr>
          <a:lstStyle/>
          <a:p>
            <a:r>
              <a:rPr lang="en-GB" dirty="0" smtClean="0"/>
              <a:t>Tackling these issues requires an integrated approach to Public Health</a:t>
            </a:r>
            <a:endParaRPr lang="en-GB" dirty="0"/>
          </a:p>
        </p:txBody>
      </p:sp>
      <p:sp>
        <p:nvSpPr>
          <p:cNvPr id="4" name="Slide Number Placeholder 3"/>
          <p:cNvSpPr>
            <a:spLocks noGrp="1"/>
          </p:cNvSpPr>
          <p:nvPr>
            <p:ph type="sldNum" sz="quarter" idx="10"/>
          </p:nvPr>
        </p:nvSpPr>
        <p:spPr/>
        <p:txBody>
          <a:bodyPr/>
          <a:lstStyle/>
          <a:p>
            <a:pPr>
              <a:defRPr/>
            </a:pPr>
            <a:r>
              <a:rPr lang="en-US" smtClean="0">
                <a:solidFill>
                  <a:prstClr val="white"/>
                </a:solidFill>
              </a:rPr>
              <a:t>  </a:t>
            </a:r>
            <a:fld id="{937D1D0F-0E49-4666-BC75-DD7F8CE62D9E}" type="slidenum">
              <a:rPr lang="en-US" smtClean="0">
                <a:solidFill>
                  <a:prstClr val="white"/>
                </a:solidFill>
              </a:rPr>
              <a:pPr>
                <a:defRPr/>
              </a:pPr>
              <a:t>8</a:t>
            </a:fld>
            <a:endParaRPr lang="en-US">
              <a:solidFill>
                <a:prstClr val="white"/>
              </a:solidFill>
            </a:endParaRPr>
          </a:p>
        </p:txBody>
      </p:sp>
      <p:grpSp>
        <p:nvGrpSpPr>
          <p:cNvPr id="15" name="Group 14"/>
          <p:cNvGrpSpPr/>
          <p:nvPr/>
        </p:nvGrpSpPr>
        <p:grpSpPr>
          <a:xfrm>
            <a:off x="1403648" y="1700808"/>
            <a:ext cx="6768752" cy="4176464"/>
            <a:chOff x="1547664" y="1556792"/>
            <a:chExt cx="6624736" cy="4680520"/>
          </a:xfrm>
        </p:grpSpPr>
        <p:sp>
          <p:nvSpPr>
            <p:cNvPr id="16" name="Freeform 15"/>
            <p:cNvSpPr>
              <a:spLocks/>
            </p:cNvSpPr>
            <p:nvPr/>
          </p:nvSpPr>
          <p:spPr bwMode="auto">
            <a:xfrm>
              <a:off x="1547664" y="1556792"/>
              <a:ext cx="3303961" cy="2809797"/>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chemeClr val="tx1">
                  <a:lumMod val="50000"/>
                  <a:lumOff val="50000"/>
                </a:schemeClr>
              </a:solidFill>
              <a:prstDash val="solid"/>
              <a:round/>
              <a:headEnd/>
              <a:tailEnd/>
            </a:ln>
          </p:spPr>
          <p:txBody>
            <a:bodyPr bIns="540000"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3600" dirty="0" smtClean="0">
                  <a:solidFill>
                    <a:prstClr val="black"/>
                  </a:solidFill>
                  <a:latin typeface="Arial" pitchFamily="34" charset="0"/>
                  <a:cs typeface="Arial" pitchFamily="34" charset="0"/>
                </a:rPr>
                <a:t>Government</a:t>
              </a:r>
              <a:endParaRPr lang="en-GB" sz="3600" dirty="0">
                <a:solidFill>
                  <a:prstClr val="black"/>
                </a:solidFill>
                <a:latin typeface="Arial" pitchFamily="34" charset="0"/>
                <a:cs typeface="Arial" pitchFamily="34" charset="0"/>
              </a:endParaRPr>
            </a:p>
          </p:txBody>
        </p:sp>
        <p:sp>
          <p:nvSpPr>
            <p:cNvPr id="17" name="Freeform 16"/>
            <p:cNvSpPr>
              <a:spLocks/>
            </p:cNvSpPr>
            <p:nvPr/>
          </p:nvSpPr>
          <p:spPr bwMode="auto">
            <a:xfrm>
              <a:off x="1547664" y="3901510"/>
              <a:ext cx="3974422" cy="233580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2D050">
                <a:alpha val="50000"/>
              </a:srgbClr>
            </a:solidFill>
            <a:ln w="28575">
              <a:solidFill>
                <a:schemeClr val="tx1">
                  <a:lumMod val="50000"/>
                  <a:lumOff val="50000"/>
                </a:schemeClr>
              </a:solidFill>
              <a:prstDash val="solid"/>
              <a:round/>
              <a:headEnd/>
              <a:tailEnd/>
            </a:ln>
          </p:spPr>
          <p:txBody>
            <a:bodyPr rIns="46800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3600" dirty="0" smtClean="0">
                  <a:solidFill>
                    <a:prstClr val="black"/>
                  </a:solidFill>
                  <a:latin typeface="Arial" pitchFamily="34" charset="0"/>
                  <a:cs typeface="Arial" pitchFamily="34" charset="0"/>
                </a:rPr>
                <a:t>Public Health</a:t>
              </a:r>
            </a:p>
            <a:p>
              <a:pPr>
                <a:defRPr/>
              </a:pPr>
              <a:r>
                <a:rPr lang="en-US" sz="3600" dirty="0" smtClean="0">
                  <a:solidFill>
                    <a:prstClr val="black"/>
                  </a:solidFill>
                  <a:latin typeface="Arial" pitchFamily="34" charset="0"/>
                  <a:cs typeface="Arial" pitchFamily="34" charset="0"/>
                </a:rPr>
                <a:t>England</a:t>
              </a:r>
              <a:endParaRPr lang="en-GB" sz="3600" dirty="0">
                <a:solidFill>
                  <a:prstClr val="black"/>
                </a:solidFill>
                <a:latin typeface="Arial" pitchFamily="34" charset="0"/>
                <a:cs typeface="Arial" pitchFamily="34" charset="0"/>
              </a:endParaRPr>
            </a:p>
          </p:txBody>
        </p:sp>
        <p:sp>
          <p:nvSpPr>
            <p:cNvPr id="18" name="Freeform 17"/>
            <p:cNvSpPr>
              <a:spLocks/>
            </p:cNvSpPr>
            <p:nvPr/>
          </p:nvSpPr>
          <p:spPr bwMode="auto">
            <a:xfrm>
              <a:off x="4193776" y="1556792"/>
              <a:ext cx="3974421" cy="233580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FFFF00">
                <a:alpha val="50000"/>
              </a:srgbClr>
            </a:solidFill>
            <a:ln w="28575">
              <a:solidFill>
                <a:schemeClr val="tx1">
                  <a:lumMod val="50000"/>
                  <a:lumOff val="50000"/>
                </a:schemeClr>
              </a:solidFill>
              <a:prstDash val="solid"/>
              <a:round/>
              <a:headEnd/>
              <a:tailEnd/>
            </a:ln>
          </p:spPr>
          <p:txBody>
            <a:bodyPr lIns="468000"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3600" dirty="0" smtClean="0">
                  <a:solidFill>
                    <a:prstClr val="black"/>
                  </a:solidFill>
                  <a:latin typeface="Arial" pitchFamily="34" charset="0"/>
                  <a:cs typeface="Arial" pitchFamily="34" charset="0"/>
                </a:rPr>
                <a:t>Local</a:t>
              </a:r>
            </a:p>
            <a:p>
              <a:pPr algn="ctr">
                <a:defRPr/>
              </a:pPr>
              <a:r>
                <a:rPr lang="en-US" sz="3600" dirty="0" smtClean="0">
                  <a:solidFill>
                    <a:prstClr val="black"/>
                  </a:solidFill>
                  <a:latin typeface="Arial" pitchFamily="34" charset="0"/>
                  <a:cs typeface="Arial" pitchFamily="34" charset="0"/>
                </a:rPr>
                <a:t>authorities</a:t>
              </a:r>
              <a:endParaRPr lang="en-GB" sz="3600" dirty="0">
                <a:solidFill>
                  <a:prstClr val="black"/>
                </a:solidFill>
                <a:latin typeface="Arial" pitchFamily="34" charset="0"/>
                <a:cs typeface="Arial" pitchFamily="34" charset="0"/>
              </a:endParaRPr>
            </a:p>
          </p:txBody>
        </p:sp>
        <p:sp>
          <p:nvSpPr>
            <p:cNvPr id="19" name="Freeform 18"/>
            <p:cNvSpPr>
              <a:spLocks/>
            </p:cNvSpPr>
            <p:nvPr/>
          </p:nvSpPr>
          <p:spPr bwMode="auto">
            <a:xfrm>
              <a:off x="4866338" y="3429000"/>
              <a:ext cx="3306062" cy="2808312"/>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FF0000">
                <a:alpha val="50000"/>
              </a:srgbClr>
            </a:solidFill>
            <a:ln w="28575">
              <a:solidFill>
                <a:schemeClr val="tx1">
                  <a:lumMod val="50000"/>
                  <a:lumOff val="50000"/>
                </a:schemeClr>
              </a:solidFill>
              <a:prstDash val="solid"/>
              <a:round/>
              <a:headEnd/>
              <a:tailEnd/>
            </a:ln>
          </p:spPr>
          <p:txBody>
            <a:bodyPr tIns="468000" anchor="ctr" anchorCtr="1"/>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3600" dirty="0" smtClean="0">
                  <a:solidFill>
                    <a:prstClr val="black"/>
                  </a:solidFill>
                  <a:latin typeface="Arial" pitchFamily="34" charset="0"/>
                  <a:cs typeface="Arial" pitchFamily="34" charset="0"/>
                </a:rPr>
                <a:t>NHS</a:t>
              </a:r>
              <a:endParaRPr lang="en-GB" sz="3600"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421903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16" y="80760"/>
            <a:ext cx="8028000" cy="755952"/>
          </a:xfrm>
        </p:spPr>
        <p:txBody>
          <a:bodyPr>
            <a:normAutofit/>
          </a:bodyPr>
          <a:lstStyle/>
          <a:p>
            <a:r>
              <a:rPr lang="en-GB" dirty="0" smtClean="0"/>
              <a:t>Adopting a life course approach</a:t>
            </a:r>
            <a:endParaRPr lang="en-GB" dirty="0"/>
          </a:p>
        </p:txBody>
      </p:sp>
      <p:sp>
        <p:nvSpPr>
          <p:cNvPr id="4" name="Slide Number Placeholder 3"/>
          <p:cNvSpPr>
            <a:spLocks noGrp="1"/>
          </p:cNvSpPr>
          <p:nvPr>
            <p:ph type="sldNum" sz="quarter" idx="10"/>
          </p:nvPr>
        </p:nvSpPr>
        <p:spPr/>
        <p:txBody>
          <a:bodyPr/>
          <a:lstStyle/>
          <a:p>
            <a:pPr>
              <a:defRPr/>
            </a:pPr>
            <a:r>
              <a:rPr lang="en-US" dirty="0" smtClean="0">
                <a:solidFill>
                  <a:prstClr val="white"/>
                </a:solidFill>
              </a:rPr>
              <a:t>  </a:t>
            </a:r>
            <a:endParaRPr lang="en-US" dirty="0">
              <a:solidFill>
                <a:prstClr val="white"/>
              </a:solidFill>
            </a:endParaRPr>
          </a:p>
        </p:txBody>
      </p:sp>
      <p:pic>
        <p:nvPicPr>
          <p:cNvPr id="14" name="Picture 5" descr="Final report figure 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19" y="980728"/>
            <a:ext cx="5797368" cy="525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476140" y="764704"/>
            <a:ext cx="2560356" cy="4185761"/>
          </a:xfrm>
          <a:prstGeom prst="rect">
            <a:avLst/>
          </a:prstGeom>
          <a:solidFill>
            <a:schemeClr val="accent3">
              <a:lumMod val="60000"/>
              <a:lumOff val="40000"/>
            </a:schemeClr>
          </a:solidFill>
        </p:spPr>
        <p:txBody>
          <a:bodyPr wrap="square" rtlCol="0">
            <a:spAutoFit/>
          </a:bodyPr>
          <a:lstStyle/>
          <a:p>
            <a:r>
              <a:rPr lang="en-GB" sz="1400" dirty="0" smtClean="0"/>
              <a:t>Strengthens the transition between adolescence and adulthood, and promotes mental well-being</a:t>
            </a:r>
          </a:p>
          <a:p>
            <a:endParaRPr lang="en-GB" sz="1400" dirty="0" smtClean="0"/>
          </a:p>
          <a:p>
            <a:r>
              <a:rPr lang="en-GB" sz="1400" dirty="0" smtClean="0"/>
              <a:t>Facilitates a wide perspective of action across the range of determinants rather than a narrow topic based approach</a:t>
            </a:r>
          </a:p>
          <a:p>
            <a:endParaRPr lang="en-GB" sz="1400" dirty="0" smtClean="0"/>
          </a:p>
          <a:p>
            <a:r>
              <a:rPr lang="en-GB" sz="1400" dirty="0" smtClean="0"/>
              <a:t>Ensures action is not concentrated on one age group only</a:t>
            </a:r>
          </a:p>
          <a:p>
            <a:endParaRPr lang="en-GB" sz="1400" dirty="0" smtClean="0"/>
          </a:p>
          <a:p>
            <a:r>
              <a:rPr lang="en-GB" sz="1400" dirty="0" smtClean="0"/>
              <a:t>Acknowledges that older people are not a homogenous group and age alone is not necessarily the determinant of health and wellbeing</a:t>
            </a:r>
            <a:endParaRPr lang="en-GB" sz="1400" dirty="0"/>
          </a:p>
        </p:txBody>
      </p:sp>
    </p:spTree>
    <p:extLst>
      <p:ext uri="{BB962C8B-B14F-4D97-AF65-F5344CB8AC3E}">
        <p14:creationId xmlns:p14="http://schemas.microsoft.com/office/powerpoint/2010/main" val="181376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schemas.microsoft.com/sharepoint/v3"/>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2871</TotalTime>
  <Words>3354</Words>
  <Application>Microsoft Office PowerPoint</Application>
  <PresentationFormat>On-screen Show (4:3)</PresentationFormat>
  <Paragraphs>320</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An ageing population : a public health approach to challenges and opportunities for local government </vt:lpstr>
      <vt:lpstr>The global ageing population trajectory</vt:lpstr>
      <vt:lpstr>Mortality: Leading causes of death in Older Adults (65+)  </vt:lpstr>
      <vt:lpstr>Many of our later years are troubled by ill health</vt:lpstr>
      <vt:lpstr>It’s about living well, not just living longer </vt:lpstr>
      <vt:lpstr>The major risk factors are clear</vt:lpstr>
      <vt:lpstr>Variations in ageing</vt:lpstr>
      <vt:lpstr>Tackling these issues requires an integrated approach to Public Health</vt:lpstr>
      <vt:lpstr>Adopting a life course approach</vt:lpstr>
      <vt:lpstr>Life course Conceptual Model</vt:lpstr>
      <vt:lpstr>Healthy People, Healthy Places, Healthy Communities</vt:lpstr>
      <vt:lpstr>Opportunities – healthy people </vt:lpstr>
      <vt:lpstr>Dementia</vt:lpstr>
      <vt:lpstr>Opportunities – healthy places</vt:lpstr>
      <vt:lpstr>Opportunities – healthy places</vt:lpstr>
      <vt:lpstr>Opportunities – healthy places</vt:lpstr>
      <vt:lpstr>Opportunities – healthy communities</vt:lpstr>
      <vt:lpstr>Global example: The Japanese model</vt:lpstr>
      <vt:lpstr>Lewisham case example: Tackling Socioeconomic inequality MindCare dementia information and support service:</vt:lpstr>
      <vt:lpstr>In summary : 3 key areas for action </vt:lpstr>
      <vt:lpstr>Questions?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CS</cp:lastModifiedBy>
  <cp:revision>231</cp:revision>
  <dcterms:created xsi:type="dcterms:W3CDTF">2012-10-10T09:02:29Z</dcterms:created>
  <dcterms:modified xsi:type="dcterms:W3CDTF">2014-11-11T12:59:53Z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