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7" r:id="rId2"/>
    <p:sldId id="276" r:id="rId3"/>
    <p:sldId id="264" r:id="rId4"/>
    <p:sldId id="262" r:id="rId5"/>
    <p:sldId id="261" r:id="rId6"/>
    <p:sldId id="270" r:id="rId7"/>
    <p:sldId id="265" r:id="rId8"/>
    <p:sldId id="272" r:id="rId9"/>
    <p:sldId id="273" r:id="rId10"/>
    <p:sldId id="274" r:id="rId11"/>
    <p:sldId id="259" r:id="rId12"/>
    <p:sldId id="258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19BA9F-77A6-4A4E-A7CE-88DB325BF56C}" type="doc">
      <dgm:prSet loTypeId="urn:microsoft.com/office/officeart/2005/8/layout/hProcess6" loCatId="process" qsTypeId="urn:microsoft.com/office/officeart/2005/8/quickstyle/simple5" qsCatId="simple" csTypeId="urn:microsoft.com/office/officeart/2005/8/colors/accent6_2" csCatId="accent6" phldr="1"/>
      <dgm:spPr/>
    </dgm:pt>
    <dgm:pt modelId="{C24169CB-08B0-4C7A-8085-827D8C7CD5E2}">
      <dgm:prSet phldrT="[Text]" custT="1"/>
      <dgm:spPr>
        <a:solidFill>
          <a:srgbClr val="4F81BD"/>
        </a:solidFill>
      </dgm:spPr>
      <dgm:t>
        <a:bodyPr/>
        <a:lstStyle/>
        <a:p>
          <a:r>
            <a:rPr lang="en-GB" sz="800" dirty="0" smtClean="0">
              <a:latin typeface="Arial" panose="020B0604020202020204" pitchFamily="34" charset="0"/>
              <a:cs typeface="Arial" panose="020B0604020202020204" pitchFamily="34" charset="0"/>
            </a:rPr>
            <a:t>Single Point of Co-ordination</a:t>
          </a:r>
          <a:endParaRPr lang="en-GB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42E4DB-D0FC-41E0-87D5-41CC2FB09A6D}" type="parTrans" cxnId="{5823DDD5-7E7A-412F-878B-7FB833590775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2B7FF1-C7E9-4C89-BCA6-A2F62AC7AF5A}" type="sibTrans" cxnId="{5823DDD5-7E7A-412F-878B-7FB833590775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2E44EE-8301-4AF2-AD22-BD36258631F1}">
      <dgm:prSet phldrT="[Text]" custT="1"/>
      <dgm:spPr>
        <a:solidFill>
          <a:srgbClr val="4F81BD"/>
        </a:solidFill>
      </dgm:spPr>
      <dgm:t>
        <a:bodyPr/>
        <a:lstStyle/>
        <a:p>
          <a:r>
            <a:rPr lang="en-GB" sz="800" dirty="0" smtClean="0">
              <a:latin typeface="Arial" panose="020B0604020202020204" pitchFamily="34" charset="0"/>
              <a:cs typeface="Arial" panose="020B0604020202020204" pitchFamily="34" charset="0"/>
            </a:rPr>
            <a:t>Wellbeing Service</a:t>
          </a:r>
          <a:endParaRPr lang="en-GB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A92343-B2EB-4B82-845D-6D4B23CDC1A6}" type="parTrans" cxnId="{F065326E-7EE2-49B6-9789-C6C8AAA5EA00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B86257-57B4-41ED-B79D-FF2F0D7359EA}" type="sibTrans" cxnId="{F065326E-7EE2-49B6-9789-C6C8AAA5EA00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7BABE1-A815-486F-9347-F4005BE7AE1B}">
      <dgm:prSet phldrT="[Text]" custT="1"/>
      <dgm:spPr>
        <a:solidFill>
          <a:srgbClr val="4F81BD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700" dirty="0" smtClean="0">
              <a:latin typeface="Arial" panose="020B0604020202020204" pitchFamily="34" charset="0"/>
              <a:cs typeface="Arial" panose="020B0604020202020204" pitchFamily="34" charset="0"/>
            </a:rPr>
            <a:t>Integrated Community</a:t>
          </a:r>
        </a:p>
        <a:p>
          <a:pPr>
            <a:spcAft>
              <a:spcPct val="35000"/>
            </a:spcAft>
          </a:pPr>
          <a:r>
            <a:rPr lang="en-GB" sz="700" dirty="0" smtClean="0">
              <a:latin typeface="Arial" panose="020B0604020202020204" pitchFamily="34" charset="0"/>
              <a:cs typeface="Arial" panose="020B0604020202020204" pitchFamily="34" charset="0"/>
            </a:rPr>
            <a:t>Services </a:t>
          </a:r>
          <a:endParaRPr lang="en-GB" sz="7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5BA175-1B42-472F-A091-CA69CD56BA91}" type="parTrans" cxnId="{D073C780-754C-447B-A652-F4F97AD52513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6E0F4A-BC44-4F22-86A0-7A9FFEEF8B35}" type="sibTrans" cxnId="{D073C780-754C-447B-A652-F4F97AD52513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AE199A-7B59-49F4-B671-13494DBE3F79}">
      <dgm:prSet phldrT="[Text]" custT="1"/>
      <dgm:spPr>
        <a:solidFill>
          <a:srgbClr val="4F81BD"/>
        </a:solidFill>
      </dgm:spPr>
      <dgm:t>
        <a:bodyPr/>
        <a:lstStyle/>
        <a:p>
          <a:r>
            <a:rPr lang="en-GB" sz="900" dirty="0" smtClean="0">
              <a:latin typeface="Arial" panose="020B0604020202020204" pitchFamily="34" charset="0"/>
              <a:cs typeface="Arial" panose="020B0604020202020204" pitchFamily="34" charset="0"/>
            </a:rPr>
            <a:t>End of Life Care</a:t>
          </a:r>
          <a:endParaRPr lang="en-GB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7756CD-4523-4001-87C8-2E507CC5B9F1}" type="parTrans" cxnId="{FEB3EF83-6AB4-48E3-9324-1432AB98EBD2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0B5ED6-944A-42C6-B1A2-A9442CC2D109}" type="sibTrans" cxnId="{FEB3EF83-6AB4-48E3-9324-1432AB98EBD2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4ACF5C-4C9F-46C6-A100-C3C7FEC4B579}">
      <dgm:prSet phldrT="[Text]" custT="1"/>
      <dgm:spPr>
        <a:solidFill>
          <a:srgbClr val="4F81BD"/>
        </a:solidFill>
      </dgm:spPr>
      <dgm:t>
        <a:bodyPr/>
        <a:lstStyle/>
        <a:p>
          <a:r>
            <a:rPr lang="en-GB" sz="900" dirty="0" smtClean="0">
              <a:latin typeface="Arial" panose="020B0604020202020204" pitchFamily="34" charset="0"/>
              <a:cs typeface="Arial" panose="020B0604020202020204" pitchFamily="34" charset="0"/>
            </a:rPr>
            <a:t>Acute Care</a:t>
          </a:r>
          <a:endParaRPr lang="en-GB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23A251-9F81-40FC-AA51-2C8D609F1959}" type="parTrans" cxnId="{FFB4EE48-3B61-4A5A-BAFC-195782228476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6F826F-222E-4A10-84AD-B957D5D1A6E8}" type="sibTrans" cxnId="{FFB4EE48-3B61-4A5A-BAFC-195782228476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AD98BE-B085-47D5-8568-3C310580073F}">
      <dgm:prSet custT="1"/>
      <dgm:spPr>
        <a:solidFill>
          <a:srgbClr val="D0D8E8">
            <a:alpha val="89804"/>
          </a:srgbClr>
        </a:solidFill>
      </dgm:spPr>
      <dgm:t>
        <a:bodyPr/>
        <a:lstStyle/>
        <a:p>
          <a:r>
            <a:rPr lang="en-GB" sz="900" dirty="0" smtClean="0">
              <a:latin typeface="Arial" panose="020B0604020202020204" pitchFamily="34" charset="0"/>
              <a:cs typeface="Arial" panose="020B0604020202020204" pitchFamily="34" charset="0"/>
            </a:rPr>
            <a:t>Two EOL</a:t>
          </a:r>
        </a:p>
        <a:p>
          <a:r>
            <a:rPr lang="en-GB" sz="900" dirty="0" smtClean="0">
              <a:latin typeface="Arial" panose="020B0604020202020204" pitchFamily="34" charset="0"/>
              <a:cs typeface="Arial" panose="020B0604020202020204" pitchFamily="34" charset="0"/>
            </a:rPr>
            <a:t>consortia</a:t>
          </a:r>
          <a:endParaRPr lang="en-GB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6B0CDF-BAD4-4DEE-A402-A66E8328137C}" type="parTrans" cxnId="{1D93B775-D5D5-44F0-A681-461BF99A40DA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544281-1A46-48B4-B746-327838E95A60}" type="sibTrans" cxnId="{1D93B775-D5D5-44F0-A681-461BF99A40DA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3EF009-2D1A-4C9B-8754-438F50ACC502}">
      <dgm:prSet custT="1"/>
      <dgm:spPr>
        <a:solidFill>
          <a:srgbClr val="D0D8E8">
            <a:alpha val="89804"/>
          </a:srgbClr>
        </a:solidFill>
      </dgm:spPr>
      <dgm:t>
        <a:bodyPr/>
        <a:lstStyle/>
        <a:p>
          <a:r>
            <a:rPr lang="en-GB" sz="900" dirty="0" smtClean="0">
              <a:latin typeface="Arial" panose="020B0604020202020204" pitchFamily="34" charset="0"/>
              <a:cs typeface="Arial" panose="020B0604020202020204" pitchFamily="34" charset="0"/>
            </a:rPr>
            <a:t>5 Acute Trusts</a:t>
          </a:r>
          <a:endParaRPr lang="en-GB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E4B9F9-C08A-4851-A3E3-51DF2644CD2E}" type="parTrans" cxnId="{6BBF5345-7AC2-48A9-B1F1-EFFC7761EC92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3451D6-C391-407D-AE72-2F562BAFADEB}" type="sibTrans" cxnId="{6BBF5345-7AC2-48A9-B1F1-EFFC7761EC92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240582-3846-4712-A728-BF1A6F7AE08A}">
      <dgm:prSet custT="1"/>
      <dgm:spPr>
        <a:solidFill>
          <a:srgbClr val="D0D8E8">
            <a:alpha val="89804"/>
          </a:srgbClr>
        </a:solidFill>
      </dgm:spPr>
      <dgm:t>
        <a:bodyPr/>
        <a:lstStyle/>
        <a:p>
          <a:r>
            <a:rPr lang="en-GB" sz="900" dirty="0" smtClean="0">
              <a:latin typeface="Arial" panose="020B0604020202020204" pitchFamily="34" charset="0"/>
              <a:cs typeface="Arial" panose="020B0604020202020204" pitchFamily="34" charset="0"/>
            </a:rPr>
            <a:t>CPFT</a:t>
          </a:r>
          <a:endParaRPr lang="en-GB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159669-E2EC-4870-B033-F78E3DB0E673}" type="parTrans" cxnId="{991BCA89-C56C-47D2-AA8A-660C62278241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5169A5-5D7B-44E4-BF47-7EB8714ABBDA}" type="sibTrans" cxnId="{991BCA89-C56C-47D2-AA8A-660C62278241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FE896A-D71F-42FD-9CAE-DA7FF58EA629}">
      <dgm:prSet custT="1"/>
      <dgm:spPr>
        <a:solidFill>
          <a:srgbClr val="D0D8E8">
            <a:alpha val="89804"/>
          </a:srgbClr>
        </a:solidFill>
      </dgm:spPr>
      <dgm:t>
        <a:bodyPr/>
        <a:lstStyle/>
        <a:p>
          <a:r>
            <a:rPr lang="en-GB" sz="900" dirty="0" smtClean="0">
              <a:latin typeface="Arial" panose="020B0604020202020204" pitchFamily="34" charset="0"/>
              <a:cs typeface="Arial" panose="020B0604020202020204" pitchFamily="34" charset="0"/>
            </a:rPr>
            <a:t>Two Third Sector Consortia</a:t>
          </a:r>
          <a:endParaRPr lang="en-GB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C5177F-B0D5-49FF-AF96-30CB6AD9CD2B}" type="parTrans" cxnId="{96697EA1-0EF1-4027-9DD1-046C60BF58BA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0A8B40-7E37-4850-920B-662F1509534A}" type="sibTrans" cxnId="{96697EA1-0EF1-4027-9DD1-046C60BF58BA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AAA258-C5C1-4960-A815-16BE831A7F63}">
      <dgm:prSet custT="1"/>
      <dgm:spPr>
        <a:solidFill>
          <a:srgbClr val="D0D8E8">
            <a:alpha val="89804"/>
          </a:srgbClr>
        </a:solidFill>
      </dgm:spPr>
      <dgm:t>
        <a:bodyPr/>
        <a:lstStyle/>
        <a:p>
          <a:r>
            <a:rPr lang="en-GB" sz="900" dirty="0" smtClean="0">
              <a:latin typeface="Arial" panose="020B0604020202020204" pitchFamily="34" charset="0"/>
              <a:cs typeface="Arial" panose="020B0604020202020204" pitchFamily="34" charset="0"/>
            </a:rPr>
            <a:t>Ambulance Service </a:t>
          </a:r>
        </a:p>
        <a:p>
          <a:r>
            <a:rPr lang="en-GB" sz="900" dirty="0" smtClean="0">
              <a:latin typeface="Arial" panose="020B0604020202020204" pitchFamily="34" charset="0"/>
              <a:cs typeface="Arial" panose="020B0604020202020204" pitchFamily="34" charset="0"/>
            </a:rPr>
            <a:t>GP OOH</a:t>
          </a:r>
          <a:endParaRPr lang="en-GB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D53943-C30E-4FB7-B96A-B3A3574C16E8}" type="parTrans" cxnId="{6B4E4FDC-50CC-4CA6-BDA7-7081CC649F6E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1798E4-2682-442D-810F-51B312F8C0CC}" type="sibTrans" cxnId="{6B4E4FDC-50CC-4CA6-BDA7-7081CC649F6E}">
      <dgm:prSet/>
      <dgm:spPr/>
      <dgm:t>
        <a:bodyPr/>
        <a:lstStyle/>
        <a:p>
          <a:endParaRPr lang="en-GB" sz="9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37BE54-C0A2-4CE9-A81F-73F3BD378705}" type="pres">
      <dgm:prSet presAssocID="{0819BA9F-77A6-4A4E-A7CE-88DB325BF56C}" presName="theList" presStyleCnt="0">
        <dgm:presLayoutVars>
          <dgm:dir/>
          <dgm:animLvl val="lvl"/>
          <dgm:resizeHandles val="exact"/>
        </dgm:presLayoutVars>
      </dgm:prSet>
      <dgm:spPr/>
    </dgm:pt>
    <dgm:pt modelId="{C64B9A4C-4FC9-4EF9-BDD6-5C9C9C38A773}" type="pres">
      <dgm:prSet presAssocID="{C24169CB-08B0-4C7A-8085-827D8C7CD5E2}" presName="compNode" presStyleCnt="0"/>
      <dgm:spPr/>
    </dgm:pt>
    <dgm:pt modelId="{FD7D4FCD-EF82-443F-852A-63909635FBFB}" type="pres">
      <dgm:prSet presAssocID="{C24169CB-08B0-4C7A-8085-827D8C7CD5E2}" presName="noGeometry" presStyleCnt="0"/>
      <dgm:spPr/>
    </dgm:pt>
    <dgm:pt modelId="{76FEA7F0-2EFF-4A30-A50B-50AF562B71A6}" type="pres">
      <dgm:prSet presAssocID="{C24169CB-08B0-4C7A-8085-827D8C7CD5E2}" presName="childTextVisible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D967D5-62DE-4700-97F1-5BB0A98AFAB9}" type="pres">
      <dgm:prSet presAssocID="{C24169CB-08B0-4C7A-8085-827D8C7CD5E2}" presName="childTextHidden" presStyleLbl="bgAccFollowNode1" presStyleIdx="0" presStyleCnt="5"/>
      <dgm:spPr/>
      <dgm:t>
        <a:bodyPr/>
        <a:lstStyle/>
        <a:p>
          <a:endParaRPr lang="en-GB"/>
        </a:p>
      </dgm:t>
    </dgm:pt>
    <dgm:pt modelId="{F1AB0BFA-4EE4-41DD-99DF-1895938F6B8B}" type="pres">
      <dgm:prSet presAssocID="{C24169CB-08B0-4C7A-8085-827D8C7CD5E2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563D408-A2C5-4CCE-9B9E-81B9484F0C50}" type="pres">
      <dgm:prSet presAssocID="{C24169CB-08B0-4C7A-8085-827D8C7CD5E2}" presName="aSpace" presStyleCnt="0"/>
      <dgm:spPr/>
    </dgm:pt>
    <dgm:pt modelId="{423631F1-82EE-427D-80C1-8A90AF5BA839}" type="pres">
      <dgm:prSet presAssocID="{FD2E44EE-8301-4AF2-AD22-BD36258631F1}" presName="compNode" presStyleCnt="0"/>
      <dgm:spPr/>
    </dgm:pt>
    <dgm:pt modelId="{BB830E47-8F83-49EC-B6D5-E554AF599A71}" type="pres">
      <dgm:prSet presAssocID="{FD2E44EE-8301-4AF2-AD22-BD36258631F1}" presName="noGeometry" presStyleCnt="0"/>
      <dgm:spPr/>
    </dgm:pt>
    <dgm:pt modelId="{416AA5BB-989A-418A-BA0E-7EE3CBEE8A40}" type="pres">
      <dgm:prSet presAssocID="{FD2E44EE-8301-4AF2-AD22-BD36258631F1}" presName="childTextVisible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F52C61-CF70-4CF9-9D6C-5B079129A926}" type="pres">
      <dgm:prSet presAssocID="{FD2E44EE-8301-4AF2-AD22-BD36258631F1}" presName="childTextHidden" presStyleLbl="bgAccFollowNode1" presStyleIdx="1" presStyleCnt="5"/>
      <dgm:spPr/>
      <dgm:t>
        <a:bodyPr/>
        <a:lstStyle/>
        <a:p>
          <a:endParaRPr lang="en-GB"/>
        </a:p>
      </dgm:t>
    </dgm:pt>
    <dgm:pt modelId="{6C77BFA6-39FA-4198-9D45-1F5FE210C528}" type="pres">
      <dgm:prSet presAssocID="{FD2E44EE-8301-4AF2-AD22-BD36258631F1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D24E75-0F81-491E-9BC7-60BE41B670B2}" type="pres">
      <dgm:prSet presAssocID="{FD2E44EE-8301-4AF2-AD22-BD36258631F1}" presName="aSpace" presStyleCnt="0"/>
      <dgm:spPr/>
    </dgm:pt>
    <dgm:pt modelId="{A15BEB8A-0541-4484-852E-0AC232FC84FB}" type="pres">
      <dgm:prSet presAssocID="{AF7BABE1-A815-486F-9347-F4005BE7AE1B}" presName="compNode" presStyleCnt="0"/>
      <dgm:spPr/>
    </dgm:pt>
    <dgm:pt modelId="{9D956DD3-4638-415F-872B-9C21D6A79655}" type="pres">
      <dgm:prSet presAssocID="{AF7BABE1-A815-486F-9347-F4005BE7AE1B}" presName="noGeometry" presStyleCnt="0"/>
      <dgm:spPr/>
    </dgm:pt>
    <dgm:pt modelId="{D7CBB7CB-1D7D-4EC7-9681-BF1E0839AE17}" type="pres">
      <dgm:prSet presAssocID="{AF7BABE1-A815-486F-9347-F4005BE7AE1B}" presName="childTextVisible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4F15451-AB21-4061-8C85-E2C499236E9F}" type="pres">
      <dgm:prSet presAssocID="{AF7BABE1-A815-486F-9347-F4005BE7AE1B}" presName="childTextHidden" presStyleLbl="bgAccFollowNode1" presStyleIdx="2" presStyleCnt="5"/>
      <dgm:spPr/>
      <dgm:t>
        <a:bodyPr/>
        <a:lstStyle/>
        <a:p>
          <a:endParaRPr lang="en-GB"/>
        </a:p>
      </dgm:t>
    </dgm:pt>
    <dgm:pt modelId="{549EBCC6-D378-4162-ADED-713348206422}" type="pres">
      <dgm:prSet presAssocID="{AF7BABE1-A815-486F-9347-F4005BE7AE1B}" presName="parentText" presStyleLbl="node1" presStyleIdx="2" presStyleCnt="5" custScaleX="10733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E5B0A2-F559-4B30-AC08-5E05CAE3E783}" type="pres">
      <dgm:prSet presAssocID="{AF7BABE1-A815-486F-9347-F4005BE7AE1B}" presName="aSpace" presStyleCnt="0"/>
      <dgm:spPr/>
    </dgm:pt>
    <dgm:pt modelId="{8E884008-BFAD-428A-A037-D03DD56993FF}" type="pres">
      <dgm:prSet presAssocID="{554ACF5C-4C9F-46C6-A100-C3C7FEC4B579}" presName="compNode" presStyleCnt="0"/>
      <dgm:spPr/>
    </dgm:pt>
    <dgm:pt modelId="{31D6D917-83CF-4E7B-BD46-5ED559F4BEA3}" type="pres">
      <dgm:prSet presAssocID="{554ACF5C-4C9F-46C6-A100-C3C7FEC4B579}" presName="noGeometry" presStyleCnt="0"/>
      <dgm:spPr/>
    </dgm:pt>
    <dgm:pt modelId="{B605D7BA-D8F1-461D-B42A-3418DA9AD1C3}" type="pres">
      <dgm:prSet presAssocID="{554ACF5C-4C9F-46C6-A100-C3C7FEC4B579}" presName="childTextVisible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EC0965-A002-497F-9C10-F63F6FEDDECB}" type="pres">
      <dgm:prSet presAssocID="{554ACF5C-4C9F-46C6-A100-C3C7FEC4B579}" presName="childTextHidden" presStyleLbl="bgAccFollowNode1" presStyleIdx="3" presStyleCnt="5"/>
      <dgm:spPr/>
      <dgm:t>
        <a:bodyPr/>
        <a:lstStyle/>
        <a:p>
          <a:endParaRPr lang="en-GB"/>
        </a:p>
      </dgm:t>
    </dgm:pt>
    <dgm:pt modelId="{A6377D85-F4EB-43C7-ABF6-ACBA6538B9CA}" type="pres">
      <dgm:prSet presAssocID="{554ACF5C-4C9F-46C6-A100-C3C7FEC4B579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C36C3A-73A7-40C9-BA3B-ECDF6F6E7CA7}" type="pres">
      <dgm:prSet presAssocID="{554ACF5C-4C9F-46C6-A100-C3C7FEC4B579}" presName="aSpace" presStyleCnt="0"/>
      <dgm:spPr/>
    </dgm:pt>
    <dgm:pt modelId="{7599CB11-F09B-476E-BAEF-73C8DEFC4676}" type="pres">
      <dgm:prSet presAssocID="{2FAE199A-7B59-49F4-B671-13494DBE3F79}" presName="compNode" presStyleCnt="0"/>
      <dgm:spPr/>
    </dgm:pt>
    <dgm:pt modelId="{B2A122C6-8053-4D8C-963A-A313704D8A17}" type="pres">
      <dgm:prSet presAssocID="{2FAE199A-7B59-49F4-B671-13494DBE3F79}" presName="noGeometry" presStyleCnt="0"/>
      <dgm:spPr/>
    </dgm:pt>
    <dgm:pt modelId="{0911B3F4-13BA-4324-925B-58C5D49886F1}" type="pres">
      <dgm:prSet presAssocID="{2FAE199A-7B59-49F4-B671-13494DBE3F79}" presName="childTextVisible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0FCCD3E-05F4-4CB7-8978-C52C25372CCE}" type="pres">
      <dgm:prSet presAssocID="{2FAE199A-7B59-49F4-B671-13494DBE3F79}" presName="childTextHidden" presStyleLbl="bgAccFollowNode1" presStyleIdx="4" presStyleCnt="5"/>
      <dgm:spPr/>
      <dgm:t>
        <a:bodyPr/>
        <a:lstStyle/>
        <a:p>
          <a:endParaRPr lang="en-GB"/>
        </a:p>
      </dgm:t>
    </dgm:pt>
    <dgm:pt modelId="{DB28E51A-F17C-45BA-9CD0-F79055076FCD}" type="pres">
      <dgm:prSet presAssocID="{2FAE199A-7B59-49F4-B671-13494DBE3F79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FB4EE48-3B61-4A5A-BAFC-195782228476}" srcId="{0819BA9F-77A6-4A4E-A7CE-88DB325BF56C}" destId="{554ACF5C-4C9F-46C6-A100-C3C7FEC4B579}" srcOrd="3" destOrd="0" parTransId="{5323A251-9F81-40FC-AA51-2C8D609F1959}" sibTransId="{E76F826F-222E-4A10-84AD-B957D5D1A6E8}"/>
    <dgm:cxn modelId="{D073C780-754C-447B-A652-F4F97AD52513}" srcId="{0819BA9F-77A6-4A4E-A7CE-88DB325BF56C}" destId="{AF7BABE1-A815-486F-9347-F4005BE7AE1B}" srcOrd="2" destOrd="0" parTransId="{945BA175-1B42-472F-A091-CA69CD56BA91}" sibTransId="{D46E0F4A-BC44-4F22-86A0-7A9FFEEF8B35}"/>
    <dgm:cxn modelId="{B6CED9A5-830A-4866-A58D-1CED10789943}" type="presOf" srcId="{0A240582-3846-4712-A728-BF1A6F7AE08A}" destId="{A4F15451-AB21-4061-8C85-E2C499236E9F}" srcOrd="1" destOrd="0" presId="urn:microsoft.com/office/officeart/2005/8/layout/hProcess6"/>
    <dgm:cxn modelId="{F065326E-7EE2-49B6-9789-C6C8AAA5EA00}" srcId="{0819BA9F-77A6-4A4E-A7CE-88DB325BF56C}" destId="{FD2E44EE-8301-4AF2-AD22-BD36258631F1}" srcOrd="1" destOrd="0" parTransId="{25A92343-B2EB-4B82-845D-6D4B23CDC1A6}" sibTransId="{A1B86257-57B4-41ED-B79D-FF2F0D7359EA}"/>
    <dgm:cxn modelId="{5578AC23-6258-45E0-A1F9-4625034EF2B3}" type="presOf" srcId="{0A240582-3846-4712-A728-BF1A6F7AE08A}" destId="{D7CBB7CB-1D7D-4EC7-9681-BF1E0839AE17}" srcOrd="0" destOrd="0" presId="urn:microsoft.com/office/officeart/2005/8/layout/hProcess6"/>
    <dgm:cxn modelId="{5823DDD5-7E7A-412F-878B-7FB833590775}" srcId="{0819BA9F-77A6-4A4E-A7CE-88DB325BF56C}" destId="{C24169CB-08B0-4C7A-8085-827D8C7CD5E2}" srcOrd="0" destOrd="0" parTransId="{2942E4DB-D0FC-41E0-87D5-41CC2FB09A6D}" sibTransId="{F42B7FF1-C7E9-4C89-BCA6-A2F62AC7AF5A}"/>
    <dgm:cxn modelId="{BA014522-8584-4BDC-AEF9-E68338E42AEB}" type="presOf" srcId="{B93EF009-2D1A-4C9B-8754-438F50ACC502}" destId="{12EC0965-A002-497F-9C10-F63F6FEDDECB}" srcOrd="1" destOrd="0" presId="urn:microsoft.com/office/officeart/2005/8/layout/hProcess6"/>
    <dgm:cxn modelId="{0DFEBBC1-EA15-4354-903E-AED364338145}" type="presOf" srcId="{0819BA9F-77A6-4A4E-A7CE-88DB325BF56C}" destId="{E937BE54-C0A2-4CE9-A81F-73F3BD378705}" srcOrd="0" destOrd="0" presId="urn:microsoft.com/office/officeart/2005/8/layout/hProcess6"/>
    <dgm:cxn modelId="{F9D980E5-C630-4491-84EA-9BD9D712DD6E}" type="presOf" srcId="{2EAD98BE-B085-47D5-8568-3C310580073F}" destId="{C0FCCD3E-05F4-4CB7-8978-C52C25372CCE}" srcOrd="1" destOrd="0" presId="urn:microsoft.com/office/officeart/2005/8/layout/hProcess6"/>
    <dgm:cxn modelId="{FBFA73DB-D4F9-49A1-94B2-6B84583E7BDA}" type="presOf" srcId="{2EAD98BE-B085-47D5-8568-3C310580073F}" destId="{0911B3F4-13BA-4324-925B-58C5D49886F1}" srcOrd="0" destOrd="0" presId="urn:microsoft.com/office/officeart/2005/8/layout/hProcess6"/>
    <dgm:cxn modelId="{1D93B775-D5D5-44F0-A681-461BF99A40DA}" srcId="{2FAE199A-7B59-49F4-B671-13494DBE3F79}" destId="{2EAD98BE-B085-47D5-8568-3C310580073F}" srcOrd="0" destOrd="0" parTransId="{CA6B0CDF-BAD4-4DEE-A402-A66E8328137C}" sibTransId="{1F544281-1A46-48B4-B746-327838E95A60}"/>
    <dgm:cxn modelId="{991BCA89-C56C-47D2-AA8A-660C62278241}" srcId="{AF7BABE1-A815-486F-9347-F4005BE7AE1B}" destId="{0A240582-3846-4712-A728-BF1A6F7AE08A}" srcOrd="0" destOrd="0" parTransId="{3C159669-E2EC-4870-B033-F78E3DB0E673}" sibTransId="{D25169A5-5D7B-44E4-BF47-7EB8714ABBDA}"/>
    <dgm:cxn modelId="{10781E97-359A-4754-883F-775D69817B92}" type="presOf" srcId="{3EAAA258-C5C1-4960-A815-16BE831A7F63}" destId="{A7D967D5-62DE-4700-97F1-5BB0A98AFAB9}" srcOrd="1" destOrd="0" presId="urn:microsoft.com/office/officeart/2005/8/layout/hProcess6"/>
    <dgm:cxn modelId="{88943E29-0D88-4FE0-A46C-DB06A5939602}" type="presOf" srcId="{2FAE199A-7B59-49F4-B671-13494DBE3F79}" destId="{DB28E51A-F17C-45BA-9CD0-F79055076FCD}" srcOrd="0" destOrd="0" presId="urn:microsoft.com/office/officeart/2005/8/layout/hProcess6"/>
    <dgm:cxn modelId="{2D57A1B5-DBFF-436A-B787-790954580490}" type="presOf" srcId="{E3FE896A-D71F-42FD-9CAE-DA7FF58EA629}" destId="{416AA5BB-989A-418A-BA0E-7EE3CBEE8A40}" srcOrd="0" destOrd="0" presId="urn:microsoft.com/office/officeart/2005/8/layout/hProcess6"/>
    <dgm:cxn modelId="{E3A5A4C8-C478-4567-A413-AE666424028F}" type="presOf" srcId="{554ACF5C-4C9F-46C6-A100-C3C7FEC4B579}" destId="{A6377D85-F4EB-43C7-ABF6-ACBA6538B9CA}" srcOrd="0" destOrd="0" presId="urn:microsoft.com/office/officeart/2005/8/layout/hProcess6"/>
    <dgm:cxn modelId="{96697EA1-0EF1-4027-9DD1-046C60BF58BA}" srcId="{FD2E44EE-8301-4AF2-AD22-BD36258631F1}" destId="{E3FE896A-D71F-42FD-9CAE-DA7FF58EA629}" srcOrd="0" destOrd="0" parTransId="{88C5177F-B0D5-49FF-AF96-30CB6AD9CD2B}" sibTransId="{3B0A8B40-7E37-4850-920B-662F1509534A}"/>
    <dgm:cxn modelId="{9C793A42-0228-4036-9166-FBDACDD6081E}" type="presOf" srcId="{AF7BABE1-A815-486F-9347-F4005BE7AE1B}" destId="{549EBCC6-D378-4162-ADED-713348206422}" srcOrd="0" destOrd="0" presId="urn:microsoft.com/office/officeart/2005/8/layout/hProcess6"/>
    <dgm:cxn modelId="{FEB3EF83-6AB4-48E3-9324-1432AB98EBD2}" srcId="{0819BA9F-77A6-4A4E-A7CE-88DB325BF56C}" destId="{2FAE199A-7B59-49F4-B671-13494DBE3F79}" srcOrd="4" destOrd="0" parTransId="{527756CD-4523-4001-87C8-2E507CC5B9F1}" sibTransId="{B60B5ED6-944A-42C6-B1A2-A9442CC2D109}"/>
    <dgm:cxn modelId="{6B4E4FDC-50CC-4CA6-BDA7-7081CC649F6E}" srcId="{C24169CB-08B0-4C7A-8085-827D8C7CD5E2}" destId="{3EAAA258-C5C1-4960-A815-16BE831A7F63}" srcOrd="0" destOrd="0" parTransId="{E0D53943-C30E-4FB7-B96A-B3A3574C16E8}" sibTransId="{1D1798E4-2682-442D-810F-51B312F8C0CC}"/>
    <dgm:cxn modelId="{174BB788-528C-4C79-BD6B-6A17D74C719E}" type="presOf" srcId="{E3FE896A-D71F-42FD-9CAE-DA7FF58EA629}" destId="{C8F52C61-CF70-4CF9-9D6C-5B079129A926}" srcOrd="1" destOrd="0" presId="urn:microsoft.com/office/officeart/2005/8/layout/hProcess6"/>
    <dgm:cxn modelId="{9DD3DCA3-95F1-4362-92C9-C04DBDC6A6C1}" type="presOf" srcId="{FD2E44EE-8301-4AF2-AD22-BD36258631F1}" destId="{6C77BFA6-39FA-4198-9D45-1F5FE210C528}" srcOrd="0" destOrd="0" presId="urn:microsoft.com/office/officeart/2005/8/layout/hProcess6"/>
    <dgm:cxn modelId="{6BBF5345-7AC2-48A9-B1F1-EFFC7761EC92}" srcId="{554ACF5C-4C9F-46C6-A100-C3C7FEC4B579}" destId="{B93EF009-2D1A-4C9B-8754-438F50ACC502}" srcOrd="0" destOrd="0" parTransId="{1FE4B9F9-C08A-4851-A3E3-51DF2644CD2E}" sibTransId="{D33451D6-C391-407D-AE72-2F562BAFADEB}"/>
    <dgm:cxn modelId="{651A83C7-5EA8-46D4-99BC-37E0728E63DA}" type="presOf" srcId="{C24169CB-08B0-4C7A-8085-827D8C7CD5E2}" destId="{F1AB0BFA-4EE4-41DD-99DF-1895938F6B8B}" srcOrd="0" destOrd="0" presId="urn:microsoft.com/office/officeart/2005/8/layout/hProcess6"/>
    <dgm:cxn modelId="{2B687872-1140-47FB-8067-EAC3F75B033B}" type="presOf" srcId="{3EAAA258-C5C1-4960-A815-16BE831A7F63}" destId="{76FEA7F0-2EFF-4A30-A50B-50AF562B71A6}" srcOrd="0" destOrd="0" presId="urn:microsoft.com/office/officeart/2005/8/layout/hProcess6"/>
    <dgm:cxn modelId="{2ACB60CB-5B54-4B57-9D0C-0090443C0115}" type="presOf" srcId="{B93EF009-2D1A-4C9B-8754-438F50ACC502}" destId="{B605D7BA-D8F1-461D-B42A-3418DA9AD1C3}" srcOrd="0" destOrd="0" presId="urn:microsoft.com/office/officeart/2005/8/layout/hProcess6"/>
    <dgm:cxn modelId="{68E69B81-1E8F-4BA0-9FB9-645C19816D11}" type="presParOf" srcId="{E937BE54-C0A2-4CE9-A81F-73F3BD378705}" destId="{C64B9A4C-4FC9-4EF9-BDD6-5C9C9C38A773}" srcOrd="0" destOrd="0" presId="urn:microsoft.com/office/officeart/2005/8/layout/hProcess6"/>
    <dgm:cxn modelId="{BE9E5778-81A8-4BAA-B9D2-52745005ACB8}" type="presParOf" srcId="{C64B9A4C-4FC9-4EF9-BDD6-5C9C9C38A773}" destId="{FD7D4FCD-EF82-443F-852A-63909635FBFB}" srcOrd="0" destOrd="0" presId="urn:microsoft.com/office/officeart/2005/8/layout/hProcess6"/>
    <dgm:cxn modelId="{E4CEF4BE-6CC4-4D6E-9004-3EB8E361461E}" type="presParOf" srcId="{C64B9A4C-4FC9-4EF9-BDD6-5C9C9C38A773}" destId="{76FEA7F0-2EFF-4A30-A50B-50AF562B71A6}" srcOrd="1" destOrd="0" presId="urn:microsoft.com/office/officeart/2005/8/layout/hProcess6"/>
    <dgm:cxn modelId="{B0FE565B-FD3C-4680-859B-EDE758E88D16}" type="presParOf" srcId="{C64B9A4C-4FC9-4EF9-BDD6-5C9C9C38A773}" destId="{A7D967D5-62DE-4700-97F1-5BB0A98AFAB9}" srcOrd="2" destOrd="0" presId="urn:microsoft.com/office/officeart/2005/8/layout/hProcess6"/>
    <dgm:cxn modelId="{8DCAE42C-38CE-41F2-9C45-E91437A00131}" type="presParOf" srcId="{C64B9A4C-4FC9-4EF9-BDD6-5C9C9C38A773}" destId="{F1AB0BFA-4EE4-41DD-99DF-1895938F6B8B}" srcOrd="3" destOrd="0" presId="urn:microsoft.com/office/officeart/2005/8/layout/hProcess6"/>
    <dgm:cxn modelId="{9CB18F3B-9BFA-48E0-ABF5-F666FAF28523}" type="presParOf" srcId="{E937BE54-C0A2-4CE9-A81F-73F3BD378705}" destId="{8563D408-A2C5-4CCE-9B9E-81B9484F0C50}" srcOrd="1" destOrd="0" presId="urn:microsoft.com/office/officeart/2005/8/layout/hProcess6"/>
    <dgm:cxn modelId="{EF2A15FD-4294-4F83-ACB9-C6B57C00E21D}" type="presParOf" srcId="{E937BE54-C0A2-4CE9-A81F-73F3BD378705}" destId="{423631F1-82EE-427D-80C1-8A90AF5BA839}" srcOrd="2" destOrd="0" presId="urn:microsoft.com/office/officeart/2005/8/layout/hProcess6"/>
    <dgm:cxn modelId="{99403FCD-7B56-4EB1-88F0-6EDE7E988D65}" type="presParOf" srcId="{423631F1-82EE-427D-80C1-8A90AF5BA839}" destId="{BB830E47-8F83-49EC-B6D5-E554AF599A71}" srcOrd="0" destOrd="0" presId="urn:microsoft.com/office/officeart/2005/8/layout/hProcess6"/>
    <dgm:cxn modelId="{BCCB7EF4-52C2-43A5-AAF3-1A0B3D9A12B1}" type="presParOf" srcId="{423631F1-82EE-427D-80C1-8A90AF5BA839}" destId="{416AA5BB-989A-418A-BA0E-7EE3CBEE8A40}" srcOrd="1" destOrd="0" presId="urn:microsoft.com/office/officeart/2005/8/layout/hProcess6"/>
    <dgm:cxn modelId="{B494C2F4-CCB4-4B36-9D5E-BB3073A09B8C}" type="presParOf" srcId="{423631F1-82EE-427D-80C1-8A90AF5BA839}" destId="{C8F52C61-CF70-4CF9-9D6C-5B079129A926}" srcOrd="2" destOrd="0" presId="urn:microsoft.com/office/officeart/2005/8/layout/hProcess6"/>
    <dgm:cxn modelId="{B2818E1B-73F7-4974-8F15-CE41E43F4E26}" type="presParOf" srcId="{423631F1-82EE-427D-80C1-8A90AF5BA839}" destId="{6C77BFA6-39FA-4198-9D45-1F5FE210C528}" srcOrd="3" destOrd="0" presId="urn:microsoft.com/office/officeart/2005/8/layout/hProcess6"/>
    <dgm:cxn modelId="{512B757F-8347-4C02-BF18-1D9E887D2252}" type="presParOf" srcId="{E937BE54-C0A2-4CE9-A81F-73F3BD378705}" destId="{E3D24E75-0F81-491E-9BC7-60BE41B670B2}" srcOrd="3" destOrd="0" presId="urn:microsoft.com/office/officeart/2005/8/layout/hProcess6"/>
    <dgm:cxn modelId="{485E9B10-DD50-4CFA-B354-B104623B5421}" type="presParOf" srcId="{E937BE54-C0A2-4CE9-A81F-73F3BD378705}" destId="{A15BEB8A-0541-4484-852E-0AC232FC84FB}" srcOrd="4" destOrd="0" presId="urn:microsoft.com/office/officeart/2005/8/layout/hProcess6"/>
    <dgm:cxn modelId="{75856E8B-8DFD-4D7B-BF95-B388BC2E2F01}" type="presParOf" srcId="{A15BEB8A-0541-4484-852E-0AC232FC84FB}" destId="{9D956DD3-4638-415F-872B-9C21D6A79655}" srcOrd="0" destOrd="0" presId="urn:microsoft.com/office/officeart/2005/8/layout/hProcess6"/>
    <dgm:cxn modelId="{D2723866-5E50-4DF9-9B9A-DFA07A85BC47}" type="presParOf" srcId="{A15BEB8A-0541-4484-852E-0AC232FC84FB}" destId="{D7CBB7CB-1D7D-4EC7-9681-BF1E0839AE17}" srcOrd="1" destOrd="0" presId="urn:microsoft.com/office/officeart/2005/8/layout/hProcess6"/>
    <dgm:cxn modelId="{D9CDF6D7-52C7-4586-9D81-F54C191AC0D3}" type="presParOf" srcId="{A15BEB8A-0541-4484-852E-0AC232FC84FB}" destId="{A4F15451-AB21-4061-8C85-E2C499236E9F}" srcOrd="2" destOrd="0" presId="urn:microsoft.com/office/officeart/2005/8/layout/hProcess6"/>
    <dgm:cxn modelId="{510F11EB-E37D-4DAE-8FB8-D688A4A130E9}" type="presParOf" srcId="{A15BEB8A-0541-4484-852E-0AC232FC84FB}" destId="{549EBCC6-D378-4162-ADED-713348206422}" srcOrd="3" destOrd="0" presId="urn:microsoft.com/office/officeart/2005/8/layout/hProcess6"/>
    <dgm:cxn modelId="{04BC6FD1-3D41-4F35-997B-105B65C58C6A}" type="presParOf" srcId="{E937BE54-C0A2-4CE9-A81F-73F3BD378705}" destId="{9FE5B0A2-F559-4B30-AC08-5E05CAE3E783}" srcOrd="5" destOrd="0" presId="urn:microsoft.com/office/officeart/2005/8/layout/hProcess6"/>
    <dgm:cxn modelId="{410CE22C-444A-4C3B-AF9C-F868C8D04DB6}" type="presParOf" srcId="{E937BE54-C0A2-4CE9-A81F-73F3BD378705}" destId="{8E884008-BFAD-428A-A037-D03DD56993FF}" srcOrd="6" destOrd="0" presId="urn:microsoft.com/office/officeart/2005/8/layout/hProcess6"/>
    <dgm:cxn modelId="{86ECFD27-B59E-417E-A6E4-BA2AA58E87BC}" type="presParOf" srcId="{8E884008-BFAD-428A-A037-D03DD56993FF}" destId="{31D6D917-83CF-4E7B-BD46-5ED559F4BEA3}" srcOrd="0" destOrd="0" presId="urn:microsoft.com/office/officeart/2005/8/layout/hProcess6"/>
    <dgm:cxn modelId="{C720D2AA-A99F-40CE-9C20-EDA339BA90D4}" type="presParOf" srcId="{8E884008-BFAD-428A-A037-D03DD56993FF}" destId="{B605D7BA-D8F1-461D-B42A-3418DA9AD1C3}" srcOrd="1" destOrd="0" presId="urn:microsoft.com/office/officeart/2005/8/layout/hProcess6"/>
    <dgm:cxn modelId="{995C0497-696B-4D39-B134-5CB85ECDE8D5}" type="presParOf" srcId="{8E884008-BFAD-428A-A037-D03DD56993FF}" destId="{12EC0965-A002-497F-9C10-F63F6FEDDECB}" srcOrd="2" destOrd="0" presId="urn:microsoft.com/office/officeart/2005/8/layout/hProcess6"/>
    <dgm:cxn modelId="{CB88461B-0CE9-40DD-B5AC-A6D66C89F62D}" type="presParOf" srcId="{8E884008-BFAD-428A-A037-D03DD56993FF}" destId="{A6377D85-F4EB-43C7-ABF6-ACBA6538B9CA}" srcOrd="3" destOrd="0" presId="urn:microsoft.com/office/officeart/2005/8/layout/hProcess6"/>
    <dgm:cxn modelId="{513FF39D-5DE7-4427-8170-B4135E4F5AFE}" type="presParOf" srcId="{E937BE54-C0A2-4CE9-A81F-73F3BD378705}" destId="{D3C36C3A-73A7-40C9-BA3B-ECDF6F6E7CA7}" srcOrd="7" destOrd="0" presId="urn:microsoft.com/office/officeart/2005/8/layout/hProcess6"/>
    <dgm:cxn modelId="{C2FCDE8A-7A84-410E-A5C6-DB23AB20F85B}" type="presParOf" srcId="{E937BE54-C0A2-4CE9-A81F-73F3BD378705}" destId="{7599CB11-F09B-476E-BAEF-73C8DEFC4676}" srcOrd="8" destOrd="0" presId="urn:microsoft.com/office/officeart/2005/8/layout/hProcess6"/>
    <dgm:cxn modelId="{DFCA53BD-709A-4132-B09D-12D3B800A54C}" type="presParOf" srcId="{7599CB11-F09B-476E-BAEF-73C8DEFC4676}" destId="{B2A122C6-8053-4D8C-963A-A313704D8A17}" srcOrd="0" destOrd="0" presId="urn:microsoft.com/office/officeart/2005/8/layout/hProcess6"/>
    <dgm:cxn modelId="{665D3C65-43C4-45CC-8FE2-0C1F46948CB2}" type="presParOf" srcId="{7599CB11-F09B-476E-BAEF-73C8DEFC4676}" destId="{0911B3F4-13BA-4324-925B-58C5D49886F1}" srcOrd="1" destOrd="0" presId="urn:microsoft.com/office/officeart/2005/8/layout/hProcess6"/>
    <dgm:cxn modelId="{022722FF-4885-4760-9261-20915867DA55}" type="presParOf" srcId="{7599CB11-F09B-476E-BAEF-73C8DEFC4676}" destId="{C0FCCD3E-05F4-4CB7-8978-C52C25372CCE}" srcOrd="2" destOrd="0" presId="urn:microsoft.com/office/officeart/2005/8/layout/hProcess6"/>
    <dgm:cxn modelId="{FED658DE-48F1-41FA-A8E7-E90A80ECDE46}" type="presParOf" srcId="{7599CB11-F09B-476E-BAEF-73C8DEFC4676}" destId="{DB28E51A-F17C-45BA-9CD0-F79055076FCD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51D0BC-063F-5C40-A4BB-7F05F2090C4B}" type="doc">
      <dgm:prSet loTypeId="urn:microsoft.com/office/officeart/2005/8/layout/venn2" loCatId="" qsTypeId="urn:microsoft.com/office/officeart/2005/8/quickstyle/simple5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F1FE13DC-AED7-7B46-966C-1406241F3235}">
      <dgm:prSet phldrT="[Text]" custT="1"/>
      <dgm:spPr>
        <a:solidFill>
          <a:schemeClr val="tx1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 smtClean="0"/>
            <a:t>Integrated Care Team </a:t>
          </a:r>
        </a:p>
        <a:p>
          <a:r>
            <a:rPr lang="en-US" sz="1600" b="1" dirty="0" smtClean="0"/>
            <a:t>Specialist  Advice &amp; Support</a:t>
          </a:r>
          <a:endParaRPr lang="en-US" sz="1600" b="1" dirty="0"/>
        </a:p>
      </dgm:t>
    </dgm:pt>
    <dgm:pt modelId="{A11F14B3-6C4B-2C40-B817-2BAB05A8323E}" type="parTrans" cxnId="{ED798BDE-188A-1042-8049-35B867A253CD}">
      <dgm:prSet/>
      <dgm:spPr/>
      <dgm:t>
        <a:bodyPr/>
        <a:lstStyle/>
        <a:p>
          <a:endParaRPr lang="en-US"/>
        </a:p>
      </dgm:t>
    </dgm:pt>
    <dgm:pt modelId="{38F7C218-EA4D-594F-B21F-FDB05645904F}" type="sibTrans" cxnId="{ED798BDE-188A-1042-8049-35B867A253CD}">
      <dgm:prSet/>
      <dgm:spPr/>
      <dgm:t>
        <a:bodyPr/>
        <a:lstStyle/>
        <a:p>
          <a:endParaRPr lang="en-US"/>
        </a:p>
      </dgm:t>
    </dgm:pt>
    <dgm:pt modelId="{10A88DCF-BE3D-6946-ADA7-4D3D440F45F9}">
      <dgm:prSet phldrT="[Text]" custT="1"/>
      <dgm:spPr>
        <a:solidFill>
          <a:srgbClr val="DD9400"/>
        </a:solidFill>
      </dgm:spPr>
      <dgm:t>
        <a:bodyPr/>
        <a:lstStyle/>
        <a:p>
          <a:endParaRPr lang="en-US" sz="2000" b="1" dirty="0" smtClean="0"/>
        </a:p>
        <a:p>
          <a:r>
            <a:rPr lang="en-US" sz="2000" b="1" dirty="0" smtClean="0"/>
            <a:t>Neighbourhood Team</a:t>
          </a:r>
        </a:p>
        <a:p>
          <a:r>
            <a:rPr lang="en-US" sz="1800" b="1" dirty="0" smtClean="0"/>
            <a:t>GP </a:t>
          </a:r>
          <a:endParaRPr lang="en-US" sz="1800" b="1" dirty="0"/>
        </a:p>
      </dgm:t>
    </dgm:pt>
    <dgm:pt modelId="{88696A1C-4359-0141-A0BB-EF11BA3D1662}" type="parTrans" cxnId="{4527A883-C97B-FF43-92C9-552101EFEED2}">
      <dgm:prSet/>
      <dgm:spPr/>
      <dgm:t>
        <a:bodyPr/>
        <a:lstStyle/>
        <a:p>
          <a:endParaRPr lang="en-US"/>
        </a:p>
      </dgm:t>
    </dgm:pt>
    <dgm:pt modelId="{4D755FEE-3192-E647-90F0-D7CC83967121}" type="sibTrans" cxnId="{4527A883-C97B-FF43-92C9-552101EFEED2}">
      <dgm:prSet/>
      <dgm:spPr/>
      <dgm:t>
        <a:bodyPr/>
        <a:lstStyle/>
        <a:p>
          <a:endParaRPr lang="en-US"/>
        </a:p>
      </dgm:t>
    </dgm:pt>
    <dgm:pt modelId="{95A5C803-71B4-5046-8FD4-DAA59B3CE49E}">
      <dgm:prSet phldrT="[Text]"/>
      <dgm:spPr>
        <a:solidFill>
          <a:schemeClr val="tx2"/>
        </a:solidFill>
      </dgm:spPr>
      <dgm:t>
        <a:bodyPr/>
        <a:lstStyle/>
        <a:p>
          <a:r>
            <a:rPr lang="en-US" b="1" dirty="0" smtClean="0"/>
            <a:t>Patient &amp; Carer</a:t>
          </a:r>
          <a:endParaRPr lang="en-US" b="1" dirty="0"/>
        </a:p>
      </dgm:t>
    </dgm:pt>
    <dgm:pt modelId="{60E41A93-D57B-974E-AB31-DB015BDFF140}" type="parTrans" cxnId="{3E11A5C7-5A16-4143-A3F4-2D8FC9062224}">
      <dgm:prSet/>
      <dgm:spPr/>
      <dgm:t>
        <a:bodyPr/>
        <a:lstStyle/>
        <a:p>
          <a:endParaRPr lang="en-US"/>
        </a:p>
      </dgm:t>
    </dgm:pt>
    <dgm:pt modelId="{BB1A60F5-D123-BA44-9014-7CD8CCF788B4}" type="sibTrans" cxnId="{3E11A5C7-5A16-4143-A3F4-2D8FC9062224}">
      <dgm:prSet/>
      <dgm:spPr/>
      <dgm:t>
        <a:bodyPr/>
        <a:lstStyle/>
        <a:p>
          <a:endParaRPr lang="en-US"/>
        </a:p>
      </dgm:t>
    </dgm:pt>
    <dgm:pt modelId="{C15D4306-716C-5640-9EF2-5C634155830C}" type="pres">
      <dgm:prSet presAssocID="{0851D0BC-063F-5C40-A4BB-7F05F2090C4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C731CE6-8692-7F40-A2A8-B1A09C2FADBE}" type="pres">
      <dgm:prSet presAssocID="{0851D0BC-063F-5C40-A4BB-7F05F2090C4B}" presName="comp1" presStyleCnt="0"/>
      <dgm:spPr/>
      <dgm:t>
        <a:bodyPr/>
        <a:lstStyle/>
        <a:p>
          <a:endParaRPr lang="en-GB"/>
        </a:p>
      </dgm:t>
    </dgm:pt>
    <dgm:pt modelId="{3B77F8D8-B297-1A4E-AD78-732717FF0564}" type="pres">
      <dgm:prSet presAssocID="{0851D0BC-063F-5C40-A4BB-7F05F2090C4B}" presName="circle1" presStyleLbl="node1" presStyleIdx="0" presStyleCnt="3" custScaleX="125775"/>
      <dgm:spPr/>
      <dgm:t>
        <a:bodyPr/>
        <a:lstStyle/>
        <a:p>
          <a:endParaRPr lang="en-US"/>
        </a:p>
      </dgm:t>
    </dgm:pt>
    <dgm:pt modelId="{3948A0F1-1198-894F-A3D0-3B351515018E}" type="pres">
      <dgm:prSet presAssocID="{0851D0BC-063F-5C40-A4BB-7F05F2090C4B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015864-41C4-E24E-A00A-72288160FE52}" type="pres">
      <dgm:prSet presAssocID="{0851D0BC-063F-5C40-A4BB-7F05F2090C4B}" presName="comp2" presStyleCnt="0"/>
      <dgm:spPr/>
      <dgm:t>
        <a:bodyPr/>
        <a:lstStyle/>
        <a:p>
          <a:endParaRPr lang="en-GB"/>
        </a:p>
      </dgm:t>
    </dgm:pt>
    <dgm:pt modelId="{C6F25C86-1813-1B41-930F-2E39B0494342}" type="pres">
      <dgm:prSet presAssocID="{0851D0BC-063F-5C40-A4BB-7F05F2090C4B}" presName="circle2" presStyleLbl="node1" presStyleIdx="1" presStyleCnt="3" custScaleX="125775"/>
      <dgm:spPr/>
      <dgm:t>
        <a:bodyPr/>
        <a:lstStyle/>
        <a:p>
          <a:endParaRPr lang="en-US"/>
        </a:p>
      </dgm:t>
    </dgm:pt>
    <dgm:pt modelId="{E68DC9F7-8A90-0244-AF22-163E644A2DC5}" type="pres">
      <dgm:prSet presAssocID="{0851D0BC-063F-5C40-A4BB-7F05F2090C4B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BFC08-2F08-0C4B-8C11-8F1ECC58830F}" type="pres">
      <dgm:prSet presAssocID="{0851D0BC-063F-5C40-A4BB-7F05F2090C4B}" presName="comp3" presStyleCnt="0"/>
      <dgm:spPr/>
      <dgm:t>
        <a:bodyPr/>
        <a:lstStyle/>
        <a:p>
          <a:endParaRPr lang="en-GB"/>
        </a:p>
      </dgm:t>
    </dgm:pt>
    <dgm:pt modelId="{565C3C55-6BE9-3443-BFB6-366FD0E3182E}" type="pres">
      <dgm:prSet presAssocID="{0851D0BC-063F-5C40-A4BB-7F05F2090C4B}" presName="circle3" presStyleLbl="node1" presStyleIdx="2" presStyleCnt="3" custScaleX="92498" custScaleY="69038" custLinFactNeighborY="-12255"/>
      <dgm:spPr/>
      <dgm:t>
        <a:bodyPr/>
        <a:lstStyle/>
        <a:p>
          <a:endParaRPr lang="en-GB"/>
        </a:p>
      </dgm:t>
    </dgm:pt>
    <dgm:pt modelId="{7801A80C-EB4E-5349-9FE4-174BEED65D8E}" type="pres">
      <dgm:prSet presAssocID="{0851D0BC-063F-5C40-A4BB-7F05F2090C4B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6343C99-FF57-4E4D-8631-50620C520726}" type="presOf" srcId="{F1FE13DC-AED7-7B46-966C-1406241F3235}" destId="{3948A0F1-1198-894F-A3D0-3B351515018E}" srcOrd="1" destOrd="0" presId="urn:microsoft.com/office/officeart/2005/8/layout/venn2"/>
    <dgm:cxn modelId="{86225352-1AC8-4837-A786-A1613488BE6B}" type="presOf" srcId="{10A88DCF-BE3D-6946-ADA7-4D3D440F45F9}" destId="{C6F25C86-1813-1B41-930F-2E39B0494342}" srcOrd="0" destOrd="0" presId="urn:microsoft.com/office/officeart/2005/8/layout/venn2"/>
    <dgm:cxn modelId="{35E94602-6D1A-465D-B932-D6255662B928}" type="presOf" srcId="{0851D0BC-063F-5C40-A4BB-7F05F2090C4B}" destId="{C15D4306-716C-5640-9EF2-5C634155830C}" srcOrd="0" destOrd="0" presId="urn:microsoft.com/office/officeart/2005/8/layout/venn2"/>
    <dgm:cxn modelId="{ED798BDE-188A-1042-8049-35B867A253CD}" srcId="{0851D0BC-063F-5C40-A4BB-7F05F2090C4B}" destId="{F1FE13DC-AED7-7B46-966C-1406241F3235}" srcOrd="0" destOrd="0" parTransId="{A11F14B3-6C4B-2C40-B817-2BAB05A8323E}" sibTransId="{38F7C218-EA4D-594F-B21F-FDB05645904F}"/>
    <dgm:cxn modelId="{D071CE78-C323-4B33-9FDB-142CD22E3049}" type="presOf" srcId="{95A5C803-71B4-5046-8FD4-DAA59B3CE49E}" destId="{7801A80C-EB4E-5349-9FE4-174BEED65D8E}" srcOrd="1" destOrd="0" presId="urn:microsoft.com/office/officeart/2005/8/layout/venn2"/>
    <dgm:cxn modelId="{EC8A439D-668E-40AE-B9E5-E1E8DB6400BE}" type="presOf" srcId="{10A88DCF-BE3D-6946-ADA7-4D3D440F45F9}" destId="{E68DC9F7-8A90-0244-AF22-163E644A2DC5}" srcOrd="1" destOrd="0" presId="urn:microsoft.com/office/officeart/2005/8/layout/venn2"/>
    <dgm:cxn modelId="{DDFD3DDF-B0FD-4A11-9DCF-C264072BA808}" type="presOf" srcId="{F1FE13DC-AED7-7B46-966C-1406241F3235}" destId="{3B77F8D8-B297-1A4E-AD78-732717FF0564}" srcOrd="0" destOrd="0" presId="urn:microsoft.com/office/officeart/2005/8/layout/venn2"/>
    <dgm:cxn modelId="{3D5D1316-39AE-4302-B678-DBC120140AFB}" type="presOf" srcId="{95A5C803-71B4-5046-8FD4-DAA59B3CE49E}" destId="{565C3C55-6BE9-3443-BFB6-366FD0E3182E}" srcOrd="0" destOrd="0" presId="urn:microsoft.com/office/officeart/2005/8/layout/venn2"/>
    <dgm:cxn modelId="{4527A883-C97B-FF43-92C9-552101EFEED2}" srcId="{0851D0BC-063F-5C40-A4BB-7F05F2090C4B}" destId="{10A88DCF-BE3D-6946-ADA7-4D3D440F45F9}" srcOrd="1" destOrd="0" parTransId="{88696A1C-4359-0141-A0BB-EF11BA3D1662}" sibTransId="{4D755FEE-3192-E647-90F0-D7CC83967121}"/>
    <dgm:cxn modelId="{3E11A5C7-5A16-4143-A3F4-2D8FC9062224}" srcId="{0851D0BC-063F-5C40-A4BB-7F05F2090C4B}" destId="{95A5C803-71B4-5046-8FD4-DAA59B3CE49E}" srcOrd="2" destOrd="0" parTransId="{60E41A93-D57B-974E-AB31-DB015BDFF140}" sibTransId="{BB1A60F5-D123-BA44-9014-7CD8CCF788B4}"/>
    <dgm:cxn modelId="{FC6B183A-929F-43E4-9F79-74FE53FB9F6C}" type="presParOf" srcId="{C15D4306-716C-5640-9EF2-5C634155830C}" destId="{3C731CE6-8692-7F40-A2A8-B1A09C2FADBE}" srcOrd="0" destOrd="0" presId="urn:microsoft.com/office/officeart/2005/8/layout/venn2"/>
    <dgm:cxn modelId="{79270AE3-5CF8-416B-A04F-FAC9FBF78056}" type="presParOf" srcId="{3C731CE6-8692-7F40-A2A8-B1A09C2FADBE}" destId="{3B77F8D8-B297-1A4E-AD78-732717FF0564}" srcOrd="0" destOrd="0" presId="urn:microsoft.com/office/officeart/2005/8/layout/venn2"/>
    <dgm:cxn modelId="{DF4C5FE1-74C9-469F-B5BD-92BC90454C13}" type="presParOf" srcId="{3C731CE6-8692-7F40-A2A8-B1A09C2FADBE}" destId="{3948A0F1-1198-894F-A3D0-3B351515018E}" srcOrd="1" destOrd="0" presId="urn:microsoft.com/office/officeart/2005/8/layout/venn2"/>
    <dgm:cxn modelId="{8B5C1255-DA21-4F7C-A9FD-4FBFDD311139}" type="presParOf" srcId="{C15D4306-716C-5640-9EF2-5C634155830C}" destId="{4D015864-41C4-E24E-A00A-72288160FE52}" srcOrd="1" destOrd="0" presId="urn:microsoft.com/office/officeart/2005/8/layout/venn2"/>
    <dgm:cxn modelId="{F8AEA358-FCCC-4AEA-AA34-B180528DAA3F}" type="presParOf" srcId="{4D015864-41C4-E24E-A00A-72288160FE52}" destId="{C6F25C86-1813-1B41-930F-2E39B0494342}" srcOrd="0" destOrd="0" presId="urn:microsoft.com/office/officeart/2005/8/layout/venn2"/>
    <dgm:cxn modelId="{7876AB69-8CB1-4DAA-9AFB-34D937D87FAB}" type="presParOf" srcId="{4D015864-41C4-E24E-A00A-72288160FE52}" destId="{E68DC9F7-8A90-0244-AF22-163E644A2DC5}" srcOrd="1" destOrd="0" presId="urn:microsoft.com/office/officeart/2005/8/layout/venn2"/>
    <dgm:cxn modelId="{87ACEB31-2AE2-469D-BA4C-2C15691F116B}" type="presParOf" srcId="{C15D4306-716C-5640-9EF2-5C634155830C}" destId="{B17BFC08-2F08-0C4B-8C11-8F1ECC58830F}" srcOrd="2" destOrd="0" presId="urn:microsoft.com/office/officeart/2005/8/layout/venn2"/>
    <dgm:cxn modelId="{FA32B4C8-819B-4C39-B5A9-9ED95477D2B8}" type="presParOf" srcId="{B17BFC08-2F08-0C4B-8C11-8F1ECC58830F}" destId="{565C3C55-6BE9-3443-BFB6-366FD0E3182E}" srcOrd="0" destOrd="0" presId="urn:microsoft.com/office/officeart/2005/8/layout/venn2"/>
    <dgm:cxn modelId="{0BCA27F3-AA76-4D97-979A-3AED4A9C71FD}" type="presParOf" srcId="{B17BFC08-2F08-0C4B-8C11-8F1ECC58830F}" destId="{7801A80C-EB4E-5349-9FE4-174BEED65D8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EA7F0-2EFF-4A30-A50B-50AF562B71A6}">
      <dsp:nvSpPr>
        <dsp:cNvPr id="0" name=""/>
        <dsp:cNvSpPr/>
      </dsp:nvSpPr>
      <dsp:spPr>
        <a:xfrm>
          <a:off x="325882" y="1630990"/>
          <a:ext cx="1293299" cy="1130506"/>
        </a:xfrm>
        <a:prstGeom prst="rightArrow">
          <a:avLst>
            <a:gd name="adj1" fmla="val 70000"/>
            <a:gd name="adj2" fmla="val 50000"/>
          </a:avLst>
        </a:prstGeom>
        <a:solidFill>
          <a:srgbClr val="D0D8E8">
            <a:alpha val="89804"/>
          </a:srgb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Ambulance Service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GP OOH</a:t>
          </a:r>
          <a:endParaRPr lang="en-GB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9207" y="1800566"/>
        <a:ext cx="630483" cy="791354"/>
      </dsp:txXfrm>
    </dsp:sp>
    <dsp:sp modelId="{F1AB0BFA-4EE4-41DD-99DF-1895938F6B8B}">
      <dsp:nvSpPr>
        <dsp:cNvPr id="0" name=""/>
        <dsp:cNvSpPr/>
      </dsp:nvSpPr>
      <dsp:spPr>
        <a:xfrm>
          <a:off x="2557" y="1872919"/>
          <a:ext cx="646649" cy="646649"/>
        </a:xfrm>
        <a:prstGeom prst="ellipse">
          <a:avLst/>
        </a:prstGeom>
        <a:solidFill>
          <a:srgbClr val="4F81B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Single Point of Co-ordination</a:t>
          </a:r>
          <a:endParaRPr lang="en-GB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257" y="1967619"/>
        <a:ext cx="457249" cy="457249"/>
      </dsp:txXfrm>
    </dsp:sp>
    <dsp:sp modelId="{416AA5BB-989A-418A-BA0E-7EE3CBEE8A40}">
      <dsp:nvSpPr>
        <dsp:cNvPr id="0" name=""/>
        <dsp:cNvSpPr/>
      </dsp:nvSpPr>
      <dsp:spPr>
        <a:xfrm>
          <a:off x="2023338" y="1630990"/>
          <a:ext cx="1293299" cy="1130506"/>
        </a:xfrm>
        <a:prstGeom prst="rightArrow">
          <a:avLst>
            <a:gd name="adj1" fmla="val 70000"/>
            <a:gd name="adj2" fmla="val 50000"/>
          </a:avLst>
        </a:prstGeom>
        <a:solidFill>
          <a:srgbClr val="D0D8E8">
            <a:alpha val="89804"/>
          </a:srgb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Two Third Sector Consortia</a:t>
          </a:r>
          <a:endParaRPr lang="en-GB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46663" y="1800566"/>
        <a:ext cx="630483" cy="791354"/>
      </dsp:txXfrm>
    </dsp:sp>
    <dsp:sp modelId="{6C77BFA6-39FA-4198-9D45-1F5FE210C528}">
      <dsp:nvSpPr>
        <dsp:cNvPr id="0" name=""/>
        <dsp:cNvSpPr/>
      </dsp:nvSpPr>
      <dsp:spPr>
        <a:xfrm>
          <a:off x="1700013" y="1872919"/>
          <a:ext cx="646649" cy="646649"/>
        </a:xfrm>
        <a:prstGeom prst="ellipse">
          <a:avLst/>
        </a:prstGeom>
        <a:solidFill>
          <a:srgbClr val="4F81B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00" kern="1200" dirty="0" smtClean="0">
              <a:latin typeface="Arial" panose="020B0604020202020204" pitchFamily="34" charset="0"/>
              <a:cs typeface="Arial" panose="020B0604020202020204" pitchFamily="34" charset="0"/>
            </a:rPr>
            <a:t>Wellbeing Service</a:t>
          </a:r>
          <a:endParaRPr lang="en-GB" sz="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94713" y="1967619"/>
        <a:ext cx="457249" cy="457249"/>
      </dsp:txXfrm>
    </dsp:sp>
    <dsp:sp modelId="{D7CBB7CB-1D7D-4EC7-9681-BF1E0839AE17}">
      <dsp:nvSpPr>
        <dsp:cNvPr id="0" name=""/>
        <dsp:cNvSpPr/>
      </dsp:nvSpPr>
      <dsp:spPr>
        <a:xfrm>
          <a:off x="3744510" y="1630990"/>
          <a:ext cx="1293299" cy="1130506"/>
        </a:xfrm>
        <a:prstGeom prst="rightArrow">
          <a:avLst>
            <a:gd name="adj1" fmla="val 70000"/>
            <a:gd name="adj2" fmla="val 50000"/>
          </a:avLst>
        </a:prstGeom>
        <a:solidFill>
          <a:srgbClr val="D0D8E8">
            <a:alpha val="89804"/>
          </a:srgb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CPFT</a:t>
          </a:r>
          <a:endParaRPr lang="en-GB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67835" y="1800566"/>
        <a:ext cx="630483" cy="791354"/>
      </dsp:txXfrm>
    </dsp:sp>
    <dsp:sp modelId="{549EBCC6-D378-4162-ADED-713348206422}">
      <dsp:nvSpPr>
        <dsp:cNvPr id="0" name=""/>
        <dsp:cNvSpPr/>
      </dsp:nvSpPr>
      <dsp:spPr>
        <a:xfrm>
          <a:off x="3397469" y="1872919"/>
          <a:ext cx="694081" cy="646649"/>
        </a:xfrm>
        <a:prstGeom prst="ellipse">
          <a:avLst/>
        </a:prstGeom>
        <a:solidFill>
          <a:srgbClr val="4F81B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GB" sz="700" kern="1200" dirty="0" smtClean="0">
              <a:latin typeface="Arial" panose="020B0604020202020204" pitchFamily="34" charset="0"/>
              <a:cs typeface="Arial" panose="020B0604020202020204" pitchFamily="34" charset="0"/>
            </a:rPr>
            <a:t>Integrated Community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700" kern="1200" dirty="0" smtClean="0">
              <a:latin typeface="Arial" panose="020B0604020202020204" pitchFamily="34" charset="0"/>
              <a:cs typeface="Arial" panose="020B0604020202020204" pitchFamily="34" charset="0"/>
            </a:rPr>
            <a:t>Services </a:t>
          </a:r>
          <a:endParaRPr lang="en-GB" sz="7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99115" y="1967619"/>
        <a:ext cx="490789" cy="457249"/>
      </dsp:txXfrm>
    </dsp:sp>
    <dsp:sp modelId="{B605D7BA-D8F1-461D-B42A-3418DA9AD1C3}">
      <dsp:nvSpPr>
        <dsp:cNvPr id="0" name=""/>
        <dsp:cNvSpPr/>
      </dsp:nvSpPr>
      <dsp:spPr>
        <a:xfrm>
          <a:off x="5441966" y="1630990"/>
          <a:ext cx="1293299" cy="1130506"/>
        </a:xfrm>
        <a:prstGeom prst="rightArrow">
          <a:avLst>
            <a:gd name="adj1" fmla="val 70000"/>
            <a:gd name="adj2" fmla="val 50000"/>
          </a:avLst>
        </a:prstGeom>
        <a:solidFill>
          <a:srgbClr val="D0D8E8">
            <a:alpha val="89804"/>
          </a:srgb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5 Acute Trusts</a:t>
          </a:r>
          <a:endParaRPr lang="en-GB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65291" y="1800566"/>
        <a:ext cx="630483" cy="791354"/>
      </dsp:txXfrm>
    </dsp:sp>
    <dsp:sp modelId="{A6377D85-F4EB-43C7-ABF6-ACBA6538B9CA}">
      <dsp:nvSpPr>
        <dsp:cNvPr id="0" name=""/>
        <dsp:cNvSpPr/>
      </dsp:nvSpPr>
      <dsp:spPr>
        <a:xfrm>
          <a:off x="5118641" y="1872919"/>
          <a:ext cx="646649" cy="646649"/>
        </a:xfrm>
        <a:prstGeom prst="ellipse">
          <a:avLst/>
        </a:prstGeom>
        <a:solidFill>
          <a:srgbClr val="4F81B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Acute Care</a:t>
          </a:r>
          <a:endParaRPr lang="en-GB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13341" y="1967619"/>
        <a:ext cx="457249" cy="457249"/>
      </dsp:txXfrm>
    </dsp:sp>
    <dsp:sp modelId="{0911B3F4-13BA-4324-925B-58C5D49886F1}">
      <dsp:nvSpPr>
        <dsp:cNvPr id="0" name=""/>
        <dsp:cNvSpPr/>
      </dsp:nvSpPr>
      <dsp:spPr>
        <a:xfrm>
          <a:off x="7139422" y="1630990"/>
          <a:ext cx="1293299" cy="1130506"/>
        </a:xfrm>
        <a:prstGeom prst="rightArrow">
          <a:avLst>
            <a:gd name="adj1" fmla="val 70000"/>
            <a:gd name="adj2" fmla="val 50000"/>
          </a:avLst>
        </a:prstGeom>
        <a:solidFill>
          <a:srgbClr val="D0D8E8">
            <a:alpha val="89804"/>
          </a:srgbClr>
        </a:solidFill>
        <a:ln w="9525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Two EOL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consortia</a:t>
          </a:r>
          <a:endParaRPr lang="en-GB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62747" y="1800566"/>
        <a:ext cx="630483" cy="791354"/>
      </dsp:txXfrm>
    </dsp:sp>
    <dsp:sp modelId="{DB28E51A-F17C-45BA-9CD0-F79055076FCD}">
      <dsp:nvSpPr>
        <dsp:cNvPr id="0" name=""/>
        <dsp:cNvSpPr/>
      </dsp:nvSpPr>
      <dsp:spPr>
        <a:xfrm>
          <a:off x="6816097" y="1872919"/>
          <a:ext cx="646649" cy="646649"/>
        </a:xfrm>
        <a:prstGeom prst="ellipse">
          <a:avLst/>
        </a:prstGeom>
        <a:solidFill>
          <a:srgbClr val="4F81B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End of Life Care</a:t>
          </a:r>
          <a:endParaRPr lang="en-GB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10797" y="1967619"/>
        <a:ext cx="457249" cy="4572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B7349-C260-4AB1-B59E-D0C890DEF89C}" type="datetimeFigureOut">
              <a:rPr lang="en-GB" smtClean="0"/>
              <a:t>08/12/2014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9742A-7E37-489C-89A2-58E23FDAA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56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78379-B5AF-44ED-9BFD-DC6649206F5C}" type="slidenum">
              <a:rPr lang="en-GB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188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78379-B5AF-44ED-9BFD-DC6649206F5C}" type="slidenum">
              <a:rPr lang="en-GB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18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78379-B5AF-44ED-9BFD-DC6649206F5C}" type="slidenum">
              <a:rPr lang="en-GB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18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78379-B5AF-44ED-9BFD-DC6649206F5C}" type="slidenum">
              <a:rPr lang="en-GB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18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78379-B5AF-44ED-9BFD-DC6649206F5C}" type="slidenum">
              <a:rPr lang="en-GB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18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33663-882F-472E-A088-24BFFABB1E90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89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33663-882F-472E-A088-24BFFABB1E90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67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78379-B5AF-44ED-9BFD-DC6649206F5C}" type="slidenum">
              <a:rPr lang="en-GB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18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78379-B5AF-44ED-9BFD-DC6649206F5C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18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78379-B5AF-44ED-9BFD-DC6649206F5C}" type="slidenum">
              <a:rPr lang="en-GB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218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68760"/>
            <a:ext cx="9144000" cy="55892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94"/>
          <a:stretch/>
        </p:blipFill>
        <p:spPr>
          <a:xfrm>
            <a:off x="377" y="0"/>
            <a:ext cx="9143245" cy="2462992"/>
          </a:xfrm>
          <a:prstGeom prst="rect">
            <a:avLst/>
          </a:prstGeom>
        </p:spPr>
      </p:pic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844824"/>
            <a:ext cx="3240087" cy="56214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Date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817"/>
          <a:stretch/>
        </p:blipFill>
        <p:spPr>
          <a:xfrm>
            <a:off x="377" y="5229200"/>
            <a:ext cx="9143245" cy="1628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786059"/>
            <a:ext cx="3563888" cy="95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48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60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chemeClr val="tx1"/>
          </a:solidFill>
        </p:spPr>
        <p:txBody>
          <a:bodyPr anchor="ctr" anchorCtr="0">
            <a:normAutofit/>
          </a:bodyPr>
          <a:lstStyle>
            <a:lvl1pPr algn="l">
              <a:defRPr sz="28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0" indent="0">
              <a:buNone/>
              <a:defRPr sz="3200" b="1"/>
            </a:lvl1pPr>
            <a:lvl2pPr marL="174625" indent="-174625">
              <a:buFont typeface="Arial" panose="020B0604020202020204" pitchFamily="34" charset="0"/>
              <a:buChar char="•"/>
              <a:defRPr sz="2800"/>
            </a:lvl2pPr>
            <a:lvl3pPr marL="363538" indent="-188913">
              <a:defRPr sz="2400"/>
            </a:lvl3pPr>
            <a:lvl4pPr marL="536575" indent="-173038">
              <a:defRPr sz="2000"/>
            </a:lvl4pPr>
            <a:lvl5pPr marL="711200" indent="-174625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9938" y="5688632"/>
            <a:ext cx="4704062" cy="11693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6079864"/>
            <a:ext cx="2195736" cy="5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83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9938" y="5688632"/>
            <a:ext cx="4704062" cy="11693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6079864"/>
            <a:ext cx="2195736" cy="5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99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261"/>
          <a:stretch/>
        </p:blipFill>
        <p:spPr>
          <a:xfrm>
            <a:off x="377" y="0"/>
            <a:ext cx="9143245" cy="1670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0" indent="0">
              <a:buNone/>
              <a:defRPr b="1">
                <a:solidFill>
                  <a:srgbClr val="DD9400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 sz="3200"/>
            </a:lvl2pPr>
            <a:lvl3pPr marL="363538" indent="-188913">
              <a:defRPr/>
            </a:lvl3pPr>
            <a:lvl4pPr marL="536575" indent="-173038">
              <a:defRPr sz="2400"/>
            </a:lvl4pPr>
            <a:lvl5pPr marL="711200" indent="-174625"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9938" y="5688632"/>
            <a:ext cx="4704062" cy="11693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6079864"/>
            <a:ext cx="2195736" cy="5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6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60400"/>
            <a:ext cx="9144000" cy="51369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94"/>
          <a:stretch/>
        </p:blipFill>
        <p:spPr>
          <a:xfrm>
            <a:off x="377" y="0"/>
            <a:ext cx="9143245" cy="2462992"/>
          </a:xfrm>
          <a:prstGeom prst="rect">
            <a:avLst/>
          </a:prstGeom>
        </p:spPr>
      </p:pic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844824"/>
            <a:ext cx="3240087" cy="56214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Date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817"/>
          <a:stretch/>
        </p:blipFill>
        <p:spPr>
          <a:xfrm>
            <a:off x="377" y="5229200"/>
            <a:ext cx="9143245" cy="16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786059"/>
            <a:ext cx="3563888" cy="95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6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980728"/>
            <a:ext cx="9144000" cy="533733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94"/>
          <a:stretch/>
        </p:blipFill>
        <p:spPr>
          <a:xfrm>
            <a:off x="377" y="0"/>
            <a:ext cx="9143245" cy="2462992"/>
          </a:xfrm>
          <a:prstGeom prst="rect">
            <a:avLst/>
          </a:prstGeom>
        </p:spPr>
      </p:pic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844824"/>
            <a:ext cx="3240087" cy="56214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Date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817"/>
          <a:stretch/>
        </p:blipFill>
        <p:spPr>
          <a:xfrm>
            <a:off x="377" y="5229200"/>
            <a:ext cx="9143245" cy="16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786059"/>
            <a:ext cx="3563888" cy="95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70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84784"/>
            <a:ext cx="9144000" cy="517910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94"/>
          <a:stretch/>
        </p:blipFill>
        <p:spPr>
          <a:xfrm>
            <a:off x="377" y="0"/>
            <a:ext cx="9143245" cy="2462992"/>
          </a:xfrm>
          <a:prstGeom prst="rect">
            <a:avLst/>
          </a:prstGeom>
        </p:spPr>
      </p:pic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844824"/>
            <a:ext cx="3240087" cy="56214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Date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9817"/>
          <a:stretch/>
        </p:blipFill>
        <p:spPr>
          <a:xfrm>
            <a:off x="377" y="5229200"/>
            <a:ext cx="9143245" cy="16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786059"/>
            <a:ext cx="3563888" cy="95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261"/>
          <a:stretch/>
        </p:blipFill>
        <p:spPr>
          <a:xfrm>
            <a:off x="377" y="0"/>
            <a:ext cx="9143245" cy="1670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/>
            </a:lvl2pPr>
            <a:lvl3pPr marL="363538" indent="-188913">
              <a:buFont typeface="Wingdings" panose="05000000000000000000" pitchFamily="2" charset="2"/>
              <a:buChar char="§"/>
              <a:defRPr/>
            </a:lvl3pPr>
            <a:lvl4pPr marL="536575" indent="-173038">
              <a:defRPr sz="2400"/>
            </a:lvl4pPr>
            <a:lvl5pPr marL="711200" indent="-174625"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9938" y="5688632"/>
            <a:ext cx="4704062" cy="11693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6079864"/>
            <a:ext cx="2195736" cy="5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7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261"/>
          <a:stretch/>
        </p:blipFill>
        <p:spPr>
          <a:xfrm>
            <a:off x="377" y="0"/>
            <a:ext cx="9143245" cy="1670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 sz="2400"/>
            </a:lvl2pPr>
            <a:lvl3pPr marL="363538" indent="-188913">
              <a:buFont typeface="Wingdings" panose="05000000000000000000" pitchFamily="2" charset="2"/>
              <a:buChar char="§"/>
              <a:defRPr sz="2400"/>
            </a:lvl3pPr>
            <a:lvl4pPr marL="536575" indent="-173038">
              <a:defRPr sz="2400"/>
            </a:lvl4pPr>
            <a:lvl5pPr marL="711200" indent="-174625" defTabSz="522288"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 sz="2400"/>
            </a:lvl2pPr>
            <a:lvl3pPr marL="363538" indent="-188913">
              <a:buFont typeface="Wingdings" panose="05000000000000000000" pitchFamily="2" charset="2"/>
              <a:buChar char="§"/>
              <a:defRPr sz="2400"/>
            </a:lvl3pPr>
            <a:lvl4pPr marL="536575" indent="-173038">
              <a:defRPr sz="2400"/>
            </a:lvl4pPr>
            <a:lvl5pPr marL="711200" indent="-174625"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9938" y="5688632"/>
            <a:ext cx="4704062" cy="11693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6079864"/>
            <a:ext cx="2195736" cy="5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5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261"/>
          <a:stretch/>
        </p:blipFill>
        <p:spPr>
          <a:xfrm>
            <a:off x="377" y="0"/>
            <a:ext cx="9143245" cy="1670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834107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174625" indent="-174625">
              <a:defRPr sz="2400"/>
            </a:lvl1pPr>
            <a:lvl2pPr marL="363538" indent="-188913">
              <a:buFont typeface="Wingdings" panose="05000000000000000000" pitchFamily="2" charset="2"/>
              <a:buChar char="§"/>
              <a:defRPr sz="2400"/>
            </a:lvl2pPr>
            <a:lvl3pPr marL="536575" indent="-173038">
              <a:buFont typeface="Courier New" panose="02070309020205020404" pitchFamily="49" charset="0"/>
              <a:buChar char="o"/>
              <a:defRPr sz="2400"/>
            </a:lvl3pPr>
            <a:lvl4pPr marL="711200" indent="-174625">
              <a:defRPr sz="2400"/>
            </a:lvl4pPr>
            <a:lvl5pPr marL="900113" indent="-188913"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834107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174625" indent="-174625">
              <a:defRPr sz="2400"/>
            </a:lvl1pPr>
            <a:lvl2pPr marL="363538" indent="-188913">
              <a:defRPr sz="2400"/>
            </a:lvl2pPr>
            <a:lvl3pPr marL="536575" indent="-173038">
              <a:defRPr sz="2400"/>
            </a:lvl3pPr>
            <a:lvl4pPr marL="711200" indent="-174625">
              <a:defRPr sz="2400"/>
            </a:lvl4pPr>
            <a:lvl5pPr marL="900113" indent="-188913"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9938" y="5688632"/>
            <a:ext cx="4704062" cy="11693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6079864"/>
            <a:ext cx="2195736" cy="5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591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261"/>
          <a:stretch/>
        </p:blipFill>
        <p:spPr>
          <a:xfrm>
            <a:off x="377" y="0"/>
            <a:ext cx="9143245" cy="1670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9938" y="5688632"/>
            <a:ext cx="4704062" cy="11693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6079864"/>
            <a:ext cx="2195736" cy="5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96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261"/>
          <a:stretch/>
        </p:blipFill>
        <p:spPr>
          <a:xfrm>
            <a:off x="377" y="0"/>
            <a:ext cx="9143245" cy="1670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/>
          <a:lstStyle>
            <a:lvl1pPr marL="0" indent="0">
              <a:buNone/>
              <a:defRPr b="1">
                <a:solidFill>
                  <a:schemeClr val="accent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/>
            </a:lvl2pPr>
            <a:lvl3pPr marL="363538" indent="-188913">
              <a:buFont typeface="Wingdings" panose="05000000000000000000" pitchFamily="2" charset="2"/>
              <a:buChar char="§"/>
              <a:defRPr/>
            </a:lvl3pPr>
            <a:lvl4pPr marL="536575" indent="-173038">
              <a:defRPr sz="2400"/>
            </a:lvl4pPr>
            <a:lvl5pPr marL="711200" indent="-174625"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07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01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UnitingCare Partnership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ageing society – the long </a:t>
            </a:r>
          </a:p>
          <a:p>
            <a:pPr algn="ctr"/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 implications for health and </a:t>
            </a:r>
          </a:p>
          <a:p>
            <a:pPr algn="ctr"/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care:  a health perspective</a:t>
            </a:r>
          </a:p>
          <a:p>
            <a:pPr algn="ctr"/>
            <a:endParaRPr lang="en-GB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approach in Cambridgeshire </a:t>
            </a:r>
          </a:p>
          <a:p>
            <a:pPr algn="ctr"/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GB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Peterborough</a:t>
            </a:r>
          </a:p>
          <a:p>
            <a:pPr algn="ctr"/>
            <a:endParaRPr lang="en-GB" sz="24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Deborah Cohen</a:t>
            </a:r>
          </a:p>
          <a:p>
            <a:pPr algn="ctr"/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 of Service Integration</a:t>
            </a:r>
            <a:endParaRPr lang="en-GB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3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Community Service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742583"/>
              </p:ext>
            </p:extLst>
          </p:nvPr>
        </p:nvGraphicFramePr>
        <p:xfrm>
          <a:off x="-900608" y="1234881"/>
          <a:ext cx="8890429" cy="5468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5049" y="2761183"/>
            <a:ext cx="948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</a:rPr>
              <a:t>End of Life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0420" y="2771548"/>
            <a:ext cx="1437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prstClr val="white"/>
                </a:solidFill>
              </a:rPr>
              <a:t>Joint Emergency </a:t>
            </a:r>
          </a:p>
          <a:p>
            <a:pPr algn="ctr"/>
            <a:r>
              <a:rPr lang="en-US" sz="1400" dirty="0">
                <a:solidFill>
                  <a:prstClr val="white"/>
                </a:solidFill>
              </a:rPr>
              <a:t>Team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23521" y="5538718"/>
            <a:ext cx="386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51571"/>
                </a:solidFill>
              </a:rPr>
              <a:t>OT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1153" y="3492297"/>
            <a:ext cx="1074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51571"/>
                </a:solidFill>
              </a:rPr>
              <a:t>Community </a:t>
            </a:r>
          </a:p>
          <a:p>
            <a:pPr algn="ctr"/>
            <a:r>
              <a:rPr lang="en-US" sz="1400" dirty="0">
                <a:solidFill>
                  <a:srgbClr val="651571"/>
                </a:solidFill>
              </a:rPr>
              <a:t>Nursing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88361" y="4326195"/>
            <a:ext cx="9432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651571"/>
                </a:solidFill>
              </a:rPr>
              <a:t>Integrated</a:t>
            </a:r>
          </a:p>
          <a:p>
            <a:pPr algn="ctr"/>
            <a:r>
              <a:rPr lang="en-US" sz="1400" dirty="0">
                <a:solidFill>
                  <a:srgbClr val="651571"/>
                </a:solidFill>
              </a:rPr>
              <a:t>Care</a:t>
            </a:r>
          </a:p>
          <a:p>
            <a:pPr algn="ctr"/>
            <a:r>
              <a:rPr lang="en-US" sz="1400" dirty="0">
                <a:solidFill>
                  <a:srgbClr val="651571"/>
                </a:solidFill>
              </a:rPr>
              <a:t>Worker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51113" y="4437112"/>
            <a:ext cx="978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651571"/>
                </a:solidFill>
              </a:rPr>
              <a:t>Aligned</a:t>
            </a:r>
          </a:p>
          <a:p>
            <a:pPr algn="ctr"/>
            <a:r>
              <a:rPr lang="en-US" sz="1400" dirty="0">
                <a:solidFill>
                  <a:srgbClr val="651571"/>
                </a:solidFill>
              </a:rPr>
              <a:t>Social Care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7017" y="3553271"/>
            <a:ext cx="777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</a:rPr>
              <a:t>Housing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23321" y="6012577"/>
            <a:ext cx="1015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651571"/>
                </a:solidFill>
              </a:rPr>
              <a:t>Wellbeing</a:t>
            </a:r>
          </a:p>
          <a:p>
            <a:pPr algn="ctr"/>
            <a:r>
              <a:rPr lang="en-US" sz="1600" dirty="0">
                <a:solidFill>
                  <a:srgbClr val="651571"/>
                </a:solidFill>
              </a:rPr>
              <a:t>Service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35098" y="3481263"/>
            <a:ext cx="91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prstClr val="white"/>
                </a:solidFill>
              </a:rPr>
              <a:t>Expanded</a:t>
            </a:r>
          </a:p>
          <a:p>
            <a:pPr algn="ctr"/>
            <a:r>
              <a:rPr lang="en-US" sz="1400" dirty="0" err="1">
                <a:solidFill>
                  <a:prstClr val="white"/>
                </a:solidFill>
              </a:rPr>
              <a:t>OoHs</a:t>
            </a:r>
            <a:endParaRPr lang="en-US" sz="1400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5331" y="2060848"/>
            <a:ext cx="1385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prstClr val="white"/>
                </a:solidFill>
              </a:rPr>
              <a:t>Specialist</a:t>
            </a:r>
          </a:p>
          <a:p>
            <a:pPr algn="ctr"/>
            <a:r>
              <a:rPr lang="en-US" sz="1400" dirty="0">
                <a:solidFill>
                  <a:prstClr val="white"/>
                </a:solidFill>
              </a:rPr>
              <a:t>Nursing/Doctors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5009" y="4417367"/>
            <a:ext cx="644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</a:rPr>
              <a:t>Rehab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19665" y="4419630"/>
            <a:ext cx="7780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</a:rPr>
              <a:t>Therapy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55169" y="5445224"/>
            <a:ext cx="748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651571"/>
                </a:solidFill>
              </a:rPr>
              <a:t>Mental </a:t>
            </a:r>
          </a:p>
          <a:p>
            <a:pPr algn="ctr"/>
            <a:r>
              <a:rPr lang="en-US" sz="1400" dirty="0">
                <a:solidFill>
                  <a:srgbClr val="651571"/>
                </a:solidFill>
              </a:rPr>
              <a:t>Health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12795" y="2082886"/>
            <a:ext cx="954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prstClr val="white"/>
                </a:solidFill>
              </a:rPr>
              <a:t>Dementia </a:t>
            </a:r>
          </a:p>
          <a:p>
            <a:pPr algn="ctr"/>
            <a:r>
              <a:rPr lang="en-US" sz="1400" b="1" dirty="0">
                <a:solidFill>
                  <a:prstClr val="white"/>
                </a:solidFill>
              </a:rPr>
              <a:t>IST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72576" y="3501008"/>
            <a:ext cx="1171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651571"/>
                </a:solidFill>
              </a:rPr>
              <a:t>Community </a:t>
            </a:r>
          </a:p>
          <a:p>
            <a:pPr algn="ctr"/>
            <a:r>
              <a:rPr lang="en-US" sz="1400" dirty="0">
                <a:solidFill>
                  <a:srgbClr val="651571"/>
                </a:solidFill>
              </a:rPr>
              <a:t>Development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00453" y="1412776"/>
            <a:ext cx="1936043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Configured to reflect  needs</a:t>
            </a:r>
          </a:p>
          <a:p>
            <a:pPr marL="2857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Addresses the needs of groups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Named Team for each GP Practice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Named Team with continuity of care for patients &amp; carers</a:t>
            </a:r>
          </a:p>
          <a:p>
            <a:pPr marL="25200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Calling resources: step up/step down beds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located with Practices</a:t>
            </a:r>
          </a:p>
        </p:txBody>
      </p:sp>
    </p:spTree>
    <p:extLst>
      <p:ext uri="{BB962C8B-B14F-4D97-AF65-F5344CB8AC3E}">
        <p14:creationId xmlns:p14="http://schemas.microsoft.com/office/powerpoint/2010/main" val="260425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Success Factors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accent3">
                    <a:lumMod val="50000"/>
                  </a:schemeClr>
                </a:solidFill>
              </a:rPr>
              <a:t>Know our population – really know 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0" dirty="0" smtClean="0">
                <a:solidFill>
                  <a:schemeClr val="accent3">
                    <a:lumMod val="50000"/>
                  </a:schemeClr>
                </a:solidFill>
              </a:rPr>
              <a:t>Reorient service to being about prevention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04"/>
            <a:ext cx="165618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1295636" y="5949280"/>
            <a:ext cx="2232248" cy="72008"/>
          </a:xfrm>
          <a:prstGeom prst="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ight Arrow 2"/>
          <p:cNvSpPr/>
          <p:nvPr/>
        </p:nvSpPr>
        <p:spPr>
          <a:xfrm>
            <a:off x="1835696" y="4964027"/>
            <a:ext cx="266429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2195736" y="3789040"/>
            <a:ext cx="3672408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613228" y="5592828"/>
            <a:ext cx="3335036" cy="68407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Primary Prevention = avoidance of illness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44008" y="4478632"/>
            <a:ext cx="4104456" cy="8640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Secondary Prevention = detect and treat an </a:t>
            </a:r>
          </a:p>
          <a:p>
            <a:pPr algn="ctr"/>
            <a:r>
              <a:rPr lang="en-GB" dirty="0" smtClean="0"/>
              <a:t>existing condition</a:t>
            </a:r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5868144" y="2852936"/>
            <a:ext cx="3024336" cy="12961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Tertiary Prevention = reducing/stopping progression  of a condition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059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Prevention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ingredients lie outside NHS: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Warmth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Meaningful activity in communities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contact and access to leisure activities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5013176"/>
            <a:ext cx="5040560" cy="14401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en-GB" sz="24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UCP:  Wellbeing Service and the development of Neighbourhoods</a:t>
            </a:r>
            <a:endParaRPr lang="en-GB" sz="2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5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points for discussion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Dangers of retrenchment to “statutory duties” under financial pressure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views of “commissioning” – how could you include the LAs in UCP prime provider contract when most LAs do NOT “commission” their care management services [i.e. specify outcomes and goals for these services]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Act Opportunities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Commitment to a 5+2 year contract which enables transformational change in an era of uncertainty over future funding – can LAs commit to this?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reduce length of stay/admissions to hospital LAs and NHS have to work together to upskill community services  (most unchallenged part of NHS)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b="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7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8864" y="1196752"/>
            <a:ext cx="8229600" cy="5940660"/>
          </a:xfrm>
        </p:spPr>
        <p:txBody>
          <a:bodyPr>
            <a:normAutofit/>
          </a:bodyPr>
          <a:lstStyle/>
          <a:p>
            <a:endParaRPr lang="en-GB" b="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new exam question is how local authorities align themselves with new </a:t>
            </a:r>
          </a:p>
          <a:p>
            <a:r>
              <a:rPr lang="en-GB" b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NHS configuration</a:t>
            </a:r>
            <a:endParaRPr lang="en-GB" b="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b="0" dirty="0"/>
          </a:p>
        </p:txBody>
      </p:sp>
      <p:sp>
        <p:nvSpPr>
          <p:cNvPr id="2" name="Rectangle 1"/>
          <p:cNvSpPr/>
          <p:nvPr/>
        </p:nvSpPr>
        <p:spPr>
          <a:xfrm>
            <a:off x="827584" y="1268760"/>
            <a:ext cx="3456384" cy="12039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Simon Stevens: “radical new care delivery options”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851920" y="4221088"/>
            <a:ext cx="4922792" cy="136815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LAs joining up in “combined authorities”/</a:t>
            </a:r>
          </a:p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sharing services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7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UnitingCare Partnership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NHS’ Five Year Forward View (Oct 2015)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b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radical upgrade in prevention &amp; Public Health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b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with greater control over their own care including option of sharing health &amp; social care budgets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b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Breaking down barriers between in how care is provided:  [New models – Multispecialty Community Providers, integrated hospitals and primary care]</a:t>
            </a:r>
          </a:p>
          <a:p>
            <a:endParaRPr lang="en-GB" sz="2400" b="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b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Consensus – shift in care away from hospitals and other institutions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400" b="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3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328592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b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All </a:t>
            </a:r>
            <a:r>
              <a:rPr lang="en-GB" sz="2400" b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adult’s and older people’s community services </a:t>
            </a:r>
            <a:r>
              <a:rPr lang="en-GB" sz="2400" b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put </a:t>
            </a:r>
            <a:r>
              <a:rPr lang="en-GB" sz="2400" b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out to tender by the </a:t>
            </a:r>
            <a:r>
              <a:rPr lang="en-GB" sz="2400" b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CCG</a:t>
            </a:r>
            <a:r>
              <a:rPr lang="en-GB" sz="2400" b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i</a:t>
            </a:r>
            <a:r>
              <a:rPr lang="en-GB" sz="2400" b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 2013</a:t>
            </a:r>
          </a:p>
          <a:p>
            <a:pPr marL="820738" lvl="2" indent="-457200"/>
            <a:r>
              <a:rPr lang="en-GB" b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acute </a:t>
            </a:r>
            <a:r>
              <a:rPr lang="en-GB" b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unplanned </a:t>
            </a:r>
            <a:r>
              <a:rPr lang="en-GB" b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care</a:t>
            </a:r>
            <a:r>
              <a:rPr lang="en-GB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;</a:t>
            </a:r>
            <a:endParaRPr lang="en-GB" b="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820738" lvl="2" indent="-457200"/>
            <a:r>
              <a:rPr lang="en-GB" b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community </a:t>
            </a:r>
            <a:r>
              <a:rPr lang="en-GB" b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and mental health services for older </a:t>
            </a:r>
            <a:r>
              <a:rPr lang="en-GB" b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people</a:t>
            </a:r>
          </a:p>
          <a:p>
            <a:pPr marL="820738" lvl="2" indent="-457200"/>
            <a:r>
              <a:rPr lang="en-GB" b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adult </a:t>
            </a:r>
            <a:r>
              <a:rPr lang="en-GB" b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community </a:t>
            </a:r>
            <a:r>
              <a:rPr lang="en-GB" b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services (adults with LTCs)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b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 +2 year  outcomes based contract total value c £726m.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b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 year saving of £168m (19%) over the current estimated CCG  projected  spend in a ‘do nothing’ scenario (£886m)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b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 further 10 -15% of revenue dependant on achievement of agreed outcome measures during years 2-5</a:t>
            </a:r>
            <a:endParaRPr lang="en-GB" sz="2400" b="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b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Savings to be achieved through acute admission avoidance  and operational efficiency  into a redesigned, fully integrated model of care</a:t>
            </a:r>
            <a:endParaRPr lang="en-GB" sz="2400" b="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08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NHS led partnership (CUH &amp; CPFT) of NHS, Third and Private Sector organisations to bid for the OPACS procurement </a:t>
            </a:r>
            <a:endParaRPr lang="en-GB" sz="2400" b="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b="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limited liability partnership (LLP) set up and owned by CPFT and CUH to deliver the Adults and Older Persons </a:t>
            </a:r>
            <a:r>
              <a:rPr lang="en-GB" sz="2400" b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</a:p>
          <a:p>
            <a:endParaRPr lang="en-GB" sz="2400" b="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Fulfils the role of lead provider/system integrator required by the CCG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b="0" dirty="0"/>
          </a:p>
        </p:txBody>
      </p:sp>
    </p:spTree>
    <p:extLst>
      <p:ext uri="{BB962C8B-B14F-4D97-AF65-F5344CB8AC3E}">
        <p14:creationId xmlns:p14="http://schemas.microsoft.com/office/powerpoint/2010/main" val="426059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different?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/>
          <a:lstStyle/>
          <a:p>
            <a:pPr lvl="0"/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GB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provider vehicle with commissioning capability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GB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Holds the contract for the entire pathway with the 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CCG</a:t>
            </a:r>
            <a:endParaRPr lang="en-GB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GB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Holds and manages the contracts with each sub-contractors in the 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pathway</a:t>
            </a:r>
            <a:endParaRPr lang="en-GB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GB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that the system works in an integrated fashion across organisational boundaries: Driving cultural change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GB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Ensuring the necessary improvements to the care delivered to our patients, monitored through agreed patient centred </a:t>
            </a:r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 metrics</a:t>
            </a:r>
          </a:p>
          <a:p>
            <a:endParaRPr lang="en-GB" b="0" dirty="0" smtClean="0"/>
          </a:p>
          <a:p>
            <a:endParaRPr lang="en-GB" b="0" dirty="0"/>
          </a:p>
        </p:txBody>
      </p:sp>
      <p:sp>
        <p:nvSpPr>
          <p:cNvPr id="2" name="Rounded Rectangle 1"/>
          <p:cNvSpPr/>
          <p:nvPr/>
        </p:nvSpPr>
        <p:spPr>
          <a:xfrm>
            <a:off x="899592" y="5229200"/>
            <a:ext cx="4104456" cy="1296144"/>
          </a:xfrm>
          <a:prstGeom prst="roundRec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Prime provider contract</a:t>
            </a:r>
          </a:p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(ref: Commissioning &amp; contracting for integrated care Kings Fund Nov 2014)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59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Outcomes Framework: version 3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3635896" y="1484784"/>
            <a:ext cx="1944216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Outcomes Framework</a:t>
            </a:r>
          </a:p>
        </p:txBody>
      </p:sp>
      <p:sp>
        <p:nvSpPr>
          <p:cNvPr id="4" name="Oval 3"/>
          <p:cNvSpPr/>
          <p:nvPr/>
        </p:nvSpPr>
        <p:spPr>
          <a:xfrm>
            <a:off x="179512" y="2060848"/>
            <a:ext cx="1800200" cy="13681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Domain A: Patient Experience</a:t>
            </a:r>
          </a:p>
        </p:txBody>
      </p:sp>
      <p:sp>
        <p:nvSpPr>
          <p:cNvPr id="5" name="Oval 4"/>
          <p:cNvSpPr/>
          <p:nvPr/>
        </p:nvSpPr>
        <p:spPr>
          <a:xfrm>
            <a:off x="422024" y="3573016"/>
            <a:ext cx="1800200" cy="13681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Domain B: Safe Care</a:t>
            </a:r>
          </a:p>
        </p:txBody>
      </p:sp>
      <p:sp>
        <p:nvSpPr>
          <p:cNvPr id="6" name="Oval 5"/>
          <p:cNvSpPr/>
          <p:nvPr/>
        </p:nvSpPr>
        <p:spPr>
          <a:xfrm>
            <a:off x="1763688" y="4725144"/>
            <a:ext cx="1800200" cy="136815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Domain C: Organisational Culture</a:t>
            </a:r>
          </a:p>
        </p:txBody>
      </p:sp>
      <p:sp>
        <p:nvSpPr>
          <p:cNvPr id="7" name="Oval 6"/>
          <p:cNvSpPr/>
          <p:nvPr/>
        </p:nvSpPr>
        <p:spPr>
          <a:xfrm>
            <a:off x="3707904" y="4916581"/>
            <a:ext cx="1800200" cy="136815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Pathway 1: Long Term Conditions</a:t>
            </a:r>
          </a:p>
        </p:txBody>
      </p:sp>
      <p:sp>
        <p:nvSpPr>
          <p:cNvPr id="8" name="Oval 7"/>
          <p:cNvSpPr/>
          <p:nvPr/>
        </p:nvSpPr>
        <p:spPr>
          <a:xfrm>
            <a:off x="5652120" y="4725143"/>
            <a:ext cx="1800200" cy="136815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Pathway 2: Urgent Care</a:t>
            </a:r>
          </a:p>
        </p:txBody>
      </p:sp>
      <p:sp>
        <p:nvSpPr>
          <p:cNvPr id="9" name="Oval 8"/>
          <p:cNvSpPr/>
          <p:nvPr/>
        </p:nvSpPr>
        <p:spPr>
          <a:xfrm>
            <a:off x="6948264" y="3573015"/>
            <a:ext cx="1800200" cy="136815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Pathway 3: Recovery &amp; rehab.</a:t>
            </a:r>
          </a:p>
        </p:txBody>
      </p:sp>
      <p:sp>
        <p:nvSpPr>
          <p:cNvPr id="10" name="Oval 9"/>
          <p:cNvSpPr/>
          <p:nvPr/>
        </p:nvSpPr>
        <p:spPr>
          <a:xfrm>
            <a:off x="7335060" y="2061354"/>
            <a:ext cx="1800200" cy="136815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Pathway 4: End of Life</a:t>
            </a:r>
          </a:p>
        </p:txBody>
      </p:sp>
      <p:cxnSp>
        <p:nvCxnSpPr>
          <p:cNvPr id="11" name="Straight Arrow Connector 10"/>
          <p:cNvCxnSpPr>
            <a:stCxn id="3" idx="2"/>
            <a:endCxn id="4" idx="6"/>
          </p:cNvCxnSpPr>
          <p:nvPr/>
        </p:nvCxnSpPr>
        <p:spPr>
          <a:xfrm flipH="1">
            <a:off x="1979712" y="2312876"/>
            <a:ext cx="1656184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5" idx="7"/>
          </p:cNvCxnSpPr>
          <p:nvPr/>
        </p:nvCxnSpPr>
        <p:spPr>
          <a:xfrm flipH="1">
            <a:off x="1958591" y="2681300"/>
            <a:ext cx="1749313" cy="109207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" idx="3"/>
            <a:endCxn id="6" idx="0"/>
          </p:cNvCxnSpPr>
          <p:nvPr/>
        </p:nvCxnSpPr>
        <p:spPr>
          <a:xfrm flipH="1">
            <a:off x="2663788" y="2898425"/>
            <a:ext cx="1256832" cy="182671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" idx="4"/>
            <a:endCxn id="7" idx="0"/>
          </p:cNvCxnSpPr>
          <p:nvPr/>
        </p:nvCxnSpPr>
        <p:spPr>
          <a:xfrm>
            <a:off x="4608004" y="3140968"/>
            <a:ext cx="0" cy="17756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" idx="5"/>
            <a:endCxn id="8" idx="0"/>
          </p:cNvCxnSpPr>
          <p:nvPr/>
        </p:nvCxnSpPr>
        <p:spPr>
          <a:xfrm>
            <a:off x="5295388" y="2898425"/>
            <a:ext cx="1256832" cy="18267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9" idx="1"/>
          </p:cNvCxnSpPr>
          <p:nvPr/>
        </p:nvCxnSpPr>
        <p:spPr>
          <a:xfrm>
            <a:off x="5508104" y="2681300"/>
            <a:ext cx="1703793" cy="10920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3" idx="6"/>
            <a:endCxn id="10" idx="2"/>
          </p:cNvCxnSpPr>
          <p:nvPr/>
        </p:nvCxnSpPr>
        <p:spPr>
          <a:xfrm>
            <a:off x="5580112" y="2312876"/>
            <a:ext cx="1754948" cy="43255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15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79512" y="3861048"/>
            <a:ext cx="8712968" cy="23042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81694693"/>
              </p:ext>
            </p:extLst>
          </p:nvPr>
        </p:nvGraphicFramePr>
        <p:xfrm>
          <a:off x="323528" y="2708920"/>
          <a:ext cx="843528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5805264"/>
            <a:ext cx="4104455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View of the Patient Record</a:t>
            </a:r>
          </a:p>
          <a:p>
            <a:pPr algn="ctr"/>
            <a:r>
              <a:rPr lang="en-GB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Prime Contractor 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527884" y="2492896"/>
            <a:ext cx="2268252" cy="720080"/>
          </a:xfrm>
          <a:prstGeom prst="round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UCP LLP</a:t>
            </a:r>
          </a:p>
        </p:txBody>
      </p:sp>
      <p:sp>
        <p:nvSpPr>
          <p:cNvPr id="19" name="Down Arrow 18"/>
          <p:cNvSpPr/>
          <p:nvPr/>
        </p:nvSpPr>
        <p:spPr>
          <a:xfrm>
            <a:off x="4355976" y="3429000"/>
            <a:ext cx="576064" cy="839028"/>
          </a:xfrm>
          <a:prstGeom prst="downArrow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>
              <a:solidFill>
                <a:srgbClr val="65157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115616" y="1349549"/>
            <a:ext cx="2007955" cy="567283"/>
          </a:xfrm>
          <a:prstGeom prst="roundRect">
            <a:avLst/>
          </a:prstGeom>
          <a:solidFill>
            <a:srgbClr val="4F81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CPFT &amp; CUH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4188465" y="3668520"/>
            <a:ext cx="930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4D4F53">
                    <a:lumMod val="50000"/>
                  </a:srgbClr>
                </a:solidFill>
              </a:rPr>
              <a:t>Contracts </a:t>
            </a:r>
          </a:p>
        </p:txBody>
      </p:sp>
      <p:sp>
        <p:nvSpPr>
          <p:cNvPr id="12" name="Bent-Up Arrow 11"/>
          <p:cNvSpPr/>
          <p:nvPr/>
        </p:nvSpPr>
        <p:spPr>
          <a:xfrm rot="5400000">
            <a:off x="2249742" y="1934834"/>
            <a:ext cx="864096" cy="1404156"/>
          </a:xfrm>
          <a:prstGeom prst="bent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18" name="Bent-Up Arrow 17"/>
          <p:cNvSpPr/>
          <p:nvPr/>
        </p:nvSpPr>
        <p:spPr>
          <a:xfrm rot="5400000">
            <a:off x="6246186" y="1862826"/>
            <a:ext cx="864096" cy="1404156"/>
          </a:xfrm>
          <a:prstGeom prst="bentUpArrow">
            <a:avLst>
              <a:gd name="adj1" fmla="val 25000"/>
              <a:gd name="adj2" fmla="val 24160"/>
              <a:gd name="adj3" fmla="val 25000"/>
            </a:avLst>
          </a:prstGeom>
          <a:solidFill>
            <a:srgbClr val="92D050"/>
          </a:solidFill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60232" y="3573016"/>
            <a:ext cx="1800200" cy="553998"/>
          </a:xfrm>
          <a:prstGeom prst="rect">
            <a:avLst/>
          </a:prstGeom>
          <a:solidFill>
            <a:schemeClr val="accent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‘System OD’</a:t>
            </a:r>
          </a:p>
          <a:p>
            <a:pPr algn="ctr"/>
            <a:r>
              <a:rPr lang="en-GB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UCP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2212" y="2431921"/>
            <a:ext cx="9813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Ownership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34337" y="2431921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year Contract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068215" y="1340768"/>
            <a:ext cx="2007955" cy="567283"/>
          </a:xfrm>
          <a:prstGeom prst="roundRect">
            <a:avLst/>
          </a:prstGeom>
          <a:solidFill>
            <a:srgbClr val="4F81B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C&amp;P CCG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Role of the Integrator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93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 Model: Key Principles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7260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that is personalised, joined up and co-ordinated around patients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Promoting community resilience, self management and choice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Functionally integrated, co-located, multi disciplinary working  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 aligned social care </a:t>
            </a:r>
            <a:r>
              <a:rPr lang="en-GB" sz="2400" b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built around Neighbourhoods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Aligned model to manage proactively complex cases through case management and care co-ordination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24/7 Rapid Response to crisis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Aligned outcomes between the partners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b="0" dirty="0"/>
          </a:p>
        </p:txBody>
      </p:sp>
    </p:spTree>
    <p:extLst>
      <p:ext uri="{BB962C8B-B14F-4D97-AF65-F5344CB8AC3E}">
        <p14:creationId xmlns:p14="http://schemas.microsoft.com/office/powerpoint/2010/main" val="130297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Service Model</a:t>
            </a:r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70" y="1255860"/>
            <a:ext cx="7469446" cy="526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5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aft B2B September">
  <a:themeElements>
    <a:clrScheme name="UCP">
      <a:dk1>
        <a:srgbClr val="651571"/>
      </a:dk1>
      <a:lt1>
        <a:sysClr val="window" lastClr="FFFFFF"/>
      </a:lt1>
      <a:dk2>
        <a:srgbClr val="651571"/>
      </a:dk2>
      <a:lt2>
        <a:srgbClr val="FFFFFF"/>
      </a:lt2>
      <a:accent1>
        <a:srgbClr val="DD9400"/>
      </a:accent1>
      <a:accent2>
        <a:srgbClr val="00A388"/>
      </a:accent2>
      <a:accent3>
        <a:srgbClr val="4D4F53"/>
      </a:accent3>
      <a:accent4>
        <a:srgbClr val="8064A2"/>
      </a:accent4>
      <a:accent5>
        <a:srgbClr val="FE66FF"/>
      </a:accent5>
      <a:accent6>
        <a:srgbClr val="6565FF"/>
      </a:accent6>
      <a:hlink>
        <a:srgbClr val="DD9400"/>
      </a:hlink>
      <a:folHlink>
        <a:srgbClr val="00A38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839</Words>
  <Application>Microsoft Office PowerPoint</Application>
  <PresentationFormat>On-screen Show (4:3)</PresentationFormat>
  <Paragraphs>159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Draft B2B September</vt:lpstr>
      <vt:lpstr>The UnitingCare Partnership</vt:lpstr>
      <vt:lpstr>The UnitingCare Partnership</vt:lpstr>
      <vt:lpstr>Background</vt:lpstr>
      <vt:lpstr>PowerPoint Presentation</vt:lpstr>
      <vt:lpstr>What’s different?</vt:lpstr>
      <vt:lpstr>Outcomes Framework: version 3</vt:lpstr>
      <vt:lpstr>The Role of the Integrator</vt:lpstr>
      <vt:lpstr>Service Model: Key Principles</vt:lpstr>
      <vt:lpstr>Service Model</vt:lpstr>
      <vt:lpstr>Integrated Community Service</vt:lpstr>
      <vt:lpstr>Key Success Factors</vt:lpstr>
      <vt:lpstr>Prevention</vt:lpstr>
      <vt:lpstr>Some points for discussion </vt:lpstr>
      <vt:lpstr>Conclusion</vt:lpstr>
    </vt:vector>
  </TitlesOfParts>
  <Company>SercoASP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Cohen</dc:creator>
  <cp:lastModifiedBy>Deborah Cohen</cp:lastModifiedBy>
  <cp:revision>17</cp:revision>
  <dcterms:created xsi:type="dcterms:W3CDTF">2014-12-07T21:37:01Z</dcterms:created>
  <dcterms:modified xsi:type="dcterms:W3CDTF">2014-12-08T08:21:41Z</dcterms:modified>
</cp:coreProperties>
</file>