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60" r:id="rId14"/>
    <p:sldId id="273" r:id="rId15"/>
    <p:sldId id="275" r:id="rId16"/>
    <p:sldId id="282" r:id="rId17"/>
    <p:sldId id="281" r:id="rId18"/>
    <p:sldId id="268" r:id="rId19"/>
    <p:sldId id="278" r:id="rId20"/>
    <p:sldId id="261" r:id="rId21"/>
    <p:sldId id="276" r:id="rId22"/>
    <p:sldId id="274" r:id="rId23"/>
    <p:sldId id="262" r:id="rId24"/>
    <p:sldId id="263" r:id="rId25"/>
    <p:sldId id="277" r:id="rId26"/>
    <p:sldId id="28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6856" autoAdjust="0"/>
  </p:normalViewPr>
  <p:slideViewPr>
    <p:cSldViewPr>
      <p:cViewPr>
        <p:scale>
          <a:sx n="70" d="100"/>
          <a:sy n="7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gie.jukes\Desktop\ES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Sheet3!$A$2:$A$6</c:f>
              <c:strCache>
                <c:ptCount val="5"/>
                <c:pt idx="0">
                  <c:v>Present</c:v>
                </c:pt>
                <c:pt idx="1">
                  <c:v>Inadequate</c:v>
                </c:pt>
                <c:pt idx="2">
                  <c:v>Targets apply</c:v>
                </c:pt>
                <c:pt idx="3">
                  <c:v>ES available</c:v>
                </c:pt>
                <c:pt idx="4">
                  <c:v>Addressed</c:v>
                </c:pt>
              </c:strCache>
            </c:strRef>
          </c:cat>
          <c:val>
            <c:numRef>
              <c:f>Sheet3!$B$2:$B$6</c:f>
              <c:numCache>
                <c:formatCode>0</c:formatCode>
                <c:ptCount val="5"/>
                <c:pt idx="0">
                  <c:v>65</c:v>
                </c:pt>
                <c:pt idx="1">
                  <c:v>44</c:v>
                </c:pt>
                <c:pt idx="2">
                  <c:v>15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Sheet3!$A$2:$A$6</c:f>
              <c:strCache>
                <c:ptCount val="5"/>
                <c:pt idx="0">
                  <c:v>Present</c:v>
                </c:pt>
                <c:pt idx="1">
                  <c:v>Inadequate</c:v>
                </c:pt>
                <c:pt idx="2">
                  <c:v>Targets apply</c:v>
                </c:pt>
                <c:pt idx="3">
                  <c:v>ES available</c:v>
                </c:pt>
                <c:pt idx="4">
                  <c:v>Addressed</c:v>
                </c:pt>
              </c:strCache>
            </c:strRef>
          </c:cat>
          <c:val>
            <c:numRef>
              <c:f>Sheet3!$C$2:$C$6</c:f>
              <c:numCache>
                <c:formatCode>0</c:formatCode>
                <c:ptCount val="5"/>
                <c:pt idx="0">
                  <c:v>40</c:v>
                </c:pt>
                <c:pt idx="1">
                  <c:v>30</c:v>
                </c:pt>
                <c:pt idx="2">
                  <c:v>12</c:v>
                </c:pt>
                <c:pt idx="3">
                  <c:v>29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Sheet3!$A$2:$A$6</c:f>
              <c:strCache>
                <c:ptCount val="5"/>
                <c:pt idx="0">
                  <c:v>Present</c:v>
                </c:pt>
                <c:pt idx="1">
                  <c:v>Inadequate</c:v>
                </c:pt>
                <c:pt idx="2">
                  <c:v>Targets apply</c:v>
                </c:pt>
                <c:pt idx="3">
                  <c:v>ES available</c:v>
                </c:pt>
                <c:pt idx="4">
                  <c:v>Addressed</c:v>
                </c:pt>
              </c:strCache>
            </c:strRef>
          </c:cat>
          <c:val>
            <c:numRef>
              <c:f>Sheet3!$D$2:$D$6</c:f>
              <c:numCache>
                <c:formatCode>0</c:formatCode>
                <c:ptCount val="5"/>
                <c:pt idx="0">
                  <c:v>36</c:v>
                </c:pt>
                <c:pt idx="1">
                  <c:v>25</c:v>
                </c:pt>
                <c:pt idx="2">
                  <c:v>9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56512"/>
        <c:axId val="26258048"/>
        <c:axId val="0"/>
      </c:bar3DChart>
      <c:catAx>
        <c:axId val="2625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6258048"/>
        <c:crosses val="autoZero"/>
        <c:auto val="1"/>
        <c:lblAlgn val="ctr"/>
        <c:lblOffset val="100"/>
        <c:noMultiLvlLbl val="0"/>
      </c:catAx>
      <c:valAx>
        <c:axId val="262580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6256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5863-D717-4E0A-BB0B-BAEE1FF2BEBD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64BA5-6392-4CD0-BECA-2EBEBE996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5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46%</a:t>
            </a:r>
            <a:r>
              <a:rPr lang="en-GB" baseline="0" dirty="0" smtClean="0"/>
              <a:t> green belt</a:t>
            </a:r>
          </a:p>
          <a:p>
            <a:r>
              <a:rPr lang="en-GB" baseline="0" dirty="0" smtClean="0"/>
              <a:t>Peak District National Park</a:t>
            </a:r>
          </a:p>
          <a:p>
            <a:r>
              <a:rPr lang="en-GB" baseline="0" dirty="0" smtClean="0"/>
              <a:t>Small scale development – super majors are not usual in Borough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4BA5-6392-4CD0-BECA-2EBEBE9966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8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179388"/>
            <a:ext cx="4892675" cy="366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0648" y="4439339"/>
            <a:ext cx="6480720" cy="445314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0948F-B87F-4ECF-B19C-C61D2E509D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49.57 tonnes of carbon saved per year from new development 2013/14</a:t>
            </a:r>
          </a:p>
          <a:p>
            <a:r>
              <a:rPr lang="en-GB" dirty="0" smtClean="0"/>
              <a:t>Existing dwellings: 503 metric tonnes /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4BA5-6392-4CD0-BECA-2EBEBE99668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093296"/>
            <a:ext cx="356357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1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8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6093296"/>
            <a:ext cx="356357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4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9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0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5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8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2DE8-2F4D-4E81-9DDA-F4EDC13B442B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6F2D-79D8-4E47-A7DC-4874AE88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2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Stockport Renewable Energy Experiences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Angie Jukes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Stockport Council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Policy &amp; Planning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angie.jukes@stockport.gov.uk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0161 474 4385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11760" cy="180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112" y="-248"/>
            <a:ext cx="2545928" cy="1827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-247"/>
            <a:ext cx="1944216" cy="181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684" y="-248"/>
            <a:ext cx="2437316" cy="18279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488" y="3030842"/>
            <a:ext cx="2022252" cy="38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District Heating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appropriate, applicants may be required to provide land, buildings and/or equipment for an energy </a:t>
            </a:r>
            <a:r>
              <a:rPr lang="en-US" dirty="0" err="1"/>
              <a:t>centre</a:t>
            </a:r>
            <a:r>
              <a:rPr lang="en-US" dirty="0"/>
              <a:t> to serve proposed or multiple developments. It is expected that requirements will be discussed in pre-application discussions and will be included as part of a planning condition.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New </a:t>
            </a:r>
            <a:r>
              <a:rPr lang="en-GB" dirty="0"/>
              <a:t>Development: </a:t>
            </a:r>
          </a:p>
          <a:p>
            <a:pPr lvl="1"/>
            <a:r>
              <a:rPr lang="en-US" dirty="0" smtClean="0"/>
              <a:t>Residential </a:t>
            </a:r>
            <a:r>
              <a:rPr lang="en-US" dirty="0"/>
              <a:t>development of at least 55 dwellings per hectare and at least 100 dwellings 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scale mixed use development </a:t>
            </a:r>
          </a:p>
          <a:p>
            <a:pPr lvl="1"/>
            <a:r>
              <a:rPr lang="en-US" dirty="0" smtClean="0"/>
              <a:t>Proximity </a:t>
            </a:r>
            <a:r>
              <a:rPr lang="en-US" dirty="0"/>
              <a:t>to high heat density areas of existing buildings </a:t>
            </a:r>
          </a:p>
          <a:p>
            <a:pPr lvl="1"/>
            <a:r>
              <a:rPr lang="en-US" dirty="0" smtClean="0"/>
              <a:t>Proximity </a:t>
            </a:r>
            <a:r>
              <a:rPr lang="en-US" dirty="0"/>
              <a:t>to existing heat sources </a:t>
            </a:r>
          </a:p>
          <a:p>
            <a:r>
              <a:rPr lang="en-GB" dirty="0" smtClean="0"/>
              <a:t>Existing </a:t>
            </a:r>
            <a:r>
              <a:rPr lang="en-GB" dirty="0"/>
              <a:t>Development </a:t>
            </a:r>
          </a:p>
          <a:p>
            <a:pPr lvl="1"/>
            <a:r>
              <a:rPr lang="en-US" dirty="0" smtClean="0"/>
              <a:t>Heat </a:t>
            </a:r>
            <a:r>
              <a:rPr lang="en-US" dirty="0"/>
              <a:t>demand density of at least 3,000 kw/km2; res density of 55 dwellings per hectare or presence of public sector building </a:t>
            </a:r>
          </a:p>
          <a:p>
            <a:pPr lvl="1"/>
            <a:r>
              <a:rPr lang="en-GB" dirty="0" smtClean="0"/>
              <a:t>Proximity </a:t>
            </a:r>
            <a:r>
              <a:rPr lang="en-GB" dirty="0"/>
              <a:t>to heat sources 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" t="3105"/>
          <a:stretch/>
        </p:blipFill>
        <p:spPr bwMode="auto">
          <a:xfrm>
            <a:off x="683568" y="4305467"/>
            <a:ext cx="3671858" cy="255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Owned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564904"/>
            <a:ext cx="4618856" cy="3561259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en-GB" dirty="0"/>
              <a:t>Wind Priority areas: </a:t>
            </a:r>
          </a:p>
          <a:p>
            <a:pPr lvl="1"/>
            <a:r>
              <a:rPr lang="en-GB" dirty="0" smtClean="0"/>
              <a:t>Good </a:t>
            </a:r>
            <a:r>
              <a:rPr lang="en-GB" dirty="0"/>
              <a:t>local wind resource </a:t>
            </a:r>
          </a:p>
          <a:p>
            <a:pPr lvl="1"/>
            <a:r>
              <a:rPr lang="en-GB" dirty="0" smtClean="0"/>
              <a:t>Close </a:t>
            </a:r>
            <a:r>
              <a:rPr lang="en-GB" dirty="0"/>
              <a:t>to electricity infrastructure </a:t>
            </a:r>
          </a:p>
          <a:p>
            <a:pPr lvl="1"/>
            <a:r>
              <a:rPr lang="en-US" dirty="0" smtClean="0"/>
              <a:t>Close </a:t>
            </a:r>
            <a:r>
              <a:rPr lang="en-US" dirty="0"/>
              <a:t>to roads </a:t>
            </a:r>
            <a:r>
              <a:rPr lang="en-US" dirty="0" smtClean="0"/>
              <a:t>etc., </a:t>
            </a:r>
            <a:r>
              <a:rPr lang="en-US" dirty="0"/>
              <a:t>for easy transport of parts </a:t>
            </a:r>
          </a:p>
          <a:p>
            <a:pPr lvl="1"/>
            <a:r>
              <a:rPr lang="en-GB" dirty="0" smtClean="0"/>
              <a:t>Close </a:t>
            </a:r>
            <a:r>
              <a:rPr lang="en-GB" dirty="0"/>
              <a:t>to the community </a:t>
            </a:r>
          </a:p>
          <a:p>
            <a:pPr lvl="1"/>
            <a:r>
              <a:rPr lang="en-GB" dirty="0" smtClean="0"/>
              <a:t>Environment </a:t>
            </a:r>
            <a:r>
              <a:rPr lang="en-GB" dirty="0"/>
              <a:t>/ archaeological impacts </a:t>
            </a:r>
          </a:p>
          <a:p>
            <a:pPr lvl="1"/>
            <a:r>
              <a:rPr lang="en-GB" dirty="0" smtClean="0"/>
              <a:t>High </a:t>
            </a:r>
            <a:r>
              <a:rPr lang="en-GB" dirty="0"/>
              <a:t>landscape quality areas </a:t>
            </a:r>
          </a:p>
          <a:p>
            <a:pPr lvl="1"/>
            <a:r>
              <a:rPr lang="en-GB" dirty="0" smtClean="0"/>
              <a:t>Aviation </a:t>
            </a:r>
            <a:r>
              <a:rPr lang="en-GB" dirty="0"/>
              <a:t>&amp; Defence Infrastructure </a:t>
            </a:r>
          </a:p>
          <a:p>
            <a:pPr lvl="1"/>
            <a:r>
              <a:rPr lang="en-US" dirty="0" smtClean="0"/>
              <a:t>500m </a:t>
            </a:r>
            <a:r>
              <a:rPr lang="en-US" dirty="0"/>
              <a:t>from residential areas &amp; properties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Council recognises the important role that community owned energy generation will play in reducing CO2 emissions and increasing installed low carbon and renewable energy capacity.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708921"/>
            <a:ext cx="1658680" cy="315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Adapt to the Impacts of Climate Change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Design </a:t>
            </a:r>
            <a:r>
              <a:rPr lang="en-US" dirty="0"/>
              <a:t>to avoid, mitigate or reduce the impacts of climate change </a:t>
            </a:r>
          </a:p>
          <a:p>
            <a:pPr lvl="1"/>
            <a:r>
              <a:rPr lang="en-GB" dirty="0" smtClean="0"/>
              <a:t>Sustainable </a:t>
            </a:r>
            <a:r>
              <a:rPr lang="en-GB" dirty="0"/>
              <a:t>Urban Drainage Systems </a:t>
            </a:r>
          </a:p>
          <a:p>
            <a:pPr lvl="1"/>
            <a:r>
              <a:rPr lang="en-US" dirty="0" smtClean="0"/>
              <a:t>Brownfield</a:t>
            </a:r>
            <a:r>
              <a:rPr lang="en-US" dirty="0"/>
              <a:t>: reduce run-off by min 50% </a:t>
            </a:r>
          </a:p>
          <a:p>
            <a:pPr lvl="2"/>
            <a:r>
              <a:rPr lang="en-US" dirty="0" smtClean="0"/>
              <a:t>30</a:t>
            </a:r>
            <a:r>
              <a:rPr lang="en-US" dirty="0"/>
              <a:t>% for sites outside CDAs </a:t>
            </a:r>
          </a:p>
          <a:p>
            <a:pPr lvl="1"/>
            <a:r>
              <a:rPr lang="en-US" dirty="0" smtClean="0"/>
              <a:t>Greenfield</a:t>
            </a:r>
            <a:r>
              <a:rPr lang="en-US" dirty="0"/>
              <a:t>: no increase in run off </a:t>
            </a:r>
          </a:p>
          <a:p>
            <a:pPr lvl="1"/>
            <a:r>
              <a:rPr lang="en-GB" dirty="0" smtClean="0"/>
              <a:t>Permeable </a:t>
            </a:r>
            <a:r>
              <a:rPr lang="en-GB" dirty="0"/>
              <a:t>surfacing </a:t>
            </a:r>
          </a:p>
          <a:p>
            <a:r>
              <a:rPr lang="en-US" dirty="0" smtClean="0"/>
              <a:t>Tackling </a:t>
            </a:r>
            <a:r>
              <a:rPr lang="en-US" dirty="0"/>
              <a:t>the Urban Heat Island effect: </a:t>
            </a:r>
          </a:p>
          <a:p>
            <a:pPr lvl="1"/>
            <a:r>
              <a:rPr lang="en-GB" dirty="0" smtClean="0"/>
              <a:t>Appropriate </a:t>
            </a:r>
            <a:r>
              <a:rPr lang="en-GB" dirty="0"/>
              <a:t>green cover </a:t>
            </a:r>
          </a:p>
          <a:p>
            <a:pPr lvl="1"/>
            <a:r>
              <a:rPr lang="en-US" dirty="0" smtClean="0"/>
              <a:t>Green </a:t>
            </a:r>
            <a:r>
              <a:rPr lang="en-US" dirty="0"/>
              <a:t>roofs, walls and boundaries </a:t>
            </a:r>
          </a:p>
          <a:p>
            <a:pPr lvl="1"/>
            <a:r>
              <a:rPr lang="en-US" dirty="0" smtClean="0"/>
              <a:t>Natural </a:t>
            </a:r>
            <a:r>
              <a:rPr lang="en-US" dirty="0"/>
              <a:t>air flow in design </a:t>
            </a:r>
          </a:p>
          <a:p>
            <a:pPr lvl="1"/>
            <a:r>
              <a:rPr lang="en-GB" dirty="0" smtClean="0"/>
              <a:t>Passive </a:t>
            </a:r>
            <a:r>
              <a:rPr lang="en-GB" dirty="0"/>
              <a:t>Cooling &amp; Natural Ventilation </a:t>
            </a:r>
          </a:p>
          <a:p>
            <a:pPr lvl="1"/>
            <a:r>
              <a:rPr lang="en-GB" dirty="0" smtClean="0"/>
              <a:t>Solar </a:t>
            </a:r>
            <a:r>
              <a:rPr lang="en-GB" dirty="0"/>
              <a:t>Shading </a:t>
            </a:r>
          </a:p>
          <a:p>
            <a:r>
              <a:rPr lang="en-US" dirty="0" smtClean="0"/>
              <a:t>Blue </a:t>
            </a:r>
            <a:r>
              <a:rPr lang="en-US" dirty="0"/>
              <a:t>Infrastructure – lakes, ponds, fountains and watercourses </a:t>
            </a:r>
          </a:p>
          <a:p>
            <a:pPr lvl="1"/>
            <a:r>
              <a:rPr lang="en-GB" dirty="0" smtClean="0"/>
              <a:t>Promote BREEAM</a:t>
            </a:r>
            <a:r>
              <a:rPr lang="en-GB" dirty="0"/>
              <a:t>, Code for Sustainable Homes, CEEQUAL </a:t>
            </a:r>
            <a:r>
              <a:rPr lang="en-GB" dirty="0" smtClean="0"/>
              <a:t>etc.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242" y="2276872"/>
            <a:ext cx="3532262" cy="264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Steep Learning Curve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728" y="1600200"/>
            <a:ext cx="3826768" cy="4525963"/>
          </a:xfrm>
        </p:spPr>
        <p:txBody>
          <a:bodyPr/>
          <a:lstStyle/>
          <a:p>
            <a:r>
              <a:rPr lang="en-GB" dirty="0" smtClean="0"/>
              <a:t>Clear Guidance</a:t>
            </a:r>
          </a:p>
          <a:p>
            <a:r>
              <a:rPr lang="en-GB" dirty="0" smtClean="0"/>
              <a:t>Training</a:t>
            </a:r>
          </a:p>
          <a:p>
            <a:r>
              <a:rPr lang="en-GB" dirty="0" smtClean="0"/>
              <a:t>Capacity </a:t>
            </a:r>
          </a:p>
          <a:p>
            <a:pPr lvl="1"/>
            <a:r>
              <a:rPr lang="en-GB" dirty="0" smtClean="0"/>
              <a:t>Pre-application</a:t>
            </a:r>
          </a:p>
          <a:p>
            <a:pPr lvl="1"/>
            <a:r>
              <a:rPr lang="en-GB" dirty="0" smtClean="0"/>
              <a:t>Phone</a:t>
            </a:r>
          </a:p>
          <a:p>
            <a:pPr lvl="1"/>
            <a:r>
              <a:rPr lang="en-GB" dirty="0" smtClean="0"/>
              <a:t>Email</a:t>
            </a:r>
          </a:p>
          <a:p>
            <a:r>
              <a:rPr lang="en-GB" dirty="0" smtClean="0"/>
              <a:t>Events?</a:t>
            </a:r>
          </a:p>
          <a:p>
            <a:r>
              <a:rPr lang="en-GB" dirty="0" smtClean="0"/>
              <a:t>Signposting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06" t="19048" r="13435" b="6250"/>
          <a:stretch/>
        </p:blipFill>
        <p:spPr bwMode="auto">
          <a:xfrm>
            <a:off x="-26640" y="2136845"/>
            <a:ext cx="5058067" cy="28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Stockport’s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House </a:t>
            </a:r>
            <a:r>
              <a:rPr lang="en-GB" dirty="0"/>
              <a:t>Extension Energy Checklist </a:t>
            </a:r>
          </a:p>
          <a:p>
            <a:r>
              <a:rPr lang="en-GB" dirty="0" smtClean="0"/>
              <a:t>Sample Energy Statements</a:t>
            </a:r>
          </a:p>
          <a:p>
            <a:r>
              <a:rPr lang="en-GB" dirty="0" smtClean="0"/>
              <a:t>Low </a:t>
            </a:r>
            <a:r>
              <a:rPr lang="en-GB" dirty="0"/>
              <a:t>Carbon Design Guidance </a:t>
            </a:r>
          </a:p>
          <a:p>
            <a:r>
              <a:rPr lang="en-GB" dirty="0" smtClean="0"/>
              <a:t>Guide </a:t>
            </a:r>
            <a:r>
              <a:rPr lang="en-GB" dirty="0"/>
              <a:t>to Technology Costs </a:t>
            </a:r>
          </a:p>
          <a:p>
            <a:r>
              <a:rPr lang="en-GB" dirty="0" smtClean="0"/>
              <a:t>District </a:t>
            </a:r>
            <a:r>
              <a:rPr lang="en-GB" dirty="0"/>
              <a:t>Heating Feasibility Guidance </a:t>
            </a:r>
          </a:p>
          <a:p>
            <a:r>
              <a:rPr lang="en-US" dirty="0" smtClean="0"/>
              <a:t>District </a:t>
            </a:r>
            <a:r>
              <a:rPr lang="en-US" dirty="0"/>
              <a:t>Heating Feasibility – Case Studies </a:t>
            </a:r>
          </a:p>
          <a:p>
            <a:r>
              <a:rPr lang="en-GB" dirty="0" smtClean="0"/>
              <a:t>Sustainable </a:t>
            </a:r>
            <a:r>
              <a:rPr lang="en-GB" dirty="0"/>
              <a:t>Design &amp; Construction SPD – Energy Topic </a:t>
            </a:r>
          </a:p>
          <a:p>
            <a:r>
              <a:rPr lang="en-GB" dirty="0" smtClean="0"/>
              <a:t>Sustainability </a:t>
            </a:r>
            <a:r>
              <a:rPr lang="en-GB" dirty="0"/>
              <a:t>Checklist – Energy Elements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Small scale sample energy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4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125319" cy="558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Guide to Technology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2984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Carbon Offset - Allowable Solutions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8593"/>
            <a:ext cx="5040560" cy="663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11778"/>
            <a:ext cx="9143999" cy="65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Applications for Renewable Installations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Anaerobic Digestion</a:t>
            </a:r>
          </a:p>
          <a:p>
            <a:r>
              <a:rPr lang="en-GB" dirty="0" smtClean="0"/>
              <a:t>Wind Turbines</a:t>
            </a:r>
          </a:p>
          <a:p>
            <a:r>
              <a:rPr lang="en-GB" dirty="0" smtClean="0"/>
              <a:t>Hydro Schemes</a:t>
            </a:r>
          </a:p>
          <a:p>
            <a:r>
              <a:rPr lang="en-GB" dirty="0" smtClean="0"/>
              <a:t>Biomass District Heating</a:t>
            </a:r>
          </a:p>
          <a:p>
            <a:r>
              <a:rPr lang="en-GB" dirty="0" smtClean="0"/>
              <a:t>Carbon Savings – before and after</a:t>
            </a:r>
          </a:p>
          <a:p>
            <a:r>
              <a:rPr lang="en-GB" dirty="0" smtClean="0"/>
              <a:t>Cost savings</a:t>
            </a:r>
          </a:p>
          <a:p>
            <a:r>
              <a:rPr lang="en-GB" dirty="0" smtClean="0"/>
              <a:t>Address planning constraints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132856"/>
            <a:ext cx="2022252" cy="38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About Stockport</a:t>
            </a:r>
          </a:p>
          <a:p>
            <a:r>
              <a:rPr lang="en-GB" dirty="0" smtClean="0"/>
              <a:t>Developing the policies</a:t>
            </a:r>
          </a:p>
          <a:p>
            <a:r>
              <a:rPr lang="en-GB" dirty="0" smtClean="0"/>
              <a:t>A Steep Learning Curve</a:t>
            </a:r>
          </a:p>
          <a:p>
            <a:r>
              <a:rPr lang="en-GB" dirty="0" smtClean="0"/>
              <a:t>‘Great Leap Forward’</a:t>
            </a:r>
          </a:p>
          <a:p>
            <a:r>
              <a:rPr lang="en-GB" dirty="0" smtClean="0"/>
              <a:t>Political attitudes</a:t>
            </a:r>
          </a:p>
          <a:p>
            <a:r>
              <a:rPr lang="en-GB" dirty="0" smtClean="0"/>
              <a:t>Renewables in Stockport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2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 Leap Forward . . 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Validation Checklist</a:t>
            </a:r>
          </a:p>
          <a:p>
            <a:r>
              <a:rPr lang="en-GB" dirty="0" smtClean="0"/>
              <a:t>People don’t always read guidance</a:t>
            </a:r>
          </a:p>
          <a:p>
            <a:r>
              <a:rPr lang="en-GB" dirty="0" smtClean="0"/>
              <a:t>Major hand holding required particularly for smaller developers</a:t>
            </a:r>
          </a:p>
          <a:p>
            <a:r>
              <a:rPr lang="en-GB" dirty="0" smtClean="0"/>
              <a:t>A need for greater national activity in terms of skills development</a:t>
            </a:r>
          </a:p>
          <a:p>
            <a:r>
              <a:rPr lang="en-GB" dirty="0" smtClean="0"/>
              <a:t>Growing realisation by developers of benefits</a:t>
            </a:r>
          </a:p>
          <a:p>
            <a:r>
              <a:rPr lang="en-GB" dirty="0" smtClean="0"/>
              <a:t>Economic benefits</a:t>
            </a:r>
          </a:p>
          <a:p>
            <a:r>
              <a:rPr lang="en-GB" dirty="0" smtClean="0"/>
              <a:t>Energy consultants like Stockport’s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3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frustrations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know how the technologies work generally – how would they work on the site . . . </a:t>
            </a:r>
          </a:p>
          <a:p>
            <a:r>
              <a:rPr lang="en-GB" dirty="0" smtClean="0"/>
              <a:t>How much is ‘too expensive’?</a:t>
            </a:r>
          </a:p>
          <a:p>
            <a:r>
              <a:rPr lang="en-GB" dirty="0" smtClean="0"/>
              <a:t>Endless pages of SAP reports . . . . </a:t>
            </a:r>
          </a:p>
          <a:p>
            <a:r>
              <a:rPr lang="en-GB" dirty="0" smtClean="0"/>
              <a:t>Planning doesn’t like wind turbines . . . . </a:t>
            </a:r>
          </a:p>
          <a:p>
            <a:r>
              <a:rPr lang="en-GB" dirty="0" smtClean="0"/>
              <a:t>It’s a heritage site . .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5642143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Percentages of energy statements present, and inadequate.  Where targets apply and an ES is available, the targets are addressed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89605"/>
              </p:ext>
            </p:extLst>
          </p:nvPr>
        </p:nvGraphicFramePr>
        <p:xfrm>
          <a:off x="539552" y="1340768"/>
          <a:ext cx="79208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Portfolio support</a:t>
            </a:r>
          </a:p>
          <a:p>
            <a:r>
              <a:rPr lang="en-GB" dirty="0" smtClean="0"/>
              <a:t>Executive support for policies</a:t>
            </a:r>
          </a:p>
          <a:p>
            <a:r>
              <a:rPr lang="en-GB" dirty="0" smtClean="0"/>
              <a:t>Evangelical?</a:t>
            </a:r>
          </a:p>
          <a:p>
            <a:r>
              <a:rPr lang="en-GB" dirty="0" smtClean="0"/>
              <a:t>Resources to help with Member training</a:t>
            </a:r>
          </a:p>
          <a:p>
            <a:r>
              <a:rPr lang="en-GB" dirty="0" smtClean="0"/>
              <a:t>Evidence base simplified</a:t>
            </a:r>
          </a:p>
          <a:p>
            <a:r>
              <a:rPr lang="en-GB" dirty="0" smtClean="0"/>
              <a:t>Economic and social benefits</a:t>
            </a:r>
          </a:p>
        </p:txBody>
      </p:sp>
    </p:spTree>
    <p:extLst>
      <p:ext uri="{BB962C8B-B14F-4D97-AF65-F5344CB8AC3E}">
        <p14:creationId xmlns:p14="http://schemas.microsoft.com/office/powerpoint/2010/main" val="38706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Renewables in Stockport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April 2010 to September 2012 there were 2,928 applications for </a:t>
            </a:r>
            <a:r>
              <a:rPr lang="en-US" dirty="0" smtClean="0"/>
              <a:t>FIT</a:t>
            </a:r>
          </a:p>
          <a:p>
            <a:r>
              <a:rPr lang="en-US" dirty="0" smtClean="0"/>
              <a:t>Stockport Homes</a:t>
            </a:r>
          </a:p>
          <a:p>
            <a:pPr lvl="1"/>
            <a:r>
              <a:rPr lang="en-US" dirty="0" smtClean="0"/>
              <a:t>Biomass</a:t>
            </a:r>
          </a:p>
          <a:p>
            <a:pPr lvl="1"/>
            <a:r>
              <a:rPr lang="en-US" dirty="0" smtClean="0"/>
              <a:t>Solar PV</a:t>
            </a:r>
          </a:p>
          <a:p>
            <a:r>
              <a:rPr lang="en-US" dirty="0" smtClean="0"/>
              <a:t>Biomass</a:t>
            </a:r>
          </a:p>
          <a:p>
            <a:r>
              <a:rPr lang="en-US" dirty="0" smtClean="0"/>
              <a:t>Hydro</a:t>
            </a:r>
          </a:p>
          <a:p>
            <a:r>
              <a:rPr lang="en-US" dirty="0" smtClean="0"/>
              <a:t>Anaerobic Digestion</a:t>
            </a:r>
          </a:p>
          <a:p>
            <a:r>
              <a:rPr lang="en-US" dirty="0" smtClean="0"/>
              <a:t>Solar PV and Hot Water</a:t>
            </a:r>
          </a:p>
          <a:p>
            <a:r>
              <a:rPr lang="en-US" dirty="0" smtClean="0"/>
              <a:t>Ground Source Heat Pumps</a:t>
            </a:r>
          </a:p>
          <a:p>
            <a:r>
              <a:rPr lang="en-US" dirty="0" smtClean="0"/>
              <a:t>Wind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36912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Validation Checklist</a:t>
            </a:r>
          </a:p>
          <a:p>
            <a:r>
              <a:rPr lang="en-GB" dirty="0" smtClean="0"/>
              <a:t>Viability considerations</a:t>
            </a:r>
          </a:p>
          <a:p>
            <a:r>
              <a:rPr lang="en-GB" dirty="0" smtClean="0"/>
              <a:t>Building Regulations</a:t>
            </a:r>
          </a:p>
          <a:p>
            <a:r>
              <a:rPr lang="en-GB" dirty="0" smtClean="0"/>
              <a:t>Targets</a:t>
            </a:r>
          </a:p>
          <a:p>
            <a:r>
              <a:rPr lang="en-GB" dirty="0" smtClean="0"/>
              <a:t>Energy statement – most useful element</a:t>
            </a:r>
          </a:p>
          <a:p>
            <a:r>
              <a:rPr lang="en-GB" dirty="0" smtClean="0"/>
              <a:t>Pre-application crucial</a:t>
            </a:r>
          </a:p>
          <a:p>
            <a:r>
              <a:rPr lang="en-GB" dirty="0" smtClean="0"/>
              <a:t>Training critical – regional / national</a:t>
            </a:r>
          </a:p>
          <a:p>
            <a:r>
              <a:rPr lang="en-GB" dirty="0" smtClean="0"/>
              <a:t>Still not a priority . . . </a:t>
            </a:r>
            <a:r>
              <a:rPr lang="en-GB" dirty="0"/>
              <a:t>b</a:t>
            </a:r>
            <a:r>
              <a:rPr lang="en-GB" dirty="0" smtClean="0"/>
              <a:t>ut demand is rising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3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Drainage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Policy in Core Strategy</a:t>
            </a:r>
          </a:p>
          <a:p>
            <a:pPr lvl="1"/>
            <a:r>
              <a:rPr lang="en-GB" dirty="0" smtClean="0"/>
              <a:t>Lack of enforcement to date</a:t>
            </a:r>
          </a:p>
          <a:p>
            <a:r>
              <a:rPr lang="en-GB" dirty="0" smtClean="0"/>
              <a:t>SUDS Approval Body</a:t>
            </a:r>
          </a:p>
          <a:p>
            <a:pPr lvl="1"/>
            <a:r>
              <a:rPr lang="en-GB" dirty="0" smtClean="0"/>
              <a:t>charging</a:t>
            </a:r>
          </a:p>
          <a:p>
            <a:r>
              <a:rPr lang="en-GB" dirty="0" smtClean="0"/>
              <a:t>Process in Development</a:t>
            </a:r>
          </a:p>
          <a:p>
            <a:r>
              <a:rPr lang="en-GB" dirty="0" smtClean="0"/>
              <a:t>Guidance – SPD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12445"/>
          <a:stretch/>
        </p:blipFill>
        <p:spPr bwMode="auto">
          <a:xfrm>
            <a:off x="5292080" y="3623963"/>
            <a:ext cx="3418706" cy="2569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Questions?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7" cy="59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7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Health &amp; Environment Advice Role to Planning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 funded by Director of Public Health &amp; Technical Policy &amp; Planning Team (responsible for Planning Policy)</a:t>
            </a:r>
          </a:p>
          <a:p>
            <a:r>
              <a:rPr lang="en-GB" dirty="0" smtClean="0"/>
              <a:t>Non planner embedded into the team</a:t>
            </a:r>
          </a:p>
          <a:p>
            <a:r>
              <a:rPr lang="en-GB" dirty="0" smtClean="0"/>
              <a:t>Sustainability Appraisal</a:t>
            </a:r>
          </a:p>
          <a:p>
            <a:r>
              <a:rPr lang="en-GB" dirty="0" smtClean="0"/>
              <a:t>Sustainable Design &amp; Construction</a:t>
            </a:r>
          </a:p>
          <a:p>
            <a:pPr lvl="1"/>
            <a:r>
              <a:rPr lang="en-GB" dirty="0" smtClean="0"/>
              <a:t>Low and zero carbon technologies</a:t>
            </a:r>
          </a:p>
          <a:p>
            <a:r>
              <a:rPr lang="en-GB" dirty="0" smtClean="0"/>
              <a:t>Monitoring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5896" y="6444044"/>
            <a:ext cx="547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www.stockport.gov.uk/planningsustainabledevelopment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Making Improvements to Existing Dwellings </a:t>
            </a:r>
          </a:p>
          <a:p>
            <a:r>
              <a:rPr lang="en-GB" dirty="0"/>
              <a:t>Delivering the Energy Opportunities Plan </a:t>
            </a:r>
          </a:p>
          <a:p>
            <a:pPr lvl="1"/>
            <a:r>
              <a:rPr lang="en-GB" dirty="0"/>
              <a:t>Network Development Areas </a:t>
            </a:r>
          </a:p>
          <a:p>
            <a:pPr lvl="1"/>
            <a:r>
              <a:rPr lang="en-GB" dirty="0"/>
              <a:t>Microgeneration Areas </a:t>
            </a:r>
          </a:p>
          <a:p>
            <a:r>
              <a:rPr lang="en-GB" dirty="0"/>
              <a:t>Delivering District Heating </a:t>
            </a:r>
          </a:p>
          <a:p>
            <a:r>
              <a:rPr lang="en-GB" dirty="0"/>
              <a:t>Community Energy Areas </a:t>
            </a:r>
          </a:p>
          <a:p>
            <a:r>
              <a:rPr lang="en-GB" dirty="0"/>
              <a:t>Adapting to the impacts of Climate </a:t>
            </a:r>
            <a:r>
              <a:rPr lang="en-GB" dirty="0" smtClean="0"/>
              <a:t>Change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" t="3105"/>
          <a:stretch/>
        </p:blipFill>
        <p:spPr bwMode="auto">
          <a:xfrm>
            <a:off x="-108520" y="428624"/>
            <a:ext cx="9184563" cy="63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35332"/>
            <a:ext cx="344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www.stockport.gov.uk/ldfevidence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183112" cy="30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Energy hierarchy</a:t>
            </a:r>
          </a:p>
          <a:p>
            <a:r>
              <a:rPr lang="en-GB" dirty="0" smtClean="0"/>
              <a:t>Early stages consideration not ‘bolt on’</a:t>
            </a:r>
          </a:p>
          <a:p>
            <a:r>
              <a:rPr lang="en-GB" dirty="0" smtClean="0"/>
              <a:t>Familiarisation with technologies / experts</a:t>
            </a:r>
          </a:p>
          <a:p>
            <a:r>
              <a:rPr lang="en-GB" dirty="0" smtClean="0"/>
              <a:t>Preparation for the Building Regulations changes</a:t>
            </a:r>
          </a:p>
          <a:p>
            <a:r>
              <a:rPr lang="en-GB" dirty="0" smtClean="0"/>
              <a:t>Social and economic benefits</a:t>
            </a:r>
          </a:p>
          <a:p>
            <a:r>
              <a:rPr lang="en-GB" dirty="0" smtClean="0"/>
              <a:t>Tackle climate change!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958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improvements to existing dwellings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Planning </a:t>
            </a:r>
            <a:r>
              <a:rPr lang="en-US" dirty="0"/>
              <a:t>applications for existing dwellings will be required </a:t>
            </a:r>
            <a:r>
              <a:rPr lang="en-US" i="1" dirty="0"/>
              <a:t>where possible and practical </a:t>
            </a:r>
            <a:r>
              <a:rPr lang="en-US" dirty="0"/>
              <a:t>to undertake </a:t>
            </a:r>
            <a:r>
              <a:rPr lang="en-US" i="1" dirty="0"/>
              <a:t>reasonable </a:t>
            </a:r>
            <a:r>
              <a:rPr lang="en-US" dirty="0"/>
              <a:t>improvements to the energy performance of the existing </a:t>
            </a:r>
            <a:r>
              <a:rPr lang="en-US" dirty="0" smtClean="0"/>
              <a:t>dwelling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01542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648" y="1095375"/>
            <a:ext cx="2667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Delivering the Energy Opportunities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Flexibility </a:t>
            </a:r>
            <a:endParaRPr lang="en-GB" dirty="0"/>
          </a:p>
          <a:p>
            <a:r>
              <a:rPr lang="en-GB" dirty="0" smtClean="0"/>
              <a:t>Two </a:t>
            </a:r>
            <a:r>
              <a:rPr lang="en-GB" dirty="0"/>
              <a:t>spatial Areas </a:t>
            </a:r>
          </a:p>
          <a:p>
            <a:pPr lvl="1"/>
            <a:r>
              <a:rPr lang="en-GB" dirty="0" smtClean="0"/>
              <a:t>Network </a:t>
            </a:r>
            <a:r>
              <a:rPr lang="en-GB" dirty="0"/>
              <a:t>Development Area </a:t>
            </a:r>
          </a:p>
          <a:p>
            <a:pPr lvl="1"/>
            <a:r>
              <a:rPr lang="en-GB" dirty="0" smtClean="0"/>
              <a:t>Microgeneration </a:t>
            </a:r>
            <a:r>
              <a:rPr lang="en-GB" dirty="0"/>
              <a:t>Area </a:t>
            </a:r>
          </a:p>
          <a:p>
            <a:r>
              <a:rPr lang="en-GB" dirty="0" smtClean="0"/>
              <a:t>Target </a:t>
            </a:r>
            <a:r>
              <a:rPr lang="en-GB" dirty="0"/>
              <a:t>thresholds </a:t>
            </a:r>
          </a:p>
          <a:p>
            <a:pPr lvl="1"/>
            <a:r>
              <a:rPr lang="en-GB" dirty="0" smtClean="0"/>
              <a:t>10 </a:t>
            </a:r>
            <a:r>
              <a:rPr lang="en-GB" dirty="0"/>
              <a:t>or more dwellings </a:t>
            </a:r>
          </a:p>
          <a:p>
            <a:pPr lvl="1"/>
            <a:r>
              <a:rPr lang="en-GB" dirty="0" smtClean="0"/>
              <a:t>1000 </a:t>
            </a:r>
            <a:r>
              <a:rPr lang="en-GB" dirty="0" err="1"/>
              <a:t>sq</a:t>
            </a:r>
            <a:r>
              <a:rPr lang="en-GB" dirty="0"/>
              <a:t> m </a:t>
            </a:r>
          </a:p>
          <a:p>
            <a:r>
              <a:rPr lang="en-US" dirty="0" smtClean="0"/>
              <a:t>Domestic = 40% improvement over 2006 Part L</a:t>
            </a:r>
          </a:p>
          <a:p>
            <a:r>
              <a:rPr lang="en-US" dirty="0" smtClean="0"/>
              <a:t>Non-residential = 30% improvement over 2006 Part L</a:t>
            </a:r>
          </a:p>
          <a:p>
            <a:r>
              <a:rPr lang="en-US" dirty="0" smtClean="0"/>
              <a:t>Requirement for an ‘Energy Statement’</a:t>
            </a:r>
          </a:p>
          <a:p>
            <a:pPr lvl="1"/>
            <a:r>
              <a:rPr lang="en-US" dirty="0" smtClean="0"/>
              <a:t>Technically feasible / financially viable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" t="3105"/>
          <a:stretch/>
        </p:blipFill>
        <p:spPr bwMode="auto">
          <a:xfrm>
            <a:off x="5076606" y="1740563"/>
            <a:ext cx="3671858" cy="255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875</Words>
  <Application>Microsoft Office PowerPoint</Application>
  <PresentationFormat>On-screen Show (4:3)</PresentationFormat>
  <Paragraphs>176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Stockport Renewable Energy Experiences</vt:lpstr>
      <vt:lpstr>Content</vt:lpstr>
      <vt:lpstr>PowerPoint Presentation</vt:lpstr>
      <vt:lpstr>Health &amp; Environment Advice Role to Planning</vt:lpstr>
      <vt:lpstr>Policies</vt:lpstr>
      <vt:lpstr>PowerPoint Presentation</vt:lpstr>
      <vt:lpstr>Aims of the Policies</vt:lpstr>
      <vt:lpstr>Making improvements to existing dwellings</vt:lpstr>
      <vt:lpstr>Delivering the Energy Opportunities Plan</vt:lpstr>
      <vt:lpstr>Providing District Heating</vt:lpstr>
      <vt:lpstr>Community Owned Resource</vt:lpstr>
      <vt:lpstr>Adapt to the Impacts of Climate Change</vt:lpstr>
      <vt:lpstr>A Steep Learning Curve</vt:lpstr>
      <vt:lpstr>Stockport’s Guidance</vt:lpstr>
      <vt:lpstr>Small scale sample energy statement</vt:lpstr>
      <vt:lpstr>Guide to Technology Costs</vt:lpstr>
      <vt:lpstr>Carbon Offset - Allowable Solutions</vt:lpstr>
      <vt:lpstr>PowerPoint Presentation</vt:lpstr>
      <vt:lpstr>Applications for Renewable Installations</vt:lpstr>
      <vt:lpstr>Great Leap Forward . . . </vt:lpstr>
      <vt:lpstr>Personal frustrations</vt:lpstr>
      <vt:lpstr>Success?</vt:lpstr>
      <vt:lpstr>Members</vt:lpstr>
      <vt:lpstr>Renewables in Stockport</vt:lpstr>
      <vt:lpstr>Lessons learned</vt:lpstr>
      <vt:lpstr>Sustainable Drainage</vt:lpstr>
      <vt:lpstr>Questions?</vt:lpstr>
    </vt:vector>
  </TitlesOfParts>
  <Company>Stockport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Stockport Renewable Energy Experiences</dc:title>
  <dc:creator>Angie Jukes</dc:creator>
  <cp:lastModifiedBy>Nicholas Wardle</cp:lastModifiedBy>
  <cp:revision>30</cp:revision>
  <dcterms:created xsi:type="dcterms:W3CDTF">2015-02-27T07:40:43Z</dcterms:created>
  <dcterms:modified xsi:type="dcterms:W3CDTF">2015-03-04T16:01:51Z</dcterms:modified>
</cp:coreProperties>
</file>