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charts/chart1.xml" ContentType="application/vnd.openxmlformats-officedocument.drawingml.chart+xml"/>
  <Override PartName="/ppt/tags/tag25.xml" ContentType="application/vnd.openxmlformats-officedocument.presentationml.tags+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3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33.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1"/>
  </p:notesMasterIdLst>
  <p:handoutMasterIdLst>
    <p:handoutMasterId r:id="rId112"/>
  </p:handoutMasterIdLst>
  <p:sldIdLst>
    <p:sldId id="499" r:id="rId2"/>
    <p:sldId id="500" r:id="rId3"/>
    <p:sldId id="501" r:id="rId4"/>
    <p:sldId id="502" r:id="rId5"/>
    <p:sldId id="503" r:id="rId6"/>
    <p:sldId id="504" r:id="rId7"/>
    <p:sldId id="505" r:id="rId8"/>
    <p:sldId id="506" r:id="rId9"/>
    <p:sldId id="507" r:id="rId10"/>
    <p:sldId id="508" r:id="rId11"/>
    <p:sldId id="509" r:id="rId12"/>
    <p:sldId id="510" r:id="rId13"/>
    <p:sldId id="511" r:id="rId14"/>
    <p:sldId id="512" r:id="rId15"/>
    <p:sldId id="513" r:id="rId16"/>
    <p:sldId id="514" r:id="rId17"/>
    <p:sldId id="515" r:id="rId18"/>
    <p:sldId id="516" r:id="rId19"/>
    <p:sldId id="517" r:id="rId20"/>
    <p:sldId id="518" r:id="rId21"/>
    <p:sldId id="519" r:id="rId22"/>
    <p:sldId id="520" r:id="rId23"/>
    <p:sldId id="521" r:id="rId24"/>
    <p:sldId id="522" r:id="rId25"/>
    <p:sldId id="575" r:id="rId26"/>
    <p:sldId id="539" r:id="rId27"/>
    <p:sldId id="540" r:id="rId28"/>
    <p:sldId id="541" r:id="rId29"/>
    <p:sldId id="542" r:id="rId30"/>
    <p:sldId id="543" r:id="rId31"/>
    <p:sldId id="544" r:id="rId32"/>
    <p:sldId id="545" r:id="rId33"/>
    <p:sldId id="546" r:id="rId34"/>
    <p:sldId id="547" r:id="rId35"/>
    <p:sldId id="548" r:id="rId36"/>
    <p:sldId id="549" r:id="rId37"/>
    <p:sldId id="550" r:id="rId38"/>
    <p:sldId id="551" r:id="rId39"/>
    <p:sldId id="552" r:id="rId40"/>
    <p:sldId id="553" r:id="rId41"/>
    <p:sldId id="554" r:id="rId42"/>
    <p:sldId id="555" r:id="rId43"/>
    <p:sldId id="556" r:id="rId44"/>
    <p:sldId id="557" r:id="rId45"/>
    <p:sldId id="558" r:id="rId46"/>
    <p:sldId id="559" r:id="rId47"/>
    <p:sldId id="560" r:id="rId48"/>
    <p:sldId id="561" r:id="rId49"/>
    <p:sldId id="562" r:id="rId50"/>
    <p:sldId id="563" r:id="rId51"/>
    <p:sldId id="564" r:id="rId52"/>
    <p:sldId id="565" r:id="rId53"/>
    <p:sldId id="566" r:id="rId54"/>
    <p:sldId id="567" r:id="rId55"/>
    <p:sldId id="568" r:id="rId56"/>
    <p:sldId id="569" r:id="rId57"/>
    <p:sldId id="570" r:id="rId58"/>
    <p:sldId id="571" r:id="rId59"/>
    <p:sldId id="572" r:id="rId60"/>
    <p:sldId id="573" r:id="rId61"/>
    <p:sldId id="523" r:id="rId62"/>
    <p:sldId id="524" r:id="rId63"/>
    <p:sldId id="525" r:id="rId64"/>
    <p:sldId id="526" r:id="rId65"/>
    <p:sldId id="527" r:id="rId66"/>
    <p:sldId id="528" r:id="rId67"/>
    <p:sldId id="529" r:id="rId68"/>
    <p:sldId id="530" r:id="rId69"/>
    <p:sldId id="531" r:id="rId70"/>
    <p:sldId id="532" r:id="rId71"/>
    <p:sldId id="533" r:id="rId72"/>
    <p:sldId id="534" r:id="rId73"/>
    <p:sldId id="535" r:id="rId74"/>
    <p:sldId id="536" r:id="rId75"/>
    <p:sldId id="537" r:id="rId76"/>
    <p:sldId id="256" r:id="rId77"/>
    <p:sldId id="463" r:id="rId78"/>
    <p:sldId id="460" r:id="rId79"/>
    <p:sldId id="492" r:id="rId80"/>
    <p:sldId id="493" r:id="rId81"/>
    <p:sldId id="461" r:id="rId82"/>
    <p:sldId id="464" r:id="rId83"/>
    <p:sldId id="465" r:id="rId84"/>
    <p:sldId id="468" r:id="rId85"/>
    <p:sldId id="477" r:id="rId86"/>
    <p:sldId id="478" r:id="rId87"/>
    <p:sldId id="480" r:id="rId88"/>
    <p:sldId id="479" r:id="rId89"/>
    <p:sldId id="487" r:id="rId90"/>
    <p:sldId id="495" r:id="rId91"/>
    <p:sldId id="496" r:id="rId92"/>
    <p:sldId id="485" r:id="rId93"/>
    <p:sldId id="486" r:id="rId94"/>
    <p:sldId id="475" r:id="rId95"/>
    <p:sldId id="467" r:id="rId96"/>
    <p:sldId id="470" r:id="rId97"/>
    <p:sldId id="489" r:id="rId98"/>
    <p:sldId id="490" r:id="rId99"/>
    <p:sldId id="498" r:id="rId100"/>
    <p:sldId id="497" r:id="rId101"/>
    <p:sldId id="484" r:id="rId102"/>
    <p:sldId id="483" r:id="rId103"/>
    <p:sldId id="488" r:id="rId104"/>
    <p:sldId id="476" r:id="rId105"/>
    <p:sldId id="466" r:id="rId106"/>
    <p:sldId id="471" r:id="rId107"/>
    <p:sldId id="474" r:id="rId108"/>
    <p:sldId id="491" r:id="rId109"/>
    <p:sldId id="376" r:id="rId110"/>
  </p:sldIdLst>
  <p:sldSz cx="9906000" cy="6858000" type="A4"/>
  <p:notesSz cx="6810375" cy="9942513"/>
  <p:defaultTextStyle>
    <a:defPPr>
      <a:defRPr lang="en-GB"/>
    </a:defPPr>
    <a:lvl1pPr algn="l" rtl="0" fontAlgn="base">
      <a:spcBef>
        <a:spcPct val="0"/>
      </a:spcBef>
      <a:spcAft>
        <a:spcPct val="0"/>
      </a:spcAft>
      <a:defRPr sz="4400" b="1" kern="1200">
        <a:solidFill>
          <a:schemeClr val="tx2"/>
        </a:solidFill>
        <a:latin typeface="Arial" pitchFamily="34" charset="0"/>
        <a:ea typeface="+mn-ea"/>
        <a:cs typeface="+mn-cs"/>
      </a:defRPr>
    </a:lvl1pPr>
    <a:lvl2pPr marL="457117" algn="l" rtl="0" fontAlgn="base">
      <a:spcBef>
        <a:spcPct val="0"/>
      </a:spcBef>
      <a:spcAft>
        <a:spcPct val="0"/>
      </a:spcAft>
      <a:defRPr sz="4400" b="1" kern="1200">
        <a:solidFill>
          <a:schemeClr val="tx2"/>
        </a:solidFill>
        <a:latin typeface="Arial" pitchFamily="34" charset="0"/>
        <a:ea typeface="+mn-ea"/>
        <a:cs typeface="+mn-cs"/>
      </a:defRPr>
    </a:lvl2pPr>
    <a:lvl3pPr marL="914235" algn="l" rtl="0" fontAlgn="base">
      <a:spcBef>
        <a:spcPct val="0"/>
      </a:spcBef>
      <a:spcAft>
        <a:spcPct val="0"/>
      </a:spcAft>
      <a:defRPr sz="4400" b="1" kern="1200">
        <a:solidFill>
          <a:schemeClr val="tx2"/>
        </a:solidFill>
        <a:latin typeface="Arial" pitchFamily="34" charset="0"/>
        <a:ea typeface="+mn-ea"/>
        <a:cs typeface="+mn-cs"/>
      </a:defRPr>
    </a:lvl3pPr>
    <a:lvl4pPr marL="1371353" algn="l" rtl="0" fontAlgn="base">
      <a:spcBef>
        <a:spcPct val="0"/>
      </a:spcBef>
      <a:spcAft>
        <a:spcPct val="0"/>
      </a:spcAft>
      <a:defRPr sz="4400" b="1" kern="1200">
        <a:solidFill>
          <a:schemeClr val="tx2"/>
        </a:solidFill>
        <a:latin typeface="Arial" pitchFamily="34" charset="0"/>
        <a:ea typeface="+mn-ea"/>
        <a:cs typeface="+mn-cs"/>
      </a:defRPr>
    </a:lvl4pPr>
    <a:lvl5pPr marL="1828470" algn="l" rtl="0" fontAlgn="base">
      <a:spcBef>
        <a:spcPct val="0"/>
      </a:spcBef>
      <a:spcAft>
        <a:spcPct val="0"/>
      </a:spcAft>
      <a:defRPr sz="4400" b="1" kern="1200">
        <a:solidFill>
          <a:schemeClr val="tx2"/>
        </a:solidFill>
        <a:latin typeface="Arial" pitchFamily="34" charset="0"/>
        <a:ea typeface="+mn-ea"/>
        <a:cs typeface="+mn-cs"/>
      </a:defRPr>
    </a:lvl5pPr>
    <a:lvl6pPr marL="2285588" algn="l" defTabSz="914235" rtl="0" eaLnBrk="1" latinLnBrk="0" hangingPunct="1">
      <a:defRPr sz="4400" b="1" kern="1200">
        <a:solidFill>
          <a:schemeClr val="tx2"/>
        </a:solidFill>
        <a:latin typeface="Arial" pitchFamily="34" charset="0"/>
        <a:ea typeface="+mn-ea"/>
        <a:cs typeface="+mn-cs"/>
      </a:defRPr>
    </a:lvl6pPr>
    <a:lvl7pPr marL="2742705" algn="l" defTabSz="914235" rtl="0" eaLnBrk="1" latinLnBrk="0" hangingPunct="1">
      <a:defRPr sz="4400" b="1" kern="1200">
        <a:solidFill>
          <a:schemeClr val="tx2"/>
        </a:solidFill>
        <a:latin typeface="Arial" pitchFamily="34" charset="0"/>
        <a:ea typeface="+mn-ea"/>
        <a:cs typeface="+mn-cs"/>
      </a:defRPr>
    </a:lvl7pPr>
    <a:lvl8pPr marL="3199823" algn="l" defTabSz="914235" rtl="0" eaLnBrk="1" latinLnBrk="0" hangingPunct="1">
      <a:defRPr sz="4400" b="1" kern="1200">
        <a:solidFill>
          <a:schemeClr val="tx2"/>
        </a:solidFill>
        <a:latin typeface="Arial" pitchFamily="34" charset="0"/>
        <a:ea typeface="+mn-ea"/>
        <a:cs typeface="+mn-cs"/>
      </a:defRPr>
    </a:lvl8pPr>
    <a:lvl9pPr marL="3656940" algn="l" defTabSz="914235" rtl="0" eaLnBrk="1" latinLnBrk="0" hangingPunct="1">
      <a:defRPr sz="4400" b="1" kern="1200">
        <a:solidFill>
          <a:schemeClr val="tx2"/>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990099"/>
    <a:srgbClr val="B486A4"/>
    <a:srgbClr val="C5F260"/>
    <a:srgbClr val="FFFFFF"/>
    <a:srgbClr val="669900"/>
    <a:srgbClr val="DFF8A6"/>
    <a:srgbClr val="CCFF66"/>
    <a:srgbClr val="CCFF33"/>
    <a:srgbClr val="A2D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56271" autoAdjust="0"/>
  </p:normalViewPr>
  <p:slideViewPr>
    <p:cSldViewPr>
      <p:cViewPr>
        <p:scale>
          <a:sx n="59" d="100"/>
          <a:sy n="59" d="100"/>
        </p:scale>
        <p:origin x="-2680" y="-16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notesMaster" Target="notesMasters/notesMaster1.xml"/><Relationship Id="rId112" Type="http://schemas.openxmlformats.org/officeDocument/2006/relationships/handoutMaster" Target="handoutMasters/handoutMaster1.xml"/><Relationship Id="rId113" Type="http://schemas.openxmlformats.org/officeDocument/2006/relationships/printerSettings" Target="printerSettings/printerSettings1.bin"/><Relationship Id="rId114" Type="http://schemas.openxmlformats.org/officeDocument/2006/relationships/presProps" Target="presProps.xml"/><Relationship Id="rId115" Type="http://schemas.openxmlformats.org/officeDocument/2006/relationships/viewProps" Target="viewProps.xml"/><Relationship Id="rId116" Type="http://schemas.openxmlformats.org/officeDocument/2006/relationships/theme" Target="theme/theme1.xml"/><Relationship Id="rId11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oleObject" Target="file:///\\lons003i0003\London%20Filing\Development%20&amp;%20Residential%20Consulting\Jobs\Affordable%20Housing\121029%20-%20Wiltshire%20CIL\Strategic%20Sites\Strategic%20sites%20resutls%20rev%2029Oct13.xls"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 Id="rId3"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Workbook1"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Workbook4"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GB"/>
              <a:t>Impact of CIL on RLVs </a:t>
            </a:r>
          </a:p>
        </c:rich>
      </c:tx>
      <c:layout>
        <c:manualLayout>
          <c:xMode val="edge"/>
          <c:yMode val="edge"/>
          <c:x val="0.358643311750813"/>
          <c:y val="0.0335917312661499"/>
        </c:manualLayout>
      </c:layout>
      <c:overlay val="0"/>
      <c:spPr>
        <a:noFill/>
        <a:ln w="25400">
          <a:noFill/>
        </a:ln>
      </c:spPr>
    </c:title>
    <c:autoTitleDeleted val="0"/>
    <c:plotArea>
      <c:layout>
        <c:manualLayout>
          <c:layoutTarget val="inner"/>
          <c:xMode val="edge"/>
          <c:yMode val="edge"/>
          <c:x val="0.140549383889546"/>
          <c:y val="0.1550391509184"/>
          <c:w val="0.833603242379375"/>
          <c:h val="0.6330765329168"/>
        </c:manualLayout>
      </c:layout>
      <c:barChart>
        <c:barDir val="col"/>
        <c:grouping val="clustered"/>
        <c:varyColors val="0"/>
        <c:ser>
          <c:idx val="0"/>
          <c:order val="0"/>
          <c:tx>
            <c:strRef>
              <c:f>Residuals!$B$16</c:f>
              <c:strCache>
                <c:ptCount val="1"/>
                <c:pt idx="0">
                  <c:v>RLV per gross Ha with CIL </c:v>
                </c:pt>
              </c:strCache>
            </c:strRef>
          </c:tx>
          <c:spPr>
            <a:solidFill>
              <a:srgbClr val="E5007A"/>
            </a:solidFill>
            <a:ln w="12700">
              <a:solidFill>
                <a:srgbClr val="000000"/>
              </a:solidFill>
              <a:prstDash val="solid"/>
            </a:ln>
          </c:spPr>
          <c:invertIfNegative val="0"/>
          <c:cat>
            <c:strRef>
              <c:f>Residuals!$A$17:$A$21</c:f>
              <c:strCache>
                <c:ptCount val="5"/>
                <c:pt idx="0">
                  <c:v>North East Chippenham</c:v>
                </c:pt>
                <c:pt idx="1">
                  <c:v>Rawlings Green, East Chippenham</c:v>
                </c:pt>
                <c:pt idx="2">
                  <c:v>South West Chippenham</c:v>
                </c:pt>
                <c:pt idx="3">
                  <c:v>Fugglestone Red</c:v>
                </c:pt>
                <c:pt idx="4">
                  <c:v>Churchfields and the Engine Shed</c:v>
                </c:pt>
              </c:strCache>
            </c:strRef>
          </c:cat>
          <c:val>
            <c:numRef>
              <c:f>Residuals!$B$17:$B$21</c:f>
              <c:numCache>
                <c:formatCode>"£"#,##0</c:formatCode>
                <c:ptCount val="5"/>
                <c:pt idx="0">
                  <c:v>213549.7200496857</c:v>
                </c:pt>
                <c:pt idx="1">
                  <c:v>284670.7770915894</c:v>
                </c:pt>
                <c:pt idx="2">
                  <c:v>72162.7432589654</c:v>
                </c:pt>
                <c:pt idx="3">
                  <c:v>112946.6805321943</c:v>
                </c:pt>
                <c:pt idx="4">
                  <c:v>763785.745628117</c:v>
                </c:pt>
              </c:numCache>
            </c:numRef>
          </c:val>
        </c:ser>
        <c:ser>
          <c:idx val="1"/>
          <c:order val="1"/>
          <c:tx>
            <c:strRef>
              <c:f>Residuals!$C$16</c:f>
              <c:strCache>
                <c:ptCount val="1"/>
                <c:pt idx="0">
                  <c:v>RLV per gross Ha no CIL </c:v>
                </c:pt>
              </c:strCache>
            </c:strRef>
          </c:tx>
          <c:spPr>
            <a:solidFill>
              <a:srgbClr val="92D050"/>
            </a:solidFill>
            <a:ln w="12700">
              <a:solidFill>
                <a:srgbClr val="000000"/>
              </a:solidFill>
              <a:prstDash val="solid"/>
            </a:ln>
          </c:spPr>
          <c:invertIfNegative val="0"/>
          <c:cat>
            <c:strRef>
              <c:f>Residuals!$A$17:$A$21</c:f>
              <c:strCache>
                <c:ptCount val="5"/>
                <c:pt idx="0">
                  <c:v>North East Chippenham</c:v>
                </c:pt>
                <c:pt idx="1">
                  <c:v>Rawlings Green, East Chippenham</c:v>
                </c:pt>
                <c:pt idx="2">
                  <c:v>South West Chippenham</c:v>
                </c:pt>
                <c:pt idx="3">
                  <c:v>Fugglestone Red</c:v>
                </c:pt>
                <c:pt idx="4">
                  <c:v>Churchfields and the Engine Shed</c:v>
                </c:pt>
              </c:strCache>
            </c:strRef>
          </c:cat>
          <c:val>
            <c:numRef>
              <c:f>Residuals!$C$17:$C$21</c:f>
              <c:numCache>
                <c:formatCode>"£"#,##0</c:formatCode>
                <c:ptCount val="5"/>
                <c:pt idx="0">
                  <c:v>269609.8797181147</c:v>
                </c:pt>
                <c:pt idx="1">
                  <c:v>342484.4601798395</c:v>
                </c:pt>
                <c:pt idx="2">
                  <c:v>86892.71235348082</c:v>
                </c:pt>
                <c:pt idx="3">
                  <c:v>165182.6829795995</c:v>
                </c:pt>
                <c:pt idx="4">
                  <c:v>869517.7015775166</c:v>
                </c:pt>
              </c:numCache>
            </c:numRef>
          </c:val>
        </c:ser>
        <c:dLbls>
          <c:showLegendKey val="0"/>
          <c:showVal val="0"/>
          <c:showCatName val="0"/>
          <c:showSerName val="0"/>
          <c:showPercent val="0"/>
          <c:showBubbleSize val="0"/>
        </c:dLbls>
        <c:gapWidth val="150"/>
        <c:axId val="-2068476216"/>
        <c:axId val="-2068342696"/>
      </c:barChart>
      <c:catAx>
        <c:axId val="-206847621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25" b="0" i="0" u="none" strike="noStrike" baseline="0">
                <a:solidFill>
                  <a:srgbClr val="000000"/>
                </a:solidFill>
                <a:latin typeface="Arial"/>
                <a:ea typeface="Arial"/>
                <a:cs typeface="Arial"/>
              </a:defRPr>
            </a:pPr>
            <a:endParaRPr lang="en-US"/>
          </a:p>
        </c:txPr>
        <c:crossAx val="-2068342696"/>
        <c:crosses val="autoZero"/>
        <c:auto val="1"/>
        <c:lblAlgn val="ctr"/>
        <c:lblOffset val="100"/>
        <c:tickLblSkip val="1"/>
        <c:tickMarkSkip val="1"/>
        <c:noMultiLvlLbl val="0"/>
      </c:catAx>
      <c:valAx>
        <c:axId val="-2068342696"/>
        <c:scaling>
          <c:orientation val="minMax"/>
        </c:scaling>
        <c:delete val="0"/>
        <c:axPos val="l"/>
        <c:majorGridlines>
          <c:spPr>
            <a:ln w="3175">
              <a:solidFill>
                <a:srgbClr val="000000"/>
              </a:solidFill>
              <a:prstDash val="solid"/>
            </a:ln>
          </c:spPr>
        </c:majorGridlines>
        <c:title>
          <c:tx>
            <c:rich>
              <a:bodyPr/>
              <a:lstStyle/>
              <a:p>
                <a:pPr>
                  <a:defRPr sz="1025" b="1" i="0" u="none" strike="noStrike" baseline="0">
                    <a:solidFill>
                      <a:srgbClr val="000000"/>
                    </a:solidFill>
                    <a:latin typeface="Arial"/>
                    <a:ea typeface="Arial"/>
                    <a:cs typeface="Arial"/>
                  </a:defRPr>
                </a:pPr>
                <a:r>
                  <a:rPr lang="en-GB"/>
                  <a:t>RLVs £ millions per Ha</a:t>
                </a:r>
              </a:p>
            </c:rich>
          </c:tx>
          <c:layout>
            <c:manualLayout>
              <c:xMode val="edge"/>
              <c:yMode val="edge"/>
              <c:x val="0.024232633279483"/>
              <c:y val="0.266150413368872"/>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sz="1025" b="0" i="0" u="none" strike="noStrike" baseline="0">
                <a:solidFill>
                  <a:srgbClr val="000000"/>
                </a:solidFill>
                <a:latin typeface="Arial"/>
                <a:ea typeface="Arial"/>
                <a:cs typeface="Arial"/>
              </a:defRPr>
            </a:pPr>
            <a:endParaRPr lang="en-US"/>
          </a:p>
        </c:txPr>
        <c:crossAx val="-2068476216"/>
        <c:crosses val="autoZero"/>
        <c:crossBetween val="between"/>
        <c:dispUnits>
          <c:builtInUnit val="millions"/>
        </c:dispUnits>
      </c:valAx>
      <c:spPr>
        <a:solidFill>
          <a:srgbClr val="FFFFFF"/>
        </a:solidFill>
        <a:ln w="12700">
          <a:solidFill>
            <a:srgbClr val="808080"/>
          </a:solidFill>
          <a:prstDash val="solid"/>
        </a:ln>
      </c:spPr>
    </c:plotArea>
    <c:legend>
      <c:legendPos val="r"/>
      <c:layout>
        <c:manualLayout>
          <c:xMode val="edge"/>
          <c:yMode val="edge"/>
          <c:x val="0.689822802844313"/>
          <c:y val="0.0284237726098191"/>
          <c:w val="0.285945242305132"/>
          <c:h val="0.11111138239503"/>
        </c:manualLayout>
      </c:layout>
      <c:overlay val="0"/>
      <c:spPr>
        <a:solidFill>
          <a:srgbClr val="FFFFFF"/>
        </a:solidFill>
        <a:ln w="3175">
          <a:solidFill>
            <a:srgbClr val="000000"/>
          </a:solidFill>
          <a:prstDash val="solid"/>
        </a:ln>
      </c:spPr>
      <c:txPr>
        <a:bodyPr/>
        <a:lstStyle/>
        <a:p>
          <a:pPr>
            <a:defRPr sz="105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48199445983"/>
          <c:y val="0.0692483698994321"/>
          <c:w val="0.679939133061561"/>
          <c:h val="0.776919152957965"/>
        </c:manualLayout>
      </c:layout>
      <c:barChart>
        <c:barDir val="col"/>
        <c:grouping val="clustered"/>
        <c:varyColors val="0"/>
        <c:ser>
          <c:idx val="0"/>
          <c:order val="0"/>
          <c:tx>
            <c:strRef>
              <c:f>Sheet1!$Q$6</c:f>
              <c:strCache>
                <c:ptCount val="1"/>
                <c:pt idx="0">
                  <c:v>CIL of £250 psm</c:v>
                </c:pt>
              </c:strCache>
            </c:strRef>
          </c:tx>
          <c:invertIfNegative val="0"/>
          <c:cat>
            <c:strRef>
              <c:f>Sheet1!$P$7:$P$8</c:f>
              <c:strCache>
                <c:ptCount val="2"/>
                <c:pt idx="0">
                  <c:v>AH 35%</c:v>
                </c:pt>
                <c:pt idx="1">
                  <c:v>AH 50%</c:v>
                </c:pt>
              </c:strCache>
            </c:strRef>
          </c:cat>
          <c:val>
            <c:numRef>
              <c:f>Sheet1!$Q$7:$Q$8</c:f>
              <c:numCache>
                <c:formatCode>_-* #,##0_-;\-* #,##0_-;_-* "-"??_-;_-@_-</c:formatCode>
                <c:ptCount val="2"/>
                <c:pt idx="0">
                  <c:v>1.3235E7</c:v>
                </c:pt>
                <c:pt idx="1">
                  <c:v>8.15E6</c:v>
                </c:pt>
              </c:numCache>
            </c:numRef>
          </c:val>
        </c:ser>
        <c:ser>
          <c:idx val="1"/>
          <c:order val="1"/>
          <c:tx>
            <c:strRef>
              <c:f>Sheet1!$R$6</c:f>
              <c:strCache>
                <c:ptCount val="1"/>
                <c:pt idx="0">
                  <c:v>CIL of £350 psm</c:v>
                </c:pt>
              </c:strCache>
            </c:strRef>
          </c:tx>
          <c:invertIfNegative val="0"/>
          <c:cat>
            <c:strRef>
              <c:f>Sheet1!$P$7:$P$8</c:f>
              <c:strCache>
                <c:ptCount val="2"/>
                <c:pt idx="0">
                  <c:v>AH 35%</c:v>
                </c:pt>
                <c:pt idx="1">
                  <c:v>AH 50%</c:v>
                </c:pt>
              </c:strCache>
            </c:strRef>
          </c:cat>
          <c:val>
            <c:numRef>
              <c:f>Sheet1!$R$7:$R$8</c:f>
              <c:numCache>
                <c:formatCode>_-* #,##0_-;\-* #,##0_-;_-* "-"??_-;_-@_-</c:formatCode>
                <c:ptCount val="2"/>
                <c:pt idx="0">
                  <c:v>1.2635E7</c:v>
                </c:pt>
                <c:pt idx="1">
                  <c:v>7.55E6</c:v>
                </c:pt>
              </c:numCache>
            </c:numRef>
          </c:val>
        </c:ser>
        <c:dLbls>
          <c:showLegendKey val="0"/>
          <c:showVal val="0"/>
          <c:showCatName val="0"/>
          <c:showSerName val="0"/>
          <c:showPercent val="0"/>
          <c:showBubbleSize val="0"/>
        </c:dLbls>
        <c:gapWidth val="150"/>
        <c:axId val="-2068556456"/>
        <c:axId val="-2068553384"/>
      </c:barChart>
      <c:catAx>
        <c:axId val="-2068556456"/>
        <c:scaling>
          <c:orientation val="minMax"/>
        </c:scaling>
        <c:delete val="0"/>
        <c:axPos val="b"/>
        <c:numFmt formatCode="General" sourceLinked="1"/>
        <c:majorTickMark val="out"/>
        <c:minorTickMark val="none"/>
        <c:tickLblPos val="nextTo"/>
        <c:txPr>
          <a:bodyPr rot="0" vert="horz"/>
          <a:lstStyle/>
          <a:p>
            <a:pPr>
              <a:defRPr/>
            </a:pPr>
            <a:endParaRPr lang="en-US"/>
          </a:p>
        </c:txPr>
        <c:crossAx val="-2068553384"/>
        <c:crosses val="autoZero"/>
        <c:auto val="1"/>
        <c:lblAlgn val="ctr"/>
        <c:lblOffset val="100"/>
        <c:tickLblSkip val="1"/>
        <c:tickMarkSkip val="1"/>
        <c:noMultiLvlLbl val="0"/>
      </c:catAx>
      <c:valAx>
        <c:axId val="-2068553384"/>
        <c:scaling>
          <c:orientation val="minMax"/>
        </c:scaling>
        <c:delete val="0"/>
        <c:axPos val="l"/>
        <c:majorGridlines/>
        <c:title>
          <c:tx>
            <c:rich>
              <a:bodyPr/>
              <a:lstStyle/>
              <a:p>
                <a:pPr>
                  <a:defRPr/>
                </a:pPr>
                <a:r>
                  <a:rPr lang="en-GB"/>
                  <a:t>Residual Land Value (£ millions)</a:t>
                </a:r>
              </a:p>
            </c:rich>
          </c:tx>
          <c:layout>
            <c:manualLayout>
              <c:xMode val="edge"/>
              <c:yMode val="edge"/>
              <c:x val="0.0221606648199446"/>
              <c:y val="0.195876559244527"/>
            </c:manualLayout>
          </c:layout>
          <c:overlay val="0"/>
        </c:title>
        <c:numFmt formatCode="_-* #,##0_-;\-* #,##0_-;_-* &quot;-&quot;??_-;_-@_-" sourceLinked="1"/>
        <c:majorTickMark val="out"/>
        <c:minorTickMark val="none"/>
        <c:tickLblPos val="nextTo"/>
        <c:txPr>
          <a:bodyPr rot="0" vert="horz"/>
          <a:lstStyle/>
          <a:p>
            <a:pPr>
              <a:defRPr/>
            </a:pPr>
            <a:endParaRPr lang="en-US"/>
          </a:p>
        </c:txPr>
        <c:crossAx val="-2068556456"/>
        <c:crosses val="autoZero"/>
        <c:crossBetween val="between"/>
        <c:dispUnits>
          <c:builtInUnit val="millions"/>
        </c:dispUnits>
      </c:valAx>
    </c:plotArea>
    <c:legend>
      <c:legendPos val="b"/>
      <c:layout>
        <c:manualLayout>
          <c:xMode val="edge"/>
          <c:yMode val="edge"/>
          <c:x val="0.270083102493075"/>
          <c:y val="0.907217577184295"/>
          <c:w val="0.444598337950138"/>
          <c:h val="0.0618556701030928"/>
        </c:manualLayout>
      </c:layout>
      <c:overlay val="0"/>
      <c:txPr>
        <a:bodyPr/>
        <a:lstStyle/>
        <a:p>
          <a:pPr>
            <a:defRPr sz="120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2800"/>
            </a:pPr>
            <a:r>
              <a:rPr lang="en-US" sz="3200" dirty="0"/>
              <a:t>Value</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Sheet1!$C$2</c:f>
              <c:strCache>
                <c:ptCount val="1"/>
                <c:pt idx="0">
                  <c:v>Value</c:v>
                </c:pt>
              </c:strCache>
            </c:strRef>
          </c:tx>
          <c:dLbls>
            <c:dLbl>
              <c:idx val="0"/>
              <c:layout/>
              <c:spPr/>
              <c:txPr>
                <a:bodyPr/>
                <a:lstStyle/>
                <a:p>
                  <a:pPr>
                    <a:defRPr sz="2400"/>
                  </a:pPr>
                  <a:endParaRPr lang="en-US"/>
                </a:p>
              </c:txPr>
              <c:dLblPos val="outEnd"/>
              <c:showLegendKey val="0"/>
              <c:showVal val="0"/>
              <c:showCatName val="1"/>
              <c:showSerName val="0"/>
              <c:showPercent val="0"/>
              <c:showBubbleSize val="0"/>
            </c:dLbl>
            <c:dLbl>
              <c:idx val="1"/>
              <c:layout/>
              <c:spPr/>
              <c:txPr>
                <a:bodyPr/>
                <a:lstStyle/>
                <a:p>
                  <a:pPr>
                    <a:defRPr sz="2400"/>
                  </a:pPr>
                  <a:endParaRPr lang="en-US"/>
                </a:p>
              </c:txPr>
              <c:dLblPos val="outEnd"/>
              <c:showLegendKey val="0"/>
              <c:showVal val="0"/>
              <c:showCatName val="1"/>
              <c:showSerName val="0"/>
              <c:showPercent val="0"/>
              <c:showBubbleSize val="0"/>
            </c:dLbl>
            <c:dLbl>
              <c:idx val="2"/>
              <c:layout/>
              <c:spPr/>
              <c:txPr>
                <a:bodyPr/>
                <a:lstStyle/>
                <a:p>
                  <a:pPr>
                    <a:defRPr sz="2400"/>
                  </a:pPr>
                  <a:endParaRPr lang="en-US"/>
                </a:p>
              </c:txPr>
              <c:dLblPos val="outEnd"/>
              <c:showLegendKey val="0"/>
              <c:showVal val="0"/>
              <c:showCatName val="1"/>
              <c:showSerName val="0"/>
              <c:showPercent val="0"/>
              <c:showBubbleSize val="0"/>
            </c:dLbl>
            <c:dLbl>
              <c:idx val="3"/>
              <c:layout/>
              <c:spPr/>
              <c:txPr>
                <a:bodyPr/>
                <a:lstStyle/>
                <a:p>
                  <a:pPr>
                    <a:defRPr sz="2400"/>
                  </a:pPr>
                  <a:endParaRPr lang="en-US"/>
                </a:p>
              </c:txPr>
              <c:dLblPos val="outEnd"/>
              <c:showLegendKey val="0"/>
              <c:showVal val="0"/>
              <c:showCatName val="1"/>
              <c:showSerName val="0"/>
              <c:showPercent val="0"/>
              <c:showBubbleSize val="0"/>
            </c:dLbl>
            <c:dLbl>
              <c:idx val="4"/>
              <c:layout>
                <c:manualLayout>
                  <c:x val="-0.0580006397499458"/>
                  <c:y val="-0.115969039969684"/>
                </c:manualLayout>
              </c:layout>
              <c:spPr/>
              <c:txPr>
                <a:bodyPr/>
                <a:lstStyle/>
                <a:p>
                  <a:pPr>
                    <a:defRPr sz="2400"/>
                  </a:pPr>
                  <a:endParaRPr lang="en-US"/>
                </a:p>
              </c:txPr>
              <c:dLblPos val="bestFit"/>
              <c:showLegendKey val="0"/>
              <c:showVal val="0"/>
              <c:showCatName val="1"/>
              <c:showSerName val="0"/>
              <c:showPercent val="0"/>
              <c:showBubbleSize val="0"/>
            </c:dLbl>
            <c:dLbl>
              <c:idx val="5"/>
              <c:layout/>
              <c:spPr/>
              <c:txPr>
                <a:bodyPr/>
                <a:lstStyle/>
                <a:p>
                  <a:pPr>
                    <a:defRPr sz="2400"/>
                  </a:pPr>
                  <a:endParaRPr lang="en-US"/>
                </a:p>
              </c:txPr>
              <c:dLblPos val="outEnd"/>
              <c:showLegendKey val="0"/>
              <c:showVal val="0"/>
              <c:showCatName val="1"/>
              <c:showSerName val="0"/>
              <c:showPercent val="0"/>
              <c:showBubbleSize val="0"/>
            </c:dLbl>
            <c:dLbl>
              <c:idx val="6"/>
              <c:layout/>
              <c:spPr/>
              <c:txPr>
                <a:bodyPr/>
                <a:lstStyle/>
                <a:p>
                  <a:pPr>
                    <a:defRPr sz="2400"/>
                  </a:pPr>
                  <a:endParaRPr lang="en-US"/>
                </a:p>
              </c:txPr>
              <c:dLblPos val="outEnd"/>
              <c:showLegendKey val="0"/>
              <c:showVal val="0"/>
              <c:showCatName val="1"/>
              <c:showSerName val="0"/>
              <c:showPercent val="0"/>
              <c:showBubbleSize val="0"/>
            </c:dLbl>
            <c:txPr>
              <a:bodyPr/>
              <a:lstStyle/>
              <a:p>
                <a:pPr>
                  <a:defRPr sz="1100"/>
                </a:pPr>
                <a:endParaRPr lang="en-US"/>
              </a:p>
            </c:txPr>
            <c:showLegendKey val="0"/>
            <c:showVal val="0"/>
            <c:showCatName val="0"/>
            <c:showSerName val="0"/>
            <c:showPercent val="0"/>
            <c:showBubbleSize val="0"/>
          </c:dLbls>
          <c:cat>
            <c:strRef>
              <c:f>Sheet1!$B$3:$B$9</c:f>
              <c:strCache>
                <c:ptCount val="7"/>
                <c:pt idx="0">
                  <c:v>Local Government Grants</c:v>
                </c:pt>
                <c:pt idx="1">
                  <c:v>CIL</c:v>
                </c:pt>
                <c:pt idx="2">
                  <c:v>s106</c:v>
                </c:pt>
                <c:pt idx="3">
                  <c:v>Business Rate Retention</c:v>
                </c:pt>
                <c:pt idx="4">
                  <c:v>Capital reciepts </c:v>
                </c:pt>
                <c:pt idx="5">
                  <c:v>Borrowing</c:v>
                </c:pt>
                <c:pt idx="6">
                  <c:v>Regional Growth Fund</c:v>
                </c:pt>
              </c:strCache>
            </c:strRef>
          </c:cat>
          <c:val>
            <c:numRef>
              <c:f>Sheet1!$C$3:$C$9</c:f>
              <c:numCache>
                <c:formatCode>General</c:formatCode>
                <c:ptCount val="7"/>
                <c:pt idx="0">
                  <c:v>15.0</c:v>
                </c:pt>
                <c:pt idx="1">
                  <c:v>5.0</c:v>
                </c:pt>
                <c:pt idx="2">
                  <c:v>2.0</c:v>
                </c:pt>
                <c:pt idx="3">
                  <c:v>10.0</c:v>
                </c:pt>
                <c:pt idx="4">
                  <c:v>2.0</c:v>
                </c:pt>
                <c:pt idx="5">
                  <c:v>5.0</c:v>
                </c:pt>
                <c:pt idx="6">
                  <c:v>5.0</c:v>
                </c:pt>
              </c:numCache>
            </c:numRef>
          </c:val>
        </c:ser>
        <c:dLbls>
          <c:showLegendKey val="0"/>
          <c:showVal val="0"/>
          <c:showCatName val="0"/>
          <c:showSerName val="0"/>
          <c:showPercent val="0"/>
          <c:showBubbleSize val="0"/>
          <c:showLeaderLines val="0"/>
        </c:dLbls>
      </c:pie3D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areaChart>
        <c:grouping val="standard"/>
        <c:varyColors val="0"/>
        <c:ser>
          <c:idx val="0"/>
          <c:order val="0"/>
          <c:spPr>
            <a:solidFill>
              <a:srgbClr val="A2DD43"/>
            </a:solidFill>
          </c:spPr>
          <c:cat>
            <c:strRef>
              <c:f>Sheet1!$A$9:$A$11</c:f>
              <c:strCache>
                <c:ptCount val="3"/>
                <c:pt idx="0">
                  <c:v>£10/ sq m variance in CIL rate</c:v>
                </c:pt>
                <c:pt idx="1">
                  <c:v>10% variance in build costs </c:v>
                </c:pt>
                <c:pt idx="2">
                  <c:v>10% variance in sales values</c:v>
                </c:pt>
              </c:strCache>
            </c:strRef>
          </c:cat>
          <c:val>
            <c:numRef>
              <c:f>Sheet1!$B$9:$B$11</c:f>
              <c:numCache>
                <c:formatCode>General</c:formatCode>
                <c:ptCount val="3"/>
                <c:pt idx="0">
                  <c:v>1.0</c:v>
                </c:pt>
                <c:pt idx="1">
                  <c:v>20.0</c:v>
                </c:pt>
                <c:pt idx="2">
                  <c:v>40.0</c:v>
                </c:pt>
              </c:numCache>
            </c:numRef>
          </c:val>
        </c:ser>
        <c:dLbls>
          <c:showLegendKey val="0"/>
          <c:showVal val="0"/>
          <c:showCatName val="0"/>
          <c:showSerName val="0"/>
          <c:showPercent val="0"/>
          <c:showBubbleSize val="0"/>
        </c:dLbls>
        <c:axId val="-2126383208"/>
        <c:axId val="-2126388472"/>
      </c:areaChart>
      <c:catAx>
        <c:axId val="-2126383208"/>
        <c:scaling>
          <c:orientation val="minMax"/>
        </c:scaling>
        <c:delete val="0"/>
        <c:axPos val="b"/>
        <c:majorTickMark val="out"/>
        <c:minorTickMark val="none"/>
        <c:tickLblPos val="nextTo"/>
        <c:txPr>
          <a:bodyPr/>
          <a:lstStyle/>
          <a:p>
            <a:pPr>
              <a:defRPr sz="2000"/>
            </a:pPr>
            <a:endParaRPr lang="en-US"/>
          </a:p>
        </c:txPr>
        <c:crossAx val="-2126388472"/>
        <c:crosses val="autoZero"/>
        <c:auto val="1"/>
        <c:lblAlgn val="ctr"/>
        <c:lblOffset val="100"/>
        <c:noMultiLvlLbl val="0"/>
      </c:catAx>
      <c:valAx>
        <c:axId val="-2126388472"/>
        <c:scaling>
          <c:orientation val="minMax"/>
          <c:max val="40.0"/>
          <c:min val="1.0"/>
        </c:scaling>
        <c:delete val="0"/>
        <c:axPos val="l"/>
        <c:majorGridlines/>
        <c:numFmt formatCode="General" sourceLinked="1"/>
        <c:majorTickMark val="out"/>
        <c:minorTickMark val="none"/>
        <c:tickLblPos val="nextTo"/>
        <c:txPr>
          <a:bodyPr/>
          <a:lstStyle/>
          <a:p>
            <a:pPr>
              <a:defRPr sz="2000"/>
            </a:pPr>
            <a:endParaRPr lang="en-US"/>
          </a:p>
        </c:txPr>
        <c:crossAx val="-2126383208"/>
        <c:crosses val="autoZero"/>
        <c:crossBetween val="midCat"/>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57D3B2-D10E-9E49-B1B4-65DD391DBB67}"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D7A40E44-0106-F544-B775-4BFF51048471}">
      <dgm:prSet phldrT="[Text]" custT="1"/>
      <dgm:spPr>
        <a:solidFill>
          <a:srgbClr val="990099"/>
        </a:solidFill>
        <a:ln>
          <a:noFill/>
        </a:ln>
      </dgm:spPr>
      <dgm:t>
        <a:bodyPr/>
        <a:lstStyle/>
        <a:p>
          <a:r>
            <a:rPr lang="en-US" sz="2000" b="1" dirty="0" smtClean="0">
              <a:solidFill>
                <a:schemeClr val="bg1"/>
              </a:solidFill>
            </a:rPr>
            <a:t>Team and resources</a:t>
          </a:r>
          <a:endParaRPr lang="en-US" sz="2000" b="1" dirty="0">
            <a:solidFill>
              <a:schemeClr val="bg1"/>
            </a:solidFill>
          </a:endParaRPr>
        </a:p>
      </dgm:t>
    </dgm:pt>
    <dgm:pt modelId="{B8947786-094A-D147-856B-BF194E92FFC2}" type="parTrans" cxnId="{EC7BE883-1B77-DA44-BF7D-C991874CEBE2}">
      <dgm:prSet/>
      <dgm:spPr/>
      <dgm:t>
        <a:bodyPr/>
        <a:lstStyle/>
        <a:p>
          <a:endParaRPr lang="en-US" sz="1600"/>
        </a:p>
      </dgm:t>
    </dgm:pt>
    <dgm:pt modelId="{E4E68651-A855-B94D-94C8-6EAF49EAF723}" type="sibTrans" cxnId="{EC7BE883-1B77-DA44-BF7D-C991874CEBE2}">
      <dgm:prSet custT="1"/>
      <dgm:spPr>
        <a:solidFill>
          <a:srgbClr val="A2DD43"/>
        </a:solidFill>
        <a:ln>
          <a:solidFill>
            <a:srgbClr val="669900"/>
          </a:solidFill>
        </a:ln>
      </dgm:spPr>
      <dgm:t>
        <a:bodyPr/>
        <a:lstStyle/>
        <a:p>
          <a:endParaRPr lang="en-US" sz="1600" dirty="0"/>
        </a:p>
      </dgm:t>
    </dgm:pt>
    <dgm:pt modelId="{61E0EF5C-57A8-234D-9072-FD6FF7A84A4B}">
      <dgm:prSet phldrT="[Text]" custT="1"/>
      <dgm:spPr>
        <a:solidFill>
          <a:srgbClr val="990099"/>
        </a:solidFill>
        <a:ln>
          <a:noFill/>
        </a:ln>
      </dgm:spPr>
      <dgm:t>
        <a:bodyPr/>
        <a:lstStyle/>
        <a:p>
          <a:r>
            <a:rPr lang="en-US" sz="2000" b="1" dirty="0" smtClean="0">
              <a:solidFill>
                <a:schemeClr val="bg1"/>
              </a:solidFill>
            </a:rPr>
            <a:t>Timeline</a:t>
          </a:r>
          <a:endParaRPr lang="en-US" sz="2400" b="1" dirty="0">
            <a:solidFill>
              <a:schemeClr val="bg1"/>
            </a:solidFill>
          </a:endParaRPr>
        </a:p>
      </dgm:t>
    </dgm:pt>
    <dgm:pt modelId="{E575AFA3-54E5-DA43-9DA3-13B4A4EE3645}" type="parTrans" cxnId="{29C16AAA-5B3E-0C44-AC35-222BC767DB37}">
      <dgm:prSet/>
      <dgm:spPr/>
      <dgm:t>
        <a:bodyPr/>
        <a:lstStyle/>
        <a:p>
          <a:endParaRPr lang="en-US" sz="1600"/>
        </a:p>
      </dgm:t>
    </dgm:pt>
    <dgm:pt modelId="{D940476A-062B-294A-A456-7187A95874FE}" type="sibTrans" cxnId="{29C16AAA-5B3E-0C44-AC35-222BC767DB37}">
      <dgm:prSet custT="1"/>
      <dgm:spPr>
        <a:solidFill>
          <a:srgbClr val="A2DD43"/>
        </a:solidFill>
        <a:ln>
          <a:solidFill>
            <a:srgbClr val="669900"/>
          </a:solidFill>
        </a:ln>
      </dgm:spPr>
      <dgm:t>
        <a:bodyPr/>
        <a:lstStyle/>
        <a:p>
          <a:endParaRPr lang="en-US" sz="1600" dirty="0"/>
        </a:p>
      </dgm:t>
    </dgm:pt>
    <dgm:pt modelId="{A4D3DBC5-0BE0-FB4E-9F99-895D2B3C5116}">
      <dgm:prSet phldrT="[Text]" custT="1"/>
      <dgm:spPr>
        <a:solidFill>
          <a:srgbClr val="990099"/>
        </a:solidFill>
        <a:ln>
          <a:noFill/>
        </a:ln>
      </dgm:spPr>
      <dgm:t>
        <a:bodyPr/>
        <a:lstStyle/>
        <a:p>
          <a:r>
            <a:rPr lang="en-US" sz="2000" b="1" dirty="0" smtClean="0">
              <a:solidFill>
                <a:schemeClr val="bg1"/>
              </a:solidFill>
            </a:rPr>
            <a:t>Budget</a:t>
          </a:r>
          <a:endParaRPr lang="en-US" sz="2400" b="1" dirty="0">
            <a:solidFill>
              <a:schemeClr val="bg1"/>
            </a:solidFill>
          </a:endParaRPr>
        </a:p>
      </dgm:t>
    </dgm:pt>
    <dgm:pt modelId="{9AB890B1-585D-5149-BB09-9D1C1B736910}" type="parTrans" cxnId="{20D69986-3617-314C-921C-2BC44B02F6F9}">
      <dgm:prSet/>
      <dgm:spPr/>
      <dgm:t>
        <a:bodyPr/>
        <a:lstStyle/>
        <a:p>
          <a:endParaRPr lang="en-US" sz="1600"/>
        </a:p>
      </dgm:t>
    </dgm:pt>
    <dgm:pt modelId="{3D94DE8B-435A-0240-A161-A4CCCB423790}" type="sibTrans" cxnId="{20D69986-3617-314C-921C-2BC44B02F6F9}">
      <dgm:prSet custT="1"/>
      <dgm:spPr>
        <a:solidFill>
          <a:srgbClr val="A2DD43"/>
        </a:solidFill>
        <a:ln>
          <a:solidFill>
            <a:srgbClr val="669900"/>
          </a:solidFill>
        </a:ln>
      </dgm:spPr>
      <dgm:t>
        <a:bodyPr/>
        <a:lstStyle/>
        <a:p>
          <a:endParaRPr lang="en-US" sz="1600" dirty="0"/>
        </a:p>
      </dgm:t>
    </dgm:pt>
    <dgm:pt modelId="{BA25F8F2-29D3-D64A-B9A6-8C092B0C81A4}">
      <dgm:prSet phldrT="[Text]" custT="1"/>
      <dgm:spPr>
        <a:solidFill>
          <a:srgbClr val="990099"/>
        </a:solidFill>
        <a:ln>
          <a:noFill/>
        </a:ln>
      </dgm:spPr>
      <dgm:t>
        <a:bodyPr/>
        <a:lstStyle/>
        <a:p>
          <a:pPr>
            <a:lnSpc>
              <a:spcPct val="100000"/>
            </a:lnSpc>
          </a:pPr>
          <a:r>
            <a:rPr lang="en-US" sz="2000" b="1" dirty="0" smtClean="0">
              <a:solidFill>
                <a:schemeClr val="bg1"/>
              </a:solidFill>
            </a:rPr>
            <a:t>Objectives, scope and deliverables</a:t>
          </a:r>
          <a:endParaRPr lang="en-US" sz="2000" b="1" dirty="0">
            <a:solidFill>
              <a:schemeClr val="bg1"/>
            </a:solidFill>
          </a:endParaRPr>
        </a:p>
      </dgm:t>
    </dgm:pt>
    <dgm:pt modelId="{E933F760-798C-AE43-B761-B6F2B94BC844}" type="sibTrans" cxnId="{60FCE5BE-762D-894D-AA58-BE6A9DD043D9}">
      <dgm:prSet custT="1"/>
      <dgm:spPr>
        <a:solidFill>
          <a:srgbClr val="A2DD43"/>
        </a:solidFill>
        <a:ln>
          <a:solidFill>
            <a:srgbClr val="669900"/>
          </a:solidFill>
        </a:ln>
      </dgm:spPr>
      <dgm:t>
        <a:bodyPr/>
        <a:lstStyle/>
        <a:p>
          <a:endParaRPr lang="en-US" sz="1600" dirty="0"/>
        </a:p>
      </dgm:t>
    </dgm:pt>
    <dgm:pt modelId="{8E5779AF-0753-A448-8081-422D3E2B925E}" type="parTrans" cxnId="{60FCE5BE-762D-894D-AA58-BE6A9DD043D9}">
      <dgm:prSet/>
      <dgm:spPr/>
      <dgm:t>
        <a:bodyPr/>
        <a:lstStyle/>
        <a:p>
          <a:endParaRPr lang="en-US" sz="1600"/>
        </a:p>
      </dgm:t>
    </dgm:pt>
    <dgm:pt modelId="{C001E749-8131-634F-9D12-EC4BB2E0AA3C}" type="pres">
      <dgm:prSet presAssocID="{9E57D3B2-D10E-9E49-B1B4-65DD391DBB67}" presName="cycle" presStyleCnt="0">
        <dgm:presLayoutVars>
          <dgm:dir/>
          <dgm:resizeHandles val="exact"/>
        </dgm:presLayoutVars>
      </dgm:prSet>
      <dgm:spPr/>
      <dgm:t>
        <a:bodyPr/>
        <a:lstStyle/>
        <a:p>
          <a:endParaRPr lang="en-US"/>
        </a:p>
      </dgm:t>
    </dgm:pt>
    <dgm:pt modelId="{901EB030-BF5C-3F4A-BD31-44654D6CBE69}" type="pres">
      <dgm:prSet presAssocID="{BA25F8F2-29D3-D64A-B9A6-8C092B0C81A4}" presName="node" presStyleLbl="node1" presStyleIdx="0" presStyleCnt="4">
        <dgm:presLayoutVars>
          <dgm:bulletEnabled val="1"/>
        </dgm:presLayoutVars>
      </dgm:prSet>
      <dgm:spPr/>
      <dgm:t>
        <a:bodyPr/>
        <a:lstStyle/>
        <a:p>
          <a:endParaRPr lang="en-US"/>
        </a:p>
      </dgm:t>
    </dgm:pt>
    <dgm:pt modelId="{14A2585B-44F2-B64A-9EAF-8D079B0A5A08}" type="pres">
      <dgm:prSet presAssocID="{E933F760-798C-AE43-B761-B6F2B94BC844}" presName="sibTrans" presStyleLbl="sibTrans2D1" presStyleIdx="0" presStyleCnt="4"/>
      <dgm:spPr/>
      <dgm:t>
        <a:bodyPr/>
        <a:lstStyle/>
        <a:p>
          <a:endParaRPr lang="en-US"/>
        </a:p>
      </dgm:t>
    </dgm:pt>
    <dgm:pt modelId="{2BBD8236-7D88-6944-8731-477050DC3103}" type="pres">
      <dgm:prSet presAssocID="{E933F760-798C-AE43-B761-B6F2B94BC844}" presName="connectorText" presStyleLbl="sibTrans2D1" presStyleIdx="0" presStyleCnt="4"/>
      <dgm:spPr/>
      <dgm:t>
        <a:bodyPr/>
        <a:lstStyle/>
        <a:p>
          <a:endParaRPr lang="en-US"/>
        </a:p>
      </dgm:t>
    </dgm:pt>
    <dgm:pt modelId="{1CDD111C-89CD-E44A-83DF-99E725D0B104}" type="pres">
      <dgm:prSet presAssocID="{D7A40E44-0106-F544-B775-4BFF51048471}" presName="node" presStyleLbl="node1" presStyleIdx="1" presStyleCnt="4">
        <dgm:presLayoutVars>
          <dgm:bulletEnabled val="1"/>
        </dgm:presLayoutVars>
      </dgm:prSet>
      <dgm:spPr/>
      <dgm:t>
        <a:bodyPr/>
        <a:lstStyle/>
        <a:p>
          <a:endParaRPr lang="en-US"/>
        </a:p>
      </dgm:t>
    </dgm:pt>
    <dgm:pt modelId="{600F3F60-B3E6-6A4F-900E-02A2AE1974BF}" type="pres">
      <dgm:prSet presAssocID="{E4E68651-A855-B94D-94C8-6EAF49EAF723}" presName="sibTrans" presStyleLbl="sibTrans2D1" presStyleIdx="1" presStyleCnt="4"/>
      <dgm:spPr/>
      <dgm:t>
        <a:bodyPr/>
        <a:lstStyle/>
        <a:p>
          <a:endParaRPr lang="en-US"/>
        </a:p>
      </dgm:t>
    </dgm:pt>
    <dgm:pt modelId="{7B6BE1CE-BCD4-6E4D-B313-520BFE737A88}" type="pres">
      <dgm:prSet presAssocID="{E4E68651-A855-B94D-94C8-6EAF49EAF723}" presName="connectorText" presStyleLbl="sibTrans2D1" presStyleIdx="1" presStyleCnt="4"/>
      <dgm:spPr/>
      <dgm:t>
        <a:bodyPr/>
        <a:lstStyle/>
        <a:p>
          <a:endParaRPr lang="en-US"/>
        </a:p>
      </dgm:t>
    </dgm:pt>
    <dgm:pt modelId="{4682206A-FDEB-BA45-96F5-A08290CAF314}" type="pres">
      <dgm:prSet presAssocID="{61E0EF5C-57A8-234D-9072-FD6FF7A84A4B}" presName="node" presStyleLbl="node1" presStyleIdx="2" presStyleCnt="4">
        <dgm:presLayoutVars>
          <dgm:bulletEnabled val="1"/>
        </dgm:presLayoutVars>
      </dgm:prSet>
      <dgm:spPr/>
      <dgm:t>
        <a:bodyPr/>
        <a:lstStyle/>
        <a:p>
          <a:endParaRPr lang="en-US"/>
        </a:p>
      </dgm:t>
    </dgm:pt>
    <dgm:pt modelId="{31DB8BE8-C754-C44A-9A43-0EBEE49D7313}" type="pres">
      <dgm:prSet presAssocID="{D940476A-062B-294A-A456-7187A95874FE}" presName="sibTrans" presStyleLbl="sibTrans2D1" presStyleIdx="2" presStyleCnt="4"/>
      <dgm:spPr/>
      <dgm:t>
        <a:bodyPr/>
        <a:lstStyle/>
        <a:p>
          <a:endParaRPr lang="en-US"/>
        </a:p>
      </dgm:t>
    </dgm:pt>
    <dgm:pt modelId="{2D5AD6C8-D5E4-AB4A-AF01-E22A069F4CB0}" type="pres">
      <dgm:prSet presAssocID="{D940476A-062B-294A-A456-7187A95874FE}" presName="connectorText" presStyleLbl="sibTrans2D1" presStyleIdx="2" presStyleCnt="4"/>
      <dgm:spPr/>
      <dgm:t>
        <a:bodyPr/>
        <a:lstStyle/>
        <a:p>
          <a:endParaRPr lang="en-US"/>
        </a:p>
      </dgm:t>
    </dgm:pt>
    <dgm:pt modelId="{D7398FC8-7EA4-AA47-BB7F-0E04D7120003}" type="pres">
      <dgm:prSet presAssocID="{A4D3DBC5-0BE0-FB4E-9F99-895D2B3C5116}" presName="node" presStyleLbl="node1" presStyleIdx="3" presStyleCnt="4">
        <dgm:presLayoutVars>
          <dgm:bulletEnabled val="1"/>
        </dgm:presLayoutVars>
      </dgm:prSet>
      <dgm:spPr/>
      <dgm:t>
        <a:bodyPr/>
        <a:lstStyle/>
        <a:p>
          <a:endParaRPr lang="en-US"/>
        </a:p>
      </dgm:t>
    </dgm:pt>
    <dgm:pt modelId="{EBFC445F-D112-6B4B-9852-D3E12BF0A65D}" type="pres">
      <dgm:prSet presAssocID="{3D94DE8B-435A-0240-A161-A4CCCB423790}" presName="sibTrans" presStyleLbl="sibTrans2D1" presStyleIdx="3" presStyleCnt="4"/>
      <dgm:spPr/>
      <dgm:t>
        <a:bodyPr/>
        <a:lstStyle/>
        <a:p>
          <a:endParaRPr lang="en-US"/>
        </a:p>
      </dgm:t>
    </dgm:pt>
    <dgm:pt modelId="{FF7548CA-BE50-EA4C-BC19-CE2F5252CD4E}" type="pres">
      <dgm:prSet presAssocID="{3D94DE8B-435A-0240-A161-A4CCCB423790}" presName="connectorText" presStyleLbl="sibTrans2D1" presStyleIdx="3" presStyleCnt="4"/>
      <dgm:spPr/>
      <dgm:t>
        <a:bodyPr/>
        <a:lstStyle/>
        <a:p>
          <a:endParaRPr lang="en-US"/>
        </a:p>
      </dgm:t>
    </dgm:pt>
  </dgm:ptLst>
  <dgm:cxnLst>
    <dgm:cxn modelId="{9E7C37EA-2AEC-6E4C-B58C-CB5700995347}" type="presOf" srcId="{E4E68651-A855-B94D-94C8-6EAF49EAF723}" destId="{7B6BE1CE-BCD4-6E4D-B313-520BFE737A88}" srcOrd="1" destOrd="0" presId="urn:microsoft.com/office/officeart/2005/8/layout/cycle2"/>
    <dgm:cxn modelId="{B5A8EF0F-F05A-0848-AF1A-15AAA8846BE3}" type="presOf" srcId="{BA25F8F2-29D3-D64A-B9A6-8C092B0C81A4}" destId="{901EB030-BF5C-3F4A-BD31-44654D6CBE69}" srcOrd="0" destOrd="0" presId="urn:microsoft.com/office/officeart/2005/8/layout/cycle2"/>
    <dgm:cxn modelId="{6239B71E-69BC-7242-8931-F88CDE8ACE46}" type="presOf" srcId="{E933F760-798C-AE43-B761-B6F2B94BC844}" destId="{14A2585B-44F2-B64A-9EAF-8D079B0A5A08}" srcOrd="0" destOrd="0" presId="urn:microsoft.com/office/officeart/2005/8/layout/cycle2"/>
    <dgm:cxn modelId="{8CE13B5C-806D-1340-B8C0-CAE8CAE888C6}" type="presOf" srcId="{3D94DE8B-435A-0240-A161-A4CCCB423790}" destId="{FF7548CA-BE50-EA4C-BC19-CE2F5252CD4E}" srcOrd="1" destOrd="0" presId="urn:microsoft.com/office/officeart/2005/8/layout/cycle2"/>
    <dgm:cxn modelId="{96857E1E-4658-534C-A003-3B880B4320C9}" type="presOf" srcId="{9E57D3B2-D10E-9E49-B1B4-65DD391DBB67}" destId="{C001E749-8131-634F-9D12-EC4BB2E0AA3C}" srcOrd="0" destOrd="0" presId="urn:microsoft.com/office/officeart/2005/8/layout/cycle2"/>
    <dgm:cxn modelId="{29C16AAA-5B3E-0C44-AC35-222BC767DB37}" srcId="{9E57D3B2-D10E-9E49-B1B4-65DD391DBB67}" destId="{61E0EF5C-57A8-234D-9072-FD6FF7A84A4B}" srcOrd="2" destOrd="0" parTransId="{E575AFA3-54E5-DA43-9DA3-13B4A4EE3645}" sibTransId="{D940476A-062B-294A-A456-7187A95874FE}"/>
    <dgm:cxn modelId="{B876EB17-1177-464F-AFEA-98233C465EBA}" type="presOf" srcId="{D940476A-062B-294A-A456-7187A95874FE}" destId="{31DB8BE8-C754-C44A-9A43-0EBEE49D7313}" srcOrd="0" destOrd="0" presId="urn:microsoft.com/office/officeart/2005/8/layout/cycle2"/>
    <dgm:cxn modelId="{60FCE5BE-762D-894D-AA58-BE6A9DD043D9}" srcId="{9E57D3B2-D10E-9E49-B1B4-65DD391DBB67}" destId="{BA25F8F2-29D3-D64A-B9A6-8C092B0C81A4}" srcOrd="0" destOrd="0" parTransId="{8E5779AF-0753-A448-8081-422D3E2B925E}" sibTransId="{E933F760-798C-AE43-B761-B6F2B94BC844}"/>
    <dgm:cxn modelId="{E5FA6818-0522-A645-82C4-35B410C78389}" type="presOf" srcId="{E933F760-798C-AE43-B761-B6F2B94BC844}" destId="{2BBD8236-7D88-6944-8731-477050DC3103}" srcOrd="1" destOrd="0" presId="urn:microsoft.com/office/officeart/2005/8/layout/cycle2"/>
    <dgm:cxn modelId="{87136C20-D865-7E46-8563-8C1EDEC1D7AB}" type="presOf" srcId="{E4E68651-A855-B94D-94C8-6EAF49EAF723}" destId="{600F3F60-B3E6-6A4F-900E-02A2AE1974BF}" srcOrd="0" destOrd="0" presId="urn:microsoft.com/office/officeart/2005/8/layout/cycle2"/>
    <dgm:cxn modelId="{B9D731DE-F355-3C46-BEEC-A3D584F93BE0}" type="presOf" srcId="{D940476A-062B-294A-A456-7187A95874FE}" destId="{2D5AD6C8-D5E4-AB4A-AF01-E22A069F4CB0}" srcOrd="1" destOrd="0" presId="urn:microsoft.com/office/officeart/2005/8/layout/cycle2"/>
    <dgm:cxn modelId="{CAC4E039-6831-A340-804F-FE7AA183F54A}" type="presOf" srcId="{3D94DE8B-435A-0240-A161-A4CCCB423790}" destId="{EBFC445F-D112-6B4B-9852-D3E12BF0A65D}" srcOrd="0" destOrd="0" presId="urn:microsoft.com/office/officeart/2005/8/layout/cycle2"/>
    <dgm:cxn modelId="{67B19DC7-AA73-1749-A6B2-864883242AC0}" type="presOf" srcId="{D7A40E44-0106-F544-B775-4BFF51048471}" destId="{1CDD111C-89CD-E44A-83DF-99E725D0B104}" srcOrd="0" destOrd="0" presId="urn:microsoft.com/office/officeart/2005/8/layout/cycle2"/>
    <dgm:cxn modelId="{545B3FF9-9CD0-7C4E-9524-FF52D39F47A9}" type="presOf" srcId="{61E0EF5C-57A8-234D-9072-FD6FF7A84A4B}" destId="{4682206A-FDEB-BA45-96F5-A08290CAF314}" srcOrd="0" destOrd="0" presId="urn:microsoft.com/office/officeart/2005/8/layout/cycle2"/>
    <dgm:cxn modelId="{EC7BE883-1B77-DA44-BF7D-C991874CEBE2}" srcId="{9E57D3B2-D10E-9E49-B1B4-65DD391DBB67}" destId="{D7A40E44-0106-F544-B775-4BFF51048471}" srcOrd="1" destOrd="0" parTransId="{B8947786-094A-D147-856B-BF194E92FFC2}" sibTransId="{E4E68651-A855-B94D-94C8-6EAF49EAF723}"/>
    <dgm:cxn modelId="{E7115FC8-9924-2D41-BC91-6A15E777EE3B}" type="presOf" srcId="{A4D3DBC5-0BE0-FB4E-9F99-895D2B3C5116}" destId="{D7398FC8-7EA4-AA47-BB7F-0E04D7120003}" srcOrd="0" destOrd="0" presId="urn:microsoft.com/office/officeart/2005/8/layout/cycle2"/>
    <dgm:cxn modelId="{20D69986-3617-314C-921C-2BC44B02F6F9}" srcId="{9E57D3B2-D10E-9E49-B1B4-65DD391DBB67}" destId="{A4D3DBC5-0BE0-FB4E-9F99-895D2B3C5116}" srcOrd="3" destOrd="0" parTransId="{9AB890B1-585D-5149-BB09-9D1C1B736910}" sibTransId="{3D94DE8B-435A-0240-A161-A4CCCB423790}"/>
    <dgm:cxn modelId="{7DAE1798-E97E-C64F-844A-D98581A917AF}" type="presParOf" srcId="{C001E749-8131-634F-9D12-EC4BB2E0AA3C}" destId="{901EB030-BF5C-3F4A-BD31-44654D6CBE69}" srcOrd="0" destOrd="0" presId="urn:microsoft.com/office/officeart/2005/8/layout/cycle2"/>
    <dgm:cxn modelId="{2C584651-52D9-7F42-BCF2-5EB154A8E9C8}" type="presParOf" srcId="{C001E749-8131-634F-9D12-EC4BB2E0AA3C}" destId="{14A2585B-44F2-B64A-9EAF-8D079B0A5A08}" srcOrd="1" destOrd="0" presId="urn:microsoft.com/office/officeart/2005/8/layout/cycle2"/>
    <dgm:cxn modelId="{D93D8D09-FCA3-F44F-A1B9-38A98F7DD778}" type="presParOf" srcId="{14A2585B-44F2-B64A-9EAF-8D079B0A5A08}" destId="{2BBD8236-7D88-6944-8731-477050DC3103}" srcOrd="0" destOrd="0" presId="urn:microsoft.com/office/officeart/2005/8/layout/cycle2"/>
    <dgm:cxn modelId="{B5C4F18B-3543-2C48-A1EB-D6670CFAC1A7}" type="presParOf" srcId="{C001E749-8131-634F-9D12-EC4BB2E0AA3C}" destId="{1CDD111C-89CD-E44A-83DF-99E725D0B104}" srcOrd="2" destOrd="0" presId="urn:microsoft.com/office/officeart/2005/8/layout/cycle2"/>
    <dgm:cxn modelId="{7AAF76A2-281D-E34E-B5E4-8B028C5F9B8E}" type="presParOf" srcId="{C001E749-8131-634F-9D12-EC4BB2E0AA3C}" destId="{600F3F60-B3E6-6A4F-900E-02A2AE1974BF}" srcOrd="3" destOrd="0" presId="urn:microsoft.com/office/officeart/2005/8/layout/cycle2"/>
    <dgm:cxn modelId="{27208315-5C06-D849-BFE9-A8246AA0261F}" type="presParOf" srcId="{600F3F60-B3E6-6A4F-900E-02A2AE1974BF}" destId="{7B6BE1CE-BCD4-6E4D-B313-520BFE737A88}" srcOrd="0" destOrd="0" presId="urn:microsoft.com/office/officeart/2005/8/layout/cycle2"/>
    <dgm:cxn modelId="{5BF992BC-6FB4-DD46-AC83-BAB3CD57F9EA}" type="presParOf" srcId="{C001E749-8131-634F-9D12-EC4BB2E0AA3C}" destId="{4682206A-FDEB-BA45-96F5-A08290CAF314}" srcOrd="4" destOrd="0" presId="urn:microsoft.com/office/officeart/2005/8/layout/cycle2"/>
    <dgm:cxn modelId="{536DFD46-4FEB-4E4B-953F-D54B91DC450A}" type="presParOf" srcId="{C001E749-8131-634F-9D12-EC4BB2E0AA3C}" destId="{31DB8BE8-C754-C44A-9A43-0EBEE49D7313}" srcOrd="5" destOrd="0" presId="urn:microsoft.com/office/officeart/2005/8/layout/cycle2"/>
    <dgm:cxn modelId="{89A42F0F-1DE2-5B47-9313-DF47EC6A16FC}" type="presParOf" srcId="{31DB8BE8-C754-C44A-9A43-0EBEE49D7313}" destId="{2D5AD6C8-D5E4-AB4A-AF01-E22A069F4CB0}" srcOrd="0" destOrd="0" presId="urn:microsoft.com/office/officeart/2005/8/layout/cycle2"/>
    <dgm:cxn modelId="{4BF3CE6A-8B5E-4349-8BE5-08A6AFC7801B}" type="presParOf" srcId="{C001E749-8131-634F-9D12-EC4BB2E0AA3C}" destId="{D7398FC8-7EA4-AA47-BB7F-0E04D7120003}" srcOrd="6" destOrd="0" presId="urn:microsoft.com/office/officeart/2005/8/layout/cycle2"/>
    <dgm:cxn modelId="{4C2F29B5-2135-3543-A441-529AA3BE7659}" type="presParOf" srcId="{C001E749-8131-634F-9D12-EC4BB2E0AA3C}" destId="{EBFC445F-D112-6B4B-9852-D3E12BF0A65D}" srcOrd="7" destOrd="0" presId="urn:microsoft.com/office/officeart/2005/8/layout/cycle2"/>
    <dgm:cxn modelId="{7ACC1293-6B25-A746-BCAD-3A60070E1D70}" type="presParOf" srcId="{EBFC445F-D112-6B4B-9852-D3E12BF0A65D}" destId="{FF7548CA-BE50-EA4C-BC19-CE2F5252CD4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4007DC-64C5-9D4D-9C8D-E41A51448D9B}"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087FEBF5-A621-1C43-8F01-3755E4D642DA}">
      <dgm:prSet phldrT="[Text]" custT="1"/>
      <dgm:spPr>
        <a:solidFill>
          <a:srgbClr val="990099">
            <a:alpha val="74000"/>
          </a:srgbClr>
        </a:solidFill>
      </dgm:spPr>
      <dgm:t>
        <a:bodyPr/>
        <a:lstStyle/>
        <a:p>
          <a:r>
            <a:rPr lang="en-US" sz="1800" b="1" dirty="0" smtClean="0"/>
            <a:t>Project Management</a:t>
          </a:r>
          <a:endParaRPr lang="en-US" sz="1800" b="1" dirty="0"/>
        </a:p>
      </dgm:t>
    </dgm:pt>
    <dgm:pt modelId="{1A797969-5471-8641-802B-AD73F6313B2A}" type="parTrans" cxnId="{C8BA8FB1-F445-2040-BAF8-229A131D278D}">
      <dgm:prSet/>
      <dgm:spPr>
        <a:ln>
          <a:solidFill>
            <a:srgbClr val="669900"/>
          </a:solidFill>
        </a:ln>
      </dgm:spPr>
      <dgm:t>
        <a:bodyPr/>
        <a:lstStyle/>
        <a:p>
          <a:endParaRPr lang="en-US"/>
        </a:p>
      </dgm:t>
    </dgm:pt>
    <dgm:pt modelId="{E863CE8C-FC5C-5442-B74A-AC70EF57AC71}" type="sibTrans" cxnId="{C8BA8FB1-F445-2040-BAF8-229A131D278D}">
      <dgm:prSet/>
      <dgm:spPr/>
      <dgm:t>
        <a:bodyPr/>
        <a:lstStyle/>
        <a:p>
          <a:endParaRPr lang="en-US"/>
        </a:p>
      </dgm:t>
    </dgm:pt>
    <dgm:pt modelId="{946B8933-5865-0344-A2AF-6C7E8E4E78FD}">
      <dgm:prSet phldrT="[Text]" custT="1"/>
      <dgm:spPr>
        <a:solidFill>
          <a:srgbClr val="990099">
            <a:alpha val="74000"/>
          </a:srgbClr>
        </a:solidFill>
      </dgm:spPr>
      <dgm:t>
        <a:bodyPr/>
        <a:lstStyle/>
        <a:p>
          <a:r>
            <a:rPr lang="en-US" sz="1800" b="1" dirty="0" smtClean="0"/>
            <a:t>Infrastructure planning and  funding gap</a:t>
          </a:r>
          <a:endParaRPr lang="en-US" sz="1800" b="1" dirty="0"/>
        </a:p>
      </dgm:t>
    </dgm:pt>
    <dgm:pt modelId="{A8D5CD00-92F0-9744-B011-853D581CDD40}" type="parTrans" cxnId="{C33C0A92-ED64-7641-AA4F-379020DDA89E}">
      <dgm:prSet/>
      <dgm:spPr>
        <a:ln>
          <a:solidFill>
            <a:srgbClr val="669900"/>
          </a:solidFill>
        </a:ln>
      </dgm:spPr>
      <dgm:t>
        <a:bodyPr/>
        <a:lstStyle/>
        <a:p>
          <a:endParaRPr lang="en-US"/>
        </a:p>
      </dgm:t>
    </dgm:pt>
    <dgm:pt modelId="{13056148-D504-8C45-B3DE-3E862E01F3A9}" type="sibTrans" cxnId="{C33C0A92-ED64-7641-AA4F-379020DDA89E}">
      <dgm:prSet/>
      <dgm:spPr/>
      <dgm:t>
        <a:bodyPr/>
        <a:lstStyle/>
        <a:p>
          <a:endParaRPr lang="en-US"/>
        </a:p>
      </dgm:t>
    </dgm:pt>
    <dgm:pt modelId="{7AB1F6EE-BEAE-CC41-B1AD-BB2768B8393D}">
      <dgm:prSet phldrT="[Text]" custT="1"/>
      <dgm:spPr>
        <a:solidFill>
          <a:srgbClr val="990099">
            <a:alpha val="74000"/>
          </a:srgbClr>
        </a:solidFill>
      </dgm:spPr>
      <dgm:t>
        <a:bodyPr/>
        <a:lstStyle/>
        <a:p>
          <a:r>
            <a:rPr lang="en-US" sz="1800" b="1" dirty="0" smtClean="0"/>
            <a:t>Viability</a:t>
          </a:r>
          <a:endParaRPr lang="en-US" sz="1800" b="1" dirty="0"/>
        </a:p>
      </dgm:t>
    </dgm:pt>
    <dgm:pt modelId="{2C844743-28F6-C144-89E7-CCD913CD6031}" type="parTrans" cxnId="{418E93A4-FB59-8F44-AE84-3D90FF510A52}">
      <dgm:prSet/>
      <dgm:spPr>
        <a:ln>
          <a:solidFill>
            <a:srgbClr val="669900"/>
          </a:solidFill>
        </a:ln>
      </dgm:spPr>
      <dgm:t>
        <a:bodyPr/>
        <a:lstStyle/>
        <a:p>
          <a:endParaRPr lang="en-US"/>
        </a:p>
      </dgm:t>
    </dgm:pt>
    <dgm:pt modelId="{5C36173B-94AE-2043-8BEB-94B133F201DA}" type="sibTrans" cxnId="{418E93A4-FB59-8F44-AE84-3D90FF510A52}">
      <dgm:prSet/>
      <dgm:spPr/>
      <dgm:t>
        <a:bodyPr/>
        <a:lstStyle/>
        <a:p>
          <a:endParaRPr lang="en-US"/>
        </a:p>
      </dgm:t>
    </dgm:pt>
    <dgm:pt modelId="{F4CC7BF8-B025-D04B-95F3-3D65612D8F26}">
      <dgm:prSet phldrT="[Text]" custT="1"/>
      <dgm:spPr>
        <a:solidFill>
          <a:srgbClr val="990099">
            <a:alpha val="74000"/>
          </a:srgbClr>
        </a:solidFill>
      </dgm:spPr>
      <dgm:t>
        <a:bodyPr/>
        <a:lstStyle/>
        <a:p>
          <a:r>
            <a:rPr lang="en-US" sz="1800" b="1" dirty="0" smtClean="0"/>
            <a:t>Planning and regulatory compliance</a:t>
          </a:r>
          <a:endParaRPr lang="en-US" sz="1800" b="1" dirty="0"/>
        </a:p>
      </dgm:t>
    </dgm:pt>
    <dgm:pt modelId="{459BA744-C66E-A547-813D-F5C90F448BA6}" type="parTrans" cxnId="{2A5ECCEA-B126-5347-B5F8-2DA9DEBB6E53}">
      <dgm:prSet/>
      <dgm:spPr>
        <a:ln>
          <a:solidFill>
            <a:srgbClr val="669900"/>
          </a:solidFill>
        </a:ln>
      </dgm:spPr>
      <dgm:t>
        <a:bodyPr/>
        <a:lstStyle/>
        <a:p>
          <a:endParaRPr lang="en-US"/>
        </a:p>
      </dgm:t>
    </dgm:pt>
    <dgm:pt modelId="{B4EF4E42-D95A-F844-BC2D-272CF0D4CAD0}" type="sibTrans" cxnId="{2A5ECCEA-B126-5347-B5F8-2DA9DEBB6E53}">
      <dgm:prSet/>
      <dgm:spPr/>
      <dgm:t>
        <a:bodyPr/>
        <a:lstStyle/>
        <a:p>
          <a:endParaRPr lang="en-US"/>
        </a:p>
      </dgm:t>
    </dgm:pt>
    <dgm:pt modelId="{51FD53D9-F715-5F4D-80EE-BDB3A6A94FFA}">
      <dgm:prSet custT="1"/>
      <dgm:spPr>
        <a:solidFill>
          <a:srgbClr val="990099">
            <a:alpha val="74000"/>
          </a:srgbClr>
        </a:solidFill>
      </dgm:spPr>
      <dgm:t>
        <a:bodyPr/>
        <a:lstStyle/>
        <a:p>
          <a:r>
            <a:rPr lang="en-US" sz="1800" b="1" dirty="0" smtClean="0"/>
            <a:t>Project </a:t>
          </a:r>
        </a:p>
        <a:p>
          <a:r>
            <a:rPr lang="en-US" sz="1800" b="1" dirty="0" smtClean="0"/>
            <a:t>Sponsorship</a:t>
          </a:r>
          <a:endParaRPr lang="en-US" sz="1800" b="1" dirty="0"/>
        </a:p>
      </dgm:t>
    </dgm:pt>
    <dgm:pt modelId="{1B441B8C-46B6-3E4B-837A-6175F0CE55A0}" type="parTrans" cxnId="{61B67E92-C391-EF4B-B837-628620995996}">
      <dgm:prSet/>
      <dgm:spPr/>
      <dgm:t>
        <a:bodyPr/>
        <a:lstStyle/>
        <a:p>
          <a:endParaRPr lang="en-US"/>
        </a:p>
      </dgm:t>
    </dgm:pt>
    <dgm:pt modelId="{AEB9DE54-9E62-DC40-AE66-130DD9483355}" type="sibTrans" cxnId="{61B67E92-C391-EF4B-B837-628620995996}">
      <dgm:prSet/>
      <dgm:spPr/>
      <dgm:t>
        <a:bodyPr/>
        <a:lstStyle/>
        <a:p>
          <a:endParaRPr lang="en-US"/>
        </a:p>
      </dgm:t>
    </dgm:pt>
    <dgm:pt modelId="{7B6082C2-DC90-F54E-B759-A78BEDAFE7DA}">
      <dgm:prSet custT="1"/>
      <dgm:spPr>
        <a:solidFill>
          <a:srgbClr val="990099">
            <a:alpha val="74000"/>
          </a:srgbClr>
        </a:solidFill>
      </dgm:spPr>
      <dgm:t>
        <a:bodyPr lIns="216000" rIns="216000"/>
        <a:lstStyle/>
        <a:p>
          <a:r>
            <a:rPr lang="en-US" sz="1800" b="1" dirty="0" smtClean="0"/>
            <a:t>Implementation - processes, procedures systems</a:t>
          </a:r>
          <a:endParaRPr lang="en-US" sz="1800" b="1" dirty="0"/>
        </a:p>
      </dgm:t>
    </dgm:pt>
    <dgm:pt modelId="{EE79975B-0C34-7643-9387-60989959E89E}" type="parTrans" cxnId="{F8727BC3-4EFB-DB4F-BA5B-FCF219FF3AE9}">
      <dgm:prSet/>
      <dgm:spPr>
        <a:ln>
          <a:solidFill>
            <a:srgbClr val="669900"/>
          </a:solidFill>
        </a:ln>
      </dgm:spPr>
      <dgm:t>
        <a:bodyPr/>
        <a:lstStyle/>
        <a:p>
          <a:endParaRPr lang="en-US"/>
        </a:p>
      </dgm:t>
    </dgm:pt>
    <dgm:pt modelId="{433FF73E-C226-3042-B0D0-A3569596A374}" type="sibTrans" cxnId="{F8727BC3-4EFB-DB4F-BA5B-FCF219FF3AE9}">
      <dgm:prSet/>
      <dgm:spPr/>
      <dgm:t>
        <a:bodyPr/>
        <a:lstStyle/>
        <a:p>
          <a:endParaRPr lang="en-US"/>
        </a:p>
      </dgm:t>
    </dgm:pt>
    <dgm:pt modelId="{626C105C-68B4-6744-BAEA-64BF5E8FDC50}" type="asst">
      <dgm:prSet custT="1"/>
      <dgm:spPr>
        <a:solidFill>
          <a:srgbClr val="990099">
            <a:alpha val="74000"/>
          </a:srgbClr>
        </a:solidFill>
      </dgm:spPr>
      <dgm:t>
        <a:bodyPr/>
        <a:lstStyle/>
        <a:p>
          <a:r>
            <a:rPr lang="en-US" sz="1800" b="1" dirty="0" smtClean="0"/>
            <a:t>Project Quality Assurance</a:t>
          </a:r>
          <a:endParaRPr lang="en-US" sz="1800" b="1" dirty="0"/>
        </a:p>
      </dgm:t>
    </dgm:pt>
    <dgm:pt modelId="{DFB496FE-9925-334F-A768-574E810C762F}" type="parTrans" cxnId="{259FC6AD-F2AD-314E-AE1B-0A259E260844}">
      <dgm:prSet/>
      <dgm:spPr>
        <a:ln>
          <a:solidFill>
            <a:srgbClr val="669900"/>
          </a:solidFill>
        </a:ln>
      </dgm:spPr>
      <dgm:t>
        <a:bodyPr/>
        <a:lstStyle/>
        <a:p>
          <a:endParaRPr lang="en-US"/>
        </a:p>
      </dgm:t>
    </dgm:pt>
    <dgm:pt modelId="{65B1C177-FD49-E44C-B794-30EE993DA806}" type="sibTrans" cxnId="{259FC6AD-F2AD-314E-AE1B-0A259E260844}">
      <dgm:prSet/>
      <dgm:spPr/>
      <dgm:t>
        <a:bodyPr/>
        <a:lstStyle/>
        <a:p>
          <a:endParaRPr lang="en-US"/>
        </a:p>
      </dgm:t>
    </dgm:pt>
    <dgm:pt modelId="{8A2C146F-31D4-3345-873A-3C09C1684974}" type="pres">
      <dgm:prSet presAssocID="{644007DC-64C5-9D4D-9C8D-E41A51448D9B}" presName="hierChild1" presStyleCnt="0">
        <dgm:presLayoutVars>
          <dgm:orgChart val="1"/>
          <dgm:chPref val="1"/>
          <dgm:dir/>
          <dgm:animOne val="branch"/>
          <dgm:animLvl val="lvl"/>
          <dgm:resizeHandles/>
        </dgm:presLayoutVars>
      </dgm:prSet>
      <dgm:spPr/>
      <dgm:t>
        <a:bodyPr/>
        <a:lstStyle/>
        <a:p>
          <a:endParaRPr lang="en-US"/>
        </a:p>
      </dgm:t>
    </dgm:pt>
    <dgm:pt modelId="{6310FC30-FB11-1A4D-B55B-C940F8071A03}" type="pres">
      <dgm:prSet presAssocID="{51FD53D9-F715-5F4D-80EE-BDB3A6A94FFA}" presName="hierRoot1" presStyleCnt="0">
        <dgm:presLayoutVars>
          <dgm:hierBranch val="init"/>
        </dgm:presLayoutVars>
      </dgm:prSet>
      <dgm:spPr/>
    </dgm:pt>
    <dgm:pt modelId="{EEAFB66C-3DEF-7548-9EC7-DBFE8629A4FA}" type="pres">
      <dgm:prSet presAssocID="{51FD53D9-F715-5F4D-80EE-BDB3A6A94FFA}" presName="rootComposite1" presStyleCnt="0"/>
      <dgm:spPr/>
    </dgm:pt>
    <dgm:pt modelId="{EE6128E1-83F1-C847-8C63-02DC8035545C}" type="pres">
      <dgm:prSet presAssocID="{51FD53D9-F715-5F4D-80EE-BDB3A6A94FFA}" presName="rootText1" presStyleLbl="node0" presStyleIdx="0" presStyleCnt="1">
        <dgm:presLayoutVars>
          <dgm:chPref val="3"/>
        </dgm:presLayoutVars>
      </dgm:prSet>
      <dgm:spPr/>
      <dgm:t>
        <a:bodyPr/>
        <a:lstStyle/>
        <a:p>
          <a:endParaRPr lang="en-US"/>
        </a:p>
      </dgm:t>
    </dgm:pt>
    <dgm:pt modelId="{7516DAE3-1D65-FD4F-BD9A-AE3247469AF1}" type="pres">
      <dgm:prSet presAssocID="{51FD53D9-F715-5F4D-80EE-BDB3A6A94FFA}" presName="rootConnector1" presStyleLbl="node1" presStyleIdx="0" presStyleCnt="0"/>
      <dgm:spPr/>
      <dgm:t>
        <a:bodyPr/>
        <a:lstStyle/>
        <a:p>
          <a:endParaRPr lang="en-US"/>
        </a:p>
      </dgm:t>
    </dgm:pt>
    <dgm:pt modelId="{35781132-164C-1D4F-A663-980BD26BABE2}" type="pres">
      <dgm:prSet presAssocID="{51FD53D9-F715-5F4D-80EE-BDB3A6A94FFA}" presName="hierChild2" presStyleCnt="0"/>
      <dgm:spPr/>
    </dgm:pt>
    <dgm:pt modelId="{1C13EC09-5D49-2447-A497-E74E5C658C46}" type="pres">
      <dgm:prSet presAssocID="{1A797969-5471-8641-802B-AD73F6313B2A}" presName="Name37" presStyleLbl="parChTrans1D2" presStyleIdx="0" presStyleCnt="2"/>
      <dgm:spPr/>
      <dgm:t>
        <a:bodyPr/>
        <a:lstStyle/>
        <a:p>
          <a:endParaRPr lang="en-US"/>
        </a:p>
      </dgm:t>
    </dgm:pt>
    <dgm:pt modelId="{61A5750D-A011-A641-9A15-14185D710632}" type="pres">
      <dgm:prSet presAssocID="{087FEBF5-A621-1C43-8F01-3755E4D642DA}" presName="hierRoot2" presStyleCnt="0">
        <dgm:presLayoutVars>
          <dgm:hierBranch/>
        </dgm:presLayoutVars>
      </dgm:prSet>
      <dgm:spPr/>
    </dgm:pt>
    <dgm:pt modelId="{EA5C7277-BC1B-1849-AF81-5A8AEC2D80D7}" type="pres">
      <dgm:prSet presAssocID="{087FEBF5-A621-1C43-8F01-3755E4D642DA}" presName="rootComposite" presStyleCnt="0"/>
      <dgm:spPr/>
    </dgm:pt>
    <dgm:pt modelId="{91692342-D7C3-164B-B998-EB8E466A9C3B}" type="pres">
      <dgm:prSet presAssocID="{087FEBF5-A621-1C43-8F01-3755E4D642DA}" presName="rootText" presStyleLbl="node2" presStyleIdx="0" presStyleCnt="1">
        <dgm:presLayoutVars>
          <dgm:chPref val="3"/>
        </dgm:presLayoutVars>
      </dgm:prSet>
      <dgm:spPr/>
      <dgm:t>
        <a:bodyPr/>
        <a:lstStyle/>
        <a:p>
          <a:endParaRPr lang="en-US"/>
        </a:p>
      </dgm:t>
    </dgm:pt>
    <dgm:pt modelId="{AB51A8EB-E3BD-3F4D-8197-2A4DAB02EE00}" type="pres">
      <dgm:prSet presAssocID="{087FEBF5-A621-1C43-8F01-3755E4D642DA}" presName="rootConnector" presStyleLbl="node2" presStyleIdx="0" presStyleCnt="1"/>
      <dgm:spPr/>
      <dgm:t>
        <a:bodyPr/>
        <a:lstStyle/>
        <a:p>
          <a:endParaRPr lang="en-US"/>
        </a:p>
      </dgm:t>
    </dgm:pt>
    <dgm:pt modelId="{724EA6D3-B329-C74E-986C-B8CC6F93AB2C}" type="pres">
      <dgm:prSet presAssocID="{087FEBF5-A621-1C43-8F01-3755E4D642DA}" presName="hierChild4" presStyleCnt="0"/>
      <dgm:spPr/>
    </dgm:pt>
    <dgm:pt modelId="{F34A09FC-1B32-034D-90C4-6E94B9A01551}" type="pres">
      <dgm:prSet presAssocID="{A8D5CD00-92F0-9744-B011-853D581CDD40}" presName="Name35" presStyleLbl="parChTrans1D3" presStyleIdx="0" presStyleCnt="4"/>
      <dgm:spPr/>
      <dgm:t>
        <a:bodyPr/>
        <a:lstStyle/>
        <a:p>
          <a:endParaRPr lang="en-US"/>
        </a:p>
      </dgm:t>
    </dgm:pt>
    <dgm:pt modelId="{3DA9789A-5541-7440-9F1F-7061954CC166}" type="pres">
      <dgm:prSet presAssocID="{946B8933-5865-0344-A2AF-6C7E8E4E78FD}" presName="hierRoot2" presStyleCnt="0">
        <dgm:presLayoutVars>
          <dgm:hierBranch val="init"/>
        </dgm:presLayoutVars>
      </dgm:prSet>
      <dgm:spPr/>
    </dgm:pt>
    <dgm:pt modelId="{C74135BD-51A1-3A49-A6E2-1D5B40B520AF}" type="pres">
      <dgm:prSet presAssocID="{946B8933-5865-0344-A2AF-6C7E8E4E78FD}" presName="rootComposite" presStyleCnt="0"/>
      <dgm:spPr/>
    </dgm:pt>
    <dgm:pt modelId="{F8601F5E-D38D-6143-B39F-633EBE12FDD7}" type="pres">
      <dgm:prSet presAssocID="{946B8933-5865-0344-A2AF-6C7E8E4E78FD}" presName="rootText" presStyleLbl="node3" presStyleIdx="0" presStyleCnt="4" custScaleY="110206">
        <dgm:presLayoutVars>
          <dgm:chPref val="3"/>
        </dgm:presLayoutVars>
      </dgm:prSet>
      <dgm:spPr/>
      <dgm:t>
        <a:bodyPr/>
        <a:lstStyle/>
        <a:p>
          <a:endParaRPr lang="en-US"/>
        </a:p>
      </dgm:t>
    </dgm:pt>
    <dgm:pt modelId="{A8E7DC3A-EEE2-DF41-AA9A-41C7DC00F7DE}" type="pres">
      <dgm:prSet presAssocID="{946B8933-5865-0344-A2AF-6C7E8E4E78FD}" presName="rootConnector" presStyleLbl="node3" presStyleIdx="0" presStyleCnt="4"/>
      <dgm:spPr/>
      <dgm:t>
        <a:bodyPr/>
        <a:lstStyle/>
        <a:p>
          <a:endParaRPr lang="en-US"/>
        </a:p>
      </dgm:t>
    </dgm:pt>
    <dgm:pt modelId="{8E93983D-D9F5-E14D-AD45-5DD7AEFD82BF}" type="pres">
      <dgm:prSet presAssocID="{946B8933-5865-0344-A2AF-6C7E8E4E78FD}" presName="hierChild4" presStyleCnt="0"/>
      <dgm:spPr/>
    </dgm:pt>
    <dgm:pt modelId="{095883E7-8269-3446-971D-C9221B0053CB}" type="pres">
      <dgm:prSet presAssocID="{946B8933-5865-0344-A2AF-6C7E8E4E78FD}" presName="hierChild5" presStyleCnt="0"/>
      <dgm:spPr/>
    </dgm:pt>
    <dgm:pt modelId="{8DEEE1A4-3327-994B-894F-E027F5B34075}" type="pres">
      <dgm:prSet presAssocID="{2C844743-28F6-C144-89E7-CCD913CD6031}" presName="Name35" presStyleLbl="parChTrans1D3" presStyleIdx="1" presStyleCnt="4"/>
      <dgm:spPr/>
      <dgm:t>
        <a:bodyPr/>
        <a:lstStyle/>
        <a:p>
          <a:endParaRPr lang="en-US"/>
        </a:p>
      </dgm:t>
    </dgm:pt>
    <dgm:pt modelId="{BE651B19-4EB1-9D40-9961-D30DCC532088}" type="pres">
      <dgm:prSet presAssocID="{7AB1F6EE-BEAE-CC41-B1AD-BB2768B8393D}" presName="hierRoot2" presStyleCnt="0">
        <dgm:presLayoutVars>
          <dgm:hierBranch val="init"/>
        </dgm:presLayoutVars>
      </dgm:prSet>
      <dgm:spPr/>
    </dgm:pt>
    <dgm:pt modelId="{1C743A96-1A8D-4041-BC70-1A0354893BFE}" type="pres">
      <dgm:prSet presAssocID="{7AB1F6EE-BEAE-CC41-B1AD-BB2768B8393D}" presName="rootComposite" presStyleCnt="0"/>
      <dgm:spPr/>
    </dgm:pt>
    <dgm:pt modelId="{3C53213B-BA31-9146-94C8-B639A297C42E}" type="pres">
      <dgm:prSet presAssocID="{7AB1F6EE-BEAE-CC41-B1AD-BB2768B8393D}" presName="rootText" presStyleLbl="node3" presStyleIdx="1" presStyleCnt="4" custScaleY="110206">
        <dgm:presLayoutVars>
          <dgm:chPref val="3"/>
        </dgm:presLayoutVars>
      </dgm:prSet>
      <dgm:spPr/>
      <dgm:t>
        <a:bodyPr/>
        <a:lstStyle/>
        <a:p>
          <a:endParaRPr lang="en-US"/>
        </a:p>
      </dgm:t>
    </dgm:pt>
    <dgm:pt modelId="{B663612F-F1AA-4A41-96A1-C194EEC8D68D}" type="pres">
      <dgm:prSet presAssocID="{7AB1F6EE-BEAE-CC41-B1AD-BB2768B8393D}" presName="rootConnector" presStyleLbl="node3" presStyleIdx="1" presStyleCnt="4"/>
      <dgm:spPr/>
      <dgm:t>
        <a:bodyPr/>
        <a:lstStyle/>
        <a:p>
          <a:endParaRPr lang="en-US"/>
        </a:p>
      </dgm:t>
    </dgm:pt>
    <dgm:pt modelId="{D140CC96-ADE6-8F42-A248-8E4408D0D5C6}" type="pres">
      <dgm:prSet presAssocID="{7AB1F6EE-BEAE-CC41-B1AD-BB2768B8393D}" presName="hierChild4" presStyleCnt="0"/>
      <dgm:spPr/>
    </dgm:pt>
    <dgm:pt modelId="{50B40256-EDF8-6D44-983C-A5282452CA7B}" type="pres">
      <dgm:prSet presAssocID="{7AB1F6EE-BEAE-CC41-B1AD-BB2768B8393D}" presName="hierChild5" presStyleCnt="0"/>
      <dgm:spPr/>
    </dgm:pt>
    <dgm:pt modelId="{0E724798-974D-C545-AC6A-37753860885C}" type="pres">
      <dgm:prSet presAssocID="{459BA744-C66E-A547-813D-F5C90F448BA6}" presName="Name35" presStyleLbl="parChTrans1D3" presStyleIdx="2" presStyleCnt="4"/>
      <dgm:spPr/>
      <dgm:t>
        <a:bodyPr/>
        <a:lstStyle/>
        <a:p>
          <a:endParaRPr lang="en-US"/>
        </a:p>
      </dgm:t>
    </dgm:pt>
    <dgm:pt modelId="{A51F768C-D138-7547-BFCB-87FDD6F491B8}" type="pres">
      <dgm:prSet presAssocID="{F4CC7BF8-B025-D04B-95F3-3D65612D8F26}" presName="hierRoot2" presStyleCnt="0">
        <dgm:presLayoutVars>
          <dgm:hierBranch val="init"/>
        </dgm:presLayoutVars>
      </dgm:prSet>
      <dgm:spPr/>
    </dgm:pt>
    <dgm:pt modelId="{0CF017D1-B83B-5A43-BB9E-9EDA6EF1F834}" type="pres">
      <dgm:prSet presAssocID="{F4CC7BF8-B025-D04B-95F3-3D65612D8F26}" presName="rootComposite" presStyleCnt="0"/>
      <dgm:spPr/>
    </dgm:pt>
    <dgm:pt modelId="{5A020B7D-1084-5D40-8356-A39FCFD703C6}" type="pres">
      <dgm:prSet presAssocID="{F4CC7BF8-B025-D04B-95F3-3D65612D8F26}" presName="rootText" presStyleLbl="node3" presStyleIdx="2" presStyleCnt="4" custScaleY="110206">
        <dgm:presLayoutVars>
          <dgm:chPref val="3"/>
        </dgm:presLayoutVars>
      </dgm:prSet>
      <dgm:spPr/>
      <dgm:t>
        <a:bodyPr/>
        <a:lstStyle/>
        <a:p>
          <a:endParaRPr lang="en-US"/>
        </a:p>
      </dgm:t>
    </dgm:pt>
    <dgm:pt modelId="{90FAAB92-94AA-7B41-9707-E116EA06B801}" type="pres">
      <dgm:prSet presAssocID="{F4CC7BF8-B025-D04B-95F3-3D65612D8F26}" presName="rootConnector" presStyleLbl="node3" presStyleIdx="2" presStyleCnt="4"/>
      <dgm:spPr/>
      <dgm:t>
        <a:bodyPr/>
        <a:lstStyle/>
        <a:p>
          <a:endParaRPr lang="en-US"/>
        </a:p>
      </dgm:t>
    </dgm:pt>
    <dgm:pt modelId="{185C9438-DE7C-4E47-8EAC-E90B43E6B893}" type="pres">
      <dgm:prSet presAssocID="{F4CC7BF8-B025-D04B-95F3-3D65612D8F26}" presName="hierChild4" presStyleCnt="0"/>
      <dgm:spPr/>
    </dgm:pt>
    <dgm:pt modelId="{3F31002F-044B-004C-A4EA-C3DF6D9C625F}" type="pres">
      <dgm:prSet presAssocID="{F4CC7BF8-B025-D04B-95F3-3D65612D8F26}" presName="hierChild5" presStyleCnt="0"/>
      <dgm:spPr/>
    </dgm:pt>
    <dgm:pt modelId="{1FF765C7-1518-074C-B88F-DFBD3FDDE491}" type="pres">
      <dgm:prSet presAssocID="{EE79975B-0C34-7643-9387-60989959E89E}" presName="Name35" presStyleLbl="parChTrans1D3" presStyleIdx="3" presStyleCnt="4"/>
      <dgm:spPr/>
      <dgm:t>
        <a:bodyPr/>
        <a:lstStyle/>
        <a:p>
          <a:endParaRPr lang="en-US"/>
        </a:p>
      </dgm:t>
    </dgm:pt>
    <dgm:pt modelId="{26992440-9D5D-6141-9545-570019DACD74}" type="pres">
      <dgm:prSet presAssocID="{7B6082C2-DC90-F54E-B759-A78BEDAFE7DA}" presName="hierRoot2" presStyleCnt="0">
        <dgm:presLayoutVars>
          <dgm:hierBranch val="init"/>
        </dgm:presLayoutVars>
      </dgm:prSet>
      <dgm:spPr/>
    </dgm:pt>
    <dgm:pt modelId="{4E1315B9-FED1-8843-AF96-DBFF4FF0F726}" type="pres">
      <dgm:prSet presAssocID="{7B6082C2-DC90-F54E-B759-A78BEDAFE7DA}" presName="rootComposite" presStyleCnt="0"/>
      <dgm:spPr/>
    </dgm:pt>
    <dgm:pt modelId="{D831AA69-5F64-C848-B7F6-7402DF6A6F73}" type="pres">
      <dgm:prSet presAssocID="{7B6082C2-DC90-F54E-B759-A78BEDAFE7DA}" presName="rootText" presStyleLbl="node3" presStyleIdx="3" presStyleCnt="4" custScaleX="101008" custScaleY="109000">
        <dgm:presLayoutVars>
          <dgm:chPref val="3"/>
        </dgm:presLayoutVars>
      </dgm:prSet>
      <dgm:spPr/>
      <dgm:t>
        <a:bodyPr/>
        <a:lstStyle/>
        <a:p>
          <a:endParaRPr lang="en-US"/>
        </a:p>
      </dgm:t>
    </dgm:pt>
    <dgm:pt modelId="{84906B81-E21E-604D-A430-4631EB170152}" type="pres">
      <dgm:prSet presAssocID="{7B6082C2-DC90-F54E-B759-A78BEDAFE7DA}" presName="rootConnector" presStyleLbl="node3" presStyleIdx="3" presStyleCnt="4"/>
      <dgm:spPr/>
      <dgm:t>
        <a:bodyPr/>
        <a:lstStyle/>
        <a:p>
          <a:endParaRPr lang="en-US"/>
        </a:p>
      </dgm:t>
    </dgm:pt>
    <dgm:pt modelId="{7ABCA2B6-FFEE-D64D-86DF-94C0CCEF21EB}" type="pres">
      <dgm:prSet presAssocID="{7B6082C2-DC90-F54E-B759-A78BEDAFE7DA}" presName="hierChild4" presStyleCnt="0"/>
      <dgm:spPr/>
    </dgm:pt>
    <dgm:pt modelId="{8B581CD9-2B35-E948-BDD3-5567D9A23F3D}" type="pres">
      <dgm:prSet presAssocID="{7B6082C2-DC90-F54E-B759-A78BEDAFE7DA}" presName="hierChild5" presStyleCnt="0"/>
      <dgm:spPr/>
    </dgm:pt>
    <dgm:pt modelId="{8FB38E0E-21F0-2D46-8C0D-53FF213686A2}" type="pres">
      <dgm:prSet presAssocID="{087FEBF5-A621-1C43-8F01-3755E4D642DA}" presName="hierChild5" presStyleCnt="0"/>
      <dgm:spPr/>
    </dgm:pt>
    <dgm:pt modelId="{8294C95A-9323-7641-8309-079702B6B659}" type="pres">
      <dgm:prSet presAssocID="{51FD53D9-F715-5F4D-80EE-BDB3A6A94FFA}" presName="hierChild3" presStyleCnt="0"/>
      <dgm:spPr/>
    </dgm:pt>
    <dgm:pt modelId="{60BD47DB-41D9-984C-A05D-8B7746C76ACB}" type="pres">
      <dgm:prSet presAssocID="{DFB496FE-9925-334F-A768-574E810C762F}" presName="Name111" presStyleLbl="parChTrans1D2" presStyleIdx="1" presStyleCnt="2"/>
      <dgm:spPr/>
      <dgm:t>
        <a:bodyPr/>
        <a:lstStyle/>
        <a:p>
          <a:endParaRPr lang="en-US"/>
        </a:p>
      </dgm:t>
    </dgm:pt>
    <dgm:pt modelId="{A6D9E188-688E-0848-A196-12181C0E2F9B}" type="pres">
      <dgm:prSet presAssocID="{626C105C-68B4-6744-BAEA-64BF5E8FDC50}" presName="hierRoot3" presStyleCnt="0">
        <dgm:presLayoutVars>
          <dgm:hierBranch val="init"/>
        </dgm:presLayoutVars>
      </dgm:prSet>
      <dgm:spPr/>
    </dgm:pt>
    <dgm:pt modelId="{8CD042FB-1F36-3E47-8919-B18D583D6555}" type="pres">
      <dgm:prSet presAssocID="{626C105C-68B4-6744-BAEA-64BF5E8FDC50}" presName="rootComposite3" presStyleCnt="0"/>
      <dgm:spPr/>
    </dgm:pt>
    <dgm:pt modelId="{DEC4469F-4E17-D042-BAF8-8479F9634D28}" type="pres">
      <dgm:prSet presAssocID="{626C105C-68B4-6744-BAEA-64BF5E8FDC50}" presName="rootText3" presStyleLbl="asst1" presStyleIdx="0" presStyleCnt="1">
        <dgm:presLayoutVars>
          <dgm:chPref val="3"/>
        </dgm:presLayoutVars>
      </dgm:prSet>
      <dgm:spPr/>
      <dgm:t>
        <a:bodyPr/>
        <a:lstStyle/>
        <a:p>
          <a:endParaRPr lang="en-US"/>
        </a:p>
      </dgm:t>
    </dgm:pt>
    <dgm:pt modelId="{DFAA9C4F-5926-5A42-8FF7-ECE5A6C0FECE}" type="pres">
      <dgm:prSet presAssocID="{626C105C-68B4-6744-BAEA-64BF5E8FDC50}" presName="rootConnector3" presStyleLbl="asst1" presStyleIdx="0" presStyleCnt="1"/>
      <dgm:spPr/>
      <dgm:t>
        <a:bodyPr/>
        <a:lstStyle/>
        <a:p>
          <a:endParaRPr lang="en-US"/>
        </a:p>
      </dgm:t>
    </dgm:pt>
    <dgm:pt modelId="{D1BC9250-F0DA-0144-8775-4441B0387C80}" type="pres">
      <dgm:prSet presAssocID="{626C105C-68B4-6744-BAEA-64BF5E8FDC50}" presName="hierChild6" presStyleCnt="0"/>
      <dgm:spPr/>
    </dgm:pt>
    <dgm:pt modelId="{DAE3FD02-BDBE-2E49-93DA-466F8B35FDCD}" type="pres">
      <dgm:prSet presAssocID="{626C105C-68B4-6744-BAEA-64BF5E8FDC50}" presName="hierChild7" presStyleCnt="0"/>
      <dgm:spPr/>
    </dgm:pt>
  </dgm:ptLst>
  <dgm:cxnLst>
    <dgm:cxn modelId="{3BBE9E98-DB16-D947-BA38-D2FB520D493C}" type="presOf" srcId="{EE79975B-0C34-7643-9387-60989959E89E}" destId="{1FF765C7-1518-074C-B88F-DFBD3FDDE491}" srcOrd="0" destOrd="0" presId="urn:microsoft.com/office/officeart/2005/8/layout/orgChart1"/>
    <dgm:cxn modelId="{E144B9C7-BF20-4B44-BE5D-C06A13F9AF5D}" type="presOf" srcId="{DFB496FE-9925-334F-A768-574E810C762F}" destId="{60BD47DB-41D9-984C-A05D-8B7746C76ACB}" srcOrd="0" destOrd="0" presId="urn:microsoft.com/office/officeart/2005/8/layout/orgChart1"/>
    <dgm:cxn modelId="{43139270-032C-6347-A6E9-623119B9C0FB}" type="presOf" srcId="{7AB1F6EE-BEAE-CC41-B1AD-BB2768B8393D}" destId="{B663612F-F1AA-4A41-96A1-C194EEC8D68D}" srcOrd="1" destOrd="0" presId="urn:microsoft.com/office/officeart/2005/8/layout/orgChart1"/>
    <dgm:cxn modelId="{61B67E92-C391-EF4B-B837-628620995996}" srcId="{644007DC-64C5-9D4D-9C8D-E41A51448D9B}" destId="{51FD53D9-F715-5F4D-80EE-BDB3A6A94FFA}" srcOrd="0" destOrd="0" parTransId="{1B441B8C-46B6-3E4B-837A-6175F0CE55A0}" sibTransId="{AEB9DE54-9E62-DC40-AE66-130DD9483355}"/>
    <dgm:cxn modelId="{5BE14CAA-AEDD-3146-8CF7-5B4C5C95A805}" type="presOf" srcId="{A8D5CD00-92F0-9744-B011-853D581CDD40}" destId="{F34A09FC-1B32-034D-90C4-6E94B9A01551}" srcOrd="0" destOrd="0" presId="urn:microsoft.com/office/officeart/2005/8/layout/orgChart1"/>
    <dgm:cxn modelId="{442FA7C5-0CE6-7A46-9EDA-026DB7BE7151}" type="presOf" srcId="{1A797969-5471-8641-802B-AD73F6313B2A}" destId="{1C13EC09-5D49-2447-A497-E74E5C658C46}" srcOrd="0" destOrd="0" presId="urn:microsoft.com/office/officeart/2005/8/layout/orgChart1"/>
    <dgm:cxn modelId="{2A5ECCEA-B126-5347-B5F8-2DA9DEBB6E53}" srcId="{087FEBF5-A621-1C43-8F01-3755E4D642DA}" destId="{F4CC7BF8-B025-D04B-95F3-3D65612D8F26}" srcOrd="2" destOrd="0" parTransId="{459BA744-C66E-A547-813D-F5C90F448BA6}" sibTransId="{B4EF4E42-D95A-F844-BC2D-272CF0D4CAD0}"/>
    <dgm:cxn modelId="{E227BDEC-0945-0748-8308-16DADBE17B88}" type="presOf" srcId="{51FD53D9-F715-5F4D-80EE-BDB3A6A94FFA}" destId="{7516DAE3-1D65-FD4F-BD9A-AE3247469AF1}" srcOrd="1" destOrd="0" presId="urn:microsoft.com/office/officeart/2005/8/layout/orgChart1"/>
    <dgm:cxn modelId="{312E4EEA-E168-9A43-9B12-6C596C5E0C50}" type="presOf" srcId="{626C105C-68B4-6744-BAEA-64BF5E8FDC50}" destId="{DFAA9C4F-5926-5A42-8FF7-ECE5A6C0FECE}" srcOrd="1" destOrd="0" presId="urn:microsoft.com/office/officeart/2005/8/layout/orgChart1"/>
    <dgm:cxn modelId="{C8BA8FB1-F445-2040-BAF8-229A131D278D}" srcId="{51FD53D9-F715-5F4D-80EE-BDB3A6A94FFA}" destId="{087FEBF5-A621-1C43-8F01-3755E4D642DA}" srcOrd="0" destOrd="0" parTransId="{1A797969-5471-8641-802B-AD73F6313B2A}" sibTransId="{E863CE8C-FC5C-5442-B74A-AC70EF57AC71}"/>
    <dgm:cxn modelId="{60641E3E-5571-C346-9162-3A47552937F5}" type="presOf" srcId="{946B8933-5865-0344-A2AF-6C7E8E4E78FD}" destId="{F8601F5E-D38D-6143-B39F-633EBE12FDD7}" srcOrd="0" destOrd="0" presId="urn:microsoft.com/office/officeart/2005/8/layout/orgChart1"/>
    <dgm:cxn modelId="{73D1837F-951D-DB4B-B87F-6442F1C4B9B9}" type="presOf" srcId="{644007DC-64C5-9D4D-9C8D-E41A51448D9B}" destId="{8A2C146F-31D4-3345-873A-3C09C1684974}" srcOrd="0" destOrd="0" presId="urn:microsoft.com/office/officeart/2005/8/layout/orgChart1"/>
    <dgm:cxn modelId="{F8727BC3-4EFB-DB4F-BA5B-FCF219FF3AE9}" srcId="{087FEBF5-A621-1C43-8F01-3755E4D642DA}" destId="{7B6082C2-DC90-F54E-B759-A78BEDAFE7DA}" srcOrd="3" destOrd="0" parTransId="{EE79975B-0C34-7643-9387-60989959E89E}" sibTransId="{433FF73E-C226-3042-B0D0-A3569596A374}"/>
    <dgm:cxn modelId="{01CD6985-6277-2342-BEF9-8E3AF920A495}" type="presOf" srcId="{F4CC7BF8-B025-D04B-95F3-3D65612D8F26}" destId="{90FAAB92-94AA-7B41-9707-E116EA06B801}" srcOrd="1" destOrd="0" presId="urn:microsoft.com/office/officeart/2005/8/layout/orgChart1"/>
    <dgm:cxn modelId="{1685E713-26CB-B547-833D-74B176FD6157}" type="presOf" srcId="{087FEBF5-A621-1C43-8F01-3755E4D642DA}" destId="{91692342-D7C3-164B-B998-EB8E466A9C3B}" srcOrd="0" destOrd="0" presId="urn:microsoft.com/office/officeart/2005/8/layout/orgChart1"/>
    <dgm:cxn modelId="{3DF4A7F9-AFCB-7C45-B16F-6DE45C941D18}" type="presOf" srcId="{2C844743-28F6-C144-89E7-CCD913CD6031}" destId="{8DEEE1A4-3327-994B-894F-E027F5B34075}" srcOrd="0" destOrd="0" presId="urn:microsoft.com/office/officeart/2005/8/layout/orgChart1"/>
    <dgm:cxn modelId="{25337CCB-99E1-B941-8920-5A1BA1600C7C}" type="presOf" srcId="{F4CC7BF8-B025-D04B-95F3-3D65612D8F26}" destId="{5A020B7D-1084-5D40-8356-A39FCFD703C6}" srcOrd="0" destOrd="0" presId="urn:microsoft.com/office/officeart/2005/8/layout/orgChart1"/>
    <dgm:cxn modelId="{B55990FF-87C9-D84C-B2C8-DD4F23EAAC0C}" type="presOf" srcId="{51FD53D9-F715-5F4D-80EE-BDB3A6A94FFA}" destId="{EE6128E1-83F1-C847-8C63-02DC8035545C}" srcOrd="0" destOrd="0" presId="urn:microsoft.com/office/officeart/2005/8/layout/orgChart1"/>
    <dgm:cxn modelId="{C6425915-B118-4141-B874-F16013312A06}" type="presOf" srcId="{626C105C-68B4-6744-BAEA-64BF5E8FDC50}" destId="{DEC4469F-4E17-D042-BAF8-8479F9634D28}" srcOrd="0" destOrd="0" presId="urn:microsoft.com/office/officeart/2005/8/layout/orgChart1"/>
    <dgm:cxn modelId="{C33C0A92-ED64-7641-AA4F-379020DDA89E}" srcId="{087FEBF5-A621-1C43-8F01-3755E4D642DA}" destId="{946B8933-5865-0344-A2AF-6C7E8E4E78FD}" srcOrd="0" destOrd="0" parTransId="{A8D5CD00-92F0-9744-B011-853D581CDD40}" sibTransId="{13056148-D504-8C45-B3DE-3E862E01F3A9}"/>
    <dgm:cxn modelId="{BC4D1626-B07A-9241-9FF1-4B4C6DABF50E}" type="presOf" srcId="{087FEBF5-A621-1C43-8F01-3755E4D642DA}" destId="{AB51A8EB-E3BD-3F4D-8197-2A4DAB02EE00}" srcOrd="1" destOrd="0" presId="urn:microsoft.com/office/officeart/2005/8/layout/orgChart1"/>
    <dgm:cxn modelId="{09634989-ACA7-7041-8164-7A447EEEAB82}" type="presOf" srcId="{946B8933-5865-0344-A2AF-6C7E8E4E78FD}" destId="{A8E7DC3A-EEE2-DF41-AA9A-41C7DC00F7DE}" srcOrd="1" destOrd="0" presId="urn:microsoft.com/office/officeart/2005/8/layout/orgChart1"/>
    <dgm:cxn modelId="{B8E9E3BD-38B8-304A-AAF4-2793EB23C8F6}" type="presOf" srcId="{7AB1F6EE-BEAE-CC41-B1AD-BB2768B8393D}" destId="{3C53213B-BA31-9146-94C8-B639A297C42E}" srcOrd="0" destOrd="0" presId="urn:microsoft.com/office/officeart/2005/8/layout/orgChart1"/>
    <dgm:cxn modelId="{6DB33F84-7C3B-0042-87C0-3B5033E73D09}" type="presOf" srcId="{7B6082C2-DC90-F54E-B759-A78BEDAFE7DA}" destId="{D831AA69-5F64-C848-B7F6-7402DF6A6F73}" srcOrd="0" destOrd="0" presId="urn:microsoft.com/office/officeart/2005/8/layout/orgChart1"/>
    <dgm:cxn modelId="{259FC6AD-F2AD-314E-AE1B-0A259E260844}" srcId="{51FD53D9-F715-5F4D-80EE-BDB3A6A94FFA}" destId="{626C105C-68B4-6744-BAEA-64BF5E8FDC50}" srcOrd="1" destOrd="0" parTransId="{DFB496FE-9925-334F-A768-574E810C762F}" sibTransId="{65B1C177-FD49-E44C-B794-30EE993DA806}"/>
    <dgm:cxn modelId="{2B12368F-7F1B-EC43-8003-900E25824A98}" type="presOf" srcId="{459BA744-C66E-A547-813D-F5C90F448BA6}" destId="{0E724798-974D-C545-AC6A-37753860885C}" srcOrd="0" destOrd="0" presId="urn:microsoft.com/office/officeart/2005/8/layout/orgChart1"/>
    <dgm:cxn modelId="{418E93A4-FB59-8F44-AE84-3D90FF510A52}" srcId="{087FEBF5-A621-1C43-8F01-3755E4D642DA}" destId="{7AB1F6EE-BEAE-CC41-B1AD-BB2768B8393D}" srcOrd="1" destOrd="0" parTransId="{2C844743-28F6-C144-89E7-CCD913CD6031}" sibTransId="{5C36173B-94AE-2043-8BEB-94B133F201DA}"/>
    <dgm:cxn modelId="{3DAC69E1-30EA-1B4E-AF15-B7E047D6F4FA}" type="presOf" srcId="{7B6082C2-DC90-F54E-B759-A78BEDAFE7DA}" destId="{84906B81-E21E-604D-A430-4631EB170152}" srcOrd="1" destOrd="0" presId="urn:microsoft.com/office/officeart/2005/8/layout/orgChart1"/>
    <dgm:cxn modelId="{A4C5345E-8002-9840-B7F3-CA825F0DD5F8}" type="presParOf" srcId="{8A2C146F-31D4-3345-873A-3C09C1684974}" destId="{6310FC30-FB11-1A4D-B55B-C940F8071A03}" srcOrd="0" destOrd="0" presId="urn:microsoft.com/office/officeart/2005/8/layout/orgChart1"/>
    <dgm:cxn modelId="{1B457FAC-2E11-674B-8112-C93D1E903786}" type="presParOf" srcId="{6310FC30-FB11-1A4D-B55B-C940F8071A03}" destId="{EEAFB66C-3DEF-7548-9EC7-DBFE8629A4FA}" srcOrd="0" destOrd="0" presId="urn:microsoft.com/office/officeart/2005/8/layout/orgChart1"/>
    <dgm:cxn modelId="{C392170A-B0AB-6345-8801-75487F55D906}" type="presParOf" srcId="{EEAFB66C-3DEF-7548-9EC7-DBFE8629A4FA}" destId="{EE6128E1-83F1-C847-8C63-02DC8035545C}" srcOrd="0" destOrd="0" presId="urn:microsoft.com/office/officeart/2005/8/layout/orgChart1"/>
    <dgm:cxn modelId="{C3D4BD97-8592-2640-A1F8-978548801DE4}" type="presParOf" srcId="{EEAFB66C-3DEF-7548-9EC7-DBFE8629A4FA}" destId="{7516DAE3-1D65-FD4F-BD9A-AE3247469AF1}" srcOrd="1" destOrd="0" presId="urn:microsoft.com/office/officeart/2005/8/layout/orgChart1"/>
    <dgm:cxn modelId="{4005945B-2090-E34E-B658-8CF08B4A1D73}" type="presParOf" srcId="{6310FC30-FB11-1A4D-B55B-C940F8071A03}" destId="{35781132-164C-1D4F-A663-980BD26BABE2}" srcOrd="1" destOrd="0" presId="urn:microsoft.com/office/officeart/2005/8/layout/orgChart1"/>
    <dgm:cxn modelId="{57DC365F-A6AE-7043-BEB8-1BB435D23B41}" type="presParOf" srcId="{35781132-164C-1D4F-A663-980BD26BABE2}" destId="{1C13EC09-5D49-2447-A497-E74E5C658C46}" srcOrd="0" destOrd="0" presId="urn:microsoft.com/office/officeart/2005/8/layout/orgChart1"/>
    <dgm:cxn modelId="{76729022-7FB7-9748-9454-1B6B85C7F8F5}" type="presParOf" srcId="{35781132-164C-1D4F-A663-980BD26BABE2}" destId="{61A5750D-A011-A641-9A15-14185D710632}" srcOrd="1" destOrd="0" presId="urn:microsoft.com/office/officeart/2005/8/layout/orgChart1"/>
    <dgm:cxn modelId="{903A3B05-076E-924F-986A-FF276277E9B0}" type="presParOf" srcId="{61A5750D-A011-A641-9A15-14185D710632}" destId="{EA5C7277-BC1B-1849-AF81-5A8AEC2D80D7}" srcOrd="0" destOrd="0" presId="urn:microsoft.com/office/officeart/2005/8/layout/orgChart1"/>
    <dgm:cxn modelId="{072D1774-78F6-FC4B-AEB6-BF29078F6BFE}" type="presParOf" srcId="{EA5C7277-BC1B-1849-AF81-5A8AEC2D80D7}" destId="{91692342-D7C3-164B-B998-EB8E466A9C3B}" srcOrd="0" destOrd="0" presId="urn:microsoft.com/office/officeart/2005/8/layout/orgChart1"/>
    <dgm:cxn modelId="{B94947B2-AD2F-A848-B449-699CB6A8BA64}" type="presParOf" srcId="{EA5C7277-BC1B-1849-AF81-5A8AEC2D80D7}" destId="{AB51A8EB-E3BD-3F4D-8197-2A4DAB02EE00}" srcOrd="1" destOrd="0" presId="urn:microsoft.com/office/officeart/2005/8/layout/orgChart1"/>
    <dgm:cxn modelId="{F894BE46-3276-D640-AC87-0FE0BC30F283}" type="presParOf" srcId="{61A5750D-A011-A641-9A15-14185D710632}" destId="{724EA6D3-B329-C74E-986C-B8CC6F93AB2C}" srcOrd="1" destOrd="0" presId="urn:microsoft.com/office/officeart/2005/8/layout/orgChart1"/>
    <dgm:cxn modelId="{7FB49686-05A2-7642-84DD-9BE0C3BF20E4}" type="presParOf" srcId="{724EA6D3-B329-C74E-986C-B8CC6F93AB2C}" destId="{F34A09FC-1B32-034D-90C4-6E94B9A01551}" srcOrd="0" destOrd="0" presId="urn:microsoft.com/office/officeart/2005/8/layout/orgChart1"/>
    <dgm:cxn modelId="{1ADF5598-94AB-3647-9157-F9D9D446BA37}" type="presParOf" srcId="{724EA6D3-B329-C74E-986C-B8CC6F93AB2C}" destId="{3DA9789A-5541-7440-9F1F-7061954CC166}" srcOrd="1" destOrd="0" presId="urn:microsoft.com/office/officeart/2005/8/layout/orgChart1"/>
    <dgm:cxn modelId="{943E4ECF-7973-404A-9CC0-6E352A8FEC9B}" type="presParOf" srcId="{3DA9789A-5541-7440-9F1F-7061954CC166}" destId="{C74135BD-51A1-3A49-A6E2-1D5B40B520AF}" srcOrd="0" destOrd="0" presId="urn:microsoft.com/office/officeart/2005/8/layout/orgChart1"/>
    <dgm:cxn modelId="{0E9909F0-3868-C84B-898C-2EE29AB806FB}" type="presParOf" srcId="{C74135BD-51A1-3A49-A6E2-1D5B40B520AF}" destId="{F8601F5E-D38D-6143-B39F-633EBE12FDD7}" srcOrd="0" destOrd="0" presId="urn:microsoft.com/office/officeart/2005/8/layout/orgChart1"/>
    <dgm:cxn modelId="{C611E6BE-245C-7942-82D2-99D2D9141230}" type="presParOf" srcId="{C74135BD-51A1-3A49-A6E2-1D5B40B520AF}" destId="{A8E7DC3A-EEE2-DF41-AA9A-41C7DC00F7DE}" srcOrd="1" destOrd="0" presId="urn:microsoft.com/office/officeart/2005/8/layout/orgChart1"/>
    <dgm:cxn modelId="{08E5DD8B-62DB-354C-A4DD-78E0E1148BBA}" type="presParOf" srcId="{3DA9789A-5541-7440-9F1F-7061954CC166}" destId="{8E93983D-D9F5-E14D-AD45-5DD7AEFD82BF}" srcOrd="1" destOrd="0" presId="urn:microsoft.com/office/officeart/2005/8/layout/orgChart1"/>
    <dgm:cxn modelId="{979397A4-68F1-2D4E-A582-D97ED09CFE62}" type="presParOf" srcId="{3DA9789A-5541-7440-9F1F-7061954CC166}" destId="{095883E7-8269-3446-971D-C9221B0053CB}" srcOrd="2" destOrd="0" presId="urn:microsoft.com/office/officeart/2005/8/layout/orgChart1"/>
    <dgm:cxn modelId="{992C5F16-E13C-4A49-98F9-AD25AF7957B5}" type="presParOf" srcId="{724EA6D3-B329-C74E-986C-B8CC6F93AB2C}" destId="{8DEEE1A4-3327-994B-894F-E027F5B34075}" srcOrd="2" destOrd="0" presId="urn:microsoft.com/office/officeart/2005/8/layout/orgChart1"/>
    <dgm:cxn modelId="{528D536B-6758-D74C-918B-0673B277617E}" type="presParOf" srcId="{724EA6D3-B329-C74E-986C-B8CC6F93AB2C}" destId="{BE651B19-4EB1-9D40-9961-D30DCC532088}" srcOrd="3" destOrd="0" presId="urn:microsoft.com/office/officeart/2005/8/layout/orgChart1"/>
    <dgm:cxn modelId="{18533BF1-C097-0741-B9DD-FA5BF0FA5008}" type="presParOf" srcId="{BE651B19-4EB1-9D40-9961-D30DCC532088}" destId="{1C743A96-1A8D-4041-BC70-1A0354893BFE}" srcOrd="0" destOrd="0" presId="urn:microsoft.com/office/officeart/2005/8/layout/orgChart1"/>
    <dgm:cxn modelId="{088FA281-5CEB-B64B-9455-4BF86BEDFAC6}" type="presParOf" srcId="{1C743A96-1A8D-4041-BC70-1A0354893BFE}" destId="{3C53213B-BA31-9146-94C8-B639A297C42E}" srcOrd="0" destOrd="0" presId="urn:microsoft.com/office/officeart/2005/8/layout/orgChart1"/>
    <dgm:cxn modelId="{B88D1F60-F194-1D43-BF28-03471EF8770E}" type="presParOf" srcId="{1C743A96-1A8D-4041-BC70-1A0354893BFE}" destId="{B663612F-F1AA-4A41-96A1-C194EEC8D68D}" srcOrd="1" destOrd="0" presId="urn:microsoft.com/office/officeart/2005/8/layout/orgChart1"/>
    <dgm:cxn modelId="{3DC62351-AE1B-EB46-BAEA-5E09AFD46BFA}" type="presParOf" srcId="{BE651B19-4EB1-9D40-9961-D30DCC532088}" destId="{D140CC96-ADE6-8F42-A248-8E4408D0D5C6}" srcOrd="1" destOrd="0" presId="urn:microsoft.com/office/officeart/2005/8/layout/orgChart1"/>
    <dgm:cxn modelId="{0F1690BA-0445-9042-A4D9-793364E0D46A}" type="presParOf" srcId="{BE651B19-4EB1-9D40-9961-D30DCC532088}" destId="{50B40256-EDF8-6D44-983C-A5282452CA7B}" srcOrd="2" destOrd="0" presId="urn:microsoft.com/office/officeart/2005/8/layout/orgChart1"/>
    <dgm:cxn modelId="{2350E8DE-FFEE-C940-90D0-4A3178F26700}" type="presParOf" srcId="{724EA6D3-B329-C74E-986C-B8CC6F93AB2C}" destId="{0E724798-974D-C545-AC6A-37753860885C}" srcOrd="4" destOrd="0" presId="urn:microsoft.com/office/officeart/2005/8/layout/orgChart1"/>
    <dgm:cxn modelId="{860DA122-41DB-664D-B794-0F5B94B2F1B0}" type="presParOf" srcId="{724EA6D3-B329-C74E-986C-B8CC6F93AB2C}" destId="{A51F768C-D138-7547-BFCB-87FDD6F491B8}" srcOrd="5" destOrd="0" presId="urn:microsoft.com/office/officeart/2005/8/layout/orgChart1"/>
    <dgm:cxn modelId="{E7608A31-82F7-5D43-8B08-3D538EC5B32B}" type="presParOf" srcId="{A51F768C-D138-7547-BFCB-87FDD6F491B8}" destId="{0CF017D1-B83B-5A43-BB9E-9EDA6EF1F834}" srcOrd="0" destOrd="0" presId="urn:microsoft.com/office/officeart/2005/8/layout/orgChart1"/>
    <dgm:cxn modelId="{EAEF51F6-594B-0841-A4AC-107FDB213AFC}" type="presParOf" srcId="{0CF017D1-B83B-5A43-BB9E-9EDA6EF1F834}" destId="{5A020B7D-1084-5D40-8356-A39FCFD703C6}" srcOrd="0" destOrd="0" presId="urn:microsoft.com/office/officeart/2005/8/layout/orgChart1"/>
    <dgm:cxn modelId="{CA89410B-9980-DE46-A738-417307EDC428}" type="presParOf" srcId="{0CF017D1-B83B-5A43-BB9E-9EDA6EF1F834}" destId="{90FAAB92-94AA-7B41-9707-E116EA06B801}" srcOrd="1" destOrd="0" presId="urn:microsoft.com/office/officeart/2005/8/layout/orgChart1"/>
    <dgm:cxn modelId="{16E47B57-4A5C-7C47-9AFD-1B88B2668EEA}" type="presParOf" srcId="{A51F768C-D138-7547-BFCB-87FDD6F491B8}" destId="{185C9438-DE7C-4E47-8EAC-E90B43E6B893}" srcOrd="1" destOrd="0" presId="urn:microsoft.com/office/officeart/2005/8/layout/orgChart1"/>
    <dgm:cxn modelId="{59793F39-BF47-364C-A182-2F5DB7701FFA}" type="presParOf" srcId="{A51F768C-D138-7547-BFCB-87FDD6F491B8}" destId="{3F31002F-044B-004C-A4EA-C3DF6D9C625F}" srcOrd="2" destOrd="0" presId="urn:microsoft.com/office/officeart/2005/8/layout/orgChart1"/>
    <dgm:cxn modelId="{CBD5A677-3390-7F47-BF1A-93E813313427}" type="presParOf" srcId="{724EA6D3-B329-C74E-986C-B8CC6F93AB2C}" destId="{1FF765C7-1518-074C-B88F-DFBD3FDDE491}" srcOrd="6" destOrd="0" presId="urn:microsoft.com/office/officeart/2005/8/layout/orgChart1"/>
    <dgm:cxn modelId="{89E41A31-B9B4-AC4F-BC72-46816B0C5D7E}" type="presParOf" srcId="{724EA6D3-B329-C74E-986C-B8CC6F93AB2C}" destId="{26992440-9D5D-6141-9545-570019DACD74}" srcOrd="7" destOrd="0" presId="urn:microsoft.com/office/officeart/2005/8/layout/orgChart1"/>
    <dgm:cxn modelId="{49047592-7D37-A243-84E8-69BA3556FD29}" type="presParOf" srcId="{26992440-9D5D-6141-9545-570019DACD74}" destId="{4E1315B9-FED1-8843-AF96-DBFF4FF0F726}" srcOrd="0" destOrd="0" presId="urn:microsoft.com/office/officeart/2005/8/layout/orgChart1"/>
    <dgm:cxn modelId="{8D6EBA80-90A5-5448-B031-BCB7C4B25A96}" type="presParOf" srcId="{4E1315B9-FED1-8843-AF96-DBFF4FF0F726}" destId="{D831AA69-5F64-C848-B7F6-7402DF6A6F73}" srcOrd="0" destOrd="0" presId="urn:microsoft.com/office/officeart/2005/8/layout/orgChart1"/>
    <dgm:cxn modelId="{77FE368A-3589-BD4D-803A-7C3AC7696B53}" type="presParOf" srcId="{4E1315B9-FED1-8843-AF96-DBFF4FF0F726}" destId="{84906B81-E21E-604D-A430-4631EB170152}" srcOrd="1" destOrd="0" presId="urn:microsoft.com/office/officeart/2005/8/layout/orgChart1"/>
    <dgm:cxn modelId="{49F0122F-0FF6-F248-B37E-4D2BFD979B26}" type="presParOf" srcId="{26992440-9D5D-6141-9545-570019DACD74}" destId="{7ABCA2B6-FFEE-D64D-86DF-94C0CCEF21EB}" srcOrd="1" destOrd="0" presId="urn:microsoft.com/office/officeart/2005/8/layout/orgChart1"/>
    <dgm:cxn modelId="{A259E84D-C7B5-7347-A3C6-60EA30C34DC1}" type="presParOf" srcId="{26992440-9D5D-6141-9545-570019DACD74}" destId="{8B581CD9-2B35-E948-BDD3-5567D9A23F3D}" srcOrd="2" destOrd="0" presId="urn:microsoft.com/office/officeart/2005/8/layout/orgChart1"/>
    <dgm:cxn modelId="{B640DABD-D7E1-D949-8F30-5C4494AE1209}" type="presParOf" srcId="{61A5750D-A011-A641-9A15-14185D710632}" destId="{8FB38E0E-21F0-2D46-8C0D-53FF213686A2}" srcOrd="2" destOrd="0" presId="urn:microsoft.com/office/officeart/2005/8/layout/orgChart1"/>
    <dgm:cxn modelId="{5B9BD35D-4824-9D4E-8A81-052F6B254AFB}" type="presParOf" srcId="{6310FC30-FB11-1A4D-B55B-C940F8071A03}" destId="{8294C95A-9323-7641-8309-079702B6B659}" srcOrd="2" destOrd="0" presId="urn:microsoft.com/office/officeart/2005/8/layout/orgChart1"/>
    <dgm:cxn modelId="{2FF34122-C017-6749-8EDE-D7A582CF2E53}" type="presParOf" srcId="{8294C95A-9323-7641-8309-079702B6B659}" destId="{60BD47DB-41D9-984C-A05D-8B7746C76ACB}" srcOrd="0" destOrd="0" presId="urn:microsoft.com/office/officeart/2005/8/layout/orgChart1"/>
    <dgm:cxn modelId="{522F8FAE-B10B-8641-ADB9-52912523C3DB}" type="presParOf" srcId="{8294C95A-9323-7641-8309-079702B6B659}" destId="{A6D9E188-688E-0848-A196-12181C0E2F9B}" srcOrd="1" destOrd="0" presId="urn:microsoft.com/office/officeart/2005/8/layout/orgChart1"/>
    <dgm:cxn modelId="{A4BE2D46-2AE0-BF47-AF18-D028CC77BC04}" type="presParOf" srcId="{A6D9E188-688E-0848-A196-12181C0E2F9B}" destId="{8CD042FB-1F36-3E47-8919-B18D583D6555}" srcOrd="0" destOrd="0" presId="urn:microsoft.com/office/officeart/2005/8/layout/orgChart1"/>
    <dgm:cxn modelId="{39969EB6-EA28-FB4F-AB4C-CEF76B4B698C}" type="presParOf" srcId="{8CD042FB-1F36-3E47-8919-B18D583D6555}" destId="{DEC4469F-4E17-D042-BAF8-8479F9634D28}" srcOrd="0" destOrd="0" presId="urn:microsoft.com/office/officeart/2005/8/layout/orgChart1"/>
    <dgm:cxn modelId="{0795419F-FAC0-CE47-8BA2-16CC97663964}" type="presParOf" srcId="{8CD042FB-1F36-3E47-8919-B18D583D6555}" destId="{DFAA9C4F-5926-5A42-8FF7-ECE5A6C0FECE}" srcOrd="1" destOrd="0" presId="urn:microsoft.com/office/officeart/2005/8/layout/orgChart1"/>
    <dgm:cxn modelId="{47DCF94F-2E2B-2144-BE06-E4220FE57059}" type="presParOf" srcId="{A6D9E188-688E-0848-A196-12181C0E2F9B}" destId="{D1BC9250-F0DA-0144-8775-4441B0387C80}" srcOrd="1" destOrd="0" presId="urn:microsoft.com/office/officeart/2005/8/layout/orgChart1"/>
    <dgm:cxn modelId="{6E708CEA-5F7C-484D-83A9-EE6F8E9E0EF2}" type="presParOf" srcId="{A6D9E188-688E-0848-A196-12181C0E2F9B}" destId="{DAE3FD02-BDBE-2E49-93DA-466F8B35FDC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CFAC83-D306-534B-BB0A-9AFEB1DC3393}"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822BB74D-C5B3-AD48-976D-3ABF8FA9CFE9}">
      <dgm:prSet phldrT="[Text]"/>
      <dgm:spPr>
        <a:solidFill>
          <a:srgbClr val="A2DD43"/>
        </a:solidFill>
        <a:ln w="19050" cmpd="sng">
          <a:noFill/>
        </a:ln>
      </dgm:spPr>
      <dgm:t>
        <a:bodyPr/>
        <a:lstStyle/>
        <a:p>
          <a:r>
            <a:rPr lang="en-US" dirty="0" smtClean="0"/>
            <a:t>Relevant Plan Infrastructure Evidence</a:t>
          </a:r>
          <a:endParaRPr lang="en-US" dirty="0"/>
        </a:p>
      </dgm:t>
    </dgm:pt>
    <dgm:pt modelId="{27727C07-F933-5B4D-BF83-3186AD1687B0}" type="parTrans" cxnId="{8C397479-83B0-714F-94EC-DE31E0DA9D4E}">
      <dgm:prSet/>
      <dgm:spPr/>
      <dgm:t>
        <a:bodyPr/>
        <a:lstStyle/>
        <a:p>
          <a:endParaRPr lang="en-US"/>
        </a:p>
      </dgm:t>
    </dgm:pt>
    <dgm:pt modelId="{368B3662-D501-8941-BCD7-57208F6AAFB8}" type="sibTrans" cxnId="{8C397479-83B0-714F-94EC-DE31E0DA9D4E}">
      <dgm:prSet/>
      <dgm:spPr/>
      <dgm:t>
        <a:bodyPr/>
        <a:lstStyle/>
        <a:p>
          <a:endParaRPr lang="en-US"/>
        </a:p>
      </dgm:t>
    </dgm:pt>
    <dgm:pt modelId="{F910612D-9EA8-B142-AB4B-E7F523FAFBBC}">
      <dgm:prSet phldrT="[Text]"/>
      <dgm:spPr>
        <a:solidFill>
          <a:srgbClr val="A2DD43"/>
        </a:solidFill>
        <a:ln w="19050" cmpd="sng">
          <a:noFill/>
        </a:ln>
      </dgm:spPr>
      <dgm:t>
        <a:bodyPr/>
        <a:lstStyle/>
        <a:p>
          <a:r>
            <a:rPr lang="en-US" dirty="0" smtClean="0"/>
            <a:t>CIL Infrastructure Evidence   </a:t>
          </a:r>
          <a:endParaRPr lang="en-US" dirty="0"/>
        </a:p>
      </dgm:t>
    </dgm:pt>
    <dgm:pt modelId="{5C93143C-9590-D24D-BF3D-9C0A3A844EDE}" type="parTrans" cxnId="{124056AE-3001-B049-BD51-B6EC3FDC8FAE}">
      <dgm:prSet/>
      <dgm:spPr>
        <a:ln w="38100">
          <a:solidFill>
            <a:srgbClr val="FF8000"/>
          </a:solidFill>
          <a:tailEnd type="triangle"/>
        </a:ln>
      </dgm:spPr>
      <dgm:t>
        <a:bodyPr/>
        <a:lstStyle/>
        <a:p>
          <a:endParaRPr lang="en-US"/>
        </a:p>
      </dgm:t>
    </dgm:pt>
    <dgm:pt modelId="{FE84FEC6-5FBF-D749-800E-9563D288555F}" type="sibTrans" cxnId="{124056AE-3001-B049-BD51-B6EC3FDC8FAE}">
      <dgm:prSet/>
      <dgm:spPr/>
      <dgm:t>
        <a:bodyPr/>
        <a:lstStyle/>
        <a:p>
          <a:endParaRPr lang="en-US"/>
        </a:p>
      </dgm:t>
    </dgm:pt>
    <dgm:pt modelId="{E8314A46-A707-4C48-A13D-FE002C157D6B}">
      <dgm:prSet/>
      <dgm:spPr>
        <a:solidFill>
          <a:srgbClr val="A2DD43"/>
        </a:solidFill>
        <a:ln w="19050" cmpd="sng">
          <a:noFill/>
        </a:ln>
      </dgm:spPr>
      <dgm:t>
        <a:bodyPr/>
        <a:lstStyle/>
        <a:p>
          <a:r>
            <a:rPr lang="en-US" dirty="0" smtClean="0"/>
            <a:t>Regulation 123 List</a:t>
          </a:r>
          <a:endParaRPr lang="en-US" dirty="0"/>
        </a:p>
      </dgm:t>
    </dgm:pt>
    <dgm:pt modelId="{F2AB818B-5347-CE48-A757-B42F03B534F9}" type="parTrans" cxnId="{75E1A12F-B4F2-4E41-9E2F-2C1068D5AF78}">
      <dgm:prSet/>
      <dgm:spPr>
        <a:ln w="38100">
          <a:solidFill>
            <a:srgbClr val="FF8000"/>
          </a:solidFill>
          <a:tailEnd type="triangle"/>
        </a:ln>
      </dgm:spPr>
      <dgm:t>
        <a:bodyPr/>
        <a:lstStyle/>
        <a:p>
          <a:endParaRPr lang="en-US"/>
        </a:p>
      </dgm:t>
    </dgm:pt>
    <dgm:pt modelId="{FC668A6F-D488-074F-A132-513A22B60046}" type="sibTrans" cxnId="{75E1A12F-B4F2-4E41-9E2F-2C1068D5AF78}">
      <dgm:prSet/>
      <dgm:spPr/>
      <dgm:t>
        <a:bodyPr/>
        <a:lstStyle/>
        <a:p>
          <a:endParaRPr lang="en-US"/>
        </a:p>
      </dgm:t>
    </dgm:pt>
    <dgm:pt modelId="{557C3F0A-08FA-1340-A890-49D570A6491D}" type="asst">
      <dgm:prSet/>
      <dgm:spPr>
        <a:solidFill>
          <a:srgbClr val="A2DD43"/>
        </a:solidFill>
        <a:ln w="19050" cmpd="sng">
          <a:noFill/>
        </a:ln>
      </dgm:spPr>
      <dgm:t>
        <a:bodyPr/>
        <a:lstStyle/>
        <a:p>
          <a:r>
            <a:rPr lang="en-US" dirty="0" smtClean="0"/>
            <a:t>Funding Gap</a:t>
          </a:r>
          <a:endParaRPr lang="en-US" dirty="0"/>
        </a:p>
      </dgm:t>
    </dgm:pt>
    <dgm:pt modelId="{313C1A76-ADDA-4940-9B14-4554A5F7F4B6}" type="parTrans" cxnId="{F8788945-9DF6-3B47-BC92-7079D3246442}">
      <dgm:prSet/>
      <dgm:spPr>
        <a:ln>
          <a:solidFill>
            <a:srgbClr val="EFCC0E"/>
          </a:solidFill>
        </a:ln>
      </dgm:spPr>
      <dgm:t>
        <a:bodyPr/>
        <a:lstStyle/>
        <a:p>
          <a:endParaRPr lang="en-US"/>
        </a:p>
      </dgm:t>
    </dgm:pt>
    <dgm:pt modelId="{032EF8AA-F97C-3C4E-8B94-A8DA0245E883}" type="sibTrans" cxnId="{F8788945-9DF6-3B47-BC92-7079D3246442}">
      <dgm:prSet/>
      <dgm:spPr/>
      <dgm:t>
        <a:bodyPr/>
        <a:lstStyle/>
        <a:p>
          <a:endParaRPr lang="en-US"/>
        </a:p>
      </dgm:t>
    </dgm:pt>
    <dgm:pt modelId="{0B1082AA-97C8-0947-849A-D923F3DCF7B4}" type="asst">
      <dgm:prSet/>
      <dgm:spPr>
        <a:solidFill>
          <a:srgbClr val="A2DD43"/>
        </a:solidFill>
        <a:ln w="19050" cmpd="sng">
          <a:noFill/>
        </a:ln>
      </dgm:spPr>
      <dgm:t>
        <a:bodyPr/>
        <a:lstStyle/>
        <a:p>
          <a:r>
            <a:rPr lang="en-US" dirty="0" smtClean="0"/>
            <a:t>Project List</a:t>
          </a:r>
          <a:endParaRPr lang="en-US" dirty="0"/>
        </a:p>
      </dgm:t>
    </dgm:pt>
    <dgm:pt modelId="{54E5A11A-0001-0341-95C1-E886EC2F4201}" type="parTrans" cxnId="{1A95DE84-3EDB-354A-8A45-043D1C34657D}">
      <dgm:prSet/>
      <dgm:spPr>
        <a:ln>
          <a:solidFill>
            <a:srgbClr val="EFCC0E"/>
          </a:solidFill>
        </a:ln>
      </dgm:spPr>
      <dgm:t>
        <a:bodyPr/>
        <a:lstStyle/>
        <a:p>
          <a:endParaRPr lang="en-US"/>
        </a:p>
      </dgm:t>
    </dgm:pt>
    <dgm:pt modelId="{DCEA1393-60E7-604C-9520-39FBEF16E4D7}" type="sibTrans" cxnId="{1A95DE84-3EDB-354A-8A45-043D1C34657D}">
      <dgm:prSet/>
      <dgm:spPr/>
      <dgm:t>
        <a:bodyPr/>
        <a:lstStyle/>
        <a:p>
          <a:endParaRPr lang="en-US"/>
        </a:p>
      </dgm:t>
    </dgm:pt>
    <dgm:pt modelId="{12B7F6AA-B23D-1C42-9D1F-B60898C88B74}" type="pres">
      <dgm:prSet presAssocID="{B3CFAC83-D306-534B-BB0A-9AFEB1DC3393}" presName="hierChild1" presStyleCnt="0">
        <dgm:presLayoutVars>
          <dgm:orgChart val="1"/>
          <dgm:chPref val="1"/>
          <dgm:dir/>
          <dgm:animOne val="branch"/>
          <dgm:animLvl val="lvl"/>
          <dgm:resizeHandles/>
        </dgm:presLayoutVars>
      </dgm:prSet>
      <dgm:spPr/>
      <dgm:t>
        <a:bodyPr/>
        <a:lstStyle/>
        <a:p>
          <a:endParaRPr lang="en-US"/>
        </a:p>
      </dgm:t>
    </dgm:pt>
    <dgm:pt modelId="{6C692A3C-47F6-8247-84F1-ADDDF59A2978}" type="pres">
      <dgm:prSet presAssocID="{822BB74D-C5B3-AD48-976D-3ABF8FA9CFE9}" presName="hierRoot1" presStyleCnt="0">
        <dgm:presLayoutVars>
          <dgm:hierBranch val="init"/>
        </dgm:presLayoutVars>
      </dgm:prSet>
      <dgm:spPr/>
    </dgm:pt>
    <dgm:pt modelId="{582DA4BC-E1BA-1449-8962-378FC1C15DBF}" type="pres">
      <dgm:prSet presAssocID="{822BB74D-C5B3-AD48-976D-3ABF8FA9CFE9}" presName="rootComposite1" presStyleCnt="0"/>
      <dgm:spPr/>
    </dgm:pt>
    <dgm:pt modelId="{88139331-3E53-534F-B638-6D13F93E95B8}" type="pres">
      <dgm:prSet presAssocID="{822BB74D-C5B3-AD48-976D-3ABF8FA9CFE9}" presName="rootText1" presStyleLbl="node0" presStyleIdx="0" presStyleCnt="1">
        <dgm:presLayoutVars>
          <dgm:chPref val="3"/>
        </dgm:presLayoutVars>
      </dgm:prSet>
      <dgm:spPr/>
      <dgm:t>
        <a:bodyPr/>
        <a:lstStyle/>
        <a:p>
          <a:endParaRPr lang="en-US"/>
        </a:p>
      </dgm:t>
    </dgm:pt>
    <dgm:pt modelId="{50473448-F394-F840-A9A3-28BBD1453568}" type="pres">
      <dgm:prSet presAssocID="{822BB74D-C5B3-AD48-976D-3ABF8FA9CFE9}" presName="rootConnector1" presStyleLbl="node1" presStyleIdx="0" presStyleCnt="0"/>
      <dgm:spPr/>
      <dgm:t>
        <a:bodyPr/>
        <a:lstStyle/>
        <a:p>
          <a:endParaRPr lang="en-US"/>
        </a:p>
      </dgm:t>
    </dgm:pt>
    <dgm:pt modelId="{E3B6C2F4-553B-2B4C-AAB0-A3AA2638F3CD}" type="pres">
      <dgm:prSet presAssocID="{822BB74D-C5B3-AD48-976D-3ABF8FA9CFE9}" presName="hierChild2" presStyleCnt="0"/>
      <dgm:spPr/>
    </dgm:pt>
    <dgm:pt modelId="{43BE26C3-0101-F140-A3F6-70A4F384A29E}" type="pres">
      <dgm:prSet presAssocID="{5C93143C-9590-D24D-BF3D-9C0A3A844EDE}" presName="Name37" presStyleLbl="parChTrans1D2" presStyleIdx="0" presStyleCnt="1"/>
      <dgm:spPr/>
      <dgm:t>
        <a:bodyPr/>
        <a:lstStyle/>
        <a:p>
          <a:endParaRPr lang="en-US"/>
        </a:p>
      </dgm:t>
    </dgm:pt>
    <dgm:pt modelId="{CCEE89E7-B2F5-E14B-9213-3CC7A3A8A482}" type="pres">
      <dgm:prSet presAssocID="{F910612D-9EA8-B142-AB4B-E7F523FAFBBC}" presName="hierRoot2" presStyleCnt="0">
        <dgm:presLayoutVars>
          <dgm:hierBranch/>
        </dgm:presLayoutVars>
      </dgm:prSet>
      <dgm:spPr/>
    </dgm:pt>
    <dgm:pt modelId="{BC094110-CFC6-D143-89A1-C07D5863FD9C}" type="pres">
      <dgm:prSet presAssocID="{F910612D-9EA8-B142-AB4B-E7F523FAFBBC}" presName="rootComposite" presStyleCnt="0"/>
      <dgm:spPr/>
    </dgm:pt>
    <dgm:pt modelId="{2AD1164E-E6D4-9641-9703-87E976B87157}" type="pres">
      <dgm:prSet presAssocID="{F910612D-9EA8-B142-AB4B-E7F523FAFBBC}" presName="rootText" presStyleLbl="node2" presStyleIdx="0" presStyleCnt="1">
        <dgm:presLayoutVars>
          <dgm:chPref val="3"/>
        </dgm:presLayoutVars>
      </dgm:prSet>
      <dgm:spPr/>
      <dgm:t>
        <a:bodyPr/>
        <a:lstStyle/>
        <a:p>
          <a:endParaRPr lang="en-US"/>
        </a:p>
      </dgm:t>
    </dgm:pt>
    <dgm:pt modelId="{0D15EACF-8CBC-A845-9CE9-EA470FFDDFA9}" type="pres">
      <dgm:prSet presAssocID="{F910612D-9EA8-B142-AB4B-E7F523FAFBBC}" presName="rootConnector" presStyleLbl="node2" presStyleIdx="0" presStyleCnt="1"/>
      <dgm:spPr/>
      <dgm:t>
        <a:bodyPr/>
        <a:lstStyle/>
        <a:p>
          <a:endParaRPr lang="en-US"/>
        </a:p>
      </dgm:t>
    </dgm:pt>
    <dgm:pt modelId="{6A82D583-4F2F-3144-8221-E523D3353A7B}" type="pres">
      <dgm:prSet presAssocID="{F910612D-9EA8-B142-AB4B-E7F523FAFBBC}" presName="hierChild4" presStyleCnt="0"/>
      <dgm:spPr/>
    </dgm:pt>
    <dgm:pt modelId="{1861A32C-F602-9246-B5E5-BE1C01981273}" type="pres">
      <dgm:prSet presAssocID="{F2AB818B-5347-CE48-A757-B42F03B534F9}" presName="Name35" presStyleLbl="parChTrans1D3" presStyleIdx="0" presStyleCnt="3"/>
      <dgm:spPr/>
      <dgm:t>
        <a:bodyPr/>
        <a:lstStyle/>
        <a:p>
          <a:endParaRPr lang="en-US"/>
        </a:p>
      </dgm:t>
    </dgm:pt>
    <dgm:pt modelId="{7CC6C6A7-708C-384B-872E-33ABD36D158D}" type="pres">
      <dgm:prSet presAssocID="{E8314A46-A707-4C48-A13D-FE002C157D6B}" presName="hierRoot2" presStyleCnt="0">
        <dgm:presLayoutVars>
          <dgm:hierBranch val="init"/>
        </dgm:presLayoutVars>
      </dgm:prSet>
      <dgm:spPr/>
    </dgm:pt>
    <dgm:pt modelId="{4572DAF1-AF90-2C47-B704-A76D721DB9ED}" type="pres">
      <dgm:prSet presAssocID="{E8314A46-A707-4C48-A13D-FE002C157D6B}" presName="rootComposite" presStyleCnt="0"/>
      <dgm:spPr/>
    </dgm:pt>
    <dgm:pt modelId="{D2B35D8D-112C-5647-A0EF-51ED23B64243}" type="pres">
      <dgm:prSet presAssocID="{E8314A46-A707-4C48-A13D-FE002C157D6B}" presName="rootText" presStyleLbl="node3" presStyleIdx="0" presStyleCnt="1">
        <dgm:presLayoutVars>
          <dgm:chPref val="3"/>
        </dgm:presLayoutVars>
      </dgm:prSet>
      <dgm:spPr/>
      <dgm:t>
        <a:bodyPr/>
        <a:lstStyle/>
        <a:p>
          <a:endParaRPr lang="en-US"/>
        </a:p>
      </dgm:t>
    </dgm:pt>
    <dgm:pt modelId="{9201CBDE-50BA-A54E-B030-4F7F39F2F51F}" type="pres">
      <dgm:prSet presAssocID="{E8314A46-A707-4C48-A13D-FE002C157D6B}" presName="rootConnector" presStyleLbl="node3" presStyleIdx="0" presStyleCnt="1"/>
      <dgm:spPr/>
      <dgm:t>
        <a:bodyPr/>
        <a:lstStyle/>
        <a:p>
          <a:endParaRPr lang="en-US"/>
        </a:p>
      </dgm:t>
    </dgm:pt>
    <dgm:pt modelId="{4654516B-BA46-5C42-A381-CC265BC63257}" type="pres">
      <dgm:prSet presAssocID="{E8314A46-A707-4C48-A13D-FE002C157D6B}" presName="hierChild4" presStyleCnt="0"/>
      <dgm:spPr/>
    </dgm:pt>
    <dgm:pt modelId="{38C6691A-5BB4-6646-9F71-8C9FCB67EED6}" type="pres">
      <dgm:prSet presAssocID="{E8314A46-A707-4C48-A13D-FE002C157D6B}" presName="hierChild5" presStyleCnt="0"/>
      <dgm:spPr/>
    </dgm:pt>
    <dgm:pt modelId="{4215CF31-A4FD-9042-8FDC-2B2A21CF61EC}" type="pres">
      <dgm:prSet presAssocID="{F910612D-9EA8-B142-AB4B-E7F523FAFBBC}" presName="hierChild5" presStyleCnt="0"/>
      <dgm:spPr/>
    </dgm:pt>
    <dgm:pt modelId="{A356A5C9-71E8-DB48-A5C7-8460BE4B8DD4}" type="pres">
      <dgm:prSet presAssocID="{313C1A76-ADDA-4940-9B14-4554A5F7F4B6}" presName="Name111" presStyleLbl="parChTrans1D3" presStyleIdx="1" presStyleCnt="3"/>
      <dgm:spPr/>
      <dgm:t>
        <a:bodyPr/>
        <a:lstStyle/>
        <a:p>
          <a:endParaRPr lang="en-US"/>
        </a:p>
      </dgm:t>
    </dgm:pt>
    <dgm:pt modelId="{7F11249A-379D-A04F-A565-790700575598}" type="pres">
      <dgm:prSet presAssocID="{557C3F0A-08FA-1340-A890-49D570A6491D}" presName="hierRoot3" presStyleCnt="0">
        <dgm:presLayoutVars>
          <dgm:hierBranch val="init"/>
        </dgm:presLayoutVars>
      </dgm:prSet>
      <dgm:spPr/>
    </dgm:pt>
    <dgm:pt modelId="{66AD3EDB-C4EB-F844-9370-78CB009DCB8D}" type="pres">
      <dgm:prSet presAssocID="{557C3F0A-08FA-1340-A890-49D570A6491D}" presName="rootComposite3" presStyleCnt="0"/>
      <dgm:spPr/>
    </dgm:pt>
    <dgm:pt modelId="{75A357A3-9E42-254F-93F6-959224491F81}" type="pres">
      <dgm:prSet presAssocID="{557C3F0A-08FA-1340-A890-49D570A6491D}" presName="rootText3" presStyleLbl="asst2" presStyleIdx="0" presStyleCnt="2">
        <dgm:presLayoutVars>
          <dgm:chPref val="3"/>
        </dgm:presLayoutVars>
      </dgm:prSet>
      <dgm:spPr/>
      <dgm:t>
        <a:bodyPr/>
        <a:lstStyle/>
        <a:p>
          <a:endParaRPr lang="en-US"/>
        </a:p>
      </dgm:t>
    </dgm:pt>
    <dgm:pt modelId="{A17DA1CB-8053-AE4F-95FB-6BA40ADE8BEC}" type="pres">
      <dgm:prSet presAssocID="{557C3F0A-08FA-1340-A890-49D570A6491D}" presName="rootConnector3" presStyleLbl="asst2" presStyleIdx="0" presStyleCnt="2"/>
      <dgm:spPr/>
      <dgm:t>
        <a:bodyPr/>
        <a:lstStyle/>
        <a:p>
          <a:endParaRPr lang="en-US"/>
        </a:p>
      </dgm:t>
    </dgm:pt>
    <dgm:pt modelId="{D2C1C467-D359-B842-8544-869C3BD3BD29}" type="pres">
      <dgm:prSet presAssocID="{557C3F0A-08FA-1340-A890-49D570A6491D}" presName="hierChild6" presStyleCnt="0"/>
      <dgm:spPr/>
    </dgm:pt>
    <dgm:pt modelId="{D6862446-EF10-CE45-9BDC-088200367378}" type="pres">
      <dgm:prSet presAssocID="{557C3F0A-08FA-1340-A890-49D570A6491D}" presName="hierChild7" presStyleCnt="0"/>
      <dgm:spPr/>
    </dgm:pt>
    <dgm:pt modelId="{73438B64-50EF-E544-91A3-D3256F0A16D0}" type="pres">
      <dgm:prSet presAssocID="{54E5A11A-0001-0341-95C1-E886EC2F4201}" presName="Name111" presStyleLbl="parChTrans1D3" presStyleIdx="2" presStyleCnt="3"/>
      <dgm:spPr/>
      <dgm:t>
        <a:bodyPr/>
        <a:lstStyle/>
        <a:p>
          <a:endParaRPr lang="en-US"/>
        </a:p>
      </dgm:t>
    </dgm:pt>
    <dgm:pt modelId="{D620E98E-64D6-9047-86B1-0C2102F0A8EE}" type="pres">
      <dgm:prSet presAssocID="{0B1082AA-97C8-0947-849A-D923F3DCF7B4}" presName="hierRoot3" presStyleCnt="0">
        <dgm:presLayoutVars>
          <dgm:hierBranch val="init"/>
        </dgm:presLayoutVars>
      </dgm:prSet>
      <dgm:spPr/>
    </dgm:pt>
    <dgm:pt modelId="{29E49696-B694-7E4D-B8BA-2EC2FE3038B5}" type="pres">
      <dgm:prSet presAssocID="{0B1082AA-97C8-0947-849A-D923F3DCF7B4}" presName="rootComposite3" presStyleCnt="0"/>
      <dgm:spPr/>
    </dgm:pt>
    <dgm:pt modelId="{DD64DF3B-C09D-A041-94E8-6A99E14E6701}" type="pres">
      <dgm:prSet presAssocID="{0B1082AA-97C8-0947-849A-D923F3DCF7B4}" presName="rootText3" presStyleLbl="asst2" presStyleIdx="1" presStyleCnt="2">
        <dgm:presLayoutVars>
          <dgm:chPref val="3"/>
        </dgm:presLayoutVars>
      </dgm:prSet>
      <dgm:spPr/>
      <dgm:t>
        <a:bodyPr/>
        <a:lstStyle/>
        <a:p>
          <a:endParaRPr lang="en-US"/>
        </a:p>
      </dgm:t>
    </dgm:pt>
    <dgm:pt modelId="{7DF1841A-E863-384B-ACE4-0E5411E213D9}" type="pres">
      <dgm:prSet presAssocID="{0B1082AA-97C8-0947-849A-D923F3DCF7B4}" presName="rootConnector3" presStyleLbl="asst2" presStyleIdx="1" presStyleCnt="2"/>
      <dgm:spPr/>
      <dgm:t>
        <a:bodyPr/>
        <a:lstStyle/>
        <a:p>
          <a:endParaRPr lang="en-US"/>
        </a:p>
      </dgm:t>
    </dgm:pt>
    <dgm:pt modelId="{32EFA785-7CA9-8846-9C25-4A7D7F6BED45}" type="pres">
      <dgm:prSet presAssocID="{0B1082AA-97C8-0947-849A-D923F3DCF7B4}" presName="hierChild6" presStyleCnt="0"/>
      <dgm:spPr/>
    </dgm:pt>
    <dgm:pt modelId="{FF538EA3-826E-7743-B303-692D9D423CE2}" type="pres">
      <dgm:prSet presAssocID="{0B1082AA-97C8-0947-849A-D923F3DCF7B4}" presName="hierChild7" presStyleCnt="0"/>
      <dgm:spPr/>
    </dgm:pt>
    <dgm:pt modelId="{4D3A6ADA-8CD3-644D-9795-F05D532DC05C}" type="pres">
      <dgm:prSet presAssocID="{822BB74D-C5B3-AD48-976D-3ABF8FA9CFE9}" presName="hierChild3" presStyleCnt="0"/>
      <dgm:spPr/>
    </dgm:pt>
  </dgm:ptLst>
  <dgm:cxnLst>
    <dgm:cxn modelId="{DF788821-01FB-1B46-AA89-3C61DF0769BD}" type="presOf" srcId="{E8314A46-A707-4C48-A13D-FE002C157D6B}" destId="{D2B35D8D-112C-5647-A0EF-51ED23B64243}" srcOrd="0" destOrd="0" presId="urn:microsoft.com/office/officeart/2005/8/layout/orgChart1"/>
    <dgm:cxn modelId="{F1A1183F-28AB-934B-A389-17CB8446AC2E}" type="presOf" srcId="{0B1082AA-97C8-0947-849A-D923F3DCF7B4}" destId="{DD64DF3B-C09D-A041-94E8-6A99E14E6701}" srcOrd="0" destOrd="0" presId="urn:microsoft.com/office/officeart/2005/8/layout/orgChart1"/>
    <dgm:cxn modelId="{299DDE71-638F-A646-8787-D86DA921766C}" type="presOf" srcId="{E8314A46-A707-4C48-A13D-FE002C157D6B}" destId="{9201CBDE-50BA-A54E-B030-4F7F39F2F51F}" srcOrd="1" destOrd="0" presId="urn:microsoft.com/office/officeart/2005/8/layout/orgChart1"/>
    <dgm:cxn modelId="{493481A1-6F61-DE42-A854-6B9C3BFD86A2}" type="presOf" srcId="{F2AB818B-5347-CE48-A757-B42F03B534F9}" destId="{1861A32C-F602-9246-B5E5-BE1C01981273}" srcOrd="0" destOrd="0" presId="urn:microsoft.com/office/officeart/2005/8/layout/orgChart1"/>
    <dgm:cxn modelId="{803C705C-4614-FB47-BE7F-ECB07E6F726D}" type="presOf" srcId="{F910612D-9EA8-B142-AB4B-E7F523FAFBBC}" destId="{0D15EACF-8CBC-A845-9CE9-EA470FFDDFA9}" srcOrd="1" destOrd="0" presId="urn:microsoft.com/office/officeart/2005/8/layout/orgChart1"/>
    <dgm:cxn modelId="{75E1A12F-B4F2-4E41-9E2F-2C1068D5AF78}" srcId="{F910612D-9EA8-B142-AB4B-E7F523FAFBBC}" destId="{E8314A46-A707-4C48-A13D-FE002C157D6B}" srcOrd="0" destOrd="0" parTransId="{F2AB818B-5347-CE48-A757-B42F03B534F9}" sibTransId="{FC668A6F-D488-074F-A132-513A22B60046}"/>
    <dgm:cxn modelId="{B13E44CC-1E0C-3D4A-9558-7CA303330163}" type="presOf" srcId="{0B1082AA-97C8-0947-849A-D923F3DCF7B4}" destId="{7DF1841A-E863-384B-ACE4-0E5411E213D9}" srcOrd="1" destOrd="0" presId="urn:microsoft.com/office/officeart/2005/8/layout/orgChart1"/>
    <dgm:cxn modelId="{4367C4B1-AF2A-E040-BE94-160D38AC9F9B}" type="presOf" srcId="{822BB74D-C5B3-AD48-976D-3ABF8FA9CFE9}" destId="{88139331-3E53-534F-B638-6D13F93E95B8}" srcOrd="0" destOrd="0" presId="urn:microsoft.com/office/officeart/2005/8/layout/orgChart1"/>
    <dgm:cxn modelId="{5E2A9763-140A-2442-8DB4-3F40322EE222}" type="presOf" srcId="{313C1A76-ADDA-4940-9B14-4554A5F7F4B6}" destId="{A356A5C9-71E8-DB48-A5C7-8460BE4B8DD4}" srcOrd="0" destOrd="0" presId="urn:microsoft.com/office/officeart/2005/8/layout/orgChart1"/>
    <dgm:cxn modelId="{F8788945-9DF6-3B47-BC92-7079D3246442}" srcId="{F910612D-9EA8-B142-AB4B-E7F523FAFBBC}" destId="{557C3F0A-08FA-1340-A890-49D570A6491D}" srcOrd="1" destOrd="0" parTransId="{313C1A76-ADDA-4940-9B14-4554A5F7F4B6}" sibTransId="{032EF8AA-F97C-3C4E-8B94-A8DA0245E883}"/>
    <dgm:cxn modelId="{FDC9BEA9-AB87-F84B-8EE5-60FD97477005}" type="presOf" srcId="{B3CFAC83-D306-534B-BB0A-9AFEB1DC3393}" destId="{12B7F6AA-B23D-1C42-9D1F-B60898C88B74}" srcOrd="0" destOrd="0" presId="urn:microsoft.com/office/officeart/2005/8/layout/orgChart1"/>
    <dgm:cxn modelId="{CEB7A887-2755-C042-90D0-18ED72BC7654}" type="presOf" srcId="{5C93143C-9590-D24D-BF3D-9C0A3A844EDE}" destId="{43BE26C3-0101-F140-A3F6-70A4F384A29E}" srcOrd="0" destOrd="0" presId="urn:microsoft.com/office/officeart/2005/8/layout/orgChart1"/>
    <dgm:cxn modelId="{5E05F298-7FE2-3A47-8E65-B0FD4F67E48D}" type="presOf" srcId="{557C3F0A-08FA-1340-A890-49D570A6491D}" destId="{A17DA1CB-8053-AE4F-95FB-6BA40ADE8BEC}" srcOrd="1" destOrd="0" presId="urn:microsoft.com/office/officeart/2005/8/layout/orgChart1"/>
    <dgm:cxn modelId="{1BD65B23-A723-DC44-B3D5-C4A311B7C78C}" type="presOf" srcId="{557C3F0A-08FA-1340-A890-49D570A6491D}" destId="{75A357A3-9E42-254F-93F6-959224491F81}" srcOrd="0" destOrd="0" presId="urn:microsoft.com/office/officeart/2005/8/layout/orgChart1"/>
    <dgm:cxn modelId="{8C397479-83B0-714F-94EC-DE31E0DA9D4E}" srcId="{B3CFAC83-D306-534B-BB0A-9AFEB1DC3393}" destId="{822BB74D-C5B3-AD48-976D-3ABF8FA9CFE9}" srcOrd="0" destOrd="0" parTransId="{27727C07-F933-5B4D-BF83-3186AD1687B0}" sibTransId="{368B3662-D501-8941-BCD7-57208F6AAFB8}"/>
    <dgm:cxn modelId="{1A95DE84-3EDB-354A-8A45-043D1C34657D}" srcId="{F910612D-9EA8-B142-AB4B-E7F523FAFBBC}" destId="{0B1082AA-97C8-0947-849A-D923F3DCF7B4}" srcOrd="2" destOrd="0" parTransId="{54E5A11A-0001-0341-95C1-E886EC2F4201}" sibTransId="{DCEA1393-60E7-604C-9520-39FBEF16E4D7}"/>
    <dgm:cxn modelId="{9E4E0992-AF12-9145-BD22-75993485C20F}" type="presOf" srcId="{54E5A11A-0001-0341-95C1-E886EC2F4201}" destId="{73438B64-50EF-E544-91A3-D3256F0A16D0}" srcOrd="0" destOrd="0" presId="urn:microsoft.com/office/officeart/2005/8/layout/orgChart1"/>
    <dgm:cxn modelId="{93A894DB-18C1-F84A-A2E8-59BE48A291D3}" type="presOf" srcId="{822BB74D-C5B3-AD48-976D-3ABF8FA9CFE9}" destId="{50473448-F394-F840-A9A3-28BBD1453568}" srcOrd="1" destOrd="0" presId="urn:microsoft.com/office/officeart/2005/8/layout/orgChart1"/>
    <dgm:cxn modelId="{13453AA8-4A11-FF4C-B7DC-61F67F7A8FD5}" type="presOf" srcId="{F910612D-9EA8-B142-AB4B-E7F523FAFBBC}" destId="{2AD1164E-E6D4-9641-9703-87E976B87157}" srcOrd="0" destOrd="0" presId="urn:microsoft.com/office/officeart/2005/8/layout/orgChart1"/>
    <dgm:cxn modelId="{124056AE-3001-B049-BD51-B6EC3FDC8FAE}" srcId="{822BB74D-C5B3-AD48-976D-3ABF8FA9CFE9}" destId="{F910612D-9EA8-B142-AB4B-E7F523FAFBBC}" srcOrd="0" destOrd="0" parTransId="{5C93143C-9590-D24D-BF3D-9C0A3A844EDE}" sibTransId="{FE84FEC6-5FBF-D749-800E-9563D288555F}"/>
    <dgm:cxn modelId="{F809BFA1-543B-5A4C-AEAA-43D4B287DF6F}" type="presParOf" srcId="{12B7F6AA-B23D-1C42-9D1F-B60898C88B74}" destId="{6C692A3C-47F6-8247-84F1-ADDDF59A2978}" srcOrd="0" destOrd="0" presId="urn:microsoft.com/office/officeart/2005/8/layout/orgChart1"/>
    <dgm:cxn modelId="{F2DF2208-4E3B-E34E-A15C-8B670322CA9F}" type="presParOf" srcId="{6C692A3C-47F6-8247-84F1-ADDDF59A2978}" destId="{582DA4BC-E1BA-1449-8962-378FC1C15DBF}" srcOrd="0" destOrd="0" presId="urn:microsoft.com/office/officeart/2005/8/layout/orgChart1"/>
    <dgm:cxn modelId="{F8EC1BA5-5A2F-A642-A0EF-F908A5255070}" type="presParOf" srcId="{582DA4BC-E1BA-1449-8962-378FC1C15DBF}" destId="{88139331-3E53-534F-B638-6D13F93E95B8}" srcOrd="0" destOrd="0" presId="urn:microsoft.com/office/officeart/2005/8/layout/orgChart1"/>
    <dgm:cxn modelId="{72AABFAA-9625-4942-A104-6E092D272F5F}" type="presParOf" srcId="{582DA4BC-E1BA-1449-8962-378FC1C15DBF}" destId="{50473448-F394-F840-A9A3-28BBD1453568}" srcOrd="1" destOrd="0" presId="urn:microsoft.com/office/officeart/2005/8/layout/orgChart1"/>
    <dgm:cxn modelId="{90971C9B-3A43-D34F-B911-E2216377ACED}" type="presParOf" srcId="{6C692A3C-47F6-8247-84F1-ADDDF59A2978}" destId="{E3B6C2F4-553B-2B4C-AAB0-A3AA2638F3CD}" srcOrd="1" destOrd="0" presId="urn:microsoft.com/office/officeart/2005/8/layout/orgChart1"/>
    <dgm:cxn modelId="{E9D1A852-EEAB-3448-8D10-64BA1B293C90}" type="presParOf" srcId="{E3B6C2F4-553B-2B4C-AAB0-A3AA2638F3CD}" destId="{43BE26C3-0101-F140-A3F6-70A4F384A29E}" srcOrd="0" destOrd="0" presId="urn:microsoft.com/office/officeart/2005/8/layout/orgChart1"/>
    <dgm:cxn modelId="{212EBF02-E38C-7442-B45C-2A6009C7DCD2}" type="presParOf" srcId="{E3B6C2F4-553B-2B4C-AAB0-A3AA2638F3CD}" destId="{CCEE89E7-B2F5-E14B-9213-3CC7A3A8A482}" srcOrd="1" destOrd="0" presId="urn:microsoft.com/office/officeart/2005/8/layout/orgChart1"/>
    <dgm:cxn modelId="{66ACC59E-2474-1748-B0A1-31819D0C70F0}" type="presParOf" srcId="{CCEE89E7-B2F5-E14B-9213-3CC7A3A8A482}" destId="{BC094110-CFC6-D143-89A1-C07D5863FD9C}" srcOrd="0" destOrd="0" presId="urn:microsoft.com/office/officeart/2005/8/layout/orgChart1"/>
    <dgm:cxn modelId="{0199AFF7-FAF5-9C4A-9A1B-FDAFFFF18182}" type="presParOf" srcId="{BC094110-CFC6-D143-89A1-C07D5863FD9C}" destId="{2AD1164E-E6D4-9641-9703-87E976B87157}" srcOrd="0" destOrd="0" presId="urn:microsoft.com/office/officeart/2005/8/layout/orgChart1"/>
    <dgm:cxn modelId="{40BD927B-88E4-B648-88A5-351E604C21A6}" type="presParOf" srcId="{BC094110-CFC6-D143-89A1-C07D5863FD9C}" destId="{0D15EACF-8CBC-A845-9CE9-EA470FFDDFA9}" srcOrd="1" destOrd="0" presId="urn:microsoft.com/office/officeart/2005/8/layout/orgChart1"/>
    <dgm:cxn modelId="{3C16245C-C309-FC47-AA2A-96131352C5A8}" type="presParOf" srcId="{CCEE89E7-B2F5-E14B-9213-3CC7A3A8A482}" destId="{6A82D583-4F2F-3144-8221-E523D3353A7B}" srcOrd="1" destOrd="0" presId="urn:microsoft.com/office/officeart/2005/8/layout/orgChart1"/>
    <dgm:cxn modelId="{1C558F85-EEBB-5347-9C4E-833DB4AF3A5A}" type="presParOf" srcId="{6A82D583-4F2F-3144-8221-E523D3353A7B}" destId="{1861A32C-F602-9246-B5E5-BE1C01981273}" srcOrd="0" destOrd="0" presId="urn:microsoft.com/office/officeart/2005/8/layout/orgChart1"/>
    <dgm:cxn modelId="{BECFDCE8-E262-CA43-AC93-A915EF5CF218}" type="presParOf" srcId="{6A82D583-4F2F-3144-8221-E523D3353A7B}" destId="{7CC6C6A7-708C-384B-872E-33ABD36D158D}" srcOrd="1" destOrd="0" presId="urn:microsoft.com/office/officeart/2005/8/layout/orgChart1"/>
    <dgm:cxn modelId="{D81017FD-1E25-A743-B2B0-87E6D6EF0004}" type="presParOf" srcId="{7CC6C6A7-708C-384B-872E-33ABD36D158D}" destId="{4572DAF1-AF90-2C47-B704-A76D721DB9ED}" srcOrd="0" destOrd="0" presId="urn:microsoft.com/office/officeart/2005/8/layout/orgChart1"/>
    <dgm:cxn modelId="{2D375AE9-EAEB-E748-AB3E-3E4BB9E1D79E}" type="presParOf" srcId="{4572DAF1-AF90-2C47-B704-A76D721DB9ED}" destId="{D2B35D8D-112C-5647-A0EF-51ED23B64243}" srcOrd="0" destOrd="0" presId="urn:microsoft.com/office/officeart/2005/8/layout/orgChart1"/>
    <dgm:cxn modelId="{17C9F611-345F-D444-8F05-A4AACB7CCDE4}" type="presParOf" srcId="{4572DAF1-AF90-2C47-B704-A76D721DB9ED}" destId="{9201CBDE-50BA-A54E-B030-4F7F39F2F51F}" srcOrd="1" destOrd="0" presId="urn:microsoft.com/office/officeart/2005/8/layout/orgChart1"/>
    <dgm:cxn modelId="{328D7BA9-F75F-3343-AC38-5DCFF12F1B5F}" type="presParOf" srcId="{7CC6C6A7-708C-384B-872E-33ABD36D158D}" destId="{4654516B-BA46-5C42-A381-CC265BC63257}" srcOrd="1" destOrd="0" presId="urn:microsoft.com/office/officeart/2005/8/layout/orgChart1"/>
    <dgm:cxn modelId="{11BFDCDD-D1C8-4041-8CC4-4AFA3ABEE878}" type="presParOf" srcId="{7CC6C6A7-708C-384B-872E-33ABD36D158D}" destId="{38C6691A-5BB4-6646-9F71-8C9FCB67EED6}" srcOrd="2" destOrd="0" presId="urn:microsoft.com/office/officeart/2005/8/layout/orgChart1"/>
    <dgm:cxn modelId="{8F3985FD-A861-F841-AF90-3297A59B1832}" type="presParOf" srcId="{CCEE89E7-B2F5-E14B-9213-3CC7A3A8A482}" destId="{4215CF31-A4FD-9042-8FDC-2B2A21CF61EC}" srcOrd="2" destOrd="0" presId="urn:microsoft.com/office/officeart/2005/8/layout/orgChart1"/>
    <dgm:cxn modelId="{B7CF8DFE-F1D9-434F-9CF8-5D0B00049784}" type="presParOf" srcId="{4215CF31-A4FD-9042-8FDC-2B2A21CF61EC}" destId="{A356A5C9-71E8-DB48-A5C7-8460BE4B8DD4}" srcOrd="0" destOrd="0" presId="urn:microsoft.com/office/officeart/2005/8/layout/orgChart1"/>
    <dgm:cxn modelId="{41056C9D-A8D3-AD4D-9CEE-FCFD968EBAD7}" type="presParOf" srcId="{4215CF31-A4FD-9042-8FDC-2B2A21CF61EC}" destId="{7F11249A-379D-A04F-A565-790700575598}" srcOrd="1" destOrd="0" presId="urn:microsoft.com/office/officeart/2005/8/layout/orgChart1"/>
    <dgm:cxn modelId="{6AF39758-BBD6-1A41-A3E6-0536CEB48FD3}" type="presParOf" srcId="{7F11249A-379D-A04F-A565-790700575598}" destId="{66AD3EDB-C4EB-F844-9370-78CB009DCB8D}" srcOrd="0" destOrd="0" presId="urn:microsoft.com/office/officeart/2005/8/layout/orgChart1"/>
    <dgm:cxn modelId="{AE576CC1-EF14-AC42-A107-68C948BD3B44}" type="presParOf" srcId="{66AD3EDB-C4EB-F844-9370-78CB009DCB8D}" destId="{75A357A3-9E42-254F-93F6-959224491F81}" srcOrd="0" destOrd="0" presId="urn:microsoft.com/office/officeart/2005/8/layout/orgChart1"/>
    <dgm:cxn modelId="{7373A5BD-3308-084C-9D13-1DD2237A68B7}" type="presParOf" srcId="{66AD3EDB-C4EB-F844-9370-78CB009DCB8D}" destId="{A17DA1CB-8053-AE4F-95FB-6BA40ADE8BEC}" srcOrd="1" destOrd="0" presId="urn:microsoft.com/office/officeart/2005/8/layout/orgChart1"/>
    <dgm:cxn modelId="{37CCAED5-B81A-254D-98E6-8D69962AF0E2}" type="presParOf" srcId="{7F11249A-379D-A04F-A565-790700575598}" destId="{D2C1C467-D359-B842-8544-869C3BD3BD29}" srcOrd="1" destOrd="0" presId="urn:microsoft.com/office/officeart/2005/8/layout/orgChart1"/>
    <dgm:cxn modelId="{F3C36647-1CE0-FA4D-954E-DEB854DEE11B}" type="presParOf" srcId="{7F11249A-379D-A04F-A565-790700575598}" destId="{D6862446-EF10-CE45-9BDC-088200367378}" srcOrd="2" destOrd="0" presId="urn:microsoft.com/office/officeart/2005/8/layout/orgChart1"/>
    <dgm:cxn modelId="{D2B20E61-AD59-CD49-BCFD-CBED3B2203B5}" type="presParOf" srcId="{4215CF31-A4FD-9042-8FDC-2B2A21CF61EC}" destId="{73438B64-50EF-E544-91A3-D3256F0A16D0}" srcOrd="2" destOrd="0" presId="urn:microsoft.com/office/officeart/2005/8/layout/orgChart1"/>
    <dgm:cxn modelId="{035A27E9-030A-7542-A7FA-86D04E08773D}" type="presParOf" srcId="{4215CF31-A4FD-9042-8FDC-2B2A21CF61EC}" destId="{D620E98E-64D6-9047-86B1-0C2102F0A8EE}" srcOrd="3" destOrd="0" presId="urn:microsoft.com/office/officeart/2005/8/layout/orgChart1"/>
    <dgm:cxn modelId="{338C1B63-DE20-F24A-B0B9-1C6485827C37}" type="presParOf" srcId="{D620E98E-64D6-9047-86B1-0C2102F0A8EE}" destId="{29E49696-B694-7E4D-B8BA-2EC2FE3038B5}" srcOrd="0" destOrd="0" presId="urn:microsoft.com/office/officeart/2005/8/layout/orgChart1"/>
    <dgm:cxn modelId="{2BF1C3A8-168B-FA48-BE99-DC113CDFF171}" type="presParOf" srcId="{29E49696-B694-7E4D-B8BA-2EC2FE3038B5}" destId="{DD64DF3B-C09D-A041-94E8-6A99E14E6701}" srcOrd="0" destOrd="0" presId="urn:microsoft.com/office/officeart/2005/8/layout/orgChart1"/>
    <dgm:cxn modelId="{4424F3D3-2408-9B4B-BDEE-0A1E83F31756}" type="presParOf" srcId="{29E49696-B694-7E4D-B8BA-2EC2FE3038B5}" destId="{7DF1841A-E863-384B-ACE4-0E5411E213D9}" srcOrd="1" destOrd="0" presId="urn:microsoft.com/office/officeart/2005/8/layout/orgChart1"/>
    <dgm:cxn modelId="{C779C9DC-7950-2247-9390-E5385DD67789}" type="presParOf" srcId="{D620E98E-64D6-9047-86B1-0C2102F0A8EE}" destId="{32EFA785-7CA9-8846-9C25-4A7D7F6BED45}" srcOrd="1" destOrd="0" presId="urn:microsoft.com/office/officeart/2005/8/layout/orgChart1"/>
    <dgm:cxn modelId="{7A935C81-173E-1544-9768-76A419D4EC29}" type="presParOf" srcId="{D620E98E-64D6-9047-86B1-0C2102F0A8EE}" destId="{FF538EA3-826E-7743-B303-692D9D423CE2}" srcOrd="2" destOrd="0" presId="urn:microsoft.com/office/officeart/2005/8/layout/orgChart1"/>
    <dgm:cxn modelId="{CF341ECE-215F-9948-A495-1D653DC05848}" type="presParOf" srcId="{6C692A3C-47F6-8247-84F1-ADDDF59A2978}" destId="{4D3A6ADA-8CD3-644D-9795-F05D532DC05C}" srcOrd="2" destOrd="0" presId="urn:microsoft.com/office/officeart/2005/8/layout/orgChart1"/>
  </dgm:cxnLst>
  <dgm:bg/>
  <dgm:whole>
    <a:ln w="38100" cmpd="sng">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EB030-BF5C-3F4A-BD31-44654D6CBE69}">
      <dsp:nvSpPr>
        <dsp:cNvPr id="0" name=""/>
        <dsp:cNvSpPr/>
      </dsp:nvSpPr>
      <dsp:spPr>
        <a:xfrm>
          <a:off x="2413783" y="1102"/>
          <a:ext cx="1567553" cy="1567553"/>
        </a:xfrm>
        <a:prstGeom prst="ellipse">
          <a:avLst/>
        </a:prstGeom>
        <a:solidFill>
          <a:srgbClr val="9900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ct val="35000"/>
            </a:spcAft>
          </a:pPr>
          <a:r>
            <a:rPr lang="en-US" sz="2000" b="1" kern="1200" dirty="0" smtClean="0">
              <a:solidFill>
                <a:schemeClr val="bg1"/>
              </a:solidFill>
            </a:rPr>
            <a:t>Objectives, scope and deliverables</a:t>
          </a:r>
          <a:endParaRPr lang="en-US" sz="2000" b="1" kern="1200" dirty="0">
            <a:solidFill>
              <a:schemeClr val="bg1"/>
            </a:solidFill>
          </a:endParaRPr>
        </a:p>
      </dsp:txBody>
      <dsp:txXfrm>
        <a:off x="2643346" y="230665"/>
        <a:ext cx="1108427" cy="1108427"/>
      </dsp:txXfrm>
    </dsp:sp>
    <dsp:sp modelId="{14A2585B-44F2-B64A-9EAF-8D079B0A5A08}">
      <dsp:nvSpPr>
        <dsp:cNvPr id="0" name=""/>
        <dsp:cNvSpPr/>
      </dsp:nvSpPr>
      <dsp:spPr>
        <a:xfrm rot="2700000">
          <a:off x="3812949" y="1343726"/>
          <a:ext cx="415964" cy="529049"/>
        </a:xfrm>
        <a:prstGeom prst="rightArrow">
          <a:avLst>
            <a:gd name="adj1" fmla="val 60000"/>
            <a:gd name="adj2" fmla="val 50000"/>
          </a:avLst>
        </a:prstGeom>
        <a:solidFill>
          <a:srgbClr val="A2DD43"/>
        </a:solidFill>
        <a:ln>
          <a:solidFill>
            <a:srgbClr val="6699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3831224" y="1405416"/>
        <a:ext cx="291175" cy="317429"/>
      </dsp:txXfrm>
    </dsp:sp>
    <dsp:sp modelId="{1CDD111C-89CD-E44A-83DF-99E725D0B104}">
      <dsp:nvSpPr>
        <dsp:cNvPr id="0" name=""/>
        <dsp:cNvSpPr/>
      </dsp:nvSpPr>
      <dsp:spPr>
        <a:xfrm>
          <a:off x="4077175" y="1664495"/>
          <a:ext cx="1567553" cy="1567553"/>
        </a:xfrm>
        <a:prstGeom prst="ellipse">
          <a:avLst/>
        </a:prstGeom>
        <a:solidFill>
          <a:srgbClr val="9900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Team and resources</a:t>
          </a:r>
          <a:endParaRPr lang="en-US" sz="2000" b="1" kern="1200" dirty="0">
            <a:solidFill>
              <a:schemeClr val="bg1"/>
            </a:solidFill>
          </a:endParaRPr>
        </a:p>
      </dsp:txBody>
      <dsp:txXfrm>
        <a:off x="4306738" y="1894058"/>
        <a:ext cx="1108427" cy="1108427"/>
      </dsp:txXfrm>
    </dsp:sp>
    <dsp:sp modelId="{600F3F60-B3E6-6A4F-900E-02A2AE1974BF}">
      <dsp:nvSpPr>
        <dsp:cNvPr id="0" name=""/>
        <dsp:cNvSpPr/>
      </dsp:nvSpPr>
      <dsp:spPr>
        <a:xfrm rot="8100000">
          <a:off x="3829598" y="3007119"/>
          <a:ext cx="415964" cy="529049"/>
        </a:xfrm>
        <a:prstGeom prst="rightArrow">
          <a:avLst>
            <a:gd name="adj1" fmla="val 60000"/>
            <a:gd name="adj2" fmla="val 50000"/>
          </a:avLst>
        </a:prstGeom>
        <a:solidFill>
          <a:srgbClr val="A2DD43"/>
        </a:solidFill>
        <a:ln>
          <a:solidFill>
            <a:srgbClr val="6699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10800000">
        <a:off x="3936112" y="3068809"/>
        <a:ext cx="291175" cy="317429"/>
      </dsp:txXfrm>
    </dsp:sp>
    <dsp:sp modelId="{4682206A-FDEB-BA45-96F5-A08290CAF314}">
      <dsp:nvSpPr>
        <dsp:cNvPr id="0" name=""/>
        <dsp:cNvSpPr/>
      </dsp:nvSpPr>
      <dsp:spPr>
        <a:xfrm>
          <a:off x="2413783" y="3327887"/>
          <a:ext cx="1567553" cy="1567553"/>
        </a:xfrm>
        <a:prstGeom prst="ellipse">
          <a:avLst/>
        </a:prstGeom>
        <a:solidFill>
          <a:srgbClr val="9900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Timeline</a:t>
          </a:r>
          <a:endParaRPr lang="en-US" sz="2400" b="1" kern="1200" dirty="0">
            <a:solidFill>
              <a:schemeClr val="bg1"/>
            </a:solidFill>
          </a:endParaRPr>
        </a:p>
      </dsp:txBody>
      <dsp:txXfrm>
        <a:off x="2643346" y="3557450"/>
        <a:ext cx="1108427" cy="1108427"/>
      </dsp:txXfrm>
    </dsp:sp>
    <dsp:sp modelId="{31DB8BE8-C754-C44A-9A43-0EBEE49D7313}">
      <dsp:nvSpPr>
        <dsp:cNvPr id="0" name=""/>
        <dsp:cNvSpPr/>
      </dsp:nvSpPr>
      <dsp:spPr>
        <a:xfrm rot="13500000">
          <a:off x="2166205" y="3023768"/>
          <a:ext cx="415964" cy="529049"/>
        </a:xfrm>
        <a:prstGeom prst="rightArrow">
          <a:avLst>
            <a:gd name="adj1" fmla="val 60000"/>
            <a:gd name="adj2" fmla="val 50000"/>
          </a:avLst>
        </a:prstGeom>
        <a:solidFill>
          <a:srgbClr val="A2DD43"/>
        </a:solidFill>
        <a:ln>
          <a:solidFill>
            <a:srgbClr val="6699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10800000">
        <a:off x="2272719" y="3173698"/>
        <a:ext cx="291175" cy="317429"/>
      </dsp:txXfrm>
    </dsp:sp>
    <dsp:sp modelId="{D7398FC8-7EA4-AA47-BB7F-0E04D7120003}">
      <dsp:nvSpPr>
        <dsp:cNvPr id="0" name=""/>
        <dsp:cNvSpPr/>
      </dsp:nvSpPr>
      <dsp:spPr>
        <a:xfrm>
          <a:off x="750390" y="1664495"/>
          <a:ext cx="1567553" cy="1567553"/>
        </a:xfrm>
        <a:prstGeom prst="ellipse">
          <a:avLst/>
        </a:prstGeom>
        <a:solidFill>
          <a:srgbClr val="9900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Budget</a:t>
          </a:r>
          <a:endParaRPr lang="en-US" sz="2400" b="1" kern="1200" dirty="0">
            <a:solidFill>
              <a:schemeClr val="bg1"/>
            </a:solidFill>
          </a:endParaRPr>
        </a:p>
      </dsp:txBody>
      <dsp:txXfrm>
        <a:off x="979953" y="1894058"/>
        <a:ext cx="1108427" cy="1108427"/>
      </dsp:txXfrm>
    </dsp:sp>
    <dsp:sp modelId="{EBFC445F-D112-6B4B-9852-D3E12BF0A65D}">
      <dsp:nvSpPr>
        <dsp:cNvPr id="0" name=""/>
        <dsp:cNvSpPr/>
      </dsp:nvSpPr>
      <dsp:spPr>
        <a:xfrm rot="18900000">
          <a:off x="2149556" y="1360375"/>
          <a:ext cx="415964" cy="529049"/>
        </a:xfrm>
        <a:prstGeom prst="rightArrow">
          <a:avLst>
            <a:gd name="adj1" fmla="val 60000"/>
            <a:gd name="adj2" fmla="val 50000"/>
          </a:avLst>
        </a:prstGeom>
        <a:solidFill>
          <a:srgbClr val="A2DD43"/>
        </a:solidFill>
        <a:ln>
          <a:solidFill>
            <a:srgbClr val="6699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2167831" y="1510305"/>
        <a:ext cx="291175" cy="317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D47DB-41D9-984C-A05D-8B7746C76ACB}">
      <dsp:nvSpPr>
        <dsp:cNvPr id="0" name=""/>
        <dsp:cNvSpPr/>
      </dsp:nvSpPr>
      <dsp:spPr>
        <a:xfrm>
          <a:off x="3618960" y="1251819"/>
          <a:ext cx="171500" cy="751336"/>
        </a:xfrm>
        <a:custGeom>
          <a:avLst/>
          <a:gdLst/>
          <a:ahLst/>
          <a:cxnLst/>
          <a:rect l="0" t="0" r="0" b="0"/>
          <a:pathLst>
            <a:path>
              <a:moveTo>
                <a:pt x="171500" y="0"/>
              </a:moveTo>
              <a:lnTo>
                <a:pt x="171500" y="751336"/>
              </a:lnTo>
              <a:lnTo>
                <a:pt x="0" y="751336"/>
              </a:lnTo>
            </a:path>
          </a:pathLst>
        </a:custGeom>
        <a:noFill/>
        <a:ln w="9525" cap="flat" cmpd="sng" algn="ctr">
          <a:solidFill>
            <a:srgbClr val="669900"/>
          </a:solidFill>
          <a:prstDash val="solid"/>
        </a:ln>
        <a:effectLst/>
      </dsp:spPr>
      <dsp:style>
        <a:lnRef idx="1">
          <a:scrgbClr r="0" g="0" b="0"/>
        </a:lnRef>
        <a:fillRef idx="0">
          <a:scrgbClr r="0" g="0" b="0"/>
        </a:fillRef>
        <a:effectRef idx="0">
          <a:scrgbClr r="0" g="0" b="0"/>
        </a:effectRef>
        <a:fontRef idx="minor"/>
      </dsp:style>
    </dsp:sp>
    <dsp:sp modelId="{1FF765C7-1518-074C-B88F-DFBD3FDDE491}">
      <dsp:nvSpPr>
        <dsp:cNvPr id="0" name=""/>
        <dsp:cNvSpPr/>
      </dsp:nvSpPr>
      <dsp:spPr>
        <a:xfrm>
          <a:off x="3790461" y="3571162"/>
          <a:ext cx="2964513" cy="343001"/>
        </a:xfrm>
        <a:custGeom>
          <a:avLst/>
          <a:gdLst/>
          <a:ahLst/>
          <a:cxnLst/>
          <a:rect l="0" t="0" r="0" b="0"/>
          <a:pathLst>
            <a:path>
              <a:moveTo>
                <a:pt x="0" y="0"/>
              </a:moveTo>
              <a:lnTo>
                <a:pt x="0" y="171500"/>
              </a:lnTo>
              <a:lnTo>
                <a:pt x="2964513" y="171500"/>
              </a:lnTo>
              <a:lnTo>
                <a:pt x="2964513" y="343001"/>
              </a:lnTo>
            </a:path>
          </a:pathLst>
        </a:custGeom>
        <a:noFill/>
        <a:ln w="9525" cap="flat" cmpd="sng" algn="ctr">
          <a:solidFill>
            <a:srgbClr val="669900"/>
          </a:solidFill>
          <a:prstDash val="solid"/>
        </a:ln>
        <a:effectLst/>
      </dsp:spPr>
      <dsp:style>
        <a:lnRef idx="1">
          <a:scrgbClr r="0" g="0" b="0"/>
        </a:lnRef>
        <a:fillRef idx="0">
          <a:scrgbClr r="0" g="0" b="0"/>
        </a:fillRef>
        <a:effectRef idx="0">
          <a:scrgbClr r="0" g="0" b="0"/>
        </a:effectRef>
        <a:fontRef idx="minor"/>
      </dsp:style>
    </dsp:sp>
    <dsp:sp modelId="{0E724798-974D-C545-AC6A-37753860885C}">
      <dsp:nvSpPr>
        <dsp:cNvPr id="0" name=""/>
        <dsp:cNvSpPr/>
      </dsp:nvSpPr>
      <dsp:spPr>
        <a:xfrm>
          <a:off x="3790461" y="3571162"/>
          <a:ext cx="979939" cy="343001"/>
        </a:xfrm>
        <a:custGeom>
          <a:avLst/>
          <a:gdLst/>
          <a:ahLst/>
          <a:cxnLst/>
          <a:rect l="0" t="0" r="0" b="0"/>
          <a:pathLst>
            <a:path>
              <a:moveTo>
                <a:pt x="0" y="0"/>
              </a:moveTo>
              <a:lnTo>
                <a:pt x="0" y="171500"/>
              </a:lnTo>
              <a:lnTo>
                <a:pt x="979939" y="171500"/>
              </a:lnTo>
              <a:lnTo>
                <a:pt x="979939" y="343001"/>
              </a:lnTo>
            </a:path>
          </a:pathLst>
        </a:custGeom>
        <a:noFill/>
        <a:ln w="9525" cap="flat" cmpd="sng" algn="ctr">
          <a:solidFill>
            <a:srgbClr val="669900"/>
          </a:solidFill>
          <a:prstDash val="solid"/>
        </a:ln>
        <a:effectLst/>
      </dsp:spPr>
      <dsp:style>
        <a:lnRef idx="1">
          <a:scrgbClr r="0" g="0" b="0"/>
        </a:lnRef>
        <a:fillRef idx="0">
          <a:scrgbClr r="0" g="0" b="0"/>
        </a:fillRef>
        <a:effectRef idx="0">
          <a:scrgbClr r="0" g="0" b="0"/>
        </a:effectRef>
        <a:fontRef idx="minor"/>
      </dsp:style>
    </dsp:sp>
    <dsp:sp modelId="{8DEEE1A4-3327-994B-894F-E027F5B34075}">
      <dsp:nvSpPr>
        <dsp:cNvPr id="0" name=""/>
        <dsp:cNvSpPr/>
      </dsp:nvSpPr>
      <dsp:spPr>
        <a:xfrm>
          <a:off x="2794057" y="3571162"/>
          <a:ext cx="996403" cy="343001"/>
        </a:xfrm>
        <a:custGeom>
          <a:avLst/>
          <a:gdLst/>
          <a:ahLst/>
          <a:cxnLst/>
          <a:rect l="0" t="0" r="0" b="0"/>
          <a:pathLst>
            <a:path>
              <a:moveTo>
                <a:pt x="996403" y="0"/>
              </a:moveTo>
              <a:lnTo>
                <a:pt x="996403" y="171500"/>
              </a:lnTo>
              <a:lnTo>
                <a:pt x="0" y="171500"/>
              </a:lnTo>
              <a:lnTo>
                <a:pt x="0" y="343001"/>
              </a:lnTo>
            </a:path>
          </a:pathLst>
        </a:custGeom>
        <a:noFill/>
        <a:ln w="9525" cap="flat" cmpd="sng" algn="ctr">
          <a:solidFill>
            <a:srgbClr val="669900"/>
          </a:solidFill>
          <a:prstDash val="solid"/>
        </a:ln>
        <a:effectLst/>
      </dsp:spPr>
      <dsp:style>
        <a:lnRef idx="1">
          <a:scrgbClr r="0" g="0" b="0"/>
        </a:lnRef>
        <a:fillRef idx="0">
          <a:scrgbClr r="0" g="0" b="0"/>
        </a:fillRef>
        <a:effectRef idx="0">
          <a:scrgbClr r="0" g="0" b="0"/>
        </a:effectRef>
        <a:fontRef idx="minor"/>
      </dsp:style>
    </dsp:sp>
    <dsp:sp modelId="{F34A09FC-1B32-034D-90C4-6E94B9A01551}">
      <dsp:nvSpPr>
        <dsp:cNvPr id="0" name=""/>
        <dsp:cNvSpPr/>
      </dsp:nvSpPr>
      <dsp:spPr>
        <a:xfrm>
          <a:off x="817715" y="3571162"/>
          <a:ext cx="2972745" cy="343001"/>
        </a:xfrm>
        <a:custGeom>
          <a:avLst/>
          <a:gdLst/>
          <a:ahLst/>
          <a:cxnLst/>
          <a:rect l="0" t="0" r="0" b="0"/>
          <a:pathLst>
            <a:path>
              <a:moveTo>
                <a:pt x="2972745" y="0"/>
              </a:moveTo>
              <a:lnTo>
                <a:pt x="2972745" y="171500"/>
              </a:lnTo>
              <a:lnTo>
                <a:pt x="0" y="171500"/>
              </a:lnTo>
              <a:lnTo>
                <a:pt x="0" y="343001"/>
              </a:lnTo>
            </a:path>
          </a:pathLst>
        </a:custGeom>
        <a:noFill/>
        <a:ln w="9525" cap="flat" cmpd="sng" algn="ctr">
          <a:solidFill>
            <a:srgbClr val="669900"/>
          </a:solidFill>
          <a:prstDash val="solid"/>
        </a:ln>
        <a:effectLst/>
      </dsp:spPr>
      <dsp:style>
        <a:lnRef idx="1">
          <a:scrgbClr r="0" g="0" b="0"/>
        </a:lnRef>
        <a:fillRef idx="0">
          <a:scrgbClr r="0" g="0" b="0"/>
        </a:fillRef>
        <a:effectRef idx="0">
          <a:scrgbClr r="0" g="0" b="0"/>
        </a:effectRef>
        <a:fontRef idx="minor"/>
      </dsp:style>
    </dsp:sp>
    <dsp:sp modelId="{1C13EC09-5D49-2447-A497-E74E5C658C46}">
      <dsp:nvSpPr>
        <dsp:cNvPr id="0" name=""/>
        <dsp:cNvSpPr/>
      </dsp:nvSpPr>
      <dsp:spPr>
        <a:xfrm>
          <a:off x="3744741" y="1251819"/>
          <a:ext cx="91440" cy="1502673"/>
        </a:xfrm>
        <a:custGeom>
          <a:avLst/>
          <a:gdLst/>
          <a:ahLst/>
          <a:cxnLst/>
          <a:rect l="0" t="0" r="0" b="0"/>
          <a:pathLst>
            <a:path>
              <a:moveTo>
                <a:pt x="45720" y="0"/>
              </a:moveTo>
              <a:lnTo>
                <a:pt x="45720" y="1502673"/>
              </a:lnTo>
            </a:path>
          </a:pathLst>
        </a:custGeom>
        <a:noFill/>
        <a:ln w="9525" cap="flat" cmpd="sng" algn="ctr">
          <a:solidFill>
            <a:srgbClr val="669900"/>
          </a:solidFill>
          <a:prstDash val="solid"/>
        </a:ln>
        <a:effectLst/>
      </dsp:spPr>
      <dsp:style>
        <a:lnRef idx="1">
          <a:scrgbClr r="0" g="0" b="0"/>
        </a:lnRef>
        <a:fillRef idx="0">
          <a:scrgbClr r="0" g="0" b="0"/>
        </a:fillRef>
        <a:effectRef idx="0">
          <a:scrgbClr r="0" g="0" b="0"/>
        </a:effectRef>
        <a:fontRef idx="minor"/>
      </dsp:style>
    </dsp:sp>
    <dsp:sp modelId="{EE6128E1-83F1-C847-8C63-02DC8035545C}">
      <dsp:nvSpPr>
        <dsp:cNvPr id="0" name=""/>
        <dsp:cNvSpPr/>
      </dsp:nvSpPr>
      <dsp:spPr>
        <a:xfrm>
          <a:off x="2973790" y="435148"/>
          <a:ext cx="1633340" cy="816670"/>
        </a:xfrm>
        <a:prstGeom prst="rect">
          <a:avLst/>
        </a:prstGeom>
        <a:solidFill>
          <a:srgbClr val="990099">
            <a:alpha val="74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Project </a:t>
          </a:r>
        </a:p>
        <a:p>
          <a:pPr lvl="0" algn="ctr" defTabSz="800100">
            <a:lnSpc>
              <a:spcPct val="90000"/>
            </a:lnSpc>
            <a:spcBef>
              <a:spcPct val="0"/>
            </a:spcBef>
            <a:spcAft>
              <a:spcPct val="35000"/>
            </a:spcAft>
          </a:pPr>
          <a:r>
            <a:rPr lang="en-US" sz="1800" b="1" kern="1200" dirty="0" smtClean="0"/>
            <a:t>Sponsorship</a:t>
          </a:r>
          <a:endParaRPr lang="en-US" sz="1800" b="1" kern="1200" dirty="0"/>
        </a:p>
      </dsp:txBody>
      <dsp:txXfrm>
        <a:off x="2973790" y="435148"/>
        <a:ext cx="1633340" cy="816670"/>
      </dsp:txXfrm>
    </dsp:sp>
    <dsp:sp modelId="{91692342-D7C3-164B-B998-EB8E466A9C3B}">
      <dsp:nvSpPr>
        <dsp:cNvPr id="0" name=""/>
        <dsp:cNvSpPr/>
      </dsp:nvSpPr>
      <dsp:spPr>
        <a:xfrm>
          <a:off x="2973790" y="2754492"/>
          <a:ext cx="1633340" cy="816670"/>
        </a:xfrm>
        <a:prstGeom prst="rect">
          <a:avLst/>
        </a:prstGeom>
        <a:solidFill>
          <a:srgbClr val="990099">
            <a:alpha val="74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Project Management</a:t>
          </a:r>
          <a:endParaRPr lang="en-US" sz="1800" b="1" kern="1200" dirty="0"/>
        </a:p>
      </dsp:txBody>
      <dsp:txXfrm>
        <a:off x="2973790" y="2754492"/>
        <a:ext cx="1633340" cy="816670"/>
      </dsp:txXfrm>
    </dsp:sp>
    <dsp:sp modelId="{F8601F5E-D38D-6143-B39F-633EBE12FDD7}">
      <dsp:nvSpPr>
        <dsp:cNvPr id="0" name=""/>
        <dsp:cNvSpPr/>
      </dsp:nvSpPr>
      <dsp:spPr>
        <a:xfrm>
          <a:off x="1045" y="3914164"/>
          <a:ext cx="1633340" cy="900019"/>
        </a:xfrm>
        <a:prstGeom prst="rect">
          <a:avLst/>
        </a:prstGeom>
        <a:solidFill>
          <a:srgbClr val="990099">
            <a:alpha val="74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Infrastructure planning and  funding gap</a:t>
          </a:r>
          <a:endParaRPr lang="en-US" sz="1800" b="1" kern="1200" dirty="0"/>
        </a:p>
      </dsp:txBody>
      <dsp:txXfrm>
        <a:off x="1045" y="3914164"/>
        <a:ext cx="1633340" cy="900019"/>
      </dsp:txXfrm>
    </dsp:sp>
    <dsp:sp modelId="{3C53213B-BA31-9146-94C8-B639A297C42E}">
      <dsp:nvSpPr>
        <dsp:cNvPr id="0" name=""/>
        <dsp:cNvSpPr/>
      </dsp:nvSpPr>
      <dsp:spPr>
        <a:xfrm>
          <a:off x="1977387" y="3914164"/>
          <a:ext cx="1633340" cy="900019"/>
        </a:xfrm>
        <a:prstGeom prst="rect">
          <a:avLst/>
        </a:prstGeom>
        <a:solidFill>
          <a:srgbClr val="990099">
            <a:alpha val="74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Viability</a:t>
          </a:r>
          <a:endParaRPr lang="en-US" sz="1800" b="1" kern="1200" dirty="0"/>
        </a:p>
      </dsp:txBody>
      <dsp:txXfrm>
        <a:off x="1977387" y="3914164"/>
        <a:ext cx="1633340" cy="900019"/>
      </dsp:txXfrm>
    </dsp:sp>
    <dsp:sp modelId="{5A020B7D-1084-5D40-8356-A39FCFD703C6}">
      <dsp:nvSpPr>
        <dsp:cNvPr id="0" name=""/>
        <dsp:cNvSpPr/>
      </dsp:nvSpPr>
      <dsp:spPr>
        <a:xfrm>
          <a:off x="3953729" y="3914164"/>
          <a:ext cx="1633340" cy="900019"/>
        </a:xfrm>
        <a:prstGeom prst="rect">
          <a:avLst/>
        </a:prstGeom>
        <a:solidFill>
          <a:srgbClr val="990099">
            <a:alpha val="74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Planning and regulatory compliance</a:t>
          </a:r>
          <a:endParaRPr lang="en-US" sz="1800" b="1" kern="1200" dirty="0"/>
        </a:p>
      </dsp:txBody>
      <dsp:txXfrm>
        <a:off x="3953729" y="3914164"/>
        <a:ext cx="1633340" cy="900019"/>
      </dsp:txXfrm>
    </dsp:sp>
    <dsp:sp modelId="{D831AA69-5F64-C848-B7F6-7402DF6A6F73}">
      <dsp:nvSpPr>
        <dsp:cNvPr id="0" name=""/>
        <dsp:cNvSpPr/>
      </dsp:nvSpPr>
      <dsp:spPr>
        <a:xfrm>
          <a:off x="5930072" y="3914164"/>
          <a:ext cx="1649804" cy="890170"/>
        </a:xfrm>
        <a:prstGeom prst="rect">
          <a:avLst/>
        </a:prstGeom>
        <a:solidFill>
          <a:srgbClr val="990099">
            <a:alpha val="74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6000" tIns="11430" rIns="216000" bIns="11430" numCol="1" spcCol="1270" anchor="ctr" anchorCtr="0">
          <a:noAutofit/>
        </a:bodyPr>
        <a:lstStyle/>
        <a:p>
          <a:pPr lvl="0" algn="ctr" defTabSz="800100">
            <a:lnSpc>
              <a:spcPct val="90000"/>
            </a:lnSpc>
            <a:spcBef>
              <a:spcPct val="0"/>
            </a:spcBef>
            <a:spcAft>
              <a:spcPct val="35000"/>
            </a:spcAft>
          </a:pPr>
          <a:r>
            <a:rPr lang="en-US" sz="1800" b="1" kern="1200" dirty="0" smtClean="0"/>
            <a:t>Implementation - processes, procedures systems</a:t>
          </a:r>
          <a:endParaRPr lang="en-US" sz="1800" b="1" kern="1200" dirty="0"/>
        </a:p>
      </dsp:txBody>
      <dsp:txXfrm>
        <a:off x="5930072" y="3914164"/>
        <a:ext cx="1649804" cy="890170"/>
      </dsp:txXfrm>
    </dsp:sp>
    <dsp:sp modelId="{DEC4469F-4E17-D042-BAF8-8479F9634D28}">
      <dsp:nvSpPr>
        <dsp:cNvPr id="0" name=""/>
        <dsp:cNvSpPr/>
      </dsp:nvSpPr>
      <dsp:spPr>
        <a:xfrm>
          <a:off x="1985619" y="1594820"/>
          <a:ext cx="1633340" cy="816670"/>
        </a:xfrm>
        <a:prstGeom prst="rect">
          <a:avLst/>
        </a:prstGeom>
        <a:solidFill>
          <a:srgbClr val="990099">
            <a:alpha val="74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Project Quality Assurance</a:t>
          </a:r>
          <a:endParaRPr lang="en-US" sz="1800" b="1" kern="1200" dirty="0"/>
        </a:p>
      </dsp:txBody>
      <dsp:txXfrm>
        <a:off x="1985619" y="1594820"/>
        <a:ext cx="1633340" cy="816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38B64-50EF-E544-91A3-D3256F0A16D0}">
      <dsp:nvSpPr>
        <dsp:cNvPr id="0" name=""/>
        <dsp:cNvSpPr/>
      </dsp:nvSpPr>
      <dsp:spPr>
        <a:xfrm>
          <a:off x="1878425" y="1893169"/>
          <a:ext cx="164201" cy="719359"/>
        </a:xfrm>
        <a:custGeom>
          <a:avLst/>
          <a:gdLst/>
          <a:ahLst/>
          <a:cxnLst/>
          <a:rect l="0" t="0" r="0" b="0"/>
          <a:pathLst>
            <a:path>
              <a:moveTo>
                <a:pt x="0" y="0"/>
              </a:moveTo>
              <a:lnTo>
                <a:pt x="0" y="719359"/>
              </a:lnTo>
              <a:lnTo>
                <a:pt x="164201" y="719359"/>
              </a:lnTo>
            </a:path>
          </a:pathLst>
        </a:custGeom>
        <a:noFill/>
        <a:ln w="9525" cap="flat" cmpd="sng" algn="ctr">
          <a:solidFill>
            <a:srgbClr val="EFCC0E"/>
          </a:solidFill>
          <a:prstDash val="solid"/>
        </a:ln>
        <a:effectLst/>
      </dsp:spPr>
      <dsp:style>
        <a:lnRef idx="1">
          <a:scrgbClr r="0" g="0" b="0"/>
        </a:lnRef>
        <a:fillRef idx="0">
          <a:scrgbClr r="0" g="0" b="0"/>
        </a:fillRef>
        <a:effectRef idx="0">
          <a:scrgbClr r="0" g="0" b="0"/>
        </a:effectRef>
        <a:fontRef idx="minor"/>
      </dsp:style>
    </dsp:sp>
    <dsp:sp modelId="{A356A5C9-71E8-DB48-A5C7-8460BE4B8DD4}">
      <dsp:nvSpPr>
        <dsp:cNvPr id="0" name=""/>
        <dsp:cNvSpPr/>
      </dsp:nvSpPr>
      <dsp:spPr>
        <a:xfrm>
          <a:off x="1714223" y="1893169"/>
          <a:ext cx="164201" cy="719359"/>
        </a:xfrm>
        <a:custGeom>
          <a:avLst/>
          <a:gdLst/>
          <a:ahLst/>
          <a:cxnLst/>
          <a:rect l="0" t="0" r="0" b="0"/>
          <a:pathLst>
            <a:path>
              <a:moveTo>
                <a:pt x="164201" y="0"/>
              </a:moveTo>
              <a:lnTo>
                <a:pt x="164201" y="719359"/>
              </a:lnTo>
              <a:lnTo>
                <a:pt x="0" y="719359"/>
              </a:lnTo>
            </a:path>
          </a:pathLst>
        </a:custGeom>
        <a:noFill/>
        <a:ln w="9525" cap="flat" cmpd="sng" algn="ctr">
          <a:solidFill>
            <a:srgbClr val="EFCC0E"/>
          </a:solidFill>
          <a:prstDash val="solid"/>
        </a:ln>
        <a:effectLst/>
      </dsp:spPr>
      <dsp:style>
        <a:lnRef idx="1">
          <a:scrgbClr r="0" g="0" b="0"/>
        </a:lnRef>
        <a:fillRef idx="0">
          <a:scrgbClr r="0" g="0" b="0"/>
        </a:fillRef>
        <a:effectRef idx="0">
          <a:scrgbClr r="0" g="0" b="0"/>
        </a:effectRef>
        <a:fontRef idx="minor"/>
      </dsp:style>
    </dsp:sp>
    <dsp:sp modelId="{1861A32C-F602-9246-B5E5-BE1C01981273}">
      <dsp:nvSpPr>
        <dsp:cNvPr id="0" name=""/>
        <dsp:cNvSpPr/>
      </dsp:nvSpPr>
      <dsp:spPr>
        <a:xfrm>
          <a:off x="1832705" y="1893169"/>
          <a:ext cx="91440" cy="1438719"/>
        </a:xfrm>
        <a:custGeom>
          <a:avLst/>
          <a:gdLst/>
          <a:ahLst/>
          <a:cxnLst/>
          <a:rect l="0" t="0" r="0" b="0"/>
          <a:pathLst>
            <a:path>
              <a:moveTo>
                <a:pt x="45720" y="0"/>
              </a:moveTo>
              <a:lnTo>
                <a:pt x="45720" y="1438719"/>
              </a:lnTo>
            </a:path>
          </a:pathLst>
        </a:custGeom>
        <a:noFill/>
        <a:ln w="38100" cap="flat" cmpd="sng" algn="ctr">
          <a:solidFill>
            <a:srgbClr val="FF8000"/>
          </a:solidFill>
          <a:prstDash val="solid"/>
          <a:tailEnd type="triangle"/>
        </a:ln>
        <a:effectLst/>
      </dsp:spPr>
      <dsp:style>
        <a:lnRef idx="1">
          <a:scrgbClr r="0" g="0" b="0"/>
        </a:lnRef>
        <a:fillRef idx="0">
          <a:scrgbClr r="0" g="0" b="0"/>
        </a:fillRef>
        <a:effectRef idx="0">
          <a:scrgbClr r="0" g="0" b="0"/>
        </a:effectRef>
        <a:fontRef idx="minor"/>
      </dsp:style>
    </dsp:sp>
    <dsp:sp modelId="{43BE26C3-0101-F140-A3F6-70A4F384A29E}">
      <dsp:nvSpPr>
        <dsp:cNvPr id="0" name=""/>
        <dsp:cNvSpPr/>
      </dsp:nvSpPr>
      <dsp:spPr>
        <a:xfrm>
          <a:off x="1832705" y="782853"/>
          <a:ext cx="91440" cy="328403"/>
        </a:xfrm>
        <a:custGeom>
          <a:avLst/>
          <a:gdLst/>
          <a:ahLst/>
          <a:cxnLst/>
          <a:rect l="0" t="0" r="0" b="0"/>
          <a:pathLst>
            <a:path>
              <a:moveTo>
                <a:pt x="45720" y="0"/>
              </a:moveTo>
              <a:lnTo>
                <a:pt x="45720" y="328403"/>
              </a:lnTo>
            </a:path>
          </a:pathLst>
        </a:custGeom>
        <a:noFill/>
        <a:ln w="38100" cap="flat" cmpd="sng" algn="ctr">
          <a:solidFill>
            <a:srgbClr val="FF8000"/>
          </a:solidFill>
          <a:prstDash val="solid"/>
          <a:tailEnd type="triangle"/>
        </a:ln>
        <a:effectLst/>
      </dsp:spPr>
      <dsp:style>
        <a:lnRef idx="1">
          <a:scrgbClr r="0" g="0" b="0"/>
        </a:lnRef>
        <a:fillRef idx="0">
          <a:scrgbClr r="0" g="0" b="0"/>
        </a:fillRef>
        <a:effectRef idx="0">
          <a:scrgbClr r="0" g="0" b="0"/>
        </a:effectRef>
        <a:fontRef idx="minor"/>
      </dsp:style>
    </dsp:sp>
    <dsp:sp modelId="{88139331-3E53-534F-B638-6D13F93E95B8}">
      <dsp:nvSpPr>
        <dsp:cNvPr id="0" name=""/>
        <dsp:cNvSpPr/>
      </dsp:nvSpPr>
      <dsp:spPr>
        <a:xfrm>
          <a:off x="1096512" y="940"/>
          <a:ext cx="1563825" cy="781912"/>
        </a:xfrm>
        <a:prstGeom prst="rect">
          <a:avLst/>
        </a:prstGeom>
        <a:solidFill>
          <a:srgbClr val="A2DD43"/>
        </a:solidFill>
        <a:ln w="19050" cmpd="sng">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Relevant Plan Infrastructure Evidence</a:t>
          </a:r>
          <a:endParaRPr lang="en-US" sz="1800" kern="1200" dirty="0"/>
        </a:p>
      </dsp:txBody>
      <dsp:txXfrm>
        <a:off x="1096512" y="940"/>
        <a:ext cx="1563825" cy="781912"/>
      </dsp:txXfrm>
    </dsp:sp>
    <dsp:sp modelId="{2AD1164E-E6D4-9641-9703-87E976B87157}">
      <dsp:nvSpPr>
        <dsp:cNvPr id="0" name=""/>
        <dsp:cNvSpPr/>
      </dsp:nvSpPr>
      <dsp:spPr>
        <a:xfrm>
          <a:off x="1096512" y="1111256"/>
          <a:ext cx="1563825" cy="781912"/>
        </a:xfrm>
        <a:prstGeom prst="rect">
          <a:avLst/>
        </a:prstGeom>
        <a:solidFill>
          <a:srgbClr val="A2DD43"/>
        </a:solidFill>
        <a:ln w="19050" cmpd="sng">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CIL Infrastructure Evidence   </a:t>
          </a:r>
          <a:endParaRPr lang="en-US" sz="1800" kern="1200" dirty="0"/>
        </a:p>
      </dsp:txBody>
      <dsp:txXfrm>
        <a:off x="1096512" y="1111256"/>
        <a:ext cx="1563825" cy="781912"/>
      </dsp:txXfrm>
    </dsp:sp>
    <dsp:sp modelId="{D2B35D8D-112C-5647-A0EF-51ED23B64243}">
      <dsp:nvSpPr>
        <dsp:cNvPr id="0" name=""/>
        <dsp:cNvSpPr/>
      </dsp:nvSpPr>
      <dsp:spPr>
        <a:xfrm>
          <a:off x="1096512" y="3331889"/>
          <a:ext cx="1563825" cy="781912"/>
        </a:xfrm>
        <a:prstGeom prst="rect">
          <a:avLst/>
        </a:prstGeom>
        <a:solidFill>
          <a:srgbClr val="A2DD43"/>
        </a:solidFill>
        <a:ln w="19050" cmpd="sng">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Regulation 123 List</a:t>
          </a:r>
          <a:endParaRPr lang="en-US" sz="1800" kern="1200" dirty="0"/>
        </a:p>
      </dsp:txBody>
      <dsp:txXfrm>
        <a:off x="1096512" y="3331889"/>
        <a:ext cx="1563825" cy="781912"/>
      </dsp:txXfrm>
    </dsp:sp>
    <dsp:sp modelId="{75A357A3-9E42-254F-93F6-959224491F81}">
      <dsp:nvSpPr>
        <dsp:cNvPr id="0" name=""/>
        <dsp:cNvSpPr/>
      </dsp:nvSpPr>
      <dsp:spPr>
        <a:xfrm>
          <a:off x="150397" y="2221573"/>
          <a:ext cx="1563825" cy="781912"/>
        </a:xfrm>
        <a:prstGeom prst="rect">
          <a:avLst/>
        </a:prstGeom>
        <a:solidFill>
          <a:srgbClr val="A2DD43"/>
        </a:solidFill>
        <a:ln w="19050" cmpd="sng">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Funding Gap</a:t>
          </a:r>
          <a:endParaRPr lang="en-US" sz="1800" kern="1200" dirty="0"/>
        </a:p>
      </dsp:txBody>
      <dsp:txXfrm>
        <a:off x="150397" y="2221573"/>
        <a:ext cx="1563825" cy="781912"/>
      </dsp:txXfrm>
    </dsp:sp>
    <dsp:sp modelId="{DD64DF3B-C09D-A041-94E8-6A99E14E6701}">
      <dsp:nvSpPr>
        <dsp:cNvPr id="0" name=""/>
        <dsp:cNvSpPr/>
      </dsp:nvSpPr>
      <dsp:spPr>
        <a:xfrm>
          <a:off x="2042627" y="2221573"/>
          <a:ext cx="1563825" cy="781912"/>
        </a:xfrm>
        <a:prstGeom prst="rect">
          <a:avLst/>
        </a:prstGeom>
        <a:solidFill>
          <a:srgbClr val="A2DD43"/>
        </a:solidFill>
        <a:ln w="19050" cmpd="sng">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Project List</a:t>
          </a:r>
          <a:endParaRPr lang="en-US" sz="1800" kern="1200" dirty="0"/>
        </a:p>
      </dsp:txBody>
      <dsp:txXfrm>
        <a:off x="2042627" y="2221573"/>
        <a:ext cx="1563825" cy="78191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drawings/drawing1.xml><?xml version="1.0" encoding="utf-8"?>
<c:userShapes xmlns:c="http://schemas.openxmlformats.org/drawingml/2006/chart">
  <cdr:relSizeAnchor xmlns:cdr="http://schemas.openxmlformats.org/drawingml/2006/chartDrawing">
    <cdr:from>
      <cdr:x>0.61538</cdr:x>
      <cdr:y>0.38028</cdr:y>
    </cdr:from>
    <cdr:to>
      <cdr:x>0.78131</cdr:x>
      <cdr:y>0.38434</cdr:y>
    </cdr:to>
    <cdr:sp macro="" textlink="">
      <cdr:nvSpPr>
        <cdr:cNvPr id="2" name="Line 6"/>
        <cdr:cNvSpPr>
          <a:spLocks xmlns:a="http://schemas.openxmlformats.org/drawingml/2006/main" noChangeShapeType="1"/>
        </cdr:cNvSpPr>
      </cdr:nvSpPr>
      <cdr:spPr bwMode="auto">
        <a:xfrm xmlns:a="http://schemas.openxmlformats.org/drawingml/2006/main" flipV="1">
          <a:off x="5184576" y="1944216"/>
          <a:ext cx="1397868" cy="20764"/>
        </a:xfrm>
        <a:prstGeom xmlns:a="http://schemas.openxmlformats.org/drawingml/2006/main" prst="line">
          <a:avLst/>
        </a:prstGeom>
        <a:noFill xmlns:a="http://schemas.openxmlformats.org/drawingml/2006/main"/>
        <a:ln xmlns:a="http://schemas.openxmlformats.org/drawingml/2006/main" w="28575">
          <a:solidFill>
            <a:srgbClr xmlns:mc="http://schemas.openxmlformats.org/markup-compatibility/2006" xmlns:a14="http://schemas.microsoft.com/office/drawing/2010/main" val="0000FF" mc:Ignorable="a14" a14:legacySpreadsheetColorIndex="12"/>
          </a:solidFill>
          <a:prstDash val="dash"/>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0.61538</cdr:x>
      <cdr:y>0.42254</cdr:y>
    </cdr:from>
    <cdr:to>
      <cdr:x>0.7861</cdr:x>
      <cdr:y>0.42254</cdr:y>
    </cdr:to>
    <cdr:sp macro="" textlink="">
      <cdr:nvSpPr>
        <cdr:cNvPr id="3" name="Line 10"/>
        <cdr:cNvSpPr>
          <a:spLocks xmlns:a="http://schemas.openxmlformats.org/drawingml/2006/main" noChangeShapeType="1"/>
        </cdr:cNvSpPr>
      </cdr:nvSpPr>
      <cdr:spPr bwMode="auto">
        <a:xfrm xmlns:a="http://schemas.openxmlformats.org/drawingml/2006/main">
          <a:off x="5184576" y="2160240"/>
          <a:ext cx="1438275" cy="0"/>
        </a:xfrm>
        <a:prstGeom xmlns:a="http://schemas.openxmlformats.org/drawingml/2006/main" prst="line">
          <a:avLst/>
        </a:prstGeom>
        <a:noFill xmlns:a="http://schemas.openxmlformats.org/drawingml/2006/main"/>
        <a:ln xmlns:a="http://schemas.openxmlformats.org/drawingml/2006/main" w="28575">
          <a:solidFill>
            <a:srgbClr xmlns:mc="http://schemas.openxmlformats.org/markup-compatibility/2006" xmlns:a14="http://schemas.microsoft.com/office/drawing/2010/main" val="0000FF" mc:Ignorable="a14" a14:legacySpreadsheetColorIndex="12"/>
          </a:solidFill>
          <a:prstDash val="dash"/>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0.78985</cdr:x>
      <cdr:y>0.37726</cdr:y>
    </cdr:from>
    <cdr:to>
      <cdr:x>0.80342</cdr:x>
      <cdr:y>0.42943</cdr:y>
    </cdr:to>
    <cdr:sp macro="" textlink="">
      <cdr:nvSpPr>
        <cdr:cNvPr id="4" name="AutoShape 15"/>
        <cdr:cNvSpPr>
          <a:spLocks xmlns:a="http://schemas.openxmlformats.org/drawingml/2006/main"/>
        </cdr:cNvSpPr>
      </cdr:nvSpPr>
      <cdr:spPr bwMode="auto">
        <a:xfrm xmlns:a="http://schemas.openxmlformats.org/drawingml/2006/main">
          <a:off x="6654452" y="1928787"/>
          <a:ext cx="114300" cy="266700"/>
        </a:xfrm>
        <a:prstGeom xmlns:a="http://schemas.openxmlformats.org/drawingml/2006/main" prst="rightBrace">
          <a:avLst>
            <a:gd name="adj1" fmla="val 19444"/>
            <a:gd name="adj2" fmla="val 50000"/>
          </a:avLst>
        </a:prstGeom>
        <a:noFill xmlns:a="http://schemas.openxmlformats.org/drawingml/2006/main"/>
        <a:ln xmlns:a="http://schemas.openxmlformats.org/drawingml/2006/main" w="28575">
          <a:solidFill>
            <a:srgbClr xmlns:mc="http://schemas.openxmlformats.org/markup-compatibility/2006" xmlns:a14="http://schemas.microsoft.com/office/drawing/2010/main" val="0000FF" mc:Ignorable="a14" a14:legacySpreadsheetColorIndex="12"/>
          </a:solidFill>
          <a:round/>
          <a:headEnd/>
          <a:tailEnd/>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0.58974</cdr:x>
      <cdr:y>0.19897</cdr:y>
    </cdr:from>
    <cdr:to>
      <cdr:x>0.70958</cdr:x>
      <cdr:y>0.29399</cdr:y>
    </cdr:to>
    <cdr:sp macro="" textlink="">
      <cdr:nvSpPr>
        <cdr:cNvPr id="5" name="Text Box 14"/>
        <cdr:cNvSpPr txBox="1">
          <a:spLocks xmlns:a="http://schemas.openxmlformats.org/drawingml/2006/main" noChangeArrowheads="1"/>
        </cdr:cNvSpPr>
      </cdr:nvSpPr>
      <cdr:spPr bwMode="auto">
        <a:xfrm xmlns:a="http://schemas.openxmlformats.org/drawingml/2006/main">
          <a:off x="4968552" y="1017252"/>
          <a:ext cx="1009650" cy="485775"/>
        </a:xfrm>
        <a:prstGeom xmlns:a="http://schemas.openxmlformats.org/drawingml/2006/main" prst="rect">
          <a:avLst/>
        </a:prstGeom>
        <a:solidFill xmlns:a="http://schemas.openxmlformats.org/drawingml/2006/main">
          <a:srgbClr val="FFFFFF"/>
        </a:solidFill>
        <a:ln xmlns:a="http://schemas.openxmlformats.org/drawingml/2006/main" w="9525">
          <a:solidFill>
            <a:srgbClr xmlns:mc="http://schemas.openxmlformats.org/markup-compatibility/2006" xmlns:a14="http://schemas.microsoft.com/office/drawing/2010/main" val="FF0000" mc:Ignorable="a14" a14:legacySpreadsheetColorIndex="10"/>
          </a:solid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000" b="1" i="0" u="none" strike="noStrike" baseline="0">
              <a:solidFill>
                <a:srgbClr val="FF0000"/>
              </a:solidFill>
              <a:latin typeface="Arial"/>
              <a:cs typeface="Arial"/>
            </a:rPr>
            <a:t>Impact of increase from 35% to 50% AH</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GB"/>
          </a:p>
        </p:txBody>
      </p:sp>
      <p:sp>
        <p:nvSpPr>
          <p:cNvPr id="200707" name="Rectangle 3"/>
          <p:cNvSpPr>
            <a:spLocks noGrp="1" noChangeArrowheads="1"/>
          </p:cNvSpPr>
          <p:nvPr>
            <p:ph type="dt" sz="quarter"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a:p>
        </p:txBody>
      </p:sp>
      <p:sp>
        <p:nvSpPr>
          <p:cNvPr id="200708" name="Rectangle 4"/>
          <p:cNvSpPr>
            <a:spLocks noGrp="1" noChangeArrowheads="1"/>
          </p:cNvSpPr>
          <p:nvPr>
            <p:ph type="ftr" sz="quarter" idx="2"/>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p>
        </p:txBody>
      </p:sp>
      <p:sp>
        <p:nvSpPr>
          <p:cNvPr id="200709" name="Rectangle 5"/>
          <p:cNvSpPr>
            <a:spLocks noGrp="1" noChangeArrowheads="1"/>
          </p:cNvSpPr>
          <p:nvPr>
            <p:ph type="sldNum" sz="quarter" idx="3"/>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DD563B8C-C3B6-4F7C-AC25-60687593FA25}" type="slidenum">
              <a:rPr lang="en-GB"/>
              <a:pPr/>
              <a:t>‹#›</a:t>
            </a:fld>
            <a:endParaRPr lang="en-GB"/>
          </a:p>
        </p:txBody>
      </p:sp>
    </p:spTree>
    <p:extLst>
      <p:ext uri="{BB962C8B-B14F-4D97-AF65-F5344CB8AC3E}">
        <p14:creationId xmlns:p14="http://schemas.microsoft.com/office/powerpoint/2010/main" val="200665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US"/>
          </a:p>
        </p:txBody>
      </p:sp>
      <p:sp>
        <p:nvSpPr>
          <p:cNvPr id="18435" name="Rectangle 3"/>
          <p:cNvSpPr>
            <a:spLocks noGrp="1" noChangeArrowheads="1"/>
          </p:cNvSpPr>
          <p:nvPr>
            <p:ph type="dt"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p>
        </p:txBody>
      </p:sp>
      <p:sp>
        <p:nvSpPr>
          <p:cNvPr id="18436" name="Rectangle 4"/>
          <p:cNvSpPr>
            <a:spLocks noGrp="1" noRot="1" noChangeAspect="1" noChangeArrowheads="1" noTextEdit="1"/>
          </p:cNvSpPr>
          <p:nvPr>
            <p:ph type="sldImg" idx="2"/>
          </p:nvPr>
        </p:nvSpPr>
        <p:spPr bwMode="auto">
          <a:xfrm>
            <a:off x="714375" y="746125"/>
            <a:ext cx="538162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681038" y="4722694"/>
            <a:ext cx="544830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US"/>
          </a:p>
        </p:txBody>
      </p:sp>
      <p:sp>
        <p:nvSpPr>
          <p:cNvPr id="18439" name="Rectangle 7"/>
          <p:cNvSpPr>
            <a:spLocks noGrp="1" noChangeArrowheads="1"/>
          </p:cNvSpPr>
          <p:nvPr>
            <p:ph type="sldNum" sz="quarter" idx="5"/>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C185F21A-DBB8-4E65-9E4E-3435B804B7D3}" type="slidenum">
              <a:rPr lang="en-US"/>
              <a:pPr/>
              <a:t>‹#›</a:t>
            </a:fld>
            <a:endParaRPr lang="en-US"/>
          </a:p>
        </p:txBody>
      </p:sp>
    </p:spTree>
    <p:extLst>
      <p:ext uri="{BB962C8B-B14F-4D97-AF65-F5344CB8AC3E}">
        <p14:creationId xmlns:p14="http://schemas.microsoft.com/office/powerpoint/2010/main" val="11121060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117" algn="l" rtl="0" fontAlgn="base">
      <a:spcBef>
        <a:spcPct val="30000"/>
      </a:spcBef>
      <a:spcAft>
        <a:spcPct val="0"/>
      </a:spcAft>
      <a:defRPr sz="1200" kern="1200">
        <a:solidFill>
          <a:schemeClr val="tx1"/>
        </a:solidFill>
        <a:latin typeface="Arial" pitchFamily="34" charset="0"/>
        <a:ea typeface="+mn-ea"/>
        <a:cs typeface="+mn-cs"/>
      </a:defRPr>
    </a:lvl2pPr>
    <a:lvl3pPr marL="914235" algn="l" rtl="0" fontAlgn="base">
      <a:spcBef>
        <a:spcPct val="30000"/>
      </a:spcBef>
      <a:spcAft>
        <a:spcPct val="0"/>
      </a:spcAft>
      <a:defRPr sz="1200" kern="1200">
        <a:solidFill>
          <a:schemeClr val="tx1"/>
        </a:solidFill>
        <a:latin typeface="Arial" pitchFamily="34" charset="0"/>
        <a:ea typeface="+mn-ea"/>
        <a:cs typeface="+mn-cs"/>
      </a:defRPr>
    </a:lvl3pPr>
    <a:lvl4pPr marL="1371353" algn="l" rtl="0" fontAlgn="base">
      <a:spcBef>
        <a:spcPct val="30000"/>
      </a:spcBef>
      <a:spcAft>
        <a:spcPct val="0"/>
      </a:spcAft>
      <a:defRPr sz="1200" kern="1200">
        <a:solidFill>
          <a:schemeClr val="tx1"/>
        </a:solidFill>
        <a:latin typeface="Arial" pitchFamily="34" charset="0"/>
        <a:ea typeface="+mn-ea"/>
        <a:cs typeface="+mn-cs"/>
      </a:defRPr>
    </a:lvl4pPr>
    <a:lvl5pPr marL="1828470" algn="l" rtl="0" fontAlgn="base">
      <a:spcBef>
        <a:spcPct val="30000"/>
      </a:spcBef>
      <a:spcAft>
        <a:spcPct val="0"/>
      </a:spcAft>
      <a:defRPr sz="1200" kern="1200">
        <a:solidFill>
          <a:schemeClr val="tx1"/>
        </a:solidFill>
        <a:latin typeface="Arial" pitchFamily="34" charset="0"/>
        <a:ea typeface="+mn-ea"/>
        <a:cs typeface="+mn-cs"/>
      </a:defRPr>
    </a:lvl5pPr>
    <a:lvl6pPr marL="2285588" algn="l" defTabSz="914235" rtl="0" eaLnBrk="1" latinLnBrk="0" hangingPunct="1">
      <a:defRPr sz="1200" kern="1200">
        <a:solidFill>
          <a:schemeClr val="tx1"/>
        </a:solidFill>
        <a:latin typeface="+mn-lt"/>
        <a:ea typeface="+mn-ea"/>
        <a:cs typeface="+mn-cs"/>
      </a:defRPr>
    </a:lvl6pPr>
    <a:lvl7pPr marL="2742705" algn="l" defTabSz="914235" rtl="0" eaLnBrk="1" latinLnBrk="0" hangingPunct="1">
      <a:defRPr sz="1200" kern="1200">
        <a:solidFill>
          <a:schemeClr val="tx1"/>
        </a:solidFill>
        <a:latin typeface="+mn-lt"/>
        <a:ea typeface="+mn-ea"/>
        <a:cs typeface="+mn-cs"/>
      </a:defRPr>
    </a:lvl7pPr>
    <a:lvl8pPr marL="3199823" algn="l" defTabSz="914235" rtl="0" eaLnBrk="1" latinLnBrk="0" hangingPunct="1">
      <a:defRPr sz="1200" kern="1200">
        <a:solidFill>
          <a:schemeClr val="tx1"/>
        </a:solidFill>
        <a:latin typeface="+mn-lt"/>
        <a:ea typeface="+mn-ea"/>
        <a:cs typeface="+mn-cs"/>
      </a:defRPr>
    </a:lvl8pPr>
    <a:lvl9pPr marL="3656940" algn="l" defTabSz="91423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a:t>
            </a:fld>
            <a:endParaRPr lang="en-US"/>
          </a:p>
        </p:txBody>
      </p:sp>
    </p:spTree>
    <p:extLst>
      <p:ext uri="{BB962C8B-B14F-4D97-AF65-F5344CB8AC3E}">
        <p14:creationId xmlns:p14="http://schemas.microsoft.com/office/powerpoint/2010/main" val="1696390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are the risks that the Councils we have worked with commonly identify for their CIL projects. The first three risks relate to the correct application of the CIL regulations and are considered unlikely. The remaining risks are all related to how the CIL project is managed and there have been many examples of these manifesting and causing difficulties for the councils involved</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11</a:t>
            </a:fld>
            <a:endParaRPr lang="en-US"/>
          </a:p>
        </p:txBody>
      </p:sp>
    </p:spTree>
    <p:extLst>
      <p:ext uri="{BB962C8B-B14F-4D97-AF65-F5344CB8AC3E}">
        <p14:creationId xmlns:p14="http://schemas.microsoft.com/office/powerpoint/2010/main" val="1039864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a:t>
            </a:r>
            <a:r>
              <a:rPr lang="en-GB" baseline="0" dirty="0" smtClean="0"/>
              <a:t> five key points that Councils have identified for a successful CIL project</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12</a:t>
            </a:fld>
            <a:endParaRPr lang="en-US"/>
          </a:p>
        </p:txBody>
      </p:sp>
    </p:spTree>
    <p:extLst>
      <p:ext uri="{BB962C8B-B14F-4D97-AF65-F5344CB8AC3E}">
        <p14:creationId xmlns:p14="http://schemas.microsoft.com/office/powerpoint/2010/main" val="1176718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three key lessons identified from our work with councils across the country related</a:t>
            </a:r>
            <a:r>
              <a:rPr lang="en-GB" baseline="0" dirty="0" smtClean="0"/>
              <a:t> to infrastructure planning are:</a:t>
            </a:r>
          </a:p>
          <a:p>
            <a:endParaRPr lang="en-GB" baseline="0" dirty="0" smtClean="0"/>
          </a:p>
          <a:p>
            <a:pPr marL="342900" indent="-342900">
              <a:buAutoNum type="arabicParenR"/>
            </a:pPr>
            <a:r>
              <a:rPr lang="en-GB" baseline="0" dirty="0" smtClean="0"/>
              <a:t>It is still a relatively minor component of a CIL examination – Whilst the regulations and guidance may have been updated to place a greater emphasis on the examiner still only tends to dedicate 2-3 paragraphs to the infrastructure planning in the examination report.</a:t>
            </a:r>
          </a:p>
          <a:p>
            <a:pPr marL="342900" indent="-342900">
              <a:buAutoNum type="arabicParenR"/>
            </a:pPr>
            <a:r>
              <a:rPr lang="en-GB" dirty="0" smtClean="0"/>
              <a:t>All councils have an infrastructure funding gap</a:t>
            </a:r>
            <a:endParaRPr lang="en-GB" baseline="0" dirty="0" smtClean="0"/>
          </a:p>
          <a:p>
            <a:pPr marL="342900" indent="-342900">
              <a:buAutoNum type="arabicParenR"/>
            </a:pPr>
            <a:r>
              <a:rPr lang="en-GB" dirty="0" smtClean="0"/>
              <a:t>Greater emphasis on CIL </a:t>
            </a:r>
            <a:r>
              <a:rPr lang="en-GB" dirty="0" err="1" smtClean="0"/>
              <a:t>vs</a:t>
            </a:r>
            <a:r>
              <a:rPr lang="en-GB" dirty="0" smtClean="0"/>
              <a:t> S106 </a:t>
            </a:r>
            <a:r>
              <a:rPr lang="en-GB" baseline="0" dirty="0" smtClean="0"/>
              <a:t> – Settling on the correct approach between CIL and S106 remains the greatest challenge for councils </a:t>
            </a:r>
            <a:endParaRPr lang="en-GB" dirty="0" smtClean="0"/>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14</a:t>
            </a:fld>
            <a:endParaRPr lang="en-US"/>
          </a:p>
        </p:txBody>
      </p:sp>
    </p:spTree>
    <p:extLst>
      <p:ext uri="{BB962C8B-B14F-4D97-AF65-F5344CB8AC3E}">
        <p14:creationId xmlns:p14="http://schemas.microsoft.com/office/powerpoint/2010/main" val="1176718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essential</a:t>
            </a:r>
            <a:r>
              <a:rPr lang="en-GB" baseline="0" dirty="0" smtClean="0"/>
              <a:t> test within the regulations is for the Council to demonstrate that it has insufficient funding to pay for the infrastructure required to support growth. This is achieved by:</a:t>
            </a:r>
          </a:p>
          <a:p>
            <a:endParaRPr lang="en-GB" baseline="0" dirty="0" smtClean="0"/>
          </a:p>
          <a:p>
            <a:pPr marL="342900" indent="-342900">
              <a:buFont typeface="+mj-lt"/>
              <a:buAutoNum type="arabicPeriod"/>
            </a:pPr>
            <a:r>
              <a:rPr lang="en-GB" baseline="0" dirty="0" smtClean="0"/>
              <a:t>Calculating the total cost of infrastructure required to support growth – this is typically done from the list of infrastructure projects accompanying the relevant plan (ensuring to only include projects that are likely candidates for CIL funding</a:t>
            </a:r>
          </a:p>
          <a:p>
            <a:pPr marL="342900" indent="-342900">
              <a:buFont typeface="+mj-lt"/>
              <a:buAutoNum type="arabicPeriod"/>
            </a:pPr>
            <a:r>
              <a:rPr lang="en-GB" baseline="0" dirty="0" smtClean="0"/>
              <a:t>Calculating the amount of funding available from other sources – this is typically done in conjunction with colleagues in the councils finance team</a:t>
            </a:r>
          </a:p>
          <a:p>
            <a:pPr marL="342900" indent="-342900">
              <a:buFont typeface="+mj-lt"/>
              <a:buAutoNum type="arabicPeriod"/>
            </a:pPr>
            <a:r>
              <a:rPr lang="en-GB" baseline="0" dirty="0" smtClean="0"/>
              <a:t>Projected CIL income to prove a residual funding gap – this is typically done by linking the development trajectory to the rates in the charging schedule</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15</a:t>
            </a:fld>
            <a:endParaRPr lang="en-US"/>
          </a:p>
        </p:txBody>
      </p:sp>
    </p:spTree>
    <p:extLst>
      <p:ext uri="{BB962C8B-B14F-4D97-AF65-F5344CB8AC3E}">
        <p14:creationId xmlns:p14="http://schemas.microsoft.com/office/powerpoint/2010/main" val="1591682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regulations</a:t>
            </a:r>
            <a:r>
              <a:rPr lang="en-GB" baseline="0" dirty="0" smtClean="0"/>
              <a:t> and guidance combine to create a golden thread of infrastructure evidence that stems from infrastructure evidence that underpins the plan. If the council understands which pieces of infrastructure it will deliver using CIL and which pieces using S106 or S278 then the evidence base for CIL can be determined.</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16</a:t>
            </a:fld>
            <a:endParaRPr lang="en-US"/>
          </a:p>
        </p:txBody>
      </p:sp>
    </p:spTree>
    <p:extLst>
      <p:ext uri="{BB962C8B-B14F-4D97-AF65-F5344CB8AC3E}">
        <p14:creationId xmlns:p14="http://schemas.microsoft.com/office/powerpoint/2010/main" val="1591682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 case study the Council had adopted a</a:t>
            </a:r>
            <a:r>
              <a:rPr lang="en-GB" baseline="0" dirty="0" smtClean="0"/>
              <a:t> Core Strategy in 2012. The infrastructure evidence underpinning that plan was Strategic Infrastructure Plan form 2009. The Council had been to consultation on PDCS using the SIP though had received some feedback that the document did not capture the latest priorities of the council. The Council commissioned an update to the infrastructure evidence in advance of consulting on the Draft Charging Schedule</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17</a:t>
            </a:fld>
            <a:endParaRPr lang="en-US"/>
          </a:p>
        </p:txBody>
      </p:sp>
    </p:spTree>
    <p:extLst>
      <p:ext uri="{BB962C8B-B14F-4D97-AF65-F5344CB8AC3E}">
        <p14:creationId xmlns:p14="http://schemas.microsoft.com/office/powerpoint/2010/main" val="3829450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council</a:t>
            </a:r>
            <a:r>
              <a:rPr lang="en-GB" baseline="0" dirty="0" smtClean="0"/>
              <a:t> commissioned consultancy support and undertook this update during an intense 12-week period whilst also updating the viability evidence. </a:t>
            </a:r>
          </a:p>
          <a:p>
            <a:r>
              <a:rPr lang="en-GB" baseline="0" dirty="0" smtClean="0"/>
              <a:t>The outcome for the Council was a successful CIL examination in Spring 2014 and an updated list of infrastructure projects that could inform the councils capital programme</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18</a:t>
            </a:fld>
            <a:endParaRPr lang="en-US"/>
          </a:p>
        </p:txBody>
      </p:sp>
    </p:spTree>
    <p:extLst>
      <p:ext uri="{BB962C8B-B14F-4D97-AF65-F5344CB8AC3E}">
        <p14:creationId xmlns:p14="http://schemas.microsoft.com/office/powerpoint/2010/main" val="4169749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following four slides provide information on the infrastructure evidence</a:t>
            </a:r>
            <a:r>
              <a:rPr lang="en-GB" baseline="0" dirty="0" smtClean="0"/>
              <a:t> that four councils have prepared to take them through a successful CIL examination.</a:t>
            </a:r>
          </a:p>
          <a:p>
            <a:r>
              <a:rPr lang="en-GB" baseline="0" dirty="0" smtClean="0"/>
              <a:t>On this slide you can see that Lambeth could demonstrate a total cost of infrastructure of £533m for the 5-year period 2013-2017 and were projecting £22m (or 4% of the total cost)  income form CIL during the same period </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19</a:t>
            </a:fld>
            <a:endParaRPr lang="en-US"/>
          </a:p>
        </p:txBody>
      </p:sp>
    </p:spTree>
    <p:extLst>
      <p:ext uri="{BB962C8B-B14F-4D97-AF65-F5344CB8AC3E}">
        <p14:creationId xmlns:p14="http://schemas.microsoft.com/office/powerpoint/2010/main" val="257929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On this slide you can see that Bedford could demonstrate a total cost of infrastructure of £194m for the 10-year period 2011-2021 and were projecting £12m (or 6% of the total cost)  income form CIL during the same period </a:t>
            </a:r>
            <a:endParaRPr lang="en-GB" dirty="0" smtClean="0"/>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20</a:t>
            </a:fld>
            <a:endParaRPr lang="en-US"/>
          </a:p>
        </p:txBody>
      </p:sp>
    </p:spTree>
    <p:extLst>
      <p:ext uri="{BB962C8B-B14F-4D97-AF65-F5344CB8AC3E}">
        <p14:creationId xmlns:p14="http://schemas.microsoft.com/office/powerpoint/2010/main" val="2579291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On this slide you can see that Bristol could demonstrate a total cost of infrastructure of £641m for the 7-year period 2011-2018 and were projecting £13.5m (or 2% of the total cost)  income form CIL during the same period </a:t>
            </a:r>
            <a:endParaRPr lang="en-GB" dirty="0" smtClean="0"/>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21</a:t>
            </a:fld>
            <a:endParaRPr lang="en-US"/>
          </a:p>
        </p:txBody>
      </p:sp>
    </p:spTree>
    <p:extLst>
      <p:ext uri="{BB962C8B-B14F-4D97-AF65-F5344CB8AC3E}">
        <p14:creationId xmlns:p14="http://schemas.microsoft.com/office/powerpoint/2010/main" val="257929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three key lessons identified from our work with councils across the country related</a:t>
            </a:r>
            <a:r>
              <a:rPr lang="en-GB" baseline="0" dirty="0" smtClean="0"/>
              <a:t> to delivering a successful CIL project are that:</a:t>
            </a:r>
          </a:p>
          <a:p>
            <a:endParaRPr lang="en-GB" baseline="0" dirty="0" smtClean="0"/>
          </a:p>
          <a:p>
            <a:pPr marL="342900" indent="-342900">
              <a:buAutoNum type="arabicParenR"/>
            </a:pPr>
            <a:r>
              <a:rPr lang="en-GB" baseline="0" dirty="0" smtClean="0"/>
              <a:t>As a minimum you need an identified project manager and project sponsor – without these fundamental components of project governance councils have found that CIL projects rarely remain on programme</a:t>
            </a:r>
          </a:p>
          <a:p>
            <a:pPr marL="342900" indent="-342900">
              <a:buAutoNum type="arabicParenR"/>
            </a:pPr>
            <a:r>
              <a:rPr lang="en-GB" dirty="0" smtClean="0"/>
              <a:t>Selling the benefits of CIL – without doing this CIL becomes exclusively</a:t>
            </a:r>
            <a:r>
              <a:rPr lang="en-GB" baseline="0" dirty="0" smtClean="0"/>
              <a:t> a bad news story and your CIL project will be the subject of delays whilst the these are debated.</a:t>
            </a:r>
          </a:p>
          <a:p>
            <a:pPr marL="342900" indent="-342900">
              <a:buAutoNum type="arabicParenR"/>
            </a:pPr>
            <a:r>
              <a:rPr lang="en-GB" dirty="0" smtClean="0"/>
              <a:t>Keeping a</a:t>
            </a:r>
            <a:r>
              <a:rPr lang="en-GB" baseline="0" dirty="0" smtClean="0"/>
              <a:t> focus on the CIL examination – A CIL examination typically lasts between 0 and 2 days and therefore a relatively short hurdle</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a:t>
            </a:fld>
            <a:endParaRPr lang="en-US"/>
          </a:p>
        </p:txBody>
      </p:sp>
    </p:spTree>
    <p:extLst>
      <p:ext uri="{BB962C8B-B14F-4D97-AF65-F5344CB8AC3E}">
        <p14:creationId xmlns:p14="http://schemas.microsoft.com/office/powerpoint/2010/main" val="1176718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On this slide you can see that Wiltshire could demonstrate a total cost of infrastructure of £308m for the 15-year period 2011-2026 and were projecting £57m (or 18% of the total cost)  income form CIL during the same period </a:t>
            </a:r>
            <a:endParaRPr lang="en-GB" dirty="0" smtClean="0"/>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22</a:t>
            </a:fld>
            <a:endParaRPr lang="en-US"/>
          </a:p>
        </p:txBody>
      </p:sp>
    </p:spTree>
    <p:extLst>
      <p:ext uri="{BB962C8B-B14F-4D97-AF65-F5344CB8AC3E}">
        <p14:creationId xmlns:p14="http://schemas.microsoft.com/office/powerpoint/2010/main" val="2579291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feedback from examinations is that: </a:t>
            </a:r>
          </a:p>
          <a:p>
            <a:pPr marL="285750" indent="-285750">
              <a:buFont typeface="Arial"/>
              <a:buChar char="•"/>
            </a:pPr>
            <a:r>
              <a:rPr lang="en-GB" dirty="0" smtClean="0"/>
              <a:t>infrastructure</a:t>
            </a:r>
            <a:r>
              <a:rPr lang="en-GB" baseline="0" dirty="0" smtClean="0"/>
              <a:t> remains a relatively minor feature at the examination (an assessment backed up by the PINS inspector in attendance at the seminars. </a:t>
            </a:r>
          </a:p>
          <a:p>
            <a:pPr marL="285750" indent="-285750">
              <a:buFont typeface="Arial"/>
              <a:buChar char="•"/>
            </a:pPr>
            <a:r>
              <a:rPr lang="en-GB" baseline="0" dirty="0" smtClean="0"/>
              <a:t>Most councils undertook additional bespoke infrastructure planning in preparation for the CIL examination</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23</a:t>
            </a:fld>
            <a:endParaRPr lang="en-US"/>
          </a:p>
        </p:txBody>
      </p:sp>
    </p:spTree>
    <p:extLst>
      <p:ext uri="{BB962C8B-B14F-4D97-AF65-F5344CB8AC3E}">
        <p14:creationId xmlns:p14="http://schemas.microsoft.com/office/powerpoint/2010/main" val="2579291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you are deciding whether or not you a ready to go to an examination consider these three questions; if you can answer yes to all </a:t>
            </a:r>
            <a:r>
              <a:rPr lang="en-GB" baseline="0" smtClean="0"/>
              <a:t>of them </a:t>
            </a:r>
            <a:r>
              <a:rPr lang="en-GB" baseline="0" dirty="0" smtClean="0"/>
              <a:t>then you are prepared to go to examination.</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24</a:t>
            </a:fld>
            <a:endParaRPr lang="en-US"/>
          </a:p>
        </p:txBody>
      </p:sp>
    </p:spTree>
    <p:extLst>
      <p:ext uri="{BB962C8B-B14F-4D97-AF65-F5344CB8AC3E}">
        <p14:creationId xmlns:p14="http://schemas.microsoft.com/office/powerpoint/2010/main" val="4253682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25FF265-113E-40D8-A795-74809BD5CAB4}" type="slidenum">
              <a:rPr lang="fr-FR" smtClean="0"/>
              <a:pPr>
                <a:defRPr/>
              </a:pPr>
              <a:t>25</a:t>
            </a:fld>
            <a:endParaRPr lang="fr-FR"/>
          </a:p>
        </p:txBody>
      </p:sp>
    </p:spTree>
    <p:extLst>
      <p:ext uri="{BB962C8B-B14F-4D97-AF65-F5344CB8AC3E}">
        <p14:creationId xmlns:p14="http://schemas.microsoft.com/office/powerpoint/2010/main" val="423310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25FF265-113E-40D8-A795-74809BD5CAB4}" type="slidenum">
              <a:rPr lang="fr-FR" smtClean="0"/>
              <a:pPr>
                <a:defRPr/>
              </a:pPr>
              <a:t>27</a:t>
            </a:fld>
            <a:endParaRPr lang="fr-FR"/>
          </a:p>
        </p:txBody>
      </p:sp>
    </p:spTree>
    <p:extLst>
      <p:ext uri="{BB962C8B-B14F-4D97-AF65-F5344CB8AC3E}">
        <p14:creationId xmlns:p14="http://schemas.microsoft.com/office/powerpoint/2010/main" val="423310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25FF265-113E-40D8-A795-74809BD5CAB4}" type="slidenum">
              <a:rPr lang="fr-FR" smtClean="0"/>
              <a:pPr>
                <a:defRPr/>
              </a:pPr>
              <a:t>30</a:t>
            </a:fld>
            <a:endParaRPr lang="fr-FR"/>
          </a:p>
        </p:txBody>
      </p:sp>
    </p:spTree>
    <p:extLst>
      <p:ext uri="{BB962C8B-B14F-4D97-AF65-F5344CB8AC3E}">
        <p14:creationId xmlns:p14="http://schemas.microsoft.com/office/powerpoint/2010/main" val="423310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25FF265-113E-40D8-A795-74809BD5CAB4}" type="slidenum">
              <a:rPr lang="fr-FR" smtClean="0"/>
              <a:pPr>
                <a:defRPr/>
              </a:pPr>
              <a:t>38</a:t>
            </a:fld>
            <a:endParaRPr lang="fr-FR"/>
          </a:p>
        </p:txBody>
      </p:sp>
    </p:spTree>
    <p:extLst>
      <p:ext uri="{BB962C8B-B14F-4D97-AF65-F5344CB8AC3E}">
        <p14:creationId xmlns:p14="http://schemas.microsoft.com/office/powerpoint/2010/main" val="423310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25FF265-113E-40D8-A795-74809BD5CAB4}" type="slidenum">
              <a:rPr lang="fr-FR" smtClean="0"/>
              <a:pPr>
                <a:defRPr/>
              </a:pPr>
              <a:t>44</a:t>
            </a:fld>
            <a:endParaRPr lang="fr-FR"/>
          </a:p>
        </p:txBody>
      </p:sp>
    </p:spTree>
    <p:extLst>
      <p:ext uri="{BB962C8B-B14F-4D97-AF65-F5344CB8AC3E}">
        <p14:creationId xmlns:p14="http://schemas.microsoft.com/office/powerpoint/2010/main" val="423310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25FF265-113E-40D8-A795-74809BD5CAB4}" type="slidenum">
              <a:rPr lang="fr-FR" smtClean="0"/>
              <a:pPr>
                <a:defRPr/>
              </a:pPr>
              <a:t>48</a:t>
            </a:fld>
            <a:endParaRPr lang="fr-FR"/>
          </a:p>
        </p:txBody>
      </p:sp>
    </p:spTree>
    <p:extLst>
      <p:ext uri="{BB962C8B-B14F-4D97-AF65-F5344CB8AC3E}">
        <p14:creationId xmlns:p14="http://schemas.microsoft.com/office/powerpoint/2010/main" val="423310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25FF265-113E-40D8-A795-74809BD5CAB4}" type="slidenum">
              <a:rPr lang="fr-FR" smtClean="0"/>
              <a:pPr>
                <a:defRPr/>
              </a:pPr>
              <a:t>54</a:t>
            </a:fld>
            <a:endParaRPr lang="fr-FR"/>
          </a:p>
        </p:txBody>
      </p:sp>
    </p:spTree>
    <p:extLst>
      <p:ext uri="{BB962C8B-B14F-4D97-AF65-F5344CB8AC3E}">
        <p14:creationId xmlns:p14="http://schemas.microsoft.com/office/powerpoint/2010/main" val="42331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By setting and agreeing objectives for your CIL project with senior officers and members early on; when it comes to the more challenging moments such as rate setting you can use the objectives to frame the proposition</a:t>
            </a:r>
          </a:p>
        </p:txBody>
      </p:sp>
      <p:sp>
        <p:nvSpPr>
          <p:cNvPr id="4" name="Slide Number Placeholder 3"/>
          <p:cNvSpPr>
            <a:spLocks noGrp="1"/>
          </p:cNvSpPr>
          <p:nvPr>
            <p:ph type="sldNum" sz="quarter" idx="10"/>
          </p:nvPr>
        </p:nvSpPr>
        <p:spPr/>
        <p:txBody>
          <a:bodyPr/>
          <a:lstStyle/>
          <a:p>
            <a:fld id="{C185F21A-DBB8-4E65-9E4E-3435B804B7D3}" type="slidenum">
              <a:rPr lang="en-US" smtClean="0"/>
              <a:pPr/>
              <a:t>4</a:t>
            </a:fld>
            <a:endParaRPr lang="en-US"/>
          </a:p>
        </p:txBody>
      </p:sp>
    </p:spTree>
    <p:extLst>
      <p:ext uri="{BB962C8B-B14F-4D97-AF65-F5344CB8AC3E}">
        <p14:creationId xmlns:p14="http://schemas.microsoft.com/office/powerpoint/2010/main" val="1627652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25FF265-113E-40D8-A795-74809BD5CAB4}" type="slidenum">
              <a:rPr lang="fr-FR" smtClean="0"/>
              <a:pPr>
                <a:defRPr/>
              </a:pPr>
              <a:t>59</a:t>
            </a:fld>
            <a:endParaRPr lang="fr-FR"/>
          </a:p>
        </p:txBody>
      </p:sp>
    </p:spTree>
    <p:extLst>
      <p:ext uri="{BB962C8B-B14F-4D97-AF65-F5344CB8AC3E}">
        <p14:creationId xmlns:p14="http://schemas.microsoft.com/office/powerpoint/2010/main" val="423310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get rate setting right. </a:t>
            </a:r>
          </a:p>
          <a:p>
            <a:r>
              <a:rPr lang="en-US" dirty="0" smtClean="0"/>
              <a:t>This presentation starts off</a:t>
            </a:r>
            <a:r>
              <a:rPr lang="en-US" baseline="0" dirty="0" smtClean="0"/>
              <a:t> with two issues that </a:t>
            </a:r>
            <a:r>
              <a:rPr lang="en-US" baseline="0" dirty="0" err="1" smtClean="0"/>
              <a:t>contextualise</a:t>
            </a:r>
            <a:r>
              <a:rPr lang="en-US" baseline="0" dirty="0" smtClean="0"/>
              <a:t> the rate setting process (these should be considered alongside all other advice giving in this seminar series).</a:t>
            </a:r>
          </a:p>
          <a:p>
            <a:r>
              <a:rPr lang="en-US" baseline="0" dirty="0" smtClean="0"/>
              <a:t>It then goes in to share some approaches and techniques developed when we worked with the CIL Front Runners. </a:t>
            </a:r>
          </a:p>
          <a:p>
            <a:r>
              <a:rPr lang="en-US" baseline="0" dirty="0" smtClean="0"/>
              <a:t>Collectively these tricks and tips should help you navigate the CIL rate setting process.</a:t>
            </a:r>
            <a:endParaRPr lang="en-US"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62</a:t>
            </a:fld>
            <a:endParaRPr lang="en-US"/>
          </a:p>
        </p:txBody>
      </p:sp>
    </p:spTree>
    <p:extLst>
      <p:ext uri="{BB962C8B-B14F-4D97-AF65-F5344CB8AC3E}">
        <p14:creationId xmlns:p14="http://schemas.microsoft.com/office/powerpoint/2010/main" val="3441703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setting</a:t>
            </a:r>
            <a:r>
              <a:rPr lang="en-GB" baseline="0" dirty="0" smtClean="0"/>
              <a:t> CIL rates i</a:t>
            </a:r>
            <a:r>
              <a:rPr lang="en-GB" dirty="0" smtClean="0"/>
              <a:t>t is important</a:t>
            </a:r>
            <a:r>
              <a:rPr lang="en-GB" baseline="0" dirty="0" smtClean="0"/>
              <a:t> to  understand CIL in context. You are required to consider your infrastructure funding requirements and what contribution CIL will make. Whilst CIL is an important source of funding for infrastructure, it is just one of many funding mechanisms.</a:t>
            </a:r>
          </a:p>
          <a:p>
            <a:r>
              <a:rPr lang="en-GB" baseline="0" dirty="0" smtClean="0"/>
              <a:t>The Levy is unlikely to contribute more than 5-10 per cent of funding for your infrastructure requirements (depending on you local circumstances, such as, the extent to which you have prioritised your infrastructure requirements, and the level of growth expected in your area).</a:t>
            </a:r>
          </a:p>
          <a:p>
            <a:endParaRPr lang="en-GB" baseline="0" dirty="0" smtClean="0"/>
          </a:p>
          <a:p>
            <a:r>
              <a:rPr lang="en-GB" baseline="0" dirty="0" smtClean="0"/>
              <a:t>Other significant sources of infrastructure funding will include:</a:t>
            </a:r>
          </a:p>
          <a:p>
            <a:pPr marL="285750" indent="-285750">
              <a:buFontTx/>
              <a:buChar char="-"/>
            </a:pPr>
            <a:r>
              <a:rPr lang="en-GB" baseline="0" dirty="0" smtClean="0"/>
              <a:t>Section 106 planning obligations, which will still play an important part in on-site mitigation</a:t>
            </a:r>
          </a:p>
          <a:p>
            <a:pPr marL="285750" indent="-285750">
              <a:buFontTx/>
              <a:buChar char="-"/>
            </a:pPr>
            <a:r>
              <a:rPr lang="en-GB" baseline="0" dirty="0" smtClean="0"/>
              <a:t>Capital receipts from the sale of existing assets</a:t>
            </a:r>
          </a:p>
          <a:p>
            <a:pPr marL="285750" marR="0" indent="-285750" algn="l" defTabSz="914400" rtl="0" eaLnBrk="1" fontAlgn="base" latinLnBrk="0" hangingPunct="1">
              <a:lnSpc>
                <a:spcPct val="100000"/>
              </a:lnSpc>
              <a:spcBef>
                <a:spcPct val="30000"/>
              </a:spcBef>
              <a:spcAft>
                <a:spcPct val="0"/>
              </a:spcAft>
              <a:buClrTx/>
              <a:buSzTx/>
              <a:buFontTx/>
              <a:buChar char="-"/>
              <a:tabLst/>
              <a:defRPr/>
            </a:pPr>
            <a:r>
              <a:rPr lang="en-GB" baseline="0" dirty="0" smtClean="0"/>
              <a:t>Business Rate retention, which can make a significant contribution in growth areas</a:t>
            </a:r>
            <a:endParaRPr lang="en-GB" dirty="0" smtClean="0"/>
          </a:p>
          <a:p>
            <a:pPr marL="285750" indent="-285750">
              <a:buFontTx/>
              <a:buChar char="-"/>
            </a:pPr>
            <a:r>
              <a:rPr lang="en-GB" baseline="0" dirty="0" smtClean="0"/>
              <a:t>Grants such as education funding, albeit that a proportion of these may go directly to Academies or Free Schools, and </a:t>
            </a:r>
          </a:p>
          <a:p>
            <a:pPr marL="285750" indent="-285750">
              <a:buFontTx/>
              <a:buChar char="-"/>
            </a:pPr>
            <a:r>
              <a:rPr lang="en-GB" baseline="0" dirty="0" smtClean="0"/>
              <a:t>Borrowing</a:t>
            </a:r>
          </a:p>
          <a:p>
            <a:pPr marL="0" indent="0">
              <a:buFontTx/>
              <a:buNone/>
            </a:pPr>
            <a:endParaRPr lang="en-GB" baseline="0" dirty="0" smtClean="0"/>
          </a:p>
          <a:p>
            <a:pPr marL="0" indent="0">
              <a:buFontTx/>
              <a:buNone/>
            </a:pPr>
            <a:r>
              <a:rPr lang="en-GB" baseline="0" dirty="0" smtClean="0"/>
              <a:t>It is worth noting that many Authorities that were early adopters of CIL have used it as leverage (or match-funding) to attract far greater sums of money for infrastrutcure. CIL rarely pays for whole items of infrastructure alone. </a:t>
            </a:r>
          </a:p>
        </p:txBody>
      </p:sp>
      <p:sp>
        <p:nvSpPr>
          <p:cNvPr id="4" name="Slide Number Placeholder 3"/>
          <p:cNvSpPr>
            <a:spLocks noGrp="1"/>
          </p:cNvSpPr>
          <p:nvPr>
            <p:ph type="sldNum" sz="quarter" idx="10"/>
          </p:nvPr>
        </p:nvSpPr>
        <p:spPr/>
        <p:txBody>
          <a:bodyPr/>
          <a:lstStyle/>
          <a:p>
            <a:fld id="{C185F21A-DBB8-4E65-9E4E-3435B804B7D3}" type="slidenum">
              <a:rPr lang="en-US" smtClean="0"/>
              <a:pPr/>
              <a:t>63</a:t>
            </a:fld>
            <a:endParaRPr lang="en-US"/>
          </a:p>
        </p:txBody>
      </p:sp>
    </p:spTree>
    <p:extLst>
      <p:ext uri="{BB962C8B-B14F-4D97-AF65-F5344CB8AC3E}">
        <p14:creationId xmlns:p14="http://schemas.microsoft.com/office/powerpoint/2010/main" val="987496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When setting rates you are also required to consider CIL’s potential impact on development across the area, as well as the impact on the delivery of your local plan. You will often be engaged in discussions with objectors that focus on the impact of CIL on particular developments. It is important to understand that CIL has a relatively minor impact on development viability when considered against other factors impacting on viability.</a:t>
            </a:r>
          </a:p>
          <a:p>
            <a:endParaRPr lang="en-GB" baseline="0" dirty="0" smtClean="0"/>
          </a:p>
          <a:p>
            <a:r>
              <a:rPr lang="en-GB" baseline="0" dirty="0" smtClean="0"/>
              <a:t>This diagram shows the relative impact of a £10 variation in CIL against a 10% variation in build costs and sale values.  </a:t>
            </a:r>
          </a:p>
          <a:p>
            <a:r>
              <a:rPr lang="en-GB" baseline="0" dirty="0" smtClean="0"/>
              <a:t>The impact of 10% variance in build costs will be 20 times as significant as a £10psm variation in CIL</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The impact of 10% variance in sales values will be 40times as significant as a £10psm variation in CIL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C185F21A-DBB8-4E65-9E4E-3435B804B7D3}" type="slidenum">
              <a:rPr lang="en-US" smtClean="0"/>
              <a:pPr/>
              <a:t>64</a:t>
            </a:fld>
            <a:endParaRPr lang="en-US"/>
          </a:p>
        </p:txBody>
      </p:sp>
    </p:spTree>
    <p:extLst>
      <p:ext uri="{BB962C8B-B14F-4D97-AF65-F5344CB8AC3E}">
        <p14:creationId xmlns:p14="http://schemas.microsoft.com/office/powerpoint/2010/main" val="3251780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recommend that</a:t>
            </a:r>
            <a:r>
              <a:rPr lang="en-GB" baseline="0" dirty="0" smtClean="0"/>
              <a:t> those Charging Authorities that are at the beginning of the CIL research process develop a working hypothesis for your CIL rates. </a:t>
            </a:r>
          </a:p>
          <a:p>
            <a:r>
              <a:rPr lang="en-GB" baseline="0" dirty="0" smtClean="0"/>
              <a:t>You will know your area better than many. You will have an understanding or a hunch as to where rates may vary across your area or between uses in your area. </a:t>
            </a:r>
          </a:p>
        </p:txBody>
      </p:sp>
      <p:sp>
        <p:nvSpPr>
          <p:cNvPr id="4" name="Slide Number Placeholder 3"/>
          <p:cNvSpPr>
            <a:spLocks noGrp="1"/>
          </p:cNvSpPr>
          <p:nvPr>
            <p:ph type="sldNum" sz="quarter" idx="10"/>
          </p:nvPr>
        </p:nvSpPr>
        <p:spPr/>
        <p:txBody>
          <a:bodyPr/>
          <a:lstStyle/>
          <a:p>
            <a:fld id="{C185F21A-DBB8-4E65-9E4E-3435B804B7D3}" type="slidenum">
              <a:rPr lang="en-US" smtClean="0"/>
              <a:pPr/>
              <a:t>66</a:t>
            </a:fld>
            <a:endParaRPr lang="en-US"/>
          </a:p>
        </p:txBody>
      </p:sp>
    </p:spTree>
    <p:extLst>
      <p:ext uri="{BB962C8B-B14F-4D97-AF65-F5344CB8AC3E}">
        <p14:creationId xmlns:p14="http://schemas.microsoft.com/office/powerpoint/2010/main" val="3023015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In order to record your working hypothesis we recommend you develop a simple matrix and host a short workshop for key decision-makers and technical experts within your Authority. In that workshop ask them to complete the matrix based on their knowledge.</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This should enable you to develop an understand of what variations / scenarios to test thoroughly through technical viability. </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The outcomes of this workshop will also help you develop a brief for viability consultants should you need to appoint them.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67</a:t>
            </a:fld>
            <a:endParaRPr lang="en-US"/>
          </a:p>
        </p:txBody>
      </p:sp>
    </p:spTree>
    <p:extLst>
      <p:ext uri="{BB962C8B-B14F-4D97-AF65-F5344CB8AC3E}">
        <p14:creationId xmlns:p14="http://schemas.microsoft.com/office/powerpoint/2010/main" val="9841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factor that should be considered</a:t>
            </a:r>
            <a:r>
              <a:rPr lang="en-GB" baseline="0" dirty="0" smtClean="0"/>
              <a:t> at the early stages of developing a CIL charging schedule is the issue of Simplicity </a:t>
            </a:r>
            <a:r>
              <a:rPr lang="en-GB" baseline="0" dirty="0" err="1" smtClean="0"/>
              <a:t>vs</a:t>
            </a:r>
            <a:r>
              <a:rPr lang="en-GB" baseline="0" dirty="0" smtClean="0"/>
              <a:t> Complexity.</a:t>
            </a:r>
          </a:p>
          <a:p>
            <a:endParaRPr lang="en-GB" baseline="0" dirty="0" smtClean="0"/>
          </a:p>
          <a:p>
            <a:r>
              <a:rPr lang="en-GB" baseline="0" dirty="0" smtClean="0"/>
              <a:t>A single rate or simple set of rates requires less evidence to justify variations – spatial variations can be difficult to justify if there is not clear difference in viability across your area. Several Charging Authorities have chosen a simple approach because it is easy to operate and easy for the development industry to understand.  However, the nature of a simple rate means that you need to set your single rate at a level that does not have a significant impact on your local plan delivery, which usually means the rate not only doesn’t impact on housing, but also commercial developments (these are usually lower value).  The nature of this approach means you may well be forgoing potential income from higher value developments. </a:t>
            </a:r>
          </a:p>
          <a:p>
            <a:endParaRPr lang="en-GB" baseline="0" dirty="0" smtClean="0"/>
          </a:p>
          <a:p>
            <a:r>
              <a:rPr lang="en-GB" baseline="0" dirty="0" smtClean="0"/>
              <a:t>Setting differential rates is most likely to optimise CIL income and therefore provide a greater contribution towards your infrastrutcure. Some have seen this as a more progressive approach in that it sets a levy commensurate to the profit for each development type. Furthermore, greater investment in infrastructure can support development viability in your area.   However, be warned, the greater the number of rates, the more evidence is needed to justify each variation in the context of one another. This can create a complex picture of the development industry (when it’s purposes is to provide a clear, predictable up-front cost that is absorbed in land transactions). Complex rates can also be more complex to administer.</a:t>
            </a:r>
          </a:p>
          <a:p>
            <a:endParaRPr lang="en-GB" baseline="0" dirty="0" smtClean="0"/>
          </a:p>
          <a:p>
            <a:r>
              <a:rPr lang="en-GB" baseline="0" dirty="0" smtClean="0"/>
              <a:t>The message from the early adopters of CIL is to strike an appropriate balance between simplicity and complexity (leaning to the side of simplicity if in doubt!!)</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68</a:t>
            </a:fld>
            <a:endParaRPr lang="en-US"/>
          </a:p>
        </p:txBody>
      </p:sp>
    </p:spTree>
    <p:extLst>
      <p:ext uri="{BB962C8B-B14F-4D97-AF65-F5344CB8AC3E}">
        <p14:creationId xmlns:p14="http://schemas.microsoft.com/office/powerpoint/2010/main" val="3522841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69</a:t>
            </a:fld>
            <a:endParaRPr lang="en-US"/>
          </a:p>
        </p:txBody>
      </p:sp>
    </p:spTree>
    <p:extLst>
      <p:ext uri="{BB962C8B-B14F-4D97-AF65-F5344CB8AC3E}">
        <p14:creationId xmlns:p14="http://schemas.microsoft.com/office/powerpoint/2010/main" val="3004244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rate setting process is a local judgment that should be informed by and consistent with the technical evidence. The technical evidence can be highly complex and there is no  technically perfect answer to CIL, so viability consultants should not be the final arbiters of CIL rates: that is for the Charging Authority (and the Examiner!). </a:t>
            </a:r>
          </a:p>
          <a:p>
            <a:endParaRPr lang="en-US" baseline="0" dirty="0" smtClean="0"/>
          </a:p>
          <a:p>
            <a:r>
              <a:rPr lang="en-US" baseline="0" dirty="0" smtClean="0"/>
              <a:t>We strongly recommend you set rates through a Rate-Setting Workshop, where key decision-makers in your local authority a brought together, getting to hear from those that have produced the technical evidence, then discuss their options, finally coming to a consensus on the preferred rates (prior to formal consolation). </a:t>
            </a:r>
            <a:endParaRPr lang="en-US"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70</a:t>
            </a:fld>
            <a:endParaRPr lang="en-US"/>
          </a:p>
        </p:txBody>
      </p:sp>
    </p:spTree>
    <p:extLst>
      <p:ext uri="{BB962C8B-B14F-4D97-AF65-F5344CB8AC3E}">
        <p14:creationId xmlns:p14="http://schemas.microsoft.com/office/powerpoint/2010/main" val="1915834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Having</a:t>
            </a:r>
            <a:r>
              <a:rPr lang="en-GB" baseline="0" dirty="0" smtClean="0"/>
              <a:t> worked with the early adopters we believe that t</a:t>
            </a:r>
            <a:r>
              <a:rPr lang="en-GB" dirty="0" smtClean="0"/>
              <a:t>here are some pre-conditions to a successful rate setting workshop. </a:t>
            </a:r>
          </a:p>
          <a:p>
            <a:pPr marL="285750" indent="-285750">
              <a:buFontTx/>
              <a:buChar char="-"/>
            </a:pPr>
            <a:r>
              <a:rPr lang="en-GB" dirty="0" smtClean="0"/>
              <a:t>It</a:t>
            </a:r>
            <a:r>
              <a:rPr lang="en-GB" baseline="0" dirty="0" smtClean="0"/>
              <a:t> needs to be hosted by the CIL project sponsor – usually a senior manager.</a:t>
            </a:r>
          </a:p>
          <a:p>
            <a:pPr marL="285750" indent="-285750">
              <a:buFontTx/>
              <a:buChar char="-"/>
            </a:pPr>
            <a:r>
              <a:rPr lang="en-GB" baseline="0" dirty="0" smtClean="0"/>
              <a:t>It may or may not include elected members – if members are in attendance it is vital that they are fully briefed beforehand. Receiving a barrage of complex technical evidence is very unlikely to result in a clear decision being made quickly.</a:t>
            </a:r>
          </a:p>
          <a:p>
            <a:pPr marL="285750" indent="-285750">
              <a:buFontTx/>
              <a:buChar char="-"/>
            </a:pPr>
            <a:r>
              <a:rPr lang="en-GB" baseline="0" dirty="0" smtClean="0"/>
              <a:t>Your technical viability advisor should be in attendance to present the findings and answer technical questions</a:t>
            </a:r>
          </a:p>
          <a:p>
            <a:pPr marL="285750" indent="-285750">
              <a:buFontTx/>
              <a:buChar char="-"/>
            </a:pPr>
            <a:r>
              <a:rPr lang="en-GB" baseline="0" dirty="0" smtClean="0"/>
              <a:t>You should be able to project CIL income for the various rates discussed so that decision-makers can sensitivity test the impact of their decisions on addressing the infrastructure funding gap (as well as viability).</a:t>
            </a:r>
          </a:p>
          <a:p>
            <a:pPr marL="285750" indent="-285750">
              <a:buFontTx/>
              <a:buChar char="-"/>
            </a:pPr>
            <a:r>
              <a:rPr lang="en-GB" baseline="0" dirty="0" smtClean="0"/>
              <a:t>You should not set rates at the maximum level. You should considered rates that allow for unusual circumstances for developments.</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71</a:t>
            </a:fld>
            <a:endParaRPr lang="en-US"/>
          </a:p>
        </p:txBody>
      </p:sp>
    </p:spTree>
    <p:extLst>
      <p:ext uri="{BB962C8B-B14F-4D97-AF65-F5344CB8AC3E}">
        <p14:creationId xmlns:p14="http://schemas.microsoft.com/office/powerpoint/2010/main" val="3233871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four cohorts that you are selling your CIL</a:t>
            </a:r>
            <a:r>
              <a:rPr lang="en-GB" baseline="0" dirty="0" smtClean="0"/>
              <a:t> project to; members and senior officers, fellow peers, development market and the community. You can use slightly different messages for each cohort to secure the most positive response. Set out in this slide are those messages that Councils have found the most helpful.</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5</a:t>
            </a:fld>
            <a:endParaRPr lang="en-US"/>
          </a:p>
        </p:txBody>
      </p:sp>
    </p:spTree>
    <p:extLst>
      <p:ext uri="{BB962C8B-B14F-4D97-AF65-F5344CB8AC3E}">
        <p14:creationId xmlns:p14="http://schemas.microsoft.com/office/powerpoint/2010/main" val="2942641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example</a:t>
            </a:r>
            <a:r>
              <a:rPr lang="en-GB" baseline="0" dirty="0" smtClean="0"/>
              <a:t> of income projections </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72</a:t>
            </a:fld>
            <a:endParaRPr lang="en-US"/>
          </a:p>
        </p:txBody>
      </p:sp>
    </p:spTree>
    <p:extLst>
      <p:ext uri="{BB962C8B-B14F-4D97-AF65-F5344CB8AC3E}">
        <p14:creationId xmlns:p14="http://schemas.microsoft.com/office/powerpoint/2010/main" val="32338719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example of rates indicating maximum and minimums. </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73</a:t>
            </a:fld>
            <a:endParaRPr lang="en-US"/>
          </a:p>
        </p:txBody>
      </p:sp>
    </p:spTree>
    <p:extLst>
      <p:ext uri="{BB962C8B-B14F-4D97-AF65-F5344CB8AC3E}">
        <p14:creationId xmlns:p14="http://schemas.microsoft.com/office/powerpoint/2010/main" val="32338719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In summary rate setting is</a:t>
            </a:r>
            <a:r>
              <a:rPr lang="en-GB" baseline="0" dirty="0" smtClean="0"/>
              <a:t> an evidence-based judgement. It is best undertaken through a process that allows key decision-makers to understand the technical evidence, debate the implications of rates and come to consensus on their preferred rates.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There are many ways this can be achieved, however, lessons from the CIL Front Runners group showed clear benefits to:</a:t>
            </a:r>
          </a:p>
          <a:p>
            <a:pPr marL="285750" marR="0" indent="-285750" algn="l" defTabSz="914400" rtl="0" eaLnBrk="1" fontAlgn="base" latinLnBrk="0" hangingPunct="1">
              <a:lnSpc>
                <a:spcPct val="100000"/>
              </a:lnSpc>
              <a:spcBef>
                <a:spcPct val="30000"/>
              </a:spcBef>
              <a:spcAft>
                <a:spcPct val="0"/>
              </a:spcAft>
              <a:buClrTx/>
              <a:buSzTx/>
              <a:buFontTx/>
              <a:buChar char="-"/>
              <a:tabLst/>
              <a:defRPr/>
            </a:pPr>
            <a:r>
              <a:rPr lang="en-GB" baseline="0" dirty="0" smtClean="0"/>
              <a:t>Developing a working hypothesis for CIL rates (this helped shape the commissioning of viability studies as well as developing understanding and buy-in from decision-makers at an early stage)</a:t>
            </a:r>
          </a:p>
          <a:p>
            <a:pPr marL="285750" marR="0" indent="-285750" algn="l" defTabSz="914400" rtl="0" eaLnBrk="1" fontAlgn="base" latinLnBrk="0" hangingPunct="1">
              <a:lnSpc>
                <a:spcPct val="100000"/>
              </a:lnSpc>
              <a:spcBef>
                <a:spcPct val="30000"/>
              </a:spcBef>
              <a:spcAft>
                <a:spcPct val="0"/>
              </a:spcAft>
              <a:buClrTx/>
              <a:buSzTx/>
              <a:buFontTx/>
              <a:buChar char="-"/>
              <a:tabLst/>
              <a:defRPr/>
            </a:pPr>
            <a:r>
              <a:rPr lang="en-GB" baseline="0" dirty="0" smtClean="0"/>
              <a:t>Hosting a rate setting workshop with all key decision-makers in attendance (ensuring attendees were very well briefed beforehand)</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75</a:t>
            </a:fld>
            <a:endParaRPr lang="en-US"/>
          </a:p>
        </p:txBody>
      </p:sp>
    </p:spTree>
    <p:extLst>
      <p:ext uri="{BB962C8B-B14F-4D97-AF65-F5344CB8AC3E}">
        <p14:creationId xmlns:p14="http://schemas.microsoft.com/office/powerpoint/2010/main" val="32338719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76</a:t>
            </a:fld>
            <a:endParaRPr lang="en-US"/>
          </a:p>
        </p:txBody>
      </p:sp>
    </p:spTree>
    <p:extLst>
      <p:ext uri="{BB962C8B-B14F-4D97-AF65-F5344CB8AC3E}">
        <p14:creationId xmlns:p14="http://schemas.microsoft.com/office/powerpoint/2010/main" val="28269733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US" dirty="0" smtClean="0"/>
              <a:t>This part of the seminar</a:t>
            </a:r>
            <a:r>
              <a:rPr lang="en-US" baseline="0" dirty="0" smtClean="0"/>
              <a:t> series provides a high-level overview of the various aspects of implementing CIL. </a:t>
            </a:r>
          </a:p>
          <a:p>
            <a:r>
              <a:rPr lang="en-US" baseline="0" dirty="0" smtClean="0"/>
              <a:t>We will cover the administration issues that have changed under the 2014 CIL guidance and regulations, and the basic policies you need to set in place. </a:t>
            </a:r>
          </a:p>
          <a:p>
            <a:r>
              <a:rPr lang="en-US" baseline="0" dirty="0" smtClean="0"/>
              <a:t>Please note that preparing for the implementation / administration of CIL is at least as complex and time-consuming as setting rates. In fact it is almost certainly more complex and involves well orchestrated corporate working. </a:t>
            </a:r>
            <a:endParaRPr lang="en-US"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77</a:t>
            </a:fld>
            <a:endParaRPr lang="en-US"/>
          </a:p>
        </p:txBody>
      </p:sp>
    </p:spTree>
    <p:extLst>
      <p:ext uri="{BB962C8B-B14F-4D97-AF65-F5344CB8AC3E}">
        <p14:creationId xmlns:p14="http://schemas.microsoft.com/office/powerpoint/2010/main" val="3313375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5F21A-DBB8-4E65-9E4E-3435B804B7D3}" type="slidenum">
              <a:rPr lang="en-US" smtClean="0"/>
              <a:pPr/>
              <a:t>78</a:t>
            </a:fld>
            <a:endParaRPr lang="en-US"/>
          </a:p>
        </p:txBody>
      </p:sp>
    </p:spTree>
    <p:extLst>
      <p:ext uri="{BB962C8B-B14F-4D97-AF65-F5344CB8AC3E}">
        <p14:creationId xmlns:p14="http://schemas.microsoft.com/office/powerpoint/2010/main" val="16318714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pPr>
              <a:lnSpc>
                <a:spcPct val="150000"/>
              </a:lnSpc>
              <a:spcBef>
                <a:spcPts val="600"/>
              </a:spcBef>
              <a:spcAft>
                <a:spcPts val="600"/>
              </a:spcAft>
            </a:pPr>
            <a:endParaRPr lang="en-GB" sz="1600" dirty="0" smtClean="0"/>
          </a:p>
          <a:p>
            <a:pPr>
              <a:lnSpc>
                <a:spcPct val="150000"/>
              </a:lnSpc>
              <a:spcBef>
                <a:spcPts val="600"/>
              </a:spcBef>
              <a:spcAft>
                <a:spcPts val="600"/>
              </a:spcAft>
            </a:pPr>
            <a:r>
              <a:rPr lang="en-GB" sz="1600" dirty="0" smtClean="0"/>
              <a:t>The 2014 regulations have introduced multiple amendments. Many of these were covered by CLG’s earlier presentation.</a:t>
            </a:r>
            <a:r>
              <a:rPr lang="en-GB" sz="1600" baseline="0" dirty="0" smtClean="0"/>
              <a:t> </a:t>
            </a:r>
            <a:endParaRPr lang="en-GB" sz="1600" dirty="0" smtClean="0"/>
          </a:p>
          <a:p>
            <a:pPr>
              <a:lnSpc>
                <a:spcPct val="150000"/>
              </a:lnSpc>
              <a:spcBef>
                <a:spcPts val="600"/>
              </a:spcBef>
              <a:spcAft>
                <a:spcPts val="600"/>
              </a:spcAft>
            </a:pPr>
            <a:r>
              <a:rPr lang="en-GB" sz="1600" dirty="0" smtClean="0"/>
              <a:t>There remains a number of policies that  are discretionary and require a decision to ‘turn on’. This is your decision as the charging</a:t>
            </a:r>
            <a:r>
              <a:rPr lang="en-GB" sz="1600" baseline="0" dirty="0" smtClean="0"/>
              <a:t> authority.</a:t>
            </a:r>
            <a:endParaRPr lang="en-GB" sz="1600" dirty="0" smtClean="0"/>
          </a:p>
          <a:p>
            <a:pPr>
              <a:lnSpc>
                <a:spcPct val="150000"/>
              </a:lnSpc>
              <a:spcBef>
                <a:spcPts val="600"/>
              </a:spcBef>
              <a:spcAft>
                <a:spcPts val="600"/>
              </a:spcAft>
            </a:pPr>
            <a:endParaRPr lang="en-GB" sz="1600" dirty="0" smtClean="0"/>
          </a:p>
          <a:p>
            <a:pPr>
              <a:lnSpc>
                <a:spcPct val="150000"/>
              </a:lnSpc>
              <a:spcBef>
                <a:spcPts val="600"/>
              </a:spcBef>
              <a:spcAft>
                <a:spcPts val="600"/>
              </a:spcAft>
            </a:pPr>
            <a:r>
              <a:rPr lang="en-GB" sz="1600" dirty="0" smtClean="0"/>
              <a:t>There is little in the regulations regarding how to spend CIL. This means you have a reasonable degree of flexibility, which is important for</a:t>
            </a:r>
            <a:r>
              <a:rPr lang="en-GB" sz="1600" baseline="0" dirty="0" smtClean="0"/>
              <a:t> you to be able to respond to local circumstances. Nevertheless, spending remains a corporate matter for your Authority that requires careful business planning. </a:t>
            </a:r>
            <a:endParaRPr lang="en-GB" sz="1600" dirty="0" smtClean="0"/>
          </a:p>
          <a:p>
            <a:endParaRPr lang="en-US"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79</a:t>
            </a:fld>
            <a:endParaRPr lang="en-US"/>
          </a:p>
        </p:txBody>
      </p:sp>
    </p:spTree>
    <p:extLst>
      <p:ext uri="{BB962C8B-B14F-4D97-AF65-F5344CB8AC3E}">
        <p14:creationId xmlns:p14="http://schemas.microsoft.com/office/powerpoint/2010/main" val="4880631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5F21A-DBB8-4E65-9E4E-3435B804B7D3}" type="slidenum">
              <a:rPr lang="en-US" smtClean="0"/>
              <a:pPr/>
              <a:t>80</a:t>
            </a:fld>
            <a:endParaRPr lang="en-US"/>
          </a:p>
        </p:txBody>
      </p:sp>
    </p:spTree>
    <p:extLst>
      <p:ext uri="{BB962C8B-B14F-4D97-AF65-F5344CB8AC3E}">
        <p14:creationId xmlns:p14="http://schemas.microsoft.com/office/powerpoint/2010/main" val="358959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GB" dirty="0" smtClean="0"/>
              <a:t>This flow charge is</a:t>
            </a:r>
            <a:r>
              <a:rPr lang="en-GB" baseline="0" dirty="0" smtClean="0"/>
              <a:t> a basic representation of the CIL collection process. There are hundreds of permutations that will need to be considered in practice.</a:t>
            </a:r>
          </a:p>
          <a:p>
            <a:endParaRPr lang="en-GB" baseline="0" dirty="0" smtClean="0"/>
          </a:p>
          <a:p>
            <a:r>
              <a:rPr lang="en-GB" baseline="0" dirty="0" smtClean="0"/>
              <a:t>The most important thing to take away from our discussion on this slide is that you will need to map the CIL collection process in detail. You will then need to compare that against existing processes within your authority for collecting s106 and council tax. Then you are well placed to consider how the existing process may be able to collect CIL. You will inevitably finds gaps, which will need to be addressed by adapting the processes.</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81</a:t>
            </a:fld>
            <a:endParaRPr lang="en-US"/>
          </a:p>
        </p:txBody>
      </p:sp>
    </p:spTree>
    <p:extLst>
      <p:ext uri="{BB962C8B-B14F-4D97-AF65-F5344CB8AC3E}">
        <p14:creationId xmlns:p14="http://schemas.microsoft.com/office/powerpoint/2010/main" val="36731219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GB" dirty="0" smtClean="0"/>
              <a:t>There are a series of Administrative Notices</a:t>
            </a:r>
            <a:r>
              <a:rPr lang="en-GB" baseline="0" dirty="0" smtClean="0"/>
              <a:t> that need to be issued by you the Charging Authority or received by you from the developer. </a:t>
            </a:r>
          </a:p>
          <a:p>
            <a:endParaRPr lang="en-GB" baseline="0" dirty="0" smtClean="0"/>
          </a:p>
          <a:p>
            <a:r>
              <a:rPr lang="en-GB" baseline="0" dirty="0" smtClean="0"/>
              <a:t>Standard forms are available on the Planning Portal.</a:t>
            </a:r>
          </a:p>
          <a:p>
            <a:endParaRPr lang="en-GB" baseline="0" dirty="0" smtClean="0"/>
          </a:p>
          <a:p>
            <a:r>
              <a:rPr lang="en-GB" baseline="0" dirty="0" smtClean="0"/>
              <a:t>Many Charging Authorities have adapted the standard forms and sought to fully integrate the forms for the early stages of CIL into their Planning Application administrative process. We recommend all Authorities explore this from a point of view of keeping this as simple as possible for the customer. </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82</a:t>
            </a:fld>
            <a:endParaRPr lang="en-US"/>
          </a:p>
        </p:txBody>
      </p:sp>
    </p:spTree>
    <p:extLst>
      <p:ext uri="{BB962C8B-B14F-4D97-AF65-F5344CB8AC3E}">
        <p14:creationId xmlns:p14="http://schemas.microsoft.com/office/powerpoint/2010/main" val="348080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a:t>
            </a:r>
            <a:r>
              <a:rPr lang="en-GB" baseline="0" dirty="0" smtClean="0"/>
              <a:t> a model CIL project governance structure. As we describe previously the only fundamentals are a project sponsor and project manager. Councils have taken various approaches to supplementing these resources. The vast majority appoint viability advisors and a large number appoint consultants to help them prepare the infrastructure evidence or to undertake a review of the infrastructure evidence for CIL compliance.</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6</a:t>
            </a:fld>
            <a:endParaRPr lang="en-US"/>
          </a:p>
        </p:txBody>
      </p:sp>
    </p:spTree>
    <p:extLst>
      <p:ext uri="{BB962C8B-B14F-4D97-AF65-F5344CB8AC3E}">
        <p14:creationId xmlns:p14="http://schemas.microsoft.com/office/powerpoint/2010/main" val="10098590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600" kern="1200" dirty="0" smtClean="0">
                <a:solidFill>
                  <a:schemeClr val="tx1"/>
                </a:solidFill>
                <a:effectLst/>
                <a:latin typeface="Arial" pitchFamily="34" charset="0"/>
                <a:ea typeface="+mn-ea"/>
                <a:cs typeface="+mn-cs"/>
              </a:rPr>
              <a:t>The Community Infrastructure Levy Regulations make provision for the collection of money and, where necessary, enforcement of collection of money.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600" kern="1200" dirty="0" smtClean="0">
              <a:solidFill>
                <a:schemeClr val="tx1"/>
              </a:solidFill>
              <a:effectLst/>
              <a:latin typeface="Arial"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600" kern="1200" dirty="0" smtClean="0">
                <a:solidFill>
                  <a:schemeClr val="tx1"/>
                </a:solidFill>
                <a:effectLst/>
                <a:latin typeface="Arial" pitchFamily="34" charset="0"/>
                <a:ea typeface="+mn-ea"/>
                <a:cs typeface="+mn-cs"/>
              </a:rPr>
              <a:t>Collecting authorities are able to impose a range of financial penalties on person(s) when the liability, collection and/or payment processes outlined above have not been followed correctly. These penalties are designed to ensure that authorities do not lose out financially.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600" kern="1200" dirty="0" smtClean="0">
              <a:solidFill>
                <a:schemeClr val="tx1"/>
              </a:solidFill>
              <a:effectLst/>
              <a:latin typeface="Arial"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600" kern="1200" dirty="0" smtClean="0">
                <a:solidFill>
                  <a:schemeClr val="tx1"/>
                </a:solidFill>
                <a:effectLst/>
                <a:latin typeface="Arial" pitchFamily="34" charset="0"/>
                <a:ea typeface="+mn-ea"/>
                <a:cs typeface="+mn-cs"/>
              </a:rPr>
              <a:t>In addition to the surcharge for late payment, a collecting authority must charge interest on any late payments. </a:t>
            </a:r>
            <a:endParaRPr lang="en-US"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600" kern="1200" dirty="0" smtClean="0">
                <a:solidFill>
                  <a:schemeClr val="tx1"/>
                </a:solidFill>
                <a:effectLst/>
                <a:latin typeface="Arial" pitchFamily="34" charset="0"/>
                <a:ea typeface="+mn-ea"/>
                <a:cs typeface="+mn-cs"/>
              </a:rPr>
              <a:t>Where development has started, the</a:t>
            </a:r>
            <a:r>
              <a:rPr lang="en-US" sz="1600" kern="1200" baseline="0" dirty="0" smtClean="0">
                <a:solidFill>
                  <a:schemeClr val="tx1"/>
                </a:solidFill>
                <a:effectLst/>
                <a:latin typeface="Arial" pitchFamily="34" charset="0"/>
                <a:ea typeface="+mn-ea"/>
                <a:cs typeface="+mn-cs"/>
              </a:rPr>
              <a:t> L</a:t>
            </a:r>
            <a:r>
              <a:rPr lang="en-US" sz="1600" kern="1200" dirty="0" smtClean="0">
                <a:solidFill>
                  <a:schemeClr val="tx1"/>
                </a:solidFill>
                <a:effectLst/>
                <a:latin typeface="Arial" pitchFamily="34" charset="0"/>
                <a:ea typeface="+mn-ea"/>
                <a:cs typeface="+mn-cs"/>
              </a:rPr>
              <a:t>evy has not been paid and the authority thinks it expedient to stop the development from progressing any further until payment is made, you may issue a stop notice.</a:t>
            </a:r>
            <a:r>
              <a:rPr lang="en-US" sz="1600" kern="1200" baseline="0" dirty="0" smtClean="0">
                <a:solidFill>
                  <a:schemeClr val="tx1"/>
                </a:solidFill>
                <a:effectLst/>
                <a:latin typeface="Arial" pitchFamily="34" charset="0"/>
                <a:ea typeface="+mn-ea"/>
                <a:cs typeface="+mn-cs"/>
              </a:rPr>
              <a:t> The process include first issuing a warning notice.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600" kern="1200" baseline="0" dirty="0" smtClean="0">
              <a:solidFill>
                <a:schemeClr val="tx1"/>
              </a:solidFill>
              <a:effectLst/>
              <a:latin typeface="Arial"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600" kern="1200" dirty="0" smtClean="0">
                <a:solidFill>
                  <a:schemeClr val="tx1"/>
                </a:solidFill>
                <a:effectLst/>
                <a:latin typeface="Arial" pitchFamily="34" charset="0"/>
                <a:ea typeface="+mn-ea"/>
                <a:cs typeface="+mn-cs"/>
              </a:rPr>
              <a:t>Ultimately the authority may apply to the Magistrates Court for a liability order against the relevant person.</a:t>
            </a:r>
            <a:endParaRPr lang="en-US"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effectLst/>
            </a:endParaRPr>
          </a:p>
          <a:p>
            <a:endParaRPr lang="en-US" b="1"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83</a:t>
            </a:fld>
            <a:endParaRPr lang="en-US"/>
          </a:p>
        </p:txBody>
      </p:sp>
    </p:spTree>
    <p:extLst>
      <p:ext uri="{BB962C8B-B14F-4D97-AF65-F5344CB8AC3E}">
        <p14:creationId xmlns:p14="http://schemas.microsoft.com/office/powerpoint/2010/main" val="21885782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US" dirty="0" smtClean="0"/>
              <a:t>There are a number of appeals open for liable parties</a:t>
            </a:r>
            <a:r>
              <a:rPr lang="en-US" baseline="0" dirty="0" smtClean="0"/>
              <a:t> which you need to be aware of</a:t>
            </a:r>
            <a:r>
              <a:rPr lang="en-US" dirty="0" smtClean="0"/>
              <a:t>:</a:t>
            </a:r>
            <a:r>
              <a:rPr lang="en-US" baseline="0" dirty="0" smtClean="0"/>
              <a:t> </a:t>
            </a:r>
          </a:p>
          <a:p>
            <a:endParaRPr lang="en-US" baseline="0" dirty="0" smtClean="0"/>
          </a:p>
          <a:p>
            <a:pPr marL="285750" indent="-285750">
              <a:spcBef>
                <a:spcPts val="600"/>
              </a:spcBef>
              <a:spcAft>
                <a:spcPts val="600"/>
              </a:spcAft>
              <a:buFont typeface="Arial"/>
              <a:buChar char="•"/>
            </a:pPr>
            <a:r>
              <a:rPr lang="en-GB" altLang="en-US" sz="1600" dirty="0" smtClean="0">
                <a:cs typeface="Arial" pitchFamily="34" charset="0"/>
                <a:sym typeface="Helvetica Light" charset="0"/>
              </a:rPr>
              <a:t>Appeal against apportioned liability</a:t>
            </a:r>
          </a:p>
          <a:p>
            <a:pPr marL="285750" indent="-285750">
              <a:spcBef>
                <a:spcPts val="600"/>
              </a:spcBef>
              <a:spcAft>
                <a:spcPts val="600"/>
              </a:spcAft>
              <a:buFont typeface="Arial"/>
              <a:buChar char="•"/>
            </a:pPr>
            <a:r>
              <a:rPr lang="en-GB" altLang="en-US" sz="1600" dirty="0" smtClean="0">
                <a:cs typeface="Arial" pitchFamily="34" charset="0"/>
                <a:sym typeface="Helvetica Light" charset="0"/>
              </a:rPr>
              <a:t>Appeal against surcharges</a:t>
            </a:r>
          </a:p>
          <a:p>
            <a:pPr marL="285750" indent="-285750">
              <a:spcBef>
                <a:spcPts val="600"/>
              </a:spcBef>
              <a:spcAft>
                <a:spcPts val="600"/>
              </a:spcAft>
              <a:buFont typeface="Arial"/>
              <a:buChar char="•"/>
            </a:pPr>
            <a:r>
              <a:rPr lang="en-GB" altLang="en-US" sz="1600" dirty="0" smtClean="0">
                <a:cs typeface="Arial" pitchFamily="34" charset="0"/>
                <a:sym typeface="Helvetica Light" charset="0"/>
              </a:rPr>
              <a:t>Appeal against deemed date of commencement</a:t>
            </a:r>
          </a:p>
          <a:p>
            <a:pPr marL="285750" indent="-285750">
              <a:spcBef>
                <a:spcPts val="600"/>
              </a:spcBef>
              <a:spcAft>
                <a:spcPts val="600"/>
              </a:spcAft>
              <a:buFont typeface="Arial"/>
              <a:buChar char="•"/>
            </a:pPr>
            <a:r>
              <a:rPr lang="en-GB" altLang="en-US" sz="1600" dirty="0" smtClean="0">
                <a:cs typeface="Arial" pitchFamily="34" charset="0"/>
                <a:sym typeface="Helvetica Light" charset="0"/>
              </a:rPr>
              <a:t>Appeal against a stop notice</a:t>
            </a:r>
          </a:p>
          <a:p>
            <a:pPr marL="285750" indent="-285750">
              <a:spcBef>
                <a:spcPts val="600"/>
              </a:spcBef>
              <a:spcAft>
                <a:spcPts val="600"/>
              </a:spcAft>
              <a:buFont typeface="Arial"/>
              <a:buChar char="•"/>
            </a:pPr>
            <a:r>
              <a:rPr lang="en-GB" altLang="en-US" sz="1600" dirty="0" smtClean="0">
                <a:cs typeface="Arial" pitchFamily="34" charset="0"/>
                <a:sym typeface="Helvetica Light" charset="0"/>
              </a:rPr>
              <a:t>Appeal for grievance against levy or attempt to levy to magistrates court</a:t>
            </a:r>
          </a:p>
          <a:p>
            <a:r>
              <a:rPr lang="en-US" dirty="0" smtClean="0"/>
              <a:t> </a:t>
            </a:r>
            <a:endParaRPr lang="en-US"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84</a:t>
            </a:fld>
            <a:endParaRPr lang="en-US"/>
          </a:p>
        </p:txBody>
      </p:sp>
    </p:spTree>
    <p:extLst>
      <p:ext uri="{BB962C8B-B14F-4D97-AF65-F5344CB8AC3E}">
        <p14:creationId xmlns:p14="http://schemas.microsoft.com/office/powerpoint/2010/main" val="33337197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5F21A-DBB8-4E65-9E4E-3435B804B7D3}" type="slidenum">
              <a:rPr lang="en-US" smtClean="0"/>
              <a:pPr/>
              <a:t>85</a:t>
            </a:fld>
            <a:endParaRPr lang="en-US"/>
          </a:p>
        </p:txBody>
      </p:sp>
    </p:spTree>
    <p:extLst>
      <p:ext uri="{BB962C8B-B14F-4D97-AF65-F5344CB8AC3E}">
        <p14:creationId xmlns:p14="http://schemas.microsoft.com/office/powerpoint/2010/main" val="14628122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US" dirty="0" smtClean="0"/>
              <a:t>Regulation 73A(7)(b) allows the developer</a:t>
            </a:r>
            <a:r>
              <a:rPr lang="en-US" baseline="0" dirty="0" smtClean="0"/>
              <a:t> to pay for some or all of its CIL through the provision of infrastructure in-kind. This means giving the Charging Authority infrastructure rather than cash.</a:t>
            </a:r>
          </a:p>
          <a:p>
            <a:endParaRPr lang="en-US" baseline="0" dirty="0" smtClean="0"/>
          </a:p>
          <a:p>
            <a:r>
              <a:rPr lang="en-US" dirty="0" smtClean="0"/>
              <a:t>This is only allowed to happen if the infrastructure to be provided is identified on the charging authority’s regulation 123 list, and is not necessary to make the development granted consent acceptable in planning terms. </a:t>
            </a:r>
            <a:endParaRPr lang="en-US"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86</a:t>
            </a:fld>
            <a:endParaRPr lang="en-US"/>
          </a:p>
        </p:txBody>
      </p:sp>
    </p:spTree>
    <p:extLst>
      <p:ext uri="{BB962C8B-B14F-4D97-AF65-F5344CB8AC3E}">
        <p14:creationId xmlns:p14="http://schemas.microsoft.com/office/powerpoint/2010/main" val="31281532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US" dirty="0" smtClean="0"/>
              <a:t>Where a charging authority chooses to adopt a policy of accepting infrastructure payments, they must publish a document which sets out conditions in detail. </a:t>
            </a:r>
          </a:p>
          <a:p>
            <a:endParaRPr lang="en-US" dirty="0" smtClean="0"/>
          </a:p>
          <a:p>
            <a:r>
              <a:rPr lang="en-US" dirty="0" smtClean="0"/>
              <a:t>This document should confirm that the authority will accept infrastructure payments and set out the infrastructure projects, or types of infrastructure, they will consider accepting as payment </a:t>
            </a:r>
          </a:p>
          <a:p>
            <a:endParaRPr lang="en-US" dirty="0" smtClean="0"/>
          </a:p>
          <a:p>
            <a:r>
              <a:rPr lang="en-US" dirty="0" smtClean="0"/>
              <a:t>Land or infrastructure must be valued by an independent </a:t>
            </a:r>
            <a:r>
              <a:rPr lang="en-US" dirty="0" err="1" smtClean="0"/>
              <a:t>valuer</a:t>
            </a:r>
            <a:r>
              <a:rPr lang="en-US" dirty="0" smtClean="0"/>
              <a:t> who, in the case of land, will ascertain its ‘open market value’, and in the case of infrastructure the cost (including related design cost) to the provider. This will determine how much liability the ‘in-kind’ payment will off-set.</a:t>
            </a:r>
          </a:p>
          <a:p>
            <a:endParaRPr lang="en-US" dirty="0" smtClean="0"/>
          </a:p>
          <a:p>
            <a:r>
              <a:rPr lang="en-US" dirty="0" smtClean="0"/>
              <a:t>Payments in kind must be provided to the same timescales as cash payments, or otherwise on an agreed basis, subject to the provisions in the regulations and any other state aid considerations.</a:t>
            </a:r>
          </a:p>
          <a:p>
            <a:endParaRPr lang="en-US"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87</a:t>
            </a:fld>
            <a:endParaRPr lang="en-US"/>
          </a:p>
        </p:txBody>
      </p:sp>
    </p:spTree>
    <p:extLst>
      <p:ext uri="{BB962C8B-B14F-4D97-AF65-F5344CB8AC3E}">
        <p14:creationId xmlns:p14="http://schemas.microsoft.com/office/powerpoint/2010/main" val="22822719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5F21A-DBB8-4E65-9E4E-3435B804B7D3}" type="slidenum">
              <a:rPr lang="en-US" smtClean="0"/>
              <a:pPr/>
              <a:t>88</a:t>
            </a:fld>
            <a:endParaRPr lang="en-US"/>
          </a:p>
        </p:txBody>
      </p:sp>
    </p:spTree>
    <p:extLst>
      <p:ext uri="{BB962C8B-B14F-4D97-AF65-F5344CB8AC3E}">
        <p14:creationId xmlns:p14="http://schemas.microsoft.com/office/powerpoint/2010/main" val="31656122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US" sz="1600" kern="1200" dirty="0" smtClean="0">
                <a:solidFill>
                  <a:schemeClr val="tx1"/>
                </a:solidFill>
                <a:latin typeface="Arial" pitchFamily="34" charset="0"/>
                <a:ea typeface="+mn-ea"/>
                <a:cs typeface="+mn-cs"/>
              </a:rPr>
              <a:t>Previously </a:t>
            </a:r>
            <a:r>
              <a:rPr lang="en-US" sz="1600" kern="1200" dirty="0" err="1" smtClean="0">
                <a:solidFill>
                  <a:schemeClr val="tx1"/>
                </a:solidFill>
                <a:latin typeface="Arial" pitchFamily="34" charset="0"/>
                <a:ea typeface="+mn-ea"/>
                <a:cs typeface="+mn-cs"/>
              </a:rPr>
              <a:t>Instalments</a:t>
            </a:r>
            <a:r>
              <a:rPr lang="en-US" sz="1600" kern="1200" dirty="0" smtClean="0">
                <a:solidFill>
                  <a:schemeClr val="tx1"/>
                </a:solidFill>
                <a:latin typeface="Arial" pitchFamily="34" charset="0"/>
                <a:ea typeface="+mn-ea"/>
                <a:cs typeface="+mn-cs"/>
              </a:rPr>
              <a:t> policy</a:t>
            </a:r>
            <a:r>
              <a:rPr lang="en-US" sz="1600" kern="1200" baseline="0" dirty="0" smtClean="0">
                <a:solidFill>
                  <a:schemeClr val="tx1"/>
                </a:solidFill>
                <a:latin typeface="Arial" pitchFamily="34" charset="0"/>
                <a:ea typeface="+mn-ea"/>
                <a:cs typeface="+mn-cs"/>
              </a:rPr>
              <a:t> was the only means of phased payments. It needed to be </a:t>
            </a:r>
            <a:r>
              <a:rPr lang="en-US" sz="1600" kern="1200" dirty="0" smtClean="0">
                <a:solidFill>
                  <a:schemeClr val="tx1"/>
                </a:solidFill>
                <a:latin typeface="Arial" pitchFamily="34" charset="0"/>
                <a:ea typeface="+mn-ea"/>
                <a:cs typeface="+mn-cs"/>
              </a:rPr>
              <a:t>constructed around the variables of:</a:t>
            </a:r>
          </a:p>
          <a:p>
            <a:pPr marL="285750" indent="-285750">
              <a:buFont typeface="Arial"/>
              <a:buChar char="•"/>
            </a:pPr>
            <a:r>
              <a:rPr lang="en-US" sz="1600" kern="1200" dirty="0" smtClean="0">
                <a:solidFill>
                  <a:schemeClr val="tx1"/>
                </a:solidFill>
                <a:latin typeface="Arial" pitchFamily="34" charset="0"/>
                <a:ea typeface="+mn-ea"/>
                <a:cs typeface="+mn-cs"/>
              </a:rPr>
              <a:t>Number of payments</a:t>
            </a:r>
          </a:p>
          <a:p>
            <a:pPr marL="285750" indent="-285750">
              <a:buFont typeface="Arial"/>
              <a:buChar char="•"/>
            </a:pPr>
            <a:r>
              <a:rPr lang="en-US" sz="1600" kern="1200" dirty="0" smtClean="0">
                <a:solidFill>
                  <a:schemeClr val="tx1"/>
                </a:solidFill>
                <a:latin typeface="Arial" pitchFamily="34" charset="0"/>
                <a:ea typeface="+mn-ea"/>
                <a:cs typeface="+mn-cs"/>
              </a:rPr>
              <a:t>Proportion of CIL due at each payment</a:t>
            </a:r>
          </a:p>
          <a:p>
            <a:pPr marL="285750" indent="-285750">
              <a:buFont typeface="Arial"/>
              <a:buChar char="•"/>
            </a:pPr>
            <a:r>
              <a:rPr lang="en-US" sz="1600" kern="1200" dirty="0" smtClean="0">
                <a:solidFill>
                  <a:schemeClr val="tx1"/>
                </a:solidFill>
                <a:latin typeface="Arial" pitchFamily="34" charset="0"/>
                <a:ea typeface="+mn-ea"/>
                <a:cs typeface="+mn-cs"/>
              </a:rPr>
              <a:t>Time from commencement of development</a:t>
            </a:r>
          </a:p>
          <a:p>
            <a:pPr marL="285750" indent="-285750">
              <a:buFont typeface="Arial"/>
              <a:buChar char="•"/>
            </a:pPr>
            <a:r>
              <a:rPr lang="en-US" sz="1600" kern="1200" dirty="0" smtClean="0">
                <a:solidFill>
                  <a:schemeClr val="tx1"/>
                </a:solidFill>
                <a:latin typeface="Arial" pitchFamily="34" charset="0"/>
                <a:ea typeface="+mn-ea"/>
                <a:cs typeface="+mn-cs"/>
              </a:rPr>
              <a:t>Threshold (s) when </a:t>
            </a:r>
            <a:r>
              <a:rPr lang="en-US" sz="1600" kern="1200" dirty="0" err="1" smtClean="0">
                <a:solidFill>
                  <a:schemeClr val="tx1"/>
                </a:solidFill>
                <a:latin typeface="Arial" pitchFamily="34" charset="0"/>
                <a:ea typeface="+mn-ea"/>
                <a:cs typeface="+mn-cs"/>
              </a:rPr>
              <a:t>instalments</a:t>
            </a:r>
            <a:r>
              <a:rPr lang="en-US" sz="1600" kern="1200" dirty="0" smtClean="0">
                <a:solidFill>
                  <a:schemeClr val="tx1"/>
                </a:solidFill>
                <a:latin typeface="Arial" pitchFamily="34" charset="0"/>
                <a:ea typeface="+mn-ea"/>
                <a:cs typeface="+mn-cs"/>
              </a:rPr>
              <a:t> apply</a:t>
            </a:r>
          </a:p>
          <a:p>
            <a:endParaRPr lang="en-US" sz="1600" kern="1200" dirty="0" smtClean="0">
              <a:solidFill>
                <a:schemeClr val="tx1"/>
              </a:solidFill>
              <a:latin typeface="Arial"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600" dirty="0" smtClean="0"/>
              <a:t>Now, where a planning permission is phased, each phase of the development is treated as if it were a separate chargeable development for levy purposes. This may apply to schemes which have full planning permission as well as to outline permissions.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6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600" dirty="0" smtClean="0"/>
              <a:t>This is designed</a:t>
            </a:r>
            <a:r>
              <a:rPr lang="en-US" sz="1600" baseline="0" dirty="0" smtClean="0"/>
              <a:t> to ease cash flow for developers.</a:t>
            </a:r>
            <a:endParaRPr lang="en-US" sz="1600" dirty="0" smtClean="0"/>
          </a:p>
          <a:p>
            <a:endParaRPr lang="en-US" sz="1600" kern="1200" dirty="0" smtClean="0">
              <a:solidFill>
                <a:schemeClr val="tx1"/>
              </a:solidFill>
              <a:latin typeface="Arial" pitchFamily="34" charset="0"/>
              <a:ea typeface="+mn-ea"/>
              <a:cs typeface="+mn-cs"/>
            </a:endParaRPr>
          </a:p>
          <a:p>
            <a:endParaRPr lang="en-US" sz="1600" kern="1200" dirty="0" smtClean="0">
              <a:solidFill>
                <a:schemeClr val="tx1"/>
              </a:solidFill>
              <a:latin typeface="Arial" pitchFamily="34" charset="0"/>
              <a:ea typeface="+mn-ea"/>
              <a:cs typeface="+mn-cs"/>
            </a:endParaRPr>
          </a:p>
          <a:p>
            <a:endParaRPr lang="en-US" sz="1600" kern="1200" dirty="0" smtClean="0">
              <a:solidFill>
                <a:schemeClr val="tx1"/>
              </a:solidFill>
              <a:latin typeface="Arial"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89</a:t>
            </a:fld>
            <a:endParaRPr lang="en-US"/>
          </a:p>
        </p:txBody>
      </p:sp>
    </p:spTree>
    <p:extLst>
      <p:ext uri="{BB962C8B-B14F-4D97-AF65-F5344CB8AC3E}">
        <p14:creationId xmlns:p14="http://schemas.microsoft.com/office/powerpoint/2010/main" val="13428002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5F21A-DBB8-4E65-9E4E-3435B804B7D3}" type="slidenum">
              <a:rPr lang="en-US" smtClean="0"/>
              <a:pPr/>
              <a:t>90</a:t>
            </a:fld>
            <a:endParaRPr lang="en-US"/>
          </a:p>
        </p:txBody>
      </p:sp>
    </p:spTree>
    <p:extLst>
      <p:ext uri="{BB962C8B-B14F-4D97-AF65-F5344CB8AC3E}">
        <p14:creationId xmlns:p14="http://schemas.microsoft.com/office/powerpoint/2010/main" val="8941521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pPr marL="0" indent="0">
              <a:buNone/>
            </a:pPr>
            <a:r>
              <a:rPr lang="en-US" sz="1600" dirty="0" smtClean="0"/>
              <a:t>One of the more hotly</a:t>
            </a:r>
            <a:r>
              <a:rPr lang="en-US" sz="1600" baseline="0" dirty="0" smtClean="0"/>
              <a:t> debated changes has been the provision of relief for “self built’ homes because some feel it is open to abuse. </a:t>
            </a:r>
            <a:r>
              <a:rPr lang="en-US" sz="1600" dirty="0" smtClean="0"/>
              <a:t>The exemption is specifically applicable to homes built or commissioned by individuals for their own use. </a:t>
            </a:r>
          </a:p>
          <a:p>
            <a:pPr marL="0" indent="0">
              <a:buNone/>
            </a:pPr>
            <a:endParaRPr lang="en-US" sz="1600" dirty="0" smtClean="0"/>
          </a:p>
          <a:p>
            <a:pPr marL="0" indent="0">
              <a:buNone/>
            </a:pPr>
            <a:r>
              <a:rPr lang="en-US" sz="1600" dirty="0" smtClean="0"/>
              <a:t>Community group self build projects also qualify for the exemption where they meet the required criteria. </a:t>
            </a:r>
          </a:p>
          <a:p>
            <a:pPr marL="0" indent="0">
              <a:buNone/>
            </a:pPr>
            <a:endParaRPr lang="en-US" sz="1600" b="1" dirty="0" smtClean="0">
              <a:solidFill>
                <a:srgbClr val="669900"/>
              </a:solidFill>
            </a:endParaRPr>
          </a:p>
          <a:p>
            <a:pPr marL="364877" indent="-364877">
              <a:spcBef>
                <a:spcPts val="600"/>
              </a:spcBef>
              <a:spcAft>
                <a:spcPts val="600"/>
              </a:spcAft>
            </a:pPr>
            <a:r>
              <a:rPr lang="en-GB" sz="1600" dirty="0" smtClean="0"/>
              <a:t>There are specific condition</a:t>
            </a:r>
            <a:r>
              <a:rPr lang="en-GB" sz="1600" baseline="0" dirty="0" smtClean="0"/>
              <a:t> that need to be met:</a:t>
            </a:r>
          </a:p>
          <a:p>
            <a:pPr marL="364877" indent="-364877">
              <a:spcBef>
                <a:spcPts val="600"/>
              </a:spcBef>
              <a:spcAft>
                <a:spcPts val="600"/>
              </a:spcAft>
              <a:buFontTx/>
              <a:buChar char="-"/>
            </a:pPr>
            <a:r>
              <a:rPr lang="en-GB" sz="1600" dirty="0" smtClean="0"/>
              <a:t>The property must remain principal residence for three years</a:t>
            </a:r>
          </a:p>
          <a:p>
            <a:pPr marL="364877" indent="-364877">
              <a:spcBef>
                <a:spcPts val="600"/>
              </a:spcBef>
              <a:spcAft>
                <a:spcPts val="600"/>
              </a:spcAft>
              <a:buFontTx/>
              <a:buChar char="-"/>
            </a:pPr>
            <a:r>
              <a:rPr lang="en-GB" sz="1600" dirty="0" smtClean="0"/>
              <a:t>Proof</a:t>
            </a:r>
            <a:r>
              <a:rPr lang="en-GB" sz="1600" baseline="0" dirty="0" smtClean="0"/>
              <a:t> of self build can  take several forms including Self-Build mortgage certificates</a:t>
            </a:r>
            <a:endParaRPr lang="en-GB" sz="1600" dirty="0" smtClean="0"/>
          </a:p>
          <a:p>
            <a:pPr marL="0" indent="0">
              <a:spcBef>
                <a:spcPts val="600"/>
              </a:spcBef>
              <a:spcAft>
                <a:spcPts val="600"/>
              </a:spcAft>
              <a:buFontTx/>
              <a:buNone/>
            </a:pPr>
            <a:endParaRPr lang="en-GB" sz="1600" dirty="0" smtClean="0"/>
          </a:p>
          <a:p>
            <a:pPr marL="0" indent="0">
              <a:spcBef>
                <a:spcPts val="600"/>
              </a:spcBef>
              <a:spcAft>
                <a:spcPts val="600"/>
              </a:spcAft>
              <a:buFontTx/>
              <a:buNone/>
            </a:pPr>
            <a:r>
              <a:rPr lang="en-GB" sz="1600" dirty="0" smtClean="0"/>
              <a:t>You</a:t>
            </a:r>
            <a:r>
              <a:rPr lang="en-GB" sz="1600" baseline="0" dirty="0" smtClean="0"/>
              <a:t> should note that f</a:t>
            </a:r>
            <a:r>
              <a:rPr lang="en-GB" sz="1600" dirty="0" smtClean="0"/>
              <a:t>or multi-unit developments recommendation is that phased planning application is used to make each unit a separate chargeable development.</a:t>
            </a:r>
            <a:endParaRPr lang="en-US"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91</a:t>
            </a:fld>
            <a:endParaRPr lang="en-US"/>
          </a:p>
        </p:txBody>
      </p:sp>
    </p:spTree>
    <p:extLst>
      <p:ext uri="{BB962C8B-B14F-4D97-AF65-F5344CB8AC3E}">
        <p14:creationId xmlns:p14="http://schemas.microsoft.com/office/powerpoint/2010/main" val="32968177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5F21A-DBB8-4E65-9E4E-3435B804B7D3}" type="slidenum">
              <a:rPr lang="en-US" smtClean="0"/>
              <a:pPr/>
              <a:t>92</a:t>
            </a:fld>
            <a:endParaRPr lang="en-US"/>
          </a:p>
        </p:txBody>
      </p:sp>
    </p:spTree>
    <p:extLst>
      <p:ext uri="{BB962C8B-B14F-4D97-AF65-F5344CB8AC3E}">
        <p14:creationId xmlns:p14="http://schemas.microsoft.com/office/powerpoint/2010/main" val="885890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a model programme for a CIL project. The greatest time variance typically occurs in the period leading up to the publication of the Preliminary Draft Charging Schedule whilst the technical evidence is prepared and the internal discussions are held during the CIL rate setting process. </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7</a:t>
            </a:fld>
            <a:endParaRPr lang="en-US"/>
          </a:p>
        </p:txBody>
      </p:sp>
    </p:spTree>
    <p:extLst>
      <p:ext uri="{BB962C8B-B14F-4D97-AF65-F5344CB8AC3E}">
        <p14:creationId xmlns:p14="http://schemas.microsoft.com/office/powerpoint/2010/main" val="16851961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US" dirty="0" smtClean="0"/>
              <a:t>The regulation relating to</a:t>
            </a:r>
            <a:r>
              <a:rPr lang="en-US" baseline="0" dirty="0" smtClean="0"/>
              <a:t> the vacancy test have changed in response to public consultation. </a:t>
            </a:r>
          </a:p>
          <a:p>
            <a:pPr marL="364877" marR="0" indent="-364877" algn="l" defTabSz="914400" rtl="0" eaLnBrk="1" fontAlgn="base" latinLnBrk="0" hangingPunct="1">
              <a:lnSpc>
                <a:spcPct val="100000"/>
              </a:lnSpc>
              <a:spcBef>
                <a:spcPts val="600"/>
              </a:spcBef>
              <a:spcAft>
                <a:spcPts val="600"/>
              </a:spcAft>
              <a:buClrTx/>
              <a:buSzTx/>
              <a:buFontTx/>
              <a:buChar char="-"/>
              <a:tabLst/>
              <a:defRPr/>
            </a:pPr>
            <a:r>
              <a:rPr lang="en-GB" sz="1600" b="0" dirty="0" smtClean="0"/>
              <a:t>Where a building has been in lawful use for continuous period of 6 months within past 3 years it can be considered when</a:t>
            </a:r>
            <a:r>
              <a:rPr lang="en-GB" sz="1600" b="0" baseline="0" dirty="0" smtClean="0"/>
              <a:t> calculating the amount of net additional development that is liable to pay CIL</a:t>
            </a:r>
            <a:endParaRPr lang="en-GB" sz="1600" b="0" dirty="0" smtClean="0"/>
          </a:p>
          <a:p>
            <a:pPr marL="364877" indent="-364877">
              <a:spcBef>
                <a:spcPts val="600"/>
              </a:spcBef>
              <a:spcAft>
                <a:spcPts val="600"/>
              </a:spcAft>
              <a:buFontTx/>
              <a:buChar char="-"/>
            </a:pPr>
            <a:r>
              <a:rPr lang="en-GB" sz="1600" b="0" dirty="0" smtClean="0"/>
              <a:t>Parts of an existing building that are to be demolished or retained can be taken into account when calculating the chargeable amount</a:t>
            </a:r>
          </a:p>
          <a:p>
            <a:endParaRPr lang="en-US"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93</a:t>
            </a:fld>
            <a:endParaRPr lang="en-US"/>
          </a:p>
        </p:txBody>
      </p:sp>
    </p:spTree>
    <p:extLst>
      <p:ext uri="{BB962C8B-B14F-4D97-AF65-F5344CB8AC3E}">
        <p14:creationId xmlns:p14="http://schemas.microsoft.com/office/powerpoint/2010/main" val="12797683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5F21A-DBB8-4E65-9E4E-3435B804B7D3}" type="slidenum">
              <a:rPr lang="en-US" smtClean="0"/>
              <a:pPr/>
              <a:t>94</a:t>
            </a:fld>
            <a:endParaRPr lang="en-US"/>
          </a:p>
        </p:txBody>
      </p:sp>
    </p:spTree>
    <p:extLst>
      <p:ext uri="{BB962C8B-B14F-4D97-AF65-F5344CB8AC3E}">
        <p14:creationId xmlns:p14="http://schemas.microsoft.com/office/powerpoint/2010/main" val="14444302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pPr marL="364877" indent="-364877">
              <a:spcBef>
                <a:spcPts val="600"/>
              </a:spcBef>
              <a:spcAft>
                <a:spcPts val="600"/>
              </a:spcAft>
            </a:pPr>
            <a:r>
              <a:rPr lang="en-GB" sz="1600" dirty="0" smtClean="0"/>
              <a:t>Instalments policy constructed around the variables of:</a:t>
            </a:r>
          </a:p>
          <a:p>
            <a:pPr marL="822077" indent="-457200">
              <a:spcBef>
                <a:spcPts val="600"/>
              </a:spcBef>
              <a:spcAft>
                <a:spcPts val="600"/>
              </a:spcAft>
              <a:buFont typeface="Courier New" panose="02070309020205020404" pitchFamily="49" charset="0"/>
              <a:buChar char="o"/>
            </a:pPr>
            <a:r>
              <a:rPr lang="en-GB" sz="1600" dirty="0" smtClean="0"/>
              <a:t>number of payments</a:t>
            </a:r>
          </a:p>
          <a:p>
            <a:pPr marL="822077" indent="-457200">
              <a:spcBef>
                <a:spcPts val="600"/>
              </a:spcBef>
              <a:spcAft>
                <a:spcPts val="600"/>
              </a:spcAft>
              <a:buFont typeface="Courier New" panose="02070309020205020404" pitchFamily="49" charset="0"/>
              <a:buChar char="o"/>
            </a:pPr>
            <a:r>
              <a:rPr lang="en-GB" sz="1600" dirty="0" smtClean="0"/>
              <a:t>proportion of CIL due at each payment</a:t>
            </a:r>
          </a:p>
          <a:p>
            <a:pPr marL="822077" indent="-457200">
              <a:spcBef>
                <a:spcPts val="600"/>
              </a:spcBef>
              <a:spcAft>
                <a:spcPts val="600"/>
              </a:spcAft>
              <a:buFont typeface="Courier New" panose="02070309020205020404" pitchFamily="49" charset="0"/>
              <a:buChar char="o"/>
            </a:pPr>
            <a:r>
              <a:rPr lang="en-GB" sz="1600" dirty="0" smtClean="0"/>
              <a:t>time from commencement of development</a:t>
            </a:r>
          </a:p>
          <a:p>
            <a:pPr marL="822077" indent="-457200">
              <a:spcBef>
                <a:spcPts val="600"/>
              </a:spcBef>
              <a:spcAft>
                <a:spcPts val="600"/>
              </a:spcAft>
              <a:buFont typeface="Courier New" panose="02070309020205020404" pitchFamily="49" charset="0"/>
              <a:buChar char="o"/>
            </a:pPr>
            <a:r>
              <a:rPr lang="en-GB" sz="1600" dirty="0" smtClean="0"/>
              <a:t>threshold (s) when instalments apply. </a:t>
            </a:r>
          </a:p>
          <a:p>
            <a:endParaRPr lang="en-US" dirty="0" smtClean="0"/>
          </a:p>
          <a:p>
            <a:r>
              <a:rPr lang="en-US" dirty="0" smtClean="0"/>
              <a:t>You should</a:t>
            </a:r>
            <a:r>
              <a:rPr lang="en-US" baseline="0" dirty="0" smtClean="0"/>
              <a:t> consider the impact on developer cash flow. Bear in mind this may be more significant for smaller developers.</a:t>
            </a:r>
            <a:endParaRPr lang="en-US" dirty="0" smtClean="0"/>
          </a:p>
          <a:p>
            <a:r>
              <a:rPr lang="en-US" dirty="0" smtClean="0"/>
              <a:t>Here are some examples from</a:t>
            </a:r>
            <a:r>
              <a:rPr lang="en-US" baseline="0" dirty="0" smtClean="0"/>
              <a:t> other authorities</a:t>
            </a:r>
            <a:endParaRPr lang="en-US"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95</a:t>
            </a:fld>
            <a:endParaRPr lang="en-US"/>
          </a:p>
        </p:txBody>
      </p:sp>
    </p:spTree>
    <p:extLst>
      <p:ext uri="{BB962C8B-B14F-4D97-AF65-F5344CB8AC3E}">
        <p14:creationId xmlns:p14="http://schemas.microsoft.com/office/powerpoint/2010/main" val="33779259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96</a:t>
            </a:fld>
            <a:endParaRPr lang="en-US"/>
          </a:p>
        </p:txBody>
      </p:sp>
    </p:spTree>
    <p:extLst>
      <p:ext uri="{BB962C8B-B14F-4D97-AF65-F5344CB8AC3E}">
        <p14:creationId xmlns:p14="http://schemas.microsoft.com/office/powerpoint/2010/main" val="12038654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97</a:t>
            </a:fld>
            <a:endParaRPr lang="en-US"/>
          </a:p>
        </p:txBody>
      </p:sp>
    </p:spTree>
    <p:extLst>
      <p:ext uri="{BB962C8B-B14F-4D97-AF65-F5344CB8AC3E}">
        <p14:creationId xmlns:p14="http://schemas.microsoft.com/office/powerpoint/2010/main" val="12038654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98</a:t>
            </a:fld>
            <a:endParaRPr lang="en-US"/>
          </a:p>
        </p:txBody>
      </p:sp>
    </p:spTree>
    <p:extLst>
      <p:ext uri="{BB962C8B-B14F-4D97-AF65-F5344CB8AC3E}">
        <p14:creationId xmlns:p14="http://schemas.microsoft.com/office/powerpoint/2010/main" val="12038654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5F21A-DBB8-4E65-9E4E-3435B804B7D3}" type="slidenum">
              <a:rPr lang="en-US" smtClean="0"/>
              <a:pPr/>
              <a:t>99</a:t>
            </a:fld>
            <a:endParaRPr lang="en-US"/>
          </a:p>
        </p:txBody>
      </p:sp>
    </p:spTree>
    <p:extLst>
      <p:ext uri="{BB962C8B-B14F-4D97-AF65-F5344CB8AC3E}">
        <p14:creationId xmlns:p14="http://schemas.microsoft.com/office/powerpoint/2010/main" val="16692006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pPr marL="0" indent="0">
              <a:buNone/>
            </a:pPr>
            <a:r>
              <a:rPr lang="en-US" sz="1600" dirty="0" smtClean="0"/>
              <a:t>The</a:t>
            </a:r>
            <a:r>
              <a:rPr lang="en-US" sz="1600" baseline="0" dirty="0" smtClean="0"/>
              <a:t> pre-conditions for granting exceptional circumstances relief has changed</a:t>
            </a:r>
            <a:r>
              <a:rPr lang="en-US" sz="1600" dirty="0" smtClean="0"/>
              <a:t>: </a:t>
            </a:r>
          </a:p>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r>
              <a:rPr lang="en-US" sz="1600" kern="1200" dirty="0" smtClean="0">
                <a:solidFill>
                  <a:schemeClr val="tx1"/>
                </a:solidFill>
                <a:effectLst/>
                <a:latin typeface="Arial" pitchFamily="34" charset="0"/>
                <a:ea typeface="+mn-ea"/>
                <a:cs typeface="+mn-cs"/>
              </a:rPr>
              <a:t>Council must still publish a statement giving notice that relief for exceptional circumstances is available in its area </a:t>
            </a:r>
          </a:p>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r>
              <a:rPr lang="en-US" sz="1600" kern="1200" dirty="0" smtClean="0">
                <a:solidFill>
                  <a:schemeClr val="tx1"/>
                </a:solidFill>
                <a:effectLst/>
                <a:latin typeface="Arial" pitchFamily="34" charset="0"/>
                <a:ea typeface="+mn-ea"/>
                <a:cs typeface="+mn-cs"/>
              </a:rPr>
              <a:t>A planning obligation has been entered into in respect of the planning permission which permits the chargeable development (this no longer has to be greater than the CIL amount)</a:t>
            </a:r>
          </a:p>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r>
              <a:rPr lang="en-US" sz="1600" kern="1200" dirty="0" smtClean="0">
                <a:solidFill>
                  <a:schemeClr val="tx1"/>
                </a:solidFill>
                <a:effectLst/>
                <a:latin typeface="Arial" pitchFamily="34" charset="0"/>
                <a:ea typeface="+mn-ea"/>
                <a:cs typeface="+mn-cs"/>
              </a:rPr>
              <a:t>The claim has to be submitted in writing on the appropriate form, this must also be sent to any other owners or holders of a material interest in the land.</a:t>
            </a:r>
          </a:p>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r>
              <a:rPr lang="en-US" sz="1600" kern="1200" dirty="0" smtClean="0">
                <a:solidFill>
                  <a:schemeClr val="tx1"/>
                </a:solidFill>
                <a:effectLst/>
                <a:latin typeface="Arial" pitchFamily="34" charset="0"/>
                <a:ea typeface="+mn-ea"/>
                <a:cs typeface="+mn-cs"/>
              </a:rPr>
              <a:t>An assessment has to be carried out by an independent person of the economic viability of the chargeable development. An independent person is one who has appropriate qualifications and experience and who is appointed by the claimant with the agreement of the council </a:t>
            </a:r>
          </a:p>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r>
              <a:rPr lang="en-US" sz="1600" kern="1200" dirty="0" smtClean="0">
                <a:solidFill>
                  <a:schemeClr val="tx1"/>
                </a:solidFill>
                <a:effectLst/>
                <a:latin typeface="Arial" pitchFamily="34" charset="0"/>
                <a:ea typeface="+mn-ea"/>
                <a:cs typeface="+mn-cs"/>
              </a:rPr>
              <a:t>An explanation needs</a:t>
            </a:r>
            <a:r>
              <a:rPr lang="en-US" sz="1600" kern="1200" baseline="0" dirty="0" smtClean="0">
                <a:solidFill>
                  <a:schemeClr val="tx1"/>
                </a:solidFill>
                <a:effectLst/>
                <a:latin typeface="Arial" pitchFamily="34" charset="0"/>
                <a:ea typeface="+mn-ea"/>
                <a:cs typeface="+mn-cs"/>
              </a:rPr>
              <a:t> to be provided as to</a:t>
            </a:r>
            <a:r>
              <a:rPr lang="en-US" sz="1600" kern="1200" dirty="0" smtClean="0">
                <a:solidFill>
                  <a:schemeClr val="tx1"/>
                </a:solidFill>
                <a:effectLst/>
                <a:latin typeface="Arial" pitchFamily="34" charset="0"/>
                <a:ea typeface="+mn-ea"/>
                <a:cs typeface="+mn-cs"/>
              </a:rPr>
              <a:t> why, in the opinion of the claimant, payment of the chargeable amount would have an unacceptable impact on the economic viability of that development</a:t>
            </a:r>
          </a:p>
          <a:p>
            <a:pPr marL="285750" marR="0" indent="-285750" algn="l" defTabSz="914400" rtl="0" eaLnBrk="1" fontAlgn="base" latinLnBrk="0" hangingPunct="1">
              <a:lnSpc>
                <a:spcPct val="100000"/>
              </a:lnSpc>
              <a:spcBef>
                <a:spcPct val="30000"/>
              </a:spcBef>
              <a:spcAft>
                <a:spcPct val="0"/>
              </a:spcAft>
              <a:buClrTx/>
              <a:buSzTx/>
              <a:buFont typeface="Arial"/>
              <a:buChar char="•"/>
              <a:tabLst/>
              <a:defRPr/>
            </a:pPr>
            <a:r>
              <a:rPr lang="en-US" sz="1600" dirty="0" smtClean="0"/>
              <a:t>Most importantly</a:t>
            </a:r>
            <a:r>
              <a:rPr lang="en-US" sz="1600" baseline="0" dirty="0" smtClean="0"/>
              <a:t> </a:t>
            </a:r>
            <a:r>
              <a:rPr lang="en-US" sz="1600" dirty="0" smtClean="0"/>
              <a:t>the relief must not constitute a </a:t>
            </a:r>
            <a:r>
              <a:rPr lang="en-US" sz="1600" dirty="0" err="1" smtClean="0"/>
              <a:t>notifiable</a:t>
            </a:r>
            <a:r>
              <a:rPr lang="en-US" sz="1600" dirty="0" smtClean="0"/>
              <a:t> state aid:</a:t>
            </a:r>
            <a:r>
              <a:rPr lang="en-US" sz="1600" baseline="0" dirty="0" smtClean="0"/>
              <a:t> </a:t>
            </a:r>
            <a:r>
              <a:rPr lang="en-GB" sz="1600" dirty="0" smtClean="0"/>
              <a:t>Limitations on application of €200,000 over three year period for any one company</a:t>
            </a:r>
          </a:p>
          <a:p>
            <a:endParaRPr lang="en-US"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100</a:t>
            </a:fld>
            <a:endParaRPr lang="en-US"/>
          </a:p>
        </p:txBody>
      </p:sp>
    </p:spTree>
    <p:extLst>
      <p:ext uri="{BB962C8B-B14F-4D97-AF65-F5344CB8AC3E}">
        <p14:creationId xmlns:p14="http://schemas.microsoft.com/office/powerpoint/2010/main" val="18484464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5F21A-DBB8-4E65-9E4E-3435B804B7D3}" type="slidenum">
              <a:rPr lang="en-US" smtClean="0"/>
              <a:pPr/>
              <a:t>101</a:t>
            </a:fld>
            <a:endParaRPr lang="en-US"/>
          </a:p>
        </p:txBody>
      </p:sp>
    </p:spTree>
    <p:extLst>
      <p:ext uri="{BB962C8B-B14F-4D97-AF65-F5344CB8AC3E}">
        <p14:creationId xmlns:p14="http://schemas.microsoft.com/office/powerpoint/2010/main" val="38600204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US" dirty="0" smtClean="0"/>
              <a:t>Rules</a:t>
            </a:r>
            <a:r>
              <a:rPr lang="en-US" baseline="0" dirty="0" smtClean="0"/>
              <a:t> relating to the s</a:t>
            </a:r>
            <a:r>
              <a:rPr lang="en-US" dirty="0" smtClean="0"/>
              <a:t>pending</a:t>
            </a:r>
            <a:r>
              <a:rPr lang="en-US" baseline="0" dirty="0" smtClean="0"/>
              <a:t> of CIL remain flexible so long as </a:t>
            </a:r>
            <a:r>
              <a:rPr lang="en-GB" sz="1600" dirty="0" smtClean="0"/>
              <a:t>CIL is spent on the provision, improvement, replacement, operation or maintenance of infrastructure that</a:t>
            </a:r>
            <a:r>
              <a:rPr lang="en-GB" sz="1600" baseline="0" dirty="0" smtClean="0"/>
              <a:t> supports the delivery of growth in your local area, in line with your local plan. </a:t>
            </a:r>
          </a:p>
          <a:p>
            <a:endParaRPr lang="en-GB" sz="1600" dirty="0" smtClean="0"/>
          </a:p>
          <a:p>
            <a:pPr marL="0" marR="0" indent="0" algn="l" defTabSz="1337945" rtl="0" eaLnBrk="1" fontAlgn="base" latinLnBrk="0" hangingPunct="1">
              <a:lnSpc>
                <a:spcPct val="80000"/>
              </a:lnSpc>
              <a:spcBef>
                <a:spcPct val="30000"/>
              </a:spcBef>
              <a:spcAft>
                <a:spcPct val="0"/>
              </a:spcAft>
              <a:buClrTx/>
              <a:buSzTx/>
              <a:buFont typeface="Calibri" charset="0"/>
              <a:buNone/>
              <a:tabLst/>
              <a:defRPr/>
            </a:pPr>
            <a:r>
              <a:rPr lang="en-GB" sz="1600" dirty="0" smtClean="0"/>
              <a:t>You</a:t>
            </a:r>
            <a:r>
              <a:rPr lang="en-GB" sz="1600" baseline="0" dirty="0" smtClean="0"/>
              <a:t> h</a:t>
            </a:r>
            <a:r>
              <a:rPr lang="en-GB" sz="1600" dirty="0" smtClean="0"/>
              <a:t>ave to specify in your</a:t>
            </a:r>
            <a:r>
              <a:rPr lang="en-GB" sz="1600" baseline="0" dirty="0" smtClean="0"/>
              <a:t> </a:t>
            </a:r>
            <a:r>
              <a:rPr lang="en-GB" sz="1600" dirty="0" err="1" smtClean="0"/>
              <a:t>reg</a:t>
            </a:r>
            <a:r>
              <a:rPr lang="en-GB" sz="1600" dirty="0" smtClean="0"/>
              <a:t> 123 list, the infrastructure categories/ projects for which S106 will not be sought.</a:t>
            </a:r>
            <a:r>
              <a:rPr lang="en-GB" sz="1600" baseline="0" dirty="0" smtClean="0"/>
              <a:t> N</a:t>
            </a:r>
            <a:r>
              <a:rPr lang="en-GB" sz="1600" dirty="0" smtClean="0"/>
              <a:t>ote</a:t>
            </a:r>
            <a:r>
              <a:rPr lang="en-GB" sz="1600" baseline="0" dirty="0" smtClean="0"/>
              <a:t> that there is n</a:t>
            </a:r>
            <a:r>
              <a:rPr lang="en-GB" sz="1600" dirty="0" smtClean="0"/>
              <a:t>o need to prioritise provision for infrastructure prioritisation on your regulation 123 list.</a:t>
            </a:r>
            <a:r>
              <a:rPr lang="en-GB" sz="1600" baseline="0" dirty="0" smtClean="0"/>
              <a:t> Furthermore, you are not strictly required to spend CIL on the items listed in the </a:t>
            </a:r>
            <a:r>
              <a:rPr lang="en-GB" sz="1600" baseline="0" dirty="0" err="1" smtClean="0"/>
              <a:t>Reg</a:t>
            </a:r>
            <a:r>
              <a:rPr lang="en-GB" sz="1600" baseline="0" dirty="0" smtClean="0"/>
              <a:t> 123 list. </a:t>
            </a:r>
            <a:endParaRPr lang="en-GB" sz="1600" dirty="0" smtClean="0"/>
          </a:p>
          <a:p>
            <a:pPr marL="0" indent="0" defTabSz="1337945">
              <a:lnSpc>
                <a:spcPct val="80000"/>
              </a:lnSpc>
              <a:buFont typeface="Calibri" charset="0"/>
              <a:buNone/>
            </a:pPr>
            <a:endParaRPr lang="en-GB" sz="1600" dirty="0" smtClean="0"/>
          </a:p>
          <a:p>
            <a:pPr marL="0" indent="0" defTabSz="1337945">
              <a:lnSpc>
                <a:spcPct val="80000"/>
              </a:lnSpc>
              <a:buFont typeface="Calibri" charset="0"/>
              <a:buNone/>
            </a:pPr>
            <a:r>
              <a:rPr lang="en-GB" sz="1600" dirty="0" smtClean="0"/>
              <a:t>A minimum of 15% must be allocated as neighbourhood funding and can be spent on anything else that is concerned with addressing the demands that development places on an area’.</a:t>
            </a:r>
          </a:p>
          <a:p>
            <a:pPr marL="0" indent="0" defTabSz="1337945">
              <a:lnSpc>
                <a:spcPct val="80000"/>
              </a:lnSpc>
              <a:buFont typeface="Calibri" charset="0"/>
              <a:buNone/>
            </a:pPr>
            <a:endParaRPr lang="en-GB" altLang="ja-JP" sz="1600" dirty="0" smtClean="0"/>
          </a:p>
          <a:p>
            <a:pPr marL="0" indent="0" defTabSz="1337945">
              <a:lnSpc>
                <a:spcPct val="80000"/>
              </a:lnSpc>
              <a:buFont typeface="Calibri" charset="0"/>
              <a:buNone/>
            </a:pPr>
            <a:r>
              <a:rPr lang="en-GB" sz="1600" dirty="0" smtClean="0"/>
              <a:t>You are required to report annually on CIL spending.</a:t>
            </a:r>
            <a:r>
              <a:rPr lang="en-GB" sz="1600" baseline="0" dirty="0" smtClean="0"/>
              <a:t> Where it is not the Local Authority spending CIL (i.e. it is the County or Parish) you will need to ensure they are geared up to provide the correct monitoring data in a timely manner. </a:t>
            </a:r>
            <a:endParaRPr lang="en-GB" sz="16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600" dirty="0" smtClean="0"/>
          </a:p>
          <a:p>
            <a:endParaRPr lang="en-US"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102</a:t>
            </a:fld>
            <a:endParaRPr lang="en-US"/>
          </a:p>
        </p:txBody>
      </p:sp>
    </p:spTree>
    <p:extLst>
      <p:ext uri="{BB962C8B-B14F-4D97-AF65-F5344CB8AC3E}">
        <p14:creationId xmlns:p14="http://schemas.microsoft.com/office/powerpoint/2010/main" val="3040404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8</a:t>
            </a:fld>
            <a:endParaRPr lang="en-US"/>
          </a:p>
        </p:txBody>
      </p:sp>
    </p:spTree>
    <p:extLst>
      <p:ext uri="{BB962C8B-B14F-4D97-AF65-F5344CB8AC3E}">
        <p14:creationId xmlns:p14="http://schemas.microsoft.com/office/powerpoint/2010/main" val="11502628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US" dirty="0" smtClean="0"/>
              <a:t>There</a:t>
            </a:r>
            <a:r>
              <a:rPr lang="en-US" baseline="0" dirty="0" smtClean="0"/>
              <a:t> is a wide variety of practice in setting </a:t>
            </a:r>
            <a:r>
              <a:rPr lang="en-US" baseline="0" dirty="0" err="1" smtClean="0"/>
              <a:t>Reg</a:t>
            </a:r>
            <a:r>
              <a:rPr lang="en-US" baseline="0" dirty="0" smtClean="0"/>
              <a:t> 123 list. </a:t>
            </a:r>
          </a:p>
          <a:p>
            <a:endParaRPr lang="en-US" baseline="0" dirty="0" smtClean="0"/>
          </a:p>
          <a:p>
            <a:pPr defTabSz="1337945">
              <a:lnSpc>
                <a:spcPct val="80000"/>
              </a:lnSpc>
            </a:pPr>
            <a:r>
              <a:rPr lang="en-GB" sz="1600" dirty="0" smtClean="0"/>
              <a:t>Linking </a:t>
            </a:r>
            <a:r>
              <a:rPr lang="en-GB" sz="1600" dirty="0" err="1" smtClean="0"/>
              <a:t>reg</a:t>
            </a:r>
            <a:r>
              <a:rPr lang="en-GB" sz="1600" dirty="0" smtClean="0"/>
              <a:t> 123 list to corporate capital spending priorities &amp; processes:</a:t>
            </a:r>
          </a:p>
          <a:p>
            <a:pPr marL="285750" indent="-285750" defTabSz="1337945">
              <a:lnSpc>
                <a:spcPct val="80000"/>
              </a:lnSpc>
              <a:buFontTx/>
              <a:buChar char="-"/>
            </a:pPr>
            <a:r>
              <a:rPr lang="en-GB" sz="1600" dirty="0" smtClean="0"/>
              <a:t>There is no</a:t>
            </a:r>
            <a:r>
              <a:rPr lang="en-GB" sz="1600" baseline="0" dirty="0" smtClean="0"/>
              <a:t> reason why there should not be a strong overlap between capital spend priorities in a Charging Authority and its Infrastructure Delivery Plan (and therefore its </a:t>
            </a:r>
            <a:r>
              <a:rPr lang="en-GB" sz="1600" baseline="0" dirty="0" err="1" smtClean="0"/>
              <a:t>Reg</a:t>
            </a:r>
            <a:r>
              <a:rPr lang="en-GB" sz="1600" baseline="0" dirty="0" smtClean="0"/>
              <a:t> 123 list). This is even more the case for unitary authorities who are directly responsible for a wider range of infrastructure items.</a:t>
            </a:r>
          </a:p>
          <a:p>
            <a:pPr marL="285750" indent="-285750" defTabSz="1337945">
              <a:lnSpc>
                <a:spcPct val="80000"/>
              </a:lnSpc>
              <a:buFontTx/>
              <a:buChar char="-"/>
            </a:pPr>
            <a:r>
              <a:rPr lang="en-GB" sz="1600" baseline="0" dirty="0" smtClean="0"/>
              <a:t>Consequently, many local authorities are integrating the process of taking spending decision on CIL with their corporate capital investment decision-making process. Capital budgeting usually happens annually – this may be called the annual budget challenge or ‘star chamber’ or something similar. </a:t>
            </a:r>
          </a:p>
          <a:p>
            <a:pPr marL="285750" indent="-285750" defTabSz="1337945">
              <a:lnSpc>
                <a:spcPct val="80000"/>
              </a:lnSpc>
              <a:buFontTx/>
              <a:buChar char="-"/>
            </a:pPr>
            <a:r>
              <a:rPr lang="en-GB" sz="1600" baseline="0" dirty="0" smtClean="0"/>
              <a:t>In the case of the authorities that integrate CIL into their capital programme, they simply see CIL as just one of many forms of funding. </a:t>
            </a:r>
          </a:p>
          <a:p>
            <a:pPr marL="285750" indent="-285750" defTabSz="1337945">
              <a:lnSpc>
                <a:spcPct val="80000"/>
              </a:lnSpc>
              <a:buFontTx/>
              <a:buChar char="-"/>
            </a:pPr>
            <a:r>
              <a:rPr lang="en-GB" sz="1600" baseline="0" dirty="0" smtClean="0"/>
              <a:t>This process has not stopped some from adapting the </a:t>
            </a:r>
            <a:r>
              <a:rPr lang="en-GB" sz="1600" baseline="0" dirty="0" err="1" smtClean="0"/>
              <a:t>Reg</a:t>
            </a:r>
            <a:r>
              <a:rPr lang="en-GB" sz="1600" baseline="0" dirty="0" smtClean="0"/>
              <a:t> 123 list during the year if required.</a:t>
            </a:r>
            <a:endParaRPr lang="en-GB" sz="1600" dirty="0" smtClean="0"/>
          </a:p>
          <a:p>
            <a:pPr defTabSz="1337945">
              <a:lnSpc>
                <a:spcPct val="80000"/>
              </a:lnSpc>
            </a:pPr>
            <a:endParaRPr lang="en-GB" sz="1600" dirty="0" smtClean="0"/>
          </a:p>
          <a:p>
            <a:pPr defTabSz="1337945">
              <a:lnSpc>
                <a:spcPct val="80000"/>
              </a:lnSpc>
            </a:pPr>
            <a:r>
              <a:rPr lang="en-GB" sz="1600" dirty="0" smtClean="0"/>
              <a:t>Generic v Specific regulation 123 lists… How specific should you make your reg123 list?</a:t>
            </a:r>
          </a:p>
          <a:p>
            <a:pPr marL="285750" indent="-285750" defTabSz="1337945">
              <a:lnSpc>
                <a:spcPct val="80000"/>
              </a:lnSpc>
              <a:buFontTx/>
              <a:buChar char="-"/>
            </a:pPr>
            <a:r>
              <a:rPr lang="en-GB" sz="1600" dirty="0" smtClean="0"/>
              <a:t>Given</a:t>
            </a:r>
            <a:r>
              <a:rPr lang="en-GB" sz="1600" baseline="0" dirty="0" smtClean="0"/>
              <a:t> that </a:t>
            </a:r>
            <a:r>
              <a:rPr lang="en-GB" sz="1600" dirty="0" smtClean="0"/>
              <a:t>a </a:t>
            </a:r>
            <a:r>
              <a:rPr lang="en-GB" sz="1600" dirty="0" err="1" smtClean="0"/>
              <a:t>Reg</a:t>
            </a:r>
            <a:r>
              <a:rPr lang="en-GB" sz="1600" dirty="0" smtClean="0"/>
              <a:t> 123 list</a:t>
            </a:r>
            <a:r>
              <a:rPr lang="en-GB" sz="1600" baseline="0" dirty="0" smtClean="0"/>
              <a:t> specifies </a:t>
            </a:r>
            <a:r>
              <a:rPr lang="en-GB" sz="1600" dirty="0" smtClean="0"/>
              <a:t>the infrastructure categories/ projects for which S106 will not be sought, </a:t>
            </a:r>
            <a:r>
              <a:rPr lang="en-GB" sz="1600" baseline="0" dirty="0" smtClean="0"/>
              <a:t>local authorities are increasingly creating specific lists because these give flexibility for negotiating s106. This approach leaves maximum flexibility for s106 to be used to mitigate unforeseen issues that cannot be dealt with through normal development. However, it is very important for this to not result in an unreasonable burden on development.</a:t>
            </a:r>
            <a:r>
              <a:rPr lang="en-GB" sz="1600" dirty="0" smtClean="0"/>
              <a:t> </a:t>
            </a:r>
          </a:p>
          <a:p>
            <a:pPr defTabSz="1337945">
              <a:lnSpc>
                <a:spcPct val="80000"/>
              </a:lnSpc>
            </a:pPr>
            <a:endParaRPr lang="en-GB" sz="1600" dirty="0" smtClean="0"/>
          </a:p>
          <a:p>
            <a:pPr defTabSz="1337945">
              <a:lnSpc>
                <a:spcPct val="80000"/>
              </a:lnSpc>
            </a:pPr>
            <a:r>
              <a:rPr lang="en-GB" sz="1600" dirty="0" smtClean="0"/>
              <a:t>Linking neighbourhood CIL income to local infrastructure priorities </a:t>
            </a:r>
          </a:p>
          <a:p>
            <a:pPr marL="285750" indent="-285750" defTabSz="1337945">
              <a:lnSpc>
                <a:spcPct val="80000"/>
              </a:lnSpc>
              <a:buFontTx/>
              <a:buChar char="-"/>
            </a:pPr>
            <a:r>
              <a:rPr lang="en-GB" sz="1600" dirty="0" smtClean="0"/>
              <a:t>Many councils</a:t>
            </a:r>
            <a:r>
              <a:rPr lang="en-GB" sz="1600" baseline="0" dirty="0" smtClean="0"/>
              <a:t> are concerned about the requirement for 15% to be passed to the Parish, where this is perceived to have a negative impact on that area’s ability to deliver the infrastructure requirements necessary to implement the Local Plan. However, in our view this creates more of a reason for the various tiers of Government to work together. For example, several council's are exploring Service Level Agreements between all tiers of local government to formalise their joint processes of prioritising CIL expenditure. </a:t>
            </a:r>
          </a:p>
          <a:p>
            <a:pPr marL="0" indent="0" defTabSz="1337945">
              <a:lnSpc>
                <a:spcPct val="80000"/>
              </a:lnSpc>
              <a:buFontTx/>
              <a:buNone/>
            </a:pPr>
            <a:endParaRPr lang="en-GB" sz="1600" dirty="0" smtClean="0"/>
          </a:p>
          <a:p>
            <a:endParaRPr lang="en-US"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103</a:t>
            </a:fld>
            <a:endParaRPr lang="en-US"/>
          </a:p>
        </p:txBody>
      </p:sp>
    </p:spTree>
    <p:extLst>
      <p:ext uri="{BB962C8B-B14F-4D97-AF65-F5344CB8AC3E}">
        <p14:creationId xmlns:p14="http://schemas.microsoft.com/office/powerpoint/2010/main" val="27918259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5F21A-DBB8-4E65-9E4E-3435B804B7D3}" type="slidenum">
              <a:rPr lang="en-US" smtClean="0"/>
              <a:pPr/>
              <a:t>104</a:t>
            </a:fld>
            <a:endParaRPr lang="en-US"/>
          </a:p>
        </p:txBody>
      </p:sp>
    </p:spTree>
    <p:extLst>
      <p:ext uri="{BB962C8B-B14F-4D97-AF65-F5344CB8AC3E}">
        <p14:creationId xmlns:p14="http://schemas.microsoft.com/office/powerpoint/2010/main" val="536597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pPr>
              <a:lnSpc>
                <a:spcPct val="150000"/>
              </a:lnSpc>
              <a:spcBef>
                <a:spcPts val="600"/>
              </a:spcBef>
              <a:spcAft>
                <a:spcPts val="600"/>
              </a:spcAft>
            </a:pPr>
            <a:r>
              <a:rPr lang="en-GB" altLang="en-US" sz="1600" dirty="0" smtClean="0">
                <a:latin typeface="Arial" pitchFamily="34" charset="0"/>
              </a:rPr>
              <a:t>So how do you go about preparing</a:t>
            </a:r>
            <a:r>
              <a:rPr lang="en-GB" altLang="en-US" sz="1600" baseline="0" dirty="0" smtClean="0">
                <a:latin typeface="Arial" pitchFamily="34" charset="0"/>
              </a:rPr>
              <a:t> for implementing CIL?</a:t>
            </a:r>
            <a:endParaRPr lang="en-GB" altLang="en-US" sz="1600" dirty="0" smtClean="0">
              <a:latin typeface="Arial" pitchFamily="34" charset="0"/>
            </a:endParaRPr>
          </a:p>
          <a:p>
            <a:pPr>
              <a:lnSpc>
                <a:spcPct val="150000"/>
              </a:lnSpc>
              <a:spcBef>
                <a:spcPts val="600"/>
              </a:spcBef>
              <a:spcAft>
                <a:spcPts val="600"/>
              </a:spcAft>
            </a:pPr>
            <a:endParaRPr lang="en-GB" altLang="en-US" sz="1600" dirty="0" smtClean="0">
              <a:latin typeface="Arial" pitchFamily="34" charset="0"/>
            </a:endParaRPr>
          </a:p>
          <a:p>
            <a:pPr>
              <a:lnSpc>
                <a:spcPct val="150000"/>
              </a:lnSpc>
              <a:spcBef>
                <a:spcPts val="600"/>
              </a:spcBef>
              <a:spcAft>
                <a:spcPts val="600"/>
              </a:spcAft>
            </a:pPr>
            <a:r>
              <a:rPr lang="en-GB" altLang="en-US" sz="1600" dirty="0" smtClean="0">
                <a:latin typeface="Arial" pitchFamily="34" charset="0"/>
              </a:rPr>
              <a:t>It needs to be treaded as a project. This includes:</a:t>
            </a:r>
          </a:p>
          <a:p>
            <a:pPr marL="285750" indent="-285750">
              <a:lnSpc>
                <a:spcPct val="150000"/>
              </a:lnSpc>
              <a:spcBef>
                <a:spcPts val="600"/>
              </a:spcBef>
              <a:spcAft>
                <a:spcPts val="600"/>
              </a:spcAft>
              <a:buFontTx/>
              <a:buChar char="-"/>
            </a:pPr>
            <a:r>
              <a:rPr lang="en-GB" altLang="en-US" sz="1600" dirty="0" smtClean="0">
                <a:latin typeface="Arial" pitchFamily="34" charset="0"/>
              </a:rPr>
              <a:t>Set it up as a defined project with a project manager, project sponsor, governance etc.</a:t>
            </a:r>
          </a:p>
          <a:p>
            <a:pPr marL="285750" indent="-285750">
              <a:lnSpc>
                <a:spcPct val="150000"/>
              </a:lnSpc>
              <a:spcBef>
                <a:spcPts val="600"/>
              </a:spcBef>
              <a:spcAft>
                <a:spcPts val="600"/>
              </a:spcAft>
              <a:buFontTx/>
              <a:buChar char="-"/>
            </a:pPr>
            <a:r>
              <a:rPr lang="en-GB" altLang="en-US" sz="1600" dirty="0" smtClean="0">
                <a:latin typeface="Arial" pitchFamily="34" charset="0"/>
              </a:rPr>
              <a:t>Define the existing resources, systems, processes and procedures that you have in place to collect and enforce development contributions.</a:t>
            </a:r>
          </a:p>
          <a:p>
            <a:pPr marL="285750" indent="-285750">
              <a:lnSpc>
                <a:spcPct val="150000"/>
              </a:lnSpc>
              <a:spcBef>
                <a:spcPts val="600"/>
              </a:spcBef>
              <a:spcAft>
                <a:spcPts val="600"/>
              </a:spcAft>
              <a:buFontTx/>
              <a:buChar char="-"/>
            </a:pPr>
            <a:r>
              <a:rPr lang="en-GB" altLang="en-US" sz="1600" dirty="0" smtClean="0">
                <a:latin typeface="Arial" pitchFamily="34" charset="0"/>
              </a:rPr>
              <a:t>Define the required systems, processes and procedures that you will require to implement an efficient CIL collection </a:t>
            </a:r>
          </a:p>
          <a:p>
            <a:pPr marL="285750" indent="-285750">
              <a:lnSpc>
                <a:spcPct val="150000"/>
              </a:lnSpc>
              <a:spcBef>
                <a:spcPts val="600"/>
              </a:spcBef>
              <a:spcAft>
                <a:spcPts val="600"/>
              </a:spcAft>
              <a:buFontTx/>
              <a:buChar char="-"/>
            </a:pPr>
            <a:r>
              <a:rPr lang="en-GB" altLang="en-US" sz="1600" dirty="0" smtClean="0">
                <a:latin typeface="Arial" pitchFamily="34" charset="0"/>
              </a:rPr>
              <a:t>Defining the administration regime</a:t>
            </a:r>
            <a:r>
              <a:rPr lang="en-GB" altLang="en-US" sz="1600" baseline="0" dirty="0" smtClean="0">
                <a:latin typeface="Arial" pitchFamily="34" charset="0"/>
              </a:rPr>
              <a:t> and how it might need to be adapted to support CIL (i.e. this things we’ve previously discussed such as your Annual Budget Challenge, or s106 collection mechanism and your council tax collection mechanisms)</a:t>
            </a:r>
            <a:endParaRPr lang="en-GB" altLang="en-US" sz="1600" dirty="0" smtClean="0">
              <a:latin typeface="Arial" pitchFamily="34" charset="0"/>
            </a:endParaRPr>
          </a:p>
          <a:p>
            <a:pPr marL="285750" indent="-285750">
              <a:lnSpc>
                <a:spcPct val="150000"/>
              </a:lnSpc>
              <a:spcBef>
                <a:spcPts val="600"/>
              </a:spcBef>
              <a:spcAft>
                <a:spcPts val="600"/>
              </a:spcAft>
              <a:buFontTx/>
              <a:buChar char="-"/>
            </a:pPr>
            <a:r>
              <a:rPr lang="en-GB" altLang="en-US" sz="1600" dirty="0" smtClean="0">
                <a:latin typeface="Arial" pitchFamily="34" charset="0"/>
              </a:rPr>
              <a:t>Map the specific activities required to implement CIL</a:t>
            </a:r>
          </a:p>
          <a:p>
            <a:pPr marL="285750" indent="-285750">
              <a:lnSpc>
                <a:spcPct val="150000"/>
              </a:lnSpc>
              <a:spcBef>
                <a:spcPts val="600"/>
              </a:spcBef>
              <a:spcAft>
                <a:spcPts val="600"/>
              </a:spcAft>
              <a:buFontTx/>
              <a:buChar char="-"/>
            </a:pPr>
            <a:r>
              <a:rPr lang="en-GB" altLang="en-US" sz="1600" dirty="0" smtClean="0">
                <a:latin typeface="Arial" pitchFamily="34" charset="0"/>
              </a:rPr>
              <a:t>Ensure</a:t>
            </a:r>
            <a:r>
              <a:rPr lang="en-GB" altLang="en-US" sz="1600" baseline="0" dirty="0" smtClean="0">
                <a:latin typeface="Arial" pitchFamily="34" charset="0"/>
              </a:rPr>
              <a:t> you plan in sufficient time to test the systems before you go live</a:t>
            </a:r>
            <a:endParaRPr lang="en-GB" altLang="en-US" sz="1600" dirty="0" smtClean="0">
              <a:latin typeface="Arial" pitchFamily="34" charset="0"/>
            </a:endParaRPr>
          </a:p>
          <a:p>
            <a:pPr marL="285750" indent="-285750">
              <a:lnSpc>
                <a:spcPct val="150000"/>
              </a:lnSpc>
              <a:spcBef>
                <a:spcPts val="600"/>
              </a:spcBef>
              <a:spcAft>
                <a:spcPts val="600"/>
              </a:spcAft>
              <a:buFontTx/>
              <a:buChar char="-"/>
            </a:pPr>
            <a:endParaRPr lang="en-US"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105</a:t>
            </a:fld>
            <a:endParaRPr lang="en-US"/>
          </a:p>
        </p:txBody>
      </p:sp>
    </p:spTree>
    <p:extLst>
      <p:ext uri="{BB962C8B-B14F-4D97-AF65-F5344CB8AC3E}">
        <p14:creationId xmlns:p14="http://schemas.microsoft.com/office/powerpoint/2010/main" val="2707840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US" dirty="0" smtClean="0"/>
              <a:t>This slide describe the</a:t>
            </a:r>
            <a:r>
              <a:rPr lang="en-US" baseline="0" dirty="0" smtClean="0"/>
              <a:t> main activities and products you can expect when implementing CIL.  It is not an exhaustive list.</a:t>
            </a:r>
            <a:endParaRPr lang="en-US"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106</a:t>
            </a:fld>
            <a:endParaRPr lang="en-US"/>
          </a:p>
        </p:txBody>
      </p:sp>
    </p:spTree>
    <p:extLst>
      <p:ext uri="{BB962C8B-B14F-4D97-AF65-F5344CB8AC3E}">
        <p14:creationId xmlns:p14="http://schemas.microsoft.com/office/powerpoint/2010/main" val="42203223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pPr>
              <a:lnSpc>
                <a:spcPct val="150000"/>
              </a:lnSpc>
              <a:spcBef>
                <a:spcPts val="600"/>
              </a:spcBef>
              <a:spcAft>
                <a:spcPts val="600"/>
              </a:spcAft>
            </a:pPr>
            <a:r>
              <a:rPr lang="en-GB" altLang="en-US" sz="1600" dirty="0" smtClean="0">
                <a:latin typeface="Arial" pitchFamily="34" charset="0"/>
              </a:rPr>
              <a:t>In</a:t>
            </a:r>
            <a:r>
              <a:rPr lang="en-GB" altLang="en-US" sz="1600" baseline="0" dirty="0" smtClean="0">
                <a:latin typeface="Arial" pitchFamily="34" charset="0"/>
              </a:rPr>
              <a:t> summary, you should s</a:t>
            </a:r>
            <a:r>
              <a:rPr lang="en-GB" altLang="en-US" sz="1600" dirty="0" smtClean="0">
                <a:latin typeface="Arial" pitchFamily="34" charset="0"/>
              </a:rPr>
              <a:t>tart planning</a:t>
            </a:r>
            <a:r>
              <a:rPr lang="en-GB" altLang="en-US" sz="1600" baseline="0" dirty="0" smtClean="0">
                <a:latin typeface="Arial" pitchFamily="34" charset="0"/>
              </a:rPr>
              <a:t> for implementation at an early stage. </a:t>
            </a:r>
          </a:p>
          <a:p>
            <a:pPr>
              <a:lnSpc>
                <a:spcPct val="150000"/>
              </a:lnSpc>
              <a:spcBef>
                <a:spcPts val="600"/>
              </a:spcBef>
              <a:spcAft>
                <a:spcPts val="600"/>
              </a:spcAft>
            </a:pPr>
            <a:r>
              <a:rPr lang="en-GB" altLang="en-US" sz="1600" baseline="0" dirty="0" smtClean="0">
                <a:latin typeface="Arial" pitchFamily="34" charset="0"/>
              </a:rPr>
              <a:t>We find it is helpful to u</a:t>
            </a:r>
            <a:r>
              <a:rPr lang="en-GB" altLang="en-US" sz="1600" dirty="0" smtClean="0">
                <a:latin typeface="Arial" pitchFamily="34" charset="0"/>
              </a:rPr>
              <a:t>se the good news story from CIL to energise the implementation process</a:t>
            </a:r>
            <a:r>
              <a:rPr lang="en-GB" altLang="en-US" sz="1600" baseline="0" dirty="0" smtClean="0">
                <a:latin typeface="Arial" pitchFamily="34" charset="0"/>
              </a:rPr>
              <a:t> (including the estimated income)</a:t>
            </a:r>
            <a:endParaRPr lang="en-GB" altLang="en-US" sz="1600" dirty="0" smtClean="0">
              <a:latin typeface="Arial" pitchFamily="34" charset="0"/>
            </a:endParaRPr>
          </a:p>
        </p:txBody>
      </p:sp>
      <p:sp>
        <p:nvSpPr>
          <p:cNvPr id="4" name="Slide Number Placeholder 3"/>
          <p:cNvSpPr>
            <a:spLocks noGrp="1"/>
          </p:cNvSpPr>
          <p:nvPr>
            <p:ph type="sldNum" sz="quarter" idx="10"/>
          </p:nvPr>
        </p:nvSpPr>
        <p:spPr/>
        <p:txBody>
          <a:bodyPr/>
          <a:lstStyle/>
          <a:p>
            <a:fld id="{C185F21A-DBB8-4E65-9E4E-3435B804B7D3}" type="slidenum">
              <a:rPr lang="en-US" smtClean="0"/>
              <a:pPr/>
              <a:t>107</a:t>
            </a:fld>
            <a:endParaRPr lang="en-US"/>
          </a:p>
        </p:txBody>
      </p:sp>
    </p:spTree>
    <p:extLst>
      <p:ext uri="{BB962C8B-B14F-4D97-AF65-F5344CB8AC3E}">
        <p14:creationId xmlns:p14="http://schemas.microsoft.com/office/powerpoint/2010/main" val="23608635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US" dirty="0" smtClean="0"/>
              <a:t>This slide shows the state</a:t>
            </a:r>
            <a:r>
              <a:rPr lang="en-US" baseline="0" dirty="0" smtClean="0"/>
              <a:t> of progress for English and Welsh Authorities.</a:t>
            </a:r>
            <a:endParaRPr lang="en-US"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108</a:t>
            </a:fld>
            <a:endParaRPr lang="en-US"/>
          </a:p>
        </p:txBody>
      </p:sp>
    </p:spTree>
    <p:extLst>
      <p:ext uri="{BB962C8B-B14F-4D97-AF65-F5344CB8AC3E}">
        <p14:creationId xmlns:p14="http://schemas.microsoft.com/office/powerpoint/2010/main" val="30334030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5F21A-DBB8-4E65-9E4E-3435B804B7D3}" type="slidenum">
              <a:rPr lang="en-US" smtClean="0"/>
              <a:pPr/>
              <a:t>109</a:t>
            </a:fld>
            <a:endParaRPr lang="en-US"/>
          </a:p>
        </p:txBody>
      </p:sp>
    </p:spTree>
    <p:extLst>
      <p:ext uri="{BB962C8B-B14F-4D97-AF65-F5344CB8AC3E}">
        <p14:creationId xmlns:p14="http://schemas.microsoft.com/office/powerpoint/2010/main" val="3266911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table sets out the actions and deliverables at each of the stages in the CIL project.</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9</a:t>
            </a:fld>
            <a:endParaRPr lang="en-US"/>
          </a:p>
        </p:txBody>
      </p:sp>
    </p:spTree>
    <p:extLst>
      <p:ext uri="{BB962C8B-B14F-4D97-AF65-F5344CB8AC3E}">
        <p14:creationId xmlns:p14="http://schemas.microsoft.com/office/powerpoint/2010/main" val="2597612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approaching consultation</a:t>
            </a:r>
            <a:r>
              <a:rPr lang="en-GB" baseline="0" dirty="0" smtClean="0"/>
              <a:t> on a CIL project we recommend making the PDCS consultation as meaningful as possible, to draw out any issues in order that they may be addressed prior to the publication of the Draft Charging Schedule.</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10</a:t>
            </a:fld>
            <a:endParaRPr lang="en-US"/>
          </a:p>
        </p:txBody>
      </p:sp>
    </p:spTree>
    <p:extLst>
      <p:ext uri="{BB962C8B-B14F-4D97-AF65-F5344CB8AC3E}">
        <p14:creationId xmlns:p14="http://schemas.microsoft.com/office/powerpoint/2010/main" val="207422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4" name="Picture 14" descr="title_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176"/>
            <a:ext cx="9921875" cy="6854825"/>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631825" y="2420939"/>
            <a:ext cx="8420100" cy="1125537"/>
          </a:xfrm>
        </p:spPr>
        <p:txBody>
          <a:bodyPr/>
          <a:lstStyle>
            <a:lvl1pPr>
              <a:defRPr>
                <a:solidFill>
                  <a:schemeClr val="bg1"/>
                </a:solidFill>
              </a:defRPr>
            </a:lvl1pPr>
          </a:lstStyle>
          <a:p>
            <a:pPr lvl="0"/>
            <a:r>
              <a:rPr lang="en-GB" noProof="0" dirty="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
        <p:nvSpPr>
          <p:cNvPr id="5128" name="Text Box 8"/>
          <p:cNvSpPr txBox="1">
            <a:spLocks noChangeArrowheads="1"/>
          </p:cNvSpPr>
          <p:nvPr/>
        </p:nvSpPr>
        <p:spPr bwMode="auto">
          <a:xfrm>
            <a:off x="631826" y="44451"/>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3" tIns="45712" rIns="91423" bIns="45712"/>
          <a:lstStyle/>
          <a:p>
            <a:pPr>
              <a:spcBef>
                <a:spcPct val="50000"/>
              </a:spcBef>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395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0" y="274639"/>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06150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cxnSp>
        <p:nvCxnSpPr>
          <p:cNvPr id="6" name="Connecteur droit 5"/>
          <p:cNvCxnSpPr/>
          <p:nvPr/>
        </p:nvCxnSpPr>
        <p:spPr>
          <a:xfrm flipV="1">
            <a:off x="9321271" y="6510339"/>
            <a:ext cx="0" cy="1539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9321271" y="6510339"/>
            <a:ext cx="0" cy="1539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ce réservé du texte 3"/>
          <p:cNvSpPr>
            <a:spLocks noGrp="1"/>
          </p:cNvSpPr>
          <p:nvPr>
            <p:ph type="body" sz="quarter" idx="16" hasCustomPrompt="1"/>
          </p:nvPr>
        </p:nvSpPr>
        <p:spPr>
          <a:xfrm>
            <a:off x="708555" y="968400"/>
            <a:ext cx="9003110" cy="5086325"/>
          </a:xfrm>
        </p:spPr>
        <p:txBody>
          <a:bodyPr>
            <a:normAutofit/>
          </a:bodyPr>
          <a:lstStyle>
            <a:lvl1pPr marL="457200" indent="-457200">
              <a:spcAft>
                <a:spcPts val="600"/>
              </a:spcAft>
              <a:buClr>
                <a:schemeClr val="tx2"/>
              </a:buClr>
              <a:buFont typeface="+mj-lt"/>
              <a:buAutoNum type="arabicPeriod"/>
              <a:defRPr sz="2400" baseline="0"/>
            </a:lvl1pPr>
            <a:lvl2pPr marL="0" indent="0">
              <a:buFontTx/>
              <a:buNone/>
              <a:defRPr sz="1800"/>
            </a:lvl2pPr>
            <a:lvl3pPr marL="216000" indent="-216000">
              <a:spcAft>
                <a:spcPts val="300"/>
              </a:spcAft>
              <a:buFontTx/>
              <a:buBlip>
                <a:blip r:embed="rId2"/>
              </a:buBlip>
              <a:defRPr sz="2200"/>
            </a:lvl3pPr>
            <a:lvl4pPr marL="648000" indent="-216000">
              <a:spcBef>
                <a:spcPts val="0"/>
              </a:spcBef>
              <a:spcAft>
                <a:spcPts val="600"/>
              </a:spcAft>
              <a:buSzPct val="50000"/>
              <a:buFontTx/>
              <a:buBlip>
                <a:blip r:embed="rId3"/>
              </a:buBlip>
              <a:defRPr/>
            </a:lvl4pPr>
            <a:lvl5pPr marL="1044000" indent="-198000">
              <a:spcBef>
                <a:spcPts val="0"/>
              </a:spcBef>
              <a:spcAft>
                <a:spcPts val="600"/>
              </a:spcAft>
              <a:buSzPct val="50000"/>
              <a:buFontTx/>
              <a:buBlip>
                <a:blip r:embed="rId4"/>
              </a:buBlip>
              <a:defRPr sz="1800"/>
            </a:lvl5pPr>
          </a:lstStyle>
          <a:p>
            <a:pPr lvl="0"/>
            <a:r>
              <a:rPr lang="en-GB" noProof="0" dirty="0" smtClean="0"/>
              <a:t>Heading</a:t>
            </a:r>
          </a:p>
          <a:p>
            <a:pPr lvl="1"/>
            <a:r>
              <a:rPr lang="en-GB" noProof="0" dirty="0" smtClean="0"/>
              <a:t>Body Text</a:t>
            </a:r>
          </a:p>
          <a:p>
            <a:pPr lvl="2"/>
            <a:r>
              <a:rPr lang="en-GB" noProof="0" dirty="0" smtClean="0"/>
              <a:t>Bullet 1</a:t>
            </a:r>
          </a:p>
          <a:p>
            <a:pPr lvl="3"/>
            <a:r>
              <a:rPr lang="en-GB" noProof="0" dirty="0" smtClean="0"/>
              <a:t>Bullet 2</a:t>
            </a:r>
          </a:p>
          <a:p>
            <a:pPr lvl="4"/>
            <a:r>
              <a:rPr lang="en-GB" noProof="0" dirty="0" smtClean="0"/>
              <a:t>Bullet 3</a:t>
            </a:r>
          </a:p>
        </p:txBody>
      </p:sp>
      <p:sp>
        <p:nvSpPr>
          <p:cNvPr id="10" name="Espace réservé du numéro de diapositive 5"/>
          <p:cNvSpPr>
            <a:spLocks noGrp="1"/>
          </p:cNvSpPr>
          <p:nvPr>
            <p:ph type="sldNum" sz="quarter" idx="17"/>
          </p:nvPr>
        </p:nvSpPr>
        <p:spPr>
          <a:xfrm>
            <a:off x="9378025" y="6492876"/>
            <a:ext cx="338798" cy="182563"/>
          </a:xfrm>
          <a:prstGeom prst="rect">
            <a:avLst/>
          </a:prstGeom>
        </p:spPr>
        <p:txBody>
          <a:bodyPr/>
          <a:lstStyle>
            <a:lvl1pPr algn="r">
              <a:defRPr sz="1200" smtClean="0">
                <a:solidFill>
                  <a:schemeClr val="bg1"/>
                </a:solidFill>
              </a:defRPr>
            </a:lvl1pPr>
          </a:lstStyle>
          <a:p>
            <a:pPr>
              <a:defRPr/>
            </a:pPr>
            <a:fld id="{7BBC2AF1-1D8C-4EA4-B3B8-B504756835CE}" type="slidenum">
              <a:rPr lang="en-GB" noProof="0" smtClean="0"/>
              <a:pPr>
                <a:defRPr/>
              </a:pPr>
              <a:t>‹#›</a:t>
            </a:fld>
            <a:endParaRPr lang="en-GB" noProof="0"/>
          </a:p>
        </p:txBody>
      </p:sp>
      <p:sp>
        <p:nvSpPr>
          <p:cNvPr id="11" name="Espace réservé du pied de page 4"/>
          <p:cNvSpPr>
            <a:spLocks noGrp="1"/>
          </p:cNvSpPr>
          <p:nvPr>
            <p:ph type="ftr" sz="quarter" idx="18"/>
          </p:nvPr>
        </p:nvSpPr>
        <p:spPr>
          <a:xfrm>
            <a:off x="1754187" y="6494463"/>
            <a:ext cx="7457017" cy="182562"/>
          </a:xfrm>
          <a:prstGeom prst="rect">
            <a:avLst/>
          </a:prstGeom>
        </p:spPr>
        <p:txBody>
          <a:bodyPr/>
          <a:lstStyle>
            <a:lvl1pPr>
              <a:defRPr/>
            </a:lvl1pPr>
          </a:lstStyle>
          <a:p>
            <a:r>
              <a:rPr lang="en-GB" noProof="0" smtClean="0"/>
              <a:t>Presentation Footer Text</a:t>
            </a:r>
            <a:endParaRPr lang="en-GB" noProof="0"/>
          </a:p>
        </p:txBody>
      </p:sp>
      <p:sp>
        <p:nvSpPr>
          <p:cNvPr id="12" name="Espace réservé du titre 1"/>
          <p:cNvSpPr>
            <a:spLocks noGrp="1"/>
          </p:cNvSpPr>
          <p:nvPr>
            <p:ph type="title"/>
          </p:nvPr>
        </p:nvSpPr>
        <p:spPr bwMode="auto">
          <a:xfrm>
            <a:off x="708554" y="47626"/>
            <a:ext cx="8985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GB" noProof="0" dirty="0" smtClean="0"/>
          </a:p>
        </p:txBody>
      </p:sp>
    </p:spTree>
    <p:extLst>
      <p:ext uri="{BB962C8B-B14F-4D97-AF65-F5344CB8AC3E}">
        <p14:creationId xmlns:p14="http://schemas.microsoft.com/office/powerpoint/2010/main" val="3818145251"/>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cxnSp>
        <p:nvCxnSpPr>
          <p:cNvPr id="6" name="Connecteur droit 5"/>
          <p:cNvCxnSpPr/>
          <p:nvPr/>
        </p:nvCxnSpPr>
        <p:spPr>
          <a:xfrm flipV="1">
            <a:off x="9321271" y="6510339"/>
            <a:ext cx="0" cy="1539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9321271" y="6510339"/>
            <a:ext cx="0" cy="1539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ce réservé du texte 3"/>
          <p:cNvSpPr>
            <a:spLocks noGrp="1"/>
          </p:cNvSpPr>
          <p:nvPr>
            <p:ph type="body" sz="quarter" idx="16" hasCustomPrompt="1"/>
          </p:nvPr>
        </p:nvSpPr>
        <p:spPr>
          <a:xfrm>
            <a:off x="708555" y="968400"/>
            <a:ext cx="9003110" cy="5086325"/>
          </a:xfrm>
        </p:spPr>
        <p:txBody>
          <a:bodyPr>
            <a:normAutofit/>
          </a:bodyPr>
          <a:lstStyle>
            <a:lvl1pPr marL="288000" indent="-288000">
              <a:spcAft>
                <a:spcPts val="1800"/>
              </a:spcAft>
              <a:buFontTx/>
              <a:buBlip>
                <a:blip r:embed="rId2"/>
              </a:buBlip>
              <a:defRPr sz="2400" baseline="0"/>
            </a:lvl1pPr>
            <a:lvl2pPr marL="0" indent="0">
              <a:buFontTx/>
              <a:buNone/>
              <a:defRPr sz="1800"/>
            </a:lvl2pPr>
            <a:lvl3pPr marL="216000" indent="-216000">
              <a:spcAft>
                <a:spcPts val="300"/>
              </a:spcAft>
              <a:buFontTx/>
              <a:buBlip>
                <a:blip r:embed="rId3"/>
              </a:buBlip>
              <a:defRPr sz="2200"/>
            </a:lvl3pPr>
            <a:lvl4pPr marL="648000" indent="-216000">
              <a:spcBef>
                <a:spcPts val="0"/>
              </a:spcBef>
              <a:spcAft>
                <a:spcPts val="600"/>
              </a:spcAft>
              <a:buSzPct val="50000"/>
              <a:buFontTx/>
              <a:buBlip>
                <a:blip r:embed="rId4"/>
              </a:buBlip>
              <a:defRPr/>
            </a:lvl4pPr>
            <a:lvl5pPr marL="1044000" indent="-198000">
              <a:spcBef>
                <a:spcPts val="0"/>
              </a:spcBef>
              <a:spcAft>
                <a:spcPts val="600"/>
              </a:spcAft>
              <a:buSzPct val="50000"/>
              <a:buFontTx/>
              <a:buBlip>
                <a:blip r:embed="rId5"/>
              </a:buBlip>
              <a:defRPr sz="1800"/>
            </a:lvl5pPr>
          </a:lstStyle>
          <a:p>
            <a:pPr lvl="0"/>
            <a:r>
              <a:rPr lang="en-GB" noProof="0" dirty="0" smtClean="0"/>
              <a:t>Heading</a:t>
            </a:r>
          </a:p>
          <a:p>
            <a:pPr lvl="1"/>
            <a:r>
              <a:rPr lang="en-GB" noProof="0" dirty="0" smtClean="0"/>
              <a:t>Body Text</a:t>
            </a:r>
          </a:p>
          <a:p>
            <a:pPr lvl="2"/>
            <a:r>
              <a:rPr lang="en-GB" noProof="0" dirty="0" smtClean="0"/>
              <a:t>Bullet 1</a:t>
            </a:r>
          </a:p>
          <a:p>
            <a:pPr lvl="3"/>
            <a:r>
              <a:rPr lang="en-GB" noProof="0" dirty="0" smtClean="0"/>
              <a:t>Bullet 2</a:t>
            </a:r>
          </a:p>
          <a:p>
            <a:pPr lvl="4"/>
            <a:r>
              <a:rPr lang="en-GB" noProof="0" dirty="0" smtClean="0"/>
              <a:t>Bullet 3</a:t>
            </a:r>
          </a:p>
        </p:txBody>
      </p:sp>
      <p:sp>
        <p:nvSpPr>
          <p:cNvPr id="10" name="Espace réservé du numéro de diapositive 5"/>
          <p:cNvSpPr>
            <a:spLocks noGrp="1"/>
          </p:cNvSpPr>
          <p:nvPr>
            <p:ph type="sldNum" sz="quarter" idx="17"/>
          </p:nvPr>
        </p:nvSpPr>
        <p:spPr>
          <a:xfrm>
            <a:off x="9378025" y="6492876"/>
            <a:ext cx="338798" cy="182563"/>
          </a:xfrm>
          <a:prstGeom prst="rect">
            <a:avLst/>
          </a:prstGeom>
        </p:spPr>
        <p:txBody>
          <a:bodyPr/>
          <a:lstStyle>
            <a:lvl1pPr algn="r">
              <a:defRPr sz="1200" smtClean="0">
                <a:solidFill>
                  <a:schemeClr val="bg1"/>
                </a:solidFill>
              </a:defRPr>
            </a:lvl1pPr>
          </a:lstStyle>
          <a:p>
            <a:pPr>
              <a:defRPr/>
            </a:pPr>
            <a:fld id="{7BBC2AF1-1D8C-4EA4-B3B8-B504756835CE}" type="slidenum">
              <a:rPr lang="en-GB" noProof="0" smtClean="0"/>
              <a:pPr>
                <a:defRPr/>
              </a:pPr>
              <a:t>‹#›</a:t>
            </a:fld>
            <a:endParaRPr lang="en-GB" noProof="0"/>
          </a:p>
        </p:txBody>
      </p:sp>
      <p:sp>
        <p:nvSpPr>
          <p:cNvPr id="11" name="Espace réservé du pied de page 4"/>
          <p:cNvSpPr>
            <a:spLocks noGrp="1"/>
          </p:cNvSpPr>
          <p:nvPr>
            <p:ph type="ftr" sz="quarter" idx="18"/>
          </p:nvPr>
        </p:nvSpPr>
        <p:spPr>
          <a:xfrm>
            <a:off x="1754187" y="6494463"/>
            <a:ext cx="7457017" cy="182562"/>
          </a:xfrm>
          <a:prstGeom prst="rect">
            <a:avLst/>
          </a:prstGeom>
        </p:spPr>
        <p:txBody>
          <a:bodyPr/>
          <a:lstStyle>
            <a:lvl1pPr>
              <a:defRPr/>
            </a:lvl1pPr>
          </a:lstStyle>
          <a:p>
            <a:r>
              <a:rPr lang="en-GB" noProof="0" smtClean="0"/>
              <a:t>Presentation Footer Text</a:t>
            </a:r>
            <a:endParaRPr lang="en-GB" noProof="0"/>
          </a:p>
        </p:txBody>
      </p:sp>
      <p:sp>
        <p:nvSpPr>
          <p:cNvPr id="13" name="Espace réservé du titre 1"/>
          <p:cNvSpPr>
            <a:spLocks noGrp="1"/>
          </p:cNvSpPr>
          <p:nvPr>
            <p:ph type="title"/>
          </p:nvPr>
        </p:nvSpPr>
        <p:spPr bwMode="auto">
          <a:xfrm>
            <a:off x="708554" y="47626"/>
            <a:ext cx="8985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GB" noProof="0" dirty="0" smtClean="0"/>
          </a:p>
        </p:txBody>
      </p:sp>
    </p:spTree>
    <p:extLst>
      <p:ext uri="{BB962C8B-B14F-4D97-AF65-F5344CB8AC3E}">
        <p14:creationId xmlns:p14="http://schemas.microsoft.com/office/powerpoint/2010/main" val="871143021"/>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2 column">
    <p:spTree>
      <p:nvGrpSpPr>
        <p:cNvPr id="1" name=""/>
        <p:cNvGrpSpPr/>
        <p:nvPr/>
      </p:nvGrpSpPr>
      <p:grpSpPr>
        <a:xfrm>
          <a:off x="0" y="0"/>
          <a:ext cx="0" cy="0"/>
          <a:chOff x="0" y="0"/>
          <a:chExt cx="0" cy="0"/>
        </a:xfrm>
      </p:grpSpPr>
      <p:cxnSp>
        <p:nvCxnSpPr>
          <p:cNvPr id="6" name="Connecteur droit 5"/>
          <p:cNvCxnSpPr/>
          <p:nvPr/>
        </p:nvCxnSpPr>
        <p:spPr>
          <a:xfrm flipV="1">
            <a:off x="9321271" y="6510339"/>
            <a:ext cx="0" cy="1539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9321271" y="6510339"/>
            <a:ext cx="0" cy="1539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ce réservé du texte 3"/>
          <p:cNvSpPr>
            <a:spLocks noGrp="1"/>
          </p:cNvSpPr>
          <p:nvPr>
            <p:ph type="body" sz="quarter" idx="16" hasCustomPrompt="1"/>
          </p:nvPr>
        </p:nvSpPr>
        <p:spPr>
          <a:xfrm>
            <a:off x="708554" y="968400"/>
            <a:ext cx="4290000" cy="5086325"/>
          </a:xfrm>
        </p:spPr>
        <p:txBody>
          <a:bodyPr>
            <a:normAutofit/>
          </a:bodyPr>
          <a:lstStyle>
            <a:lvl1pPr marL="288000" indent="-288000">
              <a:spcAft>
                <a:spcPts val="1800"/>
              </a:spcAft>
              <a:buFontTx/>
              <a:buBlip>
                <a:blip r:embed="rId2"/>
              </a:buBlip>
              <a:defRPr sz="2400" baseline="0"/>
            </a:lvl1pPr>
            <a:lvl2pPr marL="0" indent="0">
              <a:buFontTx/>
              <a:buNone/>
              <a:defRPr sz="1800"/>
            </a:lvl2pPr>
            <a:lvl3pPr marL="216000" indent="-216000">
              <a:spcAft>
                <a:spcPts val="300"/>
              </a:spcAft>
              <a:buFontTx/>
              <a:buBlip>
                <a:blip r:embed="rId3"/>
              </a:buBlip>
              <a:defRPr sz="2200"/>
            </a:lvl3pPr>
            <a:lvl4pPr marL="648000" indent="-216000">
              <a:spcBef>
                <a:spcPts val="0"/>
              </a:spcBef>
              <a:spcAft>
                <a:spcPts val="600"/>
              </a:spcAft>
              <a:buSzPct val="50000"/>
              <a:buFontTx/>
              <a:buBlip>
                <a:blip r:embed="rId4"/>
              </a:buBlip>
              <a:defRPr/>
            </a:lvl4pPr>
            <a:lvl5pPr marL="1044000" indent="-198000">
              <a:spcBef>
                <a:spcPts val="0"/>
              </a:spcBef>
              <a:spcAft>
                <a:spcPts val="600"/>
              </a:spcAft>
              <a:buSzPct val="50000"/>
              <a:buFontTx/>
              <a:buBlip>
                <a:blip r:embed="rId5"/>
              </a:buBlip>
              <a:defRPr sz="1800"/>
            </a:lvl5pPr>
          </a:lstStyle>
          <a:p>
            <a:pPr lvl="0"/>
            <a:r>
              <a:rPr lang="en-GB" noProof="0" dirty="0" smtClean="0"/>
              <a:t>Heading</a:t>
            </a:r>
          </a:p>
          <a:p>
            <a:pPr lvl="1"/>
            <a:r>
              <a:rPr lang="en-GB" noProof="0" dirty="0" smtClean="0"/>
              <a:t>Body Text</a:t>
            </a:r>
          </a:p>
          <a:p>
            <a:pPr lvl="2"/>
            <a:r>
              <a:rPr lang="en-GB" noProof="0" dirty="0" smtClean="0"/>
              <a:t>Bullet 1</a:t>
            </a:r>
          </a:p>
          <a:p>
            <a:pPr lvl="3"/>
            <a:r>
              <a:rPr lang="en-GB" noProof="0" dirty="0" smtClean="0"/>
              <a:t>Bullet 2</a:t>
            </a:r>
          </a:p>
          <a:p>
            <a:pPr lvl="4"/>
            <a:r>
              <a:rPr lang="en-GB" noProof="0" dirty="0" smtClean="0"/>
              <a:t>Bullet 3</a:t>
            </a:r>
          </a:p>
        </p:txBody>
      </p:sp>
      <p:sp>
        <p:nvSpPr>
          <p:cNvPr id="10" name="Espace réservé du numéro de diapositive 5"/>
          <p:cNvSpPr>
            <a:spLocks noGrp="1"/>
          </p:cNvSpPr>
          <p:nvPr>
            <p:ph type="sldNum" sz="quarter" idx="17"/>
          </p:nvPr>
        </p:nvSpPr>
        <p:spPr>
          <a:xfrm>
            <a:off x="9378025" y="6492876"/>
            <a:ext cx="338798" cy="182563"/>
          </a:xfrm>
          <a:prstGeom prst="rect">
            <a:avLst/>
          </a:prstGeom>
        </p:spPr>
        <p:txBody>
          <a:bodyPr/>
          <a:lstStyle>
            <a:lvl1pPr algn="r">
              <a:defRPr sz="1200" smtClean="0">
                <a:solidFill>
                  <a:schemeClr val="bg1"/>
                </a:solidFill>
              </a:defRPr>
            </a:lvl1pPr>
          </a:lstStyle>
          <a:p>
            <a:pPr>
              <a:defRPr/>
            </a:pPr>
            <a:fld id="{7BBC2AF1-1D8C-4EA4-B3B8-B504756835CE}" type="slidenum">
              <a:rPr lang="en-GB" noProof="0" smtClean="0"/>
              <a:pPr>
                <a:defRPr/>
              </a:pPr>
              <a:t>‹#›</a:t>
            </a:fld>
            <a:endParaRPr lang="en-GB" noProof="0"/>
          </a:p>
        </p:txBody>
      </p:sp>
      <p:sp>
        <p:nvSpPr>
          <p:cNvPr id="11" name="Espace réservé du pied de page 4"/>
          <p:cNvSpPr>
            <a:spLocks noGrp="1"/>
          </p:cNvSpPr>
          <p:nvPr>
            <p:ph type="ftr" sz="quarter" idx="18"/>
          </p:nvPr>
        </p:nvSpPr>
        <p:spPr>
          <a:xfrm>
            <a:off x="1754187" y="6494463"/>
            <a:ext cx="7457017" cy="182562"/>
          </a:xfrm>
          <a:prstGeom prst="rect">
            <a:avLst/>
          </a:prstGeom>
        </p:spPr>
        <p:txBody>
          <a:bodyPr/>
          <a:lstStyle>
            <a:lvl1pPr>
              <a:defRPr/>
            </a:lvl1pPr>
          </a:lstStyle>
          <a:p>
            <a:r>
              <a:rPr lang="en-GB" noProof="0" smtClean="0"/>
              <a:t>Presentation Footer Text</a:t>
            </a:r>
            <a:endParaRPr lang="en-GB" noProof="0"/>
          </a:p>
        </p:txBody>
      </p:sp>
      <p:sp>
        <p:nvSpPr>
          <p:cNvPr id="12" name="Espace réservé du texte 3"/>
          <p:cNvSpPr>
            <a:spLocks noGrp="1"/>
          </p:cNvSpPr>
          <p:nvPr>
            <p:ph type="body" sz="quarter" idx="19" hasCustomPrompt="1"/>
          </p:nvPr>
        </p:nvSpPr>
        <p:spPr>
          <a:xfrm>
            <a:off x="5421052" y="968400"/>
            <a:ext cx="4290000" cy="5086325"/>
          </a:xfrm>
        </p:spPr>
        <p:txBody>
          <a:bodyPr>
            <a:normAutofit/>
          </a:bodyPr>
          <a:lstStyle>
            <a:lvl1pPr marL="288000" indent="-288000">
              <a:spcAft>
                <a:spcPts val="1800"/>
              </a:spcAft>
              <a:buFontTx/>
              <a:buBlip>
                <a:blip r:embed="rId2"/>
              </a:buBlip>
              <a:defRPr sz="2400" baseline="0"/>
            </a:lvl1pPr>
            <a:lvl2pPr marL="0" indent="0">
              <a:buFontTx/>
              <a:buNone/>
              <a:defRPr sz="1800"/>
            </a:lvl2pPr>
            <a:lvl3pPr marL="216000" indent="-216000">
              <a:spcAft>
                <a:spcPts val="300"/>
              </a:spcAft>
              <a:buFontTx/>
              <a:buBlip>
                <a:blip r:embed="rId3"/>
              </a:buBlip>
              <a:defRPr sz="2200"/>
            </a:lvl3pPr>
            <a:lvl4pPr marL="648000" indent="-216000">
              <a:spcBef>
                <a:spcPts val="0"/>
              </a:spcBef>
              <a:spcAft>
                <a:spcPts val="600"/>
              </a:spcAft>
              <a:buSzPct val="50000"/>
              <a:buFontTx/>
              <a:buBlip>
                <a:blip r:embed="rId4"/>
              </a:buBlip>
              <a:defRPr/>
            </a:lvl4pPr>
            <a:lvl5pPr marL="1044000" indent="-198000">
              <a:spcBef>
                <a:spcPts val="0"/>
              </a:spcBef>
              <a:spcAft>
                <a:spcPts val="600"/>
              </a:spcAft>
              <a:buSzPct val="50000"/>
              <a:buFontTx/>
              <a:buBlip>
                <a:blip r:embed="rId5"/>
              </a:buBlip>
              <a:defRPr sz="1800"/>
            </a:lvl5pPr>
          </a:lstStyle>
          <a:p>
            <a:pPr lvl="0"/>
            <a:r>
              <a:rPr lang="en-GB" noProof="0" dirty="0" smtClean="0"/>
              <a:t>Heading</a:t>
            </a:r>
          </a:p>
          <a:p>
            <a:pPr lvl="1"/>
            <a:r>
              <a:rPr lang="en-GB" noProof="0" dirty="0" smtClean="0"/>
              <a:t>Body Text</a:t>
            </a:r>
          </a:p>
          <a:p>
            <a:pPr lvl="2"/>
            <a:r>
              <a:rPr lang="en-GB" noProof="0" dirty="0" smtClean="0"/>
              <a:t>Bullet 1</a:t>
            </a:r>
          </a:p>
          <a:p>
            <a:pPr lvl="3"/>
            <a:r>
              <a:rPr lang="en-GB" noProof="0" dirty="0" smtClean="0"/>
              <a:t>Bullet 2</a:t>
            </a:r>
          </a:p>
          <a:p>
            <a:pPr lvl="4"/>
            <a:r>
              <a:rPr lang="en-GB" noProof="0" dirty="0" smtClean="0"/>
              <a:t>Bullet 3</a:t>
            </a:r>
          </a:p>
        </p:txBody>
      </p:sp>
      <p:sp>
        <p:nvSpPr>
          <p:cNvPr id="13" name="Espace réservé du titre 1"/>
          <p:cNvSpPr>
            <a:spLocks noGrp="1"/>
          </p:cNvSpPr>
          <p:nvPr>
            <p:ph type="title"/>
          </p:nvPr>
        </p:nvSpPr>
        <p:spPr bwMode="auto">
          <a:xfrm>
            <a:off x="708554" y="47626"/>
            <a:ext cx="8985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GB" noProof="0" dirty="0" smtClean="0"/>
          </a:p>
        </p:txBody>
      </p:sp>
    </p:spTree>
    <p:extLst>
      <p:ext uri="{BB962C8B-B14F-4D97-AF65-F5344CB8AC3E}">
        <p14:creationId xmlns:p14="http://schemas.microsoft.com/office/powerpoint/2010/main" val="19238130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459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4"/>
            <a:ext cx="8420100" cy="1500187"/>
          </a:xfrm>
        </p:spPr>
        <p:txBody>
          <a:bodyPr anchor="b"/>
          <a:lstStyle>
            <a:lvl1pPr marL="0" indent="0">
              <a:buNone/>
              <a:defRPr sz="2000"/>
            </a:lvl1pPr>
            <a:lvl2pPr marL="457117" indent="0">
              <a:buNone/>
              <a:defRPr sz="1800"/>
            </a:lvl2pPr>
            <a:lvl3pPr marL="914235" indent="0">
              <a:buNone/>
              <a:defRPr sz="1600"/>
            </a:lvl3pPr>
            <a:lvl4pPr marL="1371353" indent="0">
              <a:buNone/>
              <a:defRPr sz="1400"/>
            </a:lvl4pPr>
            <a:lvl5pPr marL="1828470" indent="0">
              <a:buNone/>
              <a:defRPr sz="1400"/>
            </a:lvl5pPr>
            <a:lvl6pPr marL="2285588" indent="0">
              <a:buNone/>
              <a:defRPr sz="1400"/>
            </a:lvl6pPr>
            <a:lvl7pPr marL="2742705" indent="0">
              <a:buNone/>
              <a:defRPr sz="1400"/>
            </a:lvl7pPr>
            <a:lvl8pPr marL="3199823" indent="0">
              <a:buNone/>
              <a:defRPr sz="1400"/>
            </a:lvl8pPr>
            <a:lvl9pPr marL="365694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659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200" y="1600201"/>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0" y="1600201"/>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652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6" y="1535113"/>
            <a:ext cx="4378325"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9029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5305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53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1"/>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138"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en-US" smtClean="0"/>
              <a:t>Click to edit Master text styles</a:t>
            </a:r>
          </a:p>
        </p:txBody>
      </p:sp>
    </p:spTree>
    <p:extLst>
      <p:ext uri="{BB962C8B-B14F-4D97-AF65-F5344CB8AC3E}">
        <p14:creationId xmlns:p14="http://schemas.microsoft.com/office/powerpoint/2010/main" val="11915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en-US" smtClean="0"/>
              <a:t>Click to edit Master text styles</a:t>
            </a:r>
          </a:p>
        </p:txBody>
      </p:sp>
    </p:spTree>
    <p:extLst>
      <p:ext uri="{BB962C8B-B14F-4D97-AF65-F5344CB8AC3E}">
        <p14:creationId xmlns:p14="http://schemas.microsoft.com/office/powerpoint/2010/main" val="27062134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2" rIns="91423" bIns="45712"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84200" y="1600201"/>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2" rIns="91423" bIns="4571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p:nvSpPr>
        <p:spPr bwMode="auto">
          <a:xfrm>
            <a:off x="584200"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3" tIns="45712" rIns="91423" bIns="45712" anchor="ct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117" algn="l" rtl="0" fontAlgn="base">
        <a:spcBef>
          <a:spcPct val="0"/>
        </a:spcBef>
        <a:spcAft>
          <a:spcPct val="0"/>
        </a:spcAft>
        <a:defRPr sz="4000" b="1">
          <a:solidFill>
            <a:srgbClr val="669900"/>
          </a:solidFill>
          <a:latin typeface="Arial" pitchFamily="34" charset="0"/>
        </a:defRPr>
      </a:lvl6pPr>
      <a:lvl7pPr marL="914235" algn="l" rtl="0" fontAlgn="base">
        <a:spcBef>
          <a:spcPct val="0"/>
        </a:spcBef>
        <a:spcAft>
          <a:spcPct val="0"/>
        </a:spcAft>
        <a:defRPr sz="4000" b="1">
          <a:solidFill>
            <a:srgbClr val="669900"/>
          </a:solidFill>
          <a:latin typeface="Arial" pitchFamily="34" charset="0"/>
        </a:defRPr>
      </a:lvl7pPr>
      <a:lvl8pPr marL="1371353" algn="l" rtl="0" fontAlgn="base">
        <a:spcBef>
          <a:spcPct val="0"/>
        </a:spcBef>
        <a:spcAft>
          <a:spcPct val="0"/>
        </a:spcAft>
        <a:defRPr sz="4000" b="1">
          <a:solidFill>
            <a:srgbClr val="669900"/>
          </a:solidFill>
          <a:latin typeface="Arial" pitchFamily="34" charset="0"/>
        </a:defRPr>
      </a:lvl8pPr>
      <a:lvl9pPr marL="1828470" algn="l" rtl="0" fontAlgn="base">
        <a:spcBef>
          <a:spcPct val="0"/>
        </a:spcBef>
        <a:spcAft>
          <a:spcPct val="0"/>
        </a:spcAft>
        <a:defRPr sz="4000" b="1">
          <a:solidFill>
            <a:srgbClr val="669900"/>
          </a:solidFill>
          <a:latin typeface="Arial" pitchFamily="34" charset="0"/>
        </a:defRPr>
      </a:lvl9pPr>
    </p:titleStyle>
    <p:bodyStyle>
      <a:lvl1pPr marL="342838" indent="-342838" algn="l" rtl="0" fontAlgn="base">
        <a:spcBef>
          <a:spcPct val="20000"/>
        </a:spcBef>
        <a:spcAft>
          <a:spcPct val="0"/>
        </a:spcAft>
        <a:buChar char="•"/>
        <a:defRPr sz="3200">
          <a:solidFill>
            <a:schemeClr val="tx1"/>
          </a:solidFill>
          <a:latin typeface="+mn-lt"/>
          <a:ea typeface="+mn-ea"/>
          <a:cs typeface="+mn-cs"/>
        </a:defRPr>
      </a:lvl1pPr>
      <a:lvl2pPr marL="742816" indent="-285699" algn="l" rtl="0" fontAlgn="base">
        <a:spcBef>
          <a:spcPct val="20000"/>
        </a:spcBef>
        <a:spcAft>
          <a:spcPct val="0"/>
        </a:spcAft>
        <a:buChar char="–"/>
        <a:defRPr sz="2800">
          <a:solidFill>
            <a:schemeClr val="tx1"/>
          </a:solidFill>
          <a:latin typeface="+mn-lt"/>
        </a:defRPr>
      </a:lvl2pPr>
      <a:lvl3pPr marL="1142794" indent="-228559" algn="l" rtl="0" fontAlgn="base">
        <a:spcBef>
          <a:spcPct val="20000"/>
        </a:spcBef>
        <a:spcAft>
          <a:spcPct val="0"/>
        </a:spcAft>
        <a:buChar char="•"/>
        <a:defRPr sz="2400">
          <a:solidFill>
            <a:schemeClr val="tx1"/>
          </a:solidFill>
          <a:latin typeface="+mn-lt"/>
        </a:defRPr>
      </a:lvl3pPr>
      <a:lvl4pPr marL="1599911" indent="-228559" algn="l" rtl="0" fontAlgn="base">
        <a:spcBef>
          <a:spcPct val="20000"/>
        </a:spcBef>
        <a:spcAft>
          <a:spcPct val="0"/>
        </a:spcAft>
        <a:buChar char="–"/>
        <a:defRPr sz="2000">
          <a:solidFill>
            <a:schemeClr val="tx1"/>
          </a:solidFill>
          <a:latin typeface="+mn-lt"/>
        </a:defRPr>
      </a:lvl4pPr>
      <a:lvl5pPr marL="2057029" indent="-228559" algn="l" rtl="0" fontAlgn="base">
        <a:spcBef>
          <a:spcPct val="20000"/>
        </a:spcBef>
        <a:spcAft>
          <a:spcPct val="0"/>
        </a:spcAft>
        <a:buChar char="»"/>
        <a:defRPr sz="2000">
          <a:solidFill>
            <a:schemeClr val="tx1"/>
          </a:solidFill>
          <a:latin typeface="+mn-lt"/>
        </a:defRPr>
      </a:lvl5pPr>
      <a:lvl6pPr marL="2514147" indent="-228559" algn="l" rtl="0" fontAlgn="base">
        <a:spcBef>
          <a:spcPct val="20000"/>
        </a:spcBef>
        <a:spcAft>
          <a:spcPct val="0"/>
        </a:spcAft>
        <a:buChar char="»"/>
        <a:defRPr sz="2000">
          <a:solidFill>
            <a:schemeClr val="tx1"/>
          </a:solidFill>
          <a:latin typeface="+mn-lt"/>
        </a:defRPr>
      </a:lvl6pPr>
      <a:lvl7pPr marL="2971264" indent="-228559" algn="l" rtl="0" fontAlgn="base">
        <a:spcBef>
          <a:spcPct val="20000"/>
        </a:spcBef>
        <a:spcAft>
          <a:spcPct val="0"/>
        </a:spcAft>
        <a:buChar char="»"/>
        <a:defRPr sz="2000">
          <a:solidFill>
            <a:schemeClr val="tx1"/>
          </a:solidFill>
          <a:latin typeface="+mn-lt"/>
        </a:defRPr>
      </a:lvl7pPr>
      <a:lvl8pPr marL="3428382" indent="-228559" algn="l" rtl="0" fontAlgn="base">
        <a:spcBef>
          <a:spcPct val="20000"/>
        </a:spcBef>
        <a:spcAft>
          <a:spcPct val="0"/>
        </a:spcAft>
        <a:buChar char="»"/>
        <a:defRPr sz="2000">
          <a:solidFill>
            <a:schemeClr val="tx1"/>
          </a:solidFill>
          <a:latin typeface="+mn-lt"/>
        </a:defRPr>
      </a:lvl8pPr>
      <a:lvl9pPr marL="3885499" indent="-22855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35" rtl="0" eaLnBrk="1" latinLnBrk="0" hangingPunct="1">
        <a:defRPr sz="1800" kern="1200">
          <a:solidFill>
            <a:schemeClr val="tx1"/>
          </a:solidFill>
          <a:latin typeface="+mn-lt"/>
          <a:ea typeface="+mn-ea"/>
          <a:cs typeface="+mn-cs"/>
        </a:defRPr>
      </a:lvl1pPr>
      <a:lvl2pPr marL="457117" algn="l" defTabSz="914235" rtl="0" eaLnBrk="1" latinLnBrk="0" hangingPunct="1">
        <a:defRPr sz="1800" kern="1200">
          <a:solidFill>
            <a:schemeClr val="tx1"/>
          </a:solidFill>
          <a:latin typeface="+mn-lt"/>
          <a:ea typeface="+mn-ea"/>
          <a:cs typeface="+mn-cs"/>
        </a:defRPr>
      </a:lvl2pPr>
      <a:lvl3pPr marL="914235" algn="l" defTabSz="914235" rtl="0" eaLnBrk="1" latinLnBrk="0" hangingPunct="1">
        <a:defRPr sz="1800" kern="1200">
          <a:solidFill>
            <a:schemeClr val="tx1"/>
          </a:solidFill>
          <a:latin typeface="+mn-lt"/>
          <a:ea typeface="+mn-ea"/>
          <a:cs typeface="+mn-cs"/>
        </a:defRPr>
      </a:lvl3pPr>
      <a:lvl4pPr marL="1371353" algn="l" defTabSz="914235" rtl="0" eaLnBrk="1" latinLnBrk="0" hangingPunct="1">
        <a:defRPr sz="1800" kern="1200">
          <a:solidFill>
            <a:schemeClr val="tx1"/>
          </a:solidFill>
          <a:latin typeface="+mn-lt"/>
          <a:ea typeface="+mn-ea"/>
          <a:cs typeface="+mn-cs"/>
        </a:defRPr>
      </a:lvl4pPr>
      <a:lvl5pPr marL="1828470" algn="l" defTabSz="914235" rtl="0" eaLnBrk="1" latinLnBrk="0" hangingPunct="1">
        <a:defRPr sz="1800" kern="1200">
          <a:solidFill>
            <a:schemeClr val="tx1"/>
          </a:solidFill>
          <a:latin typeface="+mn-lt"/>
          <a:ea typeface="+mn-ea"/>
          <a:cs typeface="+mn-cs"/>
        </a:defRPr>
      </a:lvl5pPr>
      <a:lvl6pPr marL="2285588" algn="l" defTabSz="914235" rtl="0" eaLnBrk="1" latinLnBrk="0" hangingPunct="1">
        <a:defRPr sz="1800" kern="1200">
          <a:solidFill>
            <a:schemeClr val="tx1"/>
          </a:solidFill>
          <a:latin typeface="+mn-lt"/>
          <a:ea typeface="+mn-ea"/>
          <a:cs typeface="+mn-cs"/>
        </a:defRPr>
      </a:lvl6pPr>
      <a:lvl7pPr marL="2742705" algn="l" defTabSz="914235" rtl="0" eaLnBrk="1" latinLnBrk="0" hangingPunct="1">
        <a:defRPr sz="1800" kern="1200">
          <a:solidFill>
            <a:schemeClr val="tx1"/>
          </a:solidFill>
          <a:latin typeface="+mn-lt"/>
          <a:ea typeface="+mn-ea"/>
          <a:cs typeface="+mn-cs"/>
        </a:defRPr>
      </a:lvl7pPr>
      <a:lvl8pPr marL="3199823" algn="l" defTabSz="914235" rtl="0" eaLnBrk="1" latinLnBrk="0" hangingPunct="1">
        <a:defRPr sz="1800" kern="1200">
          <a:solidFill>
            <a:schemeClr val="tx1"/>
          </a:solidFill>
          <a:latin typeface="+mn-lt"/>
          <a:ea typeface="+mn-ea"/>
          <a:cs typeface="+mn-cs"/>
        </a:defRPr>
      </a:lvl8pPr>
      <a:lvl9pPr marL="3656940" algn="l" defTabSz="91423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24.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25.png"/></Relationships>
</file>

<file path=ppt/slides/_rels/slide10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tags" Target="../tags/tag3.xml"/><Relationship Id="rId3"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tags" Target="../tags/tag4.xml"/><Relationship Id="rId2"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tags" Target="../tags/tag6.xml"/><Relationship Id="rId3"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tags" Target="../tags/tag8.xml"/><Relationship Id="rId3"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25.xml"/><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tags" Target="../tags/tag9.xml"/><Relationship Id="rId2" Type="http://schemas.openxmlformats.org/officeDocument/2006/relationships/tags" Target="../tags/tag10.xml"/></Relationships>
</file>

<file path=ppt/slides/_rels/slide31.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tags" Target="../tags/tag12.xml"/><Relationship Id="rId3"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tags" Target="../tags/tag14.xml"/><Relationship Id="rId3"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slideLayout" Target="../slideLayouts/slideLayout13.xml"/><Relationship Id="rId5" Type="http://schemas.openxmlformats.org/officeDocument/2006/relationships/oleObject" Target="../embeddings/Microsoft_Excel_97_-_2004_Worksheet1.xls"/><Relationship Id="rId6"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tags" Target="../tags/tag15.xml"/></Relationships>
</file>

<file path=ppt/slides/_rels/slide34.xml.rels><?xml version="1.0" encoding="UTF-8" standalone="yes"?>
<Relationships xmlns="http://schemas.openxmlformats.org/package/2006/relationships"><Relationship Id="rId3" Type="http://schemas.openxmlformats.org/officeDocument/2006/relationships/tags" Target="../tags/tag18.xml"/><Relationship Id="rId4" Type="http://schemas.openxmlformats.org/officeDocument/2006/relationships/slideLayout" Target="../slideLayouts/slideLayout13.xml"/><Relationship Id="rId5" Type="http://schemas.openxmlformats.org/officeDocument/2006/relationships/oleObject" Target="../embeddings/Microsoft_Excel_97_-_2004_Worksheet2.xls"/><Relationship Id="rId6"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tags" Target="../tags/tag1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15.png"/><Relationship Id="rId1" Type="http://schemas.openxmlformats.org/officeDocument/2006/relationships/tags" Target="../tags/tag19.xml"/><Relationship Id="rId2" Type="http://schemas.openxmlformats.org/officeDocument/2006/relationships/tags" Target="../tags/tag20.xml"/></Relationships>
</file>

<file path=ppt/slides/_rels/slide36.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tags" Target="../tags/tag22.xml"/><Relationship Id="rId3"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chart" Target="../charts/chart1.xml"/><Relationship Id="rId1" Type="http://schemas.openxmlformats.org/officeDocument/2006/relationships/tags" Target="../tags/tag23.xml"/><Relationship Id="rId2" Type="http://schemas.openxmlformats.org/officeDocument/2006/relationships/tags" Target="../tags/tag2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26.xml"/><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tags" Target="../tags/tag25.xml"/><Relationship Id="rId2" Type="http://schemas.openxmlformats.org/officeDocument/2006/relationships/tags" Target="../tags/tag26.xml"/></Relationships>
</file>

<file path=ppt/slides/_rels/slide39.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tags" Target="../tags/tag28.xml"/><Relationship Id="rId3"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tags" Target="../tags/tag30.xml"/><Relationship Id="rId3"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tags" Target="../tags/tag32.xml"/><Relationship Id="rId3"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chart" Target="../charts/chart2.xml"/><Relationship Id="rId1" Type="http://schemas.openxmlformats.org/officeDocument/2006/relationships/tags" Target="../tags/tag33.xml"/><Relationship Id="rId2" Type="http://schemas.openxmlformats.org/officeDocument/2006/relationships/tags" Target="../tags/tag34.xml"/></Relationships>
</file>

<file path=ppt/slides/_rels/slide43.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tags" Target="../tags/tag36.xml"/><Relationship Id="rId3"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27.xml"/><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tags" Target="../tags/tag37.xml"/><Relationship Id="rId2" Type="http://schemas.openxmlformats.org/officeDocument/2006/relationships/tags" Target="../tags/tag38.xml"/></Relationships>
</file>

<file path=ppt/slides/_rels/slide45.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tags" Target="../tags/tag40.xml"/><Relationship Id="rId3"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tags" Target="../tags/tag42.xml"/><Relationship Id="rId3"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tags" Target="../tags/tag44.xml"/><Relationship Id="rId3"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28.xml"/><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tags" Target="../tags/tag45.xml"/><Relationship Id="rId2" Type="http://schemas.openxmlformats.org/officeDocument/2006/relationships/tags" Target="../tags/tag46.xml"/></Relationships>
</file>

<file path=ppt/slides/_rels/slide49.xml.rels><?xml version="1.0" encoding="UTF-8" standalone="yes"?>
<Relationships xmlns="http://schemas.openxmlformats.org/package/2006/relationships"><Relationship Id="rId1" Type="http://schemas.openxmlformats.org/officeDocument/2006/relationships/tags" Target="../tags/tag47.xml"/><Relationship Id="rId2" Type="http://schemas.openxmlformats.org/officeDocument/2006/relationships/tags" Target="../tags/tag48.xml"/><Relationship Id="rId3"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tags" Target="../tags/tag49.xml"/><Relationship Id="rId2" Type="http://schemas.openxmlformats.org/officeDocument/2006/relationships/tags" Target="../tags/tag50.xml"/><Relationship Id="rId3"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tags" Target="../tags/tag51.xml"/><Relationship Id="rId2" Type="http://schemas.openxmlformats.org/officeDocument/2006/relationships/tags" Target="../tags/tag52.xml"/><Relationship Id="rId3"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Excel_97_-_2004_Worksheet3.xls"/><Relationship Id="rId4" Type="http://schemas.openxmlformats.org/officeDocument/2006/relationships/image" Target="../media/image16.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Microsoft_Excel_97_-_2004_Worksheet4.xls"/><Relationship Id="rId4" Type="http://schemas.openxmlformats.org/officeDocument/2006/relationships/image" Target="../media/image17.emf"/><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29.xml"/><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tags" Target="../tags/tag53.xml"/><Relationship Id="rId2"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tags" Target="../tags/tag57.xml"/><Relationship Id="rId4" Type="http://schemas.openxmlformats.org/officeDocument/2006/relationships/slideLayout" Target="../slideLayouts/slideLayout13.xml"/><Relationship Id="rId1" Type="http://schemas.openxmlformats.org/officeDocument/2006/relationships/tags" Target="../tags/tag55.xml"/><Relationship Id="rId2"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slideLayout" Target="../slideLayouts/slideLayout13.xml"/><Relationship Id="rId1" Type="http://schemas.openxmlformats.org/officeDocument/2006/relationships/tags" Target="../tags/tag58.xml"/><Relationship Id="rId2" Type="http://schemas.openxmlformats.org/officeDocument/2006/relationships/tags" Target="../tags/tag59.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18.emf"/><Relationship Id="rId1" Type="http://schemas.openxmlformats.org/officeDocument/2006/relationships/tags" Target="../tags/tag61.xml"/><Relationship Id="rId2" Type="http://schemas.openxmlformats.org/officeDocument/2006/relationships/tags" Target="../tags/tag62.xml"/></Relationships>
</file>

<file path=ppt/slides/_rels/slide58.xml.rels><?xml version="1.0" encoding="UTF-8" standalone="yes"?>
<Relationships xmlns="http://schemas.openxmlformats.org/package/2006/relationships"><Relationship Id="rId3" Type="http://schemas.openxmlformats.org/officeDocument/2006/relationships/tags" Target="../tags/tag65.xml"/><Relationship Id="rId4" Type="http://schemas.openxmlformats.org/officeDocument/2006/relationships/tags" Target="../tags/tag66.xml"/><Relationship Id="rId5" Type="http://schemas.openxmlformats.org/officeDocument/2006/relationships/slideLayout" Target="../slideLayouts/slideLayout14.xml"/><Relationship Id="rId1" Type="http://schemas.openxmlformats.org/officeDocument/2006/relationships/tags" Target="../tags/tag63.xml"/><Relationship Id="rId2" Type="http://schemas.openxmlformats.org/officeDocument/2006/relationships/tags" Target="../tags/tag64.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30.xml"/><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tags" Target="../tags/tag67.xml"/><Relationship Id="rId2" Type="http://schemas.openxmlformats.org/officeDocument/2006/relationships/tags" Target="../tags/tag6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tags" Target="../tags/tag71.xml"/><Relationship Id="rId4" Type="http://schemas.openxmlformats.org/officeDocument/2006/relationships/slideLayout" Target="../slideLayouts/slideLayout13.xml"/><Relationship Id="rId1" Type="http://schemas.openxmlformats.org/officeDocument/2006/relationships/tags" Target="../tags/tag69.xml"/><Relationship Id="rId2" Type="http://schemas.openxmlformats.org/officeDocument/2006/relationships/tags" Target="../tags/tag7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chart" Target="../charts/char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1.em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OLE_LINK10" TargetMode="External"/><Relationship Id="rId5" Type="http://schemas.openxmlformats.org/officeDocument/2006/relationships/image" Target="../media/image22.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69975" y="2468564"/>
            <a:ext cx="8420100" cy="1032445"/>
          </a:xfrm>
        </p:spPr>
        <p:txBody>
          <a:bodyPr/>
          <a:lstStyle/>
          <a:p>
            <a:r>
              <a:rPr lang="en-GB" altLang="en-US" dirty="0">
                <a:latin typeface="+mn-lt"/>
                <a:ea typeface="ＭＳ Ｐゴシック" pitchFamily="34" charset="-128"/>
              </a:rPr>
              <a:t>Community Infrastructure Levy</a:t>
            </a:r>
            <a:endParaRPr lang="en-GB" dirty="0">
              <a:solidFill>
                <a:schemeClr val="tx1"/>
              </a:solidFill>
              <a:latin typeface="+mn-lt"/>
            </a:endParaRPr>
          </a:p>
        </p:txBody>
      </p:sp>
      <p:sp>
        <p:nvSpPr>
          <p:cNvPr id="15363" name="Rectangle 3"/>
          <p:cNvSpPr>
            <a:spLocks noGrp="1" noChangeArrowheads="1"/>
          </p:cNvSpPr>
          <p:nvPr>
            <p:ph type="subTitle" idx="1"/>
          </p:nvPr>
        </p:nvSpPr>
        <p:spPr>
          <a:xfrm>
            <a:off x="1136650" y="3933056"/>
            <a:ext cx="7920038" cy="1368152"/>
          </a:xfrm>
        </p:spPr>
        <p:txBody>
          <a:bodyPr/>
          <a:lstStyle/>
          <a:p>
            <a:pPr eaLnBrk="1" hangingPunct="1"/>
            <a:r>
              <a:rPr lang="en-GB" altLang="en-US" sz="3300" dirty="0">
                <a:solidFill>
                  <a:schemeClr val="tx1">
                    <a:lumMod val="50000"/>
                    <a:lumOff val="50000"/>
                  </a:schemeClr>
                </a:solidFill>
                <a:ea typeface="ＭＳ Ｐゴシック" pitchFamily="34" charset="-128"/>
              </a:rPr>
              <a:t>Project Planning and Infrastructure Evidence</a:t>
            </a:r>
            <a:endParaRPr lang="en-GB" altLang="en-US" sz="3300" dirty="0">
              <a:solidFill>
                <a:schemeClr val="tx1">
                  <a:lumMod val="50000"/>
                  <a:lumOff val="50000"/>
                </a:schemeClr>
              </a:solidFill>
              <a:ea typeface="ＭＳ Ｐゴシック" pitchFamily="34" charset="-128"/>
            </a:endParaRPr>
          </a:p>
        </p:txBody>
      </p:sp>
      <p:sp>
        <p:nvSpPr>
          <p:cNvPr id="2" name="Rectangle 1"/>
          <p:cNvSpPr/>
          <p:nvPr/>
        </p:nvSpPr>
        <p:spPr bwMode="auto">
          <a:xfrm>
            <a:off x="6321152" y="0"/>
            <a:ext cx="3584848" cy="2060848"/>
          </a:xfrm>
          <a:prstGeom prst="rect">
            <a:avLst/>
          </a:prstGeom>
          <a:solidFill>
            <a:srgbClr val="FFFFFF"/>
          </a:solidFill>
          <a:ln>
            <a:noFill/>
          </a:ln>
          <a:effectLst/>
          <a:extLst/>
        </p:spPr>
        <p:txBody>
          <a:bodyPr vert="horz" wrap="square" lIns="91423" tIns="45712" rIns="91423" bIns="45712" numCol="1" rtlCol="0" anchor="ctr" anchorCtr="0" compatLnSpc="1">
            <a:prstTxWarp prst="textNoShape">
              <a:avLst/>
            </a:prstTxWarp>
          </a:bodyPr>
          <a:lstStyle/>
          <a:p>
            <a:pPr defTabSz="914235"/>
            <a:endParaRPr lang="en-GB"/>
          </a:p>
        </p:txBody>
      </p:sp>
      <p:pic>
        <p:nvPicPr>
          <p:cNvPr id="2050" name="Picture 2" descr="D:\WORK\7. The Growth Agenda\Cilknowledge Final 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35" b="5851"/>
          <a:stretch/>
        </p:blipFill>
        <p:spPr bwMode="auto">
          <a:xfrm>
            <a:off x="6321152" y="80751"/>
            <a:ext cx="3600400" cy="17251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vgenia\Dropbox\MARKETING\LOGOS\OUR LOGOS\Growth Agenda LOGOS\LOGO WEBSITE BLU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501" t="50000"/>
          <a:stretch/>
        </p:blipFill>
        <p:spPr bwMode="auto">
          <a:xfrm>
            <a:off x="2553934" y="658552"/>
            <a:ext cx="3767218" cy="74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3912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850106"/>
          </a:xfrm>
        </p:spPr>
        <p:txBody>
          <a:bodyPr/>
          <a:lstStyle/>
          <a:p>
            <a:r>
              <a:rPr lang="en-GB" sz="3300" dirty="0"/>
              <a:t>Consultation and representation strategy </a:t>
            </a:r>
            <a:endParaRPr lang="en-GB" dirty="0"/>
          </a:p>
        </p:txBody>
      </p:sp>
      <p:sp>
        <p:nvSpPr>
          <p:cNvPr id="3" name="Content Placeholder 2"/>
          <p:cNvSpPr>
            <a:spLocks noGrp="1"/>
          </p:cNvSpPr>
          <p:nvPr>
            <p:ph idx="1"/>
          </p:nvPr>
        </p:nvSpPr>
        <p:spPr>
          <a:xfrm>
            <a:off x="584200" y="1268760"/>
            <a:ext cx="8915400" cy="4857404"/>
          </a:xfrm>
        </p:spPr>
        <p:txBody>
          <a:bodyPr/>
          <a:lstStyle/>
          <a:p>
            <a:pPr marL="0" indent="0">
              <a:spcBef>
                <a:spcPts val="449"/>
              </a:spcBef>
              <a:spcAft>
                <a:spcPts val="449"/>
              </a:spcAft>
              <a:buNone/>
            </a:pPr>
            <a:r>
              <a:rPr lang="en-GB" altLang="en-US" sz="2400" b="1" dirty="0">
                <a:sym typeface="Arial" pitchFamily="34" charset="0"/>
              </a:rPr>
              <a:t>Two elements: </a:t>
            </a:r>
          </a:p>
          <a:p>
            <a:pPr lvl="1">
              <a:spcBef>
                <a:spcPts val="449"/>
              </a:spcBef>
              <a:spcAft>
                <a:spcPts val="449"/>
              </a:spcAft>
              <a:buFont typeface="Arial" pitchFamily="34" charset="0"/>
              <a:buChar char="•"/>
            </a:pPr>
            <a:r>
              <a:rPr lang="en-GB" altLang="en-US" sz="2400" dirty="0">
                <a:sym typeface="Arial" pitchFamily="34" charset="0"/>
              </a:rPr>
              <a:t>c</a:t>
            </a:r>
            <a:r>
              <a:rPr lang="en-GB" altLang="en-US" sz="2400" dirty="0">
                <a:sym typeface="Arial" pitchFamily="34" charset="0"/>
              </a:rPr>
              <a:t>onsultation </a:t>
            </a:r>
            <a:r>
              <a:rPr lang="en-GB" altLang="en-US" sz="2400" dirty="0">
                <a:sym typeface="Arial" pitchFamily="34" charset="0"/>
              </a:rPr>
              <a:t>on Preliminary Draft Charging Schedule</a:t>
            </a:r>
          </a:p>
          <a:p>
            <a:pPr lvl="1">
              <a:spcBef>
                <a:spcPts val="449"/>
              </a:spcBef>
              <a:spcAft>
                <a:spcPts val="449"/>
              </a:spcAft>
              <a:buFont typeface="Arial" pitchFamily="34" charset="0"/>
              <a:buChar char="•"/>
            </a:pPr>
            <a:r>
              <a:rPr lang="en-GB" altLang="en-US" sz="2400" dirty="0">
                <a:sym typeface="Arial" pitchFamily="34" charset="0"/>
              </a:rPr>
              <a:t>r</a:t>
            </a:r>
            <a:r>
              <a:rPr lang="en-GB" altLang="en-US" sz="2400" dirty="0">
                <a:sym typeface="Arial" pitchFamily="34" charset="0"/>
              </a:rPr>
              <a:t>epresentation </a:t>
            </a:r>
            <a:r>
              <a:rPr lang="en-GB" altLang="en-US" sz="2400" dirty="0">
                <a:sym typeface="Arial" pitchFamily="34" charset="0"/>
              </a:rPr>
              <a:t>on the Draft Charging </a:t>
            </a:r>
            <a:r>
              <a:rPr lang="en-GB" altLang="en-US" sz="2400" dirty="0">
                <a:sym typeface="Arial" pitchFamily="34" charset="0"/>
              </a:rPr>
              <a:t>Schedule. </a:t>
            </a:r>
            <a:endParaRPr lang="en-GB" altLang="en-US" sz="2400" dirty="0">
              <a:sym typeface="Arial" pitchFamily="34" charset="0"/>
            </a:endParaRPr>
          </a:p>
          <a:p>
            <a:pPr marL="0" indent="0">
              <a:spcBef>
                <a:spcPts val="1347"/>
              </a:spcBef>
              <a:spcAft>
                <a:spcPts val="449"/>
              </a:spcAft>
              <a:buNone/>
            </a:pPr>
            <a:r>
              <a:rPr lang="en-GB" altLang="en-US" sz="2400" b="1" dirty="0">
                <a:sym typeface="Arial" pitchFamily="34" charset="0"/>
              </a:rPr>
              <a:t>Our recommendations are:</a:t>
            </a:r>
          </a:p>
          <a:p>
            <a:pPr lvl="1">
              <a:spcBef>
                <a:spcPts val="449"/>
              </a:spcBef>
              <a:spcAft>
                <a:spcPts val="449"/>
              </a:spcAft>
              <a:buFont typeface="Arial" pitchFamily="34" charset="0"/>
              <a:buChar char="•"/>
            </a:pPr>
            <a:r>
              <a:rPr lang="en-GB" altLang="en-US" sz="2400" dirty="0">
                <a:sym typeface="Arial" pitchFamily="34" charset="0"/>
              </a:rPr>
              <a:t>t</a:t>
            </a:r>
            <a:r>
              <a:rPr lang="en-GB" altLang="en-US" sz="2400" dirty="0">
                <a:sym typeface="Arial" pitchFamily="34" charset="0"/>
              </a:rPr>
              <a:t>o </a:t>
            </a:r>
            <a:r>
              <a:rPr lang="en-GB" altLang="en-US" sz="2400" dirty="0">
                <a:sym typeface="Arial" pitchFamily="34" charset="0"/>
              </a:rPr>
              <a:t>make the consultation as meaningful and comprehensive as possible whilst containing it within the specified time period and to interested parties; by conducting it in this manner you will draw out and address the significant issues in advance of representation</a:t>
            </a:r>
          </a:p>
          <a:p>
            <a:pPr lvl="1">
              <a:spcBef>
                <a:spcPts val="449"/>
              </a:spcBef>
              <a:spcAft>
                <a:spcPts val="449"/>
              </a:spcAft>
              <a:buFont typeface="Arial" pitchFamily="34" charset="0"/>
              <a:buChar char="•"/>
            </a:pPr>
            <a:r>
              <a:rPr lang="en-GB" altLang="en-US" sz="2400" dirty="0">
                <a:sym typeface="Arial" pitchFamily="34" charset="0"/>
              </a:rPr>
              <a:t>y</a:t>
            </a:r>
            <a:r>
              <a:rPr lang="en-GB" altLang="en-US" sz="2400" dirty="0">
                <a:sym typeface="Arial" pitchFamily="34" charset="0"/>
              </a:rPr>
              <a:t>ou </a:t>
            </a:r>
            <a:r>
              <a:rPr lang="en-GB" altLang="en-US" sz="2400" dirty="0">
                <a:sym typeface="Arial" pitchFamily="34" charset="0"/>
              </a:rPr>
              <a:t>want the representation to be quick, efficient and contained leading up to the examination.</a:t>
            </a:r>
          </a:p>
          <a:p>
            <a:endParaRPr lang="en-GB" dirty="0"/>
          </a:p>
        </p:txBody>
      </p:sp>
    </p:spTree>
    <p:extLst>
      <p:ext uri="{BB962C8B-B14F-4D97-AF65-F5344CB8AC3E}">
        <p14:creationId xmlns:p14="http://schemas.microsoft.com/office/powerpoint/2010/main" val="3033510023"/>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495300" y="1428751"/>
            <a:ext cx="8915400" cy="4525963"/>
          </a:xfrm>
          <a:extLst>
            <a:ext uri="{91240B29-F687-4f45-9708-019B960494DF}">
              <a14:hiddenLine xmlns:a14="http://schemas.microsoft.com/office/drawing/2010/main" w="12700">
                <a:solidFill>
                  <a:srgbClr val="000000"/>
                </a:solidFill>
                <a:miter lim="0"/>
                <a:headEnd/>
                <a:tailEnd/>
              </a14:hiddenLine>
            </a:ext>
          </a:extLst>
        </p:spPr>
        <p:txBody>
          <a:bodyPr lIns="106383" tIns="53191" rIns="106383" bIns="53191"/>
          <a:lstStyle/>
          <a:p>
            <a:pPr marL="0" indent="0">
              <a:buNone/>
            </a:pPr>
            <a:r>
              <a:rPr lang="en-US" sz="2400" dirty="0"/>
              <a:t>Conditions: </a:t>
            </a:r>
          </a:p>
          <a:p>
            <a:r>
              <a:rPr lang="en-US" sz="2400" dirty="0"/>
              <a:t>a section 106 agreement must exist on the planning permission permitting the chargeable development and </a:t>
            </a:r>
          </a:p>
          <a:p>
            <a:r>
              <a:rPr lang="en-US" sz="2400" dirty="0"/>
              <a:t>the charging authority must consider that paying the full levy would have an unacceptable impact on the development’s economic viability and </a:t>
            </a:r>
          </a:p>
          <a:p>
            <a:r>
              <a:rPr lang="en-US" sz="2400" dirty="0"/>
              <a:t>the relief must not constitute a </a:t>
            </a:r>
            <a:r>
              <a:rPr lang="en-US" sz="2400" dirty="0" err="1"/>
              <a:t>notifiable</a:t>
            </a:r>
            <a:r>
              <a:rPr lang="en-US" sz="2400" dirty="0"/>
              <a:t> state aid </a:t>
            </a:r>
          </a:p>
          <a:p>
            <a:pPr marL="0" indent="0" defTabSz="1001050">
              <a:spcBef>
                <a:spcPts val="449"/>
              </a:spcBef>
              <a:spcAft>
                <a:spcPts val="449"/>
              </a:spcAft>
              <a:buNone/>
            </a:pPr>
            <a:endParaRPr lang="en-GB" sz="2400" dirty="0"/>
          </a:p>
          <a:p>
            <a:pPr marL="0" indent="0" defTabSz="1001050">
              <a:spcBef>
                <a:spcPts val="449"/>
              </a:spcBef>
              <a:spcAft>
                <a:spcPts val="449"/>
              </a:spcAft>
              <a:buNone/>
            </a:pPr>
            <a:r>
              <a:rPr lang="en-GB" sz="2400" dirty="0"/>
              <a:t>Limitations on application of €200,000 over three year period</a:t>
            </a:r>
          </a:p>
          <a:p>
            <a:pPr marL="0" indent="0" defTabSz="1001050">
              <a:spcBef>
                <a:spcPts val="449"/>
              </a:spcBef>
              <a:spcAft>
                <a:spcPts val="449"/>
              </a:spcAft>
              <a:buNone/>
            </a:pPr>
            <a:endParaRPr lang="en-GB" sz="2400" dirty="0"/>
          </a:p>
          <a:p>
            <a:pPr lvl="1" indent="354193" defTabSz="1001050">
              <a:spcBef>
                <a:spcPts val="449"/>
              </a:spcBef>
              <a:spcAft>
                <a:spcPts val="449"/>
              </a:spcAft>
            </a:pPr>
            <a:endParaRPr lang="en-GB" sz="2400" dirty="0">
              <a:cs typeface="Arial" charset="0"/>
              <a:sym typeface="Arial" charset="0"/>
            </a:endParaRPr>
          </a:p>
          <a:p>
            <a:pPr lvl="3" indent="354193" defTabSz="1001050">
              <a:spcBef>
                <a:spcPts val="449"/>
              </a:spcBef>
              <a:spcAft>
                <a:spcPts val="449"/>
              </a:spcAft>
            </a:pPr>
            <a:endParaRPr lang="en-GB" sz="2400" dirty="0">
              <a:cs typeface="Arial" charset="0"/>
              <a:sym typeface="Arial" charset="0"/>
            </a:endParaRPr>
          </a:p>
        </p:txBody>
      </p:sp>
      <p:sp>
        <p:nvSpPr>
          <p:cNvPr id="4" name="Title 1"/>
          <p:cNvSpPr>
            <a:spLocks noGrp="1"/>
          </p:cNvSpPr>
          <p:nvPr>
            <p:ph type="title"/>
          </p:nvPr>
        </p:nvSpPr>
        <p:spPr>
          <a:xfrm>
            <a:off x="584200" y="274638"/>
            <a:ext cx="8915400" cy="582648"/>
          </a:xfrm>
        </p:spPr>
        <p:txBody>
          <a:bodyPr/>
          <a:lstStyle/>
          <a:p>
            <a:r>
              <a:rPr lang="en-GB" sz="3300" dirty="0"/>
              <a:t>Exceptional circumstances</a:t>
            </a:r>
          </a:p>
        </p:txBody>
      </p:sp>
    </p:spTree>
    <p:extLst>
      <p:ext uri="{BB962C8B-B14F-4D97-AF65-F5344CB8AC3E}">
        <p14:creationId xmlns:p14="http://schemas.microsoft.com/office/powerpoint/2010/main" val="3402001923"/>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348880"/>
            <a:ext cx="9906000" cy="1584176"/>
          </a:xfrm>
          <a:prstGeom prst="rect">
            <a:avLst/>
          </a:prstGeom>
          <a:solidFill>
            <a:srgbClr val="C5F260"/>
          </a:solidFill>
          <a:ln>
            <a:noFill/>
          </a:ln>
          <a:effectLst/>
          <a:extLst/>
        </p:spPr>
        <p:txBody>
          <a:bodyPr vert="horz" wrap="square" lIns="91423" tIns="45712" rIns="91423" bIns="45712" numCol="1" rtlCol="0" anchor="ctr" anchorCtr="0" compatLnSpc="1">
            <a:prstTxWarp prst="textNoShape">
              <a:avLst/>
            </a:prstTxWarp>
          </a:bodyPr>
          <a:lstStyle/>
          <a:p>
            <a:pPr defTabSz="914235"/>
            <a:endParaRPr lang="en-GB"/>
          </a:p>
        </p:txBody>
      </p:sp>
      <p:sp>
        <p:nvSpPr>
          <p:cNvPr id="5" name="Text Box 2"/>
          <p:cNvSpPr txBox="1">
            <a:spLocks noChangeArrowheads="1"/>
          </p:cNvSpPr>
          <p:nvPr/>
        </p:nvSpPr>
        <p:spPr bwMode="auto">
          <a:xfrm>
            <a:off x="1" y="2569468"/>
            <a:ext cx="9905999" cy="1723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algn="ctr" eaLnBrk="1" hangingPunct="1">
              <a:buSzPct val="100000"/>
            </a:pPr>
            <a:r>
              <a:rPr lang="en-GB" sz="4000" dirty="0">
                <a:solidFill>
                  <a:srgbClr val="669900"/>
                </a:solidFill>
              </a:rPr>
              <a:t>Implementation</a:t>
            </a:r>
          </a:p>
          <a:p>
            <a:pPr algn="ctr" eaLnBrk="1" hangingPunct="1">
              <a:buSzPct val="100000"/>
            </a:pPr>
            <a:r>
              <a:rPr lang="en-GB" sz="2800" dirty="0">
                <a:solidFill>
                  <a:srgbClr val="669900"/>
                </a:solidFill>
              </a:rPr>
              <a:t>Spending CIL</a:t>
            </a:r>
          </a:p>
          <a:p>
            <a:pPr algn="ctr" eaLnBrk="1" hangingPunct="1">
              <a:buSzPct val="100000"/>
            </a:pPr>
            <a:r>
              <a:rPr lang="en-GB" sz="4000" dirty="0">
                <a:solidFill>
                  <a:srgbClr val="669900"/>
                </a:solidFill>
              </a:rPr>
              <a:t> </a:t>
            </a:r>
            <a:endParaRPr lang="en-GB" sz="2800" dirty="0">
              <a:solidFill>
                <a:srgbClr val="669900"/>
              </a:solidFill>
            </a:endParaRPr>
          </a:p>
        </p:txBody>
      </p:sp>
    </p:spTree>
    <p:extLst>
      <p:ext uri="{BB962C8B-B14F-4D97-AF65-F5344CB8AC3E}">
        <p14:creationId xmlns:p14="http://schemas.microsoft.com/office/powerpoint/2010/main" val="1578297441"/>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495300" y="1428751"/>
            <a:ext cx="8915400" cy="4525963"/>
          </a:xfrm>
          <a:extLst>
            <a:ext uri="{91240B29-F687-4f45-9708-019B960494DF}">
              <a14:hiddenLine xmlns:a14="http://schemas.microsoft.com/office/drawing/2010/main" w="12700">
                <a:solidFill>
                  <a:srgbClr val="000000"/>
                </a:solidFill>
                <a:miter lim="0"/>
                <a:headEnd/>
                <a:tailEnd/>
              </a14:hiddenLine>
            </a:ext>
          </a:extLst>
        </p:spPr>
        <p:txBody>
          <a:bodyPr lIns="106383" tIns="53191" rIns="106383" bIns="53191"/>
          <a:lstStyle/>
          <a:p>
            <a:pPr lvl="1" indent="354193" defTabSz="1001050">
              <a:lnSpc>
                <a:spcPct val="80000"/>
              </a:lnSpc>
            </a:pPr>
            <a:endParaRPr lang="en-GB" sz="2400" dirty="0">
              <a:cs typeface="Arial" charset="0"/>
              <a:sym typeface="Arial" charset="0"/>
            </a:endParaRPr>
          </a:p>
          <a:p>
            <a:pPr marL="512165" indent="-512165" defTabSz="1001050">
              <a:lnSpc>
                <a:spcPct val="80000"/>
              </a:lnSpc>
              <a:buFont typeface="Calibri" charset="0"/>
              <a:buAutoNum type="arabicPeriod"/>
            </a:pPr>
            <a:r>
              <a:rPr lang="en-GB" sz="2400" dirty="0"/>
              <a:t>CIL has to be spent on the provision, improvement, replacement, operation or maintenance of infrastructure</a:t>
            </a:r>
          </a:p>
          <a:p>
            <a:pPr marL="512165" indent="-512165" defTabSz="1001050">
              <a:lnSpc>
                <a:spcPct val="80000"/>
              </a:lnSpc>
              <a:buFont typeface="Calibri" charset="0"/>
              <a:buAutoNum type="arabicPeriod"/>
            </a:pPr>
            <a:r>
              <a:rPr lang="en-GB" sz="2400" dirty="0"/>
              <a:t>No provision for infrastructure prioritisation</a:t>
            </a:r>
          </a:p>
          <a:p>
            <a:pPr marL="512165" indent="-512165" defTabSz="1001050">
              <a:lnSpc>
                <a:spcPct val="80000"/>
              </a:lnSpc>
              <a:buFont typeface="Calibri" charset="0"/>
              <a:buAutoNum type="arabicPeriod"/>
            </a:pPr>
            <a:r>
              <a:rPr lang="en-GB" sz="2400" dirty="0"/>
              <a:t>Have to specify which infrastructure categories/ projects that S106 will not be sought for (</a:t>
            </a:r>
            <a:r>
              <a:rPr lang="en-GB" sz="2400" dirty="0" err="1"/>
              <a:t>reg</a:t>
            </a:r>
            <a:r>
              <a:rPr lang="en-GB" sz="2400" dirty="0"/>
              <a:t> 123 list)</a:t>
            </a:r>
          </a:p>
          <a:p>
            <a:pPr marL="512165" indent="-512165" defTabSz="1001050">
              <a:lnSpc>
                <a:spcPct val="80000"/>
              </a:lnSpc>
              <a:buFont typeface="Calibri" charset="0"/>
              <a:buAutoNum type="arabicPeriod"/>
            </a:pPr>
            <a:r>
              <a:rPr lang="en-GB" sz="2400" dirty="0"/>
              <a:t>15% is allocated for neighbourhood funding and can be spent on anything else that is concerned with addressing the demands that development places on an area’</a:t>
            </a:r>
            <a:r>
              <a:rPr lang="en-GB" altLang="ja-JP" sz="2400" dirty="0"/>
              <a:t> </a:t>
            </a:r>
          </a:p>
          <a:p>
            <a:pPr marL="512165" indent="-512165" defTabSz="1001050">
              <a:lnSpc>
                <a:spcPct val="80000"/>
              </a:lnSpc>
              <a:buFont typeface="Calibri" charset="0"/>
              <a:buAutoNum type="arabicPeriod"/>
            </a:pPr>
            <a:r>
              <a:rPr lang="en-GB" sz="2400" dirty="0"/>
              <a:t>Annual report on CIL spending required</a:t>
            </a:r>
          </a:p>
          <a:p>
            <a:pPr marL="512165" indent="-512165" defTabSz="1001050">
              <a:lnSpc>
                <a:spcPct val="80000"/>
              </a:lnSpc>
              <a:buFont typeface="Calibri" charset="0"/>
              <a:buAutoNum type="arabicPeriod"/>
            </a:pPr>
            <a:endParaRPr lang="en-GB" sz="2400" dirty="0"/>
          </a:p>
          <a:p>
            <a:pPr marL="512165" indent="-512165" defTabSz="1001050">
              <a:lnSpc>
                <a:spcPct val="80000"/>
              </a:lnSpc>
              <a:buFont typeface="Calibri" charset="0"/>
              <a:buAutoNum type="arabicPeriod"/>
            </a:pPr>
            <a:endParaRPr lang="en-GB" sz="2400" dirty="0"/>
          </a:p>
          <a:p>
            <a:pPr lvl="1" indent="354193" defTabSz="1001050">
              <a:lnSpc>
                <a:spcPct val="80000"/>
              </a:lnSpc>
            </a:pPr>
            <a:endParaRPr lang="en-GB" sz="2400" dirty="0">
              <a:cs typeface="Arial" charset="0"/>
              <a:sym typeface="Arial" charset="0"/>
            </a:endParaRPr>
          </a:p>
          <a:p>
            <a:pPr lvl="3" indent="354193" defTabSz="1001050">
              <a:lnSpc>
                <a:spcPct val="80000"/>
              </a:lnSpc>
            </a:pPr>
            <a:endParaRPr lang="en-GB" sz="2400" dirty="0">
              <a:cs typeface="Arial" charset="0"/>
              <a:sym typeface="Arial" charset="0"/>
            </a:endParaRPr>
          </a:p>
        </p:txBody>
      </p:sp>
      <p:sp>
        <p:nvSpPr>
          <p:cNvPr id="4" name="Title 1"/>
          <p:cNvSpPr>
            <a:spLocks noGrp="1"/>
          </p:cNvSpPr>
          <p:nvPr>
            <p:ph type="title"/>
          </p:nvPr>
        </p:nvSpPr>
        <p:spPr>
          <a:xfrm>
            <a:off x="584200" y="274638"/>
            <a:ext cx="8915400" cy="582648"/>
          </a:xfrm>
        </p:spPr>
        <p:txBody>
          <a:bodyPr/>
          <a:lstStyle/>
          <a:p>
            <a:r>
              <a:rPr lang="en-GB" sz="3300" dirty="0"/>
              <a:t>What the regulations say</a:t>
            </a:r>
          </a:p>
        </p:txBody>
      </p:sp>
    </p:spTree>
    <p:extLst>
      <p:ext uri="{BB962C8B-B14F-4D97-AF65-F5344CB8AC3E}">
        <p14:creationId xmlns:p14="http://schemas.microsoft.com/office/powerpoint/2010/main" val="167398987"/>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495300" y="1428751"/>
            <a:ext cx="8915400" cy="4525963"/>
          </a:xfrm>
          <a:extLst>
            <a:ext uri="{91240B29-F687-4f45-9708-019B960494DF}">
              <a14:hiddenLine xmlns:a14="http://schemas.microsoft.com/office/drawing/2010/main" w="12700">
                <a:solidFill>
                  <a:srgbClr val="000000"/>
                </a:solidFill>
                <a:miter lim="0"/>
                <a:headEnd/>
                <a:tailEnd/>
              </a14:hiddenLine>
            </a:ext>
          </a:extLst>
        </p:spPr>
        <p:txBody>
          <a:bodyPr lIns="106383" tIns="53191" rIns="106383" bIns="53191"/>
          <a:lstStyle/>
          <a:p>
            <a:pPr lvl="1" indent="354193" defTabSz="1001050">
              <a:lnSpc>
                <a:spcPct val="80000"/>
              </a:lnSpc>
            </a:pPr>
            <a:endParaRPr lang="en-GB" sz="2400" dirty="0">
              <a:cs typeface="Arial" charset="0"/>
              <a:sym typeface="Arial" charset="0"/>
            </a:endParaRPr>
          </a:p>
          <a:p>
            <a:pPr defTabSz="1001050">
              <a:lnSpc>
                <a:spcPct val="80000"/>
              </a:lnSpc>
            </a:pPr>
            <a:r>
              <a:rPr lang="en-GB" sz="2400" dirty="0"/>
              <a:t>Linking regulation 123 list to corporate capital spending priorities &amp; processes</a:t>
            </a:r>
          </a:p>
          <a:p>
            <a:pPr defTabSz="1001050">
              <a:lnSpc>
                <a:spcPct val="80000"/>
              </a:lnSpc>
            </a:pPr>
            <a:endParaRPr lang="en-GB" sz="2400" dirty="0"/>
          </a:p>
          <a:p>
            <a:pPr defTabSz="1001050">
              <a:lnSpc>
                <a:spcPct val="80000"/>
              </a:lnSpc>
            </a:pPr>
            <a:r>
              <a:rPr lang="en-GB" sz="2400" dirty="0"/>
              <a:t>Generic v Specific regulation 123 lists </a:t>
            </a:r>
          </a:p>
          <a:p>
            <a:pPr marL="0" indent="0" defTabSz="1001050">
              <a:lnSpc>
                <a:spcPct val="80000"/>
              </a:lnSpc>
              <a:buNone/>
            </a:pPr>
            <a:endParaRPr lang="en-GB" sz="2400" dirty="0"/>
          </a:p>
          <a:p>
            <a:pPr defTabSz="1001050">
              <a:lnSpc>
                <a:spcPct val="80000"/>
              </a:lnSpc>
            </a:pPr>
            <a:r>
              <a:rPr lang="en-GB" sz="2400" dirty="0"/>
              <a:t>Neighbourhood CIL income &amp; local infrastructure priorities </a:t>
            </a:r>
          </a:p>
          <a:p>
            <a:pPr marL="512165" indent="-512165" defTabSz="1001050">
              <a:lnSpc>
                <a:spcPct val="80000"/>
              </a:lnSpc>
              <a:buFont typeface="Calibri" charset="0"/>
              <a:buAutoNum type="arabicPeriod"/>
            </a:pPr>
            <a:endParaRPr lang="en-GB" sz="2400" dirty="0"/>
          </a:p>
          <a:p>
            <a:pPr lvl="1" indent="354193" defTabSz="1001050">
              <a:lnSpc>
                <a:spcPct val="80000"/>
              </a:lnSpc>
            </a:pPr>
            <a:endParaRPr lang="en-GB" sz="2400" dirty="0">
              <a:cs typeface="Arial" charset="0"/>
              <a:sym typeface="Arial" charset="0"/>
            </a:endParaRPr>
          </a:p>
          <a:p>
            <a:pPr lvl="3" indent="354193" defTabSz="1001050">
              <a:lnSpc>
                <a:spcPct val="80000"/>
              </a:lnSpc>
            </a:pPr>
            <a:endParaRPr lang="en-GB" sz="2400" dirty="0">
              <a:cs typeface="Arial" charset="0"/>
              <a:sym typeface="Arial" charset="0"/>
            </a:endParaRPr>
          </a:p>
        </p:txBody>
      </p:sp>
      <p:sp>
        <p:nvSpPr>
          <p:cNvPr id="4" name="Title 1"/>
          <p:cNvSpPr>
            <a:spLocks noGrp="1"/>
          </p:cNvSpPr>
          <p:nvPr>
            <p:ph type="title"/>
          </p:nvPr>
        </p:nvSpPr>
        <p:spPr>
          <a:xfrm>
            <a:off x="584200" y="274638"/>
            <a:ext cx="8915400" cy="582648"/>
          </a:xfrm>
        </p:spPr>
        <p:txBody>
          <a:bodyPr/>
          <a:lstStyle/>
          <a:p>
            <a:r>
              <a:rPr lang="en-GB" sz="3300" dirty="0"/>
              <a:t>What councils are doing</a:t>
            </a:r>
          </a:p>
        </p:txBody>
      </p:sp>
    </p:spTree>
    <p:extLst>
      <p:ext uri="{BB962C8B-B14F-4D97-AF65-F5344CB8AC3E}">
        <p14:creationId xmlns:p14="http://schemas.microsoft.com/office/powerpoint/2010/main" val="318815777"/>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348880"/>
            <a:ext cx="9906000" cy="1584176"/>
          </a:xfrm>
          <a:prstGeom prst="rect">
            <a:avLst/>
          </a:prstGeom>
          <a:solidFill>
            <a:srgbClr val="C5F260"/>
          </a:solidFill>
          <a:ln>
            <a:noFill/>
          </a:ln>
          <a:effectLst/>
          <a:extLst/>
        </p:spPr>
        <p:txBody>
          <a:bodyPr vert="horz" wrap="square" lIns="91423" tIns="45712" rIns="91423" bIns="45712" numCol="1" rtlCol="0" anchor="ctr" anchorCtr="0" compatLnSpc="1">
            <a:prstTxWarp prst="textNoShape">
              <a:avLst/>
            </a:prstTxWarp>
          </a:bodyPr>
          <a:lstStyle/>
          <a:p>
            <a:pPr defTabSz="914235"/>
            <a:endParaRPr lang="en-GB"/>
          </a:p>
        </p:txBody>
      </p:sp>
      <p:sp>
        <p:nvSpPr>
          <p:cNvPr id="5" name="Text Box 2"/>
          <p:cNvSpPr txBox="1">
            <a:spLocks noChangeArrowheads="1"/>
          </p:cNvSpPr>
          <p:nvPr/>
        </p:nvSpPr>
        <p:spPr bwMode="auto">
          <a:xfrm>
            <a:off x="1" y="2569468"/>
            <a:ext cx="9905999" cy="1723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algn="ctr" eaLnBrk="1" hangingPunct="1">
              <a:buSzPct val="100000"/>
            </a:pPr>
            <a:r>
              <a:rPr lang="en-GB" sz="4000" dirty="0">
                <a:solidFill>
                  <a:srgbClr val="669900"/>
                </a:solidFill>
              </a:rPr>
              <a:t>Implementation</a:t>
            </a:r>
          </a:p>
          <a:p>
            <a:pPr algn="ctr" eaLnBrk="1" hangingPunct="1">
              <a:buSzPct val="100000"/>
            </a:pPr>
            <a:r>
              <a:rPr lang="en-GB" sz="2800" dirty="0">
                <a:solidFill>
                  <a:srgbClr val="669900"/>
                </a:solidFill>
              </a:rPr>
              <a:t>Approach</a:t>
            </a:r>
          </a:p>
          <a:p>
            <a:pPr algn="ctr" eaLnBrk="1" hangingPunct="1">
              <a:buSzPct val="100000"/>
            </a:pPr>
            <a:r>
              <a:rPr lang="en-GB" sz="4000" dirty="0">
                <a:solidFill>
                  <a:srgbClr val="669900"/>
                </a:solidFill>
              </a:rPr>
              <a:t> </a:t>
            </a:r>
            <a:endParaRPr lang="en-GB" sz="2800" dirty="0">
              <a:solidFill>
                <a:srgbClr val="669900"/>
              </a:solidFill>
            </a:endParaRPr>
          </a:p>
        </p:txBody>
      </p:sp>
    </p:spTree>
    <p:extLst>
      <p:ext uri="{BB962C8B-B14F-4D97-AF65-F5344CB8AC3E}">
        <p14:creationId xmlns:p14="http://schemas.microsoft.com/office/powerpoint/2010/main" val="1879946058"/>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00" dirty="0"/>
              <a:t>Implementation - Approach</a:t>
            </a:r>
          </a:p>
        </p:txBody>
      </p:sp>
      <p:sp>
        <p:nvSpPr>
          <p:cNvPr id="3" name="Content Placeholder 2"/>
          <p:cNvSpPr>
            <a:spLocks noGrp="1"/>
          </p:cNvSpPr>
          <p:nvPr>
            <p:ph idx="1"/>
          </p:nvPr>
        </p:nvSpPr>
        <p:spPr>
          <a:xfrm>
            <a:off x="584200" y="1423063"/>
            <a:ext cx="8915400" cy="4886257"/>
          </a:xfrm>
        </p:spPr>
        <p:txBody>
          <a:bodyPr/>
          <a:lstStyle/>
          <a:p>
            <a:pPr>
              <a:lnSpc>
                <a:spcPct val="150000"/>
              </a:lnSpc>
              <a:spcBef>
                <a:spcPts val="449"/>
              </a:spcBef>
              <a:spcAft>
                <a:spcPts val="449"/>
              </a:spcAft>
            </a:pPr>
            <a:r>
              <a:rPr lang="en-GB" altLang="en-US" sz="2100" dirty="0">
                <a:latin typeface="Arial" pitchFamily="34" charset="0"/>
              </a:rPr>
              <a:t>Set it up as a defined project with a project manager, project sponsor, governance etc.</a:t>
            </a:r>
          </a:p>
          <a:p>
            <a:pPr>
              <a:lnSpc>
                <a:spcPct val="150000"/>
              </a:lnSpc>
              <a:spcBef>
                <a:spcPts val="449"/>
              </a:spcBef>
              <a:spcAft>
                <a:spcPts val="449"/>
              </a:spcAft>
            </a:pPr>
            <a:r>
              <a:rPr lang="en-GB" altLang="en-US" sz="2100" dirty="0">
                <a:latin typeface="Arial" pitchFamily="34" charset="0"/>
              </a:rPr>
              <a:t>Define the existing resources, systems, processes and procedures that you have in place to collect and enforce development contributions.</a:t>
            </a:r>
          </a:p>
          <a:p>
            <a:pPr>
              <a:lnSpc>
                <a:spcPct val="150000"/>
              </a:lnSpc>
              <a:spcBef>
                <a:spcPts val="449"/>
              </a:spcBef>
              <a:spcAft>
                <a:spcPts val="449"/>
              </a:spcAft>
            </a:pPr>
            <a:r>
              <a:rPr lang="en-GB" altLang="en-US" sz="2100" dirty="0">
                <a:latin typeface="Arial" pitchFamily="34" charset="0"/>
              </a:rPr>
              <a:t>Define the required systems, processes and procedures that you will require to implement an efficient CIL collection and administration regime.</a:t>
            </a:r>
          </a:p>
          <a:p>
            <a:pPr>
              <a:lnSpc>
                <a:spcPct val="150000"/>
              </a:lnSpc>
              <a:spcBef>
                <a:spcPts val="449"/>
              </a:spcBef>
              <a:spcAft>
                <a:spcPts val="449"/>
              </a:spcAft>
            </a:pPr>
            <a:r>
              <a:rPr lang="en-GB" altLang="en-US" sz="2100" dirty="0">
                <a:latin typeface="Arial" pitchFamily="34" charset="0"/>
              </a:rPr>
              <a:t>Map the journey between the two.</a:t>
            </a:r>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4113598061"/>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685516"/>
          </a:xfrm>
        </p:spPr>
        <p:txBody>
          <a:bodyPr/>
          <a:lstStyle/>
          <a:p>
            <a:r>
              <a:rPr lang="en-GB" sz="3300" dirty="0"/>
              <a:t>Stages, actions and deliverables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03" y="1268760"/>
            <a:ext cx="884325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818762"/>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00" dirty="0"/>
              <a:t>Summary</a:t>
            </a:r>
          </a:p>
        </p:txBody>
      </p:sp>
      <p:sp>
        <p:nvSpPr>
          <p:cNvPr id="3" name="Content Placeholder 2"/>
          <p:cNvSpPr>
            <a:spLocks noGrp="1"/>
          </p:cNvSpPr>
          <p:nvPr>
            <p:ph idx="1"/>
          </p:nvPr>
        </p:nvSpPr>
        <p:spPr>
          <a:xfrm>
            <a:off x="584200" y="1600201"/>
            <a:ext cx="8993600" cy="4525963"/>
          </a:xfrm>
        </p:spPr>
        <p:txBody>
          <a:bodyPr/>
          <a:lstStyle/>
          <a:p>
            <a:pPr>
              <a:lnSpc>
                <a:spcPct val="150000"/>
              </a:lnSpc>
              <a:spcBef>
                <a:spcPts val="449"/>
              </a:spcBef>
              <a:spcAft>
                <a:spcPts val="449"/>
              </a:spcAft>
            </a:pPr>
            <a:r>
              <a:rPr lang="en-GB" altLang="en-US" sz="2700" dirty="0">
                <a:latin typeface="Arial" pitchFamily="34" charset="0"/>
              </a:rPr>
              <a:t>Start planning, and doing, now.</a:t>
            </a:r>
          </a:p>
          <a:p>
            <a:pPr>
              <a:lnSpc>
                <a:spcPct val="150000"/>
              </a:lnSpc>
              <a:spcBef>
                <a:spcPts val="449"/>
              </a:spcBef>
              <a:spcAft>
                <a:spcPts val="449"/>
              </a:spcAft>
            </a:pPr>
            <a:r>
              <a:rPr lang="en-GB" altLang="en-US" sz="2700" dirty="0">
                <a:latin typeface="Arial" pitchFamily="34" charset="0"/>
              </a:rPr>
              <a:t>Use the good news story from CIL to energise the implementation process.</a:t>
            </a:r>
          </a:p>
          <a:p>
            <a:pPr>
              <a:lnSpc>
                <a:spcPct val="150000"/>
              </a:lnSpc>
              <a:spcBef>
                <a:spcPts val="449"/>
              </a:spcBef>
              <a:spcAft>
                <a:spcPts val="449"/>
              </a:spcAft>
            </a:pPr>
            <a:r>
              <a:rPr lang="en-GB" altLang="en-US" sz="2700" dirty="0">
                <a:latin typeface="Arial" pitchFamily="34" charset="0"/>
              </a:rPr>
              <a:t>Make sure that the CIL income estimates you present always deduct an allowance for administration.</a:t>
            </a:r>
          </a:p>
          <a:p>
            <a:pPr marL="0" indent="0">
              <a:buNone/>
            </a:pPr>
            <a:endParaRPr lang="en-GB" dirty="0"/>
          </a:p>
        </p:txBody>
      </p:sp>
    </p:spTree>
    <p:extLst>
      <p:ext uri="{BB962C8B-B14F-4D97-AF65-F5344CB8AC3E}">
        <p14:creationId xmlns:p14="http://schemas.microsoft.com/office/powerpoint/2010/main" val="2269494071"/>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CIL around the country – less than </a:t>
            </a:r>
            <a:r>
              <a:rPr lang="en-GB" dirty="0"/>
              <a:t>4</a:t>
            </a:r>
            <a:r>
              <a:rPr lang="en-GB" dirty="0" smtClean="0"/>
              <a:t>0 weeks to go</a:t>
            </a:r>
            <a:endParaRPr lang="en-GB" dirty="0"/>
          </a:p>
        </p:txBody>
      </p:sp>
      <p:pic>
        <p:nvPicPr>
          <p:cNvPr id="6" name="Picture 5" descr="Diagram - progress to date by reg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374" y="1063023"/>
            <a:ext cx="7245049" cy="5316229"/>
          </a:xfrm>
          <a:prstGeom prst="rect">
            <a:avLst/>
          </a:prstGeom>
        </p:spPr>
      </p:pic>
      <p:sp>
        <p:nvSpPr>
          <p:cNvPr id="3" name="TextBox 2"/>
          <p:cNvSpPr txBox="1"/>
          <p:nvPr/>
        </p:nvSpPr>
        <p:spPr>
          <a:xfrm>
            <a:off x="6123130" y="3407845"/>
            <a:ext cx="724366" cy="361472"/>
          </a:xfrm>
          <a:prstGeom prst="rect">
            <a:avLst/>
          </a:prstGeom>
          <a:noFill/>
        </p:spPr>
        <p:txBody>
          <a:bodyPr wrap="square" lIns="68415" tIns="34208" rIns="68415" bIns="34208" rtlCol="0">
            <a:spAutoFit/>
          </a:bodyPr>
          <a:lstStyle/>
          <a:p>
            <a:r>
              <a:rPr lang="en-GB" sz="1900" dirty="0">
                <a:solidFill>
                  <a:schemeClr val="bg1">
                    <a:lumMod val="50000"/>
                  </a:schemeClr>
                </a:solidFill>
              </a:rPr>
              <a:t>168</a:t>
            </a:r>
          </a:p>
        </p:txBody>
      </p:sp>
    </p:spTree>
    <p:extLst>
      <p:ext uri="{BB962C8B-B14F-4D97-AF65-F5344CB8AC3E}">
        <p14:creationId xmlns:p14="http://schemas.microsoft.com/office/powerpoint/2010/main" val="1550199253"/>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endParaRPr lang="en-US" smtClean="0"/>
          </a:p>
        </p:txBody>
      </p:sp>
      <p:sp>
        <p:nvSpPr>
          <p:cNvPr id="162819" name="Rectangle 3"/>
          <p:cNvSpPr>
            <a:spLocks noGrp="1" noChangeArrowheads="1"/>
          </p:cNvSpPr>
          <p:nvPr>
            <p:ph idx="1"/>
          </p:nvPr>
        </p:nvSpPr>
        <p:spPr/>
        <p:txBody>
          <a:bodyPr/>
          <a:lstStyle/>
          <a:p>
            <a:pPr eaLnBrk="1" hangingPunct="1"/>
            <a:endParaRPr lang="en-US" smtClean="0"/>
          </a:p>
        </p:txBody>
      </p:sp>
      <p:pic>
        <p:nvPicPr>
          <p:cNvPr id="162820" name="Picture 6" descr="pas_contact_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7"/>
            <a:ext cx="9906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607108" y="2657486"/>
            <a:ext cx="8913813" cy="2304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algn="ctr" eaLnBrk="1" hangingPunct="1">
              <a:buSzPct val="100000"/>
            </a:pPr>
            <a:r>
              <a:rPr lang="en-GB" sz="4000" dirty="0">
                <a:solidFill>
                  <a:srgbClr val="669900"/>
                </a:solidFill>
              </a:rPr>
              <a:t>Questions</a:t>
            </a:r>
          </a:p>
          <a:p>
            <a:pPr algn="ctr" eaLnBrk="1" hangingPunct="1">
              <a:buSzPct val="100000"/>
            </a:pPr>
            <a:endParaRPr lang="en-GB" dirty="0" smtClean="0">
              <a:solidFill>
                <a:srgbClr val="669900"/>
              </a:solidFill>
            </a:endParaRPr>
          </a:p>
          <a:p>
            <a:pPr algn="ctr" eaLnBrk="1" hangingPunct="1">
              <a:buSzPct val="100000"/>
            </a:pPr>
            <a:r>
              <a:rPr lang="en-GB" dirty="0">
                <a:solidFill>
                  <a:srgbClr val="669900"/>
                </a:solidFill>
              </a:rPr>
              <a:t>www.CILknowledge.com</a:t>
            </a:r>
          </a:p>
          <a:p>
            <a:pPr algn="ctr" eaLnBrk="1" hangingPunct="1">
              <a:buSzPct val="100000"/>
            </a:pPr>
            <a:r>
              <a:rPr lang="en-GB" sz="4000" dirty="0">
                <a:solidFill>
                  <a:srgbClr val="669900"/>
                </a:solidFill>
              </a:rPr>
              <a:t> </a:t>
            </a:r>
            <a:endParaRPr lang="en-GB" sz="2800" dirty="0">
              <a:solidFill>
                <a:srgbClr val="669900"/>
              </a:solidFill>
            </a:endParaRPr>
          </a:p>
        </p:txBody>
      </p:sp>
      <p:pic>
        <p:nvPicPr>
          <p:cNvPr id="7" name="Picture 2" descr="D:\WORK\7. The Growth Agenda\Cilknowledge Final 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35" b="5851"/>
          <a:stretch/>
        </p:blipFill>
        <p:spPr bwMode="auto">
          <a:xfrm>
            <a:off x="551940" y="310523"/>
            <a:ext cx="2952328" cy="14146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Evgenia\Dropbox\MARKETING\LOGOS\OUR LOGOS\Growth Agenda LOGOS\LOGO WEBSITE BLU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8501" t="50000"/>
          <a:stretch/>
        </p:blipFill>
        <p:spPr bwMode="auto">
          <a:xfrm>
            <a:off x="3691777" y="747416"/>
            <a:ext cx="3490043" cy="689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001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634082"/>
          </a:xfrm>
        </p:spPr>
        <p:txBody>
          <a:bodyPr/>
          <a:lstStyle/>
          <a:p>
            <a:r>
              <a:rPr lang="en-GB" sz="3300" dirty="0"/>
              <a:t>Typical Project Risks</a:t>
            </a:r>
          </a:p>
        </p:txBody>
      </p:sp>
      <p:graphicFrame>
        <p:nvGraphicFramePr>
          <p:cNvPr id="4" name="Table 3"/>
          <p:cNvGraphicFramePr>
            <a:graphicFrameLocks noGrp="1"/>
          </p:cNvGraphicFramePr>
          <p:nvPr>
            <p:extLst>
              <p:ext uri="{D42A27DB-BD31-4B8C-83A1-F6EECF244321}">
                <p14:modId xmlns:p14="http://schemas.microsoft.com/office/powerpoint/2010/main" val="2198032228"/>
              </p:ext>
            </p:extLst>
          </p:nvPr>
        </p:nvGraphicFramePr>
        <p:xfrm>
          <a:off x="704529" y="1124744"/>
          <a:ext cx="8761830" cy="5184576"/>
        </p:xfrm>
        <a:graphic>
          <a:graphicData uri="http://schemas.openxmlformats.org/drawingml/2006/table">
            <a:tbl>
              <a:tblPr/>
              <a:tblGrid>
                <a:gridCol w="6700172"/>
                <a:gridCol w="2061658"/>
              </a:tblGrid>
              <a:tr h="779202">
                <a:tc>
                  <a:txBody>
                    <a:bodyPr/>
                    <a:lstStyle/>
                    <a:p>
                      <a:pPr marL="9525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mn-lt"/>
                          <a:ea typeface="ＭＳ Ｐゴシック" charset="0"/>
                          <a:cs typeface="Calibri"/>
                          <a:sym typeface="Helvetica Light" charset="0"/>
                        </a:rPr>
                        <a:t>Risks </a:t>
                      </a:r>
                    </a:p>
                  </a:txBody>
                  <a:tcPr marL="84396" marR="84396" marT="45717" marB="45717" anchor="ctr" horzOverflow="overflow">
                    <a:lnL w="9525" cap="flat" cmpd="sng" algn="ctr">
                      <a:solidFill>
                        <a:srgbClr val="2F2F98"/>
                      </a:solidFill>
                      <a:prstDash val="solid"/>
                      <a:round/>
                      <a:headEnd type="none" w="med" len="med"/>
                      <a:tailEnd type="none" w="med" len="med"/>
                    </a:lnL>
                    <a:lnR w="12700" cap="flat" cmpd="sng" algn="ctr">
                      <a:solidFill>
                        <a:srgbClr val="22226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mn-lt"/>
                          <a:ea typeface="ＭＳ Ｐゴシック" charset="0"/>
                          <a:cs typeface="Calibri"/>
                          <a:sym typeface="Helvetica Light" charset="0"/>
                        </a:rPr>
                        <a:t>Likelihood of becoming issue</a:t>
                      </a:r>
                    </a:p>
                  </a:txBody>
                  <a:tcPr marL="84396" marR="84396" marT="45717" marB="45717" anchor="ctr" horzOverflow="overflow">
                    <a:lnL w="12700" cap="flat" cmpd="sng" algn="ctr">
                      <a:solidFill>
                        <a:srgbClr val="22226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solidFill>
                      <a:srgbClr val="CCFF66"/>
                    </a:solidFill>
                  </a:tcPr>
                </a:tc>
              </a:tr>
              <a:tr h="640074">
                <a:tc>
                  <a:txBody>
                    <a:bodyPr/>
                    <a:lstStyle/>
                    <a:p>
                      <a:pPr marL="9525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ＭＳ Ｐゴシック" charset="0"/>
                          <a:cs typeface="Calibri"/>
                          <a:sym typeface="Helvetica Light" charset="0"/>
                        </a:rPr>
                        <a:t>Failure at examination due to insufficient evidence base</a:t>
                      </a:r>
                    </a:p>
                  </a:txBody>
                  <a:tcPr marL="84396" marR="84396" marT="45717" marB="45717" anchor="ctr" horzOverflow="overflow">
                    <a:lnL w="9525" cap="flat" cmpd="sng" algn="ctr">
                      <a:solidFill>
                        <a:srgbClr val="2F2F98"/>
                      </a:solidFill>
                      <a:prstDash val="solid"/>
                      <a:round/>
                      <a:headEnd type="none" w="med" len="med"/>
                      <a:tailEnd type="none" w="med" len="med"/>
                    </a:lnL>
                    <a:lnR w="12700" cap="flat" cmpd="sng" algn="ctr">
                      <a:solidFill>
                        <a:srgbClr val="22226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ＭＳ Ｐゴシック" charset="0"/>
                          <a:cs typeface="Calibri"/>
                          <a:sym typeface="Helvetica Light" charset="0"/>
                        </a:rPr>
                        <a:t>Unlikely</a:t>
                      </a:r>
                    </a:p>
                  </a:txBody>
                  <a:tcPr marL="84396" marR="84396" marT="45717" marB="45717" anchor="ctr" horzOverflow="overflow">
                    <a:lnL w="12700" cap="flat" cmpd="sng" algn="ctr">
                      <a:solidFill>
                        <a:srgbClr val="22226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r>
              <a:tr h="719076">
                <a:tc>
                  <a:txBody>
                    <a:bodyPr/>
                    <a:lstStyle/>
                    <a:p>
                      <a:pPr marL="9525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ＭＳ Ｐゴシック" charset="0"/>
                          <a:cs typeface="Calibri"/>
                          <a:sym typeface="Helvetica Light" charset="0"/>
                        </a:rPr>
                        <a:t>Failure at examination due to unreasonable interpretation of viability evidence</a:t>
                      </a:r>
                    </a:p>
                  </a:txBody>
                  <a:tcPr marL="84396" marR="84396" marT="45717" marB="45717" anchor="ctr" horzOverflow="overflow">
                    <a:lnL w="9525" cap="flat" cmpd="sng" algn="ctr">
                      <a:solidFill>
                        <a:srgbClr val="2F2F98"/>
                      </a:solidFill>
                      <a:prstDash val="solid"/>
                      <a:round/>
                      <a:headEnd type="none" w="med" len="med"/>
                      <a:tailEnd type="none" w="med" len="med"/>
                    </a:lnL>
                    <a:lnR w="12700" cap="flat" cmpd="sng" algn="ctr">
                      <a:solidFill>
                        <a:srgbClr val="22226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ＭＳ Ｐゴシック" charset="0"/>
                          <a:cs typeface="Calibri"/>
                          <a:sym typeface="Helvetica Light" charset="0"/>
                        </a:rPr>
                        <a:t>Unlikely</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n-lt"/>
                        <a:ea typeface="ＭＳ Ｐゴシック" charset="0"/>
                        <a:cs typeface="Calibri"/>
                        <a:sym typeface="Helvetica Light" charset="0"/>
                      </a:endParaRPr>
                    </a:p>
                  </a:txBody>
                  <a:tcPr marL="84396" marR="84396" marT="45717" marB="45717" anchor="ctr" horzOverflow="overflow">
                    <a:lnL w="12700" cap="flat" cmpd="sng" algn="ctr">
                      <a:solidFill>
                        <a:srgbClr val="22226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r>
              <a:tr h="693678">
                <a:tc>
                  <a:txBody>
                    <a:bodyPr/>
                    <a:lstStyle/>
                    <a:p>
                      <a:pPr marL="9525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ＭＳ Ｐゴシック" charset="0"/>
                          <a:cs typeface="Calibri"/>
                          <a:sym typeface="Helvetica Light" charset="0"/>
                        </a:rPr>
                        <a:t>Failure at examination due to incorrect interpretation or application of the regulations</a:t>
                      </a:r>
                    </a:p>
                  </a:txBody>
                  <a:tcPr marL="84396" marR="84396" marT="45717" marB="45717" anchor="ctr" horzOverflow="overflow">
                    <a:lnL w="9525" cap="flat" cmpd="sng" algn="ctr">
                      <a:solidFill>
                        <a:srgbClr val="2F2F98"/>
                      </a:solidFill>
                      <a:prstDash val="solid"/>
                      <a:round/>
                      <a:headEnd type="none" w="med" len="med"/>
                      <a:tailEnd type="none" w="med" len="med"/>
                    </a:lnL>
                    <a:lnR w="12700" cap="flat" cmpd="sng" algn="ctr">
                      <a:solidFill>
                        <a:srgbClr val="22226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ＭＳ Ｐゴシック" charset="0"/>
                          <a:cs typeface="Calibri"/>
                          <a:sym typeface="Helvetica Light" charset="0"/>
                        </a:rPr>
                        <a:t>Unlikely</a:t>
                      </a:r>
                    </a:p>
                  </a:txBody>
                  <a:tcPr marL="84396" marR="84396" marT="45717" marB="45717" anchor="ctr" horzOverflow="overflow">
                    <a:lnL w="12700" cap="flat" cmpd="sng" algn="ctr">
                      <a:solidFill>
                        <a:srgbClr val="22226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r>
              <a:tr h="719076">
                <a:tc>
                  <a:txBody>
                    <a:bodyPr/>
                    <a:lstStyle/>
                    <a:p>
                      <a:pPr marL="9525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ＭＳ Ｐゴシック" charset="0"/>
                          <a:cs typeface="Calibri"/>
                          <a:sym typeface="Helvetica Light" charset="0"/>
                        </a:rPr>
                        <a:t>Discouraging development through poor engagement or inappropriate rate setting</a:t>
                      </a:r>
                    </a:p>
                  </a:txBody>
                  <a:tcPr marL="84396" marR="84396" marT="45717" marB="45717" anchor="ctr" horzOverflow="overflow">
                    <a:lnL w="9525" cap="flat" cmpd="sng" algn="ctr">
                      <a:solidFill>
                        <a:srgbClr val="2F2F98"/>
                      </a:solidFill>
                      <a:prstDash val="solid"/>
                      <a:round/>
                      <a:headEnd type="none" w="med" len="med"/>
                      <a:tailEnd type="none" w="med" len="med"/>
                    </a:lnL>
                    <a:lnR w="12700" cap="flat" cmpd="sng" algn="ctr">
                      <a:solidFill>
                        <a:srgbClr val="22226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ＭＳ Ｐゴシック" charset="0"/>
                          <a:cs typeface="Calibri"/>
                          <a:sym typeface="Helvetica Light" charset="0"/>
                        </a:rPr>
                        <a:t>Likely</a:t>
                      </a:r>
                    </a:p>
                  </a:txBody>
                  <a:tcPr marL="84396" marR="84396" marT="45717" marB="45717" anchor="ctr" horzOverflow="overflow">
                    <a:lnL w="12700" cap="flat" cmpd="sng" algn="ctr">
                      <a:solidFill>
                        <a:srgbClr val="22226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r>
              <a:tr h="914394">
                <a:tc>
                  <a:txBody>
                    <a:bodyPr/>
                    <a:lstStyle/>
                    <a:p>
                      <a:pPr marL="9525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ＭＳ Ｐゴシック" charset="0"/>
                          <a:cs typeface="Calibri"/>
                          <a:sym typeface="Helvetica Light" charset="0"/>
                        </a:rPr>
                        <a:t>Disruption to project timeline due to poor/ inappropriate engagement with </a:t>
                      </a:r>
                      <a:r>
                        <a:rPr kumimoji="0" lang="en-US" sz="1600" b="0" i="0" u="none" strike="noStrike" cap="none" normalizeH="0" baseline="0" dirty="0" smtClean="0">
                          <a:ln>
                            <a:noFill/>
                          </a:ln>
                          <a:solidFill>
                            <a:schemeClr val="tx1"/>
                          </a:solidFill>
                          <a:effectLst/>
                          <a:latin typeface="+mn-lt"/>
                          <a:ea typeface="ＭＳ Ｐゴシック" charset="0"/>
                          <a:cs typeface="Calibri"/>
                          <a:sym typeface="Helvetica Light" charset="0"/>
                        </a:rPr>
                        <a:t>members/ senior managers</a:t>
                      </a:r>
                      <a:endParaRPr kumimoji="0" lang="en-US" sz="1600" b="0" i="0" u="none" strike="noStrike" cap="none" normalizeH="0" baseline="0" dirty="0">
                        <a:ln>
                          <a:noFill/>
                        </a:ln>
                        <a:solidFill>
                          <a:schemeClr val="tx1"/>
                        </a:solidFill>
                        <a:effectLst/>
                        <a:latin typeface="+mn-lt"/>
                        <a:ea typeface="ＭＳ Ｐゴシック" charset="0"/>
                        <a:cs typeface="Calibri"/>
                        <a:sym typeface="Helvetica Light" charset="0"/>
                      </a:endParaRPr>
                    </a:p>
                  </a:txBody>
                  <a:tcPr marL="84396" marR="84396" marT="45717" marB="45717" anchor="ctr" horzOverflow="overflow">
                    <a:lnL w="9525" cap="flat" cmpd="sng" algn="ctr">
                      <a:solidFill>
                        <a:srgbClr val="2F2F98"/>
                      </a:solidFill>
                      <a:prstDash val="solid"/>
                      <a:round/>
                      <a:headEnd type="none" w="med" len="med"/>
                      <a:tailEnd type="none" w="med" len="med"/>
                    </a:lnL>
                    <a:lnR w="12700" cap="flat" cmpd="sng" algn="ctr">
                      <a:solidFill>
                        <a:srgbClr val="22226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ＭＳ Ｐゴシック" charset="0"/>
                          <a:cs typeface="Calibri"/>
                          <a:sym typeface="Helvetica Light" charset="0"/>
                        </a:rPr>
                        <a:t>Highly likely</a:t>
                      </a:r>
                    </a:p>
                  </a:txBody>
                  <a:tcPr marL="84396" marR="84396" marT="45717" marB="45717" anchor="ctr" horzOverflow="overflow">
                    <a:lnL w="12700" cap="flat" cmpd="sng" algn="ctr">
                      <a:solidFill>
                        <a:srgbClr val="22226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r>
              <a:tr h="719076">
                <a:tc>
                  <a:txBody>
                    <a:bodyPr/>
                    <a:lstStyle/>
                    <a:p>
                      <a:pPr marL="9525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ＭＳ Ｐゴシック" charset="0"/>
                          <a:cs typeface="Calibri"/>
                          <a:sym typeface="Helvetica Light" charset="0"/>
                        </a:rPr>
                        <a:t>Not having the procedures, processes and systems in place for implementation and collection</a:t>
                      </a:r>
                    </a:p>
                  </a:txBody>
                  <a:tcPr marL="84396" marR="84396" marT="45717" marB="45717" anchor="ctr" horzOverflow="overflow">
                    <a:lnL w="9525" cap="flat" cmpd="sng" algn="ctr">
                      <a:solidFill>
                        <a:srgbClr val="2F2F98"/>
                      </a:solidFill>
                      <a:prstDash val="solid"/>
                      <a:round/>
                      <a:headEnd type="none" w="med" len="med"/>
                      <a:tailEnd type="none" w="med" len="med"/>
                    </a:lnL>
                    <a:lnR w="12700" cap="flat" cmpd="sng" algn="ctr">
                      <a:solidFill>
                        <a:srgbClr val="22226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ＭＳ Ｐゴシック" charset="0"/>
                          <a:cs typeface="Calibri"/>
                          <a:sym typeface="Helvetica Light" charset="0"/>
                        </a:rPr>
                        <a:t>Highly likely</a:t>
                      </a:r>
                    </a:p>
                  </a:txBody>
                  <a:tcPr marL="84396" marR="84396" marT="45717" marB="45717" anchor="ctr" horzOverflow="overflow">
                    <a:lnL w="12700" cap="flat" cmpd="sng" algn="ctr">
                      <a:solidFill>
                        <a:srgbClr val="222268"/>
                      </a:solidFill>
                      <a:prstDash val="solid"/>
                      <a:round/>
                      <a:headEnd type="none" w="med" len="med"/>
                      <a:tailEnd type="none" w="med" len="med"/>
                    </a:lnL>
                    <a:lnR w="9525" cap="flat" cmpd="sng" algn="ctr">
                      <a:solidFill>
                        <a:srgbClr val="2F2F98"/>
                      </a:solidFill>
                      <a:prstDash val="solid"/>
                      <a:round/>
                      <a:headEnd type="none" w="med" len="med"/>
                      <a:tailEnd type="none" w="med" len="med"/>
                    </a:lnR>
                    <a:lnT w="9525" cap="flat" cmpd="sng" algn="ctr">
                      <a:solidFill>
                        <a:srgbClr val="2F2F98"/>
                      </a:solidFill>
                      <a:prstDash val="solid"/>
                      <a:round/>
                      <a:headEnd type="none" w="med" len="med"/>
                      <a:tailEnd type="none" w="med" len="med"/>
                    </a:lnT>
                    <a:lnB w="9525" cap="flat" cmpd="sng" algn="ctr">
                      <a:solidFill>
                        <a:srgbClr val="2F2F98"/>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82454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382931"/>
            <a:ext cx="8915400" cy="1143000"/>
          </a:xfrm>
        </p:spPr>
        <p:txBody>
          <a:bodyPr/>
          <a:lstStyle/>
          <a:p>
            <a:r>
              <a:rPr lang="en-GB" sz="3300" dirty="0"/>
              <a:t>Five key points on successful CIL project delivery </a:t>
            </a:r>
          </a:p>
        </p:txBody>
      </p:sp>
      <p:sp>
        <p:nvSpPr>
          <p:cNvPr id="3" name="Content Placeholder 2"/>
          <p:cNvSpPr>
            <a:spLocks noGrp="1"/>
          </p:cNvSpPr>
          <p:nvPr>
            <p:ph idx="1"/>
          </p:nvPr>
        </p:nvSpPr>
        <p:spPr>
          <a:xfrm>
            <a:off x="495362" y="1937406"/>
            <a:ext cx="9216482" cy="4217611"/>
          </a:xfrm>
        </p:spPr>
        <p:txBody>
          <a:bodyPr/>
          <a:lstStyle/>
          <a:p>
            <a:pPr marL="514257" indent="-514257">
              <a:lnSpc>
                <a:spcPct val="150000"/>
              </a:lnSpc>
              <a:buFont typeface="+mj-lt"/>
              <a:buAutoNum type="arabicPeriod"/>
            </a:pPr>
            <a:r>
              <a:rPr lang="en-GB" sz="2400" dirty="0"/>
              <a:t>CIL is a good news story; sell the project to make life </a:t>
            </a:r>
            <a:r>
              <a:rPr lang="en-GB" sz="2400" dirty="0"/>
              <a:t>easier.</a:t>
            </a:r>
            <a:endParaRPr lang="en-GB" sz="2400" dirty="0"/>
          </a:p>
          <a:p>
            <a:pPr marL="514257" indent="-514257">
              <a:lnSpc>
                <a:spcPct val="150000"/>
              </a:lnSpc>
              <a:buFont typeface="+mj-lt"/>
              <a:buAutoNum type="arabicPeriod"/>
            </a:pPr>
            <a:r>
              <a:rPr lang="en-GB" sz="2400" dirty="0"/>
              <a:t>Proper </a:t>
            </a:r>
            <a:r>
              <a:rPr lang="en-GB" sz="2400" dirty="0"/>
              <a:t>planning prevents </a:t>
            </a:r>
            <a:r>
              <a:rPr lang="en-GB" sz="2400" dirty="0"/>
              <a:t>poor performance.</a:t>
            </a:r>
            <a:endParaRPr lang="en-GB" sz="2400" dirty="0"/>
          </a:p>
          <a:p>
            <a:pPr marL="514257" indent="-514257">
              <a:lnSpc>
                <a:spcPct val="150000"/>
              </a:lnSpc>
              <a:buFont typeface="+mj-lt"/>
              <a:buAutoNum type="arabicPeriod"/>
            </a:pPr>
            <a:r>
              <a:rPr lang="en-GB" sz="2400" dirty="0"/>
              <a:t>Resource it properly with the correct </a:t>
            </a:r>
            <a:r>
              <a:rPr lang="en-GB" sz="2400" dirty="0"/>
              <a:t>expertise.</a:t>
            </a:r>
            <a:endParaRPr lang="en-GB" sz="2400" dirty="0"/>
          </a:p>
          <a:p>
            <a:pPr marL="514257" indent="-514257">
              <a:lnSpc>
                <a:spcPct val="150000"/>
              </a:lnSpc>
              <a:buFont typeface="+mj-lt"/>
              <a:buAutoNum type="arabicPeriod"/>
            </a:pPr>
            <a:r>
              <a:rPr lang="en-GB" sz="2400" dirty="0"/>
              <a:t>Know the regulations and guidance; there are no </a:t>
            </a:r>
            <a:r>
              <a:rPr lang="en-GB" sz="2400" dirty="0"/>
              <a:t>shortcuts.</a:t>
            </a:r>
            <a:endParaRPr lang="en-GB" sz="2400" dirty="0"/>
          </a:p>
          <a:p>
            <a:pPr marL="514257" indent="-514257">
              <a:lnSpc>
                <a:spcPct val="150000"/>
              </a:lnSpc>
              <a:buFont typeface="+mj-lt"/>
              <a:buAutoNum type="arabicPeriod"/>
            </a:pPr>
            <a:r>
              <a:rPr lang="en-GB" sz="2400" dirty="0"/>
              <a:t>Keep it simple and </a:t>
            </a:r>
            <a:r>
              <a:rPr lang="en-GB" sz="2400" dirty="0"/>
              <a:t>contained.</a:t>
            </a:r>
            <a:endParaRPr lang="en-GB" sz="2400" dirty="0"/>
          </a:p>
        </p:txBody>
      </p:sp>
    </p:spTree>
    <p:extLst>
      <p:ext uri="{BB962C8B-B14F-4D97-AF65-F5344CB8AC3E}">
        <p14:creationId xmlns:p14="http://schemas.microsoft.com/office/powerpoint/2010/main" val="779303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348880"/>
            <a:ext cx="9906000" cy="1584176"/>
          </a:xfrm>
          <a:prstGeom prst="rect">
            <a:avLst/>
          </a:prstGeom>
          <a:solidFill>
            <a:srgbClr val="C5F260"/>
          </a:solidFill>
          <a:ln>
            <a:noFill/>
          </a:ln>
          <a:effectLst/>
          <a:extLst/>
        </p:spPr>
        <p:txBody>
          <a:bodyPr vert="horz" wrap="square" lIns="91423" tIns="45712" rIns="91423" bIns="45712" numCol="1" rtlCol="0" anchor="ctr" anchorCtr="0" compatLnSpc="1">
            <a:prstTxWarp prst="textNoShape">
              <a:avLst/>
            </a:prstTxWarp>
          </a:bodyPr>
          <a:lstStyle/>
          <a:p>
            <a:pPr defTabSz="914235"/>
            <a:endParaRPr lang="en-GB"/>
          </a:p>
        </p:txBody>
      </p:sp>
      <p:sp>
        <p:nvSpPr>
          <p:cNvPr id="5" name="Text Box 2"/>
          <p:cNvSpPr txBox="1">
            <a:spLocks noChangeArrowheads="1"/>
          </p:cNvSpPr>
          <p:nvPr/>
        </p:nvSpPr>
        <p:spPr bwMode="auto">
          <a:xfrm>
            <a:off x="1" y="2569468"/>
            <a:ext cx="9905999"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algn="ctr" eaLnBrk="1" hangingPunct="1">
              <a:buSzPct val="100000"/>
            </a:pPr>
            <a:r>
              <a:rPr lang="en-GB" sz="4000" dirty="0">
                <a:solidFill>
                  <a:srgbClr val="669900"/>
                </a:solidFill>
              </a:rPr>
              <a:t>Infrastructure Planning</a:t>
            </a:r>
          </a:p>
        </p:txBody>
      </p:sp>
    </p:spTree>
    <p:extLst>
      <p:ext uri="{BB962C8B-B14F-4D97-AF65-F5344CB8AC3E}">
        <p14:creationId xmlns:p14="http://schemas.microsoft.com/office/powerpoint/2010/main" val="51010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382931"/>
            <a:ext cx="8915400" cy="1143000"/>
          </a:xfrm>
        </p:spPr>
        <p:txBody>
          <a:bodyPr/>
          <a:lstStyle/>
          <a:p>
            <a:r>
              <a:rPr lang="en-GB" sz="3300" dirty="0"/>
              <a:t>What have we learnt so far?</a:t>
            </a:r>
            <a:endParaRPr lang="en-GB" sz="3300" dirty="0"/>
          </a:p>
        </p:txBody>
      </p:sp>
      <p:sp>
        <p:nvSpPr>
          <p:cNvPr id="3" name="Content Placeholder 2"/>
          <p:cNvSpPr>
            <a:spLocks noGrp="1"/>
          </p:cNvSpPr>
          <p:nvPr>
            <p:ph idx="1"/>
          </p:nvPr>
        </p:nvSpPr>
        <p:spPr>
          <a:xfrm>
            <a:off x="495362" y="1937406"/>
            <a:ext cx="9216482" cy="4217611"/>
          </a:xfrm>
        </p:spPr>
        <p:txBody>
          <a:bodyPr/>
          <a:lstStyle/>
          <a:p>
            <a:pPr marL="384837" indent="-384837">
              <a:lnSpc>
                <a:spcPct val="150000"/>
              </a:lnSpc>
              <a:buFont typeface="+mj-lt"/>
              <a:buAutoNum type="arabicPeriod"/>
            </a:pPr>
            <a:r>
              <a:rPr lang="en-GB" sz="2400" dirty="0"/>
              <a:t>Still relatively minor component of examinations</a:t>
            </a:r>
          </a:p>
          <a:p>
            <a:pPr marL="384837" indent="-384837">
              <a:lnSpc>
                <a:spcPct val="150000"/>
              </a:lnSpc>
              <a:buFont typeface="+mj-lt"/>
              <a:buAutoNum type="arabicPeriod"/>
            </a:pPr>
            <a:r>
              <a:rPr lang="en-GB" sz="2400" dirty="0"/>
              <a:t>All councils have an infrastructure funding gap</a:t>
            </a:r>
          </a:p>
          <a:p>
            <a:pPr marL="384837" indent="-384837">
              <a:lnSpc>
                <a:spcPct val="150000"/>
              </a:lnSpc>
              <a:buFont typeface="+mj-lt"/>
              <a:buAutoNum type="arabicPeriod"/>
            </a:pPr>
            <a:r>
              <a:rPr lang="en-GB" sz="2400" dirty="0"/>
              <a:t>Greater emphasis on CIL </a:t>
            </a:r>
            <a:r>
              <a:rPr lang="en-GB" sz="2400" dirty="0" err="1"/>
              <a:t>vs</a:t>
            </a:r>
            <a:r>
              <a:rPr lang="en-GB" sz="2400" dirty="0"/>
              <a:t> S106 and ‘double dipping’</a:t>
            </a:r>
          </a:p>
          <a:p>
            <a:pPr marL="514257" indent="-514257">
              <a:lnSpc>
                <a:spcPct val="150000"/>
              </a:lnSpc>
              <a:buFont typeface="+mj-lt"/>
              <a:buAutoNum type="arabicPeriod"/>
            </a:pPr>
            <a:endParaRPr lang="en-GB" sz="2400" dirty="0"/>
          </a:p>
        </p:txBody>
      </p:sp>
    </p:spTree>
    <p:extLst>
      <p:ext uri="{BB962C8B-B14F-4D97-AF65-F5344CB8AC3E}">
        <p14:creationId xmlns:p14="http://schemas.microsoft.com/office/powerpoint/2010/main" val="4097616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922114"/>
          </a:xfrm>
        </p:spPr>
        <p:txBody>
          <a:bodyPr/>
          <a:lstStyle/>
          <a:p>
            <a:r>
              <a:rPr lang="en-GB" sz="3300" dirty="0"/>
              <a:t>Infrastructure Funding Gap</a:t>
            </a:r>
          </a:p>
        </p:txBody>
      </p:sp>
      <p:sp>
        <p:nvSpPr>
          <p:cNvPr id="3" name="Content Placeholder 2"/>
          <p:cNvSpPr>
            <a:spLocks noGrp="1"/>
          </p:cNvSpPr>
          <p:nvPr>
            <p:ph idx="1"/>
          </p:nvPr>
        </p:nvSpPr>
        <p:spPr>
          <a:xfrm>
            <a:off x="584200" y="1536217"/>
            <a:ext cx="4368800" cy="3024337"/>
          </a:xfrm>
        </p:spPr>
        <p:txBody>
          <a:bodyPr/>
          <a:lstStyle/>
          <a:p>
            <a:pPr>
              <a:lnSpc>
                <a:spcPct val="150000"/>
              </a:lnSpc>
            </a:pPr>
            <a:r>
              <a:rPr lang="en-GB" sz="2100" dirty="0"/>
              <a:t>t</a:t>
            </a:r>
            <a:r>
              <a:rPr lang="en-GB" sz="2100" dirty="0"/>
              <a:t>otal </a:t>
            </a:r>
            <a:r>
              <a:rPr lang="en-GB" sz="2100" dirty="0"/>
              <a:t>cost of infrastructure</a:t>
            </a:r>
          </a:p>
          <a:p>
            <a:pPr>
              <a:lnSpc>
                <a:spcPct val="150000"/>
              </a:lnSpc>
            </a:pPr>
            <a:r>
              <a:rPr lang="en-GB" sz="2100" dirty="0"/>
              <a:t>f</a:t>
            </a:r>
            <a:r>
              <a:rPr lang="en-GB" sz="2100" dirty="0"/>
              <a:t>unding </a:t>
            </a:r>
            <a:r>
              <a:rPr lang="en-GB" sz="2100" dirty="0"/>
              <a:t>from other sources</a:t>
            </a:r>
          </a:p>
          <a:p>
            <a:pPr>
              <a:lnSpc>
                <a:spcPct val="150000"/>
              </a:lnSpc>
            </a:pPr>
            <a:r>
              <a:rPr lang="en-GB" sz="2100" dirty="0"/>
              <a:t>a</a:t>
            </a:r>
            <a:r>
              <a:rPr lang="en-GB" sz="2100" dirty="0"/>
              <a:t>ggregate </a:t>
            </a:r>
            <a:r>
              <a:rPr lang="en-GB" sz="2100" dirty="0"/>
              <a:t>funding gap</a:t>
            </a:r>
          </a:p>
          <a:p>
            <a:pPr>
              <a:lnSpc>
                <a:spcPct val="150000"/>
              </a:lnSpc>
            </a:pPr>
            <a:r>
              <a:rPr lang="en-GB" sz="2100" dirty="0"/>
              <a:t>p</a:t>
            </a:r>
            <a:r>
              <a:rPr lang="en-GB" sz="2100" dirty="0"/>
              <a:t>rojected </a:t>
            </a:r>
            <a:r>
              <a:rPr lang="en-GB" sz="2100" dirty="0"/>
              <a:t>CIL Income</a:t>
            </a:r>
          </a:p>
          <a:p>
            <a:pPr>
              <a:lnSpc>
                <a:spcPct val="150000"/>
              </a:lnSpc>
            </a:pPr>
            <a:r>
              <a:rPr lang="en-GB" sz="2100" dirty="0"/>
              <a:t>r</a:t>
            </a:r>
            <a:r>
              <a:rPr lang="en-GB" sz="2100" dirty="0"/>
              <a:t>esidual </a:t>
            </a:r>
            <a:r>
              <a:rPr lang="en-GB" sz="2100" dirty="0"/>
              <a:t>funding gap</a:t>
            </a:r>
          </a:p>
          <a:p>
            <a:endParaRPr lang="en-GB" dirty="0"/>
          </a:p>
        </p:txBody>
      </p:sp>
      <p:cxnSp>
        <p:nvCxnSpPr>
          <p:cNvPr id="4" name="Straight Arrow Connector 3"/>
          <p:cNvCxnSpPr>
            <a:endCxn id="9" idx="0"/>
          </p:cNvCxnSpPr>
          <p:nvPr/>
        </p:nvCxnSpPr>
        <p:spPr>
          <a:xfrm flipH="1">
            <a:off x="6803455" y="1671638"/>
            <a:ext cx="20638" cy="2468562"/>
          </a:xfrm>
          <a:prstGeom prst="straightConnector1">
            <a:avLst/>
          </a:prstGeom>
          <a:ln w="254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269699" y="3634737"/>
            <a:ext cx="1308100" cy="784814"/>
          </a:xfrm>
          <a:prstGeom prst="rect">
            <a:avLst/>
          </a:prstGeom>
          <a:noFill/>
        </p:spPr>
        <p:txBody>
          <a:bodyPr lIns="91423" tIns="45712" rIns="91423" bIns="45712">
            <a:spAutoFit/>
          </a:bodyPr>
          <a:lstStyle/>
          <a:p>
            <a:pPr algn="ctr" fontAlgn="auto">
              <a:spcBef>
                <a:spcPts val="0"/>
              </a:spcBef>
              <a:spcAft>
                <a:spcPts val="0"/>
              </a:spcAft>
              <a:defRPr/>
            </a:pPr>
            <a:r>
              <a:rPr lang="en-GB" sz="1500" dirty="0">
                <a:solidFill>
                  <a:schemeClr val="tx2">
                    <a:lumMod val="75000"/>
                  </a:schemeClr>
                </a:solidFill>
                <a:latin typeface="+mn-lt"/>
              </a:rPr>
              <a:t>Projected CIL Income/ CIL Target</a:t>
            </a:r>
          </a:p>
        </p:txBody>
      </p:sp>
      <p:cxnSp>
        <p:nvCxnSpPr>
          <p:cNvPr id="6" name="Straight Connector 5"/>
          <p:cNvCxnSpPr>
            <a:cxnSpLocks noChangeShapeType="1"/>
          </p:cNvCxnSpPr>
          <p:nvPr/>
        </p:nvCxnSpPr>
        <p:spPr bwMode="auto">
          <a:xfrm>
            <a:off x="4892104" y="1671638"/>
            <a:ext cx="0" cy="3725862"/>
          </a:xfrm>
          <a:prstGeom prst="line">
            <a:avLst/>
          </a:prstGeom>
          <a:noFill/>
          <a:ln w="25400">
            <a:solidFill>
              <a:srgbClr val="92D05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5044504" y="1671638"/>
            <a:ext cx="673100" cy="3725862"/>
          </a:xfrm>
          <a:prstGeom prst="rect">
            <a:avLst/>
          </a:prstGeom>
          <a:solidFill>
            <a:srgbClr val="92D050"/>
          </a:solidFill>
          <a:ln>
            <a:solidFill>
              <a:srgbClr val="669900"/>
            </a:solidFill>
          </a:ln>
          <a:effectLst>
            <a:outerShdw blurRad="40000" dist="23000" dir="5400000" rotWithShape="0">
              <a:srgbClr val="808080">
                <a:alpha val="34999"/>
              </a:srgbClr>
            </a:outerShdw>
          </a:effectLst>
        </p:spPr>
        <p:txBody>
          <a:bodyPr lIns="91423" tIns="45712" rIns="91423" bIns="45712" anchor="ctr"/>
          <a:lstStyle/>
          <a:p>
            <a:pPr algn="ctr">
              <a:defRPr/>
            </a:pPr>
            <a:endParaRPr lang="en-US" sz="4000" dirty="0">
              <a:solidFill>
                <a:schemeClr val="lt1"/>
              </a:solidFill>
              <a:latin typeface="+mn-lt"/>
            </a:endParaRPr>
          </a:p>
        </p:txBody>
      </p:sp>
      <p:sp>
        <p:nvSpPr>
          <p:cNvPr id="9" name="Rectangle 8"/>
          <p:cNvSpPr/>
          <p:nvPr/>
        </p:nvSpPr>
        <p:spPr>
          <a:xfrm>
            <a:off x="6466904" y="4140200"/>
            <a:ext cx="673100" cy="1257300"/>
          </a:xfrm>
          <a:prstGeom prst="rect">
            <a:avLst/>
          </a:prstGeom>
          <a:solidFill>
            <a:srgbClr val="CCFF66"/>
          </a:solidFill>
          <a:ln>
            <a:solidFill>
              <a:srgbClr val="669900"/>
            </a:solidFill>
          </a:ln>
        </p:spPr>
        <p:style>
          <a:lnRef idx="1">
            <a:schemeClr val="accent1"/>
          </a:lnRef>
          <a:fillRef idx="3">
            <a:schemeClr val="accent1"/>
          </a:fillRef>
          <a:effectRef idx="2">
            <a:schemeClr val="accent1"/>
          </a:effectRef>
          <a:fontRef idx="minor">
            <a:schemeClr val="lt1"/>
          </a:fontRef>
        </p:style>
        <p:txBody>
          <a:bodyPr vert="vert270" lIns="0" tIns="45712" rIns="0" bIns="45712" anchor="ctr"/>
          <a:lstStyle/>
          <a:p>
            <a:pPr algn="ctr">
              <a:defRPr/>
            </a:pPr>
            <a:r>
              <a:rPr lang="en-US" sz="1500" dirty="0">
                <a:solidFill>
                  <a:schemeClr val="tx1"/>
                </a:solidFill>
              </a:rPr>
              <a:t>Other </a:t>
            </a:r>
          </a:p>
          <a:p>
            <a:pPr algn="ctr">
              <a:defRPr/>
            </a:pPr>
            <a:r>
              <a:rPr lang="en-US" sz="1500" dirty="0">
                <a:solidFill>
                  <a:schemeClr val="tx1"/>
                </a:solidFill>
              </a:rPr>
              <a:t>sources</a:t>
            </a:r>
          </a:p>
        </p:txBody>
      </p:sp>
      <p:sp>
        <p:nvSpPr>
          <p:cNvPr id="10" name="TextBox 9"/>
          <p:cNvSpPr txBox="1"/>
          <p:nvPr/>
        </p:nvSpPr>
        <p:spPr>
          <a:xfrm>
            <a:off x="4507237" y="5528846"/>
            <a:ext cx="1705667" cy="553982"/>
          </a:xfrm>
          <a:prstGeom prst="rect">
            <a:avLst/>
          </a:prstGeom>
          <a:noFill/>
        </p:spPr>
        <p:txBody>
          <a:bodyPr wrap="square" lIns="91423" tIns="45712" rIns="91423" bIns="45712">
            <a:spAutoFit/>
          </a:bodyPr>
          <a:lstStyle/>
          <a:p>
            <a:pPr algn="ctr" fontAlgn="auto">
              <a:spcBef>
                <a:spcPts val="0"/>
              </a:spcBef>
              <a:spcAft>
                <a:spcPts val="0"/>
              </a:spcAft>
              <a:defRPr/>
            </a:pPr>
            <a:r>
              <a:rPr lang="en-GB" sz="1500" dirty="0">
                <a:solidFill>
                  <a:schemeClr val="tx2">
                    <a:lumMod val="75000"/>
                  </a:schemeClr>
                </a:solidFill>
                <a:latin typeface="+mn-lt"/>
              </a:rPr>
              <a:t>Total Cost of Infrastructure</a:t>
            </a:r>
          </a:p>
        </p:txBody>
      </p:sp>
      <p:sp>
        <p:nvSpPr>
          <p:cNvPr id="11" name="TextBox 10"/>
          <p:cNvSpPr txBox="1"/>
          <p:nvPr/>
        </p:nvSpPr>
        <p:spPr>
          <a:xfrm>
            <a:off x="6212904" y="5528845"/>
            <a:ext cx="1219200" cy="323149"/>
          </a:xfrm>
          <a:prstGeom prst="rect">
            <a:avLst/>
          </a:prstGeom>
          <a:noFill/>
        </p:spPr>
        <p:txBody>
          <a:bodyPr lIns="91423" tIns="45712" rIns="91423" bIns="45712">
            <a:spAutoFit/>
          </a:bodyPr>
          <a:lstStyle/>
          <a:p>
            <a:pPr algn="ctr" fontAlgn="auto">
              <a:spcBef>
                <a:spcPts val="0"/>
              </a:spcBef>
              <a:spcAft>
                <a:spcPts val="0"/>
              </a:spcAft>
              <a:defRPr/>
            </a:pPr>
            <a:r>
              <a:rPr lang="en-GB" sz="1500" dirty="0">
                <a:solidFill>
                  <a:schemeClr val="tx2">
                    <a:lumMod val="75000"/>
                  </a:schemeClr>
                </a:solidFill>
                <a:latin typeface="+mn-lt"/>
              </a:rPr>
              <a:t>Funding</a:t>
            </a:r>
          </a:p>
        </p:txBody>
      </p:sp>
      <p:cxnSp>
        <p:nvCxnSpPr>
          <p:cNvPr id="12" name="Straight Connector 11"/>
          <p:cNvCxnSpPr>
            <a:cxnSpLocks noChangeShapeType="1"/>
          </p:cNvCxnSpPr>
          <p:nvPr/>
        </p:nvCxnSpPr>
        <p:spPr bwMode="auto">
          <a:xfrm flipH="1">
            <a:off x="4892104" y="1671638"/>
            <a:ext cx="3289300" cy="0"/>
          </a:xfrm>
          <a:prstGeom prst="line">
            <a:avLst/>
          </a:prstGeom>
          <a:noFill/>
          <a:ln w="25400">
            <a:solidFill>
              <a:srgbClr val="92D050"/>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 name="Rectangle 12"/>
          <p:cNvSpPr>
            <a:spLocks noChangeArrowheads="1"/>
          </p:cNvSpPr>
          <p:nvPr/>
        </p:nvSpPr>
        <p:spPr bwMode="auto">
          <a:xfrm>
            <a:off x="7508304" y="4140200"/>
            <a:ext cx="673100" cy="1257300"/>
          </a:xfrm>
          <a:prstGeom prst="rect">
            <a:avLst/>
          </a:prstGeom>
          <a:solidFill>
            <a:srgbClr val="669900">
              <a:alpha val="59999"/>
            </a:srgbClr>
          </a:solidFill>
          <a:ln>
            <a:solidFill>
              <a:srgbClr val="669900"/>
            </a:solidFill>
          </a:ln>
          <a:effectLst>
            <a:outerShdw blurRad="40000" dist="23000" dir="5400000" rotWithShape="0">
              <a:srgbClr val="808080">
                <a:alpha val="34999"/>
              </a:srgbClr>
            </a:outerShdw>
          </a:effectLst>
        </p:spPr>
        <p:txBody>
          <a:bodyPr lIns="0" tIns="45712" rIns="0" bIns="45712" anchor="ctr"/>
          <a:lstStyle/>
          <a:p>
            <a:pPr algn="ctr">
              <a:defRPr/>
            </a:pPr>
            <a:endParaRPr lang="en-US" sz="1400" dirty="0">
              <a:solidFill>
                <a:schemeClr val="lt1"/>
              </a:solidFill>
              <a:latin typeface="+mn-lt"/>
            </a:endParaRPr>
          </a:p>
        </p:txBody>
      </p:sp>
      <p:cxnSp>
        <p:nvCxnSpPr>
          <p:cNvPr id="14" name="Straight Arrow Connector 13"/>
          <p:cNvCxnSpPr/>
          <p:nvPr/>
        </p:nvCxnSpPr>
        <p:spPr>
          <a:xfrm>
            <a:off x="7846442" y="1671638"/>
            <a:ext cx="0" cy="2074862"/>
          </a:xfrm>
          <a:prstGeom prst="straightConnector1">
            <a:avLst/>
          </a:prstGeom>
          <a:ln w="254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a:spLocks noChangeArrowheads="1"/>
          </p:cNvSpPr>
          <p:nvPr/>
        </p:nvSpPr>
        <p:spPr bwMode="auto">
          <a:xfrm>
            <a:off x="7509892" y="3746500"/>
            <a:ext cx="673100" cy="381000"/>
          </a:xfrm>
          <a:prstGeom prst="rect">
            <a:avLst/>
          </a:prstGeom>
          <a:solidFill>
            <a:srgbClr val="CCFF66"/>
          </a:solidFill>
          <a:ln>
            <a:noFill/>
          </a:ln>
          <a:effectLst>
            <a:outerShdw blurRad="40000" dist="23000" dir="5400000" rotWithShape="0">
              <a:srgbClr val="808080">
                <a:alpha val="34999"/>
              </a:srgbClr>
            </a:outerShdw>
          </a:effectLst>
        </p:spPr>
        <p:txBody>
          <a:bodyPr lIns="91423" tIns="45712" rIns="91423" bIns="45712" anchor="ctr"/>
          <a:lstStyle/>
          <a:p>
            <a:pPr algn="ctr">
              <a:defRPr/>
            </a:pPr>
            <a:endParaRPr lang="en-US" sz="4000" dirty="0">
              <a:solidFill>
                <a:schemeClr val="lt1"/>
              </a:solidFill>
              <a:latin typeface="+mn-lt"/>
            </a:endParaRPr>
          </a:p>
        </p:txBody>
      </p:sp>
      <p:sp>
        <p:nvSpPr>
          <p:cNvPr id="16" name="TextBox 15"/>
          <p:cNvSpPr txBox="1"/>
          <p:nvPr/>
        </p:nvSpPr>
        <p:spPr>
          <a:xfrm>
            <a:off x="7739024" y="2514601"/>
            <a:ext cx="1308100" cy="784814"/>
          </a:xfrm>
          <a:prstGeom prst="rect">
            <a:avLst/>
          </a:prstGeom>
          <a:noFill/>
        </p:spPr>
        <p:txBody>
          <a:bodyPr lIns="91423" tIns="45712" rIns="91423" bIns="45712">
            <a:spAutoFit/>
          </a:bodyPr>
          <a:lstStyle/>
          <a:p>
            <a:pPr algn="ctr" fontAlgn="auto">
              <a:spcBef>
                <a:spcPts val="0"/>
              </a:spcBef>
              <a:spcAft>
                <a:spcPts val="0"/>
              </a:spcAft>
              <a:defRPr/>
            </a:pPr>
            <a:r>
              <a:rPr lang="en-GB" sz="1500" dirty="0">
                <a:solidFill>
                  <a:schemeClr val="tx2">
                    <a:lumMod val="75000"/>
                  </a:schemeClr>
                </a:solidFill>
                <a:latin typeface="+mn-lt"/>
              </a:rPr>
              <a:t>Residual Funding Gap</a:t>
            </a:r>
          </a:p>
        </p:txBody>
      </p:sp>
      <p:sp>
        <p:nvSpPr>
          <p:cNvPr id="17" name="TextBox 16"/>
          <p:cNvSpPr txBox="1"/>
          <p:nvPr/>
        </p:nvSpPr>
        <p:spPr>
          <a:xfrm>
            <a:off x="5726879" y="2532092"/>
            <a:ext cx="1176338" cy="784814"/>
          </a:xfrm>
          <a:prstGeom prst="rect">
            <a:avLst/>
          </a:prstGeom>
          <a:noFill/>
        </p:spPr>
        <p:txBody>
          <a:bodyPr wrap="square" lIns="91423" tIns="45712" rIns="91423" bIns="45712">
            <a:spAutoFit/>
          </a:bodyPr>
          <a:lstStyle/>
          <a:p>
            <a:pPr algn="ctr" fontAlgn="auto">
              <a:spcBef>
                <a:spcPts val="0"/>
              </a:spcBef>
              <a:spcAft>
                <a:spcPts val="0"/>
              </a:spcAft>
              <a:defRPr/>
            </a:pPr>
            <a:r>
              <a:rPr lang="en-GB" sz="1500" dirty="0">
                <a:solidFill>
                  <a:schemeClr val="tx2">
                    <a:lumMod val="75000"/>
                  </a:schemeClr>
                </a:solidFill>
                <a:latin typeface="+mn-lt"/>
              </a:rPr>
              <a:t>Aggregate</a:t>
            </a:r>
          </a:p>
          <a:p>
            <a:pPr algn="ctr" fontAlgn="auto">
              <a:spcBef>
                <a:spcPts val="0"/>
              </a:spcBef>
              <a:spcAft>
                <a:spcPts val="0"/>
              </a:spcAft>
              <a:defRPr/>
            </a:pPr>
            <a:r>
              <a:rPr lang="en-GB" sz="1500" dirty="0">
                <a:solidFill>
                  <a:schemeClr val="tx2">
                    <a:lumMod val="75000"/>
                  </a:schemeClr>
                </a:solidFill>
                <a:latin typeface="+mn-lt"/>
              </a:rPr>
              <a:t>Funding Gap</a:t>
            </a:r>
          </a:p>
        </p:txBody>
      </p:sp>
      <p:sp>
        <p:nvSpPr>
          <p:cNvPr id="18" name="TextBox 17"/>
          <p:cNvSpPr txBox="1"/>
          <p:nvPr/>
        </p:nvSpPr>
        <p:spPr>
          <a:xfrm>
            <a:off x="7257479" y="5528845"/>
            <a:ext cx="1219200" cy="323149"/>
          </a:xfrm>
          <a:prstGeom prst="rect">
            <a:avLst/>
          </a:prstGeom>
          <a:noFill/>
        </p:spPr>
        <p:txBody>
          <a:bodyPr lIns="91423" tIns="45712" rIns="91423" bIns="45712">
            <a:spAutoFit/>
          </a:bodyPr>
          <a:lstStyle/>
          <a:p>
            <a:pPr algn="ctr" fontAlgn="auto">
              <a:spcBef>
                <a:spcPts val="0"/>
              </a:spcBef>
              <a:spcAft>
                <a:spcPts val="0"/>
              </a:spcAft>
              <a:defRPr/>
            </a:pPr>
            <a:r>
              <a:rPr lang="en-GB" sz="1500" dirty="0">
                <a:solidFill>
                  <a:schemeClr val="tx2">
                    <a:lumMod val="75000"/>
                  </a:schemeClr>
                </a:solidFill>
                <a:latin typeface="+mn-lt"/>
              </a:rPr>
              <a:t>Funding</a:t>
            </a:r>
          </a:p>
        </p:txBody>
      </p:sp>
      <p:cxnSp>
        <p:nvCxnSpPr>
          <p:cNvPr id="7" name="Straight Connector 6"/>
          <p:cNvCxnSpPr>
            <a:cxnSpLocks noChangeShapeType="1"/>
          </p:cNvCxnSpPr>
          <p:nvPr/>
        </p:nvCxnSpPr>
        <p:spPr bwMode="auto">
          <a:xfrm flipH="1">
            <a:off x="4892104" y="5397500"/>
            <a:ext cx="4305300" cy="0"/>
          </a:xfrm>
          <a:prstGeom prst="line">
            <a:avLst/>
          </a:prstGeom>
          <a:noFill/>
          <a:ln w="25400">
            <a:solidFill>
              <a:srgbClr val="92D05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33545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922114"/>
          </a:xfrm>
        </p:spPr>
        <p:txBody>
          <a:bodyPr/>
          <a:lstStyle/>
          <a:p>
            <a:r>
              <a:rPr lang="en-GB" sz="3300" dirty="0"/>
              <a:t>Golden thread</a:t>
            </a:r>
            <a:endParaRPr lang="en-GB" sz="3300" dirty="0"/>
          </a:p>
        </p:txBody>
      </p:sp>
      <p:sp>
        <p:nvSpPr>
          <p:cNvPr id="3" name="Content Placeholder 2"/>
          <p:cNvSpPr>
            <a:spLocks noGrp="1"/>
          </p:cNvSpPr>
          <p:nvPr>
            <p:ph idx="1"/>
          </p:nvPr>
        </p:nvSpPr>
        <p:spPr>
          <a:xfrm>
            <a:off x="584200" y="1536217"/>
            <a:ext cx="4368800" cy="3538680"/>
          </a:xfrm>
        </p:spPr>
        <p:txBody>
          <a:bodyPr/>
          <a:lstStyle/>
          <a:p>
            <a:pPr>
              <a:lnSpc>
                <a:spcPct val="150000"/>
              </a:lnSpc>
            </a:pPr>
            <a:r>
              <a:rPr lang="en-GB" sz="2100" dirty="0"/>
              <a:t>Drawn from infrastructure evidence that underpins the plan</a:t>
            </a:r>
            <a:endParaRPr lang="en-GB" sz="2100" dirty="0"/>
          </a:p>
          <a:p>
            <a:pPr>
              <a:lnSpc>
                <a:spcPct val="150000"/>
              </a:lnSpc>
            </a:pPr>
            <a:r>
              <a:rPr lang="en-GB" sz="2100" dirty="0"/>
              <a:t>Total cost of infrastructure for projects that are potential candidates for CIL funding</a:t>
            </a:r>
            <a:endParaRPr lang="en-GB" sz="2100" dirty="0"/>
          </a:p>
          <a:p>
            <a:pPr>
              <a:lnSpc>
                <a:spcPct val="150000"/>
              </a:lnSpc>
            </a:pPr>
            <a:r>
              <a:rPr lang="en-GB" sz="2100" dirty="0"/>
              <a:t>Regulation 123 list</a:t>
            </a:r>
          </a:p>
          <a:p>
            <a:pPr>
              <a:lnSpc>
                <a:spcPct val="150000"/>
              </a:lnSpc>
            </a:pPr>
            <a:r>
              <a:rPr lang="en-GB" sz="2100" dirty="0"/>
              <a:t>Need to understand approach to S106 and S278 </a:t>
            </a:r>
            <a:endParaRPr lang="en-GB" sz="2100" dirty="0"/>
          </a:p>
        </p:txBody>
      </p:sp>
      <p:graphicFrame>
        <p:nvGraphicFramePr>
          <p:cNvPr id="19" name="Diagram 18"/>
          <p:cNvGraphicFramePr/>
          <p:nvPr>
            <p:extLst>
              <p:ext uri="{D42A27DB-BD31-4B8C-83A1-F6EECF244321}">
                <p14:modId xmlns:p14="http://schemas.microsoft.com/office/powerpoint/2010/main" val="4224154822"/>
              </p:ext>
            </p:extLst>
          </p:nvPr>
        </p:nvGraphicFramePr>
        <p:xfrm>
          <a:off x="5008721" y="1217326"/>
          <a:ext cx="3756851" cy="4114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1" name="Straight Connector 20"/>
          <p:cNvCxnSpPr/>
          <p:nvPr/>
        </p:nvCxnSpPr>
        <p:spPr>
          <a:xfrm>
            <a:off x="6736055" y="3840474"/>
            <a:ext cx="333532" cy="0"/>
          </a:xfrm>
          <a:prstGeom prst="line">
            <a:avLst/>
          </a:prstGeom>
          <a:ln>
            <a:solidFill>
              <a:srgbClr val="FF8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4510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778098"/>
          </a:xfrm>
        </p:spPr>
        <p:txBody>
          <a:bodyPr/>
          <a:lstStyle/>
          <a:p>
            <a:r>
              <a:rPr lang="en-GB" sz="3300" dirty="0"/>
              <a:t>Waltham Forest Case </a:t>
            </a:r>
            <a:r>
              <a:rPr lang="en-GB" sz="3300" dirty="0"/>
              <a:t>Study 2 (1) </a:t>
            </a:r>
          </a:p>
        </p:txBody>
      </p:sp>
      <p:sp>
        <p:nvSpPr>
          <p:cNvPr id="3" name="Content Placeholder 2"/>
          <p:cNvSpPr>
            <a:spLocks noGrp="1"/>
          </p:cNvSpPr>
          <p:nvPr>
            <p:ph idx="1"/>
          </p:nvPr>
        </p:nvSpPr>
        <p:spPr>
          <a:xfrm>
            <a:off x="584200" y="1423063"/>
            <a:ext cx="8915400" cy="4937691"/>
          </a:xfrm>
        </p:spPr>
        <p:txBody>
          <a:bodyPr/>
          <a:lstStyle/>
          <a:p>
            <a:pPr marL="0" indent="0">
              <a:spcBef>
                <a:spcPts val="449"/>
              </a:spcBef>
              <a:spcAft>
                <a:spcPts val="1347"/>
              </a:spcAft>
              <a:buNone/>
            </a:pPr>
            <a:r>
              <a:rPr lang="en-GB" sz="2400" b="1" dirty="0"/>
              <a:t>Context</a:t>
            </a:r>
          </a:p>
          <a:p>
            <a:pPr>
              <a:spcBef>
                <a:spcPts val="449"/>
              </a:spcBef>
              <a:spcAft>
                <a:spcPts val="449"/>
              </a:spcAft>
            </a:pPr>
            <a:r>
              <a:rPr lang="en-GB" sz="2400" dirty="0"/>
              <a:t>Adopted Core Strategy in 2012</a:t>
            </a:r>
            <a:endParaRPr lang="en-GB" sz="2400" dirty="0"/>
          </a:p>
          <a:p>
            <a:pPr>
              <a:spcBef>
                <a:spcPts val="449"/>
              </a:spcBef>
              <a:spcAft>
                <a:spcPts val="449"/>
              </a:spcAft>
            </a:pPr>
            <a:r>
              <a:rPr lang="en-GB" sz="2400" dirty="0"/>
              <a:t>CS supported by SIP produced 2009 </a:t>
            </a:r>
            <a:endParaRPr lang="en-GB" sz="2400" dirty="0"/>
          </a:p>
          <a:p>
            <a:pPr>
              <a:spcBef>
                <a:spcPts val="449"/>
              </a:spcBef>
              <a:spcAft>
                <a:spcPts val="449"/>
              </a:spcAft>
            </a:pPr>
            <a:r>
              <a:rPr lang="en-GB" sz="2400" dirty="0"/>
              <a:t>PDCS consultation based on SIP</a:t>
            </a:r>
            <a:endParaRPr lang="en-GB" sz="2400" dirty="0"/>
          </a:p>
          <a:p>
            <a:pPr>
              <a:spcBef>
                <a:spcPts val="449"/>
              </a:spcBef>
              <a:spcAft>
                <a:spcPts val="449"/>
              </a:spcAft>
            </a:pPr>
            <a:r>
              <a:rPr lang="en-GB" sz="2400" dirty="0"/>
              <a:t>Council commissioned update to support DCS consultation</a:t>
            </a:r>
            <a:endParaRPr lang="en-GB" sz="2400" dirty="0"/>
          </a:p>
          <a:p>
            <a:pPr marL="0" indent="0">
              <a:spcBef>
                <a:spcPts val="1347"/>
              </a:spcBef>
              <a:spcAft>
                <a:spcPts val="1347"/>
              </a:spcAft>
              <a:buNone/>
            </a:pPr>
            <a:r>
              <a:rPr lang="en-GB" sz="2400" b="1" dirty="0"/>
              <a:t>Considerations</a:t>
            </a:r>
            <a:endParaRPr lang="en-GB" sz="2400" b="1" dirty="0"/>
          </a:p>
          <a:p>
            <a:pPr>
              <a:spcBef>
                <a:spcPts val="449"/>
              </a:spcBef>
              <a:spcAft>
                <a:spcPts val="449"/>
              </a:spcAft>
            </a:pPr>
            <a:r>
              <a:rPr lang="en-GB" sz="2400" dirty="0"/>
              <a:t>Should additional infrastructure planning be undertaken for CIL?</a:t>
            </a:r>
          </a:p>
          <a:p>
            <a:pPr>
              <a:spcBef>
                <a:spcPts val="449"/>
              </a:spcBef>
              <a:spcAft>
                <a:spcPts val="449"/>
              </a:spcAft>
            </a:pPr>
            <a:r>
              <a:rPr lang="en-GB" sz="2400" dirty="0"/>
              <a:t>How to align plan making process to </a:t>
            </a:r>
            <a:r>
              <a:rPr lang="en-GB" sz="2400" dirty="0"/>
              <a:t>delivery?</a:t>
            </a:r>
            <a:endParaRPr lang="en-GB" sz="2400" dirty="0"/>
          </a:p>
        </p:txBody>
      </p:sp>
    </p:spTree>
    <p:extLst>
      <p:ext uri="{BB962C8B-B14F-4D97-AF65-F5344CB8AC3E}">
        <p14:creationId xmlns:p14="http://schemas.microsoft.com/office/powerpoint/2010/main" val="3942003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994122"/>
          </a:xfrm>
        </p:spPr>
        <p:txBody>
          <a:bodyPr/>
          <a:lstStyle/>
          <a:p>
            <a:r>
              <a:rPr lang="en-GB" sz="3300" dirty="0"/>
              <a:t>Waltham Forest </a:t>
            </a:r>
            <a:r>
              <a:rPr lang="en-GB" sz="3300" dirty="0"/>
              <a:t>Case Study 2 (2) </a:t>
            </a:r>
          </a:p>
        </p:txBody>
      </p:sp>
      <p:sp>
        <p:nvSpPr>
          <p:cNvPr id="3" name="Content Placeholder 2"/>
          <p:cNvSpPr>
            <a:spLocks noGrp="1"/>
          </p:cNvSpPr>
          <p:nvPr>
            <p:ph idx="1"/>
          </p:nvPr>
        </p:nvSpPr>
        <p:spPr>
          <a:xfrm>
            <a:off x="584200" y="1423063"/>
            <a:ext cx="8915400" cy="4703101"/>
          </a:xfrm>
        </p:spPr>
        <p:txBody>
          <a:bodyPr/>
          <a:lstStyle/>
          <a:p>
            <a:pPr marL="0" indent="0">
              <a:spcBef>
                <a:spcPts val="449"/>
              </a:spcBef>
              <a:spcAft>
                <a:spcPts val="1347"/>
              </a:spcAft>
              <a:buNone/>
            </a:pPr>
            <a:r>
              <a:rPr lang="en-GB" sz="2400" b="1" dirty="0"/>
              <a:t>Approach</a:t>
            </a:r>
          </a:p>
          <a:p>
            <a:pPr>
              <a:spcBef>
                <a:spcPts val="449"/>
              </a:spcBef>
              <a:spcAft>
                <a:spcPts val="449"/>
              </a:spcAft>
            </a:pPr>
            <a:r>
              <a:rPr lang="en-GB" sz="2400" dirty="0"/>
              <a:t>a</a:t>
            </a:r>
            <a:r>
              <a:rPr lang="en-GB" sz="2400" dirty="0"/>
              <a:t>dditional </a:t>
            </a:r>
            <a:r>
              <a:rPr lang="en-GB" sz="2400" dirty="0"/>
              <a:t>infrastructure planning undertaken in </a:t>
            </a:r>
            <a:r>
              <a:rPr lang="en-GB" sz="2400" dirty="0"/>
              <a:t>2013 </a:t>
            </a:r>
            <a:r>
              <a:rPr lang="en-GB" sz="2400" dirty="0"/>
              <a:t>to align IDP to spending priorities</a:t>
            </a:r>
          </a:p>
          <a:p>
            <a:pPr>
              <a:spcBef>
                <a:spcPts val="449"/>
              </a:spcBef>
              <a:spcAft>
                <a:spcPts val="449"/>
              </a:spcAft>
            </a:pPr>
            <a:r>
              <a:rPr lang="en-GB" sz="2400" dirty="0"/>
              <a:t>work </a:t>
            </a:r>
            <a:r>
              <a:rPr lang="en-GB" sz="2400" dirty="0"/>
              <a:t>undertaken during a </a:t>
            </a:r>
            <a:r>
              <a:rPr lang="en-GB" sz="2400" dirty="0"/>
              <a:t>12-</a:t>
            </a:r>
            <a:r>
              <a:rPr lang="en-GB" sz="2400" dirty="0"/>
              <a:t>week intense period.</a:t>
            </a:r>
          </a:p>
          <a:p>
            <a:pPr>
              <a:spcBef>
                <a:spcPts val="449"/>
              </a:spcBef>
              <a:spcAft>
                <a:spcPts val="449"/>
              </a:spcAft>
            </a:pPr>
            <a:r>
              <a:rPr lang="en-GB" sz="2400" dirty="0"/>
              <a:t>u</a:t>
            </a:r>
            <a:r>
              <a:rPr lang="en-GB" sz="2400" dirty="0"/>
              <a:t>pdate to viability </a:t>
            </a:r>
            <a:r>
              <a:rPr lang="en-GB" sz="2400" dirty="0"/>
              <a:t>work undertaken concurrently </a:t>
            </a:r>
          </a:p>
          <a:p>
            <a:pPr marL="0" indent="0">
              <a:spcBef>
                <a:spcPts val="1347"/>
              </a:spcBef>
              <a:spcAft>
                <a:spcPts val="1347"/>
              </a:spcAft>
              <a:buNone/>
            </a:pPr>
            <a:r>
              <a:rPr lang="en-GB" sz="2400" b="1" dirty="0"/>
              <a:t>Outcomes</a:t>
            </a:r>
          </a:p>
          <a:p>
            <a:pPr>
              <a:spcBef>
                <a:spcPts val="449"/>
              </a:spcBef>
              <a:spcAft>
                <a:spcPts val="449"/>
              </a:spcAft>
            </a:pPr>
            <a:r>
              <a:rPr lang="en-GB" sz="2400" dirty="0"/>
              <a:t>Updated IDP that can inform capital programme</a:t>
            </a:r>
          </a:p>
          <a:p>
            <a:pPr>
              <a:spcBef>
                <a:spcPts val="449"/>
              </a:spcBef>
              <a:spcAft>
                <a:spcPts val="449"/>
              </a:spcAft>
            </a:pPr>
            <a:r>
              <a:rPr lang="en-GB" sz="2400" dirty="0"/>
              <a:t>Successful </a:t>
            </a:r>
            <a:r>
              <a:rPr lang="en-GB" sz="2400" dirty="0"/>
              <a:t>CIL examination </a:t>
            </a:r>
            <a:r>
              <a:rPr lang="en-GB" sz="2400" dirty="0"/>
              <a:t>in spring 2014.</a:t>
            </a:r>
            <a:endParaRPr lang="en-GB" sz="2400" dirty="0"/>
          </a:p>
          <a:p>
            <a:endParaRPr lang="en-GB" sz="2400" dirty="0"/>
          </a:p>
        </p:txBody>
      </p:sp>
    </p:spTree>
    <p:extLst>
      <p:ext uri="{BB962C8B-B14F-4D97-AF65-F5344CB8AC3E}">
        <p14:creationId xmlns:p14="http://schemas.microsoft.com/office/powerpoint/2010/main" val="3136573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7-02 at 10.45.02.png"/>
          <p:cNvPicPr>
            <a:picLocks noChangeAspect="1"/>
          </p:cNvPicPr>
          <p:nvPr/>
        </p:nvPicPr>
        <p:blipFill rotWithShape="1">
          <a:blip r:embed="rId3">
            <a:extLst>
              <a:ext uri="{28A0092B-C50C-407E-A947-70E740481C1C}">
                <a14:useLocalDpi xmlns:a14="http://schemas.microsoft.com/office/drawing/2010/main" val="0"/>
              </a:ext>
            </a:extLst>
          </a:blip>
          <a:srcRect t="422"/>
          <a:stretch/>
        </p:blipFill>
        <p:spPr>
          <a:xfrm>
            <a:off x="-22807" y="1645305"/>
            <a:ext cx="9740057" cy="3893369"/>
          </a:xfrm>
          <a:prstGeom prst="rect">
            <a:avLst/>
          </a:prstGeom>
        </p:spPr>
      </p:pic>
      <p:sp>
        <p:nvSpPr>
          <p:cNvPr id="6" name="Title 5"/>
          <p:cNvSpPr>
            <a:spLocks noGrp="1"/>
          </p:cNvSpPr>
          <p:nvPr>
            <p:ph type="title"/>
          </p:nvPr>
        </p:nvSpPr>
        <p:spPr/>
        <p:txBody>
          <a:bodyPr/>
          <a:lstStyle/>
          <a:p>
            <a:r>
              <a:rPr lang="en-GB" dirty="0" smtClean="0"/>
              <a:t>Approach by Councils</a:t>
            </a:r>
            <a:endParaRPr lang="en-GB" dirty="0"/>
          </a:p>
        </p:txBody>
      </p:sp>
    </p:spTree>
    <p:extLst>
      <p:ext uri="{BB962C8B-B14F-4D97-AF65-F5344CB8AC3E}">
        <p14:creationId xmlns:p14="http://schemas.microsoft.com/office/powerpoint/2010/main" val="2849864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2348880"/>
            <a:ext cx="9906000" cy="1584176"/>
          </a:xfrm>
          <a:prstGeom prst="rect">
            <a:avLst/>
          </a:prstGeom>
          <a:solidFill>
            <a:srgbClr val="C5F260"/>
          </a:solidFill>
          <a:ln>
            <a:noFill/>
          </a:ln>
          <a:effectLst/>
          <a:extLst/>
        </p:spPr>
        <p:txBody>
          <a:bodyPr vert="horz" wrap="square" lIns="91423" tIns="45712" rIns="91423" bIns="45712" numCol="1" rtlCol="0" anchor="ctr" anchorCtr="0" compatLnSpc="1">
            <a:prstTxWarp prst="textNoShape">
              <a:avLst/>
            </a:prstTxWarp>
          </a:bodyPr>
          <a:lstStyle/>
          <a:p>
            <a:endParaRPr lang="en-GB"/>
          </a:p>
        </p:txBody>
      </p:sp>
      <p:sp>
        <p:nvSpPr>
          <p:cNvPr id="7" name="Text Box 2"/>
          <p:cNvSpPr txBox="1">
            <a:spLocks noChangeArrowheads="1"/>
          </p:cNvSpPr>
          <p:nvPr/>
        </p:nvSpPr>
        <p:spPr bwMode="auto">
          <a:xfrm>
            <a:off x="1" y="2569468"/>
            <a:ext cx="9905999"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algn="ctr" eaLnBrk="1" hangingPunct="1">
              <a:buSzPct val="100000"/>
            </a:pPr>
            <a:r>
              <a:rPr lang="en-GB" sz="4000" dirty="0">
                <a:solidFill>
                  <a:srgbClr val="669900"/>
                </a:solidFill>
              </a:rPr>
              <a:t>Project planning for CIL</a:t>
            </a:r>
          </a:p>
        </p:txBody>
      </p:sp>
    </p:spTree>
    <p:extLst>
      <p:ext uri="{BB962C8B-B14F-4D97-AF65-F5344CB8AC3E}">
        <p14:creationId xmlns:p14="http://schemas.microsoft.com/office/powerpoint/2010/main" val="20993932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Approach by Councils</a:t>
            </a:r>
            <a:endParaRPr lang="en-GB" dirty="0"/>
          </a:p>
        </p:txBody>
      </p:sp>
      <p:pic>
        <p:nvPicPr>
          <p:cNvPr id="5" name="Picture 4" descr="Screen Shot 2014-07-02 at 10.45.02.png"/>
          <p:cNvPicPr>
            <a:picLocks noChangeAspect="1"/>
          </p:cNvPicPr>
          <p:nvPr/>
        </p:nvPicPr>
        <p:blipFill rotWithShape="1">
          <a:blip r:embed="rId3">
            <a:extLst>
              <a:ext uri="{28A0092B-C50C-407E-A947-70E740481C1C}">
                <a14:useLocalDpi xmlns:a14="http://schemas.microsoft.com/office/drawing/2010/main" val="0"/>
              </a:ext>
            </a:extLst>
          </a:blip>
          <a:srcRect l="572" t="422" r="-1" b="80307"/>
          <a:stretch/>
        </p:blipFill>
        <p:spPr>
          <a:xfrm>
            <a:off x="105319" y="1543988"/>
            <a:ext cx="9684337" cy="753458"/>
          </a:xfrm>
          <a:prstGeom prst="rect">
            <a:avLst/>
          </a:prstGeom>
        </p:spPr>
      </p:pic>
      <p:pic>
        <p:nvPicPr>
          <p:cNvPr id="2" name="Picture 1" descr="Screen Shot 2014-07-02 at 10.46.47.png"/>
          <p:cNvPicPr>
            <a:picLocks noChangeAspect="1"/>
          </p:cNvPicPr>
          <p:nvPr/>
        </p:nvPicPr>
        <p:blipFill rotWithShape="1">
          <a:blip r:embed="rId4">
            <a:extLst>
              <a:ext uri="{28A0092B-C50C-407E-A947-70E740481C1C}">
                <a14:useLocalDpi xmlns:a14="http://schemas.microsoft.com/office/drawing/2010/main" val="0"/>
              </a:ext>
            </a:extLst>
          </a:blip>
          <a:srcRect l="1087"/>
          <a:stretch/>
        </p:blipFill>
        <p:spPr>
          <a:xfrm>
            <a:off x="105319" y="2451748"/>
            <a:ext cx="9583922" cy="2934281"/>
          </a:xfrm>
          <a:prstGeom prst="rect">
            <a:avLst/>
          </a:prstGeom>
        </p:spPr>
      </p:pic>
      <p:sp>
        <p:nvSpPr>
          <p:cNvPr id="7" name="Rectangle 6"/>
          <p:cNvSpPr/>
          <p:nvPr/>
        </p:nvSpPr>
        <p:spPr bwMode="auto">
          <a:xfrm>
            <a:off x="1219728" y="5126332"/>
            <a:ext cx="1170130" cy="771514"/>
          </a:xfrm>
          <a:prstGeom prst="rect">
            <a:avLst/>
          </a:prstGeom>
          <a:solidFill>
            <a:schemeClr val="bg1"/>
          </a:solidFill>
          <a:ln>
            <a:noFill/>
          </a:ln>
          <a:effectLst/>
          <a:extLst/>
        </p:spPr>
        <p:txBody>
          <a:bodyPr vert="horz" wrap="square" lIns="68415" tIns="34208" rIns="68415" bIns="34208" numCol="1" rtlCol="0" anchor="ctr" anchorCtr="0" compatLnSpc="1">
            <a:prstTxWarp prst="textNoShape">
              <a:avLst/>
            </a:prstTxWarp>
          </a:bodyPr>
          <a:lstStyle/>
          <a:p>
            <a:pPr defTabSz="684154"/>
            <a:endParaRPr lang="en-GB" sz="3300"/>
          </a:p>
        </p:txBody>
      </p:sp>
    </p:spTree>
    <p:extLst>
      <p:ext uri="{BB962C8B-B14F-4D97-AF65-F5344CB8AC3E}">
        <p14:creationId xmlns:p14="http://schemas.microsoft.com/office/powerpoint/2010/main" val="2385740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Approach by Councils</a:t>
            </a:r>
            <a:endParaRPr lang="en-GB" dirty="0"/>
          </a:p>
        </p:txBody>
      </p:sp>
      <p:pic>
        <p:nvPicPr>
          <p:cNvPr id="7" name="Picture 6" descr="Screen Shot 2014-07-02 at 10.45.02.png"/>
          <p:cNvPicPr>
            <a:picLocks noChangeAspect="1"/>
          </p:cNvPicPr>
          <p:nvPr/>
        </p:nvPicPr>
        <p:blipFill rotWithShape="1">
          <a:blip r:embed="rId3">
            <a:extLst>
              <a:ext uri="{28A0092B-C50C-407E-A947-70E740481C1C}">
                <a14:useLocalDpi xmlns:a14="http://schemas.microsoft.com/office/drawing/2010/main" val="0"/>
              </a:ext>
            </a:extLst>
          </a:blip>
          <a:srcRect l="575" t="422" b="80307"/>
          <a:stretch/>
        </p:blipFill>
        <p:spPr>
          <a:xfrm>
            <a:off x="116590" y="1577366"/>
            <a:ext cx="9684092" cy="753458"/>
          </a:xfrm>
          <a:prstGeom prst="rect">
            <a:avLst/>
          </a:prstGeom>
        </p:spPr>
      </p:pic>
      <p:pic>
        <p:nvPicPr>
          <p:cNvPr id="2" name="Picture 1" descr="Screen Shot 2014-07-02 at 10.47.00.png"/>
          <p:cNvPicPr>
            <a:picLocks noChangeAspect="1"/>
          </p:cNvPicPr>
          <p:nvPr/>
        </p:nvPicPr>
        <p:blipFill rotWithShape="1">
          <a:blip r:embed="rId4">
            <a:extLst>
              <a:ext uri="{28A0092B-C50C-407E-A947-70E740481C1C}">
                <a14:useLocalDpi xmlns:a14="http://schemas.microsoft.com/office/drawing/2010/main" val="0"/>
              </a:ext>
            </a:extLst>
          </a:blip>
          <a:srcRect l="1186"/>
          <a:stretch/>
        </p:blipFill>
        <p:spPr>
          <a:xfrm>
            <a:off x="116590" y="2383446"/>
            <a:ext cx="9718292" cy="3205794"/>
          </a:xfrm>
          <a:prstGeom prst="rect">
            <a:avLst/>
          </a:prstGeom>
        </p:spPr>
      </p:pic>
    </p:spTree>
    <p:extLst>
      <p:ext uri="{BB962C8B-B14F-4D97-AF65-F5344CB8AC3E}">
        <p14:creationId xmlns:p14="http://schemas.microsoft.com/office/powerpoint/2010/main" val="4141217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Approach by Councils</a:t>
            </a:r>
            <a:endParaRPr lang="en-GB" dirty="0"/>
          </a:p>
        </p:txBody>
      </p:sp>
      <p:pic>
        <p:nvPicPr>
          <p:cNvPr id="7" name="Picture 6" descr="Screen Shot 2014-07-02 at 10.45.02.png"/>
          <p:cNvPicPr>
            <a:picLocks noChangeAspect="1"/>
          </p:cNvPicPr>
          <p:nvPr/>
        </p:nvPicPr>
        <p:blipFill rotWithShape="1">
          <a:blip r:embed="rId3">
            <a:extLst>
              <a:ext uri="{28A0092B-C50C-407E-A947-70E740481C1C}">
                <a14:useLocalDpi xmlns:a14="http://schemas.microsoft.com/office/drawing/2010/main" val="0"/>
              </a:ext>
            </a:extLst>
          </a:blip>
          <a:srcRect t="422" b="80307"/>
          <a:stretch/>
        </p:blipFill>
        <p:spPr>
          <a:xfrm>
            <a:off x="-22807" y="1645305"/>
            <a:ext cx="9740057" cy="753458"/>
          </a:xfrm>
          <a:prstGeom prst="rect">
            <a:avLst/>
          </a:prstGeom>
        </p:spPr>
      </p:pic>
      <p:pic>
        <p:nvPicPr>
          <p:cNvPr id="2" name="Picture 1" descr="Screen Shot 2014-07-02 at 10.47.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0" y="2554617"/>
            <a:ext cx="9625494" cy="3034623"/>
          </a:xfrm>
          <a:prstGeom prst="rect">
            <a:avLst/>
          </a:prstGeom>
        </p:spPr>
      </p:pic>
      <p:sp>
        <p:nvSpPr>
          <p:cNvPr id="3" name="Rectangle 2"/>
          <p:cNvSpPr/>
          <p:nvPr/>
        </p:nvSpPr>
        <p:spPr bwMode="auto">
          <a:xfrm>
            <a:off x="8407670" y="2451749"/>
            <a:ext cx="1170130" cy="771514"/>
          </a:xfrm>
          <a:prstGeom prst="rect">
            <a:avLst/>
          </a:prstGeom>
          <a:solidFill>
            <a:schemeClr val="bg1"/>
          </a:solidFill>
          <a:ln>
            <a:noFill/>
          </a:ln>
          <a:effectLst/>
          <a:extLst/>
        </p:spPr>
        <p:txBody>
          <a:bodyPr vert="horz" wrap="square" lIns="68415" tIns="34208" rIns="68415" bIns="34208" numCol="1" rtlCol="0" anchor="ctr" anchorCtr="0" compatLnSpc="1">
            <a:prstTxWarp prst="textNoShape">
              <a:avLst/>
            </a:prstTxWarp>
          </a:bodyPr>
          <a:lstStyle/>
          <a:p>
            <a:pPr defTabSz="684154"/>
            <a:endParaRPr lang="en-GB" sz="3300"/>
          </a:p>
        </p:txBody>
      </p:sp>
      <p:sp>
        <p:nvSpPr>
          <p:cNvPr id="8" name="Rectangle 7"/>
          <p:cNvSpPr/>
          <p:nvPr/>
        </p:nvSpPr>
        <p:spPr bwMode="auto">
          <a:xfrm>
            <a:off x="1108287" y="4972029"/>
            <a:ext cx="1170130" cy="771514"/>
          </a:xfrm>
          <a:prstGeom prst="rect">
            <a:avLst/>
          </a:prstGeom>
          <a:solidFill>
            <a:schemeClr val="bg1"/>
          </a:solidFill>
          <a:ln>
            <a:noFill/>
          </a:ln>
          <a:effectLst/>
          <a:extLst/>
        </p:spPr>
        <p:txBody>
          <a:bodyPr vert="horz" wrap="square" lIns="68415" tIns="34208" rIns="68415" bIns="34208" numCol="1" rtlCol="0" anchor="ctr" anchorCtr="0" compatLnSpc="1">
            <a:prstTxWarp prst="textNoShape">
              <a:avLst/>
            </a:prstTxWarp>
          </a:bodyPr>
          <a:lstStyle/>
          <a:p>
            <a:pPr defTabSz="684154"/>
            <a:endParaRPr lang="en-GB" sz="3300"/>
          </a:p>
        </p:txBody>
      </p:sp>
    </p:spTree>
    <p:extLst>
      <p:ext uri="{BB962C8B-B14F-4D97-AF65-F5344CB8AC3E}">
        <p14:creationId xmlns:p14="http://schemas.microsoft.com/office/powerpoint/2010/main" val="3532797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942688"/>
          </a:xfrm>
        </p:spPr>
        <p:txBody>
          <a:bodyPr/>
          <a:lstStyle/>
          <a:p>
            <a:r>
              <a:rPr lang="en-GB" sz="3300" dirty="0"/>
              <a:t>Feedback </a:t>
            </a:r>
            <a:r>
              <a:rPr lang="en-GB" sz="3300" dirty="0"/>
              <a:t>from examinations</a:t>
            </a:r>
            <a:endParaRPr lang="en-GB" sz="3300" dirty="0"/>
          </a:p>
        </p:txBody>
      </p:sp>
      <p:sp>
        <p:nvSpPr>
          <p:cNvPr id="3" name="Content Placeholder 2"/>
          <p:cNvSpPr>
            <a:spLocks noGrp="1"/>
          </p:cNvSpPr>
          <p:nvPr>
            <p:ph idx="1"/>
          </p:nvPr>
        </p:nvSpPr>
        <p:spPr>
          <a:xfrm>
            <a:off x="584200" y="1423063"/>
            <a:ext cx="8915400" cy="4703101"/>
          </a:xfrm>
        </p:spPr>
        <p:txBody>
          <a:bodyPr/>
          <a:lstStyle/>
          <a:p>
            <a:pPr marL="0" indent="0">
              <a:lnSpc>
                <a:spcPct val="150000"/>
              </a:lnSpc>
              <a:spcBef>
                <a:spcPts val="449"/>
              </a:spcBef>
              <a:spcAft>
                <a:spcPts val="449"/>
              </a:spcAft>
              <a:buNone/>
            </a:pPr>
            <a:r>
              <a:rPr lang="en-GB" sz="2400" dirty="0"/>
              <a:t>Relatively </a:t>
            </a:r>
            <a:r>
              <a:rPr lang="en-GB" sz="2400" dirty="0"/>
              <a:t>minor part of CIL examinations to </a:t>
            </a:r>
            <a:r>
              <a:rPr lang="en-GB" sz="2400" dirty="0"/>
              <a:t>date (2-3 paragraphs in the examiners report)</a:t>
            </a:r>
            <a:endParaRPr lang="en-GB" sz="2400" dirty="0"/>
          </a:p>
          <a:p>
            <a:pPr marL="0" indent="0">
              <a:lnSpc>
                <a:spcPct val="150000"/>
              </a:lnSpc>
              <a:spcBef>
                <a:spcPts val="449"/>
              </a:spcBef>
              <a:spcAft>
                <a:spcPts val="449"/>
              </a:spcAft>
              <a:buNone/>
            </a:pPr>
            <a:r>
              <a:rPr lang="en-GB" sz="2400" dirty="0"/>
              <a:t>Most authorities undertook additional bespoke infrastructure planning for CIL.</a:t>
            </a:r>
          </a:p>
          <a:p>
            <a:endParaRPr lang="en-GB" sz="2000" dirty="0"/>
          </a:p>
        </p:txBody>
      </p:sp>
    </p:spTree>
    <p:extLst>
      <p:ext uri="{BB962C8B-B14F-4D97-AF65-F5344CB8AC3E}">
        <p14:creationId xmlns:p14="http://schemas.microsoft.com/office/powerpoint/2010/main" val="3255288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839819"/>
          </a:xfrm>
        </p:spPr>
        <p:txBody>
          <a:bodyPr/>
          <a:lstStyle/>
          <a:p>
            <a:r>
              <a:rPr lang="en-GB" sz="3300" dirty="0"/>
              <a:t>Infrastructure Evidence - Questions</a:t>
            </a:r>
          </a:p>
        </p:txBody>
      </p:sp>
      <p:sp>
        <p:nvSpPr>
          <p:cNvPr id="3" name="Content Placeholder 2"/>
          <p:cNvSpPr>
            <a:spLocks noGrp="1"/>
          </p:cNvSpPr>
          <p:nvPr>
            <p:ph idx="1"/>
          </p:nvPr>
        </p:nvSpPr>
        <p:spPr>
          <a:xfrm>
            <a:off x="584200" y="1320195"/>
            <a:ext cx="8915400" cy="4845109"/>
          </a:xfrm>
        </p:spPr>
        <p:txBody>
          <a:bodyPr/>
          <a:lstStyle/>
          <a:p>
            <a:pPr marL="355536" indent="-355536" defTabSz="1001532">
              <a:spcBef>
                <a:spcPts val="449"/>
              </a:spcBef>
              <a:spcAft>
                <a:spcPts val="449"/>
              </a:spcAft>
              <a:buFont typeface="Calibri" pitchFamily="34" charset="0"/>
              <a:buAutoNum type="arabicPeriod"/>
            </a:pPr>
            <a:r>
              <a:rPr lang="en-GB" altLang="en-US" sz="2100" dirty="0">
                <a:ea typeface="ＭＳ Ｐゴシック" pitchFamily="34" charset="-128"/>
              </a:rPr>
              <a:t>Have you </a:t>
            </a:r>
            <a:r>
              <a:rPr lang="en-GB" sz="2100" dirty="0"/>
              <a:t>identified </a:t>
            </a:r>
            <a:r>
              <a:rPr lang="en-GB" sz="2100" dirty="0"/>
              <a:t>the total cost of infrastructure they wish to fund wholly or partly through the </a:t>
            </a:r>
            <a:r>
              <a:rPr lang="en-GB" sz="2100" dirty="0"/>
              <a:t>levy? </a:t>
            </a:r>
            <a:r>
              <a:rPr lang="en-GB" altLang="en-US" sz="2100" dirty="0">
                <a:ea typeface="ＭＳ Ｐゴシック" pitchFamily="34" charset="-128"/>
              </a:rPr>
              <a:t>(para.2:2:2:1) </a:t>
            </a:r>
            <a:endParaRPr lang="en-GB" sz="2100" dirty="0"/>
          </a:p>
          <a:p>
            <a:pPr marL="355536" indent="-355536" defTabSz="1001532">
              <a:spcBef>
                <a:spcPts val="449"/>
              </a:spcBef>
              <a:spcAft>
                <a:spcPts val="449"/>
              </a:spcAft>
              <a:buFont typeface="Calibri" pitchFamily="34" charset="0"/>
              <a:buAutoNum type="arabicPeriod"/>
            </a:pPr>
            <a:r>
              <a:rPr lang="en-GB" altLang="en-US" sz="2100" dirty="0">
                <a:ea typeface="ＭＳ Ｐゴシック" pitchFamily="34" charset="-128"/>
              </a:rPr>
              <a:t>In </a:t>
            </a:r>
            <a:r>
              <a:rPr lang="en-GB" altLang="en-US" sz="2100" dirty="0">
                <a:ea typeface="ＭＳ Ｐゴシック" pitchFamily="34" charset="-128"/>
              </a:rPr>
              <a:t>identifying your CIL target, have you considered what additional infrastructure is needed in your area to support development and what other funding sources are available? (para.2:2:2:1) </a:t>
            </a:r>
          </a:p>
          <a:p>
            <a:pPr marL="355536" indent="-355536" defTabSz="1001532">
              <a:spcBef>
                <a:spcPts val="449"/>
              </a:spcBef>
              <a:spcAft>
                <a:spcPts val="449"/>
              </a:spcAft>
              <a:buFont typeface="Calibri" pitchFamily="34" charset="0"/>
              <a:buAutoNum type="arabicPeriod"/>
            </a:pPr>
            <a:r>
              <a:rPr lang="en-GB" altLang="en-US" sz="2100" dirty="0">
                <a:ea typeface="ＭＳ Ｐゴシック" pitchFamily="34" charset="-128"/>
              </a:rPr>
              <a:t>Is </a:t>
            </a:r>
            <a:r>
              <a:rPr lang="en-GB" altLang="en-US" sz="2100" dirty="0">
                <a:ea typeface="ＭＳ Ｐゴシック" pitchFamily="34" charset="-128"/>
              </a:rPr>
              <a:t>your information on infrastructure need directly related to the infrastructure assessment that underpins your plan (para</a:t>
            </a:r>
            <a:r>
              <a:rPr lang="en-GB" altLang="en-US" sz="2100" dirty="0">
                <a:ea typeface="ＭＳ Ｐゴシック" pitchFamily="34" charset="-128"/>
              </a:rPr>
              <a:t>.2:2:2:1)</a:t>
            </a:r>
            <a:r>
              <a:rPr lang="en-GB" altLang="en-US" sz="2100" dirty="0">
                <a:ea typeface="ＭＳ Ｐゴシック" pitchFamily="34" charset="-128"/>
              </a:rPr>
              <a:t>? </a:t>
            </a:r>
          </a:p>
          <a:p>
            <a:endParaRPr lang="en-GB" sz="2000" dirty="0"/>
          </a:p>
        </p:txBody>
      </p:sp>
    </p:spTree>
    <p:extLst>
      <p:ext uri="{BB962C8B-B14F-4D97-AF65-F5344CB8AC3E}">
        <p14:creationId xmlns:p14="http://schemas.microsoft.com/office/powerpoint/2010/main" val="1883750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p:cNvSpPr>
          <p:nvPr>
            <p:ph type="ctrTitle"/>
          </p:nvPr>
        </p:nvSpPr>
        <p:spPr/>
        <p:txBody>
          <a:bodyPr/>
          <a:lstStyle/>
          <a:p>
            <a:pPr algn="ctr"/>
            <a:r>
              <a:rPr lang="fr-FR" dirty="0" err="1" smtClean="0"/>
              <a:t>Viability</a:t>
            </a:r>
            <a:endParaRPr lang="fr-FR" dirty="0"/>
          </a:p>
        </p:txBody>
      </p:sp>
      <p:pic>
        <p:nvPicPr>
          <p:cNvPr id="5" name="Picture 2" descr="D:\WORK\7. The Growth Agenda\Cilknowledge Final 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35" b="5851"/>
          <a:stretch/>
        </p:blipFill>
        <p:spPr bwMode="auto">
          <a:xfrm>
            <a:off x="6321152" y="80751"/>
            <a:ext cx="3600400" cy="17251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Evgenia\Dropbox\MARKETING\LOGOS\OUR LOGOS\Growth Agenda LOGOS\LOGO WEBSITE BLU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8501" t="50000"/>
          <a:stretch/>
        </p:blipFill>
        <p:spPr bwMode="auto">
          <a:xfrm>
            <a:off x="2553934" y="658552"/>
            <a:ext cx="3767218" cy="7437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399390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6"/>
            <p:custDataLst>
              <p:tags r:id="rId2"/>
            </p:custDataLst>
          </p:nvPr>
        </p:nvSpPr>
        <p:spPr/>
        <p:txBody>
          <a:bodyPr/>
          <a:lstStyle/>
          <a:p>
            <a:r>
              <a:rPr lang="en-GB" dirty="0" smtClean="0"/>
              <a:t>The legislative requirements</a:t>
            </a:r>
          </a:p>
          <a:p>
            <a:r>
              <a:rPr lang="en-GB" dirty="0" smtClean="0"/>
              <a:t>What evidence is required?</a:t>
            </a:r>
          </a:p>
          <a:p>
            <a:r>
              <a:rPr lang="en-GB" dirty="0" smtClean="0"/>
              <a:t>Relationship between the evidence and PDCS/DCS</a:t>
            </a:r>
          </a:p>
          <a:p>
            <a:r>
              <a:rPr lang="en-GB" dirty="0" smtClean="0"/>
              <a:t>Consultation with stakeholders </a:t>
            </a:r>
          </a:p>
          <a:p>
            <a:r>
              <a:rPr lang="en-GB" dirty="0" smtClean="0"/>
              <a:t>The examination and post-examination follow up</a:t>
            </a:r>
          </a:p>
          <a:p>
            <a:r>
              <a:rPr lang="en-GB" dirty="0" smtClean="0"/>
              <a:t>Keeping a sense of proportion</a:t>
            </a:r>
          </a:p>
          <a:p>
            <a:r>
              <a:rPr lang="en-GB" dirty="0" smtClean="0"/>
              <a:t>Key messages</a:t>
            </a:r>
          </a:p>
          <a:p>
            <a:r>
              <a:rPr lang="en-GB" dirty="0" smtClean="0"/>
              <a:t>Questions</a:t>
            </a:r>
            <a:endParaRPr lang="en-GB" dirty="0"/>
          </a:p>
        </p:txBody>
      </p:sp>
      <p:sp>
        <p:nvSpPr>
          <p:cNvPr id="3" name="Slide Number Placeholder 2"/>
          <p:cNvSpPr>
            <a:spLocks noGrp="1"/>
          </p:cNvSpPr>
          <p:nvPr>
            <p:ph type="sldNum" sz="quarter" idx="17"/>
          </p:nvPr>
        </p:nvSpPr>
        <p:spPr/>
        <p:txBody>
          <a:bodyPr/>
          <a:lstStyle/>
          <a:p>
            <a:fld id="{7BBC2AF1-1D8C-4EA4-B3B8-B504756835CE}" type="slidenum">
              <a:rPr lang="en-GB" noProof="0" smtClean="0"/>
              <a:pPr/>
              <a:t>26</a:t>
            </a:fld>
            <a:endParaRPr lang="en-GB" noProof="0"/>
          </a:p>
        </p:txBody>
      </p:sp>
      <p:sp>
        <p:nvSpPr>
          <p:cNvPr id="5" name="Title 4"/>
          <p:cNvSpPr>
            <a:spLocks noGrp="1"/>
          </p:cNvSpPr>
          <p:nvPr>
            <p:ph type="title"/>
          </p:nvPr>
        </p:nvSpPr>
        <p:spPr>
          <a:xfrm>
            <a:off x="708554" y="332656"/>
            <a:ext cx="8985912" cy="523875"/>
          </a:xfrm>
        </p:spPr>
        <p:txBody>
          <a:bodyPr/>
          <a:lstStyle/>
          <a:p>
            <a:r>
              <a:rPr lang="en-GB" sz="3300" dirty="0" smtClean="0"/>
              <a:t>Introduction</a:t>
            </a:r>
            <a:endParaRPr lang="en-GB" sz="3300" dirty="0"/>
          </a:p>
        </p:txBody>
      </p:sp>
    </p:spTree>
    <p:custDataLst>
      <p:tags r:id="rId1"/>
    </p:custDataLst>
    <p:extLst>
      <p:ext uri="{BB962C8B-B14F-4D97-AF65-F5344CB8AC3E}">
        <p14:creationId xmlns:p14="http://schemas.microsoft.com/office/powerpoint/2010/main" val="28064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p:cNvSpPr>
          <p:nvPr>
            <p:ph type="ctrTitle"/>
          </p:nvPr>
        </p:nvSpPr>
        <p:spPr/>
        <p:txBody>
          <a:bodyPr/>
          <a:lstStyle/>
          <a:p>
            <a:r>
              <a:rPr lang="fr-FR" sz="3200" dirty="0" smtClean="0"/>
              <a:t>1 </a:t>
            </a:r>
            <a:br>
              <a:rPr lang="fr-FR" sz="3200" dirty="0" smtClean="0"/>
            </a:br>
            <a:r>
              <a:rPr lang="fr-FR" sz="3200" dirty="0" smtClean="0"/>
              <a:t/>
            </a:r>
            <a:br>
              <a:rPr lang="fr-FR" sz="3200" dirty="0" smtClean="0"/>
            </a:br>
            <a:r>
              <a:rPr lang="fr-FR" sz="3200" dirty="0" err="1" smtClean="0"/>
              <a:t>Legislative</a:t>
            </a:r>
            <a:r>
              <a:rPr lang="fr-FR" sz="3200" dirty="0" smtClean="0"/>
              <a:t> </a:t>
            </a:r>
            <a:r>
              <a:rPr lang="fr-FR" sz="3200" dirty="0" err="1" smtClean="0"/>
              <a:t>requirements</a:t>
            </a:r>
            <a:endParaRPr lang="fr-FR" sz="3200" dirty="0"/>
          </a:p>
        </p:txBody>
      </p:sp>
      <p:sp>
        <p:nvSpPr>
          <p:cNvPr id="4" name="Espace réservé du numéro de diapositive 5"/>
          <p:cNvSpPr>
            <a:spLocks noGrp="1"/>
          </p:cNvSpPr>
          <p:nvPr>
            <p:ph type="sldNum" sz="quarter" idx="4294967295"/>
          </p:nvPr>
        </p:nvSpPr>
        <p:spPr>
          <a:xfrm>
            <a:off x="9376304" y="6494463"/>
            <a:ext cx="338800" cy="184150"/>
          </a:xfrm>
          <a:prstGeom prst="rect">
            <a:avLst/>
          </a:prstGeom>
        </p:spPr>
        <p:txBody>
          <a:bodyPr/>
          <a:lstStyle/>
          <a:p>
            <a:endParaRPr lang="en-US" dirty="0"/>
          </a:p>
        </p:txBody>
      </p:sp>
      <p:pic>
        <p:nvPicPr>
          <p:cNvPr id="6" name="Picture 2" descr="D:\WORK\7. The Growth Agenda\Cilknowledge Final 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35" b="5851"/>
          <a:stretch/>
        </p:blipFill>
        <p:spPr bwMode="auto">
          <a:xfrm>
            <a:off x="6321152" y="80751"/>
            <a:ext cx="3600400" cy="17251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Evgenia\Dropbox\MARKETING\LOGOS\OUR LOGOS\Growth Agenda LOGOS\LOGO WEBSITE BLU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8501" t="50000"/>
          <a:stretch/>
        </p:blipFill>
        <p:spPr bwMode="auto">
          <a:xfrm>
            <a:off x="2553934" y="658552"/>
            <a:ext cx="3767218" cy="7437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430657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7"/>
          </p:nvPr>
        </p:nvSpPr>
        <p:spPr/>
        <p:txBody>
          <a:bodyPr/>
          <a:lstStyle/>
          <a:p>
            <a:fld id="{6FD16F20-C546-4197-A152-E7FA066EFF81}" type="slidenum">
              <a:rPr lang="en-US" smtClean="0"/>
              <a:pPr/>
              <a:t>28</a:t>
            </a:fld>
            <a:endParaRPr lang="en-US" dirty="0"/>
          </a:p>
        </p:txBody>
      </p:sp>
      <p:sp>
        <p:nvSpPr>
          <p:cNvPr id="2" name="Title 1"/>
          <p:cNvSpPr>
            <a:spLocks noGrp="1"/>
          </p:cNvSpPr>
          <p:nvPr>
            <p:ph type="title"/>
            <p:custDataLst>
              <p:tags r:id="rId2"/>
            </p:custDataLst>
          </p:nvPr>
        </p:nvSpPr>
        <p:spPr>
          <a:xfrm>
            <a:off x="708554" y="636018"/>
            <a:ext cx="8985912" cy="523875"/>
          </a:xfrm>
        </p:spPr>
        <p:txBody>
          <a:bodyPr/>
          <a:lstStyle/>
          <a:p>
            <a:r>
              <a:rPr lang="en-GB" sz="3300" dirty="0" smtClean="0"/>
              <a:t>Viability considerations firmly embedded in planning</a:t>
            </a:r>
            <a:endParaRPr lang="en-GB" sz="3300" dirty="0"/>
          </a:p>
        </p:txBody>
      </p:sp>
      <p:sp>
        <p:nvSpPr>
          <p:cNvPr id="3" name="Text Placeholder 2"/>
          <p:cNvSpPr>
            <a:spLocks noGrp="1"/>
          </p:cNvSpPr>
          <p:nvPr>
            <p:ph type="body" sz="quarter" idx="16"/>
          </p:nvPr>
        </p:nvSpPr>
        <p:spPr>
          <a:xfrm>
            <a:off x="708555" y="1556792"/>
            <a:ext cx="9003110" cy="5086325"/>
          </a:xfrm>
        </p:spPr>
        <p:txBody>
          <a:bodyPr>
            <a:normAutofit/>
          </a:bodyPr>
          <a:lstStyle/>
          <a:p>
            <a:r>
              <a:rPr lang="en-GB" dirty="0" smtClean="0"/>
              <a:t>National Planning Policy Framework – para 173</a:t>
            </a:r>
          </a:p>
          <a:p>
            <a:r>
              <a:rPr lang="en-GB" altLang="en-US" b="0" i="1" dirty="0">
                <a:solidFill>
                  <a:srgbClr val="000000"/>
                </a:solidFill>
              </a:rPr>
              <a:t>“</a:t>
            </a:r>
            <a:r>
              <a:rPr lang="en-GB" altLang="en-US" b="0" i="1" u="sng" dirty="0">
                <a:solidFill>
                  <a:srgbClr val="000000"/>
                </a:solidFill>
              </a:rPr>
              <a:t>Plans should be deliverable</a:t>
            </a:r>
            <a:r>
              <a:rPr lang="en-GB" altLang="en-US" b="0" i="1" dirty="0">
                <a:solidFill>
                  <a:srgbClr val="000000"/>
                </a:solidFill>
              </a:rPr>
              <a:t>. Therefore, the sites and the scale of development identified in the plan should </a:t>
            </a:r>
            <a:r>
              <a:rPr lang="en-GB" altLang="en-US" b="0" i="1" u="sng" dirty="0">
                <a:solidFill>
                  <a:srgbClr val="000000"/>
                </a:solidFill>
              </a:rPr>
              <a:t>not be subject to such a scale of obligations and policy burdens</a:t>
            </a:r>
            <a:r>
              <a:rPr lang="en-GB" altLang="en-US" b="0" i="1" dirty="0">
                <a:solidFill>
                  <a:srgbClr val="000000"/>
                </a:solidFill>
              </a:rPr>
              <a:t> that their </a:t>
            </a:r>
            <a:r>
              <a:rPr lang="en-GB" altLang="en-US" b="0" i="1" u="sng" dirty="0">
                <a:solidFill>
                  <a:srgbClr val="000000"/>
                </a:solidFill>
              </a:rPr>
              <a:t>ability to be developed viably is threatened</a:t>
            </a:r>
            <a:r>
              <a:rPr lang="en-GB" altLang="en-US" b="0" i="1" dirty="0">
                <a:solidFill>
                  <a:srgbClr val="000000"/>
                </a:solidFill>
              </a:rPr>
              <a:t>” </a:t>
            </a:r>
          </a:p>
          <a:p>
            <a:r>
              <a:rPr lang="en-GB" altLang="en-US" b="0" i="1" dirty="0">
                <a:solidFill>
                  <a:srgbClr val="000000"/>
                </a:solidFill>
              </a:rPr>
              <a:t>“To ensure viability, the costs of any requirements likely to be applied to development, such as requirements for affordable </a:t>
            </a:r>
            <a:r>
              <a:rPr lang="en-GB" altLang="en-US" b="0" i="1" dirty="0" smtClean="0">
                <a:solidFill>
                  <a:srgbClr val="000000"/>
                </a:solidFill>
              </a:rPr>
              <a:t>housing…should… </a:t>
            </a:r>
            <a:r>
              <a:rPr lang="en-GB" altLang="en-US" b="0" i="1" u="sng" dirty="0">
                <a:solidFill>
                  <a:srgbClr val="000000"/>
                </a:solidFill>
              </a:rPr>
              <a:t>provide competitive returns to a willing land owner and willing developer to enable the development to be deliverable</a:t>
            </a:r>
            <a:r>
              <a:rPr lang="en-GB" altLang="en-US" b="0" i="1" dirty="0">
                <a:solidFill>
                  <a:srgbClr val="000000"/>
                </a:solidFill>
              </a:rPr>
              <a:t>.”</a:t>
            </a:r>
          </a:p>
          <a:p>
            <a:endParaRPr lang="en-GB" dirty="0"/>
          </a:p>
        </p:txBody>
      </p:sp>
    </p:spTree>
    <p:custDataLst>
      <p:tags r:id="rId1"/>
    </p:custDataLst>
    <p:extLst>
      <p:ext uri="{BB962C8B-B14F-4D97-AF65-F5344CB8AC3E}">
        <p14:creationId xmlns:p14="http://schemas.microsoft.com/office/powerpoint/2010/main" val="41323263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7"/>
          </p:nvPr>
        </p:nvSpPr>
        <p:spPr/>
        <p:txBody>
          <a:bodyPr/>
          <a:lstStyle/>
          <a:p>
            <a:fld id="{6FD16F20-C546-4197-A152-E7FA066EFF81}" type="slidenum">
              <a:rPr lang="en-US" smtClean="0"/>
              <a:pPr/>
              <a:t>29</a:t>
            </a:fld>
            <a:endParaRPr lang="en-US" dirty="0"/>
          </a:p>
        </p:txBody>
      </p:sp>
      <p:sp>
        <p:nvSpPr>
          <p:cNvPr id="2" name="Title 1"/>
          <p:cNvSpPr>
            <a:spLocks noGrp="1"/>
          </p:cNvSpPr>
          <p:nvPr>
            <p:ph type="title"/>
            <p:custDataLst>
              <p:tags r:id="rId2"/>
            </p:custDataLst>
          </p:nvPr>
        </p:nvSpPr>
        <p:spPr>
          <a:xfrm>
            <a:off x="704528" y="188640"/>
            <a:ext cx="8985912" cy="523875"/>
          </a:xfrm>
        </p:spPr>
        <p:txBody>
          <a:bodyPr/>
          <a:lstStyle/>
          <a:p>
            <a:r>
              <a:rPr lang="en-GB" sz="3300" dirty="0" smtClean="0"/>
              <a:t>Viability test for CIL rate setting</a:t>
            </a:r>
            <a:endParaRPr lang="en-GB" sz="3300" dirty="0"/>
          </a:p>
        </p:txBody>
      </p:sp>
      <p:sp>
        <p:nvSpPr>
          <p:cNvPr id="3" name="Text Placeholder 2"/>
          <p:cNvSpPr>
            <a:spLocks noGrp="1"/>
          </p:cNvSpPr>
          <p:nvPr>
            <p:ph type="body" sz="quarter" idx="16"/>
          </p:nvPr>
        </p:nvSpPr>
        <p:spPr/>
        <p:txBody>
          <a:bodyPr>
            <a:normAutofit/>
          </a:bodyPr>
          <a:lstStyle/>
          <a:p>
            <a:r>
              <a:rPr lang="en-GB" dirty="0" smtClean="0"/>
              <a:t>CIL regulations (2010) as amended</a:t>
            </a:r>
          </a:p>
          <a:p>
            <a:r>
              <a:rPr lang="en-GB" altLang="en-US" b="0" dirty="0">
                <a:ea typeface="ＭＳ Ｐゴシック" pitchFamily="34" charset="-128"/>
              </a:rPr>
              <a:t>Charging authorities ‘</a:t>
            </a:r>
            <a:r>
              <a:rPr lang="en-GB" altLang="en-US" b="0" i="1" dirty="0">
                <a:ea typeface="ＭＳ Ｐゴシック" pitchFamily="34" charset="-128"/>
              </a:rPr>
              <a:t>must </a:t>
            </a:r>
            <a:r>
              <a:rPr lang="en-GB" altLang="en-US" b="0" i="1" strike="dblStrike" dirty="0">
                <a:ea typeface="ＭＳ Ｐゴシック" pitchFamily="34" charset="-128"/>
              </a:rPr>
              <a:t>aim to </a:t>
            </a:r>
            <a:r>
              <a:rPr lang="en-GB" altLang="en-US" b="0" i="1" dirty="0">
                <a:ea typeface="ＭＳ Ｐゴシック" pitchFamily="34" charset="-128"/>
              </a:rPr>
              <a:t>strike </a:t>
            </a:r>
            <a:r>
              <a:rPr lang="en-GB" altLang="en-US" b="0" i="1" strike="dblStrike" dirty="0">
                <a:ea typeface="ＭＳ Ｐゴシック" pitchFamily="34" charset="-128"/>
              </a:rPr>
              <a:t>what appears to the charging authority to be </a:t>
            </a:r>
            <a:r>
              <a:rPr lang="en-GB" altLang="en-US" b="0" i="1" dirty="0">
                <a:ea typeface="ＭＳ Ｐゴシック" pitchFamily="34" charset="-128"/>
              </a:rPr>
              <a:t>an appropriate balance between</a:t>
            </a:r>
            <a:r>
              <a:rPr lang="en-GB" altLang="en-US" b="0" dirty="0">
                <a:ea typeface="ＭＳ Ｐゴシック" pitchFamily="34" charset="-128"/>
              </a:rPr>
              <a:t>’ </a:t>
            </a:r>
          </a:p>
          <a:p>
            <a:endParaRPr lang="en-GB" altLang="en-US" b="0" i="1" dirty="0">
              <a:solidFill>
                <a:srgbClr val="000000"/>
              </a:solidFill>
            </a:endParaRPr>
          </a:p>
          <a:p>
            <a:pPr marL="0" indent="0">
              <a:buNone/>
            </a:pPr>
            <a:endParaRPr lang="en-GB" dirty="0"/>
          </a:p>
        </p:txBody>
      </p:sp>
      <p:cxnSp>
        <p:nvCxnSpPr>
          <p:cNvPr id="5" name="Straight Connector 4"/>
          <p:cNvCxnSpPr/>
          <p:nvPr/>
        </p:nvCxnSpPr>
        <p:spPr>
          <a:xfrm>
            <a:off x="584729" y="4914900"/>
            <a:ext cx="8523288" cy="0"/>
          </a:xfrm>
          <a:prstGeom prst="line">
            <a:avLst/>
          </a:prstGeom>
          <a:ln w="130175"/>
        </p:spPr>
        <p:style>
          <a:lnRef idx="2">
            <a:schemeClr val="accent1"/>
          </a:lnRef>
          <a:fillRef idx="0">
            <a:schemeClr val="accent1"/>
          </a:fillRef>
          <a:effectRef idx="1">
            <a:schemeClr val="accent1"/>
          </a:effectRef>
          <a:fontRef idx="minor">
            <a:schemeClr val="tx1"/>
          </a:fontRef>
        </p:style>
      </p:cxnSp>
      <p:sp>
        <p:nvSpPr>
          <p:cNvPr id="6" name="Isosceles Triangle 5"/>
          <p:cNvSpPr/>
          <p:nvPr/>
        </p:nvSpPr>
        <p:spPr>
          <a:xfrm>
            <a:off x="3989917" y="5003800"/>
            <a:ext cx="1320800" cy="8890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7" name="TextBox 6"/>
          <p:cNvSpPr txBox="1">
            <a:spLocks noChangeArrowheads="1"/>
          </p:cNvSpPr>
          <p:nvPr/>
        </p:nvSpPr>
        <p:spPr bwMode="auto">
          <a:xfrm>
            <a:off x="584729" y="3187700"/>
            <a:ext cx="372850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dirty="0"/>
              <a:t> </a:t>
            </a:r>
          </a:p>
          <a:p>
            <a:pPr eaLnBrk="1" hangingPunct="1"/>
            <a:r>
              <a:rPr lang="en-GB" altLang="en-US" dirty="0"/>
              <a:t>‘</a:t>
            </a:r>
            <a:r>
              <a:rPr lang="en-GB" altLang="en-US" sz="1800" i="1" dirty="0"/>
              <a:t>The potential effects (taken as a whole) of the imposition of CIL on the economic viability of development across its area</a:t>
            </a:r>
            <a:r>
              <a:rPr lang="en-GB" altLang="en-US" sz="1800" dirty="0"/>
              <a:t>’ </a:t>
            </a:r>
          </a:p>
          <a:p>
            <a:pPr eaLnBrk="1" hangingPunct="1"/>
            <a:endParaRPr lang="en-GB" altLang="en-US" dirty="0"/>
          </a:p>
        </p:txBody>
      </p:sp>
      <p:sp>
        <p:nvSpPr>
          <p:cNvPr id="8" name="TextBox 1"/>
          <p:cNvSpPr txBox="1">
            <a:spLocks noChangeArrowheads="1"/>
          </p:cNvSpPr>
          <p:nvPr/>
        </p:nvSpPr>
        <p:spPr bwMode="auto">
          <a:xfrm>
            <a:off x="5475816" y="4419600"/>
            <a:ext cx="4024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i="1" dirty="0"/>
              <a:t>Raising funds for infrastructure </a:t>
            </a:r>
          </a:p>
          <a:p>
            <a:pPr eaLnBrk="1" hangingPunct="1"/>
            <a:endParaRPr lang="en-GB" altLang="en-US" sz="1400" i="1" dirty="0"/>
          </a:p>
        </p:txBody>
      </p:sp>
    </p:spTree>
    <p:custDataLst>
      <p:tags r:id="rId1"/>
    </p:custDataLst>
    <p:extLst>
      <p:ext uri="{BB962C8B-B14F-4D97-AF65-F5344CB8AC3E}">
        <p14:creationId xmlns:p14="http://schemas.microsoft.com/office/powerpoint/2010/main" val="31181073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382931"/>
            <a:ext cx="8915400" cy="1143000"/>
          </a:xfrm>
        </p:spPr>
        <p:txBody>
          <a:bodyPr/>
          <a:lstStyle/>
          <a:p>
            <a:r>
              <a:rPr lang="en-GB" sz="3300" dirty="0"/>
              <a:t>What have we learnt so far?</a:t>
            </a:r>
            <a:endParaRPr lang="en-GB" sz="3300" dirty="0"/>
          </a:p>
        </p:txBody>
      </p:sp>
      <p:sp>
        <p:nvSpPr>
          <p:cNvPr id="3" name="Content Placeholder 2"/>
          <p:cNvSpPr>
            <a:spLocks noGrp="1"/>
          </p:cNvSpPr>
          <p:nvPr>
            <p:ph idx="1"/>
          </p:nvPr>
        </p:nvSpPr>
        <p:spPr>
          <a:xfrm>
            <a:off x="495362" y="1937406"/>
            <a:ext cx="9216482" cy="4217611"/>
          </a:xfrm>
        </p:spPr>
        <p:txBody>
          <a:bodyPr/>
          <a:lstStyle/>
          <a:p>
            <a:pPr marL="384837" indent="-384837">
              <a:lnSpc>
                <a:spcPct val="150000"/>
              </a:lnSpc>
              <a:buFont typeface="+mj-lt"/>
              <a:buAutoNum type="arabicPeriod"/>
            </a:pPr>
            <a:r>
              <a:rPr lang="en-GB" sz="2400" dirty="0"/>
              <a:t>You need a senior project sponsor and project manager</a:t>
            </a:r>
          </a:p>
          <a:p>
            <a:pPr marL="384837" indent="-384837">
              <a:lnSpc>
                <a:spcPct val="150000"/>
              </a:lnSpc>
              <a:buFont typeface="+mj-lt"/>
              <a:buAutoNum type="arabicPeriod"/>
            </a:pPr>
            <a:r>
              <a:rPr lang="en-GB" sz="2400" dirty="0"/>
              <a:t>You need to sell the benefits of CIL</a:t>
            </a:r>
          </a:p>
          <a:p>
            <a:pPr marL="384837" indent="-384837">
              <a:lnSpc>
                <a:spcPct val="150000"/>
              </a:lnSpc>
              <a:buFont typeface="+mj-lt"/>
              <a:buAutoNum type="arabicPeriod"/>
            </a:pPr>
            <a:r>
              <a:rPr lang="en-GB" sz="2400" dirty="0"/>
              <a:t>Keep focused; a CIL examination remains a relatively narrow affair</a:t>
            </a:r>
          </a:p>
          <a:p>
            <a:pPr marL="514257" indent="-514257">
              <a:lnSpc>
                <a:spcPct val="150000"/>
              </a:lnSpc>
              <a:buFont typeface="+mj-lt"/>
              <a:buAutoNum type="arabicPeriod"/>
            </a:pPr>
            <a:endParaRPr lang="en-GB" sz="2400" dirty="0"/>
          </a:p>
        </p:txBody>
      </p:sp>
    </p:spTree>
    <p:extLst>
      <p:ext uri="{BB962C8B-B14F-4D97-AF65-F5344CB8AC3E}">
        <p14:creationId xmlns:p14="http://schemas.microsoft.com/office/powerpoint/2010/main" val="2820169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5"/>
          <p:cNvSpPr>
            <a:spLocks noGrp="1"/>
          </p:cNvSpPr>
          <p:nvPr>
            <p:ph type="subTitle" idx="1"/>
            <p:custDataLst>
              <p:tags r:id="rId2"/>
            </p:custDataLst>
          </p:nvPr>
        </p:nvSpPr>
        <p:spPr/>
        <p:txBody>
          <a:bodyPr/>
          <a:lstStyle/>
          <a:p>
            <a:r>
              <a:rPr lang="en-US" dirty="0" smtClean="0"/>
              <a:t>What evidence is required</a:t>
            </a:r>
            <a:endParaRPr lang="en-US" dirty="0"/>
          </a:p>
        </p:txBody>
      </p:sp>
      <p:sp>
        <p:nvSpPr>
          <p:cNvPr id="99332" name="Rectangle 4"/>
          <p:cNvSpPr>
            <a:spLocks noGrp="1"/>
          </p:cNvSpPr>
          <p:nvPr>
            <p:ph type="ctrTitle"/>
          </p:nvPr>
        </p:nvSpPr>
        <p:spPr/>
        <p:txBody>
          <a:bodyPr/>
          <a:lstStyle/>
          <a:p>
            <a:r>
              <a:rPr lang="fr-FR" dirty="0"/>
              <a:t>2</a:t>
            </a:r>
          </a:p>
        </p:txBody>
      </p:sp>
      <p:sp>
        <p:nvSpPr>
          <p:cNvPr id="4" name="Espace réservé du numéro de diapositive 5"/>
          <p:cNvSpPr>
            <a:spLocks noGrp="1"/>
          </p:cNvSpPr>
          <p:nvPr>
            <p:ph type="sldNum" sz="quarter" idx="4294967295"/>
          </p:nvPr>
        </p:nvSpPr>
        <p:spPr>
          <a:xfrm>
            <a:off x="9376304" y="6494463"/>
            <a:ext cx="338800" cy="184150"/>
          </a:xfrm>
          <a:prstGeom prst="rect">
            <a:avLst/>
          </a:prstGeom>
        </p:spPr>
        <p:txBody>
          <a:bodyPr/>
          <a:lstStyle/>
          <a:p>
            <a:endParaRPr lang="en-US" dirty="0"/>
          </a:p>
        </p:txBody>
      </p:sp>
      <p:pic>
        <p:nvPicPr>
          <p:cNvPr id="5" name="Picture 2" descr="D:\WORK\7. The Growth Agenda\Cilknowledge Final 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835" b="5851"/>
          <a:stretch/>
        </p:blipFill>
        <p:spPr bwMode="auto">
          <a:xfrm>
            <a:off x="6321152" y="80751"/>
            <a:ext cx="3600400" cy="17251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Evgenia\Dropbox\MARKETING\LOGOS\OUR LOGOS\Growth Agenda LOGOS\LOGO WEBSITE BLU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501" t="50000"/>
          <a:stretch/>
        </p:blipFill>
        <p:spPr bwMode="auto">
          <a:xfrm>
            <a:off x="2553934" y="658552"/>
            <a:ext cx="3767218" cy="7437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11965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7"/>
          </p:nvPr>
        </p:nvSpPr>
        <p:spPr/>
        <p:txBody>
          <a:bodyPr/>
          <a:lstStyle/>
          <a:p>
            <a:fld id="{6FD16F20-C546-4197-A152-E7FA066EFF81}" type="slidenum">
              <a:rPr lang="en-US" smtClean="0"/>
              <a:pPr/>
              <a:t>31</a:t>
            </a:fld>
            <a:endParaRPr lang="en-US" dirty="0"/>
          </a:p>
        </p:txBody>
      </p:sp>
      <p:sp>
        <p:nvSpPr>
          <p:cNvPr id="2" name="Title 1"/>
          <p:cNvSpPr>
            <a:spLocks noGrp="1"/>
          </p:cNvSpPr>
          <p:nvPr>
            <p:ph type="title"/>
            <p:custDataLst>
              <p:tags r:id="rId2"/>
            </p:custDataLst>
          </p:nvPr>
        </p:nvSpPr>
        <p:spPr/>
        <p:txBody>
          <a:bodyPr/>
          <a:lstStyle/>
          <a:p>
            <a:r>
              <a:rPr lang="en-GB" sz="3300" dirty="0" smtClean="0"/>
              <a:t>What evidence is required?</a:t>
            </a:r>
            <a:endParaRPr lang="en-GB" sz="3300" dirty="0"/>
          </a:p>
        </p:txBody>
      </p:sp>
      <p:sp>
        <p:nvSpPr>
          <p:cNvPr id="3" name="Text Placeholder 2"/>
          <p:cNvSpPr>
            <a:spLocks noGrp="1"/>
          </p:cNvSpPr>
          <p:nvPr>
            <p:ph type="body" sz="quarter" idx="16"/>
          </p:nvPr>
        </p:nvSpPr>
        <p:spPr/>
        <p:txBody>
          <a:bodyPr>
            <a:normAutofit/>
          </a:bodyPr>
          <a:lstStyle/>
          <a:p>
            <a:r>
              <a:rPr lang="en-GB" dirty="0" smtClean="0"/>
              <a:t>Appropriate available evidence</a:t>
            </a:r>
          </a:p>
          <a:p>
            <a:r>
              <a:rPr lang="en-GB" dirty="0" smtClean="0"/>
              <a:t>Proportionate</a:t>
            </a:r>
          </a:p>
          <a:p>
            <a:pPr lvl="2"/>
            <a:r>
              <a:rPr lang="en-GB" dirty="0" smtClean="0"/>
              <a:t>Not every single site needs to be tested </a:t>
            </a:r>
          </a:p>
          <a:p>
            <a:pPr lvl="2"/>
            <a:r>
              <a:rPr lang="en-GB" dirty="0" smtClean="0"/>
              <a:t>Key sites/types of sites </a:t>
            </a:r>
          </a:p>
          <a:p>
            <a:pPr lvl="2"/>
            <a:r>
              <a:rPr lang="en-GB" dirty="0" smtClean="0"/>
              <a:t>Types of development that actually get built</a:t>
            </a:r>
          </a:p>
          <a:p>
            <a:r>
              <a:rPr lang="en-GB" dirty="0" smtClean="0"/>
              <a:t>Emphasis on key sites that are critical to the Plan</a:t>
            </a:r>
          </a:p>
          <a:p>
            <a:r>
              <a:rPr lang="en-GB" dirty="0" smtClean="0"/>
              <a:t>Capable of being put into the public domain </a:t>
            </a:r>
            <a:endParaRPr lang="en-GB" dirty="0"/>
          </a:p>
        </p:txBody>
      </p:sp>
    </p:spTree>
    <p:custDataLst>
      <p:tags r:id="rId1"/>
    </p:custDataLst>
    <p:extLst>
      <p:ext uri="{BB962C8B-B14F-4D97-AF65-F5344CB8AC3E}">
        <p14:creationId xmlns:p14="http://schemas.microsoft.com/office/powerpoint/2010/main" val="69901144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7"/>
          </p:nvPr>
        </p:nvSpPr>
        <p:spPr/>
        <p:txBody>
          <a:bodyPr/>
          <a:lstStyle/>
          <a:p>
            <a:fld id="{6FD16F20-C546-4197-A152-E7FA066EFF81}" type="slidenum">
              <a:rPr lang="en-US" smtClean="0"/>
              <a:pPr/>
              <a:t>32</a:t>
            </a:fld>
            <a:endParaRPr lang="en-US" dirty="0"/>
          </a:p>
        </p:txBody>
      </p:sp>
      <p:sp>
        <p:nvSpPr>
          <p:cNvPr id="3" name="Text Placeholder 2"/>
          <p:cNvSpPr>
            <a:spLocks noGrp="1"/>
          </p:cNvSpPr>
          <p:nvPr>
            <p:ph type="body" sz="quarter" idx="16"/>
          </p:nvPr>
        </p:nvSpPr>
        <p:spPr/>
        <p:txBody>
          <a:bodyPr>
            <a:normAutofit fontScale="92500" lnSpcReduction="20000"/>
          </a:bodyPr>
          <a:lstStyle/>
          <a:p>
            <a:r>
              <a:rPr lang="en-US" dirty="0"/>
              <a:t>What is required? </a:t>
            </a:r>
          </a:p>
          <a:p>
            <a:r>
              <a:rPr lang="en-US" dirty="0" smtClean="0"/>
              <a:t>Same </a:t>
            </a:r>
            <a:r>
              <a:rPr lang="en-US" dirty="0"/>
              <a:t>approach as for </a:t>
            </a:r>
            <a:r>
              <a:rPr lang="en-US" dirty="0" smtClean="0"/>
              <a:t>individual schemes </a:t>
            </a:r>
            <a:r>
              <a:rPr lang="en-US" dirty="0"/>
              <a:t>– just more appraisals!</a:t>
            </a:r>
          </a:p>
          <a:p>
            <a:r>
              <a:rPr lang="en-US" dirty="0" smtClean="0"/>
              <a:t> </a:t>
            </a:r>
            <a:r>
              <a:rPr lang="en-US" dirty="0"/>
              <a:t>Residential: </a:t>
            </a:r>
          </a:p>
          <a:p>
            <a:pPr lvl="3"/>
            <a:r>
              <a:rPr lang="en-US" dirty="0"/>
              <a:t>A range of typologies that represent entire anticipated housing supply</a:t>
            </a:r>
          </a:p>
          <a:p>
            <a:pPr lvl="3"/>
            <a:r>
              <a:rPr lang="en-US" dirty="0"/>
              <a:t>Taking account of other policy requirements (standards; affordable </a:t>
            </a:r>
            <a:r>
              <a:rPr lang="en-US" dirty="0" err="1"/>
              <a:t>hsg</a:t>
            </a:r>
            <a:r>
              <a:rPr lang="en-US" dirty="0"/>
              <a:t> </a:t>
            </a:r>
            <a:r>
              <a:rPr lang="en-US" dirty="0" err="1"/>
              <a:t>etc</a:t>
            </a:r>
            <a:r>
              <a:rPr lang="en-US" dirty="0"/>
              <a:t>)</a:t>
            </a:r>
          </a:p>
          <a:p>
            <a:pPr lvl="3"/>
            <a:r>
              <a:rPr lang="en-US" dirty="0"/>
              <a:t>Strategic sites (on-site S106; infrastructure burden; cashflow profile) </a:t>
            </a:r>
          </a:p>
          <a:p>
            <a:r>
              <a:rPr lang="en-US" dirty="0"/>
              <a:t> Commercial </a:t>
            </a:r>
          </a:p>
          <a:p>
            <a:pPr lvl="3"/>
            <a:r>
              <a:rPr lang="en-US" dirty="0"/>
              <a:t>Main types of development expected to come forward (retail, offices </a:t>
            </a:r>
            <a:r>
              <a:rPr lang="en-US" dirty="0" err="1"/>
              <a:t>etc</a:t>
            </a:r>
            <a:r>
              <a:rPr lang="en-US" dirty="0"/>
              <a:t>) </a:t>
            </a:r>
          </a:p>
          <a:p>
            <a:pPr lvl="3"/>
            <a:r>
              <a:rPr lang="en-US" dirty="0"/>
              <a:t>Testing developments to justify nil rates? </a:t>
            </a:r>
          </a:p>
          <a:p>
            <a:r>
              <a:rPr lang="en-US" dirty="0"/>
              <a:t> Other uses </a:t>
            </a:r>
          </a:p>
          <a:p>
            <a:pPr lvl="3"/>
            <a:r>
              <a:rPr lang="en-US" dirty="0"/>
              <a:t>D1/D2 – predominantly reliant on public subsidy </a:t>
            </a:r>
            <a:r>
              <a:rPr lang="en-US" dirty="0" err="1"/>
              <a:t>etc</a:t>
            </a:r>
            <a:r>
              <a:rPr lang="en-US" dirty="0"/>
              <a:t> </a:t>
            </a:r>
          </a:p>
          <a:p>
            <a:pPr lvl="3"/>
            <a:r>
              <a:rPr lang="en-US" dirty="0"/>
              <a:t>Sui generis – too many to test – plan not reliant on one particular SG use</a:t>
            </a:r>
          </a:p>
          <a:p>
            <a:endParaRPr lang="en-GB" dirty="0"/>
          </a:p>
        </p:txBody>
      </p:sp>
      <p:sp>
        <p:nvSpPr>
          <p:cNvPr id="4" name="Title 3"/>
          <p:cNvSpPr>
            <a:spLocks noGrp="1"/>
          </p:cNvSpPr>
          <p:nvPr>
            <p:ph type="title"/>
          </p:nvPr>
        </p:nvSpPr>
        <p:spPr/>
        <p:txBody>
          <a:bodyPr/>
          <a:lstStyle/>
          <a:p>
            <a:endParaRPr lang="en-GB"/>
          </a:p>
        </p:txBody>
      </p:sp>
      <p:sp>
        <p:nvSpPr>
          <p:cNvPr id="6" name="Title 1"/>
          <p:cNvSpPr txBox="1">
            <a:spLocks/>
          </p:cNvSpPr>
          <p:nvPr>
            <p:custDataLst>
              <p:tags r:id="rId2"/>
            </p:custDataLst>
          </p:nvPr>
        </p:nvSpPr>
        <p:spPr bwMode="auto">
          <a:xfrm>
            <a:off x="860954" y="200026"/>
            <a:ext cx="8985912"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117" algn="l" rtl="0" fontAlgn="base">
              <a:spcBef>
                <a:spcPct val="0"/>
              </a:spcBef>
              <a:spcAft>
                <a:spcPct val="0"/>
              </a:spcAft>
              <a:defRPr sz="4000" b="1">
                <a:solidFill>
                  <a:srgbClr val="669900"/>
                </a:solidFill>
                <a:latin typeface="Arial" pitchFamily="34" charset="0"/>
              </a:defRPr>
            </a:lvl6pPr>
            <a:lvl7pPr marL="914235" algn="l" rtl="0" fontAlgn="base">
              <a:spcBef>
                <a:spcPct val="0"/>
              </a:spcBef>
              <a:spcAft>
                <a:spcPct val="0"/>
              </a:spcAft>
              <a:defRPr sz="4000" b="1">
                <a:solidFill>
                  <a:srgbClr val="669900"/>
                </a:solidFill>
                <a:latin typeface="Arial" pitchFamily="34" charset="0"/>
              </a:defRPr>
            </a:lvl7pPr>
            <a:lvl8pPr marL="1371353" algn="l" rtl="0" fontAlgn="base">
              <a:spcBef>
                <a:spcPct val="0"/>
              </a:spcBef>
              <a:spcAft>
                <a:spcPct val="0"/>
              </a:spcAft>
              <a:defRPr sz="4000" b="1">
                <a:solidFill>
                  <a:srgbClr val="669900"/>
                </a:solidFill>
                <a:latin typeface="Arial" pitchFamily="34" charset="0"/>
              </a:defRPr>
            </a:lvl8pPr>
            <a:lvl9pPr marL="1828470" algn="l" rtl="0" fontAlgn="base">
              <a:spcBef>
                <a:spcPct val="0"/>
              </a:spcBef>
              <a:spcAft>
                <a:spcPct val="0"/>
              </a:spcAft>
              <a:defRPr sz="4000" b="1">
                <a:solidFill>
                  <a:srgbClr val="669900"/>
                </a:solidFill>
                <a:latin typeface="Arial" pitchFamily="34" charset="0"/>
              </a:defRPr>
            </a:lvl9pPr>
          </a:lstStyle>
          <a:p>
            <a:r>
              <a:rPr lang="en-GB" sz="3300" smtClean="0"/>
              <a:t>What evidence is required?</a:t>
            </a:r>
            <a:endParaRPr lang="en-GB" sz="3300" dirty="0"/>
          </a:p>
        </p:txBody>
      </p:sp>
    </p:spTree>
    <p:custDataLst>
      <p:tags r:id="rId1"/>
    </p:custDataLst>
    <p:extLst>
      <p:ext uri="{BB962C8B-B14F-4D97-AF65-F5344CB8AC3E}">
        <p14:creationId xmlns:p14="http://schemas.microsoft.com/office/powerpoint/2010/main" val="234720602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7"/>
          </p:nvPr>
        </p:nvSpPr>
        <p:spPr/>
        <p:txBody>
          <a:bodyPr/>
          <a:lstStyle/>
          <a:p>
            <a:fld id="{6FD16F20-C546-4197-A152-E7FA066EFF81}" type="slidenum">
              <a:rPr lang="en-US" smtClean="0"/>
              <a:pPr/>
              <a:t>33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43052064"/>
              </p:ext>
            </p:extLst>
          </p:nvPr>
        </p:nvGraphicFramePr>
        <p:xfrm>
          <a:off x="740532" y="980728"/>
          <a:ext cx="8190910" cy="5118470"/>
        </p:xfrm>
        <a:graphic>
          <a:graphicData uri="http://schemas.openxmlformats.org/presentationml/2006/ole">
            <mc:AlternateContent xmlns:mc="http://schemas.openxmlformats.org/markup-compatibility/2006">
              <mc:Choice xmlns:v="urn:schemas-microsoft-com:vml" Requires="v">
                <p:oleObj spid="_x0000_s2053" name="Worksheet" r:id="rId5" imgW="7934325" imgH="5372100" progId="Excel.Sheet.8">
                  <p:embed/>
                </p:oleObj>
              </mc:Choice>
              <mc:Fallback>
                <p:oleObj name="Worksheet" r:id="rId5" imgW="7934325" imgH="53721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740532" y="980728"/>
                        <a:ext cx="8190910" cy="5118470"/>
                      </a:xfrm>
                      <a:prstGeom prst="rect">
                        <a:avLst/>
                      </a:prstGeom>
                      <a:noFill/>
                      <a:ln>
                        <a:noFill/>
                      </a:ln>
                    </p:spPr>
                  </p:pic>
                </p:oleObj>
              </mc:Fallback>
            </mc:AlternateContent>
          </a:graphicData>
        </a:graphic>
      </p:graphicFrame>
      <p:sp>
        <p:nvSpPr>
          <p:cNvPr id="7" name="AutoShape 14"/>
          <p:cNvSpPr>
            <a:spLocks noChangeArrowheads="1"/>
          </p:cNvSpPr>
          <p:nvPr/>
        </p:nvSpPr>
        <p:spPr bwMode="auto">
          <a:xfrm>
            <a:off x="7605295" y="1340768"/>
            <a:ext cx="1638961" cy="1008062"/>
          </a:xfrm>
          <a:prstGeom prst="wedgeEllipseCallout">
            <a:avLst>
              <a:gd name="adj1" fmla="val -119148"/>
              <a:gd name="adj2" fmla="val 27954"/>
            </a:avLst>
          </a:prstGeom>
          <a:solidFill>
            <a:srgbClr val="FFFF99"/>
          </a:solidFill>
          <a:ln w="9525">
            <a:solidFill>
              <a:schemeClr val="tx2"/>
            </a:solidFill>
            <a:miter lim="800000"/>
            <a:headEnd/>
            <a:tailEnd/>
          </a:ln>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a:spcBef>
                <a:spcPct val="50000"/>
              </a:spcBef>
            </a:pPr>
            <a:r>
              <a:rPr lang="en-GB" altLang="en-US" sz="1700" b="1" dirty="0">
                <a:latin typeface="Calibri" pitchFamily="34" charset="0"/>
              </a:rPr>
              <a:t>RESIDUAL LAND VALUE</a:t>
            </a:r>
          </a:p>
        </p:txBody>
      </p:sp>
      <p:sp>
        <p:nvSpPr>
          <p:cNvPr id="3" name="Title 2"/>
          <p:cNvSpPr>
            <a:spLocks noGrp="1"/>
          </p:cNvSpPr>
          <p:nvPr>
            <p:ph type="title"/>
          </p:nvPr>
        </p:nvSpPr>
        <p:spPr/>
        <p:txBody>
          <a:bodyPr/>
          <a:lstStyle/>
          <a:p>
            <a:endParaRPr lang="en-GB"/>
          </a:p>
        </p:txBody>
      </p:sp>
      <p:sp>
        <p:nvSpPr>
          <p:cNvPr id="8" name="Title 1"/>
          <p:cNvSpPr txBox="1">
            <a:spLocks/>
          </p:cNvSpPr>
          <p:nvPr>
            <p:custDataLst>
              <p:tags r:id="rId3"/>
            </p:custDataLst>
          </p:nvPr>
        </p:nvSpPr>
        <p:spPr bwMode="auto">
          <a:xfrm>
            <a:off x="860954" y="200026"/>
            <a:ext cx="8985912"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117" algn="l" rtl="0" fontAlgn="base">
              <a:spcBef>
                <a:spcPct val="0"/>
              </a:spcBef>
              <a:spcAft>
                <a:spcPct val="0"/>
              </a:spcAft>
              <a:defRPr sz="4000" b="1">
                <a:solidFill>
                  <a:srgbClr val="669900"/>
                </a:solidFill>
                <a:latin typeface="Arial" pitchFamily="34" charset="0"/>
              </a:defRPr>
            </a:lvl6pPr>
            <a:lvl7pPr marL="914235" algn="l" rtl="0" fontAlgn="base">
              <a:spcBef>
                <a:spcPct val="0"/>
              </a:spcBef>
              <a:spcAft>
                <a:spcPct val="0"/>
              </a:spcAft>
              <a:defRPr sz="4000" b="1">
                <a:solidFill>
                  <a:srgbClr val="669900"/>
                </a:solidFill>
                <a:latin typeface="Arial" pitchFamily="34" charset="0"/>
              </a:defRPr>
            </a:lvl7pPr>
            <a:lvl8pPr marL="1371353" algn="l" rtl="0" fontAlgn="base">
              <a:spcBef>
                <a:spcPct val="0"/>
              </a:spcBef>
              <a:spcAft>
                <a:spcPct val="0"/>
              </a:spcAft>
              <a:defRPr sz="4000" b="1">
                <a:solidFill>
                  <a:srgbClr val="669900"/>
                </a:solidFill>
                <a:latin typeface="Arial" pitchFamily="34" charset="0"/>
              </a:defRPr>
            </a:lvl8pPr>
            <a:lvl9pPr marL="1828470" algn="l" rtl="0" fontAlgn="base">
              <a:spcBef>
                <a:spcPct val="0"/>
              </a:spcBef>
              <a:spcAft>
                <a:spcPct val="0"/>
              </a:spcAft>
              <a:defRPr sz="4000" b="1">
                <a:solidFill>
                  <a:srgbClr val="669900"/>
                </a:solidFill>
                <a:latin typeface="Arial" pitchFamily="34" charset="0"/>
              </a:defRPr>
            </a:lvl9pPr>
          </a:lstStyle>
          <a:p>
            <a:r>
              <a:rPr lang="en-GB" sz="3300" smtClean="0"/>
              <a:t>What evidence is required?</a:t>
            </a:r>
            <a:endParaRPr lang="en-GB" sz="3300" dirty="0"/>
          </a:p>
        </p:txBody>
      </p:sp>
    </p:spTree>
    <p:custDataLst>
      <p:tags r:id="rId2"/>
    </p:custDataLst>
    <p:extLst>
      <p:ext uri="{BB962C8B-B14F-4D97-AF65-F5344CB8AC3E}">
        <p14:creationId xmlns:p14="http://schemas.microsoft.com/office/powerpoint/2010/main" val="118601609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7"/>
          </p:nvPr>
        </p:nvSpPr>
        <p:spPr/>
        <p:txBody>
          <a:bodyPr/>
          <a:lstStyle/>
          <a:p>
            <a:fld id="{6FD16F20-C546-4197-A152-E7FA066EFF81}" type="slidenum">
              <a:rPr lang="en-US" smtClean="0"/>
              <a:pPr/>
              <a:t>34</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078083377"/>
              </p:ext>
            </p:extLst>
          </p:nvPr>
        </p:nvGraphicFramePr>
        <p:xfrm>
          <a:off x="355997" y="1054101"/>
          <a:ext cx="9431338" cy="4600575"/>
        </p:xfrm>
        <a:graphic>
          <a:graphicData uri="http://schemas.openxmlformats.org/presentationml/2006/ole">
            <mc:AlternateContent xmlns:mc="http://schemas.openxmlformats.org/markup-compatibility/2006">
              <mc:Choice xmlns:v="urn:schemas-microsoft-com:vml" Requires="v">
                <p:oleObj spid="_x0000_s3077" name="Worksheet" r:id="rId5" imgW="4276641" imgH="2257378" progId="Excel.Sheet.8">
                  <p:embed/>
                </p:oleObj>
              </mc:Choice>
              <mc:Fallback>
                <p:oleObj name="Worksheet" r:id="rId5" imgW="4276641" imgH="2257378" progId="Excel.Sheet.8">
                  <p:embed/>
                  <p:pic>
                    <p:nvPicPr>
                      <p:cNvPr id="0" name=""/>
                      <p:cNvPicPr>
                        <a:picLocks noChangeAspect="1" noChangeArrowheads="1"/>
                      </p:cNvPicPr>
                      <p:nvPr/>
                    </p:nvPicPr>
                    <p:blipFill>
                      <a:blip r:embed="rId6"/>
                      <a:srcRect/>
                      <a:stretch>
                        <a:fillRect/>
                      </a:stretch>
                    </p:blipFill>
                    <p:spPr bwMode="auto">
                      <a:xfrm>
                        <a:off x="355997" y="1054101"/>
                        <a:ext cx="9431338" cy="4600575"/>
                      </a:xfrm>
                      <a:prstGeom prst="rect">
                        <a:avLst/>
                      </a:prstGeom>
                      <a:noFill/>
                      <a:ln>
                        <a:noFill/>
                      </a:ln>
                      <a:effectLst/>
                    </p:spPr>
                  </p:pic>
                </p:oleObj>
              </mc:Fallback>
            </mc:AlternateContent>
          </a:graphicData>
        </a:graphic>
      </p:graphicFrame>
      <p:sp>
        <p:nvSpPr>
          <p:cNvPr id="3" name="Title 2"/>
          <p:cNvSpPr>
            <a:spLocks noGrp="1"/>
          </p:cNvSpPr>
          <p:nvPr>
            <p:ph type="title"/>
          </p:nvPr>
        </p:nvSpPr>
        <p:spPr/>
        <p:txBody>
          <a:bodyPr/>
          <a:lstStyle/>
          <a:p>
            <a:endParaRPr lang="en-GB"/>
          </a:p>
        </p:txBody>
      </p:sp>
      <p:sp>
        <p:nvSpPr>
          <p:cNvPr id="6" name="Title 1"/>
          <p:cNvSpPr txBox="1">
            <a:spLocks/>
          </p:cNvSpPr>
          <p:nvPr>
            <p:custDataLst>
              <p:tags r:id="rId3"/>
            </p:custDataLst>
          </p:nvPr>
        </p:nvSpPr>
        <p:spPr bwMode="auto">
          <a:xfrm>
            <a:off x="860954" y="200026"/>
            <a:ext cx="8985912"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117" algn="l" rtl="0" fontAlgn="base">
              <a:spcBef>
                <a:spcPct val="0"/>
              </a:spcBef>
              <a:spcAft>
                <a:spcPct val="0"/>
              </a:spcAft>
              <a:defRPr sz="4000" b="1">
                <a:solidFill>
                  <a:srgbClr val="669900"/>
                </a:solidFill>
                <a:latin typeface="Arial" pitchFamily="34" charset="0"/>
              </a:defRPr>
            </a:lvl6pPr>
            <a:lvl7pPr marL="914235" algn="l" rtl="0" fontAlgn="base">
              <a:spcBef>
                <a:spcPct val="0"/>
              </a:spcBef>
              <a:spcAft>
                <a:spcPct val="0"/>
              </a:spcAft>
              <a:defRPr sz="4000" b="1">
                <a:solidFill>
                  <a:srgbClr val="669900"/>
                </a:solidFill>
                <a:latin typeface="Arial" pitchFamily="34" charset="0"/>
              </a:defRPr>
            </a:lvl7pPr>
            <a:lvl8pPr marL="1371353" algn="l" rtl="0" fontAlgn="base">
              <a:spcBef>
                <a:spcPct val="0"/>
              </a:spcBef>
              <a:spcAft>
                <a:spcPct val="0"/>
              </a:spcAft>
              <a:defRPr sz="4000" b="1">
                <a:solidFill>
                  <a:srgbClr val="669900"/>
                </a:solidFill>
                <a:latin typeface="Arial" pitchFamily="34" charset="0"/>
              </a:defRPr>
            </a:lvl8pPr>
            <a:lvl9pPr marL="1828470" algn="l" rtl="0" fontAlgn="base">
              <a:spcBef>
                <a:spcPct val="0"/>
              </a:spcBef>
              <a:spcAft>
                <a:spcPct val="0"/>
              </a:spcAft>
              <a:defRPr sz="4000" b="1">
                <a:solidFill>
                  <a:srgbClr val="669900"/>
                </a:solidFill>
                <a:latin typeface="Arial" pitchFamily="34" charset="0"/>
              </a:defRPr>
            </a:lvl9pPr>
          </a:lstStyle>
          <a:p>
            <a:r>
              <a:rPr lang="en-GB" sz="3300" smtClean="0"/>
              <a:t>What evidence is required?</a:t>
            </a:r>
            <a:endParaRPr lang="en-GB" sz="3300" dirty="0"/>
          </a:p>
        </p:txBody>
      </p:sp>
    </p:spTree>
    <p:custDataLst>
      <p:tags r:id="rId2"/>
    </p:custDataLst>
    <p:extLst>
      <p:ext uri="{BB962C8B-B14F-4D97-AF65-F5344CB8AC3E}">
        <p14:creationId xmlns:p14="http://schemas.microsoft.com/office/powerpoint/2010/main" val="214051289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7"/>
          </p:nvPr>
        </p:nvSpPr>
        <p:spPr/>
        <p:txBody>
          <a:bodyPr/>
          <a:lstStyle/>
          <a:p>
            <a:fld id="{6FD16F20-C546-4197-A152-E7FA066EFF81}" type="slidenum">
              <a:rPr lang="en-US" smtClean="0"/>
              <a:pPr/>
              <a:t>35</a:t>
            </a:fld>
            <a:endParaRPr lang="en-US"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405" y="836713"/>
            <a:ext cx="9518746" cy="46805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p:txBody>
          <a:bodyPr/>
          <a:lstStyle/>
          <a:p>
            <a:endParaRPr lang="en-GB"/>
          </a:p>
        </p:txBody>
      </p:sp>
      <p:sp>
        <p:nvSpPr>
          <p:cNvPr id="6" name="Title 1"/>
          <p:cNvSpPr txBox="1">
            <a:spLocks/>
          </p:cNvSpPr>
          <p:nvPr>
            <p:custDataLst>
              <p:tags r:id="rId2"/>
            </p:custDataLst>
          </p:nvPr>
        </p:nvSpPr>
        <p:spPr bwMode="auto">
          <a:xfrm>
            <a:off x="860954" y="200026"/>
            <a:ext cx="8985912"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117" algn="l" rtl="0" fontAlgn="base">
              <a:spcBef>
                <a:spcPct val="0"/>
              </a:spcBef>
              <a:spcAft>
                <a:spcPct val="0"/>
              </a:spcAft>
              <a:defRPr sz="4000" b="1">
                <a:solidFill>
                  <a:srgbClr val="669900"/>
                </a:solidFill>
                <a:latin typeface="Arial" pitchFamily="34" charset="0"/>
              </a:defRPr>
            </a:lvl6pPr>
            <a:lvl7pPr marL="914235" algn="l" rtl="0" fontAlgn="base">
              <a:spcBef>
                <a:spcPct val="0"/>
              </a:spcBef>
              <a:spcAft>
                <a:spcPct val="0"/>
              </a:spcAft>
              <a:defRPr sz="4000" b="1">
                <a:solidFill>
                  <a:srgbClr val="669900"/>
                </a:solidFill>
                <a:latin typeface="Arial" pitchFamily="34" charset="0"/>
              </a:defRPr>
            </a:lvl7pPr>
            <a:lvl8pPr marL="1371353" algn="l" rtl="0" fontAlgn="base">
              <a:spcBef>
                <a:spcPct val="0"/>
              </a:spcBef>
              <a:spcAft>
                <a:spcPct val="0"/>
              </a:spcAft>
              <a:defRPr sz="4000" b="1">
                <a:solidFill>
                  <a:srgbClr val="669900"/>
                </a:solidFill>
                <a:latin typeface="Arial" pitchFamily="34" charset="0"/>
              </a:defRPr>
            </a:lvl8pPr>
            <a:lvl9pPr marL="1828470" algn="l" rtl="0" fontAlgn="base">
              <a:spcBef>
                <a:spcPct val="0"/>
              </a:spcBef>
              <a:spcAft>
                <a:spcPct val="0"/>
              </a:spcAft>
              <a:defRPr sz="4000" b="1">
                <a:solidFill>
                  <a:srgbClr val="669900"/>
                </a:solidFill>
                <a:latin typeface="Arial" pitchFamily="34" charset="0"/>
              </a:defRPr>
            </a:lvl9pPr>
          </a:lstStyle>
          <a:p>
            <a:r>
              <a:rPr lang="en-GB" sz="3300" smtClean="0"/>
              <a:t>What evidence is required?</a:t>
            </a:r>
            <a:endParaRPr lang="en-GB" sz="3300" dirty="0"/>
          </a:p>
        </p:txBody>
      </p:sp>
    </p:spTree>
    <p:custDataLst>
      <p:tags r:id="rId1"/>
    </p:custDataLst>
    <p:extLst>
      <p:ext uri="{BB962C8B-B14F-4D97-AF65-F5344CB8AC3E}">
        <p14:creationId xmlns:p14="http://schemas.microsoft.com/office/powerpoint/2010/main" val="333414835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7"/>
          </p:nvPr>
        </p:nvSpPr>
        <p:spPr/>
        <p:txBody>
          <a:bodyPr/>
          <a:lstStyle/>
          <a:p>
            <a:fld id="{6FD16F20-C546-4197-A152-E7FA066EFF81}" type="slidenum">
              <a:rPr lang="en-US" smtClean="0"/>
              <a:pPr/>
              <a:t>36</a:t>
            </a:fld>
            <a:endParaRPr lang="en-US" dirty="0"/>
          </a:p>
        </p:txBody>
      </p:sp>
      <p:sp>
        <p:nvSpPr>
          <p:cNvPr id="3" name="Text Placeholder 2"/>
          <p:cNvSpPr>
            <a:spLocks noGrp="1"/>
          </p:cNvSpPr>
          <p:nvPr>
            <p:ph type="body" sz="quarter" idx="16"/>
          </p:nvPr>
        </p:nvSpPr>
        <p:spPr/>
        <p:txBody>
          <a:bodyPr>
            <a:normAutofit lnSpcReduction="10000"/>
          </a:bodyPr>
          <a:lstStyle/>
          <a:p>
            <a:r>
              <a:rPr lang="en-US" dirty="0" smtClean="0"/>
              <a:t>Strategic sites – why separate testing?</a:t>
            </a:r>
          </a:p>
          <a:p>
            <a:r>
              <a:rPr lang="en-US" dirty="0" smtClean="0"/>
              <a:t>Critical to delivering the Plan</a:t>
            </a:r>
          </a:p>
          <a:p>
            <a:r>
              <a:rPr lang="en-US" dirty="0" smtClean="0"/>
              <a:t>Important to test impact of CIL</a:t>
            </a:r>
          </a:p>
          <a:p>
            <a:r>
              <a:rPr lang="en-US" dirty="0" smtClean="0"/>
              <a:t>On-site infrastructure/utilities - £250-£750k per ha</a:t>
            </a:r>
          </a:p>
          <a:p>
            <a:r>
              <a:rPr lang="en-US" dirty="0" smtClean="0"/>
              <a:t>Subject to receiving information from Developer</a:t>
            </a:r>
          </a:p>
          <a:p>
            <a:r>
              <a:rPr lang="en-US" dirty="0" smtClean="0"/>
              <a:t>Might be delivering on-site Section 106 (</a:t>
            </a:r>
            <a:r>
              <a:rPr lang="en-US" dirty="0" err="1" smtClean="0"/>
              <a:t>eg</a:t>
            </a:r>
            <a:r>
              <a:rPr lang="en-US" dirty="0" smtClean="0"/>
              <a:t> schools)</a:t>
            </a:r>
          </a:p>
          <a:p>
            <a:r>
              <a:rPr lang="en-US" dirty="0" smtClean="0"/>
              <a:t>Timescale for delivery/capital tie-up/cashflow</a:t>
            </a:r>
          </a:p>
          <a:p>
            <a:r>
              <a:rPr lang="en-US" dirty="0" smtClean="0"/>
              <a:t>Critical issue is nevertheless the </a:t>
            </a:r>
            <a:r>
              <a:rPr lang="en-US" u="sng" dirty="0" smtClean="0"/>
              <a:t>impact of CIL</a:t>
            </a:r>
            <a:endParaRPr lang="en-GB" u="sng" dirty="0"/>
          </a:p>
        </p:txBody>
      </p:sp>
      <p:sp>
        <p:nvSpPr>
          <p:cNvPr id="4" name="Title 3"/>
          <p:cNvSpPr>
            <a:spLocks noGrp="1"/>
          </p:cNvSpPr>
          <p:nvPr>
            <p:ph type="title"/>
          </p:nvPr>
        </p:nvSpPr>
        <p:spPr/>
        <p:txBody>
          <a:bodyPr/>
          <a:lstStyle/>
          <a:p>
            <a:endParaRPr lang="en-GB"/>
          </a:p>
        </p:txBody>
      </p:sp>
      <p:sp>
        <p:nvSpPr>
          <p:cNvPr id="6" name="Title 1"/>
          <p:cNvSpPr txBox="1">
            <a:spLocks/>
          </p:cNvSpPr>
          <p:nvPr>
            <p:custDataLst>
              <p:tags r:id="rId2"/>
            </p:custDataLst>
          </p:nvPr>
        </p:nvSpPr>
        <p:spPr bwMode="auto">
          <a:xfrm>
            <a:off x="860954" y="200026"/>
            <a:ext cx="8985912"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117" algn="l" rtl="0" fontAlgn="base">
              <a:spcBef>
                <a:spcPct val="0"/>
              </a:spcBef>
              <a:spcAft>
                <a:spcPct val="0"/>
              </a:spcAft>
              <a:defRPr sz="4000" b="1">
                <a:solidFill>
                  <a:srgbClr val="669900"/>
                </a:solidFill>
                <a:latin typeface="Arial" pitchFamily="34" charset="0"/>
              </a:defRPr>
            </a:lvl6pPr>
            <a:lvl7pPr marL="914235" algn="l" rtl="0" fontAlgn="base">
              <a:spcBef>
                <a:spcPct val="0"/>
              </a:spcBef>
              <a:spcAft>
                <a:spcPct val="0"/>
              </a:spcAft>
              <a:defRPr sz="4000" b="1">
                <a:solidFill>
                  <a:srgbClr val="669900"/>
                </a:solidFill>
                <a:latin typeface="Arial" pitchFamily="34" charset="0"/>
              </a:defRPr>
            </a:lvl7pPr>
            <a:lvl8pPr marL="1371353" algn="l" rtl="0" fontAlgn="base">
              <a:spcBef>
                <a:spcPct val="0"/>
              </a:spcBef>
              <a:spcAft>
                <a:spcPct val="0"/>
              </a:spcAft>
              <a:defRPr sz="4000" b="1">
                <a:solidFill>
                  <a:srgbClr val="669900"/>
                </a:solidFill>
                <a:latin typeface="Arial" pitchFamily="34" charset="0"/>
              </a:defRPr>
            </a:lvl8pPr>
            <a:lvl9pPr marL="1828470" algn="l" rtl="0" fontAlgn="base">
              <a:spcBef>
                <a:spcPct val="0"/>
              </a:spcBef>
              <a:spcAft>
                <a:spcPct val="0"/>
              </a:spcAft>
              <a:defRPr sz="4000" b="1">
                <a:solidFill>
                  <a:srgbClr val="669900"/>
                </a:solidFill>
                <a:latin typeface="Arial" pitchFamily="34" charset="0"/>
              </a:defRPr>
            </a:lvl9pPr>
          </a:lstStyle>
          <a:p>
            <a:r>
              <a:rPr lang="en-GB" sz="3300" smtClean="0"/>
              <a:t>What evidence is required?</a:t>
            </a:r>
            <a:endParaRPr lang="en-GB" sz="3300" dirty="0"/>
          </a:p>
        </p:txBody>
      </p:sp>
    </p:spTree>
    <p:custDataLst>
      <p:tags r:id="rId1"/>
    </p:custDataLst>
    <p:extLst>
      <p:ext uri="{BB962C8B-B14F-4D97-AF65-F5344CB8AC3E}">
        <p14:creationId xmlns:p14="http://schemas.microsoft.com/office/powerpoint/2010/main" val="54879134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7"/>
          </p:nvPr>
        </p:nvSpPr>
        <p:spPr/>
        <p:txBody>
          <a:bodyPr/>
          <a:lstStyle/>
          <a:p>
            <a:fld id="{6FD16F20-C546-4197-A152-E7FA066EFF81}" type="slidenum">
              <a:rPr lang="en-US" smtClean="0"/>
              <a:pPr/>
              <a:t>37</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795372379"/>
              </p:ext>
            </p:extLst>
          </p:nvPr>
        </p:nvGraphicFramePr>
        <p:xfrm>
          <a:off x="428498" y="980728"/>
          <a:ext cx="9049005" cy="5040560"/>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1"/>
          <p:cNvSpPr txBox="1">
            <a:spLocks/>
          </p:cNvSpPr>
          <p:nvPr>
            <p:custDataLst>
              <p:tags r:id="rId2"/>
            </p:custDataLst>
          </p:nvPr>
        </p:nvSpPr>
        <p:spPr bwMode="auto">
          <a:xfrm>
            <a:off x="860954" y="200026"/>
            <a:ext cx="8985912"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117" algn="l" rtl="0" fontAlgn="base">
              <a:spcBef>
                <a:spcPct val="0"/>
              </a:spcBef>
              <a:spcAft>
                <a:spcPct val="0"/>
              </a:spcAft>
              <a:defRPr sz="4000" b="1">
                <a:solidFill>
                  <a:srgbClr val="669900"/>
                </a:solidFill>
                <a:latin typeface="Arial" pitchFamily="34" charset="0"/>
              </a:defRPr>
            </a:lvl6pPr>
            <a:lvl7pPr marL="914235" algn="l" rtl="0" fontAlgn="base">
              <a:spcBef>
                <a:spcPct val="0"/>
              </a:spcBef>
              <a:spcAft>
                <a:spcPct val="0"/>
              </a:spcAft>
              <a:defRPr sz="4000" b="1">
                <a:solidFill>
                  <a:srgbClr val="669900"/>
                </a:solidFill>
                <a:latin typeface="Arial" pitchFamily="34" charset="0"/>
              </a:defRPr>
            </a:lvl7pPr>
            <a:lvl8pPr marL="1371353" algn="l" rtl="0" fontAlgn="base">
              <a:spcBef>
                <a:spcPct val="0"/>
              </a:spcBef>
              <a:spcAft>
                <a:spcPct val="0"/>
              </a:spcAft>
              <a:defRPr sz="4000" b="1">
                <a:solidFill>
                  <a:srgbClr val="669900"/>
                </a:solidFill>
                <a:latin typeface="Arial" pitchFamily="34" charset="0"/>
              </a:defRPr>
            </a:lvl8pPr>
            <a:lvl9pPr marL="1828470" algn="l" rtl="0" fontAlgn="base">
              <a:spcBef>
                <a:spcPct val="0"/>
              </a:spcBef>
              <a:spcAft>
                <a:spcPct val="0"/>
              </a:spcAft>
              <a:defRPr sz="4000" b="1">
                <a:solidFill>
                  <a:srgbClr val="669900"/>
                </a:solidFill>
                <a:latin typeface="Arial" pitchFamily="34" charset="0"/>
              </a:defRPr>
            </a:lvl9pPr>
          </a:lstStyle>
          <a:p>
            <a:r>
              <a:rPr lang="en-GB" sz="3300" smtClean="0"/>
              <a:t>What evidence is required?</a:t>
            </a:r>
            <a:endParaRPr lang="en-GB" sz="3300" dirty="0"/>
          </a:p>
        </p:txBody>
      </p:sp>
      <p:sp>
        <p:nvSpPr>
          <p:cNvPr id="3" name="Title 2"/>
          <p:cNvSpPr>
            <a:spLocks noGrp="1"/>
          </p:cNvSpPr>
          <p:nvPr>
            <p:ph type="title"/>
          </p:nvPr>
        </p:nvSpPr>
        <p:spPr/>
        <p:txBody>
          <a:bodyPr/>
          <a:lstStyle/>
          <a:p>
            <a:endParaRPr lang="en-GB"/>
          </a:p>
        </p:txBody>
      </p:sp>
    </p:spTree>
    <p:custDataLst>
      <p:tags r:id="rId1"/>
    </p:custDataLst>
    <p:extLst>
      <p:ext uri="{BB962C8B-B14F-4D97-AF65-F5344CB8AC3E}">
        <p14:creationId xmlns:p14="http://schemas.microsoft.com/office/powerpoint/2010/main" val="129415574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5"/>
          <p:cNvSpPr>
            <a:spLocks noGrp="1"/>
          </p:cNvSpPr>
          <p:nvPr>
            <p:ph type="subTitle" idx="1"/>
            <p:custDataLst>
              <p:tags r:id="rId2"/>
            </p:custDataLst>
          </p:nvPr>
        </p:nvSpPr>
        <p:spPr/>
        <p:txBody>
          <a:bodyPr/>
          <a:lstStyle/>
          <a:p>
            <a:r>
              <a:rPr lang="en-US" dirty="0" smtClean="0"/>
              <a:t>The relationship between the evidence base and the PDCS / DCS</a:t>
            </a:r>
            <a:endParaRPr lang="en-US" dirty="0"/>
          </a:p>
        </p:txBody>
      </p:sp>
      <p:sp>
        <p:nvSpPr>
          <p:cNvPr id="99332" name="Rectangle 4"/>
          <p:cNvSpPr>
            <a:spLocks noGrp="1"/>
          </p:cNvSpPr>
          <p:nvPr>
            <p:ph type="ctrTitle"/>
          </p:nvPr>
        </p:nvSpPr>
        <p:spPr/>
        <p:txBody>
          <a:bodyPr/>
          <a:lstStyle/>
          <a:p>
            <a:r>
              <a:rPr lang="fr-FR" dirty="0"/>
              <a:t>3</a:t>
            </a:r>
          </a:p>
        </p:txBody>
      </p:sp>
      <p:pic>
        <p:nvPicPr>
          <p:cNvPr id="5" name="Picture 2" descr="D:\WORK\7. The Growth Agenda\Cilknowledge Final 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835" b="5851"/>
          <a:stretch/>
        </p:blipFill>
        <p:spPr bwMode="auto">
          <a:xfrm>
            <a:off x="6321152" y="80751"/>
            <a:ext cx="3600400" cy="17251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Evgenia\Dropbox\MARKETING\LOGOS\OUR LOGOS\Growth Agenda LOGOS\LOGO WEBSITE BLU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501" t="50000"/>
          <a:stretch/>
        </p:blipFill>
        <p:spPr bwMode="auto">
          <a:xfrm>
            <a:off x="2553934" y="658552"/>
            <a:ext cx="3767218" cy="7437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7046527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7"/>
          </p:nvPr>
        </p:nvSpPr>
        <p:spPr/>
        <p:txBody>
          <a:bodyPr/>
          <a:lstStyle/>
          <a:p>
            <a:fld id="{6FD16F20-C546-4197-A152-E7FA066EFF81}" type="slidenum">
              <a:rPr lang="en-US" smtClean="0"/>
              <a:pPr/>
              <a:t>39</a:t>
            </a:fld>
            <a:endParaRPr lang="en-US" dirty="0"/>
          </a:p>
        </p:txBody>
      </p:sp>
      <p:sp>
        <p:nvSpPr>
          <p:cNvPr id="2" name="Title 1"/>
          <p:cNvSpPr>
            <a:spLocks noGrp="1"/>
          </p:cNvSpPr>
          <p:nvPr>
            <p:ph type="title"/>
            <p:custDataLst>
              <p:tags r:id="rId2"/>
            </p:custDataLst>
          </p:nvPr>
        </p:nvSpPr>
        <p:spPr/>
        <p:txBody>
          <a:bodyPr/>
          <a:lstStyle/>
          <a:p>
            <a:r>
              <a:rPr lang="en-GB" sz="3300" dirty="0" smtClean="0"/>
              <a:t>Evidence and the PDCS</a:t>
            </a:r>
            <a:endParaRPr lang="en-GB" sz="3300" dirty="0"/>
          </a:p>
        </p:txBody>
      </p:sp>
      <p:sp>
        <p:nvSpPr>
          <p:cNvPr id="3" name="Text Placeholder 2"/>
          <p:cNvSpPr>
            <a:spLocks noGrp="1"/>
          </p:cNvSpPr>
          <p:nvPr>
            <p:ph type="body" sz="quarter" idx="16"/>
          </p:nvPr>
        </p:nvSpPr>
        <p:spPr/>
        <p:txBody>
          <a:bodyPr>
            <a:normAutofit/>
          </a:bodyPr>
          <a:lstStyle/>
          <a:p>
            <a:r>
              <a:rPr lang="en-US" dirty="0" smtClean="0"/>
              <a:t>‘Room for pragmatism’</a:t>
            </a:r>
          </a:p>
          <a:p>
            <a:r>
              <a:rPr lang="en-US" dirty="0" smtClean="0"/>
              <a:t>Number of zones </a:t>
            </a:r>
          </a:p>
          <a:p>
            <a:r>
              <a:rPr lang="en-US" dirty="0" smtClean="0"/>
              <a:t>The viability buffer</a:t>
            </a:r>
          </a:p>
          <a:p>
            <a:r>
              <a:rPr lang="en-US" dirty="0" smtClean="0"/>
              <a:t>Nil rates </a:t>
            </a:r>
          </a:p>
          <a:p>
            <a:r>
              <a:rPr lang="en-GB" dirty="0" smtClean="0"/>
              <a:t>Is [use] critical to the delivery of the Plan?</a:t>
            </a:r>
          </a:p>
          <a:p>
            <a:r>
              <a:rPr lang="en-GB" dirty="0" smtClean="0"/>
              <a:t>Focus on where development will actually happen</a:t>
            </a:r>
          </a:p>
          <a:p>
            <a:r>
              <a:rPr lang="en-GB" u="sng" dirty="0" smtClean="0"/>
              <a:t>BUT</a:t>
            </a:r>
            <a:r>
              <a:rPr lang="en-GB" dirty="0" smtClean="0"/>
              <a:t> CIL is not a tool to incentivise/</a:t>
            </a:r>
            <a:r>
              <a:rPr lang="en-GB" dirty="0" err="1" smtClean="0"/>
              <a:t>disincentivise</a:t>
            </a:r>
            <a:r>
              <a:rPr lang="en-GB" dirty="0" smtClean="0"/>
              <a:t> </a:t>
            </a:r>
            <a:endParaRPr lang="en-GB" dirty="0"/>
          </a:p>
        </p:txBody>
      </p:sp>
    </p:spTree>
    <p:custDataLst>
      <p:tags r:id="rId1"/>
    </p:custDataLst>
    <p:extLst>
      <p:ext uri="{BB962C8B-B14F-4D97-AF65-F5344CB8AC3E}">
        <p14:creationId xmlns:p14="http://schemas.microsoft.com/office/powerpoint/2010/main" val="18476297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449514"/>
            <a:ext cx="8915400" cy="922114"/>
          </a:xfrm>
        </p:spPr>
        <p:txBody>
          <a:bodyPr/>
          <a:lstStyle/>
          <a:p>
            <a:r>
              <a:rPr lang="en-GB" sz="3300" dirty="0"/>
              <a:t>Setting the objectives, scope and deliverables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27364105"/>
              </p:ext>
            </p:extLst>
          </p:nvPr>
        </p:nvGraphicFramePr>
        <p:xfrm>
          <a:off x="3670448" y="1412776"/>
          <a:ext cx="639512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bwMode="auto">
          <a:xfrm>
            <a:off x="584200" y="1628800"/>
            <a:ext cx="3648720" cy="370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2" rIns="91423" bIns="45712" numCol="1" anchor="ctr" anchorCtr="0" compatLnSpc="1">
            <a:prstTxWarp prst="textNoShape">
              <a:avLst/>
            </a:prstTxWarp>
          </a:bodyPr>
          <a:lst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a:lstStyle>
          <a:p>
            <a:pPr marL="427596" indent="-427596">
              <a:buFont typeface="Arial" panose="020B0604020202020204" pitchFamily="34" charset="0"/>
              <a:buChar char="•"/>
            </a:pPr>
            <a:r>
              <a:rPr lang="en-GB" altLang="en-US" sz="2700" b="0" dirty="0">
                <a:solidFill>
                  <a:schemeClr val="tx1"/>
                </a:solidFill>
                <a:latin typeface="+mn-lt"/>
              </a:rPr>
              <a:t>objectives, scope and deliverables</a:t>
            </a:r>
          </a:p>
          <a:p>
            <a:pPr marL="427596" indent="-427596">
              <a:buFont typeface="Arial" panose="020B0604020202020204" pitchFamily="34" charset="0"/>
              <a:buChar char="•"/>
            </a:pPr>
            <a:r>
              <a:rPr lang="en-GB" altLang="en-US" sz="2700" b="0" dirty="0">
                <a:solidFill>
                  <a:schemeClr val="tx1"/>
                </a:solidFill>
                <a:latin typeface="+mn-lt"/>
              </a:rPr>
              <a:t>team and resources</a:t>
            </a:r>
          </a:p>
          <a:p>
            <a:pPr marL="427596" indent="-427596">
              <a:buFont typeface="Arial" panose="020B0604020202020204" pitchFamily="34" charset="0"/>
              <a:buChar char="•"/>
            </a:pPr>
            <a:r>
              <a:rPr lang="en-GB" altLang="en-US" sz="2700" b="0" dirty="0">
                <a:solidFill>
                  <a:schemeClr val="tx1"/>
                </a:solidFill>
                <a:latin typeface="+mn-lt"/>
              </a:rPr>
              <a:t>timeline</a:t>
            </a:r>
          </a:p>
          <a:p>
            <a:pPr marL="427596" indent="-427596">
              <a:buFont typeface="Arial" panose="020B0604020202020204" pitchFamily="34" charset="0"/>
              <a:buChar char="•"/>
            </a:pPr>
            <a:r>
              <a:rPr lang="en-GB" altLang="en-US" sz="2700" b="0" dirty="0">
                <a:solidFill>
                  <a:schemeClr val="tx1"/>
                </a:solidFill>
                <a:latin typeface="+mn-lt"/>
              </a:rPr>
              <a:t>budget.</a:t>
            </a:r>
          </a:p>
          <a:p>
            <a:pPr marL="427596" indent="-427596">
              <a:buFont typeface="Arial" panose="020B0604020202020204" pitchFamily="34" charset="0"/>
              <a:buChar char="•"/>
            </a:pPr>
            <a:endParaRPr lang="en-GB" altLang="en-US" sz="2700" b="0" dirty="0">
              <a:solidFill>
                <a:schemeClr val="tx1"/>
              </a:solidFill>
              <a:latin typeface="+mn-lt"/>
            </a:endParaRPr>
          </a:p>
          <a:p>
            <a:pPr marL="427596" indent="-427596">
              <a:buFont typeface="Arial" panose="020B0604020202020204" pitchFamily="34" charset="0"/>
              <a:buChar char="•"/>
            </a:pPr>
            <a:r>
              <a:rPr lang="en-GB" altLang="en-US" sz="2700" b="0" dirty="0">
                <a:solidFill>
                  <a:schemeClr val="tx1"/>
                </a:solidFill>
                <a:latin typeface="+mn-lt"/>
              </a:rPr>
              <a:t>What comes first?</a:t>
            </a:r>
          </a:p>
        </p:txBody>
      </p:sp>
    </p:spTree>
    <p:extLst>
      <p:ext uri="{BB962C8B-B14F-4D97-AF65-F5344CB8AC3E}">
        <p14:creationId xmlns:p14="http://schemas.microsoft.com/office/powerpoint/2010/main" val="313892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7"/>
          </p:nvPr>
        </p:nvSpPr>
        <p:spPr/>
        <p:txBody>
          <a:bodyPr/>
          <a:lstStyle/>
          <a:p>
            <a:fld id="{6FD16F20-C546-4197-A152-E7FA066EFF81}" type="slidenum">
              <a:rPr lang="en-US" smtClean="0"/>
              <a:pPr/>
              <a:t>40</a:t>
            </a:fld>
            <a:endParaRPr lang="en-US" dirty="0"/>
          </a:p>
        </p:txBody>
      </p:sp>
      <p:sp>
        <p:nvSpPr>
          <p:cNvPr id="2" name="Title 1"/>
          <p:cNvSpPr>
            <a:spLocks noGrp="1"/>
          </p:cNvSpPr>
          <p:nvPr>
            <p:ph type="title"/>
            <p:custDataLst>
              <p:tags r:id="rId2"/>
            </p:custDataLst>
          </p:nvPr>
        </p:nvSpPr>
        <p:spPr>
          <a:xfrm>
            <a:off x="708554" y="620688"/>
            <a:ext cx="8985912" cy="523875"/>
          </a:xfrm>
        </p:spPr>
        <p:txBody>
          <a:bodyPr/>
          <a:lstStyle/>
          <a:p>
            <a:r>
              <a:rPr lang="en-GB" sz="3300" dirty="0" smtClean="0"/>
              <a:t>Evidence and the PDCS – how to determine boundaries</a:t>
            </a:r>
            <a:endParaRPr lang="en-GB" sz="3300" dirty="0"/>
          </a:p>
        </p:txBody>
      </p:sp>
      <p:sp>
        <p:nvSpPr>
          <p:cNvPr id="3" name="Text Placeholder 2"/>
          <p:cNvSpPr>
            <a:spLocks noGrp="1"/>
          </p:cNvSpPr>
          <p:nvPr>
            <p:ph type="body" sz="quarter" idx="16"/>
          </p:nvPr>
        </p:nvSpPr>
        <p:spPr>
          <a:xfrm>
            <a:off x="708555" y="1541462"/>
            <a:ext cx="9003110" cy="5086325"/>
          </a:xfrm>
        </p:spPr>
        <p:txBody>
          <a:bodyPr>
            <a:normAutofit/>
          </a:bodyPr>
          <a:lstStyle/>
          <a:p>
            <a:r>
              <a:rPr lang="en-US" dirty="0"/>
              <a:t>D</a:t>
            </a:r>
            <a:r>
              <a:rPr lang="en-US" dirty="0" smtClean="0"/>
              <a:t>ifficult in urban areas – markets not black and white </a:t>
            </a:r>
          </a:p>
          <a:p>
            <a:r>
              <a:rPr lang="en-US" dirty="0" smtClean="0"/>
              <a:t>Postcodes – often of relevance to market boundaries</a:t>
            </a:r>
          </a:p>
          <a:p>
            <a:r>
              <a:rPr lang="en-US" dirty="0" smtClean="0"/>
              <a:t>‘Natural’ barriers – railways, major roads </a:t>
            </a:r>
          </a:p>
          <a:p>
            <a:r>
              <a:rPr lang="en-US" dirty="0" smtClean="0"/>
              <a:t>Settlements (if not contiguous built up area)</a:t>
            </a:r>
          </a:p>
          <a:p>
            <a:r>
              <a:rPr lang="en-GB" dirty="0" smtClean="0"/>
              <a:t>Combined approach of </a:t>
            </a:r>
          </a:p>
          <a:p>
            <a:pPr lvl="3"/>
            <a:r>
              <a:rPr lang="en-GB" dirty="0" smtClean="0"/>
              <a:t>Individual site testing</a:t>
            </a:r>
          </a:p>
          <a:p>
            <a:pPr lvl="3"/>
            <a:r>
              <a:rPr lang="en-GB" dirty="0" smtClean="0"/>
              <a:t>Land Registry/other source data by sub-postcodes</a:t>
            </a:r>
          </a:p>
          <a:p>
            <a:r>
              <a:rPr lang="en-GB" dirty="0" smtClean="0"/>
              <a:t>Unlikely to be a perfect match </a:t>
            </a:r>
            <a:endParaRPr lang="en-GB" dirty="0"/>
          </a:p>
        </p:txBody>
      </p:sp>
    </p:spTree>
    <p:custDataLst>
      <p:tags r:id="rId1"/>
    </p:custDataLst>
    <p:extLst>
      <p:ext uri="{BB962C8B-B14F-4D97-AF65-F5344CB8AC3E}">
        <p14:creationId xmlns:p14="http://schemas.microsoft.com/office/powerpoint/2010/main" val="74076364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7"/>
          </p:nvPr>
        </p:nvSpPr>
        <p:spPr/>
        <p:txBody>
          <a:bodyPr/>
          <a:lstStyle/>
          <a:p>
            <a:fld id="{6FD16F20-C546-4197-A152-E7FA066EFF81}" type="slidenum">
              <a:rPr lang="en-US" smtClean="0"/>
              <a:pPr/>
              <a:t>41</a:t>
            </a:fld>
            <a:endParaRPr lang="en-US" dirty="0"/>
          </a:p>
        </p:txBody>
      </p:sp>
      <p:sp>
        <p:nvSpPr>
          <p:cNvPr id="2" name="Title 1"/>
          <p:cNvSpPr>
            <a:spLocks noGrp="1"/>
          </p:cNvSpPr>
          <p:nvPr>
            <p:ph type="title"/>
            <p:custDataLst>
              <p:tags r:id="rId2"/>
            </p:custDataLst>
          </p:nvPr>
        </p:nvSpPr>
        <p:spPr/>
        <p:txBody>
          <a:bodyPr/>
          <a:lstStyle/>
          <a:p>
            <a:r>
              <a:rPr lang="en-GB" sz="3300" dirty="0" smtClean="0"/>
              <a:t>CIL and other policy objectives</a:t>
            </a:r>
            <a:endParaRPr lang="en-GB" sz="3300" dirty="0"/>
          </a:p>
        </p:txBody>
      </p:sp>
      <p:sp>
        <p:nvSpPr>
          <p:cNvPr id="3" name="Text Placeholder 2"/>
          <p:cNvSpPr>
            <a:spLocks noGrp="1"/>
          </p:cNvSpPr>
          <p:nvPr>
            <p:ph type="body" sz="quarter" idx="16"/>
          </p:nvPr>
        </p:nvSpPr>
        <p:spPr/>
        <p:txBody>
          <a:bodyPr>
            <a:normAutofit/>
          </a:bodyPr>
          <a:lstStyle/>
          <a:p>
            <a:r>
              <a:rPr lang="en-GB" dirty="0" smtClean="0"/>
              <a:t>Urban areas are complex – range of viability outcomes</a:t>
            </a:r>
          </a:p>
          <a:p>
            <a:r>
              <a:rPr lang="en-GB" dirty="0" smtClean="0"/>
              <a:t>Affordable housing policies – ‘maximum reasonable’</a:t>
            </a:r>
          </a:p>
          <a:p>
            <a:r>
              <a:rPr lang="en-GB" dirty="0" smtClean="0"/>
              <a:t>CIL and AH effectively competing for scheme value</a:t>
            </a:r>
          </a:p>
          <a:p>
            <a:r>
              <a:rPr lang="en-GB" dirty="0" smtClean="0"/>
              <a:t>No different under Section 106 </a:t>
            </a:r>
          </a:p>
          <a:p>
            <a:r>
              <a:rPr lang="en-GB" dirty="0" smtClean="0"/>
              <a:t>Each £ taken for S106 = £ less for AH</a:t>
            </a:r>
          </a:p>
          <a:p>
            <a:r>
              <a:rPr lang="en-GB" dirty="0" smtClean="0"/>
              <a:t>BUT cost of delivering AH is far greater than CIL</a:t>
            </a:r>
          </a:p>
          <a:p>
            <a:r>
              <a:rPr lang="en-GB" dirty="0" smtClean="0"/>
              <a:t>PD to AH – typically £4,000 </a:t>
            </a:r>
            <a:r>
              <a:rPr lang="en-GB" dirty="0" err="1" smtClean="0"/>
              <a:t>psm</a:t>
            </a:r>
            <a:r>
              <a:rPr lang="en-GB" dirty="0" smtClean="0"/>
              <a:t>, CIL = £200 </a:t>
            </a:r>
            <a:r>
              <a:rPr lang="en-GB" dirty="0" err="1" smtClean="0"/>
              <a:t>psm</a:t>
            </a:r>
            <a:r>
              <a:rPr lang="en-GB" dirty="0" smtClean="0"/>
              <a:t> </a:t>
            </a:r>
            <a:endParaRPr lang="en-GB" dirty="0"/>
          </a:p>
        </p:txBody>
      </p:sp>
    </p:spTree>
    <p:custDataLst>
      <p:tags r:id="rId1"/>
    </p:custDataLst>
    <p:extLst>
      <p:ext uri="{BB962C8B-B14F-4D97-AF65-F5344CB8AC3E}">
        <p14:creationId xmlns:p14="http://schemas.microsoft.com/office/powerpoint/2010/main" val="406297435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7"/>
          </p:nvPr>
        </p:nvSpPr>
        <p:spPr/>
        <p:txBody>
          <a:bodyPr/>
          <a:lstStyle/>
          <a:p>
            <a:fld id="{6FD16F20-C546-4197-A152-E7FA066EFF81}" type="slidenum">
              <a:rPr lang="en-US" smtClean="0"/>
              <a:pPr/>
              <a:t>42</a:t>
            </a:fld>
            <a:endParaRPr lang="en-US" dirty="0"/>
          </a:p>
        </p:txBody>
      </p:sp>
      <p:sp>
        <p:nvSpPr>
          <p:cNvPr id="2" name="Title 1"/>
          <p:cNvSpPr>
            <a:spLocks noGrp="1"/>
          </p:cNvSpPr>
          <p:nvPr>
            <p:ph type="title"/>
            <p:custDataLst>
              <p:tags r:id="rId2"/>
            </p:custDataLst>
          </p:nvPr>
        </p:nvSpPr>
        <p:spPr/>
        <p:txBody>
          <a:bodyPr/>
          <a:lstStyle/>
          <a:p>
            <a:r>
              <a:rPr lang="en-GB" sz="3300" dirty="0" smtClean="0"/>
              <a:t>CIL and Affordable Housing</a:t>
            </a:r>
            <a:endParaRPr lang="en-GB" sz="3300" dirty="0"/>
          </a:p>
        </p:txBody>
      </p:sp>
      <p:sp>
        <p:nvSpPr>
          <p:cNvPr id="6" name="Slide Number Placeholder 3"/>
          <p:cNvSpPr txBox="1">
            <a:spLocks/>
          </p:cNvSpPr>
          <p:nvPr/>
        </p:nvSpPr>
        <p:spPr>
          <a:xfrm>
            <a:off x="9378025" y="6492876"/>
            <a:ext cx="338798" cy="182563"/>
          </a:xfrm>
          <a:prstGeom prst="rect">
            <a:avLst/>
          </a:prstGeom>
        </p:spPr>
        <p:txBody>
          <a:bodyPr vert="horz" lIns="0" tIns="0" rIns="0" bIns="0" rtlCol="0" anchor="t" anchorCtr="0"/>
          <a:lstStyle>
            <a:defPPr>
              <a:defRPr lang="fr-FR"/>
            </a:defPPr>
            <a:lvl1pPr algn="r" rtl="0" fontAlgn="auto">
              <a:spcBef>
                <a:spcPts val="0"/>
              </a:spcBef>
              <a:spcAft>
                <a:spcPts val="0"/>
              </a:spcAft>
              <a:defRPr sz="1200" kern="1200" smtClean="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7BBC2AF1-1D8C-4EA4-B3B8-B504756835CE}" type="slidenum">
              <a:rPr lang="en-GB" smtClean="0"/>
              <a:pPr>
                <a:defRPr/>
              </a:pPr>
              <a:t>42</a:t>
            </a:fld>
            <a:endParaRPr lang="en-GB"/>
          </a:p>
        </p:txBody>
      </p:sp>
      <p:graphicFrame>
        <p:nvGraphicFramePr>
          <p:cNvPr id="7" name="Chart 6"/>
          <p:cNvGraphicFramePr>
            <a:graphicFrameLocks/>
          </p:cNvGraphicFramePr>
          <p:nvPr>
            <p:extLst>
              <p:ext uri="{D42A27DB-BD31-4B8C-83A1-F6EECF244321}">
                <p14:modId xmlns:p14="http://schemas.microsoft.com/office/powerpoint/2010/main" val="2171485254"/>
              </p:ext>
            </p:extLst>
          </p:nvPr>
        </p:nvGraphicFramePr>
        <p:xfrm>
          <a:off x="350489" y="908720"/>
          <a:ext cx="9127013" cy="511256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16"/>
          <p:cNvSpPr txBox="1">
            <a:spLocks noChangeArrowheads="1"/>
          </p:cNvSpPr>
          <p:nvPr/>
        </p:nvSpPr>
        <p:spPr bwMode="auto">
          <a:xfrm>
            <a:off x="7761312" y="2708921"/>
            <a:ext cx="1562673" cy="523875"/>
          </a:xfrm>
          <a:prstGeom prst="rect">
            <a:avLst/>
          </a:prstGeom>
          <a:solidFill>
            <a:srgbClr val="FFFFFF"/>
          </a:solidFill>
          <a:ln w="9525">
            <a:solidFill>
              <a:srgbClr xmlns:mc="http://schemas.openxmlformats.org/markup-compatibility/2006" xmlns:a14="http://schemas.microsoft.com/office/drawing/2010/main" val="0000FF" mc:Ignorable="a14" a14:legacySpreadsheetColorIndex="12"/>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GB" sz="1000" b="1" i="0" u="none" strike="noStrike" baseline="0">
                <a:solidFill>
                  <a:srgbClr val="0000FF"/>
                </a:solidFill>
                <a:latin typeface="Arial"/>
                <a:cs typeface="Arial"/>
              </a:rPr>
              <a:t>Impact of increase in CIL from £250 to £350 psm</a:t>
            </a:r>
          </a:p>
        </p:txBody>
      </p:sp>
      <p:sp>
        <p:nvSpPr>
          <p:cNvPr id="9" name="Line 3"/>
          <p:cNvSpPr>
            <a:spLocks noChangeShapeType="1"/>
          </p:cNvSpPr>
          <p:nvPr/>
        </p:nvSpPr>
        <p:spPr bwMode="auto">
          <a:xfrm>
            <a:off x="2924775" y="1484784"/>
            <a:ext cx="2615588" cy="0"/>
          </a:xfrm>
          <a:prstGeom prst="line">
            <a:avLst/>
          </a:prstGeom>
          <a:noFill/>
          <a:ln w="28575">
            <a:solidFill>
              <a:srgbClr xmlns:mc="http://schemas.openxmlformats.org/markup-compatibility/2006" xmlns:a14="http://schemas.microsoft.com/office/drawing/2010/main" val="FF0000" mc:Ignorable="a14" a14:legacySpreadsheetColorIndex="1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AutoShape 12"/>
          <p:cNvSpPr>
            <a:spLocks/>
          </p:cNvSpPr>
          <p:nvPr/>
        </p:nvSpPr>
        <p:spPr bwMode="auto">
          <a:xfrm>
            <a:off x="5509406" y="1484784"/>
            <a:ext cx="144463" cy="1368152"/>
          </a:xfrm>
          <a:prstGeom prst="rightBrace">
            <a:avLst>
              <a:gd name="adj1" fmla="val 56548"/>
              <a:gd name="adj2" fmla="val 50000"/>
            </a:avLst>
          </a:prstGeom>
          <a:noFill/>
          <a:ln w="28575">
            <a:solidFill>
              <a:srgbClr xmlns:mc="http://schemas.openxmlformats.org/markup-compatibility/2006" xmlns:a14="http://schemas.microsoft.com/office/drawing/2010/main" val="FF0000" mc:Ignorable="a14" a14:legacySpreadsheetColorIndex="10"/>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en-GB"/>
          </a:p>
        </p:txBody>
      </p:sp>
    </p:spTree>
    <p:custDataLst>
      <p:tags r:id="rId1"/>
    </p:custDataLst>
    <p:extLst>
      <p:ext uri="{BB962C8B-B14F-4D97-AF65-F5344CB8AC3E}">
        <p14:creationId xmlns:p14="http://schemas.microsoft.com/office/powerpoint/2010/main" val="323263839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7"/>
          </p:nvPr>
        </p:nvSpPr>
        <p:spPr/>
        <p:txBody>
          <a:bodyPr/>
          <a:lstStyle/>
          <a:p>
            <a:fld id="{6FD16F20-C546-4197-A152-E7FA066EFF81}" type="slidenum">
              <a:rPr lang="en-US" smtClean="0"/>
              <a:pPr/>
              <a:t>43</a:t>
            </a:fld>
            <a:endParaRPr lang="en-US" dirty="0"/>
          </a:p>
        </p:txBody>
      </p:sp>
      <p:sp>
        <p:nvSpPr>
          <p:cNvPr id="2" name="Title 1"/>
          <p:cNvSpPr>
            <a:spLocks noGrp="1"/>
          </p:cNvSpPr>
          <p:nvPr>
            <p:ph type="title"/>
            <p:custDataLst>
              <p:tags r:id="rId2"/>
            </p:custDataLst>
          </p:nvPr>
        </p:nvSpPr>
        <p:spPr/>
        <p:txBody>
          <a:bodyPr/>
          <a:lstStyle/>
          <a:p>
            <a:r>
              <a:rPr lang="en-GB" sz="3300" dirty="0" smtClean="0"/>
              <a:t>Broad test of reasonableness</a:t>
            </a:r>
            <a:endParaRPr lang="en-GB" sz="3300" dirty="0"/>
          </a:p>
        </p:txBody>
      </p:sp>
      <p:graphicFrame>
        <p:nvGraphicFramePr>
          <p:cNvPr id="6" name="Group 4"/>
          <p:cNvGraphicFramePr>
            <a:graphicFrameLocks noGrp="1"/>
          </p:cNvGraphicFramePr>
          <p:nvPr>
            <p:extLst>
              <p:ext uri="{D42A27DB-BD31-4B8C-83A1-F6EECF244321}">
                <p14:modId xmlns:p14="http://schemas.microsoft.com/office/powerpoint/2010/main" val="2755039418"/>
              </p:ext>
            </p:extLst>
          </p:nvPr>
        </p:nvGraphicFramePr>
        <p:xfrm>
          <a:off x="350490" y="980728"/>
          <a:ext cx="8970996" cy="4896544"/>
        </p:xfrm>
        <a:graphic>
          <a:graphicData uri="http://schemas.openxmlformats.org/drawingml/2006/table">
            <a:tbl>
              <a:tblPr/>
              <a:tblGrid>
                <a:gridCol w="2990332"/>
                <a:gridCol w="2990332"/>
                <a:gridCol w="2990332"/>
              </a:tblGrid>
              <a:tr h="944406">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GB" sz="2000" b="1" i="0" u="none" strike="noStrike" cap="none" normalizeH="0" baseline="0" dirty="0" smtClean="0">
                          <a:ln>
                            <a:noFill/>
                          </a:ln>
                          <a:solidFill>
                            <a:schemeClr val="tx1"/>
                          </a:solidFill>
                          <a:effectLst/>
                          <a:latin typeface="+mn-lt"/>
                          <a:ea typeface="ＭＳ Ｐゴシック" pitchFamily="34" charset="-128"/>
                        </a:rPr>
                        <a:t>Site type</a:t>
                      </a:r>
                    </a:p>
                  </a:txBody>
                  <a:tcPr marL="99060" marR="9906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n-GB" sz="2000" b="1" i="0" u="none" strike="noStrike" cap="none" normalizeH="0" baseline="0" dirty="0" smtClean="0">
                          <a:ln>
                            <a:noFill/>
                          </a:ln>
                          <a:solidFill>
                            <a:schemeClr val="tx1"/>
                          </a:solidFill>
                          <a:effectLst/>
                          <a:latin typeface="+mn-lt"/>
                          <a:ea typeface="ＭＳ Ｐゴシック" pitchFamily="34" charset="-128"/>
                        </a:rPr>
                        <a:t>CIL as % of scheme value</a:t>
                      </a:r>
                    </a:p>
                  </a:txBody>
                  <a:tcPr marL="99060" marR="9906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n-GB" sz="2000" b="1" i="0" u="none" strike="noStrike" cap="none" normalizeH="0" baseline="0" smtClean="0">
                          <a:ln>
                            <a:noFill/>
                          </a:ln>
                          <a:solidFill>
                            <a:schemeClr val="tx1"/>
                          </a:solidFill>
                          <a:effectLst/>
                          <a:latin typeface="+mn-lt"/>
                          <a:ea typeface="ＭＳ Ｐゴシック" pitchFamily="34" charset="-128"/>
                        </a:rPr>
                        <a:t>CIL as % of development cost</a:t>
                      </a:r>
                    </a:p>
                  </a:txBody>
                  <a:tcPr marL="99060" marR="9906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7244">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GB" sz="2000" b="0" i="0" u="none" strike="noStrike" cap="none" normalizeH="0" baseline="0" smtClean="0">
                          <a:ln>
                            <a:noFill/>
                          </a:ln>
                          <a:solidFill>
                            <a:schemeClr val="tx1"/>
                          </a:solidFill>
                          <a:effectLst/>
                          <a:latin typeface="+mn-lt"/>
                          <a:ea typeface="ＭＳ Ｐゴシック" pitchFamily="34" charset="-128"/>
                        </a:rPr>
                        <a:t>Strategic brownfield</a:t>
                      </a:r>
                    </a:p>
                  </a:txBody>
                  <a:tcPr marL="99060" marR="9906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n-GB" sz="2000" b="0" i="0" u="none" strike="noStrike" cap="none" normalizeH="0" baseline="0" smtClean="0">
                          <a:ln>
                            <a:noFill/>
                          </a:ln>
                          <a:solidFill>
                            <a:schemeClr val="tx1"/>
                          </a:solidFill>
                          <a:effectLst/>
                          <a:latin typeface="+mn-lt"/>
                          <a:ea typeface="ＭＳ Ｐゴシック" pitchFamily="34" charset="-128"/>
                        </a:rPr>
                        <a:t>3.7%</a:t>
                      </a:r>
                    </a:p>
                  </a:txBody>
                  <a:tcPr marL="99060" marR="9906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n-GB" sz="2000" b="0" i="0" u="none" strike="noStrike" cap="none" normalizeH="0" baseline="0" smtClean="0">
                          <a:ln>
                            <a:noFill/>
                          </a:ln>
                          <a:solidFill>
                            <a:schemeClr val="tx1"/>
                          </a:solidFill>
                          <a:effectLst/>
                          <a:latin typeface="+mn-lt"/>
                          <a:ea typeface="ＭＳ Ｐゴシック" pitchFamily="34" charset="-128"/>
                        </a:rPr>
                        <a:t>4.2%</a:t>
                      </a:r>
                    </a:p>
                  </a:txBody>
                  <a:tcPr marL="99060" marR="9906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135">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GB" sz="2000" b="0" i="0" u="none" strike="noStrike" cap="none" normalizeH="0" baseline="0" smtClean="0">
                          <a:ln>
                            <a:noFill/>
                          </a:ln>
                          <a:solidFill>
                            <a:schemeClr val="tx1"/>
                          </a:solidFill>
                          <a:effectLst/>
                          <a:latin typeface="+mn-lt"/>
                          <a:ea typeface="ＭＳ Ｐゴシック" pitchFamily="34" charset="-128"/>
                        </a:rPr>
                        <a:t>Large greenfield</a:t>
                      </a:r>
                    </a:p>
                  </a:txBody>
                  <a:tcPr marL="99060" marR="9906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n-GB" sz="2000" b="0" i="0" u="none" strike="noStrike" cap="none" normalizeH="0" baseline="0" smtClean="0">
                          <a:ln>
                            <a:noFill/>
                          </a:ln>
                          <a:solidFill>
                            <a:schemeClr val="tx1"/>
                          </a:solidFill>
                          <a:effectLst/>
                          <a:latin typeface="+mn-lt"/>
                          <a:ea typeface="ＭＳ Ｐゴシック" pitchFamily="34" charset="-128"/>
                        </a:rPr>
                        <a:t>3.5%</a:t>
                      </a:r>
                    </a:p>
                  </a:txBody>
                  <a:tcPr marL="99060" marR="9906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n-GB" sz="2000" b="0" i="0" u="none" strike="noStrike" cap="none" normalizeH="0" baseline="0" smtClean="0">
                          <a:ln>
                            <a:noFill/>
                          </a:ln>
                          <a:solidFill>
                            <a:schemeClr val="tx1"/>
                          </a:solidFill>
                          <a:effectLst/>
                          <a:latin typeface="+mn-lt"/>
                          <a:ea typeface="ＭＳ Ｐゴシック" pitchFamily="34" charset="-128"/>
                        </a:rPr>
                        <a:t>4.0%</a:t>
                      </a:r>
                    </a:p>
                  </a:txBody>
                  <a:tcPr marL="99060" marR="9906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462">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GB" sz="2000" b="0" i="0" u="none" strike="noStrike" cap="none" normalizeH="0" baseline="0" smtClean="0">
                          <a:ln>
                            <a:noFill/>
                          </a:ln>
                          <a:solidFill>
                            <a:schemeClr val="tx1"/>
                          </a:solidFill>
                          <a:effectLst/>
                          <a:latin typeface="+mn-lt"/>
                          <a:ea typeface="ＭＳ Ｐゴシック" pitchFamily="34" charset="-128"/>
                        </a:rPr>
                        <a:t>Medium greenfield</a:t>
                      </a:r>
                    </a:p>
                  </a:txBody>
                  <a:tcPr marL="99060" marR="9906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n-GB" sz="2000" b="0" i="0" u="none" strike="noStrike" cap="none" normalizeH="0" baseline="0" dirty="0" smtClean="0">
                          <a:ln>
                            <a:noFill/>
                          </a:ln>
                          <a:solidFill>
                            <a:schemeClr val="tx1"/>
                          </a:solidFill>
                          <a:effectLst/>
                          <a:latin typeface="+mn-lt"/>
                          <a:ea typeface="ＭＳ Ｐゴシック" pitchFamily="34" charset="-128"/>
                        </a:rPr>
                        <a:t>3.4%</a:t>
                      </a:r>
                    </a:p>
                  </a:txBody>
                  <a:tcPr marL="99060" marR="9906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n-GB" sz="2000" b="0" i="0" u="none" strike="noStrike" cap="none" normalizeH="0" baseline="0" smtClean="0">
                          <a:ln>
                            <a:noFill/>
                          </a:ln>
                          <a:solidFill>
                            <a:schemeClr val="tx1"/>
                          </a:solidFill>
                          <a:effectLst/>
                          <a:latin typeface="+mn-lt"/>
                          <a:ea typeface="ＭＳ Ｐゴシック" pitchFamily="34" charset="-128"/>
                        </a:rPr>
                        <a:t>3.8%</a:t>
                      </a:r>
                    </a:p>
                  </a:txBody>
                  <a:tcPr marL="99060" marR="9906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70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GB" sz="2000" b="0" i="0" u="none" strike="noStrike" cap="none" normalizeH="0" baseline="0" smtClean="0">
                          <a:ln>
                            <a:noFill/>
                          </a:ln>
                          <a:solidFill>
                            <a:schemeClr val="tx1"/>
                          </a:solidFill>
                          <a:effectLst/>
                          <a:latin typeface="+mn-lt"/>
                          <a:ea typeface="ＭＳ Ｐゴシック" pitchFamily="34" charset="-128"/>
                        </a:rPr>
                        <a:t>Small greenfield </a:t>
                      </a:r>
                    </a:p>
                  </a:txBody>
                  <a:tcPr marL="99060" marR="9906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n-GB" sz="2000" b="0" i="0" u="none" strike="noStrike" cap="none" normalizeH="0" baseline="0" smtClean="0">
                          <a:ln>
                            <a:noFill/>
                          </a:ln>
                          <a:solidFill>
                            <a:schemeClr val="tx1"/>
                          </a:solidFill>
                          <a:effectLst/>
                          <a:latin typeface="+mn-lt"/>
                          <a:ea typeface="ＭＳ Ｐゴシック" pitchFamily="34" charset="-128"/>
                        </a:rPr>
                        <a:t>3.4%</a:t>
                      </a:r>
                    </a:p>
                  </a:txBody>
                  <a:tcPr marL="99060" marR="9906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n-GB" sz="2000" b="0" i="0" u="none" strike="noStrike" cap="none" normalizeH="0" baseline="0" smtClean="0">
                          <a:ln>
                            <a:noFill/>
                          </a:ln>
                          <a:solidFill>
                            <a:schemeClr val="tx1"/>
                          </a:solidFill>
                          <a:effectLst/>
                          <a:latin typeface="+mn-lt"/>
                          <a:ea typeface="ＭＳ Ｐゴシック" pitchFamily="34" charset="-128"/>
                        </a:rPr>
                        <a:t>3.8%</a:t>
                      </a:r>
                    </a:p>
                  </a:txBody>
                  <a:tcPr marL="99060" marR="9906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135">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GB" sz="2000" b="0" i="0" u="none" strike="noStrike" cap="none" normalizeH="0" baseline="0" smtClean="0">
                          <a:ln>
                            <a:noFill/>
                          </a:ln>
                          <a:solidFill>
                            <a:schemeClr val="tx1"/>
                          </a:solidFill>
                          <a:effectLst/>
                          <a:latin typeface="+mn-lt"/>
                          <a:ea typeface="ＭＳ Ｐゴシック" pitchFamily="34" charset="-128"/>
                        </a:rPr>
                        <a:t>Below AH threshold</a:t>
                      </a:r>
                    </a:p>
                  </a:txBody>
                  <a:tcPr marL="99060" marR="9906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n-GB" sz="2000" b="0" i="0" u="none" strike="noStrike" cap="none" normalizeH="0" baseline="0" smtClean="0">
                          <a:ln>
                            <a:noFill/>
                          </a:ln>
                          <a:solidFill>
                            <a:schemeClr val="tx1"/>
                          </a:solidFill>
                          <a:effectLst/>
                          <a:latin typeface="+mn-lt"/>
                          <a:ea typeface="ＭＳ Ｐゴシック" pitchFamily="34" charset="-128"/>
                        </a:rPr>
                        <a:t>2.7%</a:t>
                      </a:r>
                    </a:p>
                  </a:txBody>
                  <a:tcPr marL="99060" marR="9906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n-GB" sz="2000" b="0" i="0" u="none" strike="noStrike" cap="none" normalizeH="0" baseline="0" smtClean="0">
                          <a:ln>
                            <a:noFill/>
                          </a:ln>
                          <a:solidFill>
                            <a:schemeClr val="tx1"/>
                          </a:solidFill>
                          <a:effectLst/>
                          <a:latin typeface="+mn-lt"/>
                          <a:ea typeface="ＭＳ Ｐゴシック" pitchFamily="34" charset="-128"/>
                        </a:rPr>
                        <a:t>3.2%</a:t>
                      </a:r>
                    </a:p>
                  </a:txBody>
                  <a:tcPr marL="99060" marR="9906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462">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GB" sz="2000" b="0" i="0" u="none" strike="noStrike" cap="none" normalizeH="0" baseline="0" smtClean="0">
                          <a:ln>
                            <a:noFill/>
                          </a:ln>
                          <a:solidFill>
                            <a:schemeClr val="tx1"/>
                          </a:solidFill>
                          <a:effectLst/>
                          <a:latin typeface="+mn-lt"/>
                          <a:ea typeface="ＭＳ Ｐゴシック" pitchFamily="34" charset="-128"/>
                        </a:rPr>
                        <a:t>Specialist housing</a:t>
                      </a:r>
                    </a:p>
                  </a:txBody>
                  <a:tcPr marL="99060" marR="9906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n-GB" sz="2000" b="0" i="0" u="none" strike="noStrike" cap="none" normalizeH="0" baseline="0" smtClean="0">
                          <a:ln>
                            <a:noFill/>
                          </a:ln>
                          <a:solidFill>
                            <a:schemeClr val="tx1"/>
                          </a:solidFill>
                          <a:effectLst/>
                          <a:latin typeface="+mn-lt"/>
                          <a:ea typeface="ＭＳ Ｐゴシック" pitchFamily="34" charset="-128"/>
                        </a:rPr>
                        <a:t>3.4%</a:t>
                      </a:r>
                    </a:p>
                  </a:txBody>
                  <a:tcPr marL="99060" marR="9906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pPr>
                      <a:r>
                        <a:rPr kumimoji="0" lang="en-GB" sz="2000" b="0" i="0" u="none" strike="noStrike" cap="none" normalizeH="0" baseline="0" dirty="0" smtClean="0">
                          <a:ln>
                            <a:noFill/>
                          </a:ln>
                          <a:solidFill>
                            <a:schemeClr val="tx1"/>
                          </a:solidFill>
                          <a:effectLst/>
                          <a:latin typeface="+mn-lt"/>
                          <a:ea typeface="ＭＳ Ｐゴシック" pitchFamily="34" charset="-128"/>
                        </a:rPr>
                        <a:t>3.8%</a:t>
                      </a:r>
                    </a:p>
                  </a:txBody>
                  <a:tcPr marL="99060" marR="9906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209474692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5"/>
          <p:cNvSpPr>
            <a:spLocks noGrp="1"/>
          </p:cNvSpPr>
          <p:nvPr>
            <p:ph type="subTitle" idx="1"/>
            <p:custDataLst>
              <p:tags r:id="rId2"/>
            </p:custDataLst>
          </p:nvPr>
        </p:nvSpPr>
        <p:spPr/>
        <p:txBody>
          <a:bodyPr/>
          <a:lstStyle/>
          <a:p>
            <a:r>
              <a:rPr lang="en-US" dirty="0" smtClean="0"/>
              <a:t>Consultation with stakeholders – what to expect</a:t>
            </a:r>
            <a:endParaRPr lang="en-US" dirty="0"/>
          </a:p>
        </p:txBody>
      </p:sp>
      <p:sp>
        <p:nvSpPr>
          <p:cNvPr id="99332" name="Rectangle 4"/>
          <p:cNvSpPr>
            <a:spLocks noGrp="1"/>
          </p:cNvSpPr>
          <p:nvPr>
            <p:ph type="ctrTitle"/>
          </p:nvPr>
        </p:nvSpPr>
        <p:spPr/>
        <p:txBody>
          <a:bodyPr/>
          <a:lstStyle/>
          <a:p>
            <a:r>
              <a:rPr lang="fr-FR" dirty="0"/>
              <a:t>4</a:t>
            </a:r>
          </a:p>
        </p:txBody>
      </p:sp>
      <p:sp>
        <p:nvSpPr>
          <p:cNvPr id="4" name="Espace réservé du numéro de diapositive 5"/>
          <p:cNvSpPr>
            <a:spLocks noGrp="1"/>
          </p:cNvSpPr>
          <p:nvPr>
            <p:ph type="sldNum" sz="quarter" idx="4294967295"/>
          </p:nvPr>
        </p:nvSpPr>
        <p:spPr>
          <a:xfrm>
            <a:off x="9376304" y="6494463"/>
            <a:ext cx="338800" cy="184150"/>
          </a:xfrm>
          <a:prstGeom prst="rect">
            <a:avLst/>
          </a:prstGeom>
        </p:spPr>
        <p:txBody>
          <a:bodyPr/>
          <a:lstStyle/>
          <a:p>
            <a:endParaRPr lang="en-US" dirty="0"/>
          </a:p>
        </p:txBody>
      </p:sp>
      <p:pic>
        <p:nvPicPr>
          <p:cNvPr id="5" name="Picture 2" descr="D:\WORK\7. The Growth Agenda\Cilknowledge Final 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835" b="5851"/>
          <a:stretch/>
        </p:blipFill>
        <p:spPr bwMode="auto">
          <a:xfrm>
            <a:off x="6321152" y="80751"/>
            <a:ext cx="3600400" cy="17251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Evgenia\Dropbox\MARKETING\LOGOS\OUR LOGOS\Growth Agenda LOGOS\LOGO WEBSITE BLU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501" t="50000"/>
          <a:stretch/>
        </p:blipFill>
        <p:spPr bwMode="auto">
          <a:xfrm>
            <a:off x="2553934" y="658552"/>
            <a:ext cx="3767218" cy="7437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6109892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7"/>
          </p:nvPr>
        </p:nvSpPr>
        <p:spPr/>
        <p:txBody>
          <a:bodyPr/>
          <a:lstStyle/>
          <a:p>
            <a:fld id="{6FD16F20-C546-4197-A152-E7FA066EFF81}" type="slidenum">
              <a:rPr lang="en-US" smtClean="0"/>
              <a:pPr/>
              <a:t>45</a:t>
            </a:fld>
            <a:endParaRPr lang="en-US" dirty="0"/>
          </a:p>
        </p:txBody>
      </p:sp>
      <p:sp>
        <p:nvSpPr>
          <p:cNvPr id="2" name="Title 1"/>
          <p:cNvSpPr>
            <a:spLocks noGrp="1"/>
          </p:cNvSpPr>
          <p:nvPr>
            <p:ph type="title"/>
            <p:custDataLst>
              <p:tags r:id="rId2"/>
            </p:custDataLst>
          </p:nvPr>
        </p:nvSpPr>
        <p:spPr/>
        <p:txBody>
          <a:bodyPr/>
          <a:lstStyle/>
          <a:p>
            <a:r>
              <a:rPr lang="en-GB" sz="3300" dirty="0" smtClean="0"/>
              <a:t>Consultation with stakeholders</a:t>
            </a:r>
            <a:endParaRPr lang="en-GB" sz="3300" dirty="0"/>
          </a:p>
        </p:txBody>
      </p:sp>
      <p:sp>
        <p:nvSpPr>
          <p:cNvPr id="6" name="Content Placeholder 2"/>
          <p:cNvSpPr>
            <a:spLocks noGrp="1"/>
          </p:cNvSpPr>
          <p:nvPr>
            <p:ph type="body" sz="quarter" idx="16"/>
          </p:nvPr>
        </p:nvSpPr>
        <p:spPr/>
        <p:txBody>
          <a:bodyPr>
            <a:normAutofit/>
          </a:bodyPr>
          <a:lstStyle/>
          <a:p>
            <a:pPr marL="0" indent="0" eaLnBrk="1" hangingPunct="1">
              <a:buFont typeface="Arial" pitchFamily="34" charset="0"/>
              <a:buNone/>
            </a:pPr>
            <a:r>
              <a:rPr lang="en-GB" altLang="en-US" sz="2400" i="1" dirty="0" smtClean="0">
                <a:ea typeface="ＭＳ Ｐゴシック" pitchFamily="34" charset="-128"/>
              </a:rPr>
              <a:t>‘…early engagement with local developers and others in the property industry is clearly good practice and should help the CS consultation and examination process run more smoothly…’</a:t>
            </a:r>
          </a:p>
          <a:p>
            <a:pPr marL="0" indent="0" eaLnBrk="1" hangingPunct="1">
              <a:buFont typeface="Arial" pitchFamily="34" charset="0"/>
              <a:buNone/>
            </a:pPr>
            <a:endParaRPr lang="en-GB" altLang="en-US" sz="2400" i="1" dirty="0" smtClean="0">
              <a:ea typeface="ＭＳ Ｐゴシック" pitchFamily="34" charset="-128"/>
            </a:endParaRPr>
          </a:p>
          <a:p>
            <a:pPr marL="0" indent="0" eaLnBrk="1" hangingPunct="1">
              <a:buFont typeface="Arial" pitchFamily="34" charset="0"/>
              <a:buNone/>
            </a:pPr>
            <a:r>
              <a:rPr lang="en-GB" altLang="en-US" sz="2400" i="1" dirty="0" smtClean="0">
                <a:ea typeface="ＭＳ Ｐゴシック" pitchFamily="34" charset="-128"/>
              </a:rPr>
              <a:t>‘…the extent to which charging authorities can do this will depend on the level of engagement from local developers…’</a:t>
            </a:r>
          </a:p>
          <a:p>
            <a:pPr marL="0" indent="0" eaLnBrk="1" hangingPunct="1">
              <a:buFont typeface="Arial" pitchFamily="34" charset="0"/>
              <a:buNone/>
            </a:pPr>
            <a:endParaRPr lang="en-GB" altLang="en-US" sz="2400" i="1" dirty="0" smtClean="0">
              <a:solidFill>
                <a:srgbClr val="FF0000"/>
              </a:solidFill>
              <a:ea typeface="ＭＳ Ｐゴシック" pitchFamily="34" charset="-128"/>
            </a:endParaRPr>
          </a:p>
          <a:p>
            <a:pPr marL="0" indent="0" eaLnBrk="1" hangingPunct="1">
              <a:buFont typeface="Arial" pitchFamily="34" charset="0"/>
              <a:buNone/>
            </a:pPr>
            <a:endParaRPr lang="en-GB" altLang="en-US" sz="2400" i="1" dirty="0" smtClean="0">
              <a:solidFill>
                <a:srgbClr val="FF0000"/>
              </a:solidFill>
              <a:ea typeface="ＭＳ Ｐゴシック" pitchFamily="34" charset="-128"/>
            </a:endParaRPr>
          </a:p>
        </p:txBody>
      </p:sp>
    </p:spTree>
    <p:custDataLst>
      <p:tags r:id="rId1"/>
    </p:custDataLst>
    <p:extLst>
      <p:ext uri="{BB962C8B-B14F-4D97-AF65-F5344CB8AC3E}">
        <p14:creationId xmlns:p14="http://schemas.microsoft.com/office/powerpoint/2010/main" val="373961726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7"/>
          </p:nvPr>
        </p:nvSpPr>
        <p:spPr/>
        <p:txBody>
          <a:bodyPr/>
          <a:lstStyle/>
          <a:p>
            <a:fld id="{6FD16F20-C546-4197-A152-E7FA066EFF81}" type="slidenum">
              <a:rPr lang="en-US" smtClean="0"/>
              <a:pPr/>
              <a:t>46</a:t>
            </a:fld>
            <a:endParaRPr lang="en-US" dirty="0"/>
          </a:p>
        </p:txBody>
      </p:sp>
      <p:sp>
        <p:nvSpPr>
          <p:cNvPr id="2" name="Title 1"/>
          <p:cNvSpPr>
            <a:spLocks noGrp="1"/>
          </p:cNvSpPr>
          <p:nvPr>
            <p:ph type="title"/>
            <p:custDataLst>
              <p:tags r:id="rId2"/>
            </p:custDataLst>
          </p:nvPr>
        </p:nvSpPr>
        <p:spPr/>
        <p:txBody>
          <a:bodyPr/>
          <a:lstStyle/>
          <a:p>
            <a:r>
              <a:rPr lang="en-GB" sz="3300" dirty="0" smtClean="0"/>
              <a:t>Consultation with stakeholders</a:t>
            </a:r>
            <a:endParaRPr lang="en-GB" sz="3300" dirty="0"/>
          </a:p>
        </p:txBody>
      </p:sp>
      <p:sp>
        <p:nvSpPr>
          <p:cNvPr id="3" name="Text Placeholder 2"/>
          <p:cNvSpPr>
            <a:spLocks noGrp="1"/>
          </p:cNvSpPr>
          <p:nvPr>
            <p:ph type="body" sz="quarter" idx="16"/>
          </p:nvPr>
        </p:nvSpPr>
        <p:spPr/>
        <p:txBody>
          <a:bodyPr>
            <a:normAutofit lnSpcReduction="10000"/>
          </a:bodyPr>
          <a:lstStyle/>
          <a:p>
            <a:r>
              <a:rPr lang="en-GB" dirty="0" smtClean="0"/>
              <a:t>Should be an evidence gathering exercise </a:t>
            </a:r>
          </a:p>
          <a:p>
            <a:pPr lvl="2"/>
            <a:r>
              <a:rPr lang="en-GB" dirty="0" smtClean="0"/>
              <a:t>Developers better placed than anyone to provide evidence </a:t>
            </a:r>
          </a:p>
          <a:p>
            <a:pPr lvl="2"/>
            <a:r>
              <a:rPr lang="en-GB" dirty="0" smtClean="0"/>
              <a:t>Sales values on new build schemes</a:t>
            </a:r>
          </a:p>
          <a:p>
            <a:pPr lvl="2"/>
            <a:r>
              <a:rPr lang="en-GB" dirty="0" smtClean="0"/>
              <a:t>Build costs</a:t>
            </a:r>
          </a:p>
          <a:p>
            <a:pPr lvl="2"/>
            <a:r>
              <a:rPr lang="en-GB" dirty="0" smtClean="0"/>
              <a:t>Fees, finance </a:t>
            </a:r>
            <a:r>
              <a:rPr lang="en-GB" dirty="0" err="1" smtClean="0"/>
              <a:t>etc</a:t>
            </a:r>
            <a:r>
              <a:rPr lang="en-GB" dirty="0" smtClean="0"/>
              <a:t> </a:t>
            </a:r>
          </a:p>
          <a:p>
            <a:r>
              <a:rPr lang="en-GB" dirty="0" smtClean="0"/>
              <a:t>Consultation not working in the manner envisaged</a:t>
            </a:r>
          </a:p>
          <a:p>
            <a:pPr lvl="2"/>
            <a:r>
              <a:rPr lang="en-GB" dirty="0" smtClean="0"/>
              <a:t>One way flow of information (CA to stakeholders)</a:t>
            </a:r>
          </a:p>
          <a:p>
            <a:pPr lvl="2"/>
            <a:r>
              <a:rPr lang="en-GB" dirty="0" smtClean="0"/>
              <a:t>Reps typically un-evidenced assertions</a:t>
            </a:r>
          </a:p>
          <a:p>
            <a:pPr lvl="2"/>
            <a:r>
              <a:rPr lang="en-GB" dirty="0" smtClean="0"/>
              <a:t>Developers hide behind ‘confidentiality’ of data </a:t>
            </a:r>
          </a:p>
          <a:p>
            <a:pPr lvl="2"/>
            <a:r>
              <a:rPr lang="en-GB" dirty="0" smtClean="0"/>
              <a:t>Consultants act as a barrier between CA and developers</a:t>
            </a:r>
          </a:p>
          <a:p>
            <a:pPr lvl="2"/>
            <a:r>
              <a:rPr lang="en-GB" dirty="0" smtClean="0"/>
              <a:t>Ultimately just a messy exercise in negotiation </a:t>
            </a:r>
            <a:endParaRPr lang="en-GB" dirty="0"/>
          </a:p>
        </p:txBody>
      </p:sp>
    </p:spTree>
    <p:custDataLst>
      <p:tags r:id="rId1"/>
    </p:custDataLst>
    <p:extLst>
      <p:ext uri="{BB962C8B-B14F-4D97-AF65-F5344CB8AC3E}">
        <p14:creationId xmlns:p14="http://schemas.microsoft.com/office/powerpoint/2010/main" val="353477223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7"/>
          </p:nvPr>
        </p:nvSpPr>
        <p:spPr/>
        <p:txBody>
          <a:bodyPr/>
          <a:lstStyle/>
          <a:p>
            <a:fld id="{6FD16F20-C546-4197-A152-E7FA066EFF81}" type="slidenum">
              <a:rPr lang="en-US" smtClean="0"/>
              <a:pPr/>
              <a:t>47</a:t>
            </a:fld>
            <a:endParaRPr lang="en-US" dirty="0"/>
          </a:p>
        </p:txBody>
      </p:sp>
      <p:sp>
        <p:nvSpPr>
          <p:cNvPr id="2" name="Title 1"/>
          <p:cNvSpPr>
            <a:spLocks noGrp="1"/>
          </p:cNvSpPr>
          <p:nvPr>
            <p:ph type="title"/>
            <p:custDataLst>
              <p:tags r:id="rId2"/>
            </p:custDataLst>
          </p:nvPr>
        </p:nvSpPr>
        <p:spPr/>
        <p:txBody>
          <a:bodyPr/>
          <a:lstStyle/>
          <a:p>
            <a:r>
              <a:rPr lang="en-GB" sz="3300" dirty="0" smtClean="0"/>
              <a:t>Consultation with stakeholders</a:t>
            </a:r>
            <a:endParaRPr lang="en-GB" sz="3300" dirty="0"/>
          </a:p>
        </p:txBody>
      </p:sp>
      <p:sp>
        <p:nvSpPr>
          <p:cNvPr id="3" name="Text Placeholder 2"/>
          <p:cNvSpPr>
            <a:spLocks noGrp="1"/>
          </p:cNvSpPr>
          <p:nvPr>
            <p:ph type="body" sz="quarter" idx="16"/>
          </p:nvPr>
        </p:nvSpPr>
        <p:spPr>
          <a:xfrm>
            <a:off x="708555" y="968400"/>
            <a:ext cx="9003110" cy="2604617"/>
          </a:xfrm>
        </p:spPr>
        <p:txBody>
          <a:bodyPr>
            <a:normAutofit/>
          </a:bodyPr>
          <a:lstStyle/>
          <a:p>
            <a:r>
              <a:rPr lang="en-GB" dirty="0" smtClean="0"/>
              <a:t>Each £ in CIL is £ less for land</a:t>
            </a:r>
          </a:p>
          <a:p>
            <a:r>
              <a:rPr lang="en-GB" dirty="0" smtClean="0"/>
              <a:t>Developers fearful of impact on land supply</a:t>
            </a:r>
          </a:p>
          <a:p>
            <a:r>
              <a:rPr lang="en-GB" dirty="0" smtClean="0"/>
              <a:t>In practice, uplift in land still significant</a:t>
            </a:r>
          </a:p>
          <a:p>
            <a:r>
              <a:rPr lang="en-GB" dirty="0" smtClean="0"/>
              <a:t>Concern regarding impact on AH and political pressure</a:t>
            </a:r>
            <a:endParaRPr lang="en-GB" dirty="0"/>
          </a:p>
        </p:txBody>
      </p:sp>
    </p:spTree>
    <p:custDataLst>
      <p:tags r:id="rId1"/>
    </p:custDataLst>
    <p:extLst>
      <p:ext uri="{BB962C8B-B14F-4D97-AF65-F5344CB8AC3E}">
        <p14:creationId xmlns:p14="http://schemas.microsoft.com/office/powerpoint/2010/main" val="352892518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5"/>
          <p:cNvSpPr>
            <a:spLocks noGrp="1"/>
          </p:cNvSpPr>
          <p:nvPr>
            <p:ph type="subTitle" idx="1"/>
            <p:custDataLst>
              <p:tags r:id="rId2"/>
            </p:custDataLst>
          </p:nvPr>
        </p:nvSpPr>
        <p:spPr/>
        <p:txBody>
          <a:bodyPr/>
          <a:lstStyle/>
          <a:p>
            <a:r>
              <a:rPr lang="en-US" dirty="0" smtClean="0"/>
              <a:t>The Examination and post-Examination follow up</a:t>
            </a:r>
            <a:endParaRPr lang="en-US" dirty="0"/>
          </a:p>
        </p:txBody>
      </p:sp>
      <p:sp>
        <p:nvSpPr>
          <p:cNvPr id="99332" name="Rectangle 4"/>
          <p:cNvSpPr>
            <a:spLocks noGrp="1"/>
          </p:cNvSpPr>
          <p:nvPr>
            <p:ph type="ctrTitle"/>
          </p:nvPr>
        </p:nvSpPr>
        <p:spPr/>
        <p:txBody>
          <a:bodyPr/>
          <a:lstStyle/>
          <a:p>
            <a:r>
              <a:rPr lang="fr-FR" dirty="0"/>
              <a:t>5</a:t>
            </a:r>
          </a:p>
        </p:txBody>
      </p:sp>
      <p:sp>
        <p:nvSpPr>
          <p:cNvPr id="4" name="Espace réservé du numéro de diapositive 5"/>
          <p:cNvSpPr>
            <a:spLocks noGrp="1"/>
          </p:cNvSpPr>
          <p:nvPr>
            <p:ph type="sldNum" sz="quarter" idx="4294967295"/>
          </p:nvPr>
        </p:nvSpPr>
        <p:spPr>
          <a:xfrm>
            <a:off x="9376304" y="6494463"/>
            <a:ext cx="338800" cy="184150"/>
          </a:xfrm>
          <a:prstGeom prst="rect">
            <a:avLst/>
          </a:prstGeom>
        </p:spPr>
        <p:txBody>
          <a:bodyPr/>
          <a:lstStyle/>
          <a:p>
            <a:fld id="{4D1E8C91-F845-46C3-8108-80D26D225E6F}" type="slidenum">
              <a:rPr lang="en-US" smtClean="0"/>
              <a:pPr/>
              <a:t>48</a:t>
            </a:fld>
            <a:endParaRPr lang="en-US" dirty="0"/>
          </a:p>
        </p:txBody>
      </p:sp>
      <p:pic>
        <p:nvPicPr>
          <p:cNvPr id="5" name="Picture 2" descr="D:\WORK\7. The Growth Agenda\Cilknowledge Final 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835" b="5851"/>
          <a:stretch/>
        </p:blipFill>
        <p:spPr bwMode="auto">
          <a:xfrm>
            <a:off x="6321152" y="80751"/>
            <a:ext cx="3600400" cy="17251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Evgenia\Dropbox\MARKETING\LOGOS\OUR LOGOS\Growth Agenda LOGOS\LOGO WEBSITE BLU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501" t="50000"/>
          <a:stretch/>
        </p:blipFill>
        <p:spPr bwMode="auto">
          <a:xfrm>
            <a:off x="2553934" y="658552"/>
            <a:ext cx="3767218" cy="7437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8909408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7"/>
          </p:nvPr>
        </p:nvSpPr>
        <p:spPr/>
        <p:txBody>
          <a:bodyPr/>
          <a:lstStyle/>
          <a:p>
            <a:fld id="{6FD16F20-C546-4197-A152-E7FA066EFF81}" type="slidenum">
              <a:rPr lang="en-US" smtClean="0"/>
              <a:pPr/>
              <a:t>49</a:t>
            </a:fld>
            <a:endParaRPr lang="en-US" dirty="0"/>
          </a:p>
        </p:txBody>
      </p:sp>
      <p:sp>
        <p:nvSpPr>
          <p:cNvPr id="2" name="Title 1"/>
          <p:cNvSpPr>
            <a:spLocks noGrp="1"/>
          </p:cNvSpPr>
          <p:nvPr>
            <p:ph type="title"/>
            <p:custDataLst>
              <p:tags r:id="rId2"/>
            </p:custDataLst>
          </p:nvPr>
        </p:nvSpPr>
        <p:spPr/>
        <p:txBody>
          <a:bodyPr/>
          <a:lstStyle/>
          <a:p>
            <a:r>
              <a:rPr lang="en-GB" sz="3300" dirty="0" smtClean="0"/>
              <a:t>Viability at examination</a:t>
            </a:r>
            <a:endParaRPr lang="en-GB" sz="3300" dirty="0"/>
          </a:p>
        </p:txBody>
      </p:sp>
      <p:sp>
        <p:nvSpPr>
          <p:cNvPr id="3" name="Text Placeholder 2"/>
          <p:cNvSpPr>
            <a:spLocks noGrp="1"/>
          </p:cNvSpPr>
          <p:nvPr>
            <p:ph type="body" sz="quarter" idx="16"/>
          </p:nvPr>
        </p:nvSpPr>
        <p:spPr/>
        <p:txBody>
          <a:bodyPr>
            <a:normAutofit fontScale="92500" lnSpcReduction="10000"/>
          </a:bodyPr>
          <a:lstStyle/>
          <a:p>
            <a:r>
              <a:rPr lang="en-GB" dirty="0" smtClean="0"/>
              <a:t>Examiners often based topics on respondents’ issues</a:t>
            </a:r>
          </a:p>
          <a:p>
            <a:r>
              <a:rPr lang="en-GB" dirty="0" smtClean="0"/>
              <a:t>Likely issues: </a:t>
            </a:r>
          </a:p>
          <a:p>
            <a:pPr lvl="2"/>
            <a:r>
              <a:rPr lang="en-GB" dirty="0" smtClean="0"/>
              <a:t>Land value assumptions</a:t>
            </a:r>
          </a:p>
          <a:p>
            <a:pPr lvl="2"/>
            <a:r>
              <a:rPr lang="en-GB" dirty="0" smtClean="0"/>
              <a:t>Market value </a:t>
            </a:r>
            <a:r>
              <a:rPr lang="en-GB" dirty="0" err="1" smtClean="0"/>
              <a:t>vs</a:t>
            </a:r>
            <a:r>
              <a:rPr lang="en-GB" dirty="0" smtClean="0"/>
              <a:t> current use value approach (more later)</a:t>
            </a:r>
          </a:p>
          <a:p>
            <a:pPr lvl="2"/>
            <a:r>
              <a:rPr lang="en-GB" dirty="0" smtClean="0"/>
              <a:t>Benchmarks reflective of sites that are likely to come forward</a:t>
            </a:r>
          </a:p>
          <a:p>
            <a:pPr lvl="2"/>
            <a:r>
              <a:rPr lang="en-GB" dirty="0" smtClean="0"/>
              <a:t>Extent of buffer and its adequacy </a:t>
            </a:r>
          </a:p>
          <a:p>
            <a:pPr lvl="2"/>
            <a:r>
              <a:rPr lang="en-GB" dirty="0" smtClean="0"/>
              <a:t>Assumptions re on-going S106 after CIL adoption</a:t>
            </a:r>
          </a:p>
          <a:p>
            <a:pPr lvl="2"/>
            <a:r>
              <a:rPr lang="en-GB" dirty="0" smtClean="0"/>
              <a:t>Realism of sales values and build costs </a:t>
            </a:r>
          </a:p>
          <a:p>
            <a:pPr lvl="2"/>
            <a:r>
              <a:rPr lang="en-GB" dirty="0" smtClean="0"/>
              <a:t>Phasing of CIL </a:t>
            </a:r>
          </a:p>
          <a:p>
            <a:pPr lvl="2"/>
            <a:r>
              <a:rPr lang="en-GB" dirty="0" smtClean="0"/>
              <a:t>Effect of CIL on strategic sites/opportunity areas</a:t>
            </a:r>
          </a:p>
          <a:p>
            <a:pPr lvl="2"/>
            <a:r>
              <a:rPr lang="en-GB" dirty="0" smtClean="0"/>
              <a:t>Zones – are boundaries in the right place</a:t>
            </a:r>
          </a:p>
          <a:p>
            <a:pPr lvl="2"/>
            <a:r>
              <a:rPr lang="en-GB" dirty="0" smtClean="0"/>
              <a:t>Adequacy of evidence – sufficient number of appraisals </a:t>
            </a:r>
            <a:endParaRPr lang="en-GB" dirty="0"/>
          </a:p>
        </p:txBody>
      </p:sp>
    </p:spTree>
    <p:custDataLst>
      <p:tags r:id="rId1"/>
    </p:custDataLst>
    <p:extLst>
      <p:ext uri="{BB962C8B-B14F-4D97-AF65-F5344CB8AC3E}">
        <p14:creationId xmlns:p14="http://schemas.microsoft.com/office/powerpoint/2010/main" val="27581013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634082"/>
          </a:xfrm>
        </p:spPr>
        <p:txBody>
          <a:bodyPr/>
          <a:lstStyle/>
          <a:p>
            <a:r>
              <a:rPr lang="en-GB" sz="3300" dirty="0"/>
              <a:t>Selling CIL</a:t>
            </a:r>
          </a:p>
        </p:txBody>
      </p:sp>
      <p:sp>
        <p:nvSpPr>
          <p:cNvPr id="4" name="Rectangle 46"/>
          <p:cNvSpPr>
            <a:spLocks noChangeArrowheads="1"/>
          </p:cNvSpPr>
          <p:nvPr/>
        </p:nvSpPr>
        <p:spPr bwMode="auto">
          <a:xfrm>
            <a:off x="704528" y="1731669"/>
            <a:ext cx="2076450" cy="779463"/>
          </a:xfrm>
          <a:prstGeom prst="rect">
            <a:avLst/>
          </a:prstGeom>
          <a:solidFill>
            <a:srgbClr val="669900"/>
          </a:solidFill>
          <a:ln>
            <a:noFill/>
          </a:ln>
        </p:spPr>
        <p:txBody>
          <a:bodyPr lIns="35994" tIns="0" rIns="35994" bIns="0" anchor="ctr" anchorCtr="1"/>
          <a:lstStyle>
            <a:lvl1pPr defTabSz="430213" eaLnBrk="0" hangingPunct="0">
              <a:defRPr sz="2400">
                <a:solidFill>
                  <a:schemeClr val="tx1"/>
                </a:solidFill>
                <a:latin typeface="Arial" pitchFamily="34" charset="0"/>
                <a:ea typeface="ＭＳ Ｐゴシック" pitchFamily="34" charset="-128"/>
              </a:defRPr>
            </a:lvl1pPr>
            <a:lvl2pPr marL="742950" indent="-285750" defTabSz="430213" eaLnBrk="0" hangingPunct="0">
              <a:defRPr sz="2400">
                <a:solidFill>
                  <a:schemeClr val="tx1"/>
                </a:solidFill>
                <a:latin typeface="Arial" pitchFamily="34" charset="0"/>
                <a:ea typeface="ＭＳ Ｐゴシック" pitchFamily="34" charset="-128"/>
              </a:defRPr>
            </a:lvl2pPr>
            <a:lvl3pPr marL="1143000" indent="-228600" defTabSz="430213" eaLnBrk="0" hangingPunct="0">
              <a:defRPr sz="2400">
                <a:solidFill>
                  <a:schemeClr val="tx1"/>
                </a:solidFill>
                <a:latin typeface="Arial" pitchFamily="34" charset="0"/>
                <a:ea typeface="ＭＳ Ｐゴシック" pitchFamily="34" charset="-128"/>
              </a:defRPr>
            </a:lvl3pPr>
            <a:lvl4pPr marL="1600200" indent="-228600" defTabSz="430213" eaLnBrk="0" hangingPunct="0">
              <a:defRPr sz="2400">
                <a:solidFill>
                  <a:schemeClr val="tx1"/>
                </a:solidFill>
                <a:latin typeface="Arial" pitchFamily="34" charset="0"/>
                <a:ea typeface="ＭＳ Ｐゴシック" pitchFamily="34" charset="-128"/>
              </a:defRPr>
            </a:lvl4pPr>
            <a:lvl5pPr marL="2057400" indent="-228600" defTabSz="430213" eaLnBrk="0" hangingPunct="0">
              <a:defRPr sz="2400">
                <a:solidFill>
                  <a:schemeClr val="tx1"/>
                </a:solidFill>
                <a:latin typeface="Arial" pitchFamily="34" charset="0"/>
                <a:ea typeface="ＭＳ Ｐゴシック" pitchFamily="34" charset="-128"/>
              </a:defRPr>
            </a:lvl5pPr>
            <a:lvl6pPr marL="25146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dirty="0">
                <a:solidFill>
                  <a:schemeClr val="bg1"/>
                </a:solidFill>
                <a:latin typeface="+mn-lt"/>
              </a:rPr>
              <a:t>Members</a:t>
            </a:r>
            <a:r>
              <a:rPr lang="en-US" altLang="en-US" sz="1600" dirty="0">
                <a:solidFill>
                  <a:schemeClr val="bg1"/>
                </a:solidFill>
                <a:latin typeface="+mn-lt"/>
              </a:rPr>
              <a:t> and executives</a:t>
            </a:r>
          </a:p>
        </p:txBody>
      </p:sp>
      <p:sp>
        <p:nvSpPr>
          <p:cNvPr id="5" name="Rectangle 48"/>
          <p:cNvSpPr>
            <a:spLocks noChangeArrowheads="1"/>
          </p:cNvSpPr>
          <p:nvPr/>
        </p:nvSpPr>
        <p:spPr bwMode="auto">
          <a:xfrm>
            <a:off x="704528" y="2561931"/>
            <a:ext cx="2076450" cy="711200"/>
          </a:xfrm>
          <a:prstGeom prst="rect">
            <a:avLst/>
          </a:prstGeom>
          <a:solidFill>
            <a:srgbClr val="92D050"/>
          </a:solidFill>
          <a:ln>
            <a:noFill/>
          </a:ln>
        </p:spPr>
        <p:txBody>
          <a:bodyPr lIns="35994" tIns="0" rIns="35994" bIns="0" anchor="ctr"/>
          <a:lstStyle/>
          <a:p>
            <a:pPr algn="ctr" defTabSz="430136">
              <a:defRPr/>
            </a:pPr>
            <a:r>
              <a:rPr lang="en-US" sz="1400" b="0" dirty="0">
                <a:solidFill>
                  <a:schemeClr val="tx1"/>
                </a:solidFill>
                <a:latin typeface="+mn-lt"/>
                <a:ea typeface="ＭＳ Ｐゴシック" charset="0"/>
                <a:cs typeface="Calibri"/>
              </a:rPr>
              <a:t>Regulations and timing</a:t>
            </a:r>
          </a:p>
        </p:txBody>
      </p:sp>
      <p:sp>
        <p:nvSpPr>
          <p:cNvPr id="6" name="Rectangle 46"/>
          <p:cNvSpPr>
            <a:spLocks noChangeArrowheads="1"/>
          </p:cNvSpPr>
          <p:nvPr/>
        </p:nvSpPr>
        <p:spPr bwMode="auto">
          <a:xfrm>
            <a:off x="2939728" y="1731669"/>
            <a:ext cx="2051050" cy="779463"/>
          </a:xfrm>
          <a:prstGeom prst="rect">
            <a:avLst/>
          </a:prstGeom>
          <a:solidFill>
            <a:srgbClr val="669900"/>
          </a:solidFill>
          <a:ln>
            <a:noFill/>
          </a:ln>
        </p:spPr>
        <p:txBody>
          <a:bodyPr lIns="35994" tIns="0" rIns="35994" bIns="0" anchor="ctr" anchorCtr="1"/>
          <a:lstStyle>
            <a:lvl1pPr defTabSz="430213" eaLnBrk="0" hangingPunct="0">
              <a:defRPr sz="2400">
                <a:solidFill>
                  <a:schemeClr val="tx1"/>
                </a:solidFill>
                <a:latin typeface="Arial" pitchFamily="34" charset="0"/>
                <a:ea typeface="ＭＳ Ｐゴシック" pitchFamily="34" charset="-128"/>
              </a:defRPr>
            </a:lvl1pPr>
            <a:lvl2pPr marL="742950" indent="-285750" defTabSz="430213" eaLnBrk="0" hangingPunct="0">
              <a:defRPr sz="2400">
                <a:solidFill>
                  <a:schemeClr val="tx1"/>
                </a:solidFill>
                <a:latin typeface="Arial" pitchFamily="34" charset="0"/>
                <a:ea typeface="ＭＳ Ｐゴシック" pitchFamily="34" charset="-128"/>
              </a:defRPr>
            </a:lvl2pPr>
            <a:lvl3pPr marL="1143000" indent="-228600" defTabSz="430213" eaLnBrk="0" hangingPunct="0">
              <a:defRPr sz="2400">
                <a:solidFill>
                  <a:schemeClr val="tx1"/>
                </a:solidFill>
                <a:latin typeface="Arial" pitchFamily="34" charset="0"/>
                <a:ea typeface="ＭＳ Ｐゴシック" pitchFamily="34" charset="-128"/>
              </a:defRPr>
            </a:lvl3pPr>
            <a:lvl4pPr marL="1600200" indent="-228600" defTabSz="430213" eaLnBrk="0" hangingPunct="0">
              <a:defRPr sz="2400">
                <a:solidFill>
                  <a:schemeClr val="tx1"/>
                </a:solidFill>
                <a:latin typeface="Arial" pitchFamily="34" charset="0"/>
                <a:ea typeface="ＭＳ Ｐゴシック" pitchFamily="34" charset="-128"/>
              </a:defRPr>
            </a:lvl4pPr>
            <a:lvl5pPr marL="2057400" indent="-228600" defTabSz="430213" eaLnBrk="0" hangingPunct="0">
              <a:defRPr sz="2400">
                <a:solidFill>
                  <a:schemeClr val="tx1"/>
                </a:solidFill>
                <a:latin typeface="Arial" pitchFamily="34" charset="0"/>
                <a:ea typeface="ＭＳ Ｐゴシック" pitchFamily="34" charset="-128"/>
              </a:defRPr>
            </a:lvl5pPr>
            <a:lvl6pPr marL="25146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dirty="0">
                <a:solidFill>
                  <a:schemeClr val="bg1"/>
                </a:solidFill>
                <a:latin typeface="+mn-lt"/>
              </a:rPr>
              <a:t>Fellow officers </a:t>
            </a:r>
          </a:p>
        </p:txBody>
      </p:sp>
      <p:sp>
        <p:nvSpPr>
          <p:cNvPr id="7" name="Rectangle 48"/>
          <p:cNvSpPr>
            <a:spLocks noChangeArrowheads="1"/>
          </p:cNvSpPr>
          <p:nvPr/>
        </p:nvSpPr>
        <p:spPr bwMode="auto">
          <a:xfrm>
            <a:off x="2939728" y="2561931"/>
            <a:ext cx="2051050" cy="711200"/>
          </a:xfrm>
          <a:prstGeom prst="rect">
            <a:avLst/>
          </a:prstGeom>
          <a:solidFill>
            <a:srgbClr val="92D050"/>
          </a:solidFill>
          <a:ln>
            <a:noFill/>
          </a:ln>
        </p:spPr>
        <p:txBody>
          <a:bodyPr lIns="35994" tIns="0" rIns="35994" bIns="0" anchor="ctr"/>
          <a:lstStyle/>
          <a:p>
            <a:pPr algn="ctr" defTabSz="430136">
              <a:defRPr/>
            </a:pPr>
            <a:r>
              <a:rPr lang="en-US" sz="1400" b="0" dirty="0">
                <a:solidFill>
                  <a:schemeClr val="tx1"/>
                </a:solidFill>
                <a:latin typeface="+mn-lt"/>
                <a:ea typeface="ＭＳ Ｐゴシック" charset="0"/>
                <a:cs typeface="Calibri"/>
              </a:rPr>
              <a:t>Regulations and timing</a:t>
            </a:r>
          </a:p>
        </p:txBody>
      </p:sp>
      <p:sp>
        <p:nvSpPr>
          <p:cNvPr id="8" name="Rectangle 46"/>
          <p:cNvSpPr>
            <a:spLocks noChangeArrowheads="1"/>
          </p:cNvSpPr>
          <p:nvPr/>
        </p:nvSpPr>
        <p:spPr bwMode="auto">
          <a:xfrm>
            <a:off x="5159053" y="1731669"/>
            <a:ext cx="2063750" cy="779463"/>
          </a:xfrm>
          <a:prstGeom prst="rect">
            <a:avLst/>
          </a:prstGeom>
          <a:solidFill>
            <a:srgbClr val="669900"/>
          </a:solidFill>
          <a:ln>
            <a:noFill/>
          </a:ln>
        </p:spPr>
        <p:txBody>
          <a:bodyPr lIns="35994" tIns="0" rIns="35994" bIns="0" anchor="ctr" anchorCtr="1"/>
          <a:lstStyle>
            <a:lvl1pPr defTabSz="430213" eaLnBrk="0" hangingPunct="0">
              <a:defRPr sz="2400">
                <a:solidFill>
                  <a:schemeClr val="tx1"/>
                </a:solidFill>
                <a:latin typeface="Arial" pitchFamily="34" charset="0"/>
                <a:ea typeface="ＭＳ Ｐゴシック" pitchFamily="34" charset="-128"/>
              </a:defRPr>
            </a:lvl1pPr>
            <a:lvl2pPr marL="742950" indent="-285750" defTabSz="430213" eaLnBrk="0" hangingPunct="0">
              <a:defRPr sz="2400">
                <a:solidFill>
                  <a:schemeClr val="tx1"/>
                </a:solidFill>
                <a:latin typeface="Arial" pitchFamily="34" charset="0"/>
                <a:ea typeface="ＭＳ Ｐゴシック" pitchFamily="34" charset="-128"/>
              </a:defRPr>
            </a:lvl2pPr>
            <a:lvl3pPr marL="1143000" indent="-228600" defTabSz="430213" eaLnBrk="0" hangingPunct="0">
              <a:defRPr sz="2400">
                <a:solidFill>
                  <a:schemeClr val="tx1"/>
                </a:solidFill>
                <a:latin typeface="Arial" pitchFamily="34" charset="0"/>
                <a:ea typeface="ＭＳ Ｐゴシック" pitchFamily="34" charset="-128"/>
              </a:defRPr>
            </a:lvl3pPr>
            <a:lvl4pPr marL="1600200" indent="-228600" defTabSz="430213" eaLnBrk="0" hangingPunct="0">
              <a:defRPr sz="2400">
                <a:solidFill>
                  <a:schemeClr val="tx1"/>
                </a:solidFill>
                <a:latin typeface="Arial" pitchFamily="34" charset="0"/>
                <a:ea typeface="ＭＳ Ｐゴシック" pitchFamily="34" charset="-128"/>
              </a:defRPr>
            </a:lvl4pPr>
            <a:lvl5pPr marL="2057400" indent="-228600" defTabSz="430213" eaLnBrk="0" hangingPunct="0">
              <a:defRPr sz="2400">
                <a:solidFill>
                  <a:schemeClr val="tx1"/>
                </a:solidFill>
                <a:latin typeface="Arial" pitchFamily="34" charset="0"/>
                <a:ea typeface="ＭＳ Ｐゴシック" pitchFamily="34" charset="-128"/>
              </a:defRPr>
            </a:lvl5pPr>
            <a:lvl6pPr marL="25146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dirty="0">
                <a:solidFill>
                  <a:schemeClr val="bg1"/>
                </a:solidFill>
                <a:latin typeface="+mn-lt"/>
              </a:rPr>
              <a:t>Development market</a:t>
            </a:r>
          </a:p>
        </p:txBody>
      </p:sp>
      <p:sp>
        <p:nvSpPr>
          <p:cNvPr id="9" name="Rectangle 48"/>
          <p:cNvSpPr>
            <a:spLocks noChangeArrowheads="1"/>
          </p:cNvSpPr>
          <p:nvPr/>
        </p:nvSpPr>
        <p:spPr bwMode="auto">
          <a:xfrm>
            <a:off x="5159053" y="2561931"/>
            <a:ext cx="2063750" cy="711200"/>
          </a:xfrm>
          <a:prstGeom prst="rect">
            <a:avLst/>
          </a:prstGeom>
          <a:solidFill>
            <a:srgbClr val="92D050"/>
          </a:solidFill>
          <a:ln>
            <a:noFill/>
          </a:ln>
        </p:spPr>
        <p:txBody>
          <a:bodyPr lIns="35994" tIns="0" rIns="35994" bIns="0" anchor="ctr"/>
          <a:lstStyle/>
          <a:p>
            <a:pPr algn="ctr" defTabSz="430136">
              <a:defRPr/>
            </a:pPr>
            <a:r>
              <a:rPr lang="en-US" sz="1400" b="0" dirty="0">
                <a:solidFill>
                  <a:schemeClr val="tx1"/>
                </a:solidFill>
                <a:latin typeface="+mn-lt"/>
                <a:ea typeface="ＭＳ Ｐゴシック" charset="0"/>
                <a:cs typeface="Calibri"/>
              </a:rPr>
              <a:t>Regulations and timing</a:t>
            </a:r>
          </a:p>
        </p:txBody>
      </p:sp>
      <p:sp>
        <p:nvSpPr>
          <p:cNvPr id="10" name="Rectangle 48"/>
          <p:cNvSpPr>
            <a:spLocks noChangeArrowheads="1"/>
          </p:cNvSpPr>
          <p:nvPr/>
        </p:nvSpPr>
        <p:spPr bwMode="auto">
          <a:xfrm>
            <a:off x="704528" y="3339806"/>
            <a:ext cx="2076450" cy="711200"/>
          </a:xfrm>
          <a:prstGeom prst="rect">
            <a:avLst/>
          </a:prstGeom>
          <a:solidFill>
            <a:srgbClr val="92D050"/>
          </a:solidFill>
          <a:ln>
            <a:noFill/>
          </a:ln>
        </p:spPr>
        <p:txBody>
          <a:bodyPr lIns="35994" tIns="0" rIns="35994" bIns="0" anchor="ctr"/>
          <a:lstStyle/>
          <a:p>
            <a:pPr algn="ctr" defTabSz="430136">
              <a:defRPr/>
            </a:pPr>
            <a:r>
              <a:rPr lang="en-US" sz="1300" b="0" dirty="0">
                <a:solidFill>
                  <a:schemeClr val="tx1"/>
                </a:solidFill>
                <a:latin typeface="+mn-lt"/>
                <a:ea typeface="ＭＳ Ｐゴシック" charset="0"/>
                <a:cs typeface="Calibri"/>
              </a:rPr>
              <a:t>Likely increase in income</a:t>
            </a:r>
          </a:p>
        </p:txBody>
      </p:sp>
      <p:sp>
        <p:nvSpPr>
          <p:cNvPr id="11" name="Rectangle 48"/>
          <p:cNvSpPr>
            <a:spLocks noChangeArrowheads="1"/>
          </p:cNvSpPr>
          <p:nvPr/>
        </p:nvSpPr>
        <p:spPr bwMode="auto">
          <a:xfrm>
            <a:off x="2939728" y="3339806"/>
            <a:ext cx="2051050" cy="711200"/>
          </a:xfrm>
          <a:prstGeom prst="rect">
            <a:avLst/>
          </a:prstGeom>
          <a:solidFill>
            <a:srgbClr val="92D050"/>
          </a:solidFill>
          <a:ln>
            <a:noFill/>
          </a:ln>
          <a:extLst/>
        </p:spPr>
        <p:txBody>
          <a:bodyPr lIns="35994" tIns="0" rIns="35994" bIns="0" anchor="ctr"/>
          <a:lstStyle/>
          <a:p>
            <a:pPr algn="ctr" defTabSz="430136">
              <a:defRPr/>
            </a:pPr>
            <a:r>
              <a:rPr lang="en-US" sz="1300" b="0" dirty="0">
                <a:solidFill>
                  <a:schemeClr val="tx1"/>
                </a:solidFill>
                <a:latin typeface="+mn-lt"/>
                <a:ea typeface="ＭＳ Ｐゴシック" charset="0"/>
                <a:cs typeface="Calibri"/>
              </a:rPr>
              <a:t>Support to strategic planning approach</a:t>
            </a:r>
          </a:p>
        </p:txBody>
      </p:sp>
      <p:sp>
        <p:nvSpPr>
          <p:cNvPr id="12" name="Rectangle 48"/>
          <p:cNvSpPr>
            <a:spLocks noChangeArrowheads="1"/>
          </p:cNvSpPr>
          <p:nvPr/>
        </p:nvSpPr>
        <p:spPr bwMode="auto">
          <a:xfrm>
            <a:off x="5159053" y="3339806"/>
            <a:ext cx="2063750" cy="711200"/>
          </a:xfrm>
          <a:prstGeom prst="rect">
            <a:avLst/>
          </a:prstGeom>
          <a:solidFill>
            <a:srgbClr val="92D050"/>
          </a:solidFill>
          <a:ln>
            <a:noFill/>
          </a:ln>
        </p:spPr>
        <p:txBody>
          <a:bodyPr lIns="35994" tIns="0" rIns="35994" bIns="0" anchor="ctr"/>
          <a:lstStyle/>
          <a:p>
            <a:pPr algn="ctr" defTabSz="430136">
              <a:defRPr/>
            </a:pPr>
            <a:r>
              <a:rPr lang="en-US" sz="1300" b="0" dirty="0">
                <a:solidFill>
                  <a:schemeClr val="tx1"/>
                </a:solidFill>
                <a:latin typeface="+mn-lt"/>
                <a:ea typeface="ＭＳ Ｐゴシック" charset="0"/>
                <a:cs typeface="Calibri"/>
              </a:rPr>
              <a:t>Strategic infrastructure investment to support development</a:t>
            </a:r>
          </a:p>
        </p:txBody>
      </p:sp>
      <p:sp>
        <p:nvSpPr>
          <p:cNvPr id="13" name="Rectangle 48"/>
          <p:cNvSpPr>
            <a:spLocks noChangeArrowheads="1"/>
          </p:cNvSpPr>
          <p:nvPr/>
        </p:nvSpPr>
        <p:spPr bwMode="auto">
          <a:xfrm>
            <a:off x="704528" y="4119268"/>
            <a:ext cx="2076450" cy="711200"/>
          </a:xfrm>
          <a:prstGeom prst="rect">
            <a:avLst/>
          </a:prstGeom>
          <a:solidFill>
            <a:srgbClr val="92D050"/>
          </a:solidFill>
          <a:ln>
            <a:noFill/>
          </a:ln>
        </p:spPr>
        <p:txBody>
          <a:bodyPr lIns="35994" tIns="0" rIns="35994" bIns="0" anchor="ctr"/>
          <a:lstStyle/>
          <a:p>
            <a:pPr algn="ctr" defTabSz="430136">
              <a:defRPr/>
            </a:pPr>
            <a:r>
              <a:rPr lang="en-US" sz="1300" b="0" dirty="0">
                <a:solidFill>
                  <a:schemeClr val="tx1"/>
                </a:solidFill>
                <a:latin typeface="+mn-lt"/>
                <a:ea typeface="ＭＳ Ｐゴシック" charset="0"/>
                <a:cs typeface="Calibri"/>
              </a:rPr>
              <a:t>Powerful tool to support growth</a:t>
            </a:r>
          </a:p>
        </p:txBody>
      </p:sp>
      <p:sp>
        <p:nvSpPr>
          <p:cNvPr id="14" name="Rectangle 48"/>
          <p:cNvSpPr>
            <a:spLocks noChangeArrowheads="1"/>
          </p:cNvSpPr>
          <p:nvPr/>
        </p:nvSpPr>
        <p:spPr bwMode="auto">
          <a:xfrm>
            <a:off x="2939728" y="4119268"/>
            <a:ext cx="2051050" cy="711200"/>
          </a:xfrm>
          <a:prstGeom prst="rect">
            <a:avLst/>
          </a:prstGeom>
          <a:solidFill>
            <a:srgbClr val="92D050"/>
          </a:solidFill>
          <a:ln>
            <a:noFill/>
          </a:ln>
        </p:spPr>
        <p:txBody>
          <a:bodyPr lIns="35994" tIns="0" rIns="35994" bIns="0" anchor="ctr"/>
          <a:lstStyle/>
          <a:p>
            <a:pPr algn="ctr" defTabSz="430136">
              <a:defRPr/>
            </a:pPr>
            <a:r>
              <a:rPr lang="en-US" sz="1300" b="0" dirty="0">
                <a:solidFill>
                  <a:schemeClr val="tx1"/>
                </a:solidFill>
                <a:latin typeface="+mn-lt"/>
                <a:ea typeface="ＭＳ Ｐゴシック" charset="0"/>
                <a:cs typeface="Calibri"/>
              </a:rPr>
              <a:t>Easier to administer</a:t>
            </a:r>
          </a:p>
        </p:txBody>
      </p:sp>
      <p:sp>
        <p:nvSpPr>
          <p:cNvPr id="15" name="Rectangle 48"/>
          <p:cNvSpPr>
            <a:spLocks noChangeArrowheads="1"/>
          </p:cNvSpPr>
          <p:nvPr/>
        </p:nvSpPr>
        <p:spPr bwMode="auto">
          <a:xfrm>
            <a:off x="5159053" y="4119268"/>
            <a:ext cx="2063750" cy="711200"/>
          </a:xfrm>
          <a:prstGeom prst="rect">
            <a:avLst/>
          </a:prstGeom>
          <a:solidFill>
            <a:srgbClr val="92D050"/>
          </a:solidFill>
          <a:ln>
            <a:noFill/>
          </a:ln>
        </p:spPr>
        <p:txBody>
          <a:bodyPr lIns="35994" tIns="0" rIns="35994" bIns="0" anchor="ctr"/>
          <a:lstStyle/>
          <a:p>
            <a:pPr algn="ctr" defTabSz="430136">
              <a:defRPr/>
            </a:pPr>
            <a:r>
              <a:rPr lang="en-US" sz="1300" b="0" dirty="0">
                <a:solidFill>
                  <a:schemeClr val="tx1"/>
                </a:solidFill>
                <a:latin typeface="+mn-lt"/>
                <a:ea typeface="ＭＳ Ｐゴシック" charset="0"/>
                <a:cs typeface="Calibri"/>
              </a:rPr>
              <a:t>Transparent, upfront cost</a:t>
            </a:r>
          </a:p>
        </p:txBody>
      </p:sp>
      <p:sp>
        <p:nvSpPr>
          <p:cNvPr id="16" name="Rectangle 46"/>
          <p:cNvSpPr>
            <a:spLocks noChangeArrowheads="1"/>
          </p:cNvSpPr>
          <p:nvPr/>
        </p:nvSpPr>
        <p:spPr bwMode="auto">
          <a:xfrm>
            <a:off x="7362503" y="1731669"/>
            <a:ext cx="2063750" cy="779463"/>
          </a:xfrm>
          <a:prstGeom prst="rect">
            <a:avLst/>
          </a:prstGeom>
          <a:solidFill>
            <a:srgbClr val="669900"/>
          </a:solidFill>
          <a:ln>
            <a:noFill/>
          </a:ln>
        </p:spPr>
        <p:txBody>
          <a:bodyPr lIns="35994" tIns="0" rIns="35994" bIns="0" anchor="ctr" anchorCtr="1"/>
          <a:lstStyle>
            <a:lvl1pPr defTabSz="430213" eaLnBrk="0" hangingPunct="0">
              <a:defRPr sz="2400">
                <a:solidFill>
                  <a:schemeClr val="tx1"/>
                </a:solidFill>
                <a:latin typeface="Arial" pitchFamily="34" charset="0"/>
                <a:ea typeface="ＭＳ Ｐゴシック" pitchFamily="34" charset="-128"/>
              </a:defRPr>
            </a:lvl1pPr>
            <a:lvl2pPr marL="742950" indent="-285750" defTabSz="430213" eaLnBrk="0" hangingPunct="0">
              <a:defRPr sz="2400">
                <a:solidFill>
                  <a:schemeClr val="tx1"/>
                </a:solidFill>
                <a:latin typeface="Arial" pitchFamily="34" charset="0"/>
                <a:ea typeface="ＭＳ Ｐゴシック" pitchFamily="34" charset="-128"/>
              </a:defRPr>
            </a:lvl2pPr>
            <a:lvl3pPr marL="1143000" indent="-228600" defTabSz="430213" eaLnBrk="0" hangingPunct="0">
              <a:defRPr sz="2400">
                <a:solidFill>
                  <a:schemeClr val="tx1"/>
                </a:solidFill>
                <a:latin typeface="Arial" pitchFamily="34" charset="0"/>
                <a:ea typeface="ＭＳ Ｐゴシック" pitchFamily="34" charset="-128"/>
              </a:defRPr>
            </a:lvl3pPr>
            <a:lvl4pPr marL="1600200" indent="-228600" defTabSz="430213" eaLnBrk="0" hangingPunct="0">
              <a:defRPr sz="2400">
                <a:solidFill>
                  <a:schemeClr val="tx1"/>
                </a:solidFill>
                <a:latin typeface="Arial" pitchFamily="34" charset="0"/>
                <a:ea typeface="ＭＳ Ｐゴシック" pitchFamily="34" charset="-128"/>
              </a:defRPr>
            </a:lvl4pPr>
            <a:lvl5pPr marL="2057400" indent="-228600" defTabSz="430213" eaLnBrk="0" hangingPunct="0">
              <a:defRPr sz="2400">
                <a:solidFill>
                  <a:schemeClr val="tx1"/>
                </a:solidFill>
                <a:latin typeface="Arial" pitchFamily="34" charset="0"/>
                <a:ea typeface="ＭＳ Ｐゴシック" pitchFamily="34" charset="-128"/>
              </a:defRPr>
            </a:lvl5pPr>
            <a:lvl6pPr marL="25146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dirty="0">
                <a:solidFill>
                  <a:schemeClr val="bg1"/>
                </a:solidFill>
                <a:latin typeface="+mn-lt"/>
              </a:rPr>
              <a:t>Community</a:t>
            </a:r>
          </a:p>
        </p:txBody>
      </p:sp>
      <p:sp>
        <p:nvSpPr>
          <p:cNvPr id="17" name="Rectangle 48"/>
          <p:cNvSpPr>
            <a:spLocks noChangeArrowheads="1"/>
          </p:cNvSpPr>
          <p:nvPr/>
        </p:nvSpPr>
        <p:spPr bwMode="auto">
          <a:xfrm>
            <a:off x="7362503" y="2561931"/>
            <a:ext cx="2063750" cy="711200"/>
          </a:xfrm>
          <a:prstGeom prst="rect">
            <a:avLst/>
          </a:prstGeom>
          <a:solidFill>
            <a:srgbClr val="92D050"/>
          </a:solidFill>
          <a:ln>
            <a:noFill/>
          </a:ln>
        </p:spPr>
        <p:txBody>
          <a:bodyPr lIns="35994" tIns="0" rIns="35994" bIns="0" anchor="ctr"/>
          <a:lstStyle/>
          <a:p>
            <a:pPr algn="ctr" defTabSz="430136">
              <a:defRPr/>
            </a:pPr>
            <a:r>
              <a:rPr lang="en-US" sz="1300" b="0" dirty="0">
                <a:solidFill>
                  <a:schemeClr val="tx1"/>
                </a:solidFill>
                <a:latin typeface="+mn-lt"/>
                <a:ea typeface="ＭＳ Ｐゴシック" charset="0"/>
                <a:cs typeface="Calibri"/>
              </a:rPr>
              <a:t>Regulations and timing</a:t>
            </a:r>
          </a:p>
        </p:txBody>
      </p:sp>
      <p:sp>
        <p:nvSpPr>
          <p:cNvPr id="18" name="Rectangle 48"/>
          <p:cNvSpPr>
            <a:spLocks noChangeArrowheads="1"/>
          </p:cNvSpPr>
          <p:nvPr/>
        </p:nvSpPr>
        <p:spPr bwMode="auto">
          <a:xfrm>
            <a:off x="7362503" y="3339806"/>
            <a:ext cx="2063750" cy="711200"/>
          </a:xfrm>
          <a:prstGeom prst="rect">
            <a:avLst/>
          </a:prstGeom>
          <a:solidFill>
            <a:srgbClr val="92D050"/>
          </a:solidFill>
          <a:ln>
            <a:noFill/>
          </a:ln>
        </p:spPr>
        <p:txBody>
          <a:bodyPr lIns="35994" tIns="0" rIns="35994" bIns="0" anchor="ctr"/>
          <a:lstStyle/>
          <a:p>
            <a:pPr algn="ctr" defTabSz="430136">
              <a:defRPr/>
            </a:pPr>
            <a:r>
              <a:rPr lang="en-US" sz="1300" b="0" dirty="0">
                <a:solidFill>
                  <a:schemeClr val="tx1"/>
                </a:solidFill>
                <a:latin typeface="+mn-lt"/>
                <a:ea typeface="ＭＳ Ｐゴシック" charset="0"/>
                <a:cs typeface="Calibri"/>
              </a:rPr>
              <a:t>Community projects and reinvestment</a:t>
            </a:r>
          </a:p>
        </p:txBody>
      </p:sp>
      <p:sp>
        <p:nvSpPr>
          <p:cNvPr id="19" name="Rectangle 48"/>
          <p:cNvSpPr>
            <a:spLocks noChangeArrowheads="1"/>
          </p:cNvSpPr>
          <p:nvPr/>
        </p:nvSpPr>
        <p:spPr bwMode="auto">
          <a:xfrm>
            <a:off x="7362503" y="4119268"/>
            <a:ext cx="2063750" cy="711200"/>
          </a:xfrm>
          <a:prstGeom prst="rect">
            <a:avLst/>
          </a:prstGeom>
          <a:solidFill>
            <a:srgbClr val="92D050"/>
          </a:solidFill>
          <a:ln>
            <a:noFill/>
          </a:ln>
        </p:spPr>
        <p:txBody>
          <a:bodyPr lIns="35994" tIns="0" rIns="35994" bIns="0" anchor="ctr"/>
          <a:lstStyle/>
          <a:p>
            <a:pPr algn="ctr" defTabSz="430136">
              <a:defRPr/>
            </a:pPr>
            <a:r>
              <a:rPr lang="en-US" sz="1300" b="0" dirty="0">
                <a:solidFill>
                  <a:schemeClr val="tx1"/>
                </a:solidFill>
                <a:latin typeface="+mn-lt"/>
                <a:ea typeface="ＭＳ Ｐゴシック" charset="0"/>
                <a:cs typeface="Calibri"/>
              </a:rPr>
              <a:t>Greater involvement in priority setting</a:t>
            </a:r>
          </a:p>
        </p:txBody>
      </p:sp>
      <p:sp>
        <p:nvSpPr>
          <p:cNvPr id="20" name="Rectangle 48"/>
          <p:cNvSpPr>
            <a:spLocks noChangeArrowheads="1"/>
          </p:cNvSpPr>
          <p:nvPr/>
        </p:nvSpPr>
        <p:spPr bwMode="auto">
          <a:xfrm>
            <a:off x="715216" y="2561931"/>
            <a:ext cx="2076450" cy="711200"/>
          </a:xfrm>
          <a:prstGeom prst="rect">
            <a:avLst/>
          </a:prstGeom>
          <a:solidFill>
            <a:srgbClr val="92D050"/>
          </a:solidFill>
          <a:ln>
            <a:noFill/>
          </a:ln>
        </p:spPr>
        <p:txBody>
          <a:bodyPr lIns="35994" tIns="0" rIns="35994" bIns="0" anchor="ctr"/>
          <a:lstStyle/>
          <a:p>
            <a:pPr algn="ctr" defTabSz="430136">
              <a:defRPr/>
            </a:pPr>
            <a:r>
              <a:rPr lang="en-US" sz="1300" b="0" dirty="0">
                <a:solidFill>
                  <a:schemeClr val="tx1"/>
                </a:solidFill>
                <a:latin typeface="+mn-lt"/>
                <a:ea typeface="ＭＳ Ｐゴシック" charset="0"/>
                <a:cs typeface="Calibri"/>
              </a:rPr>
              <a:t>Regulations and timing</a:t>
            </a:r>
          </a:p>
        </p:txBody>
      </p:sp>
      <p:sp>
        <p:nvSpPr>
          <p:cNvPr id="21" name="Rectangle 48"/>
          <p:cNvSpPr>
            <a:spLocks noChangeArrowheads="1"/>
          </p:cNvSpPr>
          <p:nvPr/>
        </p:nvSpPr>
        <p:spPr bwMode="auto">
          <a:xfrm>
            <a:off x="2950416" y="2561931"/>
            <a:ext cx="2051050" cy="711200"/>
          </a:xfrm>
          <a:prstGeom prst="rect">
            <a:avLst/>
          </a:prstGeom>
          <a:solidFill>
            <a:srgbClr val="92D050"/>
          </a:solidFill>
          <a:ln>
            <a:noFill/>
          </a:ln>
        </p:spPr>
        <p:txBody>
          <a:bodyPr lIns="35994" tIns="0" rIns="35994" bIns="0" anchor="ctr"/>
          <a:lstStyle/>
          <a:p>
            <a:pPr algn="ctr" defTabSz="430136">
              <a:defRPr/>
            </a:pPr>
            <a:r>
              <a:rPr lang="en-US" sz="1300" b="0" dirty="0">
                <a:solidFill>
                  <a:schemeClr val="tx1"/>
                </a:solidFill>
                <a:latin typeface="+mn-lt"/>
                <a:ea typeface="ＭＳ Ｐゴシック" charset="0"/>
                <a:cs typeface="Calibri"/>
              </a:rPr>
              <a:t>Regulations and timing</a:t>
            </a:r>
          </a:p>
        </p:txBody>
      </p:sp>
      <p:sp>
        <p:nvSpPr>
          <p:cNvPr id="22" name="Rectangle 48"/>
          <p:cNvSpPr>
            <a:spLocks noChangeArrowheads="1"/>
          </p:cNvSpPr>
          <p:nvPr/>
        </p:nvSpPr>
        <p:spPr bwMode="auto">
          <a:xfrm>
            <a:off x="5169741" y="2561931"/>
            <a:ext cx="2063750" cy="711200"/>
          </a:xfrm>
          <a:prstGeom prst="rect">
            <a:avLst/>
          </a:prstGeom>
          <a:solidFill>
            <a:srgbClr val="92D050"/>
          </a:solidFill>
          <a:ln>
            <a:noFill/>
          </a:ln>
        </p:spPr>
        <p:txBody>
          <a:bodyPr lIns="35994" tIns="0" rIns="35994" bIns="0" anchor="ctr"/>
          <a:lstStyle/>
          <a:p>
            <a:pPr algn="ctr" defTabSz="430136">
              <a:defRPr/>
            </a:pPr>
            <a:r>
              <a:rPr lang="en-US" sz="1300" b="0" dirty="0">
                <a:solidFill>
                  <a:schemeClr val="tx1"/>
                </a:solidFill>
                <a:latin typeface="+mn-lt"/>
                <a:ea typeface="ＭＳ Ｐゴシック" charset="0"/>
                <a:cs typeface="Calibri"/>
              </a:rPr>
              <a:t>Regulations and timing</a:t>
            </a:r>
          </a:p>
        </p:txBody>
      </p:sp>
    </p:spTree>
    <p:extLst>
      <p:ext uri="{BB962C8B-B14F-4D97-AF65-F5344CB8AC3E}">
        <p14:creationId xmlns:p14="http://schemas.microsoft.com/office/powerpoint/2010/main" val="1097945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2000"/>
                                        <p:tgtEl>
                                          <p:spTgt spid="12"/>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000"/>
                                        <p:tgtEl>
                                          <p:spTgt spid="18"/>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2000"/>
                                        <p:tgtEl>
                                          <p:spTgt spid="2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2000"/>
                                        <p:tgtEl>
                                          <p:spTgt spid="2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7"/>
          </p:nvPr>
        </p:nvSpPr>
        <p:spPr/>
        <p:txBody>
          <a:bodyPr/>
          <a:lstStyle/>
          <a:p>
            <a:fld id="{6FD16F20-C546-4197-A152-E7FA066EFF81}" type="slidenum">
              <a:rPr lang="en-US" smtClean="0"/>
              <a:pPr/>
              <a:t>50</a:t>
            </a:fld>
            <a:endParaRPr lang="en-US" dirty="0"/>
          </a:p>
        </p:txBody>
      </p:sp>
      <p:sp>
        <p:nvSpPr>
          <p:cNvPr id="2" name="Title 1"/>
          <p:cNvSpPr>
            <a:spLocks noGrp="1"/>
          </p:cNvSpPr>
          <p:nvPr>
            <p:ph type="title"/>
            <p:custDataLst>
              <p:tags r:id="rId2"/>
            </p:custDataLst>
          </p:nvPr>
        </p:nvSpPr>
        <p:spPr/>
        <p:txBody>
          <a:bodyPr/>
          <a:lstStyle/>
          <a:p>
            <a:r>
              <a:rPr lang="en-GB" sz="3300" dirty="0" smtClean="0"/>
              <a:t>Post examination</a:t>
            </a:r>
            <a:endParaRPr lang="en-GB" sz="3300" dirty="0"/>
          </a:p>
        </p:txBody>
      </p:sp>
      <p:sp>
        <p:nvSpPr>
          <p:cNvPr id="3" name="Text Placeholder 2"/>
          <p:cNvSpPr>
            <a:spLocks noGrp="1"/>
          </p:cNvSpPr>
          <p:nvPr>
            <p:ph type="body" sz="quarter" idx="16"/>
          </p:nvPr>
        </p:nvSpPr>
        <p:spPr/>
        <p:txBody>
          <a:bodyPr>
            <a:normAutofit/>
          </a:bodyPr>
          <a:lstStyle/>
          <a:p>
            <a:r>
              <a:rPr lang="en-GB" dirty="0" smtClean="0"/>
              <a:t>Examination not closed until Examiners report issued</a:t>
            </a:r>
          </a:p>
          <a:p>
            <a:r>
              <a:rPr lang="en-GB" dirty="0" smtClean="0"/>
              <a:t>Opportunity post-hearing for additional evidence</a:t>
            </a:r>
          </a:p>
          <a:p>
            <a:r>
              <a:rPr lang="en-GB" dirty="0" smtClean="0"/>
              <a:t>CAs cannot pre-empt discussions at hearing</a:t>
            </a:r>
          </a:p>
          <a:p>
            <a:pPr lvl="3"/>
            <a:r>
              <a:rPr lang="en-GB" dirty="0" smtClean="0"/>
              <a:t>Islington: new issues raised on hotel appraisals requiring re-model</a:t>
            </a:r>
          </a:p>
          <a:p>
            <a:pPr lvl="3"/>
            <a:r>
              <a:rPr lang="en-GB" dirty="0" smtClean="0"/>
              <a:t>Lambeth: new evidence on yields became available </a:t>
            </a:r>
          </a:p>
          <a:p>
            <a:pPr lvl="3"/>
            <a:r>
              <a:rPr lang="en-GB" dirty="0" err="1" smtClean="0"/>
              <a:t>Tandridge</a:t>
            </a:r>
            <a:r>
              <a:rPr lang="en-GB" dirty="0" smtClean="0"/>
              <a:t>: critique of small sites – developers invited to evidence</a:t>
            </a:r>
          </a:p>
          <a:p>
            <a:r>
              <a:rPr lang="en-GB" dirty="0" smtClean="0"/>
              <a:t>Examiner can hold further hearings if necessary </a:t>
            </a:r>
          </a:p>
        </p:txBody>
      </p:sp>
    </p:spTree>
    <p:custDataLst>
      <p:tags r:id="rId1"/>
    </p:custDataLst>
    <p:extLst>
      <p:ext uri="{BB962C8B-B14F-4D97-AF65-F5344CB8AC3E}">
        <p14:creationId xmlns:p14="http://schemas.microsoft.com/office/powerpoint/2010/main" val="317053294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7"/>
          </p:nvPr>
        </p:nvSpPr>
        <p:spPr/>
        <p:txBody>
          <a:bodyPr/>
          <a:lstStyle/>
          <a:p>
            <a:fld id="{6FD16F20-C546-4197-A152-E7FA066EFF81}" type="slidenum">
              <a:rPr lang="en-US" smtClean="0"/>
              <a:pPr/>
              <a:t>51</a:t>
            </a:fld>
            <a:endParaRPr lang="en-US" dirty="0"/>
          </a:p>
        </p:txBody>
      </p:sp>
      <p:sp>
        <p:nvSpPr>
          <p:cNvPr id="2" name="Title 1"/>
          <p:cNvSpPr>
            <a:spLocks noGrp="1"/>
          </p:cNvSpPr>
          <p:nvPr>
            <p:ph type="title"/>
            <p:custDataLst>
              <p:tags r:id="rId2"/>
            </p:custDataLst>
          </p:nvPr>
        </p:nvSpPr>
        <p:spPr/>
        <p:txBody>
          <a:bodyPr/>
          <a:lstStyle/>
          <a:p>
            <a:r>
              <a:rPr lang="en-GB" sz="3300" dirty="0" smtClean="0"/>
              <a:t>Issues at Examination – affordable housing</a:t>
            </a:r>
            <a:endParaRPr lang="en-GB" sz="3300" dirty="0"/>
          </a:p>
        </p:txBody>
      </p:sp>
      <p:sp>
        <p:nvSpPr>
          <p:cNvPr id="3" name="Text Placeholder 2"/>
          <p:cNvSpPr>
            <a:spLocks noGrp="1"/>
          </p:cNvSpPr>
          <p:nvPr>
            <p:ph type="body" sz="quarter" idx="16"/>
          </p:nvPr>
        </p:nvSpPr>
        <p:spPr/>
        <p:txBody>
          <a:bodyPr>
            <a:normAutofit lnSpcReduction="10000"/>
          </a:bodyPr>
          <a:lstStyle/>
          <a:p>
            <a:r>
              <a:rPr lang="en-GB" dirty="0" smtClean="0"/>
              <a:t>Affordable housing – ‘compliance’ with policy </a:t>
            </a:r>
          </a:p>
          <a:p>
            <a:r>
              <a:rPr lang="en-GB" dirty="0" smtClean="0"/>
              <a:t>Conflicting approaches adopted by examiners </a:t>
            </a:r>
          </a:p>
          <a:p>
            <a:r>
              <a:rPr lang="en-GB" dirty="0" smtClean="0"/>
              <a:t>‘Mid-Devon’ approach </a:t>
            </a:r>
            <a:r>
              <a:rPr lang="en-GB" dirty="0" err="1" smtClean="0"/>
              <a:t>vs</a:t>
            </a:r>
            <a:r>
              <a:rPr lang="en-GB" dirty="0" smtClean="0"/>
              <a:t> London approach</a:t>
            </a:r>
          </a:p>
          <a:p>
            <a:r>
              <a:rPr lang="en-GB" dirty="0" smtClean="0"/>
              <a:t>Newham Examination: </a:t>
            </a:r>
          </a:p>
          <a:p>
            <a:pPr lvl="3"/>
            <a:r>
              <a:rPr lang="en-GB" dirty="0" smtClean="0"/>
              <a:t>Examiner accepted LBN not achieving 35%</a:t>
            </a:r>
          </a:p>
          <a:p>
            <a:pPr lvl="3"/>
            <a:r>
              <a:rPr lang="en-GB" dirty="0" smtClean="0"/>
              <a:t>Acceptable to base viability on a lower proportion of AH</a:t>
            </a:r>
          </a:p>
          <a:p>
            <a:r>
              <a:rPr lang="en-GB" dirty="0" smtClean="0"/>
              <a:t>Waltham Forest Examination: </a:t>
            </a:r>
          </a:p>
          <a:p>
            <a:pPr lvl="3"/>
            <a:r>
              <a:rPr lang="en-GB" dirty="0" smtClean="0"/>
              <a:t>20% not viable at current time – cost of 20% to 50% - £7m</a:t>
            </a:r>
          </a:p>
          <a:p>
            <a:pPr lvl="3"/>
            <a:r>
              <a:rPr lang="en-GB" dirty="0" smtClean="0"/>
              <a:t>Cost of proposed CIL - £0.5m</a:t>
            </a:r>
          </a:p>
          <a:p>
            <a:pPr lvl="3"/>
            <a:r>
              <a:rPr lang="en-GB" dirty="0" smtClean="0"/>
              <a:t>Setting a nil CIL would not enable schemes to deliver 50%</a:t>
            </a:r>
          </a:p>
        </p:txBody>
      </p:sp>
    </p:spTree>
    <p:custDataLst>
      <p:tags r:id="rId1"/>
    </p:custDataLst>
    <p:extLst>
      <p:ext uri="{BB962C8B-B14F-4D97-AF65-F5344CB8AC3E}">
        <p14:creationId xmlns:p14="http://schemas.microsoft.com/office/powerpoint/2010/main" val="177273664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pPr>
              <a:defRPr/>
            </a:pPr>
            <a:fld id="{7BBC2AF1-1D8C-4EA4-B3B8-B504756835CE}" type="slidenum">
              <a:rPr lang="en-GB" noProof="0" smtClean="0"/>
              <a:pPr>
                <a:defRPr/>
              </a:pPr>
              <a:t>52</a:t>
            </a:fld>
            <a:endParaRPr lang="en-GB" noProof="0"/>
          </a:p>
        </p:txBody>
      </p:sp>
      <p:sp>
        <p:nvSpPr>
          <p:cNvPr id="5" name="Title 4"/>
          <p:cNvSpPr>
            <a:spLocks noGrp="1"/>
          </p:cNvSpPr>
          <p:nvPr>
            <p:ph type="title"/>
          </p:nvPr>
        </p:nvSpPr>
        <p:spPr>
          <a:xfrm>
            <a:off x="708554" y="548680"/>
            <a:ext cx="8985912" cy="523875"/>
          </a:xfrm>
        </p:spPr>
        <p:txBody>
          <a:bodyPr/>
          <a:lstStyle/>
          <a:p>
            <a:r>
              <a:rPr lang="en-GB" sz="3300" dirty="0"/>
              <a:t>Why is ‘market value’ inappropriate for CIL rate setting?</a:t>
            </a:r>
          </a:p>
        </p:txBody>
      </p:sp>
      <p:graphicFrame>
        <p:nvGraphicFramePr>
          <p:cNvPr id="8" name="Object 7"/>
          <p:cNvGraphicFramePr>
            <a:graphicFrameLocks/>
          </p:cNvGraphicFramePr>
          <p:nvPr>
            <p:extLst>
              <p:ext uri="{D42A27DB-BD31-4B8C-83A1-F6EECF244321}">
                <p14:modId xmlns:p14="http://schemas.microsoft.com/office/powerpoint/2010/main" val="3222259306"/>
              </p:ext>
            </p:extLst>
          </p:nvPr>
        </p:nvGraphicFramePr>
        <p:xfrm>
          <a:off x="350488" y="1481782"/>
          <a:ext cx="9149400" cy="5184000"/>
        </p:xfrm>
        <a:graphic>
          <a:graphicData uri="http://schemas.openxmlformats.org/presentationml/2006/ole">
            <mc:AlternateContent xmlns:mc="http://schemas.openxmlformats.org/markup-compatibility/2006">
              <mc:Choice xmlns:v="urn:schemas-microsoft-com:vml" Requires="v">
                <p:oleObj spid="_x0000_s4101" name="Worksheet" r:id="rId3" imgW="5886416" imgH="3448073" progId="Excel.Sheet.8">
                  <p:embed/>
                </p:oleObj>
              </mc:Choice>
              <mc:Fallback>
                <p:oleObj name="Worksheet" r:id="rId3" imgW="5886416" imgH="3448073"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88" y="1481782"/>
                        <a:ext cx="9149400" cy="5184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17129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pPr>
              <a:defRPr/>
            </a:pPr>
            <a:fld id="{7BBC2AF1-1D8C-4EA4-B3B8-B504756835CE}" type="slidenum">
              <a:rPr lang="en-GB" noProof="0" smtClean="0"/>
              <a:pPr>
                <a:defRPr/>
              </a:pPr>
              <a:t>53</a:t>
            </a:fld>
            <a:endParaRPr lang="en-GB" noProof="0"/>
          </a:p>
        </p:txBody>
      </p:sp>
      <p:sp>
        <p:nvSpPr>
          <p:cNvPr id="5" name="Title 4"/>
          <p:cNvSpPr>
            <a:spLocks noGrp="1"/>
          </p:cNvSpPr>
          <p:nvPr>
            <p:ph type="title"/>
          </p:nvPr>
        </p:nvSpPr>
        <p:spPr>
          <a:xfrm>
            <a:off x="708554" y="337186"/>
            <a:ext cx="8985912" cy="523875"/>
          </a:xfrm>
        </p:spPr>
        <p:txBody>
          <a:bodyPr/>
          <a:lstStyle/>
          <a:p>
            <a:r>
              <a:rPr lang="en-GB" sz="3300" dirty="0"/>
              <a:t>Why is ‘market value’ inappropriate for CIL rate setting?</a:t>
            </a:r>
          </a:p>
        </p:txBody>
      </p:sp>
      <p:graphicFrame>
        <p:nvGraphicFramePr>
          <p:cNvPr id="8" name="Object 7"/>
          <p:cNvGraphicFramePr>
            <a:graphicFrameLocks noChangeAspect="1"/>
          </p:cNvGraphicFramePr>
          <p:nvPr>
            <p:extLst>
              <p:ext uri="{D42A27DB-BD31-4B8C-83A1-F6EECF244321}">
                <p14:modId xmlns:p14="http://schemas.microsoft.com/office/powerpoint/2010/main" val="2698807644"/>
              </p:ext>
            </p:extLst>
          </p:nvPr>
        </p:nvGraphicFramePr>
        <p:xfrm>
          <a:off x="351001" y="1268760"/>
          <a:ext cx="9148892" cy="5184576"/>
        </p:xfrm>
        <a:graphic>
          <a:graphicData uri="http://schemas.openxmlformats.org/presentationml/2006/ole">
            <mc:AlternateContent xmlns:mc="http://schemas.openxmlformats.org/markup-compatibility/2006">
              <mc:Choice xmlns:v="urn:schemas-microsoft-com:vml" Requires="v">
                <p:oleObj spid="_x0000_s5125" name="Worksheet" r:id="rId3" imgW="5886416" imgH="3619369" progId="Excel.Sheet.8">
                  <p:embed/>
                </p:oleObj>
              </mc:Choice>
              <mc:Fallback>
                <p:oleObj name="Worksheet" r:id="rId3" imgW="5886416" imgH="3619369"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001" y="1268760"/>
                        <a:ext cx="9148892" cy="5184576"/>
                      </a:xfrm>
                      <a:prstGeom prst="rect">
                        <a:avLst/>
                      </a:prstGeom>
                      <a:noFill/>
                      <a:ln>
                        <a:noFill/>
                      </a:ln>
                      <a:effectLst/>
                    </p:spPr>
                  </p:pic>
                </p:oleObj>
              </mc:Fallback>
            </mc:AlternateContent>
          </a:graphicData>
        </a:graphic>
      </p:graphicFrame>
      <p:sp>
        <p:nvSpPr>
          <p:cNvPr id="9" name="AutoShape 5"/>
          <p:cNvSpPr>
            <a:spLocks/>
          </p:cNvSpPr>
          <p:nvPr/>
        </p:nvSpPr>
        <p:spPr bwMode="auto">
          <a:xfrm>
            <a:off x="3392827" y="1916832"/>
            <a:ext cx="261408" cy="3298552"/>
          </a:xfrm>
          <a:prstGeom prst="rightBrace">
            <a:avLst>
              <a:gd name="adj1" fmla="val 9912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GB" altLang="en-US">
              <a:solidFill>
                <a:srgbClr val="FF0000"/>
              </a:solidFill>
            </a:endParaRPr>
          </a:p>
        </p:txBody>
      </p:sp>
      <p:sp>
        <p:nvSpPr>
          <p:cNvPr id="10" name="Text Box 6"/>
          <p:cNvSpPr txBox="1">
            <a:spLocks noChangeArrowheads="1"/>
          </p:cNvSpPr>
          <p:nvPr/>
        </p:nvSpPr>
        <p:spPr bwMode="auto">
          <a:xfrm>
            <a:off x="3685477" y="3337508"/>
            <a:ext cx="6356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dirty="0">
                <a:latin typeface="Calibri" pitchFamily="34" charset="0"/>
              </a:rPr>
              <a:t>MV</a:t>
            </a:r>
          </a:p>
        </p:txBody>
      </p:sp>
    </p:spTree>
    <p:extLst>
      <p:ext uri="{BB962C8B-B14F-4D97-AF65-F5344CB8AC3E}">
        <p14:creationId xmlns:p14="http://schemas.microsoft.com/office/powerpoint/2010/main" val="12376799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5"/>
          <p:cNvSpPr>
            <a:spLocks noGrp="1"/>
          </p:cNvSpPr>
          <p:nvPr>
            <p:ph type="subTitle" idx="1"/>
            <p:custDataLst>
              <p:tags r:id="rId2"/>
            </p:custDataLst>
          </p:nvPr>
        </p:nvSpPr>
        <p:spPr/>
        <p:txBody>
          <a:bodyPr/>
          <a:lstStyle/>
          <a:p>
            <a:r>
              <a:rPr lang="en-US" dirty="0" smtClean="0"/>
              <a:t>Keep it in proportion</a:t>
            </a:r>
            <a:endParaRPr lang="en-US" dirty="0"/>
          </a:p>
        </p:txBody>
      </p:sp>
      <p:sp>
        <p:nvSpPr>
          <p:cNvPr id="99332" name="Rectangle 4"/>
          <p:cNvSpPr>
            <a:spLocks noGrp="1"/>
          </p:cNvSpPr>
          <p:nvPr>
            <p:ph type="ctrTitle"/>
          </p:nvPr>
        </p:nvSpPr>
        <p:spPr/>
        <p:txBody>
          <a:bodyPr/>
          <a:lstStyle/>
          <a:p>
            <a:r>
              <a:rPr lang="fr-FR" dirty="0"/>
              <a:t>6</a:t>
            </a:r>
          </a:p>
        </p:txBody>
      </p:sp>
      <p:sp>
        <p:nvSpPr>
          <p:cNvPr id="4" name="Espace réservé du numéro de diapositive 5"/>
          <p:cNvSpPr>
            <a:spLocks noGrp="1"/>
          </p:cNvSpPr>
          <p:nvPr>
            <p:ph type="sldNum" sz="quarter" idx="4294967295"/>
          </p:nvPr>
        </p:nvSpPr>
        <p:spPr>
          <a:xfrm>
            <a:off x="9376304" y="6494463"/>
            <a:ext cx="338800" cy="184150"/>
          </a:xfrm>
          <a:prstGeom prst="rect">
            <a:avLst/>
          </a:prstGeom>
        </p:spPr>
        <p:txBody>
          <a:bodyPr/>
          <a:lstStyle/>
          <a:p>
            <a:endParaRPr lang="en-US" dirty="0"/>
          </a:p>
        </p:txBody>
      </p:sp>
      <p:pic>
        <p:nvPicPr>
          <p:cNvPr id="5" name="Picture 2" descr="D:\WORK\7. The Growth Agenda\Cilknowledge Final 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835" b="5851"/>
          <a:stretch/>
        </p:blipFill>
        <p:spPr bwMode="auto">
          <a:xfrm>
            <a:off x="6321152" y="80751"/>
            <a:ext cx="3600400" cy="17251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Evgenia\Dropbox\MARKETING\LOGOS\OUR LOGOS\Growth Agenda LOGOS\LOGO WEBSITE BLU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501" t="50000"/>
          <a:stretch/>
        </p:blipFill>
        <p:spPr bwMode="auto">
          <a:xfrm>
            <a:off x="2553934" y="658552"/>
            <a:ext cx="3767218" cy="7437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4969273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6"/>
            <p:custDataLst>
              <p:tags r:id="rId2"/>
            </p:custDataLst>
          </p:nvPr>
        </p:nvSpPr>
        <p:spPr/>
        <p:txBody>
          <a:bodyPr/>
          <a:lstStyle/>
          <a:p>
            <a:r>
              <a:rPr lang="en-GB" dirty="0" smtClean="0"/>
              <a:t>CIL does not account for significant % of total costs</a:t>
            </a:r>
          </a:p>
          <a:p>
            <a:pPr marL="719138" indent="-287338"/>
            <a:r>
              <a:rPr lang="en-GB" dirty="0" smtClean="0"/>
              <a:t>Typically less than 3% of total costs</a:t>
            </a:r>
          </a:p>
          <a:p>
            <a:pPr marL="719138" indent="-287338"/>
            <a:r>
              <a:rPr lang="en-GB" dirty="0" smtClean="0"/>
              <a:t>Lower % when existing floorspace deducted</a:t>
            </a:r>
          </a:p>
          <a:p>
            <a:pPr marL="350838" indent="-287338"/>
            <a:r>
              <a:rPr lang="en-GB" dirty="0" smtClean="0"/>
              <a:t>Largely replaces existing S106 ‘ask’ </a:t>
            </a:r>
          </a:p>
          <a:p>
            <a:pPr marL="350838" indent="-287338"/>
            <a:r>
              <a:rPr lang="en-GB" dirty="0" smtClean="0"/>
              <a:t>S106 limited by Regulation 122 to: </a:t>
            </a:r>
          </a:p>
          <a:p>
            <a:pPr marL="719138" indent="-287338"/>
            <a:r>
              <a:rPr lang="en-GB" sz="1800" dirty="0" smtClean="0"/>
              <a:t>Necessary to make development acceptable in planning terms</a:t>
            </a:r>
          </a:p>
          <a:p>
            <a:pPr marL="719138" indent="-287338"/>
            <a:r>
              <a:rPr lang="en-GB" sz="1800" dirty="0" smtClean="0"/>
              <a:t>Directly related to the development </a:t>
            </a:r>
          </a:p>
          <a:p>
            <a:pPr marL="719138" indent="-287338"/>
            <a:r>
              <a:rPr lang="en-GB" sz="1800" dirty="0" smtClean="0"/>
              <a:t>Fairly and reasonably related in scale and kind to the development</a:t>
            </a:r>
            <a:endParaRPr lang="en-GB" sz="1800" dirty="0"/>
          </a:p>
        </p:txBody>
      </p:sp>
      <p:sp>
        <p:nvSpPr>
          <p:cNvPr id="12" name="Slide Number Placeholder 11"/>
          <p:cNvSpPr>
            <a:spLocks noGrp="1"/>
          </p:cNvSpPr>
          <p:nvPr>
            <p:ph type="sldNum" sz="quarter" idx="17"/>
          </p:nvPr>
        </p:nvSpPr>
        <p:spPr/>
        <p:txBody>
          <a:bodyPr/>
          <a:lstStyle/>
          <a:p>
            <a:fld id="{6FD16F20-C546-4197-A152-E7FA066EFF81}" type="slidenum">
              <a:rPr lang="en-US" smtClean="0"/>
              <a:pPr/>
              <a:t>55</a:t>
            </a:fld>
            <a:endParaRPr lang="en-US" dirty="0"/>
          </a:p>
        </p:txBody>
      </p:sp>
      <p:sp>
        <p:nvSpPr>
          <p:cNvPr id="2" name="Title 1"/>
          <p:cNvSpPr>
            <a:spLocks noGrp="1"/>
          </p:cNvSpPr>
          <p:nvPr>
            <p:ph type="title"/>
            <p:custDataLst>
              <p:tags r:id="rId3"/>
            </p:custDataLst>
          </p:nvPr>
        </p:nvSpPr>
        <p:spPr/>
        <p:txBody>
          <a:bodyPr/>
          <a:lstStyle/>
          <a:p>
            <a:r>
              <a:rPr lang="en-GB" sz="3300" dirty="0" smtClean="0"/>
              <a:t>Keep it in proportion</a:t>
            </a:r>
            <a:endParaRPr lang="en-GB" sz="3300" dirty="0"/>
          </a:p>
        </p:txBody>
      </p:sp>
    </p:spTree>
    <p:custDataLst>
      <p:tags r:id="rId1"/>
    </p:custDataLst>
    <p:extLst>
      <p:ext uri="{BB962C8B-B14F-4D97-AF65-F5344CB8AC3E}">
        <p14:creationId xmlns:p14="http://schemas.microsoft.com/office/powerpoint/2010/main" val="279775601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6"/>
            <p:custDataLst>
              <p:tags r:id="rId2"/>
            </p:custDataLst>
          </p:nvPr>
        </p:nvSpPr>
        <p:spPr/>
        <p:txBody>
          <a:bodyPr>
            <a:normAutofit/>
          </a:bodyPr>
          <a:lstStyle/>
          <a:p>
            <a:r>
              <a:rPr lang="en-GB" sz="2000" dirty="0" smtClean="0"/>
              <a:t>Can schemes be so ‘on a knife-edge’ for CIL to tip the balance?</a:t>
            </a:r>
          </a:p>
          <a:p>
            <a:r>
              <a:rPr lang="en-GB" sz="2000" dirty="0" smtClean="0"/>
              <a:t>In vast majority of cases, no</a:t>
            </a:r>
          </a:p>
          <a:p>
            <a:r>
              <a:rPr lang="en-GB" sz="2000" dirty="0" smtClean="0"/>
              <a:t>CIL can be absorbed through modest reduction in land value </a:t>
            </a:r>
          </a:p>
          <a:p>
            <a:r>
              <a:rPr lang="en-GB" sz="2000" dirty="0" smtClean="0"/>
              <a:t>Alternatively CIL can be offset by small reduction in </a:t>
            </a:r>
            <a:r>
              <a:rPr lang="en-GB" sz="2000" dirty="0" err="1" smtClean="0"/>
              <a:t>Aff</a:t>
            </a:r>
            <a:r>
              <a:rPr lang="en-GB" sz="2000" dirty="0" smtClean="0"/>
              <a:t> </a:t>
            </a:r>
            <a:r>
              <a:rPr lang="en-GB" sz="2000" dirty="0" err="1" smtClean="0"/>
              <a:t>Hsg</a:t>
            </a:r>
            <a:endParaRPr lang="en-GB" sz="2000" dirty="0" smtClean="0"/>
          </a:p>
          <a:p>
            <a:r>
              <a:rPr lang="en-GB" sz="2000" dirty="0" smtClean="0"/>
              <a:t>Other policy requirements can vary </a:t>
            </a:r>
          </a:p>
          <a:p>
            <a:r>
              <a:rPr lang="en-GB" sz="2000" dirty="0" smtClean="0"/>
              <a:t>Instalments policies can help mitigate the impact</a:t>
            </a:r>
          </a:p>
          <a:p>
            <a:r>
              <a:rPr lang="en-GB" sz="2000" dirty="0" smtClean="0"/>
              <a:t>Ultimately, exceptional relief can be made available</a:t>
            </a:r>
          </a:p>
          <a:p>
            <a:r>
              <a:rPr lang="en-GB" sz="2000" dirty="0" smtClean="0"/>
              <a:t>Despite the fuss, other appraisal factors far more important </a:t>
            </a:r>
            <a:endParaRPr lang="en-GB" sz="2000" dirty="0"/>
          </a:p>
        </p:txBody>
      </p:sp>
      <p:sp>
        <p:nvSpPr>
          <p:cNvPr id="12" name="Slide Number Placeholder 11"/>
          <p:cNvSpPr>
            <a:spLocks noGrp="1"/>
          </p:cNvSpPr>
          <p:nvPr>
            <p:ph type="sldNum" sz="quarter" idx="17"/>
          </p:nvPr>
        </p:nvSpPr>
        <p:spPr/>
        <p:txBody>
          <a:bodyPr/>
          <a:lstStyle/>
          <a:p>
            <a:fld id="{6FD16F20-C546-4197-A152-E7FA066EFF81}" type="slidenum">
              <a:rPr lang="en-US" smtClean="0"/>
              <a:pPr/>
              <a:t>56</a:t>
            </a:fld>
            <a:endParaRPr lang="en-US" dirty="0"/>
          </a:p>
        </p:txBody>
      </p:sp>
      <p:sp>
        <p:nvSpPr>
          <p:cNvPr id="2" name="Title 1"/>
          <p:cNvSpPr>
            <a:spLocks noGrp="1"/>
          </p:cNvSpPr>
          <p:nvPr>
            <p:ph type="title"/>
            <p:custDataLst>
              <p:tags r:id="rId3"/>
            </p:custDataLst>
          </p:nvPr>
        </p:nvSpPr>
        <p:spPr/>
        <p:txBody>
          <a:bodyPr/>
          <a:lstStyle/>
          <a:p>
            <a:r>
              <a:rPr lang="en-GB" sz="3300" dirty="0" smtClean="0"/>
              <a:t>Keep it in proportion</a:t>
            </a:r>
            <a:endParaRPr lang="en-GB" sz="3300" dirty="0"/>
          </a:p>
        </p:txBody>
      </p:sp>
    </p:spTree>
    <p:custDataLst>
      <p:tags r:id="rId1"/>
    </p:custDataLst>
    <p:extLst>
      <p:ext uri="{BB962C8B-B14F-4D97-AF65-F5344CB8AC3E}">
        <p14:creationId xmlns:p14="http://schemas.microsoft.com/office/powerpoint/2010/main" val="46683499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401" y="1052736"/>
            <a:ext cx="9487578" cy="544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11"/>
          <p:cNvSpPr>
            <a:spLocks noGrp="1"/>
          </p:cNvSpPr>
          <p:nvPr>
            <p:ph type="sldNum" sz="quarter" idx="17"/>
          </p:nvPr>
        </p:nvSpPr>
        <p:spPr/>
        <p:txBody>
          <a:bodyPr/>
          <a:lstStyle/>
          <a:p>
            <a:fld id="{6FD16F20-C546-4197-A152-E7FA066EFF81}" type="slidenum">
              <a:rPr lang="en-US" smtClean="0"/>
              <a:pPr/>
              <a:t>57</a:t>
            </a:fld>
            <a:endParaRPr lang="en-US" dirty="0"/>
          </a:p>
        </p:txBody>
      </p:sp>
      <p:sp>
        <p:nvSpPr>
          <p:cNvPr id="2" name="Title 1"/>
          <p:cNvSpPr>
            <a:spLocks noGrp="1"/>
          </p:cNvSpPr>
          <p:nvPr>
            <p:ph type="title"/>
            <p:custDataLst>
              <p:tags r:id="rId2"/>
            </p:custDataLst>
          </p:nvPr>
        </p:nvSpPr>
        <p:spPr>
          <a:xfrm>
            <a:off x="708554" y="338892"/>
            <a:ext cx="8985912" cy="523875"/>
          </a:xfrm>
        </p:spPr>
        <p:txBody>
          <a:bodyPr/>
          <a:lstStyle/>
          <a:p>
            <a:r>
              <a:rPr lang="en-GB" sz="3300" dirty="0" smtClean="0"/>
              <a:t>CIL in the wider context of development economics</a:t>
            </a:r>
            <a:endParaRPr lang="en-GB" sz="3300" dirty="0"/>
          </a:p>
        </p:txBody>
      </p:sp>
      <p:sp>
        <p:nvSpPr>
          <p:cNvPr id="6" name="Slide Number Placeholder 3"/>
          <p:cNvSpPr txBox="1">
            <a:spLocks/>
          </p:cNvSpPr>
          <p:nvPr/>
        </p:nvSpPr>
        <p:spPr>
          <a:xfrm>
            <a:off x="9378025" y="6492876"/>
            <a:ext cx="338798" cy="182563"/>
          </a:xfrm>
          <a:prstGeom prst="rect">
            <a:avLst/>
          </a:prstGeom>
        </p:spPr>
        <p:txBody>
          <a:bodyPr vert="horz" lIns="0" tIns="0" rIns="0" bIns="0" rtlCol="0" anchor="t" anchorCtr="0"/>
          <a:lstStyle>
            <a:defPPr>
              <a:defRPr lang="fr-FR"/>
            </a:defPPr>
            <a:lvl1pPr algn="r" rtl="0" fontAlgn="auto">
              <a:spcBef>
                <a:spcPts val="0"/>
              </a:spcBef>
              <a:spcAft>
                <a:spcPts val="0"/>
              </a:spcAft>
              <a:defRPr sz="1200" kern="1200" smtClean="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7BBC2AF1-1D8C-4EA4-B3B8-B504756835CE}" type="slidenum">
              <a:rPr lang="en-GB" smtClean="0"/>
              <a:pPr>
                <a:defRPr/>
              </a:pPr>
              <a:t>57</a:t>
            </a:fld>
            <a:endParaRPr lang="en-GB"/>
          </a:p>
        </p:txBody>
      </p:sp>
      <p:sp>
        <p:nvSpPr>
          <p:cNvPr id="13" name="Rectangular Callout 12"/>
          <p:cNvSpPr/>
          <p:nvPr/>
        </p:nvSpPr>
        <p:spPr>
          <a:xfrm>
            <a:off x="2690749" y="3645024"/>
            <a:ext cx="702078" cy="432048"/>
          </a:xfrm>
          <a:prstGeom prst="wedgeRectCallout">
            <a:avLst>
              <a:gd name="adj1" fmla="val -125607"/>
              <a:gd name="adj2" fmla="val 5711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latin typeface="Arial" panose="020B0604020202020204" pitchFamily="34" charset="0"/>
                <a:cs typeface="Arial" panose="020B0604020202020204" pitchFamily="34" charset="0"/>
              </a:rPr>
              <a:t>Risk Margin</a:t>
            </a:r>
            <a:endParaRPr lang="en-US" dirty="0">
              <a:latin typeface="Arial" panose="020B0604020202020204" pitchFamily="34" charset="0"/>
              <a:cs typeface="Arial" panose="020B0604020202020204" pitchFamily="34" charset="0"/>
            </a:endParaRPr>
          </a:p>
        </p:txBody>
      </p:sp>
      <p:sp>
        <p:nvSpPr>
          <p:cNvPr id="14" name="Rectangular Callout 13"/>
          <p:cNvSpPr/>
          <p:nvPr/>
        </p:nvSpPr>
        <p:spPr>
          <a:xfrm>
            <a:off x="4718975" y="3770719"/>
            <a:ext cx="780131" cy="432073"/>
          </a:xfrm>
          <a:prstGeom prst="wedgeRectCallout">
            <a:avLst>
              <a:gd name="adj1" fmla="val -24465"/>
              <a:gd name="adj2" fmla="val 1092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latin typeface="Arial" panose="020B0604020202020204" pitchFamily="34" charset="0"/>
                <a:cs typeface="Arial" panose="020B0604020202020204" pitchFamily="34" charset="0"/>
              </a:rPr>
              <a:t>Grant funding</a:t>
            </a:r>
            <a:endParaRPr lang="en-US" dirty="0">
              <a:latin typeface="Arial" panose="020B0604020202020204" pitchFamily="34" charset="0"/>
              <a:cs typeface="Arial" panose="020B0604020202020204" pitchFamily="34" charset="0"/>
            </a:endParaRPr>
          </a:p>
        </p:txBody>
      </p:sp>
      <p:sp>
        <p:nvSpPr>
          <p:cNvPr id="15" name="Rectangular Callout 14"/>
          <p:cNvSpPr/>
          <p:nvPr/>
        </p:nvSpPr>
        <p:spPr>
          <a:xfrm>
            <a:off x="5728540" y="4152398"/>
            <a:ext cx="936104" cy="431993"/>
          </a:xfrm>
          <a:prstGeom prst="wedgeRectCallout">
            <a:avLst>
              <a:gd name="adj1" fmla="val 22683"/>
              <a:gd name="adj2" fmla="val 1092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latin typeface="Arial" panose="020B0604020202020204" pitchFamily="34" charset="0"/>
                <a:cs typeface="Arial" panose="020B0604020202020204" pitchFamily="34" charset="0"/>
              </a:rPr>
              <a:t>Affordable Rent</a:t>
            </a:r>
            <a:endParaRPr lang="en-US" dirty="0">
              <a:latin typeface="Arial" panose="020B0604020202020204" pitchFamily="34" charset="0"/>
              <a:cs typeface="Arial" panose="020B0604020202020204" pitchFamily="34" charset="0"/>
            </a:endParaRPr>
          </a:p>
        </p:txBody>
      </p:sp>
      <p:sp>
        <p:nvSpPr>
          <p:cNvPr id="16" name="Rectangular Callout 15"/>
          <p:cNvSpPr/>
          <p:nvPr/>
        </p:nvSpPr>
        <p:spPr>
          <a:xfrm>
            <a:off x="7271953" y="4136272"/>
            <a:ext cx="780087" cy="395457"/>
          </a:xfrm>
          <a:prstGeom prst="wedgeRectCallout">
            <a:avLst>
              <a:gd name="adj1" fmla="val -24465"/>
              <a:gd name="adj2" fmla="val 1092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latin typeface="Arial" panose="020B0604020202020204" pitchFamily="34" charset="0"/>
                <a:cs typeface="Arial" panose="020B0604020202020204" pitchFamily="34" charset="0"/>
              </a:rPr>
              <a:t>Mayoral CIL £35</a:t>
            </a:r>
            <a:endParaRPr lang="en-US" dirty="0">
              <a:latin typeface="Arial" panose="020B0604020202020204" pitchFamily="34" charset="0"/>
              <a:cs typeface="Arial" panose="020B0604020202020204" pitchFamily="34" charset="0"/>
            </a:endParaRPr>
          </a:p>
        </p:txBody>
      </p:sp>
      <p:sp>
        <p:nvSpPr>
          <p:cNvPr id="17" name="Rectangular Callout 16"/>
          <p:cNvSpPr/>
          <p:nvPr/>
        </p:nvSpPr>
        <p:spPr>
          <a:xfrm>
            <a:off x="8307373" y="4992417"/>
            <a:ext cx="858095" cy="360040"/>
          </a:xfrm>
          <a:prstGeom prst="wedgeRectCallout">
            <a:avLst>
              <a:gd name="adj1" fmla="val -10635"/>
              <a:gd name="adj2" fmla="val -922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latin typeface="Arial" panose="020B0604020202020204" pitchFamily="34" charset="0"/>
                <a:cs typeface="Arial" panose="020B0604020202020204" pitchFamily="34" charset="0"/>
              </a:rPr>
              <a:t>Borough CIL £150</a:t>
            </a:r>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6562276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6"/>
            <p:custDataLst>
              <p:tags r:id="rId2"/>
            </p:custDataLst>
          </p:nvPr>
        </p:nvSpPr>
        <p:spPr>
          <a:xfrm>
            <a:off x="708554" y="1412776"/>
            <a:ext cx="4290000" cy="5086325"/>
          </a:xfrm>
        </p:spPr>
        <p:txBody>
          <a:bodyPr/>
          <a:lstStyle/>
          <a:p>
            <a:r>
              <a:rPr lang="en-GB" dirty="0" smtClean="0"/>
              <a:t>Tariff approach - NEVOA</a:t>
            </a:r>
          </a:p>
          <a:p>
            <a:pPr lvl="2"/>
            <a:r>
              <a:rPr lang="en-GB" dirty="0" smtClean="0"/>
              <a:t>Tariff of £40,000 per unit </a:t>
            </a:r>
          </a:p>
          <a:p>
            <a:pPr lvl="2"/>
            <a:r>
              <a:rPr lang="en-GB" dirty="0" smtClean="0"/>
              <a:t>Timetabled increase in 2016</a:t>
            </a:r>
          </a:p>
          <a:p>
            <a:pPr lvl="2"/>
            <a:r>
              <a:rPr lang="en-GB" dirty="0" smtClean="0"/>
              <a:t>Money ring-fenced for NLE</a:t>
            </a:r>
          </a:p>
          <a:p>
            <a:pPr lvl="2"/>
            <a:r>
              <a:rPr lang="en-GB" dirty="0" smtClean="0"/>
              <a:t>All units pay tariff</a:t>
            </a:r>
          </a:p>
          <a:p>
            <a:pPr lvl="2"/>
            <a:r>
              <a:rPr lang="en-GB" dirty="0" smtClean="0"/>
              <a:t>Ability to negotiate but rarely applied </a:t>
            </a:r>
          </a:p>
        </p:txBody>
      </p:sp>
      <p:sp>
        <p:nvSpPr>
          <p:cNvPr id="12" name="Slide Number Placeholder 11"/>
          <p:cNvSpPr>
            <a:spLocks noGrp="1"/>
          </p:cNvSpPr>
          <p:nvPr>
            <p:ph type="sldNum" sz="quarter" idx="17"/>
          </p:nvPr>
        </p:nvSpPr>
        <p:spPr/>
        <p:txBody>
          <a:bodyPr/>
          <a:lstStyle/>
          <a:p>
            <a:fld id="{6FD16F20-C546-4197-A152-E7FA066EFF81}" type="slidenum">
              <a:rPr lang="en-US" smtClean="0"/>
              <a:pPr/>
              <a:t>58</a:t>
            </a:fld>
            <a:endParaRPr lang="en-US" dirty="0"/>
          </a:p>
        </p:txBody>
      </p:sp>
      <p:sp>
        <p:nvSpPr>
          <p:cNvPr id="3" name="Text Placeholder 2"/>
          <p:cNvSpPr>
            <a:spLocks noGrp="1"/>
          </p:cNvSpPr>
          <p:nvPr>
            <p:ph type="body" sz="quarter" idx="19"/>
            <p:custDataLst>
              <p:tags r:id="rId3"/>
            </p:custDataLst>
          </p:nvPr>
        </p:nvSpPr>
        <p:spPr>
          <a:xfrm>
            <a:off x="5421052" y="1412776"/>
            <a:ext cx="4290000" cy="5086325"/>
          </a:xfrm>
        </p:spPr>
        <p:txBody>
          <a:bodyPr/>
          <a:lstStyle/>
          <a:p>
            <a:r>
              <a:rPr lang="en-GB" dirty="0" smtClean="0"/>
              <a:t>CIL </a:t>
            </a:r>
          </a:p>
          <a:p>
            <a:pPr lvl="2"/>
            <a:r>
              <a:rPr lang="en-GB" dirty="0" smtClean="0"/>
              <a:t>Tariff converted to CIL </a:t>
            </a:r>
          </a:p>
          <a:p>
            <a:pPr lvl="2"/>
            <a:r>
              <a:rPr lang="en-GB" dirty="0" smtClean="0"/>
              <a:t>£265 per </a:t>
            </a:r>
            <a:r>
              <a:rPr lang="en-GB" dirty="0" err="1" smtClean="0"/>
              <a:t>sqm</a:t>
            </a:r>
            <a:r>
              <a:rPr lang="en-GB" dirty="0" smtClean="0"/>
              <a:t> </a:t>
            </a:r>
          </a:p>
          <a:p>
            <a:pPr lvl="2"/>
            <a:r>
              <a:rPr lang="en-GB" dirty="0" smtClean="0"/>
              <a:t>Degree of uncertainty</a:t>
            </a:r>
          </a:p>
          <a:p>
            <a:pPr lvl="3"/>
            <a:r>
              <a:rPr lang="en-GB" dirty="0" smtClean="0"/>
              <a:t>Existing floorspace </a:t>
            </a:r>
          </a:p>
          <a:p>
            <a:pPr lvl="3"/>
            <a:r>
              <a:rPr lang="en-GB" dirty="0" smtClean="0"/>
              <a:t>Exceptional relief </a:t>
            </a:r>
          </a:p>
          <a:p>
            <a:pPr lvl="3"/>
            <a:r>
              <a:rPr lang="en-GB" dirty="0" smtClean="0"/>
              <a:t>Discretionary relief </a:t>
            </a:r>
          </a:p>
          <a:p>
            <a:pPr lvl="2"/>
            <a:r>
              <a:rPr lang="en-GB" dirty="0" smtClean="0"/>
              <a:t>Receipts could be lower</a:t>
            </a:r>
          </a:p>
          <a:p>
            <a:pPr lvl="2"/>
            <a:r>
              <a:rPr lang="en-GB" dirty="0" smtClean="0"/>
              <a:t>No ring-fencing </a:t>
            </a:r>
          </a:p>
          <a:p>
            <a:pPr lvl="2"/>
            <a:r>
              <a:rPr lang="en-GB" dirty="0" smtClean="0"/>
              <a:t>No ability to increase in NEV</a:t>
            </a:r>
          </a:p>
          <a:p>
            <a:pPr lvl="2"/>
            <a:r>
              <a:rPr lang="en-GB" dirty="0" smtClean="0"/>
              <a:t>Whole CS review required</a:t>
            </a:r>
            <a:endParaRPr lang="en-GB" dirty="0"/>
          </a:p>
        </p:txBody>
      </p:sp>
      <p:sp>
        <p:nvSpPr>
          <p:cNvPr id="2" name="Title 1"/>
          <p:cNvSpPr>
            <a:spLocks noGrp="1"/>
          </p:cNvSpPr>
          <p:nvPr>
            <p:ph type="title"/>
            <p:custDataLst>
              <p:tags r:id="rId4"/>
            </p:custDataLst>
          </p:nvPr>
        </p:nvSpPr>
        <p:spPr>
          <a:xfrm>
            <a:off x="708554" y="492002"/>
            <a:ext cx="8985912" cy="523875"/>
          </a:xfrm>
        </p:spPr>
        <p:txBody>
          <a:bodyPr/>
          <a:lstStyle/>
          <a:p>
            <a:r>
              <a:rPr lang="en-GB" sz="3300" dirty="0" smtClean="0"/>
              <a:t>But – there are practical issues to overcome</a:t>
            </a:r>
            <a:endParaRPr lang="en-GB" sz="3300" dirty="0"/>
          </a:p>
        </p:txBody>
      </p:sp>
    </p:spTree>
    <p:custDataLst>
      <p:tags r:id="rId1"/>
    </p:custDataLst>
    <p:extLst>
      <p:ext uri="{BB962C8B-B14F-4D97-AF65-F5344CB8AC3E}">
        <p14:creationId xmlns:p14="http://schemas.microsoft.com/office/powerpoint/2010/main" val="177561120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5"/>
          <p:cNvSpPr>
            <a:spLocks noGrp="1"/>
          </p:cNvSpPr>
          <p:nvPr>
            <p:ph type="subTitle" idx="1"/>
            <p:custDataLst>
              <p:tags r:id="rId2"/>
            </p:custDataLst>
          </p:nvPr>
        </p:nvSpPr>
        <p:spPr/>
        <p:txBody>
          <a:bodyPr/>
          <a:lstStyle/>
          <a:p>
            <a:r>
              <a:rPr lang="en-US" dirty="0" smtClean="0"/>
              <a:t>Key messages</a:t>
            </a:r>
            <a:endParaRPr lang="en-US" dirty="0"/>
          </a:p>
        </p:txBody>
      </p:sp>
      <p:sp>
        <p:nvSpPr>
          <p:cNvPr id="99332" name="Rectangle 4"/>
          <p:cNvSpPr>
            <a:spLocks noGrp="1"/>
          </p:cNvSpPr>
          <p:nvPr>
            <p:ph type="ctrTitle"/>
          </p:nvPr>
        </p:nvSpPr>
        <p:spPr/>
        <p:txBody>
          <a:bodyPr/>
          <a:lstStyle/>
          <a:p>
            <a:r>
              <a:rPr lang="fr-FR" dirty="0"/>
              <a:t>7</a:t>
            </a:r>
          </a:p>
        </p:txBody>
      </p:sp>
      <p:sp>
        <p:nvSpPr>
          <p:cNvPr id="4" name="Espace réservé du numéro de diapositive 5"/>
          <p:cNvSpPr>
            <a:spLocks noGrp="1"/>
          </p:cNvSpPr>
          <p:nvPr>
            <p:ph type="sldNum" sz="quarter" idx="4294967295"/>
          </p:nvPr>
        </p:nvSpPr>
        <p:spPr>
          <a:xfrm>
            <a:off x="9376304" y="6494463"/>
            <a:ext cx="338800" cy="184150"/>
          </a:xfrm>
          <a:prstGeom prst="rect">
            <a:avLst/>
          </a:prstGeom>
        </p:spPr>
        <p:txBody>
          <a:bodyPr/>
          <a:lstStyle/>
          <a:p>
            <a:endParaRPr lang="en-US" dirty="0"/>
          </a:p>
        </p:txBody>
      </p:sp>
      <p:pic>
        <p:nvPicPr>
          <p:cNvPr id="5" name="Picture 2" descr="D:\WORK\7. The Growth Agenda\Cilknowledge Final Logo.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835" b="5851"/>
          <a:stretch/>
        </p:blipFill>
        <p:spPr bwMode="auto">
          <a:xfrm>
            <a:off x="6321152" y="80751"/>
            <a:ext cx="3600400" cy="17251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Evgenia\Dropbox\MARKETING\LOGOS\OUR LOGOS\Growth Agenda LOGOS\LOGO WEBSITE BLU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501" t="50000"/>
          <a:stretch/>
        </p:blipFill>
        <p:spPr bwMode="auto">
          <a:xfrm>
            <a:off x="2553934" y="658552"/>
            <a:ext cx="3767218" cy="7437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577249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9"/>
            <a:ext cx="8915400" cy="850106"/>
          </a:xfrm>
        </p:spPr>
        <p:txBody>
          <a:bodyPr/>
          <a:lstStyle/>
          <a:p>
            <a:r>
              <a:rPr lang="en-GB" sz="3300" dirty="0"/>
              <a:t>CIL Project Team and Resources</a:t>
            </a:r>
          </a:p>
        </p:txBody>
      </p:sp>
      <p:graphicFrame>
        <p:nvGraphicFramePr>
          <p:cNvPr id="14" name="Diagram 13"/>
          <p:cNvGraphicFramePr/>
          <p:nvPr>
            <p:extLst>
              <p:ext uri="{D42A27DB-BD31-4B8C-83A1-F6EECF244321}">
                <p14:modId xmlns:p14="http://schemas.microsoft.com/office/powerpoint/2010/main" val="3471684901"/>
              </p:ext>
            </p:extLst>
          </p:nvPr>
        </p:nvGraphicFramePr>
        <p:xfrm>
          <a:off x="914392" y="1059988"/>
          <a:ext cx="7580922" cy="5249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ounded Rectangle 14"/>
          <p:cNvSpPr/>
          <p:nvPr/>
        </p:nvSpPr>
        <p:spPr bwMode="auto">
          <a:xfrm>
            <a:off x="726578" y="3685182"/>
            <a:ext cx="7970838" cy="2522537"/>
          </a:xfrm>
          <a:prstGeom prst="roundRect">
            <a:avLst/>
          </a:prstGeom>
          <a:noFill/>
          <a:ln w="12700" cap="flat" cmpd="sng" algn="ctr">
            <a:solidFill>
              <a:schemeClr val="bg1">
                <a:lumMod val="50000"/>
              </a:schemeClr>
            </a:solidFill>
            <a:prstDash val="dash"/>
            <a:miter lim="0"/>
            <a:headEnd type="none" w="med" len="med"/>
            <a:tailEnd type="none" w="med" len="med"/>
          </a:ln>
          <a:effectLst/>
        </p:spPr>
        <p:txBody>
          <a:bodyPr lIns="91423" tIns="45712" rIns="91423" bIns="45712"/>
          <a:lstStyle/>
          <a:p>
            <a:pPr defTabSz="430136">
              <a:defRPr/>
            </a:pPr>
            <a:endParaRPr lang="en-US" dirty="0">
              <a:latin typeface="Arial" charset="0"/>
              <a:ea typeface="+mn-ea"/>
            </a:endParaRPr>
          </a:p>
        </p:txBody>
      </p:sp>
      <p:sp>
        <p:nvSpPr>
          <p:cNvPr id="16" name="TextBox 53"/>
          <p:cNvSpPr txBox="1">
            <a:spLocks noChangeArrowheads="1"/>
          </p:cNvSpPr>
          <p:nvPr/>
        </p:nvSpPr>
        <p:spPr bwMode="auto">
          <a:xfrm>
            <a:off x="5639322" y="3840474"/>
            <a:ext cx="2986087" cy="73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100" dirty="0">
                <a:solidFill>
                  <a:schemeClr val="bg1">
                    <a:lumMod val="50000"/>
                  </a:schemeClr>
                </a:solidFill>
                <a:latin typeface="+mn-lt"/>
                <a:sym typeface="Helvetica Light" charset="0"/>
              </a:rPr>
              <a:t>Project structure and components</a:t>
            </a:r>
          </a:p>
        </p:txBody>
      </p:sp>
      <p:sp>
        <p:nvSpPr>
          <p:cNvPr id="17" name="Rounded Rectangle 16"/>
          <p:cNvSpPr/>
          <p:nvPr/>
        </p:nvSpPr>
        <p:spPr bwMode="auto">
          <a:xfrm>
            <a:off x="726578" y="1262658"/>
            <a:ext cx="7970838" cy="2354262"/>
          </a:xfrm>
          <a:prstGeom prst="roundRect">
            <a:avLst/>
          </a:prstGeom>
          <a:noFill/>
          <a:ln w="12700" cap="flat" cmpd="sng" algn="ctr">
            <a:solidFill>
              <a:schemeClr val="bg1">
                <a:lumMod val="50000"/>
              </a:schemeClr>
            </a:solidFill>
            <a:prstDash val="dash"/>
            <a:miter lim="0"/>
            <a:headEnd type="none" w="med" len="med"/>
            <a:tailEnd type="none" w="med" len="med"/>
          </a:ln>
          <a:effectLst/>
        </p:spPr>
        <p:txBody>
          <a:bodyPr lIns="91423" tIns="45712" rIns="91423" bIns="45712"/>
          <a:lstStyle/>
          <a:p>
            <a:pPr defTabSz="430136">
              <a:defRPr/>
            </a:pPr>
            <a:endParaRPr lang="en-US" dirty="0">
              <a:latin typeface="Arial" charset="0"/>
              <a:ea typeface="+mn-ea"/>
            </a:endParaRPr>
          </a:p>
        </p:txBody>
      </p:sp>
      <p:sp>
        <p:nvSpPr>
          <p:cNvPr id="18" name="TextBox 53"/>
          <p:cNvSpPr txBox="1">
            <a:spLocks noChangeArrowheads="1"/>
          </p:cNvSpPr>
          <p:nvPr/>
        </p:nvSpPr>
        <p:spPr bwMode="auto">
          <a:xfrm>
            <a:off x="4885828" y="2725314"/>
            <a:ext cx="2986088" cy="73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100" dirty="0">
                <a:solidFill>
                  <a:schemeClr val="bg1">
                    <a:lumMod val="50000"/>
                  </a:schemeClr>
                </a:solidFill>
                <a:latin typeface="+mn-lt"/>
                <a:cs typeface="Calibri"/>
                <a:sym typeface="Helvetica Light" charset="0"/>
              </a:rPr>
              <a:t>Project direction and  assurance</a:t>
            </a:r>
          </a:p>
        </p:txBody>
      </p:sp>
    </p:spTree>
    <p:extLst>
      <p:ext uri="{BB962C8B-B14F-4D97-AF65-F5344CB8AC3E}">
        <p14:creationId xmlns:p14="http://schemas.microsoft.com/office/powerpoint/2010/main" val="181156109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6"/>
            <p:custDataLst>
              <p:tags r:id="rId2"/>
            </p:custDataLst>
          </p:nvPr>
        </p:nvSpPr>
        <p:spPr/>
        <p:txBody>
          <a:bodyPr>
            <a:normAutofit lnSpcReduction="10000"/>
          </a:bodyPr>
          <a:lstStyle/>
          <a:p>
            <a:r>
              <a:rPr lang="en-GB" sz="2000" dirty="0" smtClean="0"/>
              <a:t>Focus on what matters to the delivery of the Plan </a:t>
            </a:r>
          </a:p>
          <a:p>
            <a:r>
              <a:rPr lang="en-GB" sz="2000" dirty="0" smtClean="0"/>
              <a:t>Remember there is room for pragmatism </a:t>
            </a:r>
          </a:p>
          <a:p>
            <a:r>
              <a:rPr lang="en-GB" sz="2000" dirty="0" smtClean="0"/>
              <a:t>Inability to flex in response to market cycles is an issue </a:t>
            </a:r>
          </a:p>
          <a:p>
            <a:r>
              <a:rPr lang="en-GB" sz="2000" dirty="0" smtClean="0"/>
              <a:t>Process of establishing and adopting rates can be a minefield</a:t>
            </a:r>
          </a:p>
          <a:p>
            <a:r>
              <a:rPr lang="en-GB" sz="2000" dirty="0" smtClean="0"/>
              <a:t>The test under the regulations in now more onerous</a:t>
            </a:r>
          </a:p>
          <a:p>
            <a:r>
              <a:rPr lang="en-GB" sz="2000" dirty="0" smtClean="0"/>
              <a:t>BUT</a:t>
            </a:r>
          </a:p>
          <a:p>
            <a:r>
              <a:rPr lang="en-GB" sz="2000" dirty="0" smtClean="0"/>
              <a:t>CIL accounts for only a small proportion of costs</a:t>
            </a:r>
          </a:p>
          <a:p>
            <a:r>
              <a:rPr lang="en-GB" sz="2000" dirty="0" smtClean="0"/>
              <a:t>Relatively insignificant in major projects</a:t>
            </a:r>
          </a:p>
          <a:p>
            <a:r>
              <a:rPr lang="en-GB" sz="2000" dirty="0" smtClean="0"/>
              <a:t>Other policy objectives have more influence (and can flex)</a:t>
            </a:r>
            <a:endParaRPr lang="en-GB" sz="2000" dirty="0"/>
          </a:p>
        </p:txBody>
      </p:sp>
      <p:sp>
        <p:nvSpPr>
          <p:cNvPr id="12" name="Slide Number Placeholder 11"/>
          <p:cNvSpPr>
            <a:spLocks noGrp="1"/>
          </p:cNvSpPr>
          <p:nvPr>
            <p:ph type="sldNum" sz="quarter" idx="17"/>
          </p:nvPr>
        </p:nvSpPr>
        <p:spPr/>
        <p:txBody>
          <a:bodyPr/>
          <a:lstStyle/>
          <a:p>
            <a:fld id="{6FD16F20-C546-4197-A152-E7FA066EFF81}" type="slidenum">
              <a:rPr lang="en-US" smtClean="0"/>
              <a:pPr/>
              <a:t>60</a:t>
            </a:fld>
            <a:endParaRPr lang="en-US" dirty="0"/>
          </a:p>
        </p:txBody>
      </p:sp>
      <p:sp>
        <p:nvSpPr>
          <p:cNvPr id="2" name="Title 1"/>
          <p:cNvSpPr>
            <a:spLocks noGrp="1"/>
          </p:cNvSpPr>
          <p:nvPr>
            <p:ph type="title"/>
            <p:custDataLst>
              <p:tags r:id="rId3"/>
            </p:custDataLst>
          </p:nvPr>
        </p:nvSpPr>
        <p:spPr/>
        <p:txBody>
          <a:bodyPr/>
          <a:lstStyle/>
          <a:p>
            <a:r>
              <a:rPr lang="en-GB" sz="3300" dirty="0" smtClean="0"/>
              <a:t>Key messages</a:t>
            </a:r>
            <a:endParaRPr lang="en-GB" sz="3300" dirty="0"/>
          </a:p>
        </p:txBody>
      </p:sp>
    </p:spTree>
    <p:custDataLst>
      <p:tags r:id="rId1"/>
    </p:custDataLst>
    <p:extLst>
      <p:ext uri="{BB962C8B-B14F-4D97-AF65-F5344CB8AC3E}">
        <p14:creationId xmlns:p14="http://schemas.microsoft.com/office/powerpoint/2010/main" val="234096268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69975" y="2468564"/>
            <a:ext cx="8420100" cy="1032445"/>
          </a:xfrm>
        </p:spPr>
        <p:txBody>
          <a:bodyPr/>
          <a:lstStyle/>
          <a:p>
            <a:r>
              <a:rPr lang="en-GB" altLang="en-US" dirty="0">
                <a:latin typeface="+mn-lt"/>
                <a:ea typeface="ＭＳ Ｐゴシック" pitchFamily="34" charset="-128"/>
              </a:rPr>
              <a:t>Community Infrastructure Levy</a:t>
            </a:r>
            <a:endParaRPr lang="en-GB" dirty="0">
              <a:solidFill>
                <a:schemeClr val="tx1"/>
              </a:solidFill>
              <a:latin typeface="+mn-lt"/>
            </a:endParaRPr>
          </a:p>
        </p:txBody>
      </p:sp>
      <p:sp>
        <p:nvSpPr>
          <p:cNvPr id="15363" name="Rectangle 3"/>
          <p:cNvSpPr>
            <a:spLocks noGrp="1" noChangeArrowheads="1"/>
          </p:cNvSpPr>
          <p:nvPr>
            <p:ph type="subTitle" idx="1"/>
          </p:nvPr>
        </p:nvSpPr>
        <p:spPr>
          <a:xfrm>
            <a:off x="1136650" y="3933056"/>
            <a:ext cx="7920038" cy="1368152"/>
          </a:xfrm>
        </p:spPr>
        <p:txBody>
          <a:bodyPr/>
          <a:lstStyle/>
          <a:p>
            <a:pPr eaLnBrk="1" hangingPunct="1"/>
            <a:r>
              <a:rPr lang="en-GB" altLang="en-US" sz="3300" dirty="0">
                <a:solidFill>
                  <a:schemeClr val="tx1">
                    <a:lumMod val="50000"/>
                    <a:lumOff val="50000"/>
                  </a:schemeClr>
                </a:solidFill>
                <a:ea typeface="ＭＳ Ｐゴシック" pitchFamily="34" charset="-128"/>
              </a:rPr>
              <a:t>Rate Setting</a:t>
            </a:r>
            <a:endParaRPr lang="en-GB" altLang="en-US" sz="3300" dirty="0">
              <a:solidFill>
                <a:schemeClr val="tx1">
                  <a:lumMod val="50000"/>
                  <a:lumOff val="50000"/>
                </a:schemeClr>
              </a:solidFill>
              <a:ea typeface="ＭＳ Ｐゴシック" pitchFamily="34" charset="-128"/>
            </a:endParaRPr>
          </a:p>
        </p:txBody>
      </p:sp>
      <p:sp>
        <p:nvSpPr>
          <p:cNvPr id="2" name="Rectangle 1"/>
          <p:cNvSpPr/>
          <p:nvPr/>
        </p:nvSpPr>
        <p:spPr bwMode="auto">
          <a:xfrm>
            <a:off x="6321152" y="0"/>
            <a:ext cx="3584848" cy="2060848"/>
          </a:xfrm>
          <a:prstGeom prst="rect">
            <a:avLst/>
          </a:prstGeom>
          <a:solidFill>
            <a:srgbClr val="FFFFFF"/>
          </a:solidFill>
          <a:ln>
            <a:noFill/>
          </a:ln>
          <a:effectLst/>
          <a:extLst/>
        </p:spPr>
        <p:txBody>
          <a:bodyPr vert="horz" wrap="square" lIns="91423" tIns="45712" rIns="91423" bIns="45712" numCol="1" rtlCol="0" anchor="ctr" anchorCtr="0" compatLnSpc="1">
            <a:prstTxWarp prst="textNoShape">
              <a:avLst/>
            </a:prstTxWarp>
          </a:bodyPr>
          <a:lstStyle/>
          <a:p>
            <a:pPr defTabSz="914235"/>
            <a:endParaRPr lang="en-GB"/>
          </a:p>
        </p:txBody>
      </p:sp>
      <p:pic>
        <p:nvPicPr>
          <p:cNvPr id="2050" name="Picture 2" descr="D:\WORK\7. The Growth Agenda\Cilknowledge Final 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835" b="5851"/>
          <a:stretch/>
        </p:blipFill>
        <p:spPr bwMode="auto">
          <a:xfrm>
            <a:off x="6321152" y="80751"/>
            <a:ext cx="3600400" cy="17251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vgenia\Dropbox\MARKETING\LOGOS\OUR LOGOS\Growth Agenda LOGOS\LOGO WEBSITE BLU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501" t="50000"/>
          <a:stretch/>
        </p:blipFill>
        <p:spPr bwMode="auto">
          <a:xfrm>
            <a:off x="2553934" y="658552"/>
            <a:ext cx="3767218" cy="74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1358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348880"/>
            <a:ext cx="9906000" cy="1584176"/>
          </a:xfrm>
          <a:prstGeom prst="rect">
            <a:avLst/>
          </a:prstGeom>
          <a:solidFill>
            <a:srgbClr val="C5F260"/>
          </a:solidFill>
          <a:ln>
            <a:noFill/>
          </a:ln>
          <a:effectLst/>
          <a:extLst/>
        </p:spPr>
        <p:txBody>
          <a:bodyPr vert="horz" wrap="square" lIns="91423" tIns="45712" rIns="91423" bIns="45712" numCol="1" rtlCol="0" anchor="ctr" anchorCtr="0" compatLnSpc="1">
            <a:prstTxWarp prst="textNoShape">
              <a:avLst/>
            </a:prstTxWarp>
          </a:bodyPr>
          <a:lstStyle/>
          <a:p>
            <a:pPr defTabSz="914235"/>
            <a:endParaRPr lang="en-GB"/>
          </a:p>
        </p:txBody>
      </p:sp>
      <p:sp>
        <p:nvSpPr>
          <p:cNvPr id="5" name="Text Box 2"/>
          <p:cNvSpPr txBox="1">
            <a:spLocks noChangeArrowheads="1"/>
          </p:cNvSpPr>
          <p:nvPr/>
        </p:nvSpPr>
        <p:spPr bwMode="auto">
          <a:xfrm>
            <a:off x="0" y="2569468"/>
            <a:ext cx="9906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algn="ctr" eaLnBrk="1" hangingPunct="1">
              <a:buSzPct val="100000"/>
            </a:pPr>
            <a:r>
              <a:rPr lang="en-GB" sz="4000" dirty="0">
                <a:solidFill>
                  <a:srgbClr val="669900"/>
                </a:solidFill>
              </a:rPr>
              <a:t>Context </a:t>
            </a:r>
            <a:endParaRPr lang="en-GB" sz="2800" dirty="0">
              <a:solidFill>
                <a:srgbClr val="669900"/>
              </a:solidFill>
            </a:endParaRPr>
          </a:p>
        </p:txBody>
      </p:sp>
    </p:spTree>
    <p:extLst>
      <p:ext uri="{BB962C8B-B14F-4D97-AF65-F5344CB8AC3E}">
        <p14:creationId xmlns:p14="http://schemas.microsoft.com/office/powerpoint/2010/main" val="16014772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582648"/>
          </a:xfrm>
        </p:spPr>
        <p:txBody>
          <a:bodyPr/>
          <a:lstStyle/>
          <a:p>
            <a:r>
              <a:rPr lang="en-GB" sz="3300" dirty="0"/>
              <a:t>The Funding Pie</a:t>
            </a:r>
          </a:p>
        </p:txBody>
      </p:sp>
      <p:sp>
        <p:nvSpPr>
          <p:cNvPr id="3" name="Content Placeholder 2"/>
          <p:cNvSpPr>
            <a:spLocks noGrp="1"/>
          </p:cNvSpPr>
          <p:nvPr>
            <p:ph idx="1"/>
          </p:nvPr>
        </p:nvSpPr>
        <p:spPr>
          <a:xfrm>
            <a:off x="584200" y="1011589"/>
            <a:ext cx="8915400" cy="1285858"/>
          </a:xfrm>
        </p:spPr>
        <p:txBody>
          <a:bodyPr/>
          <a:lstStyle/>
          <a:p>
            <a:pPr marL="0" indent="0">
              <a:spcBef>
                <a:spcPts val="449"/>
              </a:spcBef>
              <a:spcAft>
                <a:spcPts val="449"/>
              </a:spcAft>
              <a:buNone/>
            </a:pPr>
            <a:r>
              <a:rPr lang="en-GB" sz="2100" dirty="0"/>
              <a:t>The levy cannot be expected to pay for all of the infrastructure required: </a:t>
            </a:r>
          </a:p>
          <a:p>
            <a:pPr marL="626950" indent="-271414">
              <a:spcBef>
                <a:spcPts val="449"/>
              </a:spcBef>
              <a:spcAft>
                <a:spcPts val="449"/>
              </a:spcAft>
            </a:pPr>
            <a:r>
              <a:rPr lang="en-GB" sz="2100" dirty="0"/>
              <a:t>5-10%</a:t>
            </a:r>
          </a:p>
          <a:p>
            <a:pPr marL="626950" indent="-271414">
              <a:spcBef>
                <a:spcPts val="449"/>
              </a:spcBef>
              <a:spcAft>
                <a:spcPts val="449"/>
              </a:spcAft>
            </a:pPr>
            <a:r>
              <a:rPr lang="en-GB" sz="2100" dirty="0"/>
              <a:t>Consider CIL as just </a:t>
            </a:r>
            <a:r>
              <a:rPr lang="en-GB" sz="2100" dirty="0"/>
              <a:t>one small </a:t>
            </a:r>
            <a:r>
              <a:rPr lang="en-GB" sz="2100" dirty="0"/>
              <a:t>part of a more complex blend of </a:t>
            </a:r>
            <a:r>
              <a:rPr lang="en-GB" sz="2100" dirty="0"/>
              <a:t>funding. </a:t>
            </a:r>
            <a:endParaRPr lang="en-GB" sz="2100" dirty="0"/>
          </a:p>
          <a:p>
            <a:pPr marL="0" indent="0">
              <a:buNone/>
            </a:pPr>
            <a:endParaRPr lang="en-GB" sz="1800" dirty="0"/>
          </a:p>
        </p:txBody>
      </p:sp>
      <p:graphicFrame>
        <p:nvGraphicFramePr>
          <p:cNvPr id="4" name="Chart 3"/>
          <p:cNvGraphicFramePr/>
          <p:nvPr>
            <p:extLst>
              <p:ext uri="{D42A27DB-BD31-4B8C-83A1-F6EECF244321}">
                <p14:modId xmlns:p14="http://schemas.microsoft.com/office/powerpoint/2010/main" val="3967495397"/>
              </p:ext>
            </p:extLst>
          </p:nvPr>
        </p:nvGraphicFramePr>
        <p:xfrm>
          <a:off x="1052567" y="2606051"/>
          <a:ext cx="8302351" cy="3754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97262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00" dirty="0"/>
              <a:t>The proportional impact of CIL on development viability </a:t>
            </a:r>
          </a:p>
        </p:txBody>
      </p:sp>
      <p:graphicFrame>
        <p:nvGraphicFramePr>
          <p:cNvPr id="5" name="Chart 4"/>
          <p:cNvGraphicFramePr/>
          <p:nvPr>
            <p:extLst>
              <p:ext uri="{D42A27DB-BD31-4B8C-83A1-F6EECF244321}">
                <p14:modId xmlns:p14="http://schemas.microsoft.com/office/powerpoint/2010/main" val="488193854"/>
              </p:ext>
            </p:extLst>
          </p:nvPr>
        </p:nvGraphicFramePr>
        <p:xfrm>
          <a:off x="987779" y="1700809"/>
          <a:ext cx="8422859" cy="47113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1862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348880"/>
            <a:ext cx="9906000" cy="1584176"/>
          </a:xfrm>
          <a:prstGeom prst="rect">
            <a:avLst/>
          </a:prstGeom>
          <a:solidFill>
            <a:srgbClr val="C5F260"/>
          </a:solidFill>
          <a:ln>
            <a:noFill/>
          </a:ln>
          <a:effectLst/>
          <a:extLst/>
        </p:spPr>
        <p:txBody>
          <a:bodyPr vert="horz" wrap="square" lIns="91423" tIns="45712" rIns="91423" bIns="45712" numCol="1" rtlCol="0" anchor="ctr" anchorCtr="0" compatLnSpc="1">
            <a:prstTxWarp prst="textNoShape">
              <a:avLst/>
            </a:prstTxWarp>
          </a:bodyPr>
          <a:lstStyle/>
          <a:p>
            <a:pPr defTabSz="914235"/>
            <a:endParaRPr lang="en-GB"/>
          </a:p>
        </p:txBody>
      </p:sp>
      <p:sp>
        <p:nvSpPr>
          <p:cNvPr id="5" name="Text Box 2"/>
          <p:cNvSpPr txBox="1">
            <a:spLocks noChangeArrowheads="1"/>
          </p:cNvSpPr>
          <p:nvPr/>
        </p:nvSpPr>
        <p:spPr bwMode="auto">
          <a:xfrm>
            <a:off x="1" y="2246012"/>
            <a:ext cx="9905999" cy="1723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algn="ctr" eaLnBrk="1" hangingPunct="1">
              <a:buSzPct val="100000"/>
            </a:pPr>
            <a:r>
              <a:rPr lang="en-GB" sz="4000" dirty="0">
                <a:solidFill>
                  <a:srgbClr val="669900"/>
                </a:solidFill>
              </a:rPr>
              <a:t>Preparatory work</a:t>
            </a:r>
            <a:endParaRPr lang="en-GB" sz="2800" dirty="0">
              <a:solidFill>
                <a:srgbClr val="669900"/>
              </a:solidFill>
            </a:endParaRPr>
          </a:p>
        </p:txBody>
      </p:sp>
    </p:spTree>
    <p:extLst>
      <p:ext uri="{BB962C8B-B14F-4D97-AF65-F5344CB8AC3E}">
        <p14:creationId xmlns:p14="http://schemas.microsoft.com/office/powerpoint/2010/main" val="19652071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00" dirty="0"/>
              <a:t>Getting started</a:t>
            </a:r>
          </a:p>
        </p:txBody>
      </p:sp>
      <p:sp>
        <p:nvSpPr>
          <p:cNvPr id="3" name="Content Placeholder 2"/>
          <p:cNvSpPr>
            <a:spLocks noGrp="1"/>
          </p:cNvSpPr>
          <p:nvPr>
            <p:ph idx="1"/>
          </p:nvPr>
        </p:nvSpPr>
        <p:spPr>
          <a:xfrm>
            <a:off x="704528" y="1783358"/>
            <a:ext cx="3691267" cy="4525963"/>
          </a:xfrm>
        </p:spPr>
        <p:txBody>
          <a:bodyPr/>
          <a:lstStyle/>
          <a:p>
            <a:pPr algn="r" fontAlgn="auto">
              <a:spcBef>
                <a:spcPts val="449"/>
              </a:spcBef>
              <a:spcAft>
                <a:spcPts val="449"/>
              </a:spcAft>
              <a:buNone/>
              <a:defRPr/>
            </a:pPr>
            <a:r>
              <a:rPr lang="en-GB" sz="2700" dirty="0">
                <a:solidFill>
                  <a:schemeClr val="tx2"/>
                </a:solidFill>
              </a:rPr>
              <a:t>	</a:t>
            </a:r>
            <a:r>
              <a:rPr lang="en-GB" sz="2700" dirty="0"/>
              <a:t>Developing a Working Hypothesis</a:t>
            </a:r>
          </a:p>
          <a:p>
            <a:pPr algn="r" fontAlgn="auto">
              <a:spcBef>
                <a:spcPts val="1796"/>
              </a:spcBef>
              <a:spcAft>
                <a:spcPts val="449"/>
              </a:spcAft>
              <a:buNone/>
              <a:defRPr/>
            </a:pPr>
            <a:r>
              <a:rPr lang="en-GB" sz="2700" dirty="0">
                <a:solidFill>
                  <a:srgbClr val="000090"/>
                </a:solidFill>
              </a:rPr>
              <a:t>	</a:t>
            </a:r>
            <a:r>
              <a:rPr lang="en-GB" sz="2700" dirty="0">
                <a:solidFill>
                  <a:schemeClr val="bg1">
                    <a:lumMod val="50000"/>
                  </a:schemeClr>
                </a:solidFill>
              </a:rPr>
              <a:t>What might the schedule of rates look like in your area?</a:t>
            </a:r>
          </a:p>
          <a:p>
            <a:pPr marL="0" indent="0">
              <a:buNone/>
            </a:pPr>
            <a:endParaRPr lang="en-GB" sz="2700"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0899" y="1869380"/>
            <a:ext cx="4542581" cy="305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2774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5538930" cy="727944"/>
          </a:xfrm>
        </p:spPr>
        <p:txBody>
          <a:bodyPr/>
          <a:lstStyle/>
          <a:p>
            <a:r>
              <a:rPr lang="en-GB" altLang="en-US" sz="2100" dirty="0">
                <a:ea typeface="ＭＳ Ｐゴシック" pitchFamily="34" charset="-128"/>
              </a:rPr>
              <a:t>Charging Authority:_________________________ </a:t>
            </a:r>
            <a:endParaRPr lang="en-GB" sz="2100" dirty="0"/>
          </a:p>
        </p:txBody>
      </p:sp>
      <p:pic>
        <p:nvPicPr>
          <p:cNvPr id="4" name="Picture 5" descr="CIL Partnership"/>
          <p:cNvPicPr>
            <a:picLocks noChangeAspect="1" noChangeArrowheads="1"/>
          </p:cNvPicPr>
          <p:nvPr/>
        </p:nvPicPr>
        <p:blipFill>
          <a:blip r:embed="rId3">
            <a:extLst>
              <a:ext uri="{28A0092B-C50C-407E-A947-70E740481C1C}">
                <a14:useLocalDpi xmlns:a14="http://schemas.microsoft.com/office/drawing/2010/main" val="0"/>
              </a:ext>
            </a:extLst>
          </a:blip>
          <a:srcRect l="2" r="29446"/>
          <a:stretch>
            <a:fillRect/>
          </a:stretch>
        </p:blipFill>
        <p:spPr bwMode="auto">
          <a:xfrm>
            <a:off x="6970142" y="332657"/>
            <a:ext cx="25193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3"/>
          <p:cNvGraphicFramePr>
            <a:graphicFrameLocks noGrp="1"/>
          </p:cNvGraphicFramePr>
          <p:nvPr>
            <p:ph idx="1"/>
            <p:extLst>
              <p:ext uri="{D42A27DB-BD31-4B8C-83A1-F6EECF244321}">
                <p14:modId xmlns:p14="http://schemas.microsoft.com/office/powerpoint/2010/main" val="1585072581"/>
              </p:ext>
            </p:extLst>
          </p:nvPr>
        </p:nvGraphicFramePr>
        <p:xfrm>
          <a:off x="704529" y="1124744"/>
          <a:ext cx="8639945" cy="5287442"/>
        </p:xfrm>
        <a:graphic>
          <a:graphicData uri="http://schemas.openxmlformats.org/drawingml/2006/table">
            <a:tbl>
              <a:tblPr/>
              <a:tblGrid>
                <a:gridCol w="1727989"/>
                <a:gridCol w="1727989"/>
                <a:gridCol w="1727989"/>
                <a:gridCol w="1727989"/>
                <a:gridCol w="1727989"/>
              </a:tblGrid>
              <a:tr h="670676">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300" b="1" i="0" u="none" strike="noStrike" cap="none" normalizeH="0" baseline="0" dirty="0" smtClean="0">
                          <a:ln>
                            <a:noFill/>
                          </a:ln>
                          <a:solidFill>
                            <a:schemeClr val="tx1"/>
                          </a:solidFill>
                          <a:effectLst/>
                          <a:latin typeface="+mn-lt"/>
                          <a:ea typeface="ＭＳ Ｐゴシック" pitchFamily="34" charset="-128"/>
                          <a:cs typeface="Arial" pitchFamily="34" charset="0"/>
                        </a:rPr>
                        <a:t>Development Type/ scale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5F26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300" b="1" i="0" u="none" strike="noStrike" cap="none" normalizeH="0" baseline="0" dirty="0" smtClean="0">
                          <a:ln>
                            <a:noFill/>
                          </a:ln>
                          <a:solidFill>
                            <a:schemeClr val="tx1"/>
                          </a:solidFill>
                          <a:effectLst/>
                          <a:latin typeface="+mn-lt"/>
                          <a:ea typeface="ＭＳ Ｐゴシック" pitchFamily="34" charset="-128"/>
                          <a:cs typeface="Arial" pitchFamily="34" charset="0"/>
                        </a:rPr>
                        <a:t>Area 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300" b="1" i="0" u="none" strike="noStrike" cap="none" normalizeH="0" baseline="0" dirty="0" smtClean="0">
                          <a:ln>
                            <a:noFill/>
                          </a:ln>
                          <a:solidFill>
                            <a:schemeClr val="tx1"/>
                          </a:solidFill>
                          <a:effectLst/>
                          <a:latin typeface="+mn-lt"/>
                          <a:ea typeface="ＭＳ Ｐゴシック" pitchFamily="34" charset="-128"/>
                          <a:cs typeface="Arial" pitchFamily="34" charset="0"/>
                        </a:rPr>
                        <a:t>_______________</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5F260"/>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300" b="1" i="0" u="none" strike="noStrike" cap="none" normalizeH="0" baseline="0" dirty="0" smtClean="0">
                          <a:ln>
                            <a:noFill/>
                          </a:ln>
                          <a:solidFill>
                            <a:schemeClr val="tx1"/>
                          </a:solidFill>
                          <a:effectLst/>
                          <a:latin typeface="+mn-lt"/>
                          <a:ea typeface="ＭＳ Ｐゴシック" pitchFamily="34" charset="-128"/>
                          <a:cs typeface="Arial" pitchFamily="34" charset="0"/>
                        </a:rPr>
                        <a:t>Area 2</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300" b="1" i="0" u="none" strike="noStrike" cap="none" normalizeH="0" baseline="0" dirty="0" smtClean="0">
                          <a:ln>
                            <a:noFill/>
                          </a:ln>
                          <a:solidFill>
                            <a:schemeClr val="tx1"/>
                          </a:solidFill>
                          <a:effectLst/>
                          <a:latin typeface="+mn-lt"/>
                          <a:ea typeface="ＭＳ Ｐゴシック" pitchFamily="34" charset="-128"/>
                          <a:cs typeface="Arial" pitchFamily="34" charset="0"/>
                        </a:rPr>
                        <a:t>_______________</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5F260"/>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300" b="1" i="0" u="none" strike="noStrike" cap="none" normalizeH="0" baseline="0" dirty="0" smtClean="0">
                          <a:ln>
                            <a:noFill/>
                          </a:ln>
                          <a:solidFill>
                            <a:schemeClr val="tx1"/>
                          </a:solidFill>
                          <a:effectLst/>
                          <a:latin typeface="+mn-lt"/>
                          <a:ea typeface="ＭＳ Ｐゴシック" pitchFamily="34" charset="-128"/>
                          <a:cs typeface="Arial" pitchFamily="34" charset="0"/>
                        </a:rPr>
                        <a:t>Area 3</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300" b="1" i="0" u="none" strike="noStrike" cap="none" normalizeH="0" baseline="0" dirty="0" smtClean="0">
                          <a:ln>
                            <a:noFill/>
                          </a:ln>
                          <a:solidFill>
                            <a:schemeClr val="tx1"/>
                          </a:solidFill>
                          <a:effectLst/>
                          <a:latin typeface="+mn-lt"/>
                          <a:ea typeface="ＭＳ Ｐゴシック" pitchFamily="34" charset="-128"/>
                          <a:cs typeface="Arial" pitchFamily="34" charset="0"/>
                        </a:rPr>
                        <a:t>_______________</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5F260"/>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300" b="1" i="0" u="none" strike="noStrike" cap="none" normalizeH="0" baseline="0" dirty="0" smtClean="0">
                          <a:ln>
                            <a:noFill/>
                          </a:ln>
                          <a:solidFill>
                            <a:schemeClr val="tx1"/>
                          </a:solidFill>
                          <a:effectLst/>
                          <a:latin typeface="+mn-lt"/>
                          <a:ea typeface="ＭＳ Ｐゴシック" pitchFamily="34" charset="-128"/>
                          <a:cs typeface="Arial" pitchFamily="34" charset="0"/>
                        </a:rPr>
                        <a:t>Area 4</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1300" b="1" i="0" u="none" strike="noStrike" cap="none" normalizeH="0" baseline="0" dirty="0" smtClean="0">
                          <a:ln>
                            <a:noFill/>
                          </a:ln>
                          <a:solidFill>
                            <a:schemeClr val="tx1"/>
                          </a:solidFill>
                          <a:effectLst/>
                          <a:latin typeface="+mn-lt"/>
                          <a:ea typeface="ＭＳ Ｐゴシック" pitchFamily="34" charset="-128"/>
                          <a:cs typeface="Arial" pitchFamily="34" charset="0"/>
                        </a:rPr>
                        <a:t>_______________</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5F260"/>
                    </a:solidFill>
                  </a:tcPr>
                </a:tc>
              </a:tr>
              <a:tr h="85166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Type 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r>
              <a:tr h="787766">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Type 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r>
              <a:tr h="74433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Type 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r>
              <a:tr h="74433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Type 1, Scale 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r>
              <a:tr h="74433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r>
              <a:tr h="74433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300" b="0" i="0" u="none" strike="noStrike" cap="none" normalizeH="0" baseline="0" smtClean="0">
                        <a:ln>
                          <a:noFill/>
                        </a:ln>
                        <a:solidFill>
                          <a:srgbClr val="000000"/>
                        </a:solidFill>
                        <a:effectLst/>
                        <a:latin typeface="+mn-lt"/>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300" b="0" i="0" u="none" strike="noStrike" cap="none" normalizeH="0" baseline="0" smtClean="0">
                        <a:ln>
                          <a:noFill/>
                        </a:ln>
                        <a:solidFill>
                          <a:srgbClr val="000000"/>
                        </a:solidFill>
                        <a:effectLst/>
                        <a:latin typeface="+mn-lt"/>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300" b="0" i="0" u="none" strike="noStrike" cap="none" normalizeH="0" baseline="0" smtClean="0">
                        <a:ln>
                          <a:noFill/>
                        </a:ln>
                        <a:solidFill>
                          <a:srgbClr val="000000"/>
                        </a:solidFill>
                        <a:effectLst/>
                        <a:latin typeface="+mn-lt"/>
                        <a:ea typeface="ＭＳ Ｐゴシック" pitchFamily="34" charset="-128"/>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300" b="0" i="0" u="none" strike="noStrike" cap="none" normalizeH="0" baseline="0" dirty="0" smtClean="0">
                          <a:ln>
                            <a:noFill/>
                          </a:ln>
                          <a:solidFill>
                            <a:srgbClr val="000000"/>
                          </a:solidFill>
                          <a:effectLst/>
                          <a:latin typeface="+mn-lt"/>
                          <a:ea typeface="ＭＳ Ｐゴシック" pitchFamily="34" charset="-128"/>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8A6"/>
                    </a:solidFill>
                  </a:tcPr>
                </a:tc>
              </a:tr>
            </a:tbl>
          </a:graphicData>
        </a:graphic>
      </p:graphicFrame>
    </p:spTree>
    <p:extLst>
      <p:ext uri="{BB962C8B-B14F-4D97-AF65-F5344CB8AC3E}">
        <p14:creationId xmlns:p14="http://schemas.microsoft.com/office/powerpoint/2010/main" val="29999327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00" dirty="0"/>
              <a:t>Simplicity v Complexity</a:t>
            </a:r>
          </a:p>
        </p:txBody>
      </p:sp>
      <p:sp>
        <p:nvSpPr>
          <p:cNvPr id="4" name="Content Placeholder 2"/>
          <p:cNvSpPr>
            <a:spLocks noGrp="1"/>
          </p:cNvSpPr>
          <p:nvPr>
            <p:ph idx="1"/>
          </p:nvPr>
        </p:nvSpPr>
        <p:spPr>
          <a:xfrm>
            <a:off x="704528" y="1628800"/>
            <a:ext cx="3995738" cy="4577651"/>
          </a:xfrm>
          <a:solidFill>
            <a:srgbClr val="DFF8A6"/>
          </a:solidFill>
        </p:spPr>
        <p:txBody>
          <a:bodyPr tIns="107741" bIns="107741" rtlCol="0">
            <a:normAutofit/>
          </a:bodyPr>
          <a:lstStyle/>
          <a:p>
            <a:pPr algn="ctr" fontAlgn="auto">
              <a:spcBef>
                <a:spcPts val="1796"/>
              </a:spcBef>
              <a:spcAft>
                <a:spcPts val="449"/>
              </a:spcAft>
              <a:buNone/>
              <a:defRPr/>
            </a:pPr>
            <a:r>
              <a:rPr lang="en-GB" sz="2100" b="1" dirty="0"/>
              <a:t>Simplicity</a:t>
            </a:r>
          </a:p>
          <a:p>
            <a:pPr>
              <a:spcBef>
                <a:spcPts val="449"/>
              </a:spcBef>
              <a:spcAft>
                <a:spcPts val="449"/>
              </a:spcAft>
              <a:buFont typeface="Arial" panose="020B0604020202020204" pitchFamily="34" charset="0"/>
              <a:buChar char="•"/>
              <a:defRPr/>
            </a:pPr>
            <a:r>
              <a:rPr lang="en-GB" sz="2100" kern="1200" dirty="0">
                <a:ea typeface="ＭＳ Ｐゴシック" pitchFamily="34" charset="-128"/>
              </a:rPr>
              <a:t>s</a:t>
            </a:r>
            <a:r>
              <a:rPr lang="en-GB" sz="2100" kern="1200" dirty="0">
                <a:ea typeface="ＭＳ Ｐゴシック" pitchFamily="34" charset="-128"/>
              </a:rPr>
              <a:t>ingle </a:t>
            </a:r>
            <a:r>
              <a:rPr lang="en-GB" sz="2100" kern="1200" dirty="0">
                <a:ea typeface="ＭＳ Ｐゴシック" pitchFamily="34" charset="-128"/>
              </a:rPr>
              <a:t>rate (?)</a:t>
            </a:r>
          </a:p>
          <a:p>
            <a:pPr>
              <a:spcBef>
                <a:spcPts val="449"/>
              </a:spcBef>
              <a:spcAft>
                <a:spcPts val="449"/>
              </a:spcAft>
              <a:buFont typeface="Arial" panose="020B0604020202020204" pitchFamily="34" charset="0"/>
              <a:buChar char="•"/>
              <a:defRPr/>
            </a:pPr>
            <a:r>
              <a:rPr lang="en-GB" sz="2100" kern="1200" dirty="0">
                <a:ea typeface="ＭＳ Ｐゴシック" pitchFamily="34" charset="-128"/>
              </a:rPr>
              <a:t>r</a:t>
            </a:r>
            <a:r>
              <a:rPr lang="en-GB" sz="2100" kern="1200" dirty="0">
                <a:ea typeface="ＭＳ Ｐゴシック" pitchFamily="34" charset="-128"/>
              </a:rPr>
              <a:t>equires </a:t>
            </a:r>
            <a:r>
              <a:rPr lang="en-GB" sz="2100" kern="1200" dirty="0">
                <a:ea typeface="ＭＳ Ｐゴシック" pitchFamily="34" charset="-128"/>
              </a:rPr>
              <a:t>minimal evidence</a:t>
            </a:r>
          </a:p>
          <a:p>
            <a:pPr>
              <a:spcBef>
                <a:spcPts val="449"/>
              </a:spcBef>
              <a:spcAft>
                <a:spcPts val="449"/>
              </a:spcAft>
              <a:buFont typeface="Arial" panose="020B0604020202020204" pitchFamily="34" charset="0"/>
              <a:buChar char="•"/>
              <a:defRPr/>
            </a:pPr>
            <a:r>
              <a:rPr lang="en-GB" sz="2100" kern="1200" dirty="0">
                <a:ea typeface="ＭＳ Ｐゴシック" pitchFamily="34" charset="-128"/>
              </a:rPr>
              <a:t>n</a:t>
            </a:r>
            <a:r>
              <a:rPr lang="en-GB" sz="2100" kern="1200" dirty="0">
                <a:ea typeface="ＭＳ Ｐゴシック" pitchFamily="34" charset="-128"/>
              </a:rPr>
              <a:t>eed </a:t>
            </a:r>
            <a:r>
              <a:rPr lang="en-GB" sz="2100" kern="1200" dirty="0">
                <a:ea typeface="ＭＳ Ｐゴシック" pitchFamily="34" charset="-128"/>
              </a:rPr>
              <a:t>to set near the lowest value use / area (an opportunity cost?)</a:t>
            </a:r>
          </a:p>
          <a:p>
            <a:pPr lvl="1" fontAlgn="auto">
              <a:spcAft>
                <a:spcPts val="0"/>
              </a:spcAft>
              <a:buNone/>
              <a:defRPr/>
            </a:pPr>
            <a:endParaRPr lang="en-GB" sz="2000" dirty="0">
              <a:solidFill>
                <a:srgbClr val="000090"/>
              </a:solidFill>
            </a:endParaRPr>
          </a:p>
        </p:txBody>
      </p:sp>
      <p:sp>
        <p:nvSpPr>
          <p:cNvPr id="6" name="Content Placeholder 2"/>
          <p:cNvSpPr txBox="1">
            <a:spLocks/>
          </p:cNvSpPr>
          <p:nvPr/>
        </p:nvSpPr>
        <p:spPr>
          <a:xfrm>
            <a:off x="4880993" y="1617260"/>
            <a:ext cx="3995737" cy="4589191"/>
          </a:xfrm>
          <a:prstGeom prst="rect">
            <a:avLst/>
          </a:prstGeom>
          <a:solidFill>
            <a:srgbClr val="DFF8A6"/>
          </a:solidFill>
          <a:ln>
            <a:noFill/>
          </a:ln>
        </p:spPr>
        <p:txBody>
          <a:bodyPr lIns="91423" tIns="107741" rIns="91423" bIns="107741"/>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auto" hangingPunct="1">
              <a:spcBef>
                <a:spcPts val="1799"/>
              </a:spcBef>
              <a:spcAft>
                <a:spcPts val="600"/>
              </a:spcAft>
              <a:defRPr/>
            </a:pPr>
            <a:r>
              <a:rPr lang="en-GB" altLang="en-US" sz="2100" dirty="0">
                <a:latin typeface="+mn-lt"/>
                <a:ea typeface="+mn-ea"/>
              </a:rPr>
              <a:t>Complexity</a:t>
            </a:r>
            <a:r>
              <a:rPr lang="en-GB" altLang="en-US" sz="2000" dirty="0">
                <a:latin typeface="+mn-lt"/>
                <a:ea typeface="+mn-ea"/>
              </a:rPr>
              <a:t> </a:t>
            </a:r>
          </a:p>
          <a:p>
            <a:pPr eaLnBrk="1" hangingPunct="1">
              <a:spcBef>
                <a:spcPts val="449"/>
              </a:spcBef>
              <a:spcAft>
                <a:spcPts val="449"/>
              </a:spcAft>
              <a:buFont typeface="Arial" panose="020B0604020202020204" pitchFamily="34" charset="0"/>
              <a:buChar char="•"/>
            </a:pPr>
            <a:r>
              <a:rPr lang="en-GB" altLang="en-US" sz="2100" b="0" dirty="0">
                <a:latin typeface="+mn-lt"/>
              </a:rPr>
              <a:t>d</a:t>
            </a:r>
            <a:r>
              <a:rPr lang="en-GB" altLang="en-US" sz="2100" b="0" dirty="0">
                <a:latin typeface="+mn-lt"/>
              </a:rPr>
              <a:t>ifferential </a:t>
            </a:r>
            <a:r>
              <a:rPr lang="en-GB" altLang="en-US" sz="2100" b="0" dirty="0">
                <a:latin typeface="+mn-lt"/>
              </a:rPr>
              <a:t>rate (probably) optimises income for infrastructure</a:t>
            </a:r>
          </a:p>
          <a:p>
            <a:pPr eaLnBrk="1" hangingPunct="1">
              <a:spcBef>
                <a:spcPts val="449"/>
              </a:spcBef>
              <a:spcAft>
                <a:spcPts val="449"/>
              </a:spcAft>
              <a:buFont typeface="Arial" panose="020B0604020202020204" pitchFamily="34" charset="0"/>
              <a:buChar char="•"/>
            </a:pPr>
            <a:r>
              <a:rPr lang="en-GB" altLang="en-US" sz="2100" b="0" dirty="0">
                <a:latin typeface="+mn-lt"/>
              </a:rPr>
              <a:t>“Progressive”: the most profitable developments pay more</a:t>
            </a:r>
          </a:p>
          <a:p>
            <a:pPr eaLnBrk="1" hangingPunct="1">
              <a:spcBef>
                <a:spcPts val="449"/>
              </a:spcBef>
              <a:spcAft>
                <a:spcPts val="449"/>
              </a:spcAft>
              <a:buFont typeface="Arial" panose="020B0604020202020204" pitchFamily="34" charset="0"/>
              <a:buChar char="•"/>
            </a:pPr>
            <a:r>
              <a:rPr lang="en-GB" altLang="en-US" sz="2100" b="0" dirty="0">
                <a:latin typeface="+mn-lt"/>
              </a:rPr>
              <a:t>t</a:t>
            </a:r>
            <a:r>
              <a:rPr lang="en-GB" altLang="en-US" sz="2100" b="0" dirty="0">
                <a:latin typeface="+mn-lt"/>
              </a:rPr>
              <a:t>oo </a:t>
            </a:r>
            <a:r>
              <a:rPr lang="en-GB" altLang="en-US" sz="2100" b="0" dirty="0">
                <a:latin typeface="+mn-lt"/>
              </a:rPr>
              <a:t>complex may be off-putting and awkward to operate</a:t>
            </a:r>
          </a:p>
          <a:p>
            <a:pPr eaLnBrk="1" hangingPunct="1">
              <a:spcBef>
                <a:spcPts val="449"/>
              </a:spcBef>
              <a:spcAft>
                <a:spcPts val="449"/>
              </a:spcAft>
              <a:buFont typeface="Arial" panose="020B0604020202020204" pitchFamily="34" charset="0"/>
              <a:buChar char="•"/>
            </a:pPr>
            <a:r>
              <a:rPr lang="en-GB" altLang="en-US" sz="2100" b="0" dirty="0">
                <a:latin typeface="+mn-lt"/>
              </a:rPr>
              <a:t>t</a:t>
            </a:r>
            <a:r>
              <a:rPr lang="en-GB" altLang="en-US" sz="2100" b="0" dirty="0">
                <a:latin typeface="+mn-lt"/>
              </a:rPr>
              <a:t>oo </a:t>
            </a:r>
            <a:r>
              <a:rPr lang="en-GB" altLang="en-US" sz="2100" b="0" dirty="0">
                <a:latin typeface="+mn-lt"/>
              </a:rPr>
              <a:t>complex likely to require greater justification through </a:t>
            </a:r>
            <a:r>
              <a:rPr lang="en-GB" altLang="en-US" sz="2100" b="0" dirty="0">
                <a:latin typeface="+mn-lt"/>
              </a:rPr>
              <a:t>evidence</a:t>
            </a:r>
            <a:r>
              <a:rPr lang="en-GB" altLang="en-US" b="0" dirty="0" smtClean="0">
                <a:latin typeface="+mn-lt"/>
              </a:rPr>
              <a:t>.</a:t>
            </a:r>
            <a:endParaRPr lang="en-GB" altLang="en-US" b="0" dirty="0">
              <a:latin typeface="+mn-lt"/>
            </a:endParaRPr>
          </a:p>
          <a:p>
            <a:pPr lvl="1" eaLnBrk="1" hangingPunct="1">
              <a:spcBef>
                <a:spcPct val="20000"/>
              </a:spcBef>
              <a:buFont typeface="Arial" pitchFamily="34" charset="0"/>
              <a:buChar char="–"/>
            </a:pPr>
            <a:endParaRPr lang="en-GB" altLang="en-US" sz="2000" dirty="0">
              <a:solidFill>
                <a:srgbClr val="000090"/>
              </a:solidFill>
              <a:latin typeface="Calibri" pitchFamily="34" charset="0"/>
            </a:endParaRPr>
          </a:p>
          <a:p>
            <a:pPr eaLnBrk="1" hangingPunct="1">
              <a:spcBef>
                <a:spcPct val="20000"/>
              </a:spcBef>
              <a:buFont typeface="Arial" pitchFamily="34" charset="0"/>
              <a:buChar char="•"/>
            </a:pPr>
            <a:endParaRPr lang="en-GB" altLang="en-US" sz="2000" dirty="0">
              <a:solidFill>
                <a:srgbClr val="000090"/>
              </a:solidFill>
              <a:latin typeface="Calibri" pitchFamily="34" charset="0"/>
            </a:endParaRPr>
          </a:p>
        </p:txBody>
      </p:sp>
    </p:spTree>
    <p:extLst>
      <p:ext uri="{BB962C8B-B14F-4D97-AF65-F5344CB8AC3E}">
        <p14:creationId xmlns:p14="http://schemas.microsoft.com/office/powerpoint/2010/main" val="188167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937666"/>
          </a:xfrm>
        </p:spPr>
        <p:txBody>
          <a:bodyPr/>
          <a:lstStyle/>
          <a:p>
            <a:r>
              <a:rPr lang="en-GB" sz="3300" dirty="0"/>
              <a:t>Differential vs Single Rate</a:t>
            </a:r>
          </a:p>
        </p:txBody>
      </p:sp>
      <p:cxnSp>
        <p:nvCxnSpPr>
          <p:cNvPr id="4" name="Straight Connector 3"/>
          <p:cNvCxnSpPr>
            <a:cxnSpLocks noChangeShapeType="1"/>
          </p:cNvCxnSpPr>
          <p:nvPr/>
        </p:nvCxnSpPr>
        <p:spPr bwMode="auto">
          <a:xfrm rot="5400000">
            <a:off x="-847977" y="3741193"/>
            <a:ext cx="4700587" cy="1587"/>
          </a:xfrm>
          <a:prstGeom prst="line">
            <a:avLst/>
          </a:prstGeom>
          <a:noFill/>
          <a:ln w="19050">
            <a:solidFill>
              <a:srgbClr val="6699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 name="Rectangle 4"/>
          <p:cNvSpPr>
            <a:spLocks noChangeArrowheads="1"/>
          </p:cNvSpPr>
          <p:nvPr/>
        </p:nvSpPr>
        <p:spPr bwMode="auto">
          <a:xfrm>
            <a:off x="1892048" y="2556917"/>
            <a:ext cx="1931987" cy="3238500"/>
          </a:xfrm>
          <a:prstGeom prst="rect">
            <a:avLst/>
          </a:prstGeom>
          <a:solidFill>
            <a:srgbClr val="DFF8A6"/>
          </a:solidFill>
          <a:ln w="9525">
            <a:solidFill>
              <a:srgbClr val="669900"/>
            </a:solidFill>
            <a:miter lim="800000"/>
            <a:headEnd/>
            <a:tailEnd/>
          </a:ln>
          <a:effectLst>
            <a:outerShdw blurRad="40000" dist="23000" dir="5400000" rotWithShape="0">
              <a:srgbClr val="808080">
                <a:alpha val="34999"/>
              </a:srgbClr>
            </a:outerShdw>
          </a:effectLst>
        </p:spPr>
        <p:txBody>
          <a:bodyPr lIns="91423" tIns="45712" rIns="91423" bIns="45712" anchor="ctr"/>
          <a:lstStyle/>
          <a:p>
            <a:pPr algn="ctr" fontAlgn="auto">
              <a:spcBef>
                <a:spcPts val="0"/>
              </a:spcBef>
              <a:spcAft>
                <a:spcPts val="0"/>
              </a:spcAft>
              <a:defRPr/>
            </a:pPr>
            <a:endParaRPr lang="en-GB" sz="1600" dirty="0">
              <a:solidFill>
                <a:schemeClr val="lt1"/>
              </a:solidFill>
              <a:latin typeface="+mn-lt"/>
            </a:endParaRPr>
          </a:p>
        </p:txBody>
      </p:sp>
      <p:sp>
        <p:nvSpPr>
          <p:cNvPr id="6" name="Rectangle 5"/>
          <p:cNvSpPr>
            <a:spLocks noChangeArrowheads="1"/>
          </p:cNvSpPr>
          <p:nvPr/>
        </p:nvSpPr>
        <p:spPr bwMode="auto">
          <a:xfrm>
            <a:off x="6391023" y="4828630"/>
            <a:ext cx="1931987" cy="966788"/>
          </a:xfrm>
          <a:prstGeom prst="rect">
            <a:avLst/>
          </a:prstGeom>
          <a:solidFill>
            <a:srgbClr val="DFF8A6"/>
          </a:solidFill>
          <a:ln w="9525">
            <a:solidFill>
              <a:srgbClr val="669900"/>
            </a:solidFill>
            <a:miter lim="800000"/>
            <a:headEnd/>
            <a:tailEnd/>
          </a:ln>
          <a:effectLst>
            <a:outerShdw blurRad="40000" dist="23000" dir="5400000" rotWithShape="0">
              <a:srgbClr val="808080">
                <a:alpha val="34999"/>
              </a:srgbClr>
            </a:outerShdw>
          </a:effectLst>
        </p:spPr>
        <p:txBody>
          <a:bodyPr lIns="91423" tIns="45712" rIns="91423" bIns="45712" anchor="ctr"/>
          <a:lstStyle/>
          <a:p>
            <a:pPr algn="ctr" fontAlgn="auto">
              <a:spcBef>
                <a:spcPts val="0"/>
              </a:spcBef>
              <a:spcAft>
                <a:spcPts val="0"/>
              </a:spcAft>
              <a:defRPr/>
            </a:pPr>
            <a:endParaRPr lang="en-GB" sz="1600" dirty="0">
              <a:solidFill>
                <a:schemeClr val="lt1"/>
              </a:solidFill>
              <a:latin typeface="+mn-lt"/>
            </a:endParaRPr>
          </a:p>
        </p:txBody>
      </p:sp>
      <p:sp>
        <p:nvSpPr>
          <p:cNvPr id="7" name="Rectangle 6"/>
          <p:cNvSpPr>
            <a:spLocks noChangeArrowheads="1"/>
          </p:cNvSpPr>
          <p:nvPr/>
        </p:nvSpPr>
        <p:spPr bwMode="auto">
          <a:xfrm>
            <a:off x="4128834" y="4314280"/>
            <a:ext cx="1931988" cy="1481138"/>
          </a:xfrm>
          <a:prstGeom prst="rect">
            <a:avLst/>
          </a:prstGeom>
          <a:solidFill>
            <a:srgbClr val="DFF8A6"/>
          </a:solidFill>
          <a:ln w="9525">
            <a:solidFill>
              <a:srgbClr val="669900"/>
            </a:solidFill>
            <a:miter lim="800000"/>
            <a:headEnd/>
            <a:tailEnd/>
          </a:ln>
          <a:effectLst>
            <a:outerShdw blurRad="40000" dist="23000" dir="5400000" rotWithShape="0">
              <a:srgbClr val="808080">
                <a:alpha val="34999"/>
              </a:srgbClr>
            </a:outerShdw>
          </a:effectLst>
        </p:spPr>
        <p:txBody>
          <a:bodyPr lIns="91423" tIns="45712" rIns="91423" bIns="45712" anchor="ctr"/>
          <a:lstStyle/>
          <a:p>
            <a:pPr algn="ctr" fontAlgn="auto">
              <a:spcBef>
                <a:spcPts val="0"/>
              </a:spcBef>
              <a:spcAft>
                <a:spcPts val="0"/>
              </a:spcAft>
              <a:defRPr/>
            </a:pPr>
            <a:endParaRPr lang="en-GB" sz="1600" dirty="0">
              <a:solidFill>
                <a:schemeClr val="lt1"/>
              </a:solidFill>
              <a:latin typeface="+mn-lt"/>
            </a:endParaRPr>
          </a:p>
        </p:txBody>
      </p:sp>
      <p:sp>
        <p:nvSpPr>
          <p:cNvPr id="8" name="TextBox 20"/>
          <p:cNvSpPr txBox="1">
            <a:spLocks noChangeArrowheads="1"/>
          </p:cNvSpPr>
          <p:nvPr/>
        </p:nvSpPr>
        <p:spPr bwMode="auto">
          <a:xfrm>
            <a:off x="1892048" y="5905945"/>
            <a:ext cx="1931987" cy="8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dirty="0">
                <a:latin typeface="+mn-lt"/>
              </a:rPr>
              <a:t>Use / Area A</a:t>
            </a:r>
          </a:p>
        </p:txBody>
      </p:sp>
      <p:sp>
        <p:nvSpPr>
          <p:cNvPr id="9" name="TextBox 21"/>
          <p:cNvSpPr txBox="1">
            <a:spLocks noChangeArrowheads="1"/>
          </p:cNvSpPr>
          <p:nvPr/>
        </p:nvSpPr>
        <p:spPr bwMode="auto">
          <a:xfrm>
            <a:off x="4128834" y="5905945"/>
            <a:ext cx="1931988" cy="8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a:latin typeface="+mn-lt"/>
              </a:rPr>
              <a:t>Use / Area B</a:t>
            </a:r>
          </a:p>
        </p:txBody>
      </p:sp>
      <p:sp>
        <p:nvSpPr>
          <p:cNvPr id="10" name="TextBox 22"/>
          <p:cNvSpPr txBox="1">
            <a:spLocks noChangeArrowheads="1"/>
          </p:cNvSpPr>
          <p:nvPr/>
        </p:nvSpPr>
        <p:spPr bwMode="auto">
          <a:xfrm>
            <a:off x="6391023" y="5905945"/>
            <a:ext cx="1931987" cy="8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a:latin typeface="+mn-lt"/>
              </a:rPr>
              <a:t>Use / Area C</a:t>
            </a:r>
          </a:p>
        </p:txBody>
      </p:sp>
      <p:cxnSp>
        <p:nvCxnSpPr>
          <p:cNvPr id="11" name="Straight Connector 10"/>
          <p:cNvCxnSpPr>
            <a:cxnSpLocks noChangeShapeType="1"/>
          </p:cNvCxnSpPr>
          <p:nvPr/>
        </p:nvCxnSpPr>
        <p:spPr bwMode="auto">
          <a:xfrm>
            <a:off x="1552323" y="5014367"/>
            <a:ext cx="7189787" cy="1587"/>
          </a:xfrm>
          <a:prstGeom prst="line">
            <a:avLst/>
          </a:prstGeom>
          <a:noFill/>
          <a:ln w="25400">
            <a:solidFill>
              <a:srgbClr val="66006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1241172" y="5823992"/>
            <a:ext cx="7823200" cy="1587"/>
          </a:xfrm>
          <a:prstGeom prst="line">
            <a:avLst/>
          </a:prstGeom>
          <a:noFill/>
          <a:ln w="19050">
            <a:solidFill>
              <a:srgbClr val="6699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 name="TextBox 40"/>
          <p:cNvSpPr txBox="1">
            <a:spLocks noChangeArrowheads="1"/>
          </p:cNvSpPr>
          <p:nvPr/>
        </p:nvSpPr>
        <p:spPr bwMode="auto">
          <a:xfrm>
            <a:off x="383921" y="3093492"/>
            <a:ext cx="1133476" cy="156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dirty="0">
                <a:latin typeface="+mn-lt"/>
              </a:rPr>
              <a:t>CIL Viability levels</a:t>
            </a:r>
          </a:p>
        </p:txBody>
      </p:sp>
      <p:grpSp>
        <p:nvGrpSpPr>
          <p:cNvPr id="14" name="Group 50"/>
          <p:cNvGrpSpPr>
            <a:grpSpLocks/>
          </p:cNvGrpSpPr>
          <p:nvPr/>
        </p:nvGrpSpPr>
        <p:grpSpPr bwMode="auto">
          <a:xfrm>
            <a:off x="1552323" y="1212304"/>
            <a:ext cx="8062086" cy="4583113"/>
            <a:chOff x="1168064" y="1266838"/>
            <a:chExt cx="8062621" cy="4582702"/>
          </a:xfrm>
        </p:grpSpPr>
        <p:cxnSp>
          <p:nvCxnSpPr>
            <p:cNvPr id="15" name="Straight Connector 14"/>
            <p:cNvCxnSpPr>
              <a:cxnSpLocks noChangeShapeType="1"/>
            </p:cNvCxnSpPr>
            <p:nvPr/>
          </p:nvCxnSpPr>
          <p:spPr bwMode="auto">
            <a:xfrm flipV="1">
              <a:off x="1168064" y="1643042"/>
              <a:ext cx="5996385" cy="4206498"/>
            </a:xfrm>
            <a:prstGeom prst="line">
              <a:avLst/>
            </a:prstGeom>
            <a:noFill/>
            <a:ln w="25400">
              <a:solidFill>
                <a:srgbClr val="00009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 name="TextBox 41"/>
            <p:cNvSpPr txBox="1">
              <a:spLocks noChangeArrowheads="1"/>
            </p:cNvSpPr>
            <p:nvPr/>
          </p:nvSpPr>
          <p:spPr bwMode="auto">
            <a:xfrm>
              <a:off x="7016683" y="1266838"/>
              <a:ext cx="2214002" cy="156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dirty="0">
                  <a:solidFill>
                    <a:srgbClr val="000090"/>
                  </a:solidFill>
                  <a:latin typeface="+mn-lt"/>
                </a:rPr>
                <a:t>Differential Rate 2</a:t>
              </a:r>
              <a:br>
                <a:rPr lang="en-GB" altLang="en-US" dirty="0">
                  <a:solidFill>
                    <a:srgbClr val="000090"/>
                  </a:solidFill>
                  <a:latin typeface="+mn-lt"/>
                </a:rPr>
              </a:br>
              <a:r>
                <a:rPr lang="en-GB" altLang="en-US" dirty="0">
                  <a:solidFill>
                    <a:srgbClr val="000090"/>
                  </a:solidFill>
                  <a:latin typeface="+mn-lt"/>
                </a:rPr>
                <a:t>income (£/time)</a:t>
              </a:r>
            </a:p>
          </p:txBody>
        </p:sp>
      </p:grpSp>
      <p:grpSp>
        <p:nvGrpSpPr>
          <p:cNvPr id="17" name="Group 49"/>
          <p:cNvGrpSpPr>
            <a:grpSpLocks/>
          </p:cNvGrpSpPr>
          <p:nvPr/>
        </p:nvGrpSpPr>
        <p:grpSpPr bwMode="auto">
          <a:xfrm>
            <a:off x="1552323" y="3895180"/>
            <a:ext cx="8340689" cy="1901825"/>
            <a:chOff x="1168064" y="3950299"/>
            <a:chExt cx="8340488" cy="1900828"/>
          </a:xfrm>
        </p:grpSpPr>
        <p:cxnSp>
          <p:nvCxnSpPr>
            <p:cNvPr id="18" name="Straight Connector 17"/>
            <p:cNvCxnSpPr>
              <a:cxnSpLocks noChangeShapeType="1"/>
            </p:cNvCxnSpPr>
            <p:nvPr/>
          </p:nvCxnSpPr>
          <p:spPr bwMode="auto">
            <a:xfrm flipV="1">
              <a:off x="1168064" y="4623046"/>
              <a:ext cx="7637278" cy="1228081"/>
            </a:xfrm>
            <a:prstGeom prst="line">
              <a:avLst/>
            </a:prstGeom>
            <a:noFill/>
            <a:ln w="25400">
              <a:solidFill>
                <a:srgbClr val="66006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 name="TextBox 42"/>
            <p:cNvSpPr txBox="1">
              <a:spLocks noChangeArrowheads="1"/>
            </p:cNvSpPr>
            <p:nvPr/>
          </p:nvSpPr>
          <p:spPr bwMode="auto">
            <a:xfrm>
              <a:off x="7410089" y="3950299"/>
              <a:ext cx="2098463" cy="119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dirty="0">
                  <a:solidFill>
                    <a:srgbClr val="660066"/>
                  </a:solidFill>
                  <a:latin typeface="+mn-lt"/>
                </a:rPr>
                <a:t>Single Rate </a:t>
              </a:r>
              <a:br>
                <a:rPr lang="en-GB" altLang="en-US" dirty="0">
                  <a:solidFill>
                    <a:srgbClr val="660066"/>
                  </a:solidFill>
                  <a:latin typeface="+mn-lt"/>
                </a:rPr>
              </a:br>
              <a:r>
                <a:rPr lang="en-GB" altLang="en-US" dirty="0">
                  <a:solidFill>
                    <a:srgbClr val="660066"/>
                  </a:solidFill>
                  <a:latin typeface="+mn-lt"/>
                </a:rPr>
                <a:t>income (£/time)</a:t>
              </a:r>
            </a:p>
          </p:txBody>
        </p:sp>
      </p:grpSp>
      <p:sp>
        <p:nvSpPr>
          <p:cNvPr id="20" name="Freeform 19"/>
          <p:cNvSpPr>
            <a:spLocks/>
          </p:cNvSpPr>
          <p:nvPr/>
        </p:nvSpPr>
        <p:spPr bwMode="auto">
          <a:xfrm>
            <a:off x="1518985" y="2942680"/>
            <a:ext cx="7231063" cy="2065338"/>
          </a:xfrm>
          <a:custGeom>
            <a:avLst/>
            <a:gdLst>
              <a:gd name="T0" fmla="*/ 0 w 7230534"/>
              <a:gd name="T1" fmla="*/ 0 h 2065867"/>
              <a:gd name="T2" fmla="*/ 2455514 w 7230534"/>
              <a:gd name="T3" fmla="*/ 16929 h 2065867"/>
              <a:gd name="T4" fmla="*/ 2455514 w 7230534"/>
              <a:gd name="T5" fmla="*/ 2065338 h 2065867"/>
              <a:gd name="T6" fmla="*/ 7231063 w 7230534"/>
              <a:gd name="T7" fmla="*/ 2065338 h 2065867"/>
              <a:gd name="T8" fmla="*/ 7197194 w 7230534"/>
              <a:gd name="T9" fmla="*/ 2065338 h 20658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30534" h="2065867">
                <a:moveTo>
                  <a:pt x="0" y="0"/>
                </a:moveTo>
                <a:lnTo>
                  <a:pt x="2455334" y="16933"/>
                </a:lnTo>
                <a:lnTo>
                  <a:pt x="2455334" y="2065867"/>
                </a:lnTo>
                <a:lnTo>
                  <a:pt x="7230534" y="2065867"/>
                </a:lnTo>
                <a:lnTo>
                  <a:pt x="7196667" y="2065867"/>
                </a:lnTo>
              </a:path>
            </a:pathLst>
          </a:custGeom>
          <a:noFill/>
          <a:ln w="25400" cap="flat" cmpd="sng">
            <a:solidFill>
              <a:schemeClr val="bg1">
                <a:lumMod val="50000"/>
              </a:schemeClr>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91423" tIns="45712" rIns="91423" bIns="45712" anchor="ctr"/>
          <a:lstStyle/>
          <a:p>
            <a:endParaRPr lang="en-GB" sz="4000"/>
          </a:p>
        </p:txBody>
      </p:sp>
      <p:sp>
        <p:nvSpPr>
          <p:cNvPr id="21" name="Freeform 20"/>
          <p:cNvSpPr>
            <a:spLocks/>
          </p:cNvSpPr>
          <p:nvPr/>
        </p:nvSpPr>
        <p:spPr bwMode="auto">
          <a:xfrm>
            <a:off x="1518985" y="2925217"/>
            <a:ext cx="7180263" cy="2082800"/>
          </a:xfrm>
          <a:custGeom>
            <a:avLst/>
            <a:gdLst>
              <a:gd name="T0" fmla="*/ 0 w 7179734"/>
              <a:gd name="T1" fmla="*/ 0 h 2082800"/>
              <a:gd name="T2" fmla="*/ 2438580 w 7179734"/>
              <a:gd name="T3" fmla="*/ 16933 h 2082800"/>
              <a:gd name="T4" fmla="*/ 2455515 w 7179734"/>
              <a:gd name="T5" fmla="*/ 1659466 h 2082800"/>
              <a:gd name="T6" fmla="*/ 4690880 w 7179734"/>
              <a:gd name="T7" fmla="*/ 1642533 h 2082800"/>
              <a:gd name="T8" fmla="*/ 4673944 w 7179734"/>
              <a:gd name="T9" fmla="*/ 2065866 h 2082800"/>
              <a:gd name="T10" fmla="*/ 7180263 w 7179734"/>
              <a:gd name="T11" fmla="*/ 2082800 h 20828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9734" h="2082800">
                <a:moveTo>
                  <a:pt x="0" y="0"/>
                </a:moveTo>
                <a:lnTo>
                  <a:pt x="2438400" y="16933"/>
                </a:lnTo>
                <a:lnTo>
                  <a:pt x="2455334" y="1659466"/>
                </a:lnTo>
                <a:lnTo>
                  <a:pt x="4690534" y="1642533"/>
                </a:lnTo>
                <a:lnTo>
                  <a:pt x="4673600" y="2065866"/>
                </a:lnTo>
                <a:lnTo>
                  <a:pt x="7179734" y="2082800"/>
                </a:lnTo>
              </a:path>
            </a:pathLst>
          </a:custGeom>
          <a:noFill/>
          <a:ln w="25400" cap="flat" cmpd="sng">
            <a:solidFill>
              <a:srgbClr val="000090"/>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91423" tIns="45712" rIns="91423" bIns="45712" anchor="ctr"/>
          <a:lstStyle/>
          <a:p>
            <a:endParaRPr lang="en-GB" sz="4000"/>
          </a:p>
        </p:txBody>
      </p:sp>
      <p:grpSp>
        <p:nvGrpSpPr>
          <p:cNvPr id="22" name="Group 55"/>
          <p:cNvGrpSpPr>
            <a:grpSpLocks/>
          </p:cNvGrpSpPr>
          <p:nvPr/>
        </p:nvGrpSpPr>
        <p:grpSpPr bwMode="auto">
          <a:xfrm>
            <a:off x="1552322" y="1937405"/>
            <a:ext cx="8307063" cy="3859599"/>
            <a:chOff x="1168064" y="1992701"/>
            <a:chExt cx="8306861" cy="3858427"/>
          </a:xfrm>
        </p:grpSpPr>
        <p:cxnSp>
          <p:nvCxnSpPr>
            <p:cNvPr id="23" name="Straight Connector 22"/>
            <p:cNvCxnSpPr>
              <a:cxnSpLocks noChangeShapeType="1"/>
            </p:cNvCxnSpPr>
            <p:nvPr/>
          </p:nvCxnSpPr>
          <p:spPr bwMode="auto">
            <a:xfrm flipV="1">
              <a:off x="1168064" y="2249795"/>
              <a:ext cx="5995842" cy="3601333"/>
            </a:xfrm>
            <a:prstGeom prst="line">
              <a:avLst/>
            </a:prstGeom>
            <a:noFill/>
            <a:ln w="25400">
              <a:solidFill>
                <a:srgbClr val="7F7F7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TextBox 52"/>
            <p:cNvSpPr txBox="1">
              <a:spLocks noChangeArrowheads="1"/>
            </p:cNvSpPr>
            <p:nvPr/>
          </p:nvSpPr>
          <p:spPr bwMode="auto">
            <a:xfrm>
              <a:off x="7224067" y="1992701"/>
              <a:ext cx="2250858" cy="156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56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dirty="0">
                  <a:solidFill>
                    <a:schemeClr val="bg1">
                      <a:lumMod val="50000"/>
                    </a:schemeClr>
                  </a:solidFill>
                  <a:latin typeface="+mn-lt"/>
                </a:rPr>
                <a:t>Differential Rate 1</a:t>
              </a:r>
              <a:br>
                <a:rPr lang="en-GB" altLang="en-US" dirty="0">
                  <a:solidFill>
                    <a:schemeClr val="bg1">
                      <a:lumMod val="50000"/>
                    </a:schemeClr>
                  </a:solidFill>
                  <a:latin typeface="+mn-lt"/>
                </a:rPr>
              </a:br>
              <a:r>
                <a:rPr lang="en-GB" altLang="en-US" dirty="0">
                  <a:solidFill>
                    <a:schemeClr val="bg1">
                      <a:lumMod val="50000"/>
                    </a:schemeClr>
                  </a:solidFill>
                  <a:latin typeface="+mn-lt"/>
                </a:rPr>
                <a:t> income (£/time)</a:t>
              </a:r>
            </a:p>
          </p:txBody>
        </p:sp>
      </p:grpSp>
    </p:spTree>
    <p:extLst>
      <p:ext uri="{BB962C8B-B14F-4D97-AF65-F5344CB8AC3E}">
        <p14:creationId xmlns:p14="http://schemas.microsoft.com/office/powerpoint/2010/main" val="844181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ppt_x</p:attrName>
                                        </p:attrNameLst>
                                      </p:cBhvr>
                                      <p:tavLst>
                                        <p:tav tm="0">
                                          <p:val>
                                            <p:strVal val="#ppt_x-.2"/>
                                          </p:val>
                                        </p:tav>
                                        <p:tav tm="100000">
                                          <p:val>
                                            <p:strVal val="#ppt_x"/>
                                          </p:val>
                                        </p:tav>
                                      </p:tavLst>
                                    </p:anim>
                                    <p:anim calcmode="lin" valueType="num">
                                      <p:cBhvr>
                                        <p:cTn id="19"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1000" fill="hold"/>
                                        <p:tgtEl>
                                          <p:spTgt spid="21"/>
                                        </p:tgtEl>
                                        <p:attrNameLst>
                                          <p:attrName>ppt_x</p:attrName>
                                        </p:attrNameLst>
                                      </p:cBhvr>
                                      <p:tavLst>
                                        <p:tav tm="0">
                                          <p:val>
                                            <p:strVal val="#ppt_x-.2"/>
                                          </p:val>
                                        </p:tav>
                                        <p:tav tm="100000">
                                          <p:val>
                                            <p:strVal val="#ppt_x"/>
                                          </p:val>
                                        </p:tav>
                                      </p:tavLst>
                                    </p:anim>
                                    <p:anim calcmode="lin" valueType="num">
                                      <p:cBhvr>
                                        <p:cTn id="30"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188641"/>
            <a:ext cx="8915400" cy="462909"/>
          </a:xfrm>
        </p:spPr>
        <p:txBody>
          <a:bodyPr/>
          <a:lstStyle/>
          <a:p>
            <a:r>
              <a:rPr lang="en-GB" sz="3300" dirty="0"/>
              <a:t>Model Programme</a:t>
            </a:r>
          </a:p>
        </p:txBody>
      </p:sp>
      <p:graphicFrame>
        <p:nvGraphicFramePr>
          <p:cNvPr id="4" name="Table 3"/>
          <p:cNvGraphicFramePr>
            <a:graphicFrameLocks noGrp="1"/>
          </p:cNvGraphicFramePr>
          <p:nvPr>
            <p:extLst>
              <p:ext uri="{D42A27DB-BD31-4B8C-83A1-F6EECF244321}">
                <p14:modId xmlns:p14="http://schemas.microsoft.com/office/powerpoint/2010/main" val="3089305796"/>
              </p:ext>
            </p:extLst>
          </p:nvPr>
        </p:nvGraphicFramePr>
        <p:xfrm>
          <a:off x="718244" y="857286"/>
          <a:ext cx="8734692" cy="5415485"/>
        </p:xfrm>
        <a:graphic>
          <a:graphicData uri="http://schemas.openxmlformats.org/drawingml/2006/table">
            <a:tbl>
              <a:tblPr>
                <a:effectLst>
                  <a:outerShdw blurRad="50800" dist="38100" dir="2700000" algn="tl" rotWithShape="0">
                    <a:prstClr val="black">
                      <a:alpha val="40000"/>
                    </a:prstClr>
                  </a:outerShdw>
                </a:effectLst>
              </a:tblPr>
              <a:tblGrid>
                <a:gridCol w="2638293"/>
                <a:gridCol w="79175"/>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gridCol w="158348"/>
              </a:tblGrid>
              <a:tr h="192039">
                <a:tc>
                  <a:txBody>
                    <a:bodyPr/>
                    <a:lstStyle/>
                    <a:p>
                      <a:pPr algn="l" fontAlgn="ctr"/>
                      <a:r>
                        <a:rPr lang="en-US" sz="800" b="1" i="0" u="none" strike="noStrike" dirty="0">
                          <a:latin typeface="Arial"/>
                        </a:rPr>
                        <a:t> </a:t>
                      </a:r>
                    </a:p>
                  </a:txBody>
                  <a:tcPr marL="7647" marR="7647" marT="8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700" b="0" i="0" u="none" strike="noStrike" dirty="0">
                          <a:latin typeface="Arial"/>
                        </a:rPr>
                        <a:t> </a:t>
                      </a:r>
                      <a:r>
                        <a:rPr lang="en-US" sz="1100" b="1" i="0" u="none" strike="noStrike" dirty="0" smtClean="0">
                          <a:latin typeface="Arial"/>
                        </a:rPr>
                        <a:t>1</a:t>
                      </a:r>
                      <a:endParaRPr lang="en-US" sz="1100" b="1" i="0" u="none" strike="noStrike" dirty="0">
                        <a:latin typeface="Arial"/>
                      </a:endParaRPr>
                    </a:p>
                  </a:txBody>
                  <a:tcPr marL="7647" marR="7647" marT="82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500" b="1" i="0" u="none" strike="noStrike" dirty="0">
                        <a:latin typeface="Arial"/>
                      </a:endParaRPr>
                    </a:p>
                  </a:txBody>
                  <a:tcPr marL="9882" marR="9882" marT="115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4">
                  <a:txBody>
                    <a:bodyPr/>
                    <a:lstStyle/>
                    <a:p>
                      <a:pPr algn="ctr" fontAlgn="b"/>
                      <a:r>
                        <a:rPr lang="en-US" sz="1100" b="1" i="0" u="none" strike="noStrike" dirty="0" smtClean="0">
                          <a:latin typeface="Arial"/>
                        </a:rPr>
                        <a:t>2</a:t>
                      </a:r>
                      <a:endParaRPr lang="en-US" sz="1100" b="1" i="0" u="none" strike="noStrike" dirty="0">
                        <a:latin typeface="Arial"/>
                      </a:endParaRPr>
                    </a:p>
                  </a:txBody>
                  <a:tcPr marL="7647" marR="7647" marT="82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b"/>
                      <a:r>
                        <a:rPr lang="en-US" sz="1100" b="1" i="0" u="none" strike="noStrike" dirty="0" smtClean="0">
                          <a:latin typeface="Arial"/>
                        </a:rPr>
                        <a:t>3</a:t>
                      </a:r>
                      <a:endParaRPr lang="en-US" sz="1100" b="1" i="0" u="none" strike="noStrike" dirty="0">
                        <a:latin typeface="Arial"/>
                      </a:endParaRPr>
                    </a:p>
                  </a:txBody>
                  <a:tcPr marL="7647" marR="7647" marT="82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en-US" sz="1100" b="1" i="0" u="none" strike="noStrike" dirty="0" smtClean="0">
                          <a:latin typeface="Arial"/>
                        </a:rPr>
                        <a:t>4</a:t>
                      </a:r>
                      <a:endParaRPr lang="en-US" sz="1100" b="1" i="0" u="none" strike="noStrike" dirty="0">
                        <a:latin typeface="Arial"/>
                      </a:endParaRPr>
                    </a:p>
                  </a:txBody>
                  <a:tcPr marL="7647" marR="7647" marT="82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en-US" sz="1100" b="1" i="0" u="none" strike="noStrike" dirty="0" smtClean="0">
                          <a:latin typeface="Arial"/>
                        </a:rPr>
                        <a:t>5</a:t>
                      </a:r>
                      <a:endParaRPr lang="en-US" sz="1100" b="1" i="0" u="none" strike="noStrike" dirty="0">
                        <a:latin typeface="Arial"/>
                      </a:endParaRPr>
                    </a:p>
                  </a:txBody>
                  <a:tcPr marL="7647" marR="7647" marT="82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b"/>
                      <a:r>
                        <a:rPr lang="en-US" sz="1100" b="1" i="0" u="none" strike="noStrike" dirty="0" smtClean="0">
                          <a:latin typeface="Arial"/>
                        </a:rPr>
                        <a:t>6</a:t>
                      </a:r>
                      <a:endParaRPr lang="en-US" sz="1100" b="1" i="0" u="none" strike="noStrike" dirty="0">
                        <a:latin typeface="Arial"/>
                      </a:endParaRPr>
                    </a:p>
                  </a:txBody>
                  <a:tcPr marL="7647" marR="7647" marT="82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en-US" sz="1100" b="1" i="0" u="none" strike="noStrike" dirty="0" smtClean="0">
                          <a:latin typeface="Arial"/>
                        </a:rPr>
                        <a:t>7</a:t>
                      </a:r>
                      <a:endParaRPr lang="en-US" sz="1100" b="1" i="0" u="none" strike="noStrike" dirty="0">
                        <a:latin typeface="Arial"/>
                      </a:endParaRPr>
                    </a:p>
                  </a:txBody>
                  <a:tcPr marL="7647" marR="7647" marT="82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en-US" sz="1100" b="1" i="0" u="none" strike="noStrike" dirty="0" smtClean="0">
                          <a:latin typeface="Arial"/>
                        </a:rPr>
                        <a:t>8</a:t>
                      </a:r>
                      <a:endParaRPr lang="en-US" sz="1100" b="1" i="0" u="none" strike="noStrike" dirty="0">
                        <a:latin typeface="Arial"/>
                      </a:endParaRPr>
                    </a:p>
                  </a:txBody>
                  <a:tcPr marL="7647" marR="7647" marT="82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b"/>
                      <a:r>
                        <a:rPr lang="en-US" sz="1100" b="1" i="0" u="none" strike="noStrike" dirty="0" smtClean="0">
                          <a:latin typeface="Arial"/>
                        </a:rPr>
                        <a:t>9</a:t>
                      </a:r>
                      <a:endParaRPr lang="en-US" sz="1100" b="1" i="0" u="none" strike="noStrike" dirty="0">
                        <a:latin typeface="Arial"/>
                      </a:endParaRPr>
                    </a:p>
                  </a:txBody>
                  <a:tcPr marL="7647" marR="7647" marT="82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818760">
                <a:tc>
                  <a:txBody>
                    <a:bodyPr/>
                    <a:lstStyle/>
                    <a:p>
                      <a:pPr marL="95250" indent="0" algn="l" fontAlgn="ctr"/>
                      <a:r>
                        <a:rPr lang="en-US" sz="1600" b="1" i="0" u="none" strike="noStrike" dirty="0" err="1" smtClean="0">
                          <a:solidFill>
                            <a:schemeClr val="bg1"/>
                          </a:solidFill>
                          <a:latin typeface="Arial"/>
                        </a:rPr>
                        <a:t>Mobilisation</a:t>
                      </a:r>
                      <a:endParaRPr lang="en-US" sz="1600" b="1" i="0" u="none" strike="noStrike" dirty="0">
                        <a:solidFill>
                          <a:schemeClr val="bg1"/>
                        </a:solidFill>
                        <a:latin typeface="Arial"/>
                      </a:endParaRPr>
                    </a:p>
                  </a:txBody>
                  <a:tcPr marL="7647" marR="7647" marT="8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0099"/>
                    </a:solidFill>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8760">
                <a:tc>
                  <a:txBody>
                    <a:bodyPr/>
                    <a:lstStyle/>
                    <a:p>
                      <a:pPr marL="95250" indent="0" algn="l" fontAlgn="ctr"/>
                      <a:r>
                        <a:rPr lang="en-US" sz="1600" b="1" i="0" u="none" strike="noStrike" dirty="0" smtClean="0">
                          <a:solidFill>
                            <a:srgbClr val="FFFFFF"/>
                          </a:solidFill>
                          <a:latin typeface="Arial"/>
                        </a:rPr>
                        <a:t>Preparation of PDCS (min 6 weeks)</a:t>
                      </a:r>
                      <a:endParaRPr lang="en-US" sz="1600" b="1" i="0" u="none" strike="noStrike" dirty="0">
                        <a:solidFill>
                          <a:srgbClr val="FFFFFF"/>
                        </a:solidFill>
                        <a:latin typeface="Arial"/>
                      </a:endParaRPr>
                    </a:p>
                  </a:txBody>
                  <a:tcPr marL="27857" marR="27857" marT="8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9900"/>
                    </a:solidFill>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64D"/>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64D"/>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64D"/>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64D"/>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64D"/>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64D"/>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64D"/>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64D"/>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64D"/>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64D"/>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64D"/>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64D"/>
                    </a:solidFill>
                  </a:tcPr>
                </a:tc>
                <a:tc>
                  <a:txBody>
                    <a:bodyPr/>
                    <a:lstStyle/>
                    <a:p>
                      <a:pPr algn="l" fontAlgn="b"/>
                      <a:r>
                        <a:rPr lang="en-US" sz="700" b="0" i="0" u="none" strike="noStrike" dirty="0">
                          <a:latin typeface="Arial"/>
                        </a:rPr>
                        <a:t> </a:t>
                      </a:r>
                    </a:p>
                  </a:txBody>
                  <a:tcPr marL="7647" marR="7647" marT="828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64D"/>
                    </a:solidFill>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8760">
                <a:tc>
                  <a:txBody>
                    <a:bodyPr/>
                    <a:lstStyle/>
                    <a:p>
                      <a:pPr marL="95250" indent="0" algn="l" fontAlgn="ctr"/>
                      <a:r>
                        <a:rPr lang="en-US" sz="1600" b="1" i="0" u="none" strike="noStrike" dirty="0">
                          <a:solidFill>
                            <a:srgbClr val="FFFFFF"/>
                          </a:solidFill>
                          <a:latin typeface="Arial"/>
                        </a:rPr>
                        <a:t>Consultation of PDCS</a:t>
                      </a:r>
                    </a:p>
                  </a:txBody>
                  <a:tcPr marL="7647" marR="7647" marT="8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b"/>
                      <a:r>
                        <a:rPr lang="en-US" sz="700" b="0" i="0" u="none" strike="noStrike" dirty="0">
                          <a:latin typeface="Arial"/>
                        </a:rPr>
                        <a:t> </a:t>
                      </a:r>
                    </a:p>
                  </a:txBody>
                  <a:tcPr marL="7647" marR="7647" marT="828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8760">
                <a:tc>
                  <a:txBody>
                    <a:bodyPr/>
                    <a:lstStyle/>
                    <a:p>
                      <a:pPr marL="95250" indent="0" algn="l" fontAlgn="ctr"/>
                      <a:r>
                        <a:rPr lang="en-US" sz="1600" b="1" i="0" u="none" strike="noStrike" dirty="0">
                          <a:solidFill>
                            <a:schemeClr val="tx1"/>
                          </a:solidFill>
                          <a:latin typeface="Arial"/>
                        </a:rPr>
                        <a:t>Preparation of draft Charging Schedule</a:t>
                      </a:r>
                    </a:p>
                  </a:txBody>
                  <a:tcPr marL="7647" marR="7647" marT="8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D43"/>
                    </a:solidFill>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D43"/>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D43"/>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D43"/>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D43"/>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D43"/>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D43"/>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D43"/>
                    </a:solidFill>
                  </a:tcPr>
                </a:tc>
                <a:tc>
                  <a:txBody>
                    <a:bodyPr/>
                    <a:lstStyle/>
                    <a:p>
                      <a:pPr algn="l" fontAlgn="b"/>
                      <a:r>
                        <a:rPr lang="en-US" sz="700" b="0" i="0" u="none" strike="noStrike" dirty="0">
                          <a:latin typeface="Arial"/>
                        </a:rPr>
                        <a:t> </a:t>
                      </a:r>
                    </a:p>
                  </a:txBody>
                  <a:tcPr marL="7647" marR="7647" marT="828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D43"/>
                    </a:solidFill>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2229">
                <a:tc>
                  <a:txBody>
                    <a:bodyPr/>
                    <a:lstStyle/>
                    <a:p>
                      <a:pPr marL="95250" indent="0" algn="l" fontAlgn="ctr"/>
                      <a:r>
                        <a:rPr lang="en-US" sz="1600" b="1" i="0" u="none" strike="noStrike" dirty="0">
                          <a:solidFill>
                            <a:srgbClr val="FFFFFF"/>
                          </a:solidFill>
                          <a:latin typeface="Arial"/>
                        </a:rPr>
                        <a:t>Consultation on draft Charging Schedule and preparation for examination</a:t>
                      </a:r>
                    </a:p>
                  </a:txBody>
                  <a:tcPr marL="7647" marR="7647" marT="77143" marB="771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700" b="0" i="0" u="none" strike="noStrike" dirty="0">
                          <a:latin typeface="Arial"/>
                        </a:rPr>
                        <a:t> </a:t>
                      </a:r>
                    </a:p>
                  </a:txBody>
                  <a:tcPr marL="7647" marR="7647" marT="82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700" b="0" i="0" u="none" strike="noStrike" dirty="0">
                          <a:latin typeface="Arial"/>
                        </a:rPr>
                        <a:t> </a:t>
                      </a:r>
                    </a:p>
                  </a:txBody>
                  <a:tcPr marL="7647" marR="7647" marT="828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18760">
                <a:tc>
                  <a:txBody>
                    <a:bodyPr/>
                    <a:lstStyle/>
                    <a:p>
                      <a:pPr marL="95250" indent="0" algn="l" fontAlgn="ctr"/>
                      <a:r>
                        <a:rPr lang="en-US" sz="1600" b="1" i="0" u="none" strike="noStrike" dirty="0">
                          <a:solidFill>
                            <a:schemeClr val="tx1"/>
                          </a:solidFill>
                          <a:latin typeface="Arial"/>
                        </a:rPr>
                        <a:t>Submission to examiner</a:t>
                      </a:r>
                    </a:p>
                  </a:txBody>
                  <a:tcPr marL="7647" marR="7647" marT="8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F260"/>
                    </a:solidFill>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latin typeface="Arial"/>
                        </a:rPr>
                        <a:t> </a:t>
                      </a:r>
                    </a:p>
                  </a:txBody>
                  <a:tcPr marL="7647" marR="7647" marT="82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321999637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348880"/>
            <a:ext cx="9906000" cy="1584176"/>
          </a:xfrm>
          <a:prstGeom prst="rect">
            <a:avLst/>
          </a:prstGeom>
          <a:solidFill>
            <a:srgbClr val="C5F260"/>
          </a:solidFill>
          <a:ln>
            <a:noFill/>
          </a:ln>
          <a:effectLst/>
          <a:extLst/>
        </p:spPr>
        <p:txBody>
          <a:bodyPr vert="horz" wrap="square" lIns="91423" tIns="45712" rIns="91423" bIns="45712" numCol="1" rtlCol="0" anchor="ctr" anchorCtr="0" compatLnSpc="1">
            <a:prstTxWarp prst="textNoShape">
              <a:avLst/>
            </a:prstTxWarp>
          </a:bodyPr>
          <a:lstStyle/>
          <a:p>
            <a:pPr defTabSz="914235"/>
            <a:endParaRPr lang="en-GB"/>
          </a:p>
        </p:txBody>
      </p:sp>
      <p:sp>
        <p:nvSpPr>
          <p:cNvPr id="5" name="Text Box 2"/>
          <p:cNvSpPr txBox="1">
            <a:spLocks noChangeArrowheads="1"/>
          </p:cNvSpPr>
          <p:nvPr/>
        </p:nvSpPr>
        <p:spPr bwMode="auto">
          <a:xfrm>
            <a:off x="1" y="2569468"/>
            <a:ext cx="9905999" cy="1723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algn="ctr" eaLnBrk="1" hangingPunct="1">
              <a:buSzPct val="100000"/>
            </a:pPr>
            <a:r>
              <a:rPr lang="en-GB" sz="4000" dirty="0">
                <a:solidFill>
                  <a:srgbClr val="669900"/>
                </a:solidFill>
              </a:rPr>
              <a:t>Workshop</a:t>
            </a:r>
          </a:p>
          <a:p>
            <a:pPr algn="ctr" eaLnBrk="1" hangingPunct="1">
              <a:buSzPct val="100000"/>
            </a:pPr>
            <a:r>
              <a:rPr lang="en-GB" sz="4000" dirty="0">
                <a:solidFill>
                  <a:srgbClr val="669900"/>
                </a:solidFill>
              </a:rPr>
              <a:t> </a:t>
            </a:r>
            <a:endParaRPr lang="en-GB" sz="2800" dirty="0">
              <a:solidFill>
                <a:srgbClr val="669900"/>
              </a:solidFill>
            </a:endParaRPr>
          </a:p>
        </p:txBody>
      </p:sp>
    </p:spTree>
    <p:extLst>
      <p:ext uri="{BB962C8B-B14F-4D97-AF65-F5344CB8AC3E}">
        <p14:creationId xmlns:p14="http://schemas.microsoft.com/office/powerpoint/2010/main" val="336499548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00" dirty="0"/>
              <a:t>Format and considerations</a:t>
            </a:r>
            <a:endParaRPr lang="en-GB" sz="3300" dirty="0"/>
          </a:p>
        </p:txBody>
      </p:sp>
      <p:sp>
        <p:nvSpPr>
          <p:cNvPr id="3" name="Content Placeholder 2"/>
          <p:cNvSpPr>
            <a:spLocks noGrp="1"/>
          </p:cNvSpPr>
          <p:nvPr>
            <p:ph idx="1"/>
          </p:nvPr>
        </p:nvSpPr>
        <p:spPr/>
        <p:txBody>
          <a:bodyPr/>
          <a:lstStyle/>
          <a:p>
            <a:pPr>
              <a:spcBef>
                <a:spcPts val="449"/>
              </a:spcBef>
              <a:spcAft>
                <a:spcPts val="449"/>
              </a:spcAft>
            </a:pPr>
            <a:r>
              <a:rPr lang="en-GB" altLang="en-US" sz="2400" dirty="0">
                <a:ea typeface="ＭＳ Ｐゴシック" pitchFamily="34" charset="-128"/>
              </a:rPr>
              <a:t>Hosted by project sponsor</a:t>
            </a:r>
          </a:p>
          <a:p>
            <a:pPr>
              <a:spcBef>
                <a:spcPts val="449"/>
              </a:spcBef>
              <a:spcAft>
                <a:spcPts val="449"/>
              </a:spcAft>
            </a:pPr>
            <a:r>
              <a:rPr lang="en-GB" altLang="en-US" sz="2400" dirty="0">
                <a:ea typeface="ＭＳ Ｐゴシック" pitchFamily="34" charset="-128"/>
              </a:rPr>
              <a:t>With or without members depending on level of knowledge</a:t>
            </a:r>
          </a:p>
          <a:p>
            <a:pPr>
              <a:spcBef>
                <a:spcPts val="449"/>
              </a:spcBef>
              <a:spcAft>
                <a:spcPts val="449"/>
              </a:spcAft>
            </a:pPr>
            <a:r>
              <a:rPr lang="en-GB" altLang="en-US" sz="2400" dirty="0">
                <a:ea typeface="ＭＳ Ｐゴシック" pitchFamily="34" charset="-128"/>
              </a:rPr>
              <a:t>Viability advisor in attendance</a:t>
            </a:r>
          </a:p>
          <a:p>
            <a:pPr>
              <a:spcBef>
                <a:spcPts val="449"/>
              </a:spcBef>
              <a:spcAft>
                <a:spcPts val="449"/>
              </a:spcAft>
            </a:pPr>
            <a:r>
              <a:rPr lang="en-GB" altLang="en-US" sz="2400" dirty="0">
                <a:ea typeface="ＭＳ Ｐゴシック" pitchFamily="34" charset="-128"/>
              </a:rPr>
              <a:t>CIL income projection model linked to charging schedule</a:t>
            </a:r>
          </a:p>
          <a:p>
            <a:pPr>
              <a:spcBef>
                <a:spcPts val="449"/>
              </a:spcBef>
              <a:spcAft>
                <a:spcPts val="449"/>
              </a:spcAft>
            </a:pPr>
            <a:r>
              <a:rPr lang="en-GB" altLang="en-US" sz="2400" dirty="0">
                <a:ea typeface="ＭＳ Ｐゴシック" pitchFamily="34" charset="-128"/>
              </a:rPr>
              <a:t>A buffer of around 25% below maximum CIL rates</a:t>
            </a:r>
          </a:p>
          <a:p>
            <a:pPr>
              <a:spcBef>
                <a:spcPts val="449"/>
              </a:spcBef>
              <a:spcAft>
                <a:spcPts val="449"/>
              </a:spcAft>
            </a:pPr>
            <a:r>
              <a:rPr lang="en-GB" altLang="en-US" sz="2400" dirty="0">
                <a:ea typeface="ＭＳ Ｐゴシック" pitchFamily="34" charset="-128"/>
              </a:rPr>
              <a:t>How do changes in CIL rates effect income</a:t>
            </a:r>
          </a:p>
          <a:p>
            <a:pPr>
              <a:spcBef>
                <a:spcPts val="449"/>
              </a:spcBef>
              <a:spcAft>
                <a:spcPts val="449"/>
              </a:spcAft>
            </a:pPr>
            <a:endParaRPr lang="en-GB" altLang="en-US" sz="2000" dirty="0"/>
          </a:p>
          <a:p>
            <a:pPr>
              <a:spcBef>
                <a:spcPts val="449"/>
              </a:spcBef>
              <a:spcAft>
                <a:spcPts val="449"/>
              </a:spcAft>
            </a:pPr>
            <a:endParaRPr lang="en-GB" altLang="en-US" sz="2400" dirty="0">
              <a:ea typeface="ＭＳ Ｐゴシック" pitchFamily="34" charset="-128"/>
            </a:endParaRPr>
          </a:p>
        </p:txBody>
      </p:sp>
    </p:spTree>
    <p:extLst>
      <p:ext uri="{BB962C8B-B14F-4D97-AF65-F5344CB8AC3E}">
        <p14:creationId xmlns:p14="http://schemas.microsoft.com/office/powerpoint/2010/main" val="99917048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00" dirty="0"/>
              <a:t>CIL Income Projections</a:t>
            </a:r>
            <a:endParaRPr lang="en-GB" sz="3300" dirty="0"/>
          </a:p>
        </p:txBody>
      </p:sp>
      <p:pic>
        <p:nvPicPr>
          <p:cNvPr id="7" name="Picture 6"/>
          <p:cNvPicPr>
            <a:picLocks noChangeAspect="1"/>
          </p:cNvPicPr>
          <p:nvPr/>
        </p:nvPicPr>
        <p:blipFill>
          <a:blip r:embed="rId3"/>
          <a:stretch>
            <a:fillRect/>
          </a:stretch>
        </p:blipFill>
        <p:spPr>
          <a:xfrm>
            <a:off x="328201" y="1423063"/>
            <a:ext cx="9350985" cy="4320480"/>
          </a:xfrm>
          <a:prstGeom prst="rect">
            <a:avLst/>
          </a:prstGeom>
        </p:spPr>
      </p:pic>
    </p:spTree>
    <p:extLst>
      <p:ext uri="{BB962C8B-B14F-4D97-AF65-F5344CB8AC3E}">
        <p14:creationId xmlns:p14="http://schemas.microsoft.com/office/powerpoint/2010/main" val="257749725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00" dirty="0"/>
              <a:t>Maximum CIL Rates</a:t>
            </a:r>
            <a:endParaRPr lang="en-GB" sz="3300" dirty="0"/>
          </a:p>
        </p:txBody>
      </p:sp>
      <p:graphicFrame>
        <p:nvGraphicFramePr>
          <p:cNvPr id="6" name="Object 3"/>
          <p:cNvGraphicFramePr>
            <a:graphicFrameLocks noChangeAspect="1"/>
          </p:cNvGraphicFramePr>
          <p:nvPr>
            <p:extLst>
              <p:ext uri="{D42A27DB-BD31-4B8C-83A1-F6EECF244321}">
                <p14:modId xmlns:p14="http://schemas.microsoft.com/office/powerpoint/2010/main" val="3784063829"/>
              </p:ext>
            </p:extLst>
          </p:nvPr>
        </p:nvGraphicFramePr>
        <p:xfrm>
          <a:off x="797771" y="1577366"/>
          <a:ext cx="9108229" cy="4269046"/>
        </p:xfrm>
        <a:graphic>
          <a:graphicData uri="http://schemas.openxmlformats.org/presentationml/2006/ole">
            <mc:AlternateContent xmlns:mc="http://schemas.openxmlformats.org/markup-compatibility/2006">
              <mc:Choice xmlns:v="urn:schemas-microsoft-com:vml" Requires="v">
                <p:oleObj spid="_x0000_s1029" name="Document" r:id="rId4" imgW="5727700" imgH="2908300" progId="Word.Document.12">
                  <p:link updateAutomatic="1"/>
                </p:oleObj>
              </mc:Choice>
              <mc:Fallback>
                <p:oleObj name="Document" r:id="rId4" imgW="5727700" imgH="29083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771" y="1577366"/>
                        <a:ext cx="9108229" cy="426904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6570093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348880"/>
            <a:ext cx="9906000" cy="1584176"/>
          </a:xfrm>
          <a:prstGeom prst="rect">
            <a:avLst/>
          </a:prstGeom>
          <a:solidFill>
            <a:srgbClr val="C5F260"/>
          </a:solidFill>
          <a:ln>
            <a:noFill/>
          </a:ln>
          <a:effectLst/>
          <a:extLst/>
        </p:spPr>
        <p:txBody>
          <a:bodyPr vert="horz" wrap="square" lIns="91423" tIns="45712" rIns="91423" bIns="45712" numCol="1" rtlCol="0" anchor="ctr" anchorCtr="0" compatLnSpc="1">
            <a:prstTxWarp prst="textNoShape">
              <a:avLst/>
            </a:prstTxWarp>
          </a:bodyPr>
          <a:lstStyle/>
          <a:p>
            <a:pPr defTabSz="914235"/>
            <a:endParaRPr lang="en-GB"/>
          </a:p>
        </p:txBody>
      </p:sp>
      <p:sp>
        <p:nvSpPr>
          <p:cNvPr id="5" name="Text Box 2"/>
          <p:cNvSpPr txBox="1">
            <a:spLocks noChangeArrowheads="1"/>
          </p:cNvSpPr>
          <p:nvPr/>
        </p:nvSpPr>
        <p:spPr bwMode="auto">
          <a:xfrm>
            <a:off x="0" y="2569468"/>
            <a:ext cx="9906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algn="ctr" eaLnBrk="1" hangingPunct="1">
              <a:buSzPct val="100000"/>
            </a:pPr>
            <a:r>
              <a:rPr lang="en-GB" sz="4000" dirty="0">
                <a:solidFill>
                  <a:srgbClr val="669900"/>
                </a:solidFill>
              </a:rPr>
              <a:t>Summary</a:t>
            </a:r>
            <a:endParaRPr lang="en-GB" sz="2800" dirty="0">
              <a:solidFill>
                <a:srgbClr val="669900"/>
              </a:solidFill>
            </a:endParaRPr>
          </a:p>
        </p:txBody>
      </p:sp>
    </p:spTree>
    <p:extLst>
      <p:ext uri="{BB962C8B-B14F-4D97-AF65-F5344CB8AC3E}">
        <p14:creationId xmlns:p14="http://schemas.microsoft.com/office/powerpoint/2010/main" val="26385495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00" dirty="0"/>
              <a:t>Summary</a:t>
            </a:r>
            <a:endParaRPr lang="en-GB" sz="3300" dirty="0"/>
          </a:p>
        </p:txBody>
      </p:sp>
      <p:sp>
        <p:nvSpPr>
          <p:cNvPr id="3" name="Content Placeholder 2"/>
          <p:cNvSpPr>
            <a:spLocks noGrp="1"/>
          </p:cNvSpPr>
          <p:nvPr>
            <p:ph idx="1"/>
          </p:nvPr>
        </p:nvSpPr>
        <p:spPr/>
        <p:txBody>
          <a:bodyPr/>
          <a:lstStyle/>
          <a:p>
            <a:pPr>
              <a:spcBef>
                <a:spcPts val="449"/>
              </a:spcBef>
              <a:spcAft>
                <a:spcPts val="449"/>
              </a:spcAft>
            </a:pPr>
            <a:r>
              <a:rPr lang="en-GB" altLang="en-US" sz="2400" dirty="0">
                <a:ea typeface="ＭＳ Ｐゴシック" pitchFamily="34" charset="-128"/>
              </a:rPr>
              <a:t>Direct the viability work using your own local knowledge.</a:t>
            </a:r>
          </a:p>
          <a:p>
            <a:pPr>
              <a:spcBef>
                <a:spcPts val="449"/>
              </a:spcBef>
              <a:spcAft>
                <a:spcPts val="449"/>
              </a:spcAft>
            </a:pPr>
            <a:r>
              <a:rPr lang="en-GB" altLang="en-US" sz="2400" dirty="0">
                <a:ea typeface="ＭＳ Ｐゴシック" pitchFamily="34" charset="-128"/>
              </a:rPr>
              <a:t>You are required to involve developers prior to the publication of draft rates</a:t>
            </a:r>
          </a:p>
          <a:p>
            <a:pPr>
              <a:spcBef>
                <a:spcPts val="449"/>
              </a:spcBef>
              <a:spcAft>
                <a:spcPts val="449"/>
              </a:spcAft>
            </a:pPr>
            <a:r>
              <a:rPr lang="en-GB" altLang="en-US" sz="2400" dirty="0">
                <a:ea typeface="ＭＳ Ｐゴシック" pitchFamily="34" charset="-128"/>
              </a:rPr>
              <a:t>Use a rate setting workshop that brings together viability and projected income to reach an optimal solution</a:t>
            </a:r>
            <a:endParaRPr lang="en-GB" altLang="en-US" sz="2400" dirty="0"/>
          </a:p>
          <a:p>
            <a:pPr marL="0" indent="0">
              <a:buNone/>
            </a:pPr>
            <a:endParaRPr lang="en-GB" sz="2000" dirty="0"/>
          </a:p>
        </p:txBody>
      </p:sp>
    </p:spTree>
    <p:extLst>
      <p:ext uri="{BB962C8B-B14F-4D97-AF65-F5344CB8AC3E}">
        <p14:creationId xmlns:p14="http://schemas.microsoft.com/office/powerpoint/2010/main" val="27545252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69975" y="2468564"/>
            <a:ext cx="8420100" cy="1032445"/>
          </a:xfrm>
        </p:spPr>
        <p:txBody>
          <a:bodyPr/>
          <a:lstStyle/>
          <a:p>
            <a:r>
              <a:rPr lang="en-GB" altLang="en-US" dirty="0">
                <a:latin typeface="+mn-lt"/>
                <a:ea typeface="ＭＳ Ｐゴシック" pitchFamily="34" charset="-128"/>
              </a:rPr>
              <a:t>Community Infrastructure Levy</a:t>
            </a:r>
            <a:endParaRPr lang="en-GB" dirty="0">
              <a:solidFill>
                <a:schemeClr val="tx1"/>
              </a:solidFill>
              <a:latin typeface="+mn-lt"/>
            </a:endParaRPr>
          </a:p>
        </p:txBody>
      </p:sp>
      <p:sp>
        <p:nvSpPr>
          <p:cNvPr id="15363" name="Rectangle 3"/>
          <p:cNvSpPr>
            <a:spLocks noGrp="1" noChangeArrowheads="1"/>
          </p:cNvSpPr>
          <p:nvPr>
            <p:ph type="subTitle" idx="1"/>
          </p:nvPr>
        </p:nvSpPr>
        <p:spPr>
          <a:xfrm>
            <a:off x="1136650" y="3933056"/>
            <a:ext cx="7920038" cy="1368152"/>
          </a:xfrm>
        </p:spPr>
        <p:txBody>
          <a:bodyPr/>
          <a:lstStyle/>
          <a:p>
            <a:pPr eaLnBrk="1" hangingPunct="1"/>
            <a:r>
              <a:rPr lang="en-GB" altLang="en-US" sz="3300" dirty="0">
                <a:solidFill>
                  <a:schemeClr val="tx1">
                    <a:lumMod val="50000"/>
                    <a:lumOff val="50000"/>
                  </a:schemeClr>
                </a:solidFill>
                <a:ea typeface="ＭＳ Ｐゴシック" pitchFamily="34" charset="-128"/>
              </a:rPr>
              <a:t>Implementation</a:t>
            </a:r>
          </a:p>
        </p:txBody>
      </p:sp>
      <p:sp>
        <p:nvSpPr>
          <p:cNvPr id="2" name="Rectangle 1"/>
          <p:cNvSpPr/>
          <p:nvPr/>
        </p:nvSpPr>
        <p:spPr bwMode="auto">
          <a:xfrm>
            <a:off x="6321152" y="0"/>
            <a:ext cx="3584848" cy="2060848"/>
          </a:xfrm>
          <a:prstGeom prst="rect">
            <a:avLst/>
          </a:prstGeom>
          <a:solidFill>
            <a:srgbClr val="FFFFFF"/>
          </a:solidFill>
          <a:ln>
            <a:noFill/>
          </a:ln>
          <a:effectLst/>
          <a:extLst/>
        </p:spPr>
        <p:txBody>
          <a:bodyPr vert="horz" wrap="square" lIns="91423" tIns="45712" rIns="91423" bIns="45712" numCol="1" rtlCol="0" anchor="ctr" anchorCtr="0" compatLnSpc="1">
            <a:prstTxWarp prst="textNoShape">
              <a:avLst/>
            </a:prstTxWarp>
          </a:bodyPr>
          <a:lstStyle/>
          <a:p>
            <a:pPr defTabSz="914235"/>
            <a:endParaRPr lang="en-GB"/>
          </a:p>
        </p:txBody>
      </p:sp>
      <p:pic>
        <p:nvPicPr>
          <p:cNvPr id="2050" name="Picture 2" descr="D:\WORK\7. The Growth Agenda\Cilknowledge Final 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35" b="5851"/>
          <a:stretch/>
        </p:blipFill>
        <p:spPr bwMode="auto">
          <a:xfrm>
            <a:off x="6321152" y="80751"/>
            <a:ext cx="3600400" cy="17251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vgenia\Dropbox\MARKETING\LOGOS\OUR LOGOS\Growth Agenda LOGOS\LOGO WEBSITE BLU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501" t="50000"/>
          <a:stretch/>
        </p:blipFill>
        <p:spPr bwMode="auto">
          <a:xfrm>
            <a:off x="2553934" y="658552"/>
            <a:ext cx="3767218" cy="7437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00" dirty="0"/>
              <a:t>Contents</a:t>
            </a:r>
          </a:p>
        </p:txBody>
      </p:sp>
      <p:sp>
        <p:nvSpPr>
          <p:cNvPr id="3" name="Content Placeholder 2"/>
          <p:cNvSpPr>
            <a:spLocks noGrp="1"/>
          </p:cNvSpPr>
          <p:nvPr>
            <p:ph idx="1"/>
          </p:nvPr>
        </p:nvSpPr>
        <p:spPr>
          <a:xfrm>
            <a:off x="584200" y="1484784"/>
            <a:ext cx="8915400" cy="4525963"/>
          </a:xfrm>
        </p:spPr>
        <p:txBody>
          <a:bodyPr/>
          <a:lstStyle/>
          <a:p>
            <a:pPr>
              <a:spcBef>
                <a:spcPts val="449"/>
              </a:spcBef>
              <a:spcAft>
                <a:spcPts val="449"/>
              </a:spcAft>
            </a:pPr>
            <a:r>
              <a:rPr lang="en-GB" sz="2400" dirty="0"/>
              <a:t>what you need to know</a:t>
            </a:r>
          </a:p>
          <a:p>
            <a:pPr>
              <a:spcBef>
                <a:spcPts val="449"/>
              </a:spcBef>
              <a:spcAft>
                <a:spcPts val="449"/>
              </a:spcAft>
            </a:pPr>
            <a:r>
              <a:rPr lang="en-GB" sz="2400" dirty="0"/>
              <a:t>administration</a:t>
            </a:r>
          </a:p>
          <a:p>
            <a:pPr>
              <a:spcBef>
                <a:spcPts val="449"/>
              </a:spcBef>
              <a:spcAft>
                <a:spcPts val="449"/>
              </a:spcAft>
            </a:pPr>
            <a:r>
              <a:rPr lang="en-GB" sz="2400" dirty="0"/>
              <a:t>new in 2014</a:t>
            </a:r>
          </a:p>
          <a:p>
            <a:pPr lvl="1">
              <a:spcBef>
                <a:spcPts val="449"/>
              </a:spcBef>
              <a:spcAft>
                <a:spcPts val="449"/>
              </a:spcAft>
            </a:pPr>
            <a:r>
              <a:rPr lang="en-GB" sz="2100" dirty="0"/>
              <a:t>infrastructure in-kind contributions</a:t>
            </a:r>
          </a:p>
          <a:p>
            <a:pPr lvl="1">
              <a:spcBef>
                <a:spcPts val="449"/>
              </a:spcBef>
              <a:spcAft>
                <a:spcPts val="449"/>
              </a:spcAft>
            </a:pPr>
            <a:r>
              <a:rPr lang="en-GB" sz="2100" dirty="0"/>
              <a:t>phased payments</a:t>
            </a:r>
          </a:p>
          <a:p>
            <a:pPr lvl="1">
              <a:spcBef>
                <a:spcPts val="449"/>
              </a:spcBef>
              <a:spcAft>
                <a:spcPts val="449"/>
              </a:spcAft>
            </a:pPr>
            <a:r>
              <a:rPr lang="en-GB" sz="2100" dirty="0"/>
              <a:t>self build</a:t>
            </a:r>
          </a:p>
          <a:p>
            <a:pPr lvl="1">
              <a:spcBef>
                <a:spcPts val="449"/>
              </a:spcBef>
              <a:spcAft>
                <a:spcPts val="449"/>
              </a:spcAft>
            </a:pPr>
            <a:r>
              <a:rPr lang="en-GB" sz="2100" dirty="0"/>
              <a:t>vacancy test</a:t>
            </a:r>
          </a:p>
          <a:p>
            <a:pPr>
              <a:spcBef>
                <a:spcPts val="449"/>
              </a:spcBef>
              <a:spcAft>
                <a:spcPts val="449"/>
              </a:spcAft>
            </a:pPr>
            <a:r>
              <a:rPr lang="en-GB" sz="2400" dirty="0"/>
              <a:t>Polices</a:t>
            </a:r>
          </a:p>
          <a:p>
            <a:pPr lvl="1">
              <a:spcBef>
                <a:spcPts val="449"/>
              </a:spcBef>
              <a:spcAft>
                <a:spcPts val="449"/>
              </a:spcAft>
            </a:pPr>
            <a:r>
              <a:rPr lang="en-GB" sz="1900" dirty="0"/>
              <a:t>Instalments</a:t>
            </a:r>
          </a:p>
          <a:p>
            <a:pPr lvl="1">
              <a:spcBef>
                <a:spcPts val="449"/>
              </a:spcBef>
              <a:spcAft>
                <a:spcPts val="449"/>
              </a:spcAft>
            </a:pPr>
            <a:r>
              <a:rPr lang="en-GB" sz="1900" dirty="0"/>
              <a:t>Exceptional circumstances</a:t>
            </a:r>
          </a:p>
          <a:p>
            <a:pPr>
              <a:spcBef>
                <a:spcPts val="449"/>
              </a:spcBef>
              <a:spcAft>
                <a:spcPts val="449"/>
              </a:spcAft>
            </a:pPr>
            <a:r>
              <a:rPr lang="en-GB" sz="2400" dirty="0"/>
              <a:t>CIL spending</a:t>
            </a:r>
          </a:p>
        </p:txBody>
      </p:sp>
    </p:spTree>
    <p:extLst>
      <p:ext uri="{BB962C8B-B14F-4D97-AF65-F5344CB8AC3E}">
        <p14:creationId xmlns:p14="http://schemas.microsoft.com/office/powerpoint/2010/main" val="46504760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348880"/>
            <a:ext cx="9906000" cy="1584176"/>
          </a:xfrm>
          <a:prstGeom prst="rect">
            <a:avLst/>
          </a:prstGeom>
          <a:solidFill>
            <a:srgbClr val="C5F260"/>
          </a:solidFill>
          <a:ln>
            <a:noFill/>
          </a:ln>
          <a:effectLst/>
          <a:extLst/>
        </p:spPr>
        <p:txBody>
          <a:bodyPr vert="horz" wrap="square" lIns="91423" tIns="45712" rIns="91423" bIns="45712" numCol="1" rtlCol="0" anchor="ctr" anchorCtr="0" compatLnSpc="1">
            <a:prstTxWarp prst="textNoShape">
              <a:avLst/>
            </a:prstTxWarp>
          </a:bodyPr>
          <a:lstStyle/>
          <a:p>
            <a:pPr defTabSz="914235"/>
            <a:endParaRPr lang="en-GB"/>
          </a:p>
        </p:txBody>
      </p:sp>
      <p:sp>
        <p:nvSpPr>
          <p:cNvPr id="5" name="Text Box 2"/>
          <p:cNvSpPr txBox="1">
            <a:spLocks noChangeArrowheads="1"/>
          </p:cNvSpPr>
          <p:nvPr/>
        </p:nvSpPr>
        <p:spPr bwMode="auto">
          <a:xfrm>
            <a:off x="1" y="2569468"/>
            <a:ext cx="9905999" cy="1723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algn="ctr" eaLnBrk="1" hangingPunct="1">
              <a:buSzPct val="100000"/>
            </a:pPr>
            <a:r>
              <a:rPr lang="en-GB" sz="4000" dirty="0">
                <a:solidFill>
                  <a:srgbClr val="669900"/>
                </a:solidFill>
              </a:rPr>
              <a:t>What you need to know</a:t>
            </a:r>
            <a:endParaRPr lang="en-GB" sz="2800" dirty="0">
              <a:solidFill>
                <a:srgbClr val="669900"/>
              </a:solidFill>
            </a:endParaRPr>
          </a:p>
          <a:p>
            <a:pPr algn="ctr" eaLnBrk="1" hangingPunct="1">
              <a:buSzPct val="100000"/>
            </a:pPr>
            <a:r>
              <a:rPr lang="en-GB" sz="4000" dirty="0">
                <a:solidFill>
                  <a:srgbClr val="669900"/>
                </a:solidFill>
              </a:rPr>
              <a:t> </a:t>
            </a:r>
            <a:endParaRPr lang="en-GB" sz="2800" dirty="0">
              <a:solidFill>
                <a:srgbClr val="669900"/>
              </a:solidFill>
            </a:endParaRPr>
          </a:p>
        </p:txBody>
      </p:sp>
    </p:spTree>
    <p:extLst>
      <p:ext uri="{BB962C8B-B14F-4D97-AF65-F5344CB8AC3E}">
        <p14:creationId xmlns:p14="http://schemas.microsoft.com/office/powerpoint/2010/main" val="195194427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00" dirty="0"/>
              <a:t>What you need to know</a:t>
            </a:r>
          </a:p>
        </p:txBody>
      </p:sp>
      <p:sp>
        <p:nvSpPr>
          <p:cNvPr id="3" name="Content Placeholder 2"/>
          <p:cNvSpPr>
            <a:spLocks noGrp="1"/>
          </p:cNvSpPr>
          <p:nvPr>
            <p:ph idx="1"/>
          </p:nvPr>
        </p:nvSpPr>
        <p:spPr>
          <a:xfrm>
            <a:off x="584200" y="1484784"/>
            <a:ext cx="8915400" cy="4525963"/>
          </a:xfrm>
        </p:spPr>
        <p:txBody>
          <a:bodyPr/>
          <a:lstStyle/>
          <a:p>
            <a:pPr>
              <a:lnSpc>
                <a:spcPct val="150000"/>
              </a:lnSpc>
              <a:spcBef>
                <a:spcPts val="449"/>
              </a:spcBef>
              <a:spcAft>
                <a:spcPts val="449"/>
              </a:spcAft>
            </a:pPr>
            <a:r>
              <a:rPr lang="en-GB" sz="2400" dirty="0"/>
              <a:t>Implementation is technically more complicated than developing a charging schedule</a:t>
            </a:r>
          </a:p>
          <a:p>
            <a:pPr>
              <a:lnSpc>
                <a:spcPct val="150000"/>
              </a:lnSpc>
              <a:spcBef>
                <a:spcPts val="449"/>
              </a:spcBef>
              <a:spcAft>
                <a:spcPts val="449"/>
              </a:spcAft>
            </a:pPr>
            <a:r>
              <a:rPr lang="en-GB" sz="2400" dirty="0"/>
              <a:t>The 2014 regulations have introduced some useful amendments</a:t>
            </a:r>
          </a:p>
          <a:p>
            <a:pPr>
              <a:lnSpc>
                <a:spcPct val="150000"/>
              </a:lnSpc>
              <a:spcBef>
                <a:spcPts val="449"/>
              </a:spcBef>
              <a:spcAft>
                <a:spcPts val="449"/>
              </a:spcAft>
            </a:pPr>
            <a:r>
              <a:rPr lang="en-GB" sz="2400" dirty="0"/>
              <a:t>A number of policies are discretionary and require a decision to ‘turn on’</a:t>
            </a:r>
          </a:p>
          <a:p>
            <a:pPr>
              <a:lnSpc>
                <a:spcPct val="150000"/>
              </a:lnSpc>
              <a:spcBef>
                <a:spcPts val="449"/>
              </a:spcBef>
              <a:spcAft>
                <a:spcPts val="449"/>
              </a:spcAft>
            </a:pPr>
            <a:r>
              <a:rPr lang="en-GB" sz="2400" dirty="0"/>
              <a:t>There is little in the regulations regarding how to spend CIL.</a:t>
            </a:r>
          </a:p>
          <a:p>
            <a:pPr>
              <a:lnSpc>
                <a:spcPct val="150000"/>
              </a:lnSpc>
              <a:spcBef>
                <a:spcPts val="449"/>
              </a:spcBef>
              <a:spcAft>
                <a:spcPts val="449"/>
              </a:spcAft>
            </a:pPr>
            <a:endParaRPr lang="en-GB" sz="2400" dirty="0"/>
          </a:p>
        </p:txBody>
      </p:sp>
    </p:spTree>
    <p:extLst>
      <p:ext uri="{BB962C8B-B14F-4D97-AF65-F5344CB8AC3E}">
        <p14:creationId xmlns:p14="http://schemas.microsoft.com/office/powerpoint/2010/main" val="28029264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188641"/>
            <a:ext cx="8915400" cy="565776"/>
          </a:xfrm>
        </p:spPr>
        <p:txBody>
          <a:bodyPr/>
          <a:lstStyle/>
          <a:p>
            <a:r>
              <a:rPr lang="en-GB" sz="3300" dirty="0"/>
              <a:t>Programme - Building blocks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18" y="908720"/>
            <a:ext cx="7689426" cy="560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06979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348880"/>
            <a:ext cx="9906000" cy="1584176"/>
          </a:xfrm>
          <a:prstGeom prst="rect">
            <a:avLst/>
          </a:prstGeom>
          <a:solidFill>
            <a:srgbClr val="C5F260"/>
          </a:solidFill>
          <a:ln>
            <a:noFill/>
          </a:ln>
          <a:effectLst/>
          <a:extLst/>
        </p:spPr>
        <p:txBody>
          <a:bodyPr vert="horz" wrap="square" lIns="91423" tIns="45712" rIns="91423" bIns="45712" numCol="1" rtlCol="0" anchor="ctr" anchorCtr="0" compatLnSpc="1">
            <a:prstTxWarp prst="textNoShape">
              <a:avLst/>
            </a:prstTxWarp>
          </a:bodyPr>
          <a:lstStyle/>
          <a:p>
            <a:pPr defTabSz="914235"/>
            <a:endParaRPr lang="en-GB"/>
          </a:p>
        </p:txBody>
      </p:sp>
      <p:sp>
        <p:nvSpPr>
          <p:cNvPr id="5" name="Text Box 2"/>
          <p:cNvSpPr txBox="1">
            <a:spLocks noChangeArrowheads="1"/>
          </p:cNvSpPr>
          <p:nvPr/>
        </p:nvSpPr>
        <p:spPr bwMode="auto">
          <a:xfrm>
            <a:off x="1" y="2569468"/>
            <a:ext cx="9905999" cy="1723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algn="ctr" eaLnBrk="1" hangingPunct="1">
              <a:buSzPct val="100000"/>
            </a:pPr>
            <a:r>
              <a:rPr lang="en-GB" sz="4000" dirty="0">
                <a:solidFill>
                  <a:srgbClr val="669900"/>
                </a:solidFill>
              </a:rPr>
              <a:t>Implementation</a:t>
            </a:r>
          </a:p>
          <a:p>
            <a:pPr algn="ctr" eaLnBrk="1" hangingPunct="1">
              <a:buSzPct val="100000"/>
            </a:pPr>
            <a:r>
              <a:rPr lang="en-GB" sz="2800" dirty="0">
                <a:solidFill>
                  <a:srgbClr val="669900"/>
                </a:solidFill>
              </a:rPr>
              <a:t>Process</a:t>
            </a:r>
          </a:p>
          <a:p>
            <a:pPr algn="ctr" eaLnBrk="1" hangingPunct="1">
              <a:buSzPct val="100000"/>
            </a:pPr>
            <a:r>
              <a:rPr lang="en-GB" sz="4000" dirty="0">
                <a:solidFill>
                  <a:srgbClr val="669900"/>
                </a:solidFill>
              </a:rPr>
              <a:t> </a:t>
            </a:r>
            <a:endParaRPr lang="en-GB" sz="2800" dirty="0">
              <a:solidFill>
                <a:srgbClr val="669900"/>
              </a:solidFill>
            </a:endParaRPr>
          </a:p>
        </p:txBody>
      </p:sp>
    </p:spTree>
    <p:extLst>
      <p:ext uri="{BB962C8B-B14F-4D97-AF65-F5344CB8AC3E}">
        <p14:creationId xmlns:p14="http://schemas.microsoft.com/office/powerpoint/2010/main" val="1218519658"/>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188640"/>
            <a:ext cx="8915400" cy="428345"/>
          </a:xfrm>
        </p:spPr>
        <p:txBody>
          <a:bodyPr/>
          <a:lstStyle/>
          <a:p>
            <a:r>
              <a:rPr lang="en-GB" sz="3300" dirty="0"/>
              <a:t>Administration flow chart</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44" y="887347"/>
            <a:ext cx="8553986" cy="557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837874"/>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634082"/>
          </a:xfrm>
        </p:spPr>
        <p:txBody>
          <a:bodyPr/>
          <a:lstStyle/>
          <a:p>
            <a:r>
              <a:rPr lang="en-GB" sz="3300" dirty="0"/>
              <a:t>Administration notices</a:t>
            </a:r>
          </a:p>
        </p:txBody>
      </p:sp>
      <p:sp>
        <p:nvSpPr>
          <p:cNvPr id="3" name="Content Placeholder 2"/>
          <p:cNvSpPr>
            <a:spLocks noGrp="1"/>
          </p:cNvSpPr>
          <p:nvPr>
            <p:ph idx="1"/>
          </p:nvPr>
        </p:nvSpPr>
        <p:spPr>
          <a:xfrm>
            <a:off x="584200" y="1165892"/>
            <a:ext cx="8915400" cy="5297731"/>
          </a:xfrm>
        </p:spPr>
        <p:txBody>
          <a:bodyPr/>
          <a:lstStyle/>
          <a:p>
            <a:pPr marL="0" indent="0" defTabSz="1001053" fontAlgn="auto">
              <a:spcBef>
                <a:spcPts val="224"/>
              </a:spcBef>
              <a:spcAft>
                <a:spcPts val="224"/>
              </a:spcAft>
              <a:buNone/>
              <a:defRPr/>
            </a:pPr>
            <a:r>
              <a:rPr lang="en-GB" sz="2100" dirty="0">
                <a:ea typeface="Arial" charset="0"/>
                <a:cs typeface="Calibri"/>
                <a:sym typeface="Helvetica Light" charset="0"/>
              </a:rPr>
              <a:t>Notice of chargeable development</a:t>
            </a:r>
          </a:p>
          <a:p>
            <a:pPr marL="697613" indent="-342077" defTabSz="1001053" fontAlgn="auto">
              <a:spcBef>
                <a:spcPts val="224"/>
              </a:spcBef>
              <a:spcAft>
                <a:spcPts val="224"/>
              </a:spcAft>
              <a:defRPr/>
            </a:pPr>
            <a:r>
              <a:rPr lang="en-GB" sz="2100" dirty="0">
                <a:ea typeface="Arial" charset="0"/>
                <a:cs typeface="Calibri"/>
                <a:sym typeface="Helvetica Light" charset="0"/>
              </a:rPr>
              <a:t>details of development size (net increase) and usage.</a:t>
            </a:r>
          </a:p>
          <a:p>
            <a:pPr marL="0" indent="0" defTabSz="1001053" fontAlgn="auto">
              <a:spcBef>
                <a:spcPts val="224"/>
              </a:spcBef>
              <a:spcAft>
                <a:spcPts val="224"/>
              </a:spcAft>
              <a:buNone/>
              <a:defRPr/>
            </a:pPr>
            <a:r>
              <a:rPr lang="en-GB" sz="2100" dirty="0">
                <a:ea typeface="Arial" charset="0"/>
                <a:cs typeface="Calibri"/>
                <a:sym typeface="Helvetica Light" charset="0"/>
              </a:rPr>
              <a:t>Assumption of Liability</a:t>
            </a:r>
          </a:p>
          <a:p>
            <a:pPr marL="697613" lvl="1" indent="-342077" defTabSz="1001053" fontAlgn="auto">
              <a:spcBef>
                <a:spcPts val="224"/>
              </a:spcBef>
              <a:spcAft>
                <a:spcPts val="224"/>
              </a:spcAft>
              <a:buFont typeface="Arial"/>
              <a:buChar char="•"/>
              <a:defRPr/>
            </a:pPr>
            <a:r>
              <a:rPr lang="en-GB" sz="2100" dirty="0">
                <a:ea typeface="Arial" charset="0"/>
                <a:cs typeface="Calibri"/>
                <a:sym typeface="Helvetica Light" charset="0"/>
              </a:rPr>
              <a:t>details of parties assuming liability for CIL charge.</a:t>
            </a:r>
          </a:p>
          <a:p>
            <a:pPr marL="804119" lvl="1" indent="-533308" defTabSz="1001053" fontAlgn="auto">
              <a:spcBef>
                <a:spcPts val="224"/>
              </a:spcBef>
              <a:spcAft>
                <a:spcPts val="224"/>
              </a:spcAft>
              <a:buNone/>
              <a:defRPr/>
            </a:pPr>
            <a:r>
              <a:rPr lang="en-GB" sz="2100" dirty="0">
                <a:ea typeface="Arial" charset="0"/>
                <a:cs typeface="Calibri"/>
                <a:sym typeface="Helvetica Light" charset="0"/>
              </a:rPr>
              <a:t>      Withdrawal of Assumption of Liability</a:t>
            </a:r>
          </a:p>
          <a:p>
            <a:pPr marL="804119" lvl="1" indent="-533308" defTabSz="1001053" fontAlgn="auto">
              <a:spcBef>
                <a:spcPts val="224"/>
              </a:spcBef>
              <a:spcAft>
                <a:spcPts val="224"/>
              </a:spcAft>
              <a:buNone/>
              <a:defRPr/>
            </a:pPr>
            <a:r>
              <a:rPr lang="en-GB" sz="2100" dirty="0">
                <a:ea typeface="Arial" charset="0"/>
                <a:cs typeface="Calibri"/>
                <a:sym typeface="Helvetica Light" charset="0"/>
              </a:rPr>
              <a:t>      Transfer of Assumed Liability</a:t>
            </a:r>
          </a:p>
          <a:p>
            <a:pPr marL="0" indent="0" defTabSz="1001053" fontAlgn="auto">
              <a:spcBef>
                <a:spcPts val="224"/>
              </a:spcBef>
              <a:spcAft>
                <a:spcPts val="224"/>
              </a:spcAft>
              <a:buNone/>
              <a:defRPr/>
            </a:pPr>
            <a:r>
              <a:rPr lang="en-GB" sz="2100" dirty="0">
                <a:ea typeface="Arial" charset="0"/>
                <a:cs typeface="Calibri"/>
                <a:sym typeface="Helvetica Light" charset="0"/>
              </a:rPr>
              <a:t>Claiming exemption or relief notice</a:t>
            </a:r>
          </a:p>
          <a:p>
            <a:pPr marL="697613" lvl="1" indent="-342077" defTabSz="1001053" fontAlgn="auto">
              <a:spcBef>
                <a:spcPts val="224"/>
              </a:spcBef>
              <a:spcAft>
                <a:spcPts val="224"/>
              </a:spcAft>
              <a:buFont typeface="Arial"/>
              <a:buChar char="•"/>
              <a:defRPr/>
            </a:pPr>
            <a:r>
              <a:rPr lang="en-GB" sz="2100" dirty="0">
                <a:ea typeface="Arial" charset="0"/>
                <a:cs typeface="Calibri"/>
                <a:sym typeface="Helvetica Light" charset="0"/>
              </a:rPr>
              <a:t>details of claim for relief or exemption.</a:t>
            </a:r>
          </a:p>
          <a:p>
            <a:pPr marL="0" indent="0" defTabSz="1001053" fontAlgn="auto">
              <a:spcBef>
                <a:spcPts val="224"/>
              </a:spcBef>
              <a:spcAft>
                <a:spcPts val="224"/>
              </a:spcAft>
              <a:buNone/>
              <a:defRPr/>
            </a:pPr>
            <a:r>
              <a:rPr lang="en-GB" sz="2100" dirty="0">
                <a:ea typeface="Arial" charset="0"/>
                <a:cs typeface="Calibri"/>
                <a:sym typeface="Helvetica Light" charset="0"/>
              </a:rPr>
              <a:t>Liability notice</a:t>
            </a:r>
          </a:p>
          <a:p>
            <a:pPr marL="697613" lvl="1" indent="-342077" defTabSz="1001053" fontAlgn="auto">
              <a:spcBef>
                <a:spcPts val="224"/>
              </a:spcBef>
              <a:spcAft>
                <a:spcPts val="224"/>
              </a:spcAft>
              <a:buFont typeface="Arial"/>
              <a:buChar char="•"/>
              <a:defRPr/>
            </a:pPr>
            <a:r>
              <a:rPr lang="en-GB" sz="2100" dirty="0">
                <a:ea typeface="Arial" charset="0"/>
                <a:cs typeface="Calibri"/>
                <a:sym typeface="Helvetica Light" charset="0"/>
              </a:rPr>
              <a:t>charge due and payment procedure.</a:t>
            </a:r>
          </a:p>
          <a:p>
            <a:pPr marL="0" indent="0" defTabSz="1001053" fontAlgn="auto">
              <a:spcBef>
                <a:spcPts val="224"/>
              </a:spcBef>
              <a:spcAft>
                <a:spcPts val="224"/>
              </a:spcAft>
              <a:buNone/>
              <a:defRPr/>
            </a:pPr>
            <a:r>
              <a:rPr lang="en-GB" sz="2100" dirty="0">
                <a:ea typeface="Arial" charset="0"/>
                <a:cs typeface="Calibri"/>
                <a:sym typeface="Helvetica Light" charset="0"/>
              </a:rPr>
              <a:t>Commencement notice</a:t>
            </a:r>
          </a:p>
          <a:p>
            <a:pPr marL="697613" lvl="1" indent="-342077" defTabSz="1001053" fontAlgn="auto">
              <a:spcBef>
                <a:spcPts val="224"/>
              </a:spcBef>
              <a:spcAft>
                <a:spcPts val="224"/>
              </a:spcAft>
              <a:buFont typeface="Arial"/>
              <a:buChar char="•"/>
              <a:defRPr/>
            </a:pPr>
            <a:r>
              <a:rPr lang="en-GB" sz="2100" dirty="0">
                <a:ea typeface="Arial" charset="0"/>
                <a:cs typeface="Calibri"/>
                <a:sym typeface="Helvetica Light" charset="0"/>
              </a:rPr>
              <a:t>sets out date of commencement.</a:t>
            </a:r>
          </a:p>
          <a:p>
            <a:pPr marL="0" indent="0" defTabSz="1001053" fontAlgn="auto">
              <a:spcBef>
                <a:spcPts val="224"/>
              </a:spcBef>
              <a:spcAft>
                <a:spcPts val="224"/>
              </a:spcAft>
              <a:buNone/>
              <a:defRPr/>
            </a:pPr>
            <a:r>
              <a:rPr lang="en-GB" sz="2100" dirty="0">
                <a:ea typeface="Arial" charset="0"/>
                <a:cs typeface="Calibri"/>
                <a:sym typeface="Helvetica Light" charset="0"/>
              </a:rPr>
              <a:t>Demand notice</a:t>
            </a:r>
          </a:p>
          <a:p>
            <a:pPr marL="697613" lvl="1" indent="-342077" defTabSz="1001053" fontAlgn="auto">
              <a:spcBef>
                <a:spcPts val="224"/>
              </a:spcBef>
              <a:spcAft>
                <a:spcPts val="224"/>
              </a:spcAft>
              <a:buFont typeface="Arial"/>
              <a:buChar char="•"/>
              <a:defRPr/>
            </a:pPr>
            <a:r>
              <a:rPr lang="en-GB" sz="2100" dirty="0">
                <a:ea typeface="Arial" charset="0"/>
                <a:cs typeface="Calibri"/>
                <a:sym typeface="Helvetica Light" charset="0"/>
              </a:rPr>
              <a:t>sets out payments due in line with payments schedule.</a:t>
            </a:r>
          </a:p>
          <a:p>
            <a:pPr marL="0" indent="0">
              <a:buNone/>
            </a:pPr>
            <a:endParaRPr lang="en-GB" sz="2000" dirty="0"/>
          </a:p>
        </p:txBody>
      </p:sp>
    </p:spTree>
    <p:extLst>
      <p:ext uri="{BB962C8B-B14F-4D97-AF65-F5344CB8AC3E}">
        <p14:creationId xmlns:p14="http://schemas.microsoft.com/office/powerpoint/2010/main" val="4102994567"/>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531214"/>
          </a:xfrm>
        </p:spPr>
        <p:txBody>
          <a:bodyPr/>
          <a:lstStyle/>
          <a:p>
            <a:r>
              <a:rPr lang="en-GB" sz="3300" dirty="0"/>
              <a:t>Administration – enforcement</a:t>
            </a:r>
          </a:p>
        </p:txBody>
      </p:sp>
      <p:sp>
        <p:nvSpPr>
          <p:cNvPr id="3" name="Content Placeholder 2"/>
          <p:cNvSpPr>
            <a:spLocks noGrp="1"/>
          </p:cNvSpPr>
          <p:nvPr>
            <p:ph idx="1"/>
          </p:nvPr>
        </p:nvSpPr>
        <p:spPr>
          <a:xfrm>
            <a:off x="584200" y="960154"/>
            <a:ext cx="9160761" cy="6326417"/>
          </a:xfrm>
        </p:spPr>
        <p:txBody>
          <a:bodyPr/>
          <a:lstStyle/>
          <a:p>
            <a:pPr marL="0" indent="0">
              <a:buNone/>
            </a:pPr>
            <a:r>
              <a:rPr lang="en-GB" altLang="en-US" sz="2100" dirty="0">
                <a:cs typeface="Arial" pitchFamily="34" charset="0"/>
                <a:sym typeface="Helvetica Light" charset="0"/>
              </a:rPr>
              <a:t>Schedule of surcharges </a:t>
            </a:r>
          </a:p>
          <a:p>
            <a:r>
              <a:rPr lang="en-GB" altLang="en-US" sz="2100" dirty="0">
                <a:cs typeface="Arial" pitchFamily="34" charset="0"/>
                <a:sym typeface="Helvetica Light" charset="0"/>
              </a:rPr>
              <a:t>captured in regulations 80 to 86</a:t>
            </a:r>
          </a:p>
          <a:p>
            <a:pPr marL="0" indent="0">
              <a:buNone/>
            </a:pPr>
            <a:r>
              <a:rPr lang="en-GB" altLang="en-US" sz="2100" dirty="0">
                <a:cs typeface="Arial" pitchFamily="34" charset="0"/>
                <a:sym typeface="Helvetica Light" charset="0"/>
              </a:rPr>
              <a:t>late payment interest</a:t>
            </a:r>
          </a:p>
          <a:p>
            <a:pPr marL="0" indent="0">
              <a:buNone/>
            </a:pPr>
            <a:r>
              <a:rPr lang="en-GB" altLang="en-US" sz="2100" dirty="0">
                <a:cs typeface="Arial" pitchFamily="34" charset="0"/>
                <a:sym typeface="Helvetica Light" charset="0"/>
              </a:rPr>
              <a:t>warning notices</a:t>
            </a:r>
          </a:p>
          <a:p>
            <a:pPr marL="0" indent="0">
              <a:buNone/>
            </a:pPr>
            <a:r>
              <a:rPr lang="en-GB" altLang="en-US" sz="2100" dirty="0">
                <a:cs typeface="Arial" pitchFamily="34" charset="0"/>
                <a:sym typeface="Helvetica Light" charset="0"/>
              </a:rPr>
              <a:t>stop notices</a:t>
            </a:r>
          </a:p>
          <a:p>
            <a:pPr marL="669901" lvl="1" indent="-327824" defTabSz="598635">
              <a:buFont typeface="Courier New" panose="02070309020205020404" pitchFamily="49" charset="0"/>
              <a:buChar char="o"/>
            </a:pPr>
            <a:r>
              <a:rPr lang="en-GB" altLang="en-US" sz="2100" dirty="0">
                <a:cs typeface="Arial" pitchFamily="34" charset="0"/>
                <a:sym typeface="Helvetica Light" charset="0"/>
              </a:rPr>
              <a:t>contravention carries a fine of up to £20,000 (or more on indictment).</a:t>
            </a:r>
          </a:p>
          <a:p>
            <a:pPr>
              <a:buFont typeface="Arial" pitchFamily="34" charset="0"/>
              <a:buChar char="•"/>
            </a:pPr>
            <a:r>
              <a:rPr lang="en-GB" altLang="en-US" sz="2100" dirty="0">
                <a:cs typeface="Arial" pitchFamily="34" charset="0"/>
                <a:sym typeface="Helvetica Light" charset="0"/>
              </a:rPr>
              <a:t>Authority may apply to courts for an injunction</a:t>
            </a:r>
          </a:p>
          <a:p>
            <a:pPr marL="0" indent="0">
              <a:buNone/>
            </a:pPr>
            <a:r>
              <a:rPr lang="en-GB" altLang="en-US" sz="2100" dirty="0">
                <a:cs typeface="Arial" pitchFamily="34" charset="0"/>
                <a:sym typeface="Helvetica Light" charset="0"/>
              </a:rPr>
              <a:t>Liability reminder</a:t>
            </a:r>
          </a:p>
          <a:p>
            <a:pPr marL="669901" lvl="1" indent="-327824" defTabSz="598635">
              <a:buFont typeface="Courier New" panose="02070309020205020404" pitchFamily="49" charset="0"/>
              <a:buChar char="o"/>
            </a:pPr>
            <a:r>
              <a:rPr lang="en-GB" altLang="en-US" sz="2100" dirty="0">
                <a:cs typeface="Arial" pitchFamily="34" charset="0"/>
                <a:sym typeface="Helvetica Light" charset="0"/>
              </a:rPr>
              <a:t>If no payment received within 7 days then authority may apply for a</a:t>
            </a:r>
          </a:p>
          <a:p>
            <a:pPr marL="0" lvl="1" indent="0" defTabSz="598635">
              <a:buNone/>
            </a:pPr>
            <a:r>
              <a:rPr lang="en-GB" altLang="en-US" sz="2100" dirty="0">
                <a:ea typeface="+mn-ea"/>
                <a:cs typeface="Arial" pitchFamily="34" charset="0"/>
                <a:sym typeface="Helvetica Light" charset="0"/>
              </a:rPr>
              <a:t>Liability order</a:t>
            </a:r>
          </a:p>
          <a:p>
            <a:pPr marL="669901" lvl="1" indent="-327824" defTabSz="598635">
              <a:buFont typeface="Courier New" panose="02070309020205020404" pitchFamily="49" charset="0"/>
              <a:buChar char="o"/>
            </a:pPr>
            <a:r>
              <a:rPr lang="en-GB" altLang="en-US" sz="2100" dirty="0">
                <a:cs typeface="Arial" pitchFamily="34" charset="0"/>
                <a:sym typeface="Helvetica Light" charset="0"/>
              </a:rPr>
              <a:t>From magistrates court</a:t>
            </a:r>
          </a:p>
          <a:p>
            <a:pPr marL="0" indent="0">
              <a:buNone/>
            </a:pPr>
            <a:r>
              <a:rPr lang="en-GB" altLang="en-US" sz="2100" dirty="0">
                <a:cs typeface="Arial" pitchFamily="34" charset="0"/>
                <a:sym typeface="Helvetica Light" charset="0"/>
              </a:rPr>
              <a:t>Charging order</a:t>
            </a:r>
          </a:p>
          <a:p>
            <a:pPr marL="0" indent="0">
              <a:buNone/>
            </a:pPr>
            <a:r>
              <a:rPr lang="en-GB" altLang="en-US" sz="2100" dirty="0">
                <a:cs typeface="Arial" pitchFamily="34" charset="0"/>
                <a:sym typeface="Helvetica Light" charset="0"/>
              </a:rPr>
              <a:t>Local land charge</a:t>
            </a:r>
          </a:p>
          <a:p>
            <a:pPr marL="0" indent="0">
              <a:buNone/>
            </a:pPr>
            <a:r>
              <a:rPr lang="en-GB" altLang="en-US" sz="2100" dirty="0">
                <a:cs typeface="Arial" pitchFamily="34" charset="0"/>
                <a:sym typeface="Helvetica Light" charset="0"/>
              </a:rPr>
              <a:t>Prison…</a:t>
            </a:r>
          </a:p>
          <a:p>
            <a:pPr marL="0" indent="0">
              <a:buNone/>
            </a:pPr>
            <a:endParaRPr lang="en-GB" sz="1200" dirty="0"/>
          </a:p>
        </p:txBody>
      </p:sp>
    </p:spTree>
    <p:extLst>
      <p:ext uri="{BB962C8B-B14F-4D97-AF65-F5344CB8AC3E}">
        <p14:creationId xmlns:p14="http://schemas.microsoft.com/office/powerpoint/2010/main" val="1765247922"/>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891254"/>
          </a:xfrm>
        </p:spPr>
        <p:txBody>
          <a:bodyPr/>
          <a:lstStyle/>
          <a:p>
            <a:r>
              <a:rPr lang="en-GB" sz="3300" dirty="0"/>
              <a:t>Administration – appeals</a:t>
            </a:r>
          </a:p>
        </p:txBody>
      </p:sp>
      <p:sp>
        <p:nvSpPr>
          <p:cNvPr id="3" name="Content Placeholder 2"/>
          <p:cNvSpPr>
            <a:spLocks noGrp="1"/>
          </p:cNvSpPr>
          <p:nvPr>
            <p:ph idx="1"/>
          </p:nvPr>
        </p:nvSpPr>
        <p:spPr>
          <a:xfrm>
            <a:off x="584200" y="1268760"/>
            <a:ext cx="8915400" cy="5194863"/>
          </a:xfrm>
        </p:spPr>
        <p:txBody>
          <a:bodyPr/>
          <a:lstStyle/>
          <a:p>
            <a:pPr marL="0" indent="0">
              <a:spcBef>
                <a:spcPts val="449"/>
              </a:spcBef>
              <a:spcAft>
                <a:spcPts val="1796"/>
              </a:spcAft>
              <a:buNone/>
            </a:pPr>
            <a:r>
              <a:rPr lang="en-GB" altLang="en-US" sz="2400" dirty="0">
                <a:cs typeface="Arial" pitchFamily="34" charset="0"/>
                <a:sym typeface="Helvetica Light" charset="0"/>
              </a:rPr>
              <a:t>Appeal against chargeable amount</a:t>
            </a:r>
          </a:p>
          <a:p>
            <a:pPr marL="273001" indent="-273001">
              <a:spcBef>
                <a:spcPts val="449"/>
              </a:spcBef>
              <a:spcAft>
                <a:spcPts val="449"/>
              </a:spcAft>
            </a:pPr>
            <a:r>
              <a:rPr lang="en-GB" altLang="en-US" sz="2400" dirty="0">
                <a:cs typeface="Arial" pitchFamily="34" charset="0"/>
                <a:sym typeface="Helvetica Light" charset="0"/>
              </a:rPr>
              <a:t>within 28 days from date of liability notice</a:t>
            </a:r>
          </a:p>
          <a:p>
            <a:pPr marL="273001" indent="-273001">
              <a:spcBef>
                <a:spcPts val="449"/>
              </a:spcBef>
              <a:spcAft>
                <a:spcPts val="449"/>
              </a:spcAft>
            </a:pPr>
            <a:r>
              <a:rPr lang="en-GB" altLang="en-US" sz="2400" dirty="0">
                <a:cs typeface="Arial" pitchFamily="34" charset="0"/>
                <a:sym typeface="Helvetica Light" charset="0"/>
              </a:rPr>
              <a:t>Calculation check undertaken by a person ‘more senior’ than the person who originally calculated the amount. </a:t>
            </a:r>
          </a:p>
          <a:p>
            <a:pPr marL="0" indent="0">
              <a:spcBef>
                <a:spcPts val="449"/>
              </a:spcBef>
              <a:spcAft>
                <a:spcPts val="449"/>
              </a:spcAft>
              <a:buNone/>
            </a:pPr>
            <a:endParaRPr lang="en-GB" altLang="en-US" sz="2400" dirty="0">
              <a:cs typeface="Arial" pitchFamily="34" charset="0"/>
              <a:sym typeface="Helvetica Light" charset="0"/>
            </a:endParaRPr>
          </a:p>
          <a:p>
            <a:pPr marL="0" indent="0">
              <a:spcBef>
                <a:spcPts val="449"/>
              </a:spcBef>
              <a:spcAft>
                <a:spcPts val="449"/>
              </a:spcAft>
              <a:buNone/>
            </a:pPr>
            <a:r>
              <a:rPr lang="en-GB" altLang="en-US" sz="2400" dirty="0">
                <a:cs typeface="Arial" pitchFamily="34" charset="0"/>
                <a:sym typeface="Helvetica Light" charset="0"/>
              </a:rPr>
              <a:t>Appeal against apportioned liability</a:t>
            </a:r>
          </a:p>
          <a:p>
            <a:pPr marL="0" indent="0">
              <a:spcBef>
                <a:spcPts val="449"/>
              </a:spcBef>
              <a:spcAft>
                <a:spcPts val="449"/>
              </a:spcAft>
              <a:buNone/>
            </a:pPr>
            <a:r>
              <a:rPr lang="en-GB" altLang="en-US" sz="2400" dirty="0">
                <a:cs typeface="Arial" pitchFamily="34" charset="0"/>
                <a:sym typeface="Helvetica Light" charset="0"/>
              </a:rPr>
              <a:t>Appeal against surcharges</a:t>
            </a:r>
          </a:p>
          <a:p>
            <a:pPr marL="0" indent="0">
              <a:spcBef>
                <a:spcPts val="449"/>
              </a:spcBef>
              <a:spcAft>
                <a:spcPts val="449"/>
              </a:spcAft>
              <a:buNone/>
            </a:pPr>
            <a:r>
              <a:rPr lang="en-GB" altLang="en-US" sz="2400" dirty="0">
                <a:cs typeface="Arial" pitchFamily="34" charset="0"/>
                <a:sym typeface="Helvetica Light" charset="0"/>
              </a:rPr>
              <a:t>Appeal against deemed date of commencement</a:t>
            </a:r>
          </a:p>
          <a:p>
            <a:pPr marL="0" indent="0">
              <a:spcBef>
                <a:spcPts val="449"/>
              </a:spcBef>
              <a:spcAft>
                <a:spcPts val="449"/>
              </a:spcAft>
              <a:buNone/>
            </a:pPr>
            <a:r>
              <a:rPr lang="en-GB" altLang="en-US" sz="2400" dirty="0">
                <a:cs typeface="Arial" pitchFamily="34" charset="0"/>
                <a:sym typeface="Helvetica Light" charset="0"/>
              </a:rPr>
              <a:t>Appeal against a stop notice</a:t>
            </a:r>
          </a:p>
          <a:p>
            <a:pPr marL="0" indent="0">
              <a:spcBef>
                <a:spcPts val="449"/>
              </a:spcBef>
              <a:spcAft>
                <a:spcPts val="449"/>
              </a:spcAft>
              <a:buNone/>
            </a:pPr>
            <a:r>
              <a:rPr lang="en-GB" altLang="en-US" sz="2400" dirty="0">
                <a:cs typeface="Arial" pitchFamily="34" charset="0"/>
                <a:sym typeface="Helvetica Light" charset="0"/>
              </a:rPr>
              <a:t>Appeal for grievance against levy or attempt to levy to magistrates court</a:t>
            </a:r>
          </a:p>
          <a:p>
            <a:pPr marL="0" indent="0">
              <a:buNone/>
            </a:pPr>
            <a:endParaRPr lang="en-GB" dirty="0"/>
          </a:p>
        </p:txBody>
      </p:sp>
    </p:spTree>
    <p:extLst>
      <p:ext uri="{BB962C8B-B14F-4D97-AF65-F5344CB8AC3E}">
        <p14:creationId xmlns:p14="http://schemas.microsoft.com/office/powerpoint/2010/main" val="1185844866"/>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348880"/>
            <a:ext cx="9906000" cy="1584176"/>
          </a:xfrm>
          <a:prstGeom prst="rect">
            <a:avLst/>
          </a:prstGeom>
          <a:solidFill>
            <a:srgbClr val="C5F260"/>
          </a:solidFill>
          <a:ln>
            <a:noFill/>
          </a:ln>
          <a:effectLst/>
          <a:extLst/>
        </p:spPr>
        <p:txBody>
          <a:bodyPr vert="horz" wrap="square" lIns="91423" tIns="45712" rIns="91423" bIns="45712" numCol="1" rtlCol="0" anchor="ctr" anchorCtr="0" compatLnSpc="1">
            <a:prstTxWarp prst="textNoShape">
              <a:avLst/>
            </a:prstTxWarp>
          </a:bodyPr>
          <a:lstStyle/>
          <a:p>
            <a:pPr defTabSz="914235"/>
            <a:endParaRPr lang="en-GB"/>
          </a:p>
        </p:txBody>
      </p:sp>
      <p:sp>
        <p:nvSpPr>
          <p:cNvPr id="5" name="Text Box 2"/>
          <p:cNvSpPr txBox="1">
            <a:spLocks noChangeArrowheads="1"/>
          </p:cNvSpPr>
          <p:nvPr/>
        </p:nvSpPr>
        <p:spPr bwMode="auto">
          <a:xfrm>
            <a:off x="1" y="2569468"/>
            <a:ext cx="9905999" cy="1723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algn="ctr" eaLnBrk="1" hangingPunct="1">
              <a:buSzPct val="100000"/>
            </a:pPr>
            <a:r>
              <a:rPr lang="en-GB" sz="4000" dirty="0">
                <a:solidFill>
                  <a:srgbClr val="669900"/>
                </a:solidFill>
              </a:rPr>
              <a:t>New for 2014</a:t>
            </a:r>
          </a:p>
          <a:p>
            <a:pPr algn="ctr" eaLnBrk="1" hangingPunct="1">
              <a:buSzPct val="100000"/>
            </a:pPr>
            <a:r>
              <a:rPr lang="en-GB" sz="2800" dirty="0">
                <a:solidFill>
                  <a:srgbClr val="669900"/>
                </a:solidFill>
              </a:rPr>
              <a:t>Infrastructure in-kind contributions</a:t>
            </a:r>
          </a:p>
          <a:p>
            <a:pPr algn="ctr" eaLnBrk="1" hangingPunct="1">
              <a:buSzPct val="100000"/>
            </a:pPr>
            <a:r>
              <a:rPr lang="en-GB" sz="4000" dirty="0">
                <a:solidFill>
                  <a:srgbClr val="669900"/>
                </a:solidFill>
              </a:rPr>
              <a:t> </a:t>
            </a:r>
            <a:endParaRPr lang="en-GB" sz="2800" dirty="0">
              <a:solidFill>
                <a:srgbClr val="669900"/>
              </a:solidFill>
            </a:endParaRPr>
          </a:p>
        </p:txBody>
      </p:sp>
    </p:spTree>
    <p:extLst>
      <p:ext uri="{BB962C8B-B14F-4D97-AF65-F5344CB8AC3E}">
        <p14:creationId xmlns:p14="http://schemas.microsoft.com/office/powerpoint/2010/main" val="869904350"/>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582648"/>
          </a:xfrm>
        </p:spPr>
        <p:txBody>
          <a:bodyPr/>
          <a:lstStyle/>
          <a:p>
            <a:r>
              <a:rPr lang="en-GB" sz="3300" dirty="0"/>
              <a:t>Overview</a:t>
            </a:r>
          </a:p>
        </p:txBody>
      </p:sp>
      <p:sp>
        <p:nvSpPr>
          <p:cNvPr id="3" name="Content Placeholder 2"/>
          <p:cNvSpPr>
            <a:spLocks noGrp="1"/>
          </p:cNvSpPr>
          <p:nvPr>
            <p:ph idx="1"/>
          </p:nvPr>
        </p:nvSpPr>
        <p:spPr>
          <a:xfrm>
            <a:off x="584200" y="960155"/>
            <a:ext cx="8915400" cy="3857571"/>
          </a:xfrm>
        </p:spPr>
        <p:txBody>
          <a:bodyPr/>
          <a:lstStyle/>
          <a:p>
            <a:pPr marL="273001" indent="-273001">
              <a:spcBef>
                <a:spcPts val="449"/>
              </a:spcBef>
              <a:spcAft>
                <a:spcPts val="449"/>
              </a:spcAft>
            </a:pPr>
            <a:r>
              <a:rPr lang="en-GB" sz="2100" dirty="0"/>
              <a:t>Discretionary policy on both land and infrastructure in-kind </a:t>
            </a:r>
          </a:p>
          <a:p>
            <a:pPr marL="273001" indent="-273001">
              <a:spcBef>
                <a:spcPts val="449"/>
              </a:spcBef>
              <a:spcAft>
                <a:spcPts val="449"/>
              </a:spcAft>
            </a:pPr>
            <a:r>
              <a:rPr lang="en-GB" sz="2100" dirty="0"/>
              <a:t>One or more infrastructure payments in satisfaction of the whole or part of the CIL</a:t>
            </a:r>
          </a:p>
          <a:p>
            <a:pPr marL="273001" indent="-273001">
              <a:spcBef>
                <a:spcPts val="449"/>
              </a:spcBef>
              <a:spcAft>
                <a:spcPts val="449"/>
              </a:spcAft>
            </a:pPr>
            <a:r>
              <a:rPr lang="en-GB" sz="2100" dirty="0"/>
              <a:t>Infrastructure must support development of the CA area (maybe outside of area)</a:t>
            </a:r>
          </a:p>
          <a:p>
            <a:pPr marL="273001" indent="-273001">
              <a:spcBef>
                <a:spcPts val="449"/>
              </a:spcBef>
              <a:spcAft>
                <a:spcPts val="449"/>
              </a:spcAft>
            </a:pPr>
            <a:r>
              <a:rPr lang="en-GB" sz="2100" dirty="0"/>
              <a:t>Must be relevant infrastructure</a:t>
            </a:r>
          </a:p>
          <a:p>
            <a:pPr marL="273001" indent="-273001">
              <a:spcBef>
                <a:spcPts val="449"/>
              </a:spcBef>
              <a:spcAft>
                <a:spcPts val="449"/>
              </a:spcAft>
            </a:pPr>
            <a:r>
              <a:rPr lang="en-GB" sz="2100" u="sng" dirty="0"/>
              <a:t>Must not </a:t>
            </a:r>
            <a:r>
              <a:rPr lang="en-GB" sz="2100" dirty="0"/>
              <a:t>be necessary to make the development acceptable in planning terms</a:t>
            </a:r>
          </a:p>
          <a:p>
            <a:pPr marL="273001" indent="-273001">
              <a:spcBef>
                <a:spcPts val="449"/>
              </a:spcBef>
              <a:spcAft>
                <a:spcPts val="449"/>
              </a:spcAft>
            </a:pPr>
            <a:endParaRPr lang="en-GB" sz="2100" dirty="0"/>
          </a:p>
          <a:p>
            <a:pPr marL="0" indent="0">
              <a:buNone/>
            </a:pPr>
            <a:endParaRPr lang="en-GB" sz="2100" dirty="0"/>
          </a:p>
        </p:txBody>
      </p:sp>
    </p:spTree>
    <p:extLst>
      <p:ext uri="{BB962C8B-B14F-4D97-AF65-F5344CB8AC3E}">
        <p14:creationId xmlns:p14="http://schemas.microsoft.com/office/powerpoint/2010/main" val="3782448551"/>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582648"/>
          </a:xfrm>
        </p:spPr>
        <p:txBody>
          <a:bodyPr/>
          <a:lstStyle/>
          <a:p>
            <a:r>
              <a:rPr lang="en-GB" sz="3300" dirty="0"/>
              <a:t>Process</a:t>
            </a:r>
          </a:p>
        </p:txBody>
      </p:sp>
      <p:sp>
        <p:nvSpPr>
          <p:cNvPr id="3" name="Content Placeholder 2"/>
          <p:cNvSpPr>
            <a:spLocks noGrp="1"/>
          </p:cNvSpPr>
          <p:nvPr>
            <p:ph idx="1"/>
          </p:nvPr>
        </p:nvSpPr>
        <p:spPr>
          <a:xfrm>
            <a:off x="584200" y="960155"/>
            <a:ext cx="8915400" cy="3857571"/>
          </a:xfrm>
        </p:spPr>
        <p:txBody>
          <a:bodyPr/>
          <a:lstStyle/>
          <a:p>
            <a:pPr marL="273001" indent="-273001">
              <a:spcBef>
                <a:spcPts val="449"/>
              </a:spcBef>
              <a:spcAft>
                <a:spcPts val="449"/>
              </a:spcAft>
            </a:pPr>
            <a:r>
              <a:rPr lang="en-GB" sz="2100" dirty="0"/>
              <a:t>The liable party must issue an agreement in writing stating:</a:t>
            </a:r>
          </a:p>
          <a:p>
            <a:pPr marL="672979" lvl="1" indent="-273001">
              <a:spcBef>
                <a:spcPts val="449"/>
              </a:spcBef>
              <a:spcAft>
                <a:spcPts val="449"/>
              </a:spcAft>
            </a:pPr>
            <a:r>
              <a:rPr lang="en-GB" sz="1600" dirty="0"/>
              <a:t>Value of infrastructure</a:t>
            </a:r>
          </a:p>
          <a:p>
            <a:pPr marL="672979" lvl="1" indent="-273001">
              <a:spcBef>
                <a:spcPts val="449"/>
              </a:spcBef>
              <a:spcAft>
                <a:spcPts val="449"/>
              </a:spcAft>
            </a:pPr>
            <a:r>
              <a:rPr lang="en-GB" sz="1600" dirty="0"/>
              <a:t>Date by which infrastructure will be provided </a:t>
            </a:r>
          </a:p>
          <a:p>
            <a:pPr marL="672979" lvl="1" indent="-273001">
              <a:spcBef>
                <a:spcPts val="449"/>
              </a:spcBef>
              <a:spcAft>
                <a:spcPts val="449"/>
              </a:spcAft>
            </a:pPr>
            <a:r>
              <a:rPr lang="en-GB" sz="1600" dirty="0"/>
              <a:t>That the CIL cash amount + interest that will be paid if the infrastructure is not delivered by that date (or otherwise </a:t>
            </a:r>
          </a:p>
          <a:p>
            <a:pPr marL="273001" indent="-273001">
              <a:spcBef>
                <a:spcPts val="449"/>
              </a:spcBef>
              <a:spcAft>
                <a:spcPts val="449"/>
              </a:spcAft>
            </a:pPr>
            <a:r>
              <a:rPr lang="en-GB" sz="2100" dirty="0"/>
              <a:t>The value of the infrastructure (including related design costs) is determined by an independent person (joint appointed and suitability qualified) on the day the valuation takes place.</a:t>
            </a:r>
          </a:p>
        </p:txBody>
      </p:sp>
    </p:spTree>
    <p:extLst>
      <p:ext uri="{BB962C8B-B14F-4D97-AF65-F5344CB8AC3E}">
        <p14:creationId xmlns:p14="http://schemas.microsoft.com/office/powerpoint/2010/main" val="222449406"/>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348880"/>
            <a:ext cx="9906000" cy="1584176"/>
          </a:xfrm>
          <a:prstGeom prst="rect">
            <a:avLst/>
          </a:prstGeom>
          <a:solidFill>
            <a:srgbClr val="C5F260"/>
          </a:solidFill>
          <a:ln>
            <a:noFill/>
          </a:ln>
          <a:effectLst/>
          <a:extLst/>
        </p:spPr>
        <p:txBody>
          <a:bodyPr vert="horz" wrap="square" lIns="91423" tIns="45712" rIns="91423" bIns="45712" numCol="1" rtlCol="0" anchor="ctr" anchorCtr="0" compatLnSpc="1">
            <a:prstTxWarp prst="textNoShape">
              <a:avLst/>
            </a:prstTxWarp>
          </a:bodyPr>
          <a:lstStyle/>
          <a:p>
            <a:pPr defTabSz="914235"/>
            <a:endParaRPr lang="en-GB"/>
          </a:p>
        </p:txBody>
      </p:sp>
      <p:sp>
        <p:nvSpPr>
          <p:cNvPr id="5" name="Text Box 2"/>
          <p:cNvSpPr txBox="1">
            <a:spLocks noChangeArrowheads="1"/>
          </p:cNvSpPr>
          <p:nvPr/>
        </p:nvSpPr>
        <p:spPr bwMode="auto">
          <a:xfrm>
            <a:off x="1" y="2569468"/>
            <a:ext cx="9905999" cy="1723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algn="ctr" eaLnBrk="1" hangingPunct="1">
              <a:buSzPct val="100000"/>
            </a:pPr>
            <a:r>
              <a:rPr lang="en-GB" sz="4000" dirty="0">
                <a:solidFill>
                  <a:srgbClr val="669900"/>
                </a:solidFill>
              </a:rPr>
              <a:t>New for 2014</a:t>
            </a:r>
          </a:p>
          <a:p>
            <a:pPr algn="ctr" eaLnBrk="1" hangingPunct="1">
              <a:buSzPct val="100000"/>
            </a:pPr>
            <a:r>
              <a:rPr lang="en-GB" sz="2800" dirty="0">
                <a:solidFill>
                  <a:srgbClr val="669900"/>
                </a:solidFill>
              </a:rPr>
              <a:t>Phased payments</a:t>
            </a:r>
          </a:p>
          <a:p>
            <a:pPr algn="ctr" eaLnBrk="1" hangingPunct="1">
              <a:buSzPct val="100000"/>
            </a:pPr>
            <a:r>
              <a:rPr lang="en-GB" sz="4000" dirty="0">
                <a:solidFill>
                  <a:srgbClr val="669900"/>
                </a:solidFill>
              </a:rPr>
              <a:t> </a:t>
            </a:r>
            <a:endParaRPr lang="en-GB" sz="2800" dirty="0">
              <a:solidFill>
                <a:srgbClr val="669900"/>
              </a:solidFill>
            </a:endParaRPr>
          </a:p>
        </p:txBody>
      </p:sp>
    </p:spTree>
    <p:extLst>
      <p:ext uri="{BB962C8B-B14F-4D97-AF65-F5344CB8AC3E}">
        <p14:creationId xmlns:p14="http://schemas.microsoft.com/office/powerpoint/2010/main" val="2943611527"/>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200" y="960155"/>
            <a:ext cx="8915400" cy="3857571"/>
          </a:xfrm>
        </p:spPr>
        <p:txBody>
          <a:bodyPr anchor="t" anchorCtr="0"/>
          <a:lstStyle/>
          <a:p>
            <a:pPr marL="0" indent="0">
              <a:buNone/>
            </a:pPr>
            <a:r>
              <a:rPr lang="en-US" sz="2400" b="1" dirty="0">
                <a:solidFill>
                  <a:srgbClr val="669900"/>
                </a:solidFill>
              </a:rPr>
              <a:t>Overview</a:t>
            </a:r>
            <a:r>
              <a:rPr lang="en-US" sz="2400" dirty="0">
                <a:solidFill>
                  <a:srgbClr val="669900"/>
                </a:solidFill>
              </a:rPr>
              <a:t> </a:t>
            </a:r>
          </a:p>
          <a:p>
            <a:pPr marL="0" indent="0">
              <a:buNone/>
            </a:pPr>
            <a:r>
              <a:rPr lang="en-US" sz="2400" dirty="0"/>
              <a:t>Where a planning permission is phased, each phase of the development is treated as if it were a separate chargeable development for levy purposes (see Regulation 8(3A) as amended by 2014 Regulations). This may apply to schemes which have full planning permission as well as to outline permissions. </a:t>
            </a:r>
          </a:p>
          <a:p>
            <a:pPr marL="0" indent="0">
              <a:buNone/>
            </a:pPr>
            <a:endParaRPr lang="en-US" sz="2400" dirty="0"/>
          </a:p>
          <a:p>
            <a:pPr marL="0" indent="0">
              <a:buNone/>
            </a:pPr>
            <a:r>
              <a:rPr lang="en-US" sz="2400" b="1" dirty="0">
                <a:solidFill>
                  <a:srgbClr val="669900"/>
                </a:solidFill>
              </a:rPr>
              <a:t>Process</a:t>
            </a:r>
          </a:p>
          <a:p>
            <a:pPr marL="273001" indent="-273001">
              <a:spcBef>
                <a:spcPts val="449"/>
              </a:spcBef>
              <a:spcAft>
                <a:spcPts val="449"/>
              </a:spcAft>
            </a:pPr>
            <a:r>
              <a:rPr lang="en-GB" sz="2400" dirty="0"/>
              <a:t>Must be set out in the planning permission</a:t>
            </a:r>
          </a:p>
          <a:p>
            <a:pPr marL="273001" indent="-273001">
              <a:spcBef>
                <a:spcPts val="449"/>
              </a:spcBef>
              <a:spcAft>
                <a:spcPts val="449"/>
              </a:spcAft>
            </a:pPr>
            <a:r>
              <a:rPr lang="en-GB" sz="2400" dirty="0"/>
              <a:t>Each phase treated as separate chargeable development</a:t>
            </a:r>
          </a:p>
          <a:p>
            <a:pPr marL="0" indent="0">
              <a:buNone/>
            </a:pPr>
            <a:endParaRPr lang="en-US" sz="2400" dirty="0"/>
          </a:p>
          <a:p>
            <a:pPr marL="0" indent="0">
              <a:buNone/>
            </a:pPr>
            <a:endParaRPr lang="en-GB" sz="2100" dirty="0"/>
          </a:p>
        </p:txBody>
      </p:sp>
    </p:spTree>
    <p:extLst>
      <p:ext uri="{BB962C8B-B14F-4D97-AF65-F5344CB8AC3E}">
        <p14:creationId xmlns:p14="http://schemas.microsoft.com/office/powerpoint/2010/main" val="35328386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6"/>
          <p:cNvSpPr>
            <a:spLocks noChangeArrowheads="1"/>
          </p:cNvSpPr>
          <p:nvPr/>
        </p:nvSpPr>
        <p:spPr bwMode="auto">
          <a:xfrm>
            <a:off x="551082" y="1885972"/>
            <a:ext cx="2173099" cy="2417411"/>
          </a:xfrm>
          <a:prstGeom prst="rect">
            <a:avLst/>
          </a:prstGeom>
          <a:solidFill>
            <a:srgbClr val="9BBB59">
              <a:lumMod val="75000"/>
            </a:srgbClr>
          </a:solidFill>
          <a:ln>
            <a:noFill/>
          </a:ln>
        </p:spPr>
        <p:txBody>
          <a:bodyPr lIns="80806" tIns="80806" rIns="80806" bIns="80806" anchor="t" anchorCtr="0"/>
          <a:lstStyle/>
          <a:p>
            <a:pPr defTabSz="321885" fontAlgn="auto">
              <a:spcBef>
                <a:spcPts val="0"/>
              </a:spcBef>
              <a:spcAft>
                <a:spcPts val="449"/>
              </a:spcAft>
              <a:defRPr/>
            </a:pPr>
            <a:r>
              <a:rPr lang="en-US" sz="1200" kern="0" dirty="0">
                <a:solidFill>
                  <a:prstClr val="white"/>
                </a:solidFill>
                <a:ea typeface="ＭＳ Ｐゴシック" charset="0"/>
                <a:cs typeface="Arial" panose="020B0604020202020204" pitchFamily="34" charset="0"/>
              </a:rPr>
              <a:t>ACTIONS</a:t>
            </a:r>
            <a:endParaRPr lang="en-US" sz="1200" kern="0" dirty="0">
              <a:solidFill>
                <a:prstClr val="white"/>
              </a:solidFill>
              <a:ea typeface="ＭＳ Ｐゴシック" charset="0"/>
              <a:cs typeface="Arial" panose="020B0604020202020204" pitchFamily="34" charset="0"/>
            </a:endParaRP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Collate </a:t>
            </a:r>
            <a:r>
              <a:rPr lang="en-US" sz="1100" b="0" kern="0" dirty="0">
                <a:solidFill>
                  <a:prstClr val="white"/>
                </a:solidFill>
                <a:ea typeface="ＭＳ Ｐゴシック" charset="0"/>
                <a:cs typeface="Arial" panose="020B0604020202020204" pitchFamily="34" charset="0"/>
              </a:rPr>
              <a:t>infrastructure planning and cost evidence</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Prepare funding schedule</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Prepare development projections</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Collate viability evidence</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Prepare working hypothesis charging schedule</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Assess evidence gaps </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Fill gaps </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Procure external support, if required.</a:t>
            </a:r>
          </a:p>
          <a:p>
            <a:pPr defTabSz="321885" fontAlgn="auto">
              <a:spcBef>
                <a:spcPts val="0"/>
              </a:spcBef>
              <a:spcAft>
                <a:spcPts val="0"/>
              </a:spcAft>
              <a:defRPr/>
            </a:pPr>
            <a:endParaRPr lang="en-US" sz="1000" b="0" kern="0" dirty="0">
              <a:solidFill>
                <a:prstClr val="white"/>
              </a:solidFill>
              <a:ea typeface="ＭＳ Ｐゴシック" charset="0"/>
              <a:cs typeface="Arial" panose="020B0604020202020204" pitchFamily="34" charset="0"/>
            </a:endParaRPr>
          </a:p>
          <a:p>
            <a:pPr defTabSz="321885" fontAlgn="auto">
              <a:spcBef>
                <a:spcPts val="0"/>
              </a:spcBef>
              <a:spcAft>
                <a:spcPts val="0"/>
              </a:spcAft>
              <a:defRPr/>
            </a:pPr>
            <a:endParaRPr lang="en-US" sz="1000" b="0" kern="0" dirty="0">
              <a:solidFill>
                <a:prstClr val="white"/>
              </a:solidFill>
              <a:ea typeface="ＭＳ Ｐゴシック" charset="0"/>
              <a:cs typeface="Arial" panose="020B0604020202020204" pitchFamily="34" charset="0"/>
            </a:endParaRPr>
          </a:p>
        </p:txBody>
      </p:sp>
      <p:sp>
        <p:nvSpPr>
          <p:cNvPr id="17" name="Rectangle 48"/>
          <p:cNvSpPr>
            <a:spLocks noChangeArrowheads="1"/>
          </p:cNvSpPr>
          <p:nvPr/>
        </p:nvSpPr>
        <p:spPr bwMode="auto">
          <a:xfrm>
            <a:off x="551082" y="4354817"/>
            <a:ext cx="2173099" cy="2050568"/>
          </a:xfrm>
          <a:prstGeom prst="rect">
            <a:avLst/>
          </a:prstGeom>
          <a:solidFill>
            <a:srgbClr val="8064A2">
              <a:lumMod val="75000"/>
            </a:srgbClr>
          </a:solidFill>
          <a:ln>
            <a:noFill/>
          </a:ln>
        </p:spPr>
        <p:txBody>
          <a:bodyPr lIns="80806" tIns="80806" rIns="80806" bIns="80806" anchor="t" anchorCtr="0"/>
          <a:lstStyle/>
          <a:p>
            <a:pPr defTabSz="321885" fontAlgn="auto">
              <a:spcBef>
                <a:spcPts val="0"/>
              </a:spcBef>
              <a:spcAft>
                <a:spcPts val="449"/>
              </a:spcAft>
              <a:defRPr/>
            </a:pPr>
            <a:r>
              <a:rPr lang="en-US" sz="1200" kern="0" dirty="0">
                <a:solidFill>
                  <a:prstClr val="white"/>
                </a:solidFill>
                <a:ea typeface="ＭＳ Ｐゴシック" charset="0"/>
                <a:cs typeface="Arial" panose="020B0604020202020204" pitchFamily="34" charset="0"/>
              </a:rPr>
              <a:t>DELIVERABLES</a:t>
            </a:r>
            <a:endParaRPr lang="en-US" sz="1200" kern="0" dirty="0">
              <a:solidFill>
                <a:prstClr val="white"/>
              </a:solidFill>
              <a:ea typeface="ＭＳ Ｐゴシック" charset="0"/>
              <a:cs typeface="Arial" panose="020B0604020202020204" pitchFamily="34" charset="0"/>
            </a:endParaRP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Infrastructure </a:t>
            </a:r>
            <a:r>
              <a:rPr lang="en-US" sz="1100" b="0" kern="0" dirty="0">
                <a:solidFill>
                  <a:prstClr val="white"/>
                </a:solidFill>
                <a:ea typeface="ＭＳ Ｐゴシック" charset="0"/>
                <a:cs typeface="Arial" panose="020B0604020202020204" pitchFamily="34" charset="0"/>
              </a:rPr>
              <a:t>and funding analysis that demonstrates a funding gap</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Development projections by usage (and potentially by area)</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Working hypothesis charging schedule</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Estimate of CIL income with sensitivity analysis </a:t>
            </a:r>
          </a:p>
        </p:txBody>
      </p:sp>
      <p:sp>
        <p:nvSpPr>
          <p:cNvPr id="18" name="Rectangle 49"/>
          <p:cNvSpPr>
            <a:spLocks noChangeArrowheads="1"/>
          </p:cNvSpPr>
          <p:nvPr/>
        </p:nvSpPr>
        <p:spPr bwMode="auto">
          <a:xfrm>
            <a:off x="2835622" y="1885972"/>
            <a:ext cx="2173099" cy="2417411"/>
          </a:xfrm>
          <a:prstGeom prst="rect">
            <a:avLst/>
          </a:prstGeom>
          <a:solidFill>
            <a:srgbClr val="9BBB59">
              <a:lumMod val="75000"/>
            </a:srgbClr>
          </a:solidFill>
          <a:ln>
            <a:noFill/>
          </a:ln>
        </p:spPr>
        <p:txBody>
          <a:bodyPr lIns="80806" tIns="80806" rIns="80806" bIns="80806" anchor="t" anchorCtr="0"/>
          <a:lstStyle/>
          <a:p>
            <a:pPr defTabSz="321885" fontAlgn="auto">
              <a:spcBef>
                <a:spcPts val="0"/>
              </a:spcBef>
              <a:spcAft>
                <a:spcPts val="449"/>
              </a:spcAft>
              <a:defRPr/>
            </a:pPr>
            <a:r>
              <a:rPr lang="en-US" sz="1200" kern="0" dirty="0">
                <a:solidFill>
                  <a:prstClr val="white"/>
                </a:solidFill>
                <a:ea typeface="ＭＳ Ｐゴシック" charset="0"/>
                <a:cs typeface="Arial" panose="020B0604020202020204" pitchFamily="34" charset="0"/>
              </a:rPr>
              <a:t>ACTIONS </a:t>
            </a:r>
            <a:endParaRPr lang="en-US" sz="1200" kern="0" dirty="0">
              <a:solidFill>
                <a:prstClr val="white"/>
              </a:solidFill>
              <a:ea typeface="ＭＳ Ｐゴシック" charset="0"/>
              <a:cs typeface="Arial" panose="020B0604020202020204" pitchFamily="34" charset="0"/>
            </a:endParaRPr>
          </a:p>
          <a:p>
            <a:pPr defTabSz="321885" fontAlgn="auto">
              <a:spcBef>
                <a:spcPts val="0"/>
              </a:spcBef>
              <a:spcAft>
                <a:spcPts val="0"/>
              </a:spcAft>
              <a:defRPr/>
            </a:pPr>
            <a:r>
              <a:rPr lang="en-US" sz="1100" b="0" kern="0" dirty="0" err="1">
                <a:solidFill>
                  <a:prstClr val="white"/>
                </a:solidFill>
                <a:ea typeface="ＭＳ Ｐゴシック" charset="0"/>
                <a:cs typeface="Arial" panose="020B0604020202020204" pitchFamily="34" charset="0"/>
              </a:rPr>
              <a:t>Finalise</a:t>
            </a:r>
            <a:r>
              <a:rPr lang="en-US" sz="1100" b="0" kern="0" dirty="0">
                <a:solidFill>
                  <a:prstClr val="white"/>
                </a:solidFill>
                <a:ea typeface="ＭＳ Ｐゴシック" charset="0"/>
                <a:cs typeface="Arial" panose="020B0604020202020204" pitchFamily="34" charset="0"/>
              </a:rPr>
              <a:t> </a:t>
            </a:r>
            <a:r>
              <a:rPr lang="en-US" sz="1100" b="0" kern="0" dirty="0">
                <a:solidFill>
                  <a:prstClr val="white"/>
                </a:solidFill>
                <a:ea typeface="ＭＳ Ｐゴシック" charset="0"/>
                <a:cs typeface="Arial" panose="020B0604020202020204" pitchFamily="34" charset="0"/>
              </a:rPr>
              <a:t>evidence base</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Prepare consultation strategy</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Prepare statement on </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Installments</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Finalise preliminary draft charging schedule</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Undertake consultation for a minimum period of six weeks</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Analyse consultation responses and, if necessary, refine evidence base and rates.</a:t>
            </a:r>
          </a:p>
          <a:p>
            <a:pPr defTabSz="321885" fontAlgn="auto">
              <a:spcBef>
                <a:spcPts val="0"/>
              </a:spcBef>
              <a:spcAft>
                <a:spcPts val="0"/>
              </a:spcAft>
              <a:defRPr/>
            </a:pPr>
            <a:endParaRPr lang="en-US" sz="1200" b="0" kern="0" dirty="0">
              <a:solidFill>
                <a:prstClr val="white"/>
              </a:solidFill>
              <a:ea typeface="ＭＳ Ｐゴシック" charset="0"/>
              <a:cs typeface="Arial" panose="020B0604020202020204" pitchFamily="34" charset="0"/>
            </a:endParaRPr>
          </a:p>
          <a:p>
            <a:pPr defTabSz="321885" fontAlgn="auto">
              <a:spcBef>
                <a:spcPts val="0"/>
              </a:spcBef>
              <a:spcAft>
                <a:spcPts val="0"/>
              </a:spcAft>
              <a:defRPr/>
            </a:pPr>
            <a:endParaRPr lang="en-US" sz="1200" b="0" kern="0" dirty="0">
              <a:solidFill>
                <a:prstClr val="white"/>
              </a:solidFill>
              <a:ea typeface="ＭＳ Ｐゴシック" charset="0"/>
              <a:cs typeface="Arial" panose="020B0604020202020204" pitchFamily="34" charset="0"/>
            </a:endParaRPr>
          </a:p>
        </p:txBody>
      </p:sp>
      <p:sp>
        <p:nvSpPr>
          <p:cNvPr id="19" name="Rectangle 50"/>
          <p:cNvSpPr>
            <a:spLocks noChangeArrowheads="1"/>
          </p:cNvSpPr>
          <p:nvPr/>
        </p:nvSpPr>
        <p:spPr bwMode="auto">
          <a:xfrm>
            <a:off x="2835623" y="4354817"/>
            <a:ext cx="2173098" cy="2050568"/>
          </a:xfrm>
          <a:prstGeom prst="rect">
            <a:avLst/>
          </a:prstGeom>
          <a:solidFill>
            <a:srgbClr val="8064A2">
              <a:lumMod val="75000"/>
            </a:srgbClr>
          </a:solidFill>
          <a:ln>
            <a:noFill/>
          </a:ln>
        </p:spPr>
        <p:txBody>
          <a:bodyPr lIns="80806" tIns="80806" rIns="80806" bIns="80806"/>
          <a:lstStyle/>
          <a:p>
            <a:pPr defTabSz="321885" fontAlgn="auto">
              <a:spcBef>
                <a:spcPts val="0"/>
              </a:spcBef>
              <a:spcAft>
                <a:spcPts val="449"/>
              </a:spcAft>
              <a:defRPr/>
            </a:pPr>
            <a:r>
              <a:rPr lang="en-US" sz="1200" kern="0" dirty="0">
                <a:solidFill>
                  <a:prstClr val="white"/>
                </a:solidFill>
                <a:ea typeface="ＭＳ Ｐゴシック" charset="0"/>
                <a:cs typeface="Arial" panose="020B0604020202020204" pitchFamily="34" charset="0"/>
              </a:rPr>
              <a:t>DELIVERABLES</a:t>
            </a:r>
            <a:endParaRPr lang="en-US" sz="1200" kern="0" dirty="0">
              <a:solidFill>
                <a:prstClr val="white"/>
              </a:solidFill>
              <a:ea typeface="ＭＳ Ｐゴシック" charset="0"/>
              <a:cs typeface="Arial" panose="020B0604020202020204" pitchFamily="34" charset="0"/>
            </a:endParaRP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Preliminary </a:t>
            </a:r>
            <a:r>
              <a:rPr lang="en-US" sz="1100" b="0" kern="0" dirty="0">
                <a:solidFill>
                  <a:prstClr val="white"/>
                </a:solidFill>
                <a:ea typeface="ＭＳ Ｐゴシック" charset="0"/>
                <a:cs typeface="Arial" panose="020B0604020202020204" pitchFamily="34" charset="0"/>
              </a:rPr>
              <a:t>draft charging schedule</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Supporting evidence base</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Consultation report</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Updated evidence base</a:t>
            </a:r>
          </a:p>
        </p:txBody>
      </p:sp>
      <p:sp>
        <p:nvSpPr>
          <p:cNvPr id="20" name="Rectangle 51"/>
          <p:cNvSpPr>
            <a:spLocks noChangeArrowheads="1"/>
          </p:cNvSpPr>
          <p:nvPr/>
        </p:nvSpPr>
        <p:spPr bwMode="auto">
          <a:xfrm>
            <a:off x="5098492" y="1885972"/>
            <a:ext cx="2173098" cy="2417411"/>
          </a:xfrm>
          <a:prstGeom prst="rect">
            <a:avLst/>
          </a:prstGeom>
          <a:solidFill>
            <a:srgbClr val="9BBB59">
              <a:lumMod val="75000"/>
            </a:srgbClr>
          </a:solidFill>
          <a:ln>
            <a:noFill/>
          </a:ln>
        </p:spPr>
        <p:txBody>
          <a:bodyPr lIns="80806" tIns="80806" rIns="80806" bIns="80806"/>
          <a:lstStyle/>
          <a:p>
            <a:pPr defTabSz="321885" fontAlgn="auto">
              <a:spcBef>
                <a:spcPts val="0"/>
              </a:spcBef>
              <a:spcAft>
                <a:spcPts val="449"/>
              </a:spcAft>
              <a:defRPr/>
            </a:pPr>
            <a:r>
              <a:rPr lang="en-US" sz="1200" kern="0" dirty="0">
                <a:solidFill>
                  <a:prstClr val="white"/>
                </a:solidFill>
                <a:ea typeface="ＭＳ Ｐゴシック" charset="0"/>
                <a:cs typeface="Arial" panose="020B0604020202020204" pitchFamily="34" charset="0"/>
              </a:rPr>
              <a:t>ACTIONS</a:t>
            </a:r>
            <a:endParaRPr lang="en-US" sz="1200" kern="0" dirty="0">
              <a:solidFill>
                <a:prstClr val="white"/>
              </a:solidFill>
              <a:ea typeface="ＭＳ Ｐゴシック" charset="0"/>
              <a:cs typeface="Arial" panose="020B0604020202020204" pitchFamily="34" charset="0"/>
            </a:endParaRP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Prepare </a:t>
            </a:r>
            <a:r>
              <a:rPr lang="en-US" sz="1100" b="0" kern="0" dirty="0">
                <a:solidFill>
                  <a:prstClr val="white"/>
                </a:solidFill>
                <a:ea typeface="ＭＳ Ｐゴシック" charset="0"/>
                <a:cs typeface="Arial" panose="020B0604020202020204" pitchFamily="34" charset="0"/>
              </a:rPr>
              <a:t>draft charging schedule</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Undertake representation for a minimum six week period</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Analyse representations s and, if necessary, refine evidence base and rates.</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Prepare statement of modifications, if required.</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Prepare  information for Examiner</a:t>
            </a:r>
          </a:p>
        </p:txBody>
      </p:sp>
      <p:sp>
        <p:nvSpPr>
          <p:cNvPr id="21" name="Rectangle 52"/>
          <p:cNvSpPr>
            <a:spLocks noChangeArrowheads="1"/>
          </p:cNvSpPr>
          <p:nvPr/>
        </p:nvSpPr>
        <p:spPr bwMode="auto">
          <a:xfrm>
            <a:off x="5098491" y="4354817"/>
            <a:ext cx="2173099" cy="2050568"/>
          </a:xfrm>
          <a:prstGeom prst="rect">
            <a:avLst/>
          </a:prstGeom>
          <a:solidFill>
            <a:srgbClr val="8064A2">
              <a:lumMod val="75000"/>
            </a:srgbClr>
          </a:solidFill>
          <a:ln>
            <a:noFill/>
          </a:ln>
        </p:spPr>
        <p:txBody>
          <a:bodyPr lIns="80806" tIns="80806" rIns="80806" bIns="80806"/>
          <a:lstStyle/>
          <a:p>
            <a:pPr defTabSz="321885" fontAlgn="auto">
              <a:spcBef>
                <a:spcPts val="0"/>
              </a:spcBef>
              <a:spcAft>
                <a:spcPts val="449"/>
              </a:spcAft>
              <a:defRPr/>
            </a:pPr>
            <a:r>
              <a:rPr lang="en-US" sz="1200" kern="0" dirty="0">
                <a:solidFill>
                  <a:prstClr val="white"/>
                </a:solidFill>
                <a:ea typeface="ＭＳ Ｐゴシック" charset="0"/>
                <a:cs typeface="Arial" panose="020B0604020202020204" pitchFamily="34" charset="0"/>
              </a:rPr>
              <a:t>DELIVERABLES</a:t>
            </a:r>
            <a:endParaRPr lang="en-US" sz="1200" kern="0" dirty="0">
              <a:solidFill>
                <a:prstClr val="white"/>
              </a:solidFill>
              <a:ea typeface="ＭＳ Ｐゴシック" charset="0"/>
              <a:cs typeface="Arial" panose="020B0604020202020204" pitchFamily="34" charset="0"/>
            </a:endParaRP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Draft </a:t>
            </a:r>
            <a:r>
              <a:rPr lang="en-US" sz="1100" b="0" kern="0" dirty="0">
                <a:solidFill>
                  <a:prstClr val="white"/>
                </a:solidFill>
                <a:ea typeface="ＭＳ Ｐゴシック" charset="0"/>
                <a:cs typeface="Arial" panose="020B0604020202020204" pitchFamily="34" charset="0"/>
              </a:rPr>
              <a:t>charging schedule</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Representation report</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Statement of modifications (if required)</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Information for examiner</a:t>
            </a:r>
          </a:p>
        </p:txBody>
      </p:sp>
      <p:sp>
        <p:nvSpPr>
          <p:cNvPr id="22" name="Rectangle 53"/>
          <p:cNvSpPr>
            <a:spLocks noChangeArrowheads="1"/>
          </p:cNvSpPr>
          <p:nvPr/>
        </p:nvSpPr>
        <p:spPr bwMode="auto">
          <a:xfrm>
            <a:off x="7348980" y="1885972"/>
            <a:ext cx="2173099" cy="2417411"/>
          </a:xfrm>
          <a:prstGeom prst="rect">
            <a:avLst/>
          </a:prstGeom>
          <a:solidFill>
            <a:srgbClr val="9BBB59">
              <a:lumMod val="75000"/>
            </a:srgbClr>
          </a:solidFill>
          <a:ln>
            <a:noFill/>
          </a:ln>
        </p:spPr>
        <p:txBody>
          <a:bodyPr lIns="80806" tIns="80806" rIns="80806" bIns="80806"/>
          <a:lstStyle/>
          <a:p>
            <a:pPr defTabSz="321885" fontAlgn="auto">
              <a:spcBef>
                <a:spcPts val="0"/>
              </a:spcBef>
              <a:spcAft>
                <a:spcPts val="449"/>
              </a:spcAft>
              <a:defRPr/>
            </a:pPr>
            <a:r>
              <a:rPr lang="en-US" sz="1200" kern="0" dirty="0">
                <a:solidFill>
                  <a:prstClr val="white"/>
                </a:solidFill>
                <a:ea typeface="ＭＳ Ｐゴシック" charset="0"/>
                <a:cs typeface="Arial" panose="020B0604020202020204" pitchFamily="34" charset="0"/>
              </a:rPr>
              <a:t>ACTIONS</a:t>
            </a:r>
            <a:endParaRPr lang="en-US" sz="1200" kern="0" dirty="0">
              <a:solidFill>
                <a:prstClr val="white"/>
              </a:solidFill>
              <a:ea typeface="ＭＳ Ｐゴシック" charset="0"/>
              <a:cs typeface="Arial" panose="020B0604020202020204" pitchFamily="34" charset="0"/>
            </a:endParaRP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Procure </a:t>
            </a:r>
            <a:r>
              <a:rPr lang="en-US" sz="1100" b="0" kern="0" dirty="0">
                <a:solidFill>
                  <a:prstClr val="white"/>
                </a:solidFill>
                <a:ea typeface="ＭＳ Ｐゴシック" charset="0"/>
                <a:cs typeface="Arial" panose="020B0604020202020204" pitchFamily="34" charset="0"/>
              </a:rPr>
              <a:t>a examiner</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Issue information to examiner and set examination date</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Undertake examination</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Receive and review examiners report</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Prepare adoption report for Full Council</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Take report and charging schedule to Full Council and gain approval </a:t>
            </a:r>
          </a:p>
        </p:txBody>
      </p:sp>
      <p:sp>
        <p:nvSpPr>
          <p:cNvPr id="23" name="Rectangle 54"/>
          <p:cNvSpPr>
            <a:spLocks noChangeArrowheads="1"/>
          </p:cNvSpPr>
          <p:nvPr/>
        </p:nvSpPr>
        <p:spPr bwMode="auto">
          <a:xfrm>
            <a:off x="7348980" y="4354817"/>
            <a:ext cx="2173099" cy="2050568"/>
          </a:xfrm>
          <a:prstGeom prst="rect">
            <a:avLst/>
          </a:prstGeom>
          <a:solidFill>
            <a:srgbClr val="8064A2">
              <a:lumMod val="75000"/>
            </a:srgbClr>
          </a:solidFill>
          <a:ln>
            <a:noFill/>
          </a:ln>
        </p:spPr>
        <p:txBody>
          <a:bodyPr lIns="80806" tIns="80806" rIns="80806" bIns="80806"/>
          <a:lstStyle/>
          <a:p>
            <a:pPr defTabSz="321885" fontAlgn="auto">
              <a:spcBef>
                <a:spcPts val="0"/>
              </a:spcBef>
              <a:spcAft>
                <a:spcPts val="449"/>
              </a:spcAft>
              <a:defRPr/>
            </a:pPr>
            <a:r>
              <a:rPr lang="en-US" sz="1200" kern="0" dirty="0">
                <a:solidFill>
                  <a:prstClr val="white"/>
                </a:solidFill>
                <a:ea typeface="ＭＳ Ｐゴシック" charset="0"/>
                <a:cs typeface="Arial" panose="020B0604020202020204" pitchFamily="34" charset="0"/>
              </a:rPr>
              <a:t>DELIVERABLES</a:t>
            </a:r>
            <a:endParaRPr lang="en-US" sz="1200" kern="0" dirty="0">
              <a:solidFill>
                <a:prstClr val="white"/>
              </a:solidFill>
              <a:ea typeface="ＭＳ Ｐゴシック" charset="0"/>
              <a:cs typeface="Arial" panose="020B0604020202020204" pitchFamily="34" charset="0"/>
            </a:endParaRP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Examination</a:t>
            </a:r>
            <a:endParaRPr lang="en-US" sz="1100" b="0" kern="0" dirty="0">
              <a:solidFill>
                <a:prstClr val="white"/>
              </a:solidFill>
              <a:ea typeface="ＭＳ Ｐゴシック" charset="0"/>
              <a:cs typeface="Arial" panose="020B0604020202020204" pitchFamily="34" charset="0"/>
            </a:endParaRP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Examiners report</a:t>
            </a:r>
          </a:p>
          <a:p>
            <a:pPr defTabSz="321885" fontAlgn="auto">
              <a:spcBef>
                <a:spcPts val="0"/>
              </a:spcBef>
              <a:spcAft>
                <a:spcPts val="0"/>
              </a:spcAft>
              <a:defRPr/>
            </a:pPr>
            <a:r>
              <a:rPr lang="en-US" sz="1100" b="0" kern="0" dirty="0">
                <a:solidFill>
                  <a:prstClr val="white"/>
                </a:solidFill>
                <a:ea typeface="ＭＳ Ｐゴシック" charset="0"/>
                <a:cs typeface="Arial" panose="020B0604020202020204" pitchFamily="34" charset="0"/>
              </a:rPr>
              <a:t>Report to Full Council </a:t>
            </a:r>
          </a:p>
        </p:txBody>
      </p:sp>
      <p:sp>
        <p:nvSpPr>
          <p:cNvPr id="24" name="Rectangle 46"/>
          <p:cNvSpPr>
            <a:spLocks noChangeArrowheads="1"/>
          </p:cNvSpPr>
          <p:nvPr/>
        </p:nvSpPr>
        <p:spPr bwMode="auto">
          <a:xfrm>
            <a:off x="551082" y="1263037"/>
            <a:ext cx="2173099" cy="571500"/>
          </a:xfrm>
          <a:prstGeom prst="rect">
            <a:avLst/>
          </a:prstGeom>
          <a:solidFill>
            <a:srgbClr val="9BBB59">
              <a:lumMod val="50000"/>
            </a:srgbClr>
          </a:solidFill>
          <a:ln>
            <a:noFill/>
          </a:ln>
        </p:spPr>
        <p:txBody>
          <a:bodyPr lIns="26935" tIns="0" rIns="26935" bIns="0" anchor="ctr"/>
          <a:lstStyle>
            <a:lvl1pPr defTabSz="430213" eaLnBrk="0" hangingPunct="0">
              <a:defRPr sz="2400">
                <a:solidFill>
                  <a:schemeClr val="tx1"/>
                </a:solidFill>
                <a:latin typeface="Arial" pitchFamily="34" charset="0"/>
                <a:ea typeface="ＭＳ Ｐゴシック" pitchFamily="34" charset="-128"/>
              </a:defRPr>
            </a:lvl1pPr>
            <a:lvl2pPr marL="742950" indent="-285750" defTabSz="430213" eaLnBrk="0" hangingPunct="0">
              <a:defRPr sz="2400">
                <a:solidFill>
                  <a:schemeClr val="tx1"/>
                </a:solidFill>
                <a:latin typeface="Arial" pitchFamily="34" charset="0"/>
                <a:ea typeface="ＭＳ Ｐゴシック" pitchFamily="34" charset="-128"/>
              </a:defRPr>
            </a:lvl2pPr>
            <a:lvl3pPr marL="1143000" indent="-228600" defTabSz="430213" eaLnBrk="0" hangingPunct="0">
              <a:defRPr sz="2400">
                <a:solidFill>
                  <a:schemeClr val="tx1"/>
                </a:solidFill>
                <a:latin typeface="Arial" pitchFamily="34" charset="0"/>
                <a:ea typeface="ＭＳ Ｐゴシック" pitchFamily="34" charset="-128"/>
              </a:defRPr>
            </a:lvl3pPr>
            <a:lvl4pPr marL="1600200" indent="-228600" defTabSz="430213" eaLnBrk="0" hangingPunct="0">
              <a:defRPr sz="2400">
                <a:solidFill>
                  <a:schemeClr val="tx1"/>
                </a:solidFill>
                <a:latin typeface="Arial" pitchFamily="34" charset="0"/>
                <a:ea typeface="ＭＳ Ｐゴシック" pitchFamily="34" charset="-128"/>
              </a:defRPr>
            </a:lvl4pPr>
            <a:lvl5pPr marL="2057400" indent="-228600" defTabSz="430213" eaLnBrk="0" hangingPunct="0">
              <a:defRPr sz="2400">
                <a:solidFill>
                  <a:schemeClr val="tx1"/>
                </a:solidFill>
                <a:latin typeface="Arial" pitchFamily="34" charset="0"/>
                <a:ea typeface="ＭＳ Ｐゴシック" pitchFamily="34" charset="-128"/>
              </a:defRPr>
            </a:lvl5pPr>
            <a:lvl6pPr marL="25146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321885" eaLnBrk="1" fontAlgn="auto" hangingPunct="1">
              <a:spcBef>
                <a:spcPts val="0"/>
              </a:spcBef>
              <a:spcAft>
                <a:spcPts val="0"/>
              </a:spcAft>
              <a:defRPr/>
            </a:pPr>
            <a:r>
              <a:rPr lang="en-US" altLang="en-US" sz="1200" kern="0" dirty="0">
                <a:solidFill>
                  <a:prstClr val="white"/>
                </a:solidFill>
                <a:cs typeface="Arial" panose="020B0604020202020204" pitchFamily="34" charset="0"/>
              </a:rPr>
              <a:t>Evidence Base</a:t>
            </a:r>
          </a:p>
        </p:txBody>
      </p:sp>
      <p:sp>
        <p:nvSpPr>
          <p:cNvPr id="25" name="Rectangle 46"/>
          <p:cNvSpPr>
            <a:spLocks noChangeArrowheads="1"/>
          </p:cNvSpPr>
          <p:nvPr/>
        </p:nvSpPr>
        <p:spPr bwMode="auto">
          <a:xfrm>
            <a:off x="2835622" y="1263037"/>
            <a:ext cx="2173099" cy="571500"/>
          </a:xfrm>
          <a:prstGeom prst="rect">
            <a:avLst/>
          </a:prstGeom>
          <a:solidFill>
            <a:srgbClr val="9BBB59">
              <a:lumMod val="50000"/>
            </a:srgbClr>
          </a:solidFill>
          <a:ln>
            <a:noFill/>
          </a:ln>
        </p:spPr>
        <p:txBody>
          <a:bodyPr lIns="26935" tIns="0" rIns="26935" bIns="0" anchor="ctr"/>
          <a:lstStyle>
            <a:lvl1pPr defTabSz="430213" eaLnBrk="0" hangingPunct="0">
              <a:defRPr sz="2400">
                <a:solidFill>
                  <a:schemeClr val="tx1"/>
                </a:solidFill>
                <a:latin typeface="Arial" pitchFamily="34" charset="0"/>
                <a:ea typeface="ＭＳ Ｐゴシック" pitchFamily="34" charset="-128"/>
              </a:defRPr>
            </a:lvl1pPr>
            <a:lvl2pPr marL="742950" indent="-285750" defTabSz="430213" eaLnBrk="0" hangingPunct="0">
              <a:defRPr sz="2400">
                <a:solidFill>
                  <a:schemeClr val="tx1"/>
                </a:solidFill>
                <a:latin typeface="Arial" pitchFamily="34" charset="0"/>
                <a:ea typeface="ＭＳ Ｐゴシック" pitchFamily="34" charset="-128"/>
              </a:defRPr>
            </a:lvl2pPr>
            <a:lvl3pPr marL="1143000" indent="-228600" defTabSz="430213" eaLnBrk="0" hangingPunct="0">
              <a:defRPr sz="2400">
                <a:solidFill>
                  <a:schemeClr val="tx1"/>
                </a:solidFill>
                <a:latin typeface="Arial" pitchFamily="34" charset="0"/>
                <a:ea typeface="ＭＳ Ｐゴシック" pitchFamily="34" charset="-128"/>
              </a:defRPr>
            </a:lvl3pPr>
            <a:lvl4pPr marL="1600200" indent="-228600" defTabSz="430213" eaLnBrk="0" hangingPunct="0">
              <a:defRPr sz="2400">
                <a:solidFill>
                  <a:schemeClr val="tx1"/>
                </a:solidFill>
                <a:latin typeface="Arial" pitchFamily="34" charset="0"/>
                <a:ea typeface="ＭＳ Ｐゴシック" pitchFamily="34" charset="-128"/>
              </a:defRPr>
            </a:lvl4pPr>
            <a:lvl5pPr marL="2057400" indent="-228600" defTabSz="430213" eaLnBrk="0" hangingPunct="0">
              <a:defRPr sz="2400">
                <a:solidFill>
                  <a:schemeClr val="tx1"/>
                </a:solidFill>
                <a:latin typeface="Arial" pitchFamily="34" charset="0"/>
                <a:ea typeface="ＭＳ Ｐゴシック" pitchFamily="34" charset="-128"/>
              </a:defRPr>
            </a:lvl5pPr>
            <a:lvl6pPr marL="25146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321885" eaLnBrk="1" fontAlgn="auto" hangingPunct="1">
              <a:spcBef>
                <a:spcPts val="0"/>
              </a:spcBef>
              <a:spcAft>
                <a:spcPts val="0"/>
              </a:spcAft>
              <a:defRPr/>
            </a:pPr>
            <a:r>
              <a:rPr lang="en-US" altLang="en-US" sz="1200" kern="0" dirty="0">
                <a:solidFill>
                  <a:prstClr val="white"/>
                </a:solidFill>
                <a:cs typeface="Arial" panose="020B0604020202020204" pitchFamily="34" charset="0"/>
              </a:rPr>
              <a:t>Preliminary Draft Charging Schedule and Consultation</a:t>
            </a:r>
          </a:p>
        </p:txBody>
      </p:sp>
      <p:sp>
        <p:nvSpPr>
          <p:cNvPr id="26" name="Rectangle 46"/>
          <p:cNvSpPr>
            <a:spLocks noChangeArrowheads="1"/>
          </p:cNvSpPr>
          <p:nvPr/>
        </p:nvSpPr>
        <p:spPr bwMode="auto">
          <a:xfrm>
            <a:off x="5098491" y="1263037"/>
            <a:ext cx="2173099" cy="571500"/>
          </a:xfrm>
          <a:prstGeom prst="rect">
            <a:avLst/>
          </a:prstGeom>
          <a:solidFill>
            <a:srgbClr val="9BBB59">
              <a:lumMod val="50000"/>
            </a:srgbClr>
          </a:solidFill>
          <a:ln>
            <a:noFill/>
          </a:ln>
        </p:spPr>
        <p:txBody>
          <a:bodyPr lIns="26935" tIns="0" rIns="26935" bIns="0" anchor="ctr"/>
          <a:lstStyle>
            <a:lvl1pPr defTabSz="430213" eaLnBrk="0" hangingPunct="0">
              <a:defRPr sz="2400">
                <a:solidFill>
                  <a:schemeClr val="tx1"/>
                </a:solidFill>
                <a:latin typeface="Arial" pitchFamily="34" charset="0"/>
                <a:ea typeface="ＭＳ Ｐゴシック" pitchFamily="34" charset="-128"/>
              </a:defRPr>
            </a:lvl1pPr>
            <a:lvl2pPr marL="742950" indent="-285750" defTabSz="430213" eaLnBrk="0" hangingPunct="0">
              <a:defRPr sz="2400">
                <a:solidFill>
                  <a:schemeClr val="tx1"/>
                </a:solidFill>
                <a:latin typeface="Arial" pitchFamily="34" charset="0"/>
                <a:ea typeface="ＭＳ Ｐゴシック" pitchFamily="34" charset="-128"/>
              </a:defRPr>
            </a:lvl2pPr>
            <a:lvl3pPr marL="1143000" indent="-228600" defTabSz="430213" eaLnBrk="0" hangingPunct="0">
              <a:defRPr sz="2400">
                <a:solidFill>
                  <a:schemeClr val="tx1"/>
                </a:solidFill>
                <a:latin typeface="Arial" pitchFamily="34" charset="0"/>
                <a:ea typeface="ＭＳ Ｐゴシック" pitchFamily="34" charset="-128"/>
              </a:defRPr>
            </a:lvl3pPr>
            <a:lvl4pPr marL="1600200" indent="-228600" defTabSz="430213" eaLnBrk="0" hangingPunct="0">
              <a:defRPr sz="2400">
                <a:solidFill>
                  <a:schemeClr val="tx1"/>
                </a:solidFill>
                <a:latin typeface="Arial" pitchFamily="34" charset="0"/>
                <a:ea typeface="ＭＳ Ｐゴシック" pitchFamily="34" charset="-128"/>
              </a:defRPr>
            </a:lvl4pPr>
            <a:lvl5pPr marL="2057400" indent="-228600" defTabSz="430213" eaLnBrk="0" hangingPunct="0">
              <a:defRPr sz="2400">
                <a:solidFill>
                  <a:schemeClr val="tx1"/>
                </a:solidFill>
                <a:latin typeface="Arial" pitchFamily="34" charset="0"/>
                <a:ea typeface="ＭＳ Ｐゴシック" pitchFamily="34" charset="-128"/>
              </a:defRPr>
            </a:lvl5pPr>
            <a:lvl6pPr marL="25146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321885" eaLnBrk="1" fontAlgn="auto" hangingPunct="1">
              <a:spcBef>
                <a:spcPts val="0"/>
              </a:spcBef>
              <a:spcAft>
                <a:spcPts val="0"/>
              </a:spcAft>
              <a:defRPr/>
            </a:pPr>
            <a:r>
              <a:rPr lang="en-US" altLang="en-US" sz="1200" kern="0" dirty="0">
                <a:solidFill>
                  <a:prstClr val="white"/>
                </a:solidFill>
                <a:cs typeface="Arial" panose="020B0604020202020204" pitchFamily="34" charset="0"/>
              </a:rPr>
              <a:t>Draft Charging Schedule and Representation</a:t>
            </a:r>
          </a:p>
        </p:txBody>
      </p:sp>
      <p:sp>
        <p:nvSpPr>
          <p:cNvPr id="27" name="Rectangle 46"/>
          <p:cNvSpPr>
            <a:spLocks noChangeArrowheads="1"/>
          </p:cNvSpPr>
          <p:nvPr/>
        </p:nvSpPr>
        <p:spPr bwMode="auto">
          <a:xfrm>
            <a:off x="7348980" y="1263037"/>
            <a:ext cx="2173099" cy="571500"/>
          </a:xfrm>
          <a:prstGeom prst="rect">
            <a:avLst/>
          </a:prstGeom>
          <a:solidFill>
            <a:srgbClr val="9BBB59">
              <a:lumMod val="50000"/>
            </a:srgbClr>
          </a:solidFill>
          <a:ln>
            <a:noFill/>
          </a:ln>
        </p:spPr>
        <p:txBody>
          <a:bodyPr lIns="26935" tIns="0" rIns="26935" bIns="0" anchor="ctr"/>
          <a:lstStyle>
            <a:lvl1pPr defTabSz="430213" eaLnBrk="0" hangingPunct="0">
              <a:defRPr sz="2400">
                <a:solidFill>
                  <a:schemeClr val="tx1"/>
                </a:solidFill>
                <a:latin typeface="Arial" pitchFamily="34" charset="0"/>
                <a:ea typeface="ＭＳ Ｐゴシック" pitchFamily="34" charset="-128"/>
              </a:defRPr>
            </a:lvl1pPr>
            <a:lvl2pPr marL="742950" indent="-285750" defTabSz="430213" eaLnBrk="0" hangingPunct="0">
              <a:defRPr sz="2400">
                <a:solidFill>
                  <a:schemeClr val="tx1"/>
                </a:solidFill>
                <a:latin typeface="Arial" pitchFamily="34" charset="0"/>
                <a:ea typeface="ＭＳ Ｐゴシック" pitchFamily="34" charset="-128"/>
              </a:defRPr>
            </a:lvl2pPr>
            <a:lvl3pPr marL="1143000" indent="-228600" defTabSz="430213" eaLnBrk="0" hangingPunct="0">
              <a:defRPr sz="2400">
                <a:solidFill>
                  <a:schemeClr val="tx1"/>
                </a:solidFill>
                <a:latin typeface="Arial" pitchFamily="34" charset="0"/>
                <a:ea typeface="ＭＳ Ｐゴシック" pitchFamily="34" charset="-128"/>
              </a:defRPr>
            </a:lvl3pPr>
            <a:lvl4pPr marL="1600200" indent="-228600" defTabSz="430213" eaLnBrk="0" hangingPunct="0">
              <a:defRPr sz="2400">
                <a:solidFill>
                  <a:schemeClr val="tx1"/>
                </a:solidFill>
                <a:latin typeface="Arial" pitchFamily="34" charset="0"/>
                <a:ea typeface="ＭＳ Ｐゴシック" pitchFamily="34" charset="-128"/>
              </a:defRPr>
            </a:lvl4pPr>
            <a:lvl5pPr marL="2057400" indent="-228600" defTabSz="430213" eaLnBrk="0" hangingPunct="0">
              <a:defRPr sz="2400">
                <a:solidFill>
                  <a:schemeClr val="tx1"/>
                </a:solidFill>
                <a:latin typeface="Arial" pitchFamily="34" charset="0"/>
                <a:ea typeface="ＭＳ Ｐゴシック" pitchFamily="34" charset="-128"/>
              </a:defRPr>
            </a:lvl5pPr>
            <a:lvl6pPr marL="25146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302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321885" eaLnBrk="1" fontAlgn="auto" hangingPunct="1">
              <a:spcBef>
                <a:spcPts val="0"/>
              </a:spcBef>
              <a:spcAft>
                <a:spcPts val="0"/>
              </a:spcAft>
              <a:defRPr/>
            </a:pPr>
            <a:r>
              <a:rPr lang="en-US" altLang="en-US" sz="1200" kern="0" dirty="0">
                <a:solidFill>
                  <a:prstClr val="white"/>
                </a:solidFill>
                <a:cs typeface="Arial" panose="020B0604020202020204" pitchFamily="34" charset="0"/>
              </a:rPr>
              <a:t>Examination and adoption</a:t>
            </a:r>
          </a:p>
        </p:txBody>
      </p:sp>
      <p:sp>
        <p:nvSpPr>
          <p:cNvPr id="39" name="Title 1"/>
          <p:cNvSpPr>
            <a:spLocks noGrp="1"/>
          </p:cNvSpPr>
          <p:nvPr>
            <p:ph type="title"/>
          </p:nvPr>
        </p:nvSpPr>
        <p:spPr>
          <a:xfrm>
            <a:off x="439642" y="137206"/>
            <a:ext cx="8469512" cy="925818"/>
          </a:xfrm>
        </p:spPr>
        <p:txBody>
          <a:bodyPr/>
          <a:lstStyle/>
          <a:p>
            <a:r>
              <a:rPr lang="en-GB" sz="3300" dirty="0"/>
              <a:t>Programme – Stages, actions and deliverables</a:t>
            </a:r>
          </a:p>
        </p:txBody>
      </p:sp>
    </p:spTree>
    <p:extLst>
      <p:ext uri="{BB962C8B-B14F-4D97-AF65-F5344CB8AC3E}">
        <p14:creationId xmlns:p14="http://schemas.microsoft.com/office/powerpoint/2010/main" val="35271378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348880"/>
            <a:ext cx="9906000" cy="1584176"/>
          </a:xfrm>
          <a:prstGeom prst="rect">
            <a:avLst/>
          </a:prstGeom>
          <a:solidFill>
            <a:srgbClr val="C5F260"/>
          </a:solidFill>
          <a:ln>
            <a:noFill/>
          </a:ln>
          <a:effectLst/>
          <a:extLst/>
        </p:spPr>
        <p:txBody>
          <a:bodyPr vert="horz" wrap="square" lIns="91423" tIns="45712" rIns="91423" bIns="45712" numCol="1" rtlCol="0" anchor="ctr" anchorCtr="0" compatLnSpc="1">
            <a:prstTxWarp prst="textNoShape">
              <a:avLst/>
            </a:prstTxWarp>
          </a:bodyPr>
          <a:lstStyle/>
          <a:p>
            <a:pPr defTabSz="914235"/>
            <a:endParaRPr lang="en-GB"/>
          </a:p>
        </p:txBody>
      </p:sp>
      <p:sp>
        <p:nvSpPr>
          <p:cNvPr id="5" name="Text Box 2"/>
          <p:cNvSpPr txBox="1">
            <a:spLocks noChangeArrowheads="1"/>
          </p:cNvSpPr>
          <p:nvPr/>
        </p:nvSpPr>
        <p:spPr bwMode="auto">
          <a:xfrm>
            <a:off x="1" y="2569468"/>
            <a:ext cx="9905999" cy="1723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algn="ctr" eaLnBrk="1" hangingPunct="1">
              <a:buSzPct val="100000"/>
            </a:pPr>
            <a:r>
              <a:rPr lang="en-GB" sz="4000" dirty="0">
                <a:solidFill>
                  <a:srgbClr val="669900"/>
                </a:solidFill>
              </a:rPr>
              <a:t>New for 2014</a:t>
            </a:r>
          </a:p>
          <a:p>
            <a:pPr algn="ctr" eaLnBrk="1" hangingPunct="1">
              <a:buSzPct val="100000"/>
            </a:pPr>
            <a:r>
              <a:rPr lang="en-GB" sz="2800" dirty="0">
                <a:solidFill>
                  <a:srgbClr val="669900"/>
                </a:solidFill>
              </a:rPr>
              <a:t>Self build</a:t>
            </a:r>
          </a:p>
          <a:p>
            <a:pPr algn="ctr" eaLnBrk="1" hangingPunct="1">
              <a:buSzPct val="100000"/>
            </a:pPr>
            <a:r>
              <a:rPr lang="en-GB" sz="4000" dirty="0">
                <a:solidFill>
                  <a:srgbClr val="669900"/>
                </a:solidFill>
              </a:rPr>
              <a:t> </a:t>
            </a:r>
            <a:endParaRPr lang="en-GB" sz="2800" dirty="0">
              <a:solidFill>
                <a:srgbClr val="669900"/>
              </a:solidFill>
            </a:endParaRPr>
          </a:p>
        </p:txBody>
      </p:sp>
    </p:spTree>
    <p:extLst>
      <p:ext uri="{BB962C8B-B14F-4D97-AF65-F5344CB8AC3E}">
        <p14:creationId xmlns:p14="http://schemas.microsoft.com/office/powerpoint/2010/main" val="3401411016"/>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200" y="960155"/>
            <a:ext cx="8915400" cy="3857571"/>
          </a:xfrm>
        </p:spPr>
        <p:txBody>
          <a:bodyPr anchor="t" anchorCtr="0"/>
          <a:lstStyle/>
          <a:p>
            <a:pPr marL="0" indent="0">
              <a:buNone/>
            </a:pPr>
            <a:r>
              <a:rPr lang="en-US" sz="2400" b="1" dirty="0">
                <a:solidFill>
                  <a:srgbClr val="669900"/>
                </a:solidFill>
              </a:rPr>
              <a:t>Overview</a:t>
            </a:r>
            <a:r>
              <a:rPr lang="en-US" sz="2400" dirty="0">
                <a:solidFill>
                  <a:srgbClr val="669900"/>
                </a:solidFill>
              </a:rPr>
              <a:t> </a:t>
            </a:r>
          </a:p>
          <a:p>
            <a:pPr marL="0" indent="0">
              <a:buNone/>
            </a:pPr>
            <a:r>
              <a:rPr lang="en-US" sz="2400" dirty="0"/>
              <a:t>The exemption is applicable to homes built or commissioned by individuals for their own use. </a:t>
            </a:r>
          </a:p>
          <a:p>
            <a:pPr marL="0" indent="0">
              <a:buNone/>
            </a:pPr>
            <a:r>
              <a:rPr lang="en-US" sz="2400" dirty="0"/>
              <a:t>Community group self build projects also qualify for the exemption where they meet the required criteria. </a:t>
            </a:r>
          </a:p>
          <a:p>
            <a:pPr marL="0" indent="0">
              <a:buNone/>
            </a:pPr>
            <a:endParaRPr lang="en-US" sz="2400" dirty="0"/>
          </a:p>
          <a:p>
            <a:pPr marL="0" indent="0">
              <a:buNone/>
            </a:pPr>
            <a:r>
              <a:rPr lang="en-US" sz="2400" b="1" dirty="0">
                <a:solidFill>
                  <a:srgbClr val="669900"/>
                </a:solidFill>
              </a:rPr>
              <a:t>Conditions</a:t>
            </a:r>
          </a:p>
          <a:p>
            <a:pPr marL="273001" indent="-273001">
              <a:spcBef>
                <a:spcPts val="449"/>
              </a:spcBef>
              <a:spcAft>
                <a:spcPts val="449"/>
              </a:spcAft>
            </a:pPr>
            <a:r>
              <a:rPr lang="en-GB" sz="2400" dirty="0"/>
              <a:t>Applicants can apply at anytime up to date of commencement</a:t>
            </a:r>
          </a:p>
          <a:p>
            <a:pPr marL="273001" indent="-273001">
              <a:spcBef>
                <a:spcPts val="449"/>
              </a:spcBef>
              <a:spcAft>
                <a:spcPts val="449"/>
              </a:spcAft>
            </a:pPr>
            <a:r>
              <a:rPr lang="en-GB" sz="2400" dirty="0"/>
              <a:t>Property must remain principal residence for three years</a:t>
            </a:r>
          </a:p>
          <a:p>
            <a:pPr marL="273001" indent="-273001">
              <a:spcBef>
                <a:spcPts val="449"/>
              </a:spcBef>
              <a:spcAft>
                <a:spcPts val="449"/>
              </a:spcAft>
            </a:pPr>
            <a:r>
              <a:rPr lang="en-GB" sz="2400" dirty="0"/>
              <a:t>For multi-unit developments recommendation is that phased planning application is used to make each unit a separate chargeable development.</a:t>
            </a:r>
          </a:p>
          <a:p>
            <a:pPr marL="273001" indent="-273001">
              <a:spcBef>
                <a:spcPts val="449"/>
              </a:spcBef>
              <a:spcAft>
                <a:spcPts val="449"/>
              </a:spcAft>
            </a:pPr>
            <a:endParaRPr lang="en-GB" sz="2400" dirty="0"/>
          </a:p>
          <a:p>
            <a:endParaRPr lang="en-US" sz="2400" dirty="0"/>
          </a:p>
          <a:p>
            <a:pPr marL="0" indent="0">
              <a:buNone/>
            </a:pPr>
            <a:endParaRPr lang="en-GB" sz="2100" dirty="0"/>
          </a:p>
        </p:txBody>
      </p:sp>
    </p:spTree>
    <p:extLst>
      <p:ext uri="{BB962C8B-B14F-4D97-AF65-F5344CB8AC3E}">
        <p14:creationId xmlns:p14="http://schemas.microsoft.com/office/powerpoint/2010/main" val="655385852"/>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348880"/>
            <a:ext cx="9906000" cy="1584176"/>
          </a:xfrm>
          <a:prstGeom prst="rect">
            <a:avLst/>
          </a:prstGeom>
          <a:solidFill>
            <a:srgbClr val="C5F260"/>
          </a:solidFill>
          <a:ln>
            <a:noFill/>
          </a:ln>
          <a:effectLst/>
          <a:extLst/>
        </p:spPr>
        <p:txBody>
          <a:bodyPr vert="horz" wrap="square" lIns="91423" tIns="45712" rIns="91423" bIns="45712" numCol="1" rtlCol="0" anchor="ctr" anchorCtr="0" compatLnSpc="1">
            <a:prstTxWarp prst="textNoShape">
              <a:avLst/>
            </a:prstTxWarp>
          </a:bodyPr>
          <a:lstStyle/>
          <a:p>
            <a:pPr defTabSz="914235"/>
            <a:endParaRPr lang="en-GB"/>
          </a:p>
        </p:txBody>
      </p:sp>
      <p:sp>
        <p:nvSpPr>
          <p:cNvPr id="5" name="Text Box 2"/>
          <p:cNvSpPr txBox="1">
            <a:spLocks noChangeArrowheads="1"/>
          </p:cNvSpPr>
          <p:nvPr/>
        </p:nvSpPr>
        <p:spPr bwMode="auto">
          <a:xfrm>
            <a:off x="1" y="2569468"/>
            <a:ext cx="9905999" cy="1723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algn="ctr" eaLnBrk="1" hangingPunct="1">
              <a:buSzPct val="100000"/>
            </a:pPr>
            <a:r>
              <a:rPr lang="en-GB" sz="4000" dirty="0">
                <a:solidFill>
                  <a:srgbClr val="669900"/>
                </a:solidFill>
              </a:rPr>
              <a:t>Updated for 2014</a:t>
            </a:r>
          </a:p>
          <a:p>
            <a:pPr algn="ctr" eaLnBrk="1" hangingPunct="1">
              <a:buSzPct val="100000"/>
            </a:pPr>
            <a:r>
              <a:rPr lang="en-GB" sz="2800" dirty="0">
                <a:solidFill>
                  <a:srgbClr val="669900"/>
                </a:solidFill>
              </a:rPr>
              <a:t>Vacancy test</a:t>
            </a:r>
          </a:p>
          <a:p>
            <a:pPr algn="ctr" eaLnBrk="1" hangingPunct="1">
              <a:buSzPct val="100000"/>
            </a:pPr>
            <a:r>
              <a:rPr lang="en-GB" sz="4000" dirty="0">
                <a:solidFill>
                  <a:srgbClr val="669900"/>
                </a:solidFill>
              </a:rPr>
              <a:t> </a:t>
            </a:r>
            <a:endParaRPr lang="en-GB" sz="2800" dirty="0">
              <a:solidFill>
                <a:srgbClr val="669900"/>
              </a:solidFill>
            </a:endParaRPr>
          </a:p>
        </p:txBody>
      </p:sp>
    </p:spTree>
    <p:extLst>
      <p:ext uri="{BB962C8B-B14F-4D97-AF65-F5344CB8AC3E}">
        <p14:creationId xmlns:p14="http://schemas.microsoft.com/office/powerpoint/2010/main" val="3317774558"/>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582648"/>
          </a:xfrm>
        </p:spPr>
        <p:txBody>
          <a:bodyPr/>
          <a:lstStyle/>
          <a:p>
            <a:r>
              <a:rPr lang="en-GB" sz="3300" dirty="0"/>
              <a:t>Overview</a:t>
            </a:r>
          </a:p>
        </p:txBody>
      </p:sp>
      <p:sp>
        <p:nvSpPr>
          <p:cNvPr id="5" name="Content Placeholder 2"/>
          <p:cNvSpPr txBox="1">
            <a:spLocks/>
          </p:cNvSpPr>
          <p:nvPr/>
        </p:nvSpPr>
        <p:spPr bwMode="auto">
          <a:xfrm>
            <a:off x="584200" y="960155"/>
            <a:ext cx="8915400" cy="385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2" rIns="91423" bIns="45712" numCol="1" anchor="t" anchorCtr="0" compatLnSpc="1">
            <a:prstTxWarp prst="textNoShape">
              <a:avLst/>
            </a:prstTxWarp>
          </a:bodyPr>
          <a:lstStyle>
            <a:lvl1pPr marL="458217" indent="-458217" algn="l" rtl="0" fontAlgn="base">
              <a:spcBef>
                <a:spcPct val="20000"/>
              </a:spcBef>
              <a:spcAft>
                <a:spcPct val="0"/>
              </a:spcAft>
              <a:buChar char="•"/>
              <a:defRPr sz="4300">
                <a:solidFill>
                  <a:schemeClr val="tx1"/>
                </a:solidFill>
                <a:latin typeface="+mn-lt"/>
                <a:ea typeface="+mn-ea"/>
                <a:cs typeface="+mn-cs"/>
              </a:defRPr>
            </a:lvl1pPr>
            <a:lvl2pPr marL="992804" indent="-381848" algn="l" rtl="0" fontAlgn="base">
              <a:spcBef>
                <a:spcPct val="20000"/>
              </a:spcBef>
              <a:spcAft>
                <a:spcPct val="0"/>
              </a:spcAft>
              <a:buChar char="–"/>
              <a:defRPr sz="3700">
                <a:solidFill>
                  <a:schemeClr val="tx1"/>
                </a:solidFill>
                <a:latin typeface="+mn-lt"/>
              </a:defRPr>
            </a:lvl2pPr>
            <a:lvl3pPr marL="1527391" indent="-305478" algn="l" rtl="0" fontAlgn="base">
              <a:spcBef>
                <a:spcPct val="20000"/>
              </a:spcBef>
              <a:spcAft>
                <a:spcPct val="0"/>
              </a:spcAft>
              <a:buChar char="•"/>
              <a:defRPr sz="3200">
                <a:solidFill>
                  <a:schemeClr val="tx1"/>
                </a:solidFill>
                <a:latin typeface="+mn-lt"/>
              </a:defRPr>
            </a:lvl3pPr>
            <a:lvl4pPr marL="2138347" indent="-305478" algn="l" rtl="0" fontAlgn="base">
              <a:spcBef>
                <a:spcPct val="20000"/>
              </a:spcBef>
              <a:spcAft>
                <a:spcPct val="0"/>
              </a:spcAft>
              <a:buChar char="–"/>
              <a:defRPr sz="2700">
                <a:solidFill>
                  <a:schemeClr val="tx1"/>
                </a:solidFill>
                <a:latin typeface="+mn-lt"/>
              </a:defRPr>
            </a:lvl4pPr>
            <a:lvl5pPr marL="2749304" indent="-305478" algn="l" rtl="0" fontAlgn="base">
              <a:spcBef>
                <a:spcPct val="20000"/>
              </a:spcBef>
              <a:spcAft>
                <a:spcPct val="0"/>
              </a:spcAft>
              <a:buChar char="»"/>
              <a:defRPr sz="2700">
                <a:solidFill>
                  <a:schemeClr val="tx1"/>
                </a:solidFill>
                <a:latin typeface="+mn-lt"/>
              </a:defRPr>
            </a:lvl5pPr>
            <a:lvl6pPr marL="3360260" indent="-305478" algn="l" rtl="0" fontAlgn="base">
              <a:spcBef>
                <a:spcPct val="20000"/>
              </a:spcBef>
              <a:spcAft>
                <a:spcPct val="0"/>
              </a:spcAft>
              <a:buChar char="»"/>
              <a:defRPr sz="2700">
                <a:solidFill>
                  <a:schemeClr val="tx1"/>
                </a:solidFill>
                <a:latin typeface="+mn-lt"/>
              </a:defRPr>
            </a:lvl6pPr>
            <a:lvl7pPr marL="3971216" indent="-305478" algn="l" rtl="0" fontAlgn="base">
              <a:spcBef>
                <a:spcPct val="20000"/>
              </a:spcBef>
              <a:spcAft>
                <a:spcPct val="0"/>
              </a:spcAft>
              <a:buChar char="»"/>
              <a:defRPr sz="2700">
                <a:solidFill>
                  <a:schemeClr val="tx1"/>
                </a:solidFill>
                <a:latin typeface="+mn-lt"/>
              </a:defRPr>
            </a:lvl7pPr>
            <a:lvl8pPr marL="4582173" indent="-305478" algn="l" rtl="0" fontAlgn="base">
              <a:spcBef>
                <a:spcPct val="20000"/>
              </a:spcBef>
              <a:spcAft>
                <a:spcPct val="0"/>
              </a:spcAft>
              <a:buChar char="»"/>
              <a:defRPr sz="2700">
                <a:solidFill>
                  <a:schemeClr val="tx1"/>
                </a:solidFill>
                <a:latin typeface="+mn-lt"/>
              </a:defRPr>
            </a:lvl8pPr>
            <a:lvl9pPr marL="5193129" indent="-305478" algn="l" rtl="0" fontAlgn="base">
              <a:spcBef>
                <a:spcPct val="20000"/>
              </a:spcBef>
              <a:spcAft>
                <a:spcPct val="0"/>
              </a:spcAft>
              <a:buChar char="»"/>
              <a:defRPr sz="2700">
                <a:solidFill>
                  <a:schemeClr val="tx1"/>
                </a:solidFill>
                <a:latin typeface="+mn-lt"/>
              </a:defRPr>
            </a:lvl9pPr>
          </a:lstStyle>
          <a:p>
            <a:pPr marL="273001" indent="-273001">
              <a:spcBef>
                <a:spcPts val="449"/>
              </a:spcBef>
              <a:spcAft>
                <a:spcPts val="449"/>
              </a:spcAft>
            </a:pPr>
            <a:r>
              <a:rPr lang="en-GB" sz="2400" b="0" dirty="0"/>
              <a:t>Parts of an existing building that are to be demolished or retained can be taken into account when calculating the chargeable amount</a:t>
            </a:r>
          </a:p>
          <a:p>
            <a:pPr marL="273001" indent="-273001">
              <a:spcBef>
                <a:spcPts val="449"/>
              </a:spcBef>
              <a:spcAft>
                <a:spcPts val="449"/>
              </a:spcAft>
            </a:pPr>
            <a:r>
              <a:rPr lang="en-GB" sz="2400" b="0" dirty="0"/>
              <a:t>Lawful use for continuous period of 6 months within past 3 years</a:t>
            </a:r>
          </a:p>
          <a:p>
            <a:pPr marL="273001" indent="-273001">
              <a:spcBef>
                <a:spcPts val="449"/>
              </a:spcBef>
              <a:spcAft>
                <a:spcPts val="449"/>
              </a:spcAft>
            </a:pPr>
            <a:endParaRPr lang="en-GB" sz="2400" b="0" dirty="0"/>
          </a:p>
          <a:p>
            <a:pPr marL="0" indent="0">
              <a:buNone/>
            </a:pPr>
            <a:endParaRPr lang="en-GB" sz="2400" b="0" dirty="0"/>
          </a:p>
        </p:txBody>
      </p:sp>
    </p:spTree>
    <p:extLst>
      <p:ext uri="{BB962C8B-B14F-4D97-AF65-F5344CB8AC3E}">
        <p14:creationId xmlns:p14="http://schemas.microsoft.com/office/powerpoint/2010/main" val="163218610"/>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348880"/>
            <a:ext cx="9906000" cy="1584176"/>
          </a:xfrm>
          <a:prstGeom prst="rect">
            <a:avLst/>
          </a:prstGeom>
          <a:solidFill>
            <a:srgbClr val="C5F260"/>
          </a:solidFill>
          <a:ln>
            <a:noFill/>
          </a:ln>
          <a:effectLst/>
          <a:extLst/>
        </p:spPr>
        <p:txBody>
          <a:bodyPr vert="horz" wrap="square" lIns="91423" tIns="45712" rIns="91423" bIns="45712" numCol="1" rtlCol="0" anchor="ctr" anchorCtr="0" compatLnSpc="1">
            <a:prstTxWarp prst="textNoShape">
              <a:avLst/>
            </a:prstTxWarp>
          </a:bodyPr>
          <a:lstStyle/>
          <a:p>
            <a:pPr defTabSz="914235"/>
            <a:endParaRPr lang="en-GB"/>
          </a:p>
        </p:txBody>
      </p:sp>
      <p:sp>
        <p:nvSpPr>
          <p:cNvPr id="5" name="Text Box 2"/>
          <p:cNvSpPr txBox="1">
            <a:spLocks noChangeArrowheads="1"/>
          </p:cNvSpPr>
          <p:nvPr/>
        </p:nvSpPr>
        <p:spPr bwMode="auto">
          <a:xfrm>
            <a:off x="1" y="2569468"/>
            <a:ext cx="9905999" cy="1723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algn="ctr" eaLnBrk="1" hangingPunct="1">
              <a:buSzPct val="100000"/>
            </a:pPr>
            <a:r>
              <a:rPr lang="en-GB" sz="4000" dirty="0">
                <a:solidFill>
                  <a:srgbClr val="669900"/>
                </a:solidFill>
              </a:rPr>
              <a:t>Policies</a:t>
            </a:r>
          </a:p>
          <a:p>
            <a:pPr algn="ctr" eaLnBrk="1" hangingPunct="1">
              <a:buSzPct val="100000"/>
            </a:pPr>
            <a:r>
              <a:rPr lang="en-GB" sz="2800" dirty="0">
                <a:solidFill>
                  <a:srgbClr val="669900"/>
                </a:solidFill>
              </a:rPr>
              <a:t>Instalments</a:t>
            </a:r>
          </a:p>
          <a:p>
            <a:pPr algn="ctr" eaLnBrk="1" hangingPunct="1">
              <a:buSzPct val="100000"/>
            </a:pPr>
            <a:r>
              <a:rPr lang="en-GB" sz="4000" dirty="0">
                <a:solidFill>
                  <a:srgbClr val="669900"/>
                </a:solidFill>
              </a:rPr>
              <a:t> </a:t>
            </a:r>
            <a:endParaRPr lang="en-GB" sz="2800" dirty="0">
              <a:solidFill>
                <a:srgbClr val="669900"/>
              </a:solidFill>
            </a:endParaRPr>
          </a:p>
        </p:txBody>
      </p:sp>
    </p:spTree>
    <p:extLst>
      <p:ext uri="{BB962C8B-B14F-4D97-AF65-F5344CB8AC3E}">
        <p14:creationId xmlns:p14="http://schemas.microsoft.com/office/powerpoint/2010/main" val="412683814"/>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582648"/>
          </a:xfrm>
        </p:spPr>
        <p:txBody>
          <a:bodyPr/>
          <a:lstStyle/>
          <a:p>
            <a:r>
              <a:rPr lang="en-GB" sz="3300" dirty="0"/>
              <a:t>Instalments Policy</a:t>
            </a:r>
          </a:p>
        </p:txBody>
      </p:sp>
      <p:sp>
        <p:nvSpPr>
          <p:cNvPr id="3" name="Content Placeholder 2"/>
          <p:cNvSpPr>
            <a:spLocks noGrp="1"/>
          </p:cNvSpPr>
          <p:nvPr>
            <p:ph idx="1"/>
          </p:nvPr>
        </p:nvSpPr>
        <p:spPr>
          <a:xfrm>
            <a:off x="584200" y="960155"/>
            <a:ext cx="8915400" cy="3857571"/>
          </a:xfrm>
        </p:spPr>
        <p:txBody>
          <a:bodyPr/>
          <a:lstStyle/>
          <a:p>
            <a:pPr marL="273001" indent="-273001">
              <a:spcBef>
                <a:spcPts val="449"/>
              </a:spcBef>
              <a:spcAft>
                <a:spcPts val="449"/>
              </a:spcAft>
            </a:pPr>
            <a:r>
              <a:rPr lang="en-GB" sz="2100" dirty="0"/>
              <a:t>Instalments policy constructed around the variables of:</a:t>
            </a:r>
          </a:p>
          <a:p>
            <a:pPr marL="615078" indent="-342077">
              <a:spcBef>
                <a:spcPts val="449"/>
              </a:spcBef>
              <a:spcAft>
                <a:spcPts val="449"/>
              </a:spcAft>
              <a:buFont typeface="Courier New" panose="02070309020205020404" pitchFamily="49" charset="0"/>
              <a:buChar char="o"/>
            </a:pPr>
            <a:r>
              <a:rPr lang="en-GB" sz="2100" dirty="0"/>
              <a:t>number of payments</a:t>
            </a:r>
          </a:p>
          <a:p>
            <a:pPr marL="615078" indent="-342077">
              <a:spcBef>
                <a:spcPts val="449"/>
              </a:spcBef>
              <a:spcAft>
                <a:spcPts val="449"/>
              </a:spcAft>
              <a:buFont typeface="Courier New" panose="02070309020205020404" pitchFamily="49" charset="0"/>
              <a:buChar char="o"/>
            </a:pPr>
            <a:r>
              <a:rPr lang="en-GB" sz="2100" dirty="0"/>
              <a:t>proportion of CIL due at each payment</a:t>
            </a:r>
          </a:p>
          <a:p>
            <a:pPr marL="615078" indent="-342077">
              <a:spcBef>
                <a:spcPts val="449"/>
              </a:spcBef>
              <a:spcAft>
                <a:spcPts val="449"/>
              </a:spcAft>
              <a:buFont typeface="Courier New" panose="02070309020205020404" pitchFamily="49" charset="0"/>
              <a:buChar char="o"/>
            </a:pPr>
            <a:r>
              <a:rPr lang="en-GB" sz="2100" dirty="0"/>
              <a:t>time from commencement of development</a:t>
            </a:r>
          </a:p>
          <a:p>
            <a:pPr marL="615078" indent="-342077">
              <a:spcBef>
                <a:spcPts val="449"/>
              </a:spcBef>
              <a:spcAft>
                <a:spcPts val="449"/>
              </a:spcAft>
              <a:buFont typeface="Courier New" panose="02070309020205020404" pitchFamily="49" charset="0"/>
              <a:buChar char="o"/>
            </a:pPr>
            <a:r>
              <a:rPr lang="en-GB" sz="2100" dirty="0"/>
              <a:t>threshold (s) when instalments apply. </a:t>
            </a:r>
          </a:p>
          <a:p>
            <a:pPr marL="273001" indent="-273001" algn="just">
              <a:spcBef>
                <a:spcPts val="1796"/>
              </a:spcBef>
              <a:spcAft>
                <a:spcPts val="449"/>
              </a:spcAft>
            </a:pPr>
            <a:r>
              <a:rPr lang="en-GB" sz="2100" dirty="0"/>
              <a:t>Authority must publish an instalments policy to allow payment by instalments. </a:t>
            </a:r>
          </a:p>
          <a:p>
            <a:pPr marL="273001" indent="-273001" algn="just">
              <a:spcBef>
                <a:spcPts val="449"/>
              </a:spcBef>
              <a:spcAft>
                <a:spcPts val="449"/>
              </a:spcAft>
            </a:pPr>
            <a:r>
              <a:rPr lang="en-GB" sz="2100" dirty="0"/>
              <a:t>Where no instalments policy in place default is full payment at end of 60 days after development has started. </a:t>
            </a:r>
          </a:p>
          <a:p>
            <a:pPr marL="0" indent="0">
              <a:buNone/>
            </a:pPr>
            <a:endParaRPr lang="en-GB" sz="1800" dirty="0"/>
          </a:p>
          <a:p>
            <a:pPr marL="0" indent="0">
              <a:buNone/>
            </a:pPr>
            <a:endParaRPr lang="en-GB" sz="1800" dirty="0"/>
          </a:p>
        </p:txBody>
      </p:sp>
      <p:graphicFrame>
        <p:nvGraphicFramePr>
          <p:cNvPr id="4" name="Table 3"/>
          <p:cNvGraphicFramePr>
            <a:graphicFrameLocks noGrp="1"/>
          </p:cNvGraphicFramePr>
          <p:nvPr>
            <p:extLst>
              <p:ext uri="{D42A27DB-BD31-4B8C-83A1-F6EECF244321}">
                <p14:modId xmlns:p14="http://schemas.microsoft.com/office/powerpoint/2010/main" val="254762738"/>
              </p:ext>
            </p:extLst>
          </p:nvPr>
        </p:nvGraphicFramePr>
        <p:xfrm>
          <a:off x="764678" y="4929781"/>
          <a:ext cx="8645961" cy="1379539"/>
        </p:xfrm>
        <a:graphic>
          <a:graphicData uri="http://schemas.openxmlformats.org/drawingml/2006/table">
            <a:tbl>
              <a:tblPr>
                <a:tableStyleId>{775DCB02-9BB8-47FD-8907-85C794F793BA}</a:tableStyleId>
              </a:tblPr>
              <a:tblGrid>
                <a:gridCol w="2882564"/>
                <a:gridCol w="2880833"/>
                <a:gridCol w="2882564"/>
              </a:tblGrid>
              <a:tr h="639763">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700" b="1" u="none" strike="noStrike" cap="none" normalizeH="0" baseline="0" dirty="0" smtClean="0">
                          <a:ln>
                            <a:noFill/>
                          </a:ln>
                          <a:effectLst/>
                          <a:latin typeface="+mn-lt"/>
                        </a:rPr>
                        <a:t>Threshold of CIL Charge </a:t>
                      </a:r>
                      <a:endParaRPr kumimoji="0" lang="en-US" altLang="en-US" sz="1700" b="1" i="0" u="none" strike="noStrike" cap="none" normalizeH="0" baseline="0" dirty="0" smtClean="0">
                        <a:ln>
                          <a:noFill/>
                        </a:ln>
                        <a:solidFill>
                          <a:srgbClr val="FFFFFF"/>
                        </a:solidFill>
                        <a:effectLst/>
                        <a:latin typeface="+mn-lt"/>
                        <a:ea typeface="ＭＳ Ｐゴシック" pitchFamily="34" charset="-128"/>
                      </a:endParaRPr>
                    </a:p>
                  </a:txBody>
                  <a:tcPr marL="84407" marR="84407" marT="45686" marB="45686" anchor="ctr" horzOverflow="overflow">
                    <a:solidFill>
                      <a:srgbClr val="C5F26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700" b="1" u="none" strike="noStrike" cap="none" normalizeH="0" baseline="0" dirty="0" smtClean="0">
                          <a:ln>
                            <a:noFill/>
                          </a:ln>
                          <a:effectLst/>
                          <a:latin typeface="+mn-lt"/>
                        </a:rPr>
                        <a:t>Proportion of CIL Charge </a:t>
                      </a:r>
                      <a:endParaRPr kumimoji="0" lang="en-US" altLang="en-US" sz="1700" b="1" i="0" u="none" strike="noStrike" cap="none" normalizeH="0" baseline="0" dirty="0" smtClean="0">
                        <a:ln>
                          <a:noFill/>
                        </a:ln>
                        <a:solidFill>
                          <a:srgbClr val="FFFFFF"/>
                        </a:solidFill>
                        <a:effectLst/>
                        <a:latin typeface="+mn-lt"/>
                        <a:ea typeface="ＭＳ Ｐゴシック" pitchFamily="34" charset="-128"/>
                      </a:endParaRPr>
                    </a:p>
                  </a:txBody>
                  <a:tcPr marL="84407" marR="84407" marT="45686" marB="45686" anchor="ctr" horzOverflow="overflow">
                    <a:solidFill>
                      <a:srgbClr val="C5F26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700" b="1" u="none" strike="noStrike" cap="none" normalizeH="0" baseline="0" dirty="0" smtClean="0">
                          <a:ln>
                            <a:noFill/>
                          </a:ln>
                          <a:effectLst/>
                          <a:latin typeface="+mn-lt"/>
                        </a:rPr>
                        <a:t>Time from start of development</a:t>
                      </a:r>
                      <a:endParaRPr kumimoji="0" lang="en-US" altLang="en-US" sz="1700" b="1" i="0" u="none" strike="noStrike" cap="none" normalizeH="0" baseline="0" dirty="0" smtClean="0">
                        <a:ln>
                          <a:noFill/>
                        </a:ln>
                        <a:solidFill>
                          <a:srgbClr val="FFFFFF"/>
                        </a:solidFill>
                        <a:effectLst/>
                        <a:latin typeface="+mn-lt"/>
                        <a:ea typeface="ＭＳ Ｐゴシック" pitchFamily="34" charset="-128"/>
                      </a:endParaRPr>
                    </a:p>
                  </a:txBody>
                  <a:tcPr marL="84407" marR="84407" marT="45686" marB="45686" anchor="ctr" horzOverflow="overflow">
                    <a:solidFill>
                      <a:srgbClr val="C5F260"/>
                    </a:solidFill>
                  </a:tcPr>
                </a:tc>
              </a:tr>
              <a:tr h="369888">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700" u="none" strike="noStrike" cap="none" normalizeH="0" baseline="0" dirty="0" smtClean="0">
                          <a:ln>
                            <a:noFill/>
                          </a:ln>
                          <a:effectLst/>
                          <a:latin typeface="+mn-lt"/>
                        </a:rPr>
                        <a:t>£0</a:t>
                      </a:r>
                      <a:endParaRPr kumimoji="0" lang="en-US" altLang="en-US" sz="17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686" marB="45686"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700" u="none" strike="noStrike" cap="none" normalizeH="0" baseline="0" dirty="0" smtClean="0">
                          <a:ln>
                            <a:noFill/>
                          </a:ln>
                          <a:effectLst/>
                          <a:latin typeface="+mn-lt"/>
                        </a:rPr>
                        <a:t>100%</a:t>
                      </a:r>
                      <a:endParaRPr kumimoji="0" lang="en-US" altLang="en-US" sz="17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686" marB="45686"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700" u="none" strike="noStrike" cap="none" normalizeH="0" baseline="0" dirty="0" smtClean="0">
                          <a:ln>
                            <a:noFill/>
                          </a:ln>
                          <a:effectLst/>
                          <a:latin typeface="+mn-lt"/>
                        </a:rPr>
                        <a:t>60 days</a:t>
                      </a:r>
                      <a:endParaRPr kumimoji="0" lang="en-US" altLang="en-US" sz="17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686" marB="45686" anchor="ctr" horzOverflow="overflow">
                    <a:solidFill>
                      <a:srgbClr val="FFFFFF"/>
                    </a:solidFill>
                  </a:tcPr>
                </a:tc>
              </a:tr>
              <a:tr h="369888">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smtClean="0">
                        <a:ln>
                          <a:noFill/>
                        </a:ln>
                        <a:solidFill>
                          <a:srgbClr val="000000"/>
                        </a:solidFill>
                        <a:effectLst/>
                        <a:latin typeface="+mn-lt"/>
                        <a:ea typeface="ＭＳ Ｐゴシック" pitchFamily="34" charset="-128"/>
                      </a:endParaRPr>
                    </a:p>
                  </a:txBody>
                  <a:tcPr marL="84407" marR="84407" marT="45686" marB="45686"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686" marB="45686"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686" marB="45686" anchor="ctr" horzOverflow="overflow">
                    <a:solidFill>
                      <a:srgbClr val="FFFFFF"/>
                    </a:solidFill>
                  </a:tcPr>
                </a:tc>
              </a:tr>
            </a:tbl>
          </a:graphicData>
        </a:graphic>
      </p:graphicFrame>
    </p:spTree>
    <p:extLst>
      <p:ext uri="{BB962C8B-B14F-4D97-AF65-F5344CB8AC3E}">
        <p14:creationId xmlns:p14="http://schemas.microsoft.com/office/powerpoint/2010/main" val="425919544"/>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736951"/>
          </a:xfrm>
        </p:spPr>
        <p:txBody>
          <a:bodyPr/>
          <a:lstStyle/>
          <a:p>
            <a:r>
              <a:rPr lang="en-GB" sz="3300" dirty="0"/>
              <a:t>Instalments Policies</a:t>
            </a:r>
          </a:p>
        </p:txBody>
      </p:sp>
      <p:sp>
        <p:nvSpPr>
          <p:cNvPr id="5" name="Content Placeholder 2"/>
          <p:cNvSpPr txBox="1">
            <a:spLocks/>
          </p:cNvSpPr>
          <p:nvPr/>
        </p:nvSpPr>
        <p:spPr bwMode="auto">
          <a:xfrm>
            <a:off x="584200" y="794228"/>
            <a:ext cx="8915400" cy="4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2" rIns="91423" bIns="45712"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2100" dirty="0">
                <a:latin typeface="Arial" charset="0"/>
                <a:ea typeface="Arial" charset="0"/>
                <a:cs typeface="ＭＳ Ｐゴシック" charset="0"/>
                <a:sym typeface="Helvetica Light" charset="0"/>
              </a:rPr>
              <a:t>Havant</a:t>
            </a:r>
          </a:p>
          <a:p>
            <a:pPr marL="0" indent="0">
              <a:buNone/>
            </a:pPr>
            <a:endParaRPr lang="en-GB" sz="2000" kern="0" dirty="0"/>
          </a:p>
          <a:p>
            <a:pPr marL="0" indent="0">
              <a:buNone/>
            </a:pPr>
            <a:endParaRPr lang="en-GB" b="0" kern="0" dirty="0"/>
          </a:p>
        </p:txBody>
      </p:sp>
      <p:graphicFrame>
        <p:nvGraphicFramePr>
          <p:cNvPr id="7" name="Table 6"/>
          <p:cNvGraphicFramePr>
            <a:graphicFrameLocks noGrp="1"/>
          </p:cNvGraphicFramePr>
          <p:nvPr>
            <p:extLst>
              <p:ext uri="{D42A27DB-BD31-4B8C-83A1-F6EECF244321}">
                <p14:modId xmlns:p14="http://schemas.microsoft.com/office/powerpoint/2010/main" val="151262837"/>
              </p:ext>
            </p:extLst>
          </p:nvPr>
        </p:nvGraphicFramePr>
        <p:xfrm>
          <a:off x="704527" y="1217326"/>
          <a:ext cx="8538948" cy="5364547"/>
        </p:xfrm>
        <a:graphic>
          <a:graphicData uri="http://schemas.openxmlformats.org/drawingml/2006/table">
            <a:tbl>
              <a:tblPr>
                <a:tableStyleId>{775DCB02-9BB8-47FD-8907-85C794F793BA}</a:tableStyleId>
              </a:tblPr>
              <a:tblGrid>
                <a:gridCol w="2889720"/>
                <a:gridCol w="2823766"/>
                <a:gridCol w="2825462"/>
              </a:tblGrid>
              <a:tr h="727087">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b="1" u="none" strike="noStrike" cap="none" normalizeH="0" baseline="0" dirty="0" smtClean="0">
                          <a:ln>
                            <a:noFill/>
                          </a:ln>
                          <a:effectLst/>
                          <a:latin typeface="+mn-lt"/>
                        </a:rPr>
                        <a:t>Threshold of CIL Charge </a:t>
                      </a:r>
                      <a:endParaRPr kumimoji="0" lang="en-US" altLang="en-US" sz="1400" b="1" i="0" u="none" strike="noStrike" cap="none" normalizeH="0" baseline="0" dirty="0" smtClean="0">
                        <a:ln>
                          <a:noFill/>
                        </a:ln>
                        <a:solidFill>
                          <a:srgbClr val="FFFFFF"/>
                        </a:solidFill>
                        <a:effectLst/>
                        <a:latin typeface="+mn-lt"/>
                        <a:ea typeface="ＭＳ Ｐゴシック" pitchFamily="34" charset="-128"/>
                      </a:endParaRPr>
                    </a:p>
                  </a:txBody>
                  <a:tcPr marL="84407" marR="84407" marT="45725" marB="45725" anchor="ctr" horzOverflow="overflow">
                    <a:solidFill>
                      <a:srgbClr val="C5F26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b="1" u="none" strike="noStrike" cap="none" normalizeH="0" baseline="0" smtClean="0">
                          <a:ln>
                            <a:noFill/>
                          </a:ln>
                          <a:effectLst/>
                          <a:latin typeface="+mn-lt"/>
                        </a:rPr>
                        <a:t>Proportion of CIL Charge </a:t>
                      </a:r>
                      <a:endParaRPr kumimoji="0" lang="en-US" altLang="en-US" sz="1400" b="1" i="0" u="none" strike="noStrike" cap="none" normalizeH="0" baseline="0" smtClean="0">
                        <a:ln>
                          <a:noFill/>
                        </a:ln>
                        <a:solidFill>
                          <a:srgbClr val="FFFFFF"/>
                        </a:solidFill>
                        <a:effectLst/>
                        <a:latin typeface="+mn-lt"/>
                        <a:ea typeface="ＭＳ Ｐゴシック" pitchFamily="34" charset="-128"/>
                      </a:endParaRPr>
                    </a:p>
                  </a:txBody>
                  <a:tcPr marL="84407" marR="84407" marT="45725" marB="45725" anchor="ctr" horzOverflow="overflow">
                    <a:solidFill>
                      <a:srgbClr val="C5F26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b="1" u="none" strike="noStrike" cap="none" normalizeH="0" baseline="0" dirty="0" smtClean="0">
                          <a:ln>
                            <a:noFill/>
                          </a:ln>
                          <a:effectLst/>
                          <a:latin typeface="+mn-lt"/>
                        </a:rPr>
                        <a:t>Time from start of development</a:t>
                      </a:r>
                      <a:endParaRPr kumimoji="0" lang="en-US" altLang="en-US" sz="1400" b="1" i="0" u="none" strike="noStrike" cap="none" normalizeH="0" baseline="0" dirty="0" smtClean="0">
                        <a:ln>
                          <a:noFill/>
                        </a:ln>
                        <a:solidFill>
                          <a:srgbClr val="FFFFFF"/>
                        </a:solidFill>
                        <a:effectLst/>
                        <a:latin typeface="+mn-lt"/>
                        <a:ea typeface="ＭＳ Ｐゴシック" pitchFamily="34" charset="-128"/>
                      </a:endParaRPr>
                    </a:p>
                  </a:txBody>
                  <a:tcPr marL="84407" marR="84407" marT="45725" marB="45725" anchor="ctr" horzOverflow="overflow">
                    <a:solidFill>
                      <a:srgbClr val="C5F260"/>
                    </a:solidFill>
                  </a:tcPr>
                </a:tc>
              </a:tr>
              <a:tr h="30916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£20k</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smtClean="0">
                          <a:ln>
                            <a:noFill/>
                          </a:ln>
                          <a:effectLst/>
                          <a:latin typeface="+mn-lt"/>
                        </a:rPr>
                        <a:t>100%</a:t>
                      </a:r>
                      <a:endParaRPr kumimoji="0" lang="en-US" altLang="en-US" sz="1400" b="0" i="0" u="none" strike="noStrike" cap="none" normalizeH="0" baseline="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120 days</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£20k to £100k</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smtClean="0">
                          <a:ln>
                            <a:noFill/>
                          </a:ln>
                          <a:effectLst/>
                          <a:latin typeface="+mn-lt"/>
                        </a:rPr>
                        <a:t>60 days </a:t>
                      </a:r>
                      <a:endParaRPr kumimoji="0" lang="en-US" altLang="en-US" sz="1400" b="0" i="0" u="none" strike="noStrike" cap="none" normalizeH="0" baseline="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180 days </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50%</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240 days</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£100k to £250k</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60 days </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180 days </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50%</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360 days</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altLang="en-US" sz="1400" u="none" strike="noStrike" cap="none" normalizeH="0" baseline="0" dirty="0" smtClean="0">
                          <a:ln>
                            <a:noFill/>
                          </a:ln>
                          <a:effectLst/>
                          <a:latin typeface="+mn-lt"/>
                        </a:rPr>
                        <a:t>£250k to £750k</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60 days </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180 days </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240 days</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360 days</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altLang="en-US" sz="1400" u="none" strike="noStrike" cap="none" normalizeH="0" baseline="0" dirty="0" smtClean="0">
                          <a:ln>
                            <a:noFill/>
                          </a:ln>
                          <a:effectLst/>
                          <a:latin typeface="+mn-lt"/>
                        </a:rPr>
                        <a:t>Above £750k</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90 days </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180 days </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360 days</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540 days</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bl>
          </a:graphicData>
        </a:graphic>
      </p:graphicFrame>
    </p:spTree>
    <p:extLst>
      <p:ext uri="{BB962C8B-B14F-4D97-AF65-F5344CB8AC3E}">
        <p14:creationId xmlns:p14="http://schemas.microsoft.com/office/powerpoint/2010/main" val="3357610087"/>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736951"/>
          </a:xfrm>
        </p:spPr>
        <p:txBody>
          <a:bodyPr/>
          <a:lstStyle/>
          <a:p>
            <a:r>
              <a:rPr lang="en-GB" sz="3300" dirty="0"/>
              <a:t>Instalments Policies</a:t>
            </a:r>
          </a:p>
        </p:txBody>
      </p:sp>
      <p:sp>
        <p:nvSpPr>
          <p:cNvPr id="5" name="Content Placeholder 2"/>
          <p:cNvSpPr txBox="1">
            <a:spLocks/>
          </p:cNvSpPr>
          <p:nvPr/>
        </p:nvSpPr>
        <p:spPr bwMode="auto">
          <a:xfrm>
            <a:off x="584200" y="960155"/>
            <a:ext cx="8915400" cy="4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2" rIns="91423" bIns="45712"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2100" dirty="0">
                <a:latin typeface="Arial" charset="0"/>
                <a:ea typeface="Arial" charset="0"/>
                <a:cs typeface="ＭＳ Ｐゴシック" charset="0"/>
                <a:sym typeface="Helvetica Light" charset="0"/>
              </a:rPr>
              <a:t>Wycombe</a:t>
            </a:r>
          </a:p>
          <a:p>
            <a:pPr marL="0" indent="0">
              <a:buNone/>
            </a:pPr>
            <a:endParaRPr lang="en-GB" sz="2000" kern="0" dirty="0"/>
          </a:p>
          <a:p>
            <a:pPr marL="0" indent="0">
              <a:buNone/>
            </a:pPr>
            <a:endParaRPr lang="en-GB" b="0" kern="0" dirty="0"/>
          </a:p>
        </p:txBody>
      </p:sp>
      <p:graphicFrame>
        <p:nvGraphicFramePr>
          <p:cNvPr id="7" name="Table 6"/>
          <p:cNvGraphicFramePr>
            <a:graphicFrameLocks noGrp="1"/>
          </p:cNvGraphicFramePr>
          <p:nvPr>
            <p:extLst>
              <p:ext uri="{D42A27DB-BD31-4B8C-83A1-F6EECF244321}">
                <p14:modId xmlns:p14="http://schemas.microsoft.com/office/powerpoint/2010/main" val="903404896"/>
              </p:ext>
            </p:extLst>
          </p:nvPr>
        </p:nvGraphicFramePr>
        <p:xfrm>
          <a:off x="704527" y="1680234"/>
          <a:ext cx="8538948" cy="3509563"/>
        </p:xfrm>
        <a:graphic>
          <a:graphicData uri="http://schemas.openxmlformats.org/drawingml/2006/table">
            <a:tbl>
              <a:tblPr>
                <a:tableStyleId>{775DCB02-9BB8-47FD-8907-85C794F793BA}</a:tableStyleId>
              </a:tblPr>
              <a:tblGrid>
                <a:gridCol w="2889720"/>
                <a:gridCol w="2823766"/>
                <a:gridCol w="2825462"/>
              </a:tblGrid>
              <a:tr h="727087">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b="1" u="none" strike="noStrike" cap="none" normalizeH="0" baseline="0" dirty="0" smtClean="0">
                          <a:ln>
                            <a:noFill/>
                          </a:ln>
                          <a:effectLst/>
                          <a:latin typeface="+mn-lt"/>
                        </a:rPr>
                        <a:t>Threshold of CIL Charge </a:t>
                      </a:r>
                      <a:endParaRPr kumimoji="0" lang="en-US" altLang="en-US" sz="1400" b="1" i="0" u="none" strike="noStrike" cap="none" normalizeH="0" baseline="0" dirty="0" smtClean="0">
                        <a:ln>
                          <a:noFill/>
                        </a:ln>
                        <a:solidFill>
                          <a:srgbClr val="FFFFFF"/>
                        </a:solidFill>
                        <a:effectLst/>
                        <a:latin typeface="+mn-lt"/>
                        <a:ea typeface="ＭＳ Ｐゴシック" pitchFamily="34" charset="-128"/>
                      </a:endParaRPr>
                    </a:p>
                  </a:txBody>
                  <a:tcPr marL="84407" marR="84407" marT="45725" marB="45725" anchor="ctr" horzOverflow="overflow">
                    <a:solidFill>
                      <a:srgbClr val="C5F26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b="1" u="none" strike="noStrike" cap="none" normalizeH="0" baseline="0" smtClean="0">
                          <a:ln>
                            <a:noFill/>
                          </a:ln>
                          <a:effectLst/>
                          <a:latin typeface="+mn-lt"/>
                        </a:rPr>
                        <a:t>Proportion of CIL Charge </a:t>
                      </a:r>
                      <a:endParaRPr kumimoji="0" lang="en-US" altLang="en-US" sz="1400" b="1" i="0" u="none" strike="noStrike" cap="none" normalizeH="0" baseline="0" smtClean="0">
                        <a:ln>
                          <a:noFill/>
                        </a:ln>
                        <a:solidFill>
                          <a:srgbClr val="FFFFFF"/>
                        </a:solidFill>
                        <a:effectLst/>
                        <a:latin typeface="+mn-lt"/>
                        <a:ea typeface="ＭＳ Ｐゴシック" pitchFamily="34" charset="-128"/>
                      </a:endParaRPr>
                    </a:p>
                  </a:txBody>
                  <a:tcPr marL="84407" marR="84407" marT="45725" marB="45725" anchor="ctr" horzOverflow="overflow">
                    <a:solidFill>
                      <a:srgbClr val="C5F26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b="1" u="none" strike="noStrike" cap="none" normalizeH="0" baseline="0" dirty="0" smtClean="0">
                          <a:ln>
                            <a:noFill/>
                          </a:ln>
                          <a:effectLst/>
                          <a:latin typeface="+mn-lt"/>
                        </a:rPr>
                        <a:t>Time from start of development</a:t>
                      </a:r>
                      <a:endParaRPr kumimoji="0" lang="en-US" altLang="en-US" sz="1400" b="1" i="0" u="none" strike="noStrike" cap="none" normalizeH="0" baseline="0" dirty="0" smtClean="0">
                        <a:ln>
                          <a:noFill/>
                        </a:ln>
                        <a:solidFill>
                          <a:srgbClr val="FFFFFF"/>
                        </a:solidFill>
                        <a:effectLst/>
                        <a:latin typeface="+mn-lt"/>
                        <a:ea typeface="ＭＳ Ｐゴシック" pitchFamily="34" charset="-128"/>
                      </a:endParaRPr>
                    </a:p>
                  </a:txBody>
                  <a:tcPr marL="84407" marR="84407" marT="45725" marB="45725" anchor="ctr" horzOverflow="overflow">
                    <a:solidFill>
                      <a:srgbClr val="C5F260"/>
                    </a:solidFill>
                  </a:tcPr>
                </a:tc>
              </a:tr>
              <a:tr h="30916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£20k</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smtClean="0">
                          <a:ln>
                            <a:noFill/>
                          </a:ln>
                          <a:effectLst/>
                          <a:latin typeface="+mn-lt"/>
                        </a:rPr>
                        <a:t>100%</a:t>
                      </a:r>
                      <a:endParaRPr kumimoji="0" lang="en-US" altLang="en-US" sz="1400" b="0" i="0" u="none" strike="noStrike" cap="none" normalizeH="0" baseline="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60 days</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£20k to £100k</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smtClean="0">
                          <a:ln>
                            <a:noFill/>
                          </a:ln>
                          <a:effectLst/>
                          <a:latin typeface="+mn-lt"/>
                        </a:rPr>
                        <a:t>60 days </a:t>
                      </a:r>
                      <a:endParaRPr kumimoji="0" lang="en-US" altLang="en-US" sz="1400" b="0" i="0" u="none" strike="noStrike" cap="none" normalizeH="0" baseline="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mn-lt"/>
                          <a:ea typeface="ＭＳ Ｐゴシック" pitchFamily="34" charset="-128"/>
                        </a:rPr>
                        <a:t>75%</a:t>
                      </a: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120 days </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£100k to £300k</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15%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60 days </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35%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180 days </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50%</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360 days</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altLang="en-US" sz="1400" u="none" strike="noStrike" cap="none" normalizeH="0" baseline="0" dirty="0" smtClean="0">
                          <a:ln>
                            <a:noFill/>
                          </a:ln>
                          <a:effectLst/>
                          <a:latin typeface="+mn-lt"/>
                        </a:rPr>
                        <a:t>Above £300k</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15%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60 days </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35%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360 days </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50%</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540 days</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bl>
          </a:graphicData>
        </a:graphic>
      </p:graphicFrame>
    </p:spTree>
    <p:extLst>
      <p:ext uri="{BB962C8B-B14F-4D97-AF65-F5344CB8AC3E}">
        <p14:creationId xmlns:p14="http://schemas.microsoft.com/office/powerpoint/2010/main" val="670936321"/>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915400" cy="736951"/>
          </a:xfrm>
        </p:spPr>
        <p:txBody>
          <a:bodyPr/>
          <a:lstStyle/>
          <a:p>
            <a:r>
              <a:rPr lang="en-GB" sz="3300" dirty="0"/>
              <a:t>Instalments Policies</a:t>
            </a:r>
          </a:p>
        </p:txBody>
      </p:sp>
      <p:sp>
        <p:nvSpPr>
          <p:cNvPr id="5" name="Content Placeholder 2"/>
          <p:cNvSpPr txBox="1">
            <a:spLocks/>
          </p:cNvSpPr>
          <p:nvPr/>
        </p:nvSpPr>
        <p:spPr bwMode="auto">
          <a:xfrm>
            <a:off x="584200" y="794228"/>
            <a:ext cx="8915400" cy="4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3" tIns="45712" rIns="91423" bIns="45712"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2100" dirty="0">
                <a:latin typeface="Arial" charset="0"/>
                <a:ea typeface="Arial" charset="0"/>
                <a:cs typeface="ＭＳ Ｐゴシック" charset="0"/>
                <a:sym typeface="Helvetica Light" charset="0"/>
              </a:rPr>
              <a:t>Huntingdonshire</a:t>
            </a:r>
          </a:p>
          <a:p>
            <a:pPr marL="0" indent="0">
              <a:buNone/>
            </a:pPr>
            <a:endParaRPr lang="en-GB" sz="2000" kern="0" dirty="0"/>
          </a:p>
          <a:p>
            <a:pPr marL="0" indent="0">
              <a:buNone/>
            </a:pPr>
            <a:endParaRPr lang="en-GB" b="0" kern="0" dirty="0"/>
          </a:p>
        </p:txBody>
      </p:sp>
      <p:graphicFrame>
        <p:nvGraphicFramePr>
          <p:cNvPr id="7" name="Table 6"/>
          <p:cNvGraphicFramePr>
            <a:graphicFrameLocks noGrp="1"/>
          </p:cNvGraphicFramePr>
          <p:nvPr>
            <p:extLst>
              <p:ext uri="{D42A27DB-BD31-4B8C-83A1-F6EECF244321}">
                <p14:modId xmlns:p14="http://schemas.microsoft.com/office/powerpoint/2010/main" val="4190942889"/>
              </p:ext>
            </p:extLst>
          </p:nvPr>
        </p:nvGraphicFramePr>
        <p:xfrm>
          <a:off x="704527" y="1217326"/>
          <a:ext cx="8538948" cy="4746219"/>
        </p:xfrm>
        <a:graphic>
          <a:graphicData uri="http://schemas.openxmlformats.org/drawingml/2006/table">
            <a:tbl>
              <a:tblPr>
                <a:tableStyleId>{775DCB02-9BB8-47FD-8907-85C794F793BA}</a:tableStyleId>
              </a:tblPr>
              <a:tblGrid>
                <a:gridCol w="2889720"/>
                <a:gridCol w="2823766"/>
                <a:gridCol w="2825462"/>
              </a:tblGrid>
              <a:tr h="727087">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b="1" u="none" strike="noStrike" cap="none" normalizeH="0" baseline="0" dirty="0" smtClean="0">
                          <a:ln>
                            <a:noFill/>
                          </a:ln>
                          <a:effectLst/>
                          <a:latin typeface="+mn-lt"/>
                        </a:rPr>
                        <a:t>Threshold of CIL Charge </a:t>
                      </a:r>
                      <a:endParaRPr kumimoji="0" lang="en-US" altLang="en-US" sz="1400" b="1" i="0" u="none" strike="noStrike" cap="none" normalizeH="0" baseline="0" dirty="0" smtClean="0">
                        <a:ln>
                          <a:noFill/>
                        </a:ln>
                        <a:solidFill>
                          <a:srgbClr val="FFFFFF"/>
                        </a:solidFill>
                        <a:effectLst/>
                        <a:latin typeface="+mn-lt"/>
                        <a:ea typeface="ＭＳ Ｐゴシック" pitchFamily="34" charset="-128"/>
                      </a:endParaRPr>
                    </a:p>
                  </a:txBody>
                  <a:tcPr marL="84407" marR="84407" marT="45725" marB="45725" anchor="ctr" horzOverflow="overflow">
                    <a:solidFill>
                      <a:srgbClr val="C5F26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b="1" u="none" strike="noStrike" cap="none" normalizeH="0" baseline="0" smtClean="0">
                          <a:ln>
                            <a:noFill/>
                          </a:ln>
                          <a:effectLst/>
                          <a:latin typeface="+mn-lt"/>
                        </a:rPr>
                        <a:t>Proportion of CIL Charge </a:t>
                      </a:r>
                      <a:endParaRPr kumimoji="0" lang="en-US" altLang="en-US" sz="1400" b="1" i="0" u="none" strike="noStrike" cap="none" normalizeH="0" baseline="0" smtClean="0">
                        <a:ln>
                          <a:noFill/>
                        </a:ln>
                        <a:solidFill>
                          <a:srgbClr val="FFFFFF"/>
                        </a:solidFill>
                        <a:effectLst/>
                        <a:latin typeface="+mn-lt"/>
                        <a:ea typeface="ＭＳ Ｐゴシック" pitchFamily="34" charset="-128"/>
                      </a:endParaRPr>
                    </a:p>
                  </a:txBody>
                  <a:tcPr marL="84407" marR="84407" marT="45725" marB="45725" anchor="ctr" horzOverflow="overflow">
                    <a:solidFill>
                      <a:srgbClr val="C5F26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b="1" u="none" strike="noStrike" cap="none" normalizeH="0" baseline="0" dirty="0" smtClean="0">
                          <a:ln>
                            <a:noFill/>
                          </a:ln>
                          <a:effectLst/>
                          <a:latin typeface="+mn-lt"/>
                        </a:rPr>
                        <a:t>Time from start of development</a:t>
                      </a:r>
                      <a:endParaRPr kumimoji="0" lang="en-US" altLang="en-US" sz="1400" b="1" i="0" u="none" strike="noStrike" cap="none" normalizeH="0" baseline="0" dirty="0" smtClean="0">
                        <a:ln>
                          <a:noFill/>
                        </a:ln>
                        <a:solidFill>
                          <a:srgbClr val="FFFFFF"/>
                        </a:solidFill>
                        <a:effectLst/>
                        <a:latin typeface="+mn-lt"/>
                        <a:ea typeface="ＭＳ Ｐゴシック" pitchFamily="34" charset="-128"/>
                      </a:endParaRPr>
                    </a:p>
                  </a:txBody>
                  <a:tcPr marL="84407" marR="84407" marT="45725" marB="45725" anchor="ctr" horzOverflow="overflow">
                    <a:solidFill>
                      <a:srgbClr val="C5F260"/>
                    </a:solidFill>
                  </a:tcPr>
                </a:tc>
              </a:tr>
              <a:tr h="30916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£16k</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smtClean="0">
                          <a:ln>
                            <a:noFill/>
                          </a:ln>
                          <a:effectLst/>
                          <a:latin typeface="+mn-lt"/>
                        </a:rPr>
                        <a:t>100%</a:t>
                      </a:r>
                      <a:endParaRPr kumimoji="0" lang="en-US" altLang="en-US" sz="1400" b="0" i="0" u="none" strike="noStrike" cap="none" normalizeH="0" baseline="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120 days</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£16k to £50k</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120 days </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50%</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210 days </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270 days</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£50k to £100k</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120 days </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50%</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240 days </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365 days</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altLang="en-US" sz="1400" u="none" strike="noStrike" cap="none" normalizeH="0" baseline="0" dirty="0" smtClean="0">
                          <a:ln>
                            <a:noFill/>
                          </a:ln>
                          <a:effectLst/>
                          <a:latin typeface="+mn-lt"/>
                        </a:rPr>
                        <a:t>£100k to £500k</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150 days </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50%</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300 days </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450 days</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altLang="en-US" sz="1400" u="none" strike="noStrike" cap="none" normalizeH="0" baseline="0" dirty="0" smtClean="0">
                          <a:ln>
                            <a:noFill/>
                          </a:ln>
                          <a:effectLst/>
                          <a:latin typeface="+mn-lt"/>
                        </a:rPr>
                        <a:t>Above £500k</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180 days </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50%</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450 days </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r h="309164">
                <a:tc>
                  <a:txBody>
                    <a:bodyPr/>
                    <a:lstStyle/>
                    <a:p>
                      <a:pPr marL="0" marR="0" lvl="0" indent="0" algn="ctr" defTabSz="4556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25%</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5613"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latin typeface="+mn-lt"/>
                        </a:rPr>
                        <a:t>720 days</a:t>
                      </a:r>
                      <a:endParaRPr kumimoji="0" lang="en-US" altLang="en-US" sz="1400" b="0" i="0" u="none" strike="noStrike" cap="none" normalizeH="0" baseline="0" dirty="0" smtClean="0">
                        <a:ln>
                          <a:noFill/>
                        </a:ln>
                        <a:solidFill>
                          <a:srgbClr val="000000"/>
                        </a:solidFill>
                        <a:effectLst/>
                        <a:latin typeface="+mn-lt"/>
                        <a:ea typeface="ＭＳ Ｐゴシック" pitchFamily="34" charset="-128"/>
                      </a:endParaRPr>
                    </a:p>
                  </a:txBody>
                  <a:tcPr marL="84407" marR="84407" marT="45725" marB="45725" anchor="ctr" horzOverflow="overflow">
                    <a:solidFill>
                      <a:srgbClr val="FFFFFF"/>
                    </a:solidFill>
                  </a:tcPr>
                </a:tc>
              </a:tr>
            </a:tbl>
          </a:graphicData>
        </a:graphic>
      </p:graphicFrame>
    </p:spTree>
    <p:extLst>
      <p:ext uri="{BB962C8B-B14F-4D97-AF65-F5344CB8AC3E}">
        <p14:creationId xmlns:p14="http://schemas.microsoft.com/office/powerpoint/2010/main" val="1420082875"/>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348880"/>
            <a:ext cx="9906000" cy="1584176"/>
          </a:xfrm>
          <a:prstGeom prst="rect">
            <a:avLst/>
          </a:prstGeom>
          <a:solidFill>
            <a:srgbClr val="C5F260"/>
          </a:solidFill>
          <a:ln>
            <a:noFill/>
          </a:ln>
          <a:effectLst/>
          <a:extLst/>
        </p:spPr>
        <p:txBody>
          <a:bodyPr vert="horz" wrap="square" lIns="91423" tIns="45712" rIns="91423" bIns="45712" numCol="1" rtlCol="0" anchor="ctr" anchorCtr="0" compatLnSpc="1">
            <a:prstTxWarp prst="textNoShape">
              <a:avLst/>
            </a:prstTxWarp>
          </a:bodyPr>
          <a:lstStyle/>
          <a:p>
            <a:pPr defTabSz="914235"/>
            <a:endParaRPr lang="en-GB"/>
          </a:p>
        </p:txBody>
      </p:sp>
      <p:sp>
        <p:nvSpPr>
          <p:cNvPr id="5" name="Text Box 2"/>
          <p:cNvSpPr txBox="1">
            <a:spLocks noChangeArrowheads="1"/>
          </p:cNvSpPr>
          <p:nvPr/>
        </p:nvSpPr>
        <p:spPr bwMode="auto">
          <a:xfrm>
            <a:off x="1" y="2569468"/>
            <a:ext cx="9905999" cy="1723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3" tIns="45712" rIns="91423" bIns="45712"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algn="ctr" eaLnBrk="1" hangingPunct="1">
              <a:buSzPct val="100000"/>
            </a:pPr>
            <a:r>
              <a:rPr lang="en-GB" sz="4000" dirty="0">
                <a:solidFill>
                  <a:srgbClr val="669900"/>
                </a:solidFill>
              </a:rPr>
              <a:t>Policies</a:t>
            </a:r>
          </a:p>
          <a:p>
            <a:pPr algn="ctr" eaLnBrk="1" hangingPunct="1">
              <a:buSzPct val="100000"/>
            </a:pPr>
            <a:r>
              <a:rPr lang="en-GB" sz="2800" dirty="0">
                <a:solidFill>
                  <a:srgbClr val="669900"/>
                </a:solidFill>
              </a:rPr>
              <a:t>Exceptional circumstances</a:t>
            </a:r>
          </a:p>
          <a:p>
            <a:pPr algn="ctr" eaLnBrk="1" hangingPunct="1">
              <a:buSzPct val="100000"/>
            </a:pPr>
            <a:r>
              <a:rPr lang="en-GB" sz="4000" dirty="0">
                <a:solidFill>
                  <a:srgbClr val="669900"/>
                </a:solidFill>
              </a:rPr>
              <a:t> </a:t>
            </a:r>
            <a:endParaRPr lang="en-GB" sz="2800" dirty="0">
              <a:solidFill>
                <a:srgbClr val="669900"/>
              </a:solidFill>
            </a:endParaRPr>
          </a:p>
        </p:txBody>
      </p:sp>
    </p:spTree>
    <p:extLst>
      <p:ext uri="{BB962C8B-B14F-4D97-AF65-F5344CB8AC3E}">
        <p14:creationId xmlns:p14="http://schemas.microsoft.com/office/powerpoint/2010/main" val="16665115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NP_DIALOGNAME" val="Chapter Title"/>
  <p:tag name="BNP_SHORTNAME" val=""/>
  <p:tag name="BNP_ASSOCIATEDSLIDES" val=""/>
  <p:tag name="BNP_INNEWPRESENTATION" val="NO"/>
  <p:tag name="BNP_ONINSERTSLIDEDLG" val="YES"/>
</p:tagLst>
</file>

<file path=ppt/tags/tag10.xml><?xml version="1.0" encoding="utf-8"?>
<p:tagLst xmlns:a="http://schemas.openxmlformats.org/drawingml/2006/main" xmlns:r="http://schemas.openxmlformats.org/officeDocument/2006/relationships" xmlns:p="http://schemas.openxmlformats.org/presentationml/2006/main">
  <p:tag name="BNP_DELETETEXT" val="YES"/>
</p:tagLst>
</file>

<file path=ppt/tags/tag11.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12.xml><?xml version="1.0" encoding="utf-8"?>
<p:tagLst xmlns:a="http://schemas.openxmlformats.org/drawingml/2006/main" xmlns:r="http://schemas.openxmlformats.org/officeDocument/2006/relationships" xmlns:p="http://schemas.openxmlformats.org/presentationml/2006/main">
  <p:tag name="BNP_DELETETEXT" val="YES"/>
</p:tagLst>
</file>

<file path=ppt/tags/tag13.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14.xml><?xml version="1.0" encoding="utf-8"?>
<p:tagLst xmlns:a="http://schemas.openxmlformats.org/drawingml/2006/main" xmlns:r="http://schemas.openxmlformats.org/officeDocument/2006/relationships" xmlns:p="http://schemas.openxmlformats.org/presentationml/2006/main">
  <p:tag name="BNP_DELETETEXT" val="YES"/>
</p:tagLst>
</file>

<file path=ppt/tags/tag15.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16.xml><?xml version="1.0" encoding="utf-8"?>
<p:tagLst xmlns:a="http://schemas.openxmlformats.org/drawingml/2006/main" xmlns:r="http://schemas.openxmlformats.org/officeDocument/2006/relationships" xmlns:p="http://schemas.openxmlformats.org/presentationml/2006/main">
  <p:tag name="BNP_DELETETEXT" val="YES"/>
</p:tagLst>
</file>

<file path=ppt/tags/tag17.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18.xml><?xml version="1.0" encoding="utf-8"?>
<p:tagLst xmlns:a="http://schemas.openxmlformats.org/drawingml/2006/main" xmlns:r="http://schemas.openxmlformats.org/officeDocument/2006/relationships" xmlns:p="http://schemas.openxmlformats.org/presentationml/2006/main">
  <p:tag name="BNP_DELETETEXT" val="YES"/>
</p:tagLst>
</file>

<file path=ppt/tags/tag19.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2.xml><?xml version="1.0" encoding="utf-8"?>
<p:tagLst xmlns:a="http://schemas.openxmlformats.org/drawingml/2006/main" xmlns:r="http://schemas.openxmlformats.org/officeDocument/2006/relationships" xmlns:p="http://schemas.openxmlformats.org/presentationml/2006/main">
  <p:tag name="BNP_DIALOGNAME" val="Summary"/>
  <p:tag name="BNP_SHORTNAME" val=""/>
  <p:tag name="BNP_ASSOCIATEDSLIDES" val=""/>
  <p:tag name="BNP_INNEWPRESENTATION" val="NO"/>
  <p:tag name="BNP_ONINSERTSLIDEDLG" val="YES"/>
</p:tagLst>
</file>

<file path=ppt/tags/tag20.xml><?xml version="1.0" encoding="utf-8"?>
<p:tagLst xmlns:a="http://schemas.openxmlformats.org/drawingml/2006/main" xmlns:r="http://schemas.openxmlformats.org/officeDocument/2006/relationships" xmlns:p="http://schemas.openxmlformats.org/presentationml/2006/main">
  <p:tag name="BNP_DELETETEXT" val="YES"/>
</p:tagLst>
</file>

<file path=ppt/tags/tag21.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22.xml><?xml version="1.0" encoding="utf-8"?>
<p:tagLst xmlns:a="http://schemas.openxmlformats.org/drawingml/2006/main" xmlns:r="http://schemas.openxmlformats.org/officeDocument/2006/relationships" xmlns:p="http://schemas.openxmlformats.org/presentationml/2006/main">
  <p:tag name="BNP_DELETETEXT" val="YES"/>
</p:tagLst>
</file>

<file path=ppt/tags/tag23.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24.xml><?xml version="1.0" encoding="utf-8"?>
<p:tagLst xmlns:a="http://schemas.openxmlformats.org/drawingml/2006/main" xmlns:r="http://schemas.openxmlformats.org/officeDocument/2006/relationships" xmlns:p="http://schemas.openxmlformats.org/presentationml/2006/main">
  <p:tag name="BNP_DELETETEXT" val="YES"/>
</p:tagLst>
</file>

<file path=ppt/tags/tag25.xml><?xml version="1.0" encoding="utf-8"?>
<p:tagLst xmlns:a="http://schemas.openxmlformats.org/drawingml/2006/main" xmlns:r="http://schemas.openxmlformats.org/officeDocument/2006/relationships" xmlns:p="http://schemas.openxmlformats.org/presentationml/2006/main">
  <p:tag name="BNP_DIALOGNAME" val="Chapter Title"/>
  <p:tag name="BNP_SHORTNAME" val=""/>
  <p:tag name="BNP_ASSOCIATEDSLIDES" val=""/>
  <p:tag name="BNP_INNEWPRESENTATION" val="NO"/>
  <p:tag name="BNP_ONINSERTSLIDEDLG" val="YES"/>
</p:tagLst>
</file>

<file path=ppt/tags/tag26.xml><?xml version="1.0" encoding="utf-8"?>
<p:tagLst xmlns:a="http://schemas.openxmlformats.org/drawingml/2006/main" xmlns:r="http://schemas.openxmlformats.org/officeDocument/2006/relationships" xmlns:p="http://schemas.openxmlformats.org/presentationml/2006/main">
  <p:tag name="BNP_DELETETEXT" val="YES"/>
</p:tagLst>
</file>

<file path=ppt/tags/tag27.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28.xml><?xml version="1.0" encoding="utf-8"?>
<p:tagLst xmlns:a="http://schemas.openxmlformats.org/drawingml/2006/main" xmlns:r="http://schemas.openxmlformats.org/officeDocument/2006/relationships" xmlns:p="http://schemas.openxmlformats.org/presentationml/2006/main">
  <p:tag name="BNP_DELETETEXT" val="YES"/>
</p:tagLst>
</file>

<file path=ppt/tags/tag29.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3.xml><?xml version="1.0" encoding="utf-8"?>
<p:tagLst xmlns:a="http://schemas.openxmlformats.org/drawingml/2006/main" xmlns:r="http://schemas.openxmlformats.org/officeDocument/2006/relationships" xmlns:p="http://schemas.openxmlformats.org/presentationml/2006/main">
  <p:tag name="BNP_DELETETEXT" val="YES"/>
</p:tagLst>
</file>

<file path=ppt/tags/tag30.xml><?xml version="1.0" encoding="utf-8"?>
<p:tagLst xmlns:a="http://schemas.openxmlformats.org/drawingml/2006/main" xmlns:r="http://schemas.openxmlformats.org/officeDocument/2006/relationships" xmlns:p="http://schemas.openxmlformats.org/presentationml/2006/main">
  <p:tag name="BNP_DELETETEXT" val="YES"/>
</p:tagLst>
</file>

<file path=ppt/tags/tag31.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32.xml><?xml version="1.0" encoding="utf-8"?>
<p:tagLst xmlns:a="http://schemas.openxmlformats.org/drawingml/2006/main" xmlns:r="http://schemas.openxmlformats.org/officeDocument/2006/relationships" xmlns:p="http://schemas.openxmlformats.org/presentationml/2006/main">
  <p:tag name="BNP_DELETETEXT" val="YES"/>
</p:tagLst>
</file>

<file path=ppt/tags/tag33.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34.xml><?xml version="1.0" encoding="utf-8"?>
<p:tagLst xmlns:a="http://schemas.openxmlformats.org/drawingml/2006/main" xmlns:r="http://schemas.openxmlformats.org/officeDocument/2006/relationships" xmlns:p="http://schemas.openxmlformats.org/presentationml/2006/main">
  <p:tag name="BNP_DELETETEXT" val="YES"/>
</p:tagLst>
</file>

<file path=ppt/tags/tag35.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36.xml><?xml version="1.0" encoding="utf-8"?>
<p:tagLst xmlns:a="http://schemas.openxmlformats.org/drawingml/2006/main" xmlns:r="http://schemas.openxmlformats.org/officeDocument/2006/relationships" xmlns:p="http://schemas.openxmlformats.org/presentationml/2006/main">
  <p:tag name="BNP_DELETETEXT" val="YES"/>
</p:tagLst>
</file>

<file path=ppt/tags/tag37.xml><?xml version="1.0" encoding="utf-8"?>
<p:tagLst xmlns:a="http://schemas.openxmlformats.org/drawingml/2006/main" xmlns:r="http://schemas.openxmlformats.org/officeDocument/2006/relationships" xmlns:p="http://schemas.openxmlformats.org/presentationml/2006/main">
  <p:tag name="BNP_DIALOGNAME" val="Chapter Title"/>
  <p:tag name="BNP_SHORTNAME" val=""/>
  <p:tag name="BNP_ASSOCIATEDSLIDES" val=""/>
  <p:tag name="BNP_INNEWPRESENTATION" val="NO"/>
  <p:tag name="BNP_ONINSERTSLIDEDLG" val="YES"/>
</p:tagLst>
</file>

<file path=ppt/tags/tag38.xml><?xml version="1.0" encoding="utf-8"?>
<p:tagLst xmlns:a="http://schemas.openxmlformats.org/drawingml/2006/main" xmlns:r="http://schemas.openxmlformats.org/officeDocument/2006/relationships" xmlns:p="http://schemas.openxmlformats.org/presentationml/2006/main">
  <p:tag name="BNP_DELETETEXT" val="YES"/>
</p:tagLst>
</file>

<file path=ppt/tags/tag39.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4.xml><?xml version="1.0" encoding="utf-8"?>
<p:tagLst xmlns:a="http://schemas.openxmlformats.org/drawingml/2006/main" xmlns:r="http://schemas.openxmlformats.org/officeDocument/2006/relationships" xmlns:p="http://schemas.openxmlformats.org/presentationml/2006/main">
  <p:tag name="BNP_DIALOGNAME" val="Chapter Title"/>
  <p:tag name="BNP_SHORTNAME" val=""/>
  <p:tag name="BNP_ASSOCIATEDSLIDES" val=""/>
  <p:tag name="BNP_INNEWPRESENTATION" val="NO"/>
  <p:tag name="BNP_ONINSERTSLIDEDLG" val="YES"/>
</p:tagLst>
</file>

<file path=ppt/tags/tag40.xml><?xml version="1.0" encoding="utf-8"?>
<p:tagLst xmlns:a="http://schemas.openxmlformats.org/drawingml/2006/main" xmlns:r="http://schemas.openxmlformats.org/officeDocument/2006/relationships" xmlns:p="http://schemas.openxmlformats.org/presentationml/2006/main">
  <p:tag name="BNP_DELETETEXT" val="YES"/>
</p:tagLst>
</file>

<file path=ppt/tags/tag41.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42.xml><?xml version="1.0" encoding="utf-8"?>
<p:tagLst xmlns:a="http://schemas.openxmlformats.org/drawingml/2006/main" xmlns:r="http://schemas.openxmlformats.org/officeDocument/2006/relationships" xmlns:p="http://schemas.openxmlformats.org/presentationml/2006/main">
  <p:tag name="BNP_DELETETEXT" val="YES"/>
</p:tagLst>
</file>

<file path=ppt/tags/tag43.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44.xml><?xml version="1.0" encoding="utf-8"?>
<p:tagLst xmlns:a="http://schemas.openxmlformats.org/drawingml/2006/main" xmlns:r="http://schemas.openxmlformats.org/officeDocument/2006/relationships" xmlns:p="http://schemas.openxmlformats.org/presentationml/2006/main">
  <p:tag name="BNP_DELETETEXT" val="YES"/>
</p:tagLst>
</file>

<file path=ppt/tags/tag45.xml><?xml version="1.0" encoding="utf-8"?>
<p:tagLst xmlns:a="http://schemas.openxmlformats.org/drawingml/2006/main" xmlns:r="http://schemas.openxmlformats.org/officeDocument/2006/relationships" xmlns:p="http://schemas.openxmlformats.org/presentationml/2006/main">
  <p:tag name="BNP_DIALOGNAME" val="Chapter Title"/>
  <p:tag name="BNP_SHORTNAME" val=""/>
  <p:tag name="BNP_ASSOCIATEDSLIDES" val=""/>
  <p:tag name="BNP_INNEWPRESENTATION" val="NO"/>
  <p:tag name="BNP_ONINSERTSLIDEDLG" val="YES"/>
</p:tagLst>
</file>

<file path=ppt/tags/tag46.xml><?xml version="1.0" encoding="utf-8"?>
<p:tagLst xmlns:a="http://schemas.openxmlformats.org/drawingml/2006/main" xmlns:r="http://schemas.openxmlformats.org/officeDocument/2006/relationships" xmlns:p="http://schemas.openxmlformats.org/presentationml/2006/main">
  <p:tag name="BNP_DELETETEXT" val="YES"/>
</p:tagLst>
</file>

<file path=ppt/tags/tag47.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48.xml><?xml version="1.0" encoding="utf-8"?>
<p:tagLst xmlns:a="http://schemas.openxmlformats.org/drawingml/2006/main" xmlns:r="http://schemas.openxmlformats.org/officeDocument/2006/relationships" xmlns:p="http://schemas.openxmlformats.org/presentationml/2006/main">
  <p:tag name="BNP_DELETETEXT" val="YES"/>
</p:tagLst>
</file>

<file path=ppt/tags/tag49.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5.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50.xml><?xml version="1.0" encoding="utf-8"?>
<p:tagLst xmlns:a="http://schemas.openxmlformats.org/drawingml/2006/main" xmlns:r="http://schemas.openxmlformats.org/officeDocument/2006/relationships" xmlns:p="http://schemas.openxmlformats.org/presentationml/2006/main">
  <p:tag name="BNP_DELETETEXT" val="YES"/>
</p:tagLst>
</file>

<file path=ppt/tags/tag51.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52.xml><?xml version="1.0" encoding="utf-8"?>
<p:tagLst xmlns:a="http://schemas.openxmlformats.org/drawingml/2006/main" xmlns:r="http://schemas.openxmlformats.org/officeDocument/2006/relationships" xmlns:p="http://schemas.openxmlformats.org/presentationml/2006/main">
  <p:tag name="BNP_DELETETEXT" val="YES"/>
</p:tagLst>
</file>

<file path=ppt/tags/tag53.xml><?xml version="1.0" encoding="utf-8"?>
<p:tagLst xmlns:a="http://schemas.openxmlformats.org/drawingml/2006/main" xmlns:r="http://schemas.openxmlformats.org/officeDocument/2006/relationships" xmlns:p="http://schemas.openxmlformats.org/presentationml/2006/main">
  <p:tag name="BNP_DIALOGNAME" val="Chapter Title"/>
  <p:tag name="BNP_SHORTNAME" val=""/>
  <p:tag name="BNP_ASSOCIATEDSLIDES" val=""/>
  <p:tag name="BNP_INNEWPRESENTATION" val="NO"/>
  <p:tag name="BNP_ONINSERTSLIDEDLG" val="YES"/>
</p:tagLst>
</file>

<file path=ppt/tags/tag54.xml><?xml version="1.0" encoding="utf-8"?>
<p:tagLst xmlns:a="http://schemas.openxmlformats.org/drawingml/2006/main" xmlns:r="http://schemas.openxmlformats.org/officeDocument/2006/relationships" xmlns:p="http://schemas.openxmlformats.org/presentationml/2006/main">
  <p:tag name="BNP_DELETETEXT" val="YES"/>
</p:tagLst>
</file>

<file path=ppt/tags/tag55.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56.xml><?xml version="1.0" encoding="utf-8"?>
<p:tagLst xmlns:a="http://schemas.openxmlformats.org/drawingml/2006/main" xmlns:r="http://schemas.openxmlformats.org/officeDocument/2006/relationships" xmlns:p="http://schemas.openxmlformats.org/presentationml/2006/main">
  <p:tag name="BNP_DELETETEXT" val="YES"/>
</p:tagLst>
</file>

<file path=ppt/tags/tag57.xml><?xml version="1.0" encoding="utf-8"?>
<p:tagLst xmlns:a="http://schemas.openxmlformats.org/drawingml/2006/main" xmlns:r="http://schemas.openxmlformats.org/officeDocument/2006/relationships" xmlns:p="http://schemas.openxmlformats.org/presentationml/2006/main">
  <p:tag name="BNP_DELETETEXT" val="YES"/>
</p:tagLst>
</file>

<file path=ppt/tags/tag58.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59.xml><?xml version="1.0" encoding="utf-8"?>
<p:tagLst xmlns:a="http://schemas.openxmlformats.org/drawingml/2006/main" xmlns:r="http://schemas.openxmlformats.org/officeDocument/2006/relationships" xmlns:p="http://schemas.openxmlformats.org/presentationml/2006/main">
  <p:tag name="BNP_DELETETEXT" val="YES"/>
</p:tagLst>
</file>

<file path=ppt/tags/tag6.xml><?xml version="1.0" encoding="utf-8"?>
<p:tagLst xmlns:a="http://schemas.openxmlformats.org/drawingml/2006/main" xmlns:r="http://schemas.openxmlformats.org/officeDocument/2006/relationships" xmlns:p="http://schemas.openxmlformats.org/presentationml/2006/main">
  <p:tag name="BNP_DELETETEXT" val="YES"/>
</p:tagLst>
</file>

<file path=ppt/tags/tag60.xml><?xml version="1.0" encoding="utf-8"?>
<p:tagLst xmlns:a="http://schemas.openxmlformats.org/drawingml/2006/main" xmlns:r="http://schemas.openxmlformats.org/officeDocument/2006/relationships" xmlns:p="http://schemas.openxmlformats.org/presentationml/2006/main">
  <p:tag name="BNP_DELETETEXT" val="YES"/>
</p:tagLst>
</file>

<file path=ppt/tags/tag61.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62.xml><?xml version="1.0" encoding="utf-8"?>
<p:tagLst xmlns:a="http://schemas.openxmlformats.org/drawingml/2006/main" xmlns:r="http://schemas.openxmlformats.org/officeDocument/2006/relationships" xmlns:p="http://schemas.openxmlformats.org/presentationml/2006/main">
  <p:tag name="BNP_DELETETEXT" val="YES"/>
</p:tagLst>
</file>

<file path=ppt/tags/tag63.xml><?xml version="1.0" encoding="utf-8"?>
<p:tagLst xmlns:a="http://schemas.openxmlformats.org/drawingml/2006/main" xmlns:r="http://schemas.openxmlformats.org/officeDocument/2006/relationships" xmlns:p="http://schemas.openxmlformats.org/presentationml/2006/main">
  <p:tag name="BNP_DIALOGNAME" val="Text 2 Columns"/>
  <p:tag name="BNP_SHORTNAME" val=""/>
  <p:tag name="BNP_ASSOCIATEDSLIDES" val=""/>
  <p:tag name="BNP_INNEWPRESENTATION" val="NO"/>
  <p:tag name="BNP_ONINSERTSLIDEDLG" val="YES"/>
</p:tagLst>
</file>

<file path=ppt/tags/tag64.xml><?xml version="1.0" encoding="utf-8"?>
<p:tagLst xmlns:a="http://schemas.openxmlformats.org/drawingml/2006/main" xmlns:r="http://schemas.openxmlformats.org/officeDocument/2006/relationships" xmlns:p="http://schemas.openxmlformats.org/presentationml/2006/main">
  <p:tag name="BNP_DELETETEXT" val="YES"/>
</p:tagLst>
</file>

<file path=ppt/tags/tag65.xml><?xml version="1.0" encoding="utf-8"?>
<p:tagLst xmlns:a="http://schemas.openxmlformats.org/drawingml/2006/main" xmlns:r="http://schemas.openxmlformats.org/officeDocument/2006/relationships" xmlns:p="http://schemas.openxmlformats.org/presentationml/2006/main">
  <p:tag name="BNP_DELETETEXT" val="YES"/>
</p:tagLst>
</file>

<file path=ppt/tags/tag66.xml><?xml version="1.0" encoding="utf-8"?>
<p:tagLst xmlns:a="http://schemas.openxmlformats.org/drawingml/2006/main" xmlns:r="http://schemas.openxmlformats.org/officeDocument/2006/relationships" xmlns:p="http://schemas.openxmlformats.org/presentationml/2006/main">
  <p:tag name="BNP_DELETETEXT" val="YES"/>
</p:tagLst>
</file>

<file path=ppt/tags/tag67.xml><?xml version="1.0" encoding="utf-8"?>
<p:tagLst xmlns:a="http://schemas.openxmlformats.org/drawingml/2006/main" xmlns:r="http://schemas.openxmlformats.org/officeDocument/2006/relationships" xmlns:p="http://schemas.openxmlformats.org/presentationml/2006/main">
  <p:tag name="BNP_DIALOGNAME" val="Chapter Title"/>
  <p:tag name="BNP_SHORTNAME" val=""/>
  <p:tag name="BNP_ASSOCIATEDSLIDES" val=""/>
  <p:tag name="BNP_INNEWPRESENTATION" val="NO"/>
  <p:tag name="BNP_ONINSERTSLIDEDLG" val="YES"/>
</p:tagLst>
</file>

<file path=ppt/tags/tag68.xml><?xml version="1.0" encoding="utf-8"?>
<p:tagLst xmlns:a="http://schemas.openxmlformats.org/drawingml/2006/main" xmlns:r="http://schemas.openxmlformats.org/officeDocument/2006/relationships" xmlns:p="http://schemas.openxmlformats.org/presentationml/2006/main">
  <p:tag name="BNP_DELETETEXT" val="YES"/>
</p:tagLst>
</file>

<file path=ppt/tags/tag69.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7.xml><?xml version="1.0" encoding="utf-8"?>
<p:tagLst xmlns:a="http://schemas.openxmlformats.org/drawingml/2006/main" xmlns:r="http://schemas.openxmlformats.org/officeDocument/2006/relationships" xmlns:p="http://schemas.openxmlformats.org/presentationml/2006/main">
  <p:tag name="BNP_DIALOGNAME" val="Text"/>
  <p:tag name="BNP_SHORTNAME" val=""/>
  <p:tag name="BNP_ASSOCIATEDSLIDES" val=""/>
  <p:tag name="BNP_INNEWPRESENTATION" val="NO"/>
  <p:tag name="BNP_ONINSERTSLIDEDLG" val="YES"/>
</p:tagLst>
</file>

<file path=ppt/tags/tag70.xml><?xml version="1.0" encoding="utf-8"?>
<p:tagLst xmlns:a="http://schemas.openxmlformats.org/drawingml/2006/main" xmlns:r="http://schemas.openxmlformats.org/officeDocument/2006/relationships" xmlns:p="http://schemas.openxmlformats.org/presentationml/2006/main">
  <p:tag name="BNP_DELETETEXT" val="YES"/>
</p:tagLst>
</file>

<file path=ppt/tags/tag71.xml><?xml version="1.0" encoding="utf-8"?>
<p:tagLst xmlns:a="http://schemas.openxmlformats.org/drawingml/2006/main" xmlns:r="http://schemas.openxmlformats.org/officeDocument/2006/relationships" xmlns:p="http://schemas.openxmlformats.org/presentationml/2006/main">
  <p:tag name="BNP_DELETETEXT" val="YES"/>
</p:tagLst>
</file>

<file path=ppt/tags/tag8.xml><?xml version="1.0" encoding="utf-8"?>
<p:tagLst xmlns:a="http://schemas.openxmlformats.org/drawingml/2006/main" xmlns:r="http://schemas.openxmlformats.org/officeDocument/2006/relationships" xmlns:p="http://schemas.openxmlformats.org/presentationml/2006/main">
  <p:tag name="BNP_DELETETEXT" val="YES"/>
</p:tagLst>
</file>

<file path=ppt/tags/tag9.xml><?xml version="1.0" encoding="utf-8"?>
<p:tagLst xmlns:a="http://schemas.openxmlformats.org/drawingml/2006/main" xmlns:r="http://schemas.openxmlformats.org/officeDocument/2006/relationships" xmlns:p="http://schemas.openxmlformats.org/presentationml/2006/main">
  <p:tag name="BNP_DIALOGNAME" val="Chapter Title"/>
  <p:tag name="BNP_SHORTNAME" val=""/>
  <p:tag name="BNP_ASSOCIATEDSLIDES" val=""/>
  <p:tag name="BNP_INNEWPRESENTATION" val="NO"/>
  <p:tag name="BNP_ONINSERTSLIDEDLG" val="YES"/>
</p:tagLst>
</file>

<file path=ppt/theme/theme1.xml><?xml version="1.0" encoding="utf-8"?>
<a:theme xmlns:a="http://schemas.openxmlformats.org/drawingml/2006/main" name="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7399</TotalTime>
  <Words>8887</Words>
  <Application>Microsoft Macintosh PowerPoint</Application>
  <PresentationFormat>A4 Paper (210x297 mm)</PresentationFormat>
  <Paragraphs>1351</Paragraphs>
  <Slides>109</Slides>
  <Notes>76</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109</vt:i4>
      </vt:variant>
    </vt:vector>
  </HeadingPairs>
  <TitlesOfParts>
    <vt:vector size="112" baseType="lpstr">
      <vt:lpstr>LG Group 2</vt:lpstr>
      <vt:lpstr>!OLE_LINK10</vt:lpstr>
      <vt:lpstr>Microsoft Excel 97 - 2004 Worksheet</vt:lpstr>
      <vt:lpstr>Community Infrastructure Levy</vt:lpstr>
      <vt:lpstr>PowerPoint Presentation</vt:lpstr>
      <vt:lpstr>What have we learnt so far?</vt:lpstr>
      <vt:lpstr>Setting the objectives, scope and deliverables</vt:lpstr>
      <vt:lpstr>Selling CIL</vt:lpstr>
      <vt:lpstr>CIL Project Team and Resources</vt:lpstr>
      <vt:lpstr>Model Programme</vt:lpstr>
      <vt:lpstr>Programme - Building blocks</vt:lpstr>
      <vt:lpstr>Programme – Stages, actions and deliverables</vt:lpstr>
      <vt:lpstr>Consultation and representation strategy </vt:lpstr>
      <vt:lpstr>Typical Project Risks</vt:lpstr>
      <vt:lpstr>Five key points on successful CIL project delivery </vt:lpstr>
      <vt:lpstr>PowerPoint Presentation</vt:lpstr>
      <vt:lpstr>What have we learnt so far?</vt:lpstr>
      <vt:lpstr>Infrastructure Funding Gap</vt:lpstr>
      <vt:lpstr>Golden thread</vt:lpstr>
      <vt:lpstr>Waltham Forest Case Study 2 (1) </vt:lpstr>
      <vt:lpstr>Waltham Forest Case Study 2 (2) </vt:lpstr>
      <vt:lpstr>Approach by Councils</vt:lpstr>
      <vt:lpstr>Approach by Councils</vt:lpstr>
      <vt:lpstr>Approach by Councils</vt:lpstr>
      <vt:lpstr>Approach by Councils</vt:lpstr>
      <vt:lpstr>Feedback from examinations</vt:lpstr>
      <vt:lpstr>Infrastructure Evidence - Questions</vt:lpstr>
      <vt:lpstr>Viability</vt:lpstr>
      <vt:lpstr>Introduction</vt:lpstr>
      <vt:lpstr>1   Legislative requirements</vt:lpstr>
      <vt:lpstr>Viability considerations firmly embedded in planning</vt:lpstr>
      <vt:lpstr>Viability test for CIL rate setting</vt:lpstr>
      <vt:lpstr>2</vt:lpstr>
      <vt:lpstr>What evidence is required?</vt:lpstr>
      <vt:lpstr>PowerPoint Presentation</vt:lpstr>
      <vt:lpstr>PowerPoint Presentation</vt:lpstr>
      <vt:lpstr>PowerPoint Presentation</vt:lpstr>
      <vt:lpstr>PowerPoint Presentation</vt:lpstr>
      <vt:lpstr>PowerPoint Presentation</vt:lpstr>
      <vt:lpstr>PowerPoint Presentation</vt:lpstr>
      <vt:lpstr>3</vt:lpstr>
      <vt:lpstr>Evidence and the PDCS</vt:lpstr>
      <vt:lpstr>Evidence and the PDCS – how to determine boundaries</vt:lpstr>
      <vt:lpstr>CIL and other policy objectives</vt:lpstr>
      <vt:lpstr>CIL and Affordable Housing</vt:lpstr>
      <vt:lpstr>Broad test of reasonableness</vt:lpstr>
      <vt:lpstr>4</vt:lpstr>
      <vt:lpstr>Consultation with stakeholders</vt:lpstr>
      <vt:lpstr>Consultation with stakeholders</vt:lpstr>
      <vt:lpstr>Consultation with stakeholders</vt:lpstr>
      <vt:lpstr>5</vt:lpstr>
      <vt:lpstr>Viability at examination</vt:lpstr>
      <vt:lpstr>Post examination</vt:lpstr>
      <vt:lpstr>Issues at Examination – affordable housing</vt:lpstr>
      <vt:lpstr>Why is ‘market value’ inappropriate for CIL rate setting?</vt:lpstr>
      <vt:lpstr>Why is ‘market value’ inappropriate for CIL rate setting?</vt:lpstr>
      <vt:lpstr>6</vt:lpstr>
      <vt:lpstr>Keep it in proportion</vt:lpstr>
      <vt:lpstr>Keep it in proportion</vt:lpstr>
      <vt:lpstr>CIL in the wider context of development economics</vt:lpstr>
      <vt:lpstr>But – there are practical issues to overcome</vt:lpstr>
      <vt:lpstr>7</vt:lpstr>
      <vt:lpstr>Key messages</vt:lpstr>
      <vt:lpstr>Community Infrastructure Levy</vt:lpstr>
      <vt:lpstr>PowerPoint Presentation</vt:lpstr>
      <vt:lpstr>The Funding Pie</vt:lpstr>
      <vt:lpstr>The proportional impact of CIL on development viability </vt:lpstr>
      <vt:lpstr>PowerPoint Presentation</vt:lpstr>
      <vt:lpstr>Getting started</vt:lpstr>
      <vt:lpstr>Charging Authority:_________________________ </vt:lpstr>
      <vt:lpstr>Simplicity v Complexity</vt:lpstr>
      <vt:lpstr>Differential vs Single Rate</vt:lpstr>
      <vt:lpstr>PowerPoint Presentation</vt:lpstr>
      <vt:lpstr>Format and considerations</vt:lpstr>
      <vt:lpstr>CIL Income Projections</vt:lpstr>
      <vt:lpstr>Maximum CIL Rates</vt:lpstr>
      <vt:lpstr>PowerPoint Presentation</vt:lpstr>
      <vt:lpstr>Summary</vt:lpstr>
      <vt:lpstr>Community Infrastructure Levy</vt:lpstr>
      <vt:lpstr>Contents</vt:lpstr>
      <vt:lpstr>PowerPoint Presentation</vt:lpstr>
      <vt:lpstr>What you need to know</vt:lpstr>
      <vt:lpstr>PowerPoint Presentation</vt:lpstr>
      <vt:lpstr>Administration flow chart</vt:lpstr>
      <vt:lpstr>Administration notices</vt:lpstr>
      <vt:lpstr>Administration – enforcement</vt:lpstr>
      <vt:lpstr>Administration – appeals</vt:lpstr>
      <vt:lpstr>PowerPoint Presentation</vt:lpstr>
      <vt:lpstr>Overview</vt:lpstr>
      <vt:lpstr>Process</vt:lpstr>
      <vt:lpstr>PowerPoint Presentation</vt:lpstr>
      <vt:lpstr>PowerPoint Presentation</vt:lpstr>
      <vt:lpstr>PowerPoint Presentation</vt:lpstr>
      <vt:lpstr>PowerPoint Presentation</vt:lpstr>
      <vt:lpstr>PowerPoint Presentation</vt:lpstr>
      <vt:lpstr>Overview</vt:lpstr>
      <vt:lpstr>PowerPoint Presentation</vt:lpstr>
      <vt:lpstr>Instalments Policy</vt:lpstr>
      <vt:lpstr>Instalments Policies</vt:lpstr>
      <vt:lpstr>Instalments Policies</vt:lpstr>
      <vt:lpstr>Instalments Policies</vt:lpstr>
      <vt:lpstr>PowerPoint Presentation</vt:lpstr>
      <vt:lpstr>Exceptional circumstances</vt:lpstr>
      <vt:lpstr>PowerPoint Presentation</vt:lpstr>
      <vt:lpstr>What the regulations say</vt:lpstr>
      <vt:lpstr>What councils are doing</vt:lpstr>
      <vt:lpstr>PowerPoint Presentation</vt:lpstr>
      <vt:lpstr>Implementation - Approach</vt:lpstr>
      <vt:lpstr>Stages, actions and deliverables</vt:lpstr>
      <vt:lpstr>Summary</vt:lpstr>
      <vt:lpstr>CIL around the country – less than 40 weeks to go</vt:lpstr>
      <vt:lpstr>PowerPoint Presentation</vt:lpstr>
    </vt:vector>
  </TitlesOfParts>
  <Company>LGA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main title here</dc:title>
  <dc:creator>marinah</dc:creator>
  <cp:lastModifiedBy>chris twigg</cp:lastModifiedBy>
  <cp:revision>409</cp:revision>
  <cp:lastPrinted>2014-08-25T15:13:34Z</cp:lastPrinted>
  <dcterms:created xsi:type="dcterms:W3CDTF">2010-06-21T13:45:43Z</dcterms:created>
  <dcterms:modified xsi:type="dcterms:W3CDTF">2014-09-26T11:36:37Z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identifier">
    <vt:lpwstr>IDEA</vt:lpwstr>
  </property>
  <property fmtid="{D5CDD505-2E9C-101B-9397-08002B2CF9AE}" pid="3" name="DC.date.issued">
    <vt:lpwstr>2010-06-22T00:00:00Z</vt:lpwstr>
  </property>
  <property fmtid="{D5CDD505-2E9C-101B-9397-08002B2CF9AE}" pid="4" name="Work area">
    <vt:lpwstr>29</vt:lpwstr>
  </property>
  <property fmtid="{D5CDD505-2E9C-101B-9397-08002B2CF9AE}" pid="5" name="Move to Archive">
    <vt:lpwstr>Current</vt:lpwstr>
  </property>
  <property fmtid="{D5CDD505-2E9C-101B-9397-08002B2CF9AE}" pid="6" name="DC.Description">
    <vt:lpwstr>LG Improvement and development powerpoint template</vt:lpwstr>
  </property>
  <property fmtid="{D5CDD505-2E9C-101B-9397-08002B2CF9AE}" pid="7" name="Status">
    <vt:lpwstr>Final</vt:lpwstr>
  </property>
  <property fmtid="{D5CDD505-2E9C-101B-9397-08002B2CF9AE}" pid="8" name="DC.Type">
    <vt:lpwstr>233</vt:lpwstr>
  </property>
  <property fmtid="{D5CDD505-2E9C-101B-9397-08002B2CF9AE}" pid="9" name="DC.Author">
    <vt:lpwstr>julia white</vt:lpwstr>
  </property>
  <property fmtid="{D5CDD505-2E9C-101B-9397-08002B2CF9AE}" pid="10" name="DC.creator">
    <vt:lpwstr>Communications and Marketing</vt:lpwstr>
  </property>
  <property fmtid="{D5CDD505-2E9C-101B-9397-08002B2CF9AE}" pid="11" name="e-GMS.subject.keyword">
    <vt:lpwstr>LG Improvement and development powerpoint template</vt:lpwstr>
  </property>
  <property fmtid="{D5CDD505-2E9C-101B-9397-08002B2CF9AE}" pid="12" name="Date">
    <vt:lpwstr>2010-06-22T00:00:00Z</vt:lpwstr>
  </property>
  <property fmtid="{D5CDD505-2E9C-101B-9397-08002B2CF9AE}" pid="13" name="DC.Language">
    <vt:lpwstr>eng</vt:lpwstr>
  </property>
</Properties>
</file>