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57" r:id="rId4"/>
    <p:sldId id="261" r:id="rId5"/>
    <p:sldId id="260" r:id="rId6"/>
    <p:sldId id="263" r:id="rId7"/>
    <p:sldId id="268" r:id="rId8"/>
    <p:sldId id="270" r:id="rId9"/>
    <p:sldId id="262" r:id="rId10"/>
    <p:sldId id="265" r:id="rId11"/>
    <p:sldId id="267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045" y="2131048"/>
            <a:ext cx="7771910" cy="14687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090" y="3886854"/>
            <a:ext cx="6399820" cy="1751605"/>
          </a:xfrm>
        </p:spPr>
        <p:txBody>
          <a:bodyPr/>
          <a:lstStyle>
            <a:lvl1pPr marL="0" indent="0" algn="ctr">
              <a:buNone/>
              <a:defRPr/>
            </a:lvl1pPr>
            <a:lvl2pPr marL="403205" indent="0" algn="ctr">
              <a:buNone/>
              <a:defRPr/>
            </a:lvl2pPr>
            <a:lvl3pPr marL="806409" indent="0" algn="ctr">
              <a:buNone/>
              <a:defRPr/>
            </a:lvl3pPr>
            <a:lvl4pPr marL="1209614" indent="0" algn="ctr">
              <a:buNone/>
              <a:defRPr/>
            </a:lvl4pPr>
            <a:lvl5pPr marL="1612819" indent="0" algn="ctr">
              <a:buNone/>
              <a:defRPr/>
            </a:lvl5pPr>
            <a:lvl6pPr marL="2016023" indent="0" algn="ctr">
              <a:buNone/>
              <a:defRPr/>
            </a:lvl6pPr>
            <a:lvl7pPr marL="2419228" indent="0" algn="ctr">
              <a:buNone/>
              <a:defRPr/>
            </a:lvl7pPr>
            <a:lvl8pPr marL="2822433" indent="0" algn="ctr">
              <a:buNone/>
              <a:defRPr/>
            </a:lvl8pPr>
            <a:lvl9pPr marL="322563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3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028" y="609072"/>
            <a:ext cx="1941928" cy="49537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6045" y="609072"/>
            <a:ext cx="5695573" cy="49537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76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6045" y="609072"/>
            <a:ext cx="7771910" cy="49537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08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045" y="2131048"/>
            <a:ext cx="7771910" cy="1468772"/>
          </a:xfrm>
          <a:prstGeom prst="rect">
            <a:avLst/>
          </a:prstGeom>
        </p:spPr>
        <p:txBody>
          <a:bodyPr lIns="80625" tIns="40312" rIns="80625" bIns="4031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090" y="3886856"/>
            <a:ext cx="6399820" cy="1751605"/>
          </a:xfrm>
          <a:prstGeom prst="rect">
            <a:avLst/>
          </a:prstGeom>
        </p:spPr>
        <p:txBody>
          <a:bodyPr lIns="80625" tIns="40312" rIns="80625" bIns="40312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3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6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9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1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15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18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21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2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832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4006B09F-4980-4003-B063-2BF1ED05D21A}" type="datetimeFigureOut">
              <a:rPr lang="en-US" altLang="en-US"/>
              <a:pPr/>
              <a:t>10/20/2014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3608" y="6356744"/>
            <a:ext cx="2896789" cy="364042"/>
          </a:xfrm>
          <a:prstGeom prst="rect">
            <a:avLst/>
          </a:prstGeom>
        </p:spPr>
        <p:txBody>
          <a:bodyPr lIns="80625" tIns="40312" rIns="80625" bIns="40312"/>
          <a:lstStyle>
            <a:lvl1pPr>
              <a:defRPr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830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9E6D083A-2AFD-47D5-881A-65EB1BACA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8600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3" y="274432"/>
            <a:ext cx="8228339" cy="1142533"/>
          </a:xfrm>
          <a:prstGeom prst="rect">
            <a:avLst/>
          </a:prstGeom>
        </p:spPr>
        <p:txBody>
          <a:bodyPr lIns="80625" tIns="40312" rIns="80625" bIns="4031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833" y="1600387"/>
            <a:ext cx="8228339" cy="4525328"/>
          </a:xfrm>
          <a:prstGeom prst="rect">
            <a:avLst/>
          </a:prstGeom>
        </p:spPr>
        <p:txBody>
          <a:bodyPr lIns="80625" tIns="40312" rIns="80625" bIns="4031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832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5A33358D-FB64-462C-82B3-C7D54A26C843}" type="datetimeFigureOut">
              <a:rPr lang="en-US" altLang="en-US"/>
              <a:pPr/>
              <a:t>10/20/2014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3608" y="6356744"/>
            <a:ext cx="2896789" cy="364042"/>
          </a:xfrm>
          <a:prstGeom prst="rect">
            <a:avLst/>
          </a:prstGeom>
        </p:spPr>
        <p:txBody>
          <a:bodyPr lIns="80625" tIns="40312" rIns="80625" bIns="40312"/>
          <a:lstStyle>
            <a:lvl1pPr>
              <a:defRPr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830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33961060-7613-43F8-AC2D-27088E4B0F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331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50" y="4406315"/>
            <a:ext cx="7771910" cy="1362358"/>
          </a:xfrm>
          <a:prstGeom prst="rect">
            <a:avLst/>
          </a:prstGeom>
        </p:spPr>
        <p:txBody>
          <a:bodyPr lIns="80625" tIns="40312" rIns="80625" bIns="40312"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50" y="2906742"/>
            <a:ext cx="7771910" cy="1499575"/>
          </a:xfrm>
          <a:prstGeom prst="rect">
            <a:avLst/>
          </a:prstGeom>
        </p:spPr>
        <p:txBody>
          <a:bodyPr lIns="80625" tIns="40312" rIns="80625" bIns="40312"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31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62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93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124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156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1873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2185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249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832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38E33B44-87CE-4D1A-8E83-560E31088E16}" type="datetimeFigureOut">
              <a:rPr lang="en-US" altLang="en-US"/>
              <a:pPr/>
              <a:t>10/20/2014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3608" y="6356744"/>
            <a:ext cx="2896789" cy="364042"/>
          </a:xfrm>
          <a:prstGeom prst="rect">
            <a:avLst/>
          </a:prstGeom>
        </p:spPr>
        <p:txBody>
          <a:bodyPr lIns="80625" tIns="40312" rIns="80625" bIns="40312"/>
          <a:lstStyle>
            <a:lvl1pPr>
              <a:defRPr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830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537AC828-7736-45C3-8582-2042FCBD1F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274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3" y="274432"/>
            <a:ext cx="8228339" cy="1142533"/>
          </a:xfrm>
          <a:prstGeom prst="rect">
            <a:avLst/>
          </a:prstGeom>
        </p:spPr>
        <p:txBody>
          <a:bodyPr lIns="80625" tIns="40312" rIns="80625" bIns="4031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833" y="1600387"/>
            <a:ext cx="4046265" cy="4525328"/>
          </a:xfrm>
          <a:prstGeom prst="rect">
            <a:avLst/>
          </a:prstGeom>
        </p:spPr>
        <p:txBody>
          <a:bodyPr lIns="80625" tIns="40312" rIns="80625" bIns="40312"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505" y="1600387"/>
            <a:ext cx="4047665" cy="4525328"/>
          </a:xfrm>
          <a:prstGeom prst="rect">
            <a:avLst/>
          </a:prstGeom>
        </p:spPr>
        <p:txBody>
          <a:bodyPr lIns="80625" tIns="40312" rIns="80625" bIns="40312"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832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38A42F31-DD9A-4B02-A697-5646B8FB5B1B}" type="datetimeFigureOut">
              <a:rPr lang="en-US" altLang="en-US"/>
              <a:pPr/>
              <a:t>10/20/2014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3608" y="6356744"/>
            <a:ext cx="2896789" cy="364042"/>
          </a:xfrm>
          <a:prstGeom prst="rect">
            <a:avLst/>
          </a:prstGeom>
        </p:spPr>
        <p:txBody>
          <a:bodyPr lIns="80625" tIns="40312" rIns="80625" bIns="40312"/>
          <a:lstStyle>
            <a:lvl1pPr>
              <a:defRPr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830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F3DBB7F0-FD9F-4EBC-A261-2DEA085FFA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132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3" y="274432"/>
            <a:ext cx="8228339" cy="1142533"/>
          </a:xfrm>
          <a:prstGeom prst="rect">
            <a:avLst/>
          </a:prstGeom>
        </p:spPr>
        <p:txBody>
          <a:bodyPr lIns="80625" tIns="40312" rIns="80625" bIns="40312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1" y="1534581"/>
            <a:ext cx="4039264" cy="639875"/>
          </a:xfrm>
          <a:prstGeom prst="rect">
            <a:avLst/>
          </a:prstGeom>
        </p:spPr>
        <p:txBody>
          <a:bodyPr lIns="80625" tIns="40312" rIns="80625" bIns="40312" anchor="b"/>
          <a:lstStyle>
            <a:lvl1pPr marL="0" indent="0">
              <a:buNone/>
              <a:defRPr sz="2100" b="1"/>
            </a:lvl1pPr>
            <a:lvl2pPr marL="403123" indent="0">
              <a:buNone/>
              <a:defRPr sz="1800" b="1"/>
            </a:lvl2pPr>
            <a:lvl3pPr marL="806245" indent="0">
              <a:buNone/>
              <a:defRPr sz="1600" b="1"/>
            </a:lvl3pPr>
            <a:lvl4pPr marL="1209368" indent="0">
              <a:buNone/>
              <a:defRPr sz="1400" b="1"/>
            </a:lvl4pPr>
            <a:lvl5pPr marL="1612491" indent="0">
              <a:buNone/>
              <a:defRPr sz="1400" b="1"/>
            </a:lvl5pPr>
            <a:lvl6pPr marL="2015612" indent="0">
              <a:buNone/>
              <a:defRPr sz="1400" b="1"/>
            </a:lvl6pPr>
            <a:lvl7pPr marL="2418736" indent="0">
              <a:buNone/>
              <a:defRPr sz="1400" b="1"/>
            </a:lvl7pPr>
            <a:lvl8pPr marL="2821859" indent="0">
              <a:buNone/>
              <a:defRPr sz="1400" b="1"/>
            </a:lvl8pPr>
            <a:lvl9pPr marL="322498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1" y="2174456"/>
            <a:ext cx="4039264" cy="3951261"/>
          </a:xfrm>
          <a:prstGeom prst="rect">
            <a:avLst/>
          </a:prstGeom>
        </p:spPr>
        <p:txBody>
          <a:bodyPr lIns="80625" tIns="40312" rIns="80625" bIns="40312"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507" y="1534581"/>
            <a:ext cx="4040665" cy="639875"/>
          </a:xfrm>
          <a:prstGeom prst="rect">
            <a:avLst/>
          </a:prstGeom>
        </p:spPr>
        <p:txBody>
          <a:bodyPr lIns="80625" tIns="40312" rIns="80625" bIns="40312" anchor="b"/>
          <a:lstStyle>
            <a:lvl1pPr marL="0" indent="0">
              <a:buNone/>
              <a:defRPr sz="2100" b="1"/>
            </a:lvl1pPr>
            <a:lvl2pPr marL="403123" indent="0">
              <a:buNone/>
              <a:defRPr sz="1800" b="1"/>
            </a:lvl2pPr>
            <a:lvl3pPr marL="806245" indent="0">
              <a:buNone/>
              <a:defRPr sz="1600" b="1"/>
            </a:lvl3pPr>
            <a:lvl4pPr marL="1209368" indent="0">
              <a:buNone/>
              <a:defRPr sz="1400" b="1"/>
            </a:lvl4pPr>
            <a:lvl5pPr marL="1612491" indent="0">
              <a:buNone/>
              <a:defRPr sz="1400" b="1"/>
            </a:lvl5pPr>
            <a:lvl6pPr marL="2015612" indent="0">
              <a:buNone/>
              <a:defRPr sz="1400" b="1"/>
            </a:lvl6pPr>
            <a:lvl7pPr marL="2418736" indent="0">
              <a:buNone/>
              <a:defRPr sz="1400" b="1"/>
            </a:lvl7pPr>
            <a:lvl8pPr marL="2821859" indent="0">
              <a:buNone/>
              <a:defRPr sz="1400" b="1"/>
            </a:lvl8pPr>
            <a:lvl9pPr marL="322498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507" y="2174456"/>
            <a:ext cx="4040665" cy="3951261"/>
          </a:xfrm>
          <a:prstGeom prst="rect">
            <a:avLst/>
          </a:prstGeom>
        </p:spPr>
        <p:txBody>
          <a:bodyPr lIns="80625" tIns="40312" rIns="80625" bIns="40312"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832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22608E7C-B5FA-41C2-9150-49B6332F581F}" type="datetimeFigureOut">
              <a:rPr lang="en-US" altLang="en-US"/>
              <a:pPr/>
              <a:t>10/20/2014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3608" y="6356744"/>
            <a:ext cx="2896789" cy="364042"/>
          </a:xfrm>
          <a:prstGeom prst="rect">
            <a:avLst/>
          </a:prstGeom>
        </p:spPr>
        <p:txBody>
          <a:bodyPr lIns="80625" tIns="40312" rIns="80625" bIns="40312"/>
          <a:lstStyle>
            <a:lvl1pPr>
              <a:defRPr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830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6E5D63FB-63DF-4235-906C-6EDAC43D31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134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3" y="274432"/>
            <a:ext cx="8228339" cy="1142533"/>
          </a:xfrm>
          <a:prstGeom prst="rect">
            <a:avLst/>
          </a:prstGeom>
        </p:spPr>
        <p:txBody>
          <a:bodyPr lIns="80625" tIns="40312" rIns="80625" bIns="4031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832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92EC88FD-74DF-41B2-BC34-4C5618D18F4A}" type="datetimeFigureOut">
              <a:rPr lang="en-US" altLang="en-US"/>
              <a:pPr/>
              <a:t>10/20/2014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3608" y="6356744"/>
            <a:ext cx="2896789" cy="364042"/>
          </a:xfrm>
          <a:prstGeom prst="rect">
            <a:avLst/>
          </a:prstGeom>
        </p:spPr>
        <p:txBody>
          <a:bodyPr lIns="80625" tIns="40312" rIns="80625" bIns="40312"/>
          <a:lstStyle>
            <a:lvl1pPr>
              <a:defRPr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830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2ACCA192-48C1-4199-9CE7-4E54EB26E8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436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832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048C71C0-7AB1-4CCA-8E39-FD88ACAF9CA7}" type="datetimeFigureOut">
              <a:rPr lang="en-US" altLang="en-US"/>
              <a:pPr/>
              <a:t>10/20/2014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3608" y="6356744"/>
            <a:ext cx="2896789" cy="364042"/>
          </a:xfrm>
          <a:prstGeom prst="rect">
            <a:avLst/>
          </a:prstGeom>
        </p:spPr>
        <p:txBody>
          <a:bodyPr lIns="80625" tIns="40312" rIns="80625" bIns="40312"/>
          <a:lstStyle>
            <a:lvl1pPr>
              <a:defRPr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830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7EEA9879-5812-40CB-8774-DCD229770B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084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12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1" y="273033"/>
            <a:ext cx="3007397" cy="1162136"/>
          </a:xfrm>
          <a:prstGeom prst="rect">
            <a:avLst/>
          </a:prstGeom>
        </p:spPr>
        <p:txBody>
          <a:bodyPr lIns="80625" tIns="40312" rIns="80625" bIns="40312"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436" y="273032"/>
            <a:ext cx="5111735" cy="5852683"/>
          </a:xfrm>
          <a:prstGeom prst="rect">
            <a:avLst/>
          </a:prstGeom>
        </p:spPr>
        <p:txBody>
          <a:bodyPr lIns="80625" tIns="40312" rIns="80625" bIns="40312"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1" y="1435170"/>
            <a:ext cx="3007397" cy="4690547"/>
          </a:xfrm>
          <a:prstGeom prst="rect">
            <a:avLst/>
          </a:prstGeom>
        </p:spPr>
        <p:txBody>
          <a:bodyPr lIns="80625" tIns="40312" rIns="80625" bIns="40312"/>
          <a:lstStyle>
            <a:lvl1pPr marL="0" indent="0">
              <a:buNone/>
              <a:defRPr sz="1200"/>
            </a:lvl1pPr>
            <a:lvl2pPr marL="403123" indent="0">
              <a:buNone/>
              <a:defRPr sz="1100"/>
            </a:lvl2pPr>
            <a:lvl3pPr marL="806245" indent="0">
              <a:buNone/>
              <a:defRPr sz="900"/>
            </a:lvl3pPr>
            <a:lvl4pPr marL="1209368" indent="0">
              <a:buNone/>
              <a:defRPr sz="800"/>
            </a:lvl4pPr>
            <a:lvl5pPr marL="1612491" indent="0">
              <a:buNone/>
              <a:defRPr sz="800"/>
            </a:lvl5pPr>
            <a:lvl6pPr marL="2015612" indent="0">
              <a:buNone/>
              <a:defRPr sz="800"/>
            </a:lvl6pPr>
            <a:lvl7pPr marL="2418736" indent="0">
              <a:buNone/>
              <a:defRPr sz="800"/>
            </a:lvl7pPr>
            <a:lvl8pPr marL="2821859" indent="0">
              <a:buNone/>
              <a:defRPr sz="800"/>
            </a:lvl8pPr>
            <a:lvl9pPr marL="32249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832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71BD4418-4598-4DDC-B3EF-65A36FC6DE6D}" type="datetimeFigureOut">
              <a:rPr lang="en-US" altLang="en-US"/>
              <a:pPr/>
              <a:t>10/20/2014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3608" y="6356744"/>
            <a:ext cx="2896789" cy="364042"/>
          </a:xfrm>
          <a:prstGeom prst="rect">
            <a:avLst/>
          </a:prstGeom>
        </p:spPr>
        <p:txBody>
          <a:bodyPr lIns="80625" tIns="40312" rIns="80625" bIns="40312"/>
          <a:lstStyle>
            <a:lvl1pPr>
              <a:defRPr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830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BFB82FA1-96D5-478E-9978-D23998126D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446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18" y="4801160"/>
            <a:ext cx="5486960" cy="565666"/>
          </a:xfrm>
          <a:prstGeom prst="rect">
            <a:avLst/>
          </a:prstGeom>
        </p:spPr>
        <p:txBody>
          <a:bodyPr lIns="80625" tIns="40312" rIns="80625" bIns="40312"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8" y="613274"/>
            <a:ext cx="5486960" cy="4113680"/>
          </a:xfrm>
          <a:prstGeom prst="rect">
            <a:avLst/>
          </a:prstGeom>
        </p:spPr>
        <p:txBody>
          <a:bodyPr lIns="80625" tIns="40312" rIns="80625" bIns="40312"/>
          <a:lstStyle>
            <a:lvl1pPr marL="0" indent="0">
              <a:buNone/>
              <a:defRPr sz="2800"/>
            </a:lvl1pPr>
            <a:lvl2pPr marL="403123" indent="0">
              <a:buNone/>
              <a:defRPr sz="2500"/>
            </a:lvl2pPr>
            <a:lvl3pPr marL="806245" indent="0">
              <a:buNone/>
              <a:defRPr sz="2100"/>
            </a:lvl3pPr>
            <a:lvl4pPr marL="1209368" indent="0">
              <a:buNone/>
              <a:defRPr sz="1800"/>
            </a:lvl4pPr>
            <a:lvl5pPr marL="1612491" indent="0">
              <a:buNone/>
              <a:defRPr sz="1800"/>
            </a:lvl5pPr>
            <a:lvl6pPr marL="2015612" indent="0">
              <a:buNone/>
              <a:defRPr sz="1800"/>
            </a:lvl6pPr>
            <a:lvl7pPr marL="2418736" indent="0">
              <a:buNone/>
              <a:defRPr sz="1800"/>
            </a:lvl7pPr>
            <a:lvl8pPr marL="2821859" indent="0">
              <a:buNone/>
              <a:defRPr sz="1800"/>
            </a:lvl8pPr>
            <a:lvl9pPr marL="3224980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8" y="5366829"/>
            <a:ext cx="5486960" cy="805093"/>
          </a:xfrm>
          <a:prstGeom prst="rect">
            <a:avLst/>
          </a:prstGeom>
        </p:spPr>
        <p:txBody>
          <a:bodyPr lIns="80625" tIns="40312" rIns="80625" bIns="40312"/>
          <a:lstStyle>
            <a:lvl1pPr marL="0" indent="0">
              <a:buNone/>
              <a:defRPr sz="1200"/>
            </a:lvl1pPr>
            <a:lvl2pPr marL="403123" indent="0">
              <a:buNone/>
              <a:defRPr sz="1100"/>
            </a:lvl2pPr>
            <a:lvl3pPr marL="806245" indent="0">
              <a:buNone/>
              <a:defRPr sz="900"/>
            </a:lvl3pPr>
            <a:lvl4pPr marL="1209368" indent="0">
              <a:buNone/>
              <a:defRPr sz="800"/>
            </a:lvl4pPr>
            <a:lvl5pPr marL="1612491" indent="0">
              <a:buNone/>
              <a:defRPr sz="800"/>
            </a:lvl5pPr>
            <a:lvl6pPr marL="2015612" indent="0">
              <a:buNone/>
              <a:defRPr sz="800"/>
            </a:lvl6pPr>
            <a:lvl7pPr marL="2418736" indent="0">
              <a:buNone/>
              <a:defRPr sz="800"/>
            </a:lvl7pPr>
            <a:lvl8pPr marL="2821859" indent="0">
              <a:buNone/>
              <a:defRPr sz="800"/>
            </a:lvl8pPr>
            <a:lvl9pPr marL="32249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832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5CFC7843-CD6E-4C15-A278-8DD331F0B883}" type="datetimeFigureOut">
              <a:rPr lang="en-US" altLang="en-US"/>
              <a:pPr/>
              <a:t>10/20/2014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3608" y="6356744"/>
            <a:ext cx="2896789" cy="364042"/>
          </a:xfrm>
          <a:prstGeom prst="rect">
            <a:avLst/>
          </a:prstGeom>
        </p:spPr>
        <p:txBody>
          <a:bodyPr lIns="80625" tIns="40312" rIns="80625" bIns="40312"/>
          <a:lstStyle>
            <a:lvl1pPr>
              <a:defRPr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830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3F30F05A-9594-4928-8ECE-28479F79F6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7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3" y="274432"/>
            <a:ext cx="8228339" cy="1142533"/>
          </a:xfrm>
          <a:prstGeom prst="rect">
            <a:avLst/>
          </a:prstGeom>
        </p:spPr>
        <p:txBody>
          <a:bodyPr lIns="80625" tIns="40312" rIns="80625" bIns="4031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833" y="1600387"/>
            <a:ext cx="8228339" cy="4525328"/>
          </a:xfrm>
          <a:prstGeom prst="rect">
            <a:avLst/>
          </a:prstGeom>
        </p:spPr>
        <p:txBody>
          <a:bodyPr vert="eaVert" lIns="80625" tIns="40312" rIns="80625" bIns="4031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832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02826508-D22D-4A9E-A73E-4F82CDD84F10}" type="datetimeFigureOut">
              <a:rPr lang="en-US" altLang="en-US"/>
              <a:pPr/>
              <a:t>10/20/2014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3608" y="6356744"/>
            <a:ext cx="2896789" cy="364042"/>
          </a:xfrm>
          <a:prstGeom prst="rect">
            <a:avLst/>
          </a:prstGeom>
        </p:spPr>
        <p:txBody>
          <a:bodyPr lIns="80625" tIns="40312" rIns="80625" bIns="40312"/>
          <a:lstStyle>
            <a:lvl1pPr>
              <a:defRPr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830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7AF7FB34-3802-4E82-8B8D-AE5F4AA8B0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230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38" y="274434"/>
            <a:ext cx="2056734" cy="5851283"/>
          </a:xfrm>
          <a:prstGeom prst="rect">
            <a:avLst/>
          </a:prstGeom>
        </p:spPr>
        <p:txBody>
          <a:bodyPr vert="eaVert" lIns="80625" tIns="40312" rIns="80625" bIns="4031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830" y="274434"/>
            <a:ext cx="6037196" cy="5851283"/>
          </a:xfrm>
          <a:prstGeom prst="rect">
            <a:avLst/>
          </a:prstGeom>
        </p:spPr>
        <p:txBody>
          <a:bodyPr vert="eaVert" lIns="80625" tIns="40312" rIns="80625" bIns="4031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832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F114AEED-4672-4A8F-B1C3-815123733FF6}" type="datetimeFigureOut">
              <a:rPr lang="en-US" altLang="en-US"/>
              <a:pPr/>
              <a:t>10/20/2014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3608" y="6356744"/>
            <a:ext cx="2896789" cy="364042"/>
          </a:xfrm>
          <a:prstGeom prst="rect">
            <a:avLst/>
          </a:prstGeom>
        </p:spPr>
        <p:txBody>
          <a:bodyPr lIns="80625" tIns="40312" rIns="80625" bIns="40312"/>
          <a:lstStyle>
            <a:lvl1pPr>
              <a:defRPr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830" y="6356744"/>
            <a:ext cx="2132339" cy="364042"/>
          </a:xfrm>
          <a:prstGeom prst="rect">
            <a:avLst/>
          </a:prstGeom>
        </p:spPr>
        <p:txBody>
          <a:bodyPr vert="horz" wrap="square" lIns="80625" tIns="40312" rIns="80625" bIns="40312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Geneva" pitchFamily="-128" charset="-128"/>
              </a:defRPr>
            </a:lvl1pPr>
          </a:lstStyle>
          <a:p>
            <a:fld id="{932254F9-095D-44E3-943E-40F62C3284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72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48" y="4406315"/>
            <a:ext cx="7771910" cy="1362358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48" y="2906740"/>
            <a:ext cx="7771910" cy="1499575"/>
          </a:xfrm>
        </p:spPr>
        <p:txBody>
          <a:bodyPr anchor="b"/>
          <a:lstStyle>
            <a:lvl1pPr marL="0" indent="0">
              <a:buNone/>
              <a:defRPr sz="1800"/>
            </a:lvl1pPr>
            <a:lvl2pPr marL="403205" indent="0">
              <a:buNone/>
              <a:defRPr sz="1600"/>
            </a:lvl2pPr>
            <a:lvl3pPr marL="806409" indent="0">
              <a:buNone/>
              <a:defRPr sz="1400"/>
            </a:lvl3pPr>
            <a:lvl4pPr marL="1209614" indent="0">
              <a:buNone/>
              <a:defRPr sz="1200"/>
            </a:lvl4pPr>
            <a:lvl5pPr marL="1612819" indent="0">
              <a:buNone/>
              <a:defRPr sz="1200"/>
            </a:lvl5pPr>
            <a:lvl6pPr marL="2016023" indent="0">
              <a:buNone/>
              <a:defRPr sz="1200"/>
            </a:lvl6pPr>
            <a:lvl7pPr marL="2419228" indent="0">
              <a:buNone/>
              <a:defRPr sz="1200"/>
            </a:lvl7pPr>
            <a:lvl8pPr marL="2822433" indent="0">
              <a:buNone/>
              <a:defRPr sz="1200"/>
            </a:lvl8pPr>
            <a:lvl9pPr marL="322563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522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045" y="1981232"/>
            <a:ext cx="3818051" cy="358161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505" y="1981232"/>
            <a:ext cx="3819450" cy="358161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6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1" y="274432"/>
            <a:ext cx="8228339" cy="114253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1" y="1534579"/>
            <a:ext cx="4039264" cy="63987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3205" indent="0">
              <a:buNone/>
              <a:defRPr sz="1800" b="1"/>
            </a:lvl2pPr>
            <a:lvl3pPr marL="806409" indent="0">
              <a:buNone/>
              <a:defRPr sz="1600" b="1"/>
            </a:lvl3pPr>
            <a:lvl4pPr marL="1209614" indent="0">
              <a:buNone/>
              <a:defRPr sz="1400" b="1"/>
            </a:lvl4pPr>
            <a:lvl5pPr marL="1612819" indent="0">
              <a:buNone/>
              <a:defRPr sz="1400" b="1"/>
            </a:lvl5pPr>
            <a:lvl6pPr marL="2016023" indent="0">
              <a:buNone/>
              <a:defRPr sz="1400" b="1"/>
            </a:lvl6pPr>
            <a:lvl7pPr marL="2419228" indent="0">
              <a:buNone/>
              <a:defRPr sz="1400" b="1"/>
            </a:lvl7pPr>
            <a:lvl8pPr marL="2822433" indent="0">
              <a:buNone/>
              <a:defRPr sz="1400" b="1"/>
            </a:lvl8pPr>
            <a:lvl9pPr marL="322563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1" y="2174454"/>
            <a:ext cx="4039264" cy="395126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505" y="1534579"/>
            <a:ext cx="4040665" cy="63987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3205" indent="0">
              <a:buNone/>
              <a:defRPr sz="1800" b="1"/>
            </a:lvl2pPr>
            <a:lvl3pPr marL="806409" indent="0">
              <a:buNone/>
              <a:defRPr sz="1600" b="1"/>
            </a:lvl3pPr>
            <a:lvl4pPr marL="1209614" indent="0">
              <a:buNone/>
              <a:defRPr sz="1400" b="1"/>
            </a:lvl4pPr>
            <a:lvl5pPr marL="1612819" indent="0">
              <a:buNone/>
              <a:defRPr sz="1400" b="1"/>
            </a:lvl5pPr>
            <a:lvl6pPr marL="2016023" indent="0">
              <a:buNone/>
              <a:defRPr sz="1400" b="1"/>
            </a:lvl6pPr>
            <a:lvl7pPr marL="2419228" indent="0">
              <a:buNone/>
              <a:defRPr sz="1400" b="1"/>
            </a:lvl7pPr>
            <a:lvl8pPr marL="2822433" indent="0">
              <a:buNone/>
              <a:defRPr sz="1400" b="1"/>
            </a:lvl8pPr>
            <a:lvl9pPr marL="322563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505" y="2174454"/>
            <a:ext cx="4040665" cy="395126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3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7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972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1" y="273033"/>
            <a:ext cx="3007397" cy="116213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435" y="273032"/>
            <a:ext cx="5111735" cy="5852683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1" y="1435168"/>
            <a:ext cx="3007397" cy="4690547"/>
          </a:xfrm>
        </p:spPr>
        <p:txBody>
          <a:bodyPr/>
          <a:lstStyle>
            <a:lvl1pPr marL="0" indent="0">
              <a:buNone/>
              <a:defRPr sz="1200"/>
            </a:lvl1pPr>
            <a:lvl2pPr marL="403205" indent="0">
              <a:buNone/>
              <a:defRPr sz="1100"/>
            </a:lvl2pPr>
            <a:lvl3pPr marL="806409" indent="0">
              <a:buNone/>
              <a:defRPr sz="900"/>
            </a:lvl3pPr>
            <a:lvl4pPr marL="1209614" indent="0">
              <a:buNone/>
              <a:defRPr sz="800"/>
            </a:lvl4pPr>
            <a:lvl5pPr marL="1612819" indent="0">
              <a:buNone/>
              <a:defRPr sz="800"/>
            </a:lvl5pPr>
            <a:lvl6pPr marL="2016023" indent="0">
              <a:buNone/>
              <a:defRPr sz="800"/>
            </a:lvl6pPr>
            <a:lvl7pPr marL="2419228" indent="0">
              <a:buNone/>
              <a:defRPr sz="800"/>
            </a:lvl7pPr>
            <a:lvl8pPr marL="2822433" indent="0">
              <a:buNone/>
              <a:defRPr sz="800"/>
            </a:lvl8pPr>
            <a:lvl9pPr marL="322563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886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18" y="4801160"/>
            <a:ext cx="5486960" cy="56566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8" y="613272"/>
            <a:ext cx="5486960" cy="4113680"/>
          </a:xfrm>
        </p:spPr>
        <p:txBody>
          <a:bodyPr/>
          <a:lstStyle>
            <a:lvl1pPr marL="0" indent="0">
              <a:buNone/>
              <a:defRPr sz="2800"/>
            </a:lvl1pPr>
            <a:lvl2pPr marL="403205" indent="0">
              <a:buNone/>
              <a:defRPr sz="2500"/>
            </a:lvl2pPr>
            <a:lvl3pPr marL="806409" indent="0">
              <a:buNone/>
              <a:defRPr sz="2100"/>
            </a:lvl3pPr>
            <a:lvl4pPr marL="1209614" indent="0">
              <a:buNone/>
              <a:defRPr sz="1800"/>
            </a:lvl4pPr>
            <a:lvl5pPr marL="1612819" indent="0">
              <a:buNone/>
              <a:defRPr sz="1800"/>
            </a:lvl5pPr>
            <a:lvl6pPr marL="2016023" indent="0">
              <a:buNone/>
              <a:defRPr sz="1800"/>
            </a:lvl6pPr>
            <a:lvl7pPr marL="2419228" indent="0">
              <a:buNone/>
              <a:defRPr sz="1800"/>
            </a:lvl7pPr>
            <a:lvl8pPr marL="2822433" indent="0">
              <a:buNone/>
              <a:defRPr sz="1800"/>
            </a:lvl8pPr>
            <a:lvl9pPr marL="3225637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8" y="5366827"/>
            <a:ext cx="5486960" cy="805093"/>
          </a:xfrm>
        </p:spPr>
        <p:txBody>
          <a:bodyPr/>
          <a:lstStyle>
            <a:lvl1pPr marL="0" indent="0">
              <a:buNone/>
              <a:defRPr sz="1200"/>
            </a:lvl1pPr>
            <a:lvl2pPr marL="403205" indent="0">
              <a:buNone/>
              <a:defRPr sz="1100"/>
            </a:lvl2pPr>
            <a:lvl3pPr marL="806409" indent="0">
              <a:buNone/>
              <a:defRPr sz="900"/>
            </a:lvl3pPr>
            <a:lvl4pPr marL="1209614" indent="0">
              <a:buNone/>
              <a:defRPr sz="800"/>
            </a:lvl4pPr>
            <a:lvl5pPr marL="1612819" indent="0">
              <a:buNone/>
              <a:defRPr sz="800"/>
            </a:lvl5pPr>
            <a:lvl6pPr marL="2016023" indent="0">
              <a:buNone/>
              <a:defRPr sz="800"/>
            </a:lvl6pPr>
            <a:lvl7pPr marL="2419228" indent="0">
              <a:buNone/>
              <a:defRPr sz="800"/>
            </a:lvl7pPr>
            <a:lvl8pPr marL="2822433" indent="0">
              <a:buNone/>
              <a:defRPr sz="800"/>
            </a:lvl8pPr>
            <a:lvl9pPr marL="322563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354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agul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609"/>
            <a:ext cx="9144000" cy="2633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45" y="1981232"/>
            <a:ext cx="7771910" cy="3581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1" rIns="91421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686045" y="5638458"/>
            <a:ext cx="777191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0641" tIns="40320" rIns="80641" bIns="40320" anchor="ctr"/>
          <a:lstStyle/>
          <a:p>
            <a:endParaRPr lang="en-GB"/>
          </a:p>
        </p:txBody>
      </p:sp>
      <p:pic>
        <p:nvPicPr>
          <p:cNvPr id="1029" name="Picture 6" descr="Arun District Council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265" y="5715467"/>
            <a:ext cx="1419693" cy="98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686045" y="1675996"/>
            <a:ext cx="777191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0641" tIns="40320" rIns="80641" bIns="40320" anchor="ctr"/>
          <a:lstStyle/>
          <a:p>
            <a:endParaRPr lang="en-GB"/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6045" y="609072"/>
            <a:ext cx="7771910" cy="1143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1" rIns="91421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211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211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defTabSz="914211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defTabSz="914211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defTabSz="914211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ヒラギノ角ゴ Pro W3" charset="0"/>
          <a:cs typeface="ヒラギノ角ゴ Pro W3" charset="0"/>
        </a:defRPr>
      </a:lvl5pPr>
      <a:lvl6pPr marL="403205" algn="ctr" defTabSz="914211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ヒラギノ角ゴ Pro W3" charset="0"/>
          <a:cs typeface="ヒラギノ角ゴ Pro W3" charset="0"/>
        </a:defRPr>
      </a:lvl6pPr>
      <a:lvl7pPr marL="806409" algn="ctr" defTabSz="914211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ヒラギノ角ゴ Pro W3" charset="0"/>
          <a:cs typeface="ヒラギノ角ゴ Pro W3" charset="0"/>
        </a:defRPr>
      </a:lvl7pPr>
      <a:lvl8pPr marL="1209614" algn="ctr" defTabSz="914211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ヒラギノ角ゴ Pro W3" charset="0"/>
          <a:cs typeface="ヒラギノ角ゴ Pro W3" charset="0"/>
        </a:defRPr>
      </a:lvl8pPr>
      <a:lvl9pPr marL="1612819" algn="ctr" defTabSz="914211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3004" indent="-343004" algn="l" defTabSz="914211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3409" indent="-285603" algn="l" defTabSz="914211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  <a:ea typeface="+mn-ea"/>
          <a:cs typeface="+mn-cs"/>
        </a:defRPr>
      </a:lvl2pPr>
      <a:lvl3pPr marL="1142413" indent="-228203" algn="l" defTabSz="914211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3pPr>
      <a:lvl4pPr marL="1562418" indent="-229603" algn="l" defTabSz="914211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4pPr>
      <a:lvl5pPr marL="1981023" indent="-228203" algn="l" defTabSz="91421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  <a:cs typeface="+mn-cs"/>
        </a:defRPr>
      </a:lvl5pPr>
      <a:lvl6pPr marL="2384228" indent="-228203" algn="l" defTabSz="91421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  <a:cs typeface="+mn-cs"/>
        </a:defRPr>
      </a:lvl6pPr>
      <a:lvl7pPr marL="2787433" indent="-228203" algn="l" defTabSz="91421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  <a:cs typeface="+mn-cs"/>
        </a:defRPr>
      </a:lvl7pPr>
      <a:lvl8pPr marL="3190637" indent="-228203" algn="l" defTabSz="91421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  <a:cs typeface="+mn-cs"/>
        </a:defRPr>
      </a:lvl8pPr>
      <a:lvl9pPr marL="3593842" indent="-228203" algn="l" defTabSz="91421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2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3205" algn="l" defTabSz="4032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09" algn="l" defTabSz="4032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9614" algn="l" defTabSz="4032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19" algn="l" defTabSz="4032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6023" algn="l" defTabSz="4032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9228" algn="l" defTabSz="4032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2433" algn="l" defTabSz="4032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25637" algn="l" defTabSz="4032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03164" rtl="0" eaLnBrk="1" fontAlgn="base" hangingPunct="1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ＭＳ Ｐゴシック" charset="0"/>
          <a:cs typeface="Geneva" charset="0"/>
        </a:defRPr>
      </a:lvl1pPr>
      <a:lvl2pPr algn="ctr" defTabSz="403164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charset="0"/>
          <a:ea typeface="ＭＳ Ｐゴシック" charset="0"/>
          <a:cs typeface="Geneva" charset="0"/>
        </a:defRPr>
      </a:lvl2pPr>
      <a:lvl3pPr algn="ctr" defTabSz="403164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charset="0"/>
          <a:ea typeface="ＭＳ Ｐゴシック" charset="0"/>
          <a:cs typeface="Geneva" charset="0"/>
        </a:defRPr>
      </a:lvl3pPr>
      <a:lvl4pPr algn="ctr" defTabSz="403164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charset="0"/>
          <a:ea typeface="ＭＳ Ｐゴシック" charset="0"/>
          <a:cs typeface="Geneva" charset="0"/>
        </a:defRPr>
      </a:lvl4pPr>
      <a:lvl5pPr algn="ctr" defTabSz="403164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charset="0"/>
          <a:ea typeface="ＭＳ Ｐゴシック" charset="0"/>
          <a:cs typeface="Geneva" charset="0"/>
        </a:defRPr>
      </a:lvl5pPr>
      <a:lvl6pPr marL="403164" algn="ctr" defTabSz="403164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806327" algn="ctr" defTabSz="403164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209491" algn="ctr" defTabSz="403164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612655" algn="ctr" defTabSz="403164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02374" indent="-302374" algn="l" defTabSz="403164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Geneva" charset="0"/>
        </a:defRPr>
      </a:lvl1pPr>
      <a:lvl2pPr marL="655141" indent="-251977" algn="l" defTabSz="403164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Geneva" charset="0"/>
          <a:cs typeface="Geneva" charset="0"/>
        </a:defRPr>
      </a:lvl2pPr>
      <a:lvl3pPr marL="1007909" indent="-201581" algn="l" defTabSz="403164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Geneva" charset="0"/>
          <a:cs typeface="Geneva" charset="0"/>
        </a:defRPr>
      </a:lvl3pPr>
      <a:lvl4pPr marL="1411073" indent="-201581" algn="l" defTabSz="403164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Geneva" charset="0"/>
          <a:cs typeface="Geneva" charset="0"/>
        </a:defRPr>
      </a:lvl4pPr>
      <a:lvl5pPr marL="1814237" indent="-201581" algn="l" defTabSz="403164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Geneva" charset="0"/>
          <a:cs typeface="Geneva" charset="0"/>
        </a:defRPr>
      </a:lvl5pPr>
      <a:lvl6pPr marL="2217400" indent="-201581" algn="l" defTabSz="40316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20563" indent="-201581" algn="l" defTabSz="40316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23727" indent="-201581" algn="l" defTabSz="40316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6891" indent="-201581" algn="l" defTabSz="40316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16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3164" algn="l" defTabSz="40316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6327" algn="l" defTabSz="40316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9491" algn="l" defTabSz="40316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655" algn="l" defTabSz="40316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5818" algn="l" defTabSz="40316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8982" algn="l" defTabSz="40316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2146" algn="l" defTabSz="40316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25308" algn="l" defTabSz="40316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s.gov.uk/4-plan-making/-/journal_content/56/332612/6057797/ARTICL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7771910" cy="1468772"/>
          </a:xfrm>
        </p:spPr>
        <p:txBody>
          <a:bodyPr/>
          <a:lstStyle/>
          <a:p>
            <a:r>
              <a:rPr lang="en-GB" dirty="0" smtClean="0"/>
              <a:t>Karl Roberts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399820" cy="1751605"/>
          </a:xfrm>
        </p:spPr>
        <p:txBody>
          <a:bodyPr/>
          <a:lstStyle/>
          <a:p>
            <a:r>
              <a:rPr lang="en-GB" sz="2800" b="1" dirty="0" smtClean="0"/>
              <a:t>Assistant Director </a:t>
            </a:r>
          </a:p>
          <a:p>
            <a:r>
              <a:rPr lang="en-GB" sz="2800" b="1" dirty="0" smtClean="0"/>
              <a:t>Planning &amp; Economic Regeneration</a:t>
            </a:r>
          </a:p>
          <a:p>
            <a:r>
              <a:rPr lang="en-GB" sz="2800" b="1" dirty="0" err="1" smtClean="0"/>
              <a:t>Arun</a:t>
            </a:r>
            <a:r>
              <a:rPr lang="en-GB" sz="2800" b="1" dirty="0" smtClean="0"/>
              <a:t> District Council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64625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WHERE ARE WE NOW (2)?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Agreed to refresh the </a:t>
            </a:r>
            <a:r>
              <a:rPr lang="en-GB" sz="2400" dirty="0" err="1" smtClean="0"/>
              <a:t>LSS</a:t>
            </a:r>
            <a:endParaRPr lang="en-GB" sz="2400" dirty="0" smtClean="0"/>
          </a:p>
          <a:p>
            <a:r>
              <a:rPr lang="en-GB" sz="2400" dirty="0" smtClean="0"/>
              <a:t>Agreed to appoint a part time, fixed term advisor to the Board</a:t>
            </a:r>
          </a:p>
          <a:p>
            <a:r>
              <a:rPr lang="en-GB" sz="2400" dirty="0" smtClean="0"/>
              <a:t>Working on the prioritisation of </a:t>
            </a:r>
            <a:r>
              <a:rPr lang="en-GB" sz="2400" dirty="0"/>
              <a:t>t</a:t>
            </a:r>
            <a:r>
              <a:rPr lang="en-GB" sz="2400" dirty="0" smtClean="0"/>
              <a:t>ransport schemes across the Board area</a:t>
            </a:r>
          </a:p>
          <a:p>
            <a:r>
              <a:rPr lang="en-GB" sz="2400" dirty="0" smtClean="0"/>
              <a:t>Need to engage with other neighbouring partnerships (Gatwick Diamond)</a:t>
            </a:r>
          </a:p>
          <a:p>
            <a:r>
              <a:rPr lang="en-GB" sz="2400" dirty="0" smtClean="0"/>
              <a:t>Start thinking about other work to inform future plans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6816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LESSONS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Try and build on existing partnership arrangements</a:t>
            </a:r>
          </a:p>
          <a:p>
            <a:r>
              <a:rPr lang="en-GB" sz="2800" dirty="0" smtClean="0"/>
              <a:t>Have your CE’s &amp; Leaders bought into the process?</a:t>
            </a:r>
          </a:p>
          <a:p>
            <a:r>
              <a:rPr lang="en-GB" sz="2800" dirty="0" smtClean="0"/>
              <a:t>Don’t try and take on too much at the beginning</a:t>
            </a:r>
          </a:p>
          <a:p>
            <a:r>
              <a:rPr lang="en-GB" sz="2800" dirty="0" smtClean="0"/>
              <a:t>How is your group to be resourced?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00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hlinkClick r:id="rId2"/>
              </a:rPr>
              <a:t>http://www.pas.gov.uk/4-plan-making/-/journal_content/56/332612/6057797/ARTICLE</a:t>
            </a:r>
            <a:endParaRPr lang="en-GB" sz="2400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66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COASTAL WEST SUSSEX &amp; GREATER BRIGHTON STRATEGIC PLANNING BOARD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4387" cy="3790034"/>
          </a:xfrm>
        </p:spPr>
        <p:txBody>
          <a:bodyPr/>
          <a:lstStyle/>
          <a:p>
            <a:r>
              <a:rPr lang="en-GB" sz="2800" dirty="0" smtClean="0"/>
              <a:t>Who and where are we?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4176464" cy="333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6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7" y="1124745"/>
            <a:ext cx="7704856" cy="446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7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WHY DID WE COME TOGETHER?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Emerged out of work undertaken by the Coastal West Sussex Partnership on an Employment &amp; Infrastructure Strategy (2012)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Manage Strategic Issues (</a:t>
            </a:r>
            <a:r>
              <a:rPr lang="en-GB" sz="2400" dirty="0" err="1" smtClean="0"/>
              <a:t>LSS</a:t>
            </a:r>
            <a:r>
              <a:rPr lang="en-GB" sz="2400" dirty="0" smtClean="0"/>
              <a:t>) – ‘larger than local’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Address in part the Duty to Co-Operate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87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WHAT HAS BEEN ITS IMPACT?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044" y="1981232"/>
            <a:ext cx="8062419" cy="358161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000" b="1" dirty="0" smtClean="0"/>
              <a:t>Agreed to create a Local Strategic Statement:</a:t>
            </a:r>
          </a:p>
          <a:p>
            <a:pPr lvl="0" algn="just"/>
            <a:r>
              <a:rPr lang="en-GB" sz="2600" dirty="0"/>
              <a:t>a framework to help integrate and align the investment priorities and plans of public and private sector bodies, including the Local Economic Partnership (LEP);</a:t>
            </a:r>
          </a:p>
          <a:p>
            <a:pPr lvl="0" algn="just"/>
            <a:r>
              <a:rPr lang="en-GB" sz="2600" dirty="0"/>
              <a:t>a clear set of priorities for funding opportunities; and</a:t>
            </a:r>
          </a:p>
          <a:p>
            <a:pPr lvl="0" algn="just"/>
            <a:r>
              <a:rPr lang="en-GB" sz="2600" dirty="0"/>
              <a:t>a mechanism for contributing to and coordinating work on strategic planning and economic activity in the wider area.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58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5"/>
            <a:ext cx="8003232" cy="3672408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/>
              <a:t>All authorities wanted the Statement to:</a:t>
            </a:r>
          </a:p>
          <a:p>
            <a:pPr lvl="0"/>
            <a:r>
              <a:rPr lang="en-GB" sz="2400" dirty="0"/>
              <a:t>have a direct influence on individual </a:t>
            </a:r>
            <a:r>
              <a:rPr lang="en-GB" sz="2400" dirty="0" smtClean="0"/>
              <a:t>Local Plans</a:t>
            </a:r>
            <a:endParaRPr lang="en-GB" sz="2400" dirty="0"/>
          </a:p>
          <a:p>
            <a:pPr lvl="0"/>
            <a:r>
              <a:rPr lang="en-GB" sz="2400" dirty="0"/>
              <a:t> highlight the strategic challenges along the coast, with possible ways of addressing these.</a:t>
            </a:r>
          </a:p>
          <a:p>
            <a:pPr lvl="0"/>
            <a:r>
              <a:rPr lang="en-GB" sz="2400" dirty="0"/>
              <a:t>be ‘evidence-based’ and </a:t>
            </a:r>
          </a:p>
          <a:p>
            <a:pPr lvl="0"/>
            <a:r>
              <a:rPr lang="en-GB" sz="2400" dirty="0"/>
              <a:t>be deliverable, with importance attached to the need for a delivery plan</a:t>
            </a:r>
            <a:r>
              <a:rPr lang="en-GB" sz="2400" dirty="0" smtClean="0"/>
              <a:t>.</a:t>
            </a:r>
          </a:p>
          <a:p>
            <a:pPr lvl="0"/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37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GB" sz="2400" b="1" dirty="0" smtClean="0"/>
          </a:p>
          <a:p>
            <a:pPr marL="0" lvl="0" indent="0">
              <a:buNone/>
            </a:pPr>
            <a:r>
              <a:rPr lang="en-GB" sz="2400" b="1" dirty="0" smtClean="0"/>
              <a:t>Authorities </a:t>
            </a:r>
            <a:r>
              <a:rPr lang="en-GB" sz="2400" b="1" dirty="0"/>
              <a:t>commissioned ‘A Duty to Cooperate Housing Study Report’</a:t>
            </a:r>
          </a:p>
          <a:p>
            <a:pPr lvl="0"/>
            <a:r>
              <a:rPr lang="en-GB" sz="2400" dirty="0"/>
              <a:t>Reviewed the </a:t>
            </a:r>
            <a:r>
              <a:rPr lang="en-GB" sz="2400" dirty="0" err="1"/>
              <a:t>OAN</a:t>
            </a:r>
            <a:r>
              <a:rPr lang="en-GB" sz="2400" dirty="0"/>
              <a:t> for each authority </a:t>
            </a:r>
          </a:p>
          <a:p>
            <a:pPr lvl="0"/>
            <a:endParaRPr lang="en-GB" sz="2400" dirty="0"/>
          </a:p>
          <a:p>
            <a:pPr marL="0" lvl="0" indent="0">
              <a:buNone/>
            </a:pPr>
            <a:r>
              <a:rPr lang="en-GB" sz="2400" b="1" dirty="0"/>
              <a:t>Good opportunity to discuss common issues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939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09072"/>
            <a:ext cx="8712968" cy="1143933"/>
          </a:xfrm>
        </p:spPr>
        <p:txBody>
          <a:bodyPr>
            <a:noAutofit/>
          </a:bodyPr>
          <a:lstStyle/>
          <a:p>
            <a:r>
              <a:rPr lang="en-GB" sz="3200" dirty="0" smtClean="0"/>
              <a:t>WHAT HAVE BEEN SOME OF THE CHALLENGES?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 mix of Councils (rural – urban; rich – not so rich; A County Council, A National Park Authority, A Unitary and Districts &amp; Borough’s; Conservative</a:t>
            </a:r>
            <a:r>
              <a:rPr lang="en-GB" sz="2400" dirty="0"/>
              <a:t> </a:t>
            </a:r>
            <a:r>
              <a:rPr lang="en-GB" sz="2400" dirty="0" smtClean="0"/>
              <a:t>&amp; Green led plus </a:t>
            </a:r>
            <a:r>
              <a:rPr lang="en-GB" sz="2400" dirty="0" err="1" smtClean="0"/>
              <a:t>NPA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Local Plans have been well advanced so this has influenced the content of the </a:t>
            </a:r>
            <a:r>
              <a:rPr lang="en-GB" sz="2400" dirty="0" err="1" smtClean="0"/>
              <a:t>LSS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Linking in with the needs of the Local Enterprise Partnership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62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WHERE ARE WE NOW?</a:t>
            </a:r>
            <a:endParaRPr lang="en-GB" sz="36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754" y="1981200"/>
            <a:ext cx="5230492" cy="3581400"/>
          </a:xfrm>
          <a:prstGeom prst="rect">
            <a:avLst/>
          </a:prstGeom>
        </p:spPr>
      </p:pic>
      <p:sp>
        <p:nvSpPr>
          <p:cNvPr id="5" name="5-Point Star 4"/>
          <p:cNvSpPr/>
          <p:nvPr/>
        </p:nvSpPr>
        <p:spPr>
          <a:xfrm>
            <a:off x="5580112" y="1988841"/>
            <a:ext cx="559895" cy="64807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212785" y="1988841"/>
            <a:ext cx="3023511" cy="2664296"/>
          </a:xfrm>
          <a:custGeom>
            <a:avLst/>
            <a:gdLst>
              <a:gd name="connsiteX0" fmla="*/ 0 w 3218656"/>
              <a:gd name="connsiteY0" fmla="*/ 457200 h 914400"/>
              <a:gd name="connsiteX1" fmla="*/ 1609328 w 3218656"/>
              <a:gd name="connsiteY1" fmla="*/ 0 h 914400"/>
              <a:gd name="connsiteX2" fmla="*/ 3218656 w 3218656"/>
              <a:gd name="connsiteY2" fmla="*/ 457200 h 914400"/>
              <a:gd name="connsiteX3" fmla="*/ 1609328 w 3218656"/>
              <a:gd name="connsiteY3" fmla="*/ 914400 h 914400"/>
              <a:gd name="connsiteX4" fmla="*/ 0 w 3218656"/>
              <a:gd name="connsiteY4" fmla="*/ 457200 h 914400"/>
              <a:gd name="connsiteX0" fmla="*/ 0 w 3277897"/>
              <a:gd name="connsiteY0" fmla="*/ 1552667 h 2009867"/>
              <a:gd name="connsiteX1" fmla="*/ 1609328 w 3277897"/>
              <a:gd name="connsiteY1" fmla="*/ 1095467 h 2009867"/>
              <a:gd name="connsiteX2" fmla="*/ 2893383 w 3277897"/>
              <a:gd name="connsiteY2" fmla="*/ 4519 h 2009867"/>
              <a:gd name="connsiteX3" fmla="*/ 3218656 w 3277897"/>
              <a:gd name="connsiteY3" fmla="*/ 1552667 h 2009867"/>
              <a:gd name="connsiteX4" fmla="*/ 1609328 w 3277897"/>
              <a:gd name="connsiteY4" fmla="*/ 2009867 h 2009867"/>
              <a:gd name="connsiteX5" fmla="*/ 0 w 3277897"/>
              <a:gd name="connsiteY5" fmla="*/ 1552667 h 2009867"/>
              <a:gd name="connsiteX0" fmla="*/ 0 w 3261895"/>
              <a:gd name="connsiteY0" fmla="*/ 2629485 h 3086685"/>
              <a:gd name="connsiteX1" fmla="*/ 1609328 w 3261895"/>
              <a:gd name="connsiteY1" fmla="*/ 2172285 h 3086685"/>
              <a:gd name="connsiteX2" fmla="*/ 1859342 w 3261895"/>
              <a:gd name="connsiteY2" fmla="*/ 21659 h 3086685"/>
              <a:gd name="connsiteX3" fmla="*/ 2893383 w 3261895"/>
              <a:gd name="connsiteY3" fmla="*/ 1081337 h 3086685"/>
              <a:gd name="connsiteX4" fmla="*/ 3218656 w 3261895"/>
              <a:gd name="connsiteY4" fmla="*/ 2629485 h 3086685"/>
              <a:gd name="connsiteX5" fmla="*/ 1609328 w 3261895"/>
              <a:gd name="connsiteY5" fmla="*/ 3086685 h 3086685"/>
              <a:gd name="connsiteX6" fmla="*/ 0 w 3261895"/>
              <a:gd name="connsiteY6" fmla="*/ 2629485 h 3086685"/>
              <a:gd name="connsiteX0" fmla="*/ 0 w 3261895"/>
              <a:gd name="connsiteY0" fmla="*/ 2609335 h 3066535"/>
              <a:gd name="connsiteX1" fmla="*/ 1609328 w 3261895"/>
              <a:gd name="connsiteY1" fmla="*/ 2152135 h 3066535"/>
              <a:gd name="connsiteX2" fmla="*/ 1235499 w 3261895"/>
              <a:gd name="connsiteY2" fmla="*/ 1300470 h 3066535"/>
              <a:gd name="connsiteX3" fmla="*/ 1859342 w 3261895"/>
              <a:gd name="connsiteY3" fmla="*/ 1509 h 3066535"/>
              <a:gd name="connsiteX4" fmla="*/ 2893383 w 3261895"/>
              <a:gd name="connsiteY4" fmla="*/ 1061187 h 3066535"/>
              <a:gd name="connsiteX5" fmla="*/ 3218656 w 3261895"/>
              <a:gd name="connsiteY5" fmla="*/ 2609335 h 3066535"/>
              <a:gd name="connsiteX6" fmla="*/ 1609328 w 3261895"/>
              <a:gd name="connsiteY6" fmla="*/ 3066535 h 3066535"/>
              <a:gd name="connsiteX7" fmla="*/ 0 w 3261895"/>
              <a:gd name="connsiteY7" fmla="*/ 2609335 h 3066535"/>
              <a:gd name="connsiteX0" fmla="*/ 2731 w 3264626"/>
              <a:gd name="connsiteY0" fmla="*/ 2609335 h 3066535"/>
              <a:gd name="connsiteX1" fmla="*/ 1227499 w 3264626"/>
              <a:gd name="connsiteY1" fmla="*/ 2032493 h 3066535"/>
              <a:gd name="connsiteX2" fmla="*/ 1238230 w 3264626"/>
              <a:gd name="connsiteY2" fmla="*/ 1300470 h 3066535"/>
              <a:gd name="connsiteX3" fmla="*/ 1862073 w 3264626"/>
              <a:gd name="connsiteY3" fmla="*/ 1509 h 3066535"/>
              <a:gd name="connsiteX4" fmla="*/ 2896114 w 3264626"/>
              <a:gd name="connsiteY4" fmla="*/ 1061187 h 3066535"/>
              <a:gd name="connsiteX5" fmla="*/ 3221387 w 3264626"/>
              <a:gd name="connsiteY5" fmla="*/ 2609335 h 3066535"/>
              <a:gd name="connsiteX6" fmla="*/ 1612059 w 3264626"/>
              <a:gd name="connsiteY6" fmla="*/ 3066535 h 3066535"/>
              <a:gd name="connsiteX7" fmla="*/ 2731 w 3264626"/>
              <a:gd name="connsiteY7" fmla="*/ 2609335 h 3066535"/>
              <a:gd name="connsiteX0" fmla="*/ 2731 w 3705648"/>
              <a:gd name="connsiteY0" fmla="*/ 2609335 h 3080880"/>
              <a:gd name="connsiteX1" fmla="*/ 1227499 w 3705648"/>
              <a:gd name="connsiteY1" fmla="*/ 2032493 h 3080880"/>
              <a:gd name="connsiteX2" fmla="*/ 1238230 w 3705648"/>
              <a:gd name="connsiteY2" fmla="*/ 1300470 h 3080880"/>
              <a:gd name="connsiteX3" fmla="*/ 1862073 w 3705648"/>
              <a:gd name="connsiteY3" fmla="*/ 1509 h 3080880"/>
              <a:gd name="connsiteX4" fmla="*/ 2896114 w 3705648"/>
              <a:gd name="connsiteY4" fmla="*/ 1061187 h 3080880"/>
              <a:gd name="connsiteX5" fmla="*/ 3682860 w 3705648"/>
              <a:gd name="connsiteY5" fmla="*/ 2899892 h 3080880"/>
              <a:gd name="connsiteX6" fmla="*/ 1612059 w 3705648"/>
              <a:gd name="connsiteY6" fmla="*/ 3066535 h 3080880"/>
              <a:gd name="connsiteX7" fmla="*/ 2731 w 3705648"/>
              <a:gd name="connsiteY7" fmla="*/ 2609335 h 308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5648" h="3080880">
                <a:moveTo>
                  <a:pt x="2731" y="2609335"/>
                </a:moveTo>
                <a:cubicBezTo>
                  <a:pt x="-61362" y="2436995"/>
                  <a:pt x="1021583" y="2250637"/>
                  <a:pt x="1227499" y="2032493"/>
                </a:cubicBezTo>
                <a:cubicBezTo>
                  <a:pt x="1433416" y="1814349"/>
                  <a:pt x="1196561" y="1658908"/>
                  <a:pt x="1238230" y="1300470"/>
                </a:cubicBezTo>
                <a:cubicBezTo>
                  <a:pt x="1279899" y="942032"/>
                  <a:pt x="1672641" y="44238"/>
                  <a:pt x="1862073" y="1509"/>
                </a:cubicBezTo>
                <a:cubicBezTo>
                  <a:pt x="2051505" y="-41220"/>
                  <a:pt x="2784930" y="835921"/>
                  <a:pt x="2896114" y="1061187"/>
                </a:cubicBezTo>
                <a:cubicBezTo>
                  <a:pt x="3007298" y="1286453"/>
                  <a:pt x="3854140" y="2763645"/>
                  <a:pt x="3682860" y="2899892"/>
                </a:cubicBezTo>
                <a:cubicBezTo>
                  <a:pt x="3511580" y="3036139"/>
                  <a:pt x="2225414" y="3114961"/>
                  <a:pt x="1612059" y="3066535"/>
                </a:cubicBezTo>
                <a:cubicBezTo>
                  <a:pt x="998704" y="3018109"/>
                  <a:pt x="66824" y="2781675"/>
                  <a:pt x="2731" y="2609335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1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ADC corporate powerpoint</Template>
  <TotalTime>262</TotalTime>
  <Words>372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Blank Presentation</vt:lpstr>
      <vt:lpstr>Custom Design</vt:lpstr>
      <vt:lpstr>Karl Roberts</vt:lpstr>
      <vt:lpstr>COASTAL WEST SUSSEX &amp; GREATER BRIGHTON STRATEGIC PLANNING BOARD</vt:lpstr>
      <vt:lpstr>PowerPoint Presentation</vt:lpstr>
      <vt:lpstr>WHY DID WE COME TOGETHER?</vt:lpstr>
      <vt:lpstr>WHAT HAS BEEN ITS IMPACT?</vt:lpstr>
      <vt:lpstr>PowerPoint Presentation</vt:lpstr>
      <vt:lpstr>PowerPoint Presentation</vt:lpstr>
      <vt:lpstr>WHAT HAVE BEEN SOME OF THE CHALLENGES?</vt:lpstr>
      <vt:lpstr>WHERE ARE WE NOW?</vt:lpstr>
      <vt:lpstr>WHERE ARE WE NOW (2)?</vt:lpstr>
      <vt:lpstr>KEY LESSONS</vt:lpstr>
      <vt:lpstr>FURTHER READING</vt:lpstr>
    </vt:vector>
  </TitlesOfParts>
  <Company>Arun District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Roberts</dc:creator>
  <cp:lastModifiedBy>Jackie Leask</cp:lastModifiedBy>
  <cp:revision>17</cp:revision>
  <dcterms:created xsi:type="dcterms:W3CDTF">2014-10-10T09:18:52Z</dcterms:created>
  <dcterms:modified xsi:type="dcterms:W3CDTF">2014-10-20T10:38:04Z</dcterms:modified>
</cp:coreProperties>
</file>