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0"/>
  </p:notesMasterIdLst>
  <p:handoutMasterIdLst>
    <p:handoutMasterId r:id="rId41"/>
  </p:handoutMasterIdLst>
  <p:sldIdLst>
    <p:sldId id="256" r:id="rId3"/>
    <p:sldId id="394" r:id="rId4"/>
    <p:sldId id="413" r:id="rId5"/>
    <p:sldId id="375" r:id="rId6"/>
    <p:sldId id="398" r:id="rId7"/>
    <p:sldId id="399" r:id="rId8"/>
    <p:sldId id="414" r:id="rId9"/>
    <p:sldId id="415" r:id="rId10"/>
    <p:sldId id="416" r:id="rId11"/>
    <p:sldId id="417" r:id="rId12"/>
    <p:sldId id="418" r:id="rId13"/>
    <p:sldId id="432" r:id="rId14"/>
    <p:sldId id="431" r:id="rId15"/>
    <p:sldId id="430" r:id="rId16"/>
    <p:sldId id="429" r:id="rId17"/>
    <p:sldId id="428" r:id="rId18"/>
    <p:sldId id="427" r:id="rId19"/>
    <p:sldId id="426" r:id="rId20"/>
    <p:sldId id="425" r:id="rId21"/>
    <p:sldId id="424" r:id="rId22"/>
    <p:sldId id="423" r:id="rId23"/>
    <p:sldId id="422" r:id="rId24"/>
    <p:sldId id="421" r:id="rId25"/>
    <p:sldId id="419" r:id="rId26"/>
    <p:sldId id="433" r:id="rId27"/>
    <p:sldId id="438" r:id="rId28"/>
    <p:sldId id="439" r:id="rId29"/>
    <p:sldId id="440" r:id="rId30"/>
    <p:sldId id="435" r:id="rId31"/>
    <p:sldId id="436" r:id="rId32"/>
    <p:sldId id="437" r:id="rId33"/>
    <p:sldId id="387" r:id="rId34"/>
    <p:sldId id="395" r:id="rId35"/>
    <p:sldId id="390" r:id="rId36"/>
    <p:sldId id="396" r:id="rId37"/>
    <p:sldId id="392" r:id="rId38"/>
    <p:sldId id="376" r:id="rId39"/>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varScale="1">
        <p:scale>
          <a:sx n="97" d="100"/>
          <a:sy n="97" d="100"/>
        </p:scale>
        <p:origin x="1770" y="7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3667"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Scott </a:t>
            </a:r>
            <a:r>
              <a:rPr lang="en-GB" altLang="en-US" baseline="0" dirty="0" err="1" smtClean="0">
                <a:ea typeface="ＭＳ Ｐゴシック" pitchFamily="34" charset="-128"/>
              </a:rPr>
              <a:t>Britnell</a:t>
            </a:r>
            <a:r>
              <a:rPr lang="en-GB" altLang="en-US" baseline="0" dirty="0" smtClean="0">
                <a:ea typeface="ＭＳ Ｐゴシック" pitchFamily="34" charset="-128"/>
              </a:rPr>
              <a:t> from Cotswold District Council – Scott will do the Enforcement Plans section</a:t>
            </a:r>
          </a:p>
          <a:p>
            <a:r>
              <a:rPr lang="en-GB" altLang="en-US" baseline="0" dirty="0" err="1" smtClean="0">
                <a:ea typeface="ＭＳ Ｐゴシック" pitchFamily="34" charset="-128"/>
              </a:rPr>
              <a:t>Izindi</a:t>
            </a:r>
            <a:r>
              <a:rPr lang="en-GB" altLang="en-US" baseline="0" dirty="0" smtClean="0">
                <a:ea typeface="ＭＳ Ｐゴシック" pitchFamily="34" charset="-128"/>
              </a:rPr>
              <a:t> Visagie from Ivy Legal – </a:t>
            </a:r>
            <a:r>
              <a:rPr lang="en-GB" altLang="en-US" baseline="0" dirty="0" err="1" smtClean="0">
                <a:ea typeface="ＭＳ Ｐゴシック" pitchFamily="34" charset="-128"/>
              </a:rPr>
              <a:t>Izindi</a:t>
            </a:r>
            <a:r>
              <a:rPr lang="en-GB" altLang="en-US" baseline="0" dirty="0" smtClean="0">
                <a:ea typeface="ＭＳ Ｐゴシック" pitchFamily="34" charset="-128"/>
              </a:rPr>
              <a:t> will do the POCA section</a:t>
            </a:r>
          </a:p>
          <a:p>
            <a:endParaRPr lang="en-GB" altLang="en-US" baseline="0" dirty="0" smtClean="0">
              <a:ea typeface="ＭＳ Ｐゴシック" pitchFamily="34" charset="-128"/>
            </a:endParaRPr>
          </a:p>
          <a:p>
            <a:r>
              <a:rPr lang="en-GB" altLang="en-US" baseline="0" dirty="0" smtClean="0">
                <a:ea typeface="ＭＳ Ｐゴシック" pitchFamily="34" charset="-128"/>
              </a:rPr>
              <a:t>Housekeeping points:</a:t>
            </a:r>
          </a:p>
          <a:p>
            <a:pPr marL="171450" indent="-171450">
              <a:buFontTx/>
              <a:buChar char="-"/>
            </a:pPr>
            <a:r>
              <a:rPr lang="en-GB" altLang="en-US" baseline="0" dirty="0" smtClean="0">
                <a:ea typeface="ＭＳ Ｐゴシック" pitchFamily="34" charset="-128"/>
              </a:rPr>
              <a:t>Toilets</a:t>
            </a:r>
          </a:p>
          <a:p>
            <a:pPr marL="171450" indent="-171450">
              <a:buFontTx/>
              <a:buChar char="-"/>
            </a:pPr>
            <a:r>
              <a:rPr lang="en-GB" altLang="en-US" baseline="0" dirty="0" smtClean="0">
                <a:ea typeface="ＭＳ Ｐゴシック" pitchFamily="34" charset="-128"/>
              </a:rPr>
              <a:t>Turn phones to silent</a:t>
            </a:r>
          </a:p>
          <a:p>
            <a:pPr marL="171450" indent="-171450">
              <a:buFontTx/>
              <a:buChar char="-"/>
            </a:pPr>
            <a:r>
              <a:rPr lang="en-GB" altLang="en-US" baseline="0" dirty="0" smtClean="0">
                <a:ea typeface="ＭＳ Ｐゴシック" pitchFamily="34" charset="-128"/>
              </a:rPr>
              <a:t>Feel free to tweet</a:t>
            </a:r>
          </a:p>
          <a:p>
            <a:pPr marL="171450" indent="-171450">
              <a:buFontTx/>
              <a:buChar char="-"/>
            </a:pPr>
            <a:r>
              <a:rPr lang="en-GB" altLang="en-US" baseline="0" dirty="0" smtClean="0">
                <a:ea typeface="ＭＳ Ｐゴシック" pitchFamily="34" charset="-128"/>
              </a:rPr>
              <a:t>Fire procedures</a:t>
            </a:r>
          </a:p>
          <a:p>
            <a:pPr marL="171450" indent="-171450">
              <a:buFontTx/>
              <a:buChar char="-"/>
            </a:pPr>
            <a:r>
              <a:rPr lang="en-GB" altLang="en-US" baseline="0" dirty="0" smtClean="0">
                <a:ea typeface="ＭＳ Ｐゴシック" pitchFamily="34" charset="-128"/>
              </a:rPr>
              <a:t>Where will lunch/refreshments be</a:t>
            </a:r>
          </a:p>
          <a:p>
            <a:pPr marL="171450" indent="-171450">
              <a:buFontTx/>
              <a:buChar char="-"/>
            </a:pPr>
            <a:r>
              <a:rPr lang="en-GB" altLang="en-US" baseline="0" dirty="0" smtClean="0">
                <a:ea typeface="ＭＳ Ｐゴシック" pitchFamily="34" charset="-128"/>
              </a:rPr>
              <a:t>Evaluation forms </a:t>
            </a:r>
          </a:p>
        </p:txBody>
      </p:sp>
      <p:sp>
        <p:nvSpPr>
          <p:cNvPr id="11366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fld id="{9E8A5219-0FE6-4F2E-A2A7-E5D034619D32}" type="slidenum">
              <a:rPr lang="en-US" altLang="en-US" sz="1200" b="0">
                <a:solidFill>
                  <a:prstClr val="black"/>
                </a:solidFill>
              </a:rPr>
              <a:pPr eaLnBrk="1" hangingPunct="1"/>
              <a:t>2</a:t>
            </a:fld>
            <a:endParaRPr lang="en-US" altLang="en-US" sz="1200" b="0">
              <a:solidFill>
                <a:prstClr val="black"/>
              </a:solidFill>
            </a:endParaRPr>
          </a:p>
        </p:txBody>
      </p:sp>
    </p:spTree>
    <p:extLst>
      <p:ext uri="{BB962C8B-B14F-4D97-AF65-F5344CB8AC3E}">
        <p14:creationId xmlns:p14="http://schemas.microsoft.com/office/powerpoint/2010/main" val="412673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36</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greater understanding</a:t>
            </a:r>
            <a:r>
              <a:rPr lang="en-GB" baseline="0" dirty="0" smtClean="0"/>
              <a:t> of what they are and how they can be used. Help you to explain to Members and the public. </a:t>
            </a:r>
          </a:p>
          <a:p>
            <a:r>
              <a:rPr lang="en-GB" baseline="0" dirty="0" smtClean="0"/>
              <a:t>Help be more proactive and not seen as the ‘last resort’ service.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42007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3925" eaLnBrk="0" hangingPunct="0">
              <a:defRPr sz="4400" b="1">
                <a:solidFill>
                  <a:schemeClr val="tx2"/>
                </a:solidFill>
                <a:latin typeface="Arial" pitchFamily="34" charset="0"/>
              </a:defRPr>
            </a:lvl1pPr>
            <a:lvl2pPr marL="742950" indent="-285750" defTabSz="923925" eaLnBrk="0" hangingPunct="0">
              <a:defRPr sz="4400" b="1">
                <a:solidFill>
                  <a:schemeClr val="tx2"/>
                </a:solidFill>
                <a:latin typeface="Arial" pitchFamily="34" charset="0"/>
              </a:defRPr>
            </a:lvl2pPr>
            <a:lvl3pPr marL="1143000" indent="-228600" defTabSz="923925" eaLnBrk="0" hangingPunct="0">
              <a:defRPr sz="4400" b="1">
                <a:solidFill>
                  <a:schemeClr val="tx2"/>
                </a:solidFill>
                <a:latin typeface="Arial" pitchFamily="34" charset="0"/>
              </a:defRPr>
            </a:lvl3pPr>
            <a:lvl4pPr marL="1600200" indent="-228600" defTabSz="923925" eaLnBrk="0" hangingPunct="0">
              <a:defRPr sz="4400" b="1">
                <a:solidFill>
                  <a:schemeClr val="tx2"/>
                </a:solidFill>
                <a:latin typeface="Arial" pitchFamily="34" charset="0"/>
              </a:defRPr>
            </a:lvl4pPr>
            <a:lvl5pPr marL="2057400" indent="-228600" defTabSz="923925" eaLnBrk="0" hangingPunct="0">
              <a:defRPr sz="4400" b="1">
                <a:solidFill>
                  <a:schemeClr val="tx2"/>
                </a:solidFill>
                <a:latin typeface="Arial" pitchFamily="34" charset="0"/>
              </a:defRPr>
            </a:lvl5pPr>
            <a:lvl6pPr marL="2514600" indent="-228600" defTabSz="923925" eaLnBrk="0" fontAlgn="base" hangingPunct="0">
              <a:spcBef>
                <a:spcPct val="0"/>
              </a:spcBef>
              <a:spcAft>
                <a:spcPct val="0"/>
              </a:spcAft>
              <a:defRPr sz="4400" b="1">
                <a:solidFill>
                  <a:schemeClr val="tx2"/>
                </a:solidFill>
                <a:latin typeface="Arial" pitchFamily="34" charset="0"/>
              </a:defRPr>
            </a:lvl6pPr>
            <a:lvl7pPr marL="2971800" indent="-228600" defTabSz="923925" eaLnBrk="0" fontAlgn="base" hangingPunct="0">
              <a:spcBef>
                <a:spcPct val="0"/>
              </a:spcBef>
              <a:spcAft>
                <a:spcPct val="0"/>
              </a:spcAft>
              <a:defRPr sz="4400" b="1">
                <a:solidFill>
                  <a:schemeClr val="tx2"/>
                </a:solidFill>
                <a:latin typeface="Arial" pitchFamily="34" charset="0"/>
              </a:defRPr>
            </a:lvl7pPr>
            <a:lvl8pPr marL="3429000" indent="-228600" defTabSz="923925" eaLnBrk="0" fontAlgn="base" hangingPunct="0">
              <a:spcBef>
                <a:spcPct val="0"/>
              </a:spcBef>
              <a:spcAft>
                <a:spcPct val="0"/>
              </a:spcAft>
              <a:defRPr sz="4400" b="1">
                <a:solidFill>
                  <a:schemeClr val="tx2"/>
                </a:solidFill>
                <a:latin typeface="Arial" pitchFamily="34" charset="0"/>
              </a:defRPr>
            </a:lvl8pPr>
            <a:lvl9pPr marL="3886200" indent="-228600" defTabSz="923925" eaLnBrk="0" fontAlgn="base" hangingPunct="0">
              <a:spcBef>
                <a:spcPct val="0"/>
              </a:spcBef>
              <a:spcAft>
                <a:spcPct val="0"/>
              </a:spcAft>
              <a:defRPr sz="4400" b="1">
                <a:solidFill>
                  <a:schemeClr val="tx2"/>
                </a:solidFill>
                <a:latin typeface="Arial" pitchFamily="34" charset="0"/>
              </a:defRPr>
            </a:lvl9pPr>
          </a:lstStyle>
          <a:p>
            <a:pPr eaLnBrk="1" hangingPunct="1"/>
            <a:fld id="{9CF13091-C1E3-495C-B0BB-09E84F184E81}" type="slidenum">
              <a:rPr lang="en-US" sz="1200" b="0" smtClean="0">
                <a:solidFill>
                  <a:schemeClr val="tx1"/>
                </a:solidFill>
              </a:rPr>
              <a:pPr eaLnBrk="1" hangingPunct="1"/>
              <a:t>4</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Text Box 3"/>
          <p:cNvSpPr>
            <a:spLocks noGrp="1" noChangeArrowheads="1"/>
          </p:cNvSpPr>
          <p:nvPr>
            <p:ph type="body" idx="1"/>
          </p:nvPr>
        </p:nvSpPr>
        <p:spPr>
          <a:noFill/>
          <a:extLst>
            <a:ext uri="{91240B29-F687-4f45-9708-019B960494DF}">
              <a14:hiddenLine xmlns:a14="http://schemas.microsoft.com/office/drawing/2010/main" xmlns="" w="9525">
                <a:solidFill>
                  <a:srgbClr val="808080"/>
                </a:solidFill>
                <a:round/>
                <a:headEnd/>
                <a:tailEnd/>
              </a14:hiddenLine>
            </a:ext>
          </a:extLst>
        </p:spPr>
        <p:txBody>
          <a:bodyPr wrap="none" anchor="ctr"/>
          <a:lstStyle/>
          <a:p>
            <a:pPr eaLnBrk="1" hangingPunct="1"/>
            <a:r>
              <a:rPr lang="en-GB" smtClean="0">
                <a:solidFill>
                  <a:srgbClr val="000000"/>
                </a:solidFill>
              </a:rPr>
              <a:t>DCLG funded</a:t>
            </a:r>
          </a:p>
          <a:p>
            <a:pPr eaLnBrk="1" hangingPunct="1"/>
            <a:r>
              <a:rPr lang="en-GB" smtClean="0">
                <a:solidFill>
                  <a:srgbClr val="000000"/>
                </a:solidFill>
              </a:rPr>
              <a:t>Live within the LGA</a:t>
            </a:r>
          </a:p>
          <a:p>
            <a:pPr eaLnBrk="1" hangingPunct="1"/>
            <a:r>
              <a:rPr lang="en-GB" smtClean="0">
                <a:solidFill>
                  <a:srgbClr val="000000"/>
                </a:solidFill>
              </a:rPr>
              <a:t>Focus for past few years has been on plan led system (includes neighbourhood plans)</a:t>
            </a:r>
          </a:p>
          <a:p>
            <a:pPr eaLnBrk="1" hangingPunct="1"/>
            <a:r>
              <a:rPr lang="en-GB" smtClean="0">
                <a:solidFill>
                  <a:srgbClr val="000000"/>
                </a:solidFill>
              </a:rPr>
              <a:t>Expect that to continue, but also with an increased emphasis on supporting performance – in fact that is explicitly referenced in the consultation document – para 22. </a:t>
            </a:r>
          </a:p>
          <a:p>
            <a:pPr eaLnBrk="1" hangingPunct="1"/>
            <a:endParaRPr lang="en-GB" smtClean="0">
              <a:solidFill>
                <a:srgbClr val="000000"/>
              </a:solidFill>
            </a:endParaRPr>
          </a:p>
        </p:txBody>
      </p:sp>
      <p:sp>
        <p:nvSpPr>
          <p:cNvPr id="165893" name="Text Box 4"/>
          <p:cNvSpPr txBox="1">
            <a:spLocks noChangeArrowheads="1"/>
          </p:cNvSpPr>
          <p:nvPr/>
        </p:nvSpPr>
        <p:spPr bwMode="auto">
          <a:xfrm>
            <a:off x="3857626" y="9444038"/>
            <a:ext cx="2951163"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918" tIns="47797" rIns="91918" bIns="47797" anchor="b"/>
          <a:lstStyle>
            <a:lvl1pPr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1pPr>
            <a:lvl2pPr marL="742950" indent="-28575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2pPr>
            <a:lvl3pPr marL="11430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3pPr>
            <a:lvl4pPr marL="16002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4pPr>
            <a:lvl5pPr marL="20574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5pPr>
            <a:lvl6pPr marL="25146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6pPr>
            <a:lvl7pPr marL="29718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7pPr>
            <a:lvl8pPr marL="34290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8pPr>
            <a:lvl9pPr marL="38862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9pPr>
          </a:lstStyle>
          <a:p>
            <a:pPr algn="r" eaLnBrk="1" hangingPunct="1">
              <a:buSzPct val="100000"/>
            </a:pPr>
            <a:fld id="{4069FDF2-1936-481C-8795-9B3A269204EE}" type="slidenum">
              <a:rPr lang="en-GB" sz="1200" b="0">
                <a:solidFill>
                  <a:srgbClr val="000000"/>
                </a:solidFill>
              </a:rPr>
              <a:pPr algn="r" eaLnBrk="1" hangingPunct="1">
                <a:buSzPct val="100000"/>
              </a:pPr>
              <a:t>4</a:t>
            </a:fld>
            <a:endParaRPr lang="en-GB" sz="1200" b="0">
              <a:solidFill>
                <a:srgbClr val="000000"/>
              </a:solidFill>
            </a:endParaRPr>
          </a:p>
        </p:txBody>
      </p:sp>
    </p:spTree>
    <p:extLst>
      <p:ext uri="{BB962C8B-B14F-4D97-AF65-F5344CB8AC3E}">
        <p14:creationId xmlns:p14="http://schemas.microsoft.com/office/powerpoint/2010/main" val="118917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680950" y="4722822"/>
            <a:ext cx="5447959" cy="4473663"/>
          </a:xfrm>
          <a:prstGeom prst="rect">
            <a:avLst/>
          </a:prstGeom>
        </p:spPr>
        <p:txBody>
          <a:bodyPr/>
          <a:lstStyle/>
          <a:p>
            <a:r>
              <a:rPr lang="en-GB" sz="2000">
                <a:latin typeface="Arial"/>
              </a:rPr>
              <a:t>All of these things, and more, either being delivered, written, planned. </a:t>
            </a:r>
            <a:endParaRPr/>
          </a:p>
          <a:p>
            <a:endParaRPr/>
          </a:p>
          <a:p>
            <a:r>
              <a:rPr lang="en-GB" sz="2000">
                <a:latin typeface="Arial"/>
              </a:rPr>
              <a:t>Grouped around priorities in the grant agreement, but also when we see a need for something, we do it. </a:t>
            </a:r>
            <a:endParaRPr/>
          </a:p>
          <a:p>
            <a:endParaRPr/>
          </a:p>
          <a:p>
            <a:r>
              <a:rPr lang="en-GB" sz="2000">
                <a:latin typeface="Arial"/>
              </a:rPr>
              <a:t>Work in different ways 	– materials on the website, accessible to all</a:t>
            </a:r>
            <a:endParaRPr/>
          </a:p>
          <a:p>
            <a:r>
              <a:rPr lang="en-GB" sz="2000">
                <a:latin typeface="Arial"/>
              </a:rPr>
              <a:t>		- events or small sessions with groups of authorities</a:t>
            </a:r>
            <a:endParaRPr/>
          </a:p>
          <a:p>
            <a:r>
              <a:rPr lang="en-GB" sz="2000">
                <a:latin typeface="Arial"/>
              </a:rPr>
              <a:t>		- intensive, onsite, direct support</a:t>
            </a:r>
            <a:endParaRPr/>
          </a:p>
          <a:p>
            <a:endParaRPr/>
          </a:p>
        </p:txBody>
      </p:sp>
      <p:sp>
        <p:nvSpPr>
          <p:cNvPr id="232" name="TextShape 2"/>
          <p:cNvSpPr txBox="1"/>
          <p:nvPr/>
        </p:nvSpPr>
        <p:spPr>
          <a:xfrm>
            <a:off x="3857754" y="9443840"/>
            <a:ext cx="2950662" cy="496873"/>
          </a:xfrm>
          <a:prstGeom prst="rect">
            <a:avLst/>
          </a:prstGeom>
        </p:spPr>
        <p:txBody>
          <a:bodyPr lIns="91585" tIns="45794" rIns="91585" bIns="45794" anchor="b"/>
          <a:lstStyle/>
          <a:p>
            <a:pPr algn="r" fontAlgn="auto">
              <a:spcBef>
                <a:spcPts val="0"/>
              </a:spcBef>
              <a:spcAft>
                <a:spcPts val="0"/>
              </a:spcAft>
            </a:pPr>
            <a:fld id="{49CFE882-65F5-44A0-A0C3-0C8B7CFB3B0B}" type="slidenum">
              <a:rPr lang="en-GB" sz="1200" b="0">
                <a:solidFill>
                  <a:srgbClr val="000000"/>
                </a:solidFill>
                <a:latin typeface="Arial"/>
              </a:rPr>
              <a:pPr algn="r" fontAlgn="auto">
                <a:spcBef>
                  <a:spcPts val="0"/>
                </a:spcBef>
                <a:spcAft>
                  <a:spcPts val="0"/>
                </a:spcAft>
              </a:pPr>
              <a:t>6</a:t>
            </a:fld>
            <a:endParaRPr sz="1800" b="0">
              <a:solidFill>
                <a:prstClr val="black"/>
              </a:solidFill>
              <a:latin typeface="Calibri"/>
            </a:endParaRPr>
          </a:p>
        </p:txBody>
      </p:sp>
    </p:spTree>
    <p:extLst>
      <p:ext uri="{BB962C8B-B14F-4D97-AF65-F5344CB8AC3E}">
        <p14:creationId xmlns:p14="http://schemas.microsoft.com/office/powerpoint/2010/main" val="168628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the UWE/NAPE publication</a:t>
            </a:r>
            <a:r>
              <a:rPr lang="en-GB" baseline="0" dirty="0" smtClean="0"/>
              <a:t> ‘Planning Enforcement England: At the crossroads’ from 2014. This highlighted that there are existing tools in the toolbox which are perhaps not being used as widely as they could be and suggested they would benefit from greater publicity and focus. We have picked this up for our advice note.</a:t>
            </a:r>
          </a:p>
          <a:p>
            <a:endParaRPr lang="en-GB" baseline="0" dirty="0" smtClean="0"/>
          </a:p>
          <a:p>
            <a:r>
              <a:rPr lang="en-GB" baseline="0" dirty="0" smtClean="0"/>
              <a:t>We do have examples when it comes to Enforcement Plans and also use of POCA but there can always be more.</a:t>
            </a:r>
          </a:p>
          <a:p>
            <a:endParaRPr lang="en-GB" baseline="0" dirty="0" smtClean="0"/>
          </a:p>
          <a:p>
            <a:r>
              <a:rPr lang="en-GB" baseline="0" dirty="0" smtClean="0"/>
              <a:t>So the purpose of today is also to get you sharing the work you have done, or sharing reasons why you haven’t been able to pick up these tools to date. If we understand the barriers we can improve the advice on how to overcome them.</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a:t>
            </a:fld>
            <a:endParaRPr lang="en-US"/>
          </a:p>
        </p:txBody>
      </p:sp>
    </p:spTree>
    <p:extLst>
      <p:ext uri="{BB962C8B-B14F-4D97-AF65-F5344CB8AC3E}">
        <p14:creationId xmlns:p14="http://schemas.microsoft.com/office/powerpoint/2010/main" val="168327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417139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Be clearly linked and explained in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Set out clear service standards for investigating alleged breaches including performance indicators, prioritisation and monitoring</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Explicitly support the ‘themes’ of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Also include and be clear about the need for compliance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having a section on ‘projects’ where there is member buy in on pro-active enforcement - this is likely to be reviewed regularly as priorities change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whether some form of chargeable services could work or at least be clear that referral to a chargeable pre-app service is the policy for rectifying appropriate breaches and that the planning enforcement case officer will be in attendance </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Contain appendices and glossaries to demystify service if necessary</a:t>
            </a:r>
            <a:endParaRPr lang="en-GB" sz="1200" dirty="0" smtClean="0">
              <a:effectLst/>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a:t>
            </a:fld>
            <a:endParaRPr lang="en-US"/>
          </a:p>
        </p:txBody>
      </p:sp>
    </p:spTree>
    <p:extLst>
      <p:ext uri="{BB962C8B-B14F-4D97-AF65-F5344CB8AC3E}">
        <p14:creationId xmlns:p14="http://schemas.microsoft.com/office/powerpoint/2010/main" val="349554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32</a:t>
            </a:fld>
            <a:endParaRPr lang="en-US"/>
          </a:p>
        </p:txBody>
      </p:sp>
    </p:spTree>
    <p:extLst>
      <p:ext uri="{BB962C8B-B14F-4D97-AF65-F5344CB8AC3E}">
        <p14:creationId xmlns:p14="http://schemas.microsoft.com/office/powerpoint/2010/main" val="43622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33</a:t>
            </a:fld>
            <a:endParaRPr lang="en-US"/>
          </a:p>
        </p:txBody>
      </p:sp>
    </p:spTree>
    <p:extLst>
      <p:ext uri="{BB962C8B-B14F-4D97-AF65-F5344CB8AC3E}">
        <p14:creationId xmlns:p14="http://schemas.microsoft.com/office/powerpoint/2010/main" val="1586754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xmlns="">
                <a:solidFill>
                  <a:srgbClr val="FFFFFF"/>
                </a:solidFill>
              </a14:hiddenFill>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4" y="167258"/>
            <a:ext cx="2708563" cy="15997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descr="LG_Group_RG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333375"/>
            <a:ext cx="2147887" cy="131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19032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8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3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72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504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395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29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9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62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75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40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pPr lvl="0"/>
            <a:endParaRPr lang="en-GB" noProof="0" smtClean="0"/>
          </a:p>
        </p:txBody>
      </p:sp>
    </p:spTree>
    <p:extLst>
      <p:ext uri="{BB962C8B-B14F-4D97-AF65-F5344CB8AC3E}">
        <p14:creationId xmlns:p14="http://schemas.microsoft.com/office/powerpoint/2010/main" val="236175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924285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3"/>
            <a:ext cx="8420100" cy="1125537"/>
          </a:xfrm>
        </p:spPr>
        <p:txBody>
          <a:bodyPr/>
          <a:lstStyle/>
          <a:p>
            <a:r>
              <a:rPr lang="en-GB" dirty="0" smtClean="0">
                <a:solidFill>
                  <a:schemeClr val="tx1"/>
                </a:solidFill>
              </a:rPr>
              <a:t>Focus on Enforcement</a:t>
            </a:r>
            <a:endParaRPr lang="en-GB"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Alice Lester – Programme Manager</a:t>
            </a:r>
            <a:endParaRPr lang="en-GB" dirty="0">
              <a:solidFill>
                <a:schemeClr val="tx1"/>
              </a:solidFill>
            </a:endParaRPr>
          </a:p>
        </p:txBody>
      </p:sp>
      <p:sp>
        <p:nvSpPr>
          <p:cNvPr id="15364" name="Text Box 4"/>
          <p:cNvSpPr txBox="1">
            <a:spLocks noChangeArrowheads="1"/>
          </p:cNvSpPr>
          <p:nvPr/>
        </p:nvSpPr>
        <p:spPr bwMode="auto">
          <a:xfrm>
            <a:off x="1136650" y="6021388"/>
            <a:ext cx="403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4</a:t>
            </a:r>
            <a:r>
              <a:rPr lang="en-GB" sz="2400" baseline="30000" dirty="0" smtClean="0">
                <a:solidFill>
                  <a:schemeClr val="tx1"/>
                </a:solidFill>
              </a:rPr>
              <a:t>th</a:t>
            </a:r>
            <a:r>
              <a:rPr lang="en-GB" sz="2400" dirty="0" smtClean="0">
                <a:solidFill>
                  <a:schemeClr val="tx1"/>
                </a:solidFill>
              </a:rPr>
              <a:t> Nov - Bristol</a:t>
            </a:r>
            <a:endParaRPr lang="en-GB" sz="2400" dirty="0">
              <a:solidFill>
                <a:schemeClr val="tx1"/>
              </a:solidFill>
            </a:endParaRPr>
          </a:p>
        </p:txBody>
      </p:sp>
      <p:sp>
        <p:nvSpPr>
          <p:cNvPr id="15365" name="Text Box 5"/>
          <p:cNvSpPr txBox="1">
            <a:spLocks noChangeArrowheads="1"/>
          </p:cNvSpPr>
          <p:nvPr/>
        </p:nvSpPr>
        <p:spPr bwMode="auto">
          <a:xfrm>
            <a:off x="6321425" y="6021388"/>
            <a:ext cx="3167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Content</a:t>
            </a:r>
            <a:endParaRPr lang="en-GB" dirty="0"/>
          </a:p>
        </p:txBody>
      </p:sp>
      <p:sp>
        <p:nvSpPr>
          <p:cNvPr id="3" name="Content Placeholder 2"/>
          <p:cNvSpPr>
            <a:spLocks noGrp="1"/>
          </p:cNvSpPr>
          <p:nvPr>
            <p:ph idx="1"/>
          </p:nvPr>
        </p:nvSpPr>
        <p:spPr/>
        <p:txBody>
          <a:bodyPr/>
          <a:lstStyle/>
          <a:p>
            <a:pPr lvl="0"/>
            <a:r>
              <a:rPr lang="en-GB" sz="2800" dirty="0" smtClean="0"/>
              <a:t>Local Plan link – support ‘themes’</a:t>
            </a:r>
            <a:endParaRPr lang="en-GB" sz="2800" dirty="0"/>
          </a:p>
          <a:p>
            <a:pPr lvl="0"/>
            <a:r>
              <a:rPr lang="en-GB" sz="2800" dirty="0"/>
              <a:t>C</a:t>
            </a:r>
            <a:r>
              <a:rPr lang="en-GB" sz="2800" dirty="0" smtClean="0"/>
              <a:t>lear </a:t>
            </a:r>
            <a:r>
              <a:rPr lang="en-GB" sz="2800" dirty="0"/>
              <a:t>service standards </a:t>
            </a:r>
            <a:endParaRPr lang="en-GB" sz="2800" dirty="0" smtClean="0"/>
          </a:p>
          <a:p>
            <a:pPr lvl="0"/>
            <a:r>
              <a:rPr lang="en-GB" sz="2800" dirty="0" smtClean="0"/>
              <a:t>The </a:t>
            </a:r>
            <a:r>
              <a:rPr lang="en-GB" sz="2800" dirty="0"/>
              <a:t>need for compliance</a:t>
            </a:r>
          </a:p>
          <a:p>
            <a:pPr lvl="0"/>
            <a:r>
              <a:rPr lang="en-GB" sz="2800" dirty="0"/>
              <a:t>Consider </a:t>
            </a:r>
            <a:r>
              <a:rPr lang="en-GB" sz="2800" dirty="0" smtClean="0"/>
              <a:t>‘Projects</a:t>
            </a:r>
            <a:r>
              <a:rPr lang="en-GB" sz="2800" dirty="0"/>
              <a:t>’ -</a:t>
            </a:r>
            <a:r>
              <a:rPr lang="en-GB" sz="2800" dirty="0" smtClean="0"/>
              <a:t> Member buy-in </a:t>
            </a:r>
            <a:r>
              <a:rPr lang="en-GB" sz="2800" dirty="0"/>
              <a:t>on pro-active enforcement </a:t>
            </a:r>
            <a:endParaRPr lang="en-GB" sz="2800" dirty="0" smtClean="0"/>
          </a:p>
          <a:p>
            <a:pPr lvl="0"/>
            <a:r>
              <a:rPr lang="en-GB" sz="2800" dirty="0" smtClean="0"/>
              <a:t>Consider chargeable </a:t>
            </a:r>
            <a:r>
              <a:rPr lang="en-GB" sz="2800" dirty="0"/>
              <a:t>services </a:t>
            </a:r>
            <a:endParaRPr lang="en-GB" sz="2800" dirty="0" smtClean="0"/>
          </a:p>
          <a:p>
            <a:pPr lvl="0"/>
            <a:r>
              <a:rPr lang="en-GB" sz="2800" dirty="0" smtClean="0"/>
              <a:t>Use appendices </a:t>
            </a:r>
            <a:r>
              <a:rPr lang="en-GB" sz="2800" dirty="0"/>
              <a:t>and </a:t>
            </a:r>
            <a:r>
              <a:rPr lang="en-GB" sz="2800" dirty="0" smtClean="0"/>
              <a:t>glossaries</a:t>
            </a:r>
            <a:endParaRPr lang="en-GB" sz="2800" dirty="0"/>
          </a:p>
        </p:txBody>
      </p:sp>
    </p:spTree>
    <p:extLst>
      <p:ext uri="{BB962C8B-B14F-4D97-AF65-F5344CB8AC3E}">
        <p14:creationId xmlns:p14="http://schemas.microsoft.com/office/powerpoint/2010/main" val="84582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Discussion</a:t>
            </a:r>
            <a:endParaRPr lang="en-GB" dirty="0"/>
          </a:p>
        </p:txBody>
      </p:sp>
      <p:sp>
        <p:nvSpPr>
          <p:cNvPr id="3" name="Content Placeholder 2"/>
          <p:cNvSpPr>
            <a:spLocks noGrp="1"/>
          </p:cNvSpPr>
          <p:nvPr>
            <p:ph idx="1"/>
          </p:nvPr>
        </p:nvSpPr>
        <p:spPr/>
        <p:txBody>
          <a:bodyPr/>
          <a:lstStyle/>
          <a:p>
            <a:r>
              <a:rPr lang="en-GB" dirty="0" smtClean="0"/>
              <a:t>Who has a post-NPPF one?</a:t>
            </a:r>
          </a:p>
          <a:p>
            <a:r>
              <a:rPr lang="en-GB" dirty="0" smtClean="0"/>
              <a:t>Member involvement?</a:t>
            </a:r>
          </a:p>
          <a:p>
            <a:r>
              <a:rPr lang="en-GB" dirty="0" smtClean="0"/>
              <a:t>Local ‘projects’?</a:t>
            </a:r>
          </a:p>
          <a:p>
            <a:r>
              <a:rPr lang="en-GB" dirty="0" smtClean="0"/>
              <a:t>Advantages v disadvantages</a:t>
            </a:r>
          </a:p>
          <a:p>
            <a:endParaRPr lang="en-GB" dirty="0"/>
          </a:p>
        </p:txBody>
      </p:sp>
    </p:spTree>
    <p:extLst>
      <p:ext uri="{BB962C8B-B14F-4D97-AF65-F5344CB8AC3E}">
        <p14:creationId xmlns:p14="http://schemas.microsoft.com/office/powerpoint/2010/main" val="14723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in Planning Enforcement</a:t>
            </a:r>
          </a:p>
        </p:txBody>
      </p:sp>
      <p:sp>
        <p:nvSpPr>
          <p:cNvPr id="3" name="Content Placeholder 2"/>
          <p:cNvSpPr>
            <a:spLocks noGrp="1"/>
          </p:cNvSpPr>
          <p:nvPr>
            <p:ph idx="1"/>
          </p:nvPr>
        </p:nvSpPr>
        <p:spPr/>
        <p:txBody>
          <a:bodyPr/>
          <a:lstStyle/>
          <a:p>
            <a:r>
              <a:rPr lang="en-US" dirty="0"/>
              <a:t>Introduction to POCA in Planning Enforcement</a:t>
            </a:r>
          </a:p>
          <a:p>
            <a:r>
              <a:rPr lang="en-US" dirty="0"/>
              <a:t>Applying POCA to Planning Enforcement Breaches </a:t>
            </a:r>
          </a:p>
          <a:p>
            <a:r>
              <a:rPr lang="en-US" dirty="0"/>
              <a:t>POCA procedure to secure confiscation</a:t>
            </a:r>
          </a:p>
          <a:p>
            <a:r>
              <a:rPr lang="en-US" dirty="0"/>
              <a:t>Examples of where LPAs have used POCA in Planning Enforcement</a:t>
            </a:r>
          </a:p>
          <a:p>
            <a:pPr marL="0" indent="0">
              <a:buNone/>
            </a:pPr>
            <a:endParaRPr lang="en-GB" dirty="0"/>
          </a:p>
        </p:txBody>
      </p:sp>
    </p:spTree>
    <p:extLst>
      <p:ext uri="{BB962C8B-B14F-4D97-AF65-F5344CB8AC3E}">
        <p14:creationId xmlns:p14="http://schemas.microsoft.com/office/powerpoint/2010/main" val="427316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US" sz="2400" i="1" dirty="0"/>
              <a:t>“ The legislation is intended to deprive defendants of the benefit they have gained from relevant criminal conduct, whether or not they have retained such benefit, within the limits of their available means.”</a:t>
            </a:r>
          </a:p>
          <a:p>
            <a:r>
              <a:rPr lang="en-US" sz="2400" dirty="0" smtClean="0"/>
              <a:t>House </a:t>
            </a:r>
            <a:r>
              <a:rPr lang="en-US" sz="2400" dirty="0"/>
              <a:t>of Lords in R v May, Jennings v CPS and R v Green (2008)</a:t>
            </a:r>
          </a:p>
          <a:p>
            <a:r>
              <a:rPr lang="en-US" sz="2400" dirty="0" smtClean="0"/>
              <a:t>Majority </a:t>
            </a:r>
            <a:r>
              <a:rPr lang="en-US" sz="2400" dirty="0"/>
              <a:t>of cases involve offences of theft, dishonesty, drug dealing.</a:t>
            </a:r>
          </a:p>
          <a:p>
            <a:r>
              <a:rPr lang="en-US" sz="2400" dirty="0"/>
              <a:t>Planning Enforcement – underused, but increasingly better </a:t>
            </a:r>
            <a:r>
              <a:rPr lang="en-US" sz="2400" dirty="0" err="1"/>
              <a:t>utilised</a:t>
            </a:r>
            <a:r>
              <a:rPr lang="en-US" sz="2400" dirty="0"/>
              <a:t>.</a:t>
            </a:r>
          </a:p>
          <a:p>
            <a:r>
              <a:rPr lang="en-US" sz="2400" dirty="0"/>
              <a:t>Key advantages – profits forfeited and LPA receives portion of </a:t>
            </a:r>
            <a:r>
              <a:rPr lang="en-US" sz="2400" dirty="0" smtClean="0"/>
              <a:t>proceeds.</a:t>
            </a:r>
            <a:endParaRPr lang="en-US" sz="2400" dirty="0"/>
          </a:p>
          <a:p>
            <a:endParaRPr lang="en-GB" dirty="0"/>
          </a:p>
        </p:txBody>
      </p:sp>
    </p:spTree>
    <p:extLst>
      <p:ext uri="{BB962C8B-B14F-4D97-AF65-F5344CB8AC3E}">
        <p14:creationId xmlns:p14="http://schemas.microsoft.com/office/powerpoint/2010/main" val="381794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Selected planning offences relevant for POCA</a:t>
            </a:r>
          </a:p>
        </p:txBody>
      </p:sp>
      <p:sp>
        <p:nvSpPr>
          <p:cNvPr id="3" name="Content Placeholder 2"/>
          <p:cNvSpPr>
            <a:spLocks noGrp="1"/>
          </p:cNvSpPr>
          <p:nvPr>
            <p:ph idx="1"/>
          </p:nvPr>
        </p:nvSpPr>
        <p:spPr/>
        <p:txBody>
          <a:bodyPr/>
          <a:lstStyle/>
          <a:p>
            <a:pPr marL="0" indent="0">
              <a:buNone/>
            </a:pPr>
            <a:r>
              <a:rPr lang="en-US" sz="2400" u="sng" dirty="0"/>
              <a:t>Town and Country Planning Act 1990</a:t>
            </a:r>
          </a:p>
          <a:p>
            <a:r>
              <a:rPr lang="en-US" sz="2400" dirty="0"/>
              <a:t>S179 - failure to comply with an enforcement notice	</a:t>
            </a:r>
          </a:p>
          <a:p>
            <a:r>
              <a:rPr lang="en-US" sz="2400" dirty="0"/>
              <a:t>S194 – false or misleading statements on CLUED application</a:t>
            </a:r>
          </a:p>
          <a:p>
            <a:r>
              <a:rPr lang="en-US" sz="2400" dirty="0"/>
              <a:t>S210 – non-compliance with TPO</a:t>
            </a:r>
          </a:p>
          <a:p>
            <a:r>
              <a:rPr lang="en-US" sz="2400" dirty="0"/>
              <a:t>S224 – non-compliance with Town and Country Planning Control of Advertisement – (England) Regulations </a:t>
            </a:r>
            <a:r>
              <a:rPr lang="en-US" sz="2400" dirty="0" smtClean="0"/>
              <a:t>2007</a:t>
            </a:r>
          </a:p>
          <a:p>
            <a:endParaRPr lang="en-US" sz="2400" dirty="0"/>
          </a:p>
          <a:p>
            <a:pPr marL="0" indent="0">
              <a:buNone/>
            </a:pPr>
            <a:r>
              <a:rPr lang="en-US" sz="2400" u="sng" dirty="0"/>
              <a:t>Planning (Listed Buildings and Conservation Areas) Act 1990</a:t>
            </a:r>
          </a:p>
          <a:p>
            <a:r>
              <a:rPr lang="en-US" sz="2400" dirty="0"/>
              <a:t>S9 – Carrying out works to a listed building without consent </a:t>
            </a:r>
          </a:p>
          <a:p>
            <a:r>
              <a:rPr lang="en-US" sz="2400" dirty="0"/>
              <a:t>S43(1) – non-compliance with Listed Buildings Enforcement Notice</a:t>
            </a:r>
          </a:p>
          <a:p>
            <a:endParaRPr lang="en-GB" dirty="0"/>
          </a:p>
        </p:txBody>
      </p:sp>
    </p:spTree>
    <p:extLst>
      <p:ext uri="{BB962C8B-B14F-4D97-AF65-F5344CB8AC3E}">
        <p14:creationId xmlns:p14="http://schemas.microsoft.com/office/powerpoint/2010/main" val="108728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r>
              <a:rPr lang="en-GB" dirty="0" smtClean="0"/>
              <a:t> </a:t>
            </a:r>
            <a:endParaRPr lang="en-GB" dirty="0"/>
          </a:p>
        </p:txBody>
      </p:sp>
      <p:sp>
        <p:nvSpPr>
          <p:cNvPr id="3" name="Content Placeholder 2"/>
          <p:cNvSpPr>
            <a:spLocks noGrp="1"/>
          </p:cNvSpPr>
          <p:nvPr>
            <p:ph idx="1"/>
          </p:nvPr>
        </p:nvSpPr>
        <p:spPr/>
        <p:txBody>
          <a:bodyPr/>
          <a:lstStyle/>
          <a:p>
            <a:r>
              <a:rPr lang="en-US" sz="2400" dirty="0"/>
              <a:t>Consider restraint as soon as criminal investigation is initiated</a:t>
            </a:r>
          </a:p>
          <a:p>
            <a:r>
              <a:rPr lang="en-US" sz="2400" dirty="0"/>
              <a:t>Conviction </a:t>
            </a:r>
          </a:p>
          <a:p>
            <a:r>
              <a:rPr lang="en-US" sz="2400" dirty="0"/>
              <a:t>Ask Crown Court to proceed with confiscation order </a:t>
            </a:r>
            <a:endParaRPr lang="en-US" sz="2400" dirty="0" smtClean="0"/>
          </a:p>
          <a:p>
            <a:r>
              <a:rPr lang="en-US" sz="2400" dirty="0" smtClean="0"/>
              <a:t>The </a:t>
            </a:r>
            <a:r>
              <a:rPr lang="en-US" sz="2400" dirty="0"/>
              <a:t>Crown Court must proceed under this section if the following two conditions are satisfied </a:t>
            </a:r>
          </a:p>
          <a:p>
            <a:pPr lvl="1"/>
            <a:r>
              <a:rPr lang="en-US" sz="2000" dirty="0"/>
              <a:t>He is convicted of an offence or offences in proceeding before the Crown court;  or is committed to the Crown Court for </a:t>
            </a:r>
            <a:r>
              <a:rPr lang="en-US" sz="2000" dirty="0" smtClean="0"/>
              <a:t>sentence AND</a:t>
            </a:r>
            <a:endParaRPr lang="en-US" sz="2000" dirty="0"/>
          </a:p>
          <a:p>
            <a:pPr lvl="1"/>
            <a:r>
              <a:rPr lang="en-US" sz="2000" dirty="0"/>
              <a:t>The Prosecutor asks the court to proceed under this section, the court believes that it is appropriate to do so.</a:t>
            </a:r>
          </a:p>
          <a:p>
            <a:endParaRPr lang="en-GB" dirty="0"/>
          </a:p>
        </p:txBody>
      </p:sp>
    </p:spTree>
    <p:extLst>
      <p:ext uri="{BB962C8B-B14F-4D97-AF65-F5344CB8AC3E}">
        <p14:creationId xmlns:p14="http://schemas.microsoft.com/office/powerpoint/2010/main" val="406208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Prosecutor to provide statement of information (S16)</a:t>
            </a:r>
          </a:p>
          <a:p>
            <a:r>
              <a:rPr lang="en-US" sz="2400" dirty="0"/>
              <a:t>Statement by Accredited Financial Investigator </a:t>
            </a:r>
          </a:p>
          <a:p>
            <a:r>
              <a:rPr lang="en-US" sz="2400" dirty="0"/>
              <a:t>Should include specifics set out in Rule 5(2) of the Crown Court (Confiscation, Restraint and Receivership) Rules 2003 (SI 2003 No. 421))</a:t>
            </a:r>
          </a:p>
          <a:p>
            <a:r>
              <a:rPr lang="en-US" sz="2400" dirty="0"/>
              <a:t>In practice, will paint a picture of defendant, history, assets etc.</a:t>
            </a:r>
          </a:p>
          <a:p>
            <a:endParaRPr lang="en-GB" dirty="0"/>
          </a:p>
        </p:txBody>
      </p:sp>
    </p:spTree>
    <p:extLst>
      <p:ext uri="{BB962C8B-B14F-4D97-AF65-F5344CB8AC3E}">
        <p14:creationId xmlns:p14="http://schemas.microsoft.com/office/powerpoint/2010/main" val="210700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Court identifies whether case is general or particular criminal conduct matter</a:t>
            </a:r>
          </a:p>
          <a:p>
            <a:r>
              <a:rPr lang="en-US" sz="2400" dirty="0"/>
              <a:t>General –sch. 2; course of criminal activity and / or offence committed over a period of 6 months and defendant has benefited </a:t>
            </a:r>
          </a:p>
          <a:p>
            <a:r>
              <a:rPr lang="en-US" sz="2400" dirty="0"/>
              <a:t> If general, 4 assumptions MUST be made (S10)</a:t>
            </a:r>
          </a:p>
          <a:p>
            <a:pPr marL="0" indent="0">
              <a:buNone/>
            </a:pPr>
            <a:endParaRPr lang="en-GB" dirty="0"/>
          </a:p>
        </p:txBody>
      </p:sp>
    </p:spTree>
    <p:extLst>
      <p:ext uri="{BB962C8B-B14F-4D97-AF65-F5344CB8AC3E}">
        <p14:creationId xmlns:p14="http://schemas.microsoft.com/office/powerpoint/2010/main" val="32185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800" dirty="0"/>
              <a:t>Defendant to reply to statement of information (S17)</a:t>
            </a:r>
          </a:p>
          <a:p>
            <a:r>
              <a:rPr lang="en-US" sz="2800" dirty="0"/>
              <a:t>Court may request further specified information from defendant (S18)</a:t>
            </a:r>
          </a:p>
          <a:p>
            <a:r>
              <a:rPr lang="en-US" sz="2800" dirty="0"/>
              <a:t>Court decides whether Defendant has benefited from criminal conduct </a:t>
            </a:r>
          </a:p>
          <a:p>
            <a:r>
              <a:rPr lang="en-US" sz="2800" dirty="0"/>
              <a:t>(Remember R v </a:t>
            </a:r>
            <a:r>
              <a:rPr lang="en-US" sz="2800" dirty="0" err="1"/>
              <a:t>Waya</a:t>
            </a:r>
            <a:r>
              <a:rPr lang="en-US" sz="2800" dirty="0"/>
              <a:t> (2012) UKSC 51)</a:t>
            </a:r>
          </a:p>
          <a:p>
            <a:pPr marL="0" indent="0">
              <a:buNone/>
            </a:pPr>
            <a:endParaRPr lang="en-GB" dirty="0"/>
          </a:p>
        </p:txBody>
      </p:sp>
    </p:spTree>
    <p:extLst>
      <p:ext uri="{BB962C8B-B14F-4D97-AF65-F5344CB8AC3E}">
        <p14:creationId xmlns:p14="http://schemas.microsoft.com/office/powerpoint/2010/main" val="140077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dirty="0"/>
              <a:t>Court determines the recoverable amount </a:t>
            </a:r>
          </a:p>
          <a:p>
            <a:r>
              <a:rPr lang="en-US" dirty="0"/>
              <a:t>Defendant may prove s/he can only pay available amount </a:t>
            </a:r>
          </a:p>
          <a:p>
            <a:r>
              <a:rPr lang="en-US" dirty="0"/>
              <a:t>Court makes confiscation order</a:t>
            </a:r>
          </a:p>
          <a:p>
            <a:r>
              <a:rPr lang="en-US" dirty="0"/>
              <a:t>When confiscation with </a:t>
            </a:r>
            <a:r>
              <a:rPr lang="en-US" dirty="0" err="1"/>
              <a:t>incentivisation</a:t>
            </a:r>
            <a:r>
              <a:rPr lang="en-US" dirty="0"/>
              <a:t> scheme</a:t>
            </a:r>
          </a:p>
          <a:p>
            <a:endParaRPr lang="en-GB" dirty="0"/>
          </a:p>
        </p:txBody>
      </p:sp>
    </p:spTree>
    <p:extLst>
      <p:ext uri="{BB962C8B-B14F-4D97-AF65-F5344CB8AC3E}">
        <p14:creationId xmlns:p14="http://schemas.microsoft.com/office/powerpoint/2010/main" val="344039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Housekeeping + Introductions </a:t>
            </a:r>
            <a:endParaRPr lang="en-GB" dirty="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2276475"/>
            <a:ext cx="2305050" cy="2560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2276475"/>
            <a:ext cx="2474913" cy="2560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30725" name="Picture 5" descr="http://t3.gstatic.com/images?q=tbn:ANd9GcQ6fHAsoO29VqtIU-o232fxjlNzXyE1P1cQwS5vNB0vXFrrIAV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76475"/>
            <a:ext cx="2754313"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034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Asset Recovery </a:t>
            </a:r>
            <a:r>
              <a:rPr lang="en-GB" dirty="0" err="1" smtClean="0"/>
              <a:t>Incentivisation</a:t>
            </a:r>
            <a:r>
              <a:rPr lang="en-GB" dirty="0" smtClean="0"/>
              <a:t> </a:t>
            </a:r>
            <a:r>
              <a:rPr lang="en-GB" dirty="0"/>
              <a:t>Scheme</a:t>
            </a:r>
          </a:p>
        </p:txBody>
      </p:sp>
      <p:sp>
        <p:nvSpPr>
          <p:cNvPr id="3" name="Content Placeholder 2"/>
          <p:cNvSpPr>
            <a:spLocks noGrp="1"/>
          </p:cNvSpPr>
          <p:nvPr>
            <p:ph idx="1"/>
          </p:nvPr>
        </p:nvSpPr>
        <p:spPr/>
        <p:txBody>
          <a:bodyPr/>
          <a:lstStyle/>
          <a:p>
            <a:r>
              <a:rPr lang="en-GB" dirty="0" smtClean="0"/>
              <a:t>When paid, proceeds from confiscation orders split:</a:t>
            </a:r>
          </a:p>
          <a:p>
            <a:pPr lvl="1"/>
            <a:r>
              <a:rPr lang="en-GB" dirty="0" smtClean="0"/>
              <a:t>Home Office 50%</a:t>
            </a:r>
          </a:p>
          <a:p>
            <a:pPr lvl="1"/>
            <a:r>
              <a:rPr lang="en-GB" dirty="0" smtClean="0"/>
              <a:t>Prosecuting authority 18.75%</a:t>
            </a:r>
          </a:p>
          <a:p>
            <a:pPr lvl="1"/>
            <a:r>
              <a:rPr lang="en-GB" dirty="0" smtClean="0"/>
              <a:t>Investigating authority 18.5%</a:t>
            </a:r>
          </a:p>
          <a:p>
            <a:pPr lvl="1"/>
            <a:r>
              <a:rPr lang="en-GB" dirty="0" smtClean="0"/>
              <a:t>HM Court Service 12.5%</a:t>
            </a:r>
          </a:p>
          <a:p>
            <a:pPr lvl="1">
              <a:buFont typeface="Arial" panose="020B0604020202020204" pitchFamily="34" charset="0"/>
              <a:buChar char="•"/>
            </a:pPr>
            <a:endParaRPr lang="en-GB" dirty="0" smtClean="0"/>
          </a:p>
          <a:p>
            <a:endParaRPr lang="en-GB" dirty="0"/>
          </a:p>
        </p:txBody>
      </p:sp>
      <p:sp>
        <p:nvSpPr>
          <p:cNvPr id="5" name="Rectangle 4"/>
          <p:cNvSpPr/>
          <p:nvPr/>
        </p:nvSpPr>
        <p:spPr>
          <a:xfrm>
            <a:off x="579444" y="2636912"/>
            <a:ext cx="9217024" cy="3046988"/>
          </a:xfrm>
          <a:prstGeom prst="rect">
            <a:avLst/>
          </a:prstGeom>
        </p:spPr>
        <p:txBody>
          <a:bodyPr wrap="square">
            <a:spAutoFit/>
          </a:bodyPr>
          <a:lstStyle/>
          <a:p>
            <a:endParaRPr lang="en-US" sz="2400" b="0" dirty="0"/>
          </a:p>
          <a:p>
            <a:endParaRPr lang="en-US" sz="2400" b="0" dirty="0"/>
          </a:p>
          <a:p>
            <a:endParaRPr lang="en-US" sz="2400" b="0" dirty="0"/>
          </a:p>
          <a:p>
            <a:endParaRPr lang="en-US" sz="2400" b="0" dirty="0"/>
          </a:p>
          <a:p>
            <a:endParaRPr lang="en-US" sz="2400" b="0" dirty="0" smtClean="0"/>
          </a:p>
          <a:p>
            <a:endParaRPr lang="en-US" sz="2400" b="0" dirty="0"/>
          </a:p>
          <a:p>
            <a:r>
              <a:rPr lang="en-US" sz="2400" b="0" dirty="0" smtClean="0"/>
              <a:t>Therefore</a:t>
            </a:r>
            <a:r>
              <a:rPr lang="en-US" sz="2400" b="0" dirty="0"/>
              <a:t>, if LPA is prosecuting and investigating authority, it can receive 37.5% of proceeds</a:t>
            </a:r>
          </a:p>
        </p:txBody>
      </p:sp>
    </p:spTree>
    <p:extLst>
      <p:ext uri="{BB962C8B-B14F-4D97-AF65-F5344CB8AC3E}">
        <p14:creationId xmlns:p14="http://schemas.microsoft.com/office/powerpoint/2010/main" val="192821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of confiscation order </a:t>
            </a:r>
          </a:p>
        </p:txBody>
      </p:sp>
      <p:sp>
        <p:nvSpPr>
          <p:cNvPr id="3" name="Content Placeholder 2"/>
          <p:cNvSpPr>
            <a:spLocks noGrp="1"/>
          </p:cNvSpPr>
          <p:nvPr>
            <p:ph idx="1"/>
          </p:nvPr>
        </p:nvSpPr>
        <p:spPr/>
        <p:txBody>
          <a:bodyPr/>
          <a:lstStyle/>
          <a:p>
            <a:r>
              <a:rPr lang="en-US" sz="2800" dirty="0"/>
              <a:t>Payment due immediately </a:t>
            </a:r>
          </a:p>
          <a:p>
            <a:r>
              <a:rPr lang="en-US" sz="2800" dirty="0"/>
              <a:t>Time to </a:t>
            </a:r>
            <a:r>
              <a:rPr lang="en-US" sz="2800" dirty="0" smtClean="0"/>
              <a:t>pay immediately or up </a:t>
            </a:r>
            <a:r>
              <a:rPr lang="en-US" sz="2800" dirty="0"/>
              <a:t>to </a:t>
            </a:r>
            <a:r>
              <a:rPr lang="en-US" sz="2800" dirty="0" smtClean="0"/>
              <a:t>3 months by application if assets need to be </a:t>
            </a:r>
            <a:r>
              <a:rPr lang="en-US" sz="2800" dirty="0" err="1" smtClean="0"/>
              <a:t>realised</a:t>
            </a:r>
            <a:endParaRPr lang="en-US" sz="2800" dirty="0"/>
          </a:p>
          <a:p>
            <a:r>
              <a:rPr lang="en-US" sz="2800" dirty="0"/>
              <a:t>Enforced as a fine</a:t>
            </a:r>
          </a:p>
          <a:p>
            <a:r>
              <a:rPr lang="en-US" sz="2800" dirty="0"/>
              <a:t>Default sentence up to 10 years</a:t>
            </a:r>
          </a:p>
          <a:p>
            <a:r>
              <a:rPr lang="en-US" sz="2800" dirty="0"/>
              <a:t>Enforcement Receiver can be appointed to </a:t>
            </a:r>
            <a:r>
              <a:rPr lang="en-US" sz="2800" dirty="0" err="1"/>
              <a:t>realise</a:t>
            </a:r>
            <a:r>
              <a:rPr lang="en-US" sz="2800" dirty="0"/>
              <a:t> assets</a:t>
            </a:r>
          </a:p>
          <a:p>
            <a:endParaRPr lang="en-GB" dirty="0"/>
          </a:p>
        </p:txBody>
      </p:sp>
    </p:spTree>
    <p:extLst>
      <p:ext uri="{BB962C8B-B14F-4D97-AF65-F5344CB8AC3E}">
        <p14:creationId xmlns:p14="http://schemas.microsoft.com/office/powerpoint/2010/main" val="362322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400" dirty="0"/>
              <a:t>Confiscation orders obtained in 2010</a:t>
            </a:r>
          </a:p>
          <a:p>
            <a:r>
              <a:rPr lang="en-US" sz="2400" dirty="0"/>
              <a:t>Hounslow Council obtained an order for £180k  – flat conversion</a:t>
            </a:r>
          </a:p>
          <a:p>
            <a:r>
              <a:rPr lang="en-US" sz="2400" dirty="0"/>
              <a:t>Bishop </a:t>
            </a:r>
            <a:r>
              <a:rPr lang="en-US" sz="2400" dirty="0" err="1"/>
              <a:t>Stortford</a:t>
            </a:r>
            <a:r>
              <a:rPr lang="en-US" sz="2400" dirty="0"/>
              <a:t> obtained an order for £760k – park and ride facility</a:t>
            </a:r>
          </a:p>
          <a:p>
            <a:pPr marL="0" indent="0">
              <a:buNone/>
            </a:pPr>
            <a:r>
              <a:rPr lang="en-US" sz="2400" dirty="0"/>
              <a:t>Confiscation obtained orders in 2011</a:t>
            </a:r>
          </a:p>
          <a:p>
            <a:r>
              <a:rPr lang="en-US" sz="2400" dirty="0" err="1"/>
              <a:t>Bexley</a:t>
            </a:r>
            <a:r>
              <a:rPr lang="en-US" sz="2400" dirty="0"/>
              <a:t> Council initially obtained an order for £180k for proceeds from the sale of cars from the defendants home but unfortunately the defendant was unable to pay and was ordered to pay £3k</a:t>
            </a:r>
          </a:p>
          <a:p>
            <a:r>
              <a:rPr lang="en-US" sz="2400" dirty="0"/>
              <a:t>Richmond Council obtained an order for £110k  against thrice convicted defendant for flat conversion</a:t>
            </a:r>
          </a:p>
          <a:p>
            <a:endParaRPr lang="en-GB" dirty="0"/>
          </a:p>
        </p:txBody>
      </p:sp>
    </p:spTree>
    <p:extLst>
      <p:ext uri="{BB962C8B-B14F-4D97-AF65-F5344CB8AC3E}">
        <p14:creationId xmlns:p14="http://schemas.microsoft.com/office/powerpoint/2010/main" val="18345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000" dirty="0"/>
              <a:t>Confiscation orders obtained in 2012</a:t>
            </a:r>
          </a:p>
          <a:p>
            <a:r>
              <a:rPr lang="en-US" sz="2000" dirty="0"/>
              <a:t>Brent and Harrow obtained an order for £1.4m  –single house converted into flats</a:t>
            </a:r>
          </a:p>
          <a:p>
            <a:r>
              <a:rPr lang="en-US" sz="2000" dirty="0"/>
              <a:t>Runnymede obtained an order for £250k for using green belt land for commercial purposes</a:t>
            </a:r>
          </a:p>
          <a:p>
            <a:pPr marL="0" indent="0">
              <a:buNone/>
            </a:pPr>
            <a:r>
              <a:rPr lang="en-US" sz="2000" dirty="0" smtClean="0"/>
              <a:t>Confiscation orders </a:t>
            </a:r>
            <a:r>
              <a:rPr lang="en-US" sz="2000" dirty="0"/>
              <a:t>obtained in 2013</a:t>
            </a:r>
          </a:p>
          <a:p>
            <a:r>
              <a:rPr lang="en-US" sz="2000" dirty="0"/>
              <a:t>South Bucks DC obtained an order for £33k for unlawful operation of a car park in the Green belt</a:t>
            </a:r>
          </a:p>
          <a:p>
            <a:r>
              <a:rPr lang="en-US" sz="2000" dirty="0" err="1"/>
              <a:t>Ealing</a:t>
            </a:r>
            <a:r>
              <a:rPr lang="en-US" sz="2000" dirty="0"/>
              <a:t> council obtained a £11k order for illegal use of an outhouse building as rental property</a:t>
            </a:r>
          </a:p>
          <a:p>
            <a:r>
              <a:rPr lang="en-US" sz="2000" dirty="0"/>
              <a:t>Barnet Council obtained a £75k order for converting 2 houses into flats </a:t>
            </a:r>
          </a:p>
          <a:p>
            <a:r>
              <a:rPr lang="en-US" sz="2000" dirty="0" err="1"/>
              <a:t>Haringey</a:t>
            </a:r>
            <a:r>
              <a:rPr lang="en-US" sz="2000" dirty="0"/>
              <a:t> Council obtained an order for £310k – landlord convicted of </a:t>
            </a:r>
            <a:r>
              <a:rPr lang="en-US" sz="2000" dirty="0" err="1"/>
              <a:t>unauthorised</a:t>
            </a:r>
            <a:r>
              <a:rPr lang="en-US" sz="2000" dirty="0"/>
              <a:t> changes of use of single residential dwellings</a:t>
            </a:r>
          </a:p>
          <a:p>
            <a:endParaRPr lang="en-GB" dirty="0"/>
          </a:p>
        </p:txBody>
      </p:sp>
    </p:spTree>
    <p:extLst>
      <p:ext uri="{BB962C8B-B14F-4D97-AF65-F5344CB8AC3E}">
        <p14:creationId xmlns:p14="http://schemas.microsoft.com/office/powerpoint/2010/main" val="46025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US" dirty="0"/>
              <a:t>Introduction</a:t>
            </a:r>
          </a:p>
          <a:p>
            <a:r>
              <a:rPr lang="en-US" dirty="0"/>
              <a:t>Using POCA for specific breaches of planning control</a:t>
            </a:r>
          </a:p>
          <a:p>
            <a:r>
              <a:rPr lang="en-US" dirty="0"/>
              <a:t>POCA procedure</a:t>
            </a:r>
          </a:p>
          <a:p>
            <a:r>
              <a:rPr lang="en-US" dirty="0"/>
              <a:t>Examples </a:t>
            </a:r>
          </a:p>
          <a:p>
            <a:endParaRPr lang="en-GB" dirty="0"/>
          </a:p>
        </p:txBody>
      </p:sp>
    </p:spTree>
    <p:extLst>
      <p:ext uri="{BB962C8B-B14F-4D97-AF65-F5344CB8AC3E}">
        <p14:creationId xmlns:p14="http://schemas.microsoft.com/office/powerpoint/2010/main" val="125713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POCA Discussion	</a:t>
            </a:r>
            <a:endParaRPr lang="en-GB" dirty="0"/>
          </a:p>
        </p:txBody>
      </p:sp>
      <p:sp>
        <p:nvSpPr>
          <p:cNvPr id="3" name="Content Placeholder 2"/>
          <p:cNvSpPr>
            <a:spLocks noGrp="1"/>
          </p:cNvSpPr>
          <p:nvPr>
            <p:ph idx="1"/>
          </p:nvPr>
        </p:nvSpPr>
        <p:spPr/>
        <p:txBody>
          <a:bodyPr/>
          <a:lstStyle/>
          <a:p>
            <a:r>
              <a:rPr lang="en-GB" dirty="0" smtClean="0"/>
              <a:t>Any questions?</a:t>
            </a:r>
          </a:p>
          <a:p>
            <a:r>
              <a:rPr lang="en-GB" dirty="0" smtClean="0"/>
              <a:t>What opportunities in your area</a:t>
            </a:r>
          </a:p>
          <a:p>
            <a:r>
              <a:rPr lang="en-GB" dirty="0" smtClean="0"/>
              <a:t>Barriers to using POCA</a:t>
            </a:r>
          </a:p>
          <a:p>
            <a:r>
              <a:rPr lang="en-GB" dirty="0" smtClean="0"/>
              <a:t>Advantages v disadvantages</a:t>
            </a:r>
          </a:p>
          <a:p>
            <a:endParaRPr lang="en-GB" dirty="0"/>
          </a:p>
        </p:txBody>
      </p:sp>
    </p:spTree>
    <p:extLst>
      <p:ext uri="{BB962C8B-B14F-4D97-AF65-F5344CB8AC3E}">
        <p14:creationId xmlns:p14="http://schemas.microsoft.com/office/powerpoint/2010/main" val="214146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TCPA</a:t>
            </a:r>
            <a:endParaRPr lang="en-US" dirty="0"/>
          </a:p>
        </p:txBody>
      </p:sp>
      <p:sp>
        <p:nvSpPr>
          <p:cNvPr id="3" name="Content Placeholder 2"/>
          <p:cNvSpPr>
            <a:spLocks noGrp="1"/>
          </p:cNvSpPr>
          <p:nvPr>
            <p:ph idx="1"/>
          </p:nvPr>
        </p:nvSpPr>
        <p:spPr/>
        <p:txBody>
          <a:bodyPr/>
          <a:lstStyle/>
          <a:p>
            <a:pPr marL="0" indent="0">
              <a:buNone/>
            </a:pPr>
            <a:r>
              <a:rPr lang="en-GB" sz="2800" i="1" dirty="0" smtClean="0"/>
              <a:t>“If </a:t>
            </a:r>
            <a:r>
              <a:rPr lang="en-GB" sz="2800" i="1" dirty="0"/>
              <a:t>it appears to the local planning authority that the amenity of a part of their area, or of an adjoining area, is adversely affected by the condition of land in their area, they may serve on the owner and occupier of the land a notice under this section</a:t>
            </a:r>
            <a:r>
              <a:rPr lang="en-GB" sz="2800" i="1" dirty="0" smtClean="0"/>
              <a:t>.”</a:t>
            </a:r>
          </a:p>
          <a:p>
            <a:pPr marL="0" indent="0">
              <a:buNone/>
            </a:pPr>
            <a:endParaRPr lang="en-GB" sz="2800" i="1" dirty="0" smtClean="0"/>
          </a:p>
          <a:p>
            <a:r>
              <a:rPr lang="en-GB" sz="2800" dirty="0" smtClean="0"/>
              <a:t>Non-compliance- summary conviction &amp; level 3 fine</a:t>
            </a:r>
          </a:p>
          <a:p>
            <a:r>
              <a:rPr lang="en-GB" sz="2800" dirty="0" smtClean="0"/>
              <a:t>Further non-compliance- fine 1/10</a:t>
            </a:r>
            <a:r>
              <a:rPr lang="en-GB" sz="2800" baseline="30000" dirty="0" smtClean="0"/>
              <a:t>th</a:t>
            </a:r>
            <a:r>
              <a:rPr lang="en-GB" sz="2800" dirty="0" smtClean="0"/>
              <a:t> for every day</a:t>
            </a:r>
          </a:p>
          <a:p>
            <a:endParaRPr lang="en-GB" dirty="0" smtClean="0"/>
          </a:p>
          <a:p>
            <a:endParaRPr lang="en-GB" dirty="0" smtClean="0"/>
          </a:p>
          <a:p>
            <a:endParaRPr lang="en-GB" dirty="0" smtClean="0"/>
          </a:p>
          <a:p>
            <a:pPr marL="0" indent="0">
              <a:buNone/>
            </a:pPr>
            <a:endParaRPr lang="en-GB" dirty="0"/>
          </a:p>
          <a:p>
            <a:endParaRPr lang="en-US" dirty="0"/>
          </a:p>
        </p:txBody>
      </p:sp>
    </p:spTree>
    <p:extLst>
      <p:ext uri="{BB962C8B-B14F-4D97-AF65-F5344CB8AC3E}">
        <p14:creationId xmlns:p14="http://schemas.microsoft.com/office/powerpoint/2010/main" val="1348650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appeal</a:t>
            </a:r>
            <a:endParaRPr lang="en-US" dirty="0"/>
          </a:p>
        </p:txBody>
      </p:sp>
      <p:sp>
        <p:nvSpPr>
          <p:cNvPr id="3" name="Content Placeholder 2"/>
          <p:cNvSpPr>
            <a:spLocks noGrp="1"/>
          </p:cNvSpPr>
          <p:nvPr>
            <p:ph idx="1"/>
          </p:nvPr>
        </p:nvSpPr>
        <p:spPr/>
        <p:txBody>
          <a:bodyPr/>
          <a:lstStyle/>
          <a:p>
            <a:pPr marL="542925" indent="-542925">
              <a:buNone/>
            </a:pPr>
            <a:r>
              <a:rPr lang="en-GB" sz="1800" u="sng" dirty="0" smtClean="0"/>
              <a:t>28 </a:t>
            </a:r>
            <a:r>
              <a:rPr lang="en-GB" sz="1800" u="sng" dirty="0"/>
              <a:t>days to appeal to Magistrates’ </a:t>
            </a:r>
            <a:r>
              <a:rPr lang="en-GB" sz="1800" u="sng" dirty="0" smtClean="0"/>
              <a:t>court</a:t>
            </a:r>
          </a:p>
          <a:p>
            <a:pPr marL="514350" indent="-514350">
              <a:buFont typeface="+mj-lt"/>
              <a:buAutoNum type="alphaLcPeriod"/>
            </a:pPr>
            <a:r>
              <a:rPr lang="en-GB" sz="1800" dirty="0" smtClean="0"/>
              <a:t>that </a:t>
            </a:r>
            <a:r>
              <a:rPr lang="en-GB" sz="1800" dirty="0"/>
              <a:t>the condition of the land </a:t>
            </a:r>
            <a:r>
              <a:rPr lang="en-GB" sz="1800" dirty="0" smtClean="0"/>
              <a:t>does </a:t>
            </a:r>
            <a:r>
              <a:rPr lang="en-GB" sz="1800" dirty="0"/>
              <a:t>not </a:t>
            </a:r>
            <a:r>
              <a:rPr lang="en-GB" sz="1800" u="sng" dirty="0"/>
              <a:t>adversely affect the amenity </a:t>
            </a:r>
            <a:r>
              <a:rPr lang="en-GB" sz="1800" dirty="0"/>
              <a:t>of </a:t>
            </a:r>
            <a:r>
              <a:rPr lang="en-GB" sz="1800" dirty="0" smtClean="0"/>
              <a:t>the land; </a:t>
            </a:r>
          </a:p>
          <a:p>
            <a:pPr marL="514350" indent="-514350">
              <a:buFont typeface="+mj-lt"/>
              <a:buAutoNum type="alphaLcPeriod"/>
            </a:pPr>
            <a:r>
              <a:rPr lang="en-GB" sz="1800" dirty="0" smtClean="0"/>
              <a:t>that </a:t>
            </a:r>
            <a:r>
              <a:rPr lang="en-GB" sz="1800" dirty="0"/>
              <a:t>the condition of the land </a:t>
            </a:r>
            <a:r>
              <a:rPr lang="en-GB" sz="1800" dirty="0" smtClean="0"/>
              <a:t>has resulted </a:t>
            </a:r>
            <a:r>
              <a:rPr lang="en-GB" sz="1800" dirty="0"/>
              <a:t>in the </a:t>
            </a:r>
            <a:r>
              <a:rPr lang="en-GB" sz="1800" u="sng" dirty="0"/>
              <a:t>ordinary course of events</a:t>
            </a:r>
            <a:r>
              <a:rPr lang="en-GB" sz="1800" dirty="0"/>
              <a:t> </a:t>
            </a:r>
            <a:r>
              <a:rPr lang="en-GB" sz="1800" dirty="0" smtClean="0"/>
              <a:t>from the lawful use of or operations on the land’</a:t>
            </a:r>
          </a:p>
          <a:p>
            <a:pPr marL="514350" indent="-514350">
              <a:buFont typeface="+mj-lt"/>
              <a:buAutoNum type="alphaLcPeriod"/>
            </a:pPr>
            <a:r>
              <a:rPr lang="en-GB" sz="1800" dirty="0" smtClean="0"/>
              <a:t>that </a:t>
            </a:r>
            <a:r>
              <a:rPr lang="en-GB" sz="1800" dirty="0"/>
              <a:t>the </a:t>
            </a:r>
            <a:r>
              <a:rPr lang="en-GB" sz="1800" u="sng" dirty="0"/>
              <a:t>requirements of the notice exceed </a:t>
            </a:r>
            <a:r>
              <a:rPr lang="en-GB" sz="1800" dirty="0"/>
              <a:t>what is necessary for preventing the condition of the land from adversely affecting the amenity of </a:t>
            </a:r>
            <a:r>
              <a:rPr lang="en-GB" sz="1800" dirty="0" smtClean="0"/>
              <a:t>the land; </a:t>
            </a:r>
          </a:p>
          <a:p>
            <a:pPr marL="514350" indent="-514350">
              <a:buFont typeface="+mj-lt"/>
              <a:buAutoNum type="alphaLcPeriod"/>
            </a:pPr>
            <a:r>
              <a:rPr lang="en-GB" sz="1800" dirty="0" smtClean="0"/>
              <a:t>that </a:t>
            </a:r>
            <a:r>
              <a:rPr lang="en-GB" sz="1800" dirty="0"/>
              <a:t>the period </a:t>
            </a:r>
            <a:r>
              <a:rPr lang="en-GB" sz="1800" dirty="0" smtClean="0"/>
              <a:t>for compliance is too short</a:t>
            </a:r>
          </a:p>
          <a:p>
            <a:pPr marL="0" indent="0">
              <a:buNone/>
            </a:pPr>
            <a:endParaRPr lang="en-GB" sz="1800" dirty="0"/>
          </a:p>
          <a:p>
            <a:pPr marL="0" indent="0">
              <a:buNone/>
            </a:pPr>
            <a:r>
              <a:rPr lang="en-GB" sz="1800" u="sng" dirty="0" smtClean="0"/>
              <a:t>Further appeal to Crown Court possible</a:t>
            </a:r>
            <a:endParaRPr lang="en-GB" sz="1800" u="sng" dirty="0"/>
          </a:p>
          <a:p>
            <a:pPr marL="0" indent="0">
              <a:buNone/>
            </a:pPr>
            <a:endParaRPr lang="en-US" sz="1800" u="sng" dirty="0" smtClean="0"/>
          </a:p>
          <a:p>
            <a:pPr marL="0" indent="0">
              <a:buNone/>
            </a:pPr>
            <a:r>
              <a:rPr lang="en-US" sz="1800" u="sng" dirty="0" smtClean="0"/>
              <a:t>Problem for LPA</a:t>
            </a:r>
          </a:p>
          <a:p>
            <a:r>
              <a:rPr lang="en-US" sz="1800" dirty="0" smtClean="0"/>
              <a:t>Wide scope </a:t>
            </a:r>
          </a:p>
          <a:p>
            <a:r>
              <a:rPr lang="en-US" sz="1800" dirty="0" smtClean="0"/>
              <a:t>Magistrates often inexperienced in Planning law</a:t>
            </a:r>
          </a:p>
          <a:p>
            <a:r>
              <a:rPr lang="en-US" sz="1800" dirty="0" smtClean="0"/>
              <a:t>Delays</a:t>
            </a:r>
            <a:endParaRPr lang="en-US" sz="1800" dirty="0"/>
          </a:p>
        </p:txBody>
      </p:sp>
    </p:spTree>
    <p:extLst>
      <p:ext uri="{BB962C8B-B14F-4D97-AF65-F5344CB8AC3E}">
        <p14:creationId xmlns:p14="http://schemas.microsoft.com/office/powerpoint/2010/main" val="122293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Direct Action</a:t>
            </a:r>
            <a:endParaRPr lang="en-US" dirty="0"/>
          </a:p>
        </p:txBody>
      </p:sp>
      <p:sp>
        <p:nvSpPr>
          <p:cNvPr id="3" name="Content Placeholder 2"/>
          <p:cNvSpPr>
            <a:spLocks noGrp="1"/>
          </p:cNvSpPr>
          <p:nvPr>
            <p:ph idx="1"/>
          </p:nvPr>
        </p:nvSpPr>
        <p:spPr/>
        <p:txBody>
          <a:bodyPr/>
          <a:lstStyle/>
          <a:p>
            <a:r>
              <a:rPr lang="en-US" dirty="0" smtClean="0"/>
              <a:t>LPA may enter the land and take the steps required by notice &amp; recover from owner expenses reasonably incurred in doing so. </a:t>
            </a:r>
          </a:p>
          <a:p>
            <a:r>
              <a:rPr lang="en-US" dirty="0" smtClean="0"/>
              <a:t>Some LPAs use regularly for small sites</a:t>
            </a:r>
          </a:p>
          <a:p>
            <a:r>
              <a:rPr lang="en-US" dirty="0" smtClean="0"/>
              <a:t>Can be </a:t>
            </a:r>
            <a:r>
              <a:rPr lang="en-US" dirty="0"/>
              <a:t>u</a:t>
            </a:r>
            <a:r>
              <a:rPr lang="en-US" dirty="0" smtClean="0"/>
              <a:t>ncomplicated &amp; inexpensive</a:t>
            </a:r>
            <a:endParaRPr lang="en-US" dirty="0"/>
          </a:p>
        </p:txBody>
      </p:sp>
    </p:spTree>
    <p:extLst>
      <p:ext uri="{BB962C8B-B14F-4D97-AF65-F5344CB8AC3E}">
        <p14:creationId xmlns:p14="http://schemas.microsoft.com/office/powerpoint/2010/main" val="360980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S215 Notices</a:t>
            </a:r>
            <a:endParaRPr lang="en-GB" dirty="0"/>
          </a:p>
        </p:txBody>
      </p:sp>
      <p:sp>
        <p:nvSpPr>
          <p:cNvPr id="3" name="Content Placeholder 2"/>
          <p:cNvSpPr>
            <a:spLocks noGrp="1"/>
          </p:cNvSpPr>
          <p:nvPr>
            <p:ph idx="1"/>
          </p:nvPr>
        </p:nvSpPr>
        <p:spPr/>
        <p:txBody>
          <a:bodyPr/>
          <a:lstStyle/>
          <a:p>
            <a:r>
              <a:rPr lang="en-GB" dirty="0" smtClean="0"/>
              <a:t>Do you use these and, if so, how regularly, and on what?</a:t>
            </a:r>
          </a:p>
          <a:p>
            <a:r>
              <a:rPr lang="en-GB" dirty="0" smtClean="0"/>
              <a:t>Is there a persistent local problem that use of S215 could help solve?</a:t>
            </a:r>
          </a:p>
          <a:p>
            <a:r>
              <a:rPr lang="en-GB" dirty="0" smtClean="0"/>
              <a:t>Are they widely understood in your council and if not, how will you ensure they are?</a:t>
            </a:r>
          </a:p>
          <a:p>
            <a:r>
              <a:rPr lang="en-GB" dirty="0" smtClean="0"/>
              <a:t>Advantages v disadvantages</a:t>
            </a:r>
          </a:p>
          <a:p>
            <a:endParaRPr lang="en-GB" dirty="0"/>
          </a:p>
        </p:txBody>
      </p:sp>
    </p:spTree>
    <p:extLst>
      <p:ext uri="{BB962C8B-B14F-4D97-AF65-F5344CB8AC3E}">
        <p14:creationId xmlns:p14="http://schemas.microsoft.com/office/powerpoint/2010/main" val="39226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and Aims</a:t>
            </a:r>
            <a:endParaRPr lang="en-GB" dirty="0"/>
          </a:p>
        </p:txBody>
      </p:sp>
      <p:sp>
        <p:nvSpPr>
          <p:cNvPr id="3" name="Content Placeholder 2"/>
          <p:cNvSpPr>
            <a:spLocks noGrp="1"/>
          </p:cNvSpPr>
          <p:nvPr>
            <p:ph idx="1"/>
          </p:nvPr>
        </p:nvSpPr>
        <p:spPr/>
        <p:txBody>
          <a:bodyPr/>
          <a:lstStyle/>
          <a:p>
            <a:r>
              <a:rPr lang="en-GB" dirty="0" smtClean="0"/>
              <a:t>Enforcement Plans</a:t>
            </a:r>
          </a:p>
          <a:p>
            <a:r>
              <a:rPr lang="en-GB" dirty="0" smtClean="0"/>
              <a:t>Proceeds of Crime Act (POCA)</a:t>
            </a:r>
          </a:p>
          <a:p>
            <a:r>
              <a:rPr lang="en-GB" dirty="0" smtClean="0"/>
              <a:t>S215 Notices</a:t>
            </a:r>
          </a:p>
          <a:p>
            <a:r>
              <a:rPr lang="en-GB" dirty="0" smtClean="0"/>
              <a:t>Voluntary Start Notices</a:t>
            </a:r>
          </a:p>
          <a:p>
            <a:pPr marL="0" indent="0">
              <a:buNone/>
            </a:pPr>
            <a:endParaRPr lang="en-GB" dirty="0"/>
          </a:p>
        </p:txBody>
      </p:sp>
    </p:spTree>
    <p:extLst>
      <p:ext uri="{BB962C8B-B14F-4D97-AF65-F5344CB8AC3E}">
        <p14:creationId xmlns:p14="http://schemas.microsoft.com/office/powerpoint/2010/main" val="15047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Voluntary Start Notices</a:t>
            </a:r>
            <a:endParaRPr lang="en-GB" dirty="0"/>
          </a:p>
        </p:txBody>
      </p:sp>
      <p:sp>
        <p:nvSpPr>
          <p:cNvPr id="3" name="Content Placeholder 2"/>
          <p:cNvSpPr>
            <a:spLocks noGrp="1"/>
          </p:cNvSpPr>
          <p:nvPr>
            <p:ph idx="1"/>
          </p:nvPr>
        </p:nvSpPr>
        <p:spPr/>
        <p:txBody>
          <a:bodyPr/>
          <a:lstStyle/>
          <a:p>
            <a:r>
              <a:rPr lang="en-GB" dirty="0" smtClean="0"/>
              <a:t>Compulsory in Scotland</a:t>
            </a:r>
          </a:p>
          <a:p>
            <a:r>
              <a:rPr lang="en-GB" dirty="0" smtClean="0"/>
              <a:t>Helps council proactively monitor development</a:t>
            </a:r>
          </a:p>
          <a:p>
            <a:r>
              <a:rPr lang="en-GB" dirty="0" smtClean="0"/>
              <a:t>Keep it simple – yields returns</a:t>
            </a:r>
          </a:p>
          <a:p>
            <a:endParaRPr lang="en-GB" dirty="0"/>
          </a:p>
        </p:txBody>
      </p:sp>
    </p:spTree>
    <p:extLst>
      <p:ext uri="{BB962C8B-B14F-4D97-AF65-F5344CB8AC3E}">
        <p14:creationId xmlns:p14="http://schemas.microsoft.com/office/powerpoint/2010/main" val="2482149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Notices	</a:t>
            </a:r>
            <a:endParaRPr lang="en-GB" dirty="0"/>
          </a:p>
        </p:txBody>
      </p:sp>
      <p:sp>
        <p:nvSpPr>
          <p:cNvPr id="3" name="Content Placeholder 2"/>
          <p:cNvSpPr>
            <a:spLocks noGrp="1"/>
          </p:cNvSpPr>
          <p:nvPr>
            <p:ph idx="1"/>
          </p:nvPr>
        </p:nvSpPr>
        <p:spPr/>
        <p:txBody>
          <a:bodyPr/>
          <a:lstStyle/>
          <a:p>
            <a:r>
              <a:rPr lang="en-GB" dirty="0" smtClean="0"/>
              <a:t>Use in your area?</a:t>
            </a:r>
          </a:p>
          <a:p>
            <a:r>
              <a:rPr lang="en-GB" dirty="0" smtClean="0"/>
              <a:t>If not, why not? Resources? </a:t>
            </a:r>
          </a:p>
          <a:p>
            <a:r>
              <a:rPr lang="en-GB" dirty="0" smtClean="0"/>
              <a:t>Advantages v disadvantages</a:t>
            </a:r>
            <a:endParaRPr lang="en-GB" dirty="0"/>
          </a:p>
        </p:txBody>
      </p:sp>
    </p:spTree>
    <p:extLst>
      <p:ext uri="{BB962C8B-B14F-4D97-AF65-F5344CB8AC3E}">
        <p14:creationId xmlns:p14="http://schemas.microsoft.com/office/powerpoint/2010/main" val="222093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We need your feedback</a:t>
            </a:r>
            <a:endParaRPr lang="en-GB" dirty="0"/>
          </a:p>
        </p:txBody>
      </p:sp>
      <p:pic>
        <p:nvPicPr>
          <p:cNvPr id="1026" name="Picture 2" descr="http://www.ripepersonalchef.com/wp-content/uploads/2013/05/CLIENT-feedback-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720" y="1628800"/>
            <a:ext cx="4396958" cy="4393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930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This is nice, but we want more</a:t>
            </a:r>
            <a:endParaRPr lang="en-GB" dirty="0"/>
          </a:p>
        </p:txBody>
      </p:sp>
      <p:sp>
        <p:nvSpPr>
          <p:cNvPr id="102403" name="Rectangle 3"/>
          <p:cNvSpPr>
            <a:spLocks noGrp="1" noChangeArrowheads="1"/>
          </p:cNvSpPr>
          <p:nvPr>
            <p:ph idx="1"/>
          </p:nvPr>
        </p:nvSpPr>
        <p:spPr>
          <a:xfrm>
            <a:off x="4664968" y="1268413"/>
            <a:ext cx="4968552" cy="4857750"/>
          </a:xfrm>
        </p:spPr>
        <p:txBody>
          <a:bodyPr/>
          <a:lstStyle/>
          <a:p>
            <a:pPr>
              <a:lnSpc>
                <a:spcPct val="90000"/>
              </a:lnSpc>
            </a:pPr>
            <a:endParaRPr lang="en-GB" dirty="0" smtClean="0"/>
          </a:p>
          <a:p>
            <a:pPr>
              <a:lnSpc>
                <a:spcPct val="90000"/>
              </a:lnSpc>
            </a:pPr>
            <a:r>
              <a:rPr lang="en-GB" dirty="0" smtClean="0"/>
              <a:t>We need to know what you think</a:t>
            </a:r>
            <a:endParaRPr lang="en-GB" dirty="0"/>
          </a:p>
          <a:p>
            <a:pPr>
              <a:lnSpc>
                <a:spcPct val="90000"/>
              </a:lnSpc>
            </a:pPr>
            <a:r>
              <a:rPr lang="en-GB" dirty="0" smtClean="0"/>
              <a:t>Comments triply welcome</a:t>
            </a:r>
          </a:p>
          <a:p>
            <a:pPr>
              <a:lnSpc>
                <a:spcPct val="90000"/>
              </a:lnSpc>
            </a:pPr>
            <a:r>
              <a:rPr lang="en-GB" dirty="0" smtClean="0"/>
              <a:t>We read all of them</a:t>
            </a:r>
          </a:p>
          <a:p>
            <a:pPr>
              <a:lnSpc>
                <a:spcPct val="90000"/>
              </a:lnSpc>
            </a:pPr>
            <a:r>
              <a:rPr lang="en-GB" dirty="0" smtClean="0"/>
              <a:t>We use your ideas to change what we do and how we do it</a:t>
            </a:r>
          </a:p>
          <a:p>
            <a:pPr>
              <a:lnSpc>
                <a:spcPct val="90000"/>
              </a:lnSpc>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628800"/>
            <a:ext cx="4333875" cy="429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24601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evaluation</a:t>
            </a:r>
            <a:endParaRPr lang="en-GB" dirty="0"/>
          </a:p>
        </p:txBody>
      </p:sp>
      <p:sp>
        <p:nvSpPr>
          <p:cNvPr id="3" name="Content Placeholder 2"/>
          <p:cNvSpPr>
            <a:spLocks noGrp="1"/>
          </p:cNvSpPr>
          <p:nvPr>
            <p:ph idx="1"/>
          </p:nvPr>
        </p:nvSpPr>
        <p:spPr>
          <a:xfrm>
            <a:off x="584200" y="1340768"/>
            <a:ext cx="8915400" cy="4785395"/>
          </a:xfrm>
        </p:spPr>
        <p:txBody>
          <a:bodyPr/>
          <a:lstStyle/>
          <a:p>
            <a:r>
              <a:rPr lang="en-GB" dirty="0" smtClean="0"/>
              <a:t>We employ Arup to follow-up on our work</a:t>
            </a:r>
          </a:p>
          <a:p>
            <a:pPr lvl="1"/>
            <a:r>
              <a:rPr lang="en-GB" dirty="0" smtClean="0"/>
              <a:t>On reflection, was today actually useful?</a:t>
            </a:r>
          </a:p>
          <a:p>
            <a:pPr lvl="1"/>
            <a:r>
              <a:rPr lang="en-GB" dirty="0" smtClean="0"/>
              <a:t>10 </a:t>
            </a:r>
            <a:r>
              <a:rPr lang="en-GB" dirty="0" err="1" smtClean="0"/>
              <a:t>mins</a:t>
            </a:r>
            <a:r>
              <a:rPr lang="en-GB" dirty="0" smtClean="0"/>
              <a:t> of feedback in return for £100’s of support</a:t>
            </a:r>
          </a:p>
          <a:p>
            <a:r>
              <a:rPr lang="en-GB" dirty="0" smtClean="0"/>
              <a:t>Our board use this to decide what we do with our grant. If we don’t get positive feedback we are unlikely to continue</a:t>
            </a:r>
          </a:p>
        </p:txBody>
      </p:sp>
    </p:spTree>
    <p:extLst>
      <p:ext uri="{BB962C8B-B14F-4D97-AF65-F5344CB8AC3E}">
        <p14:creationId xmlns:p14="http://schemas.microsoft.com/office/powerpoint/2010/main" val="2468365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&amp; forthcoming PAS activity</a:t>
            </a:r>
            <a:endParaRPr lang="en-GB" dirty="0"/>
          </a:p>
        </p:txBody>
      </p:sp>
      <p:sp>
        <p:nvSpPr>
          <p:cNvPr id="3" name="Content Placeholder 2"/>
          <p:cNvSpPr>
            <a:spLocks noGrp="1"/>
          </p:cNvSpPr>
          <p:nvPr>
            <p:ph idx="1"/>
          </p:nvPr>
        </p:nvSpPr>
        <p:spPr/>
        <p:txBody>
          <a:bodyPr/>
          <a:lstStyle/>
          <a:p>
            <a:r>
              <a:rPr lang="en-GB" dirty="0" smtClean="0"/>
              <a:t>PAS Autumn Conference</a:t>
            </a:r>
          </a:p>
          <a:p>
            <a:r>
              <a:rPr lang="en-GB" dirty="0" smtClean="0"/>
              <a:t>Planning Decisions</a:t>
            </a:r>
          </a:p>
          <a:p>
            <a:r>
              <a:rPr lang="en-GB" dirty="0" smtClean="0"/>
              <a:t>Pre-Application Discussions</a:t>
            </a:r>
            <a:endParaRPr lang="en-GB" dirty="0"/>
          </a:p>
        </p:txBody>
      </p:sp>
    </p:spTree>
    <p:extLst>
      <p:ext uri="{BB962C8B-B14F-4D97-AF65-F5344CB8AC3E}">
        <p14:creationId xmlns:p14="http://schemas.microsoft.com/office/powerpoint/2010/main" val="171685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36442" y="183778"/>
            <a:ext cx="9777536" cy="1012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r>
              <a:rPr lang="en-GB" sz="3600" kern="0" dirty="0" smtClean="0"/>
              <a:t>Three things to do before 10am tomorrow:</a:t>
            </a:r>
            <a:endParaRPr lang="en-GB" sz="3600"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80" y="1196752"/>
            <a:ext cx="6307026" cy="5374297"/>
          </a:xfrm>
          <a:prstGeom prst="rect">
            <a:avLst/>
          </a:prstGeom>
        </p:spPr>
      </p:pic>
      <p:sp>
        <p:nvSpPr>
          <p:cNvPr id="6" name="Rectangle 3"/>
          <p:cNvSpPr>
            <a:spLocks noGrp="1" noChangeArrowheads="1"/>
          </p:cNvSpPr>
          <p:nvPr>
            <p:ph idx="1"/>
          </p:nvPr>
        </p:nvSpPr>
        <p:spPr>
          <a:xfrm>
            <a:off x="5745088" y="2420888"/>
            <a:ext cx="3630729" cy="1584177"/>
          </a:xfrm>
        </p:spPr>
        <p:txBody>
          <a:bodyPr/>
          <a:lstStyle/>
          <a:p>
            <a:pPr marL="514350" indent="-514350">
              <a:lnSpc>
                <a:spcPct val="90000"/>
              </a:lnSpc>
              <a:buFont typeface="+mj-lt"/>
              <a:buAutoNum type="arabicPeriod"/>
            </a:pPr>
            <a:r>
              <a:rPr lang="en-GB" dirty="0" smtClean="0"/>
              <a:t>Sign up for the PAS Bulletin. </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Follow us on Twitter.</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Sign up to the </a:t>
            </a:r>
            <a:r>
              <a:rPr lang="en-GB" dirty="0" err="1" smtClean="0"/>
              <a:t>Khub</a:t>
            </a:r>
            <a:r>
              <a:rPr lang="en-GB" dirty="0" smtClean="0"/>
              <a:t>.</a:t>
            </a:r>
          </a:p>
        </p:txBody>
      </p:sp>
    </p:spTree>
    <p:extLst>
      <p:ext uri="{BB962C8B-B14F-4D97-AF65-F5344CB8AC3E}">
        <p14:creationId xmlns:p14="http://schemas.microsoft.com/office/powerpoint/2010/main" val="1641484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496616" y="116631"/>
            <a:ext cx="6768752" cy="3847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r>
              <a:rPr lang="en-GB" sz="4000" dirty="0" smtClean="0">
                <a:solidFill>
                  <a:schemeClr val="tx1"/>
                </a:solidFill>
              </a:rPr>
              <a:t>Please leave your badges</a:t>
            </a:r>
          </a:p>
          <a:p>
            <a:pPr eaLnBrk="1" hangingPunct="1"/>
            <a:endParaRPr lang="en-GB" sz="4000" dirty="0" smtClean="0">
              <a:solidFill>
                <a:schemeClr val="tx1"/>
              </a:solidFill>
            </a:endParaRPr>
          </a:p>
          <a:p>
            <a:pPr eaLnBrk="1" hangingPunct="1"/>
            <a:r>
              <a:rPr lang="en-GB" sz="4000" dirty="0" smtClean="0">
                <a:solidFill>
                  <a:schemeClr val="tx1"/>
                </a:solidFill>
              </a:rPr>
              <a:t>The support doesn’t end now:</a:t>
            </a:r>
            <a:r>
              <a:rPr lang="en-GB" sz="4000" dirty="0">
                <a:solidFill>
                  <a:schemeClr val="tx1"/>
                </a:solidFill>
              </a:rPr>
              <a:t/>
            </a:r>
            <a:br>
              <a:rPr lang="en-GB" sz="4000" dirty="0">
                <a:solidFill>
                  <a:schemeClr val="tx1"/>
                </a:solidFill>
              </a:rPr>
            </a:br>
            <a:r>
              <a:rPr lang="en-GB" dirty="0">
                <a:solidFill>
                  <a:schemeClr val="tx1"/>
                </a:solidFill>
              </a:rPr>
              <a:t/>
            </a:r>
            <a:br>
              <a:rPr lang="en-GB" dirty="0">
                <a:solidFill>
                  <a:schemeClr val="tx1"/>
                </a:solidFill>
              </a:rPr>
            </a:br>
            <a:endParaRPr lang="en-US" sz="4000" dirty="0">
              <a:solidFill>
                <a:schemeClr val="tx1"/>
              </a:solidFill>
            </a:endParaRPr>
          </a:p>
        </p:txBody>
      </p:sp>
      <p:pic>
        <p:nvPicPr>
          <p:cNvPr id="1026" name="Picture 2" descr="D:\nicholas.wardle\Desktop\PAS 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760" y="2276872"/>
            <a:ext cx="3749822" cy="42906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84200" y="274638"/>
            <a:ext cx="89138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eaLnBrk="1" hangingPunct="1">
              <a:buSzPct val="100000"/>
            </a:pPr>
            <a:r>
              <a:rPr lang="en-GB" sz="4000">
                <a:solidFill>
                  <a:srgbClr val="669900"/>
                </a:solidFill>
              </a:rPr>
              <a:t>What is Planning Advisory Service for?</a:t>
            </a:r>
          </a:p>
        </p:txBody>
      </p:sp>
      <p:sp>
        <p:nvSpPr>
          <p:cNvPr id="47107" name="Text Box 3"/>
          <p:cNvSpPr txBox="1">
            <a:spLocks noChangeArrowheads="1"/>
          </p:cNvSpPr>
          <p:nvPr/>
        </p:nvSpPr>
        <p:spPr bwMode="auto">
          <a:xfrm>
            <a:off x="631825" y="1628775"/>
            <a:ext cx="8418513" cy="4322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eaLnBrk="1" hangingPunct="1">
              <a:lnSpc>
                <a:spcPct val="90000"/>
              </a:lnSpc>
              <a:spcBef>
                <a:spcPts val="800"/>
              </a:spcBef>
              <a:buClr>
                <a:srgbClr val="000000"/>
              </a:buClr>
              <a:buSzPct val="100000"/>
              <a:buFont typeface="Arial" pitchFamily="34" charset="0"/>
              <a:buNone/>
            </a:pPr>
            <a:r>
              <a:rPr lang="en-GB" b="0" dirty="0">
                <a:solidFill>
                  <a:srgbClr val="000000"/>
                </a:solidFill>
              </a:rPr>
              <a:t>	</a:t>
            </a:r>
            <a:r>
              <a:rPr lang="en-GB" sz="2800" b="0" dirty="0" smtClean="0">
                <a:solidFill>
                  <a:srgbClr val="000000"/>
                </a:solidFill>
              </a:rPr>
              <a:t>“</a:t>
            </a:r>
            <a:r>
              <a:rPr lang="en-GB" sz="2800" b="0" dirty="0" smtClean="0"/>
              <a:t>The Planning Advisory Service (PAS) is part of the Local Government Association. The purpose of PAS is to </a:t>
            </a:r>
            <a:r>
              <a:rPr lang="en-GB" sz="2800" dirty="0" smtClean="0"/>
              <a:t>support local planning authorities to provide effective and efficient planning services</a:t>
            </a:r>
            <a:r>
              <a:rPr lang="en-GB" sz="2800" b="0" dirty="0" smtClean="0"/>
              <a:t>, to </a:t>
            </a:r>
            <a:r>
              <a:rPr lang="en-GB" sz="2800" dirty="0" smtClean="0"/>
              <a:t>drive improvement </a:t>
            </a:r>
            <a:r>
              <a:rPr lang="en-GB" sz="2800" b="0" dirty="0" smtClean="0"/>
              <a:t>in those services and to </a:t>
            </a:r>
            <a:r>
              <a:rPr lang="en-GB" sz="2800" dirty="0" smtClean="0"/>
              <a:t>respond to </a:t>
            </a:r>
            <a:r>
              <a:rPr lang="en-GB" sz="2800" b="0" dirty="0" smtClean="0"/>
              <a:t>and deliver </a:t>
            </a:r>
            <a:r>
              <a:rPr lang="en-GB" sz="2800" dirty="0" smtClean="0"/>
              <a:t>changes </a:t>
            </a:r>
            <a:r>
              <a:rPr lang="en-GB" sz="2800" b="0" dirty="0" smtClean="0"/>
              <a:t>in the planning system”</a:t>
            </a:r>
            <a:r>
              <a:rPr lang="en-GB" sz="2800" dirty="0" smtClean="0"/>
              <a:t> </a:t>
            </a:r>
            <a:endParaRPr lang="en-GB" sz="2800" dirty="0"/>
          </a:p>
          <a:p>
            <a:pPr eaLnBrk="1" hangingPunct="1">
              <a:lnSpc>
                <a:spcPct val="90000"/>
              </a:lnSpc>
              <a:spcBef>
                <a:spcPts val="800"/>
              </a:spcBef>
              <a:buClr>
                <a:srgbClr val="000000"/>
              </a:buClr>
              <a:buSzPct val="100000"/>
              <a:buFont typeface="Arial" pitchFamily="34" charset="0"/>
              <a:buNone/>
            </a:pPr>
            <a:endParaRPr lang="en-GB" sz="2800" b="0" dirty="0">
              <a:solidFill>
                <a:srgbClr val="000000"/>
              </a:solidFill>
            </a:endParaRPr>
          </a:p>
          <a:p>
            <a:pPr eaLnBrk="1" hangingPunct="1">
              <a:lnSpc>
                <a:spcPct val="90000"/>
              </a:lnSpc>
              <a:spcBef>
                <a:spcPts val="800"/>
              </a:spcBef>
              <a:buClr>
                <a:srgbClr val="000000"/>
              </a:buClr>
              <a:buSzPct val="100000"/>
              <a:buFont typeface="Arial" pitchFamily="34" charset="0"/>
              <a:buNone/>
            </a:pPr>
            <a:r>
              <a:rPr lang="en-GB" sz="2800" b="0" dirty="0">
                <a:solidFill>
                  <a:srgbClr val="000000"/>
                </a:solidFill>
              </a:rPr>
              <a:t>(Grant offer letter for </a:t>
            </a:r>
            <a:r>
              <a:rPr lang="en-GB" sz="2800" b="0" dirty="0" smtClean="0">
                <a:solidFill>
                  <a:srgbClr val="000000"/>
                </a:solidFill>
              </a:rPr>
              <a:t>2014-15)</a:t>
            </a:r>
            <a:endParaRPr lang="en-GB" sz="2800" b="0" dirty="0">
              <a:solidFill>
                <a:srgbClr val="000000"/>
              </a:solidFill>
            </a:endParaRPr>
          </a:p>
        </p:txBody>
      </p:sp>
    </p:spTree>
    <p:extLst>
      <p:ext uri="{BB962C8B-B14F-4D97-AF65-F5344CB8AC3E}">
        <p14:creationId xmlns:p14="http://schemas.microsoft.com/office/powerpoint/2010/main" val="20434806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Planning Advisory Service</a:t>
            </a:r>
            <a:endParaRPr lang="en-GB" dirty="0"/>
          </a:p>
        </p:txBody>
      </p:sp>
      <p:sp>
        <p:nvSpPr>
          <p:cNvPr id="3" name="Content Placeholder 2"/>
          <p:cNvSpPr>
            <a:spLocks noGrp="1"/>
          </p:cNvSpPr>
          <p:nvPr>
            <p:ph idx="1"/>
          </p:nvPr>
        </p:nvSpPr>
        <p:spPr/>
        <p:txBody>
          <a:bodyPr/>
          <a:lstStyle/>
          <a:p>
            <a:pPr marL="0" indent="0">
              <a:buNone/>
            </a:pPr>
            <a:r>
              <a:rPr lang="en-US" sz="2800" dirty="0"/>
              <a:t>We</a:t>
            </a:r>
          </a:p>
          <a:p>
            <a:r>
              <a:rPr lang="en-US" sz="2800" dirty="0"/>
              <a:t>Are funded by £2m from DCLG to the LGA </a:t>
            </a:r>
          </a:p>
          <a:p>
            <a:r>
              <a:rPr lang="en-US" sz="2800" dirty="0"/>
              <a:t>Work for English Planning Authorities</a:t>
            </a:r>
          </a:p>
          <a:p>
            <a:r>
              <a:rPr lang="en-US" sz="2800" dirty="0"/>
              <a:t>Have been around </a:t>
            </a:r>
            <a:r>
              <a:rPr lang="en-US" sz="2800" dirty="0" smtClean="0"/>
              <a:t>ever since </a:t>
            </a:r>
            <a:r>
              <a:rPr lang="en-US" sz="2800" dirty="0"/>
              <a:t>2005 (Planning Act) and subsequent </a:t>
            </a:r>
            <a:r>
              <a:rPr lang="en-US" sz="2800" dirty="0" smtClean="0"/>
              <a:t>reform</a:t>
            </a:r>
            <a:endParaRPr lang="en-US" sz="2800" dirty="0"/>
          </a:p>
          <a:p>
            <a:r>
              <a:rPr lang="en-US" sz="2800" dirty="0"/>
              <a:t>Reduce cost, risk and delay through pilots, toolkits, Q&amp;A</a:t>
            </a:r>
          </a:p>
          <a:p>
            <a:pPr marL="0" indent="0">
              <a:buNone/>
            </a:pPr>
            <a:r>
              <a:rPr lang="en-US" sz="2800" dirty="0" smtClean="0"/>
              <a:t>We </a:t>
            </a:r>
            <a:r>
              <a:rPr lang="en-US" sz="2800" dirty="0"/>
              <a:t>are not</a:t>
            </a:r>
          </a:p>
          <a:p>
            <a:r>
              <a:rPr lang="en-US" sz="2800" dirty="0"/>
              <a:t>A </a:t>
            </a:r>
            <a:r>
              <a:rPr lang="en-US" sz="2800" dirty="0" err="1" smtClean="0"/>
              <a:t>thinktank</a:t>
            </a:r>
            <a:r>
              <a:rPr lang="en-US" sz="2800" dirty="0" smtClean="0"/>
              <a:t>, “experts”, a lobby group or researchers</a:t>
            </a:r>
            <a:endParaRPr lang="en-US" sz="2800" dirty="0"/>
          </a:p>
          <a:p>
            <a:pPr marL="0" indent="0">
              <a:buNone/>
            </a:pPr>
            <a:endParaRPr lang="en-GB" dirty="0"/>
          </a:p>
        </p:txBody>
      </p:sp>
    </p:spTree>
    <p:extLst>
      <p:ext uri="{BB962C8B-B14F-4D97-AF65-F5344CB8AC3E}">
        <p14:creationId xmlns:p14="http://schemas.microsoft.com/office/powerpoint/2010/main" val="167441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3872520" y="2371320"/>
            <a:ext cx="2016000" cy="1309320"/>
          </a:xfrm>
          <a:prstGeom prst="rect">
            <a:avLst/>
          </a:prstGeom>
          <a:solidFill>
            <a:srgbClr val="9ED3D7"/>
          </a:solidFill>
          <a:ln>
            <a:noFill/>
          </a:ln>
        </p:spPr>
        <p:txBody>
          <a:bodyPr lIns="90000" tIns="45000" rIns="90000" bIns="45000"/>
          <a:lstStyle/>
          <a:p>
            <a:pPr algn="ctr" fontAlgn="auto">
              <a:spcBef>
                <a:spcPts val="0"/>
              </a:spcBef>
              <a:spcAft>
                <a:spcPts val="0"/>
              </a:spcAft>
            </a:pPr>
            <a:r>
              <a:rPr lang="en-GB" sz="4000">
                <a:solidFill>
                  <a:srgbClr val="000000"/>
                </a:solidFill>
                <a:latin typeface="Arial"/>
              </a:rPr>
              <a:t>Local plans</a:t>
            </a:r>
            <a:endParaRPr sz="1800" b="0">
              <a:solidFill>
                <a:prstClr val="black"/>
              </a:solidFill>
              <a:latin typeface="Arial"/>
            </a:endParaRPr>
          </a:p>
        </p:txBody>
      </p:sp>
      <p:sp>
        <p:nvSpPr>
          <p:cNvPr id="167" name="CustomShape 2"/>
          <p:cNvSpPr/>
          <p:nvPr/>
        </p:nvSpPr>
        <p:spPr>
          <a:xfrm>
            <a:off x="4336052" y="219780"/>
            <a:ext cx="2016000" cy="1065240"/>
          </a:xfrm>
          <a:prstGeom prst="rect">
            <a:avLst/>
          </a:prstGeom>
          <a:solidFill>
            <a:srgbClr val="FF0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Strategic planning</a:t>
            </a:r>
            <a:endParaRPr sz="1800" b="0" dirty="0">
              <a:solidFill>
                <a:prstClr val="black"/>
              </a:solidFill>
              <a:latin typeface="Arial"/>
            </a:endParaRPr>
          </a:p>
        </p:txBody>
      </p:sp>
      <p:sp>
        <p:nvSpPr>
          <p:cNvPr id="168" name="CustomShape 3"/>
          <p:cNvSpPr/>
          <p:nvPr/>
        </p:nvSpPr>
        <p:spPr>
          <a:xfrm>
            <a:off x="192960" y="4622760"/>
            <a:ext cx="2957400" cy="943560"/>
          </a:xfrm>
          <a:prstGeom prst="rect">
            <a:avLst/>
          </a:prstGeom>
          <a:solidFill>
            <a:srgbClr val="9C9CDF"/>
          </a:solidFill>
          <a:ln>
            <a:noFill/>
          </a:ln>
        </p:spPr>
        <p:txBody>
          <a:bodyPr lIns="90000" tIns="45000" rIns="90000" bIns="45000"/>
          <a:lstStyle/>
          <a:p>
            <a:pPr algn="ctr" fontAlgn="auto">
              <a:spcBef>
                <a:spcPts val="0"/>
              </a:spcBef>
              <a:spcAft>
                <a:spcPts val="0"/>
              </a:spcAft>
            </a:pPr>
            <a:r>
              <a:rPr lang="en-GB" sz="2800">
                <a:solidFill>
                  <a:srgbClr val="000000"/>
                </a:solidFill>
                <a:latin typeface="Arial"/>
              </a:rPr>
              <a:t>Neighbourhood plans</a:t>
            </a:r>
            <a:endParaRPr sz="1800" b="0">
              <a:solidFill>
                <a:prstClr val="black"/>
              </a:solidFill>
              <a:latin typeface="Arial"/>
            </a:endParaRPr>
          </a:p>
        </p:txBody>
      </p:sp>
      <p:sp>
        <p:nvSpPr>
          <p:cNvPr id="169" name="CustomShape 4"/>
          <p:cNvSpPr/>
          <p:nvPr/>
        </p:nvSpPr>
        <p:spPr>
          <a:xfrm>
            <a:off x="308520" y="1680840"/>
            <a:ext cx="2607840" cy="577800"/>
          </a:xfrm>
          <a:prstGeom prst="rect">
            <a:avLst/>
          </a:prstGeom>
          <a:solidFill>
            <a:srgbClr val="00B0F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Leadership</a:t>
            </a:r>
            <a:endParaRPr sz="1800" b="0">
              <a:solidFill>
                <a:prstClr val="black"/>
              </a:solidFill>
              <a:latin typeface="Arial"/>
            </a:endParaRPr>
          </a:p>
        </p:txBody>
      </p:sp>
      <p:sp>
        <p:nvSpPr>
          <p:cNvPr id="170" name="CustomShape 5"/>
          <p:cNvSpPr/>
          <p:nvPr/>
        </p:nvSpPr>
        <p:spPr>
          <a:xfrm>
            <a:off x="7545240" y="1747440"/>
            <a:ext cx="2016000" cy="577800"/>
          </a:xfrm>
          <a:prstGeom prst="rect">
            <a:avLst/>
          </a:prstGeom>
          <a:solidFill>
            <a:srgbClr val="92D05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Delivery</a:t>
            </a:r>
            <a:endParaRPr sz="1800" b="0" dirty="0">
              <a:solidFill>
                <a:prstClr val="black"/>
              </a:solidFill>
              <a:latin typeface="Arial"/>
            </a:endParaRPr>
          </a:p>
        </p:txBody>
      </p:sp>
      <p:sp>
        <p:nvSpPr>
          <p:cNvPr id="171" name="CustomShape 6"/>
          <p:cNvSpPr/>
          <p:nvPr/>
        </p:nvSpPr>
        <p:spPr>
          <a:xfrm>
            <a:off x="4232880" y="185400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Evidence</a:t>
            </a:r>
            <a:endParaRPr sz="1800" b="0">
              <a:solidFill>
                <a:prstClr val="black"/>
              </a:solidFill>
              <a:latin typeface="Arial"/>
            </a:endParaRPr>
          </a:p>
        </p:txBody>
      </p:sp>
      <p:sp>
        <p:nvSpPr>
          <p:cNvPr id="172" name="CustomShape 7"/>
          <p:cNvSpPr/>
          <p:nvPr/>
        </p:nvSpPr>
        <p:spPr>
          <a:xfrm>
            <a:off x="1938600" y="3679560"/>
            <a:ext cx="172728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Sustainability Appraisal</a:t>
            </a:r>
            <a:endParaRPr sz="1800" b="0">
              <a:solidFill>
                <a:prstClr val="black"/>
              </a:solidFill>
              <a:latin typeface="Arial"/>
            </a:endParaRPr>
          </a:p>
        </p:txBody>
      </p:sp>
      <p:sp>
        <p:nvSpPr>
          <p:cNvPr id="173" name="CustomShape 8"/>
          <p:cNvSpPr/>
          <p:nvPr/>
        </p:nvSpPr>
        <p:spPr>
          <a:xfrm>
            <a:off x="5956560" y="3025980"/>
            <a:ext cx="191016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Project </a:t>
            </a:r>
            <a:r>
              <a:rPr lang="en-GB" sz="1800" dirty="0" err="1">
                <a:solidFill>
                  <a:srgbClr val="000000"/>
                </a:solidFill>
                <a:latin typeface="Arial"/>
              </a:rPr>
              <a:t>mgmt</a:t>
            </a:r>
            <a:endParaRPr sz="1800" b="0" dirty="0">
              <a:solidFill>
                <a:prstClr val="black"/>
              </a:solidFill>
              <a:latin typeface="Arial"/>
            </a:endParaRPr>
          </a:p>
        </p:txBody>
      </p:sp>
      <p:sp>
        <p:nvSpPr>
          <p:cNvPr id="174" name="CustomShape 9"/>
          <p:cNvSpPr/>
          <p:nvPr/>
        </p:nvSpPr>
        <p:spPr>
          <a:xfrm>
            <a:off x="4088520" y="4453560"/>
            <a:ext cx="158364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Community engagement</a:t>
            </a:r>
            <a:endParaRPr sz="1800" b="0">
              <a:solidFill>
                <a:prstClr val="black"/>
              </a:solidFill>
              <a:latin typeface="Arial"/>
            </a:endParaRPr>
          </a:p>
        </p:txBody>
      </p:sp>
      <p:sp>
        <p:nvSpPr>
          <p:cNvPr id="175" name="CustomShape 10"/>
          <p:cNvSpPr/>
          <p:nvPr/>
        </p:nvSpPr>
        <p:spPr>
          <a:xfrm>
            <a:off x="5926680" y="1854000"/>
            <a:ext cx="1583640" cy="36468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CIL &amp; S106s</a:t>
            </a:r>
            <a:endParaRPr sz="1800" b="0">
              <a:solidFill>
                <a:prstClr val="black"/>
              </a:solidFill>
              <a:latin typeface="Arial"/>
            </a:endParaRPr>
          </a:p>
        </p:txBody>
      </p:sp>
      <p:sp>
        <p:nvSpPr>
          <p:cNvPr id="176" name="CustomShape 11"/>
          <p:cNvSpPr/>
          <p:nvPr/>
        </p:nvSpPr>
        <p:spPr>
          <a:xfrm>
            <a:off x="5956560" y="249426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Viability</a:t>
            </a:r>
            <a:endParaRPr sz="1800" b="0" dirty="0">
              <a:solidFill>
                <a:prstClr val="black"/>
              </a:solidFill>
              <a:latin typeface="Arial"/>
            </a:endParaRPr>
          </a:p>
        </p:txBody>
      </p:sp>
      <p:sp>
        <p:nvSpPr>
          <p:cNvPr id="177" name="CustomShape 12"/>
          <p:cNvSpPr/>
          <p:nvPr/>
        </p:nvSpPr>
        <p:spPr>
          <a:xfrm>
            <a:off x="146880" y="418680"/>
            <a:ext cx="1675800" cy="3337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Plans in place</a:t>
            </a:r>
            <a:endParaRPr sz="1800" b="0" dirty="0">
              <a:solidFill>
                <a:prstClr val="black"/>
              </a:solidFill>
              <a:latin typeface="Arial"/>
            </a:endParaRPr>
          </a:p>
        </p:txBody>
      </p:sp>
      <p:sp>
        <p:nvSpPr>
          <p:cNvPr id="178" name="CustomShape 13"/>
          <p:cNvSpPr/>
          <p:nvPr/>
        </p:nvSpPr>
        <p:spPr>
          <a:xfrm>
            <a:off x="3757320" y="3991320"/>
            <a:ext cx="214560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Housing needs</a:t>
            </a:r>
            <a:endParaRPr sz="1800" b="0">
              <a:solidFill>
                <a:prstClr val="black"/>
              </a:solidFill>
              <a:latin typeface="Arial"/>
            </a:endParaRPr>
          </a:p>
        </p:txBody>
      </p:sp>
      <p:sp>
        <p:nvSpPr>
          <p:cNvPr id="179" name="CustomShape 14"/>
          <p:cNvSpPr/>
          <p:nvPr/>
        </p:nvSpPr>
        <p:spPr>
          <a:xfrm>
            <a:off x="8023680" y="543600"/>
            <a:ext cx="1583640" cy="91332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Pre-app, PPAs, conditions</a:t>
            </a:r>
            <a:endParaRPr sz="1800" b="0">
              <a:solidFill>
                <a:prstClr val="black"/>
              </a:solidFill>
              <a:latin typeface="Arial"/>
            </a:endParaRPr>
          </a:p>
        </p:txBody>
      </p:sp>
      <p:sp>
        <p:nvSpPr>
          <p:cNvPr id="180" name="CustomShape 15"/>
          <p:cNvSpPr/>
          <p:nvPr/>
        </p:nvSpPr>
        <p:spPr>
          <a:xfrm>
            <a:off x="8044560" y="237132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Viability Training</a:t>
            </a:r>
            <a:endParaRPr sz="1800" b="0">
              <a:solidFill>
                <a:prstClr val="black"/>
              </a:solidFill>
              <a:latin typeface="Arial"/>
            </a:endParaRPr>
          </a:p>
        </p:txBody>
      </p:sp>
      <p:sp>
        <p:nvSpPr>
          <p:cNvPr id="181" name="CustomShape 16"/>
          <p:cNvSpPr/>
          <p:nvPr/>
        </p:nvSpPr>
        <p:spPr>
          <a:xfrm>
            <a:off x="682560" y="825480"/>
            <a:ext cx="1583640" cy="36468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Essentials</a:t>
            </a:r>
            <a:endParaRPr sz="1800" b="0" dirty="0">
              <a:solidFill>
                <a:prstClr val="black"/>
              </a:solidFill>
              <a:latin typeface="Arial"/>
            </a:endParaRPr>
          </a:p>
        </p:txBody>
      </p:sp>
      <p:sp>
        <p:nvSpPr>
          <p:cNvPr id="182" name="CustomShape 17"/>
          <p:cNvSpPr/>
          <p:nvPr/>
        </p:nvSpPr>
        <p:spPr>
          <a:xfrm>
            <a:off x="6521040" y="4195260"/>
            <a:ext cx="3047040" cy="577800"/>
          </a:xfrm>
          <a:prstGeom prst="rect">
            <a:avLst/>
          </a:prstGeom>
          <a:solidFill>
            <a:srgbClr val="FFC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Improvement</a:t>
            </a:r>
            <a:endParaRPr sz="1800" b="0" dirty="0">
              <a:solidFill>
                <a:prstClr val="black"/>
              </a:solidFill>
              <a:latin typeface="Arial"/>
            </a:endParaRPr>
          </a:p>
        </p:txBody>
      </p:sp>
      <p:sp>
        <p:nvSpPr>
          <p:cNvPr id="183" name="CustomShape 18"/>
          <p:cNvSpPr/>
          <p:nvPr/>
        </p:nvSpPr>
        <p:spPr>
          <a:xfrm>
            <a:off x="8044560" y="323316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Good decisions</a:t>
            </a:r>
            <a:endParaRPr sz="1800" b="0">
              <a:solidFill>
                <a:prstClr val="black"/>
              </a:solidFill>
              <a:latin typeface="Arial"/>
            </a:endParaRPr>
          </a:p>
        </p:txBody>
      </p:sp>
      <p:sp>
        <p:nvSpPr>
          <p:cNvPr id="184" name="CustomShape 19"/>
          <p:cNvSpPr/>
          <p:nvPr/>
        </p:nvSpPr>
        <p:spPr>
          <a:xfrm>
            <a:off x="7833240" y="5203049"/>
            <a:ext cx="187200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Peer support</a:t>
            </a:r>
            <a:endParaRPr sz="1800" b="0" dirty="0">
              <a:solidFill>
                <a:prstClr val="black"/>
              </a:solidFill>
              <a:latin typeface="Arial"/>
            </a:endParaRPr>
          </a:p>
        </p:txBody>
      </p:sp>
      <p:sp>
        <p:nvSpPr>
          <p:cNvPr id="185" name="CustomShape 20"/>
          <p:cNvSpPr/>
          <p:nvPr/>
        </p:nvSpPr>
        <p:spPr>
          <a:xfrm>
            <a:off x="3085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Energy &amp; climate change</a:t>
            </a:r>
            <a:endParaRPr sz="1800" b="0">
              <a:solidFill>
                <a:prstClr val="black"/>
              </a:solidFill>
              <a:latin typeface="Arial"/>
            </a:endParaRPr>
          </a:p>
        </p:txBody>
      </p:sp>
      <p:sp>
        <p:nvSpPr>
          <p:cNvPr id="186" name="CustomShape 21"/>
          <p:cNvSpPr/>
          <p:nvPr/>
        </p:nvSpPr>
        <p:spPr>
          <a:xfrm>
            <a:off x="192960" y="3489480"/>
            <a:ext cx="1583640" cy="63900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Peer challenges</a:t>
            </a:r>
            <a:endParaRPr sz="1800" b="0">
              <a:solidFill>
                <a:prstClr val="black"/>
              </a:solidFill>
              <a:latin typeface="Arial"/>
            </a:endParaRPr>
          </a:p>
        </p:txBody>
      </p:sp>
      <p:sp>
        <p:nvSpPr>
          <p:cNvPr id="187" name="CustomShape 22"/>
          <p:cNvSpPr/>
          <p:nvPr/>
        </p:nvSpPr>
        <p:spPr>
          <a:xfrm>
            <a:off x="2504880" y="312120"/>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Duty to Cooperate</a:t>
            </a:r>
            <a:endParaRPr sz="1800" b="0" dirty="0">
              <a:solidFill>
                <a:prstClr val="black"/>
              </a:solidFill>
              <a:latin typeface="Arial"/>
            </a:endParaRPr>
          </a:p>
        </p:txBody>
      </p:sp>
      <p:sp>
        <p:nvSpPr>
          <p:cNvPr id="188" name="CustomShape 23"/>
          <p:cNvSpPr/>
          <p:nvPr/>
        </p:nvSpPr>
        <p:spPr>
          <a:xfrm>
            <a:off x="6115343" y="1311840"/>
            <a:ext cx="1681200" cy="369000"/>
          </a:xfrm>
          <a:prstGeom prst="rect">
            <a:avLst/>
          </a:prstGeom>
          <a:solidFill>
            <a:srgbClr val="92D050"/>
          </a:solidFill>
          <a:ln>
            <a:solidFill>
              <a:srgbClr val="333399"/>
            </a:solidFill>
          </a:ln>
        </p:spPr>
      </p:sp>
      <p:sp>
        <p:nvSpPr>
          <p:cNvPr id="189" name="CustomShape 24"/>
          <p:cNvSpPr/>
          <p:nvPr/>
        </p:nvSpPr>
        <p:spPr>
          <a:xfrm>
            <a:off x="6110640" y="4916880"/>
            <a:ext cx="158364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Designation</a:t>
            </a:r>
            <a:endParaRPr sz="1800" b="0">
              <a:solidFill>
                <a:prstClr val="black"/>
              </a:solidFill>
              <a:latin typeface="Arial"/>
            </a:endParaRPr>
          </a:p>
        </p:txBody>
      </p:sp>
      <p:sp>
        <p:nvSpPr>
          <p:cNvPr id="190" name="CustomShape 25"/>
          <p:cNvSpPr/>
          <p:nvPr/>
        </p:nvSpPr>
        <p:spPr>
          <a:xfrm>
            <a:off x="296280" y="5712840"/>
            <a:ext cx="1800000" cy="577080"/>
          </a:xfrm>
          <a:prstGeom prst="rect">
            <a:avLst/>
          </a:prstGeom>
          <a:solidFill>
            <a:srgbClr val="9C9CDF"/>
          </a:solidFill>
          <a:ln>
            <a:solidFill>
              <a:srgbClr val="333399"/>
            </a:solidFill>
          </a:ln>
        </p:spPr>
        <p:txBody>
          <a:bodyPr lIns="90000" tIns="45000" rIns="90000" bIns="45000"/>
          <a:lstStyle/>
          <a:p>
            <a:pPr fontAlgn="auto">
              <a:spcBef>
                <a:spcPts val="0"/>
              </a:spcBef>
              <a:spcAft>
                <a:spcPts val="0"/>
              </a:spcAft>
            </a:pPr>
            <a:r>
              <a:rPr lang="en-GB" sz="1600">
                <a:solidFill>
                  <a:srgbClr val="000000"/>
                </a:solidFill>
                <a:latin typeface="Arial"/>
              </a:rPr>
              <a:t>Events, toolkits and materials</a:t>
            </a:r>
            <a:endParaRPr sz="1800" b="0">
              <a:solidFill>
                <a:prstClr val="black"/>
              </a:solidFill>
              <a:latin typeface="Arial"/>
            </a:endParaRPr>
          </a:p>
        </p:txBody>
      </p:sp>
      <p:sp>
        <p:nvSpPr>
          <p:cNvPr id="191" name="CustomShape 26"/>
          <p:cNvSpPr/>
          <p:nvPr/>
        </p:nvSpPr>
        <p:spPr>
          <a:xfrm>
            <a:off x="5987160" y="3486412"/>
            <a:ext cx="191016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Successful plan-making</a:t>
            </a:r>
            <a:endParaRPr sz="1800" b="0" dirty="0">
              <a:solidFill>
                <a:prstClr val="black"/>
              </a:solidFill>
              <a:latin typeface="Arial"/>
            </a:endParaRPr>
          </a:p>
        </p:txBody>
      </p:sp>
      <p:sp>
        <p:nvSpPr>
          <p:cNvPr id="192" name="CustomShape 27"/>
          <p:cNvSpPr/>
          <p:nvPr/>
        </p:nvSpPr>
        <p:spPr>
          <a:xfrm>
            <a:off x="6572160" y="5760360"/>
            <a:ext cx="2609640" cy="63900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Planning Quality Framework</a:t>
            </a:r>
            <a:endParaRPr sz="1800" b="0">
              <a:solidFill>
                <a:prstClr val="black"/>
              </a:solidFill>
              <a:latin typeface="Arial"/>
            </a:endParaRPr>
          </a:p>
        </p:txBody>
      </p:sp>
      <p:sp>
        <p:nvSpPr>
          <p:cNvPr id="193" name="CustomShape 28"/>
          <p:cNvSpPr/>
          <p:nvPr/>
        </p:nvSpPr>
        <p:spPr>
          <a:xfrm>
            <a:off x="22057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Committee training &amp; peer review</a:t>
            </a:r>
            <a:endParaRPr sz="1800" b="0">
              <a:solidFill>
                <a:prstClr val="black"/>
              </a:solidFill>
              <a:latin typeface="Arial"/>
            </a:endParaRPr>
          </a:p>
        </p:txBody>
      </p:sp>
      <p:sp>
        <p:nvSpPr>
          <p:cNvPr id="194" name="CustomShape 29"/>
          <p:cNvSpPr/>
          <p:nvPr/>
        </p:nvSpPr>
        <p:spPr>
          <a:xfrm>
            <a:off x="3395160" y="5358600"/>
            <a:ext cx="3047040" cy="57780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Resources</a:t>
            </a:r>
            <a:endParaRPr sz="1800" b="0">
              <a:solidFill>
                <a:prstClr val="black"/>
              </a:solidFill>
              <a:latin typeface="Arial"/>
            </a:endParaRPr>
          </a:p>
        </p:txBody>
      </p:sp>
      <p:sp>
        <p:nvSpPr>
          <p:cNvPr id="195" name="CustomShape 30"/>
          <p:cNvSpPr/>
          <p:nvPr/>
        </p:nvSpPr>
        <p:spPr>
          <a:xfrm>
            <a:off x="2266200" y="6034680"/>
            <a:ext cx="3047040" cy="36468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1800" dirty="0">
                <a:solidFill>
                  <a:srgbClr val="000000"/>
                </a:solidFill>
                <a:latin typeface="Arial"/>
              </a:rPr>
              <a:t>Resource Review</a:t>
            </a:r>
            <a:endParaRPr sz="1800" b="0" dirty="0">
              <a:solidFill>
                <a:prstClr val="black"/>
              </a:solidFill>
              <a:latin typeface="Arial"/>
            </a:endParaRPr>
          </a:p>
        </p:txBody>
      </p:sp>
      <p:sp>
        <p:nvSpPr>
          <p:cNvPr id="196" name="CustomShape 31"/>
          <p:cNvSpPr/>
          <p:nvPr/>
        </p:nvSpPr>
        <p:spPr>
          <a:xfrm>
            <a:off x="2707216" y="1020154"/>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Strategic issues</a:t>
            </a:r>
            <a:endParaRPr sz="1800" b="0" dirty="0">
              <a:solidFill>
                <a:prstClr val="black"/>
              </a:solidFill>
              <a:latin typeface="Arial"/>
            </a:endParaRPr>
          </a:p>
        </p:txBody>
      </p:sp>
      <p:sp>
        <p:nvSpPr>
          <p:cNvPr id="2" name="TextBox 1"/>
          <p:cNvSpPr txBox="1"/>
          <p:nvPr/>
        </p:nvSpPr>
        <p:spPr>
          <a:xfrm>
            <a:off x="6216120" y="1308694"/>
            <a:ext cx="1617120" cy="369332"/>
          </a:xfrm>
          <a:prstGeom prst="rect">
            <a:avLst/>
          </a:prstGeom>
          <a:noFill/>
        </p:spPr>
        <p:txBody>
          <a:bodyPr wrap="square" rtlCol="0">
            <a:spAutoFit/>
          </a:bodyPr>
          <a:lstStyle/>
          <a:p>
            <a:r>
              <a:rPr lang="en-GB" sz="1800" dirty="0" smtClean="0"/>
              <a:t>Enforcement</a:t>
            </a:r>
            <a:endParaRPr lang="en-GB" sz="1800" dirty="0"/>
          </a:p>
        </p:txBody>
      </p:sp>
    </p:spTree>
    <p:extLst>
      <p:ext uri="{BB962C8B-B14F-4D97-AF65-F5344CB8AC3E}">
        <p14:creationId xmlns:p14="http://schemas.microsoft.com/office/powerpoint/2010/main" val="11367776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work		</a:t>
            </a:r>
            <a:endParaRPr lang="en-GB" dirty="0"/>
          </a:p>
        </p:txBody>
      </p:sp>
      <p:sp>
        <p:nvSpPr>
          <p:cNvPr id="3" name="Content Placeholder 2"/>
          <p:cNvSpPr>
            <a:spLocks noGrp="1"/>
          </p:cNvSpPr>
          <p:nvPr>
            <p:ph idx="1"/>
          </p:nvPr>
        </p:nvSpPr>
        <p:spPr/>
        <p:txBody>
          <a:bodyPr/>
          <a:lstStyle/>
          <a:p>
            <a:r>
              <a:rPr lang="en-GB" dirty="0" smtClean="0"/>
              <a:t>Joint with NAPE</a:t>
            </a:r>
          </a:p>
          <a:p>
            <a:r>
              <a:rPr lang="en-GB" dirty="0" smtClean="0"/>
              <a:t>Need to build examples</a:t>
            </a:r>
          </a:p>
          <a:p>
            <a:r>
              <a:rPr lang="en-GB" dirty="0" smtClean="0"/>
              <a:t>4 ‘tools’ highlighted:</a:t>
            </a:r>
          </a:p>
          <a:p>
            <a:pPr lvl="1"/>
            <a:r>
              <a:rPr lang="en-GB" dirty="0" smtClean="0"/>
              <a:t>Enforcement Plans</a:t>
            </a:r>
          </a:p>
          <a:p>
            <a:pPr lvl="1"/>
            <a:r>
              <a:rPr lang="en-GB" dirty="0" smtClean="0"/>
              <a:t>Start Notices</a:t>
            </a:r>
          </a:p>
          <a:p>
            <a:pPr lvl="1"/>
            <a:r>
              <a:rPr lang="en-GB" dirty="0" smtClean="0"/>
              <a:t>S215 Notices</a:t>
            </a:r>
          </a:p>
          <a:p>
            <a:pPr lvl="1"/>
            <a:r>
              <a:rPr lang="en-GB" dirty="0" smtClean="0"/>
              <a:t>POCA</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459947"/>
            <a:ext cx="2883396" cy="4080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2494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a:t>
            </a:r>
            <a:endParaRPr lang="en-GB" dirty="0"/>
          </a:p>
        </p:txBody>
      </p:sp>
      <p:sp>
        <p:nvSpPr>
          <p:cNvPr id="3" name="Content Placeholder 2"/>
          <p:cNvSpPr>
            <a:spLocks noGrp="1"/>
          </p:cNvSpPr>
          <p:nvPr>
            <p:ph idx="1"/>
          </p:nvPr>
        </p:nvSpPr>
        <p:spPr/>
        <p:txBody>
          <a:bodyPr/>
          <a:lstStyle/>
          <a:p>
            <a:r>
              <a:rPr lang="en-GB" dirty="0" smtClean="0"/>
              <a:t>NPPF Para 207</a:t>
            </a:r>
          </a:p>
          <a:p>
            <a:pPr marL="457200" lvl="1" indent="0">
              <a:buNone/>
            </a:pPr>
            <a:r>
              <a:rPr lang="en-GB" dirty="0"/>
              <a:t>“local planning authorities should </a:t>
            </a:r>
            <a:endParaRPr lang="en-GB" dirty="0" smtClean="0"/>
          </a:p>
          <a:p>
            <a:pPr marL="457200" lvl="1" indent="0">
              <a:buNone/>
            </a:pPr>
            <a:r>
              <a:rPr lang="en-GB" dirty="0" smtClean="0"/>
              <a:t>consider </a:t>
            </a:r>
            <a:r>
              <a:rPr lang="en-GB" dirty="0"/>
              <a:t>publishing a local </a:t>
            </a:r>
            <a:r>
              <a:rPr lang="en-GB" dirty="0" smtClean="0"/>
              <a:t>enforcement </a:t>
            </a:r>
          </a:p>
          <a:p>
            <a:pPr marL="457200" lvl="1" indent="0">
              <a:buNone/>
            </a:pPr>
            <a:r>
              <a:rPr lang="en-GB" dirty="0" smtClean="0"/>
              <a:t>plan </a:t>
            </a:r>
            <a:r>
              <a:rPr lang="en-GB" dirty="0"/>
              <a:t>to manage enforcement proactively”, </a:t>
            </a:r>
            <a:endParaRPr lang="en-GB" dirty="0" smtClean="0"/>
          </a:p>
          <a:p>
            <a:r>
              <a:rPr lang="en-GB" dirty="0" smtClean="0"/>
              <a:t>PPG</a:t>
            </a:r>
          </a:p>
          <a:p>
            <a:pPr marL="457200" lvl="1" indent="0">
              <a:buNone/>
            </a:pPr>
            <a:r>
              <a:rPr lang="en-GB" dirty="0" smtClean="0"/>
              <a:t>Adds nothing on this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075" y="1124744"/>
            <a:ext cx="1876425"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216" y="3910088"/>
            <a:ext cx="2857817" cy="1606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1436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Process	</a:t>
            </a:r>
            <a:endParaRPr lang="en-GB" dirty="0"/>
          </a:p>
        </p:txBody>
      </p:sp>
      <p:sp>
        <p:nvSpPr>
          <p:cNvPr id="3" name="Content Placeholder 2"/>
          <p:cNvSpPr>
            <a:spLocks noGrp="1"/>
          </p:cNvSpPr>
          <p:nvPr>
            <p:ph idx="1"/>
          </p:nvPr>
        </p:nvSpPr>
        <p:spPr/>
        <p:txBody>
          <a:bodyPr/>
          <a:lstStyle/>
          <a:p>
            <a:r>
              <a:rPr lang="en-GB" dirty="0" smtClean="0"/>
              <a:t>Link to Corporate Enforcement Policy and Local Plans</a:t>
            </a:r>
          </a:p>
          <a:p>
            <a:r>
              <a:rPr lang="en-GB" dirty="0" smtClean="0"/>
              <a:t>Member involvement</a:t>
            </a:r>
          </a:p>
          <a:p>
            <a:r>
              <a:rPr lang="en-GB" dirty="0" smtClean="0"/>
              <a:t>Engage with officers (and end users)</a:t>
            </a:r>
          </a:p>
          <a:p>
            <a:r>
              <a:rPr lang="en-GB" dirty="0" smtClean="0"/>
              <a:t>Adopt through appropriate Committee/Cabinet</a:t>
            </a:r>
          </a:p>
          <a:p>
            <a:endParaRPr lang="en-GB" dirty="0" smtClean="0"/>
          </a:p>
          <a:p>
            <a:endParaRPr lang="en-GB" dirty="0" smtClean="0"/>
          </a:p>
        </p:txBody>
      </p:sp>
    </p:spTree>
    <p:extLst>
      <p:ext uri="{BB962C8B-B14F-4D97-AF65-F5344CB8AC3E}">
        <p14:creationId xmlns:p14="http://schemas.microsoft.com/office/powerpoint/2010/main" val="805289760"/>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4110</TotalTime>
  <Words>1810</Words>
  <Application>Microsoft Office PowerPoint</Application>
  <PresentationFormat>A4 Paper (210x297 mm)</PresentationFormat>
  <Paragraphs>286</Paragraphs>
  <Slides>37</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ＭＳ Ｐゴシック</vt:lpstr>
      <vt:lpstr>Arial</vt:lpstr>
      <vt:lpstr>Calibri</vt:lpstr>
      <vt:lpstr>Symbol</vt:lpstr>
      <vt:lpstr>Times New Roman</vt:lpstr>
      <vt:lpstr>LG Group 2</vt:lpstr>
      <vt:lpstr>1_LG Group 2</vt:lpstr>
      <vt:lpstr>Focus on Enforcement</vt:lpstr>
      <vt:lpstr>Housekeeping + Introductions </vt:lpstr>
      <vt:lpstr>Agenda and Aims</vt:lpstr>
      <vt:lpstr>PowerPoint Presentation</vt:lpstr>
      <vt:lpstr>The Planning Advisory Service</vt:lpstr>
      <vt:lpstr>PowerPoint Presentation</vt:lpstr>
      <vt:lpstr>Enforcement work  </vt:lpstr>
      <vt:lpstr>Enforcement Plans</vt:lpstr>
      <vt:lpstr>Enforcement Plans - Process </vt:lpstr>
      <vt:lpstr>Enforcement Plans - Content</vt:lpstr>
      <vt:lpstr>Enforcement Plans - Discussion</vt:lpstr>
      <vt:lpstr>POCA in Planning Enforcement</vt:lpstr>
      <vt:lpstr>Introduction</vt:lpstr>
      <vt:lpstr>Selected planning offences relevant for POCA</vt:lpstr>
      <vt:lpstr>POCA Procedure  </vt:lpstr>
      <vt:lpstr>POCA Procedure </vt:lpstr>
      <vt:lpstr>POCA Procedure </vt:lpstr>
      <vt:lpstr>POCA Procedure </vt:lpstr>
      <vt:lpstr>POCA Procedure </vt:lpstr>
      <vt:lpstr>Asset Recovery Incentivisation Scheme</vt:lpstr>
      <vt:lpstr>Enforcement of confiscation order </vt:lpstr>
      <vt:lpstr>Examples of POCA in Planning</vt:lpstr>
      <vt:lpstr>Examples of POCA in Planning</vt:lpstr>
      <vt:lpstr>Summary</vt:lpstr>
      <vt:lpstr>POCA Discussion </vt:lpstr>
      <vt:lpstr>S215 TCPA</vt:lpstr>
      <vt:lpstr>S215 appeal</vt:lpstr>
      <vt:lpstr>S215 Direct Action</vt:lpstr>
      <vt:lpstr>S215 Notices</vt:lpstr>
      <vt:lpstr>Voluntary Start Notices</vt:lpstr>
      <vt:lpstr>Start Notices </vt:lpstr>
      <vt:lpstr>We need your feedback</vt:lpstr>
      <vt:lpstr>This is nice, but we want more</vt:lpstr>
      <vt:lpstr>Follow-up evaluation</vt:lpstr>
      <vt:lpstr>Recent &amp; forthcoming PAS activity</vt:lpstr>
      <vt:lpstr>PowerPoint Presentation</vt:lpstr>
      <vt:lpstr>PowerPoint Presentation</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Adam Dodgshon</cp:lastModifiedBy>
  <cp:revision>115</cp:revision>
  <cp:lastPrinted>2013-03-20T15:04:09Z</cp:lastPrinted>
  <dcterms:created xsi:type="dcterms:W3CDTF">2010-06-21T13:45:43Z</dcterms:created>
  <dcterms:modified xsi:type="dcterms:W3CDTF">2015-11-02T09:58:19Z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