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handoutMasterIdLst>
    <p:handoutMasterId r:id="rId20"/>
  </p:handoutMasterIdLst>
  <p:sldIdLst>
    <p:sldId id="256" r:id="rId3"/>
    <p:sldId id="318" r:id="rId4"/>
    <p:sldId id="311" r:id="rId5"/>
    <p:sldId id="319" r:id="rId6"/>
    <p:sldId id="312" r:id="rId7"/>
    <p:sldId id="321" r:id="rId8"/>
    <p:sldId id="328" r:id="rId9"/>
    <p:sldId id="313" r:id="rId10"/>
    <p:sldId id="327" r:id="rId11"/>
    <p:sldId id="326" r:id="rId12"/>
    <p:sldId id="325" r:id="rId13"/>
    <p:sldId id="323" r:id="rId14"/>
    <p:sldId id="324" r:id="rId15"/>
    <p:sldId id="322" r:id="rId16"/>
    <p:sldId id="329" r:id="rId17"/>
    <p:sldId id="330" r:id="rId1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5" autoAdjust="0"/>
  </p:normalViewPr>
  <p:slideViewPr>
    <p:cSldViewPr>
      <p:cViewPr>
        <p:scale>
          <a:sx n="107" d="100"/>
          <a:sy n="107" d="100"/>
        </p:scale>
        <p:origin x="-8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1656" y="208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6147" name="Rectangle 1027"/>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6148" name="Rectangle 1028"/>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6149" name="Rectangle 1029"/>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DAAB2BD-C862-4B80-98BD-DC4D5D77FEFA}" type="slidenum">
              <a:rPr lang="en-GB"/>
              <a:pPr/>
              <a:t>‹#›</a:t>
            </a:fld>
            <a:endParaRPr lang="en-GB" dirty="0"/>
          </a:p>
        </p:txBody>
      </p:sp>
    </p:spTree>
    <p:extLst>
      <p:ext uri="{BB962C8B-B14F-4D97-AF65-F5344CB8AC3E}">
        <p14:creationId xmlns:p14="http://schemas.microsoft.com/office/powerpoint/2010/main" val="1862777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9219"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9223"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29CA515-90DD-4F1D-93AD-8543E43050FA}" type="slidenum">
              <a:rPr lang="en-GB"/>
              <a:pPr/>
              <a:t>‹#›</a:t>
            </a:fld>
            <a:endParaRPr lang="en-GB" dirty="0"/>
          </a:p>
        </p:txBody>
      </p:sp>
    </p:spTree>
    <p:extLst>
      <p:ext uri="{BB962C8B-B14F-4D97-AF65-F5344CB8AC3E}">
        <p14:creationId xmlns:p14="http://schemas.microsoft.com/office/powerpoint/2010/main" val="3256597644"/>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9CA515-90DD-4F1D-93AD-8543E43050FA}" type="slidenum">
              <a:rPr lang="en-GB" smtClean="0"/>
              <a:pPr/>
              <a:t>1</a:t>
            </a:fld>
            <a:endParaRPr lang="en-GB" dirty="0"/>
          </a:p>
        </p:txBody>
      </p:sp>
    </p:spTree>
    <p:extLst>
      <p:ext uri="{BB962C8B-B14F-4D97-AF65-F5344CB8AC3E}">
        <p14:creationId xmlns:p14="http://schemas.microsoft.com/office/powerpoint/2010/main" val="228573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t>10</a:t>
            </a:fld>
            <a:endParaRPr lang="en-GB"/>
          </a:p>
        </p:txBody>
      </p:sp>
    </p:spTree>
    <p:extLst>
      <p:ext uri="{BB962C8B-B14F-4D97-AF65-F5344CB8AC3E}">
        <p14:creationId xmlns:p14="http://schemas.microsoft.com/office/powerpoint/2010/main" val="108867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t>11</a:t>
            </a:fld>
            <a:endParaRPr lang="en-GB"/>
          </a:p>
        </p:txBody>
      </p:sp>
    </p:spTree>
    <p:extLst>
      <p:ext uri="{BB962C8B-B14F-4D97-AF65-F5344CB8AC3E}">
        <p14:creationId xmlns:p14="http://schemas.microsoft.com/office/powerpoint/2010/main" val="108867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t>12</a:t>
            </a:fld>
            <a:endParaRPr lang="en-GB"/>
          </a:p>
        </p:txBody>
      </p:sp>
    </p:spTree>
    <p:extLst>
      <p:ext uri="{BB962C8B-B14F-4D97-AF65-F5344CB8AC3E}">
        <p14:creationId xmlns:p14="http://schemas.microsoft.com/office/powerpoint/2010/main" val="108867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F77D57-1EBB-4C47-88B0-058FF01EBF31}" type="slidenum">
              <a:rPr lang="en-GB" smtClean="0"/>
              <a:t>13</a:t>
            </a:fld>
            <a:endParaRPr lang="en-GB" dirty="0"/>
          </a:p>
        </p:txBody>
      </p:sp>
    </p:spTree>
    <p:extLst>
      <p:ext uri="{BB962C8B-B14F-4D97-AF65-F5344CB8AC3E}">
        <p14:creationId xmlns:p14="http://schemas.microsoft.com/office/powerpoint/2010/main" val="108867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F77D57-1EBB-4C47-88B0-058FF01EBF31}" type="slidenum">
              <a:rPr lang="en-GB" smtClean="0"/>
              <a:t>14</a:t>
            </a:fld>
            <a:endParaRPr lang="en-GB" dirty="0"/>
          </a:p>
        </p:txBody>
      </p:sp>
    </p:spTree>
    <p:extLst>
      <p:ext uri="{BB962C8B-B14F-4D97-AF65-F5344CB8AC3E}">
        <p14:creationId xmlns:p14="http://schemas.microsoft.com/office/powerpoint/2010/main" val="108867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F77D57-1EBB-4C47-88B0-058FF01EBF31}" type="slidenum">
              <a:rPr lang="en-GB" smtClean="0"/>
              <a:t>15</a:t>
            </a:fld>
            <a:endParaRPr lang="en-GB" dirty="0"/>
          </a:p>
        </p:txBody>
      </p:sp>
    </p:spTree>
    <p:extLst>
      <p:ext uri="{BB962C8B-B14F-4D97-AF65-F5344CB8AC3E}">
        <p14:creationId xmlns:p14="http://schemas.microsoft.com/office/powerpoint/2010/main" val="108867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9CA515-90DD-4F1D-93AD-8543E43050FA}" type="slidenum">
              <a:rPr lang="en-GB" smtClean="0"/>
              <a:pPr/>
              <a:t>16</a:t>
            </a:fld>
            <a:endParaRPr lang="en-GB" dirty="0"/>
          </a:p>
        </p:txBody>
      </p:sp>
    </p:spTree>
    <p:extLst>
      <p:ext uri="{BB962C8B-B14F-4D97-AF65-F5344CB8AC3E}">
        <p14:creationId xmlns:p14="http://schemas.microsoft.com/office/powerpoint/2010/main" val="423873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9CA515-90DD-4F1D-93AD-8543E43050FA}" type="slidenum">
              <a:rPr lang="en-GB" smtClean="0"/>
              <a:pPr/>
              <a:t>2</a:t>
            </a:fld>
            <a:endParaRPr lang="en-GB" dirty="0"/>
          </a:p>
        </p:txBody>
      </p:sp>
    </p:spTree>
    <p:extLst>
      <p:ext uri="{BB962C8B-B14F-4D97-AF65-F5344CB8AC3E}">
        <p14:creationId xmlns:p14="http://schemas.microsoft.com/office/powerpoint/2010/main" val="52868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9CA515-90DD-4F1D-93AD-8543E43050FA}" type="slidenum">
              <a:rPr lang="en-GB" smtClean="0"/>
              <a:pPr/>
              <a:t>3</a:t>
            </a:fld>
            <a:endParaRPr lang="en-GB" dirty="0"/>
          </a:p>
        </p:txBody>
      </p:sp>
    </p:spTree>
    <p:extLst>
      <p:ext uri="{BB962C8B-B14F-4D97-AF65-F5344CB8AC3E}">
        <p14:creationId xmlns:p14="http://schemas.microsoft.com/office/powerpoint/2010/main" val="263556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87CEE7-ED73-448F-AC61-6E82D328B950}" type="slidenum">
              <a:rPr lang="en-GB" smtClean="0">
                <a:solidFill>
                  <a:prstClr val="black"/>
                </a:solidFill>
              </a:rPr>
              <a:pPr eaLnBrk="1" hangingPunct="1"/>
              <a:t>4</a:t>
            </a:fld>
            <a:endParaRPr lang="en-GB" dirty="0" smtClean="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GB" sz="2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917575" y="744538"/>
            <a:ext cx="4962525" cy="3722687"/>
          </a:xfrm>
          <a:ln/>
        </p:spPr>
      </p:sp>
      <p:sp>
        <p:nvSpPr>
          <p:cNvPr id="12291" name="Notes Placeholder 2"/>
          <p:cNvSpPr>
            <a:spLocks noGrp="1"/>
          </p:cNvSpPr>
          <p:nvPr>
            <p:ph type="body" idx="1"/>
          </p:nvPr>
        </p:nvSpPr>
        <p:spPr>
          <a:noFill/>
        </p:spPr>
        <p:txBody>
          <a:bodyPr/>
          <a:lstStyle/>
          <a:p>
            <a:pPr eaLnBrk="1" hangingPunct="1"/>
            <a:endParaRPr lang="en-US" dirty="0" smtClean="0">
              <a:latin typeface="Times New Roman" pitchFamily="18" charset="0"/>
            </a:endParaRPr>
          </a:p>
        </p:txBody>
      </p:sp>
      <p:sp>
        <p:nvSpPr>
          <p:cNvPr id="12292"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12293"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t>RESTRICTED: Internal Use Only</a:t>
            </a:r>
          </a:p>
        </p:txBody>
      </p:sp>
      <p:sp>
        <p:nvSpPr>
          <p:cNvPr id="12294"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73BA2-25CF-47C8-BBBB-978D12EE3E3E}" type="slidenum">
              <a:rPr lang="en-GB" smtClean="0"/>
              <a:pPr eaLnBrk="1" hangingPunct="1"/>
              <a:t>5</a:t>
            </a:fld>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17575" y="744538"/>
            <a:ext cx="4962525" cy="3722687"/>
          </a:xfrm>
          <a:ln/>
        </p:spPr>
      </p:sp>
      <p:sp>
        <p:nvSpPr>
          <p:cNvPr id="40963" name="Notes Placeholder 2"/>
          <p:cNvSpPr>
            <a:spLocks noGrp="1"/>
          </p:cNvSpPr>
          <p:nvPr>
            <p:ph type="body" idx="1"/>
          </p:nvPr>
        </p:nvSpPr>
        <p:spPr>
          <a:noFill/>
        </p:spPr>
        <p:txBody>
          <a:bodyPr/>
          <a:lstStyle/>
          <a:p>
            <a:endParaRPr lang="en-US" dirty="0" smtClean="0"/>
          </a:p>
        </p:txBody>
      </p:sp>
      <p:sp>
        <p:nvSpPr>
          <p:cNvPr id="4096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4096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4096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EAD67C-A903-4C07-8EBE-4C19622220A6}" type="slidenum">
              <a:rPr lang="en-GB" smtClean="0"/>
              <a:pPr eaLnBrk="1" hangingPunct="1"/>
              <a:t>6</a:t>
            </a:fld>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F77D57-1EBB-4C47-88B0-058FF01EBF31}" type="slidenum">
              <a:rPr lang="en-GB" smtClean="0"/>
              <a:t>7</a:t>
            </a:fld>
            <a:endParaRPr lang="en-GB" dirty="0"/>
          </a:p>
        </p:txBody>
      </p:sp>
    </p:spTree>
    <p:extLst>
      <p:ext uri="{BB962C8B-B14F-4D97-AF65-F5344CB8AC3E}">
        <p14:creationId xmlns:p14="http://schemas.microsoft.com/office/powerpoint/2010/main" val="108867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917575" y="744538"/>
            <a:ext cx="4962525" cy="3722687"/>
          </a:xfrm>
          <a:ln/>
        </p:spPr>
      </p:sp>
      <p:sp>
        <p:nvSpPr>
          <p:cNvPr id="15363" name="Notes Placeholder 2"/>
          <p:cNvSpPr>
            <a:spLocks noGrp="1"/>
          </p:cNvSpPr>
          <p:nvPr>
            <p:ph type="body" idx="1"/>
          </p:nvPr>
        </p:nvSpPr>
        <p:spPr>
          <a:noFill/>
        </p:spPr>
        <p:txBody>
          <a:bodyPr/>
          <a:lstStyle/>
          <a:p>
            <a:pPr eaLnBrk="1" hangingPunct="1"/>
            <a:endParaRPr lang="en-US" dirty="0" smtClean="0"/>
          </a:p>
        </p:txBody>
      </p:sp>
      <p:sp>
        <p:nvSpPr>
          <p:cNvPr id="1536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1536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1536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0FDDD6-C5EF-47D5-A5D8-EE4D0A2166A7}" type="slidenum">
              <a:rPr lang="en-GB" smtClean="0"/>
              <a:pPr eaLnBrk="1" hangingPunct="1"/>
              <a:t>8</a:t>
            </a:fld>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F77D57-1EBB-4C47-88B0-058FF01EBF31}" type="slidenum">
              <a:rPr lang="en-GB" smtClean="0"/>
              <a:t>9</a:t>
            </a:fld>
            <a:endParaRPr lang="en-GB" dirty="0"/>
          </a:p>
        </p:txBody>
      </p:sp>
    </p:spTree>
    <p:extLst>
      <p:ext uri="{BB962C8B-B14F-4D97-AF65-F5344CB8AC3E}">
        <p14:creationId xmlns:p14="http://schemas.microsoft.com/office/powerpoint/2010/main" val="1088671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4102" name="Picture 6" descr="backg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990600" y="2819400"/>
            <a:ext cx="7467600" cy="2667000"/>
          </a:xfrm>
        </p:spPr>
        <p:txBody>
          <a:bodyPr anchor="ctr"/>
          <a:lstStyle>
            <a:lvl1pPr algn="l">
              <a:defRPr sz="4400">
                <a:solidFill>
                  <a:srgbClr val="FFFFFF"/>
                </a:solidFill>
              </a:defRPr>
            </a:lvl1pPr>
          </a:lstStyle>
          <a:p>
            <a:pPr lvl="0"/>
            <a:r>
              <a:rPr lang="en-US" noProof="0" smtClean="0"/>
              <a:t>Click to edit Master title style</a:t>
            </a:r>
            <a:endParaRPr lang="en-GB" noProof="0" smtClean="0"/>
          </a:p>
        </p:txBody>
      </p:sp>
      <p:sp>
        <p:nvSpPr>
          <p:cNvPr id="4099" name="Rectangle 3"/>
          <p:cNvSpPr>
            <a:spLocks noGrp="1" noChangeArrowheads="1"/>
          </p:cNvSpPr>
          <p:nvPr>
            <p:ph type="subTitle" idx="1"/>
          </p:nvPr>
        </p:nvSpPr>
        <p:spPr>
          <a:xfrm>
            <a:off x="990600" y="5791200"/>
            <a:ext cx="6781800" cy="533400"/>
          </a:xfrm>
        </p:spPr>
        <p:txBody>
          <a:bodyPr/>
          <a:lstStyle>
            <a:lvl1pPr>
              <a:defRPr/>
            </a:lvl1pPr>
          </a:lstStyle>
          <a:p>
            <a:pPr lvl="0"/>
            <a:r>
              <a:rPr lang="en-US" noProof="0" smtClean="0"/>
              <a:t>Click to edit Master subtitle style</a:t>
            </a:r>
            <a:endParaRPr lang="en-GB" noProof="0" smtClean="0"/>
          </a:p>
        </p:txBody>
      </p:sp>
      <p:pic>
        <p:nvPicPr>
          <p:cNvPr id="4106" name="Picture 10" descr="DCLG_CMYK_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8913"/>
            <a:ext cx="2016125" cy="112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090D49E-AC57-4B52-A686-D093E1934FB6}" type="slidenum">
              <a:rPr lang="en-GB"/>
              <a:pPr/>
              <a:t>‹#›</a:t>
            </a:fld>
            <a:endParaRPr lang="en-GB" dirty="0"/>
          </a:p>
        </p:txBody>
      </p:sp>
    </p:spTree>
    <p:extLst>
      <p:ext uri="{BB962C8B-B14F-4D97-AF65-F5344CB8AC3E}">
        <p14:creationId xmlns:p14="http://schemas.microsoft.com/office/powerpoint/2010/main" val="270305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582613"/>
            <a:ext cx="1873250" cy="5513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52500" y="582613"/>
            <a:ext cx="5472113" cy="5513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69F7308-A173-4E07-A1CD-E4D56F8E5604}" type="slidenum">
              <a:rPr lang="en-GB"/>
              <a:pPr/>
              <a:t>‹#›</a:t>
            </a:fld>
            <a:endParaRPr lang="en-GB" dirty="0"/>
          </a:p>
        </p:txBody>
      </p:sp>
    </p:spTree>
    <p:extLst>
      <p:ext uri="{BB962C8B-B14F-4D97-AF65-F5344CB8AC3E}">
        <p14:creationId xmlns:p14="http://schemas.microsoft.com/office/powerpoint/2010/main" val="161796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2769C3DB-EF7B-4ECD-95D5-69968DD2F3B4}" type="slidenum">
              <a:rPr lang="en-GB"/>
              <a:pPr>
                <a:defRPr/>
              </a:pPr>
              <a:t>‹#›</a:t>
            </a:fld>
            <a:endParaRPr lang="en-GB" dirty="0"/>
          </a:p>
        </p:txBody>
      </p:sp>
    </p:spTree>
    <p:extLst>
      <p:ext uri="{BB962C8B-B14F-4D97-AF65-F5344CB8AC3E}">
        <p14:creationId xmlns:p14="http://schemas.microsoft.com/office/powerpoint/2010/main" val="353538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endParaRPr lang="en-GB" dirty="0"/>
          </a:p>
        </p:txBody>
      </p:sp>
    </p:spTree>
    <p:extLst>
      <p:ext uri="{BB962C8B-B14F-4D97-AF65-F5344CB8AC3E}">
        <p14:creationId xmlns:p14="http://schemas.microsoft.com/office/powerpoint/2010/main" val="136932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CAA48A7-79E3-48FF-8F50-696505282A31}" type="slidenum">
              <a:rPr lang="en-GB"/>
              <a:pPr/>
              <a:t>‹#›</a:t>
            </a:fld>
            <a:endParaRPr lang="en-GB" dirty="0"/>
          </a:p>
        </p:txBody>
      </p:sp>
    </p:spTree>
    <p:extLst>
      <p:ext uri="{BB962C8B-B14F-4D97-AF65-F5344CB8AC3E}">
        <p14:creationId xmlns:p14="http://schemas.microsoft.com/office/powerpoint/2010/main" val="245830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52500" y="1981200"/>
            <a:ext cx="36718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6788" y="1981200"/>
            <a:ext cx="36734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A38634B6-602F-44F1-98F1-323DD882FD5B}" type="slidenum">
              <a:rPr lang="en-GB"/>
              <a:pPr/>
              <a:t>‹#›</a:t>
            </a:fld>
            <a:endParaRPr lang="en-GB" dirty="0"/>
          </a:p>
        </p:txBody>
      </p:sp>
    </p:spTree>
    <p:extLst>
      <p:ext uri="{BB962C8B-B14F-4D97-AF65-F5344CB8AC3E}">
        <p14:creationId xmlns:p14="http://schemas.microsoft.com/office/powerpoint/2010/main" val="289399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4FA89F4-0BC2-4A20-935A-EE32D81AB32A}" type="slidenum">
              <a:rPr lang="en-GB"/>
              <a:pPr/>
              <a:t>‹#›</a:t>
            </a:fld>
            <a:endParaRPr lang="en-GB" dirty="0"/>
          </a:p>
        </p:txBody>
      </p:sp>
    </p:spTree>
    <p:extLst>
      <p:ext uri="{BB962C8B-B14F-4D97-AF65-F5344CB8AC3E}">
        <p14:creationId xmlns:p14="http://schemas.microsoft.com/office/powerpoint/2010/main" val="179264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6926263-761E-4AB6-B5A2-F97A89436B29}" type="slidenum">
              <a:rPr lang="en-GB"/>
              <a:pPr/>
              <a:t>‹#›</a:t>
            </a:fld>
            <a:endParaRPr lang="en-GB" dirty="0"/>
          </a:p>
        </p:txBody>
      </p:sp>
    </p:spTree>
    <p:extLst>
      <p:ext uri="{BB962C8B-B14F-4D97-AF65-F5344CB8AC3E}">
        <p14:creationId xmlns:p14="http://schemas.microsoft.com/office/powerpoint/2010/main" val="177098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D2BC557-3153-428F-A99D-0F63E5D13CFD}" type="slidenum">
              <a:rPr lang="en-GB"/>
              <a:pPr/>
              <a:t>‹#›</a:t>
            </a:fld>
            <a:endParaRPr lang="en-GB" dirty="0"/>
          </a:p>
        </p:txBody>
      </p:sp>
    </p:spTree>
    <p:extLst>
      <p:ext uri="{BB962C8B-B14F-4D97-AF65-F5344CB8AC3E}">
        <p14:creationId xmlns:p14="http://schemas.microsoft.com/office/powerpoint/2010/main" val="108836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4B3723-6C03-4FAD-A52B-EEE43FE7011B}" type="slidenum">
              <a:rPr lang="en-GB"/>
              <a:pPr/>
              <a:t>‹#›</a:t>
            </a:fld>
            <a:endParaRPr lang="en-GB" dirty="0"/>
          </a:p>
        </p:txBody>
      </p:sp>
    </p:spTree>
    <p:extLst>
      <p:ext uri="{BB962C8B-B14F-4D97-AF65-F5344CB8AC3E}">
        <p14:creationId xmlns:p14="http://schemas.microsoft.com/office/powerpoint/2010/main" val="125944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67190C-AD50-4F9C-8E88-871353C6FB2E}" type="slidenum">
              <a:rPr lang="en-GB"/>
              <a:pPr/>
              <a:t>‹#›</a:t>
            </a:fld>
            <a:endParaRPr lang="en-GB" dirty="0"/>
          </a:p>
        </p:txBody>
      </p:sp>
    </p:spTree>
    <p:extLst>
      <p:ext uri="{BB962C8B-B14F-4D97-AF65-F5344CB8AC3E}">
        <p14:creationId xmlns:p14="http://schemas.microsoft.com/office/powerpoint/2010/main" val="32830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0" y="582613"/>
            <a:ext cx="5783263"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952500" y="1981200"/>
            <a:ext cx="74977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0" name="Rectangle 6"/>
          <p:cNvSpPr>
            <a:spLocks noGrp="1" noChangeArrowheads="1"/>
          </p:cNvSpPr>
          <p:nvPr>
            <p:ph type="sldNum" sz="quarter" idx="4"/>
          </p:nvPr>
        </p:nvSpPr>
        <p:spPr bwMode="auto">
          <a:xfrm>
            <a:off x="6553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lvl1pPr>
          </a:lstStyle>
          <a:p>
            <a:fld id="{B268EF45-1661-4BD4-92C9-B4D91E29D52C}" type="slidenum">
              <a:rPr lang="en-GB"/>
              <a:pPr/>
              <a:t>‹#›</a:t>
            </a:fld>
            <a:endParaRPr lang="en-GB" dirty="0"/>
          </a:p>
        </p:txBody>
      </p:sp>
      <p:pic>
        <p:nvPicPr>
          <p:cNvPr id="1035" name="Picture 11" descr="DCLG_CMYK_A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950" y="115888"/>
            <a:ext cx="2016125" cy="1123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r" rtl="0" eaLnBrk="1" fontAlgn="base" hangingPunct="1">
        <a:spcBef>
          <a:spcPct val="0"/>
        </a:spcBef>
        <a:spcAft>
          <a:spcPct val="0"/>
        </a:spcAft>
        <a:defRPr sz="2200" b="1">
          <a:solidFill>
            <a:schemeClr val="tx2"/>
          </a:solidFill>
          <a:latin typeface="+mj-lt"/>
          <a:ea typeface="+mj-ea"/>
          <a:cs typeface="+mj-cs"/>
        </a:defRPr>
      </a:lvl1pPr>
      <a:lvl2pPr algn="r" rtl="0" eaLnBrk="1" fontAlgn="base" hangingPunct="1">
        <a:spcBef>
          <a:spcPct val="0"/>
        </a:spcBef>
        <a:spcAft>
          <a:spcPct val="0"/>
        </a:spcAft>
        <a:defRPr sz="2200" b="1">
          <a:solidFill>
            <a:schemeClr val="tx2"/>
          </a:solidFill>
          <a:latin typeface="Arial" charset="0"/>
        </a:defRPr>
      </a:lvl2pPr>
      <a:lvl3pPr algn="r" rtl="0" eaLnBrk="1" fontAlgn="base" hangingPunct="1">
        <a:spcBef>
          <a:spcPct val="0"/>
        </a:spcBef>
        <a:spcAft>
          <a:spcPct val="0"/>
        </a:spcAft>
        <a:defRPr sz="2200" b="1">
          <a:solidFill>
            <a:schemeClr val="tx2"/>
          </a:solidFill>
          <a:latin typeface="Arial" charset="0"/>
        </a:defRPr>
      </a:lvl3pPr>
      <a:lvl4pPr algn="r" rtl="0" eaLnBrk="1" fontAlgn="base" hangingPunct="1">
        <a:spcBef>
          <a:spcPct val="0"/>
        </a:spcBef>
        <a:spcAft>
          <a:spcPct val="0"/>
        </a:spcAft>
        <a:defRPr sz="2200" b="1">
          <a:solidFill>
            <a:schemeClr val="tx2"/>
          </a:solidFill>
          <a:latin typeface="Arial" charset="0"/>
        </a:defRPr>
      </a:lvl4pPr>
      <a:lvl5pPr algn="r" rtl="0" eaLnBrk="1" fontAlgn="base" hangingPunct="1">
        <a:spcBef>
          <a:spcPct val="0"/>
        </a:spcBef>
        <a:spcAft>
          <a:spcPct val="0"/>
        </a:spcAft>
        <a:defRPr sz="2200" b="1">
          <a:solidFill>
            <a:schemeClr val="tx2"/>
          </a:solidFill>
          <a:latin typeface="Arial" charset="0"/>
        </a:defRPr>
      </a:lvl5pPr>
      <a:lvl6pPr marL="457200" algn="r" rtl="0" eaLnBrk="1" fontAlgn="base" hangingPunct="1">
        <a:spcBef>
          <a:spcPct val="0"/>
        </a:spcBef>
        <a:spcAft>
          <a:spcPct val="0"/>
        </a:spcAft>
        <a:defRPr sz="2200" b="1">
          <a:solidFill>
            <a:schemeClr val="tx2"/>
          </a:solidFill>
          <a:latin typeface="Arial" charset="0"/>
        </a:defRPr>
      </a:lvl6pPr>
      <a:lvl7pPr marL="914400" algn="r" rtl="0" eaLnBrk="1" fontAlgn="base" hangingPunct="1">
        <a:spcBef>
          <a:spcPct val="0"/>
        </a:spcBef>
        <a:spcAft>
          <a:spcPct val="0"/>
        </a:spcAft>
        <a:defRPr sz="2200" b="1">
          <a:solidFill>
            <a:schemeClr val="tx2"/>
          </a:solidFill>
          <a:latin typeface="Arial" charset="0"/>
        </a:defRPr>
      </a:lvl7pPr>
      <a:lvl8pPr marL="1371600" algn="r" rtl="0" eaLnBrk="1" fontAlgn="base" hangingPunct="1">
        <a:spcBef>
          <a:spcPct val="0"/>
        </a:spcBef>
        <a:spcAft>
          <a:spcPct val="0"/>
        </a:spcAft>
        <a:defRPr sz="2200" b="1">
          <a:solidFill>
            <a:schemeClr val="tx2"/>
          </a:solidFill>
          <a:latin typeface="Arial" charset="0"/>
        </a:defRPr>
      </a:lvl8pPr>
      <a:lvl9pPr marL="1828800" algn="r" rtl="0" eaLnBrk="1" fontAlgn="base" hangingPunct="1">
        <a:spcBef>
          <a:spcPct val="0"/>
        </a:spcBef>
        <a:spcAft>
          <a:spcPct val="0"/>
        </a:spcAft>
        <a:defRPr sz="2200" b="1">
          <a:solidFill>
            <a:schemeClr val="tx2"/>
          </a:solidFill>
          <a:latin typeface="Arial" charset="0"/>
        </a:defRPr>
      </a:lvl9pPr>
    </p:titleStyle>
    <p:bodyStyle>
      <a:lvl1pPr algn="l" rtl="0" eaLnBrk="1" fontAlgn="base" hangingPunct="1">
        <a:spcBef>
          <a:spcPct val="0"/>
        </a:spcBef>
        <a:spcAft>
          <a:spcPct val="0"/>
        </a:spcAft>
        <a:defRPr sz="1600">
          <a:solidFill>
            <a:schemeClr val="tx1"/>
          </a:solidFill>
          <a:latin typeface="+mn-lt"/>
          <a:ea typeface="+mn-ea"/>
          <a:cs typeface="+mn-cs"/>
        </a:defRPr>
      </a:lvl1pPr>
      <a:lvl2pPr marL="365125" indent="-363538" algn="l" rtl="0" eaLnBrk="1" fontAlgn="base" hangingPunct="1">
        <a:spcBef>
          <a:spcPct val="0"/>
        </a:spcBef>
        <a:spcAft>
          <a:spcPct val="0"/>
        </a:spcAft>
        <a:buChar char="•"/>
        <a:defRPr sz="1600">
          <a:solidFill>
            <a:schemeClr val="tx1"/>
          </a:solidFill>
          <a:latin typeface="+mn-lt"/>
        </a:defRPr>
      </a:lvl2pPr>
      <a:lvl3pPr marL="742950" indent="-376238" algn="l" rtl="0" eaLnBrk="1" fontAlgn="base" hangingPunct="1">
        <a:spcBef>
          <a:spcPct val="0"/>
        </a:spcBef>
        <a:spcAft>
          <a:spcPct val="0"/>
        </a:spcAft>
        <a:buChar char="•"/>
        <a:defRPr sz="1600">
          <a:solidFill>
            <a:schemeClr val="tx1"/>
          </a:solidFill>
          <a:latin typeface="+mn-lt"/>
        </a:defRPr>
      </a:lvl3pPr>
      <a:lvl4pPr marL="1135063" indent="-390525" algn="l" rtl="0" eaLnBrk="1" fontAlgn="base" hangingPunct="1">
        <a:spcBef>
          <a:spcPct val="0"/>
        </a:spcBef>
        <a:spcAft>
          <a:spcPct val="0"/>
        </a:spcAft>
        <a:buChar char="•"/>
        <a:defRPr sz="1600">
          <a:solidFill>
            <a:schemeClr val="tx1"/>
          </a:solidFill>
          <a:latin typeface="+mn-lt"/>
        </a:defRPr>
      </a:lvl4pPr>
      <a:lvl5pPr marL="1512888" indent="-376238" algn="l" rtl="0" eaLnBrk="1" fontAlgn="base" hangingPunct="1">
        <a:spcBef>
          <a:spcPct val="0"/>
        </a:spcBef>
        <a:spcAft>
          <a:spcPct val="0"/>
        </a:spcAft>
        <a:buChar char="•"/>
        <a:defRPr sz="1600">
          <a:solidFill>
            <a:schemeClr val="tx1"/>
          </a:solidFill>
          <a:latin typeface="+mn-lt"/>
        </a:defRPr>
      </a:lvl5pPr>
      <a:lvl6pPr marL="1970088" indent="-376238" algn="l" rtl="0" eaLnBrk="1" fontAlgn="base" hangingPunct="1">
        <a:spcBef>
          <a:spcPct val="0"/>
        </a:spcBef>
        <a:spcAft>
          <a:spcPct val="0"/>
        </a:spcAft>
        <a:buChar char="•"/>
        <a:defRPr sz="1600">
          <a:solidFill>
            <a:schemeClr val="tx1"/>
          </a:solidFill>
          <a:latin typeface="+mn-lt"/>
        </a:defRPr>
      </a:lvl6pPr>
      <a:lvl7pPr marL="2427288" indent="-376238" algn="l" rtl="0" eaLnBrk="1" fontAlgn="base" hangingPunct="1">
        <a:spcBef>
          <a:spcPct val="0"/>
        </a:spcBef>
        <a:spcAft>
          <a:spcPct val="0"/>
        </a:spcAft>
        <a:buChar char="•"/>
        <a:defRPr sz="1600">
          <a:solidFill>
            <a:schemeClr val="tx1"/>
          </a:solidFill>
          <a:latin typeface="+mn-lt"/>
        </a:defRPr>
      </a:lvl7pPr>
      <a:lvl8pPr marL="2884488" indent="-376238" algn="l" rtl="0" eaLnBrk="1" fontAlgn="base" hangingPunct="1">
        <a:spcBef>
          <a:spcPct val="0"/>
        </a:spcBef>
        <a:spcAft>
          <a:spcPct val="0"/>
        </a:spcAft>
        <a:buChar char="•"/>
        <a:defRPr sz="1600">
          <a:solidFill>
            <a:schemeClr val="tx1"/>
          </a:solidFill>
          <a:latin typeface="+mn-lt"/>
        </a:defRPr>
      </a:lvl8pPr>
      <a:lvl9pPr marL="3341688" indent="-3762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pinterest.com/nplanning/neighbourhood-plan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exeterstjamesforum.org/st%20james%20Exeter" TargetMode="External"/><Relationship Id="rId5" Type="http://schemas.openxmlformats.org/officeDocument/2006/relationships/image" Target="../media/image11.jpeg"/><Relationship Id="rId4" Type="http://schemas.openxmlformats.org/officeDocument/2006/relationships/hyperlink" Target="http://www.exeterstjamesforum.org/queens-crescent-garden" TargetMode="Externa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971600" y="2132856"/>
            <a:ext cx="7253808" cy="2667000"/>
          </a:xfrm>
        </p:spPr>
        <p:txBody>
          <a:bodyPr/>
          <a:lstStyle/>
          <a:p>
            <a:r>
              <a:rPr lang="en-GB" dirty="0" smtClean="0"/>
              <a:t>Neighbourhood Planning</a:t>
            </a:r>
            <a:endParaRPr lang="en-GB" dirty="0"/>
          </a:p>
        </p:txBody>
      </p:sp>
      <p:sp>
        <p:nvSpPr>
          <p:cNvPr id="2053" name="Rectangle 5"/>
          <p:cNvSpPr>
            <a:spLocks noGrp="1" noChangeArrowheads="1"/>
          </p:cNvSpPr>
          <p:nvPr>
            <p:ph type="subTitle" idx="1"/>
          </p:nvPr>
        </p:nvSpPr>
        <p:spPr>
          <a:xfrm>
            <a:off x="990600" y="5589240"/>
            <a:ext cx="7541840" cy="735360"/>
          </a:xfrm>
        </p:spPr>
        <p:txBody>
          <a:bodyPr/>
          <a:lstStyle/>
          <a:p>
            <a:r>
              <a:rPr lang="en-US" sz="2400" b="1" dirty="0" smtClean="0">
                <a:solidFill>
                  <a:srgbClr val="FFFFFF"/>
                </a:solidFill>
              </a:rPr>
              <a:t>Planning Advisory Service </a:t>
            </a:r>
          </a:p>
          <a:p>
            <a:r>
              <a:rPr lang="en-US" sz="2400" b="1" dirty="0" smtClean="0">
                <a:solidFill>
                  <a:srgbClr val="FFFFFF"/>
                </a:solidFill>
              </a:rPr>
              <a:t>Jan / Feb 2015 </a:t>
            </a:r>
            <a:endParaRPr lang="en-US" sz="2400"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521852" y="332656"/>
            <a:ext cx="6336704" cy="830997"/>
          </a:xfrm>
          <a:prstGeom prst="rect">
            <a:avLst/>
          </a:prstGeom>
          <a:noFill/>
        </p:spPr>
        <p:txBody>
          <a:bodyPr wrap="square" rtlCol="0">
            <a:spAutoFit/>
          </a:bodyPr>
          <a:lstStyle/>
          <a:p>
            <a:pPr algn="ctr"/>
            <a:r>
              <a:rPr lang="en-GB" sz="4800" b="1" dirty="0" smtClean="0">
                <a:solidFill>
                  <a:srgbClr val="009999"/>
                </a:solidFill>
              </a:rPr>
              <a:t>Regulatory reform  </a:t>
            </a:r>
            <a:endParaRPr lang="en-GB" sz="4800" b="1" dirty="0">
              <a:solidFill>
                <a:srgbClr val="009999"/>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701" y="1628800"/>
            <a:ext cx="228671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p:cNvPicPr>
          <p:nvPr/>
        </p:nvPicPr>
        <p:blipFill rotWithShape="1">
          <a:blip r:embed="rId4"/>
          <a:srcRect l="40533" t="12664" r="26800" b="5241"/>
          <a:stretch/>
        </p:blipFill>
        <p:spPr bwMode="auto">
          <a:xfrm>
            <a:off x="6681885" y="3081790"/>
            <a:ext cx="2273052" cy="343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sp>
        <p:nvSpPr>
          <p:cNvPr id="9" name="Rectangle 8"/>
          <p:cNvSpPr/>
          <p:nvPr/>
        </p:nvSpPr>
        <p:spPr>
          <a:xfrm>
            <a:off x="239738" y="1502688"/>
            <a:ext cx="4799484" cy="5355312"/>
          </a:xfrm>
          <a:prstGeom prst="rect">
            <a:avLst/>
          </a:prstGeom>
        </p:spPr>
        <p:txBody>
          <a:bodyPr wrap="square">
            <a:spAutoFit/>
          </a:bodyPr>
          <a:lstStyle/>
          <a:p>
            <a:r>
              <a:rPr lang="en-GB" sz="1800" dirty="0" smtClean="0">
                <a:solidFill>
                  <a:srgbClr val="FFFFFF"/>
                </a:solidFill>
              </a:rPr>
              <a:t>Prescribe </a:t>
            </a:r>
            <a:r>
              <a:rPr lang="en-GB" sz="1800" dirty="0">
                <a:solidFill>
                  <a:srgbClr val="FFFFFF"/>
                </a:solidFill>
              </a:rPr>
              <a:t>the time period within which a local planning authority must make a </a:t>
            </a:r>
            <a:r>
              <a:rPr lang="en-GB" sz="1800" dirty="0" smtClean="0">
                <a:solidFill>
                  <a:srgbClr val="FFFFFF"/>
                </a:solidFill>
              </a:rPr>
              <a:t>decision on an application </a:t>
            </a:r>
            <a:r>
              <a:rPr lang="en-GB" sz="1800" dirty="0">
                <a:solidFill>
                  <a:srgbClr val="FFFFFF"/>
                </a:solidFill>
              </a:rPr>
              <a:t>for a neighbourhood area to be designated</a:t>
            </a:r>
            <a:r>
              <a:rPr lang="en-GB" sz="1800" dirty="0" smtClean="0">
                <a:solidFill>
                  <a:srgbClr val="FFFFFF"/>
                </a:solidFill>
              </a:rPr>
              <a:t>.</a:t>
            </a:r>
          </a:p>
          <a:p>
            <a:endParaRPr lang="en-GB" sz="1800" dirty="0">
              <a:solidFill>
                <a:srgbClr val="FFFFFF"/>
              </a:solidFill>
            </a:endParaRPr>
          </a:p>
          <a:p>
            <a:pPr marL="285750" lvl="0" indent="-285750">
              <a:buFont typeface="Arial" pitchFamily="34" charset="0"/>
              <a:buChar char="•"/>
            </a:pPr>
            <a:r>
              <a:rPr lang="en-GB" sz="1800" dirty="0" smtClean="0">
                <a:solidFill>
                  <a:srgbClr val="FFFFFF"/>
                </a:solidFill>
              </a:rPr>
              <a:t>20 </a:t>
            </a:r>
            <a:r>
              <a:rPr lang="en-GB" sz="1800" dirty="0">
                <a:solidFill>
                  <a:srgbClr val="FFFFFF"/>
                </a:solidFill>
              </a:rPr>
              <a:t>weeks in a case where the area to which the application relates falls within the areas of two or more local planning authorities </a:t>
            </a:r>
          </a:p>
          <a:p>
            <a:pPr marL="285750" lvl="0" indent="-285750">
              <a:buFont typeface="Arial" pitchFamily="34" charset="0"/>
              <a:buChar char="•"/>
            </a:pPr>
            <a:r>
              <a:rPr lang="en-GB" sz="1800" dirty="0">
                <a:solidFill>
                  <a:srgbClr val="FFFFFF"/>
                </a:solidFill>
              </a:rPr>
              <a:t>8 weeks in other cases, where the relevant body is a parish council and the area to which the application relates is the whole of the area of the parish council </a:t>
            </a:r>
          </a:p>
          <a:p>
            <a:pPr marL="285750" lvl="0" indent="-285750">
              <a:buFont typeface="Arial" pitchFamily="34" charset="0"/>
              <a:buChar char="•"/>
            </a:pPr>
            <a:r>
              <a:rPr lang="en-GB" sz="1800" dirty="0">
                <a:solidFill>
                  <a:srgbClr val="FFFFFF"/>
                </a:solidFill>
              </a:rPr>
              <a:t>13 weeks in all other cases </a:t>
            </a:r>
          </a:p>
          <a:p>
            <a:endParaRPr lang="en-GB" sz="1800" dirty="0">
              <a:solidFill>
                <a:srgbClr val="FFFFFF"/>
              </a:solidFill>
            </a:endParaRPr>
          </a:p>
          <a:p>
            <a:r>
              <a:rPr lang="en-GB" sz="1800" dirty="0">
                <a:solidFill>
                  <a:srgbClr val="FFFFFF"/>
                </a:solidFill>
              </a:rPr>
              <a:t>In all cases the time </a:t>
            </a:r>
            <a:r>
              <a:rPr lang="en-GB" sz="1800" dirty="0" smtClean="0">
                <a:solidFill>
                  <a:srgbClr val="FFFFFF"/>
                </a:solidFill>
              </a:rPr>
              <a:t>period runs </a:t>
            </a:r>
            <a:r>
              <a:rPr lang="en-GB" sz="1800" dirty="0">
                <a:solidFill>
                  <a:srgbClr val="FFFFFF"/>
                </a:solidFill>
              </a:rPr>
              <a:t>from the date immediately following that on which the application is first publicised by the local planning </a:t>
            </a:r>
            <a:r>
              <a:rPr lang="en-GB" sz="1800" dirty="0" smtClean="0">
                <a:solidFill>
                  <a:srgbClr val="FFFFFF"/>
                </a:solidFill>
              </a:rPr>
              <a:t>authority</a:t>
            </a:r>
            <a:endParaRPr lang="en-GB" sz="1800" dirty="0">
              <a:solidFill>
                <a:srgbClr val="FFFFFF"/>
              </a:solidFill>
            </a:endParaRPr>
          </a:p>
        </p:txBody>
      </p:sp>
    </p:spTree>
    <p:extLst>
      <p:ext uri="{BB962C8B-B14F-4D97-AF65-F5344CB8AC3E}">
        <p14:creationId xmlns:p14="http://schemas.microsoft.com/office/powerpoint/2010/main" val="2112574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521852" y="332656"/>
            <a:ext cx="6336704" cy="830997"/>
          </a:xfrm>
          <a:prstGeom prst="rect">
            <a:avLst/>
          </a:prstGeom>
          <a:noFill/>
        </p:spPr>
        <p:txBody>
          <a:bodyPr wrap="square" rtlCol="0">
            <a:spAutoFit/>
          </a:bodyPr>
          <a:lstStyle/>
          <a:p>
            <a:pPr algn="ctr"/>
            <a:r>
              <a:rPr lang="en-GB" sz="4800" b="1" dirty="0" smtClean="0">
                <a:solidFill>
                  <a:srgbClr val="009999"/>
                </a:solidFill>
              </a:rPr>
              <a:t>Regulatory reform  </a:t>
            </a:r>
            <a:endParaRPr lang="en-GB" sz="4800" b="1" dirty="0">
              <a:solidFill>
                <a:srgbClr val="009999"/>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701" y="1628800"/>
            <a:ext cx="228671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p:cNvPicPr>
            <a:picLocks/>
          </p:cNvPicPr>
          <p:nvPr/>
        </p:nvPicPr>
        <p:blipFill rotWithShape="1">
          <a:blip r:embed="rId4"/>
          <a:srcRect l="40533" t="12664" r="26800" b="5241"/>
          <a:stretch/>
        </p:blipFill>
        <p:spPr bwMode="auto">
          <a:xfrm>
            <a:off x="6681885" y="3081790"/>
            <a:ext cx="2273052" cy="343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sp>
        <p:nvSpPr>
          <p:cNvPr id="8" name="Rectangle 7"/>
          <p:cNvSpPr/>
          <p:nvPr/>
        </p:nvSpPr>
        <p:spPr>
          <a:xfrm>
            <a:off x="107504" y="2204864"/>
            <a:ext cx="5454352" cy="3970318"/>
          </a:xfrm>
          <a:prstGeom prst="rect">
            <a:avLst/>
          </a:prstGeom>
        </p:spPr>
        <p:txBody>
          <a:bodyPr wrap="square">
            <a:spAutoFit/>
          </a:bodyPr>
          <a:lstStyle/>
          <a:p>
            <a:r>
              <a:rPr lang="en-GB" sz="1800" dirty="0">
                <a:solidFill>
                  <a:srgbClr val="FFFFFF"/>
                </a:solidFill>
              </a:rPr>
              <a:t>One of the following documents must be included with a neighbourhood plan proposal when it is submitted to the local planning authority: </a:t>
            </a:r>
          </a:p>
          <a:p>
            <a:pPr lvl="0"/>
            <a:endParaRPr lang="en-GB" sz="1800" dirty="0" smtClean="0">
              <a:solidFill>
                <a:srgbClr val="FFFFFF"/>
              </a:solidFill>
            </a:endParaRPr>
          </a:p>
          <a:p>
            <a:pPr marL="285750" lvl="0" indent="-285750">
              <a:buFont typeface="Arial" pitchFamily="34" charset="0"/>
              <a:buChar char="•"/>
            </a:pPr>
            <a:r>
              <a:rPr lang="en-GB" sz="1800" dirty="0" smtClean="0">
                <a:solidFill>
                  <a:srgbClr val="FFFFFF"/>
                </a:solidFill>
              </a:rPr>
              <a:t>a </a:t>
            </a:r>
            <a:r>
              <a:rPr lang="en-GB" sz="1800" dirty="0">
                <a:solidFill>
                  <a:srgbClr val="FFFFFF"/>
                </a:solidFill>
              </a:rPr>
              <a:t>statement of reasons for a determination under regulation 9(1) of the Environmental Assessment of Plans and Programmes Regulations 2004 </a:t>
            </a:r>
            <a:r>
              <a:rPr lang="en-GB" sz="1800" dirty="0" smtClean="0">
                <a:solidFill>
                  <a:srgbClr val="FFFFFF"/>
                </a:solidFill>
              </a:rPr>
              <a:t>that </a:t>
            </a:r>
            <a:r>
              <a:rPr lang="en-GB" sz="1800" dirty="0">
                <a:solidFill>
                  <a:srgbClr val="FFFFFF"/>
                </a:solidFill>
              </a:rPr>
              <a:t>the proposal is unlikely to have significant environmental effects</a:t>
            </a:r>
          </a:p>
          <a:p>
            <a:pPr marL="285750" indent="-285750">
              <a:buFont typeface="Arial" pitchFamily="34" charset="0"/>
              <a:buChar char="•"/>
            </a:pPr>
            <a:endParaRPr lang="en-GB" sz="1800" dirty="0" smtClean="0">
              <a:solidFill>
                <a:srgbClr val="FFFFFF"/>
              </a:solidFill>
            </a:endParaRPr>
          </a:p>
          <a:p>
            <a:pPr marL="285750" indent="-285750">
              <a:buFont typeface="Arial" pitchFamily="34" charset="0"/>
              <a:buChar char="•"/>
            </a:pPr>
            <a:r>
              <a:rPr lang="en-GB" sz="1800" dirty="0" smtClean="0">
                <a:solidFill>
                  <a:srgbClr val="FFFFFF"/>
                </a:solidFill>
              </a:rPr>
              <a:t>an </a:t>
            </a:r>
            <a:r>
              <a:rPr lang="en-GB" sz="1800" dirty="0">
                <a:solidFill>
                  <a:srgbClr val="FFFFFF"/>
                </a:solidFill>
              </a:rPr>
              <a:t>environmental report in accordance with paragraphs (2) and (3) of regulation 12 of the Environmental Assessment of Plans and Programmes Regulations </a:t>
            </a:r>
            <a:r>
              <a:rPr lang="en-GB" sz="1800" dirty="0" smtClean="0">
                <a:solidFill>
                  <a:srgbClr val="FFFFFF"/>
                </a:solidFill>
              </a:rPr>
              <a:t>2004</a:t>
            </a:r>
            <a:endParaRPr lang="en-GB" sz="1800" dirty="0">
              <a:solidFill>
                <a:srgbClr val="FFFFFF"/>
              </a:solidFill>
            </a:endParaRPr>
          </a:p>
        </p:txBody>
      </p:sp>
    </p:spTree>
    <p:extLst>
      <p:ext uri="{BB962C8B-B14F-4D97-AF65-F5344CB8AC3E}">
        <p14:creationId xmlns:p14="http://schemas.microsoft.com/office/powerpoint/2010/main" val="488840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521852" y="332656"/>
            <a:ext cx="6336704" cy="830997"/>
          </a:xfrm>
          <a:prstGeom prst="rect">
            <a:avLst/>
          </a:prstGeom>
          <a:noFill/>
        </p:spPr>
        <p:txBody>
          <a:bodyPr wrap="square" rtlCol="0">
            <a:spAutoFit/>
          </a:bodyPr>
          <a:lstStyle/>
          <a:p>
            <a:pPr algn="ctr"/>
            <a:r>
              <a:rPr lang="en-GB" sz="4800" b="1" dirty="0" smtClean="0">
                <a:solidFill>
                  <a:srgbClr val="009999"/>
                </a:solidFill>
              </a:rPr>
              <a:t>Resources </a:t>
            </a:r>
            <a:endParaRPr lang="en-GB" sz="4800" b="1" dirty="0">
              <a:solidFill>
                <a:srgbClr val="009999"/>
              </a:solidFill>
            </a:endParaRPr>
          </a:p>
        </p:txBody>
      </p:sp>
      <p:sp>
        <p:nvSpPr>
          <p:cNvPr id="10" name="Content Placeholder 1"/>
          <p:cNvSpPr txBox="1">
            <a:spLocks/>
          </p:cNvSpPr>
          <p:nvPr/>
        </p:nvSpPr>
        <p:spPr bwMode="auto">
          <a:xfrm>
            <a:off x="539552" y="2569492"/>
            <a:ext cx="5316388" cy="395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4400" b="1">
                <a:solidFill>
                  <a:srgbClr val="FFFFFF"/>
                </a:solidFill>
                <a:latin typeface="+mj-lt"/>
                <a:ea typeface="+mj-ea"/>
                <a:cs typeface="+mj-cs"/>
              </a:defRPr>
            </a:lvl1pPr>
            <a:lvl2pPr algn="r" rtl="0" eaLnBrk="1" fontAlgn="base" hangingPunct="1">
              <a:spcBef>
                <a:spcPct val="0"/>
              </a:spcBef>
              <a:spcAft>
                <a:spcPct val="0"/>
              </a:spcAft>
              <a:defRPr sz="2200" b="1">
                <a:solidFill>
                  <a:schemeClr val="tx2"/>
                </a:solidFill>
                <a:latin typeface="Arial" charset="0"/>
              </a:defRPr>
            </a:lvl2pPr>
            <a:lvl3pPr algn="r" rtl="0" eaLnBrk="1" fontAlgn="base" hangingPunct="1">
              <a:spcBef>
                <a:spcPct val="0"/>
              </a:spcBef>
              <a:spcAft>
                <a:spcPct val="0"/>
              </a:spcAft>
              <a:defRPr sz="2200" b="1">
                <a:solidFill>
                  <a:schemeClr val="tx2"/>
                </a:solidFill>
                <a:latin typeface="Arial" charset="0"/>
              </a:defRPr>
            </a:lvl3pPr>
            <a:lvl4pPr algn="r" rtl="0" eaLnBrk="1" fontAlgn="base" hangingPunct="1">
              <a:spcBef>
                <a:spcPct val="0"/>
              </a:spcBef>
              <a:spcAft>
                <a:spcPct val="0"/>
              </a:spcAft>
              <a:defRPr sz="2200" b="1">
                <a:solidFill>
                  <a:schemeClr val="tx2"/>
                </a:solidFill>
                <a:latin typeface="Arial" charset="0"/>
              </a:defRPr>
            </a:lvl4pPr>
            <a:lvl5pPr algn="r" rtl="0" eaLnBrk="1" fontAlgn="base" hangingPunct="1">
              <a:spcBef>
                <a:spcPct val="0"/>
              </a:spcBef>
              <a:spcAft>
                <a:spcPct val="0"/>
              </a:spcAft>
              <a:defRPr sz="2200" b="1">
                <a:solidFill>
                  <a:schemeClr val="tx2"/>
                </a:solidFill>
                <a:latin typeface="Arial" charset="0"/>
              </a:defRPr>
            </a:lvl5pPr>
            <a:lvl6pPr marL="457200" algn="r" rtl="0" eaLnBrk="1" fontAlgn="base" hangingPunct="1">
              <a:spcBef>
                <a:spcPct val="0"/>
              </a:spcBef>
              <a:spcAft>
                <a:spcPct val="0"/>
              </a:spcAft>
              <a:defRPr sz="2200" b="1">
                <a:solidFill>
                  <a:schemeClr val="tx2"/>
                </a:solidFill>
                <a:latin typeface="Arial" charset="0"/>
              </a:defRPr>
            </a:lvl6pPr>
            <a:lvl7pPr marL="914400" algn="r" rtl="0" eaLnBrk="1" fontAlgn="base" hangingPunct="1">
              <a:spcBef>
                <a:spcPct val="0"/>
              </a:spcBef>
              <a:spcAft>
                <a:spcPct val="0"/>
              </a:spcAft>
              <a:defRPr sz="2200" b="1">
                <a:solidFill>
                  <a:schemeClr val="tx2"/>
                </a:solidFill>
                <a:latin typeface="Arial" charset="0"/>
              </a:defRPr>
            </a:lvl7pPr>
            <a:lvl8pPr marL="1371600" algn="r" rtl="0" eaLnBrk="1" fontAlgn="base" hangingPunct="1">
              <a:spcBef>
                <a:spcPct val="0"/>
              </a:spcBef>
              <a:spcAft>
                <a:spcPct val="0"/>
              </a:spcAft>
              <a:defRPr sz="2200" b="1">
                <a:solidFill>
                  <a:schemeClr val="tx2"/>
                </a:solidFill>
                <a:latin typeface="Arial" charset="0"/>
              </a:defRPr>
            </a:lvl8pPr>
            <a:lvl9pPr marL="1828800" algn="r" rtl="0" eaLnBrk="1" fontAlgn="base" hangingPunct="1">
              <a:spcBef>
                <a:spcPct val="0"/>
              </a:spcBef>
              <a:spcAft>
                <a:spcPct val="0"/>
              </a:spcAft>
              <a:defRPr sz="2200" b="1">
                <a:solidFill>
                  <a:schemeClr val="tx2"/>
                </a:solidFill>
                <a:latin typeface="Arial" charset="0"/>
              </a:defRPr>
            </a:lvl9pPr>
          </a:lstStyle>
          <a:p>
            <a:pPr>
              <a:defRPr/>
            </a:pPr>
            <a:endParaRPr lang="en-GB" sz="2400" dirty="0"/>
          </a:p>
          <a:p>
            <a:pPr>
              <a:defRPr/>
            </a:pPr>
            <a:r>
              <a:rPr lang="en-GB" sz="2400" dirty="0" smtClean="0"/>
              <a:t>31 October Ministers announced:</a:t>
            </a:r>
          </a:p>
          <a:p>
            <a:pPr>
              <a:defRPr/>
            </a:pPr>
            <a:endParaRPr lang="en-GB" sz="2400" dirty="0" smtClean="0"/>
          </a:p>
          <a:p>
            <a:pPr marL="342900" indent="-342900">
              <a:buFont typeface="Arial" pitchFamily="34" charset="0"/>
              <a:buChar char="•"/>
              <a:defRPr/>
            </a:pPr>
            <a:r>
              <a:rPr lang="en-GB" sz="2000" dirty="0" smtClean="0"/>
              <a:t>Additional £1 million for grants during this financial year</a:t>
            </a:r>
          </a:p>
          <a:p>
            <a:pPr marL="342900" indent="-342900">
              <a:buFont typeface="Arial" pitchFamily="34" charset="0"/>
              <a:buChar char="•"/>
              <a:defRPr/>
            </a:pPr>
            <a:endParaRPr lang="en-GB" sz="2000" dirty="0" smtClean="0"/>
          </a:p>
          <a:p>
            <a:pPr marL="342900" indent="-342900">
              <a:buFont typeface="Arial" pitchFamily="34" charset="0"/>
              <a:buChar char="•"/>
              <a:defRPr/>
            </a:pPr>
            <a:r>
              <a:rPr lang="en-GB" sz="2000" dirty="0" smtClean="0"/>
              <a:t>£100,000 to enable groups to organise workshops on neighbourhood planning in their local area</a:t>
            </a:r>
          </a:p>
          <a:p>
            <a:pPr marL="342900" indent="-342900">
              <a:buFont typeface="Arial" pitchFamily="34" charset="0"/>
              <a:buChar char="•"/>
              <a:defRPr/>
            </a:pPr>
            <a:endParaRPr lang="en-GB" sz="2000" dirty="0" smtClean="0"/>
          </a:p>
          <a:p>
            <a:pPr marL="342900" indent="-342900">
              <a:buFont typeface="Arial" pitchFamily="34" charset="0"/>
              <a:buChar char="•"/>
              <a:defRPr/>
            </a:pPr>
            <a:r>
              <a:rPr lang="en-GB" sz="2000" dirty="0" smtClean="0"/>
              <a:t>£12 million funding for 2015/16 for local authority new burdens </a:t>
            </a:r>
          </a:p>
          <a:p>
            <a:pPr marL="342900" indent="-342900">
              <a:buFont typeface="Arial" pitchFamily="34" charset="0"/>
              <a:buChar char="•"/>
              <a:defRPr/>
            </a:pPr>
            <a:endParaRPr lang="en-GB" sz="2000" dirty="0" smtClean="0"/>
          </a:p>
          <a:p>
            <a:pPr marL="342900" indent="-342900">
              <a:buFont typeface="Arial" pitchFamily="34" charset="0"/>
              <a:buChar char="•"/>
              <a:defRPr/>
            </a:pPr>
            <a:r>
              <a:rPr lang="en-GB" sz="2000" dirty="0" smtClean="0"/>
              <a:t>£22.5 million support package over 2015 to 2018 </a:t>
            </a:r>
          </a:p>
          <a:p>
            <a:pPr marL="892175" indent="-892175">
              <a:buFont typeface="Arial" pitchFamily="34" charset="0"/>
              <a:buChar char="•"/>
              <a:defRPr/>
            </a:pPr>
            <a:endParaRPr lang="en-GB" sz="2000" dirty="0" smtClean="0"/>
          </a:p>
          <a:p>
            <a:pPr marL="285750" indent="-285750">
              <a:buFont typeface="Arial" pitchFamily="34" charset="0"/>
              <a:buChar char="•"/>
              <a:defRPr/>
            </a:pPr>
            <a:endParaRPr lang="en-GB" dirty="0" smtClean="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6832"/>
            <a:ext cx="28765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29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267744" y="114598"/>
            <a:ext cx="6590812" cy="1384995"/>
          </a:xfrm>
          <a:prstGeom prst="rect">
            <a:avLst/>
          </a:prstGeom>
          <a:noFill/>
        </p:spPr>
        <p:txBody>
          <a:bodyPr wrap="square" rtlCol="0">
            <a:spAutoFit/>
          </a:bodyPr>
          <a:lstStyle/>
          <a:p>
            <a:pPr algn="r"/>
            <a:r>
              <a:rPr lang="en-GB" altLang="en-US" sz="3600" b="1" dirty="0">
                <a:solidFill>
                  <a:srgbClr val="009999"/>
                </a:solidFill>
              </a:rPr>
              <a:t>Neighbourhood planning support contract</a:t>
            </a:r>
            <a:r>
              <a:rPr lang="en-GB" altLang="en-US" sz="4800" b="1" dirty="0">
                <a:solidFill>
                  <a:srgbClr val="009999"/>
                </a:solidFill>
              </a:rPr>
              <a:t> </a:t>
            </a:r>
          </a:p>
        </p:txBody>
      </p:sp>
      <p:sp>
        <p:nvSpPr>
          <p:cNvPr id="6" name="Rectangle 5"/>
          <p:cNvSpPr/>
          <p:nvPr/>
        </p:nvSpPr>
        <p:spPr>
          <a:xfrm>
            <a:off x="467544" y="1700808"/>
            <a:ext cx="7214789" cy="3785652"/>
          </a:xfrm>
          <a:prstGeom prst="rect">
            <a:avLst/>
          </a:prstGeom>
        </p:spPr>
        <p:txBody>
          <a:bodyPr wrap="square">
            <a:spAutoFit/>
          </a:bodyPr>
          <a:lstStyle/>
          <a:p>
            <a:r>
              <a:rPr lang="en-GB" dirty="0" smtClean="0">
                <a:solidFill>
                  <a:srgbClr val="FFFFFF"/>
                </a:solidFill>
              </a:rPr>
              <a:t>£</a:t>
            </a:r>
            <a:r>
              <a:rPr lang="en-GB" dirty="0">
                <a:solidFill>
                  <a:srgbClr val="FFFFFF"/>
                </a:solidFill>
              </a:rPr>
              <a:t>22.5 million support package over 2015 to </a:t>
            </a:r>
            <a:r>
              <a:rPr lang="en-GB" dirty="0" smtClean="0">
                <a:solidFill>
                  <a:srgbClr val="FFFFFF"/>
                </a:solidFill>
              </a:rPr>
              <a:t>2018</a:t>
            </a:r>
          </a:p>
          <a:p>
            <a:r>
              <a:rPr lang="en-GB" dirty="0" smtClean="0">
                <a:solidFill>
                  <a:srgbClr val="FFFFFF"/>
                </a:solidFill>
              </a:rPr>
              <a:t> </a:t>
            </a:r>
          </a:p>
          <a:p>
            <a:pPr marL="342900" indent="-342900">
              <a:buFont typeface="Arial" pitchFamily="34" charset="0"/>
              <a:buChar char="•"/>
            </a:pPr>
            <a:r>
              <a:rPr lang="en-GB" dirty="0" smtClean="0">
                <a:solidFill>
                  <a:srgbClr val="FFFFFF"/>
                </a:solidFill>
              </a:rPr>
              <a:t>50 % increase on current support programme </a:t>
            </a:r>
          </a:p>
          <a:p>
            <a:pPr marL="342900" indent="-342900">
              <a:buFont typeface="Arial" pitchFamily="34" charset="0"/>
              <a:buChar char="•"/>
            </a:pPr>
            <a:endParaRPr lang="en-GB" dirty="0" smtClean="0">
              <a:solidFill>
                <a:srgbClr val="FFFFFF"/>
              </a:solidFill>
            </a:endParaRPr>
          </a:p>
          <a:p>
            <a:pPr marL="342900" indent="-342900">
              <a:buFont typeface="Arial" pitchFamily="34" charset="0"/>
              <a:buChar char="•"/>
            </a:pPr>
            <a:r>
              <a:rPr lang="en-GB" dirty="0" smtClean="0">
                <a:solidFill>
                  <a:srgbClr val="FFFFFF"/>
                </a:solidFill>
              </a:rPr>
              <a:t>Grants of up to £8,000</a:t>
            </a:r>
          </a:p>
          <a:p>
            <a:endParaRPr lang="en-GB" dirty="0" smtClean="0">
              <a:solidFill>
                <a:srgbClr val="FFFFFF"/>
              </a:solidFill>
            </a:endParaRPr>
          </a:p>
          <a:p>
            <a:pPr marL="342900" indent="-342900">
              <a:buFont typeface="Arial" pitchFamily="34" charset="0"/>
              <a:buChar char="•"/>
            </a:pPr>
            <a:r>
              <a:rPr lang="en-GB" dirty="0" smtClean="0">
                <a:solidFill>
                  <a:srgbClr val="FFFFFF"/>
                </a:solidFill>
              </a:rPr>
              <a:t>Priority groups </a:t>
            </a:r>
          </a:p>
          <a:p>
            <a:r>
              <a:rPr lang="en-GB" dirty="0">
                <a:solidFill>
                  <a:srgbClr val="FFFFFF"/>
                </a:solidFill>
              </a:rPr>
              <a:t>	</a:t>
            </a:r>
            <a:r>
              <a:rPr lang="en-GB" dirty="0" smtClean="0">
                <a:solidFill>
                  <a:srgbClr val="FFFFFF"/>
                </a:solidFill>
              </a:rPr>
              <a:t>- additional grants of up to £6,000</a:t>
            </a:r>
          </a:p>
          <a:p>
            <a:r>
              <a:rPr lang="en-GB" dirty="0">
                <a:solidFill>
                  <a:srgbClr val="FFFFFF"/>
                </a:solidFill>
              </a:rPr>
              <a:t>	</a:t>
            </a:r>
            <a:r>
              <a:rPr lang="en-GB" dirty="0" smtClean="0">
                <a:solidFill>
                  <a:srgbClr val="FFFFFF"/>
                </a:solidFill>
              </a:rPr>
              <a:t>- access to direct technical support </a:t>
            </a:r>
            <a:endParaRPr lang="en-GB" dirty="0">
              <a:solidFill>
                <a:srgbClr val="FFFFFF"/>
              </a:solidFill>
            </a:endParaRPr>
          </a:p>
          <a:p>
            <a:endParaRPr lang="en-GB" dirty="0"/>
          </a:p>
        </p:txBody>
      </p:sp>
      <p:sp>
        <p:nvSpPr>
          <p:cNvPr id="2" name="Rectangle 1"/>
          <p:cNvSpPr/>
          <p:nvPr/>
        </p:nvSpPr>
        <p:spPr>
          <a:xfrm>
            <a:off x="-22820" y="5657671"/>
            <a:ext cx="9144000" cy="1200329"/>
          </a:xfrm>
          <a:prstGeom prst="rect">
            <a:avLst/>
          </a:prstGeom>
        </p:spPr>
        <p:txBody>
          <a:bodyPr wrap="square">
            <a:spAutoFit/>
          </a:bodyPr>
          <a:lstStyle/>
          <a:p>
            <a:pPr eaLnBrk="1" hangingPunct="1"/>
            <a:r>
              <a:rPr lang="en-GB" sz="3600" b="1" dirty="0" smtClean="0">
                <a:solidFill>
                  <a:srgbClr val="FFFFFF"/>
                </a:solidFill>
              </a:rPr>
              <a:t>££££££££££££££££££££££££££££££££££££££££££££££££££££££££££££££££££££££</a:t>
            </a:r>
            <a:endParaRPr lang="en-GB" sz="3600" b="1" dirty="0">
              <a:solidFill>
                <a:srgbClr val="FFFFFF"/>
              </a:solidFill>
            </a:endParaRPr>
          </a:p>
        </p:txBody>
      </p:sp>
    </p:spTree>
    <p:extLst>
      <p:ext uri="{BB962C8B-B14F-4D97-AF65-F5344CB8AC3E}">
        <p14:creationId xmlns:p14="http://schemas.microsoft.com/office/powerpoint/2010/main" val="507687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521852" y="332656"/>
            <a:ext cx="6336704" cy="830997"/>
          </a:xfrm>
          <a:prstGeom prst="rect">
            <a:avLst/>
          </a:prstGeom>
          <a:noFill/>
        </p:spPr>
        <p:txBody>
          <a:bodyPr wrap="square" rtlCol="0">
            <a:spAutoFit/>
          </a:bodyPr>
          <a:lstStyle/>
          <a:p>
            <a:pPr algn="ctr"/>
            <a:r>
              <a:rPr lang="en-GB" sz="3600" b="1" dirty="0" smtClean="0">
                <a:solidFill>
                  <a:srgbClr val="009999"/>
                </a:solidFill>
              </a:rPr>
              <a:t>Case studies on cost </a:t>
            </a:r>
            <a:r>
              <a:rPr lang="en-GB" sz="4800" b="1" dirty="0" smtClean="0">
                <a:solidFill>
                  <a:srgbClr val="009999"/>
                </a:solidFill>
              </a:rPr>
              <a:t>…</a:t>
            </a:r>
            <a:endParaRPr lang="en-GB" sz="4800" b="1" dirty="0">
              <a:solidFill>
                <a:srgbClr val="009999"/>
              </a:solidFill>
            </a:endParaRPr>
          </a:p>
        </p:txBody>
      </p:sp>
      <p:sp>
        <p:nvSpPr>
          <p:cNvPr id="12" name="TextBox 11"/>
          <p:cNvSpPr txBox="1"/>
          <p:nvPr/>
        </p:nvSpPr>
        <p:spPr>
          <a:xfrm>
            <a:off x="107504" y="1619949"/>
            <a:ext cx="6383091" cy="4770537"/>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FFFFFF"/>
                </a:solidFill>
              </a:rPr>
              <a:t>In the small coastal village of Lympstone: </a:t>
            </a:r>
            <a:r>
              <a:rPr lang="en-GB" sz="2000" b="1" dirty="0">
                <a:solidFill>
                  <a:srgbClr val="FFFFFF"/>
                </a:solidFill>
              </a:rPr>
              <a:t>£</a:t>
            </a:r>
            <a:r>
              <a:rPr lang="en-GB" sz="2000" b="1" dirty="0" smtClean="0">
                <a:solidFill>
                  <a:srgbClr val="FFFFFF"/>
                </a:solidFill>
              </a:rPr>
              <a:t>6,389</a:t>
            </a:r>
          </a:p>
          <a:p>
            <a:pPr marL="285750" indent="-285750">
              <a:buFont typeface="Arial" panose="020B0604020202020204" pitchFamily="34" charset="0"/>
              <a:buChar char="•"/>
            </a:pPr>
            <a:endParaRPr lang="en-GB" sz="2000" dirty="0">
              <a:solidFill>
                <a:srgbClr val="FFFFFF"/>
              </a:solidFill>
            </a:endParaRPr>
          </a:p>
          <a:p>
            <a:pPr marL="285750" indent="-285750">
              <a:buFont typeface="Arial" panose="020B0604020202020204" pitchFamily="34" charset="0"/>
              <a:buChar char="•"/>
            </a:pPr>
            <a:r>
              <a:rPr lang="en-GB" sz="2000" dirty="0" smtClean="0">
                <a:solidFill>
                  <a:srgbClr val="FFFFFF"/>
                </a:solidFill>
              </a:rPr>
              <a:t>In the large Leicestershire village of Broughton Astley:  </a:t>
            </a:r>
            <a:r>
              <a:rPr lang="en-GB" sz="2000" b="1" dirty="0" smtClean="0">
                <a:solidFill>
                  <a:srgbClr val="FFFFFF"/>
                </a:solidFill>
              </a:rPr>
              <a:t>£14,312</a:t>
            </a:r>
          </a:p>
          <a:p>
            <a:pPr marL="285750" indent="-285750">
              <a:buFont typeface="Arial" panose="020B0604020202020204" pitchFamily="34" charset="0"/>
              <a:buChar char="•"/>
            </a:pPr>
            <a:endParaRPr lang="en-GB" sz="2000" b="1" dirty="0" smtClean="0">
              <a:solidFill>
                <a:srgbClr val="FFFFFF"/>
              </a:solidFill>
            </a:endParaRPr>
          </a:p>
          <a:p>
            <a:pPr marL="285750" indent="-285750">
              <a:buFont typeface="Arial" panose="020B0604020202020204" pitchFamily="34" charset="0"/>
              <a:buChar char="•"/>
            </a:pPr>
            <a:r>
              <a:rPr lang="en-GB" sz="2000" dirty="0" smtClean="0">
                <a:solidFill>
                  <a:srgbClr val="FFFFFF"/>
                </a:solidFill>
              </a:rPr>
              <a:t>In the Exeter ward of St James:  </a:t>
            </a:r>
            <a:r>
              <a:rPr lang="en-GB" sz="2000" b="1" dirty="0" smtClean="0">
                <a:solidFill>
                  <a:srgbClr val="FFFFFF"/>
                </a:solidFill>
              </a:rPr>
              <a:t>£10,450</a:t>
            </a:r>
          </a:p>
          <a:p>
            <a:pPr marL="285750" indent="-285750">
              <a:buFont typeface="Arial" panose="020B0604020202020204" pitchFamily="34" charset="0"/>
              <a:buChar char="•"/>
            </a:pPr>
            <a:endParaRPr lang="en-GB" sz="2000" dirty="0" smtClean="0">
              <a:solidFill>
                <a:srgbClr val="FFFFFF"/>
              </a:solidFill>
            </a:endParaRPr>
          </a:p>
          <a:p>
            <a:pPr marL="285750" indent="-285750">
              <a:buFont typeface="Arial" panose="020B0604020202020204" pitchFamily="34" charset="0"/>
              <a:buChar char="•"/>
            </a:pPr>
            <a:r>
              <a:rPr lang="en-GB" sz="2000" dirty="0" smtClean="0">
                <a:solidFill>
                  <a:srgbClr val="FFFFFF"/>
                </a:solidFill>
              </a:rPr>
              <a:t>In the deprived urban area of Heathfield Park: </a:t>
            </a:r>
            <a:r>
              <a:rPr lang="en-GB" sz="2000" b="1" dirty="0" smtClean="0">
                <a:solidFill>
                  <a:srgbClr val="FFFFFF"/>
                </a:solidFill>
              </a:rPr>
              <a:t>£19,500</a:t>
            </a:r>
          </a:p>
          <a:p>
            <a:pPr marL="285750" indent="-285750">
              <a:buFont typeface="Arial" panose="020B0604020202020204" pitchFamily="34" charset="0"/>
              <a:buChar char="•"/>
            </a:pPr>
            <a:endParaRPr lang="en-GB" sz="2000" b="1" dirty="0">
              <a:solidFill>
                <a:srgbClr val="FFFFFF"/>
              </a:solidFill>
            </a:endParaRPr>
          </a:p>
          <a:p>
            <a:pPr marL="285750" indent="-285750">
              <a:buFont typeface="Arial" panose="020B0604020202020204" pitchFamily="34" charset="0"/>
              <a:buChar char="•"/>
            </a:pPr>
            <a:r>
              <a:rPr lang="en-GB" sz="2000" dirty="0">
                <a:solidFill>
                  <a:srgbClr val="FFFFFF"/>
                </a:solidFill>
              </a:rPr>
              <a:t>In the coastal towns of Lynton &amp; Lynmouth in Exmoor: </a:t>
            </a:r>
            <a:r>
              <a:rPr lang="en-GB" sz="2000" b="1" dirty="0">
                <a:solidFill>
                  <a:srgbClr val="FFFFFF"/>
                </a:solidFill>
              </a:rPr>
              <a:t>£</a:t>
            </a:r>
            <a:r>
              <a:rPr lang="en-GB" sz="2000" b="1" dirty="0" smtClean="0">
                <a:solidFill>
                  <a:srgbClr val="FFFFFF"/>
                </a:solidFill>
              </a:rPr>
              <a:t>27,681</a:t>
            </a:r>
          </a:p>
          <a:p>
            <a:pPr marL="285750" indent="-285750">
              <a:buFont typeface="Arial" panose="020B0604020202020204" pitchFamily="34" charset="0"/>
              <a:buChar char="•"/>
            </a:pPr>
            <a:endParaRPr lang="en-GB" sz="2000" dirty="0" smtClean="0">
              <a:solidFill>
                <a:srgbClr val="FFFFFF"/>
              </a:solidFill>
            </a:endParaRPr>
          </a:p>
          <a:p>
            <a:pPr marL="285750" indent="-285750">
              <a:buFont typeface="Arial" panose="020B0604020202020204" pitchFamily="34" charset="0"/>
              <a:buChar char="•"/>
            </a:pPr>
            <a:r>
              <a:rPr lang="en-GB" sz="2000" dirty="0" smtClean="0">
                <a:solidFill>
                  <a:srgbClr val="FFFFFF"/>
                </a:solidFill>
              </a:rPr>
              <a:t>In the small Norfolk village of Strumpshaw: </a:t>
            </a:r>
            <a:r>
              <a:rPr lang="en-GB" sz="2000" b="1" dirty="0" smtClean="0">
                <a:solidFill>
                  <a:srgbClr val="FFFFFF"/>
                </a:solidFill>
              </a:rPr>
              <a:t>£4,220</a:t>
            </a:r>
            <a:endParaRPr lang="en-GB" sz="2400" dirty="0" smtClean="0">
              <a:solidFill>
                <a:srgbClr val="FFFFFF"/>
              </a:solidFill>
            </a:endParaRPr>
          </a:p>
          <a:p>
            <a:pPr marL="285750" indent="-285750">
              <a:buFont typeface="Arial" panose="020B0604020202020204" pitchFamily="34" charset="0"/>
              <a:buChar char="•"/>
            </a:pPr>
            <a:endParaRPr lang="en-GB" dirty="0"/>
          </a:p>
        </p:txBody>
      </p:sp>
      <p:sp>
        <p:nvSpPr>
          <p:cNvPr id="13" name="TextBox 12"/>
          <p:cNvSpPr txBox="1"/>
          <p:nvPr/>
        </p:nvSpPr>
        <p:spPr>
          <a:xfrm>
            <a:off x="421929" y="6159653"/>
            <a:ext cx="4608512" cy="461665"/>
          </a:xfrm>
          <a:prstGeom prst="rect">
            <a:avLst/>
          </a:prstGeom>
          <a:noFill/>
        </p:spPr>
        <p:txBody>
          <a:bodyPr wrap="square" rtlCol="0">
            <a:spAutoFit/>
          </a:bodyPr>
          <a:lstStyle/>
          <a:p>
            <a:r>
              <a:rPr lang="en-GB" dirty="0" smtClean="0">
                <a:solidFill>
                  <a:srgbClr val="FFFFFF"/>
                </a:solidFill>
              </a:rPr>
              <a:t>Average: </a:t>
            </a:r>
            <a:r>
              <a:rPr lang="en-GB" b="1" dirty="0" smtClean="0">
                <a:solidFill>
                  <a:srgbClr val="FFFFFF"/>
                </a:solidFill>
              </a:rPr>
              <a:t>£13,758</a:t>
            </a:r>
            <a:endParaRPr lang="en-GB" dirty="0">
              <a:solidFill>
                <a:srgbClr val="FFFFFF"/>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509992" y="1484784"/>
            <a:ext cx="2477770" cy="2705100"/>
          </a:xfrm>
          <a:prstGeom prst="rect">
            <a:avLst/>
          </a:prstGeom>
        </p:spPr>
      </p:pic>
      <p:sp>
        <p:nvSpPr>
          <p:cNvPr id="14" name="Text Box 19"/>
          <p:cNvSpPr txBox="1"/>
          <p:nvPr/>
        </p:nvSpPr>
        <p:spPr>
          <a:xfrm>
            <a:off x="6541318" y="4286572"/>
            <a:ext cx="2157958" cy="1619250"/>
          </a:xfrm>
          <a:prstGeom prst="rect">
            <a:avLst/>
          </a:prstGeom>
          <a:noFill/>
          <a:ln w="6350">
            <a:noFill/>
          </a:ln>
          <a:effectLst/>
        </p:spPr>
        <p:txBody>
          <a:bodyPr rot="0" spcFirstLastPara="0" vert="horz" wrap="square" lIns="0" tIns="91440" rIns="0" bIns="91440" numCol="1" spcCol="0" rtlCol="0" fromWordArt="0" anchor="t" anchorCtr="0" forceAA="0" compatLnSpc="1">
            <a:prstTxWarp prst="textNoShape">
              <a:avLst/>
            </a:prstTxWarp>
            <a:noAutofit/>
          </a:bodyPr>
          <a:lstStyle/>
          <a:p>
            <a:pPr>
              <a:lnSpc>
                <a:spcPct val="115000"/>
              </a:lnSpc>
              <a:spcAft>
                <a:spcPts val="0"/>
              </a:spcAft>
            </a:pPr>
            <a:r>
              <a:rPr lang="en-GB" sz="900" i="0" u="sng" dirty="0">
                <a:solidFill>
                  <a:srgbClr val="FFFFFF"/>
                </a:solidFill>
                <a:effectLst/>
                <a:latin typeface="Arial"/>
                <a:ea typeface="Calibri"/>
                <a:cs typeface="Times New Roman"/>
              </a:rPr>
              <a:t>Sample</a:t>
            </a:r>
            <a:r>
              <a:rPr lang="en-GB" sz="900" b="1" i="0" u="sng" dirty="0">
                <a:solidFill>
                  <a:srgbClr val="FFFFFF"/>
                </a:solidFill>
                <a:effectLst/>
                <a:latin typeface="Arial"/>
                <a:ea typeface="Calibri"/>
                <a:cs typeface="Times New Roman"/>
              </a:rPr>
              <a:t> of spending</a:t>
            </a:r>
            <a:br>
              <a:rPr lang="en-GB" sz="900" b="1" i="0" u="sng" dirty="0">
                <a:solidFill>
                  <a:srgbClr val="FFFFFF"/>
                </a:solidFill>
                <a:effectLst/>
                <a:latin typeface="Arial"/>
                <a:ea typeface="Calibri"/>
                <a:cs typeface="Times New Roman"/>
              </a:rPr>
            </a:br>
            <a:r>
              <a:rPr lang="en-GB" sz="900" b="1" i="0" dirty="0">
                <a:solidFill>
                  <a:srgbClr val="FFFFFF"/>
                </a:solidFill>
                <a:effectLst/>
                <a:latin typeface="Arial"/>
                <a:ea typeface="Calibri"/>
                <a:cs typeface="Times New Roman"/>
              </a:rPr>
              <a:t>£3,455</a:t>
            </a:r>
            <a:r>
              <a:rPr lang="en-GB" sz="900" i="0" dirty="0">
                <a:solidFill>
                  <a:srgbClr val="FFFFFF"/>
                </a:solidFill>
                <a:effectLst/>
                <a:latin typeface="Arial"/>
                <a:ea typeface="Calibri"/>
                <a:cs typeface="Times New Roman"/>
              </a:rPr>
              <a:t> printing</a:t>
            </a:r>
            <a:endParaRPr lang="en-GB" sz="1100" i="1" dirty="0">
              <a:solidFill>
                <a:srgbClr val="FFFFFF"/>
              </a:solidFill>
              <a:effectLst/>
              <a:latin typeface="Calibri"/>
              <a:ea typeface="Times New Roman"/>
              <a:cs typeface="Times New Roman"/>
            </a:endParaRPr>
          </a:p>
          <a:p>
            <a:pPr>
              <a:lnSpc>
                <a:spcPct val="115000"/>
              </a:lnSpc>
              <a:spcAft>
                <a:spcPts val="0"/>
              </a:spcAft>
            </a:pPr>
            <a:r>
              <a:rPr lang="en-GB" sz="900" b="1" i="0" dirty="0">
                <a:solidFill>
                  <a:srgbClr val="FFFFFF"/>
                </a:solidFill>
                <a:effectLst/>
                <a:latin typeface="Arial"/>
                <a:ea typeface="Calibri"/>
                <a:cs typeface="Times New Roman"/>
              </a:rPr>
              <a:t>£280</a:t>
            </a:r>
            <a:r>
              <a:rPr lang="en-GB" sz="900" i="0" dirty="0">
                <a:solidFill>
                  <a:srgbClr val="FFFFFF"/>
                </a:solidFill>
                <a:effectLst/>
                <a:latin typeface="Arial"/>
                <a:ea typeface="Calibri"/>
                <a:cs typeface="Times New Roman"/>
              </a:rPr>
              <a:t> wood for posters</a:t>
            </a:r>
            <a:br>
              <a:rPr lang="en-GB" sz="900" i="0" dirty="0">
                <a:solidFill>
                  <a:srgbClr val="FFFFFF"/>
                </a:solidFill>
                <a:effectLst/>
                <a:latin typeface="Arial"/>
                <a:ea typeface="Calibri"/>
                <a:cs typeface="Times New Roman"/>
              </a:rPr>
            </a:br>
            <a:r>
              <a:rPr lang="en-GB" sz="900" b="1" i="0" dirty="0">
                <a:solidFill>
                  <a:srgbClr val="FFFFFF"/>
                </a:solidFill>
                <a:effectLst/>
                <a:latin typeface="Arial"/>
                <a:ea typeface="Calibri"/>
                <a:cs typeface="Times New Roman"/>
              </a:rPr>
              <a:t>£263 </a:t>
            </a:r>
            <a:r>
              <a:rPr lang="en-GB" sz="900" i="0" dirty="0">
                <a:solidFill>
                  <a:srgbClr val="FFFFFF"/>
                </a:solidFill>
                <a:effectLst/>
                <a:latin typeface="Arial"/>
                <a:ea typeface="Calibri"/>
                <a:cs typeface="Times New Roman"/>
              </a:rPr>
              <a:t>stationary and ink</a:t>
            </a:r>
            <a:br>
              <a:rPr lang="en-GB" sz="900" i="0" dirty="0">
                <a:solidFill>
                  <a:srgbClr val="FFFFFF"/>
                </a:solidFill>
                <a:effectLst/>
                <a:latin typeface="Arial"/>
                <a:ea typeface="Calibri"/>
                <a:cs typeface="Times New Roman"/>
              </a:rPr>
            </a:br>
            <a:r>
              <a:rPr lang="en-GB" sz="900" b="1" i="0" dirty="0">
                <a:solidFill>
                  <a:srgbClr val="FFFFFF"/>
                </a:solidFill>
                <a:effectLst/>
                <a:latin typeface="Arial"/>
                <a:ea typeface="Calibri"/>
                <a:cs typeface="Times New Roman"/>
              </a:rPr>
              <a:t>£141 </a:t>
            </a:r>
            <a:r>
              <a:rPr lang="en-GB" sz="900" i="0" dirty="0">
                <a:solidFill>
                  <a:srgbClr val="FFFFFF"/>
                </a:solidFill>
                <a:effectLst/>
                <a:latin typeface="Arial"/>
                <a:ea typeface="Calibri"/>
                <a:cs typeface="Times New Roman"/>
              </a:rPr>
              <a:t>miscellaneous costs (CDs, post, refreshments and photocopying)</a:t>
            </a:r>
            <a:br>
              <a:rPr lang="en-GB" sz="900" i="0" dirty="0">
                <a:solidFill>
                  <a:srgbClr val="FFFFFF"/>
                </a:solidFill>
                <a:effectLst/>
                <a:latin typeface="Arial"/>
                <a:ea typeface="Calibri"/>
                <a:cs typeface="Times New Roman"/>
              </a:rPr>
            </a:br>
            <a:r>
              <a:rPr lang="en-GB" sz="900" b="1" i="0" dirty="0">
                <a:solidFill>
                  <a:srgbClr val="FFFFFF"/>
                </a:solidFill>
                <a:effectLst/>
                <a:latin typeface="Arial"/>
                <a:ea typeface="Calibri"/>
                <a:cs typeface="Times New Roman"/>
              </a:rPr>
              <a:t>£44 </a:t>
            </a:r>
            <a:r>
              <a:rPr lang="en-GB" sz="900" i="0" dirty="0">
                <a:solidFill>
                  <a:srgbClr val="FFFFFF"/>
                </a:solidFill>
                <a:effectLst/>
                <a:latin typeface="Arial"/>
                <a:ea typeface="Calibri"/>
                <a:cs typeface="Times New Roman"/>
              </a:rPr>
              <a:t>land registry</a:t>
            </a:r>
            <a:r>
              <a:rPr lang="en-GB" sz="900" b="1" i="0" u="sng" dirty="0">
                <a:solidFill>
                  <a:srgbClr val="FFFFFF"/>
                </a:solidFill>
                <a:effectLst/>
                <a:latin typeface="Arial"/>
                <a:ea typeface="Calibri"/>
                <a:cs typeface="Times New Roman"/>
              </a:rPr>
              <a:t/>
            </a:r>
            <a:br>
              <a:rPr lang="en-GB" sz="900" b="1" i="0" u="sng" dirty="0">
                <a:solidFill>
                  <a:srgbClr val="FFFFFF"/>
                </a:solidFill>
                <a:effectLst/>
                <a:latin typeface="Arial"/>
                <a:ea typeface="Calibri"/>
                <a:cs typeface="Times New Roman"/>
              </a:rPr>
            </a:br>
            <a:r>
              <a:rPr lang="en-GB" sz="900" b="1" i="0" dirty="0">
                <a:solidFill>
                  <a:srgbClr val="FFFFFF"/>
                </a:solidFill>
                <a:effectLst/>
                <a:latin typeface="Arial"/>
                <a:ea typeface="Calibri"/>
                <a:cs typeface="Times New Roman"/>
              </a:rPr>
              <a:t>£36 </a:t>
            </a:r>
            <a:r>
              <a:rPr lang="en-GB" sz="900" i="0" dirty="0">
                <a:solidFill>
                  <a:srgbClr val="FFFFFF"/>
                </a:solidFill>
                <a:effectLst/>
                <a:latin typeface="Arial"/>
                <a:ea typeface="Calibri"/>
                <a:cs typeface="Times New Roman"/>
              </a:rPr>
              <a:t>room hire</a:t>
            </a:r>
            <a:endParaRPr lang="en-GB" sz="1100" i="1" dirty="0">
              <a:solidFill>
                <a:srgbClr val="FFFFFF"/>
              </a:solidFill>
              <a:effectLst/>
              <a:latin typeface="Calibri"/>
              <a:ea typeface="Times New Roman"/>
              <a:cs typeface="Times New Roman"/>
            </a:endParaRPr>
          </a:p>
          <a:p>
            <a:pPr>
              <a:lnSpc>
                <a:spcPct val="115000"/>
              </a:lnSpc>
              <a:spcAft>
                <a:spcPts val="1000"/>
              </a:spcAft>
            </a:pPr>
            <a:r>
              <a:rPr lang="en-US" sz="1100" dirty="0">
                <a:effectLst/>
                <a:latin typeface="Calibri"/>
                <a:ea typeface="Times New Roman"/>
                <a:cs typeface="Times New Roman"/>
              </a:rPr>
              <a:t> </a:t>
            </a:r>
            <a:endParaRPr lang="en-GB" sz="1100" dirty="0">
              <a:effectLst/>
              <a:latin typeface="Calibri"/>
              <a:ea typeface="Times New Roman"/>
              <a:cs typeface="Times New Roman"/>
            </a:endParaRPr>
          </a:p>
          <a:p>
            <a:pPr>
              <a:lnSpc>
                <a:spcPct val="115000"/>
              </a:lnSpc>
              <a:spcAft>
                <a:spcPts val="1000"/>
              </a:spcAft>
            </a:pPr>
            <a:r>
              <a:rPr lang="en-US" sz="1100" dirty="0">
                <a:effectLst/>
                <a:latin typeface="Calibri"/>
                <a:ea typeface="Times New Roman"/>
                <a:cs typeface="Times New Roman"/>
              </a:rPr>
              <a:t> </a:t>
            </a:r>
            <a:r>
              <a:rPr lang="en-GB" sz="1100" b="1" dirty="0">
                <a:solidFill>
                  <a:srgbClr val="FFFFFF"/>
                </a:solidFill>
              </a:rPr>
              <a:t>TOTAL SPEND</a:t>
            </a:r>
            <a:r>
              <a:rPr lang="en-GB" sz="1100" dirty="0">
                <a:solidFill>
                  <a:srgbClr val="FFFFFF"/>
                </a:solidFill>
              </a:rPr>
              <a:t>: £4, 220</a:t>
            </a:r>
            <a:endParaRPr lang="en-GB" sz="1100" i="1" dirty="0">
              <a:solidFill>
                <a:srgbClr val="FFFFFF"/>
              </a:solidFill>
            </a:endParaRPr>
          </a:p>
          <a:p>
            <a:pPr>
              <a:lnSpc>
                <a:spcPct val="115000"/>
              </a:lnSpc>
              <a:spcAft>
                <a:spcPts val="1000"/>
              </a:spcAft>
            </a:pPr>
            <a:endParaRPr lang="en-GB" sz="1100" dirty="0">
              <a:effectLst/>
              <a:latin typeface="Calibri"/>
              <a:ea typeface="Times New Roman"/>
              <a:cs typeface="Times New Roman"/>
            </a:endParaRPr>
          </a:p>
          <a:p>
            <a:pPr>
              <a:lnSpc>
                <a:spcPct val="115000"/>
              </a:lnSpc>
              <a:spcAft>
                <a:spcPts val="1000"/>
              </a:spcAft>
            </a:pPr>
            <a:r>
              <a:rPr lang="en-US" sz="1100" dirty="0">
                <a:effectLst/>
                <a:latin typeface="Calibri"/>
                <a:ea typeface="Times New Roman"/>
                <a:cs typeface="Times New Roman"/>
              </a:rPr>
              <a:t> </a:t>
            </a:r>
            <a:endParaRPr lang="en-GB" sz="1100" dirty="0">
              <a:effectLst/>
              <a:latin typeface="Calibri"/>
              <a:ea typeface="Times New Roman"/>
              <a:cs typeface="Times New Roman"/>
            </a:endParaRPr>
          </a:p>
        </p:txBody>
      </p:sp>
    </p:spTree>
    <p:extLst>
      <p:ext uri="{BB962C8B-B14F-4D97-AF65-F5344CB8AC3E}">
        <p14:creationId xmlns:p14="http://schemas.microsoft.com/office/powerpoint/2010/main" val="1984075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521852" y="332656"/>
            <a:ext cx="6336704" cy="646331"/>
          </a:xfrm>
          <a:prstGeom prst="rect">
            <a:avLst/>
          </a:prstGeom>
          <a:noFill/>
        </p:spPr>
        <p:txBody>
          <a:bodyPr wrap="square" rtlCol="0">
            <a:spAutoFit/>
          </a:bodyPr>
          <a:lstStyle/>
          <a:p>
            <a:pPr algn="ctr"/>
            <a:r>
              <a:rPr lang="en-GB" sz="3600" b="1" dirty="0">
                <a:solidFill>
                  <a:srgbClr val="009999"/>
                </a:solidFill>
              </a:rPr>
              <a:t>Tools, templates &amp; support </a:t>
            </a:r>
          </a:p>
        </p:txBody>
      </p:sp>
      <p:pic>
        <p:nvPicPr>
          <p:cNvPr id="8" name="Picture 7"/>
          <p:cNvPicPr/>
          <p:nvPr/>
        </p:nvPicPr>
        <p:blipFill rotWithShape="1">
          <a:blip r:embed="rId3"/>
          <a:srcRect l="39761" t="9693" r="27261" b="5438"/>
          <a:stretch/>
        </p:blipFill>
        <p:spPr bwMode="auto">
          <a:xfrm>
            <a:off x="256325" y="1700808"/>
            <a:ext cx="2819762" cy="3908598"/>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srcRect l="39760" t="9457" r="27394" b="5674"/>
          <a:stretch/>
        </p:blipFill>
        <p:spPr bwMode="auto">
          <a:xfrm>
            <a:off x="2267744" y="1988840"/>
            <a:ext cx="2880320" cy="403244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5"/>
          <a:srcRect l="39362" t="9691" r="26861" b="5910"/>
          <a:stretch/>
        </p:blipFill>
        <p:spPr bwMode="auto">
          <a:xfrm>
            <a:off x="3815916" y="2822291"/>
            <a:ext cx="2664296" cy="3673956"/>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6"/>
          <a:srcRect l="39095" t="9456" r="26729" b="5437"/>
          <a:stretch/>
        </p:blipFill>
        <p:spPr bwMode="auto">
          <a:xfrm>
            <a:off x="6180296" y="2780928"/>
            <a:ext cx="2736304" cy="3960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6411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258888" y="2586038"/>
            <a:ext cx="7727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5400" dirty="0">
                <a:solidFill>
                  <a:srgbClr val="FFFFFF"/>
                </a:solidFill>
              </a:rPr>
              <a:t>#neighbourhoodplanning</a:t>
            </a:r>
          </a:p>
        </p:txBody>
      </p:sp>
      <p:sp>
        <p:nvSpPr>
          <p:cNvPr id="22534" name="AutoShape 6" descr="9k="/>
          <p:cNvSpPr>
            <a:spLocks noChangeAspect="1" noChangeArrowheads="1"/>
          </p:cNvSpPr>
          <p:nvPr/>
        </p:nvSpPr>
        <p:spPr bwMode="auto">
          <a:xfrm>
            <a:off x="4419600" y="3132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dirty="0"/>
          </a:p>
        </p:txBody>
      </p:sp>
      <p:pic>
        <p:nvPicPr>
          <p:cNvPr id="22538" name="Picture 10" descr="twitter-bird-white-on-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92375"/>
            <a:ext cx="11303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2542" name="Rectangle 14"/>
          <p:cNvSpPr>
            <a:spLocks noChangeArrowheads="1"/>
          </p:cNvSpPr>
          <p:nvPr/>
        </p:nvSpPr>
        <p:spPr bwMode="auto">
          <a:xfrm>
            <a:off x="1424800" y="5019675"/>
            <a:ext cx="62404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dirty="0">
                <a:solidFill>
                  <a:srgbClr val="FFFFFF"/>
                </a:solidFill>
              </a:rPr>
              <a:t>miranda.pearce@communities.gsi.gov.uk</a:t>
            </a:r>
          </a:p>
        </p:txBody>
      </p:sp>
    </p:spTree>
    <p:extLst>
      <p:ext uri="{BB962C8B-B14F-4D97-AF65-F5344CB8AC3E}">
        <p14:creationId xmlns:p14="http://schemas.microsoft.com/office/powerpoint/2010/main" val="152982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132E80-4990-47DB-A803-609462548B9F}" type="slidenum">
              <a:rPr lang="en-GB"/>
              <a:pPr/>
              <a:t>2</a:t>
            </a:fld>
            <a:endParaRPr lang="en-GB" dirty="0"/>
          </a:p>
        </p:txBody>
      </p:sp>
      <p:sp>
        <p:nvSpPr>
          <p:cNvPr id="3074" name="Rectangle 2"/>
          <p:cNvSpPr>
            <a:spLocks noGrp="1" noChangeArrowheads="1"/>
          </p:cNvSpPr>
          <p:nvPr>
            <p:ph type="title"/>
          </p:nvPr>
        </p:nvSpPr>
        <p:spPr>
          <a:xfrm>
            <a:off x="2411760" y="404664"/>
            <a:ext cx="6110511" cy="941387"/>
          </a:xfrm>
        </p:spPr>
        <p:txBody>
          <a:bodyPr/>
          <a:lstStyle/>
          <a:p>
            <a:r>
              <a:rPr lang="en-GB" sz="3600" dirty="0" smtClean="0"/>
              <a:t>Localism and Growth</a:t>
            </a:r>
            <a:endParaRPr lang="en-GB" sz="3600" dirty="0"/>
          </a:p>
        </p:txBody>
      </p:sp>
      <p:sp>
        <p:nvSpPr>
          <p:cNvPr id="3075" name="Rectangle 3"/>
          <p:cNvSpPr>
            <a:spLocks noGrp="1" noChangeArrowheads="1"/>
          </p:cNvSpPr>
          <p:nvPr>
            <p:ph type="body" idx="1"/>
          </p:nvPr>
        </p:nvSpPr>
        <p:spPr>
          <a:xfrm>
            <a:off x="395536" y="1484784"/>
            <a:ext cx="8136904" cy="4896544"/>
          </a:xfrm>
        </p:spPr>
        <p:txBody>
          <a:bodyPr/>
          <a:lstStyle/>
          <a:p>
            <a:r>
              <a:rPr lang="en-GB" sz="1800" i="1" dirty="0"/>
              <a:t>“Planning should be a positive process, where people come together and agree a vision for the future of the place where they live. It should also - crucially - be a system that delivers more growth. Our aim with the Localism Bill is not to prevent new building, but to promote it”</a:t>
            </a:r>
            <a:r>
              <a:rPr lang="en-GB" sz="1800" dirty="0"/>
              <a:t> </a:t>
            </a:r>
            <a:endParaRPr lang="en-GB" sz="1800" dirty="0" smtClean="0"/>
          </a:p>
          <a:p>
            <a:endParaRPr lang="en-GB" sz="1800" dirty="0" smtClean="0"/>
          </a:p>
          <a:p>
            <a:r>
              <a:rPr lang="en-GB" sz="1800" dirty="0" smtClean="0"/>
              <a:t>Greg </a:t>
            </a:r>
            <a:r>
              <a:rPr lang="en-GB" sz="1800" dirty="0"/>
              <a:t>Clark, Pro-localism and pro-development: A speech to the Adam Smith </a:t>
            </a:r>
            <a:r>
              <a:rPr lang="en-GB" sz="1800" dirty="0" smtClean="0"/>
              <a:t>Institute, </a:t>
            </a:r>
            <a:r>
              <a:rPr lang="en-GB" sz="1800" dirty="0"/>
              <a:t>2 February </a:t>
            </a:r>
            <a:r>
              <a:rPr lang="en-GB" sz="1800" dirty="0" smtClean="0"/>
              <a:t>2011</a:t>
            </a:r>
          </a:p>
          <a:p>
            <a:endParaRPr lang="en-GB" sz="1800" dirty="0"/>
          </a:p>
          <a:p>
            <a:r>
              <a:rPr lang="en-GB" sz="1800" i="1" dirty="0"/>
              <a:t>“Neighbourhood plans are the key to unlocking more house-building (…) </a:t>
            </a:r>
            <a:r>
              <a:rPr lang="en-GB" sz="1800" i="1" dirty="0" smtClean="0"/>
              <a:t>If </a:t>
            </a:r>
            <a:r>
              <a:rPr lang="en-GB" sz="1800" i="1" dirty="0"/>
              <a:t>you give people power, they will use it responsibly. If you explain to them what their community and their country needs, they will do their bit to make sure it is provided. And if you give them a stake in a future in which beautifully designed homes with easy access to green space are, once again affordable for working people on ordinary wages, they will do what it takes to bring that future about” </a:t>
            </a:r>
          </a:p>
          <a:p>
            <a:endParaRPr lang="en-GB" sz="1800" dirty="0" smtClean="0"/>
          </a:p>
          <a:p>
            <a:r>
              <a:rPr lang="en-GB" sz="1800" dirty="0" smtClean="0"/>
              <a:t>Nick </a:t>
            </a:r>
            <a:r>
              <a:rPr lang="en-GB" sz="1800" dirty="0"/>
              <a:t>Boles, ‘Housing the next generation’ speech to Policy Exchange, 10 January 2013</a:t>
            </a:r>
          </a:p>
        </p:txBody>
      </p:sp>
    </p:spTree>
    <p:extLst>
      <p:ext uri="{BB962C8B-B14F-4D97-AF65-F5344CB8AC3E}">
        <p14:creationId xmlns:p14="http://schemas.microsoft.com/office/powerpoint/2010/main" val="1053142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Content Placeholder 4" descr="Jan las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0" y="1934310"/>
            <a:ext cx="3096344" cy="4099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551516" y="386579"/>
            <a:ext cx="6120680" cy="646331"/>
          </a:xfrm>
          <a:prstGeom prst="rect">
            <a:avLst/>
          </a:prstGeom>
          <a:noFill/>
        </p:spPr>
        <p:txBody>
          <a:bodyPr wrap="square" rtlCol="0">
            <a:spAutoFit/>
          </a:bodyPr>
          <a:lstStyle/>
          <a:p>
            <a:pPr algn="r"/>
            <a:r>
              <a:rPr lang="en-GB" altLang="en-US" sz="3600" b="1" dirty="0" smtClean="0">
                <a:solidFill>
                  <a:srgbClr val="009999"/>
                </a:solidFill>
                <a:latin typeface="+mj-lt"/>
              </a:rPr>
              <a:t>A growing movement</a:t>
            </a:r>
          </a:p>
        </p:txBody>
      </p:sp>
      <p:pic>
        <p:nvPicPr>
          <p:cNvPr id="8" name="Content Placeholder 6"/>
          <p:cNvPicPr>
            <a:picLocks noGrp="1" noChangeAspect="1"/>
          </p:cNvPicPr>
          <p:nvPr>
            <p:ph/>
          </p:nvPr>
        </p:nvPicPr>
        <p:blipFill>
          <a:blip r:embed="rId4" cstate="print">
            <a:extLst>
              <a:ext uri="{28A0092B-C50C-407E-A947-70E740481C1C}">
                <a14:useLocalDpi xmlns:a14="http://schemas.microsoft.com/office/drawing/2010/main" val="0"/>
              </a:ext>
            </a:extLst>
          </a:blip>
          <a:srcRect/>
          <a:stretch>
            <a:fillRect/>
          </a:stretch>
        </p:blipFill>
        <p:spPr>
          <a:xfrm>
            <a:off x="3052605" y="1916832"/>
            <a:ext cx="3004873" cy="4104457"/>
          </a:xfr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275" y="1844825"/>
            <a:ext cx="294427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5516" y="6165304"/>
            <a:ext cx="4572000" cy="461665"/>
          </a:xfrm>
          <a:prstGeom prst="rect">
            <a:avLst/>
          </a:prstGeom>
        </p:spPr>
        <p:txBody>
          <a:bodyPr>
            <a:spAutoFit/>
          </a:bodyPr>
          <a:lstStyle/>
          <a:p>
            <a:pPr>
              <a:spcBef>
                <a:spcPct val="50000"/>
              </a:spcBef>
              <a:defRPr/>
            </a:pPr>
            <a:r>
              <a:rPr lang="en-GB" sz="1200" dirty="0"/>
              <a:t>This data was informally gathered from internet monitoring and is being constantly updated</a:t>
            </a:r>
          </a:p>
        </p:txBody>
      </p:sp>
    </p:spTree>
    <p:extLst>
      <p:ext uri="{BB962C8B-B14F-4D97-AF65-F5344CB8AC3E}">
        <p14:creationId xmlns:p14="http://schemas.microsoft.com/office/powerpoint/2010/main" val="1545657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819131" cy="537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71800" y="404664"/>
            <a:ext cx="6264696" cy="646331"/>
          </a:xfrm>
          <a:prstGeom prst="rect">
            <a:avLst/>
          </a:prstGeom>
          <a:noFill/>
        </p:spPr>
        <p:txBody>
          <a:bodyPr wrap="square" rtlCol="0">
            <a:spAutoFit/>
          </a:bodyPr>
          <a:lstStyle/>
          <a:p>
            <a:pPr algn="r"/>
            <a:r>
              <a:rPr lang="en-GB" altLang="en-US" sz="3600" b="1" dirty="0" smtClean="0">
                <a:solidFill>
                  <a:srgbClr val="009999"/>
                </a:solidFill>
                <a:latin typeface="+mj-lt"/>
              </a:rPr>
              <a:t>All shapes and sizes</a:t>
            </a:r>
          </a:p>
        </p:txBody>
      </p:sp>
    </p:spTree>
    <p:extLst>
      <p:ext uri="{BB962C8B-B14F-4D97-AF65-F5344CB8AC3E}">
        <p14:creationId xmlns:p14="http://schemas.microsoft.com/office/powerpoint/2010/main" val="3582078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4"/>
          <p:cNvSpPr>
            <a:spLocks noChangeArrowheads="1"/>
          </p:cNvSpPr>
          <p:nvPr/>
        </p:nvSpPr>
        <p:spPr bwMode="auto">
          <a:xfrm>
            <a:off x="2990850" y="115888"/>
            <a:ext cx="2051050" cy="1008062"/>
          </a:xfrm>
          <a:prstGeom prst="roundRect">
            <a:avLst>
              <a:gd name="adj" fmla="val 16667"/>
            </a:avLst>
          </a:prstGeom>
          <a:solidFill>
            <a:srgbClr val="FF9900"/>
          </a:solidFill>
          <a:ln>
            <a:noFill/>
          </a:ln>
          <a:effectLst/>
          <a:extLst>
            <a:ext uri="{91240B29-F687-4F45-9708-019B960494DF}">
              <a14:hiddenLine xmlns:a14="http://schemas.microsoft.com/office/drawing/2010/main" w="25400" cap="rnd">
                <a:solidFill>
                  <a:schemeClr val="hlink"/>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sz="1200" b="1" dirty="0"/>
              <a:t>Applications </a:t>
            </a:r>
            <a:r>
              <a:rPr lang="en-GB" sz="3200" b="1" dirty="0" smtClean="0"/>
              <a:t>1323</a:t>
            </a:r>
            <a:endParaRPr lang="en-GB" sz="3200" b="1" dirty="0"/>
          </a:p>
        </p:txBody>
      </p:sp>
      <p:sp>
        <p:nvSpPr>
          <p:cNvPr id="4099" name="AutoShape 5"/>
          <p:cNvSpPr>
            <a:spLocks noChangeArrowheads="1"/>
          </p:cNvSpPr>
          <p:nvPr/>
        </p:nvSpPr>
        <p:spPr bwMode="auto">
          <a:xfrm>
            <a:off x="2990850" y="827088"/>
            <a:ext cx="2051050" cy="2376487"/>
          </a:xfrm>
          <a:prstGeom prst="roundRect">
            <a:avLst>
              <a:gd name="adj" fmla="val 16667"/>
            </a:avLst>
          </a:prstGeom>
          <a:solidFill>
            <a:srgbClr val="FFCC00"/>
          </a:solidFill>
          <a:ln w="2857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sz="1200" b="1" dirty="0"/>
              <a:t>Designations </a:t>
            </a:r>
            <a:r>
              <a:rPr lang="en-GB" sz="3200" b="1" dirty="0" smtClean="0"/>
              <a:t>1180</a:t>
            </a:r>
            <a:endParaRPr lang="en-GB" sz="3200" b="1" dirty="0"/>
          </a:p>
        </p:txBody>
      </p:sp>
      <p:sp>
        <p:nvSpPr>
          <p:cNvPr id="4100" name="AutoShape 13"/>
          <p:cNvSpPr>
            <a:spLocks noChangeArrowheads="1"/>
          </p:cNvSpPr>
          <p:nvPr/>
        </p:nvSpPr>
        <p:spPr bwMode="auto">
          <a:xfrm>
            <a:off x="6445250" y="3430097"/>
            <a:ext cx="1223963" cy="646112"/>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b="1" dirty="0">
                <a:solidFill>
                  <a:schemeClr val="hlink"/>
                </a:solidFill>
              </a:rPr>
              <a:t>7</a:t>
            </a:r>
          </a:p>
        </p:txBody>
      </p:sp>
      <p:sp>
        <p:nvSpPr>
          <p:cNvPr id="4101" name="AutoShape 14"/>
          <p:cNvSpPr>
            <a:spLocks noChangeArrowheads="1"/>
          </p:cNvSpPr>
          <p:nvPr/>
        </p:nvSpPr>
        <p:spPr bwMode="auto">
          <a:xfrm>
            <a:off x="7778524" y="3466268"/>
            <a:ext cx="1223962" cy="64611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b="1" dirty="0" smtClean="0">
                <a:solidFill>
                  <a:schemeClr val="hlink"/>
                </a:solidFill>
              </a:rPr>
              <a:t>33</a:t>
            </a:r>
            <a:endParaRPr lang="en-GB" b="1" dirty="0">
              <a:solidFill>
                <a:schemeClr val="hlink"/>
              </a:solidFill>
            </a:endParaRPr>
          </a:p>
        </p:txBody>
      </p:sp>
      <p:sp>
        <p:nvSpPr>
          <p:cNvPr id="4102" name="Text Box 21"/>
          <p:cNvSpPr txBox="1">
            <a:spLocks noChangeArrowheads="1"/>
          </p:cNvSpPr>
          <p:nvPr/>
        </p:nvSpPr>
        <p:spPr bwMode="auto">
          <a:xfrm>
            <a:off x="5076825" y="4884738"/>
            <a:ext cx="381635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sz="2800" dirty="0"/>
              <a:t>Neighbourhood Planning</a:t>
            </a:r>
            <a:r>
              <a:rPr lang="en-GB" sz="2400" dirty="0"/>
              <a:t>                    </a:t>
            </a:r>
          </a:p>
          <a:p>
            <a:pPr algn="r" eaLnBrk="1" hangingPunct="1">
              <a:spcBef>
                <a:spcPct val="50000"/>
              </a:spcBef>
            </a:pPr>
            <a:r>
              <a:rPr lang="en-GB" sz="2400" dirty="0"/>
              <a:t>From the Ground Up</a:t>
            </a:r>
          </a:p>
        </p:txBody>
      </p:sp>
      <p:grpSp>
        <p:nvGrpSpPr>
          <p:cNvPr id="4103" name="Group 22"/>
          <p:cNvGrpSpPr>
            <a:grpSpLocks noChangeAspect="1"/>
          </p:cNvGrpSpPr>
          <p:nvPr/>
        </p:nvGrpSpPr>
        <p:grpSpPr bwMode="auto">
          <a:xfrm>
            <a:off x="604838" y="5254399"/>
            <a:ext cx="1295400" cy="469900"/>
            <a:chOff x="340" y="1253"/>
            <a:chExt cx="5125" cy="1860"/>
          </a:xfrm>
        </p:grpSpPr>
        <p:pic>
          <p:nvPicPr>
            <p:cNvPr id="412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1342"/>
              <a:ext cx="1726"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 name="Oval 24"/>
            <p:cNvSpPr>
              <a:spLocks noChangeAspect="1" noChangeArrowheads="1"/>
            </p:cNvSpPr>
            <p:nvPr/>
          </p:nvSpPr>
          <p:spPr bwMode="auto">
            <a:xfrm>
              <a:off x="1610" y="1298"/>
              <a:ext cx="1814" cy="1725"/>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28" name="Oval 25"/>
            <p:cNvSpPr>
              <a:spLocks noChangeAspect="1" noChangeArrowheads="1"/>
            </p:cNvSpPr>
            <p:nvPr/>
          </p:nvSpPr>
          <p:spPr bwMode="auto">
            <a:xfrm>
              <a:off x="3651" y="1298"/>
              <a:ext cx="1814" cy="17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29" name="Rectangle 26"/>
            <p:cNvSpPr>
              <a:spLocks noChangeAspect="1" noChangeArrowheads="1"/>
            </p:cNvSpPr>
            <p:nvPr/>
          </p:nvSpPr>
          <p:spPr bwMode="auto">
            <a:xfrm>
              <a:off x="930" y="1298"/>
              <a:ext cx="362" cy="17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30" name="Line 27"/>
            <p:cNvSpPr>
              <a:spLocks noChangeAspect="1" noChangeShapeType="1"/>
            </p:cNvSpPr>
            <p:nvPr/>
          </p:nvSpPr>
          <p:spPr bwMode="auto">
            <a:xfrm>
              <a:off x="385" y="1253"/>
              <a:ext cx="50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131" name="Line 28"/>
            <p:cNvSpPr>
              <a:spLocks noChangeAspect="1" noChangeShapeType="1"/>
            </p:cNvSpPr>
            <p:nvPr/>
          </p:nvSpPr>
          <p:spPr bwMode="auto">
            <a:xfrm>
              <a:off x="340" y="3113"/>
              <a:ext cx="50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4104" name="Text Box 31"/>
          <p:cNvSpPr txBox="1">
            <a:spLocks noChangeArrowheads="1"/>
          </p:cNvSpPr>
          <p:nvPr/>
        </p:nvSpPr>
        <p:spPr bwMode="auto">
          <a:xfrm>
            <a:off x="565150" y="5724299"/>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dirty="0"/>
              <a:t>Local Authorities</a:t>
            </a:r>
          </a:p>
        </p:txBody>
      </p:sp>
      <p:sp>
        <p:nvSpPr>
          <p:cNvPr id="4105" name="Rectangle 35"/>
          <p:cNvSpPr>
            <a:spLocks noChangeArrowheads="1"/>
          </p:cNvSpPr>
          <p:nvPr/>
        </p:nvSpPr>
        <p:spPr bwMode="auto">
          <a:xfrm>
            <a:off x="488950" y="6053138"/>
            <a:ext cx="163512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900" i="1" dirty="0"/>
              <a:t>There are 336                            local planning authorities </a:t>
            </a:r>
          </a:p>
          <a:p>
            <a:pPr algn="ctr"/>
            <a:r>
              <a:rPr lang="en-GB" sz="900" i="1" dirty="0"/>
              <a:t>(not including county councils)</a:t>
            </a:r>
          </a:p>
        </p:txBody>
      </p:sp>
      <p:sp>
        <p:nvSpPr>
          <p:cNvPr id="4106" name="AutoShape 49"/>
          <p:cNvSpPr>
            <a:spLocks noChangeArrowheads="1"/>
          </p:cNvSpPr>
          <p:nvPr/>
        </p:nvSpPr>
        <p:spPr bwMode="auto">
          <a:xfrm>
            <a:off x="5294313" y="3416716"/>
            <a:ext cx="1223962" cy="64611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b="1" dirty="0" smtClean="0">
                <a:solidFill>
                  <a:schemeClr val="hlink"/>
                </a:solidFill>
              </a:rPr>
              <a:t>26</a:t>
            </a:r>
            <a:endParaRPr lang="en-GB" b="1" dirty="0">
              <a:solidFill>
                <a:schemeClr val="hlink"/>
              </a:solidFill>
            </a:endParaRPr>
          </a:p>
        </p:txBody>
      </p:sp>
      <p:sp>
        <p:nvSpPr>
          <p:cNvPr id="4107" name="AutoShape 50"/>
          <p:cNvSpPr>
            <a:spLocks noChangeArrowheads="1"/>
          </p:cNvSpPr>
          <p:nvPr/>
        </p:nvSpPr>
        <p:spPr bwMode="auto">
          <a:xfrm>
            <a:off x="4498975" y="3453606"/>
            <a:ext cx="720725" cy="79216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b="1" dirty="0" smtClean="0">
                <a:solidFill>
                  <a:schemeClr val="hlink"/>
                </a:solidFill>
              </a:rPr>
              <a:t>42</a:t>
            </a:r>
            <a:endParaRPr lang="en-GB" b="1" dirty="0">
              <a:solidFill>
                <a:schemeClr val="hlink"/>
              </a:solidFill>
            </a:endParaRPr>
          </a:p>
        </p:txBody>
      </p:sp>
      <p:sp>
        <p:nvSpPr>
          <p:cNvPr id="4108" name="Line 55"/>
          <p:cNvSpPr>
            <a:spLocks noChangeShapeType="1"/>
          </p:cNvSpPr>
          <p:nvPr/>
        </p:nvSpPr>
        <p:spPr bwMode="auto">
          <a:xfrm flipV="1">
            <a:off x="2713038" y="60325"/>
            <a:ext cx="0" cy="422116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109" name="Text Box 56"/>
          <p:cNvSpPr txBox="1">
            <a:spLocks noChangeArrowheads="1"/>
          </p:cNvSpPr>
          <p:nvPr/>
        </p:nvSpPr>
        <p:spPr bwMode="auto">
          <a:xfrm>
            <a:off x="5581650" y="4531519"/>
            <a:ext cx="7191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solidFill>
                  <a:schemeClr val="hlink"/>
                </a:solidFill>
              </a:rPr>
              <a:t>(66)</a:t>
            </a:r>
            <a:endParaRPr lang="en-GB" sz="2000" b="1" dirty="0">
              <a:solidFill>
                <a:schemeClr val="hlink"/>
              </a:solidFill>
            </a:endParaRPr>
          </a:p>
        </p:txBody>
      </p:sp>
      <p:sp>
        <p:nvSpPr>
          <p:cNvPr id="4110" name="Text Box 57"/>
          <p:cNvSpPr txBox="1">
            <a:spLocks noChangeArrowheads="1"/>
          </p:cNvSpPr>
          <p:nvPr/>
        </p:nvSpPr>
        <p:spPr bwMode="auto">
          <a:xfrm>
            <a:off x="6805613" y="4484688"/>
            <a:ext cx="7191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solidFill>
                  <a:schemeClr val="hlink"/>
                </a:solidFill>
              </a:rPr>
              <a:t>(40)</a:t>
            </a:r>
            <a:endParaRPr lang="en-GB" sz="2000" b="1" dirty="0">
              <a:solidFill>
                <a:schemeClr val="hlink"/>
              </a:solidFill>
            </a:endParaRPr>
          </a:p>
        </p:txBody>
      </p:sp>
      <p:sp>
        <p:nvSpPr>
          <p:cNvPr id="4111" name="Text Box 58"/>
          <p:cNvSpPr txBox="1">
            <a:spLocks noChangeArrowheads="1"/>
          </p:cNvSpPr>
          <p:nvPr/>
        </p:nvSpPr>
        <p:spPr bwMode="auto">
          <a:xfrm>
            <a:off x="2700338" y="4564856"/>
            <a:ext cx="1223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solidFill>
                  <a:schemeClr val="hlink"/>
                </a:solidFill>
              </a:rPr>
              <a:t>Total:</a:t>
            </a:r>
          </a:p>
        </p:txBody>
      </p:sp>
      <p:sp>
        <p:nvSpPr>
          <p:cNvPr id="4112" name="Text Box 61"/>
          <p:cNvSpPr txBox="1">
            <a:spLocks noChangeArrowheads="1"/>
          </p:cNvSpPr>
          <p:nvPr/>
        </p:nvSpPr>
        <p:spPr bwMode="auto">
          <a:xfrm>
            <a:off x="4355977" y="4506006"/>
            <a:ext cx="863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solidFill>
                  <a:schemeClr val="hlink"/>
                </a:solidFill>
              </a:rPr>
              <a:t>(108</a:t>
            </a:r>
            <a:r>
              <a:rPr lang="en-GB" sz="2400" b="1" dirty="0" smtClean="0">
                <a:solidFill>
                  <a:schemeClr val="hlink"/>
                </a:solidFill>
              </a:rPr>
              <a:t>)</a:t>
            </a:r>
            <a:endParaRPr lang="en-GB" sz="2400" b="1" dirty="0">
              <a:solidFill>
                <a:schemeClr val="hlink"/>
              </a:solidFill>
            </a:endParaRPr>
          </a:p>
        </p:txBody>
      </p:sp>
      <p:sp>
        <p:nvSpPr>
          <p:cNvPr id="4113" name="Text Box 63"/>
          <p:cNvSpPr txBox="1">
            <a:spLocks noChangeArrowheads="1"/>
          </p:cNvSpPr>
          <p:nvPr/>
        </p:nvSpPr>
        <p:spPr bwMode="auto">
          <a:xfrm>
            <a:off x="7956550" y="4497842"/>
            <a:ext cx="7191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smtClean="0">
                <a:solidFill>
                  <a:schemeClr val="hlink"/>
                </a:solidFill>
              </a:rPr>
              <a:t>(33)</a:t>
            </a:r>
            <a:endParaRPr lang="en-GB" sz="2000" b="1" dirty="0">
              <a:solidFill>
                <a:schemeClr val="hlink"/>
              </a:solidFill>
            </a:endParaRPr>
          </a:p>
        </p:txBody>
      </p:sp>
      <p:sp>
        <p:nvSpPr>
          <p:cNvPr id="4114" name="AutoShape 6"/>
          <p:cNvSpPr>
            <a:spLocks noChangeArrowheads="1"/>
          </p:cNvSpPr>
          <p:nvPr/>
        </p:nvSpPr>
        <p:spPr bwMode="auto">
          <a:xfrm>
            <a:off x="2990850" y="1774825"/>
            <a:ext cx="2084388" cy="792163"/>
          </a:xfrm>
          <a:prstGeom prst="roundRect">
            <a:avLst>
              <a:gd name="adj" fmla="val 16667"/>
            </a:avLst>
          </a:prstGeom>
          <a:solidFill>
            <a:srgbClr val="CCFFCC"/>
          </a:solidFill>
          <a:ln>
            <a:noFill/>
          </a:ln>
          <a:effectLst/>
          <a:extLst>
            <a:ext uri="{91240B29-F687-4F45-9708-019B960494DF}">
              <a14:hiddenLine xmlns:a14="http://schemas.microsoft.com/office/drawing/2010/main" w="508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sz="1200" b="1" dirty="0"/>
              <a:t>Pre- submission </a:t>
            </a:r>
            <a:r>
              <a:rPr lang="en-GB" sz="3200" b="1" dirty="0" smtClean="0"/>
              <a:t>191</a:t>
            </a:r>
            <a:endParaRPr lang="en-GB" sz="3200" b="1" dirty="0"/>
          </a:p>
        </p:txBody>
      </p:sp>
      <p:sp>
        <p:nvSpPr>
          <p:cNvPr id="4115" name="AutoShape 12"/>
          <p:cNvSpPr>
            <a:spLocks noChangeArrowheads="1"/>
          </p:cNvSpPr>
          <p:nvPr/>
        </p:nvSpPr>
        <p:spPr bwMode="auto">
          <a:xfrm>
            <a:off x="2990850" y="2505075"/>
            <a:ext cx="2084388" cy="708025"/>
          </a:xfrm>
          <a:prstGeom prst="roundRect">
            <a:avLst>
              <a:gd name="adj" fmla="val 16667"/>
            </a:avLst>
          </a:prstGeom>
          <a:solidFill>
            <a:srgbClr val="99CC00"/>
          </a:solidFill>
          <a:ln>
            <a:noFill/>
          </a:ln>
          <a:effectLst/>
          <a:extLst>
            <a:ext uri="{91240B29-F687-4F45-9708-019B960494DF}">
              <a14:hiddenLine xmlns:a14="http://schemas.microsoft.com/office/drawing/2010/main" w="63500">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GB" sz="1200" b="1" dirty="0"/>
              <a:t>Examination </a:t>
            </a:r>
            <a:r>
              <a:rPr lang="en-GB" sz="3200" b="1" dirty="0" smtClean="0"/>
              <a:t>115</a:t>
            </a:r>
            <a:endParaRPr lang="en-GB" sz="3200" b="1" dirty="0"/>
          </a:p>
        </p:txBody>
      </p:sp>
      <p:sp>
        <p:nvSpPr>
          <p:cNvPr id="4116" name="Rectangle 3"/>
          <p:cNvSpPr>
            <a:spLocks noChangeArrowheads="1"/>
          </p:cNvSpPr>
          <p:nvPr/>
        </p:nvSpPr>
        <p:spPr bwMode="auto">
          <a:xfrm>
            <a:off x="19181" y="4008551"/>
            <a:ext cx="9144000" cy="5492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smtClean="0">
                <a:solidFill>
                  <a:srgbClr val="FFFFFF"/>
                </a:solidFill>
              </a:rPr>
              <a:t>                 Neighbourhood plans</a:t>
            </a:r>
            <a:endParaRPr lang="en-US" sz="1400" dirty="0">
              <a:solidFill>
                <a:srgbClr val="FFFFFF"/>
              </a:solidFill>
            </a:endParaRPr>
          </a:p>
        </p:txBody>
      </p:sp>
      <p:sp>
        <p:nvSpPr>
          <p:cNvPr id="4117" name="Text Box 19"/>
          <p:cNvSpPr txBox="1">
            <a:spLocks noChangeArrowheads="1"/>
          </p:cNvSpPr>
          <p:nvPr/>
        </p:nvSpPr>
        <p:spPr bwMode="auto">
          <a:xfrm>
            <a:off x="6411686" y="3988481"/>
            <a:ext cx="13668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dirty="0">
                <a:solidFill>
                  <a:srgbClr val="FFFFFF"/>
                </a:solidFill>
              </a:rPr>
              <a:t>Passed Referendum</a:t>
            </a:r>
          </a:p>
        </p:txBody>
      </p:sp>
      <p:sp>
        <p:nvSpPr>
          <p:cNvPr id="4118" name="Text Box 20"/>
          <p:cNvSpPr txBox="1">
            <a:spLocks noChangeArrowheads="1"/>
          </p:cNvSpPr>
          <p:nvPr/>
        </p:nvSpPr>
        <p:spPr bwMode="auto">
          <a:xfrm>
            <a:off x="7886700" y="4102100"/>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dirty="0">
                <a:solidFill>
                  <a:srgbClr val="FFFFFF"/>
                </a:solidFill>
              </a:rPr>
              <a:t>MADE</a:t>
            </a:r>
          </a:p>
        </p:txBody>
      </p:sp>
      <p:sp>
        <p:nvSpPr>
          <p:cNvPr id="4119" name="Text Box 48"/>
          <p:cNvSpPr txBox="1">
            <a:spLocks noChangeArrowheads="1"/>
          </p:cNvSpPr>
          <p:nvPr/>
        </p:nvSpPr>
        <p:spPr bwMode="auto">
          <a:xfrm>
            <a:off x="5221288" y="4013994"/>
            <a:ext cx="13668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dirty="0">
                <a:solidFill>
                  <a:srgbClr val="FFFFFF"/>
                </a:solidFill>
              </a:rPr>
              <a:t>Passed Examination</a:t>
            </a:r>
          </a:p>
        </p:txBody>
      </p:sp>
      <p:sp>
        <p:nvSpPr>
          <p:cNvPr id="4120" name="Text Box 51"/>
          <p:cNvSpPr txBox="1">
            <a:spLocks noChangeArrowheads="1"/>
          </p:cNvSpPr>
          <p:nvPr/>
        </p:nvSpPr>
        <p:spPr bwMode="auto">
          <a:xfrm>
            <a:off x="4195309" y="3988481"/>
            <a:ext cx="12239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dirty="0">
                <a:solidFill>
                  <a:srgbClr val="FFFFFF"/>
                </a:solidFill>
              </a:rPr>
              <a:t>At Examination</a:t>
            </a:r>
          </a:p>
        </p:txBody>
      </p:sp>
      <p:pic>
        <p:nvPicPr>
          <p:cNvPr id="165966" name="Picture 78">
            <a:hlinkClick r:id="rId4"/>
          </p:cNvPr>
          <p:cNvPicPr>
            <a:picLocks noChangeAspect="1" noChangeArrowheads="1"/>
          </p:cNvPicPr>
          <p:nvPr/>
        </p:nvPicPr>
        <p:blipFill rotWithShape="1">
          <a:blip r:embed="rId5"/>
          <a:srcRect/>
          <a:stretch/>
        </p:blipFill>
        <p:spPr bwMode="auto">
          <a:xfrm>
            <a:off x="5599113" y="155575"/>
            <a:ext cx="2581275" cy="2792413"/>
          </a:xfrm>
          <a:prstGeom prst="rect">
            <a:avLst/>
          </a:prstGeom>
          <a:noFill/>
          <a:ln w="38100">
            <a:solidFill>
              <a:schemeClr val="accent1">
                <a:lumMod val="75000"/>
              </a:schemeClr>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2" name="TextBox 29"/>
          <p:cNvSpPr txBox="1">
            <a:spLocks noChangeArrowheads="1"/>
          </p:cNvSpPr>
          <p:nvPr/>
        </p:nvSpPr>
        <p:spPr bwMode="auto">
          <a:xfrm>
            <a:off x="2683669" y="5254399"/>
            <a:ext cx="2698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smtClean="0">
                <a:solidFill>
                  <a:srgbClr val="009999"/>
                </a:solidFill>
                <a:latin typeface="Calibri" pitchFamily="34" charset="0"/>
              </a:rPr>
              <a:t>62%</a:t>
            </a:r>
            <a:endParaRPr lang="en-GB" sz="3600" b="1" dirty="0">
              <a:solidFill>
                <a:srgbClr val="009999"/>
              </a:solidFill>
              <a:latin typeface="Calibri" pitchFamily="34" charset="0"/>
            </a:endParaRPr>
          </a:p>
          <a:p>
            <a:pPr eaLnBrk="1" hangingPunct="1"/>
            <a:r>
              <a:rPr lang="en-GB" sz="1600" dirty="0"/>
              <a:t>of Local Authorities contain designated neighbourhood planning areas</a:t>
            </a:r>
          </a:p>
        </p:txBody>
      </p:sp>
      <p:pic>
        <p:nvPicPr>
          <p:cNvPr id="4124" name="Picture 15" descr="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610" y="1601901"/>
            <a:ext cx="2372239" cy="234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TextBox 36"/>
          <p:cNvSpPr txBox="1">
            <a:spLocks noChangeArrowheads="1"/>
          </p:cNvSpPr>
          <p:nvPr/>
        </p:nvSpPr>
        <p:spPr bwMode="auto">
          <a:xfrm>
            <a:off x="-82550" y="2170113"/>
            <a:ext cx="28797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a:solidFill>
                  <a:srgbClr val="FFFFFF"/>
                </a:solidFill>
              </a:rPr>
              <a:t>Average </a:t>
            </a:r>
          </a:p>
          <a:p>
            <a:pPr algn="ctr" eaLnBrk="1" hangingPunct="1"/>
            <a:r>
              <a:rPr lang="en-GB" sz="2400" b="1" dirty="0">
                <a:solidFill>
                  <a:srgbClr val="FFFFFF"/>
                </a:solidFill>
              </a:rPr>
              <a:t>‘Yes’ vote </a:t>
            </a:r>
          </a:p>
          <a:p>
            <a:pPr algn="ctr" eaLnBrk="1" hangingPunct="1"/>
            <a:r>
              <a:rPr lang="en-GB" sz="2400" b="1" dirty="0" smtClean="0">
                <a:solidFill>
                  <a:srgbClr val="FFFFFF"/>
                </a:solidFill>
              </a:rPr>
              <a:t>87%  </a:t>
            </a:r>
          </a:p>
          <a:p>
            <a:pPr algn="ctr" eaLnBrk="1" hangingPunct="1"/>
            <a:r>
              <a:rPr lang="en-GB" sz="2400" b="1" dirty="0" smtClean="0">
                <a:solidFill>
                  <a:srgbClr val="FFFFFF"/>
                </a:solidFill>
              </a:rPr>
              <a:t>Turnout 33%</a:t>
            </a:r>
            <a:endParaRPr lang="en-GB" sz="2400" b="1" dirty="0">
              <a:solidFill>
                <a:srgbClr val="FFFFFF"/>
              </a:solidFill>
            </a:endParaRPr>
          </a:p>
        </p:txBody>
      </p:sp>
    </p:spTree>
    <p:extLst>
      <p:ext uri="{BB962C8B-B14F-4D97-AF65-F5344CB8AC3E}">
        <p14:creationId xmlns:p14="http://schemas.microsoft.com/office/powerpoint/2010/main" val="16803748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srcRect/>
          <a:stretch>
            <a:fillRect/>
          </a:stretch>
        </p:blipFill>
        <p:spPr bwMode="auto">
          <a:xfrm>
            <a:off x="712788" y="4262438"/>
            <a:ext cx="1722437" cy="2447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QCG-Logo-small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375150"/>
            <a:ext cx="1865312"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St-James-Trails-4">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363" y="4337050"/>
            <a:ext cx="1722437"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P:\Documents\141002 Plan-Cover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3581" y="273844"/>
            <a:ext cx="2843213"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P:\Documents\141002 Notice-Board-Home-page-ina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7225" y="4262438"/>
            <a:ext cx="17049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8"/>
          <p:cNvSpPr>
            <a:spLocks noChangeArrowheads="1"/>
          </p:cNvSpPr>
          <p:nvPr/>
        </p:nvSpPr>
        <p:spPr bwMode="auto">
          <a:xfrm>
            <a:off x="608806" y="1484784"/>
            <a:ext cx="5184775"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en-GB" sz="3200" dirty="0" smtClean="0">
                <a:solidFill>
                  <a:srgbClr val="009999"/>
                </a:solidFill>
                <a:latin typeface="+mn-lt"/>
              </a:rPr>
              <a:t>The starting point….</a:t>
            </a:r>
            <a:endParaRPr lang="en-GB" sz="3200" dirty="0">
              <a:solidFill>
                <a:srgbClr val="009999"/>
              </a:solidFill>
              <a:latin typeface="+mn-lt"/>
            </a:endParaRPr>
          </a:p>
          <a:p>
            <a:pPr>
              <a:lnSpc>
                <a:spcPct val="80000"/>
              </a:lnSpc>
            </a:pPr>
            <a:endParaRPr lang="en-GB" sz="1600" dirty="0"/>
          </a:p>
          <a:p>
            <a:pPr>
              <a:lnSpc>
                <a:spcPct val="80000"/>
              </a:lnSpc>
            </a:pPr>
            <a:r>
              <a:rPr lang="en-GB" sz="1600" dirty="0"/>
              <a:t>This decision can also be seen as the green light for projects which have been proposed. </a:t>
            </a:r>
          </a:p>
          <a:p>
            <a:pPr>
              <a:lnSpc>
                <a:spcPct val="80000"/>
              </a:lnSpc>
            </a:pPr>
            <a:endParaRPr lang="en-GB" sz="1600" dirty="0"/>
          </a:p>
          <a:p>
            <a:pPr>
              <a:lnSpc>
                <a:spcPct val="80000"/>
              </a:lnSpc>
            </a:pPr>
            <a:r>
              <a:rPr lang="en-GB" sz="1600" dirty="0"/>
              <a:t>The Steering Group has been eager to make a start with Queens Crescent Garden, the top priority project, and plans are being made for the setting up of a Community Interest Company to assume responsibility for the development and future management of this community green space </a:t>
            </a:r>
          </a:p>
        </p:txBody>
      </p:sp>
    </p:spTree>
    <p:extLst>
      <p:ext uri="{BB962C8B-B14F-4D97-AF65-F5344CB8AC3E}">
        <p14:creationId xmlns:p14="http://schemas.microsoft.com/office/powerpoint/2010/main" val="1278954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325788" y="188640"/>
            <a:ext cx="6590812" cy="1200329"/>
          </a:xfrm>
          <a:prstGeom prst="rect">
            <a:avLst/>
          </a:prstGeom>
          <a:noFill/>
        </p:spPr>
        <p:txBody>
          <a:bodyPr wrap="square" rtlCol="0">
            <a:spAutoFit/>
          </a:bodyPr>
          <a:lstStyle/>
          <a:p>
            <a:pPr algn="r"/>
            <a:r>
              <a:rPr lang="en-GB" sz="3600" b="1" dirty="0" smtClean="0">
                <a:solidFill>
                  <a:srgbClr val="009999"/>
                </a:solidFill>
              </a:rPr>
              <a:t>Neighbourhood planning review </a:t>
            </a:r>
            <a:endParaRPr lang="en-GB" sz="3600" b="1" dirty="0">
              <a:solidFill>
                <a:srgbClr val="009999"/>
              </a:solidFill>
            </a:endParaRPr>
          </a:p>
        </p:txBody>
      </p:sp>
      <p:sp>
        <p:nvSpPr>
          <p:cNvPr id="6" name="Content Placeholder 2"/>
          <p:cNvSpPr txBox="1">
            <a:spLocks/>
          </p:cNvSpPr>
          <p:nvPr/>
        </p:nvSpPr>
        <p:spPr bwMode="auto">
          <a:xfrm>
            <a:off x="467544" y="2132856"/>
            <a:ext cx="828092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600">
                <a:solidFill>
                  <a:schemeClr val="tx1"/>
                </a:solidFill>
                <a:latin typeface="+mn-lt"/>
                <a:ea typeface="+mn-ea"/>
                <a:cs typeface="+mn-cs"/>
              </a:defRPr>
            </a:lvl1pPr>
            <a:lvl2pPr marL="365125" indent="-363538" algn="l" rtl="0" eaLnBrk="1" fontAlgn="base" hangingPunct="1">
              <a:spcBef>
                <a:spcPct val="0"/>
              </a:spcBef>
              <a:spcAft>
                <a:spcPct val="0"/>
              </a:spcAft>
              <a:buChar char="•"/>
              <a:defRPr sz="1600">
                <a:solidFill>
                  <a:schemeClr val="tx1"/>
                </a:solidFill>
                <a:latin typeface="+mn-lt"/>
              </a:defRPr>
            </a:lvl2pPr>
            <a:lvl3pPr marL="742950" indent="-376238" algn="l" rtl="0" eaLnBrk="1" fontAlgn="base" hangingPunct="1">
              <a:spcBef>
                <a:spcPct val="0"/>
              </a:spcBef>
              <a:spcAft>
                <a:spcPct val="0"/>
              </a:spcAft>
              <a:buChar char="•"/>
              <a:defRPr sz="1600">
                <a:solidFill>
                  <a:schemeClr val="tx1"/>
                </a:solidFill>
                <a:latin typeface="+mn-lt"/>
              </a:defRPr>
            </a:lvl3pPr>
            <a:lvl4pPr marL="1135063" indent="-390525" algn="l" rtl="0" eaLnBrk="1" fontAlgn="base" hangingPunct="1">
              <a:spcBef>
                <a:spcPct val="0"/>
              </a:spcBef>
              <a:spcAft>
                <a:spcPct val="0"/>
              </a:spcAft>
              <a:buChar char="•"/>
              <a:defRPr sz="1600">
                <a:solidFill>
                  <a:schemeClr val="tx1"/>
                </a:solidFill>
                <a:latin typeface="+mn-lt"/>
              </a:defRPr>
            </a:lvl4pPr>
            <a:lvl5pPr marL="1512888" indent="-376238" algn="l" rtl="0" eaLnBrk="1" fontAlgn="base" hangingPunct="1">
              <a:spcBef>
                <a:spcPct val="0"/>
              </a:spcBef>
              <a:spcAft>
                <a:spcPct val="0"/>
              </a:spcAft>
              <a:buChar char="•"/>
              <a:defRPr sz="1600">
                <a:solidFill>
                  <a:schemeClr val="tx1"/>
                </a:solidFill>
                <a:latin typeface="+mn-lt"/>
              </a:defRPr>
            </a:lvl5pPr>
            <a:lvl6pPr marL="1970088" indent="-376238" algn="l" rtl="0" eaLnBrk="1" fontAlgn="base" hangingPunct="1">
              <a:spcBef>
                <a:spcPct val="0"/>
              </a:spcBef>
              <a:spcAft>
                <a:spcPct val="0"/>
              </a:spcAft>
              <a:buChar char="•"/>
              <a:defRPr sz="1600">
                <a:solidFill>
                  <a:schemeClr val="tx1"/>
                </a:solidFill>
                <a:latin typeface="+mn-lt"/>
              </a:defRPr>
            </a:lvl6pPr>
            <a:lvl7pPr marL="2427288" indent="-376238" algn="l" rtl="0" eaLnBrk="1" fontAlgn="base" hangingPunct="1">
              <a:spcBef>
                <a:spcPct val="0"/>
              </a:spcBef>
              <a:spcAft>
                <a:spcPct val="0"/>
              </a:spcAft>
              <a:buChar char="•"/>
              <a:defRPr sz="1600">
                <a:solidFill>
                  <a:schemeClr val="tx1"/>
                </a:solidFill>
                <a:latin typeface="+mn-lt"/>
              </a:defRPr>
            </a:lvl7pPr>
            <a:lvl8pPr marL="2884488" indent="-376238" algn="l" rtl="0" eaLnBrk="1" fontAlgn="base" hangingPunct="1">
              <a:spcBef>
                <a:spcPct val="0"/>
              </a:spcBef>
              <a:spcAft>
                <a:spcPct val="0"/>
              </a:spcAft>
              <a:buChar char="•"/>
              <a:defRPr sz="1600">
                <a:solidFill>
                  <a:schemeClr val="tx1"/>
                </a:solidFill>
                <a:latin typeface="+mn-lt"/>
              </a:defRPr>
            </a:lvl8pPr>
            <a:lvl9pPr marL="3341688" indent="-376238" algn="l" rtl="0" eaLnBrk="1" fontAlgn="base" hangingPunct="1">
              <a:spcBef>
                <a:spcPct val="0"/>
              </a:spcBef>
              <a:spcAft>
                <a:spcPct val="0"/>
              </a:spcAft>
              <a:buChar char="•"/>
              <a:defRPr sz="1600">
                <a:solidFill>
                  <a:schemeClr val="tx1"/>
                </a:solidFill>
                <a:latin typeface="+mn-lt"/>
              </a:defRPr>
            </a:lvl9pPr>
          </a:lstStyle>
          <a:p>
            <a:r>
              <a:rPr lang="en-GB" sz="2000" i="1" dirty="0" smtClean="0">
                <a:solidFill>
                  <a:srgbClr val="FFFFFF"/>
                </a:solidFill>
                <a:latin typeface="+mj-lt"/>
              </a:rPr>
              <a:t>“ We have, I think, now reached the point where there has been enough experience of neighbourhood planning with enough different kinds of communities for us to learn lessons and to ask whether there is not a version of neighbourhood planning that might be more easily accessible and quicker for some communities. We are doing that work, and we are very keen to hear from any hon. Members and communities with their thoughts on how we can achieve that”.</a:t>
            </a:r>
            <a:endParaRPr lang="en-GB" sz="2000" dirty="0" smtClean="0">
              <a:solidFill>
                <a:srgbClr val="FFFFFF"/>
              </a:solidFill>
              <a:latin typeface="+mj-lt"/>
            </a:endParaRPr>
          </a:p>
          <a:p>
            <a:pPr>
              <a:lnSpc>
                <a:spcPct val="170000"/>
              </a:lnSpc>
            </a:pPr>
            <a:endParaRPr lang="en-GB" sz="2000" b="1" dirty="0" smtClean="0">
              <a:solidFill>
                <a:srgbClr val="FFFFFF"/>
              </a:solidFill>
              <a:latin typeface="Georgia" pitchFamily="18" charset="0"/>
            </a:endParaRPr>
          </a:p>
          <a:p>
            <a:pPr>
              <a:lnSpc>
                <a:spcPct val="170000"/>
              </a:lnSpc>
            </a:pPr>
            <a:r>
              <a:rPr lang="en-GB" sz="2000" dirty="0" smtClean="0">
                <a:solidFill>
                  <a:srgbClr val="FFFFFF"/>
                </a:solidFill>
                <a:latin typeface="Arial" pitchFamily="34" charset="0"/>
                <a:cs typeface="Arial" pitchFamily="34" charset="0"/>
              </a:rPr>
              <a:t>Nick Boles, Minister for Planning, 3 March 2014</a:t>
            </a:r>
            <a:r>
              <a:rPr lang="en-GB" sz="2000" b="1" dirty="0" smtClean="0">
                <a:solidFill>
                  <a:srgbClr val="FFFFFF"/>
                </a:solidFill>
              </a:rPr>
              <a:t/>
            </a:r>
            <a:br>
              <a:rPr lang="en-GB" sz="2000" b="1" dirty="0" smtClean="0">
                <a:solidFill>
                  <a:srgbClr val="FFFFFF"/>
                </a:solidFill>
              </a:rPr>
            </a:br>
            <a:endParaRPr lang="en-GB" sz="2000" b="1" dirty="0" smtClean="0">
              <a:solidFill>
                <a:srgbClr val="FFFFFF"/>
              </a:solidFill>
            </a:endParaRPr>
          </a:p>
          <a:p>
            <a:endParaRPr lang="en-GB" dirty="0"/>
          </a:p>
        </p:txBody>
      </p:sp>
    </p:spTree>
    <p:extLst>
      <p:ext uri="{BB962C8B-B14F-4D97-AF65-F5344CB8AC3E}">
        <p14:creationId xmlns:p14="http://schemas.microsoft.com/office/powerpoint/2010/main" val="4172032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628775"/>
            <a:ext cx="316865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19475" y="765175"/>
            <a:ext cx="5580063" cy="5908675"/>
          </a:xfrm>
          <a:prstGeom prst="rect">
            <a:avLst/>
          </a:prstGeom>
          <a:noFill/>
        </p:spPr>
        <p:txBody>
          <a:bodyPr>
            <a:spAutoFit/>
          </a:bodyPr>
          <a:lstStyle/>
          <a:p>
            <a:pPr>
              <a:defRPr/>
            </a:pPr>
            <a:r>
              <a:rPr lang="en-GB" sz="1400" dirty="0"/>
              <a:t>Interviewed 120 groups producing a neighbourhood plan and convened six focus groups</a:t>
            </a:r>
          </a:p>
          <a:p>
            <a:pPr marL="285750" indent="-285750">
              <a:buFont typeface="Arial" pitchFamily="34" charset="0"/>
              <a:buChar char="•"/>
              <a:defRPr/>
            </a:pPr>
            <a:r>
              <a:rPr lang="en-GB" sz="1400" dirty="0"/>
              <a:t>50 forums &amp; 70 from urban areas</a:t>
            </a:r>
          </a:p>
          <a:p>
            <a:pPr marL="285750" indent="-285750">
              <a:buFont typeface="Arial" pitchFamily="34" charset="0"/>
              <a:buChar char="•"/>
              <a:defRPr/>
            </a:pPr>
            <a:r>
              <a:rPr lang="en-GB" sz="1400" dirty="0"/>
              <a:t>75% per cent definitely or may use plan to allocate sites for housing</a:t>
            </a:r>
          </a:p>
          <a:p>
            <a:pPr>
              <a:defRPr/>
            </a:pPr>
            <a:endParaRPr lang="en-GB" sz="1400" dirty="0"/>
          </a:p>
          <a:p>
            <a:pPr marL="171450" indent="-171450">
              <a:buFont typeface="Arial" pitchFamily="34" charset="0"/>
              <a:buChar char="•"/>
              <a:defRPr/>
            </a:pPr>
            <a:r>
              <a:rPr lang="en-GB" sz="1400" dirty="0"/>
              <a:t>Over 90% reported that the process had gone ‘well’ or ‘OK’</a:t>
            </a:r>
          </a:p>
          <a:p>
            <a:pPr marL="171450" indent="-171450">
              <a:buFont typeface="Arial" pitchFamily="34" charset="0"/>
              <a:buChar char="•"/>
              <a:defRPr/>
            </a:pPr>
            <a:r>
              <a:rPr lang="en-GB" sz="1400" dirty="0"/>
              <a:t> 59% proportionate to the task of developing a plan that will have statutory status</a:t>
            </a:r>
          </a:p>
          <a:p>
            <a:pPr marL="171450" indent="-171450">
              <a:buFont typeface="Arial" pitchFamily="34" charset="0"/>
              <a:buChar char="•"/>
              <a:defRPr/>
            </a:pPr>
            <a:r>
              <a:rPr lang="en-GB" sz="1400" dirty="0"/>
              <a:t>82% able to access the skills and knowledge needed for neighbourhood planning</a:t>
            </a:r>
          </a:p>
          <a:p>
            <a:pPr marL="171450" indent="-171450">
              <a:buFont typeface="Arial" pitchFamily="34" charset="0"/>
              <a:buChar char="•"/>
              <a:defRPr/>
            </a:pPr>
            <a:endParaRPr lang="en-GB" sz="1400" dirty="0"/>
          </a:p>
          <a:p>
            <a:pPr>
              <a:defRPr/>
            </a:pPr>
            <a:r>
              <a:rPr lang="en-GB" sz="1400" dirty="0"/>
              <a:t>Suggestions to reduce the burden focused on: </a:t>
            </a:r>
          </a:p>
          <a:p>
            <a:pPr marL="171450" indent="-171450">
              <a:buFont typeface="Arial" pitchFamily="34" charset="0"/>
              <a:buChar char="•"/>
              <a:defRPr/>
            </a:pPr>
            <a:r>
              <a:rPr lang="en-US" sz="1400" dirty="0"/>
              <a:t>greater understanding of the effort required, and the scope of neighbourhood planning, at the beginning of the process </a:t>
            </a:r>
            <a:endParaRPr lang="en-GB" sz="1400" dirty="0"/>
          </a:p>
          <a:p>
            <a:pPr marL="171450" indent="-171450">
              <a:buFont typeface="Arial" pitchFamily="34" charset="0"/>
              <a:buChar char="•"/>
              <a:defRPr/>
            </a:pPr>
            <a:r>
              <a:rPr lang="en-GB" sz="1400" dirty="0"/>
              <a:t>local authorities could be more </a:t>
            </a:r>
            <a:r>
              <a:rPr lang="en-GB" sz="1400" b="1" dirty="0"/>
              <a:t>proactive</a:t>
            </a:r>
            <a:r>
              <a:rPr lang="en-GB" sz="1400" dirty="0"/>
              <a:t> in encouraging neighbourhood planning in their area</a:t>
            </a:r>
          </a:p>
          <a:p>
            <a:pPr marL="171450" indent="-171450">
              <a:buFont typeface="Arial" pitchFamily="34" charset="0"/>
              <a:buChar char="•"/>
              <a:defRPr/>
            </a:pPr>
            <a:r>
              <a:rPr lang="en-US" sz="1400" dirty="0"/>
              <a:t>production of toolkits and appropriate guidance </a:t>
            </a:r>
            <a:endParaRPr lang="en-GB" sz="1400" dirty="0"/>
          </a:p>
          <a:p>
            <a:pPr>
              <a:defRPr/>
            </a:pPr>
            <a:endParaRPr lang="en-GB" sz="1400" dirty="0"/>
          </a:p>
          <a:p>
            <a:pPr>
              <a:defRPr/>
            </a:pPr>
            <a:r>
              <a:rPr lang="en-GB" sz="1400" dirty="0"/>
              <a:t>82 % stating that their authority had been ‘very’ or ‘somewhat’ supportive</a:t>
            </a:r>
          </a:p>
          <a:p>
            <a:pPr marL="285750" indent="-285750">
              <a:buFont typeface="Arial" pitchFamily="34" charset="0"/>
              <a:buChar char="•"/>
              <a:defRPr/>
            </a:pPr>
            <a:r>
              <a:rPr lang="en-GB" sz="1400" dirty="0"/>
              <a:t>more </a:t>
            </a:r>
            <a:r>
              <a:rPr lang="en-GB" sz="1400" b="1" dirty="0"/>
              <a:t>structured partnerships </a:t>
            </a:r>
            <a:r>
              <a:rPr lang="en-GB" sz="1400" dirty="0"/>
              <a:t>and agreed demarcation of roles and actions </a:t>
            </a:r>
          </a:p>
          <a:p>
            <a:pPr marL="285750" indent="-285750">
              <a:buFont typeface="Arial" pitchFamily="34" charset="0"/>
              <a:buChar char="•"/>
              <a:defRPr/>
            </a:pPr>
            <a:r>
              <a:rPr lang="en-GB" sz="1400" dirty="0"/>
              <a:t>dedicated </a:t>
            </a:r>
            <a:r>
              <a:rPr lang="en-GB" sz="1400" b="1" dirty="0"/>
              <a:t>liaison staff </a:t>
            </a:r>
          </a:p>
          <a:p>
            <a:pPr marL="285750" indent="-285750">
              <a:buFont typeface="Arial" pitchFamily="34" charset="0"/>
              <a:buChar char="•"/>
              <a:defRPr/>
            </a:pPr>
            <a:r>
              <a:rPr lang="en-GB" sz="1400" dirty="0"/>
              <a:t>more </a:t>
            </a:r>
            <a:r>
              <a:rPr lang="en-GB" sz="1400" b="1" dirty="0"/>
              <a:t>clarity about what to expect </a:t>
            </a:r>
            <a:r>
              <a:rPr lang="en-GB" sz="1400" dirty="0"/>
              <a:t>from local authorities under the duty to support.</a:t>
            </a:r>
          </a:p>
          <a:p>
            <a:pPr>
              <a:defRPr/>
            </a:pPr>
            <a:r>
              <a:rPr lang="en-GB" sz="1400" dirty="0"/>
              <a:t> </a:t>
            </a:r>
          </a:p>
        </p:txBody>
      </p:sp>
      <p:sp>
        <p:nvSpPr>
          <p:cNvPr id="7173" name="Title 1"/>
          <p:cNvSpPr txBox="1">
            <a:spLocks/>
          </p:cNvSpPr>
          <p:nvPr/>
        </p:nvSpPr>
        <p:spPr bwMode="auto">
          <a:xfrm>
            <a:off x="2268538" y="177800"/>
            <a:ext cx="66246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3600" b="1" dirty="0">
                <a:solidFill>
                  <a:srgbClr val="118B8B"/>
                </a:solidFill>
                <a:latin typeface="+mj-lt"/>
              </a:rPr>
              <a:t>Primary research  </a:t>
            </a:r>
          </a:p>
        </p:txBody>
      </p:sp>
    </p:spTree>
    <p:extLst>
      <p:ext uri="{BB962C8B-B14F-4D97-AF65-F5344CB8AC3E}">
        <p14:creationId xmlns:p14="http://schemas.microsoft.com/office/powerpoint/2010/main" val="4215211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2325788" y="188640"/>
            <a:ext cx="6590812" cy="1200329"/>
          </a:xfrm>
          <a:prstGeom prst="rect">
            <a:avLst/>
          </a:prstGeom>
          <a:noFill/>
        </p:spPr>
        <p:txBody>
          <a:bodyPr wrap="square" rtlCol="0">
            <a:spAutoFit/>
          </a:bodyPr>
          <a:lstStyle/>
          <a:p>
            <a:pPr algn="r"/>
            <a:r>
              <a:rPr lang="en-GB" sz="3600" b="1" dirty="0" smtClean="0">
                <a:solidFill>
                  <a:srgbClr val="009999"/>
                </a:solidFill>
              </a:rPr>
              <a:t>Technical consultation on planning </a:t>
            </a:r>
            <a:endParaRPr lang="en-GB" sz="3600" b="1" dirty="0">
              <a:solidFill>
                <a:srgbClr val="009999"/>
              </a:solidFill>
            </a:endParaRPr>
          </a:p>
        </p:txBody>
      </p:sp>
      <p:sp>
        <p:nvSpPr>
          <p:cNvPr id="8" name="Content Placeholder 2"/>
          <p:cNvSpPr txBox="1">
            <a:spLocks/>
          </p:cNvSpPr>
          <p:nvPr/>
        </p:nvSpPr>
        <p:spPr bwMode="auto">
          <a:xfrm>
            <a:off x="395288" y="1700213"/>
            <a:ext cx="84248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600">
                <a:solidFill>
                  <a:schemeClr val="tx1"/>
                </a:solidFill>
                <a:latin typeface="+mn-lt"/>
                <a:ea typeface="+mn-ea"/>
                <a:cs typeface="+mn-cs"/>
              </a:defRPr>
            </a:lvl1pPr>
            <a:lvl2pPr marL="365125" indent="-363538" algn="l" rtl="0" eaLnBrk="1" fontAlgn="base" hangingPunct="1">
              <a:spcBef>
                <a:spcPct val="0"/>
              </a:spcBef>
              <a:spcAft>
                <a:spcPct val="0"/>
              </a:spcAft>
              <a:buChar char="•"/>
              <a:defRPr sz="1600">
                <a:solidFill>
                  <a:schemeClr val="tx1"/>
                </a:solidFill>
                <a:latin typeface="+mn-lt"/>
              </a:defRPr>
            </a:lvl2pPr>
            <a:lvl3pPr marL="742950" indent="-376238" algn="l" rtl="0" eaLnBrk="1" fontAlgn="base" hangingPunct="1">
              <a:spcBef>
                <a:spcPct val="0"/>
              </a:spcBef>
              <a:spcAft>
                <a:spcPct val="0"/>
              </a:spcAft>
              <a:buChar char="•"/>
              <a:defRPr sz="1600">
                <a:solidFill>
                  <a:schemeClr val="tx1"/>
                </a:solidFill>
                <a:latin typeface="+mn-lt"/>
              </a:defRPr>
            </a:lvl3pPr>
            <a:lvl4pPr marL="1135063" indent="-390525" algn="l" rtl="0" eaLnBrk="1" fontAlgn="base" hangingPunct="1">
              <a:spcBef>
                <a:spcPct val="0"/>
              </a:spcBef>
              <a:spcAft>
                <a:spcPct val="0"/>
              </a:spcAft>
              <a:buChar char="•"/>
              <a:defRPr sz="1600">
                <a:solidFill>
                  <a:schemeClr val="tx1"/>
                </a:solidFill>
                <a:latin typeface="+mn-lt"/>
              </a:defRPr>
            </a:lvl4pPr>
            <a:lvl5pPr marL="1512888" indent="-376238" algn="l" rtl="0" eaLnBrk="1" fontAlgn="base" hangingPunct="1">
              <a:spcBef>
                <a:spcPct val="0"/>
              </a:spcBef>
              <a:spcAft>
                <a:spcPct val="0"/>
              </a:spcAft>
              <a:buChar char="•"/>
              <a:defRPr sz="1600">
                <a:solidFill>
                  <a:schemeClr val="tx1"/>
                </a:solidFill>
                <a:latin typeface="+mn-lt"/>
              </a:defRPr>
            </a:lvl5pPr>
            <a:lvl6pPr marL="1970088" indent="-376238" algn="l" rtl="0" eaLnBrk="1" fontAlgn="base" hangingPunct="1">
              <a:spcBef>
                <a:spcPct val="0"/>
              </a:spcBef>
              <a:spcAft>
                <a:spcPct val="0"/>
              </a:spcAft>
              <a:buChar char="•"/>
              <a:defRPr sz="1600">
                <a:solidFill>
                  <a:schemeClr val="tx1"/>
                </a:solidFill>
                <a:latin typeface="+mn-lt"/>
              </a:defRPr>
            </a:lvl6pPr>
            <a:lvl7pPr marL="2427288" indent="-376238" algn="l" rtl="0" eaLnBrk="1" fontAlgn="base" hangingPunct="1">
              <a:spcBef>
                <a:spcPct val="0"/>
              </a:spcBef>
              <a:spcAft>
                <a:spcPct val="0"/>
              </a:spcAft>
              <a:buChar char="•"/>
              <a:defRPr sz="1600">
                <a:solidFill>
                  <a:schemeClr val="tx1"/>
                </a:solidFill>
                <a:latin typeface="+mn-lt"/>
              </a:defRPr>
            </a:lvl7pPr>
            <a:lvl8pPr marL="2884488" indent="-376238" algn="l" rtl="0" eaLnBrk="1" fontAlgn="base" hangingPunct="1">
              <a:spcBef>
                <a:spcPct val="0"/>
              </a:spcBef>
              <a:spcAft>
                <a:spcPct val="0"/>
              </a:spcAft>
              <a:buChar char="•"/>
              <a:defRPr sz="1600">
                <a:solidFill>
                  <a:schemeClr val="tx1"/>
                </a:solidFill>
                <a:latin typeface="+mn-lt"/>
              </a:defRPr>
            </a:lvl8pPr>
            <a:lvl9pPr marL="3341688" indent="-376238" algn="l" rtl="0" eaLnBrk="1" fontAlgn="base" hangingPunct="1">
              <a:spcBef>
                <a:spcPct val="0"/>
              </a:spcBef>
              <a:spcAft>
                <a:spcPct val="0"/>
              </a:spcAft>
              <a:buChar char="•"/>
              <a:defRPr sz="1600">
                <a:solidFill>
                  <a:schemeClr val="tx1"/>
                </a:solidFill>
                <a:latin typeface="+mn-lt"/>
              </a:defRPr>
            </a:lvl9pPr>
          </a:lstStyle>
          <a:p>
            <a:pPr marL="285750" indent="-285750">
              <a:buFont typeface="Arial" pitchFamily="34" charset="0"/>
              <a:buChar char="•"/>
              <a:defRPr/>
            </a:pPr>
            <a:r>
              <a:rPr lang="en-GB" sz="1800" dirty="0" smtClean="0">
                <a:solidFill>
                  <a:srgbClr val="FFFFFF"/>
                </a:solidFill>
              </a:rPr>
              <a:t>statutory time limit within which a local planning authority must make a decision on whether to designate a neighbourhood area</a:t>
            </a:r>
          </a:p>
          <a:p>
            <a:pPr marL="285750" indent="-285750">
              <a:buFont typeface="Arial" pitchFamily="34" charset="0"/>
              <a:buChar char="•"/>
              <a:defRPr/>
            </a:pPr>
            <a:endParaRPr lang="en-GB" sz="1800" dirty="0" smtClean="0">
              <a:solidFill>
                <a:srgbClr val="FFFFFF"/>
              </a:solidFill>
            </a:endParaRPr>
          </a:p>
          <a:p>
            <a:pPr marL="285750" indent="-285750">
              <a:buFont typeface="Arial" pitchFamily="34" charset="0"/>
              <a:buChar char="•"/>
              <a:defRPr/>
            </a:pPr>
            <a:r>
              <a:rPr lang="en-GB" sz="1800" dirty="0" smtClean="0">
                <a:solidFill>
                  <a:srgbClr val="FFFFFF"/>
                </a:solidFill>
              </a:rPr>
              <a:t>removing the current statutory requirement for a minimum of six weeks of consultation and publicity by those preparing a neighbourhood plan or Order. </a:t>
            </a:r>
          </a:p>
          <a:p>
            <a:pPr marL="285750" indent="-285750">
              <a:buFont typeface="Arial" pitchFamily="34" charset="0"/>
              <a:buChar char="•"/>
              <a:defRPr/>
            </a:pPr>
            <a:endParaRPr lang="en-GB" sz="1800" dirty="0" smtClean="0">
              <a:solidFill>
                <a:srgbClr val="FFFFFF"/>
              </a:solidFill>
            </a:endParaRPr>
          </a:p>
          <a:p>
            <a:pPr marL="285750" indent="-285750">
              <a:buFont typeface="Arial" pitchFamily="34" charset="0"/>
              <a:buChar char="•"/>
              <a:defRPr/>
            </a:pPr>
            <a:r>
              <a:rPr lang="en-GB" sz="1800" dirty="0" smtClean="0">
                <a:solidFill>
                  <a:srgbClr val="FFFFFF"/>
                </a:solidFill>
              </a:rPr>
              <a:t>require those preparing a neighbourhood plan to consult certain landowners. </a:t>
            </a:r>
          </a:p>
          <a:p>
            <a:pPr marL="285750" indent="-285750">
              <a:buFont typeface="Arial" pitchFamily="34" charset="0"/>
              <a:buChar char="•"/>
              <a:defRPr/>
            </a:pPr>
            <a:endParaRPr lang="en-GB" sz="1800" dirty="0" smtClean="0">
              <a:solidFill>
                <a:srgbClr val="FFFFFF"/>
              </a:solidFill>
            </a:endParaRPr>
          </a:p>
          <a:p>
            <a:pPr marL="285750" indent="-285750">
              <a:buFont typeface="Arial" pitchFamily="34" charset="0"/>
              <a:buChar char="•"/>
              <a:defRPr/>
            </a:pPr>
            <a:r>
              <a:rPr lang="en-GB" sz="1800" dirty="0" smtClean="0">
                <a:solidFill>
                  <a:srgbClr val="FFFFFF"/>
                </a:solidFill>
              </a:rPr>
              <a:t>introduce a new statutory requirement (basic condition) to test the extent of the consultation undertaken during the preparation of a neighbourhood plan or Order (including a community right to build order). </a:t>
            </a:r>
          </a:p>
          <a:p>
            <a:pPr marL="285750" indent="-285750">
              <a:buFont typeface="Arial" pitchFamily="34" charset="0"/>
              <a:buChar char="•"/>
              <a:defRPr/>
            </a:pPr>
            <a:endParaRPr lang="en-GB" sz="1800" dirty="0" smtClean="0">
              <a:solidFill>
                <a:srgbClr val="FFFFFF"/>
              </a:solidFill>
            </a:endParaRPr>
          </a:p>
          <a:p>
            <a:pPr marL="285750" indent="-285750">
              <a:buFont typeface="Arial" pitchFamily="34" charset="0"/>
              <a:buChar char="•"/>
              <a:defRPr/>
            </a:pPr>
            <a:r>
              <a:rPr lang="en-GB" sz="1800" dirty="0" smtClean="0">
                <a:solidFill>
                  <a:srgbClr val="FFFFFF"/>
                </a:solidFill>
              </a:rPr>
              <a:t>clarify the information that should be submitted with a neighbourhood plan in order that its compatibility with obligations under the Strategic Environmental Assessment Directive</a:t>
            </a:r>
          </a:p>
          <a:p>
            <a:pPr>
              <a:defRPr/>
            </a:pPr>
            <a:endParaRPr lang="en-GB" sz="1800" dirty="0"/>
          </a:p>
        </p:txBody>
      </p:sp>
    </p:spTree>
    <p:extLst>
      <p:ext uri="{BB962C8B-B14F-4D97-AF65-F5344CB8AC3E}">
        <p14:creationId xmlns:p14="http://schemas.microsoft.com/office/powerpoint/2010/main" val="2331224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CLG_Powerpoint template">
  <a:themeElements>
    <a:clrScheme name="DCLG_Powerpoint template 1">
      <a:dk1>
        <a:srgbClr val="000000"/>
      </a:dk1>
      <a:lt1>
        <a:srgbClr val="B2B2B2"/>
      </a:lt1>
      <a:dk2>
        <a:srgbClr val="009999"/>
      </a:dk2>
      <a:lt2>
        <a:srgbClr val="000000"/>
      </a:lt2>
      <a:accent1>
        <a:srgbClr val="009999"/>
      </a:accent1>
      <a:accent2>
        <a:srgbClr val="CC3333"/>
      </a:accent2>
      <a:accent3>
        <a:srgbClr val="D5D5D5"/>
      </a:accent3>
      <a:accent4>
        <a:srgbClr val="000000"/>
      </a:accent4>
      <a:accent5>
        <a:srgbClr val="AACACA"/>
      </a:accent5>
      <a:accent6>
        <a:srgbClr val="B92D2D"/>
      </a:accent6>
      <a:hlink>
        <a:srgbClr val="993366"/>
      </a:hlink>
      <a:folHlink>
        <a:srgbClr val="CC6600"/>
      </a:folHlink>
    </a:clrScheme>
    <a:fontScheme name="DCLG_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CLG_Powerpoint template 1">
        <a:dk1>
          <a:srgbClr val="000000"/>
        </a:dk1>
        <a:lt1>
          <a:srgbClr val="B2B2B2"/>
        </a:lt1>
        <a:dk2>
          <a:srgbClr val="009999"/>
        </a:dk2>
        <a:lt2>
          <a:srgbClr val="000000"/>
        </a:lt2>
        <a:accent1>
          <a:srgbClr val="009999"/>
        </a:accent1>
        <a:accent2>
          <a:srgbClr val="CC3333"/>
        </a:accent2>
        <a:accent3>
          <a:srgbClr val="D5D5D5"/>
        </a:accent3>
        <a:accent4>
          <a:srgbClr val="000000"/>
        </a:accent4>
        <a:accent5>
          <a:srgbClr val="AACACA"/>
        </a:accent5>
        <a:accent6>
          <a:srgbClr val="B92D2D"/>
        </a:accent6>
        <a:hlink>
          <a:srgbClr val="993366"/>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11393E82-A336-4579-83E9-DA9F4306575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DCLG_Powerpoint template</Template>
  <TotalTime>2086</TotalTime>
  <Words>1137</Words>
  <Application>Microsoft Office PowerPoint</Application>
  <PresentationFormat>On-screen Show (4:3)</PresentationFormat>
  <Paragraphs>157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DCLG_Powerpoint template</vt:lpstr>
      <vt:lpstr>Neighbourhood Planning</vt:lpstr>
      <vt:lpstr>Localism and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for Communities and Local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Neighbourhood Planning: Linking Localism and the need for Growth</dc:title>
  <dc:creator>jfrew</dc:creator>
  <dc:description>Templates by Operandi Limited</dc:description>
  <cp:lastModifiedBy>Nicholas Wardle</cp:lastModifiedBy>
  <cp:revision>118</cp:revision>
  <cp:lastPrinted>2014-09-10T07:14:00Z</cp:lastPrinted>
  <dcterms:created xsi:type="dcterms:W3CDTF">2014-08-04T14:31:53Z</dcterms:created>
  <dcterms:modified xsi:type="dcterms:W3CDTF">2015-01-29T09:09:19Z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bda21ba0-85a4-46d5-b33a-0fa5a5121ba1</vt:lpwstr>
  </property>
  <property fmtid="{D5CDD505-2E9C-101B-9397-08002B2CF9AE}" pid="3" name="bjSaver">
    <vt:lpwstr>0JnrzbUru9W7VGiphluh1RMNSQA2WSey</vt:lpwstr>
  </property>
  <property fmtid="{D5CDD505-2E9C-101B-9397-08002B2CF9AE}" pid="4" name="bjDocumentSecurityLabel">
    <vt:lpwstr>No Marking</vt:lpwstr>
  </property>
</Properties>
</file>