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2"/>
    <p:sldMasterId id="2147483740" r:id="rId3"/>
    <p:sldMasterId id="2147483743" r:id="rId4"/>
    <p:sldMasterId id="2147483748" r:id="rId5"/>
  </p:sldMasterIdLst>
  <p:notesMasterIdLst>
    <p:notesMasterId r:id="rId14"/>
  </p:notesMasterIdLst>
  <p:handoutMasterIdLst>
    <p:handoutMasterId r:id="rId15"/>
  </p:handoutMasterIdLst>
  <p:sldIdLst>
    <p:sldId id="346" r:id="rId6"/>
    <p:sldId id="335" r:id="rId7"/>
    <p:sldId id="349" r:id="rId8"/>
    <p:sldId id="336" r:id="rId9"/>
    <p:sldId id="338" r:id="rId10"/>
    <p:sldId id="357" r:id="rId11"/>
    <p:sldId id="358" r:id="rId12"/>
    <p:sldId id="354" r:id="rId13"/>
  </p:sldIdLst>
  <p:sldSz cx="9144000" cy="6858000" type="screen4x3"/>
  <p:notesSz cx="6796088" cy="992505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  <a:srgbClr val="FFFFFF"/>
    <a:srgbClr val="C6AF5A"/>
    <a:srgbClr val="CC9900"/>
    <a:srgbClr val="D0B2A0"/>
    <a:srgbClr val="956649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3143" autoAdjust="0"/>
  </p:normalViewPr>
  <p:slideViewPr>
    <p:cSldViewPr>
      <p:cViewPr>
        <p:scale>
          <a:sx n="80" d="100"/>
          <a:sy n="80" d="100"/>
        </p:scale>
        <p:origin x="-172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7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240" y="-8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117" y="0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797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117" y="9428797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64F6A97-8B12-4653-9E5C-DD0208A486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26599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117" y="0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5" y="4714399"/>
            <a:ext cx="4983798" cy="4466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797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117" y="9428797"/>
            <a:ext cx="2944971" cy="496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2" tIns="45711" rIns="91422" bIns="4571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7E7CECA-1790-47E1-84DC-A3DFC32FD6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36202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194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801" indent="-28569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2771" indent="-228554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9880" indent="-228554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6989" indent="-228554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801" indent="-28569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2771" indent="-228554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9880" indent="-228554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6989" indent="-228554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801" indent="-285693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2771" indent="-228554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599880" indent="-228554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6989" indent="-228554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097" indent="-2285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206" indent="-2285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8314" indent="-2285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5423" indent="-22855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19AC50B-96E8-4A7A-9839-3EE9FDDB94AA}" type="slidenum">
              <a:rPr lang="en-GB" sz="1200">
                <a:solidFill>
                  <a:srgbClr val="000000"/>
                </a:solidFill>
              </a:rPr>
              <a:pPr eaLnBrk="1" hangingPunct="1"/>
              <a:t>1</a:t>
            </a:fld>
            <a:endParaRPr lang="en-GB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7CECA-1790-47E1-84DC-A3DFC32FD6EB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072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7CECA-1790-47E1-84DC-A3DFC32FD6E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072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Before we get into the detail is would be useful to have a chat about the problem (print off and circulate)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7CECA-1790-47E1-84DC-A3DFC32FD6E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72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Before we get into the detail is would be useful to have a chat about the problem (print off and circulate)</a:t>
            </a:r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7CECA-1790-47E1-84DC-A3DFC32FD6EB}" type="slidenum">
              <a:rPr lang="en-GB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729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D57-1EBB-4C47-88B0-058FF01EBF31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47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E7CECA-1790-47E1-84DC-A3DFC32FD6E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91086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77D57-1EBB-4C47-88B0-058FF01EBF31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85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316B989-6A87-44F8-B81C-64E1C1978B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623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E0EF472-5649-4C50-8251-D3A6FD81C5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756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49275"/>
            <a:ext cx="2057400" cy="5576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5"/>
            <a:ext cx="6019800" cy="5576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F9BFEEA9-12CC-4DF3-853D-015920B25D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881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849E7-8542-452C-96AB-92A3756B93D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643438" y="1196975"/>
            <a:ext cx="4249737" cy="54006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[Map]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23850" y="1196975"/>
            <a:ext cx="3887788" cy="5400675"/>
          </a:xfrm>
        </p:spPr>
        <p:txBody>
          <a:bodyPr/>
          <a:lstStyle>
            <a:lvl1pPr marL="179388" indent="-179388">
              <a:buFont typeface="Arial" pitchFamily="34" charset="0"/>
              <a:buChar char="•"/>
              <a:defRPr sz="2000"/>
            </a:lvl1pPr>
            <a:lvl2pPr marL="441325" indent="-239713">
              <a:buFont typeface="Calibri" pitchFamily="34" charset="0"/>
              <a:buChar char="−"/>
              <a:defRPr sz="1800"/>
            </a:lvl2pPr>
            <a:lvl3pPr marL="473075" indent="0">
              <a:buNone/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grpSp>
        <p:nvGrpSpPr>
          <p:cNvPr id="12" name="Group 4"/>
          <p:cNvGrpSpPr>
            <a:grpSpLocks/>
          </p:cNvGrpSpPr>
          <p:nvPr userDrawn="1"/>
        </p:nvGrpSpPr>
        <p:grpSpPr bwMode="auto">
          <a:xfrm>
            <a:off x="323850" y="332656"/>
            <a:ext cx="2130425" cy="482600"/>
            <a:chOff x="4241" y="4185"/>
            <a:chExt cx="3600" cy="800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4241" y="4185"/>
              <a:ext cx="36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4241" y="4505"/>
              <a:ext cx="311" cy="320"/>
            </a:xfrm>
            <a:prstGeom prst="upArrow">
              <a:avLst>
                <a:gd name="adj1" fmla="val 50000"/>
                <a:gd name="adj2" fmla="val 25723"/>
              </a:avLst>
            </a:prstGeom>
            <a:solidFill>
              <a:srgbClr val="FFFFFF"/>
            </a:solidFill>
            <a:ln w="1905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4553" y="4345"/>
              <a:ext cx="313" cy="480"/>
            </a:xfrm>
            <a:prstGeom prst="upArrow">
              <a:avLst>
                <a:gd name="adj1" fmla="val 50000"/>
                <a:gd name="adj2" fmla="val 38339"/>
              </a:avLst>
            </a:prstGeom>
            <a:solidFill>
              <a:srgbClr val="FFFFFF"/>
            </a:solidFill>
            <a:ln w="1905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4866" y="4185"/>
              <a:ext cx="313" cy="640"/>
            </a:xfrm>
            <a:prstGeom prst="upArrow">
              <a:avLst>
                <a:gd name="adj1" fmla="val 50000"/>
                <a:gd name="adj2" fmla="val 51118"/>
              </a:avLst>
            </a:prstGeom>
            <a:solidFill>
              <a:srgbClr val="FFFFFF"/>
            </a:solidFill>
            <a:ln w="1905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4971" y="4260"/>
              <a:ext cx="2818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066" tIns="37033" rIns="74066" bIns="37033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>
                  <a:solidFill>
                    <a:srgbClr val="008080"/>
                  </a:solidFill>
                  <a:latin typeface="Calibri"/>
                </a:rPr>
                <a:t>    </a:t>
              </a:r>
              <a:r>
                <a:rPr lang="en-GB" sz="1100" b="1" dirty="0" smtClean="0">
                  <a:solidFill>
                    <a:srgbClr val="008080"/>
                  </a:solidFill>
                  <a:latin typeface="Calibri"/>
                </a:rPr>
                <a:t>Neighbourhoods </a:t>
              </a:r>
              <a:endParaRPr lang="en-GB" sz="1100" b="1" dirty="0">
                <a:solidFill>
                  <a:srgbClr val="008080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>
                  <a:solidFill>
                    <a:srgbClr val="008080"/>
                  </a:solidFill>
                  <a:latin typeface="Calibri"/>
                </a:rPr>
                <a:t>    </a:t>
              </a:r>
              <a:r>
                <a:rPr lang="en-GB" sz="1100" b="1" dirty="0" smtClean="0">
                  <a:solidFill>
                    <a:srgbClr val="008080"/>
                  </a:solidFill>
                  <a:latin typeface="Calibri"/>
                </a:rPr>
                <a:t>Analysis</a:t>
              </a:r>
              <a:endParaRPr lang="en-GB" sz="1100" dirty="0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692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849E7-8542-452C-96AB-92A3756B93D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323850" y="332656"/>
            <a:ext cx="2130425" cy="482600"/>
            <a:chOff x="4241" y="4185"/>
            <a:chExt cx="3600" cy="800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4241" y="4185"/>
              <a:ext cx="36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4241" y="4505"/>
              <a:ext cx="311" cy="320"/>
            </a:xfrm>
            <a:prstGeom prst="upArrow">
              <a:avLst>
                <a:gd name="adj1" fmla="val 50000"/>
                <a:gd name="adj2" fmla="val 25723"/>
              </a:avLst>
            </a:prstGeom>
            <a:solidFill>
              <a:srgbClr val="FFFFFF"/>
            </a:solidFill>
            <a:ln w="1905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4553" y="4345"/>
              <a:ext cx="313" cy="480"/>
            </a:xfrm>
            <a:prstGeom prst="upArrow">
              <a:avLst>
                <a:gd name="adj1" fmla="val 50000"/>
                <a:gd name="adj2" fmla="val 38339"/>
              </a:avLst>
            </a:prstGeom>
            <a:solidFill>
              <a:srgbClr val="FFFFFF"/>
            </a:solidFill>
            <a:ln w="1905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4866" y="4185"/>
              <a:ext cx="313" cy="640"/>
            </a:xfrm>
            <a:prstGeom prst="upArrow">
              <a:avLst>
                <a:gd name="adj1" fmla="val 50000"/>
                <a:gd name="adj2" fmla="val 51118"/>
              </a:avLst>
            </a:prstGeom>
            <a:solidFill>
              <a:srgbClr val="FFFFFF"/>
            </a:solidFill>
            <a:ln w="1905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971" y="4260"/>
              <a:ext cx="2818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066" tIns="37033" rIns="74066" bIns="37033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>
                  <a:solidFill>
                    <a:srgbClr val="008080"/>
                  </a:solidFill>
                  <a:latin typeface="Calibri"/>
                </a:rPr>
                <a:t>    </a:t>
              </a:r>
              <a:r>
                <a:rPr lang="en-GB" sz="1100" b="1" dirty="0" smtClean="0">
                  <a:solidFill>
                    <a:srgbClr val="008080"/>
                  </a:solidFill>
                  <a:latin typeface="Calibri"/>
                </a:rPr>
                <a:t>Neighbourhoods </a:t>
              </a:r>
              <a:endParaRPr lang="en-GB" sz="1100" b="1" dirty="0">
                <a:solidFill>
                  <a:srgbClr val="008080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>
                  <a:solidFill>
                    <a:srgbClr val="008080"/>
                  </a:solidFill>
                  <a:latin typeface="Calibri"/>
                </a:rPr>
                <a:t>    </a:t>
              </a:r>
              <a:r>
                <a:rPr lang="en-GB" sz="1100" b="1" dirty="0" smtClean="0">
                  <a:solidFill>
                    <a:srgbClr val="008080"/>
                  </a:solidFill>
                  <a:latin typeface="Calibri"/>
                </a:rPr>
                <a:t>Analysis</a:t>
              </a:r>
              <a:endParaRPr lang="en-GB" sz="110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23850" y="1196975"/>
            <a:ext cx="3887788" cy="5400675"/>
          </a:xfrm>
        </p:spPr>
        <p:txBody>
          <a:bodyPr/>
          <a:lstStyle>
            <a:lvl1pPr marL="179388" indent="-179388">
              <a:buFont typeface="Arial" pitchFamily="34" charset="0"/>
              <a:buChar char="•"/>
              <a:defRPr sz="2000"/>
            </a:lvl1pPr>
            <a:lvl2pPr marL="441325" indent="-239713">
              <a:buFont typeface="Calibri" pitchFamily="34" charset="0"/>
              <a:buChar char="−"/>
              <a:defRPr sz="1800"/>
            </a:lvl2pPr>
            <a:lvl3pPr marL="473075" indent="0">
              <a:buNone/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 hasCustomPrompt="1"/>
          </p:nvPr>
        </p:nvSpPr>
        <p:spPr>
          <a:xfrm>
            <a:off x="4572000" y="1196975"/>
            <a:ext cx="4248150" cy="251936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[Chart]</a:t>
            </a:r>
            <a:endParaRPr lang="en-GB" dirty="0"/>
          </a:p>
        </p:txBody>
      </p:sp>
      <p:sp>
        <p:nvSpPr>
          <p:cNvPr id="15" name="Table Placeholder 14"/>
          <p:cNvSpPr>
            <a:spLocks noGrp="1"/>
          </p:cNvSpPr>
          <p:nvPr>
            <p:ph type="tbl" sz="quarter" idx="14" hasCustomPrompt="1"/>
          </p:nvPr>
        </p:nvSpPr>
        <p:spPr>
          <a:xfrm>
            <a:off x="4572000" y="3933825"/>
            <a:ext cx="4248150" cy="26638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[Table]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4984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849E7-8542-452C-96AB-92A3756B93D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643438" y="1196975"/>
            <a:ext cx="4249737" cy="540067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[Map]</a:t>
            </a:r>
            <a:endParaRPr lang="en-GB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23850" y="1196975"/>
            <a:ext cx="3887788" cy="5400675"/>
          </a:xfrm>
        </p:spPr>
        <p:txBody>
          <a:bodyPr/>
          <a:lstStyle>
            <a:lvl1pPr marL="179388" indent="-179388">
              <a:buFont typeface="Arial" pitchFamily="34" charset="0"/>
              <a:buChar char="•"/>
              <a:defRPr sz="2000"/>
            </a:lvl1pPr>
            <a:lvl2pPr marL="441325" indent="-239713">
              <a:buFont typeface="Calibri" pitchFamily="34" charset="0"/>
              <a:buChar char="−"/>
              <a:defRPr sz="1800"/>
            </a:lvl2pPr>
            <a:lvl3pPr marL="473075" indent="0">
              <a:buNone/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grpSp>
        <p:nvGrpSpPr>
          <p:cNvPr id="12" name="Group 4"/>
          <p:cNvGrpSpPr>
            <a:grpSpLocks/>
          </p:cNvGrpSpPr>
          <p:nvPr userDrawn="1"/>
        </p:nvGrpSpPr>
        <p:grpSpPr bwMode="auto">
          <a:xfrm>
            <a:off x="323850" y="332656"/>
            <a:ext cx="2130425" cy="482600"/>
            <a:chOff x="4241" y="4185"/>
            <a:chExt cx="3600" cy="800"/>
          </a:xfrm>
        </p:grpSpPr>
        <p:sp>
          <p:nvSpPr>
            <p:cNvPr id="13" name="AutoShape 5"/>
            <p:cNvSpPr>
              <a:spLocks noChangeArrowheads="1"/>
            </p:cNvSpPr>
            <p:nvPr/>
          </p:nvSpPr>
          <p:spPr bwMode="auto">
            <a:xfrm>
              <a:off x="4241" y="4185"/>
              <a:ext cx="36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" name="AutoShape 6"/>
            <p:cNvSpPr>
              <a:spLocks noChangeArrowheads="1"/>
            </p:cNvSpPr>
            <p:nvPr/>
          </p:nvSpPr>
          <p:spPr bwMode="auto">
            <a:xfrm>
              <a:off x="4241" y="4505"/>
              <a:ext cx="311" cy="320"/>
            </a:xfrm>
            <a:prstGeom prst="upArrow">
              <a:avLst>
                <a:gd name="adj1" fmla="val 50000"/>
                <a:gd name="adj2" fmla="val 25723"/>
              </a:avLst>
            </a:prstGeom>
            <a:solidFill>
              <a:srgbClr val="FFFFFF"/>
            </a:solidFill>
            <a:ln w="1905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AutoShape 7"/>
            <p:cNvSpPr>
              <a:spLocks noChangeArrowheads="1"/>
            </p:cNvSpPr>
            <p:nvPr/>
          </p:nvSpPr>
          <p:spPr bwMode="auto">
            <a:xfrm>
              <a:off x="4553" y="4345"/>
              <a:ext cx="313" cy="480"/>
            </a:xfrm>
            <a:prstGeom prst="upArrow">
              <a:avLst>
                <a:gd name="adj1" fmla="val 50000"/>
                <a:gd name="adj2" fmla="val 38339"/>
              </a:avLst>
            </a:prstGeom>
            <a:solidFill>
              <a:srgbClr val="FFFFFF"/>
            </a:solidFill>
            <a:ln w="1905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AutoShape 8"/>
            <p:cNvSpPr>
              <a:spLocks noChangeArrowheads="1"/>
            </p:cNvSpPr>
            <p:nvPr/>
          </p:nvSpPr>
          <p:spPr bwMode="auto">
            <a:xfrm>
              <a:off x="4866" y="4185"/>
              <a:ext cx="313" cy="640"/>
            </a:xfrm>
            <a:prstGeom prst="upArrow">
              <a:avLst>
                <a:gd name="adj1" fmla="val 50000"/>
                <a:gd name="adj2" fmla="val 51118"/>
              </a:avLst>
            </a:prstGeom>
            <a:solidFill>
              <a:srgbClr val="FFFFFF"/>
            </a:solidFill>
            <a:ln w="1905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4971" y="4260"/>
              <a:ext cx="2818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066" tIns="37033" rIns="74066" bIns="37033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>
                  <a:solidFill>
                    <a:srgbClr val="008080"/>
                  </a:solidFill>
                  <a:latin typeface="Calibri"/>
                </a:rPr>
                <a:t>    </a:t>
              </a:r>
              <a:r>
                <a:rPr lang="en-GB" sz="1100" b="1" dirty="0" smtClean="0">
                  <a:solidFill>
                    <a:srgbClr val="008080"/>
                  </a:solidFill>
                  <a:latin typeface="Calibri"/>
                </a:rPr>
                <a:t>Neighbourhoods </a:t>
              </a:r>
              <a:endParaRPr lang="en-GB" sz="1100" b="1" dirty="0">
                <a:solidFill>
                  <a:srgbClr val="008080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>
                  <a:solidFill>
                    <a:srgbClr val="008080"/>
                  </a:solidFill>
                  <a:latin typeface="Calibri"/>
                </a:rPr>
                <a:t>    </a:t>
              </a:r>
              <a:r>
                <a:rPr lang="en-GB" sz="1100" b="1" dirty="0" smtClean="0">
                  <a:solidFill>
                    <a:srgbClr val="008080"/>
                  </a:solidFill>
                  <a:latin typeface="Calibri"/>
                </a:rPr>
                <a:t>Analysis</a:t>
              </a:r>
              <a:endParaRPr lang="en-GB" sz="1100" dirty="0">
                <a:solidFill>
                  <a:srgbClr val="00000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6619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A849E7-8542-452C-96AB-92A3756B93D8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grpSp>
        <p:nvGrpSpPr>
          <p:cNvPr id="4" name="Group 4"/>
          <p:cNvGrpSpPr>
            <a:grpSpLocks/>
          </p:cNvGrpSpPr>
          <p:nvPr userDrawn="1"/>
        </p:nvGrpSpPr>
        <p:grpSpPr bwMode="auto">
          <a:xfrm>
            <a:off x="323850" y="332656"/>
            <a:ext cx="2130425" cy="482600"/>
            <a:chOff x="4241" y="4185"/>
            <a:chExt cx="3600" cy="800"/>
          </a:xfrm>
        </p:grpSpPr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>
              <a:off x="4241" y="4185"/>
              <a:ext cx="3600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>
              <a:off x="4241" y="4505"/>
              <a:ext cx="311" cy="320"/>
            </a:xfrm>
            <a:prstGeom prst="upArrow">
              <a:avLst>
                <a:gd name="adj1" fmla="val 50000"/>
                <a:gd name="adj2" fmla="val 25723"/>
              </a:avLst>
            </a:prstGeom>
            <a:solidFill>
              <a:srgbClr val="FFFFFF"/>
            </a:solidFill>
            <a:ln w="1905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7" name="AutoShape 7"/>
            <p:cNvSpPr>
              <a:spLocks noChangeArrowheads="1"/>
            </p:cNvSpPr>
            <p:nvPr/>
          </p:nvSpPr>
          <p:spPr bwMode="auto">
            <a:xfrm>
              <a:off x="4553" y="4345"/>
              <a:ext cx="313" cy="480"/>
            </a:xfrm>
            <a:prstGeom prst="upArrow">
              <a:avLst>
                <a:gd name="adj1" fmla="val 50000"/>
                <a:gd name="adj2" fmla="val 38339"/>
              </a:avLst>
            </a:prstGeom>
            <a:solidFill>
              <a:srgbClr val="FFFFFF"/>
            </a:solidFill>
            <a:ln w="1905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4866" y="4185"/>
              <a:ext cx="313" cy="640"/>
            </a:xfrm>
            <a:prstGeom prst="upArrow">
              <a:avLst>
                <a:gd name="adj1" fmla="val 50000"/>
                <a:gd name="adj2" fmla="val 51118"/>
              </a:avLst>
            </a:prstGeom>
            <a:solidFill>
              <a:srgbClr val="FFFFFF"/>
            </a:solidFill>
            <a:ln w="19050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GB" sz="18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4971" y="4260"/>
              <a:ext cx="2818" cy="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4066" tIns="37033" rIns="74066" bIns="37033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>
                  <a:solidFill>
                    <a:srgbClr val="008080"/>
                  </a:solidFill>
                  <a:latin typeface="Calibri"/>
                </a:rPr>
                <a:t>    </a:t>
              </a:r>
              <a:r>
                <a:rPr lang="en-GB" sz="1100" b="1" dirty="0" smtClean="0">
                  <a:solidFill>
                    <a:srgbClr val="008080"/>
                  </a:solidFill>
                  <a:latin typeface="Calibri"/>
                </a:rPr>
                <a:t>Neighbourhoods </a:t>
              </a:r>
              <a:endParaRPr lang="en-GB" sz="1100" b="1" dirty="0">
                <a:solidFill>
                  <a:srgbClr val="008080"/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GB" sz="1100" b="1" dirty="0">
                  <a:solidFill>
                    <a:srgbClr val="008080"/>
                  </a:solidFill>
                  <a:latin typeface="Calibri"/>
                </a:rPr>
                <a:t>    </a:t>
              </a:r>
              <a:r>
                <a:rPr lang="en-GB" sz="1100" b="1" dirty="0" smtClean="0">
                  <a:solidFill>
                    <a:srgbClr val="008080"/>
                  </a:solidFill>
                  <a:latin typeface="Calibri"/>
                </a:rPr>
                <a:t>Analysis</a:t>
              </a:r>
              <a:endParaRPr lang="en-GB" sz="110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323850" y="1196975"/>
            <a:ext cx="3887788" cy="5400675"/>
          </a:xfrm>
        </p:spPr>
        <p:txBody>
          <a:bodyPr/>
          <a:lstStyle>
            <a:lvl1pPr marL="179388" indent="-179388">
              <a:buFont typeface="Arial" pitchFamily="34" charset="0"/>
              <a:buChar char="•"/>
              <a:defRPr sz="2000"/>
            </a:lvl1pPr>
            <a:lvl2pPr marL="441325" indent="-239713">
              <a:buFont typeface="Calibri" pitchFamily="34" charset="0"/>
              <a:buChar char="−"/>
              <a:defRPr sz="1800"/>
            </a:lvl2pPr>
            <a:lvl3pPr marL="473075" indent="0">
              <a:buNone/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2" name="Chart Placeholder 11"/>
          <p:cNvSpPr>
            <a:spLocks noGrp="1"/>
          </p:cNvSpPr>
          <p:nvPr>
            <p:ph type="chart" sz="quarter" idx="13" hasCustomPrompt="1"/>
          </p:nvPr>
        </p:nvSpPr>
        <p:spPr>
          <a:xfrm>
            <a:off x="4572000" y="1196975"/>
            <a:ext cx="4248150" cy="251936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[Chart]</a:t>
            </a:r>
            <a:endParaRPr lang="en-GB" dirty="0"/>
          </a:p>
        </p:txBody>
      </p:sp>
      <p:sp>
        <p:nvSpPr>
          <p:cNvPr id="15" name="Table Placeholder 14"/>
          <p:cNvSpPr>
            <a:spLocks noGrp="1"/>
          </p:cNvSpPr>
          <p:nvPr>
            <p:ph type="tbl" sz="quarter" idx="14" hasCustomPrompt="1"/>
          </p:nvPr>
        </p:nvSpPr>
        <p:spPr>
          <a:xfrm>
            <a:off x="4572000" y="3933825"/>
            <a:ext cx="4248150" cy="2663825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[Table]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392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DB2C-7EFC-4C32-8C5A-9C035C700F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709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DB2C-7EFC-4C32-8C5A-9C035C700F4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527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102" name="Picture 6" descr="backgroun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819400"/>
            <a:ext cx="7467600" cy="2667000"/>
          </a:xfrm>
        </p:spPr>
        <p:txBody>
          <a:bodyPr anchor="ctr"/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791200"/>
            <a:ext cx="6781800" cy="5334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4106" name="Picture 10" descr="DCLG_CMYK_AW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0161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63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BBAA52C-54FC-4925-ADA3-AF34D500EE2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581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E56F0A8-E9A9-40F4-A7DE-D654A1D47D0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0828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38A6C41-CC18-4BF2-B54B-58FA34F0474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882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2500" y="1981200"/>
            <a:ext cx="367188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6788" y="1981200"/>
            <a:ext cx="36734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683049A-80BE-412D-BA96-152DEE4785B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2409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32DE2C-B737-4E10-8377-F0ECBFB9FE3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71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8ACFEF-423F-4C8F-AF29-17694DAA5C1D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453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8CCBE0-E371-40D1-BE97-4D5BE6A64DCA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208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29DABBB-4777-429E-B865-066EA9225CD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766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C50EEDF-BC2B-42A0-B381-86F8454D75B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6931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221E481-AFD3-4F0F-8984-FF3C3669945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885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7013" y="582613"/>
            <a:ext cx="1873250" cy="5513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52500" y="582613"/>
            <a:ext cx="5472113" cy="5513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9C1A999-7AB8-49D7-823B-5B3B0B94DA4E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7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CC16BCC-E20E-40FE-B555-584EF049BB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108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49500"/>
            <a:ext cx="4038600" cy="3776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5F4DADF-F0C9-415E-8BDC-E740FCDFE25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22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AD52112-556E-4456-B690-6868BA6081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47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494702E6-8C78-4A8F-B111-10D4E2930A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077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95B3DCF1-86C1-45DB-B1C9-993F84F3C9E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49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5CD9603A-F668-4ED4-8C96-B55DA2B769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36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4B2798C-230F-48F5-9B17-CE37DC7D3CD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57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787900" y="549275"/>
            <a:ext cx="38385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49500"/>
            <a:ext cx="8229600" cy="37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Arial"/>
              </a:defRPr>
            </a:lvl1pPr>
          </a:lstStyle>
          <a:p>
            <a:pPr>
              <a:defRPr/>
            </a:pPr>
            <a:fld id="{349DE1B5-0BBC-4AFA-9EE1-417A1B07B2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2055" name="Picture 7" descr="DCLG_CMYK_A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"/>
            <a:ext cx="2017713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87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 here</a:t>
            </a:r>
          </a:p>
        </p:txBody>
      </p:sp>
      <p:sp>
        <p:nvSpPr>
          <p:cNvPr id="7987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964363" y="6381750"/>
            <a:ext cx="2179637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782" tIns="47891" rIns="95782" bIns="47891" numCol="1" anchor="b" anchorCtr="0" compatLnSpc="1">
            <a:prstTxWarp prst="textNoShape">
              <a:avLst/>
            </a:prstTxWarp>
          </a:bodyPr>
          <a:lstStyle>
            <a:lvl1pPr algn="r">
              <a:defRPr sz="1100"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1A849E7-8542-452C-96AB-92A3756B93D8}" type="slidenum">
              <a:rPr lang="en-GB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367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57263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2pPr>
      <a:lvl3pPr algn="l" defTabSz="957263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3pPr>
      <a:lvl4pPr algn="l" defTabSz="957263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4pPr>
      <a:lvl5pPr algn="l" defTabSz="957263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9pPr>
    </p:titleStyle>
    <p:bodyStyle>
      <a:lvl1pPr marL="358775" indent="-358775" algn="l" defTabSz="957263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2pPr>
      <a:lvl3pPr marL="1196975" indent="-239713" algn="l" defTabSz="957263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900">
          <a:solidFill>
            <a:schemeClr val="tx1"/>
          </a:solidFill>
          <a:latin typeface="+mn-lt"/>
        </a:defRPr>
      </a:lvl3pPr>
      <a:lvl4pPr marL="1676400" indent="-239713" algn="l" defTabSz="957263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154238" indent="-238125" algn="l" defTabSz="95726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0" y="0"/>
            <a:ext cx="9144000" cy="981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3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875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88913"/>
            <a:ext cx="82296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Slide title here</a:t>
            </a:r>
          </a:p>
        </p:txBody>
      </p:sp>
      <p:sp>
        <p:nvSpPr>
          <p:cNvPr id="7987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964363" y="6381750"/>
            <a:ext cx="2179637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5782" tIns="47891" rIns="95782" bIns="47891" numCol="1" anchor="b" anchorCtr="0" compatLnSpc="1">
            <a:prstTxWarp prst="textNoShape">
              <a:avLst/>
            </a:prstTxWarp>
          </a:bodyPr>
          <a:lstStyle>
            <a:lvl1pPr algn="r">
              <a:defRPr sz="1100" b="1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1A849E7-8542-452C-96AB-92A3756B93D8}" type="slidenum">
              <a:rPr lang="en-GB">
                <a:solidFill>
                  <a:srgbClr val="000000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9828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57263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2pPr>
      <a:lvl3pPr algn="l" defTabSz="957263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3pPr>
      <a:lvl4pPr algn="l" defTabSz="957263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4pPr>
      <a:lvl5pPr algn="l" defTabSz="957263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Calibri" pitchFamily="34" charset="0"/>
        </a:defRPr>
      </a:lvl9pPr>
    </p:titleStyle>
    <p:bodyStyle>
      <a:lvl1pPr marL="358775" indent="-358775" algn="l" defTabSz="957263" rtl="0" fontAlgn="base">
        <a:spcBef>
          <a:spcPct val="20000"/>
        </a:spcBef>
        <a:spcAft>
          <a:spcPct val="0"/>
        </a:spcAft>
        <a:defRPr sz="25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2pPr>
      <a:lvl3pPr marL="1196975" indent="-239713" algn="l" defTabSz="957263" rtl="0" fontAlgn="base">
        <a:spcBef>
          <a:spcPct val="20000"/>
        </a:spcBef>
        <a:spcAft>
          <a:spcPct val="0"/>
        </a:spcAft>
        <a:buFont typeface="Wingdings" pitchFamily="2" charset="2"/>
        <a:buChar char="Ø"/>
        <a:defRPr sz="1900">
          <a:solidFill>
            <a:schemeClr val="tx1"/>
          </a:solidFill>
          <a:latin typeface="+mn-lt"/>
        </a:defRPr>
      </a:lvl3pPr>
      <a:lvl4pPr marL="1676400" indent="-239713" algn="l" defTabSz="957263" rtl="0" fontAlgn="base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154238" indent="-238125" algn="l" defTabSz="95726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582613"/>
            <a:ext cx="5783263" cy="94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52500" y="1981200"/>
            <a:ext cx="749776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89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F54AD9-69A1-4B1F-A2AB-0BF9A839FBAC}" type="slidenum">
              <a:rPr lang="en-GB">
                <a:solidFill>
                  <a:srgbClr val="000000"/>
                </a:solidFill>
                <a:latin typeface="Arial"/>
              </a:rPr>
              <a:pPr/>
              <a:t>‹#›</a:t>
            </a:fld>
            <a:endParaRPr lang="en-GB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35" name="Picture 11" descr="DCLG_CMYK_AW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2016125" cy="112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70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5125" indent="-363538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2pPr>
      <a:lvl3pPr marL="742950" indent="-376238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135063" indent="-390525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4pPr>
      <a:lvl5pPr marL="1512888" indent="-376238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1970088" indent="-376238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427288" indent="-376238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2884488" indent="-376238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341688" indent="-376238" algn="l" rtl="0" eaLnBrk="1" fontAlgn="base" hangingPunct="1">
        <a:spcBef>
          <a:spcPct val="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dirty="0" smtClean="0"/>
          </a:p>
        </p:txBody>
      </p:sp>
      <p:sp>
        <p:nvSpPr>
          <p:cNvPr id="15363" name="Rectangle 5"/>
          <p:cNvSpPr>
            <a:spLocks noChangeArrowheads="1"/>
          </p:cNvSpPr>
          <p:nvPr/>
        </p:nvSpPr>
        <p:spPr bwMode="auto">
          <a:xfrm>
            <a:off x="323850" y="3573463"/>
            <a:ext cx="8569325" cy="3024187"/>
          </a:xfrm>
          <a:prstGeom prst="rect">
            <a:avLst/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611188" y="3716338"/>
            <a:ext cx="669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dirty="0">
              <a:solidFill>
                <a:srgbClr val="FFFFFF"/>
              </a:solidFill>
            </a:endParaRP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395288" y="3716338"/>
            <a:ext cx="7705725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0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sz="20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GB" sz="2000" dirty="0">
              <a:solidFill>
                <a:srgbClr val="FFFF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GB" sz="2000" smtClean="0">
                <a:solidFill>
                  <a:srgbClr val="FFFFFF"/>
                </a:solidFill>
              </a:rPr>
              <a:t>October </a:t>
            </a:r>
            <a:r>
              <a:rPr lang="en-GB" sz="2000" dirty="0" smtClean="0">
                <a:solidFill>
                  <a:srgbClr val="FFFFFF"/>
                </a:solidFill>
              </a:rPr>
              <a:t>2015</a:t>
            </a:r>
            <a:endParaRPr lang="en-GB" sz="2000" dirty="0">
              <a:solidFill>
                <a:srgbClr val="FFFFFF"/>
              </a:solidFill>
            </a:endParaRPr>
          </a:p>
        </p:txBody>
      </p:sp>
      <p:sp>
        <p:nvSpPr>
          <p:cNvPr id="15366" name="Rectangle 8"/>
          <p:cNvSpPr>
            <a:spLocks noGrp="1" noChangeArrowheads="1"/>
          </p:cNvSpPr>
          <p:nvPr>
            <p:ph type="ctrTitle" idx="4294967295"/>
          </p:nvPr>
        </p:nvSpPr>
        <p:spPr>
          <a:xfrm>
            <a:off x="323849" y="2276475"/>
            <a:ext cx="8496623" cy="1154113"/>
          </a:xfrm>
        </p:spPr>
        <p:txBody>
          <a:bodyPr/>
          <a:lstStyle/>
          <a:p>
            <a:pPr algn="l" eaLnBrk="1" hangingPunct="1"/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PERMISSION IN PRINCIPLE/BROWNFIELD REGISTER</a:t>
            </a:r>
            <a:br>
              <a:rPr lang="en-US" sz="2800" b="1" dirty="0" smtClean="0"/>
            </a:br>
            <a:endParaRPr lang="en-US" sz="28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3DCF1-86C1-45DB-B1C9-993F84F3C9E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643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3DCF1-86C1-45DB-B1C9-993F84F3C9E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27784" y="581537"/>
            <a:ext cx="5783263" cy="941387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GB" dirty="0" smtClean="0"/>
              <a:t>Permission in Principle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4586" y="1550408"/>
            <a:ext cx="8136904" cy="830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0" hangingPunct="0"/>
            <a:r>
              <a:rPr lang="en-GB" sz="1800" b="1" dirty="0" smtClean="0">
                <a:solidFill>
                  <a:srgbClr val="009999"/>
                </a:solidFill>
              </a:rPr>
              <a:t>Background</a:t>
            </a:r>
          </a:p>
          <a:p>
            <a:pPr lvl="1" eaLnBrk="0" hangingPunct="0"/>
            <a:endParaRPr lang="en-GB" sz="2200" b="1" dirty="0">
              <a:solidFill>
                <a:srgbClr val="009999"/>
              </a:solidFill>
            </a:endParaRPr>
          </a:p>
          <a:p>
            <a:pPr marL="742950" lvl="1" indent="-285750" eaLnBrk="0" hangingPunct="0">
              <a:buFont typeface="Arial" panose="020B0604020202020204" pitchFamily="34" charset="0"/>
              <a:buChar char="•"/>
            </a:pPr>
            <a:r>
              <a:rPr lang="en-GB" sz="2200" b="1" dirty="0" smtClean="0"/>
              <a:t>Productivity plan 2015 -  “</a:t>
            </a:r>
            <a:r>
              <a:rPr lang="en-GB" sz="2200" i="1" dirty="0" smtClean="0"/>
              <a:t>The </a:t>
            </a:r>
            <a:r>
              <a:rPr lang="en-GB" sz="2200" i="1" dirty="0"/>
              <a:t>government will go further by legislating to grant </a:t>
            </a:r>
            <a:r>
              <a:rPr lang="en-GB" sz="2200" b="1" i="1" dirty="0"/>
              <a:t>automatic permission in principle</a:t>
            </a:r>
            <a:r>
              <a:rPr lang="en-GB" sz="2200" i="1" dirty="0"/>
              <a:t> on brownfield sites identified on those registers, subject to the approval of a limited number of technical </a:t>
            </a:r>
            <a:r>
              <a:rPr lang="en-GB" sz="2200" i="1" dirty="0" smtClean="0"/>
              <a:t>details” </a:t>
            </a:r>
            <a:endParaRPr lang="en-GB" sz="2200" b="1" dirty="0" smtClean="0"/>
          </a:p>
          <a:p>
            <a:pPr lvl="2" eaLnBrk="0" hangingPunct="0"/>
            <a:endParaRPr lang="en-GB" sz="2200" b="1" dirty="0" smtClean="0"/>
          </a:p>
          <a:p>
            <a:pPr marL="742950" lvl="1" indent="-285750" eaLnBrk="0" hangingPunct="0">
              <a:buFont typeface="Arial" panose="020B0604020202020204" pitchFamily="34" charset="0"/>
              <a:buChar char="•"/>
            </a:pPr>
            <a:r>
              <a:rPr lang="en-GB" sz="2200" b="1" dirty="0" smtClean="0"/>
              <a:t>Autumn Statement 2014</a:t>
            </a:r>
            <a:r>
              <a:rPr lang="en-GB" sz="2200" dirty="0" smtClean="0"/>
              <a:t>: </a:t>
            </a:r>
            <a:r>
              <a:rPr lang="en-GB" sz="2200" dirty="0"/>
              <a:t>to take further action to speed up the planning process by </a:t>
            </a:r>
            <a:r>
              <a:rPr lang="en-GB" sz="2200" dirty="0" smtClean="0"/>
              <a:t>“ensuring </a:t>
            </a:r>
            <a:r>
              <a:rPr lang="en-GB" sz="2200" dirty="0"/>
              <a:t>that the principle of development need only be established </a:t>
            </a:r>
            <a:r>
              <a:rPr lang="en-GB" sz="2200" dirty="0" smtClean="0"/>
              <a:t>once </a:t>
            </a:r>
            <a:r>
              <a:rPr lang="en-GB" sz="2200" dirty="0"/>
              <a:t>to give greater certainty and allow locally-supported development to proceed more </a:t>
            </a:r>
            <a:r>
              <a:rPr lang="en-GB" sz="2200" dirty="0" smtClean="0"/>
              <a:t>quickly”	</a:t>
            </a:r>
          </a:p>
          <a:p>
            <a:pPr marL="742950" lvl="1" indent="-285750" eaLnBrk="0" hangingPunct="0">
              <a:buFont typeface="Arial" panose="020B0604020202020204" pitchFamily="34" charset="0"/>
              <a:buChar char="•"/>
            </a:pPr>
            <a:endParaRPr lang="en-GB" sz="2200" dirty="0" smtClean="0"/>
          </a:p>
          <a:p>
            <a:pPr lvl="1" eaLnBrk="0" hangingPunct="0"/>
            <a:endParaRPr lang="en-GB" sz="1600" dirty="0" smtClean="0"/>
          </a:p>
          <a:p>
            <a:pPr lvl="1" eaLnBrk="0" hangingPunct="0"/>
            <a:endParaRPr lang="en-GB" sz="1600" dirty="0" smtClean="0"/>
          </a:p>
          <a:p>
            <a:pPr marL="742950" lvl="1" indent="-285750" eaLnBrk="0" hangingPunct="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42950" lvl="1" indent="-285750" eaLnBrk="0" hangingPunct="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42950" lvl="1" indent="-285750" eaLnBrk="0" hangingPunct="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eaLnBrk="0" hangingPunct="0"/>
            <a:endParaRPr lang="en-GB" sz="1600" b="1" dirty="0" smtClean="0">
              <a:solidFill>
                <a:srgbClr val="009999"/>
              </a:solidFill>
            </a:endParaRPr>
          </a:p>
          <a:p>
            <a:pPr eaLnBrk="0" hangingPunct="0"/>
            <a:r>
              <a:rPr lang="en-GB" sz="1600" b="1" dirty="0">
                <a:solidFill>
                  <a:srgbClr val="009999"/>
                </a:solidFill>
              </a:rPr>
              <a:t>	</a:t>
            </a:r>
            <a:endParaRPr lang="en-GB" sz="1600" b="1" dirty="0" smtClean="0">
              <a:solidFill>
                <a:srgbClr val="009999"/>
              </a:solidFill>
            </a:endParaRPr>
          </a:p>
          <a:p>
            <a:pPr lvl="1" eaLnBrk="0" hangingPunct="0"/>
            <a:endParaRPr lang="en-GB" sz="1600" dirty="0"/>
          </a:p>
          <a:p>
            <a:pPr lvl="1" eaLnBrk="0" hangingPunct="0"/>
            <a:endParaRPr lang="en-GB" sz="1600" b="1" dirty="0" smtClean="0">
              <a:solidFill>
                <a:srgbClr val="009999"/>
              </a:solidFill>
            </a:endParaRPr>
          </a:p>
          <a:p>
            <a:pPr marL="628650" lvl="1" indent="-171450" eaLnBrk="0" hangingPunct="0">
              <a:buFont typeface="Arial" pitchFamily="34" charset="0"/>
              <a:buChar char="•"/>
            </a:pPr>
            <a:endParaRPr lang="en-GB" sz="1600" dirty="0" smtClean="0"/>
          </a:p>
          <a:p>
            <a:pPr marL="171450" lvl="1" indent="-171450">
              <a:buFont typeface="Arial" pitchFamily="34" charset="0"/>
              <a:buChar char="•"/>
            </a:pPr>
            <a:endParaRPr lang="en-GB" sz="1400" dirty="0"/>
          </a:p>
          <a:p>
            <a:pPr marL="171450" indent="-171450">
              <a:buFont typeface="Arial" pitchFamily="34" charset="0"/>
              <a:buChar char="•"/>
            </a:pPr>
            <a:endParaRPr lang="en-GB" sz="1400" dirty="0"/>
          </a:p>
          <a:p>
            <a:endParaRPr lang="en-GB" sz="1400" b="1" dirty="0" smtClean="0">
              <a:solidFill>
                <a:srgbClr val="009999"/>
              </a:solidFill>
            </a:endParaRPr>
          </a:p>
          <a:p>
            <a:endParaRPr lang="en-GB" sz="1400" b="1" dirty="0" smtClean="0">
              <a:solidFill>
                <a:srgbClr val="009999"/>
              </a:solidFill>
            </a:endParaRPr>
          </a:p>
          <a:p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137447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3DCF1-86C1-45DB-B1C9-993F84F3C9E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27784" y="581537"/>
            <a:ext cx="5783263" cy="941387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GB" dirty="0" smtClean="0"/>
              <a:t>Permission </a:t>
            </a:r>
            <a:r>
              <a:rPr lang="en-GB" dirty="0"/>
              <a:t>in Principle</a:t>
            </a:r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14586" y="1550408"/>
            <a:ext cx="8136904" cy="769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eaLnBrk="0" hangingPunct="0"/>
            <a:r>
              <a:rPr lang="en-GB" sz="2200" b="1" dirty="0" smtClean="0">
                <a:solidFill>
                  <a:srgbClr val="009999"/>
                </a:solidFill>
              </a:rPr>
              <a:t>Issues </a:t>
            </a:r>
            <a:endParaRPr lang="en-GB" sz="2200" dirty="0"/>
          </a:p>
          <a:p>
            <a:pPr marL="742950" lvl="1" indent="-285750" eaLnBrk="0" hangingPunct="0">
              <a:buFont typeface="Arial" panose="020B0604020202020204" pitchFamily="34" charset="0"/>
              <a:buChar char="•"/>
            </a:pPr>
            <a:r>
              <a:rPr lang="en-GB" sz="2200" dirty="0" smtClean="0"/>
              <a:t>How to ensure </a:t>
            </a:r>
            <a:r>
              <a:rPr lang="en-GB" sz="2200" dirty="0"/>
              <a:t>upfront certainty on in principle issues </a:t>
            </a:r>
            <a:r>
              <a:rPr lang="en-GB" sz="2200" dirty="0" smtClean="0"/>
              <a:t>before getting into detailed, technical considerations?</a:t>
            </a:r>
            <a:endParaRPr lang="en-GB" sz="2200" dirty="0"/>
          </a:p>
          <a:p>
            <a:pPr lvl="2" eaLnBrk="0" hangingPunct="0"/>
            <a:endParaRPr lang="en-GB" sz="2200" dirty="0"/>
          </a:p>
          <a:p>
            <a:pPr lvl="1" eaLnBrk="0" hangingPunct="0"/>
            <a:r>
              <a:rPr lang="en-GB" sz="2200" b="1" dirty="0">
                <a:solidFill>
                  <a:srgbClr val="009999"/>
                </a:solidFill>
              </a:rPr>
              <a:t>Policy </a:t>
            </a:r>
            <a:r>
              <a:rPr lang="en-GB" sz="2200" b="1" dirty="0" smtClean="0">
                <a:solidFill>
                  <a:srgbClr val="009999"/>
                </a:solidFill>
              </a:rPr>
              <a:t>Aims</a:t>
            </a:r>
            <a:endParaRPr lang="en-GB" sz="2200" b="1" dirty="0">
              <a:solidFill>
                <a:srgbClr val="009999"/>
              </a:solidFill>
            </a:endParaRPr>
          </a:p>
          <a:p>
            <a:pPr marL="742950" lvl="1" indent="-285750" eaLnBrk="0" hangingPunct="0">
              <a:buFont typeface="Arial" panose="020B0604020202020204" pitchFamily="34" charset="0"/>
              <a:buChar char="•"/>
            </a:pPr>
            <a:r>
              <a:rPr lang="en-GB" sz="2200" dirty="0"/>
              <a:t>Up </a:t>
            </a:r>
            <a:r>
              <a:rPr lang="en-GB" sz="2200" dirty="0" smtClean="0"/>
              <a:t>front, binding </a:t>
            </a:r>
            <a:r>
              <a:rPr lang="en-GB" sz="2200" dirty="0"/>
              <a:t>certainty on fundamental issues for all users </a:t>
            </a:r>
            <a:r>
              <a:rPr lang="en-GB" sz="2200" dirty="0" smtClean="0"/>
              <a:t>– reducing upfront costs/resource</a:t>
            </a:r>
          </a:p>
          <a:p>
            <a:pPr marL="742950" lvl="1" indent="-285750" eaLnBrk="0" hangingPunct="0">
              <a:buFont typeface="Arial" panose="020B0604020202020204" pitchFamily="34" charset="0"/>
              <a:buChar char="•"/>
            </a:pPr>
            <a:r>
              <a:rPr lang="en-GB" sz="2200" dirty="0" smtClean="0"/>
              <a:t>Improve </a:t>
            </a:r>
            <a:r>
              <a:rPr lang="en-GB" sz="2200" dirty="0"/>
              <a:t>the efficiency of the planning system by minimising repeated effort by both developers and local planning authorities</a:t>
            </a:r>
          </a:p>
          <a:p>
            <a:pPr lvl="1" eaLnBrk="0" hangingPunct="0"/>
            <a:endParaRPr lang="en-GB" sz="2200" b="1" dirty="0" smtClean="0">
              <a:solidFill>
                <a:srgbClr val="009999"/>
              </a:solidFill>
            </a:endParaRPr>
          </a:p>
          <a:p>
            <a:pPr lvl="1" eaLnBrk="0" hangingPunct="0"/>
            <a:endParaRPr lang="en-GB" sz="2200" dirty="0" smtClean="0"/>
          </a:p>
          <a:p>
            <a:pPr lvl="1" eaLnBrk="0" hangingPunct="0"/>
            <a:endParaRPr lang="en-GB" sz="1600" dirty="0" smtClean="0"/>
          </a:p>
          <a:p>
            <a:pPr lvl="1" eaLnBrk="0" hangingPunct="0"/>
            <a:endParaRPr lang="en-GB" sz="1600" dirty="0" smtClean="0"/>
          </a:p>
          <a:p>
            <a:pPr marL="742950" lvl="1" indent="-285750" eaLnBrk="0" hangingPunct="0">
              <a:buFont typeface="Arial" panose="020B0604020202020204" pitchFamily="34" charset="0"/>
              <a:buChar char="•"/>
            </a:pPr>
            <a:endParaRPr lang="en-GB" sz="1600" dirty="0"/>
          </a:p>
          <a:p>
            <a:pPr marL="742950" lvl="1" indent="-285750" eaLnBrk="0" hangingPunct="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marL="742950" lvl="1" indent="-285750" eaLnBrk="0" hangingPunct="0">
              <a:buFont typeface="Arial" panose="020B0604020202020204" pitchFamily="34" charset="0"/>
              <a:buChar char="•"/>
            </a:pPr>
            <a:endParaRPr lang="en-GB" sz="1600" dirty="0" smtClean="0"/>
          </a:p>
          <a:p>
            <a:pPr eaLnBrk="0" hangingPunct="0"/>
            <a:endParaRPr lang="en-GB" sz="1600" b="1" dirty="0" smtClean="0">
              <a:solidFill>
                <a:srgbClr val="009999"/>
              </a:solidFill>
            </a:endParaRPr>
          </a:p>
          <a:p>
            <a:pPr eaLnBrk="0" hangingPunct="0"/>
            <a:r>
              <a:rPr lang="en-GB" sz="1600" b="1" dirty="0">
                <a:solidFill>
                  <a:srgbClr val="009999"/>
                </a:solidFill>
              </a:rPr>
              <a:t>	</a:t>
            </a:r>
            <a:endParaRPr lang="en-GB" sz="1600" b="1" dirty="0" smtClean="0">
              <a:solidFill>
                <a:srgbClr val="009999"/>
              </a:solidFill>
            </a:endParaRPr>
          </a:p>
          <a:p>
            <a:pPr lvl="1" eaLnBrk="0" hangingPunct="0"/>
            <a:endParaRPr lang="en-GB" sz="1600" dirty="0"/>
          </a:p>
          <a:p>
            <a:pPr lvl="1" eaLnBrk="0" hangingPunct="0"/>
            <a:endParaRPr lang="en-GB" sz="1600" b="1" dirty="0" smtClean="0">
              <a:solidFill>
                <a:srgbClr val="009999"/>
              </a:solidFill>
            </a:endParaRPr>
          </a:p>
          <a:p>
            <a:pPr marL="628650" lvl="1" indent="-171450" eaLnBrk="0" hangingPunct="0">
              <a:buFont typeface="Arial" pitchFamily="34" charset="0"/>
              <a:buChar char="•"/>
            </a:pPr>
            <a:endParaRPr lang="en-GB" sz="1600" dirty="0" smtClean="0"/>
          </a:p>
          <a:p>
            <a:pPr marL="171450" lvl="1" indent="-171450">
              <a:buFont typeface="Arial" pitchFamily="34" charset="0"/>
              <a:buChar char="•"/>
            </a:pPr>
            <a:endParaRPr lang="en-GB" sz="1400" dirty="0"/>
          </a:p>
          <a:p>
            <a:pPr marL="171450" indent="-171450">
              <a:buFont typeface="Arial" pitchFamily="34" charset="0"/>
              <a:buChar char="•"/>
            </a:pPr>
            <a:endParaRPr lang="en-GB" sz="1400" dirty="0"/>
          </a:p>
          <a:p>
            <a:endParaRPr lang="en-GB" sz="1400" b="1" dirty="0" smtClean="0">
              <a:solidFill>
                <a:srgbClr val="009999"/>
              </a:solidFill>
            </a:endParaRPr>
          </a:p>
          <a:p>
            <a:endParaRPr lang="en-GB" sz="1400" b="1" dirty="0" smtClean="0">
              <a:solidFill>
                <a:srgbClr val="009999"/>
              </a:solidFill>
            </a:endParaRPr>
          </a:p>
          <a:p>
            <a:endParaRPr lang="en-GB" sz="1400" dirty="0" smtClean="0"/>
          </a:p>
        </p:txBody>
      </p:sp>
    </p:spTree>
    <p:extLst>
      <p:ext uri="{BB962C8B-B14F-4D97-AF65-F5344CB8AC3E}">
        <p14:creationId xmlns:p14="http://schemas.microsoft.com/office/powerpoint/2010/main" val="36986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3DCF1-86C1-45DB-B1C9-993F84F3C9E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27784" y="581537"/>
            <a:ext cx="5783263" cy="941387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GB" dirty="0" smtClean="0"/>
              <a:t>Permission </a:t>
            </a:r>
            <a:r>
              <a:rPr lang="en-GB" dirty="0"/>
              <a:t>in Principle</a:t>
            </a:r>
          </a:p>
          <a:p>
            <a:endParaRPr lang="en-GB" dirty="0">
              <a:solidFill>
                <a:srgbClr val="009999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586" y="1550408"/>
            <a:ext cx="8136904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GB" sz="2200" b="1" dirty="0" smtClean="0">
                <a:solidFill>
                  <a:srgbClr val="009999"/>
                </a:solidFill>
              </a:rPr>
              <a:t>Permission in principle model </a:t>
            </a:r>
          </a:p>
          <a:p>
            <a:pPr eaLnBrk="0" hangingPunct="0"/>
            <a:endParaRPr lang="en-GB" sz="2200" b="1" dirty="0" smtClean="0">
              <a:solidFill>
                <a:srgbClr val="009999"/>
              </a:solidFill>
            </a:endParaRPr>
          </a:p>
          <a:p>
            <a:pPr eaLnBrk="0" hangingPunct="0"/>
            <a:endParaRPr lang="en-GB" sz="2200" b="1" dirty="0" smtClean="0">
              <a:solidFill>
                <a:srgbClr val="009999"/>
              </a:solidFill>
            </a:endParaRPr>
          </a:p>
          <a:p>
            <a:pPr eaLnBrk="0" hangingPunct="0"/>
            <a:endParaRPr lang="en-GB" sz="2200" b="1" dirty="0">
              <a:solidFill>
                <a:srgbClr val="009999"/>
              </a:solidFill>
            </a:endParaRPr>
          </a:p>
          <a:p>
            <a:pPr eaLnBrk="0" hangingPunct="0"/>
            <a:endParaRPr lang="en-GB" sz="2200" b="1" dirty="0">
              <a:solidFill>
                <a:srgbClr val="009999"/>
              </a:solidFill>
            </a:endParaRPr>
          </a:p>
          <a:p>
            <a:pPr eaLnBrk="0" hangingPunct="0"/>
            <a:endParaRPr lang="en-GB" sz="2200" b="1" dirty="0" smtClean="0">
              <a:solidFill>
                <a:srgbClr val="009999"/>
              </a:solidFill>
            </a:endParaRPr>
          </a:p>
          <a:p>
            <a:pPr eaLnBrk="0" hangingPunct="0"/>
            <a:r>
              <a:rPr lang="en-GB" sz="2200" b="1" dirty="0" smtClean="0">
                <a:solidFill>
                  <a:srgbClr val="009999"/>
                </a:solidFill>
              </a:rPr>
              <a:t>“Permission in Principle” (PIP)</a:t>
            </a:r>
            <a:endParaRPr lang="en-GB" sz="2200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certainty </a:t>
            </a:r>
            <a:r>
              <a:rPr lang="en-GB" sz="2200" dirty="0"/>
              <a:t>on </a:t>
            </a:r>
            <a:r>
              <a:rPr lang="en-GB" sz="2200" b="1" dirty="0" smtClean="0"/>
              <a:t>“in </a:t>
            </a:r>
            <a:r>
              <a:rPr lang="en-GB" sz="2200" b="1" dirty="0"/>
              <a:t>principle </a:t>
            </a:r>
            <a:r>
              <a:rPr lang="en-GB" sz="2200" b="1" dirty="0" smtClean="0"/>
              <a:t>issues” </a:t>
            </a:r>
            <a:r>
              <a:rPr lang="en-GB" sz="2200" dirty="0" smtClean="0"/>
              <a:t>of </a:t>
            </a:r>
            <a:r>
              <a:rPr lang="en-GB" sz="2200" u="sng" dirty="0" smtClean="0"/>
              <a:t>land </a:t>
            </a:r>
            <a:r>
              <a:rPr lang="en-GB" sz="2200" u="sng" dirty="0"/>
              <a:t>use</a:t>
            </a:r>
            <a:r>
              <a:rPr lang="en-GB" sz="2200" dirty="0"/>
              <a:t>, the </a:t>
            </a:r>
            <a:r>
              <a:rPr lang="en-GB" sz="2200" u="sng" dirty="0"/>
              <a:t>location</a:t>
            </a:r>
            <a:r>
              <a:rPr lang="en-GB" sz="2200" dirty="0"/>
              <a:t> and the </a:t>
            </a:r>
            <a:r>
              <a:rPr lang="en-GB" sz="2200" u="sng" dirty="0"/>
              <a:t>amount of development </a:t>
            </a:r>
          </a:p>
          <a:p>
            <a:pPr lvl="0"/>
            <a:r>
              <a:rPr lang="en-GB" sz="2200" dirty="0"/>
              <a:t> </a:t>
            </a:r>
          </a:p>
          <a:p>
            <a:pPr lvl="0"/>
            <a:r>
              <a:rPr lang="en-GB" sz="2200" b="1" dirty="0" smtClean="0">
                <a:solidFill>
                  <a:srgbClr val="009999"/>
                </a:solidFill>
              </a:rPr>
              <a:t>“Technical Details Consent” (TDC)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200" dirty="0" smtClean="0"/>
              <a:t>Sufficient process to deal with technical matters</a:t>
            </a:r>
          </a:p>
          <a:p>
            <a:endParaRPr lang="en-GB" sz="2200" u="sng" dirty="0" smtClean="0">
              <a:solidFill>
                <a:srgbClr val="000000"/>
              </a:solidFill>
            </a:endParaRPr>
          </a:p>
          <a:p>
            <a:endParaRPr lang="en-GB" sz="2200" dirty="0" smtClean="0">
              <a:solidFill>
                <a:srgbClr val="000000"/>
              </a:solidFill>
            </a:endParaRPr>
          </a:p>
          <a:p>
            <a:pPr marL="171450" lvl="1" indent="-171450">
              <a:buFont typeface="Arial" pitchFamily="34" charset="0"/>
              <a:buChar char="•"/>
            </a:pPr>
            <a:endParaRPr lang="en-GB" sz="2200" dirty="0">
              <a:solidFill>
                <a:srgbClr val="00000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GB" sz="2200" dirty="0">
              <a:solidFill>
                <a:srgbClr val="000000"/>
              </a:solidFill>
            </a:endParaRPr>
          </a:p>
          <a:p>
            <a:endParaRPr lang="en-GB" sz="2200" b="1" dirty="0" smtClean="0">
              <a:solidFill>
                <a:srgbClr val="009999"/>
              </a:solidFill>
            </a:endParaRPr>
          </a:p>
          <a:p>
            <a:endParaRPr lang="en-GB" sz="2200" b="1" dirty="0" smtClean="0">
              <a:solidFill>
                <a:srgbClr val="009999"/>
              </a:solidFill>
            </a:endParaRPr>
          </a:p>
          <a:p>
            <a:endParaRPr lang="en-GB" sz="2200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4586" y="2341797"/>
            <a:ext cx="2232248" cy="769441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Permission in Principle  (PIP)</a:t>
            </a:r>
            <a:endParaRPr lang="en-GB" sz="2200" b="1" dirty="0"/>
          </a:p>
        </p:txBody>
      </p:sp>
      <p:sp>
        <p:nvSpPr>
          <p:cNvPr id="7" name="Plus 6"/>
          <p:cNvSpPr/>
          <p:nvPr/>
        </p:nvSpPr>
        <p:spPr>
          <a:xfrm>
            <a:off x="2997818" y="2485522"/>
            <a:ext cx="422054" cy="4102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491880" y="2341796"/>
            <a:ext cx="2232250" cy="1107996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Technical Details Consent  (TDC)</a:t>
            </a:r>
            <a:endParaRPr lang="en-GB" sz="2200" b="1" dirty="0"/>
          </a:p>
        </p:txBody>
      </p:sp>
      <p:sp>
        <p:nvSpPr>
          <p:cNvPr id="9" name="Equal 8"/>
          <p:cNvSpPr/>
          <p:nvPr/>
        </p:nvSpPr>
        <p:spPr>
          <a:xfrm>
            <a:off x="5919422" y="2454776"/>
            <a:ext cx="551656" cy="264636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10846" y="2399617"/>
            <a:ext cx="1800201" cy="769441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smtClean="0"/>
              <a:t>Permission to Build 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343439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B3DCF1-86C1-45DB-B1C9-993F84F3C9EB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627784" y="581537"/>
            <a:ext cx="5783263" cy="941387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hlink"/>
                </a:solidFill>
                <a:latin typeface="Arial" charset="0"/>
              </a:defRPr>
            </a:lvl9pPr>
          </a:lstStyle>
          <a:p>
            <a:r>
              <a:rPr lang="en-GB" dirty="0" smtClean="0"/>
              <a:t>Permission </a:t>
            </a:r>
            <a:r>
              <a:rPr lang="en-GB" dirty="0"/>
              <a:t>in Principle</a:t>
            </a:r>
          </a:p>
          <a:p>
            <a:endParaRPr lang="en-GB" dirty="0">
              <a:solidFill>
                <a:srgbClr val="0099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522924"/>
            <a:ext cx="4176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 smtClean="0">
                <a:solidFill>
                  <a:srgbClr val="009999"/>
                </a:solidFill>
              </a:rPr>
              <a:t>Applying the PIP Model </a:t>
            </a:r>
            <a:endParaRPr lang="en-GB" sz="2200" dirty="0">
              <a:solidFill>
                <a:srgbClr val="0099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551" y="2204864"/>
            <a:ext cx="6084677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Plan and Registers grant permission in principle </a:t>
            </a:r>
            <a:endParaRPr lang="en-GB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876256" y="2189474"/>
            <a:ext cx="1764196" cy="1785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Application for permission in principle</a:t>
            </a:r>
          </a:p>
          <a:p>
            <a:pPr algn="ctr"/>
            <a:r>
              <a:rPr lang="en-GB" sz="2200" dirty="0" smtClean="0"/>
              <a:t>(Small sites)  </a:t>
            </a:r>
            <a:endParaRPr lang="en-GB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529655" y="4077072"/>
            <a:ext cx="165618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Local Plan</a:t>
            </a:r>
          </a:p>
          <a:p>
            <a:endParaRPr lang="en-GB" sz="22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357755" y="4063589"/>
            <a:ext cx="244827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Neighbourhood Plan </a:t>
            </a:r>
            <a:endParaRPr lang="en-GB" sz="2200" dirty="0"/>
          </a:p>
        </p:txBody>
      </p:sp>
      <p:sp>
        <p:nvSpPr>
          <p:cNvPr id="18" name="TextBox 17"/>
          <p:cNvSpPr txBox="1"/>
          <p:nvPr/>
        </p:nvSpPr>
        <p:spPr>
          <a:xfrm>
            <a:off x="4968044" y="4063588"/>
            <a:ext cx="165618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Brownfield register </a:t>
            </a:r>
            <a:endParaRPr lang="en-GB" sz="2200" dirty="0"/>
          </a:p>
        </p:txBody>
      </p:sp>
      <p:sp>
        <p:nvSpPr>
          <p:cNvPr id="28" name="Left Brace 27"/>
          <p:cNvSpPr/>
          <p:nvPr/>
        </p:nvSpPr>
        <p:spPr>
          <a:xfrm rot="5400000">
            <a:off x="3102299" y="411555"/>
            <a:ext cx="939029" cy="6064527"/>
          </a:xfrm>
          <a:prstGeom prst="leftBrace">
            <a:avLst>
              <a:gd name="adj1" fmla="val 0"/>
              <a:gd name="adj2" fmla="val 479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539552" y="5680907"/>
            <a:ext cx="8208912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200" dirty="0" smtClean="0"/>
              <a:t>Application for Technical Detail Consent </a:t>
            </a:r>
            <a:endParaRPr lang="en-GB" sz="2200" dirty="0"/>
          </a:p>
        </p:txBody>
      </p:sp>
      <p:sp>
        <p:nvSpPr>
          <p:cNvPr id="34" name="Left Brace 33"/>
          <p:cNvSpPr/>
          <p:nvPr/>
        </p:nvSpPr>
        <p:spPr>
          <a:xfrm rot="16200000">
            <a:off x="3316225" y="4081328"/>
            <a:ext cx="531331" cy="608467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8" name="Straight Connector 37"/>
          <p:cNvCxnSpPr>
            <a:stCxn id="12" idx="2"/>
          </p:cNvCxnSpPr>
          <p:nvPr/>
        </p:nvCxnSpPr>
        <p:spPr>
          <a:xfrm>
            <a:off x="1357747" y="4846513"/>
            <a:ext cx="0" cy="8343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H="1">
            <a:off x="3707904" y="4818808"/>
            <a:ext cx="10078" cy="847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8" idx="2"/>
          </p:cNvCxnSpPr>
          <p:nvPr/>
        </p:nvCxnSpPr>
        <p:spPr>
          <a:xfrm>
            <a:off x="5796136" y="4833029"/>
            <a:ext cx="0" cy="847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0" idx="2"/>
          </p:cNvCxnSpPr>
          <p:nvPr/>
        </p:nvCxnSpPr>
        <p:spPr>
          <a:xfrm>
            <a:off x="7758354" y="3974578"/>
            <a:ext cx="0" cy="17063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3707904" y="3443819"/>
            <a:ext cx="0" cy="633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27353" y="1755009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1)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76256" y="1720562"/>
            <a:ext cx="648072" cy="466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2)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1652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2400" b="0" dirty="0" smtClean="0">
                <a:ea typeface="Calibri"/>
              </a:rPr>
              <a:t>Brownfield Register</a:t>
            </a:r>
            <a:r>
              <a:rPr lang="en-GB" sz="2400" dirty="0">
                <a:ea typeface="Calibri"/>
              </a:rPr>
              <a:t/>
            </a:r>
            <a:br>
              <a:rPr lang="en-GB" sz="2400" dirty="0">
                <a:ea typeface="Calibri"/>
              </a:rPr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chemeClr val="tx2"/>
                </a:solidFill>
                <a:ea typeface="Calibri"/>
              </a:rPr>
              <a:t>National Planning Policy Framework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GB" sz="1400" dirty="0">
                <a:ea typeface="Calibri"/>
              </a:rPr>
              <a:t>Planning policies and decisions should encourage the effective use of land by re-using brownfield land provided that it is not of high environmental value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1400" dirty="0">
                <a:ea typeface="Calibri"/>
              </a:rPr>
              <a:t>Local councils can set locally appropriate targets for using brownfield land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chemeClr val="tx2"/>
                </a:solidFill>
                <a:ea typeface="Calibri"/>
              </a:rPr>
              <a:t>Manifesto Commitments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GB" sz="1400" dirty="0">
                <a:ea typeface="Calibri"/>
              </a:rPr>
              <a:t>ensure that brownfield land is used as much as possible for new </a:t>
            </a:r>
            <a:r>
              <a:rPr lang="en-GB" sz="1400" dirty="0" smtClean="0">
                <a:ea typeface="Calibri"/>
              </a:rPr>
              <a:t>development</a:t>
            </a:r>
            <a:endParaRPr lang="en-GB" sz="1400" dirty="0">
              <a:ea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1400" dirty="0">
                <a:ea typeface="Calibri"/>
              </a:rPr>
              <a:t>require local authorities to have a register of what is available, and ensure that 90 per cent of suitable brownfield sites have planning permission for housing by 2020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chemeClr val="tx2"/>
                </a:solidFill>
                <a:ea typeface="Calibri"/>
              </a:rPr>
              <a:t>Statutory Register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en-GB" sz="1400" dirty="0">
                <a:ea typeface="Calibri"/>
              </a:rPr>
              <a:t>will improve the availability and transparency of </a:t>
            </a:r>
            <a:r>
              <a:rPr lang="en-GB" sz="1400" dirty="0" smtClean="0">
                <a:ea typeface="Calibri"/>
              </a:rPr>
              <a:t>information, providing certainty and encouraging investment </a:t>
            </a:r>
            <a:endParaRPr lang="en-GB" sz="1400" dirty="0">
              <a:ea typeface="Calibri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en-GB" sz="1400" dirty="0">
                <a:ea typeface="Calibri"/>
              </a:rPr>
              <a:t>help to measure progress in delivering </a:t>
            </a:r>
            <a:r>
              <a:rPr lang="en-GB" sz="1400" dirty="0" smtClean="0">
                <a:ea typeface="Calibri"/>
              </a:rPr>
              <a:t>permissions</a:t>
            </a:r>
            <a:endParaRPr lang="en-GB" sz="1400" dirty="0">
              <a:ea typeface="Calibri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A52C-54FC-4925-ADA3-AF34D500EE24}" type="slidenum">
              <a:rPr lang="en-GB" smtClean="0">
                <a:solidFill>
                  <a:srgbClr val="000000"/>
                </a:solidFill>
              </a:rPr>
              <a:pPr/>
              <a:t>6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0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smtClean="0"/>
              <a:t>Brownfield Register </a:t>
            </a:r>
            <a:endParaRPr lang="en-GB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solidFill>
                  <a:schemeClr val="tx2"/>
                </a:solidFill>
              </a:rPr>
              <a:t>Site assessment/criteria to determine suitability for housing</a:t>
            </a:r>
          </a:p>
          <a:p>
            <a:endParaRPr lang="en-GB" dirty="0">
              <a:solidFill>
                <a:schemeClr val="tx2"/>
              </a:solidFill>
            </a:endParaRPr>
          </a:p>
          <a:p>
            <a:r>
              <a:rPr lang="en-GB" dirty="0"/>
              <a:t>Based on SHLAA process, including annual reviews of potentially suitable sites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r>
              <a:rPr lang="en-GB" dirty="0"/>
              <a:t>Does the site comply with the NPPF definition of previously developed land? 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r>
              <a:rPr lang="en-GB" dirty="0"/>
              <a:t>Is the site: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Deliverable;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Free of Constraint (that cannot be mitigated);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Capable of Development;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Capable of supporting 5 or more dwellings on sites 0.25ha and above.</a:t>
            </a:r>
          </a:p>
          <a:p>
            <a:pPr marL="285750" indent="-285750">
              <a:buFont typeface="Arial" pitchFamily="34" charset="0"/>
              <a:buChar char="•"/>
            </a:pPr>
            <a:endParaRPr lang="en-GB" dirty="0"/>
          </a:p>
          <a:p>
            <a:r>
              <a:rPr lang="en-GB" dirty="0"/>
              <a:t>Sites that meet this criteria will be placed on the register.  Registers to be kept under review, regularly updated and made publicly available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A52C-54FC-4925-ADA3-AF34D500EE24}" type="slidenum">
              <a:rPr lang="en-GB" smtClean="0">
                <a:solidFill>
                  <a:srgbClr val="000000"/>
                </a:solidFill>
              </a:rPr>
              <a:pPr/>
              <a:t>7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96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000" b="0" dirty="0" smtClean="0">
                <a:ea typeface="Calibri"/>
              </a:rPr>
              <a:t>Brownfield </a:t>
            </a:r>
            <a:r>
              <a:rPr lang="en-GB" sz="2000" b="0" dirty="0">
                <a:ea typeface="Calibri"/>
              </a:rPr>
              <a:t>Register</a:t>
            </a:r>
            <a:r>
              <a:rPr lang="en-GB" sz="2000" dirty="0">
                <a:ea typeface="Calibri"/>
              </a:rPr>
              <a:t/>
            </a:r>
            <a:br>
              <a:rPr lang="en-GB" sz="2000" dirty="0">
                <a:ea typeface="Calibri"/>
              </a:rPr>
            </a:b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‘Permission in principle’ to be granted for suitable sites on local registers</a:t>
            </a:r>
          </a:p>
          <a:p>
            <a:endParaRPr lang="en-GB" dirty="0" smtClean="0"/>
          </a:p>
          <a:p>
            <a:r>
              <a:rPr lang="en-GB" dirty="0" smtClean="0"/>
              <a:t>To exclude sites that require screening for EIA/HRA (which can be taken forward though the usual planning application route) and sites that have existing planning permissions</a:t>
            </a:r>
          </a:p>
          <a:p>
            <a:endParaRPr lang="en-GB" dirty="0"/>
          </a:p>
          <a:p>
            <a:r>
              <a:rPr lang="en-GB" dirty="0" smtClean="0"/>
              <a:t>Decisions about potential sites that are eligible for ‘permission in principle’ will be for local authorities</a:t>
            </a:r>
          </a:p>
          <a:p>
            <a:endParaRPr lang="en-GB" dirty="0"/>
          </a:p>
          <a:p>
            <a:r>
              <a:rPr lang="en-GB" dirty="0" smtClean="0"/>
              <a:t>Draft list of potential sites to be subject to public consultation and consultation with statutory </a:t>
            </a:r>
            <a:r>
              <a:rPr lang="en-GB" dirty="0" err="1" smtClean="0"/>
              <a:t>consultees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Following consultation councils to publish list of sites granted ‘permission in principle’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BAA52C-54FC-4925-ADA3-AF34D500EE24}" type="slidenum">
              <a:rPr lang="en-GB" smtClean="0">
                <a:solidFill>
                  <a:srgbClr val="000000"/>
                </a:solidFill>
              </a:rPr>
              <a:pPr/>
              <a:t>8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34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12_DCLG_Presentation">
  <a:themeElements>
    <a:clrScheme name="2012_DCLG_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12_DCLG_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012_DCLG_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DCLG_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DCLG_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DCLG_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DCLG_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12_DCLG_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DCLG_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DCLG_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DCLG_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DCLG_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DCLG_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12_DCLG_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33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CLG_Powerpoint template">
  <a:themeElements>
    <a:clrScheme name="DCLG_Powerpoint template 1">
      <a:dk1>
        <a:srgbClr val="000000"/>
      </a:dk1>
      <a:lt1>
        <a:srgbClr val="B2B2B2"/>
      </a:lt1>
      <a:dk2>
        <a:srgbClr val="009999"/>
      </a:dk2>
      <a:lt2>
        <a:srgbClr val="000000"/>
      </a:lt2>
      <a:accent1>
        <a:srgbClr val="009999"/>
      </a:accent1>
      <a:accent2>
        <a:srgbClr val="CC3333"/>
      </a:accent2>
      <a:accent3>
        <a:srgbClr val="D5D5D5"/>
      </a:accent3>
      <a:accent4>
        <a:srgbClr val="000000"/>
      </a:accent4>
      <a:accent5>
        <a:srgbClr val="AACACA"/>
      </a:accent5>
      <a:accent6>
        <a:srgbClr val="B92D2D"/>
      </a:accent6>
      <a:hlink>
        <a:srgbClr val="993366"/>
      </a:hlink>
      <a:folHlink>
        <a:srgbClr val="CC6600"/>
      </a:folHlink>
    </a:clrScheme>
    <a:fontScheme name="DCLG_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CLG_Powerpoint template 1">
        <a:dk1>
          <a:srgbClr val="000000"/>
        </a:dk1>
        <a:lt1>
          <a:srgbClr val="B2B2B2"/>
        </a:lt1>
        <a:dk2>
          <a:srgbClr val="009999"/>
        </a:dk2>
        <a:lt2>
          <a:srgbClr val="000000"/>
        </a:lt2>
        <a:accent1>
          <a:srgbClr val="009999"/>
        </a:accent1>
        <a:accent2>
          <a:srgbClr val="CC3333"/>
        </a:accent2>
        <a:accent3>
          <a:srgbClr val="D5D5D5"/>
        </a:accent3>
        <a:accent4>
          <a:srgbClr val="000000"/>
        </a:accent4>
        <a:accent5>
          <a:srgbClr val="AACACA"/>
        </a:accent5>
        <a:accent6>
          <a:srgbClr val="B92D2D"/>
        </a:accent6>
        <a:hlink>
          <a:srgbClr val="993366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8270c081-d9f3-48ae-83c7-c2320a8ca25c"/>
</file>

<file path=customXml/itemProps1.xml><?xml version="1.0" encoding="utf-8"?>
<ds:datastoreItem xmlns:ds="http://schemas.openxmlformats.org/officeDocument/2006/customXml" ds:itemID="{50EB20DC-7528-4AC5-8AD6-B72A3C15C495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DCLG_Powerpoint template</Template>
  <TotalTime>9117</TotalTime>
  <Words>522</Words>
  <Application>Microsoft Office PowerPoint</Application>
  <PresentationFormat>On-screen Show (4:3)</PresentationFormat>
  <Paragraphs>131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2012_DCLG_Presentation</vt:lpstr>
      <vt:lpstr>3_Default Design</vt:lpstr>
      <vt:lpstr>4_Default Design</vt:lpstr>
      <vt:lpstr>DCLG_Powerpoint template</vt:lpstr>
      <vt:lpstr> PERMISSION IN PRINCIPLE/BROWNFIELD REGISTER </vt:lpstr>
      <vt:lpstr>PowerPoint Presentation</vt:lpstr>
      <vt:lpstr>PowerPoint Presentation</vt:lpstr>
      <vt:lpstr>PowerPoint Presentation</vt:lpstr>
      <vt:lpstr>PowerPoint Presentation</vt:lpstr>
      <vt:lpstr>Brownfield Register </vt:lpstr>
      <vt:lpstr>Brownfield Register </vt:lpstr>
      <vt:lpstr>Brownfield Register  </vt:lpstr>
    </vt:vector>
  </TitlesOfParts>
  <Company>Department for Communities and Local Government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Land and Permissions Workstream</dc:title>
  <dc:creator>Ben Toogood</dc:creator>
  <dc:description>Templates by Operandi Limited</dc:description>
  <cp:lastModifiedBy>Alanna Reid</cp:lastModifiedBy>
  <cp:revision>428</cp:revision>
  <cp:lastPrinted>2015-08-17T16:37:13Z</cp:lastPrinted>
  <dcterms:created xsi:type="dcterms:W3CDTF">2015-02-17T16:47:28Z</dcterms:created>
  <dcterms:modified xsi:type="dcterms:W3CDTF">2015-09-30T15:50:46Z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3ed349f3-374d-4eb7-b24d-3bdddc775bd2</vt:lpwstr>
  </property>
  <property fmtid="{D5CDD505-2E9C-101B-9397-08002B2CF9AE}" pid="3" name="bjSaver">
    <vt:lpwstr>rZTz/av873zKN28tpyydJlHMK0Sqs6RE</vt:lpwstr>
  </property>
  <property fmtid="{D5CDD505-2E9C-101B-9397-08002B2CF9AE}" pid="4" name="bjDocumentSecurityLabel">
    <vt:lpwstr>No Marking</vt:lpwstr>
  </property>
</Properties>
</file>