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0" y="-31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Lucida Sans Unicode" pitchFamily="34" charset="0"/>
              </a:defRPr>
            </a:lvl1pPr>
          </a:lstStyle>
          <a:p>
            <a:endParaRPr lang="en-GB"/>
          </a:p>
        </p:txBody>
      </p:sp>
      <p:sp>
        <p:nvSpPr>
          <p:cNvPr id="35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Lucida Sans Unicode" pitchFamily="34" charset="0"/>
              </a:defRPr>
            </a:lvl1pPr>
          </a:lstStyle>
          <a:p>
            <a:fld id="{D6330EBF-2A3C-4FAB-A3C0-FD8806834231}" type="datetimeFigureOut">
              <a:rPr lang="en-GB"/>
              <a:pPr/>
              <a:t>15/10/2013</a:t>
            </a:fld>
            <a:endParaRPr lang="en-GB"/>
          </a:p>
        </p:txBody>
      </p:sp>
      <p:sp>
        <p:nvSpPr>
          <p:cNvPr id="358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Lucida Sans Unicode" pitchFamily="34" charset="0"/>
              </a:defRPr>
            </a:lvl1pPr>
          </a:lstStyle>
          <a:p>
            <a:endParaRPr lang="en-GB"/>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Lucida Sans Unicode" pitchFamily="34" charset="0"/>
              </a:defRPr>
            </a:lvl1pPr>
          </a:lstStyle>
          <a:p>
            <a:fld id="{73087323-C682-4B3A-915E-F212BC6EF235}"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GB"/>
              <a:t>Could we include a separate slide for savings made in Childrens?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GB"/>
              <a:t>Can we include a slide explaining that Gereint Stoneman has now set up a sub regional procurement and commissioning group which meets 6 weekly to try to identify areas where we can work together before we get to the stage of retendering? I think I’ve already sent you a copy of the notes from that meeting when I circulated them to PMT? We could add the Children’s areas that they have identified for further examination?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1F67D40C-DBCD-4E61-993D-47FF13224E9C}" type="datetimeFigureOut">
              <a:rPr lang="en-GB"/>
              <a:pPr>
                <a:defRPr/>
              </a:pPr>
              <a:t>15/10/2013</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F91D8BD8-76F3-46C0-A788-EC1A4DEEABF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81C9C6-40EC-46CC-87B4-2C3E892CC823}" type="datetimeFigureOut">
              <a:rPr lang="en-GB"/>
              <a:pPr>
                <a:defRPr/>
              </a:pPr>
              <a:t>15/10/2013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40AAF750-56E9-42B3-94BC-BBA056766C2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C358FA4-0EDF-4F29-8FA6-DE18AE8501AB}" type="datetimeFigureOut">
              <a:rPr lang="en-GB"/>
              <a:pPr>
                <a:defRPr/>
              </a:pPr>
              <a:t>15/10/2013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7587995C-E124-442C-B76C-35B2B3F999F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2B5AE246-3C1D-4FC7-B91D-3A48C685E58C}" type="datetimeFigureOut">
              <a:rPr lang="en-GB"/>
              <a:pPr>
                <a:defRPr/>
              </a:pPr>
              <a:t>15/10/2013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ADCC6ACA-3FE3-45C1-BB74-CE54722AFC9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86CA9CB7-4BD3-4478-B00C-E8BCA5B564C9}" type="datetimeFigureOut">
              <a:rPr lang="en-GB"/>
              <a:pPr>
                <a:defRPr/>
              </a:pPr>
              <a:t>15/10/2013</a:t>
            </a:fld>
            <a:endParaRPr lang="en-GB"/>
          </a:p>
        </p:txBody>
      </p:sp>
      <p:sp>
        <p:nvSpPr>
          <p:cNvPr id="7" name="Footer Placeholder 4"/>
          <p:cNvSpPr>
            <a:spLocks noGrp="1"/>
          </p:cNvSpPr>
          <p:nvPr>
            <p:ph type="ftr" sz="quarter" idx="11"/>
          </p:nvPr>
        </p:nvSpPr>
        <p:spPr/>
        <p:txBody>
          <a:bodyPr/>
          <a:lstStyle>
            <a:lvl1pPr>
              <a:defRPr/>
            </a:lvl1pPr>
            <a:extLst/>
          </a:lstStyle>
          <a:p>
            <a:pPr>
              <a:defRPr/>
            </a:pP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4FA759CB-C328-46B7-B64E-F737886F82E7}"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AA7453A9-383D-4FEA-9CA5-A59F15DE8FA9}" type="datetimeFigureOut">
              <a:rPr lang="en-GB"/>
              <a:pPr>
                <a:defRPr/>
              </a:pPr>
              <a:t>15/10/2013</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4A99CA09-22B3-4E35-9803-E1A52842D802}"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3D32DB0-C48B-4131-A9AE-30547658B0B5}" type="datetimeFigureOut">
              <a:rPr lang="en-GB"/>
              <a:pPr>
                <a:defRPr/>
              </a:pPr>
              <a:t>15/10/2013</a:t>
            </a:fld>
            <a:endParaRPr lang="en-GB"/>
          </a:p>
        </p:txBody>
      </p:sp>
      <p:sp>
        <p:nvSpPr>
          <p:cNvPr id="8" name="Footer Placeholder 7"/>
          <p:cNvSpPr>
            <a:spLocks noGrp="1"/>
          </p:cNvSpPr>
          <p:nvPr>
            <p:ph type="ftr" sz="quarter" idx="11"/>
          </p:nvPr>
        </p:nvSpPr>
        <p:spPr/>
        <p:txBody>
          <a:bodyPr/>
          <a:lstStyle>
            <a:lvl1pPr>
              <a:defRPr/>
            </a:lvl1pPr>
            <a:extLst/>
          </a:lstStyle>
          <a:p>
            <a:pPr>
              <a:defRPr/>
            </a:pP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01593409-5F23-48CB-8231-DB6463CAED9D}"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50195B62-5746-4BF9-8B05-1D6CFA5AD54B}" type="datetimeFigureOut">
              <a:rPr lang="en-GB"/>
              <a:pPr>
                <a:defRPr/>
              </a:pPr>
              <a:t>15/10/2013</a:t>
            </a:fld>
            <a:endParaRPr lang="en-GB"/>
          </a:p>
        </p:txBody>
      </p:sp>
      <p:sp>
        <p:nvSpPr>
          <p:cNvPr id="4" name="Footer Placeholder 3"/>
          <p:cNvSpPr>
            <a:spLocks noGrp="1"/>
          </p:cNvSpPr>
          <p:nvPr>
            <p:ph type="ftr" sz="quarter" idx="11"/>
          </p:nvPr>
        </p:nvSpPr>
        <p:spPr/>
        <p:txBody>
          <a:bodyPr/>
          <a:lstStyle>
            <a:lvl1pPr>
              <a:defRPr/>
            </a:lvl1pPr>
            <a:extLst/>
          </a:lstStyle>
          <a:p>
            <a:pPr>
              <a:defRPr/>
            </a:pPr>
            <a:endParaRPr lang="en-GB"/>
          </a:p>
        </p:txBody>
      </p:sp>
      <p:sp>
        <p:nvSpPr>
          <p:cNvPr id="5" name="Slide Number Placeholder 4"/>
          <p:cNvSpPr>
            <a:spLocks noGrp="1"/>
          </p:cNvSpPr>
          <p:nvPr>
            <p:ph type="sldNum" sz="quarter" idx="12"/>
          </p:nvPr>
        </p:nvSpPr>
        <p:spPr/>
        <p:txBody>
          <a:bodyPr/>
          <a:lstStyle>
            <a:lvl1pPr>
              <a:defRPr/>
            </a:lvl1pPr>
            <a:extLst/>
          </a:lstStyle>
          <a:p>
            <a:pPr>
              <a:defRPr/>
            </a:pPr>
            <a:fld id="{6E1F89A1-84FC-46BF-9FD9-DD0BCC7F71A8}"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242B678-EFD8-4ABC-B2CF-05B6E211E30C}" type="datetimeFigureOut">
              <a:rPr lang="en-GB"/>
              <a:pPr>
                <a:defRPr/>
              </a:pPr>
              <a:t>15/10/2013</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B44A5701-5DAD-48D0-A5A0-6326BD843B4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60DC810-503B-416E-9A09-62646A87F95D}" type="datetimeFigureOut">
              <a:rPr lang="en-GB"/>
              <a:pPr>
                <a:defRPr/>
              </a:pPr>
              <a:t>15/10/2013</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66A3D5D0-F5FC-49B9-8A96-E3CDCBFD13BD}"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E6728495-1570-4C71-901B-301F7BBB4379}" type="datetimeFigureOut">
              <a:rPr lang="en-GB"/>
              <a:pPr>
                <a:defRPr/>
              </a:pPr>
              <a:t>15/10/2013</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GB"/>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133AB935-11D5-4FE1-BEA4-D5E6F5CA88F9}"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A56049E5-2F2B-48D7-9F9C-B2991883A89D}" type="datetimeFigureOut">
              <a:rPr lang="en-GB"/>
              <a:pPr>
                <a:defRPr/>
              </a:pPr>
              <a:t>15/10/2013</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446B73F7-B2C8-4EC0-9CFA-235D99B57EF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8" r:id="rId4"/>
    <p:sldLayoutId id="2147483699" r:id="rId5"/>
    <p:sldLayoutId id="2147483700" r:id="rId6"/>
    <p:sldLayoutId id="2147483694" r:id="rId7"/>
    <p:sldLayoutId id="2147483701" r:id="rId8"/>
    <p:sldLayoutId id="2147483702" r:id="rId9"/>
    <p:sldLayoutId id="2147483693" r:id="rId10"/>
    <p:sldLayoutId id="214748369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196752"/>
            <a:ext cx="8352928" cy="2385611"/>
          </a:xfrm>
        </p:spPr>
        <p:txBody>
          <a:bodyPr/>
          <a:lstStyle/>
          <a:p>
            <a:pPr fontAlgn="auto">
              <a:spcAft>
                <a:spcPts val="0"/>
              </a:spcAft>
              <a:defRPr/>
            </a:pPr>
            <a:r>
              <a:rPr lang="en-GB" dirty="0" smtClean="0"/>
              <a:t>Coventry, Solihull, Warwickshire Procurement Shared Service</a:t>
            </a:r>
            <a:endParaRPr lang="en-GB" dirty="0"/>
          </a:p>
        </p:txBody>
      </p:sp>
      <p:sp>
        <p:nvSpPr>
          <p:cNvPr id="13314" name="Subtitle 2"/>
          <p:cNvSpPr>
            <a:spLocks noGrp="1"/>
          </p:cNvSpPr>
          <p:nvPr>
            <p:ph type="subTitle" idx="1"/>
          </p:nvPr>
        </p:nvSpPr>
        <p:spPr>
          <a:xfrm>
            <a:off x="685800" y="3611563"/>
            <a:ext cx="8134350" cy="1200150"/>
          </a:xfrm>
        </p:spPr>
        <p:txBody>
          <a:bodyPr/>
          <a:lstStyle/>
          <a:p>
            <a:pPr marR="0"/>
            <a:r>
              <a:rPr lang="en-GB" smtClean="0"/>
              <a:t>Children’s Services</a:t>
            </a:r>
          </a:p>
          <a:p>
            <a:pPr marR="0"/>
            <a:r>
              <a:rPr lang="en-GB" smtClean="0"/>
              <a:t>23</a:t>
            </a:r>
            <a:r>
              <a:rPr lang="en-GB" baseline="30000" smtClean="0"/>
              <a:t>rd</a:t>
            </a:r>
            <a:r>
              <a:rPr lang="en-GB" smtClean="0"/>
              <a:t> October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p:txBody>
          <a:bodyPr/>
          <a:lstStyle/>
          <a:p>
            <a:r>
              <a:rPr lang="en-GB" smtClean="0"/>
              <a:t>13 out of the 14 West Midlands authorities that were analysed utilise frameworks with independent fostering associations (IFA).</a:t>
            </a:r>
          </a:p>
          <a:p>
            <a:r>
              <a:rPr lang="en-GB" smtClean="0"/>
              <a:t>These vary between 1 authority using a framework with 5 suppliers to 6 authorities using a framework with forty-four suppliers.</a:t>
            </a:r>
          </a:p>
          <a:p>
            <a:r>
              <a:rPr lang="en-GB" smtClean="0"/>
              <a:t>However, there are significant variations in price between the frameworks.</a:t>
            </a:r>
          </a:p>
        </p:txBody>
      </p:sp>
      <p:sp>
        <p:nvSpPr>
          <p:cNvPr id="3" name="Title 2"/>
          <p:cNvSpPr>
            <a:spLocks noGrp="1"/>
          </p:cNvSpPr>
          <p:nvPr>
            <p:ph type="title"/>
          </p:nvPr>
        </p:nvSpPr>
        <p:spPr/>
        <p:txBody>
          <a:bodyPr/>
          <a:lstStyle/>
          <a:p>
            <a:pPr fontAlgn="auto">
              <a:spcAft>
                <a:spcPts val="0"/>
              </a:spcAft>
              <a:defRPr/>
            </a:pPr>
            <a:r>
              <a:rPr lang="en-GB" dirty="0" smtClean="0"/>
              <a:t>Independent Fostering Services</a:t>
            </a:r>
            <a:endParaRPr lang="en-GB" dirty="0"/>
          </a:p>
        </p:txBody>
      </p:sp>
      <p:sp>
        <p:nvSpPr>
          <p:cNvPr id="22531" name="TextBox 3"/>
          <p:cNvSpPr txBox="1">
            <a:spLocks noChangeArrowheads="1"/>
          </p:cNvSpPr>
          <p:nvPr/>
        </p:nvSpPr>
        <p:spPr bwMode="auto">
          <a:xfrm>
            <a:off x="4211638" y="5949950"/>
            <a:ext cx="4608512" cy="522288"/>
          </a:xfrm>
          <a:prstGeom prst="rect">
            <a:avLst/>
          </a:prstGeom>
          <a:noFill/>
          <a:ln w="9525">
            <a:noFill/>
            <a:miter lim="800000"/>
            <a:headEnd/>
            <a:tailEnd/>
          </a:ln>
        </p:spPr>
        <p:txBody>
          <a:bodyPr>
            <a:spAutoFit/>
          </a:bodyPr>
          <a:lstStyle/>
          <a:p>
            <a:r>
              <a:rPr lang="en-GB" sz="1400">
                <a:latin typeface="Lucida Sans Unicode" pitchFamily="34" charset="0"/>
              </a:rPr>
              <a:t>For more information please contact Martin Quinn (Warwickshire County Council, WMIEP)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65760" indent="-256032" fontAlgn="auto">
              <a:spcAft>
                <a:spcPts val="0"/>
              </a:spcAft>
              <a:buFont typeface="Wingdings 3"/>
              <a:buChar char=""/>
              <a:defRPr/>
            </a:pPr>
            <a:r>
              <a:rPr lang="en-GB" dirty="0" smtClean="0"/>
              <a:t>The West Midlands authorities have demonstrated good practice by procuring the vast majority of placements with providers rated as good or outstanding by OFSTED. </a:t>
            </a:r>
          </a:p>
          <a:p>
            <a:pPr marL="365760" indent="-256032" fontAlgn="auto">
              <a:spcAft>
                <a:spcPts val="0"/>
              </a:spcAft>
              <a:buFont typeface="Wingdings 3"/>
              <a:buChar char=""/>
              <a:defRPr/>
            </a:pPr>
            <a:r>
              <a:rPr lang="en-GB" dirty="0" smtClean="0"/>
              <a:t>However, there was no correlation found between the price of placements and a provider’s OFSTED rating.  </a:t>
            </a:r>
          </a:p>
          <a:p>
            <a:pPr marL="365760" indent="-256032" fontAlgn="auto">
              <a:spcAft>
                <a:spcPts val="0"/>
              </a:spcAft>
              <a:buFont typeface="Wingdings 3"/>
              <a:buChar char=""/>
              <a:defRPr/>
            </a:pPr>
            <a:r>
              <a:rPr lang="en-GB" dirty="0" smtClean="0"/>
              <a:t>It was found that spot placements are considerably more expensive than placements made through the frameworks.  However, this may be due to the fact that spot placements include Looked After Children (LAC) who are hardest to place, resulting in bespoke packages at high costs.</a:t>
            </a:r>
          </a:p>
        </p:txBody>
      </p:sp>
      <p:sp>
        <p:nvSpPr>
          <p:cNvPr id="3" name="Title 2"/>
          <p:cNvSpPr>
            <a:spLocks noGrp="1"/>
          </p:cNvSpPr>
          <p:nvPr>
            <p:ph type="title"/>
          </p:nvPr>
        </p:nvSpPr>
        <p:spPr/>
        <p:txBody>
          <a:bodyPr/>
          <a:lstStyle/>
          <a:p>
            <a:pPr fontAlgn="auto">
              <a:spcAft>
                <a:spcPts val="0"/>
              </a:spcAft>
              <a:defRPr/>
            </a:pPr>
            <a:r>
              <a:rPr lang="en-GB" dirty="0" smtClean="0"/>
              <a:t>Independent Fostering Services</a:t>
            </a:r>
            <a:endParaRPr lang="en-GB" dirty="0"/>
          </a:p>
        </p:txBody>
      </p:sp>
      <p:sp>
        <p:nvSpPr>
          <p:cNvPr id="23555" name="TextBox 3"/>
          <p:cNvSpPr txBox="1">
            <a:spLocks noChangeArrowheads="1"/>
          </p:cNvSpPr>
          <p:nvPr/>
        </p:nvSpPr>
        <p:spPr bwMode="auto">
          <a:xfrm>
            <a:off x="4211638" y="5949950"/>
            <a:ext cx="4608512" cy="522288"/>
          </a:xfrm>
          <a:prstGeom prst="rect">
            <a:avLst/>
          </a:prstGeom>
          <a:noFill/>
          <a:ln w="9525">
            <a:noFill/>
            <a:miter lim="800000"/>
            <a:headEnd/>
            <a:tailEnd/>
          </a:ln>
        </p:spPr>
        <p:txBody>
          <a:bodyPr>
            <a:spAutoFit/>
          </a:bodyPr>
          <a:lstStyle/>
          <a:p>
            <a:r>
              <a:rPr lang="en-GB" sz="1400">
                <a:latin typeface="Lucida Sans Unicode" pitchFamily="34" charset="0"/>
              </a:rPr>
              <a:t>For more information please contact Martin Quinn (Warwickshire County Council, WMIEP)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252912"/>
          </a:xfrm>
        </p:spPr>
        <p:txBody>
          <a:bodyPr>
            <a:normAutofit fontScale="85000" lnSpcReduction="10000"/>
          </a:bodyPr>
          <a:lstStyle/>
          <a:p>
            <a:pPr marL="365760" indent="-256032" fontAlgn="auto">
              <a:spcAft>
                <a:spcPts val="0"/>
              </a:spcAft>
              <a:buFont typeface="Wingdings 3"/>
              <a:buChar char=""/>
              <a:defRPr/>
            </a:pPr>
            <a:r>
              <a:rPr lang="en-GB" dirty="0" smtClean="0"/>
              <a:t>Over the last 10 years the number of LAC in the West Midlands has followed the national trend of increasing.  Nationally the provision of foster care has increased by 21% between 2002/03 and 2011/12.</a:t>
            </a:r>
          </a:p>
          <a:p>
            <a:pPr marL="365760" indent="-256032" fontAlgn="auto">
              <a:spcAft>
                <a:spcPts val="0"/>
              </a:spcAft>
              <a:buFont typeface="Wingdings 3"/>
              <a:buChar char=""/>
              <a:defRPr/>
            </a:pPr>
            <a:r>
              <a:rPr lang="en-GB" dirty="0" smtClean="0"/>
              <a:t>The independent sector has played the largest part in meeting this new demand in the West Midlands with the share of foster care nights delivered by IFAs rising from 2002/03 to 2011/12.</a:t>
            </a:r>
          </a:p>
          <a:p>
            <a:pPr marL="365760" indent="-256032" fontAlgn="auto">
              <a:spcAft>
                <a:spcPts val="0"/>
              </a:spcAft>
              <a:buFont typeface="Wingdings 3"/>
              <a:buChar char=""/>
              <a:defRPr/>
            </a:pPr>
            <a:r>
              <a:rPr lang="en-GB" dirty="0" smtClean="0"/>
              <a:t>Conversely, the unit costs of IFA placements have reduced over the same period.  There is a correlation between when prices reduced and when Staffordshire first let their Fostering Framework.</a:t>
            </a:r>
            <a:endParaRPr lang="en-GB" dirty="0"/>
          </a:p>
        </p:txBody>
      </p:sp>
      <p:sp>
        <p:nvSpPr>
          <p:cNvPr id="3" name="Title 2"/>
          <p:cNvSpPr>
            <a:spLocks noGrp="1"/>
          </p:cNvSpPr>
          <p:nvPr>
            <p:ph type="title"/>
          </p:nvPr>
        </p:nvSpPr>
        <p:spPr/>
        <p:txBody>
          <a:bodyPr/>
          <a:lstStyle/>
          <a:p>
            <a:pPr fontAlgn="auto">
              <a:spcAft>
                <a:spcPts val="0"/>
              </a:spcAft>
              <a:defRPr/>
            </a:pPr>
            <a:r>
              <a:rPr lang="en-GB" dirty="0" smtClean="0"/>
              <a:t>The Market for Foster Care</a:t>
            </a:r>
            <a:endParaRPr lang="en-GB" dirty="0"/>
          </a:p>
        </p:txBody>
      </p:sp>
      <p:sp>
        <p:nvSpPr>
          <p:cNvPr id="24579" name="TextBox 3"/>
          <p:cNvSpPr txBox="1">
            <a:spLocks noChangeArrowheads="1"/>
          </p:cNvSpPr>
          <p:nvPr/>
        </p:nvSpPr>
        <p:spPr bwMode="auto">
          <a:xfrm>
            <a:off x="1908175" y="5651500"/>
            <a:ext cx="7127875" cy="1169988"/>
          </a:xfrm>
          <a:prstGeom prst="rect">
            <a:avLst/>
          </a:prstGeom>
          <a:noFill/>
          <a:ln w="9525">
            <a:noFill/>
            <a:miter lim="800000"/>
            <a:headEnd/>
            <a:tailEnd/>
          </a:ln>
        </p:spPr>
        <p:txBody>
          <a:bodyPr>
            <a:spAutoFit/>
          </a:bodyPr>
          <a:lstStyle/>
          <a:p>
            <a:pPr algn="r"/>
            <a:r>
              <a:rPr lang="en-GB" sz="1400">
                <a:latin typeface="Lucida Sans Unicode" pitchFamily="34" charset="0"/>
              </a:rPr>
              <a:t>Data sourced from the Audit Commission.  The analysis used invoices paid by Councils to the three IFAs with the largest national market share in 2011/12.  	the size of typical invoices paid to these providers was then 			calculated.  This yielded a crude approximation to the typical price paid per placement for these IFAs.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252912"/>
          </a:xfrm>
        </p:spPr>
        <p:txBody>
          <a:bodyPr>
            <a:normAutofit/>
          </a:bodyPr>
          <a:lstStyle/>
          <a:p>
            <a:pPr>
              <a:lnSpc>
                <a:spcPct val="80000"/>
              </a:lnSpc>
            </a:pPr>
            <a:r>
              <a:rPr lang="en-GB" sz="2500" smtClean="0"/>
              <a:t>In March 2013 there were 301 IFAs registered with OFSTED.</a:t>
            </a:r>
          </a:p>
          <a:p>
            <a:pPr>
              <a:lnSpc>
                <a:spcPct val="80000"/>
              </a:lnSpc>
            </a:pPr>
            <a:r>
              <a:rPr lang="en-GB" sz="2500" smtClean="0"/>
              <a:t>However, of these there are 175 independent units where 138 were active in 2011/12.</a:t>
            </a:r>
          </a:p>
          <a:p>
            <a:pPr>
              <a:lnSpc>
                <a:spcPct val="80000"/>
              </a:lnSpc>
            </a:pPr>
            <a:r>
              <a:rPr lang="en-GB" sz="2500" smtClean="0"/>
              <a:t>The current market structure is likely the change in the medium to long term.</a:t>
            </a:r>
          </a:p>
          <a:p>
            <a:pPr>
              <a:lnSpc>
                <a:spcPct val="80000"/>
              </a:lnSpc>
            </a:pPr>
            <a:r>
              <a:rPr lang="en-GB" sz="2500" smtClean="0"/>
              <a:t>Large, national agencies currently account for approximately 40% of the market.  There is potential for medium sized groups to extend their geographical coverage as small and medium sized agencies come together to form large groups.</a:t>
            </a:r>
          </a:p>
        </p:txBody>
      </p:sp>
      <p:sp>
        <p:nvSpPr>
          <p:cNvPr id="3" name="Title 2"/>
          <p:cNvSpPr>
            <a:spLocks noGrp="1"/>
          </p:cNvSpPr>
          <p:nvPr>
            <p:ph type="title"/>
          </p:nvPr>
        </p:nvSpPr>
        <p:spPr/>
        <p:txBody>
          <a:bodyPr/>
          <a:lstStyle/>
          <a:p>
            <a:pPr fontAlgn="auto">
              <a:spcAft>
                <a:spcPts val="0"/>
              </a:spcAft>
              <a:defRPr/>
            </a:pPr>
            <a:r>
              <a:rPr lang="en-GB" dirty="0" smtClean="0"/>
              <a:t>The Market for Foster Care</a:t>
            </a:r>
            <a:endParaRPr lang="en-GB" dirty="0"/>
          </a:p>
        </p:txBody>
      </p:sp>
      <p:sp>
        <p:nvSpPr>
          <p:cNvPr id="25603" name="TextBox 3"/>
          <p:cNvSpPr txBox="1">
            <a:spLocks noChangeArrowheads="1"/>
          </p:cNvSpPr>
          <p:nvPr/>
        </p:nvSpPr>
        <p:spPr bwMode="auto">
          <a:xfrm>
            <a:off x="4932363" y="6365875"/>
            <a:ext cx="3960812" cy="307975"/>
          </a:xfrm>
          <a:prstGeom prst="rect">
            <a:avLst/>
          </a:prstGeom>
          <a:noFill/>
          <a:ln w="9525">
            <a:noFill/>
            <a:miter lim="800000"/>
            <a:headEnd/>
            <a:tailEnd/>
          </a:ln>
        </p:spPr>
        <p:txBody>
          <a:bodyPr>
            <a:spAutoFit/>
          </a:bodyPr>
          <a:lstStyle/>
          <a:p>
            <a:r>
              <a:rPr lang="en-GB" sz="1400">
                <a:latin typeface="Lucida Sans Unicode" pitchFamily="34" charset="0"/>
              </a:rPr>
              <a:t>Data sourced from the Audit Commission.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365760" indent="-256032" fontAlgn="auto">
              <a:spcAft>
                <a:spcPts val="0"/>
              </a:spcAft>
              <a:buFont typeface="Wingdings 3"/>
              <a:buChar char=""/>
              <a:defRPr/>
            </a:pPr>
            <a:r>
              <a:rPr lang="en-GB" dirty="0" smtClean="0"/>
              <a:t>CCC, SMBC and WCC have a joint framework contract for fostering services with 12 IFAs.</a:t>
            </a:r>
          </a:p>
          <a:p>
            <a:pPr marL="365760" indent="-256032" fontAlgn="auto">
              <a:spcAft>
                <a:spcPts val="0"/>
              </a:spcAft>
              <a:buFont typeface="Wingdings 3"/>
              <a:buChar char=""/>
              <a:defRPr/>
            </a:pPr>
            <a:r>
              <a:rPr lang="en-GB" dirty="0" smtClean="0"/>
              <a:t>In the first three years of the contract (2010 – 2013), CCC made £1,495,744 savings, SMBC £693,121 savings and Warwickshire £676,763 savings.</a:t>
            </a:r>
          </a:p>
          <a:p>
            <a:pPr marL="365760" indent="-256032" fontAlgn="auto">
              <a:spcAft>
                <a:spcPts val="0"/>
              </a:spcAft>
              <a:buFont typeface="Wingdings 3"/>
              <a:buChar char=""/>
              <a:defRPr/>
            </a:pPr>
            <a:r>
              <a:rPr lang="en-GB" dirty="0" smtClean="0"/>
              <a:t>Other benefits to the authorities include improving sufficiency and opportunities for supplier development and capacity building analysis.</a:t>
            </a:r>
          </a:p>
          <a:p>
            <a:pPr marL="365760" indent="-256032" fontAlgn="auto">
              <a:spcAft>
                <a:spcPts val="0"/>
              </a:spcAft>
              <a:buFont typeface="Wingdings 3"/>
              <a:buChar char=""/>
              <a:defRPr/>
            </a:pPr>
            <a:r>
              <a:rPr lang="en-GB" dirty="0" smtClean="0"/>
              <a:t>The contract is now in the process of retendering with a new contract commencing on 1</a:t>
            </a:r>
            <a:r>
              <a:rPr lang="en-GB" baseline="30000" dirty="0" smtClean="0"/>
              <a:t>st</a:t>
            </a:r>
            <a:r>
              <a:rPr lang="en-GB" dirty="0" smtClean="0"/>
              <a:t> May 2014.</a:t>
            </a:r>
          </a:p>
          <a:p>
            <a:pPr marL="365760" indent="-256032" fontAlgn="auto">
              <a:spcAft>
                <a:spcPts val="0"/>
              </a:spcAft>
              <a:buFont typeface="Wingdings 3"/>
              <a:buChar char=""/>
              <a:defRPr/>
            </a:pPr>
            <a:r>
              <a:rPr lang="en-GB" dirty="0" smtClean="0"/>
              <a:t>A new contract will be created as there is not enough capacity in the current framework.  This will result in more suppliers on the framework and greater choice for authorities.  There may also be potential savings due to the introduction of a price cap.</a:t>
            </a:r>
            <a:endParaRPr lang="en-GB" dirty="0"/>
          </a:p>
        </p:txBody>
      </p:sp>
      <p:sp>
        <p:nvSpPr>
          <p:cNvPr id="3" name="Title 2"/>
          <p:cNvSpPr>
            <a:spLocks noGrp="1"/>
          </p:cNvSpPr>
          <p:nvPr>
            <p:ph type="title"/>
          </p:nvPr>
        </p:nvSpPr>
        <p:spPr/>
        <p:txBody>
          <a:bodyPr/>
          <a:lstStyle/>
          <a:p>
            <a:pPr fontAlgn="auto">
              <a:spcAft>
                <a:spcPts val="0"/>
              </a:spcAft>
              <a:defRPr/>
            </a:pPr>
            <a:r>
              <a:rPr lang="en-GB" dirty="0" smtClean="0"/>
              <a:t>CSW Fostering Framework</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pPr algn="ctr"/>
            <a:r>
              <a:rPr lang="en-GB" sz="2800" smtClean="0">
                <a:effectLst/>
              </a:rPr>
              <a:t>Further procurement techniques that could be considered when commissioning care pathways? (1)</a:t>
            </a:r>
          </a:p>
        </p:txBody>
      </p:sp>
      <p:sp>
        <p:nvSpPr>
          <p:cNvPr id="38915" name="Rectangle 3"/>
          <p:cNvSpPr>
            <a:spLocks noGrp="1"/>
          </p:cNvSpPr>
          <p:nvPr>
            <p:ph type="body" idx="1"/>
          </p:nvPr>
        </p:nvSpPr>
        <p:spPr/>
        <p:txBody>
          <a:bodyPr/>
          <a:lstStyle/>
          <a:p>
            <a:pPr>
              <a:lnSpc>
                <a:spcPct val="80000"/>
              </a:lnSpc>
            </a:pPr>
            <a:r>
              <a:rPr lang="en-GB" sz="2000" smtClean="0"/>
              <a:t>Do we know the total cost of acquisition?</a:t>
            </a:r>
          </a:p>
          <a:p>
            <a:pPr lvl="1">
              <a:lnSpc>
                <a:spcPct val="80000"/>
              </a:lnSpc>
            </a:pPr>
            <a:r>
              <a:rPr lang="en-GB" sz="1800" smtClean="0"/>
              <a:t>e.g. how do costs of post 16 fostering placements compare with supported accommodation?</a:t>
            </a:r>
          </a:p>
          <a:p>
            <a:pPr lvl="1">
              <a:lnSpc>
                <a:spcPct val="80000"/>
              </a:lnSpc>
            </a:pPr>
            <a:r>
              <a:rPr lang="en-GB" sz="1800" smtClean="0"/>
              <a:t>E.g. paying transport costs for post 16 attending college, in successful fostering placement rather than £3,000 a week for residential</a:t>
            </a:r>
          </a:p>
          <a:p>
            <a:pPr lvl="1">
              <a:lnSpc>
                <a:spcPct val="80000"/>
              </a:lnSpc>
            </a:pPr>
            <a:r>
              <a:rPr lang="en-GB" sz="1800" smtClean="0"/>
              <a:t>Would the cost of repatriation be cheaper than accommodating 16 plus all appeals exhausted UASC? (how do we start that conversation?)</a:t>
            </a:r>
          </a:p>
          <a:p>
            <a:pPr lvl="1">
              <a:lnSpc>
                <a:spcPct val="80000"/>
              </a:lnSpc>
            </a:pPr>
            <a:r>
              <a:rPr lang="en-GB" sz="1800" smtClean="0"/>
              <a:t>Can we tender for placements on a cost basis i.e. labour, overheads and profit margin? Open book with cost variation being evidenced and agreed without affecting profit margins</a:t>
            </a:r>
          </a:p>
          <a:p>
            <a:pPr lvl="1">
              <a:lnSpc>
                <a:spcPct val="80000"/>
              </a:lnSpc>
            </a:pPr>
            <a:r>
              <a:rPr lang="en-GB" sz="1800" smtClean="0"/>
              <a:t>Can we improve payment processes to make them more efficient for both parties?</a:t>
            </a:r>
          </a:p>
          <a:p>
            <a:pPr lvl="1">
              <a:lnSpc>
                <a:spcPct val="80000"/>
              </a:lnSpc>
            </a:pPr>
            <a:r>
              <a:rPr lang="en-GB" sz="1800" smtClean="0"/>
              <a:t>When negotiations take place on complex needs cases where health is funding is involved – how good are we at those negotiations?</a:t>
            </a:r>
          </a:p>
          <a:p>
            <a:pPr>
              <a:lnSpc>
                <a:spcPct val="80000"/>
              </a:lnSpc>
              <a:buFont typeface="Wingdings 3" pitchFamily="18" charset="2"/>
              <a:buNone/>
            </a:pPr>
            <a:endParaRPr lang="en-GB" sz="2000" smtClean="0"/>
          </a:p>
          <a:p>
            <a:pPr lvl="1">
              <a:lnSpc>
                <a:spcPct val="80000"/>
              </a:lnSpc>
            </a:pPr>
            <a:endParaRPr lang="en-GB" sz="1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GB" sz="2800" smtClean="0">
                <a:effectLst/>
              </a:rPr>
              <a:t>Further procurement techniques that could be considered when commissioning care pathways? (2)</a:t>
            </a:r>
          </a:p>
        </p:txBody>
      </p:sp>
      <p:sp>
        <p:nvSpPr>
          <p:cNvPr id="39939" name="Rectangle 3"/>
          <p:cNvSpPr>
            <a:spLocks noGrp="1"/>
          </p:cNvSpPr>
          <p:nvPr>
            <p:ph type="body" idx="1"/>
          </p:nvPr>
        </p:nvSpPr>
        <p:spPr/>
        <p:txBody>
          <a:bodyPr/>
          <a:lstStyle/>
          <a:p>
            <a:r>
              <a:rPr lang="en-GB" sz="2300" smtClean="0"/>
              <a:t>Forecasting and communicating future demand key to market shaping</a:t>
            </a:r>
          </a:p>
          <a:p>
            <a:r>
              <a:rPr lang="en-GB" sz="2300" smtClean="0"/>
              <a:t>Good contract management not monitoring</a:t>
            </a:r>
          </a:p>
          <a:p>
            <a:pPr lvl="1"/>
            <a:r>
              <a:rPr lang="en-GB" sz="2100" smtClean="0"/>
              <a:t>Collecting management information on all placements with one provider not just individual placements</a:t>
            </a:r>
          </a:p>
          <a:p>
            <a:pPr lvl="1"/>
            <a:r>
              <a:rPr lang="en-GB" sz="2100" smtClean="0"/>
              <a:t>Working with providers to see where costs can be taken out of the process</a:t>
            </a:r>
          </a:p>
          <a:p>
            <a:pPr lvl="1"/>
            <a:r>
              <a:rPr lang="en-GB" sz="2100" smtClean="0"/>
              <a:t>Take out reworking of data between different sections </a:t>
            </a:r>
          </a:p>
          <a:p>
            <a:pPr lvl="1"/>
            <a:r>
              <a:rPr lang="en-GB" sz="2100" smtClean="0"/>
              <a:t>Relationship management</a:t>
            </a:r>
          </a:p>
          <a:p>
            <a:r>
              <a:rPr lang="en-GB" sz="2300" smtClean="0"/>
              <a:t>Have frameworks or contracts in place that can be used in an emergency to avoid paying emergency prices</a:t>
            </a:r>
          </a:p>
          <a:p>
            <a:endParaRPr lang="en-GB" sz="2300" smtClean="0"/>
          </a:p>
          <a:p>
            <a:endParaRPr lang="en-GB" sz="23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en-GB" dirty="0" smtClean="0"/>
              <a:t>Through shared working the CSW Shared Service has made significant savings and efficiencies.</a:t>
            </a:r>
          </a:p>
          <a:p>
            <a:pPr marL="365760" indent="-256032" fontAlgn="auto">
              <a:spcAft>
                <a:spcPts val="0"/>
              </a:spcAft>
              <a:buFont typeface="Wingdings 3"/>
              <a:buChar char=""/>
              <a:defRPr/>
            </a:pPr>
            <a:r>
              <a:rPr lang="en-GB" dirty="0" smtClean="0"/>
              <a:t>Through analysis, areas for sharing best practice have been highlighted in the Children’s category which will help drive efficiencies and potentially savings.</a:t>
            </a:r>
          </a:p>
          <a:p>
            <a:pPr marL="365760" indent="-256032" fontAlgn="auto">
              <a:spcAft>
                <a:spcPts val="0"/>
              </a:spcAft>
              <a:buFont typeface="Wingdings 3"/>
              <a:buChar char=""/>
              <a:defRPr/>
            </a:pPr>
            <a:r>
              <a:rPr lang="en-GB" dirty="0" smtClean="0"/>
              <a:t>The Fostering Services market is currently developing, in particular the IFA market.</a:t>
            </a:r>
          </a:p>
          <a:p>
            <a:pPr marL="365760" indent="-256032" fontAlgn="auto">
              <a:spcAft>
                <a:spcPts val="0"/>
              </a:spcAft>
              <a:buFont typeface="Wingdings 3"/>
              <a:buChar char=""/>
              <a:defRPr/>
            </a:pPr>
            <a:r>
              <a:rPr lang="en-GB" dirty="0" smtClean="0"/>
              <a:t>The CSW Fostering Framework will shortly be retendered and information regarding the market development should be accounted for to create a framework providing best value for money.</a:t>
            </a:r>
            <a:endParaRPr lang="en-GB" dirty="0"/>
          </a:p>
        </p:txBody>
      </p:sp>
      <p:sp>
        <p:nvSpPr>
          <p:cNvPr id="3" name="Title 2"/>
          <p:cNvSpPr>
            <a:spLocks noGrp="1"/>
          </p:cNvSpPr>
          <p:nvPr>
            <p:ph type="title"/>
          </p:nvPr>
        </p:nvSpPr>
        <p:spPr/>
        <p:txBody>
          <a:bodyPr/>
          <a:lstStyle/>
          <a:p>
            <a:pPr fontAlgn="auto">
              <a:spcAft>
                <a:spcPts val="0"/>
              </a:spcAft>
              <a:defRPr/>
            </a:pPr>
            <a:r>
              <a:rPr lang="en-GB" dirty="0" smtClean="0"/>
              <a:t>Summary</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1412875"/>
            <a:ext cx="8229600" cy="3384550"/>
          </a:xfrm>
        </p:spPr>
        <p:txBody>
          <a:bodyPr>
            <a:normAutofit fontScale="92500" lnSpcReduction="10000"/>
          </a:bodyPr>
          <a:lstStyle/>
          <a:p>
            <a:pPr marL="365760" indent="-256032" fontAlgn="auto">
              <a:spcAft>
                <a:spcPts val="0"/>
              </a:spcAft>
              <a:buFont typeface="Wingdings 3"/>
              <a:buChar char=""/>
              <a:defRPr/>
            </a:pPr>
            <a:r>
              <a:rPr lang="en-GB" dirty="0" smtClean="0"/>
              <a:t>In 2010, Coventry City Council (CCC), Solihull Metropolitan Borough Council (SMBC) and Warwickshire County Council (WCC) signed a Memorandum of Understanding and formed the Procurement Shared Service.</a:t>
            </a:r>
          </a:p>
          <a:p>
            <a:pPr marL="365760" indent="-256032" fontAlgn="auto">
              <a:spcAft>
                <a:spcPts val="0"/>
              </a:spcAft>
              <a:buFont typeface="Wingdings 3"/>
              <a:buChar char=""/>
              <a:defRPr/>
            </a:pPr>
            <a:r>
              <a:rPr lang="en-GB" dirty="0" smtClean="0"/>
              <a:t>Warwickshire District Councils were also included</a:t>
            </a:r>
            <a:r>
              <a:rPr lang="en-GB" sz="2500" baseline="30000" dirty="0" smtClean="0"/>
              <a:t>1</a:t>
            </a:r>
            <a:r>
              <a:rPr lang="en-GB" dirty="0" smtClean="0"/>
              <a:t>.</a:t>
            </a:r>
          </a:p>
          <a:p>
            <a:pPr marL="365760" indent="-256032" fontAlgn="auto">
              <a:spcAft>
                <a:spcPts val="0"/>
              </a:spcAft>
              <a:buFont typeface="Wingdings 3"/>
              <a:buChar char=""/>
              <a:defRPr/>
            </a:pPr>
            <a:r>
              <a:rPr lang="en-GB" dirty="0" smtClean="0"/>
              <a:t>The authorities have also collaborated regionally</a:t>
            </a:r>
            <a:r>
              <a:rPr lang="en-GB" sz="2500" baseline="30000" dirty="0" smtClean="0"/>
              <a:t>2</a:t>
            </a:r>
            <a:r>
              <a:rPr lang="en-GB" dirty="0" smtClean="0"/>
              <a:t> and nationally</a:t>
            </a:r>
            <a:r>
              <a:rPr lang="en-GB" sz="2500" baseline="30000" dirty="0" smtClean="0"/>
              <a:t>3</a:t>
            </a:r>
            <a:r>
              <a:rPr lang="en-GB" dirty="0" smtClean="0"/>
              <a:t>.</a:t>
            </a:r>
            <a:endParaRPr lang="en-GB" dirty="0"/>
          </a:p>
        </p:txBody>
      </p:sp>
      <p:sp>
        <p:nvSpPr>
          <p:cNvPr id="2" name="Title 1"/>
          <p:cNvSpPr>
            <a:spLocks noGrp="1"/>
          </p:cNvSpPr>
          <p:nvPr>
            <p:ph type="title"/>
          </p:nvPr>
        </p:nvSpPr>
        <p:spPr>
          <a:xfrm>
            <a:off x="467544" y="332656"/>
            <a:ext cx="8229600" cy="922114"/>
          </a:xfrm>
        </p:spPr>
        <p:txBody>
          <a:bodyPr/>
          <a:lstStyle/>
          <a:p>
            <a:pPr algn="ctr" fontAlgn="auto">
              <a:spcAft>
                <a:spcPts val="0"/>
              </a:spcAft>
              <a:defRPr/>
            </a:pPr>
            <a:r>
              <a:rPr lang="en-GB" dirty="0" smtClean="0"/>
              <a:t>CSW Shared Service History</a:t>
            </a:r>
            <a:endParaRPr lang="en-GB" dirty="0"/>
          </a:p>
        </p:txBody>
      </p:sp>
      <p:sp>
        <p:nvSpPr>
          <p:cNvPr id="14339" name="TextBox 3"/>
          <p:cNvSpPr txBox="1">
            <a:spLocks noChangeArrowheads="1"/>
          </p:cNvSpPr>
          <p:nvPr/>
        </p:nvSpPr>
        <p:spPr bwMode="auto">
          <a:xfrm>
            <a:off x="2843213" y="5445125"/>
            <a:ext cx="6229350" cy="1016000"/>
          </a:xfrm>
          <a:prstGeom prst="rect">
            <a:avLst/>
          </a:prstGeom>
          <a:noFill/>
          <a:ln w="9525">
            <a:noFill/>
            <a:miter lim="800000"/>
            <a:headEnd/>
            <a:tailEnd/>
          </a:ln>
        </p:spPr>
        <p:txBody>
          <a:bodyPr>
            <a:spAutoFit/>
          </a:bodyPr>
          <a:lstStyle/>
          <a:p>
            <a:r>
              <a:rPr lang="en-GB" sz="1100" baseline="30000">
                <a:latin typeface="Lucida Sans Unicode" pitchFamily="34" charset="0"/>
              </a:rPr>
              <a:t>1</a:t>
            </a:r>
            <a:r>
              <a:rPr lang="en-GB" sz="1200">
                <a:latin typeface="Lucida Sans Unicode" pitchFamily="34" charset="0"/>
              </a:rPr>
              <a:t> North Warwickshire Borough Council, Nuneaton and Bedworth Borough Council, Rugby Borough Council, Stratford District Council and Warwick District Council.</a:t>
            </a:r>
          </a:p>
          <a:p>
            <a:r>
              <a:rPr lang="en-GB" sz="1100" baseline="30000">
                <a:latin typeface="Lucida Sans Unicode" pitchFamily="34" charset="0"/>
              </a:rPr>
              <a:t>2</a:t>
            </a:r>
            <a:r>
              <a:rPr lang="en-GB" sz="1200">
                <a:latin typeface="Lucida Sans Unicode" pitchFamily="34" charset="0"/>
              </a:rPr>
              <a:t> Framework Agreement for Residential Care Services for Children and Young People.</a:t>
            </a:r>
          </a:p>
          <a:p>
            <a:r>
              <a:rPr lang="en-GB" sz="1100" baseline="30000">
                <a:latin typeface="Lucida Sans Unicode" pitchFamily="34" charset="0"/>
              </a:rPr>
              <a:t>3</a:t>
            </a:r>
            <a:r>
              <a:rPr lang="en-GB" sz="1200">
                <a:latin typeface="Lucida Sans Unicode" pitchFamily="34" charset="0"/>
              </a:rPr>
              <a:t> Out of Borough Mechanical and Electrical 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1"/>
          <p:cNvSpPr>
            <a:spLocks noGrp="1"/>
          </p:cNvSpPr>
          <p:nvPr>
            <p:ph idx="1"/>
          </p:nvPr>
        </p:nvSpPr>
        <p:spPr/>
        <p:txBody>
          <a:bodyPr/>
          <a:lstStyle/>
          <a:p>
            <a:r>
              <a:rPr lang="en-GB" smtClean="0"/>
              <a:t>Increased procurement power</a:t>
            </a:r>
          </a:p>
          <a:p>
            <a:r>
              <a:rPr lang="en-GB" smtClean="0"/>
              <a:t>Reduction in duplication of effort and therefore increasing capacity</a:t>
            </a:r>
          </a:p>
          <a:p>
            <a:r>
              <a:rPr lang="en-GB" smtClean="0"/>
              <a:t>Delivering efficiencies</a:t>
            </a:r>
          </a:p>
          <a:p>
            <a:r>
              <a:rPr lang="en-GB" smtClean="0"/>
              <a:t>Sharing good practice</a:t>
            </a:r>
          </a:p>
          <a:p>
            <a:r>
              <a:rPr lang="en-GB" smtClean="0"/>
              <a:t>Expertise being developed in individual authorities</a:t>
            </a:r>
          </a:p>
          <a:p>
            <a:r>
              <a:rPr lang="en-GB" smtClean="0"/>
              <a:t>Savings</a:t>
            </a:r>
          </a:p>
        </p:txBody>
      </p:sp>
      <p:sp>
        <p:nvSpPr>
          <p:cNvPr id="3" name="Title 2"/>
          <p:cNvSpPr>
            <a:spLocks noGrp="1"/>
          </p:cNvSpPr>
          <p:nvPr>
            <p:ph type="title"/>
          </p:nvPr>
        </p:nvSpPr>
        <p:spPr/>
        <p:txBody>
          <a:bodyPr/>
          <a:lstStyle/>
          <a:p>
            <a:pPr fontAlgn="auto">
              <a:spcAft>
                <a:spcPts val="0"/>
              </a:spcAft>
              <a:defRPr/>
            </a:pPr>
            <a:r>
              <a:rPr lang="en-GB" dirty="0" smtClean="0"/>
              <a:t>Benefits of Shared Working</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31913" y="1916113"/>
          <a:ext cx="6335712" cy="2444750"/>
        </p:xfrm>
        <a:graphic>
          <a:graphicData uri="http://schemas.openxmlformats.org/drawingml/2006/table">
            <a:tbl>
              <a:tblPr firstRow="1" firstCol="1" bandRow="1">
                <a:tableStyleId>{5C22544A-7EE6-4342-B048-85BDC9FD1C3A}</a:tableStyleId>
              </a:tblPr>
              <a:tblGrid>
                <a:gridCol w="2877240"/>
                <a:gridCol w="1784488"/>
                <a:gridCol w="1674976"/>
              </a:tblGrid>
              <a:tr h="0">
                <a:tc>
                  <a:txBody>
                    <a:bodyPr/>
                    <a:lstStyle/>
                    <a:p>
                      <a:pPr algn="ctr">
                        <a:spcAft>
                          <a:spcPts val="0"/>
                        </a:spcAft>
                      </a:pPr>
                      <a:r>
                        <a:rPr lang="en-GB" sz="2000" dirty="0">
                          <a:effectLst/>
                        </a:rPr>
                        <a:t> </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a:effectLst/>
                        </a:rPr>
                        <a:t>Planned Savings</a:t>
                      </a:r>
                      <a:endParaRPr lang="en-GB" sz="2000">
                        <a:effectLst/>
                        <a:latin typeface="Tahoma"/>
                        <a:ea typeface="Calibri"/>
                        <a:cs typeface="Times New Roman"/>
                      </a:endParaRPr>
                    </a:p>
                  </a:txBody>
                  <a:tcPr marL="68580" marR="68580" marT="0" marB="0"/>
                </a:tc>
                <a:tc>
                  <a:txBody>
                    <a:bodyPr/>
                    <a:lstStyle/>
                    <a:p>
                      <a:pPr algn="ctr">
                        <a:spcAft>
                          <a:spcPts val="0"/>
                        </a:spcAft>
                      </a:pPr>
                      <a:r>
                        <a:rPr lang="en-GB" sz="2000">
                          <a:effectLst/>
                        </a:rPr>
                        <a:t>Actual Savings</a:t>
                      </a:r>
                      <a:endParaRPr lang="en-GB" sz="2000">
                        <a:effectLst/>
                        <a:latin typeface="Tahoma"/>
                        <a:ea typeface="Calibri"/>
                        <a:cs typeface="Times New Roman"/>
                      </a:endParaRPr>
                    </a:p>
                  </a:txBody>
                  <a:tcPr marL="68580" marR="68580" marT="0" marB="0"/>
                </a:tc>
              </a:tr>
              <a:tr h="614536">
                <a:tc>
                  <a:txBody>
                    <a:bodyPr/>
                    <a:lstStyle/>
                    <a:p>
                      <a:pPr algn="l">
                        <a:spcAft>
                          <a:spcPts val="0"/>
                        </a:spcAft>
                      </a:pPr>
                      <a:r>
                        <a:rPr lang="en-GB" sz="2000" dirty="0">
                          <a:effectLst/>
                        </a:rPr>
                        <a:t>First Year (Apr 2010/11)</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a:effectLst/>
                        </a:rPr>
                        <a:t>£2,607,000</a:t>
                      </a:r>
                      <a:endParaRPr lang="en-GB" sz="2000">
                        <a:effectLst/>
                        <a:latin typeface="Tahoma"/>
                        <a:ea typeface="Calibri"/>
                        <a:cs typeface="Times New Roman"/>
                      </a:endParaRPr>
                    </a:p>
                  </a:txBody>
                  <a:tcPr marL="68580" marR="68580" marT="0" marB="0"/>
                </a:tc>
                <a:tc>
                  <a:txBody>
                    <a:bodyPr/>
                    <a:lstStyle/>
                    <a:p>
                      <a:pPr algn="ctr">
                        <a:spcAft>
                          <a:spcPts val="0"/>
                        </a:spcAft>
                      </a:pPr>
                      <a:r>
                        <a:rPr lang="en-GB" sz="2000">
                          <a:effectLst/>
                        </a:rPr>
                        <a:t>£7,336,000</a:t>
                      </a:r>
                      <a:endParaRPr lang="en-GB" sz="2000">
                        <a:effectLst/>
                        <a:latin typeface="Tahoma"/>
                        <a:ea typeface="Calibri"/>
                        <a:cs typeface="Times New Roman"/>
                      </a:endParaRPr>
                    </a:p>
                  </a:txBody>
                  <a:tcPr marL="68580" marR="68580" marT="0" marB="0"/>
                </a:tc>
              </a:tr>
              <a:tr h="0">
                <a:tc>
                  <a:txBody>
                    <a:bodyPr/>
                    <a:lstStyle/>
                    <a:p>
                      <a:pPr algn="l">
                        <a:spcAft>
                          <a:spcPts val="0"/>
                        </a:spcAft>
                      </a:pPr>
                      <a:r>
                        <a:rPr lang="en-GB" sz="2000" dirty="0">
                          <a:effectLst/>
                        </a:rPr>
                        <a:t>Second Year (Apr 2011/12)</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dirty="0">
                          <a:effectLst/>
                        </a:rPr>
                        <a:t>£2,099,000</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a:effectLst/>
                        </a:rPr>
                        <a:t>£5,008,000</a:t>
                      </a:r>
                      <a:endParaRPr lang="en-GB" sz="2000">
                        <a:effectLst/>
                        <a:latin typeface="Tahoma"/>
                        <a:ea typeface="Calibri"/>
                        <a:cs typeface="Times New Roman"/>
                      </a:endParaRPr>
                    </a:p>
                  </a:txBody>
                  <a:tcPr marL="68580" marR="68580" marT="0" marB="0"/>
                </a:tc>
              </a:tr>
              <a:tr h="0">
                <a:tc>
                  <a:txBody>
                    <a:bodyPr/>
                    <a:lstStyle/>
                    <a:p>
                      <a:pPr algn="l">
                        <a:spcAft>
                          <a:spcPts val="0"/>
                        </a:spcAft>
                      </a:pPr>
                      <a:r>
                        <a:rPr lang="en-GB" sz="2000" dirty="0">
                          <a:effectLst/>
                        </a:rPr>
                        <a:t>Third Year (Apr 2012/13)</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dirty="0">
                          <a:effectLst/>
                        </a:rPr>
                        <a:t>£1,104,000</a:t>
                      </a:r>
                      <a:endParaRPr lang="en-GB" sz="2000" dirty="0">
                        <a:effectLst/>
                        <a:latin typeface="Tahoma"/>
                        <a:ea typeface="Calibri"/>
                        <a:cs typeface="Times New Roman"/>
                      </a:endParaRPr>
                    </a:p>
                  </a:txBody>
                  <a:tcPr marL="68580" marR="68580" marT="0" marB="0"/>
                </a:tc>
                <a:tc>
                  <a:txBody>
                    <a:bodyPr/>
                    <a:lstStyle/>
                    <a:p>
                      <a:pPr algn="ctr">
                        <a:spcAft>
                          <a:spcPts val="0"/>
                        </a:spcAft>
                      </a:pPr>
                      <a:r>
                        <a:rPr lang="en-GB" sz="2000" dirty="0">
                          <a:effectLst/>
                        </a:rPr>
                        <a:t>£1,268,000</a:t>
                      </a:r>
                      <a:endParaRPr lang="en-GB" sz="2000" dirty="0">
                        <a:effectLst/>
                        <a:latin typeface="Tahoma"/>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pPr fontAlgn="auto">
              <a:spcAft>
                <a:spcPts val="0"/>
              </a:spcAft>
              <a:defRPr/>
            </a:pPr>
            <a:r>
              <a:rPr lang="en-GB" dirty="0" smtClean="0"/>
              <a:t>Savings </a:t>
            </a:r>
            <a:endParaRPr lang="en-GB" dirty="0"/>
          </a:p>
        </p:txBody>
      </p:sp>
      <p:sp>
        <p:nvSpPr>
          <p:cNvPr id="16408" name="TextBox 4"/>
          <p:cNvSpPr txBox="1">
            <a:spLocks noChangeArrowheads="1"/>
          </p:cNvSpPr>
          <p:nvPr/>
        </p:nvSpPr>
        <p:spPr bwMode="auto">
          <a:xfrm>
            <a:off x="755650" y="4721225"/>
            <a:ext cx="7561263" cy="646113"/>
          </a:xfrm>
          <a:prstGeom prst="rect">
            <a:avLst/>
          </a:prstGeom>
          <a:noFill/>
          <a:ln w="9525">
            <a:noFill/>
            <a:miter lim="800000"/>
            <a:headEnd/>
            <a:tailEnd/>
          </a:ln>
        </p:spPr>
        <p:txBody>
          <a:bodyPr>
            <a:spAutoFit/>
          </a:bodyPr>
          <a:lstStyle/>
          <a:p>
            <a:pPr algn="ctr"/>
            <a:r>
              <a:rPr lang="en-GB">
                <a:latin typeface="Lucida Sans Unicode" pitchFamily="34" charset="0"/>
              </a:rPr>
              <a:t>Table 1.  Planned and Actual Savings Made in the CSW Procurement Shared Service Between 2010/11 and 2012/13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756150"/>
          </a:xfrm>
        </p:spPr>
        <p:txBody>
          <a:bodyPr>
            <a:normAutofit fontScale="92500" lnSpcReduction="20000"/>
          </a:bodyPr>
          <a:lstStyle/>
          <a:p>
            <a:pPr marL="365760" indent="-256032" fontAlgn="auto">
              <a:spcAft>
                <a:spcPts val="0"/>
              </a:spcAft>
              <a:buFont typeface="Wingdings 3"/>
              <a:buChar char=""/>
              <a:defRPr/>
            </a:pPr>
            <a:r>
              <a:rPr lang="en-GB" dirty="0" smtClean="0"/>
              <a:t>The journey has not been made without its difficulties which include:</a:t>
            </a:r>
          </a:p>
          <a:p>
            <a:pPr marL="621792" lvl="1" fontAlgn="auto">
              <a:spcBef>
                <a:spcPts val="324"/>
              </a:spcBef>
              <a:spcAft>
                <a:spcPts val="0"/>
              </a:spcAft>
              <a:buFont typeface="Verdana"/>
              <a:buChar char="◦"/>
              <a:defRPr/>
            </a:pPr>
            <a:endParaRPr lang="en-GB" dirty="0" smtClean="0"/>
          </a:p>
          <a:p>
            <a:pPr marL="621792" lvl="1" fontAlgn="auto">
              <a:spcBef>
                <a:spcPts val="324"/>
              </a:spcBef>
              <a:spcAft>
                <a:spcPts val="0"/>
              </a:spcAft>
              <a:buFont typeface="Verdana"/>
              <a:buChar char="◦"/>
              <a:defRPr/>
            </a:pPr>
            <a:r>
              <a:rPr lang="en-GB" dirty="0" smtClean="0"/>
              <a:t>Differences between the political, cultural and structural norms in each authority</a:t>
            </a:r>
          </a:p>
          <a:p>
            <a:pPr marL="621792" lvl="1" fontAlgn="auto">
              <a:spcBef>
                <a:spcPts val="324"/>
              </a:spcBef>
              <a:spcAft>
                <a:spcPts val="0"/>
              </a:spcAft>
              <a:buFont typeface="Verdana"/>
              <a:buChar char="◦"/>
              <a:defRPr/>
            </a:pPr>
            <a:r>
              <a:rPr lang="en-GB" dirty="0" smtClean="0"/>
              <a:t>Providing services in a totally different way in different authorities can also mean structural and operational changes in authorities before the full benefit of shared contracts can be exploited.</a:t>
            </a:r>
          </a:p>
          <a:p>
            <a:pPr marL="621792" lvl="1" fontAlgn="auto">
              <a:spcBef>
                <a:spcPts val="324"/>
              </a:spcBef>
              <a:spcAft>
                <a:spcPts val="0"/>
              </a:spcAft>
              <a:buFont typeface="Verdana"/>
              <a:buChar char="◦"/>
              <a:defRPr/>
            </a:pPr>
            <a:r>
              <a:rPr lang="en-GB" dirty="0" smtClean="0"/>
              <a:t>For economic development, regeneration and growth, CCC and WCC have formed a local enterprise partnership (LEP) whilst SMBC belongs to the Greater Birmingham and Solihull LEP.</a:t>
            </a:r>
          </a:p>
          <a:p>
            <a:pPr marL="621792" lvl="1" fontAlgn="auto">
              <a:spcBef>
                <a:spcPts val="324"/>
              </a:spcBef>
              <a:spcAft>
                <a:spcPts val="0"/>
              </a:spcAft>
              <a:buFont typeface="Verdana"/>
              <a:buChar char="◦"/>
              <a:defRPr/>
            </a:pPr>
            <a:endParaRPr lang="en-GB" dirty="0" smtClean="0"/>
          </a:p>
          <a:p>
            <a:pPr marL="365760" indent="-256032" fontAlgn="auto">
              <a:spcAft>
                <a:spcPts val="0"/>
              </a:spcAft>
              <a:buFont typeface="Wingdings 3"/>
              <a:buChar char=""/>
              <a:defRPr/>
            </a:pPr>
            <a:r>
              <a:rPr lang="en-GB" dirty="0" smtClean="0"/>
              <a:t>These issues are not insurmountable but add complexity to any contracts that are let.</a:t>
            </a:r>
          </a:p>
        </p:txBody>
      </p:sp>
      <p:sp>
        <p:nvSpPr>
          <p:cNvPr id="3" name="Title 2"/>
          <p:cNvSpPr>
            <a:spLocks noGrp="1"/>
          </p:cNvSpPr>
          <p:nvPr>
            <p:ph type="title"/>
          </p:nvPr>
        </p:nvSpPr>
        <p:spPr/>
        <p:txBody>
          <a:bodyPr/>
          <a:lstStyle/>
          <a:p>
            <a:pPr fontAlgn="auto">
              <a:spcAft>
                <a:spcPts val="0"/>
              </a:spcAft>
              <a:defRPr/>
            </a:pPr>
            <a:r>
              <a:rPr lang="en-GB" dirty="0" smtClean="0"/>
              <a:t>Complications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p:txBody>
          <a:bodyPr/>
          <a:lstStyle/>
          <a:p>
            <a:r>
              <a:rPr lang="en-GB" smtClean="0"/>
              <a:t>The CSW Shared Service has collaborated on numerous Children’s contracts including:</a:t>
            </a:r>
          </a:p>
          <a:p>
            <a:pPr lvl="1"/>
            <a:r>
              <a:rPr lang="en-GB" smtClean="0"/>
              <a:t>Fostering Framework</a:t>
            </a:r>
          </a:p>
          <a:p>
            <a:pPr lvl="1"/>
            <a:r>
              <a:rPr lang="en-GB" smtClean="0"/>
              <a:t>Integrated Community Equipment Service</a:t>
            </a:r>
          </a:p>
          <a:p>
            <a:pPr lvl="1"/>
            <a:r>
              <a:rPr lang="en-GB" smtClean="0"/>
              <a:t>CAMHS LAC (Children and Adolescent Mental Health Services for Looked After Children)</a:t>
            </a:r>
          </a:p>
          <a:p>
            <a:pPr lvl="1"/>
            <a:r>
              <a:rPr lang="en-GB" smtClean="0"/>
              <a:t>Independent Adoption Support Service for Birth Family Members</a:t>
            </a:r>
          </a:p>
        </p:txBody>
      </p:sp>
      <p:sp>
        <p:nvSpPr>
          <p:cNvPr id="3" name="Title 2"/>
          <p:cNvSpPr>
            <a:spLocks noGrp="1"/>
          </p:cNvSpPr>
          <p:nvPr>
            <p:ph type="title"/>
          </p:nvPr>
        </p:nvSpPr>
        <p:spPr/>
        <p:txBody>
          <a:bodyPr/>
          <a:lstStyle/>
          <a:p>
            <a:pPr fontAlgn="auto">
              <a:spcAft>
                <a:spcPts val="0"/>
              </a:spcAft>
              <a:defRPr/>
            </a:pPr>
            <a:r>
              <a:rPr lang="en-GB" dirty="0" smtClean="0"/>
              <a:t>CSW Children’s Services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65760" indent="-256032" fontAlgn="auto">
              <a:spcAft>
                <a:spcPts val="0"/>
              </a:spcAft>
              <a:buFont typeface="Wingdings 3"/>
              <a:buChar char=""/>
              <a:defRPr/>
            </a:pPr>
            <a:r>
              <a:rPr lang="en-GB" dirty="0" smtClean="0"/>
              <a:t>CCC, SMBC and WCC recently conducted data analysis on spend in each authority within the Children’s category.</a:t>
            </a:r>
          </a:p>
          <a:p>
            <a:pPr marL="365760" indent="-256032" fontAlgn="auto">
              <a:spcAft>
                <a:spcPts val="0"/>
              </a:spcAft>
              <a:buFont typeface="Wingdings 3"/>
              <a:buChar char=""/>
              <a:defRPr/>
            </a:pPr>
            <a:r>
              <a:rPr lang="en-GB" dirty="0" smtClean="0"/>
              <a:t>The budgets of each authority were aligned which allowed potential areas for combined working and sharing of best practice to be found.</a:t>
            </a:r>
          </a:p>
          <a:p>
            <a:pPr marL="365760" indent="-256032" fontAlgn="auto">
              <a:spcAft>
                <a:spcPts val="0"/>
              </a:spcAft>
              <a:buFont typeface="Wingdings 3"/>
              <a:buChar char=""/>
              <a:defRPr/>
            </a:pPr>
            <a:r>
              <a:rPr lang="en-GB" dirty="0" smtClean="0"/>
              <a:t>The conclusion from the analysis was that combined working had already been complete in the available areas and therefore best practice would be shared in certain areas to try and make savings.</a:t>
            </a:r>
            <a:endParaRPr lang="en-GB" dirty="0"/>
          </a:p>
        </p:txBody>
      </p:sp>
      <p:sp>
        <p:nvSpPr>
          <p:cNvPr id="3" name="Title 2"/>
          <p:cNvSpPr>
            <a:spLocks noGrp="1"/>
          </p:cNvSpPr>
          <p:nvPr>
            <p:ph type="title"/>
          </p:nvPr>
        </p:nvSpPr>
        <p:spPr/>
        <p:txBody>
          <a:bodyPr/>
          <a:lstStyle/>
          <a:p>
            <a:pPr fontAlgn="auto">
              <a:spcAft>
                <a:spcPts val="0"/>
              </a:spcAft>
              <a:defRPr/>
            </a:pPr>
            <a:r>
              <a:rPr lang="en-GB" dirty="0" smtClean="0"/>
              <a:t>CSW Children’s Spend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p:txBody>
          <a:bodyPr/>
          <a:lstStyle/>
          <a:p>
            <a:r>
              <a:rPr lang="en-GB" smtClean="0"/>
              <a:t>A number of reports have been created recently investigating Fostering Services provided throughout the West Midlands.  The data collection revealed the following information.</a:t>
            </a:r>
          </a:p>
        </p:txBody>
      </p:sp>
      <p:sp>
        <p:nvSpPr>
          <p:cNvPr id="3" name="Title 2"/>
          <p:cNvSpPr>
            <a:spLocks noGrp="1"/>
          </p:cNvSpPr>
          <p:nvPr>
            <p:ph type="title"/>
          </p:nvPr>
        </p:nvSpPr>
        <p:spPr/>
        <p:txBody>
          <a:bodyPr>
            <a:normAutofit fontScale="90000"/>
          </a:bodyPr>
          <a:lstStyle/>
          <a:p>
            <a:pPr fontAlgn="auto">
              <a:spcAft>
                <a:spcPts val="0"/>
              </a:spcAft>
              <a:defRPr/>
            </a:pPr>
            <a:r>
              <a:rPr lang="en-GB" dirty="0" smtClean="0"/>
              <a:t>West Midlands Fostering Services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p:txBody>
          <a:bodyPr/>
          <a:lstStyle/>
          <a:p>
            <a:r>
              <a:rPr lang="en-GB" smtClean="0"/>
              <a:t>It was found for Local Authority (internal) fostering services that there was a big range in the unit cost across the 14 West Midlands authorities that were analysed.</a:t>
            </a:r>
          </a:p>
          <a:p>
            <a:r>
              <a:rPr lang="en-GB" smtClean="0"/>
              <a:t>There was a weak correlation between the OFSTED rating and unit cost which shows as a rule fostering services with lower OFSTED ratings have cheaper unit costs for placements.</a:t>
            </a:r>
          </a:p>
        </p:txBody>
      </p:sp>
      <p:sp>
        <p:nvSpPr>
          <p:cNvPr id="3" name="Title 2"/>
          <p:cNvSpPr>
            <a:spLocks noGrp="1"/>
          </p:cNvSpPr>
          <p:nvPr>
            <p:ph type="title"/>
          </p:nvPr>
        </p:nvSpPr>
        <p:spPr/>
        <p:txBody>
          <a:bodyPr>
            <a:normAutofit fontScale="90000"/>
          </a:bodyPr>
          <a:lstStyle/>
          <a:p>
            <a:pPr fontAlgn="auto">
              <a:spcAft>
                <a:spcPts val="0"/>
              </a:spcAft>
              <a:defRPr/>
            </a:pPr>
            <a:r>
              <a:rPr lang="en-GB" dirty="0" smtClean="0"/>
              <a:t>Local Authority (Internal) Fostering Services</a:t>
            </a:r>
            <a:endParaRPr lang="en-GB" dirty="0"/>
          </a:p>
        </p:txBody>
      </p:sp>
      <p:sp>
        <p:nvSpPr>
          <p:cNvPr id="21507" name="TextBox 3"/>
          <p:cNvSpPr txBox="1">
            <a:spLocks noChangeArrowheads="1"/>
          </p:cNvSpPr>
          <p:nvPr/>
        </p:nvSpPr>
        <p:spPr bwMode="auto">
          <a:xfrm>
            <a:off x="2916238" y="5732463"/>
            <a:ext cx="6048375" cy="955675"/>
          </a:xfrm>
          <a:prstGeom prst="rect">
            <a:avLst/>
          </a:prstGeom>
          <a:noFill/>
          <a:ln w="9525">
            <a:noFill/>
            <a:miter lim="800000"/>
            <a:headEnd/>
            <a:tailEnd/>
          </a:ln>
        </p:spPr>
        <p:txBody>
          <a:bodyPr>
            <a:spAutoFit/>
          </a:bodyPr>
          <a:lstStyle/>
          <a:p>
            <a:pPr algn="r"/>
            <a:r>
              <a:rPr lang="en-GB" sz="1400">
                <a:latin typeface="Lucida Sans Unicode" pitchFamily="34" charset="0"/>
              </a:rPr>
              <a:t>For more information please contact Nigel Exell (WCC).  The report from which this information was sourced used preliminary data and 	final figures are still to be clarified.  Final figures will be released in December 2013.</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3.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4.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Concourse</Template>
  <TotalTime>248</TotalTime>
  <Words>1334</Words>
  <Application>Microsoft Office PowerPoint</Application>
  <PresentationFormat>On-screen Show (4:3)</PresentationFormat>
  <Paragraphs>90</Paragraphs>
  <Slides>17</Slides>
  <Notes>2</Notes>
  <HiddenSlides>0</HiddenSlides>
  <MMClips>0</MMClips>
  <ScaleCrop>false</ScaleCrop>
  <HeadingPairs>
    <vt:vector size="6" baseType="variant">
      <vt:variant>
        <vt:lpstr>Fonts Used</vt:lpstr>
      </vt:variant>
      <vt:variant>
        <vt:i4>8</vt:i4>
      </vt:variant>
      <vt:variant>
        <vt:lpstr>Design Template</vt:lpstr>
      </vt:variant>
      <vt:variant>
        <vt:i4>8</vt:i4>
      </vt:variant>
      <vt:variant>
        <vt:lpstr>Slide Titles</vt:lpstr>
      </vt:variant>
      <vt:variant>
        <vt:i4>17</vt:i4>
      </vt:variant>
    </vt:vector>
  </HeadingPairs>
  <TitlesOfParts>
    <vt:vector size="33" baseType="lpstr">
      <vt:lpstr>Lucida Sans Unicode</vt:lpstr>
      <vt:lpstr>Arial</vt:lpstr>
      <vt:lpstr>Wingdings 3</vt:lpstr>
      <vt:lpstr>Verdana</vt:lpstr>
      <vt:lpstr>Wingdings 2</vt:lpstr>
      <vt:lpstr>Calibri</vt:lpstr>
      <vt:lpstr>Tahoma</vt:lpstr>
      <vt:lpstr>Times New Roman</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Further procurement techniques that could be considered when commissioning care pathways? (1)</vt:lpstr>
      <vt:lpstr>Further procurement techniques that could be considered when commissioning care pathways? (2)</vt:lpstr>
      <vt:lpstr>Slide 17</vt:lpstr>
    </vt:vector>
  </TitlesOfParts>
  <Company>Solihull MBC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Coventry, Solihull, Warwickshire Procurement Shared Service</dc:title>
  <dc:creator>Shuttleworth, Catherine</dc:creator>
  <cp:lastModifiedBy>ewelton</cp:lastModifiedBy>
  <cp:revision>13</cp:revision>
  <dcterms:created xsi:type="dcterms:W3CDTF">2013-10-10T12:32:39Z</dcterms:created>
  <dcterms:modified xsi:type="dcterms:W3CDTF">2013-10-15T12:26:30Z</dcterms:modified>
</cp:coreProperties>
</file>