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handoutMasterIdLst>
    <p:handoutMasterId r:id="rId30"/>
  </p:handoutMasterIdLst>
  <p:sldIdLst>
    <p:sldId id="257" r:id="rId3"/>
    <p:sldId id="292" r:id="rId4"/>
    <p:sldId id="258" r:id="rId5"/>
    <p:sldId id="259" r:id="rId6"/>
    <p:sldId id="261" r:id="rId7"/>
    <p:sldId id="272" r:id="rId8"/>
    <p:sldId id="277" r:id="rId9"/>
    <p:sldId id="273" r:id="rId10"/>
    <p:sldId id="275" r:id="rId11"/>
    <p:sldId id="276" r:id="rId12"/>
    <p:sldId id="266" r:id="rId13"/>
    <p:sldId id="262" r:id="rId14"/>
    <p:sldId id="278" r:id="rId15"/>
    <p:sldId id="279" r:id="rId16"/>
    <p:sldId id="280" r:id="rId17"/>
    <p:sldId id="281" r:id="rId18"/>
    <p:sldId id="282" r:id="rId19"/>
    <p:sldId id="283" r:id="rId20"/>
    <p:sldId id="284" r:id="rId21"/>
    <p:sldId id="285" r:id="rId22"/>
    <p:sldId id="286" r:id="rId23"/>
    <p:sldId id="271" r:id="rId24"/>
    <p:sldId id="287" r:id="rId25"/>
    <p:sldId id="289" r:id="rId26"/>
    <p:sldId id="290" r:id="rId27"/>
    <p:sldId id="291"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90" autoAdjust="0"/>
  </p:normalViewPr>
  <p:slideViewPr>
    <p:cSldViewPr>
      <p:cViewPr varScale="1">
        <p:scale>
          <a:sx n="80" d="100"/>
          <a:sy n="80" d="100"/>
        </p:scale>
        <p:origin x="-864" y="-78"/>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9C706A-9030-445C-A075-34D0DC05CA17}" type="datetimeFigureOut">
              <a:rPr lang="en-GB" smtClean="0"/>
              <a:t>22/04/2015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7DA38C-7E12-48FD-8BBC-67FBEFD57894}" type="slidenum">
              <a:rPr lang="en-GB" smtClean="0"/>
              <a:t>‹#›</a:t>
            </a:fld>
            <a:endParaRPr lang="en-GB"/>
          </a:p>
        </p:txBody>
      </p:sp>
    </p:spTree>
    <p:extLst>
      <p:ext uri="{BB962C8B-B14F-4D97-AF65-F5344CB8AC3E}">
        <p14:creationId xmlns:p14="http://schemas.microsoft.com/office/powerpoint/2010/main" val="3258035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13D819B-A756-42A5-873C-F232386F0E00}" type="datetimeFigureOut">
              <a:rPr lang="en-GB" smtClean="0"/>
              <a:t>22/04/2015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7D64B0E-2022-4F16-905A-46E426D018F7}" type="slidenum">
              <a:rPr lang="en-GB" smtClean="0"/>
              <a:t>‹#›</a:t>
            </a:fld>
            <a:endParaRPr lang="en-GB"/>
          </a:p>
        </p:txBody>
      </p:sp>
    </p:spTree>
    <p:extLst>
      <p:ext uri="{BB962C8B-B14F-4D97-AF65-F5344CB8AC3E}">
        <p14:creationId xmlns:p14="http://schemas.microsoft.com/office/powerpoint/2010/main" val="89468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17575" y="744538"/>
            <a:ext cx="4962525" cy="3722687"/>
          </a:xfrm>
          <a:ln/>
        </p:spPr>
      </p:sp>
      <p:sp>
        <p:nvSpPr>
          <p:cNvPr id="53251" name="Notes Placeholder 2"/>
          <p:cNvSpPr>
            <a:spLocks noGrp="1"/>
          </p:cNvSpPr>
          <p:nvPr>
            <p:ph type="body" idx="1"/>
          </p:nvPr>
        </p:nvSpPr>
        <p:spPr>
          <a:noFill/>
        </p:spPr>
        <p:txBody>
          <a:bodyPr/>
          <a:lstStyle/>
          <a:p>
            <a:r>
              <a:rPr lang="en-US" altLang="en-US" dirty="0" smtClean="0"/>
              <a:t>This is a long presentation, but is intended for you to dip in and out of to use the most relevant aspects for your needs. There are other </a:t>
            </a:r>
            <a:r>
              <a:rPr lang="en-US" altLang="en-US" dirty="0" err="1" smtClean="0"/>
              <a:t>councillor</a:t>
            </a:r>
            <a:r>
              <a:rPr lang="en-US" altLang="en-US" dirty="0" smtClean="0"/>
              <a:t> presentations on our website that go into certain areas in more detail. </a:t>
            </a:r>
          </a:p>
          <a:p>
            <a:endParaRPr lang="en-US" altLang="en-US" dirty="0" smtClean="0"/>
          </a:p>
        </p:txBody>
      </p:sp>
      <p:sp>
        <p:nvSpPr>
          <p:cNvPr id="53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4D992AB-03C5-4EB3-BAF5-EA31AF8D3937}" type="slidenum">
              <a:rPr lang="en-US" altLang="en-US">
                <a:solidFill>
                  <a:prstClr val="black"/>
                </a:solidFill>
              </a:rPr>
              <a:pPr eaLnBrk="1" hangingPunct="1">
                <a:spcBef>
                  <a:spcPct val="0"/>
                </a:spcBef>
              </a:pPr>
              <a:t>1</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Although there may be a</a:t>
            </a:r>
            <a:r>
              <a:rPr lang="en-GB" baseline="0" dirty="0" smtClean="0"/>
              <a:t> general</a:t>
            </a:r>
            <a:r>
              <a:rPr lang="en-GB" dirty="0" smtClean="0"/>
              <a:t> understanding about the potential advantages of members being an integral part of pre-application discussions for large sites, some</a:t>
            </a:r>
            <a:r>
              <a:rPr lang="en-GB" baseline="0" dirty="0" smtClean="0"/>
              <a:t> members ( and indeed some monitoring officers in local authorities) have felt reticent to become engaged.</a:t>
            </a:r>
          </a:p>
          <a:p>
            <a:endParaRPr lang="en-GB" baseline="0" dirty="0" smtClean="0"/>
          </a:p>
          <a:p>
            <a:r>
              <a:rPr lang="en-GB" baseline="0" dirty="0" smtClean="0"/>
              <a:t>To a large extent this has been a legacy of previous codes of conduct for members which created a largely artificial differentiation between members’ roles as community leaders and decision makers.</a:t>
            </a:r>
          </a:p>
          <a:p>
            <a:endParaRPr lang="en-GB" baseline="0" dirty="0" smtClean="0"/>
          </a:p>
          <a:p>
            <a:r>
              <a:rPr lang="en-GB" baseline="0" dirty="0" smtClean="0"/>
              <a:t>But it is also recognised that members may be wary that participation in pre-application discussion could be equated to being too close to developers ( especially if there is local opposition to a development).</a:t>
            </a:r>
          </a:p>
          <a:p>
            <a:endParaRPr lang="en-GB" baseline="0" dirty="0" smtClean="0"/>
          </a:p>
          <a:p>
            <a:r>
              <a:rPr lang="en-GB" baseline="0" dirty="0" smtClean="0"/>
              <a:t>In both cases it is important that arrangements are in place to support members and help them to be most effective doing this important part of their role as community leaders.</a:t>
            </a:r>
          </a:p>
          <a:p>
            <a:endParaRPr lang="en-GB" dirty="0"/>
          </a:p>
        </p:txBody>
      </p:sp>
      <p:sp>
        <p:nvSpPr>
          <p:cNvPr id="4" name="Slide Number Placeholder 3"/>
          <p:cNvSpPr>
            <a:spLocks noGrp="1"/>
          </p:cNvSpPr>
          <p:nvPr>
            <p:ph type="sldNum" sz="quarter" idx="10"/>
          </p:nvPr>
        </p:nvSpPr>
        <p:spPr/>
        <p:txBody>
          <a:bodyPr/>
          <a:lstStyle/>
          <a:p>
            <a:fld id="{A7D64B0E-2022-4F16-905A-46E426D018F7}" type="slidenum">
              <a:rPr lang="en-GB" smtClean="0"/>
              <a:t>10</a:t>
            </a:fld>
            <a:endParaRPr lang="en-GB"/>
          </a:p>
        </p:txBody>
      </p:sp>
    </p:spTree>
    <p:extLst>
      <p:ext uri="{BB962C8B-B14F-4D97-AF65-F5344CB8AC3E}">
        <p14:creationId xmlns:p14="http://schemas.microsoft.com/office/powerpoint/2010/main" val="3584064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917575" y="744538"/>
            <a:ext cx="4962525" cy="3722687"/>
          </a:xfrm>
          <a:ln/>
        </p:spPr>
      </p:sp>
      <p:sp>
        <p:nvSpPr>
          <p:cNvPr id="86019" name="Notes Placeholder 2"/>
          <p:cNvSpPr>
            <a:spLocks noGrp="1"/>
          </p:cNvSpPr>
          <p:nvPr>
            <p:ph type="body" idx="1"/>
          </p:nvPr>
        </p:nvSpPr>
        <p:spPr>
          <a:noFill/>
        </p:spPr>
        <p:txBody>
          <a:bodyPr/>
          <a:lstStyle/>
          <a:p>
            <a:r>
              <a:rPr lang="en-GB" altLang="en-US" dirty="0" smtClean="0"/>
              <a:t>but the system trusts you generally to approach decision-making with an open mind. Much depends on what you actually say, and in what context. </a:t>
            </a:r>
          </a:p>
          <a:p>
            <a:endParaRPr lang="en-GB" altLang="en-US" dirty="0" smtClean="0"/>
          </a:p>
          <a:p>
            <a:r>
              <a:rPr lang="en-GB" dirty="0" smtClean="0"/>
              <a:t>The Localism Act confirmed</a:t>
            </a:r>
            <a:r>
              <a:rPr lang="en-GB" baseline="0" dirty="0" smtClean="0"/>
              <a:t> that Councillors should have an active role in the discussion of development proposals whether or not they are subsequently going to be involved in determining the application at planning committee.</a:t>
            </a:r>
          </a:p>
          <a:p>
            <a:endParaRPr lang="en-GB" baseline="0" dirty="0" smtClean="0"/>
          </a:p>
          <a:p>
            <a:pPr eaLnBrk="1" hangingPunct="1"/>
            <a:r>
              <a:rPr lang="en-GB" altLang="en-US" dirty="0" smtClean="0">
                <a:ea typeface="ＭＳ Ｐゴシック" pitchFamily="34" charset="-128"/>
              </a:rPr>
              <a:t>This is all part of the ‘Localism Agenda’ – that councillors have a proper role to play in planning for the area and getting involved. </a:t>
            </a:r>
            <a:endParaRPr lang="en-US" altLang="en-US" dirty="0" smtClean="0">
              <a:ea typeface="ＭＳ Ｐゴシック" pitchFamily="34" charset="-128"/>
            </a:endParaRPr>
          </a:p>
          <a:p>
            <a:pPr eaLnBrk="1" hangingPunct="1"/>
            <a:endParaRPr lang="en-GB" altLang="en-US" dirty="0" smtClean="0">
              <a:ea typeface="ＭＳ Ｐゴシック" pitchFamily="34" charset="-128"/>
            </a:endParaRPr>
          </a:p>
          <a:p>
            <a:pPr eaLnBrk="1" hangingPunct="1">
              <a:lnSpc>
                <a:spcPct val="90000"/>
              </a:lnSpc>
            </a:pPr>
            <a:r>
              <a:rPr lang="en-GB" altLang="en-US" dirty="0" smtClean="0">
                <a:ea typeface="ＭＳ Ｐゴシック" pitchFamily="34" charset="-128"/>
              </a:rPr>
              <a:t>Objective of the changes: ‘Councillors should be free to campaign, to express views on issues and to vote on those matters, without fear of being unjustly accused of having a closed mind…because of it. We will be legislating …to make it clear that the normal activities of a councillor; campaigning, talking with constituents, expressing views on local matters and seeking to gain support for those views should not lead to an unjust accusation of having a closed mind on an issue that can lead to a legal challenge….The (Localism) Bill will give councillors the assurance that they can campaign, discuss and vote on issues with confidence.’ (Coalition proposal 2009)</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critical issue is that the decision taker should retain an open mind, not withstanding that he or she may be </a:t>
            </a:r>
            <a:r>
              <a:rPr lang="en-GB" b="1" baseline="0" dirty="0" smtClean="0"/>
              <a:t>predisposed </a:t>
            </a:r>
            <a:r>
              <a:rPr lang="en-GB" baseline="0" dirty="0" smtClean="0"/>
              <a:t>to support or oppose a proposal.</a:t>
            </a:r>
          </a:p>
          <a:p>
            <a:endParaRPr lang="en-US" altLang="en-US" dirty="0" smtClean="0"/>
          </a:p>
          <a:p>
            <a:endParaRPr lang="en-GB" altLang="en-US" dirty="0" smtClean="0"/>
          </a:p>
        </p:txBody>
      </p:sp>
      <p:sp>
        <p:nvSpPr>
          <p:cNvPr id="860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E0D52C3-2E5C-40CE-AA7F-9F0D1337284C}" type="slidenum">
              <a:rPr lang="en-US" altLang="en-US">
                <a:solidFill>
                  <a:prstClr val="black"/>
                </a:solidFill>
              </a:rPr>
              <a:pPr eaLnBrk="1" hangingPunct="1">
                <a:spcBef>
                  <a:spcPct val="0"/>
                </a:spcBef>
              </a:pPr>
              <a:t>11</a:t>
            </a:fld>
            <a:endParaRPr lang="en-US"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917575" y="744538"/>
            <a:ext cx="4962525" cy="3722687"/>
          </a:xfrm>
          <a:ln/>
        </p:spPr>
      </p:sp>
      <p:sp>
        <p:nvSpPr>
          <p:cNvPr id="81923" name="Notes Placeholder 2"/>
          <p:cNvSpPr>
            <a:spLocks noGrp="1"/>
          </p:cNvSpPr>
          <p:nvPr>
            <p:ph type="body" idx="1"/>
          </p:nvPr>
        </p:nvSpPr>
        <p:spPr>
          <a:noFill/>
        </p:spPr>
        <p:txBody>
          <a:bodyPr/>
          <a:lstStyle/>
          <a:p>
            <a:r>
              <a:rPr lang="en-US" altLang="en-US" dirty="0" smtClean="0"/>
              <a:t>Planning is often an emotive matter for those involved and it is of upmost</a:t>
            </a:r>
          </a:p>
          <a:p>
            <a:r>
              <a:rPr lang="en-US" altLang="en-US" dirty="0" smtClean="0"/>
              <a:t>important that processes are not only carried out fairly but appear fair to an</a:t>
            </a:r>
          </a:p>
          <a:p>
            <a:r>
              <a:rPr lang="en-US" altLang="en-US" dirty="0" smtClean="0"/>
              <a:t>unbiased observer. This </a:t>
            </a:r>
            <a:r>
              <a:rPr lang="en-US" altLang="en-US" dirty="0" err="1" smtClean="0"/>
              <a:t>minimises</a:t>
            </a:r>
            <a:r>
              <a:rPr lang="en-US" altLang="en-US" dirty="0" smtClean="0"/>
              <a:t> the risk of challenge to the Council as</a:t>
            </a:r>
          </a:p>
          <a:p>
            <a:r>
              <a:rPr lang="en-US" altLang="en-US" dirty="0" smtClean="0"/>
              <a:t>Planning Authority but also to the individual Members from a conduct point</a:t>
            </a:r>
          </a:p>
          <a:p>
            <a:r>
              <a:rPr lang="en-GB" altLang="en-US" dirty="0" smtClean="0"/>
              <a:t>of view.</a:t>
            </a:r>
          </a:p>
          <a:p>
            <a:endParaRPr lang="en-US" altLang="en-US" dirty="0" smtClean="0"/>
          </a:p>
          <a:p>
            <a:endParaRPr lang="en-US" altLang="en-US" dirty="0" smtClean="0"/>
          </a:p>
        </p:txBody>
      </p:sp>
      <p:sp>
        <p:nvSpPr>
          <p:cNvPr id="819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3435CE-B418-4B3B-B2BC-BC7FF26CCAF5}" type="slidenum">
              <a:rPr lang="en-US" altLang="en-US">
                <a:solidFill>
                  <a:prstClr val="black"/>
                </a:solidFill>
              </a:rPr>
              <a:pPr eaLnBrk="1" hangingPunct="1">
                <a:spcBef>
                  <a:spcPct val="0"/>
                </a:spcBef>
              </a:pPr>
              <a:t>12</a:t>
            </a:fld>
            <a:endParaRPr lang="en-US"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Because each</a:t>
            </a:r>
            <a:r>
              <a:rPr lang="en-GB" baseline="0" dirty="0" smtClean="0"/>
              <a:t> council has differing opportunities and ambitions for growth, alongside a wide variety of experience and interest in development from its community , the arrangements for engagement in pre-application discussions need to reflect the local situation.</a:t>
            </a:r>
          </a:p>
          <a:p>
            <a:endParaRPr lang="en-GB" baseline="0" dirty="0" smtClean="0"/>
          </a:p>
          <a:p>
            <a:r>
              <a:rPr lang="en-GB" baseline="0" dirty="0" smtClean="0"/>
              <a:t>For example, where a community has developed a neighbourhood plan for its area, the parish council or neighbourhood forum might well be regarded as a partner of the council for the purposes of early discussions on development proposals and will automatically be invited to join in discussions in a similar capacity to the ward councillor.</a:t>
            </a:r>
          </a:p>
          <a:p>
            <a:r>
              <a:rPr lang="en-GB" baseline="0" dirty="0" smtClean="0"/>
              <a:t>Or</a:t>
            </a:r>
          </a:p>
          <a:p>
            <a:r>
              <a:rPr lang="en-GB" baseline="0" dirty="0" smtClean="0"/>
              <a:t>In busy areas where there is a lot of development coming forward, it will be more usual to have a series of regular open briefing sessions in the diary so that members can be briefed on whatever schemes are coming forward at the moment.  Whereas in quieter areas, arrangements will be set up for one off or unusually large developments.</a:t>
            </a:r>
          </a:p>
          <a:p>
            <a:endParaRPr lang="en-GB" baseline="0" dirty="0" smtClean="0"/>
          </a:p>
          <a:p>
            <a:r>
              <a:rPr lang="en-GB" baseline="0" dirty="0" smtClean="0"/>
              <a:t>If the council has large land holdings and there may be a need to consider how members outside the cabinet will be engaged in discussions about the form of developments where the council is also a promoter of the scheme. </a:t>
            </a:r>
          </a:p>
          <a:p>
            <a:endParaRPr lang="en-GB" baseline="0" dirty="0" smtClean="0"/>
          </a:p>
          <a:p>
            <a:r>
              <a:rPr lang="en-GB" b="1" baseline="0" dirty="0" smtClean="0"/>
              <a:t>Suggestion:</a:t>
            </a:r>
            <a:r>
              <a:rPr lang="en-GB" baseline="0" dirty="0" smtClean="0"/>
              <a:t>  You could invite people to think about the characteristics of their area which should be taken into account when thinking of members being involved in pre-application discussions in their area.</a:t>
            </a:r>
          </a:p>
        </p:txBody>
      </p:sp>
      <p:sp>
        <p:nvSpPr>
          <p:cNvPr id="4" name="Slide Number Placeholder 3"/>
          <p:cNvSpPr>
            <a:spLocks noGrp="1"/>
          </p:cNvSpPr>
          <p:nvPr>
            <p:ph type="sldNum" sz="quarter" idx="10"/>
          </p:nvPr>
        </p:nvSpPr>
        <p:spPr/>
        <p:txBody>
          <a:bodyPr/>
          <a:lstStyle/>
          <a:p>
            <a:fld id="{A7D64B0E-2022-4F16-905A-46E426D018F7}" type="slidenum">
              <a:rPr lang="en-GB" smtClean="0"/>
              <a:t>13</a:t>
            </a:fld>
            <a:endParaRPr lang="en-GB"/>
          </a:p>
        </p:txBody>
      </p:sp>
    </p:spTree>
    <p:extLst>
      <p:ext uri="{BB962C8B-B14F-4D97-AF65-F5344CB8AC3E}">
        <p14:creationId xmlns:p14="http://schemas.microsoft.com/office/powerpoint/2010/main" val="158703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When a developer comes to the council with a concept for significant proposed development,</a:t>
            </a:r>
            <a:r>
              <a:rPr lang="en-GB" baseline="0" dirty="0" smtClean="0"/>
              <a:t>  he or she is generally looking for a general steer – “Can I catch the interest of the council?  Does this proposal align with their strategic objectives and is it worth my while spending more time and money developing this project further”  The next point is “ If there are no absolute showstoppers, what are the reservations so that I can do more work on these in order to gain support?”</a:t>
            </a:r>
          </a:p>
          <a:p>
            <a:r>
              <a:rPr lang="en-GB" baseline="0" dirty="0" smtClean="0"/>
              <a:t>At this stage most developers will want to have such a high level discussion on a informal confidential basis.  It allows the council to input ideas that will benefit the community at the earliest stages before work goes too far and its also a chance to flag up issues and policies  that will have an impact when a subsequent application is considered.</a:t>
            </a:r>
          </a:p>
        </p:txBody>
      </p:sp>
      <p:sp>
        <p:nvSpPr>
          <p:cNvPr id="4" name="Slide Number Placeholder 3"/>
          <p:cNvSpPr>
            <a:spLocks noGrp="1"/>
          </p:cNvSpPr>
          <p:nvPr>
            <p:ph type="sldNum" sz="quarter" idx="10"/>
          </p:nvPr>
        </p:nvSpPr>
        <p:spPr/>
        <p:txBody>
          <a:bodyPr/>
          <a:lstStyle/>
          <a:p>
            <a:fld id="{A7D64B0E-2022-4F16-905A-46E426D018F7}" type="slidenum">
              <a:rPr lang="en-GB" smtClean="0"/>
              <a:t>14</a:t>
            </a:fld>
            <a:endParaRPr lang="en-GB"/>
          </a:p>
        </p:txBody>
      </p:sp>
    </p:spTree>
    <p:extLst>
      <p:ext uri="{BB962C8B-B14F-4D97-AF65-F5344CB8AC3E}">
        <p14:creationId xmlns:p14="http://schemas.microsoft.com/office/powerpoint/2010/main" val="1651331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Unless your local monitoring officer has advised to the contrary, the most councils will accept that commercial sensitivity is sufficient grounds for such discussions to remain confidential within such limits as you set in regard to the time limits and who in the council needs to be involved.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dirty="0" smtClean="0"/>
              <a:t>Often the</a:t>
            </a:r>
            <a:r>
              <a:rPr lang="en-GB" baseline="0" dirty="0" smtClean="0"/>
              <a:t> developer will most value a meeting with the leader or portfolio holder, but in some cases a meeting with the ward councillor will also be helpful as a way to identify who in the local community they should start talking with.</a:t>
            </a:r>
          </a:p>
          <a:p>
            <a:endParaRPr lang="en-GB" baseline="0" dirty="0" smtClean="0"/>
          </a:p>
          <a:p>
            <a:r>
              <a:rPr lang="en-GB" baseline="0" dirty="0" smtClean="0"/>
              <a:t>Getting a briefing from the officers or having them with you at the meeting will help avoid any embarrassing gaps between what you would like to support and what planning policy is going to make difficult to support later. </a:t>
            </a:r>
          </a:p>
          <a:p>
            <a:r>
              <a:rPr lang="en-GB" baseline="0" dirty="0" smtClean="0"/>
              <a:t>Make sure that there is a record of the meeting and follow it up with a note of what was agreed that can be shared with the developer to reduce the scope for each party to believe they heard what they wanted to hear rather than what was said.  This will also be a helpful platform for your officers to carry on the more detailed discussions later.</a:t>
            </a:r>
          </a:p>
          <a:p>
            <a:endParaRPr lang="en-GB" baseline="0" dirty="0" smtClean="0"/>
          </a:p>
        </p:txBody>
      </p:sp>
      <p:sp>
        <p:nvSpPr>
          <p:cNvPr id="4" name="Slide Number Placeholder 3"/>
          <p:cNvSpPr>
            <a:spLocks noGrp="1"/>
          </p:cNvSpPr>
          <p:nvPr>
            <p:ph type="sldNum" sz="quarter" idx="10"/>
          </p:nvPr>
        </p:nvSpPr>
        <p:spPr/>
        <p:txBody>
          <a:bodyPr/>
          <a:lstStyle/>
          <a:p>
            <a:fld id="{A7D64B0E-2022-4F16-905A-46E426D018F7}" type="slidenum">
              <a:rPr lang="en-GB" smtClean="0"/>
              <a:t>15</a:t>
            </a:fld>
            <a:endParaRPr lang="en-GB"/>
          </a:p>
        </p:txBody>
      </p:sp>
    </p:spTree>
    <p:extLst>
      <p:ext uri="{BB962C8B-B14F-4D97-AF65-F5344CB8AC3E}">
        <p14:creationId xmlns:p14="http://schemas.microsoft.com/office/powerpoint/2010/main" val="3098681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Further</a:t>
            </a:r>
            <a:r>
              <a:rPr lang="en-GB" baseline="0" dirty="0" smtClean="0"/>
              <a:t> along the process of working up a development proposal, the needs change somewhat.  As more information becomes available, as  studies are completed and design issues resolved, discussions provide an opportunity for members to gain more understanding of the design.  This is especially valuable for both ward member, close to their communities,  and members of planning committee as questions can be asked and potential impact or need issues aired.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7D64B0E-2022-4F16-905A-46E426D018F7}" type="slidenum">
              <a:rPr lang="en-GB" smtClean="0"/>
              <a:t>16</a:t>
            </a:fld>
            <a:endParaRPr lang="en-GB"/>
          </a:p>
        </p:txBody>
      </p:sp>
    </p:spTree>
    <p:extLst>
      <p:ext uri="{BB962C8B-B14F-4D97-AF65-F5344CB8AC3E}">
        <p14:creationId xmlns:p14="http://schemas.microsoft.com/office/powerpoint/2010/main" val="2188207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This is most usually a small</a:t>
            </a:r>
            <a:r>
              <a:rPr lang="en-GB" baseline="0" dirty="0" smtClean="0"/>
              <a:t> somewhat </a:t>
            </a:r>
            <a:r>
              <a:rPr lang="en-GB" dirty="0" smtClean="0"/>
              <a:t>formal meeting of councillors and key</a:t>
            </a:r>
            <a:r>
              <a:rPr lang="en-GB" baseline="0" dirty="0" smtClean="0"/>
              <a:t> community groups and individuals.  The purpose of the meeting is to brief those around the table and allow for some working discussion about the proposal in a positive spirit of problem solving and shaping to achieve an improved development.</a:t>
            </a:r>
          </a:p>
          <a:p>
            <a:endParaRPr lang="en-GB" baseline="0" dirty="0" smtClean="0"/>
          </a:p>
          <a:p>
            <a:r>
              <a:rPr lang="en-GB" baseline="0" dirty="0" smtClean="0"/>
              <a:t>The format will vary from council to council.  Some councils prefer to have a briefing from their officers and some will give the prospective applicants an opportunity to present their scheme. If appropriate its good to have representatives from statutory consultees also present. The format seems to work best when the presentation is followed by an opportunity for the developer and or statutory consultees  to be asked questions and make suggestions for improvement . </a:t>
            </a:r>
          </a:p>
          <a:p>
            <a:endParaRPr lang="en-GB" baseline="0" dirty="0" smtClean="0"/>
          </a:p>
          <a:p>
            <a:r>
              <a:rPr lang="en-GB" baseline="0" dirty="0" smtClean="0"/>
              <a:t>As previously, it’s a given that anything offered or agreed at these meetings should be recorded and the record shared with those present.</a:t>
            </a:r>
            <a:endParaRPr lang="en-GB" dirty="0"/>
          </a:p>
        </p:txBody>
      </p:sp>
      <p:sp>
        <p:nvSpPr>
          <p:cNvPr id="4" name="Slide Number Placeholder 3"/>
          <p:cNvSpPr>
            <a:spLocks noGrp="1"/>
          </p:cNvSpPr>
          <p:nvPr>
            <p:ph type="sldNum" sz="quarter" idx="10"/>
          </p:nvPr>
        </p:nvSpPr>
        <p:spPr/>
        <p:txBody>
          <a:bodyPr/>
          <a:lstStyle/>
          <a:p>
            <a:fld id="{A7D64B0E-2022-4F16-905A-46E426D018F7}" type="slidenum">
              <a:rPr lang="en-GB" smtClean="0"/>
              <a:t>17</a:t>
            </a:fld>
            <a:endParaRPr lang="en-GB"/>
          </a:p>
        </p:txBody>
      </p:sp>
    </p:spTree>
    <p:extLst>
      <p:ext uri="{BB962C8B-B14F-4D97-AF65-F5344CB8AC3E}">
        <p14:creationId xmlns:p14="http://schemas.microsoft.com/office/powerpoint/2010/main" val="113178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This option is more about briefing and presentation rather than a working discussion.  However an interim presentation to the planning committee within the</a:t>
            </a:r>
            <a:r>
              <a:rPr lang="en-GB" baseline="0" dirty="0" smtClean="0"/>
              <a:t> formal environment of the committee will allow for briefing on issues and for questions to be asked and explanations given.  The advantage of this format is that members of the public have an opportunity to hear the presentation and discussion.  In some councils they can also make short submissions or ask questions.  It is important that its made clear that the committee are not being asked reach a conclusion or determine support or opposition to the proposal.</a:t>
            </a:r>
          </a:p>
          <a:p>
            <a:endParaRPr lang="en-GB" baseline="0" dirty="0" smtClean="0"/>
          </a:p>
          <a:p>
            <a:r>
              <a:rPr lang="en-GB" baseline="0" dirty="0" smtClean="0"/>
              <a:t>Whilst its equally possible to have such committee briefings after the application is submitted, if issues are ironed out through the pre-application phase, it should not be necessary.  The application process will be more streamlined and council’s performance improved.</a:t>
            </a:r>
            <a:endParaRPr lang="en-GB" dirty="0"/>
          </a:p>
        </p:txBody>
      </p:sp>
      <p:sp>
        <p:nvSpPr>
          <p:cNvPr id="4" name="Slide Number Placeholder 3"/>
          <p:cNvSpPr>
            <a:spLocks noGrp="1"/>
          </p:cNvSpPr>
          <p:nvPr>
            <p:ph type="sldNum" sz="quarter" idx="10"/>
          </p:nvPr>
        </p:nvSpPr>
        <p:spPr/>
        <p:txBody>
          <a:bodyPr/>
          <a:lstStyle/>
          <a:p>
            <a:fld id="{A7D64B0E-2022-4F16-905A-46E426D018F7}" type="slidenum">
              <a:rPr lang="en-GB" smtClean="0"/>
              <a:t>18</a:t>
            </a:fld>
            <a:endParaRPr lang="en-GB"/>
          </a:p>
        </p:txBody>
      </p:sp>
    </p:spTree>
    <p:extLst>
      <p:ext uri="{BB962C8B-B14F-4D97-AF65-F5344CB8AC3E}">
        <p14:creationId xmlns:p14="http://schemas.microsoft.com/office/powerpoint/2010/main" val="2714638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baseline="0" dirty="0" smtClean="0"/>
              <a:t>The advantage of this format is that members of the public have an opportunity to hear the presentation and discussion.  In some councils they can also make short submissions or ask questions.  It is important that its made clear that the committee are not being asked reach a conclusion or determine support or opposition to the proposal.</a:t>
            </a:r>
          </a:p>
          <a:p>
            <a:endParaRPr lang="en-GB" baseline="0" dirty="0" smtClean="0"/>
          </a:p>
          <a:p>
            <a:r>
              <a:rPr lang="en-GB" baseline="0" dirty="0" smtClean="0"/>
              <a:t>Whilst its equally possible to have such committee briefings after the application is submitted, if issues are ironed out through the pre-application phase, it should not be necessary.  The application process will be more streamlined and council’s performance improved.</a:t>
            </a:r>
            <a:endParaRPr lang="en-GB" dirty="0" smtClean="0"/>
          </a:p>
          <a:p>
            <a:endParaRPr lang="en-GB" dirty="0"/>
          </a:p>
        </p:txBody>
      </p:sp>
      <p:sp>
        <p:nvSpPr>
          <p:cNvPr id="4" name="Slide Number Placeholder 3"/>
          <p:cNvSpPr>
            <a:spLocks noGrp="1"/>
          </p:cNvSpPr>
          <p:nvPr>
            <p:ph type="sldNum" sz="quarter" idx="10"/>
          </p:nvPr>
        </p:nvSpPr>
        <p:spPr/>
        <p:txBody>
          <a:bodyPr/>
          <a:lstStyle/>
          <a:p>
            <a:fld id="{A7D64B0E-2022-4F16-905A-46E426D018F7}" type="slidenum">
              <a:rPr lang="en-GB" smtClean="0"/>
              <a:t>19</a:t>
            </a:fld>
            <a:endParaRPr lang="en-GB"/>
          </a:p>
        </p:txBody>
      </p:sp>
    </p:spTree>
    <p:extLst>
      <p:ext uri="{BB962C8B-B14F-4D97-AF65-F5344CB8AC3E}">
        <p14:creationId xmlns:p14="http://schemas.microsoft.com/office/powerpoint/2010/main" val="63972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917575" y="746125"/>
            <a:ext cx="4962525" cy="3721100"/>
          </a:xfrm>
          <a:ln/>
        </p:spPr>
      </p:sp>
      <p:sp>
        <p:nvSpPr>
          <p:cNvPr id="67587" name="Notes Placeholder 2"/>
          <p:cNvSpPr>
            <a:spLocks noGrp="1"/>
          </p:cNvSpPr>
          <p:nvPr>
            <p:ph type="body" idx="1"/>
          </p:nvPr>
        </p:nvSpPr>
        <p:spPr>
          <a:noFill/>
        </p:spPr>
        <p:txBody>
          <a:bodyPr/>
          <a:lstStyle/>
          <a:p>
            <a:r>
              <a:rPr lang="en-GB" altLang="en-US" smtClean="0"/>
              <a:t>We provide </a:t>
            </a:r>
          </a:p>
        </p:txBody>
      </p:sp>
      <p:sp>
        <p:nvSpPr>
          <p:cNvPr id="67588" name="Slide Number Placeholder 3"/>
          <p:cNvSpPr>
            <a:spLocks noGrp="1"/>
          </p:cNvSpPr>
          <p:nvPr>
            <p:ph type="sldNum" sz="quarter" idx="5"/>
          </p:nvPr>
        </p:nvSpPr>
        <p:spPr>
          <a:noFill/>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hangingPunct="1"/>
            <a:fld id="{BBB17D64-2DC4-4880-8ABE-D990318550E4}" type="slidenum">
              <a:rPr lang="en-US" altLang="en-US" sz="1200" b="0">
                <a:solidFill>
                  <a:prstClr val="black"/>
                </a:solidFill>
              </a:rPr>
              <a:pPr eaLnBrk="1" hangingPunct="1"/>
              <a:t>2</a:t>
            </a:fld>
            <a:endParaRPr lang="en-US" altLang="en-US" sz="1200" b="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Discussion forums are</a:t>
            </a:r>
            <a:r>
              <a:rPr lang="en-GB" baseline="0" dirty="0" smtClean="0"/>
              <a:t> public meetings called to allow for public discussion of planning proposals.  </a:t>
            </a:r>
          </a:p>
          <a:p>
            <a:r>
              <a:rPr lang="en-GB" baseline="0" dirty="0" smtClean="0"/>
              <a:t>They differ from option 2 in that these are less working meetings so much as an opportunity for developers to present their proposals and for members of the community to comment, ask questions or lobby for the inclusion of benefits or mitigation of impacts.</a:t>
            </a:r>
          </a:p>
          <a:p>
            <a:r>
              <a:rPr lang="en-GB" baseline="0" dirty="0" smtClean="0"/>
              <a:t>As such they are closer to consultation than to engagement.  They nonetheless are valuable as a means for developers to gain a broad understanding of how the community view their proposal and they have the opportunity to take issues away and seek solutions prior to the submission of a planning application.</a:t>
            </a:r>
            <a:endParaRPr lang="en-GB" dirty="0"/>
          </a:p>
        </p:txBody>
      </p:sp>
      <p:sp>
        <p:nvSpPr>
          <p:cNvPr id="4" name="Slide Number Placeholder 3"/>
          <p:cNvSpPr>
            <a:spLocks noGrp="1"/>
          </p:cNvSpPr>
          <p:nvPr>
            <p:ph type="sldNum" sz="quarter" idx="10"/>
          </p:nvPr>
        </p:nvSpPr>
        <p:spPr/>
        <p:txBody>
          <a:bodyPr/>
          <a:lstStyle/>
          <a:p>
            <a:fld id="{A7D64B0E-2022-4F16-905A-46E426D018F7}" type="slidenum">
              <a:rPr lang="en-GB" smtClean="0"/>
              <a:t>20</a:t>
            </a:fld>
            <a:endParaRPr lang="en-GB"/>
          </a:p>
        </p:txBody>
      </p:sp>
    </p:spTree>
    <p:extLst>
      <p:ext uri="{BB962C8B-B14F-4D97-AF65-F5344CB8AC3E}">
        <p14:creationId xmlns:p14="http://schemas.microsoft.com/office/powerpoint/2010/main" val="4006784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If councils have a busy workload of larger</a:t>
            </a:r>
            <a:r>
              <a:rPr lang="en-GB" baseline="0" dirty="0" smtClean="0"/>
              <a:t> proposals, these developer forums are often scheduled on a regular or semi regular basis but can equally be a one off event. However in either case it is helpful if the council’s protocol provides for such meetings to take place.  The presence of officers to answer questions regarding council’s planning  policies and  to keep a record of discussion will ensure that the meeting builds better understanding of the proposal.</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7D64B0E-2022-4F16-905A-46E426D018F7}" type="slidenum">
              <a:rPr lang="en-GB" smtClean="0"/>
              <a:t>21</a:t>
            </a:fld>
            <a:endParaRPr lang="en-GB"/>
          </a:p>
        </p:txBody>
      </p:sp>
    </p:spTree>
    <p:extLst>
      <p:ext uri="{BB962C8B-B14F-4D97-AF65-F5344CB8AC3E}">
        <p14:creationId xmlns:p14="http://schemas.microsoft.com/office/powerpoint/2010/main" val="1014969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917575" y="744538"/>
            <a:ext cx="4962525" cy="3722687"/>
          </a:xfrm>
          <a:ln/>
        </p:spPr>
      </p:sp>
      <p:sp>
        <p:nvSpPr>
          <p:cNvPr id="89091" name="Notes Placeholder 2"/>
          <p:cNvSpPr>
            <a:spLocks noGrp="1"/>
          </p:cNvSpPr>
          <p:nvPr>
            <p:ph type="body" idx="1"/>
          </p:nvPr>
        </p:nvSpPr>
        <p:spPr>
          <a:noFill/>
        </p:spPr>
        <p:txBody>
          <a:bodyPr/>
          <a:lstStyle/>
          <a:p>
            <a:r>
              <a:rPr lang="en-GB" altLang="en-US" dirty="0" smtClean="0"/>
              <a:t>Even though the Localism Act has allowed for a relaxation of guidance</a:t>
            </a:r>
            <a:r>
              <a:rPr lang="en-GB" altLang="en-US" baseline="0" dirty="0" smtClean="0"/>
              <a:t> on participation and the scope to express views on proposals, there is also a need for councillors to take account of the code of conduct in relation to interests.  </a:t>
            </a:r>
          </a:p>
          <a:p>
            <a:endParaRPr lang="en-GB" altLang="en-US" baseline="0" dirty="0" smtClean="0"/>
          </a:p>
          <a:p>
            <a:pPr eaLnBrk="1" hangingPunct="1"/>
            <a:r>
              <a:rPr lang="en-GB" altLang="en-US" dirty="0" smtClean="0">
                <a:ea typeface="ＭＳ Ｐゴシック" pitchFamily="34" charset="-128"/>
              </a:rPr>
              <a:t>The Localism Act introduced a new criminal offence of failing to disclose or register members</a:t>
            </a:r>
            <a:r>
              <a:rPr lang="ja-JP" altLang="en-GB" dirty="0" smtClean="0"/>
              <a:t>’</a:t>
            </a:r>
            <a:r>
              <a:rPr lang="en-GB" altLang="ja-JP" dirty="0" smtClean="0"/>
              <a:t> pecuniary interests and requirement for authorities to adopt a code of conduct. </a:t>
            </a:r>
            <a:r>
              <a:rPr lang="en-GB" altLang="en-US" dirty="0" smtClean="0">
                <a:ea typeface="ＭＳ Ｐゴシック" pitchFamily="34" charset="-128"/>
              </a:rPr>
              <a:t>The Council’s Code of Conduct should establish what interests need to be disclosed and registered by a councillor. A </a:t>
            </a:r>
            <a:r>
              <a:rPr lang="en-GB" altLang="en-US" dirty="0" err="1" smtClean="0">
                <a:ea typeface="ＭＳ Ｐゴシック" pitchFamily="34" charset="-128"/>
              </a:rPr>
              <a:t>disclosable</a:t>
            </a:r>
            <a:r>
              <a:rPr lang="en-GB" altLang="en-US" dirty="0" smtClean="0">
                <a:ea typeface="ＭＳ Ｐゴシック" pitchFamily="34" charset="-128"/>
              </a:rPr>
              <a:t> pecuniary interest requires the withdrawal of the councillor from the committee when that pecuniary interest relates to an item under discussion by the committee.  A</a:t>
            </a:r>
            <a:r>
              <a:rPr lang="en-GB" altLang="en-US" baseline="0" dirty="0" smtClean="0">
                <a:ea typeface="ＭＳ Ｐゴシック" pitchFamily="34" charset="-128"/>
              </a:rPr>
              <a:t> precautionary approach would also indicate that if a member has a </a:t>
            </a:r>
            <a:r>
              <a:rPr lang="en-GB" altLang="en-US" baseline="0" dirty="0" err="1" smtClean="0">
                <a:ea typeface="ＭＳ Ｐゴシック" pitchFamily="34" charset="-128"/>
              </a:rPr>
              <a:t>disclosable</a:t>
            </a:r>
            <a:r>
              <a:rPr lang="en-GB" altLang="en-US" baseline="0" dirty="0" smtClean="0">
                <a:ea typeface="ＭＳ Ｐゴシック" pitchFamily="34" charset="-128"/>
              </a:rPr>
              <a:t> pecuniary interest in a proposal, involvement in pre-application discussions should equally be considered carefully.</a:t>
            </a:r>
            <a:endParaRPr lang="en-GB" altLang="en-US" dirty="0" smtClean="0">
              <a:ea typeface="ＭＳ Ｐゴシック" pitchFamily="34" charset="-128"/>
            </a:endParaRPr>
          </a:p>
          <a:p>
            <a:endParaRPr lang="en-GB" altLang="en-US" dirty="0" smtClean="0"/>
          </a:p>
          <a:p>
            <a:r>
              <a:rPr lang="en-GB" altLang="en-US" dirty="0" smtClean="0"/>
              <a:t>ALWAYS CHECK WITH YOUR MONITORING OFFICER</a:t>
            </a:r>
          </a:p>
        </p:txBody>
      </p:sp>
      <p:sp>
        <p:nvSpPr>
          <p:cNvPr id="890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00C8F06-2C25-4D1E-942C-943739627423}" type="slidenum">
              <a:rPr lang="en-US" altLang="en-US">
                <a:solidFill>
                  <a:prstClr val="black"/>
                </a:solidFill>
              </a:rPr>
              <a:pPr eaLnBrk="1" hangingPunct="1">
                <a:spcBef>
                  <a:spcPct val="0"/>
                </a:spcBef>
              </a:pPr>
              <a:t>22</a:t>
            </a:fld>
            <a:endParaRPr lang="en-US"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To recap, The</a:t>
            </a:r>
            <a:r>
              <a:rPr lang="en-GB" baseline="0" dirty="0" smtClean="0"/>
              <a:t> National Planning Policy Framework encourages councils to actively engage with prospective applicants to discuss their proposal.  There are advantages to councils, communities and developers to having these discussions.  </a:t>
            </a:r>
          </a:p>
          <a:p>
            <a:endParaRPr lang="en-GB" baseline="0" dirty="0" smtClean="0"/>
          </a:p>
          <a:p>
            <a:r>
              <a:rPr lang="en-GB" baseline="0" dirty="0" smtClean="0"/>
              <a:t>One of the 10 Commitments agreed by the cross sector working group to make the pre-application phase more effective for all parties was that elected members of the council should have the opportunity to be involved directly in the discussions.</a:t>
            </a:r>
          </a:p>
          <a:p>
            <a:endParaRPr lang="en-GB" baseline="0" dirty="0" smtClean="0"/>
          </a:p>
          <a:p>
            <a:r>
              <a:rPr lang="en-GB" baseline="0" dirty="0" smtClean="0"/>
              <a:t>Developers consider that pre-application discussions are most worthwhile when there is an opportunity to involve the members.</a:t>
            </a:r>
          </a:p>
          <a:p>
            <a:endParaRPr lang="en-GB" baseline="0" dirty="0" smtClean="0"/>
          </a:p>
          <a:p>
            <a:r>
              <a:rPr lang="en-GB" baseline="0" dirty="0" smtClean="0"/>
              <a:t>Having clearly understood arrangements for members to undertake this role is a sign of a worthwhile, well managed planning service. </a:t>
            </a:r>
            <a:endParaRPr lang="en-GB" dirty="0"/>
          </a:p>
        </p:txBody>
      </p:sp>
      <p:sp>
        <p:nvSpPr>
          <p:cNvPr id="4" name="Slide Number Placeholder 3"/>
          <p:cNvSpPr>
            <a:spLocks noGrp="1"/>
          </p:cNvSpPr>
          <p:nvPr>
            <p:ph type="sldNum" sz="quarter" idx="10"/>
          </p:nvPr>
        </p:nvSpPr>
        <p:spPr/>
        <p:txBody>
          <a:bodyPr/>
          <a:lstStyle/>
          <a:p>
            <a:fld id="{A7D64B0E-2022-4F16-905A-46E426D018F7}" type="slidenum">
              <a:rPr lang="en-GB" smtClean="0"/>
              <a:t>23</a:t>
            </a:fld>
            <a:endParaRPr lang="en-GB"/>
          </a:p>
        </p:txBody>
      </p:sp>
    </p:spTree>
    <p:extLst>
      <p:ext uri="{BB962C8B-B14F-4D97-AF65-F5344CB8AC3E}">
        <p14:creationId xmlns:p14="http://schemas.microsoft.com/office/powerpoint/2010/main" val="3047973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AutoNum type="arabicPeriod" startAt="5"/>
            </a:pPr>
            <a:endParaRPr lang="en-GB" dirty="0"/>
          </a:p>
        </p:txBody>
      </p:sp>
      <p:sp>
        <p:nvSpPr>
          <p:cNvPr id="4" name="Slide Number Placeholder 3"/>
          <p:cNvSpPr>
            <a:spLocks noGrp="1"/>
          </p:cNvSpPr>
          <p:nvPr>
            <p:ph type="sldNum" sz="quarter" idx="10"/>
          </p:nvPr>
        </p:nvSpPr>
        <p:spPr/>
        <p:txBody>
          <a:bodyPr/>
          <a:lstStyle/>
          <a:p>
            <a:fld id="{D8832A1E-B8CF-44E8-B80A-3AB668425358}" type="slidenum">
              <a:rPr lang="en-GB" smtClean="0"/>
              <a:t>24</a:t>
            </a:fld>
            <a:endParaRPr lang="en-GB"/>
          </a:p>
        </p:txBody>
      </p:sp>
    </p:spTree>
    <p:extLst>
      <p:ext uri="{BB962C8B-B14F-4D97-AF65-F5344CB8AC3E}">
        <p14:creationId xmlns:p14="http://schemas.microsoft.com/office/powerpoint/2010/main" val="3248611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917575" y="744538"/>
            <a:ext cx="4962525" cy="3722687"/>
          </a:xfrm>
          <a:ln/>
        </p:spPr>
      </p:sp>
      <p:sp>
        <p:nvSpPr>
          <p:cNvPr id="96259" name="Notes Placeholder 2"/>
          <p:cNvSpPr>
            <a:spLocks noGrp="1"/>
          </p:cNvSpPr>
          <p:nvPr>
            <p:ph type="body" idx="1"/>
          </p:nvPr>
        </p:nvSpPr>
        <p:spPr>
          <a:noFill/>
        </p:spPr>
        <p:txBody>
          <a:bodyPr/>
          <a:lstStyle/>
          <a:p>
            <a:r>
              <a:rPr lang="en-US" altLang="en-US" smtClean="0"/>
              <a:t>Use our website, sign up for our newsletter, follow us on twitter</a:t>
            </a:r>
          </a:p>
        </p:txBody>
      </p:sp>
      <p:sp>
        <p:nvSpPr>
          <p:cNvPr id="962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D428B6F-17F6-442D-A07E-6D2AEF9BCC36}" type="slidenum">
              <a:rPr lang="en-US" altLang="en-US" smtClean="0"/>
              <a:pPr eaLnBrk="1" hangingPunct="1">
                <a:spcBef>
                  <a:spcPct val="0"/>
                </a:spcBef>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917575" y="744538"/>
            <a:ext cx="4962525" cy="3722687"/>
          </a:xfrm>
          <a:ln/>
        </p:spPr>
      </p:sp>
      <p:sp>
        <p:nvSpPr>
          <p:cNvPr id="97283" name="Notes Placeholder 2"/>
          <p:cNvSpPr>
            <a:spLocks noGrp="1"/>
          </p:cNvSpPr>
          <p:nvPr>
            <p:ph type="body" idx="1"/>
          </p:nvPr>
        </p:nvSpPr>
        <p:spPr>
          <a:noFill/>
        </p:spPr>
        <p:txBody>
          <a:bodyPr/>
          <a:lstStyle/>
          <a:p>
            <a:endParaRPr lang="en-US" altLang="en-US" smtClean="0"/>
          </a:p>
        </p:txBody>
      </p:sp>
      <p:sp>
        <p:nvSpPr>
          <p:cNvPr id="972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897E24F-C3D8-4C62-B86E-08942F0665AA}" type="slidenum">
              <a:rPr lang="en-US" altLang="en-US" smtClean="0"/>
              <a:pPr eaLnBrk="1" hangingPunct="1">
                <a:spcBef>
                  <a:spcPct val="0"/>
                </a:spcBef>
              </a:pPr>
              <a:t>26</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917575" y="744538"/>
            <a:ext cx="4962525" cy="3722687"/>
          </a:xfrm>
          <a:ln/>
        </p:spPr>
      </p:sp>
      <p:sp>
        <p:nvSpPr>
          <p:cNvPr id="54275" name="Notes Placeholder 2"/>
          <p:cNvSpPr>
            <a:spLocks noGrp="1"/>
          </p:cNvSpPr>
          <p:nvPr>
            <p:ph type="body" idx="1"/>
          </p:nvPr>
        </p:nvSpPr>
        <p:spPr>
          <a:noFill/>
        </p:spPr>
        <p:txBody>
          <a:bodyPr/>
          <a:lstStyle/>
          <a:p>
            <a:r>
              <a:rPr lang="en-US" altLang="en-US" baseline="0" dirty="0" smtClean="0">
                <a:ea typeface="ＭＳ Ｐゴシック" pitchFamily="34" charset="-128"/>
              </a:rPr>
              <a:t>Planning legislation does not require developers to share their proposed developments with the local planning authority prior to submitting a planning application, although the National Planning Policy Framework  encourages this approach.</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ea typeface="ＭＳ Ｐゴシック" pitchFamily="34" charset="-128"/>
              </a:rPr>
              <a:t>We know that people bringing forward developments really value the additional clarity that can come from an active, positive  conversation with the Local Planning Authority (LPA) at the early stages of a development proposal being worked up – provided that such discussions are sufficiently comprehensive that they deal with the issues and reduce risk and time rather than adding extra processes to the planning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ea typeface="ＭＳ Ｐゴシック" pitchFamily="34" charset="-128"/>
              </a:rPr>
              <a:t>Encouraging developers to share their proposals early on also has benefits for councils and therefore its is worthwhile for LPAs to think carefully about how they can both encourage developers to share and to make the most of this opportunity to influence future development in their area.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itchFamily="34" charset="-128"/>
              </a:rPr>
              <a:t>This presentation is intended to help </a:t>
            </a:r>
            <a:r>
              <a:rPr lang="en-US" altLang="en-US" dirty="0" err="1" smtClean="0">
                <a:ea typeface="ＭＳ Ｐゴシック" pitchFamily="34" charset="-128"/>
              </a:rPr>
              <a:t>councillors</a:t>
            </a:r>
            <a:r>
              <a:rPr lang="en-US" altLang="en-US" dirty="0" smtClean="0">
                <a:ea typeface="ＭＳ Ｐゴシック" pitchFamily="34" charset="-128"/>
              </a:rPr>
              <a:t> to consider the</a:t>
            </a:r>
            <a:r>
              <a:rPr lang="en-US" altLang="en-US" baseline="0" dirty="0" smtClean="0">
                <a:ea typeface="ＭＳ Ｐゴシック" pitchFamily="34" charset="-128"/>
              </a:rPr>
              <a:t> pre-application discussion offer their council makes to developers and particularly the role of members in such discussions.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ea typeface="ＭＳ Ｐゴシック" pitchFamily="34" charset="-128"/>
            </a:endParaRPr>
          </a:p>
          <a:p>
            <a:endParaRPr lang="en-US" altLang="en-US" dirty="0" smtClean="0">
              <a:ea typeface="ＭＳ Ｐゴシック" pitchFamily="34" charset="-128"/>
            </a:endParaRPr>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FF2AF3-F5E3-46C5-AA60-7C4781E6C29A}" type="slidenum">
              <a:rPr lang="en-US" altLang="en-US">
                <a:solidFill>
                  <a:prstClr val="black"/>
                </a:solidFill>
                <a:ea typeface="ＭＳ Ｐゴシック" pitchFamily="34" charset="-128"/>
              </a:rPr>
              <a:pPr eaLnBrk="1" hangingPunct="1">
                <a:spcBef>
                  <a:spcPct val="0"/>
                </a:spcBef>
              </a:pPr>
              <a:t>3</a:t>
            </a:fld>
            <a:endParaRPr lang="en-US" altLang="en-US">
              <a:solidFill>
                <a:prstClr val="black"/>
              </a:solidFill>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The National Planning Policy Framework (NPPF) sets out an expectation that councils and developers should work together with statutory consultee bodies</a:t>
            </a:r>
            <a:r>
              <a:rPr lang="en-GB" baseline="0" dirty="0" smtClean="0"/>
              <a:t> and the community as development proposals are worked up. The NPPF expects that such discussions should aim to:</a:t>
            </a:r>
          </a:p>
          <a:p>
            <a:pPr marL="171450" indent="-171450">
              <a:buFont typeface="Arial" panose="020B0604020202020204" pitchFamily="34" charset="0"/>
              <a:buChar char="•"/>
            </a:pPr>
            <a:r>
              <a:rPr lang="en-GB" dirty="0" smtClean="0"/>
              <a:t>Smooth the path by examining all the issues , mitigating any</a:t>
            </a:r>
            <a:r>
              <a:rPr lang="en-GB" baseline="0" dirty="0" smtClean="0"/>
              <a:t> adverse impacts and capturing the benefits</a:t>
            </a:r>
          </a:p>
          <a:p>
            <a:pPr marL="171450" indent="-171450">
              <a:buFont typeface="Arial" panose="020B0604020202020204" pitchFamily="34" charset="0"/>
              <a:buChar char="•"/>
            </a:pPr>
            <a:r>
              <a:rPr lang="en-GB" baseline="0" dirty="0" smtClean="0"/>
              <a:t>Ensure that the community are given sufficient opportunity to input into the discussions</a:t>
            </a:r>
          </a:p>
          <a:p>
            <a:pPr marL="171450" indent="-171450">
              <a:buFont typeface="Arial" panose="020B0604020202020204" pitchFamily="34" charset="0"/>
              <a:buChar char="•"/>
            </a:pPr>
            <a:r>
              <a:rPr lang="en-GB" baseline="0" dirty="0" smtClean="0"/>
              <a:t>Avoid wasted effort and cost by identifying “show-stoppers” early and avoiding duplication </a:t>
            </a:r>
          </a:p>
          <a:p>
            <a:pPr marL="171450" indent="-171450">
              <a:buFont typeface="Arial" panose="020B0604020202020204" pitchFamily="34" charset="0"/>
              <a:buChar char="•"/>
            </a:pPr>
            <a:r>
              <a:rPr lang="en-GB" baseline="0" dirty="0" smtClean="0"/>
              <a:t>Integrating consideration of planning matters with other consents</a:t>
            </a:r>
          </a:p>
          <a:p>
            <a:pPr marL="0" indent="0">
              <a:buFont typeface="Arial" panose="020B0604020202020204" pitchFamily="34" charset="0"/>
              <a:buNone/>
            </a:pPr>
            <a:r>
              <a:rPr lang="en-GB" baseline="0" dirty="0" smtClean="0"/>
              <a:t>For a developer, this process can reduce the risk and thereby increase the likelihood of finding investment funding for a development.  By knowing what the aspirations and concerns of the community are, the developer has a better chance to build what will be more acceptable to the community.  When the cost of housing is high, saving money by reducing the cost of the development process contributes to the provision of more affordable homes.</a:t>
            </a:r>
          </a:p>
          <a:p>
            <a:pPr marL="171450" indent="-17145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A7D64B0E-2022-4F16-905A-46E426D018F7}" type="slidenum">
              <a:rPr lang="en-GB" smtClean="0"/>
              <a:t>4</a:t>
            </a:fld>
            <a:endParaRPr lang="en-GB"/>
          </a:p>
        </p:txBody>
      </p:sp>
    </p:spTree>
    <p:extLst>
      <p:ext uri="{BB962C8B-B14F-4D97-AF65-F5344CB8AC3E}">
        <p14:creationId xmlns:p14="http://schemas.microsoft.com/office/powerpoint/2010/main" val="335915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smtClean="0"/>
          </a:p>
          <a:p>
            <a:r>
              <a:rPr lang="en-GB" dirty="0" smtClean="0"/>
              <a:t>Effective pre-application discussions are not about always saying “yes” or about compromising the quality of the proposals that will be build in your area for the sake of a fast process. </a:t>
            </a:r>
          </a:p>
          <a:p>
            <a:endParaRPr lang="en-GB" dirty="0" smtClean="0"/>
          </a:p>
          <a:p>
            <a:r>
              <a:rPr lang="en-GB" dirty="0" smtClean="0"/>
              <a:t>The outcome of effective pre-application discussions is that there is a better chance</a:t>
            </a:r>
            <a:r>
              <a:rPr lang="en-GB" baseline="0" dirty="0" smtClean="0"/>
              <a:t> that </a:t>
            </a:r>
            <a:r>
              <a:rPr lang="en-GB" dirty="0" smtClean="0"/>
              <a:t>proposed</a:t>
            </a:r>
            <a:r>
              <a:rPr lang="en-GB" baseline="0" dirty="0" smtClean="0"/>
              <a:t> developments will fit your aspirations for the area and include benefits for your community and that these developments will be built more quickly.</a:t>
            </a:r>
            <a:endParaRPr lang="en-GB" dirty="0" smtClean="0"/>
          </a:p>
          <a:p>
            <a:endParaRPr lang="en-GB" baseline="0" dirty="0" smtClean="0"/>
          </a:p>
          <a:p>
            <a:r>
              <a:rPr lang="en-GB" baseline="0" dirty="0" smtClean="0"/>
              <a:t>If you are not willing to come to the table, you have much less chance to persuade and influence.</a:t>
            </a:r>
          </a:p>
        </p:txBody>
      </p:sp>
      <p:sp>
        <p:nvSpPr>
          <p:cNvPr id="4" name="Slide Number Placeholder 3"/>
          <p:cNvSpPr>
            <a:spLocks noGrp="1"/>
          </p:cNvSpPr>
          <p:nvPr>
            <p:ph type="sldNum" sz="quarter" idx="10"/>
          </p:nvPr>
        </p:nvSpPr>
        <p:spPr/>
        <p:txBody>
          <a:bodyPr/>
          <a:lstStyle/>
          <a:p>
            <a:fld id="{A7D64B0E-2022-4F16-905A-46E426D018F7}" type="slidenum">
              <a:rPr lang="en-GB" smtClean="0"/>
              <a:t>5</a:t>
            </a:fld>
            <a:endParaRPr lang="en-GB"/>
          </a:p>
        </p:txBody>
      </p:sp>
    </p:spTree>
    <p:extLst>
      <p:ext uri="{BB962C8B-B14F-4D97-AF65-F5344CB8AC3E}">
        <p14:creationId xmlns:p14="http://schemas.microsoft.com/office/powerpoint/2010/main" val="1377714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In</a:t>
            </a:r>
            <a:r>
              <a:rPr lang="en-GB" baseline="0" dirty="0" smtClean="0"/>
              <a:t> 2014,  DCLG encouraged the LGA to bring together a group of councils, developer representatives, statutory consultee bodies and community representatives to  think about what was needed to improve the contribution that pre-application discussions make to delivering sustainable, good quality developments.</a:t>
            </a:r>
          </a:p>
          <a:p>
            <a:endParaRPr lang="en-GB" baseline="0" dirty="0" smtClean="0"/>
          </a:p>
          <a:p>
            <a:r>
              <a:rPr lang="en-GB" baseline="0" dirty="0" smtClean="0"/>
              <a:t>The result of this cross sector work is a set of 10 commitments to working practices that will improve pre-application engagement across the country.</a:t>
            </a:r>
          </a:p>
          <a:p>
            <a:endParaRPr lang="en-GB" baseline="0" dirty="0" smtClean="0"/>
          </a:p>
          <a:p>
            <a:r>
              <a:rPr lang="en-GB" dirty="0" smtClean="0"/>
              <a:t>There are a total of 10 commitments – the full list is downloadable from the PAS website</a:t>
            </a:r>
          </a:p>
          <a:p>
            <a:endParaRPr lang="en-GB" dirty="0" smtClean="0"/>
          </a:p>
          <a:p>
            <a:r>
              <a:rPr lang="en-GB" b="1" dirty="0" smtClean="0"/>
              <a:t>Commitment number 8</a:t>
            </a:r>
            <a:r>
              <a:rPr lang="en-GB" dirty="0" smtClean="0"/>
              <a:t> is  to</a:t>
            </a:r>
            <a:r>
              <a:rPr lang="en-GB" baseline="0" dirty="0" smtClean="0"/>
              <a:t> establish opportunities for councillors to be actively involved in pre-application discussions.</a:t>
            </a:r>
            <a:endParaRPr lang="en-GB" dirty="0"/>
          </a:p>
        </p:txBody>
      </p:sp>
      <p:sp>
        <p:nvSpPr>
          <p:cNvPr id="4" name="Slide Number Placeholder 3"/>
          <p:cNvSpPr>
            <a:spLocks noGrp="1"/>
          </p:cNvSpPr>
          <p:nvPr>
            <p:ph type="sldNum" sz="quarter" idx="10"/>
          </p:nvPr>
        </p:nvSpPr>
        <p:spPr/>
        <p:txBody>
          <a:bodyPr/>
          <a:lstStyle/>
          <a:p>
            <a:fld id="{A7D64B0E-2022-4F16-905A-46E426D018F7}" type="slidenum">
              <a:rPr lang="en-GB" smtClean="0"/>
              <a:t>6</a:t>
            </a:fld>
            <a:endParaRPr lang="en-GB"/>
          </a:p>
        </p:txBody>
      </p:sp>
    </p:spTree>
    <p:extLst>
      <p:ext uri="{BB962C8B-B14F-4D97-AF65-F5344CB8AC3E}">
        <p14:creationId xmlns:p14="http://schemas.microsoft.com/office/powerpoint/2010/main" val="2346243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smtClean="0"/>
              <a:t>The </a:t>
            </a:r>
            <a:r>
              <a:rPr lang="en-GB" dirty="0" smtClean="0"/>
              <a:t> way in which your council offers to manage pre-application</a:t>
            </a:r>
            <a:r>
              <a:rPr lang="en-GB" baseline="0" dirty="0" smtClean="0"/>
              <a:t> discussions over development proposals will vary from council to council.  But as an overview, these four points set out what developers will expect from a good offer of  pre-application discussions.</a:t>
            </a:r>
          </a:p>
          <a:p>
            <a:pPr marL="171450" indent="-171450">
              <a:buFont typeface="Arial" panose="020B0604020202020204" pitchFamily="34" charset="0"/>
              <a:buChar char="•"/>
            </a:pPr>
            <a:r>
              <a:rPr lang="en-GB" baseline="0" dirty="0" smtClean="0"/>
              <a:t>Clear honest advice</a:t>
            </a:r>
          </a:p>
          <a:p>
            <a:pPr marL="171450" indent="-171450">
              <a:buFont typeface="Arial" panose="020B0604020202020204" pitchFamily="34" charset="0"/>
              <a:buChar char="•"/>
            </a:pPr>
            <a:r>
              <a:rPr lang="en-GB" baseline="0" dirty="0" smtClean="0"/>
              <a:t>A problem solving approach</a:t>
            </a:r>
          </a:p>
          <a:p>
            <a:pPr marL="171450" indent="-171450">
              <a:buFont typeface="Arial" panose="020B0604020202020204" pitchFamily="34" charset="0"/>
              <a:buChar char="•"/>
            </a:pPr>
            <a:r>
              <a:rPr lang="en-GB" baseline="0" dirty="0" smtClean="0"/>
              <a:t>Understanding the developer’s needs as well as the council’s</a:t>
            </a:r>
          </a:p>
          <a:p>
            <a:pPr marL="171450" indent="-171450">
              <a:buFont typeface="Arial" panose="020B0604020202020204" pitchFamily="34" charset="0"/>
              <a:buChar char="•"/>
            </a:pPr>
            <a:r>
              <a:rPr lang="en-GB" baseline="0" dirty="0" smtClean="0"/>
              <a:t>Getting  the right people around the table for a comprehensive discussion</a:t>
            </a:r>
          </a:p>
          <a:p>
            <a:pPr marL="171450" indent="-171450">
              <a:buFont typeface="Arial" panose="020B0604020202020204" pitchFamily="34" charset="0"/>
              <a:buChar char="•"/>
            </a:pPr>
            <a:r>
              <a:rPr lang="en-GB" baseline="0" dirty="0" smtClean="0"/>
              <a:t>Having a process that reflects the complexity of the issues (simple schemes/ simple processes)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7D64B0E-2022-4F16-905A-46E426D018F7}" type="slidenum">
              <a:rPr lang="en-GB" smtClean="0"/>
              <a:t>7</a:t>
            </a:fld>
            <a:endParaRPr lang="en-GB"/>
          </a:p>
        </p:txBody>
      </p:sp>
    </p:spTree>
    <p:extLst>
      <p:ext uri="{BB962C8B-B14F-4D97-AF65-F5344CB8AC3E}">
        <p14:creationId xmlns:p14="http://schemas.microsoft.com/office/powerpoint/2010/main" val="166911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How</a:t>
            </a:r>
            <a:r>
              <a:rPr lang="en-GB" baseline="0" dirty="0" smtClean="0"/>
              <a:t> you engage in pre-application discussions and what role you will be able to preform will differ, depending on your role in the council:</a:t>
            </a:r>
          </a:p>
          <a:p>
            <a:endParaRPr lang="en-GB" baseline="0" dirty="0" smtClean="0"/>
          </a:p>
        </p:txBody>
      </p:sp>
      <p:sp>
        <p:nvSpPr>
          <p:cNvPr id="4" name="Slide Number Placeholder 3"/>
          <p:cNvSpPr>
            <a:spLocks noGrp="1"/>
          </p:cNvSpPr>
          <p:nvPr>
            <p:ph type="sldNum" sz="quarter" idx="10"/>
          </p:nvPr>
        </p:nvSpPr>
        <p:spPr/>
        <p:txBody>
          <a:bodyPr/>
          <a:lstStyle/>
          <a:p>
            <a:fld id="{A7D64B0E-2022-4F16-905A-46E426D018F7}" type="slidenum">
              <a:rPr lang="en-GB" smtClean="0"/>
              <a:t>8</a:t>
            </a:fld>
            <a:endParaRPr lang="en-GB"/>
          </a:p>
        </p:txBody>
      </p:sp>
    </p:spTree>
    <p:extLst>
      <p:ext uri="{BB962C8B-B14F-4D97-AF65-F5344CB8AC3E}">
        <p14:creationId xmlns:p14="http://schemas.microsoft.com/office/powerpoint/2010/main" val="2852779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baseline="0" dirty="0" smtClean="0"/>
              <a:t>For ward members, being at the table when proposals are being discussed will help you to be a more effective local leader by giving you more opportunity to be an effective conduit of information about what is being proposed in your area, and, by influencing proposals for the benefit of local communities, to encourage better developments to be delivered more quickly.</a:t>
            </a:r>
          </a:p>
          <a:p>
            <a:endParaRPr lang="en-GB" baseline="0" dirty="0" smtClean="0"/>
          </a:p>
          <a:p>
            <a:r>
              <a:rPr lang="en-GB" baseline="0" dirty="0" smtClean="0"/>
              <a:t>Cabinet members, have the chance to learn of potential developments that can be shaped to offer benefits that contribute to the strategic development of the area, meeting local needs or providing infrastructure.  This  is a valuable avenue for promoting your area by demonstrating a willingness to lead on welcome investment opportunities.</a:t>
            </a:r>
          </a:p>
          <a:p>
            <a:endParaRPr lang="en-GB" baseline="0" dirty="0" smtClean="0"/>
          </a:p>
          <a:p>
            <a:r>
              <a:rPr lang="en-GB" baseline="0" dirty="0" smtClean="0"/>
              <a:t>For committee members who will eventually make decisions on a planning application, there is a chance to gain greater insight into the development, ask questions and probe consequences and decisions earlier in the process.</a:t>
            </a:r>
            <a:endParaRPr lang="en-GB" dirty="0" smtClean="0"/>
          </a:p>
          <a:p>
            <a:endParaRPr lang="en-GB" dirty="0"/>
          </a:p>
        </p:txBody>
      </p:sp>
      <p:sp>
        <p:nvSpPr>
          <p:cNvPr id="4" name="Slide Number Placeholder 3"/>
          <p:cNvSpPr>
            <a:spLocks noGrp="1"/>
          </p:cNvSpPr>
          <p:nvPr>
            <p:ph type="sldNum" sz="quarter" idx="10"/>
          </p:nvPr>
        </p:nvSpPr>
        <p:spPr/>
        <p:txBody>
          <a:bodyPr/>
          <a:lstStyle/>
          <a:p>
            <a:fld id="{A7D64B0E-2022-4F16-905A-46E426D018F7}" type="slidenum">
              <a:rPr lang="en-GB" smtClean="0"/>
              <a:t>9</a:t>
            </a:fld>
            <a:endParaRPr lang="en-GB"/>
          </a:p>
        </p:txBody>
      </p:sp>
    </p:spTree>
    <p:extLst>
      <p:ext uri="{BB962C8B-B14F-4D97-AF65-F5344CB8AC3E}">
        <p14:creationId xmlns:p14="http://schemas.microsoft.com/office/powerpoint/2010/main" val="2897896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58654"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583236" y="44475"/>
            <a:ext cx="53193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fontAlgn="base" hangingPunct="1">
              <a:spcBef>
                <a:spcPct val="50000"/>
              </a:spcBef>
              <a:spcAft>
                <a:spcPct val="0"/>
              </a:spcAft>
              <a:defRPr/>
            </a:pPr>
            <a:endParaRPr lang="en-US" dirty="0" smtClean="0">
              <a:solidFill>
                <a:srgbClr val="000000"/>
              </a:solidFill>
            </a:endParaRPr>
          </a:p>
        </p:txBody>
      </p:sp>
      <p:pic>
        <p:nvPicPr>
          <p:cNvPr id="6"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9" y="333375"/>
            <a:ext cx="1795096"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30208" y="476254"/>
            <a:ext cx="1441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583223" y="2420991"/>
            <a:ext cx="77724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30115" y="3573463"/>
            <a:ext cx="6400800" cy="1752600"/>
          </a:xfrm>
        </p:spPr>
        <p:txBody>
          <a:bodyPr/>
          <a:lstStyle>
            <a:lvl1pPr marL="0" indent="0">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3938497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0378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462" y="27468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263" y="274688"/>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36800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title_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58654"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583233" y="44469"/>
            <a:ext cx="53193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b="1">
                <a:solidFill>
                  <a:schemeClr val="tx2"/>
                </a:solidFill>
                <a:latin typeface="Arial" charset="0"/>
              </a:defRPr>
            </a:lvl1pPr>
            <a:lvl2pPr marL="742950" indent="-285750" eaLnBrk="0" hangingPunct="0">
              <a:defRPr sz="4400" b="1">
                <a:solidFill>
                  <a:schemeClr val="tx2"/>
                </a:solidFill>
                <a:latin typeface="Arial" charset="0"/>
              </a:defRPr>
            </a:lvl2pPr>
            <a:lvl3pPr marL="1143000" indent="-228600" eaLnBrk="0" hangingPunct="0">
              <a:defRPr sz="4400" b="1">
                <a:solidFill>
                  <a:schemeClr val="tx2"/>
                </a:solidFill>
                <a:latin typeface="Arial" charset="0"/>
              </a:defRPr>
            </a:lvl3pPr>
            <a:lvl4pPr marL="1600200" indent="-228600" eaLnBrk="0" hangingPunct="0">
              <a:defRPr sz="4400" b="1">
                <a:solidFill>
                  <a:schemeClr val="tx2"/>
                </a:solidFill>
                <a:latin typeface="Arial" charset="0"/>
              </a:defRPr>
            </a:lvl4pPr>
            <a:lvl5pPr marL="2057400" indent="-228600" eaLnBrk="0" hangingPunct="0">
              <a:defRPr sz="4400" b="1">
                <a:solidFill>
                  <a:schemeClr val="tx2"/>
                </a:solidFill>
                <a:latin typeface="Arial" charset="0"/>
              </a:defRPr>
            </a:lvl5pPr>
            <a:lvl6pPr marL="2514600" indent="-228600" eaLnBrk="0" fontAlgn="base" hangingPunct="0">
              <a:spcBef>
                <a:spcPct val="0"/>
              </a:spcBef>
              <a:spcAft>
                <a:spcPct val="0"/>
              </a:spcAft>
              <a:defRPr sz="4400" b="1">
                <a:solidFill>
                  <a:schemeClr val="tx2"/>
                </a:solidFill>
                <a:latin typeface="Arial" charset="0"/>
              </a:defRPr>
            </a:lvl6pPr>
            <a:lvl7pPr marL="2971800" indent="-228600" eaLnBrk="0" fontAlgn="base" hangingPunct="0">
              <a:spcBef>
                <a:spcPct val="0"/>
              </a:spcBef>
              <a:spcAft>
                <a:spcPct val="0"/>
              </a:spcAft>
              <a:defRPr sz="4400" b="1">
                <a:solidFill>
                  <a:schemeClr val="tx2"/>
                </a:solidFill>
                <a:latin typeface="Arial" charset="0"/>
              </a:defRPr>
            </a:lvl7pPr>
            <a:lvl8pPr marL="3429000" indent="-228600" eaLnBrk="0" fontAlgn="base" hangingPunct="0">
              <a:spcBef>
                <a:spcPct val="0"/>
              </a:spcBef>
              <a:spcAft>
                <a:spcPct val="0"/>
              </a:spcAft>
              <a:defRPr sz="4400" b="1">
                <a:solidFill>
                  <a:schemeClr val="tx2"/>
                </a:solidFill>
                <a:latin typeface="Arial" charset="0"/>
              </a:defRPr>
            </a:lvl8pPr>
            <a:lvl9pPr marL="3886200" indent="-228600" eaLnBrk="0" fontAlgn="base" hangingPunct="0">
              <a:spcBef>
                <a:spcPct val="0"/>
              </a:spcBef>
              <a:spcAft>
                <a:spcPct val="0"/>
              </a:spcAft>
              <a:defRPr sz="4400" b="1">
                <a:solidFill>
                  <a:schemeClr val="tx2"/>
                </a:solidFill>
                <a:latin typeface="Arial" charset="0"/>
              </a:defRPr>
            </a:lvl9pPr>
          </a:lstStyle>
          <a:p>
            <a:pPr eaLnBrk="1" fontAlgn="base" hangingPunct="1">
              <a:spcBef>
                <a:spcPct val="50000"/>
              </a:spcBef>
              <a:spcAft>
                <a:spcPct val="0"/>
              </a:spcAft>
              <a:defRPr/>
            </a:pPr>
            <a:endParaRPr lang="en-US" dirty="0" smtClean="0">
              <a:solidFill>
                <a:srgbClr val="000000"/>
              </a:solidFill>
            </a:endParaRPr>
          </a:p>
        </p:txBody>
      </p:sp>
      <p:pic>
        <p:nvPicPr>
          <p:cNvPr id="6" name="Picture 12" descr="PAS logo green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9" y="333375"/>
            <a:ext cx="1795096"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30208" y="476254"/>
            <a:ext cx="1441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583223" y="2420985"/>
            <a:ext cx="7772400" cy="1125537"/>
          </a:xfrm>
        </p:spPr>
        <p:txBody>
          <a:bodyPr/>
          <a:lstStyle>
            <a:lvl1pPr>
              <a:defRPr>
                <a:solidFill>
                  <a:schemeClr val="bg1"/>
                </a:solidFill>
              </a:defRPr>
            </a:lvl1pPr>
          </a:lstStyle>
          <a:p>
            <a:pPr lvl="0"/>
            <a:r>
              <a:rPr lang="en-GB" noProof="0" smtClean="0"/>
              <a:t>Click to edit Master title style</a:t>
            </a:r>
          </a:p>
        </p:txBody>
      </p:sp>
      <p:sp>
        <p:nvSpPr>
          <p:cNvPr id="5124" name="Rectangle 4"/>
          <p:cNvSpPr>
            <a:spLocks noGrp="1" noChangeArrowheads="1"/>
          </p:cNvSpPr>
          <p:nvPr>
            <p:ph type="subTitle" idx="1"/>
          </p:nvPr>
        </p:nvSpPr>
        <p:spPr>
          <a:xfrm>
            <a:off x="630115" y="3573463"/>
            <a:ext cx="6400800" cy="1752600"/>
          </a:xfrm>
        </p:spPr>
        <p:txBody>
          <a:bodyPr/>
          <a:lstStyle>
            <a:lvl1pPr marL="0" indent="0">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1319768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14721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4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9113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261"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85412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9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19451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15422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927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9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74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01803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7593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2940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462" y="27468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263" y="274682"/>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3950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5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3967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261"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243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9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6307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985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99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10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692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103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262"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539262"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Line 4"/>
          <p:cNvSpPr>
            <a:spLocks noChangeShapeType="1"/>
          </p:cNvSpPr>
          <p:nvPr/>
        </p:nvSpPr>
        <p:spPr bwMode="auto">
          <a:xfrm>
            <a:off x="539265" y="6453188"/>
            <a:ext cx="820908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GB" sz="4400" b="1">
              <a:solidFill>
                <a:srgbClr val="000000"/>
              </a:solidFill>
            </a:endParaRPr>
          </a:p>
        </p:txBody>
      </p:sp>
    </p:spTree>
    <p:extLst>
      <p:ext uri="{BB962C8B-B14F-4D97-AF65-F5344CB8AC3E}">
        <p14:creationId xmlns:p14="http://schemas.microsoft.com/office/powerpoint/2010/main" val="2982278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b="1">
          <a:solidFill>
            <a:srgbClr val="669900"/>
          </a:solidFill>
          <a:latin typeface="+mj-lt"/>
          <a:ea typeface="+mj-ea"/>
          <a:cs typeface="+mj-cs"/>
        </a:defRPr>
      </a:lvl1pPr>
      <a:lvl2pPr algn="l" rtl="0" eaLnBrk="0" fontAlgn="base" hangingPunct="0">
        <a:spcBef>
          <a:spcPct val="0"/>
        </a:spcBef>
        <a:spcAft>
          <a:spcPct val="0"/>
        </a:spcAft>
        <a:defRPr sz="4000" b="1">
          <a:solidFill>
            <a:srgbClr val="669900"/>
          </a:solidFill>
          <a:latin typeface="Arial" charset="0"/>
        </a:defRPr>
      </a:lvl2pPr>
      <a:lvl3pPr algn="l" rtl="0" eaLnBrk="0" fontAlgn="base" hangingPunct="0">
        <a:spcBef>
          <a:spcPct val="0"/>
        </a:spcBef>
        <a:spcAft>
          <a:spcPct val="0"/>
        </a:spcAft>
        <a:defRPr sz="4000" b="1">
          <a:solidFill>
            <a:srgbClr val="669900"/>
          </a:solidFill>
          <a:latin typeface="Arial" charset="0"/>
        </a:defRPr>
      </a:lvl3pPr>
      <a:lvl4pPr algn="l" rtl="0" eaLnBrk="0" fontAlgn="base" hangingPunct="0">
        <a:spcBef>
          <a:spcPct val="0"/>
        </a:spcBef>
        <a:spcAft>
          <a:spcPct val="0"/>
        </a:spcAft>
        <a:defRPr sz="4000" b="1">
          <a:solidFill>
            <a:srgbClr val="669900"/>
          </a:solidFill>
          <a:latin typeface="Arial" charset="0"/>
        </a:defRPr>
      </a:lvl4pPr>
      <a:lvl5pPr algn="l" rtl="0" eaLnBrk="0" fontAlgn="base" hangingPunct="0">
        <a:spcBef>
          <a:spcPct val="0"/>
        </a:spcBef>
        <a:spcAft>
          <a:spcPct val="0"/>
        </a:spcAft>
        <a:defRPr sz="4000" b="1">
          <a:solidFill>
            <a:srgbClr val="669900"/>
          </a:solidFill>
          <a:latin typeface="Arial"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262"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539262"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Line 4"/>
          <p:cNvSpPr>
            <a:spLocks noChangeShapeType="1"/>
          </p:cNvSpPr>
          <p:nvPr/>
        </p:nvSpPr>
        <p:spPr bwMode="auto">
          <a:xfrm>
            <a:off x="539265" y="6453188"/>
            <a:ext cx="820908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GB" sz="4400" b="1">
              <a:solidFill>
                <a:srgbClr val="000000"/>
              </a:solidFill>
            </a:endParaRPr>
          </a:p>
        </p:txBody>
      </p:sp>
    </p:spTree>
    <p:extLst>
      <p:ext uri="{BB962C8B-B14F-4D97-AF65-F5344CB8AC3E}">
        <p14:creationId xmlns:p14="http://schemas.microsoft.com/office/powerpoint/2010/main" val="1625747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b="1">
          <a:solidFill>
            <a:srgbClr val="669900"/>
          </a:solidFill>
          <a:latin typeface="+mj-lt"/>
          <a:ea typeface="+mj-ea"/>
          <a:cs typeface="+mj-cs"/>
        </a:defRPr>
      </a:lvl1pPr>
      <a:lvl2pPr algn="l" rtl="0" eaLnBrk="0" fontAlgn="base" hangingPunct="0">
        <a:spcBef>
          <a:spcPct val="0"/>
        </a:spcBef>
        <a:spcAft>
          <a:spcPct val="0"/>
        </a:spcAft>
        <a:defRPr sz="4000" b="1">
          <a:solidFill>
            <a:srgbClr val="669900"/>
          </a:solidFill>
          <a:latin typeface="Arial" charset="0"/>
        </a:defRPr>
      </a:lvl2pPr>
      <a:lvl3pPr algn="l" rtl="0" eaLnBrk="0" fontAlgn="base" hangingPunct="0">
        <a:spcBef>
          <a:spcPct val="0"/>
        </a:spcBef>
        <a:spcAft>
          <a:spcPct val="0"/>
        </a:spcAft>
        <a:defRPr sz="4000" b="1">
          <a:solidFill>
            <a:srgbClr val="669900"/>
          </a:solidFill>
          <a:latin typeface="Arial" charset="0"/>
        </a:defRPr>
      </a:lvl3pPr>
      <a:lvl4pPr algn="l" rtl="0" eaLnBrk="0" fontAlgn="base" hangingPunct="0">
        <a:spcBef>
          <a:spcPct val="0"/>
        </a:spcBef>
        <a:spcAft>
          <a:spcPct val="0"/>
        </a:spcAft>
        <a:defRPr sz="4000" b="1">
          <a:solidFill>
            <a:srgbClr val="669900"/>
          </a:solidFill>
          <a:latin typeface="Arial" charset="0"/>
        </a:defRPr>
      </a:lvl4pPr>
      <a:lvl5pPr algn="l" rtl="0" eaLnBrk="0" fontAlgn="base" hangingPunct="0">
        <a:spcBef>
          <a:spcPct val="0"/>
        </a:spcBef>
        <a:spcAft>
          <a:spcPct val="0"/>
        </a:spcAft>
        <a:defRPr sz="4000" b="1">
          <a:solidFill>
            <a:srgbClr val="669900"/>
          </a:solidFill>
          <a:latin typeface="Arial"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7669" y="2468571"/>
            <a:ext cx="7772400" cy="3136899"/>
          </a:xfrm>
        </p:spPr>
        <p:txBody>
          <a:bodyPr/>
          <a:lstStyle/>
          <a:p>
            <a:pPr eaLnBrk="1" hangingPunct="1"/>
            <a:r>
              <a:rPr lang="en-US" altLang="en-US" sz="4400" dirty="0" smtClean="0">
                <a:solidFill>
                  <a:schemeClr val="tx1"/>
                </a:solidFill>
              </a:rPr>
              <a:t>Getting engaged in pre-application discussions</a:t>
            </a:r>
          </a:p>
        </p:txBody>
      </p:sp>
      <p:sp>
        <p:nvSpPr>
          <p:cNvPr id="3076" name="Text Box 4"/>
          <p:cNvSpPr txBox="1">
            <a:spLocks noChangeArrowheads="1"/>
          </p:cNvSpPr>
          <p:nvPr/>
        </p:nvSpPr>
        <p:spPr bwMode="auto">
          <a:xfrm>
            <a:off x="934929" y="5605489"/>
            <a:ext cx="54321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GB" altLang="en-US" sz="2400" b="1" dirty="0">
                <a:solidFill>
                  <a:srgbClr val="000000"/>
                </a:solidFill>
              </a:rPr>
              <a:t>C</a:t>
            </a:r>
            <a:r>
              <a:rPr lang="en-GB" altLang="en-US" sz="2400" b="1" dirty="0" smtClean="0">
                <a:solidFill>
                  <a:srgbClr val="000000"/>
                </a:solidFill>
              </a:rPr>
              <a:t>reated March   2015</a:t>
            </a:r>
            <a:endParaRPr lang="en-GB" altLang="en-US" sz="2400" b="1" dirty="0">
              <a:solidFill>
                <a:srgbClr val="000000"/>
              </a:solidFill>
            </a:endParaRPr>
          </a:p>
        </p:txBody>
      </p:sp>
      <p:sp>
        <p:nvSpPr>
          <p:cNvPr id="3077" name="Text Box 5"/>
          <p:cNvSpPr txBox="1">
            <a:spLocks noChangeArrowheads="1"/>
          </p:cNvSpPr>
          <p:nvPr/>
        </p:nvSpPr>
        <p:spPr bwMode="auto">
          <a:xfrm>
            <a:off x="5835175" y="6021388"/>
            <a:ext cx="29234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50000"/>
              </a:spcBef>
              <a:spcAft>
                <a:spcPct val="0"/>
              </a:spcAft>
              <a:buFontTx/>
              <a:buNone/>
            </a:pPr>
            <a:r>
              <a:rPr lang="en-GB" altLang="en-US" sz="2400" b="1">
                <a:solidFill>
                  <a:srgbClr val="000000"/>
                </a:solidFill>
              </a:rPr>
              <a:t>www.pas.gov.uk</a:t>
            </a:r>
          </a:p>
        </p:txBody>
      </p:sp>
    </p:spTree>
    <p:extLst>
      <p:ext uri="{BB962C8B-B14F-4D97-AF65-F5344CB8AC3E}">
        <p14:creationId xmlns:p14="http://schemas.microsoft.com/office/powerpoint/2010/main" val="4268401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has been the hold up?</a:t>
            </a:r>
            <a:endParaRPr lang="en-GB" dirty="0"/>
          </a:p>
        </p:txBody>
      </p:sp>
      <p:sp>
        <p:nvSpPr>
          <p:cNvPr id="3" name="Content Placeholder 2"/>
          <p:cNvSpPr>
            <a:spLocks noGrp="1"/>
          </p:cNvSpPr>
          <p:nvPr>
            <p:ph idx="1"/>
          </p:nvPr>
        </p:nvSpPr>
        <p:spPr/>
        <p:txBody>
          <a:bodyPr/>
          <a:lstStyle/>
          <a:p>
            <a:pPr marL="0" indent="0">
              <a:buNone/>
            </a:pPr>
            <a:r>
              <a:rPr lang="en-GB" dirty="0" smtClean="0"/>
              <a:t>Under previous guidance on standards in public life there was a clear (but artificial) line drawn between council roles:</a:t>
            </a:r>
          </a:p>
          <a:p>
            <a:r>
              <a:rPr lang="en-GB" dirty="0" smtClean="0"/>
              <a:t>community leaders and representatives </a:t>
            </a:r>
          </a:p>
          <a:p>
            <a:r>
              <a:rPr lang="en-GB" dirty="0" smtClean="0"/>
              <a:t>decision makers on planning applications</a:t>
            </a:r>
            <a:endParaRPr lang="en-GB" dirty="0"/>
          </a:p>
        </p:txBody>
      </p:sp>
    </p:spTree>
    <p:extLst>
      <p:ext uri="{BB962C8B-B14F-4D97-AF65-F5344CB8AC3E}">
        <p14:creationId xmlns:p14="http://schemas.microsoft.com/office/powerpoint/2010/main" val="21584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altLang="en-US" dirty="0" smtClean="0"/>
              <a:t>Post Localism Act:</a:t>
            </a:r>
          </a:p>
        </p:txBody>
      </p:sp>
      <p:sp>
        <p:nvSpPr>
          <p:cNvPr id="36867" name="Rectangle 3"/>
          <p:cNvSpPr>
            <a:spLocks noGrp="1" noChangeArrowheads="1"/>
          </p:cNvSpPr>
          <p:nvPr>
            <p:ph type="body" idx="1"/>
          </p:nvPr>
        </p:nvSpPr>
        <p:spPr/>
        <p:txBody>
          <a:bodyPr/>
          <a:lstStyle/>
          <a:p>
            <a:pPr eaLnBrk="1" hangingPunct="1">
              <a:lnSpc>
                <a:spcPct val="90000"/>
              </a:lnSpc>
            </a:pPr>
            <a:r>
              <a:rPr lang="en-GB" altLang="en-US" sz="2800" dirty="0" smtClean="0">
                <a:solidFill>
                  <a:srgbClr val="669900"/>
                </a:solidFill>
              </a:rPr>
              <a:t>Predisposition</a:t>
            </a:r>
            <a:r>
              <a:rPr lang="en-GB" altLang="en-US" sz="2800" dirty="0" smtClean="0"/>
              <a:t> (inclination/opinion) is fine; must have a willingness to listen to all material considerations before deciding how to vote </a:t>
            </a:r>
          </a:p>
          <a:p>
            <a:pPr marL="0" indent="0" eaLnBrk="1" hangingPunct="1">
              <a:lnSpc>
                <a:spcPct val="90000"/>
              </a:lnSpc>
              <a:buNone/>
            </a:pPr>
            <a:endParaRPr lang="en-GB" altLang="en-US" sz="2800" dirty="0" smtClean="0"/>
          </a:p>
          <a:p>
            <a:pPr eaLnBrk="1" hangingPunct="1">
              <a:lnSpc>
                <a:spcPct val="90000"/>
              </a:lnSpc>
            </a:pPr>
            <a:r>
              <a:rPr lang="en-GB" altLang="en-US" sz="2800" dirty="0" smtClean="0">
                <a:solidFill>
                  <a:srgbClr val="669900"/>
                </a:solidFill>
              </a:rPr>
              <a:t>Predetermination </a:t>
            </a:r>
            <a:r>
              <a:rPr lang="en-GB" altLang="en-US" sz="2800" dirty="0" smtClean="0"/>
              <a:t>(a ‘closed mind’) is not</a:t>
            </a:r>
          </a:p>
          <a:p>
            <a:pPr marL="0" indent="0" eaLnBrk="1" hangingPunct="1">
              <a:lnSpc>
                <a:spcPct val="90000"/>
              </a:lnSpc>
              <a:buNone/>
            </a:pPr>
            <a:endParaRPr lang="en-GB" altLang="en-US" sz="2800" dirty="0" smtClean="0"/>
          </a:p>
          <a:p>
            <a:pPr eaLnBrk="1" hangingPunct="1">
              <a:lnSpc>
                <a:spcPct val="90000"/>
              </a:lnSpc>
            </a:pPr>
            <a:r>
              <a:rPr lang="en-GB" altLang="en-US" sz="2800" dirty="0" smtClean="0"/>
              <a:t>Getting involved in a pre-application discussion does not, in itself, mean you are predetermined.  </a:t>
            </a:r>
          </a:p>
          <a:p>
            <a:pPr eaLnBrk="1" hangingPunct="1">
              <a:lnSpc>
                <a:spcPct val="90000"/>
              </a:lnSpc>
            </a:pPr>
            <a:r>
              <a:rPr lang="en-GB" altLang="en-US" sz="2800" dirty="0" smtClean="0"/>
              <a:t>You can discuss, without having a closed mind</a:t>
            </a:r>
          </a:p>
        </p:txBody>
      </p:sp>
    </p:spTree>
    <p:extLst>
      <p:ext uri="{BB962C8B-B14F-4D97-AF65-F5344CB8AC3E}">
        <p14:creationId xmlns:p14="http://schemas.microsoft.com/office/powerpoint/2010/main" val="40815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smtClean="0"/>
              <a:t>Probity in planning guide</a:t>
            </a:r>
          </a:p>
        </p:txBody>
      </p:sp>
      <p:sp>
        <p:nvSpPr>
          <p:cNvPr id="32771" name="Content Placeholder 2"/>
          <p:cNvSpPr>
            <a:spLocks noGrp="1"/>
          </p:cNvSpPr>
          <p:nvPr>
            <p:ph idx="1"/>
          </p:nvPr>
        </p:nvSpPr>
        <p:spPr>
          <a:xfrm>
            <a:off x="4283968" y="1310034"/>
            <a:ext cx="4536504" cy="5215310"/>
          </a:xfrm>
        </p:spPr>
        <p:txBody>
          <a:bodyPr/>
          <a:lstStyle/>
          <a:p>
            <a:r>
              <a:rPr lang="en-US" altLang="en-US" dirty="0" smtClean="0"/>
              <a:t>Not a free–for-all</a:t>
            </a:r>
          </a:p>
          <a:p>
            <a:r>
              <a:rPr lang="en-US" altLang="en-US" dirty="0" smtClean="0"/>
              <a:t>Still a need for propriety</a:t>
            </a:r>
          </a:p>
          <a:p>
            <a:r>
              <a:rPr lang="en-GB" altLang="en-US" dirty="0" smtClean="0">
                <a:solidFill>
                  <a:srgbClr val="000000"/>
                </a:solidFill>
                <a:ea typeface="Microsoft YaHei" pitchFamily="34" charset="-122"/>
              </a:rPr>
              <a:t>Must still demonstrate </a:t>
            </a:r>
            <a:r>
              <a:rPr lang="en-GB" altLang="en-US" b="1" dirty="0">
                <a:solidFill>
                  <a:srgbClr val="000000"/>
                </a:solidFill>
                <a:ea typeface="Microsoft YaHei" pitchFamily="34" charset="-122"/>
              </a:rPr>
              <a:t>fairness</a:t>
            </a:r>
            <a:r>
              <a:rPr lang="en-GB" altLang="en-US" dirty="0">
                <a:solidFill>
                  <a:srgbClr val="000000"/>
                </a:solidFill>
                <a:ea typeface="Microsoft YaHei" pitchFamily="34" charset="-122"/>
              </a:rPr>
              <a:t>, </a:t>
            </a:r>
            <a:r>
              <a:rPr lang="en-GB" altLang="en-US" b="1" dirty="0">
                <a:solidFill>
                  <a:srgbClr val="000000"/>
                </a:solidFill>
                <a:ea typeface="Microsoft YaHei" pitchFamily="34" charset="-122"/>
              </a:rPr>
              <a:t>openness</a:t>
            </a:r>
            <a:r>
              <a:rPr lang="en-GB" altLang="en-US" dirty="0">
                <a:solidFill>
                  <a:srgbClr val="000000"/>
                </a:solidFill>
                <a:ea typeface="Microsoft YaHei" pitchFamily="34" charset="-122"/>
              </a:rPr>
              <a:t> and </a:t>
            </a:r>
            <a:r>
              <a:rPr lang="en-GB" altLang="en-US" b="1" dirty="0">
                <a:solidFill>
                  <a:srgbClr val="000000"/>
                </a:solidFill>
                <a:ea typeface="Microsoft YaHei" pitchFamily="34" charset="-122"/>
              </a:rPr>
              <a:t>impartiality</a:t>
            </a:r>
            <a:r>
              <a:rPr lang="en-GB" altLang="en-US" dirty="0">
                <a:solidFill>
                  <a:srgbClr val="000000"/>
                </a:solidFill>
                <a:ea typeface="Microsoft YaHei" pitchFamily="34" charset="-122"/>
              </a:rPr>
              <a:t> at all stages of the </a:t>
            </a:r>
            <a:r>
              <a:rPr lang="en-GB" altLang="en-US" dirty="0" smtClean="0">
                <a:solidFill>
                  <a:srgbClr val="000000"/>
                </a:solidFill>
                <a:ea typeface="Microsoft YaHei" pitchFamily="34" charset="-122"/>
              </a:rPr>
              <a:t>process</a:t>
            </a:r>
          </a:p>
          <a:p>
            <a:r>
              <a:rPr lang="en-GB" altLang="en-US" dirty="0" smtClean="0">
                <a:solidFill>
                  <a:srgbClr val="000000"/>
                </a:solidFill>
                <a:ea typeface="Microsoft YaHei" pitchFamily="34" charset="-122"/>
              </a:rPr>
              <a:t>Perception is as important as reality</a:t>
            </a:r>
          </a:p>
          <a:p>
            <a:endParaRPr lang="en-US" altLang="en-US" dirty="0" smtClean="0"/>
          </a:p>
          <a:p>
            <a:endParaRPr lang="en-US" altLang="en-US" dirty="0" smtClean="0"/>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37" y="1628800"/>
            <a:ext cx="3678649" cy="3888432"/>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2837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Establishing a protocol for your council</a:t>
            </a:r>
            <a:endParaRPr lang="en-GB" dirty="0"/>
          </a:p>
        </p:txBody>
      </p:sp>
      <p:sp>
        <p:nvSpPr>
          <p:cNvPr id="3" name="Content Placeholder 2"/>
          <p:cNvSpPr>
            <a:spLocks noGrp="1"/>
          </p:cNvSpPr>
          <p:nvPr>
            <p:ph idx="1"/>
          </p:nvPr>
        </p:nvSpPr>
        <p:spPr>
          <a:xfrm>
            <a:off x="323528" y="1600206"/>
            <a:ext cx="8640960" cy="4525963"/>
          </a:xfrm>
        </p:spPr>
        <p:txBody>
          <a:bodyPr/>
          <a:lstStyle/>
          <a:p>
            <a:r>
              <a:rPr lang="en-GB" dirty="0" smtClean="0"/>
              <a:t>Much of the detailed work on pre-application discussions will be done by officers</a:t>
            </a:r>
          </a:p>
          <a:p>
            <a:r>
              <a:rPr lang="en-GB" dirty="0" smtClean="0"/>
              <a:t>Where and how you can/should get involved  can be set out in a pre-application protocol</a:t>
            </a:r>
          </a:p>
          <a:p>
            <a:r>
              <a:rPr lang="en-GB" dirty="0" smtClean="0"/>
              <a:t>It will vary, depending on levels of activity, certainty of the policy framework etc</a:t>
            </a:r>
          </a:p>
        </p:txBody>
      </p:sp>
    </p:spTree>
    <p:extLst>
      <p:ext uri="{BB962C8B-B14F-4D97-AF65-F5344CB8AC3E}">
        <p14:creationId xmlns:p14="http://schemas.microsoft.com/office/powerpoint/2010/main" val="1352617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 1: concept stage</a:t>
            </a:r>
            <a:endParaRPr lang="en-GB" dirty="0"/>
          </a:p>
        </p:txBody>
      </p:sp>
      <p:sp>
        <p:nvSpPr>
          <p:cNvPr id="3" name="Content Placeholder 2"/>
          <p:cNvSpPr>
            <a:spLocks noGrp="1"/>
          </p:cNvSpPr>
          <p:nvPr>
            <p:ph idx="1"/>
          </p:nvPr>
        </p:nvSpPr>
        <p:spPr>
          <a:xfrm>
            <a:off x="467544" y="1268760"/>
            <a:ext cx="8229600" cy="5328592"/>
          </a:xfrm>
        </p:spPr>
        <p:txBody>
          <a:bodyPr/>
          <a:lstStyle/>
          <a:p>
            <a:pPr marL="0" indent="0">
              <a:buNone/>
            </a:pPr>
            <a:r>
              <a:rPr lang="en-GB" dirty="0" smtClean="0"/>
              <a:t>The (almost) blank sheet of paper</a:t>
            </a:r>
          </a:p>
          <a:p>
            <a:r>
              <a:rPr lang="en-GB" dirty="0"/>
              <a:t>s</a:t>
            </a:r>
            <a:r>
              <a:rPr lang="en-GB" dirty="0" smtClean="0"/>
              <a:t>ignposting an open door for significant new inward investment proposals</a:t>
            </a:r>
          </a:p>
          <a:p>
            <a:r>
              <a:rPr lang="en-GB" dirty="0"/>
              <a:t>a</a:t>
            </a:r>
            <a:r>
              <a:rPr lang="en-GB" dirty="0" smtClean="0"/>
              <a:t>llows senior councillors to consider how a proposal would fit vision for the area and link to wider corporate objectives</a:t>
            </a:r>
          </a:p>
          <a:p>
            <a:r>
              <a:rPr lang="en-GB" dirty="0"/>
              <a:t>a</a:t>
            </a:r>
            <a:r>
              <a:rPr lang="en-GB" dirty="0" smtClean="0"/>
              <a:t>n opportunity to encourage real community engagement at the earliest design phases</a:t>
            </a:r>
            <a:endParaRPr lang="en-GB" dirty="0"/>
          </a:p>
        </p:txBody>
      </p:sp>
    </p:spTree>
    <p:extLst>
      <p:ext uri="{BB962C8B-B14F-4D97-AF65-F5344CB8AC3E}">
        <p14:creationId xmlns:p14="http://schemas.microsoft.com/office/powerpoint/2010/main" val="1317322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would that work?</a:t>
            </a:r>
            <a:endParaRPr lang="en-GB" dirty="0"/>
          </a:p>
        </p:txBody>
      </p:sp>
      <p:sp>
        <p:nvSpPr>
          <p:cNvPr id="3" name="Content Placeholder 2"/>
          <p:cNvSpPr>
            <a:spLocks noGrp="1"/>
          </p:cNvSpPr>
          <p:nvPr>
            <p:ph idx="1"/>
          </p:nvPr>
        </p:nvSpPr>
        <p:spPr/>
        <p:txBody>
          <a:bodyPr/>
          <a:lstStyle/>
          <a:p>
            <a:r>
              <a:rPr lang="en-GB" dirty="0" smtClean="0"/>
              <a:t>Have a clear stance on confidentiality issues</a:t>
            </a:r>
          </a:p>
          <a:p>
            <a:r>
              <a:rPr lang="en-GB" dirty="0" smtClean="0"/>
              <a:t>Be informed of the likely issues </a:t>
            </a:r>
            <a:endParaRPr lang="en-GB" dirty="0"/>
          </a:p>
          <a:p>
            <a:r>
              <a:rPr lang="en-GB" dirty="0" smtClean="0"/>
              <a:t>Keep a record of the conversations</a:t>
            </a:r>
          </a:p>
          <a:p>
            <a:r>
              <a:rPr lang="en-GB" dirty="0" smtClean="0"/>
              <a:t>Saves pain and cost if the idea is a non starter</a:t>
            </a:r>
          </a:p>
          <a:p>
            <a:r>
              <a:rPr lang="en-GB" dirty="0" smtClean="0"/>
              <a:t>A chance to think about other stakeholders who need to be engaged and when </a:t>
            </a:r>
          </a:p>
        </p:txBody>
      </p:sp>
    </p:spTree>
    <p:extLst>
      <p:ext uri="{BB962C8B-B14F-4D97-AF65-F5344CB8AC3E}">
        <p14:creationId xmlns:p14="http://schemas.microsoft.com/office/powerpoint/2010/main" val="92069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365"/>
            <a:ext cx="8229600" cy="1143000"/>
          </a:xfrm>
        </p:spPr>
        <p:txBody>
          <a:bodyPr/>
          <a:lstStyle/>
          <a:p>
            <a:r>
              <a:rPr lang="en-GB" dirty="0" smtClean="0"/>
              <a:t>Option 2: briefings</a:t>
            </a:r>
            <a:endParaRPr lang="en-GB" dirty="0"/>
          </a:p>
        </p:txBody>
      </p:sp>
      <p:sp>
        <p:nvSpPr>
          <p:cNvPr id="3" name="Content Placeholder 2"/>
          <p:cNvSpPr>
            <a:spLocks noGrp="1"/>
          </p:cNvSpPr>
          <p:nvPr>
            <p:ph idx="1"/>
          </p:nvPr>
        </p:nvSpPr>
        <p:spPr>
          <a:xfrm>
            <a:off x="395536" y="908720"/>
            <a:ext cx="8748464" cy="5328592"/>
          </a:xfrm>
        </p:spPr>
        <p:txBody>
          <a:bodyPr/>
          <a:lstStyle/>
          <a:p>
            <a:pPr marL="0" indent="0">
              <a:buNone/>
            </a:pPr>
            <a:r>
              <a:rPr lang="en-GB" dirty="0" smtClean="0"/>
              <a:t>Introduction to a developing scheme</a:t>
            </a:r>
          </a:p>
          <a:p>
            <a:r>
              <a:rPr lang="en-GB" dirty="0" smtClean="0"/>
              <a:t>Keep abreast of new proposals</a:t>
            </a:r>
          </a:p>
          <a:p>
            <a:r>
              <a:rPr lang="en-GB" dirty="0" smtClean="0"/>
              <a:t>Understand objectives for the development</a:t>
            </a:r>
          </a:p>
          <a:p>
            <a:r>
              <a:rPr lang="en-GB" dirty="0" smtClean="0"/>
              <a:t>Understand constraints or explanation behind some design decisions</a:t>
            </a:r>
          </a:p>
          <a:p>
            <a:r>
              <a:rPr lang="en-GB" dirty="0"/>
              <a:t>A</a:t>
            </a:r>
            <a:r>
              <a:rPr lang="en-GB" dirty="0" smtClean="0"/>
              <a:t>sk questions </a:t>
            </a:r>
            <a:endParaRPr lang="en-GB" dirty="0"/>
          </a:p>
          <a:p>
            <a:r>
              <a:rPr lang="en-GB" dirty="0" smtClean="0"/>
              <a:t>Ensure that developer knows </a:t>
            </a:r>
            <a:r>
              <a:rPr lang="en-GB" b="1" dirty="0" smtClean="0"/>
              <a:t>first hand </a:t>
            </a:r>
            <a:r>
              <a:rPr lang="en-GB" dirty="0" smtClean="0"/>
              <a:t>what you/community want from such a proposal</a:t>
            </a:r>
            <a:endParaRPr lang="en-GB" dirty="0"/>
          </a:p>
        </p:txBody>
      </p:sp>
    </p:spTree>
    <p:extLst>
      <p:ext uri="{BB962C8B-B14F-4D97-AF65-F5344CB8AC3E}">
        <p14:creationId xmlns:p14="http://schemas.microsoft.com/office/powerpoint/2010/main" val="2345821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would that work?</a:t>
            </a:r>
            <a:endParaRPr lang="en-GB" dirty="0"/>
          </a:p>
        </p:txBody>
      </p:sp>
      <p:sp>
        <p:nvSpPr>
          <p:cNvPr id="3" name="Content Placeholder 2"/>
          <p:cNvSpPr>
            <a:spLocks noGrp="1"/>
          </p:cNvSpPr>
          <p:nvPr>
            <p:ph idx="1"/>
          </p:nvPr>
        </p:nvSpPr>
        <p:spPr>
          <a:xfrm>
            <a:off x="539552" y="1268760"/>
            <a:ext cx="8229600" cy="5400600"/>
          </a:xfrm>
        </p:spPr>
        <p:txBody>
          <a:bodyPr/>
          <a:lstStyle/>
          <a:p>
            <a:r>
              <a:rPr lang="en-GB" dirty="0"/>
              <a:t>f</a:t>
            </a:r>
            <a:r>
              <a:rPr lang="en-GB" dirty="0" smtClean="0"/>
              <a:t>ormal </a:t>
            </a:r>
            <a:r>
              <a:rPr lang="en-GB" dirty="0"/>
              <a:t>briefings in a meeting </a:t>
            </a:r>
          </a:p>
          <a:p>
            <a:r>
              <a:rPr lang="en-GB" dirty="0" smtClean="0"/>
              <a:t>applicant </a:t>
            </a:r>
            <a:r>
              <a:rPr lang="en-GB" dirty="0"/>
              <a:t>or officers </a:t>
            </a:r>
            <a:r>
              <a:rPr lang="en-GB" dirty="0" smtClean="0"/>
              <a:t>introduce </a:t>
            </a:r>
            <a:r>
              <a:rPr lang="en-GB" dirty="0"/>
              <a:t>proposal</a:t>
            </a:r>
          </a:p>
          <a:p>
            <a:r>
              <a:rPr lang="en-GB" dirty="0"/>
              <a:t>t</a:t>
            </a:r>
            <a:r>
              <a:rPr lang="en-GB" dirty="0" smtClean="0"/>
              <a:t>o </a:t>
            </a:r>
            <a:r>
              <a:rPr lang="en-GB" dirty="0"/>
              <a:t>councillors or mixed audience with community reps (as appropriate</a:t>
            </a:r>
            <a:r>
              <a:rPr lang="en-GB" dirty="0" smtClean="0"/>
              <a:t>)</a:t>
            </a:r>
          </a:p>
          <a:p>
            <a:r>
              <a:rPr lang="en-GB" dirty="0"/>
              <a:t>a</a:t>
            </a:r>
            <a:r>
              <a:rPr lang="en-GB" dirty="0" smtClean="0"/>
              <a:t>n opportunity to ask questions/ discuss proposal in the spirit of improving the quality of the scheme and benefits it will provide for the community</a:t>
            </a:r>
          </a:p>
          <a:p>
            <a:r>
              <a:rPr lang="en-GB" dirty="0"/>
              <a:t>k</a:t>
            </a:r>
            <a:r>
              <a:rPr lang="en-GB" dirty="0" smtClean="0"/>
              <a:t>eep a record of the discussion</a:t>
            </a:r>
          </a:p>
          <a:p>
            <a:pPr marL="0" indent="0">
              <a:buNone/>
            </a:pPr>
            <a:endParaRPr lang="en-GB" dirty="0"/>
          </a:p>
          <a:p>
            <a:endParaRPr lang="en-GB" dirty="0"/>
          </a:p>
        </p:txBody>
      </p:sp>
    </p:spTree>
    <p:extLst>
      <p:ext uri="{BB962C8B-B14F-4D97-AF65-F5344CB8AC3E}">
        <p14:creationId xmlns:p14="http://schemas.microsoft.com/office/powerpoint/2010/main" val="279827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 3: interim reports</a:t>
            </a:r>
            <a:endParaRPr lang="en-GB" dirty="0"/>
          </a:p>
        </p:txBody>
      </p:sp>
      <p:sp>
        <p:nvSpPr>
          <p:cNvPr id="3" name="Content Placeholder 2"/>
          <p:cNvSpPr>
            <a:spLocks noGrp="1"/>
          </p:cNvSpPr>
          <p:nvPr>
            <p:ph idx="1"/>
          </p:nvPr>
        </p:nvSpPr>
        <p:spPr>
          <a:xfrm>
            <a:off x="539552" y="1340768"/>
            <a:ext cx="8229600" cy="5112568"/>
          </a:xfrm>
        </p:spPr>
        <p:txBody>
          <a:bodyPr/>
          <a:lstStyle/>
          <a:p>
            <a:pPr marL="0" indent="0">
              <a:buNone/>
            </a:pPr>
            <a:r>
              <a:rPr lang="en-GB" dirty="0" smtClean="0"/>
              <a:t>To give committee members early sight of a proposal</a:t>
            </a:r>
          </a:p>
          <a:p>
            <a:r>
              <a:rPr lang="en-GB" dirty="0"/>
              <a:t>s</a:t>
            </a:r>
            <a:r>
              <a:rPr lang="en-GB" dirty="0" smtClean="0"/>
              <a:t>imilar to the member briefing, but focussed on the planning committee</a:t>
            </a:r>
          </a:p>
          <a:p>
            <a:r>
              <a:rPr lang="en-GB" dirty="0"/>
              <a:t>m</a:t>
            </a:r>
            <a:r>
              <a:rPr lang="en-GB" dirty="0" smtClean="0"/>
              <a:t>eans that committee see a complex proposal before they are expected to make a decision on it</a:t>
            </a:r>
          </a:p>
          <a:p>
            <a:r>
              <a:rPr lang="en-GB" dirty="0"/>
              <a:t>c</a:t>
            </a:r>
            <a:r>
              <a:rPr lang="en-GB" dirty="0" smtClean="0"/>
              <a:t>an be a discussion in public to increase transparency</a:t>
            </a:r>
          </a:p>
          <a:p>
            <a:endParaRPr lang="en-GB" dirty="0"/>
          </a:p>
        </p:txBody>
      </p:sp>
    </p:spTree>
    <p:extLst>
      <p:ext uri="{BB962C8B-B14F-4D97-AF65-F5344CB8AC3E}">
        <p14:creationId xmlns:p14="http://schemas.microsoft.com/office/powerpoint/2010/main" val="1959881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would that work?</a:t>
            </a:r>
            <a:endParaRPr lang="en-GB" dirty="0"/>
          </a:p>
        </p:txBody>
      </p:sp>
      <p:sp>
        <p:nvSpPr>
          <p:cNvPr id="3" name="Content Placeholder 2"/>
          <p:cNvSpPr>
            <a:spLocks noGrp="1"/>
          </p:cNvSpPr>
          <p:nvPr>
            <p:ph idx="1"/>
          </p:nvPr>
        </p:nvSpPr>
        <p:spPr>
          <a:xfrm>
            <a:off x="467544" y="1124744"/>
            <a:ext cx="8229600" cy="5472608"/>
          </a:xfrm>
        </p:spPr>
        <p:txBody>
          <a:bodyPr/>
          <a:lstStyle/>
          <a:p>
            <a:r>
              <a:rPr lang="en-GB" dirty="0"/>
              <a:t>r</a:t>
            </a:r>
            <a:r>
              <a:rPr lang="en-GB" dirty="0" smtClean="0"/>
              <a:t>eport from officers to the committee on a prospective application</a:t>
            </a:r>
          </a:p>
          <a:p>
            <a:r>
              <a:rPr lang="en-GB" dirty="0" smtClean="0"/>
              <a:t>appropriate for a small number of very significant proposals</a:t>
            </a:r>
          </a:p>
          <a:p>
            <a:r>
              <a:rPr lang="en-GB" dirty="0"/>
              <a:t>b</a:t>
            </a:r>
            <a:r>
              <a:rPr lang="en-GB" dirty="0" smtClean="0"/>
              <a:t>efore or after the main business of committee</a:t>
            </a:r>
          </a:p>
          <a:p>
            <a:r>
              <a:rPr lang="en-GB" dirty="0"/>
              <a:t>a</a:t>
            </a:r>
            <a:r>
              <a:rPr lang="en-GB" dirty="0" smtClean="0"/>
              <a:t> chance for members to ask the developer questions </a:t>
            </a:r>
          </a:p>
          <a:p>
            <a:r>
              <a:rPr lang="en-GB" dirty="0" smtClean="0"/>
              <a:t>NO DECISION  - INFORMATION ONLY</a:t>
            </a:r>
          </a:p>
          <a:p>
            <a:endParaRPr lang="en-GB" dirty="0" smtClean="0"/>
          </a:p>
          <a:p>
            <a:endParaRPr lang="en-GB" dirty="0"/>
          </a:p>
        </p:txBody>
      </p:sp>
    </p:spTree>
    <p:extLst>
      <p:ext uri="{BB962C8B-B14F-4D97-AF65-F5344CB8AC3E}">
        <p14:creationId xmlns:p14="http://schemas.microsoft.com/office/powerpoint/2010/main" val="301386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mtClean="0"/>
              <a:t>What is PAS ?</a:t>
            </a:r>
          </a:p>
        </p:txBody>
      </p:sp>
      <p:sp>
        <p:nvSpPr>
          <p:cNvPr id="5123" name="Rectangle 3"/>
          <p:cNvSpPr>
            <a:spLocks noGrp="1" noChangeArrowheads="1"/>
          </p:cNvSpPr>
          <p:nvPr>
            <p:ph type="body" idx="1"/>
          </p:nvPr>
        </p:nvSpPr>
        <p:spPr>
          <a:xfrm>
            <a:off x="539262" y="1268416"/>
            <a:ext cx="8229600" cy="5184775"/>
          </a:xfrm>
        </p:spPr>
        <p:txBody>
          <a:bodyPr/>
          <a:lstStyle/>
          <a:p>
            <a:pPr eaLnBrk="1" hangingPunct="1">
              <a:defRPr/>
            </a:pPr>
            <a:r>
              <a:rPr lang="en-GB" sz="2800" dirty="0" smtClean="0">
                <a:solidFill>
                  <a:srgbClr val="000000"/>
                </a:solidFill>
              </a:rPr>
              <a:t>PAS is a DCLG grant-funded programme but part of the Local Government Association</a:t>
            </a:r>
          </a:p>
          <a:p>
            <a:pPr eaLnBrk="1" hangingPunct="1">
              <a:defRPr/>
            </a:pPr>
            <a:r>
              <a:rPr lang="en-GB" sz="2800" dirty="0" smtClean="0">
                <a:solidFill>
                  <a:srgbClr val="000000"/>
                </a:solidFill>
              </a:rPr>
              <a:t>Governed by a </a:t>
            </a:r>
            <a:r>
              <a:rPr lang="ja-JP" altLang="en-GB" sz="2800" dirty="0" smtClean="0">
                <a:solidFill>
                  <a:srgbClr val="000000"/>
                </a:solidFill>
              </a:rPr>
              <a:t>‘</a:t>
            </a:r>
            <a:r>
              <a:rPr lang="en-GB" altLang="ja-JP" sz="2800" dirty="0" smtClean="0">
                <a:solidFill>
                  <a:srgbClr val="000000"/>
                </a:solidFill>
              </a:rPr>
              <a:t>sector led</a:t>
            </a:r>
            <a:r>
              <a:rPr lang="ja-JP" altLang="en-GB" sz="2800" dirty="0" smtClean="0">
                <a:solidFill>
                  <a:srgbClr val="000000"/>
                </a:solidFill>
              </a:rPr>
              <a:t>’</a:t>
            </a:r>
            <a:r>
              <a:rPr lang="en-GB" altLang="ja-JP" sz="2800" dirty="0" smtClean="0">
                <a:solidFill>
                  <a:srgbClr val="000000"/>
                </a:solidFill>
              </a:rPr>
              <a:t> board </a:t>
            </a:r>
          </a:p>
          <a:p>
            <a:pPr eaLnBrk="1" hangingPunct="1">
              <a:defRPr/>
            </a:pPr>
            <a:r>
              <a:rPr lang="en-GB" sz="2800" dirty="0" smtClean="0">
                <a:solidFill>
                  <a:srgbClr val="000000"/>
                </a:solidFill>
              </a:rPr>
              <a:t>10 staff – commissioners, generalists, support</a:t>
            </a:r>
          </a:p>
          <a:p>
            <a:pPr marL="0" indent="0" algn="ctr" eaLnBrk="1" hangingPunct="1">
              <a:buFontTx/>
              <a:buNone/>
              <a:defRPr/>
            </a:pPr>
            <a:endParaRPr lang="en-GB" sz="2800" dirty="0" smtClean="0">
              <a:solidFill>
                <a:srgbClr val="000000"/>
              </a:solidFill>
            </a:endParaRPr>
          </a:p>
          <a:p>
            <a:pPr marL="400050" lvl="1" indent="0" eaLnBrk="1" hangingPunct="1">
              <a:buFontTx/>
              <a:buNone/>
              <a:defRPr/>
            </a:pPr>
            <a:r>
              <a:rPr lang="en-GB" i="1" dirty="0" smtClean="0">
                <a:solidFill>
                  <a:srgbClr val="000000"/>
                </a:solidFill>
              </a:rPr>
              <a:t>“</a:t>
            </a:r>
            <a:r>
              <a:rPr lang="en-GB" dirty="0" smtClean="0">
                <a:solidFill>
                  <a:srgbClr val="000000"/>
                </a:solidFill>
              </a:rPr>
              <a:t>PAS exists to provide support to local planning authorities to provide efficient and effective planning services, to drive improvement in those services and to respond to and deliver changes in the planning system”</a:t>
            </a:r>
          </a:p>
          <a:p>
            <a:pPr eaLnBrk="1" hangingPunct="1">
              <a:defRPr/>
            </a:pPr>
            <a:endParaRPr lang="en-GB" dirty="0" smtClean="0"/>
          </a:p>
        </p:txBody>
      </p:sp>
    </p:spTree>
    <p:extLst>
      <p:ext uri="{BB962C8B-B14F-4D97-AF65-F5344CB8AC3E}">
        <p14:creationId xmlns:p14="http://schemas.microsoft.com/office/powerpoint/2010/main" val="579165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 4: discussion forums</a:t>
            </a:r>
            <a:endParaRPr lang="en-GB" dirty="0"/>
          </a:p>
        </p:txBody>
      </p:sp>
      <p:sp>
        <p:nvSpPr>
          <p:cNvPr id="3" name="Content Placeholder 2"/>
          <p:cNvSpPr>
            <a:spLocks noGrp="1"/>
          </p:cNvSpPr>
          <p:nvPr>
            <p:ph idx="1"/>
          </p:nvPr>
        </p:nvSpPr>
        <p:spPr>
          <a:xfrm>
            <a:off x="539262" y="1340769"/>
            <a:ext cx="8229600" cy="4785396"/>
          </a:xfrm>
        </p:spPr>
        <p:txBody>
          <a:bodyPr/>
          <a:lstStyle/>
          <a:p>
            <a:r>
              <a:rPr lang="en-GB" dirty="0" smtClean="0"/>
              <a:t>Developer or the council can host a discussion about a scheme</a:t>
            </a:r>
          </a:p>
          <a:p>
            <a:r>
              <a:rPr lang="en-GB" dirty="0" smtClean="0"/>
              <a:t>Developer introduces their scheme in a public forum</a:t>
            </a:r>
          </a:p>
          <a:p>
            <a:r>
              <a:rPr lang="en-GB" dirty="0" smtClean="0"/>
              <a:t>Open discussion between developer, councillors and community members.</a:t>
            </a:r>
          </a:p>
          <a:p>
            <a:r>
              <a:rPr lang="en-GB" dirty="0" smtClean="0"/>
              <a:t>Can involve statutory and other consultees</a:t>
            </a:r>
            <a:endParaRPr lang="en-GB" dirty="0"/>
          </a:p>
        </p:txBody>
      </p:sp>
    </p:spTree>
    <p:extLst>
      <p:ext uri="{BB962C8B-B14F-4D97-AF65-F5344CB8AC3E}">
        <p14:creationId xmlns:p14="http://schemas.microsoft.com/office/powerpoint/2010/main" val="3653385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would that work?</a:t>
            </a:r>
            <a:endParaRPr lang="en-GB" dirty="0"/>
          </a:p>
        </p:txBody>
      </p:sp>
      <p:sp>
        <p:nvSpPr>
          <p:cNvPr id="3" name="Content Placeholder 2"/>
          <p:cNvSpPr>
            <a:spLocks noGrp="1"/>
          </p:cNvSpPr>
          <p:nvPr>
            <p:ph idx="1"/>
          </p:nvPr>
        </p:nvSpPr>
        <p:spPr>
          <a:xfrm>
            <a:off x="539262" y="1340776"/>
            <a:ext cx="8229600" cy="5328591"/>
          </a:xfrm>
        </p:spPr>
        <p:txBody>
          <a:bodyPr/>
          <a:lstStyle/>
          <a:p>
            <a:r>
              <a:rPr lang="en-GB" dirty="0" smtClean="0"/>
              <a:t>One off or regular meetings on current pre-application proposals</a:t>
            </a:r>
          </a:p>
          <a:p>
            <a:r>
              <a:rPr lang="en-GB" dirty="0" smtClean="0"/>
              <a:t>Often chaired by a councillor</a:t>
            </a:r>
          </a:p>
          <a:p>
            <a:r>
              <a:rPr lang="en-GB" dirty="0" smtClean="0"/>
              <a:t>Invitation to attend or open forum</a:t>
            </a:r>
          </a:p>
          <a:p>
            <a:r>
              <a:rPr lang="en-GB" dirty="0" smtClean="0"/>
              <a:t>Discussion becomes part of the public consultation  requirements</a:t>
            </a:r>
          </a:p>
          <a:p>
            <a:r>
              <a:rPr lang="en-GB" dirty="0" smtClean="0"/>
              <a:t>A record of attendance, of concerns raised and questions and answers given should be kept.</a:t>
            </a:r>
          </a:p>
          <a:p>
            <a:endParaRPr lang="en-GB" dirty="0"/>
          </a:p>
        </p:txBody>
      </p:sp>
    </p:spTree>
    <p:extLst>
      <p:ext uri="{BB962C8B-B14F-4D97-AF65-F5344CB8AC3E}">
        <p14:creationId xmlns:p14="http://schemas.microsoft.com/office/powerpoint/2010/main" val="384062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a:xfrm>
            <a:off x="468923" y="0"/>
            <a:ext cx="8229600" cy="1143000"/>
          </a:xfrm>
        </p:spPr>
        <p:txBody>
          <a:bodyPr/>
          <a:lstStyle/>
          <a:p>
            <a:r>
              <a:rPr lang="en-GB" dirty="0" smtClean="0"/>
              <a:t>Interests</a:t>
            </a:r>
            <a:endParaRPr lang="en-GB" altLang="en-US" dirty="0" smtClean="0">
              <a:solidFill>
                <a:schemeClr val="folHlink"/>
              </a:solidFill>
            </a:endParaRPr>
          </a:p>
        </p:txBody>
      </p:sp>
      <p:sp>
        <p:nvSpPr>
          <p:cNvPr id="41987" name="Content Placeholder 5"/>
          <p:cNvSpPr>
            <a:spLocks noGrp="1"/>
          </p:cNvSpPr>
          <p:nvPr>
            <p:ph idx="1"/>
          </p:nvPr>
        </p:nvSpPr>
        <p:spPr>
          <a:xfrm>
            <a:off x="467544" y="908720"/>
            <a:ext cx="8229600" cy="5760640"/>
          </a:xfrm>
        </p:spPr>
        <p:txBody>
          <a:bodyPr/>
          <a:lstStyle/>
          <a:p>
            <a:r>
              <a:rPr lang="en-GB" altLang="en-US" dirty="0" smtClean="0"/>
              <a:t>Detailed guidance is in the DCLG March 2013 guide “Openness and Transparency in Personal Interests”</a:t>
            </a:r>
          </a:p>
          <a:p>
            <a:r>
              <a:rPr lang="en-GB" altLang="en-US" dirty="0" smtClean="0"/>
              <a:t>Guiding principle: how a reasonable member of the public, with full knowledge of the facts, would view the councillors involvement</a:t>
            </a:r>
          </a:p>
          <a:p>
            <a:r>
              <a:rPr lang="en-GB" altLang="en-US" dirty="0" smtClean="0"/>
              <a:t>Pecuniary interests MUST be registered</a:t>
            </a:r>
          </a:p>
          <a:p>
            <a:r>
              <a:rPr lang="en-GB" altLang="en-US" dirty="0" smtClean="0"/>
              <a:t>Seek guidance from your monitoring officer</a:t>
            </a:r>
          </a:p>
        </p:txBody>
      </p:sp>
    </p:spTree>
    <p:extLst>
      <p:ext uri="{BB962C8B-B14F-4D97-AF65-F5344CB8AC3E}">
        <p14:creationId xmlns:p14="http://schemas.microsoft.com/office/powerpoint/2010/main" val="388685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pre-application values</a:t>
            </a:r>
            <a:endParaRPr lang="en-GB" dirty="0"/>
          </a:p>
        </p:txBody>
      </p:sp>
      <p:sp>
        <p:nvSpPr>
          <p:cNvPr id="3" name="Content Placeholder 2"/>
          <p:cNvSpPr>
            <a:spLocks noGrp="1"/>
          </p:cNvSpPr>
          <p:nvPr>
            <p:ph idx="1"/>
          </p:nvPr>
        </p:nvSpPr>
        <p:spPr/>
        <p:txBody>
          <a:bodyPr/>
          <a:lstStyle/>
          <a:p>
            <a:r>
              <a:rPr lang="en-GB" dirty="0" smtClean="0"/>
              <a:t>There are advantages to both the developer and the council when pre-application discussions are effective.</a:t>
            </a:r>
          </a:p>
          <a:p>
            <a:r>
              <a:rPr lang="en-US" b="1" i="1" dirty="0" smtClean="0"/>
              <a:t>Wouldn't </a:t>
            </a:r>
            <a:r>
              <a:rPr lang="en-US" b="1" i="1" dirty="0"/>
              <a:t>it be great if developers in your area always feel that they get such good value from early discussion of their proposals that they wouldn't dream of proceeding without it?</a:t>
            </a:r>
            <a:endParaRPr lang="en-US" dirty="0"/>
          </a:p>
          <a:p>
            <a:pPr marL="0" indent="0">
              <a:buNone/>
            </a:pPr>
            <a:r>
              <a:rPr lang="en-US" dirty="0"/>
              <a:t> </a:t>
            </a:r>
          </a:p>
        </p:txBody>
      </p:sp>
    </p:spTree>
    <p:extLst>
      <p:ext uri="{BB962C8B-B14F-4D97-AF65-F5344CB8AC3E}">
        <p14:creationId xmlns:p14="http://schemas.microsoft.com/office/powerpoint/2010/main" val="179916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our Council we are working towards…</a:t>
            </a:r>
            <a:endParaRPr lang="en-GB" dirty="0"/>
          </a:p>
        </p:txBody>
      </p:sp>
      <p:sp>
        <p:nvSpPr>
          <p:cNvPr id="4" name="Rounded Rectangle 3"/>
          <p:cNvSpPr/>
          <p:nvPr/>
        </p:nvSpPr>
        <p:spPr>
          <a:xfrm>
            <a:off x="200716" y="2708922"/>
            <a:ext cx="2042229" cy="244827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400" b="1" dirty="0">
                <a:effectLst/>
                <a:ea typeface="Calibri"/>
                <a:cs typeface="Times New Roman"/>
              </a:rPr>
              <a:t>Pre-app brand values</a:t>
            </a:r>
          </a:p>
        </p:txBody>
      </p:sp>
      <p:sp>
        <p:nvSpPr>
          <p:cNvPr id="5" name="Rounded Rectangle 4"/>
          <p:cNvSpPr/>
          <p:nvPr/>
        </p:nvSpPr>
        <p:spPr>
          <a:xfrm>
            <a:off x="2242936" y="2708923"/>
            <a:ext cx="1464968" cy="2448269"/>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400" b="1" dirty="0">
                <a:effectLst/>
                <a:ea typeface="Calibri"/>
                <a:cs typeface="Times New Roman"/>
              </a:rPr>
              <a:t>Trust</a:t>
            </a:r>
          </a:p>
        </p:txBody>
      </p:sp>
      <p:sp>
        <p:nvSpPr>
          <p:cNvPr id="6" name="Rounded Rectangle 5"/>
          <p:cNvSpPr/>
          <p:nvPr/>
        </p:nvSpPr>
        <p:spPr>
          <a:xfrm>
            <a:off x="3707906" y="2708921"/>
            <a:ext cx="1593104" cy="2448268"/>
          </a:xfrm>
          <a:prstGeom prst="round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400" b="1" dirty="0">
                <a:effectLst/>
                <a:ea typeface="Calibri"/>
                <a:cs typeface="Times New Roman"/>
              </a:rPr>
              <a:t>Cos</a:t>
            </a:r>
            <a:r>
              <a:rPr lang="en-GB" sz="2400" dirty="0">
                <a:effectLst/>
                <a:ea typeface="Calibri"/>
                <a:cs typeface="Times New Roman"/>
              </a:rPr>
              <a:t>t</a:t>
            </a:r>
          </a:p>
        </p:txBody>
      </p:sp>
      <p:sp>
        <p:nvSpPr>
          <p:cNvPr id="7" name="Rounded Rectangle 6"/>
          <p:cNvSpPr/>
          <p:nvPr/>
        </p:nvSpPr>
        <p:spPr>
          <a:xfrm>
            <a:off x="5301014" y="2708923"/>
            <a:ext cx="1800200" cy="244826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400" b="1" dirty="0">
                <a:effectLst/>
                <a:ea typeface="Calibri"/>
                <a:cs typeface="Times New Roman"/>
              </a:rPr>
              <a:t>Time</a:t>
            </a:r>
          </a:p>
        </p:txBody>
      </p:sp>
      <p:sp>
        <p:nvSpPr>
          <p:cNvPr id="8" name="Rounded Rectangle 7"/>
          <p:cNvSpPr/>
          <p:nvPr/>
        </p:nvSpPr>
        <p:spPr>
          <a:xfrm>
            <a:off x="7101208" y="2708920"/>
            <a:ext cx="1830342" cy="244826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400" b="1" dirty="0" smtClean="0">
                <a:effectLst/>
                <a:ea typeface="Calibri"/>
                <a:cs typeface="Times New Roman"/>
              </a:rPr>
              <a:t>Reliability</a:t>
            </a:r>
            <a:endParaRPr lang="en-GB" sz="2400" b="1" dirty="0">
              <a:effectLst/>
              <a:ea typeface="Calibri"/>
              <a:cs typeface="Times New Roman"/>
            </a:endParaRPr>
          </a:p>
        </p:txBody>
      </p:sp>
      <p:sp>
        <p:nvSpPr>
          <p:cNvPr id="9" name="Rectangle 6"/>
          <p:cNvSpPr>
            <a:spLocks noChangeArrowheads="1"/>
          </p:cNvSpPr>
          <p:nvPr/>
        </p:nvSpPr>
        <p:spPr bwMode="auto">
          <a:xfrm>
            <a:off x="1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565661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altLang="en-US" smtClean="0"/>
          </a:p>
        </p:txBody>
      </p:sp>
      <p:sp>
        <p:nvSpPr>
          <p:cNvPr id="50179" name="Rectangle 3"/>
          <p:cNvSpPr>
            <a:spLocks noGrp="1" noChangeArrowheads="1"/>
          </p:cNvSpPr>
          <p:nvPr>
            <p:ph type="body" idx="1"/>
          </p:nvPr>
        </p:nvSpPr>
        <p:spPr/>
        <p:txBody>
          <a:bodyPr/>
          <a:lstStyle/>
          <a:p>
            <a:pPr eaLnBrk="1" hangingPunct="1"/>
            <a:endParaRPr lang="en-US" altLang="en-US" smtClean="0"/>
          </a:p>
        </p:txBody>
      </p:sp>
      <p:pic>
        <p:nvPicPr>
          <p:cNvPr id="501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9486900" cy="770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4190991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en-US" altLang="en-US" smtClean="0"/>
          </a:p>
        </p:txBody>
      </p:sp>
      <p:sp>
        <p:nvSpPr>
          <p:cNvPr id="51203" name="Rectangle 3"/>
          <p:cNvSpPr>
            <a:spLocks noGrp="1" noChangeArrowheads="1"/>
          </p:cNvSpPr>
          <p:nvPr>
            <p:ph type="body" idx="1"/>
          </p:nvPr>
        </p:nvSpPr>
        <p:spPr/>
        <p:txBody>
          <a:bodyPr/>
          <a:lstStyle/>
          <a:p>
            <a:pPr eaLnBrk="1" hangingPunct="1"/>
            <a:endParaRPr lang="en-US" altLang="en-US" smtClean="0"/>
          </a:p>
        </p:txBody>
      </p:sp>
      <p:pic>
        <p:nvPicPr>
          <p:cNvPr id="51204" name="Picture 6" descr="pas_contact_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1030175" y="2492375"/>
            <a:ext cx="6931269"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4000" dirty="0">
                <a:solidFill>
                  <a:schemeClr val="tx1"/>
                </a:solidFill>
                <a:ea typeface="ＭＳ Ｐゴシック" charset="0"/>
              </a:rPr>
              <a:t>Contact PAS</a:t>
            </a:r>
            <a:br>
              <a:rPr lang="en-GB" sz="4000" dirty="0">
                <a:solidFill>
                  <a:schemeClr val="tx1"/>
                </a:solidFill>
                <a:ea typeface="ＭＳ Ｐゴシック" charset="0"/>
              </a:rPr>
            </a:br>
            <a:r>
              <a:rPr lang="en-GB" dirty="0">
                <a:solidFill>
                  <a:schemeClr val="tx1"/>
                </a:solidFill>
                <a:ea typeface="ＭＳ Ｐゴシック" charset="0"/>
              </a:rPr>
              <a:t/>
            </a:r>
            <a:br>
              <a:rPr lang="en-GB" dirty="0">
                <a:solidFill>
                  <a:schemeClr val="tx1"/>
                </a:solidFill>
                <a:ea typeface="ＭＳ Ｐゴシック" charset="0"/>
              </a:rPr>
            </a:br>
            <a:r>
              <a:rPr lang="en-GB" sz="4000" b="0" dirty="0">
                <a:solidFill>
                  <a:schemeClr val="tx1"/>
                </a:solidFill>
                <a:ea typeface="ＭＳ Ｐゴシック" charset="0"/>
              </a:rPr>
              <a:t>email   </a:t>
            </a:r>
            <a:r>
              <a:rPr lang="en-GB" sz="4000" dirty="0">
                <a:solidFill>
                  <a:srgbClr val="669900"/>
                </a:solidFill>
                <a:ea typeface="ＭＳ Ｐゴシック" charset="0"/>
              </a:rPr>
              <a:t>pas@local.gov.uk</a:t>
            </a:r>
          </a:p>
          <a:p>
            <a:pPr>
              <a:defRPr/>
            </a:pPr>
            <a:r>
              <a:rPr lang="en-GB" sz="4000" b="0" dirty="0">
                <a:solidFill>
                  <a:schemeClr val="tx1"/>
                </a:solidFill>
                <a:ea typeface="ＭＳ Ｐゴシック" charset="0"/>
              </a:rPr>
              <a:t>web     </a:t>
            </a:r>
            <a:r>
              <a:rPr lang="en-GB" sz="4000" dirty="0">
                <a:solidFill>
                  <a:srgbClr val="669900"/>
                </a:solidFill>
                <a:ea typeface="ＭＳ Ｐゴシック" charset="0"/>
              </a:rPr>
              <a:t>www.pas.gov.uk</a:t>
            </a:r>
          </a:p>
          <a:p>
            <a:pPr>
              <a:defRPr/>
            </a:pPr>
            <a:r>
              <a:rPr lang="en-GB" sz="4000" b="0" dirty="0">
                <a:solidFill>
                  <a:schemeClr val="tx1"/>
                </a:solidFill>
                <a:ea typeface="ＭＳ Ｐゴシック" charset="0"/>
              </a:rPr>
              <a:t>phone  </a:t>
            </a:r>
            <a:r>
              <a:rPr lang="en-GB" sz="4000" dirty="0">
                <a:solidFill>
                  <a:schemeClr val="tx1"/>
                </a:solidFill>
                <a:ea typeface="ＭＳ Ｐゴシック" charset="0"/>
              </a:rPr>
              <a:t>020 7664 3000</a:t>
            </a:r>
            <a:endParaRPr lang="en-US" sz="4000" dirty="0">
              <a:solidFill>
                <a:schemeClr val="tx1"/>
              </a:solidFill>
              <a:ea typeface="ＭＳ Ｐゴシック" charset="0"/>
            </a:endParaRPr>
          </a:p>
        </p:txBody>
      </p:sp>
    </p:spTree>
    <p:extLst>
      <p:ext uri="{BB962C8B-B14F-4D97-AF65-F5344CB8AC3E}">
        <p14:creationId xmlns:p14="http://schemas.microsoft.com/office/powerpoint/2010/main" val="2639880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This presentation</a:t>
            </a:r>
          </a:p>
        </p:txBody>
      </p:sp>
      <p:sp>
        <p:nvSpPr>
          <p:cNvPr id="4099" name="Rectangle 3"/>
          <p:cNvSpPr>
            <a:spLocks noGrp="1" noChangeArrowheads="1"/>
          </p:cNvSpPr>
          <p:nvPr>
            <p:ph type="body" idx="1"/>
          </p:nvPr>
        </p:nvSpPr>
        <p:spPr>
          <a:xfrm>
            <a:off x="539262" y="1772818"/>
            <a:ext cx="8229600" cy="4104109"/>
          </a:xfrm>
        </p:spPr>
        <p:txBody>
          <a:bodyPr/>
          <a:lstStyle/>
          <a:p>
            <a:pPr eaLnBrk="1" hangingPunct="1"/>
            <a:r>
              <a:rPr lang="en-GB" altLang="en-US" dirty="0" smtClean="0"/>
              <a:t>The benefits of pre-application discussions</a:t>
            </a:r>
          </a:p>
          <a:p>
            <a:pPr eaLnBrk="1" hangingPunct="1"/>
            <a:r>
              <a:rPr lang="en-GB" altLang="en-US" dirty="0" smtClean="0"/>
              <a:t>Probity and pre-determination</a:t>
            </a:r>
          </a:p>
          <a:p>
            <a:pPr eaLnBrk="1" hangingPunct="1"/>
            <a:r>
              <a:rPr lang="en-GB" altLang="en-US" dirty="0" smtClean="0"/>
              <a:t>Options </a:t>
            </a:r>
            <a:r>
              <a:rPr lang="en-GB" altLang="en-US" dirty="0"/>
              <a:t>for </a:t>
            </a:r>
            <a:r>
              <a:rPr lang="en-GB" altLang="en-US" dirty="0" smtClean="0"/>
              <a:t>informing, influencing and   </a:t>
            </a:r>
            <a:r>
              <a:rPr lang="en-GB" altLang="en-US" dirty="0"/>
              <a:t>w</a:t>
            </a:r>
            <a:r>
              <a:rPr lang="en-GB" altLang="en-US" dirty="0" smtClean="0"/>
              <a:t>orking with developers and your community in pre-application discussions</a:t>
            </a:r>
          </a:p>
          <a:p>
            <a:pPr marL="0" indent="0" eaLnBrk="1" hangingPunct="1">
              <a:buNone/>
            </a:pPr>
            <a:endParaRPr lang="en-GB" altLang="en-US" sz="2400" dirty="0" smtClean="0"/>
          </a:p>
          <a:p>
            <a:pPr eaLnBrk="1" hangingPunct="1"/>
            <a:endParaRPr lang="en-GB" altLang="en-US" sz="2400" dirty="0" smtClean="0"/>
          </a:p>
        </p:txBody>
      </p:sp>
    </p:spTree>
    <p:extLst>
      <p:ext uri="{BB962C8B-B14F-4D97-AF65-F5344CB8AC3E}">
        <p14:creationId xmlns:p14="http://schemas.microsoft.com/office/powerpoint/2010/main" val="1812535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r>
              <a:rPr lang="en-GB" dirty="0" smtClean="0"/>
              <a:t>Benefits to  </a:t>
            </a:r>
            <a:r>
              <a:rPr lang="en-GB" dirty="0"/>
              <a:t>the developer and the council</a:t>
            </a:r>
            <a:br>
              <a:rPr lang="en-GB" dirty="0"/>
            </a:br>
            <a:endParaRPr lang="en-GB" dirty="0"/>
          </a:p>
        </p:txBody>
      </p:sp>
      <p:sp>
        <p:nvSpPr>
          <p:cNvPr id="4" name="Text Placeholder 3"/>
          <p:cNvSpPr>
            <a:spLocks noGrp="1"/>
          </p:cNvSpPr>
          <p:nvPr>
            <p:ph type="body" idx="1"/>
          </p:nvPr>
        </p:nvSpPr>
        <p:spPr>
          <a:xfrm>
            <a:off x="457200" y="1535113"/>
            <a:ext cx="8363272" cy="639762"/>
          </a:xfrm>
        </p:spPr>
        <p:txBody>
          <a:bodyPr/>
          <a:lstStyle/>
          <a:p>
            <a:r>
              <a:rPr lang="en-GB" dirty="0" smtClean="0"/>
              <a:t>For the Developer</a:t>
            </a:r>
            <a:endParaRPr lang="en-GB" dirty="0"/>
          </a:p>
        </p:txBody>
      </p:sp>
      <p:sp>
        <p:nvSpPr>
          <p:cNvPr id="3" name="Content Placeholder 2"/>
          <p:cNvSpPr>
            <a:spLocks noGrp="1"/>
          </p:cNvSpPr>
          <p:nvPr>
            <p:ph sz="half" idx="2"/>
          </p:nvPr>
        </p:nvSpPr>
        <p:spPr/>
        <p:txBody>
          <a:bodyPr/>
          <a:lstStyle/>
          <a:p>
            <a:r>
              <a:rPr lang="en-GB" dirty="0"/>
              <a:t>t</a:t>
            </a:r>
            <a:r>
              <a:rPr lang="en-GB" dirty="0" smtClean="0"/>
              <a:t>ime saving</a:t>
            </a:r>
          </a:p>
          <a:p>
            <a:r>
              <a:rPr lang="en-GB" dirty="0" smtClean="0"/>
              <a:t>reduced risk</a:t>
            </a:r>
          </a:p>
          <a:p>
            <a:r>
              <a:rPr lang="en-GB" dirty="0" smtClean="0"/>
              <a:t>manages community expectation and can increase support</a:t>
            </a:r>
          </a:p>
          <a:p>
            <a:r>
              <a:rPr lang="en-GB" dirty="0"/>
              <a:t>r</a:t>
            </a:r>
            <a:r>
              <a:rPr lang="en-GB" dirty="0" smtClean="0"/>
              <a:t>educes cost</a:t>
            </a:r>
          </a:p>
          <a:p>
            <a:r>
              <a:rPr lang="en-GB" dirty="0" smtClean="0"/>
              <a:t>raise the value of the scheme</a:t>
            </a:r>
            <a:endParaRPr lang="en-GB" dirty="0"/>
          </a:p>
        </p:txBody>
      </p:sp>
      <p:sp>
        <p:nvSpPr>
          <p:cNvPr id="5" name="Text Placeholder 4"/>
          <p:cNvSpPr>
            <a:spLocks noGrp="1"/>
          </p:cNvSpPr>
          <p:nvPr>
            <p:ph type="body" sz="quarter" idx="3"/>
          </p:nvPr>
        </p:nvSpPr>
        <p:spPr/>
        <p:txBody>
          <a:bodyPr/>
          <a:lstStyle/>
          <a:p>
            <a:r>
              <a:rPr lang="en-GB" dirty="0" smtClean="0"/>
              <a:t>For the Council</a:t>
            </a:r>
            <a:endParaRPr lang="en-GB" dirty="0"/>
          </a:p>
        </p:txBody>
      </p:sp>
      <p:sp>
        <p:nvSpPr>
          <p:cNvPr id="6" name="Content Placeholder 5"/>
          <p:cNvSpPr>
            <a:spLocks noGrp="1"/>
          </p:cNvSpPr>
          <p:nvPr>
            <p:ph sz="quarter" idx="4"/>
          </p:nvPr>
        </p:nvSpPr>
        <p:spPr/>
        <p:txBody>
          <a:bodyPr/>
          <a:lstStyle/>
          <a:p>
            <a:r>
              <a:rPr lang="en-GB" dirty="0"/>
              <a:t>knowledge about </a:t>
            </a:r>
            <a:r>
              <a:rPr lang="en-GB" dirty="0" smtClean="0"/>
              <a:t>what is happening</a:t>
            </a:r>
          </a:p>
          <a:p>
            <a:r>
              <a:rPr lang="en-GB" dirty="0" smtClean="0"/>
              <a:t>a </a:t>
            </a:r>
            <a:r>
              <a:rPr lang="en-GB" dirty="0"/>
              <a:t>chance to influence and </a:t>
            </a:r>
            <a:r>
              <a:rPr lang="en-GB" dirty="0" smtClean="0"/>
              <a:t>shape</a:t>
            </a:r>
          </a:p>
          <a:p>
            <a:r>
              <a:rPr lang="en-GB" dirty="0" smtClean="0"/>
              <a:t>demonstrate </a:t>
            </a:r>
            <a:r>
              <a:rPr lang="en-GB" dirty="0"/>
              <a:t>your </a:t>
            </a:r>
            <a:r>
              <a:rPr lang="en-GB" dirty="0" smtClean="0"/>
              <a:t>leadership</a:t>
            </a:r>
          </a:p>
          <a:p>
            <a:r>
              <a:rPr lang="en-GB" dirty="0" smtClean="0"/>
              <a:t>attract </a:t>
            </a:r>
            <a:r>
              <a:rPr lang="en-GB" dirty="0"/>
              <a:t>inward </a:t>
            </a:r>
            <a:r>
              <a:rPr lang="en-GB" dirty="0" smtClean="0"/>
              <a:t>investment</a:t>
            </a:r>
          </a:p>
          <a:p>
            <a:r>
              <a:rPr lang="en-GB" dirty="0" smtClean="0"/>
              <a:t>reduces costs and could save time</a:t>
            </a:r>
            <a:endParaRPr lang="en-GB" dirty="0"/>
          </a:p>
          <a:p>
            <a:endParaRPr lang="en-GB" dirty="0"/>
          </a:p>
        </p:txBody>
      </p:sp>
    </p:spTree>
    <p:extLst>
      <p:ext uri="{BB962C8B-B14F-4D97-AF65-F5344CB8AC3E}">
        <p14:creationId xmlns:p14="http://schemas.microsoft.com/office/powerpoint/2010/main" val="277417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 pre-application – how to recognise it…</a:t>
            </a:r>
            <a:endParaRPr lang="en-GB" dirty="0"/>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smtClean="0"/>
              <a:t>“ It should lead to high quality and appropriate development schemes being granted planning permission more quickly and with improved outcomes for the community”</a:t>
            </a:r>
            <a:endParaRPr lang="en-GB" dirty="0"/>
          </a:p>
        </p:txBody>
      </p:sp>
    </p:spTree>
    <p:extLst>
      <p:ext uri="{BB962C8B-B14F-4D97-AF65-F5344CB8AC3E}">
        <p14:creationId xmlns:p14="http://schemas.microsoft.com/office/powerpoint/2010/main" val="419402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 sector agreement on how to make this happen</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Commitment no 8</a:t>
            </a:r>
          </a:p>
          <a:p>
            <a:pPr marL="0" indent="0">
              <a:buNone/>
            </a:pPr>
            <a:r>
              <a:rPr lang="en-GB" dirty="0" smtClean="0"/>
              <a:t>“Provide an opportunity for Councillors to be actively involved in pre-application discussions”</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556792"/>
            <a:ext cx="2947045" cy="209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33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2" y="0"/>
            <a:ext cx="8229600" cy="1196752"/>
          </a:xfrm>
        </p:spPr>
        <p:txBody>
          <a:bodyPr/>
          <a:lstStyle/>
          <a:p>
            <a:r>
              <a:rPr lang="en-GB" dirty="0" smtClean="0"/>
              <a:t>A good pre-app offer involves:</a:t>
            </a:r>
            <a:endParaRPr lang="en-GB" dirty="0"/>
          </a:p>
        </p:txBody>
      </p:sp>
      <p:sp>
        <p:nvSpPr>
          <p:cNvPr id="3" name="Content Placeholder 2"/>
          <p:cNvSpPr>
            <a:spLocks noGrp="1"/>
          </p:cNvSpPr>
          <p:nvPr>
            <p:ph idx="1"/>
          </p:nvPr>
        </p:nvSpPr>
        <p:spPr>
          <a:xfrm>
            <a:off x="539262" y="1124744"/>
            <a:ext cx="8229600" cy="5001425"/>
          </a:xfrm>
        </p:spPr>
        <p:txBody>
          <a:bodyPr/>
          <a:lstStyle/>
          <a:p>
            <a:r>
              <a:rPr lang="en-GB" dirty="0" smtClean="0"/>
              <a:t>a discussion, aimed at solving problems and improving developments</a:t>
            </a:r>
          </a:p>
          <a:p>
            <a:r>
              <a:rPr lang="en-GB" dirty="0" smtClean="0"/>
              <a:t>advice when/if problems are unresolvable</a:t>
            </a:r>
          </a:p>
          <a:p>
            <a:r>
              <a:rPr lang="en-GB" dirty="0"/>
              <a:t>r</a:t>
            </a:r>
            <a:r>
              <a:rPr lang="en-GB" dirty="0" smtClean="0"/>
              <a:t>ecognition of needs/constraints of developers and the council</a:t>
            </a:r>
          </a:p>
          <a:p>
            <a:r>
              <a:rPr lang="en-GB" dirty="0" smtClean="0"/>
              <a:t>engaging statutory consultees and other stakeholders</a:t>
            </a:r>
          </a:p>
          <a:p>
            <a:r>
              <a:rPr lang="en-GB" dirty="0" smtClean="0"/>
              <a:t>a proportionate response to the scale of a development and the issues it raises</a:t>
            </a:r>
            <a:endParaRPr lang="en-GB" dirty="0"/>
          </a:p>
        </p:txBody>
      </p:sp>
    </p:spTree>
    <p:extLst>
      <p:ext uri="{BB962C8B-B14F-4D97-AF65-F5344CB8AC3E}">
        <p14:creationId xmlns:p14="http://schemas.microsoft.com/office/powerpoint/2010/main" val="376754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424936" cy="4536504"/>
          </a:xfrm>
        </p:spPr>
        <p:txBody>
          <a:bodyPr/>
          <a:lstStyle/>
          <a:p>
            <a:r>
              <a:rPr lang="en-GB" dirty="0" smtClean="0"/>
              <a:t>The developer to explain what a proposal </a:t>
            </a:r>
            <a:r>
              <a:rPr lang="en-GB" b="1" dirty="0" smtClean="0"/>
              <a:t>is</a:t>
            </a:r>
            <a:r>
              <a:rPr lang="en-GB" dirty="0" smtClean="0"/>
              <a:t> – not what rumour </a:t>
            </a:r>
            <a:r>
              <a:rPr lang="en-GB" b="1" dirty="0" smtClean="0"/>
              <a:t>fears</a:t>
            </a:r>
            <a:r>
              <a:rPr lang="en-GB" dirty="0" smtClean="0"/>
              <a:t> that it will be</a:t>
            </a:r>
          </a:p>
          <a:p>
            <a:r>
              <a:rPr lang="en-GB" dirty="0" smtClean="0"/>
              <a:t>You to input your views, and those of the community view, into a scheme at a formative stage</a:t>
            </a:r>
          </a:p>
          <a:p>
            <a:r>
              <a:rPr lang="en-GB" dirty="0" smtClean="0"/>
              <a:t>You to ask questions</a:t>
            </a:r>
          </a:p>
          <a:p>
            <a:r>
              <a:rPr lang="en-GB" dirty="0" smtClean="0"/>
              <a:t>To jointly work on shaping the development into something good</a:t>
            </a:r>
            <a:endParaRPr lang="en-GB" dirty="0"/>
          </a:p>
        </p:txBody>
      </p:sp>
      <p:sp>
        <p:nvSpPr>
          <p:cNvPr id="4" name="Title 1"/>
          <p:cNvSpPr>
            <a:spLocks noGrp="1"/>
          </p:cNvSpPr>
          <p:nvPr>
            <p:ph type="title"/>
          </p:nvPr>
        </p:nvSpPr>
        <p:spPr>
          <a:xfrm>
            <a:off x="539262" y="274638"/>
            <a:ext cx="8229600" cy="1143000"/>
          </a:xfrm>
        </p:spPr>
        <p:txBody>
          <a:bodyPr/>
          <a:lstStyle/>
          <a:p>
            <a:r>
              <a:rPr lang="en-GB" dirty="0" smtClean="0"/>
              <a:t>Member engagement in early discussions allows</a:t>
            </a:r>
            <a:endParaRPr lang="en-GB" dirty="0"/>
          </a:p>
        </p:txBody>
      </p:sp>
    </p:spTree>
    <p:extLst>
      <p:ext uri="{BB962C8B-B14F-4D97-AF65-F5344CB8AC3E}">
        <p14:creationId xmlns:p14="http://schemas.microsoft.com/office/powerpoint/2010/main" val="1259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30" y="1556792"/>
            <a:ext cx="8568952" cy="4464496"/>
          </a:xfrm>
        </p:spPr>
        <p:txBody>
          <a:bodyPr/>
          <a:lstStyle/>
          <a:p>
            <a:r>
              <a:rPr lang="en-GB" dirty="0" smtClean="0"/>
              <a:t>your area is a good place to invest in</a:t>
            </a:r>
          </a:p>
          <a:p>
            <a:r>
              <a:rPr lang="en-GB" dirty="0" smtClean="0"/>
              <a:t>you have a vision and are prepared to be proactive to achieve it</a:t>
            </a:r>
          </a:p>
          <a:p>
            <a:r>
              <a:rPr lang="en-GB" dirty="0" smtClean="0"/>
              <a:t>you can manage development </a:t>
            </a:r>
            <a:r>
              <a:rPr lang="en-GB" dirty="0"/>
              <a:t>o</a:t>
            </a:r>
            <a:r>
              <a:rPr lang="en-GB" dirty="0" smtClean="0"/>
              <a:t>pportunities to make the most for your communities</a:t>
            </a:r>
          </a:p>
          <a:p>
            <a:r>
              <a:rPr lang="en-GB" dirty="0" smtClean="0"/>
              <a:t>you act in the best interests of the whole community</a:t>
            </a:r>
          </a:p>
          <a:p>
            <a:endParaRPr lang="en-GB" dirty="0"/>
          </a:p>
        </p:txBody>
      </p:sp>
      <p:sp>
        <p:nvSpPr>
          <p:cNvPr id="4" name="Title 1"/>
          <p:cNvSpPr>
            <a:spLocks noGrp="1"/>
          </p:cNvSpPr>
          <p:nvPr>
            <p:ph type="title"/>
          </p:nvPr>
        </p:nvSpPr>
        <p:spPr>
          <a:xfrm>
            <a:off x="539262" y="274638"/>
            <a:ext cx="8229600" cy="1143000"/>
          </a:xfrm>
        </p:spPr>
        <p:txBody>
          <a:bodyPr/>
          <a:lstStyle/>
          <a:p>
            <a:r>
              <a:rPr lang="en-GB" dirty="0" smtClean="0"/>
              <a:t>It gives you a chance to show that….</a:t>
            </a:r>
            <a:endParaRPr lang="en-GB" dirty="0"/>
          </a:p>
        </p:txBody>
      </p:sp>
    </p:spTree>
    <p:extLst>
      <p:ext uri="{BB962C8B-B14F-4D97-AF65-F5344CB8AC3E}">
        <p14:creationId xmlns:p14="http://schemas.microsoft.com/office/powerpoint/2010/main" val="3477366212"/>
      </p:ext>
    </p:extLst>
  </p:cSld>
  <p:clrMapOvr>
    <a:masterClrMapping/>
  </p:clrMapOvr>
</p:sld>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smtClean="0">
            <a:ln>
              <a:noFill/>
            </a:ln>
            <a:solidFill>
              <a:schemeClr val="tx2"/>
            </a:solidFill>
            <a:effectLst/>
            <a:latin typeface="Arial"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3791</TotalTime>
  <Words>3959</Words>
  <Application>Microsoft Office PowerPoint</Application>
  <PresentationFormat>On-screen Show (4:3)</PresentationFormat>
  <Paragraphs>269</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LG Group 2</vt:lpstr>
      <vt:lpstr>1_LG Group 2</vt:lpstr>
      <vt:lpstr>Getting engaged in pre-application discussions</vt:lpstr>
      <vt:lpstr>What is PAS ?</vt:lpstr>
      <vt:lpstr>This presentation</vt:lpstr>
      <vt:lpstr> Benefits to  the developer and the council </vt:lpstr>
      <vt:lpstr>Effective pre-application – how to recognise it…</vt:lpstr>
      <vt:lpstr>Cross sector agreement on how to make this happen</vt:lpstr>
      <vt:lpstr>A good pre-app offer involves:</vt:lpstr>
      <vt:lpstr>Member engagement in early discussions allows</vt:lpstr>
      <vt:lpstr>It gives you a chance to show that….</vt:lpstr>
      <vt:lpstr>What has been the hold up?</vt:lpstr>
      <vt:lpstr>Post Localism Act:</vt:lpstr>
      <vt:lpstr>Probity in planning guide</vt:lpstr>
      <vt:lpstr>Establishing a protocol for your council</vt:lpstr>
      <vt:lpstr>Option 1: concept stage</vt:lpstr>
      <vt:lpstr>How would that work?</vt:lpstr>
      <vt:lpstr>Option 2: briefings</vt:lpstr>
      <vt:lpstr>How would that work?</vt:lpstr>
      <vt:lpstr>Option 3: interim reports</vt:lpstr>
      <vt:lpstr>How would that work?</vt:lpstr>
      <vt:lpstr>Option 4: discussion forums</vt:lpstr>
      <vt:lpstr>How would that work?</vt:lpstr>
      <vt:lpstr>Interests</vt:lpstr>
      <vt:lpstr>The pre-application values</vt:lpstr>
      <vt:lpstr>In our Council we are working towards…</vt:lpstr>
      <vt:lpstr>PowerPoint Presentation</vt:lpstr>
      <vt:lpstr>PowerPoint Presentation</vt:lpstr>
    </vt:vector>
  </TitlesOfParts>
  <Company>LGA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engaged in pre-application discussions</dc:title>
  <dc:creator>Phillipa Silcock</dc:creator>
  <cp:lastModifiedBy>Jackie Leask</cp:lastModifiedBy>
  <cp:revision>111</cp:revision>
  <cp:lastPrinted>2015-02-13T12:25:17Z</cp:lastPrinted>
  <dcterms:created xsi:type="dcterms:W3CDTF">2014-10-13T11:13:19Z</dcterms:created>
  <dcterms:modified xsi:type="dcterms:W3CDTF">2015-04-22T14:36:00Z</dcterms:modified>
</cp:coreProperties>
</file>