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958" r:id="rId3"/>
    <p:sldMasterId id="2147483969" r:id="rId4"/>
    <p:sldMasterId id="2147484011" r:id="rId5"/>
    <p:sldMasterId id="2147484013" r:id="rId6"/>
    <p:sldMasterId id="2147484015" r:id="rId7"/>
    <p:sldMasterId id="2147484017" r:id="rId8"/>
    <p:sldMasterId id="2147484019" r:id="rId9"/>
    <p:sldMasterId id="2147484021" r:id="rId10"/>
    <p:sldMasterId id="2147484023" r:id="rId11"/>
    <p:sldMasterId id="2147484025" r:id="rId12"/>
    <p:sldMasterId id="2147484027" r:id="rId13"/>
    <p:sldMasterId id="2147484029" r:id="rId14"/>
    <p:sldMasterId id="2147484031" r:id="rId15"/>
    <p:sldMasterId id="2147484033" r:id="rId16"/>
    <p:sldMasterId id="2147484035" r:id="rId17"/>
    <p:sldMasterId id="2147484037" r:id="rId18"/>
    <p:sldMasterId id="2147484039" r:id="rId19"/>
    <p:sldMasterId id="2147484041" r:id="rId20"/>
    <p:sldMasterId id="2147484043" r:id="rId21"/>
    <p:sldMasterId id="2147484045" r:id="rId22"/>
    <p:sldMasterId id="2147484047" r:id="rId23"/>
    <p:sldMasterId id="2147484049" r:id="rId24"/>
    <p:sldMasterId id="2147484051" r:id="rId25"/>
    <p:sldMasterId id="2147484053" r:id="rId26"/>
    <p:sldMasterId id="2147484055" r:id="rId27"/>
    <p:sldMasterId id="2147484057" r:id="rId28"/>
    <p:sldMasterId id="2147484059" r:id="rId29"/>
    <p:sldMasterId id="2147484061" r:id="rId30"/>
    <p:sldMasterId id="2147484063" r:id="rId31"/>
    <p:sldMasterId id="2147484065" r:id="rId32"/>
    <p:sldMasterId id="2147484067" r:id="rId33"/>
    <p:sldMasterId id="2147484069" r:id="rId34"/>
    <p:sldMasterId id="2147484071" r:id="rId35"/>
    <p:sldMasterId id="2147484073" r:id="rId36"/>
    <p:sldMasterId id="2147484075" r:id="rId37"/>
    <p:sldMasterId id="2147484077" r:id="rId38"/>
    <p:sldMasterId id="2147484079" r:id="rId39"/>
    <p:sldMasterId id="2147484081" r:id="rId40"/>
    <p:sldMasterId id="2147484083" r:id="rId41"/>
    <p:sldMasterId id="2147484085" r:id="rId42"/>
    <p:sldMasterId id="2147484087" r:id="rId43"/>
    <p:sldMasterId id="2147484089" r:id="rId44"/>
  </p:sldMasterIdLst>
  <p:notesMasterIdLst>
    <p:notesMasterId r:id="rId92"/>
  </p:notesMasterIdLst>
  <p:handoutMasterIdLst>
    <p:handoutMasterId r:id="rId93"/>
  </p:handoutMasterIdLst>
  <p:sldIdLst>
    <p:sldId id="968" r:id="rId45"/>
    <p:sldId id="915" r:id="rId46"/>
    <p:sldId id="971" r:id="rId47"/>
    <p:sldId id="918" r:id="rId48"/>
    <p:sldId id="919" r:id="rId49"/>
    <p:sldId id="920" r:id="rId50"/>
    <p:sldId id="921" r:id="rId51"/>
    <p:sldId id="922" r:id="rId52"/>
    <p:sldId id="923" r:id="rId53"/>
    <p:sldId id="924" r:id="rId54"/>
    <p:sldId id="925" r:id="rId55"/>
    <p:sldId id="926" r:id="rId56"/>
    <p:sldId id="927" r:id="rId57"/>
    <p:sldId id="928" r:id="rId58"/>
    <p:sldId id="929" r:id="rId59"/>
    <p:sldId id="930" r:id="rId60"/>
    <p:sldId id="931" r:id="rId61"/>
    <p:sldId id="932" r:id="rId62"/>
    <p:sldId id="933" r:id="rId63"/>
    <p:sldId id="934" r:id="rId64"/>
    <p:sldId id="935" r:id="rId65"/>
    <p:sldId id="936" r:id="rId66"/>
    <p:sldId id="961" r:id="rId67"/>
    <p:sldId id="972" r:id="rId68"/>
    <p:sldId id="939" r:id="rId69"/>
    <p:sldId id="940" r:id="rId70"/>
    <p:sldId id="962" r:id="rId71"/>
    <p:sldId id="973" r:id="rId72"/>
    <p:sldId id="941" r:id="rId73"/>
    <p:sldId id="945" r:id="rId74"/>
    <p:sldId id="946" r:id="rId75"/>
    <p:sldId id="947" r:id="rId76"/>
    <p:sldId id="943" r:id="rId77"/>
    <p:sldId id="948" r:id="rId78"/>
    <p:sldId id="949" r:id="rId79"/>
    <p:sldId id="963" r:id="rId80"/>
    <p:sldId id="976" r:id="rId81"/>
    <p:sldId id="952" r:id="rId82"/>
    <p:sldId id="953" r:id="rId83"/>
    <p:sldId id="954" r:id="rId84"/>
    <p:sldId id="955" r:id="rId85"/>
    <p:sldId id="965" r:id="rId86"/>
    <p:sldId id="977" r:id="rId87"/>
    <p:sldId id="944" r:id="rId88"/>
    <p:sldId id="950" r:id="rId89"/>
    <p:sldId id="951" r:id="rId90"/>
    <p:sldId id="964" r:id="rId91"/>
  </p:sldIdLst>
  <p:sldSz cx="9906000" cy="6858000" type="A4"/>
  <p:notesSz cx="6810375" cy="9942513"/>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88" autoAdjust="0"/>
    <p:restoredTop sz="76863" autoAdjust="0"/>
  </p:normalViewPr>
  <p:slideViewPr>
    <p:cSldViewPr>
      <p:cViewPr varScale="1">
        <p:scale>
          <a:sx n="34" d="100"/>
          <a:sy n="34" d="100"/>
        </p:scale>
        <p:origin x="1028" y="40"/>
      </p:cViewPr>
      <p:guideLst>
        <p:guide orient="horz" pos="2160"/>
        <p:guide pos="312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3.xml"/><Relationship Id="rId50" Type="http://schemas.openxmlformats.org/officeDocument/2006/relationships/slide" Target="slides/slide6.xml"/><Relationship Id="rId55" Type="http://schemas.openxmlformats.org/officeDocument/2006/relationships/slide" Target="slides/slide11.xml"/><Relationship Id="rId63" Type="http://schemas.openxmlformats.org/officeDocument/2006/relationships/slide" Target="slides/slide19.xml"/><Relationship Id="rId68" Type="http://schemas.openxmlformats.org/officeDocument/2006/relationships/slide" Target="slides/slide24.xml"/><Relationship Id="rId76" Type="http://schemas.openxmlformats.org/officeDocument/2006/relationships/slide" Target="slides/slide32.xml"/><Relationship Id="rId84" Type="http://schemas.openxmlformats.org/officeDocument/2006/relationships/slide" Target="slides/slide40.xml"/><Relationship Id="rId89" Type="http://schemas.openxmlformats.org/officeDocument/2006/relationships/slide" Target="slides/slide45.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27.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1.xml"/><Relationship Id="rId53" Type="http://schemas.openxmlformats.org/officeDocument/2006/relationships/slide" Target="slides/slide9.xml"/><Relationship Id="rId58" Type="http://schemas.openxmlformats.org/officeDocument/2006/relationships/slide" Target="slides/slide14.xml"/><Relationship Id="rId66" Type="http://schemas.openxmlformats.org/officeDocument/2006/relationships/slide" Target="slides/slide22.xml"/><Relationship Id="rId74" Type="http://schemas.openxmlformats.org/officeDocument/2006/relationships/slide" Target="slides/slide30.xml"/><Relationship Id="rId79" Type="http://schemas.openxmlformats.org/officeDocument/2006/relationships/slide" Target="slides/slide35.xml"/><Relationship Id="rId87"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slide" Target="slides/slide17.xml"/><Relationship Id="rId82" Type="http://schemas.openxmlformats.org/officeDocument/2006/relationships/slide" Target="slides/slide38.xml"/><Relationship Id="rId90" Type="http://schemas.openxmlformats.org/officeDocument/2006/relationships/slide" Target="slides/slide46.xml"/><Relationship Id="rId95"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4.xml"/><Relationship Id="rId56" Type="http://schemas.openxmlformats.org/officeDocument/2006/relationships/slide" Target="slides/slide12.xml"/><Relationship Id="rId64" Type="http://schemas.openxmlformats.org/officeDocument/2006/relationships/slide" Target="slides/slide20.xml"/><Relationship Id="rId69" Type="http://schemas.openxmlformats.org/officeDocument/2006/relationships/slide" Target="slides/slide25.xml"/><Relationship Id="rId77"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slide" Target="slides/slide7.xml"/><Relationship Id="rId72" Type="http://schemas.openxmlformats.org/officeDocument/2006/relationships/slide" Target="slides/slide28.xml"/><Relationship Id="rId80" Type="http://schemas.openxmlformats.org/officeDocument/2006/relationships/slide" Target="slides/slide36.xml"/><Relationship Id="rId85" Type="http://schemas.openxmlformats.org/officeDocument/2006/relationships/slide" Target="slides/slide41.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slide" Target="slides/slide2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0.xml"/><Relationship Id="rId62" Type="http://schemas.openxmlformats.org/officeDocument/2006/relationships/slide" Target="slides/slide18.xml"/><Relationship Id="rId70" Type="http://schemas.openxmlformats.org/officeDocument/2006/relationships/slide" Target="slides/slide26.xml"/><Relationship Id="rId75" Type="http://schemas.openxmlformats.org/officeDocument/2006/relationships/slide" Target="slides/slide31.xml"/><Relationship Id="rId83" Type="http://schemas.openxmlformats.org/officeDocument/2006/relationships/slide" Target="slides/slide39.xml"/><Relationship Id="rId88" Type="http://schemas.openxmlformats.org/officeDocument/2006/relationships/slide" Target="slides/slide44.xml"/><Relationship Id="rId91" Type="http://schemas.openxmlformats.org/officeDocument/2006/relationships/slide" Target="slides/slide4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5.xml"/><Relationship Id="rId57" Type="http://schemas.openxmlformats.org/officeDocument/2006/relationships/slide" Target="slides/slide1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slide" Target="slides/slide21.xml"/><Relationship Id="rId73" Type="http://schemas.openxmlformats.org/officeDocument/2006/relationships/slide" Target="slides/slide29.xml"/><Relationship Id="rId78" Type="http://schemas.openxmlformats.org/officeDocument/2006/relationships/slide" Target="slides/slide34.xml"/><Relationship Id="rId81" Type="http://schemas.openxmlformats.org/officeDocument/2006/relationships/slide" Target="slides/slide37.xml"/><Relationship Id="rId86" Type="http://schemas.openxmlformats.org/officeDocument/2006/relationships/slide" Target="slides/slide4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solidFill>
                  <a:srgbClr val="000000"/>
                </a:solidFill>
              </a:rPr>
              <a:pPr/>
              <a:t>1</a:t>
            </a:fld>
            <a:endParaRPr lang="en-US">
              <a:solidFill>
                <a:srgbClr val="000000"/>
              </a:solidFill>
            </a:endParaRPr>
          </a:p>
        </p:txBody>
      </p:sp>
    </p:spTree>
    <p:extLst>
      <p:ext uri="{BB962C8B-B14F-4D97-AF65-F5344CB8AC3E}">
        <p14:creationId xmlns:p14="http://schemas.microsoft.com/office/powerpoint/2010/main" val="158675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31</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32</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LOCAL PLAN PROCESS REVIEW</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set up a panel in September 2015 to advise them on streamlining the local plan process. The request for evidence close at the end of October 2015 and they are due to report their findings at the end of February 2016.</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review is looking at how local plans are prepared by local authorities, how they are examined and adopted with an aim of speeding up the process. It aims to identify barriers to local plan-making and make proposals on how to improve the process. </a:t>
            </a:r>
          </a:p>
          <a:p>
            <a:r>
              <a:rPr lang="en-GB" sz="1200" kern="1200" dirty="0" smtClean="0">
                <a:solidFill>
                  <a:schemeClr val="tx1"/>
                </a:solidFill>
                <a:effectLst/>
                <a:latin typeface="Arial" pitchFamily="34" charset="0"/>
                <a:ea typeface="+mn-ea"/>
                <a:cs typeface="+mn-cs"/>
              </a:rPr>
              <a:t>Some of the specific areas it is examining are</a:t>
            </a:r>
          </a:p>
          <a:p>
            <a:pPr lvl="0"/>
            <a:r>
              <a:rPr lang="en-GB" sz="1200" kern="1200" dirty="0" smtClean="0">
                <a:solidFill>
                  <a:schemeClr val="tx1"/>
                </a:solidFill>
                <a:effectLst/>
                <a:latin typeface="Arial" pitchFamily="34" charset="0"/>
                <a:ea typeface="+mn-ea"/>
                <a:cs typeface="+mn-cs"/>
              </a:rPr>
              <a:t>whether the documents are taking on too many issues,</a:t>
            </a:r>
          </a:p>
          <a:p>
            <a:pPr lvl="0"/>
            <a:r>
              <a:rPr lang="en-GB" sz="1200" kern="1200" dirty="0" smtClean="0">
                <a:solidFill>
                  <a:schemeClr val="tx1"/>
                </a:solidFill>
                <a:effectLst/>
                <a:latin typeface="Arial" pitchFamily="34" charset="0"/>
                <a:ea typeface="+mn-ea"/>
                <a:cs typeface="+mn-cs"/>
              </a:rPr>
              <a:t>how the process is resourced, </a:t>
            </a:r>
          </a:p>
          <a:p>
            <a:pPr lvl="0"/>
            <a:r>
              <a:rPr lang="en-GB" sz="1200" kern="1200" dirty="0" smtClean="0">
                <a:solidFill>
                  <a:schemeClr val="tx1"/>
                </a:solidFill>
                <a:effectLst/>
                <a:latin typeface="Arial" pitchFamily="34" charset="0"/>
                <a:ea typeface="+mn-ea"/>
                <a:cs typeface="+mn-cs"/>
              </a:rPr>
              <a:t>better collaboration between authorities to produce plans together,</a:t>
            </a:r>
          </a:p>
          <a:p>
            <a:pPr lvl="0"/>
            <a:r>
              <a:rPr lang="en-GB" sz="1200" kern="1200" dirty="0" smtClean="0">
                <a:solidFill>
                  <a:schemeClr val="tx1"/>
                </a:solidFill>
                <a:effectLst/>
                <a:latin typeface="Arial" pitchFamily="34" charset="0"/>
                <a:ea typeface="+mn-ea"/>
                <a:cs typeface="+mn-cs"/>
              </a:rPr>
              <a:t>how strategic housing need is addressed, </a:t>
            </a:r>
          </a:p>
          <a:p>
            <a:pPr lvl="0"/>
            <a:r>
              <a:rPr lang="en-GB" sz="1200" kern="1200" dirty="0" smtClean="0">
                <a:solidFill>
                  <a:schemeClr val="tx1"/>
                </a:solidFill>
                <a:effectLst/>
                <a:latin typeface="Arial" pitchFamily="34" charset="0"/>
                <a:ea typeface="+mn-ea"/>
                <a:cs typeface="+mn-cs"/>
              </a:rPr>
              <a:t>improvements to the duty to cooperate process, </a:t>
            </a:r>
          </a:p>
          <a:p>
            <a:pPr lvl="0"/>
            <a:r>
              <a:rPr lang="en-GB" sz="1200" kern="1200" dirty="0" smtClean="0">
                <a:solidFill>
                  <a:schemeClr val="tx1"/>
                </a:solidFill>
                <a:effectLst/>
                <a:latin typeface="Arial" pitchFamily="34" charset="0"/>
                <a:ea typeface="+mn-ea"/>
                <a:cs typeface="+mn-cs"/>
              </a:rPr>
              <a:t>the evidence requirements for a plan, and </a:t>
            </a:r>
          </a:p>
          <a:p>
            <a:pPr lvl="0"/>
            <a:r>
              <a:rPr lang="en-GB" sz="1200" kern="1200" dirty="0" smtClean="0">
                <a:solidFill>
                  <a:schemeClr val="tx1"/>
                </a:solidFill>
                <a:effectLst/>
                <a:latin typeface="Arial" pitchFamily="34" charset="0"/>
                <a:ea typeface="+mn-ea"/>
                <a:cs typeface="+mn-cs"/>
              </a:rPr>
              <a:t>tackling political differences stopping plans emerging.</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outcome is likely to be recommendations for changes to guidance and the detailed plan-making process that can be implemented under current legislation,</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John Rhodes Panel Chair  </a:t>
            </a:r>
          </a:p>
          <a:p>
            <a:r>
              <a:rPr lang="en-GB" sz="1200" kern="1200" dirty="0" smtClean="0">
                <a:solidFill>
                  <a:schemeClr val="tx1"/>
                </a:solidFill>
                <a:effectLst/>
                <a:latin typeface="Arial" pitchFamily="34" charset="0"/>
                <a:ea typeface="+mn-ea"/>
                <a:cs typeface="+mn-cs"/>
              </a:rPr>
              <a:t> </a:t>
            </a:r>
          </a:p>
          <a:p>
            <a:r>
              <a:rPr lang="en-GB" sz="1200" i="1" kern="1200" dirty="0" smtClean="0">
                <a:solidFill>
                  <a:schemeClr val="tx1"/>
                </a:solidFill>
                <a:effectLst/>
                <a:latin typeface="Arial" pitchFamily="34" charset="0"/>
                <a:ea typeface="+mn-ea"/>
                <a:cs typeface="+mn-cs"/>
              </a:rPr>
              <a:t>"About two-thirds of local authorities have adopted local plans and we want to understand why they have been successful and others haven't,"</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"We want to see how strategic housing need can be better addressed earlier in the process before the plan comes before the inspector,"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"The last thing we want is to delay local plan preparation."</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33</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LOCAL PLAN PROCESS REVIEW</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set up a panel in September 2015 to advise them on streamlining the local plan process. The request for evidence close at the end of October 2015 and they are due to report their findings at the end of February 2016.</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review is looking at how local plans are prepared by local authorities, how they are examined and adopted with an aim of speeding up the process. It aims to identify barriers to local plan-making and make proposals on how to improve the process. </a:t>
            </a:r>
          </a:p>
          <a:p>
            <a:r>
              <a:rPr lang="en-GB" sz="1200" kern="1200" dirty="0" smtClean="0">
                <a:solidFill>
                  <a:schemeClr val="tx1"/>
                </a:solidFill>
                <a:effectLst/>
                <a:latin typeface="Arial" pitchFamily="34" charset="0"/>
                <a:ea typeface="+mn-ea"/>
                <a:cs typeface="+mn-cs"/>
              </a:rPr>
              <a:t>Some of the specific areas it is examining are</a:t>
            </a:r>
          </a:p>
          <a:p>
            <a:pPr lvl="0"/>
            <a:r>
              <a:rPr lang="en-GB" sz="1200" kern="1200" dirty="0" smtClean="0">
                <a:solidFill>
                  <a:schemeClr val="tx1"/>
                </a:solidFill>
                <a:effectLst/>
                <a:latin typeface="Arial" pitchFamily="34" charset="0"/>
                <a:ea typeface="+mn-ea"/>
                <a:cs typeface="+mn-cs"/>
              </a:rPr>
              <a:t>whether the documents are taking on too many issues,</a:t>
            </a:r>
          </a:p>
          <a:p>
            <a:pPr lvl="0"/>
            <a:r>
              <a:rPr lang="en-GB" sz="1200" kern="1200" dirty="0" smtClean="0">
                <a:solidFill>
                  <a:schemeClr val="tx1"/>
                </a:solidFill>
                <a:effectLst/>
                <a:latin typeface="Arial" pitchFamily="34" charset="0"/>
                <a:ea typeface="+mn-ea"/>
                <a:cs typeface="+mn-cs"/>
              </a:rPr>
              <a:t>how the process is resourced, </a:t>
            </a:r>
          </a:p>
          <a:p>
            <a:pPr lvl="0"/>
            <a:r>
              <a:rPr lang="en-GB" sz="1200" kern="1200" dirty="0" smtClean="0">
                <a:solidFill>
                  <a:schemeClr val="tx1"/>
                </a:solidFill>
                <a:effectLst/>
                <a:latin typeface="Arial" pitchFamily="34" charset="0"/>
                <a:ea typeface="+mn-ea"/>
                <a:cs typeface="+mn-cs"/>
              </a:rPr>
              <a:t>better collaboration between authorities to produce plans together,</a:t>
            </a:r>
          </a:p>
          <a:p>
            <a:pPr lvl="0"/>
            <a:r>
              <a:rPr lang="en-GB" sz="1200" kern="1200" dirty="0" smtClean="0">
                <a:solidFill>
                  <a:schemeClr val="tx1"/>
                </a:solidFill>
                <a:effectLst/>
                <a:latin typeface="Arial" pitchFamily="34" charset="0"/>
                <a:ea typeface="+mn-ea"/>
                <a:cs typeface="+mn-cs"/>
              </a:rPr>
              <a:t>how strategic housing need is addressed, </a:t>
            </a:r>
          </a:p>
          <a:p>
            <a:pPr lvl="0"/>
            <a:r>
              <a:rPr lang="en-GB" sz="1200" kern="1200" dirty="0" smtClean="0">
                <a:solidFill>
                  <a:schemeClr val="tx1"/>
                </a:solidFill>
                <a:effectLst/>
                <a:latin typeface="Arial" pitchFamily="34" charset="0"/>
                <a:ea typeface="+mn-ea"/>
                <a:cs typeface="+mn-cs"/>
              </a:rPr>
              <a:t>improvements to the duty to cooperate process, </a:t>
            </a:r>
          </a:p>
          <a:p>
            <a:pPr lvl="0"/>
            <a:r>
              <a:rPr lang="en-GB" sz="1200" kern="1200" dirty="0" smtClean="0">
                <a:solidFill>
                  <a:schemeClr val="tx1"/>
                </a:solidFill>
                <a:effectLst/>
                <a:latin typeface="Arial" pitchFamily="34" charset="0"/>
                <a:ea typeface="+mn-ea"/>
                <a:cs typeface="+mn-cs"/>
              </a:rPr>
              <a:t>the evidence requirements for a plan, and </a:t>
            </a:r>
          </a:p>
          <a:p>
            <a:pPr lvl="0"/>
            <a:r>
              <a:rPr lang="en-GB" sz="1200" kern="1200" dirty="0" smtClean="0">
                <a:solidFill>
                  <a:schemeClr val="tx1"/>
                </a:solidFill>
                <a:effectLst/>
                <a:latin typeface="Arial" pitchFamily="34" charset="0"/>
                <a:ea typeface="+mn-ea"/>
                <a:cs typeface="+mn-cs"/>
              </a:rPr>
              <a:t>tackling political differences stopping plans emerging.</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outcome is likely to be recommendations for changes to guidance and the detailed plan-making process that can be implemented under current legislation,</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John Rhodes Panel Chair  </a:t>
            </a:r>
          </a:p>
          <a:p>
            <a:r>
              <a:rPr lang="en-GB" sz="1200" kern="1200" dirty="0" smtClean="0">
                <a:solidFill>
                  <a:schemeClr val="tx1"/>
                </a:solidFill>
                <a:effectLst/>
                <a:latin typeface="Arial" pitchFamily="34" charset="0"/>
                <a:ea typeface="+mn-ea"/>
                <a:cs typeface="+mn-cs"/>
              </a:rPr>
              <a:t> </a:t>
            </a:r>
          </a:p>
          <a:p>
            <a:r>
              <a:rPr lang="en-GB" sz="1200" i="1" kern="1200" dirty="0" smtClean="0">
                <a:solidFill>
                  <a:schemeClr val="tx1"/>
                </a:solidFill>
                <a:effectLst/>
                <a:latin typeface="Arial" pitchFamily="34" charset="0"/>
                <a:ea typeface="+mn-ea"/>
                <a:cs typeface="+mn-cs"/>
              </a:rPr>
              <a:t>"About two-thirds of local authorities have adopted local plans and we want to understand why they have been successful and others haven't,"</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"We want to see how strategic housing need can be better addressed earlier in the process before the plan comes before the inspector,"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"The last thing we want is to delay local plan preparation."</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34</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LOCAL PLAN PROCESS REVIEW</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set up a panel in September 2015 to advise them on streamlining the local plan process. The request for evidence close at the end of October 2015 and they are due to report their findings at the end of February 2016.</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review is looking at how local plans are prepared by local authorities, how they are examined and adopted with an aim of speeding up the process. It aims to identify barriers to local plan-making and make proposals on how to improve the process. </a:t>
            </a:r>
          </a:p>
          <a:p>
            <a:r>
              <a:rPr lang="en-GB" sz="1200" kern="1200" dirty="0" smtClean="0">
                <a:solidFill>
                  <a:schemeClr val="tx1"/>
                </a:solidFill>
                <a:effectLst/>
                <a:latin typeface="Arial" pitchFamily="34" charset="0"/>
                <a:ea typeface="+mn-ea"/>
                <a:cs typeface="+mn-cs"/>
              </a:rPr>
              <a:t>Some of the specific areas it is examining are</a:t>
            </a:r>
          </a:p>
          <a:p>
            <a:pPr lvl="0"/>
            <a:r>
              <a:rPr lang="en-GB" sz="1200" kern="1200" dirty="0" smtClean="0">
                <a:solidFill>
                  <a:schemeClr val="tx1"/>
                </a:solidFill>
                <a:effectLst/>
                <a:latin typeface="Arial" pitchFamily="34" charset="0"/>
                <a:ea typeface="+mn-ea"/>
                <a:cs typeface="+mn-cs"/>
              </a:rPr>
              <a:t>whether the documents are taking on too many issues,</a:t>
            </a:r>
          </a:p>
          <a:p>
            <a:pPr lvl="0"/>
            <a:r>
              <a:rPr lang="en-GB" sz="1200" kern="1200" dirty="0" smtClean="0">
                <a:solidFill>
                  <a:schemeClr val="tx1"/>
                </a:solidFill>
                <a:effectLst/>
                <a:latin typeface="Arial" pitchFamily="34" charset="0"/>
                <a:ea typeface="+mn-ea"/>
                <a:cs typeface="+mn-cs"/>
              </a:rPr>
              <a:t>how the process is resourced, </a:t>
            </a:r>
          </a:p>
          <a:p>
            <a:pPr lvl="0"/>
            <a:r>
              <a:rPr lang="en-GB" sz="1200" kern="1200" dirty="0" smtClean="0">
                <a:solidFill>
                  <a:schemeClr val="tx1"/>
                </a:solidFill>
                <a:effectLst/>
                <a:latin typeface="Arial" pitchFamily="34" charset="0"/>
                <a:ea typeface="+mn-ea"/>
                <a:cs typeface="+mn-cs"/>
              </a:rPr>
              <a:t>better collaboration between authorities to produce plans together,</a:t>
            </a:r>
          </a:p>
          <a:p>
            <a:pPr lvl="0"/>
            <a:r>
              <a:rPr lang="en-GB" sz="1200" kern="1200" dirty="0" smtClean="0">
                <a:solidFill>
                  <a:schemeClr val="tx1"/>
                </a:solidFill>
                <a:effectLst/>
                <a:latin typeface="Arial" pitchFamily="34" charset="0"/>
                <a:ea typeface="+mn-ea"/>
                <a:cs typeface="+mn-cs"/>
              </a:rPr>
              <a:t>how strategic housing need is addressed, </a:t>
            </a:r>
          </a:p>
          <a:p>
            <a:pPr lvl="0"/>
            <a:r>
              <a:rPr lang="en-GB" sz="1200" kern="1200" dirty="0" smtClean="0">
                <a:solidFill>
                  <a:schemeClr val="tx1"/>
                </a:solidFill>
                <a:effectLst/>
                <a:latin typeface="Arial" pitchFamily="34" charset="0"/>
                <a:ea typeface="+mn-ea"/>
                <a:cs typeface="+mn-cs"/>
              </a:rPr>
              <a:t>improvements to the duty to cooperate process, </a:t>
            </a:r>
          </a:p>
          <a:p>
            <a:pPr lvl="0"/>
            <a:r>
              <a:rPr lang="en-GB" sz="1200" kern="1200" dirty="0" smtClean="0">
                <a:solidFill>
                  <a:schemeClr val="tx1"/>
                </a:solidFill>
                <a:effectLst/>
                <a:latin typeface="Arial" pitchFamily="34" charset="0"/>
                <a:ea typeface="+mn-ea"/>
                <a:cs typeface="+mn-cs"/>
              </a:rPr>
              <a:t>the evidence requirements for a plan, and </a:t>
            </a:r>
          </a:p>
          <a:p>
            <a:pPr lvl="0"/>
            <a:r>
              <a:rPr lang="en-GB" sz="1200" kern="1200" dirty="0" smtClean="0">
                <a:solidFill>
                  <a:schemeClr val="tx1"/>
                </a:solidFill>
                <a:effectLst/>
                <a:latin typeface="Arial" pitchFamily="34" charset="0"/>
                <a:ea typeface="+mn-ea"/>
                <a:cs typeface="+mn-cs"/>
              </a:rPr>
              <a:t>tackling political differences stopping plans emerging.</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outcome is likely to be recommendations for changes to guidance and the detailed plan-making process that can be implemented under current legislation,</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John Rhodes Panel Chair  </a:t>
            </a:r>
          </a:p>
          <a:p>
            <a:r>
              <a:rPr lang="en-GB" sz="1200" kern="1200" dirty="0" smtClean="0">
                <a:solidFill>
                  <a:schemeClr val="tx1"/>
                </a:solidFill>
                <a:effectLst/>
                <a:latin typeface="Arial" pitchFamily="34" charset="0"/>
                <a:ea typeface="+mn-ea"/>
                <a:cs typeface="+mn-cs"/>
              </a:rPr>
              <a:t> </a:t>
            </a:r>
          </a:p>
          <a:p>
            <a:r>
              <a:rPr lang="en-GB" sz="1200" i="1" kern="1200" dirty="0" smtClean="0">
                <a:solidFill>
                  <a:schemeClr val="tx1"/>
                </a:solidFill>
                <a:effectLst/>
                <a:latin typeface="Arial" pitchFamily="34" charset="0"/>
                <a:ea typeface="+mn-ea"/>
                <a:cs typeface="+mn-cs"/>
              </a:rPr>
              <a:t>"About two-thirds of local authorities have adopted local plans and we want to understand why they have been successful and others haven't,"</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"We want to see how strategic housing need can be better addressed earlier in the process before the plan comes before the inspector,"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 </a:t>
            </a:r>
            <a:endParaRPr lang="en-GB" sz="1200" kern="1200" dirty="0" smtClean="0">
              <a:solidFill>
                <a:schemeClr val="tx1"/>
              </a:solidFill>
              <a:effectLst/>
              <a:latin typeface="Arial" pitchFamily="34" charset="0"/>
              <a:ea typeface="+mn-ea"/>
              <a:cs typeface="+mn-cs"/>
            </a:endParaRPr>
          </a:p>
          <a:p>
            <a:r>
              <a:rPr lang="en-GB" sz="1200" i="1" kern="1200" dirty="0" smtClean="0">
                <a:solidFill>
                  <a:schemeClr val="tx1"/>
                </a:solidFill>
                <a:effectLst/>
                <a:latin typeface="Arial" pitchFamily="34" charset="0"/>
                <a:ea typeface="+mn-ea"/>
                <a:cs typeface="+mn-cs"/>
              </a:rPr>
              <a:t>"The last thing we want is to delay local plan preparation."</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35</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36</a:t>
            </a:fld>
            <a:endParaRPr lang="en-US"/>
          </a:p>
        </p:txBody>
      </p:sp>
    </p:spTree>
    <p:extLst>
      <p:ext uri="{BB962C8B-B14F-4D97-AF65-F5344CB8AC3E}">
        <p14:creationId xmlns:p14="http://schemas.microsoft.com/office/powerpoint/2010/main" val="2818153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37</a:t>
            </a:fld>
            <a:endParaRPr lang="en-US"/>
          </a:p>
        </p:txBody>
      </p:sp>
    </p:spTree>
    <p:extLst>
      <p:ext uri="{BB962C8B-B14F-4D97-AF65-F5344CB8AC3E}">
        <p14:creationId xmlns:p14="http://schemas.microsoft.com/office/powerpoint/2010/main" val="429378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fontAlgn="base"/>
            <a:r>
              <a:rPr lang="en-GB" sz="1200" kern="1200" cap="all" dirty="0" smtClean="0">
                <a:solidFill>
                  <a:schemeClr val="tx1"/>
                </a:solidFill>
                <a:effectLst/>
                <a:latin typeface="Arial" pitchFamily="34" charset="0"/>
                <a:ea typeface="+mn-ea"/>
                <a:cs typeface="+mn-cs"/>
              </a:rPr>
              <a:t>Office to Residential Permitted Development</a:t>
            </a:r>
            <a:endParaRPr lang="en-GB" sz="1200" kern="1200" dirty="0" smtClean="0">
              <a:solidFill>
                <a:schemeClr val="tx1"/>
              </a:solidFill>
              <a:effectLst/>
              <a:latin typeface="Arial" pitchFamily="34" charset="0"/>
              <a:ea typeface="+mn-ea"/>
              <a:cs typeface="+mn-cs"/>
            </a:endParaRPr>
          </a:p>
          <a:p>
            <a:pPr fontAlgn="base"/>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First introduced in 2013, temporary permitted development rights have enabled offices to be converted to residential use without having to apply for planning permission.</a:t>
            </a:r>
          </a:p>
          <a:p>
            <a:r>
              <a:rPr lang="en-GB" sz="1200" kern="1200" dirty="0" smtClean="0">
                <a:solidFill>
                  <a:schemeClr val="tx1"/>
                </a:solidFill>
                <a:effectLst/>
                <a:latin typeface="Arial" pitchFamily="34" charset="0"/>
                <a:ea typeface="+mn-ea"/>
                <a:cs typeface="+mn-cs"/>
              </a:rPr>
              <a:t>The temporary right was due to finish in May 2016. However, having proved popular with the development industry, the Government has now announced that the right will be made permanent as part of the government's drive to increase housing numbers.</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original “office-to-</a:t>
            </a:r>
            <a:r>
              <a:rPr lang="en-GB" sz="1200" kern="1200" dirty="0" err="1" smtClean="0">
                <a:solidFill>
                  <a:schemeClr val="tx1"/>
                </a:solidFill>
                <a:effectLst/>
                <a:latin typeface="Arial" pitchFamily="34" charset="0"/>
                <a:ea typeface="+mn-ea"/>
                <a:cs typeface="+mn-cs"/>
              </a:rPr>
              <a:t>resi</a:t>
            </a:r>
            <a:r>
              <a:rPr lang="en-GB" sz="1200" kern="1200" dirty="0" smtClean="0">
                <a:solidFill>
                  <a:schemeClr val="tx1"/>
                </a:solidFill>
                <a:effectLst/>
                <a:latin typeface="Arial" pitchFamily="34" charset="0"/>
                <a:ea typeface="+mn-ea"/>
                <a:cs typeface="+mn-cs"/>
              </a:rPr>
              <a:t>” right allowed for the conversion of the existing underused office buildings, but the right is to be expanded to also allow for the demolition of office buildings for new build residential units. There will be 'limitations' attached to this right which will be confirmed in due course.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There is also an extension of the right from just B1(a) (office use) to include B1(c) (light industrial use), as well as some sui generis uses.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extension to the permitted development rights regime will remain subject to prior approval by local planning authorities. </a:t>
            </a:r>
          </a:p>
          <a:p>
            <a:r>
              <a:rPr lang="en-GB" sz="1200" kern="1200" dirty="0" smtClean="0">
                <a:solidFill>
                  <a:schemeClr val="tx1"/>
                </a:solidFill>
                <a:effectLst/>
                <a:latin typeface="Arial" pitchFamily="34" charset="0"/>
                <a:ea typeface="+mn-ea"/>
                <a:cs typeface="+mn-cs"/>
              </a:rPr>
              <a:t>It is expected that prior approval for conversion from the B1(c) (light industrial) use class will be subject to the impact of the proposed residential use on neighbouring employment uses not being ‘</a:t>
            </a:r>
            <a:r>
              <a:rPr lang="en-GB" sz="1200" kern="1200" dirty="0" err="1" smtClean="0">
                <a:solidFill>
                  <a:schemeClr val="tx1"/>
                </a:solidFill>
                <a:effectLst/>
                <a:latin typeface="Arial" pitchFamily="34" charset="0"/>
                <a:ea typeface="+mn-ea"/>
                <a:cs typeface="+mn-cs"/>
              </a:rPr>
              <a:t>unacceptedable</a:t>
            </a:r>
            <a:r>
              <a:rPr lang="en-GB" sz="1200" kern="1200" dirty="0" smtClean="0">
                <a:solidFill>
                  <a:schemeClr val="tx1"/>
                </a:solidFill>
                <a:effectLst/>
                <a:latin typeface="Arial" pitchFamily="34" charset="0"/>
                <a:ea typeface="+mn-ea"/>
                <a:cs typeface="+mn-cs"/>
              </a:rPr>
              <a:t>’. This raises a question of what constitutes an 'unacceptable impact' in the refusal of prior approval.</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Any previously secured prior approval for residential use under the existing permitted development rights will now have a potential for an extra three years within which to complete the change of use, extending the longstop date for completion of the residential units to May 2019 (from May 2016).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Some 17 of the most strategically important office spaces have been exempt under the present permitted development right. These areas include the:</a:t>
            </a:r>
          </a:p>
          <a:p>
            <a:pPr lvl="0"/>
            <a:r>
              <a:rPr lang="en-GB" sz="1200" kern="1200" dirty="0" smtClean="0">
                <a:solidFill>
                  <a:schemeClr val="tx1"/>
                </a:solidFill>
                <a:effectLst/>
                <a:latin typeface="Arial" pitchFamily="34" charset="0"/>
                <a:ea typeface="+mn-ea"/>
                <a:cs typeface="+mn-cs"/>
              </a:rPr>
              <a:t>City of London, </a:t>
            </a:r>
          </a:p>
          <a:p>
            <a:pPr lvl="0"/>
            <a:r>
              <a:rPr lang="en-GB" sz="1200" kern="1200" dirty="0" smtClean="0">
                <a:solidFill>
                  <a:schemeClr val="tx1"/>
                </a:solidFill>
                <a:effectLst/>
                <a:latin typeface="Arial" pitchFamily="34" charset="0"/>
                <a:ea typeface="+mn-ea"/>
                <a:cs typeface="+mn-cs"/>
              </a:rPr>
              <a:t>the London Central Activities Zone, </a:t>
            </a:r>
          </a:p>
          <a:p>
            <a:pPr lvl="0"/>
            <a:r>
              <a:rPr lang="en-GB" sz="1200" kern="1200" dirty="0" smtClean="0">
                <a:solidFill>
                  <a:schemeClr val="tx1"/>
                </a:solidFill>
                <a:effectLst/>
                <a:latin typeface="Arial" pitchFamily="34" charset="0"/>
                <a:ea typeface="+mn-ea"/>
                <a:cs typeface="+mn-cs"/>
              </a:rPr>
              <a:t>Manchester City Centre, and </a:t>
            </a:r>
          </a:p>
          <a:p>
            <a:pPr lvl="0"/>
            <a:r>
              <a:rPr lang="en-GB" sz="1200" kern="1200" dirty="0" smtClean="0">
                <a:solidFill>
                  <a:schemeClr val="tx1"/>
                </a:solidFill>
                <a:effectLst/>
                <a:latin typeface="Arial" pitchFamily="34" charset="0"/>
                <a:ea typeface="+mn-ea"/>
                <a:cs typeface="+mn-cs"/>
              </a:rPr>
              <a:t>areas in Stevenage, Ashford, Sevenoaks and East Hampshire.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It has been announced that these exemption will only remain in place until May 2019, after which time the relevant authorities will need to have an Article 4 direction in place to remove the permitted development rights.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expect this move to provide thousands of new homes, and make the better use of existing buildings including some that are underused and neglected – while at the same time protecting the green belt.</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Between April 2014 and June this year, almost 4,000 conversions were given the go-ahead.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Housing and Planning Minister Brandon Lewis (13 October 2015)</a:t>
            </a:r>
          </a:p>
          <a:p>
            <a:r>
              <a:rPr lang="en-GB" sz="1200" i="1" kern="1200" dirty="0" smtClean="0">
                <a:solidFill>
                  <a:schemeClr val="tx1"/>
                </a:solidFill>
                <a:effectLst/>
                <a:latin typeface="Arial" pitchFamily="34" charset="0"/>
                <a:ea typeface="+mn-ea"/>
                <a:cs typeface="+mn-cs"/>
              </a:rPr>
              <a:t>“We’re determined that, both in Whitehall and in town halls, everything is done to get the homes we need built. Today’s measures will mean we can tap into the potential of underused buildings to offer new homes for first-time buyers and families long into the future, breathing new life into neighbourhoods and at the same time protecting our precious green belt.”</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Melanie Leech, chief executive of property lobby group the British Property Federation (BPF)</a:t>
            </a:r>
          </a:p>
          <a:p>
            <a:r>
              <a:rPr lang="en-GB" sz="1200" i="1" kern="1200" dirty="0" smtClean="0">
                <a:solidFill>
                  <a:schemeClr val="tx1"/>
                </a:solidFill>
                <a:effectLst/>
                <a:latin typeface="Arial" pitchFamily="34" charset="0"/>
                <a:ea typeface="+mn-ea"/>
                <a:cs typeface="+mn-cs"/>
              </a:rPr>
              <a:t>"We have long championed the extension of office to residential permitted development right, believing the policy to be a useful tool in breathing life back into underused commercial space. The policy was never designed to deliver a huge number of new homes, but any trip through our suburbs soon exposes redundant office space that with the best will in the world is never going to be brought back into commercial use, and for such situations this policy is helpful."</a:t>
            </a:r>
            <a:endParaRPr lang="en-GB" sz="1200" kern="1200" dirty="0" smtClean="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38</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fontAlgn="base"/>
            <a:r>
              <a:rPr lang="en-GB" sz="1200" kern="1200" cap="all" dirty="0" smtClean="0">
                <a:solidFill>
                  <a:schemeClr val="tx1"/>
                </a:solidFill>
                <a:effectLst/>
                <a:latin typeface="Arial" pitchFamily="34" charset="0"/>
                <a:ea typeface="+mn-ea"/>
                <a:cs typeface="+mn-cs"/>
              </a:rPr>
              <a:t>Office to Residential Permitted Development</a:t>
            </a:r>
            <a:endParaRPr lang="en-GB" sz="1200" kern="1200" dirty="0" smtClean="0">
              <a:solidFill>
                <a:schemeClr val="tx1"/>
              </a:solidFill>
              <a:effectLst/>
              <a:latin typeface="Arial" pitchFamily="34" charset="0"/>
              <a:ea typeface="+mn-ea"/>
              <a:cs typeface="+mn-cs"/>
            </a:endParaRPr>
          </a:p>
          <a:p>
            <a:pPr fontAlgn="base"/>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First introduced in 2013, temporary permitted development rights have enabled offices to be converted to residential use without having to apply for planning permission.</a:t>
            </a:r>
          </a:p>
          <a:p>
            <a:r>
              <a:rPr lang="en-GB" sz="1200" kern="1200" dirty="0" smtClean="0">
                <a:solidFill>
                  <a:schemeClr val="tx1"/>
                </a:solidFill>
                <a:effectLst/>
                <a:latin typeface="Arial" pitchFamily="34" charset="0"/>
                <a:ea typeface="+mn-ea"/>
                <a:cs typeface="+mn-cs"/>
              </a:rPr>
              <a:t>The temporary right was due to finish in May 2016. However, having proved popular with the development industry, the Government has now announced that the right will be made permanent as part of the government's drive to increase housing numbers.</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original “office-to-</a:t>
            </a:r>
            <a:r>
              <a:rPr lang="en-GB" sz="1200" kern="1200" dirty="0" err="1" smtClean="0">
                <a:solidFill>
                  <a:schemeClr val="tx1"/>
                </a:solidFill>
                <a:effectLst/>
                <a:latin typeface="Arial" pitchFamily="34" charset="0"/>
                <a:ea typeface="+mn-ea"/>
                <a:cs typeface="+mn-cs"/>
              </a:rPr>
              <a:t>resi</a:t>
            </a:r>
            <a:r>
              <a:rPr lang="en-GB" sz="1200" kern="1200" dirty="0" smtClean="0">
                <a:solidFill>
                  <a:schemeClr val="tx1"/>
                </a:solidFill>
                <a:effectLst/>
                <a:latin typeface="Arial" pitchFamily="34" charset="0"/>
                <a:ea typeface="+mn-ea"/>
                <a:cs typeface="+mn-cs"/>
              </a:rPr>
              <a:t>” right allowed for the conversion of the existing underused office buildings, but the right is to be expanded to also allow for the demolition of office buildings for new build residential units. There will be 'limitations' attached to this right which will be confirmed in due course.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There is also an extension of the right from just B1(a) (office use) to include B1(c) (light industrial use), as well as some sui generis uses.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extension to the permitted development rights regime will remain subject to prior approval by local planning authorities. </a:t>
            </a:r>
          </a:p>
          <a:p>
            <a:r>
              <a:rPr lang="en-GB" sz="1200" kern="1200" dirty="0" smtClean="0">
                <a:solidFill>
                  <a:schemeClr val="tx1"/>
                </a:solidFill>
                <a:effectLst/>
                <a:latin typeface="Arial" pitchFamily="34" charset="0"/>
                <a:ea typeface="+mn-ea"/>
                <a:cs typeface="+mn-cs"/>
              </a:rPr>
              <a:t>It is expected that prior approval for conversion from the B1(c) (light industrial) use class will be subject to the impact of the proposed residential use on neighbouring employment uses not being ‘</a:t>
            </a:r>
            <a:r>
              <a:rPr lang="en-GB" sz="1200" kern="1200" dirty="0" err="1" smtClean="0">
                <a:solidFill>
                  <a:schemeClr val="tx1"/>
                </a:solidFill>
                <a:effectLst/>
                <a:latin typeface="Arial" pitchFamily="34" charset="0"/>
                <a:ea typeface="+mn-ea"/>
                <a:cs typeface="+mn-cs"/>
              </a:rPr>
              <a:t>unacceptedable</a:t>
            </a:r>
            <a:r>
              <a:rPr lang="en-GB" sz="1200" kern="1200" dirty="0" smtClean="0">
                <a:solidFill>
                  <a:schemeClr val="tx1"/>
                </a:solidFill>
                <a:effectLst/>
                <a:latin typeface="Arial" pitchFamily="34" charset="0"/>
                <a:ea typeface="+mn-ea"/>
                <a:cs typeface="+mn-cs"/>
              </a:rPr>
              <a:t>’. This raises a question of what constitutes an 'unacceptable impact' in the refusal of prior approval.</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Some 17 of the most strategically important office spaces have been exempt under the present permitted development right. These areas include the:</a:t>
            </a:r>
          </a:p>
          <a:p>
            <a:pPr lvl="0"/>
            <a:r>
              <a:rPr lang="en-GB" sz="1200" kern="1200" dirty="0" smtClean="0">
                <a:solidFill>
                  <a:schemeClr val="tx1"/>
                </a:solidFill>
                <a:effectLst/>
                <a:latin typeface="Arial" pitchFamily="34" charset="0"/>
                <a:ea typeface="+mn-ea"/>
                <a:cs typeface="+mn-cs"/>
              </a:rPr>
              <a:t>City of London, </a:t>
            </a:r>
          </a:p>
          <a:p>
            <a:pPr lvl="0"/>
            <a:r>
              <a:rPr lang="en-GB" sz="1200" kern="1200" dirty="0" smtClean="0">
                <a:solidFill>
                  <a:schemeClr val="tx1"/>
                </a:solidFill>
                <a:effectLst/>
                <a:latin typeface="Arial" pitchFamily="34" charset="0"/>
                <a:ea typeface="+mn-ea"/>
                <a:cs typeface="+mn-cs"/>
              </a:rPr>
              <a:t>the London Central Activities Zone, </a:t>
            </a:r>
          </a:p>
          <a:p>
            <a:pPr lvl="0"/>
            <a:r>
              <a:rPr lang="en-GB" sz="1200" kern="1200" dirty="0" smtClean="0">
                <a:solidFill>
                  <a:schemeClr val="tx1"/>
                </a:solidFill>
                <a:effectLst/>
                <a:latin typeface="Arial" pitchFamily="34" charset="0"/>
                <a:ea typeface="+mn-ea"/>
                <a:cs typeface="+mn-cs"/>
              </a:rPr>
              <a:t>Manchester City Centre, and </a:t>
            </a:r>
          </a:p>
          <a:p>
            <a:pPr lvl="0"/>
            <a:r>
              <a:rPr lang="en-GB" sz="1200" kern="1200" dirty="0" smtClean="0">
                <a:solidFill>
                  <a:schemeClr val="tx1"/>
                </a:solidFill>
                <a:effectLst/>
                <a:latin typeface="Arial" pitchFamily="34" charset="0"/>
                <a:ea typeface="+mn-ea"/>
                <a:cs typeface="+mn-cs"/>
              </a:rPr>
              <a:t>areas in Stevenage, Ashford, Sevenoaks and East Hampshire.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It has been announced that these exemption will only remain in place until May 2019, after which time the relevant authorities will need to have an Article 4 direction in place to remove the permitted development rights.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expect this move to provide thousands of new homes, and make the better use of existing buildings including some that are underused and neglected – while at the same time protecting the green belt.</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Between April 2014 and June this year, almost 4,000 conversions were given the go-ahead.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Housing and Planning Minister Brandon Lewis (13 October 2015)</a:t>
            </a:r>
          </a:p>
          <a:p>
            <a:r>
              <a:rPr lang="en-GB" sz="1200" i="1" kern="1200" dirty="0" smtClean="0">
                <a:solidFill>
                  <a:schemeClr val="tx1"/>
                </a:solidFill>
                <a:effectLst/>
                <a:latin typeface="Arial" pitchFamily="34" charset="0"/>
                <a:ea typeface="+mn-ea"/>
                <a:cs typeface="+mn-cs"/>
              </a:rPr>
              <a:t>“We’re determined that, both in Whitehall and in town halls, everything is done to get the homes we need built. Today’s measures will mean we can tap into the potential of underused buildings to offer new homes for first-time buyers and families long into the future, breathing new life into neighbourhoods and at the same time protecting our precious green belt.”</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Melanie Leech, chief executive of property lobby group the British Property Federation (BPF)</a:t>
            </a:r>
          </a:p>
          <a:p>
            <a:r>
              <a:rPr lang="en-GB" sz="1200" i="1" kern="1200" dirty="0" smtClean="0">
                <a:solidFill>
                  <a:schemeClr val="tx1"/>
                </a:solidFill>
                <a:effectLst/>
                <a:latin typeface="Arial" pitchFamily="34" charset="0"/>
                <a:ea typeface="+mn-ea"/>
                <a:cs typeface="+mn-cs"/>
              </a:rPr>
              <a:t>"We have long championed the extension of office to residential permitted development right, believing the policy to be a useful tool in breathing life back into underused commercial space. The policy was never designed to deliver a huge number of new homes, but any trip through our suburbs soon exposes redundant office space that with the best will in the world is never going to be brought back into commercial use, and for such situations this policy is helpful."</a:t>
            </a:r>
            <a:endParaRPr lang="en-GB" sz="1200" kern="1200" dirty="0" smtClean="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39</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fontAlgn="base"/>
            <a:r>
              <a:rPr lang="en-GB" sz="1200" kern="1200" cap="all" dirty="0" smtClean="0">
                <a:solidFill>
                  <a:schemeClr val="tx1"/>
                </a:solidFill>
                <a:effectLst/>
                <a:latin typeface="Arial" pitchFamily="34" charset="0"/>
                <a:ea typeface="+mn-ea"/>
                <a:cs typeface="+mn-cs"/>
              </a:rPr>
              <a:t>Office to Residential Permitted Development</a:t>
            </a:r>
            <a:endParaRPr lang="en-GB" sz="1200" kern="1200" dirty="0" smtClean="0">
              <a:solidFill>
                <a:schemeClr val="tx1"/>
              </a:solidFill>
              <a:effectLst/>
              <a:latin typeface="Arial" pitchFamily="34" charset="0"/>
              <a:ea typeface="+mn-ea"/>
              <a:cs typeface="+mn-cs"/>
            </a:endParaRPr>
          </a:p>
          <a:p>
            <a:pPr fontAlgn="base"/>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First introduced in 2013, temporary permitted development rights have enabled offices to be converted to residential use without having to apply for planning permission.</a:t>
            </a:r>
          </a:p>
          <a:p>
            <a:r>
              <a:rPr lang="en-GB" sz="1200" kern="1200" dirty="0" smtClean="0">
                <a:solidFill>
                  <a:schemeClr val="tx1"/>
                </a:solidFill>
                <a:effectLst/>
                <a:latin typeface="Arial" pitchFamily="34" charset="0"/>
                <a:ea typeface="+mn-ea"/>
                <a:cs typeface="+mn-cs"/>
              </a:rPr>
              <a:t>The temporary right was due to finish in May 2016. However, having proved popular with the development industry, the Government has now announced that the right will be made permanent as part of the government's drive to increase housing numbers.</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original “office-to-</a:t>
            </a:r>
            <a:r>
              <a:rPr lang="en-GB" sz="1200" kern="1200" dirty="0" err="1" smtClean="0">
                <a:solidFill>
                  <a:schemeClr val="tx1"/>
                </a:solidFill>
                <a:effectLst/>
                <a:latin typeface="Arial" pitchFamily="34" charset="0"/>
                <a:ea typeface="+mn-ea"/>
                <a:cs typeface="+mn-cs"/>
              </a:rPr>
              <a:t>resi</a:t>
            </a:r>
            <a:r>
              <a:rPr lang="en-GB" sz="1200" kern="1200" dirty="0" smtClean="0">
                <a:solidFill>
                  <a:schemeClr val="tx1"/>
                </a:solidFill>
                <a:effectLst/>
                <a:latin typeface="Arial" pitchFamily="34" charset="0"/>
                <a:ea typeface="+mn-ea"/>
                <a:cs typeface="+mn-cs"/>
              </a:rPr>
              <a:t>” right allowed for the conversion of the existing underused office buildings, but the right is to be expanded to also allow for the demolition of office buildings for new build residential units. There will be 'limitations' attached to this right which will be confirmed in due course.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There is also an extension of the right from just B1(a) (office use) to include B1(c) (light industrial use), as well as some sui generis uses.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extension to the permitted development rights regime will remain subject to prior approval by local planning authorities. </a:t>
            </a:r>
          </a:p>
          <a:p>
            <a:r>
              <a:rPr lang="en-GB" sz="1200" kern="1200" dirty="0" smtClean="0">
                <a:solidFill>
                  <a:schemeClr val="tx1"/>
                </a:solidFill>
                <a:effectLst/>
                <a:latin typeface="Arial" pitchFamily="34" charset="0"/>
                <a:ea typeface="+mn-ea"/>
                <a:cs typeface="+mn-cs"/>
              </a:rPr>
              <a:t>It is expected that prior approval for conversion from the B1(c) (light industrial) use class will be subject to the impact of the proposed residential use on neighbouring employment uses not being ‘</a:t>
            </a:r>
            <a:r>
              <a:rPr lang="en-GB" sz="1200" kern="1200" dirty="0" err="1" smtClean="0">
                <a:solidFill>
                  <a:schemeClr val="tx1"/>
                </a:solidFill>
                <a:effectLst/>
                <a:latin typeface="Arial" pitchFamily="34" charset="0"/>
                <a:ea typeface="+mn-ea"/>
                <a:cs typeface="+mn-cs"/>
              </a:rPr>
              <a:t>unacceptedable</a:t>
            </a:r>
            <a:r>
              <a:rPr lang="en-GB" sz="1200" kern="1200" dirty="0" smtClean="0">
                <a:solidFill>
                  <a:schemeClr val="tx1"/>
                </a:solidFill>
                <a:effectLst/>
                <a:latin typeface="Arial" pitchFamily="34" charset="0"/>
                <a:ea typeface="+mn-ea"/>
                <a:cs typeface="+mn-cs"/>
              </a:rPr>
              <a:t>’. This raises a question of what constitutes an 'unacceptable impact' in the refusal of prior approval.</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Some 17 of the most strategically important office spaces have been exempt under the present permitted development right. These areas include the:</a:t>
            </a:r>
          </a:p>
          <a:p>
            <a:pPr lvl="0"/>
            <a:r>
              <a:rPr lang="en-GB" sz="1200" kern="1200" dirty="0" smtClean="0">
                <a:solidFill>
                  <a:schemeClr val="tx1"/>
                </a:solidFill>
                <a:effectLst/>
                <a:latin typeface="Arial" pitchFamily="34" charset="0"/>
                <a:ea typeface="+mn-ea"/>
                <a:cs typeface="+mn-cs"/>
              </a:rPr>
              <a:t>City of London, </a:t>
            </a:r>
          </a:p>
          <a:p>
            <a:pPr lvl="0"/>
            <a:r>
              <a:rPr lang="en-GB" sz="1200" kern="1200" dirty="0" smtClean="0">
                <a:solidFill>
                  <a:schemeClr val="tx1"/>
                </a:solidFill>
                <a:effectLst/>
                <a:latin typeface="Arial" pitchFamily="34" charset="0"/>
                <a:ea typeface="+mn-ea"/>
                <a:cs typeface="+mn-cs"/>
              </a:rPr>
              <a:t>the London Central Activities Zone, </a:t>
            </a:r>
          </a:p>
          <a:p>
            <a:pPr lvl="0"/>
            <a:r>
              <a:rPr lang="en-GB" sz="1200" kern="1200" dirty="0" smtClean="0">
                <a:solidFill>
                  <a:schemeClr val="tx1"/>
                </a:solidFill>
                <a:effectLst/>
                <a:latin typeface="Arial" pitchFamily="34" charset="0"/>
                <a:ea typeface="+mn-ea"/>
                <a:cs typeface="+mn-cs"/>
              </a:rPr>
              <a:t>Manchester City Centre, and </a:t>
            </a:r>
          </a:p>
          <a:p>
            <a:pPr lvl="0"/>
            <a:r>
              <a:rPr lang="en-GB" sz="1200" kern="1200" dirty="0" smtClean="0">
                <a:solidFill>
                  <a:schemeClr val="tx1"/>
                </a:solidFill>
                <a:effectLst/>
                <a:latin typeface="Arial" pitchFamily="34" charset="0"/>
                <a:ea typeface="+mn-ea"/>
                <a:cs typeface="+mn-cs"/>
              </a:rPr>
              <a:t>areas in Stevenage, Ashford, Sevenoaks and East Hampshire.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It has been announced that these exemption will only remain in place until May 2019, after which time the relevant authorities will need to have an Article 4 direction in place to remove the permitted development rights.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expect this move to provide thousands of new homes, and make the better use of existing buildings including some that are underused and neglected – while at the same time protecting the green belt.</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Between April 2014 and June this year, almost 4,000 conversions were given the go-ahead.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Housing and Planning Minister Brandon Lewis (13 October 2015)</a:t>
            </a:r>
          </a:p>
          <a:p>
            <a:r>
              <a:rPr lang="en-GB" sz="1200" i="1" kern="1200" dirty="0" smtClean="0">
                <a:solidFill>
                  <a:schemeClr val="tx1"/>
                </a:solidFill>
                <a:effectLst/>
                <a:latin typeface="Arial" pitchFamily="34" charset="0"/>
                <a:ea typeface="+mn-ea"/>
                <a:cs typeface="+mn-cs"/>
              </a:rPr>
              <a:t>“We’re determined that, both in Whitehall and in town halls, everything is done to get the homes we need built. Today’s measures will mean we can tap into the potential of underused buildings to offer new homes for first-time buyers and families long into the future, breathing new life into neighbourhoods and at the same time protecting our precious green belt.”</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Melanie Leech, chief executive of property lobby group the British Property Federation (BPF)</a:t>
            </a:r>
          </a:p>
          <a:p>
            <a:r>
              <a:rPr lang="en-GB" sz="1200" i="1" kern="1200" dirty="0" smtClean="0">
                <a:solidFill>
                  <a:schemeClr val="tx1"/>
                </a:solidFill>
                <a:effectLst/>
                <a:latin typeface="Arial" pitchFamily="34" charset="0"/>
                <a:ea typeface="+mn-ea"/>
                <a:cs typeface="+mn-cs"/>
              </a:rPr>
              <a:t>"We have long championed the extension of office to residential permitted development right, believing the policy to be a useful tool in breathing life back into underused commercial space. The policy was never designed to deliver a huge number of new homes, but any trip through our suburbs soon exposes redundant office space that with the best will in the world is never going to be brought back into commercial use, and for such situations this policy is helpful."</a:t>
            </a:r>
            <a:endParaRPr lang="en-GB" sz="1200" kern="1200" dirty="0" smtClean="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40</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a:t>
            </a:fld>
            <a:endParaRPr lang="en-US"/>
          </a:p>
        </p:txBody>
      </p:sp>
    </p:spTree>
    <p:extLst>
      <p:ext uri="{BB962C8B-B14F-4D97-AF65-F5344CB8AC3E}">
        <p14:creationId xmlns:p14="http://schemas.microsoft.com/office/powerpoint/2010/main" val="2198073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pPr fontAlgn="base"/>
            <a:r>
              <a:rPr lang="en-GB" sz="1200" kern="1200" cap="all" dirty="0" smtClean="0">
                <a:solidFill>
                  <a:schemeClr val="tx1"/>
                </a:solidFill>
                <a:effectLst/>
                <a:latin typeface="Arial" pitchFamily="34" charset="0"/>
                <a:ea typeface="+mn-ea"/>
                <a:cs typeface="+mn-cs"/>
              </a:rPr>
              <a:t>Office to Residential Permitted Development</a:t>
            </a:r>
            <a:endParaRPr lang="en-GB" sz="1200" kern="1200" dirty="0" smtClean="0">
              <a:solidFill>
                <a:schemeClr val="tx1"/>
              </a:solidFill>
              <a:effectLst/>
              <a:latin typeface="Arial" pitchFamily="34" charset="0"/>
              <a:ea typeface="+mn-ea"/>
              <a:cs typeface="+mn-cs"/>
            </a:endParaRPr>
          </a:p>
          <a:p>
            <a:pPr fontAlgn="base"/>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First introduced in 2013, temporary permitted development rights have enabled offices to be converted to residential use without having to apply for planning permission.</a:t>
            </a:r>
          </a:p>
          <a:p>
            <a:r>
              <a:rPr lang="en-GB" sz="1200" kern="1200" dirty="0" smtClean="0">
                <a:solidFill>
                  <a:schemeClr val="tx1"/>
                </a:solidFill>
                <a:effectLst/>
                <a:latin typeface="Arial" pitchFamily="34" charset="0"/>
                <a:ea typeface="+mn-ea"/>
                <a:cs typeface="+mn-cs"/>
              </a:rPr>
              <a:t>The temporary right was due to finish in May 2016. However, having proved popular with the development industry, the Government has now announced that the right will be made permanent as part of the government's drive to increase housing numbers.</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original “office-to-</a:t>
            </a:r>
            <a:r>
              <a:rPr lang="en-GB" sz="1200" kern="1200" dirty="0" err="1" smtClean="0">
                <a:solidFill>
                  <a:schemeClr val="tx1"/>
                </a:solidFill>
                <a:effectLst/>
                <a:latin typeface="Arial" pitchFamily="34" charset="0"/>
                <a:ea typeface="+mn-ea"/>
                <a:cs typeface="+mn-cs"/>
              </a:rPr>
              <a:t>resi</a:t>
            </a:r>
            <a:r>
              <a:rPr lang="en-GB" sz="1200" kern="1200" dirty="0" smtClean="0">
                <a:solidFill>
                  <a:schemeClr val="tx1"/>
                </a:solidFill>
                <a:effectLst/>
                <a:latin typeface="Arial" pitchFamily="34" charset="0"/>
                <a:ea typeface="+mn-ea"/>
                <a:cs typeface="+mn-cs"/>
              </a:rPr>
              <a:t>” right allowed for the conversion of the existing underused office buildings, but the right is to be expanded to also allow for the demolition of office buildings for new build residential units. There will be 'limitations' attached to this right which will be confirmed in due course.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There is also an extension of the right from just B1(a) (office use) to include B1(c) (light industrial use), as well as some sui generis uses.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extension to the permitted development rights regime will remain subject to prior approval by local planning authorities. </a:t>
            </a:r>
          </a:p>
          <a:p>
            <a:r>
              <a:rPr lang="en-GB" sz="1200" kern="1200" dirty="0" smtClean="0">
                <a:solidFill>
                  <a:schemeClr val="tx1"/>
                </a:solidFill>
                <a:effectLst/>
                <a:latin typeface="Arial" pitchFamily="34" charset="0"/>
                <a:ea typeface="+mn-ea"/>
                <a:cs typeface="+mn-cs"/>
              </a:rPr>
              <a:t>It is expected that prior approval for conversion from the B1(c) (light industrial) use class will be subject to the impact of the proposed residential use on neighbouring employment uses not being ‘</a:t>
            </a:r>
            <a:r>
              <a:rPr lang="en-GB" sz="1200" kern="1200" dirty="0" err="1" smtClean="0">
                <a:solidFill>
                  <a:schemeClr val="tx1"/>
                </a:solidFill>
                <a:effectLst/>
                <a:latin typeface="Arial" pitchFamily="34" charset="0"/>
                <a:ea typeface="+mn-ea"/>
                <a:cs typeface="+mn-cs"/>
              </a:rPr>
              <a:t>unacceptedable</a:t>
            </a:r>
            <a:r>
              <a:rPr lang="en-GB" sz="1200" kern="1200" dirty="0" smtClean="0">
                <a:solidFill>
                  <a:schemeClr val="tx1"/>
                </a:solidFill>
                <a:effectLst/>
                <a:latin typeface="Arial" pitchFamily="34" charset="0"/>
                <a:ea typeface="+mn-ea"/>
                <a:cs typeface="+mn-cs"/>
              </a:rPr>
              <a:t>’. This raises a question of what constitutes an 'unacceptable impact' in the refusal of prior approval.</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Some 17 of the most strategically important office spaces have been exempt under the present permitted development right. These areas include the:</a:t>
            </a:r>
          </a:p>
          <a:p>
            <a:pPr lvl="0"/>
            <a:r>
              <a:rPr lang="en-GB" sz="1200" kern="1200" dirty="0" smtClean="0">
                <a:solidFill>
                  <a:schemeClr val="tx1"/>
                </a:solidFill>
                <a:effectLst/>
                <a:latin typeface="Arial" pitchFamily="34" charset="0"/>
                <a:ea typeface="+mn-ea"/>
                <a:cs typeface="+mn-cs"/>
              </a:rPr>
              <a:t>City of London, </a:t>
            </a:r>
          </a:p>
          <a:p>
            <a:pPr lvl="0"/>
            <a:r>
              <a:rPr lang="en-GB" sz="1200" kern="1200" dirty="0" smtClean="0">
                <a:solidFill>
                  <a:schemeClr val="tx1"/>
                </a:solidFill>
                <a:effectLst/>
                <a:latin typeface="Arial" pitchFamily="34" charset="0"/>
                <a:ea typeface="+mn-ea"/>
                <a:cs typeface="+mn-cs"/>
              </a:rPr>
              <a:t>the London Central Activities Zone, </a:t>
            </a:r>
          </a:p>
          <a:p>
            <a:pPr lvl="0"/>
            <a:r>
              <a:rPr lang="en-GB" sz="1200" kern="1200" dirty="0" smtClean="0">
                <a:solidFill>
                  <a:schemeClr val="tx1"/>
                </a:solidFill>
                <a:effectLst/>
                <a:latin typeface="Arial" pitchFamily="34" charset="0"/>
                <a:ea typeface="+mn-ea"/>
                <a:cs typeface="+mn-cs"/>
              </a:rPr>
              <a:t>Manchester City Centre, and </a:t>
            </a:r>
          </a:p>
          <a:p>
            <a:pPr lvl="0"/>
            <a:r>
              <a:rPr lang="en-GB" sz="1200" kern="1200" dirty="0" smtClean="0">
                <a:solidFill>
                  <a:schemeClr val="tx1"/>
                </a:solidFill>
                <a:effectLst/>
                <a:latin typeface="Arial" pitchFamily="34" charset="0"/>
                <a:ea typeface="+mn-ea"/>
                <a:cs typeface="+mn-cs"/>
              </a:rPr>
              <a:t>areas in Stevenage, Ashford, Sevenoaks and East Hampshire.</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It has been announced that these exemption will only remain in place until May 2019, after which time the relevant authorities will need to have an Article 4 direction in place to remove the permitted development rights.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government expect this move to provide thousands of new homes, and make the better use of existing buildings including some that are underused and neglected – while at the same time protecting the green belt.</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Between April 2014 and June this year, almost 4,000 conversions were given the go-ahead.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Housing and Planning Minister Brandon Lewis (13 October 2015)</a:t>
            </a:r>
          </a:p>
          <a:p>
            <a:r>
              <a:rPr lang="en-GB" sz="1200" i="1" kern="1200" dirty="0" smtClean="0">
                <a:solidFill>
                  <a:schemeClr val="tx1"/>
                </a:solidFill>
                <a:effectLst/>
                <a:latin typeface="Arial" pitchFamily="34" charset="0"/>
                <a:ea typeface="+mn-ea"/>
                <a:cs typeface="+mn-cs"/>
              </a:rPr>
              <a:t>“We’re determined that, both in Whitehall and in town halls, everything is done to get the homes we need built. Today’s measures will mean we can tap into the potential of underused buildings to offer new homes for first-time buyers and families long into the future, breathing new life into neighbourhoods and at the same time protecting our precious green belt.”</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Melanie Leech, chief executive of property lobby group the British Property Federation (BPF)</a:t>
            </a:r>
          </a:p>
          <a:p>
            <a:r>
              <a:rPr lang="en-GB" sz="1200" i="1" kern="1200" dirty="0" smtClean="0">
                <a:solidFill>
                  <a:schemeClr val="tx1"/>
                </a:solidFill>
                <a:effectLst/>
                <a:latin typeface="Arial" pitchFamily="34" charset="0"/>
                <a:ea typeface="+mn-ea"/>
                <a:cs typeface="+mn-cs"/>
              </a:rPr>
              <a:t>"We have long championed the extension of office to residential permitted development right, believing the policy to be a useful tool in breathing life back into underused commercial space. The policy was never designed to deliver a huge number of new homes, but any trip through our suburbs soon exposes redundant office space that with the best will in the world is never going to be brought back into commercial use, and for such situations this policy is helpful."</a:t>
            </a:r>
            <a:endParaRPr lang="en-GB" sz="1200" kern="1200" dirty="0" smtClean="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41</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42</a:t>
            </a:fld>
            <a:endParaRPr lang="en-US"/>
          </a:p>
        </p:txBody>
      </p:sp>
    </p:spTree>
    <p:extLst>
      <p:ext uri="{BB962C8B-B14F-4D97-AF65-F5344CB8AC3E}">
        <p14:creationId xmlns:p14="http://schemas.microsoft.com/office/powerpoint/2010/main" val="2345495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43</a:t>
            </a:fld>
            <a:endParaRPr lang="en-US"/>
          </a:p>
        </p:txBody>
      </p:sp>
    </p:spTree>
    <p:extLst>
      <p:ext uri="{BB962C8B-B14F-4D97-AF65-F5344CB8AC3E}">
        <p14:creationId xmlns:p14="http://schemas.microsoft.com/office/powerpoint/2010/main" val="2799642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The performance regime for the handling of major planning applications has been with us for a while now with planning authorities being “designated” if there handling of major applications is less than 50% inside of the 13 week target, excluding Extension of Times (</a:t>
            </a:r>
            <a:r>
              <a:rPr lang="en-GB" sz="1200" kern="1200" dirty="0" err="1" smtClean="0">
                <a:solidFill>
                  <a:schemeClr val="tx1"/>
                </a:solidFill>
                <a:effectLst/>
                <a:latin typeface="Arial" pitchFamily="34" charset="0"/>
                <a:ea typeface="+mn-ea"/>
                <a:cs typeface="+mn-cs"/>
              </a:rPr>
              <a:t>EoT</a:t>
            </a:r>
            <a:r>
              <a:rPr lang="en-GB" sz="1200" kern="1200" dirty="0" smtClean="0">
                <a:solidFill>
                  <a:schemeClr val="tx1"/>
                </a:solidFill>
                <a:effectLst/>
                <a:latin typeface="Arial" pitchFamily="34" charset="0"/>
                <a:ea typeface="+mn-ea"/>
                <a:cs typeface="+mn-cs"/>
              </a:rPr>
              <a:t>), Planning Performance Agreements (PPAs) and Environmental Impact Assessments (EIAs) over a rolling two year period. This target has slowly increased over time. </a:t>
            </a:r>
          </a:p>
          <a:p>
            <a:r>
              <a:rPr lang="en-GB" sz="1200" kern="1200" dirty="0" smtClean="0">
                <a:solidFill>
                  <a:schemeClr val="tx1"/>
                </a:solidFill>
                <a:effectLst/>
                <a:latin typeface="Arial" pitchFamily="34" charset="0"/>
                <a:ea typeface="+mn-ea"/>
                <a:cs typeface="+mn-cs"/>
              </a:rPr>
              <a:t>The performance regime will be expanded to include designations based on council’s performance on the number of non-major planning applications determined on time. These are minor and other applications (minor developments, changes of use where the site area is less than one hectare, householder). </a:t>
            </a:r>
          </a:p>
          <a:p>
            <a:r>
              <a:rPr lang="en-GB" sz="1200" kern="1200" dirty="0" smtClean="0">
                <a:solidFill>
                  <a:schemeClr val="tx1"/>
                </a:solidFill>
                <a:effectLst/>
                <a:latin typeface="Arial" pitchFamily="34" charset="0"/>
                <a:ea typeface="+mn-ea"/>
                <a:cs typeface="+mn-cs"/>
              </a:rPr>
              <a:t>Performance is expected to be based on councils’ performance covering the period July 2014 to June 2016. We do not yet know is what the performance threshold will be for designation. It could be the same as for majors (50%)? Or higher (60%?). We expect to hear over the next few months – but we are guessing that 60% may be the threshold, but it is a guess, we have no ‘insider’ knowledge.</a:t>
            </a:r>
          </a:p>
          <a:p>
            <a:r>
              <a:rPr lang="en-GB" sz="1200" kern="1200" dirty="0" smtClean="0">
                <a:solidFill>
                  <a:schemeClr val="tx1"/>
                </a:solidFill>
                <a:effectLst/>
                <a:latin typeface="Arial" pitchFamily="34" charset="0"/>
                <a:ea typeface="+mn-ea"/>
                <a:cs typeface="+mn-cs"/>
              </a:rPr>
              <a:t>The performance levels are taken from planning authorities quarterly performance reports and highlighted in the local authority planning performance tables 151 (majors – district &amp; county matters) and table 153 (non-majors). These show the quarterly performance records over the rolling two year period.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It is worth noting that the period of performance that will be reviewed is already in the 6</a:t>
            </a:r>
            <a:r>
              <a:rPr lang="en-GB" sz="1200" kern="1200" baseline="30000" dirty="0" smtClean="0">
                <a:solidFill>
                  <a:schemeClr val="tx1"/>
                </a:solidFill>
                <a:effectLst/>
                <a:latin typeface="Arial" pitchFamily="34" charset="0"/>
                <a:ea typeface="+mn-ea"/>
                <a:cs typeface="+mn-cs"/>
              </a:rPr>
              <a:t>th</a:t>
            </a:r>
            <a:r>
              <a:rPr lang="en-GB" sz="1200" kern="1200" dirty="0" smtClean="0">
                <a:solidFill>
                  <a:schemeClr val="tx1"/>
                </a:solidFill>
                <a:effectLst/>
                <a:latin typeface="Arial" pitchFamily="34" charset="0"/>
                <a:ea typeface="+mn-ea"/>
                <a:cs typeface="+mn-cs"/>
              </a:rPr>
              <a:t> of the 8 quarters which make up this time with earliest quarters performance being removed.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consequence of designation for majors or non-majors is that applicants will have the option to go straight to the Planning Inspectorate rather than the local authority for their application to be decided. Experience has shown that they are not that keen to do this, especially as the one that did had their application refused!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PAS is offering help to local authorities that might have an issue with performance, focussing reviews on a part of a service, a full Development Management health check or a full, planning improvement peer review. We also have various bits of support and guidance on Development Management matters including proportionate use of conditions, pre apps, standard S106.</a:t>
            </a:r>
          </a:p>
          <a:p>
            <a:r>
              <a:rPr lang="en-GB" sz="1200" kern="1200" dirty="0" smtClean="0">
                <a:solidFill>
                  <a:schemeClr val="tx1"/>
                </a:solidFill>
                <a:effectLst/>
                <a:latin typeface="Arial" pitchFamily="34" charset="0"/>
                <a:ea typeface="+mn-ea"/>
                <a:cs typeface="+mn-cs"/>
              </a:rPr>
              <a:t> </a:t>
            </a:r>
          </a:p>
          <a:p>
            <a:r>
              <a:rPr lang="en-GB" sz="1200" kern="1200" cap="all" dirty="0" smtClean="0">
                <a:solidFill>
                  <a:schemeClr val="tx1"/>
                </a:solidFill>
                <a:effectLst/>
                <a:latin typeface="Arial" pitchFamily="34" charset="0"/>
                <a:ea typeface="+mn-ea"/>
                <a:cs typeface="+mn-cs"/>
              </a:rPr>
              <a:t>Report Financial Benefits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Housing &amp; Planning Bill includes a requirement for reports to planning committees to outline the financial benefits likely to accrue to a local authority if a proposed development is carried out. This is even though they may not be a material planning consideration.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44</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The performance regime for the handling of major planning applications has been with us for a while now with planning authorities being “designated” if there handling of major applications is less than 50% inside of the 13 week target, excluding Extension of Times (</a:t>
            </a:r>
            <a:r>
              <a:rPr lang="en-GB" sz="1200" kern="1200" dirty="0" err="1" smtClean="0">
                <a:solidFill>
                  <a:schemeClr val="tx1"/>
                </a:solidFill>
                <a:effectLst/>
                <a:latin typeface="Arial" pitchFamily="34" charset="0"/>
                <a:ea typeface="+mn-ea"/>
                <a:cs typeface="+mn-cs"/>
              </a:rPr>
              <a:t>EoT</a:t>
            </a:r>
            <a:r>
              <a:rPr lang="en-GB" sz="1200" kern="1200" dirty="0" smtClean="0">
                <a:solidFill>
                  <a:schemeClr val="tx1"/>
                </a:solidFill>
                <a:effectLst/>
                <a:latin typeface="Arial" pitchFamily="34" charset="0"/>
                <a:ea typeface="+mn-ea"/>
                <a:cs typeface="+mn-cs"/>
              </a:rPr>
              <a:t>), Planning Performance Agreements (PPAs) and Environmental Impact Assessments (EIAs) over a rolling two year period. This target has slowly increased over time. </a:t>
            </a:r>
          </a:p>
          <a:p>
            <a:r>
              <a:rPr lang="en-GB" sz="1200" kern="1200" dirty="0" smtClean="0">
                <a:solidFill>
                  <a:schemeClr val="tx1"/>
                </a:solidFill>
                <a:effectLst/>
                <a:latin typeface="Arial" pitchFamily="34" charset="0"/>
                <a:ea typeface="+mn-ea"/>
                <a:cs typeface="+mn-cs"/>
              </a:rPr>
              <a:t>The performance regime will be expanded to include designations based on council’s performance on the number of non-major planning applications determined on time. These are minor and other applications (minor developments, changes of use where the site area is less than one hectare, householder). </a:t>
            </a:r>
          </a:p>
          <a:p>
            <a:r>
              <a:rPr lang="en-GB" sz="1200" kern="1200" dirty="0" smtClean="0">
                <a:solidFill>
                  <a:schemeClr val="tx1"/>
                </a:solidFill>
                <a:effectLst/>
                <a:latin typeface="Arial" pitchFamily="34" charset="0"/>
                <a:ea typeface="+mn-ea"/>
                <a:cs typeface="+mn-cs"/>
              </a:rPr>
              <a:t>Performance is expected to be based on councils’ performance covering the period July 2014 to June 2016. We do not yet know is what the performance threshold will be for designation. It could be the same as for majors (50%)? Or higher (60%?). We expect to hear over the next few months – but we are guessing that 60% may be the threshold, but it is a guess, we have no ‘insider’ knowledge.</a:t>
            </a:r>
          </a:p>
          <a:p>
            <a:r>
              <a:rPr lang="en-GB" sz="1200" kern="1200" dirty="0" smtClean="0">
                <a:solidFill>
                  <a:schemeClr val="tx1"/>
                </a:solidFill>
                <a:effectLst/>
                <a:latin typeface="Arial" pitchFamily="34" charset="0"/>
                <a:ea typeface="+mn-ea"/>
                <a:cs typeface="+mn-cs"/>
              </a:rPr>
              <a:t>The performance levels are taken from planning authorities quarterly performance reports and highlighted in the local authority planning performance tables 151 (majors – district &amp; county matters) and table 153 (non-majors). These show the quarterly performance records over the rolling two year period.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It is worth noting that the period of performance that will be reviewed is already in the 6</a:t>
            </a:r>
            <a:r>
              <a:rPr lang="en-GB" sz="1200" kern="1200" baseline="30000" dirty="0" smtClean="0">
                <a:solidFill>
                  <a:schemeClr val="tx1"/>
                </a:solidFill>
                <a:effectLst/>
                <a:latin typeface="Arial" pitchFamily="34" charset="0"/>
                <a:ea typeface="+mn-ea"/>
                <a:cs typeface="+mn-cs"/>
              </a:rPr>
              <a:t>th</a:t>
            </a:r>
            <a:r>
              <a:rPr lang="en-GB" sz="1200" kern="1200" dirty="0" smtClean="0">
                <a:solidFill>
                  <a:schemeClr val="tx1"/>
                </a:solidFill>
                <a:effectLst/>
                <a:latin typeface="Arial" pitchFamily="34" charset="0"/>
                <a:ea typeface="+mn-ea"/>
                <a:cs typeface="+mn-cs"/>
              </a:rPr>
              <a:t> of the 8 quarters which make up this time with earliest quarters performance being removed.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consequence of designation for majors or non-majors is that applicants will have the option to go straight to the Planning Inspectorate rather than the local authority for their application to be decided. Experience has shown that they are not that keen to do this, especially as the one that did had their application refused!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PAS is offering help to local authorities that might have an issue with performance, focussing reviews on a part of a service, a full Development Management health check or a full, planning improvement peer review. We also have various bits of support and guidance on Development Management matters including proportionate use of conditions, pre apps, standard S106.</a:t>
            </a:r>
          </a:p>
          <a:p>
            <a:r>
              <a:rPr lang="en-GB" sz="1200" kern="1200" dirty="0" smtClean="0">
                <a:solidFill>
                  <a:schemeClr val="tx1"/>
                </a:solidFill>
                <a:effectLst/>
                <a:latin typeface="Arial" pitchFamily="34" charset="0"/>
                <a:ea typeface="+mn-ea"/>
                <a:cs typeface="+mn-cs"/>
              </a:rPr>
              <a:t> </a:t>
            </a:r>
          </a:p>
          <a:p>
            <a:r>
              <a:rPr lang="en-GB" sz="1200" kern="1200" cap="all" dirty="0" smtClean="0">
                <a:solidFill>
                  <a:schemeClr val="tx1"/>
                </a:solidFill>
                <a:effectLst/>
                <a:latin typeface="Arial" pitchFamily="34" charset="0"/>
                <a:ea typeface="+mn-ea"/>
                <a:cs typeface="+mn-cs"/>
              </a:rPr>
              <a:t>Report Financial Benefits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Housing &amp; Planning Bill includes a requirement for reports to planning committees to outline the financial benefits likely to accrue to a local authority if a proposed development is carried out. This is even though they may not be a material planning consideration.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45</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The performance regime for the handling of major planning applications has been with us for a while now with planning authorities being “designated” if there handling of major applications is less than 50% inside of the 13 week target, excluding Extension of Times (</a:t>
            </a:r>
            <a:r>
              <a:rPr lang="en-GB" sz="1200" kern="1200" dirty="0" err="1" smtClean="0">
                <a:solidFill>
                  <a:schemeClr val="tx1"/>
                </a:solidFill>
                <a:effectLst/>
                <a:latin typeface="Arial" pitchFamily="34" charset="0"/>
                <a:ea typeface="+mn-ea"/>
                <a:cs typeface="+mn-cs"/>
              </a:rPr>
              <a:t>EoT</a:t>
            </a:r>
            <a:r>
              <a:rPr lang="en-GB" sz="1200" kern="1200" dirty="0" smtClean="0">
                <a:solidFill>
                  <a:schemeClr val="tx1"/>
                </a:solidFill>
                <a:effectLst/>
                <a:latin typeface="Arial" pitchFamily="34" charset="0"/>
                <a:ea typeface="+mn-ea"/>
                <a:cs typeface="+mn-cs"/>
              </a:rPr>
              <a:t>), Planning Performance Agreements (PPAs) and Environmental Impact Assessments (EIAs) over a rolling two year period. This target has slowly increased over time. </a:t>
            </a:r>
          </a:p>
          <a:p>
            <a:r>
              <a:rPr lang="en-GB" sz="1200" kern="1200" dirty="0" smtClean="0">
                <a:solidFill>
                  <a:schemeClr val="tx1"/>
                </a:solidFill>
                <a:effectLst/>
                <a:latin typeface="Arial" pitchFamily="34" charset="0"/>
                <a:ea typeface="+mn-ea"/>
                <a:cs typeface="+mn-cs"/>
              </a:rPr>
              <a:t>The performance regime will be expanded to include designations based on council’s performance on the number of non-major planning applications determined on time. These are minor and other applications (minor developments, changes of use where the site area is less than one hectare, householder). </a:t>
            </a:r>
          </a:p>
          <a:p>
            <a:r>
              <a:rPr lang="en-GB" sz="1200" kern="1200" dirty="0" smtClean="0">
                <a:solidFill>
                  <a:schemeClr val="tx1"/>
                </a:solidFill>
                <a:effectLst/>
                <a:latin typeface="Arial" pitchFamily="34" charset="0"/>
                <a:ea typeface="+mn-ea"/>
                <a:cs typeface="+mn-cs"/>
              </a:rPr>
              <a:t>Performance is expected to be based on councils’ performance covering the period July 2014 to June 2016. We do not yet know is what the performance threshold will be for designation. It could be the same as for majors (50%)? Or higher (60%?). We expect to hear over the next few months – but we are guessing that 60% may be the threshold, but it is a guess, we have no ‘insider’ knowledge.</a:t>
            </a:r>
          </a:p>
          <a:p>
            <a:r>
              <a:rPr lang="en-GB" sz="1200" kern="1200" dirty="0" smtClean="0">
                <a:solidFill>
                  <a:schemeClr val="tx1"/>
                </a:solidFill>
                <a:effectLst/>
                <a:latin typeface="Arial" pitchFamily="34" charset="0"/>
                <a:ea typeface="+mn-ea"/>
                <a:cs typeface="+mn-cs"/>
              </a:rPr>
              <a:t>The performance levels are taken from planning authorities quarterly performance reports and highlighted in the local authority planning performance tables 151 (majors – district &amp; county matters) and table 153 (non-majors). These show the quarterly performance records over the rolling two year period.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It is worth noting that the period of performance that will be reviewed is already in the 6</a:t>
            </a:r>
            <a:r>
              <a:rPr lang="en-GB" sz="1200" kern="1200" baseline="30000" dirty="0" smtClean="0">
                <a:solidFill>
                  <a:schemeClr val="tx1"/>
                </a:solidFill>
                <a:effectLst/>
                <a:latin typeface="Arial" pitchFamily="34" charset="0"/>
                <a:ea typeface="+mn-ea"/>
                <a:cs typeface="+mn-cs"/>
              </a:rPr>
              <a:t>th</a:t>
            </a:r>
            <a:r>
              <a:rPr lang="en-GB" sz="1200" kern="1200" dirty="0" smtClean="0">
                <a:solidFill>
                  <a:schemeClr val="tx1"/>
                </a:solidFill>
                <a:effectLst/>
                <a:latin typeface="Arial" pitchFamily="34" charset="0"/>
                <a:ea typeface="+mn-ea"/>
                <a:cs typeface="+mn-cs"/>
              </a:rPr>
              <a:t> of the 8 quarters which make up this time with earliest quarters performance being removed.</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consequence of designation for majors or non-majors is that applicants will have the option to go straight to the Planning Inspectorate rather than the local authority for their application to be decided. Experience has shown that they are not that keen to do this, especially as the one that did had their application refused!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PAS is offering help to local authorities that might have an issue with performance, focussing reviews on a part of a service, a full Development Management health check or a full, planning improvement peer review. We also have various bits of support and guidance on Development Management matters including proportionate use of conditions, pre apps, standard S106.</a:t>
            </a:r>
          </a:p>
          <a:p>
            <a:r>
              <a:rPr lang="en-GB" sz="1200" kern="1200" dirty="0" smtClean="0">
                <a:solidFill>
                  <a:schemeClr val="tx1"/>
                </a:solidFill>
                <a:effectLst/>
                <a:latin typeface="Arial" pitchFamily="34" charset="0"/>
                <a:ea typeface="+mn-ea"/>
                <a:cs typeface="+mn-cs"/>
              </a:rPr>
              <a:t> </a:t>
            </a:r>
          </a:p>
          <a:p>
            <a:r>
              <a:rPr lang="en-GB" sz="1200" kern="1200" cap="all" dirty="0" smtClean="0">
                <a:solidFill>
                  <a:schemeClr val="tx1"/>
                </a:solidFill>
                <a:effectLst/>
                <a:latin typeface="Arial" pitchFamily="34" charset="0"/>
                <a:ea typeface="+mn-ea"/>
                <a:cs typeface="+mn-cs"/>
              </a:rPr>
              <a:t>Report Financial Benefits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The Housing &amp; Planning Bill includes a requirement for reports to planning committees to outline the financial benefits likely to accrue to a local authority if a proposed development is carried out. This is even though they may not be a material planning consideration. </a:t>
            </a:r>
          </a:p>
          <a:p>
            <a:r>
              <a:rPr lang="en-GB" sz="1200" kern="1200" dirty="0" smtClean="0">
                <a:solidFill>
                  <a:schemeClr val="tx1"/>
                </a:solidFill>
                <a:effectLst/>
                <a:latin typeface="Arial" pitchFamily="34" charset="0"/>
                <a:ea typeface="+mn-ea"/>
                <a:cs typeface="+mn-cs"/>
              </a:rPr>
              <a:t> </a:t>
            </a:r>
          </a:p>
          <a:p>
            <a:r>
              <a:rPr lang="en-GB" sz="1200" kern="1200" dirty="0" smtClean="0">
                <a:solidFill>
                  <a:schemeClr val="tx1"/>
                </a:solidFill>
                <a:effectLst/>
                <a:latin typeface="Arial"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46</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47</a:t>
            </a:fld>
            <a:endParaRPr lang="en-US"/>
          </a:p>
        </p:txBody>
      </p:sp>
    </p:spTree>
    <p:extLst>
      <p:ext uri="{BB962C8B-B14F-4D97-AF65-F5344CB8AC3E}">
        <p14:creationId xmlns:p14="http://schemas.microsoft.com/office/powerpoint/2010/main" val="3203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dirty="0" smtClean="0"/>
              <a:t>Before we get into the detail is would be useful to have a chat about the problem (print off and circulate)</a:t>
            </a:r>
            <a:endParaRPr lang="en-GB" dirty="0"/>
          </a:p>
        </p:txBody>
      </p:sp>
      <p:sp>
        <p:nvSpPr>
          <p:cNvPr id="4" name="Header Placeholder 3"/>
          <p:cNvSpPr>
            <a:spLocks noGrp="1"/>
          </p:cNvSpPr>
          <p:nvPr>
            <p:ph type="hdr" sz="quarter" idx="10"/>
          </p:nvPr>
        </p:nvSpPr>
        <p:spPr/>
        <p:txBody>
          <a:bodyPr/>
          <a:lstStyle/>
          <a:p>
            <a:pPr>
              <a:defRPr/>
            </a:pPr>
            <a:endParaRPr lang="en-GB" dirty="0">
              <a:solidFill>
                <a:prstClr val="black"/>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solidFill>
            </a:endParaRPr>
          </a:p>
        </p:txBody>
      </p:sp>
      <p:sp>
        <p:nvSpPr>
          <p:cNvPr id="6" name="Slide Number Placeholder 5"/>
          <p:cNvSpPr>
            <a:spLocks noGrp="1"/>
          </p:cNvSpPr>
          <p:nvPr>
            <p:ph type="sldNum" sz="quarter" idx="12"/>
          </p:nvPr>
        </p:nvSpPr>
        <p:spPr/>
        <p:txBody>
          <a:bodyPr/>
          <a:lstStyle/>
          <a:p>
            <a:pPr>
              <a:defRPr/>
            </a:pPr>
            <a:fld id="{77E7CECA-1790-47E1-84DC-A3DFC32FD6EB}"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343512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GB" dirty="0" err="1" smtClean="0"/>
              <a:t>Ie</a:t>
            </a:r>
            <a:r>
              <a:rPr lang="en-GB" dirty="0" smtClean="0"/>
              <a:t> not mixed use?</a:t>
            </a:r>
            <a:endParaRPr lang="en-GB" dirty="0"/>
          </a:p>
        </p:txBody>
      </p:sp>
      <p:sp>
        <p:nvSpPr>
          <p:cNvPr id="4" name="Slide Number Placeholder 3"/>
          <p:cNvSpPr>
            <a:spLocks noGrp="1"/>
          </p:cNvSpPr>
          <p:nvPr>
            <p:ph type="sldNum" sz="quarter" idx="10"/>
          </p:nvPr>
        </p:nvSpPr>
        <p:spPr/>
        <p:txBody>
          <a:bodyPr/>
          <a:lstStyle/>
          <a:p>
            <a:fld id="{880B79C8-59A5-450A-98E7-9F271F7F92E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2910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23</a:t>
            </a:fld>
            <a:endParaRPr lang="en-US"/>
          </a:p>
        </p:txBody>
      </p:sp>
    </p:spTree>
    <p:extLst>
      <p:ext uri="{BB962C8B-B14F-4D97-AF65-F5344CB8AC3E}">
        <p14:creationId xmlns:p14="http://schemas.microsoft.com/office/powerpoint/2010/main" val="47848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27</a:t>
            </a:fld>
            <a:endParaRPr lang="en-US"/>
          </a:p>
        </p:txBody>
      </p:sp>
    </p:spTree>
    <p:extLst>
      <p:ext uri="{BB962C8B-B14F-4D97-AF65-F5344CB8AC3E}">
        <p14:creationId xmlns:p14="http://schemas.microsoft.com/office/powerpoint/2010/main" val="115260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28</a:t>
            </a:fld>
            <a:endParaRPr lang="en-US"/>
          </a:p>
        </p:txBody>
      </p:sp>
    </p:spTree>
    <p:extLst>
      <p:ext uri="{BB962C8B-B14F-4D97-AF65-F5344CB8AC3E}">
        <p14:creationId xmlns:p14="http://schemas.microsoft.com/office/powerpoint/2010/main" val="171375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29</a:t>
            </a:fld>
            <a:endParaRPr lang="en-US"/>
          </a:p>
        </p:txBody>
      </p:sp>
    </p:spTree>
    <p:extLst>
      <p:ext uri="{BB962C8B-B14F-4D97-AF65-F5344CB8AC3E}">
        <p14:creationId xmlns:p14="http://schemas.microsoft.com/office/powerpoint/2010/main" val="277955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r>
              <a:rPr lang="en-US" dirty="0" smtClean="0"/>
              <a:t>LOCAL PLAN INTERVENTION </a:t>
            </a:r>
          </a:p>
          <a:p>
            <a:endParaRPr lang="en-US" dirty="0" smtClean="0"/>
          </a:p>
          <a:p>
            <a:r>
              <a:rPr lang="en-US" dirty="0" smtClean="0"/>
              <a:t>The Housing &amp; Planning Bill contains powers for the Government to ensure that local planning authorities have Local Plans in place. The Secretary of State will have the power to intervene and put a plan in place himself. This is not a preferred option and Brandon Lewis has told the select committee that the Department for Communities and Local Government would "not necessarily" write plans itself in cases where no local plans have been produced by early 2017. The government has previously said that in such instances it will "intervene to arrange for the plan to be written, in consultation with local people, to accelerate production".</a:t>
            </a:r>
          </a:p>
          <a:p>
            <a:r>
              <a:rPr lang="en-US" dirty="0" smtClean="0"/>
              <a:t>The Government will not want to use powers of intervention and hopes that this threat is enough to bring LPAs who do not have a 2004 plan in place into line.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30</a:t>
            </a:fld>
            <a:endParaRPr lang="en-US"/>
          </a:p>
        </p:txBody>
      </p:sp>
    </p:spTree>
    <p:extLst>
      <p:ext uri="{BB962C8B-B14F-4D97-AF65-F5344CB8AC3E}">
        <p14:creationId xmlns:p14="http://schemas.microsoft.com/office/powerpoint/2010/main" val="2779550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5900"/>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956" y="47243"/>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9187"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743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7431"/>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2934"/>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956" y="4639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solidFill>
                <a:srgbClr val="000000"/>
              </a:solidFill>
              <a:latin typeface="Arial"/>
            </a:endParaRPr>
          </a:p>
        </p:txBody>
      </p:sp>
      <p:pic>
        <p:nvPicPr>
          <p:cNvPr id="5132"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9187"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7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11862"/>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584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3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2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1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0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8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8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6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6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4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4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2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9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7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6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4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3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1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0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08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07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0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03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01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99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97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95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93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91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89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87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8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82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80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963" r:id="rId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77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75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72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70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67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65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6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5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56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54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50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48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44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42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38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36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3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2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25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23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solidFill>
                <a:srgbClr val="000000"/>
              </a:solidFill>
              <a:latin typeface="Arial"/>
            </a:endParaRPr>
          </a:p>
        </p:txBody>
      </p:sp>
    </p:spTree>
    <p:extLst>
      <p:ext uri="{BB962C8B-B14F-4D97-AF65-F5344CB8AC3E}">
        <p14:creationId xmlns:p14="http://schemas.microsoft.com/office/powerpoint/2010/main" val="1828999274"/>
      </p:ext>
    </p:extLst>
  </p:cSld>
  <p:clrMap bg1="lt1" tx1="dk1" bg2="lt2" tx2="dk2" accent1="accent1" accent2="accent2" accent3="accent3" accent4="accent4" accent5="accent5" accent6="accent6" hlink="hlink" folHlink="folHlink"/>
  <p:sldLayoutIdLst>
    <p:sldLayoutId id="2147483970" r:id="rId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18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16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11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09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04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02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1997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09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1989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087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5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5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5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4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smtClean="0"/>
              <a:t>The Government Agenda</a:t>
            </a:r>
            <a:endParaRPr lang="en-GB" dirty="0"/>
          </a:p>
        </p:txBody>
      </p:sp>
      <p:sp>
        <p:nvSpPr>
          <p:cNvPr id="102403" name="Rectangle 3"/>
          <p:cNvSpPr>
            <a:spLocks noGrp="1" noChangeArrowheads="1"/>
          </p:cNvSpPr>
          <p:nvPr>
            <p:ph idx="1"/>
          </p:nvPr>
        </p:nvSpPr>
        <p:spPr>
          <a:xfrm>
            <a:off x="584201" y="1268413"/>
            <a:ext cx="8915400" cy="4857750"/>
          </a:xfrm>
        </p:spPr>
        <p:txBody>
          <a:bodyPr/>
          <a:lstStyle/>
          <a:p>
            <a:pPr>
              <a:lnSpc>
                <a:spcPct val="90000"/>
              </a:lnSpc>
              <a:defRPr/>
            </a:pPr>
            <a:endParaRPr lang="en-GB" sz="2800" b="1" dirty="0" smtClean="0">
              <a:solidFill>
                <a:srgbClr val="92D050"/>
              </a:solidFill>
            </a:endParaRPr>
          </a:p>
          <a:p>
            <a:pPr>
              <a:lnSpc>
                <a:spcPct val="90000"/>
              </a:lnSpc>
              <a:defRPr/>
            </a:pPr>
            <a:r>
              <a:rPr lang="en-GB" sz="2800" b="1" dirty="0" smtClean="0">
                <a:solidFill>
                  <a:srgbClr val="92D050"/>
                </a:solidFill>
              </a:rPr>
              <a:t>Unpicking </a:t>
            </a:r>
            <a:r>
              <a:rPr lang="en-GB" sz="2800" b="1" dirty="0">
                <a:solidFill>
                  <a:srgbClr val="92D050"/>
                </a:solidFill>
              </a:rPr>
              <a:t>the parts: </a:t>
            </a:r>
            <a:r>
              <a:rPr lang="en-GB" sz="2800" dirty="0"/>
              <a:t>- (PAS &amp; you</a:t>
            </a:r>
            <a:r>
              <a:rPr lang="en-GB" sz="2800" dirty="0" smtClean="0"/>
              <a:t>)</a:t>
            </a:r>
          </a:p>
          <a:p>
            <a:pPr lvl="2">
              <a:lnSpc>
                <a:spcPct val="90000"/>
              </a:lnSpc>
              <a:defRPr/>
            </a:pPr>
            <a:r>
              <a:rPr lang="en-GB" sz="2800" b="1" dirty="0" smtClean="0">
                <a:solidFill>
                  <a:srgbClr val="92D050"/>
                </a:solidFill>
              </a:rPr>
              <a:t>Permissions </a:t>
            </a:r>
            <a:r>
              <a:rPr lang="en-GB" sz="2800" b="1" dirty="0">
                <a:solidFill>
                  <a:srgbClr val="92D050"/>
                </a:solidFill>
              </a:rPr>
              <a:t>in Principle , Brownfield Register </a:t>
            </a:r>
            <a:r>
              <a:rPr lang="en-GB" sz="2800" b="1" dirty="0" smtClean="0">
                <a:solidFill>
                  <a:srgbClr val="92D050"/>
                </a:solidFill>
              </a:rPr>
              <a:t>and Allocated Sites</a:t>
            </a:r>
            <a:endParaRPr lang="en-GB" sz="2800" b="1" dirty="0">
              <a:solidFill>
                <a:srgbClr val="92D050"/>
              </a:solidFill>
            </a:endParaRPr>
          </a:p>
          <a:p>
            <a:pPr lvl="2">
              <a:lnSpc>
                <a:spcPct val="90000"/>
              </a:lnSpc>
              <a:defRPr/>
            </a:pPr>
            <a:r>
              <a:rPr lang="en-GB" sz="2800" b="1" dirty="0" smtClean="0">
                <a:solidFill>
                  <a:srgbClr val="92D050"/>
                </a:solidFill>
              </a:rPr>
              <a:t>Starter Homes</a:t>
            </a:r>
            <a:endParaRPr lang="en-GB" sz="2800" b="1" dirty="0">
              <a:solidFill>
                <a:srgbClr val="92D050"/>
              </a:solidFill>
            </a:endParaRPr>
          </a:p>
          <a:p>
            <a:pPr lvl="2">
              <a:lnSpc>
                <a:spcPct val="90000"/>
              </a:lnSpc>
              <a:defRPr/>
            </a:pPr>
            <a:r>
              <a:rPr lang="en-GB" sz="2800" b="1" dirty="0" smtClean="0">
                <a:solidFill>
                  <a:srgbClr val="92D050"/>
                </a:solidFill>
              </a:rPr>
              <a:t>Local Plan Changes </a:t>
            </a:r>
          </a:p>
          <a:p>
            <a:pPr lvl="2">
              <a:lnSpc>
                <a:spcPct val="90000"/>
              </a:lnSpc>
              <a:defRPr/>
            </a:pPr>
            <a:r>
              <a:rPr lang="en-GB" sz="2800" b="1" dirty="0" smtClean="0">
                <a:solidFill>
                  <a:srgbClr val="92D050"/>
                </a:solidFill>
              </a:rPr>
              <a:t>Office to Residential</a:t>
            </a:r>
          </a:p>
          <a:p>
            <a:pPr lvl="2">
              <a:lnSpc>
                <a:spcPct val="90000"/>
              </a:lnSpc>
              <a:defRPr/>
            </a:pPr>
            <a:r>
              <a:rPr lang="en-GB" sz="2800" b="1" dirty="0" smtClean="0">
                <a:solidFill>
                  <a:srgbClr val="92D050"/>
                </a:solidFill>
              </a:rPr>
              <a:t>Planning Performance</a:t>
            </a:r>
            <a:endParaRPr lang="en-GB" sz="2800" b="1" dirty="0"/>
          </a:p>
          <a:p>
            <a:pPr>
              <a:lnSpc>
                <a:spcPct val="90000"/>
              </a:lnSpc>
            </a:pPr>
            <a:endParaRPr lang="en-GB" dirty="0"/>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0472" y="2708920"/>
            <a:ext cx="1797348" cy="147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ilding plans"/>
          <p:cNvPicPr/>
          <p:nvPr/>
        </p:nvPicPr>
        <p:blipFill>
          <a:blip r:embed="rId4">
            <a:extLst>
              <a:ext uri="{28A0092B-C50C-407E-A947-70E740481C1C}">
                <a14:useLocalDpi xmlns:a14="http://schemas.microsoft.com/office/drawing/2010/main" val="0"/>
              </a:ext>
            </a:extLst>
          </a:blip>
          <a:srcRect/>
          <a:stretch>
            <a:fillRect/>
          </a:stretch>
        </p:blipFill>
        <p:spPr bwMode="auto">
          <a:xfrm>
            <a:off x="6969225" y="334600"/>
            <a:ext cx="2618597" cy="1857375"/>
          </a:xfrm>
          <a:prstGeom prst="rect">
            <a:avLst/>
          </a:prstGeom>
          <a:noFill/>
          <a:ln>
            <a:noFill/>
          </a:ln>
        </p:spPr>
      </p:pic>
      <p:pic>
        <p:nvPicPr>
          <p:cNvPr id="7" name="Picture 6" descr="Office-resi: permitted development changes made permanent "/>
          <p:cNvPicPr/>
          <p:nvPr/>
        </p:nvPicPr>
        <p:blipFill>
          <a:blip r:embed="rId5">
            <a:extLst>
              <a:ext uri="{28A0092B-C50C-407E-A947-70E740481C1C}">
                <a14:useLocalDpi xmlns:a14="http://schemas.microsoft.com/office/drawing/2010/main" val="0"/>
              </a:ext>
            </a:extLst>
          </a:blip>
          <a:srcRect/>
          <a:stretch>
            <a:fillRect/>
          </a:stretch>
        </p:blipFill>
        <p:spPr bwMode="auto">
          <a:xfrm>
            <a:off x="6821006" y="4666178"/>
            <a:ext cx="2766814" cy="1823233"/>
          </a:xfrm>
          <a:prstGeom prst="rect">
            <a:avLst/>
          </a:prstGeom>
          <a:noFill/>
          <a:ln>
            <a:noFill/>
          </a:ln>
        </p:spPr>
      </p:pic>
    </p:spTree>
    <p:extLst>
      <p:ext uri="{BB962C8B-B14F-4D97-AF65-F5344CB8AC3E}">
        <p14:creationId xmlns:p14="http://schemas.microsoft.com/office/powerpoint/2010/main" val="2185330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Permissions in Principle</a:t>
            </a:r>
            <a:endParaRPr lang="en-GB" dirty="0"/>
          </a:p>
        </p:txBody>
      </p:sp>
      <p:sp>
        <p:nvSpPr>
          <p:cNvPr id="3" name="Content Placeholder 2"/>
          <p:cNvSpPr>
            <a:spLocks noGrp="1"/>
          </p:cNvSpPr>
          <p:nvPr>
            <p:ph idx="1"/>
          </p:nvPr>
        </p:nvSpPr>
        <p:spPr/>
        <p:txBody>
          <a:bodyPr/>
          <a:lstStyle/>
          <a:p>
            <a:pPr eaLnBrk="0" hangingPunct="0"/>
            <a:r>
              <a:rPr lang="en-GB" sz="2200" b="1" dirty="0">
                <a:solidFill>
                  <a:srgbClr val="009900"/>
                </a:solidFill>
              </a:rPr>
              <a:t>Permission in principle model </a:t>
            </a:r>
          </a:p>
          <a:p>
            <a:pPr eaLnBrk="0" hangingPunct="0"/>
            <a:endParaRPr lang="en-GB" sz="2200" b="1" dirty="0">
              <a:solidFill>
                <a:srgbClr val="009999"/>
              </a:solidFill>
            </a:endParaRPr>
          </a:p>
          <a:p>
            <a:pPr eaLnBrk="0" hangingPunct="0"/>
            <a:endParaRPr lang="en-GB" sz="2200" b="1" dirty="0">
              <a:solidFill>
                <a:srgbClr val="009999"/>
              </a:solidFill>
            </a:endParaRPr>
          </a:p>
          <a:p>
            <a:pPr eaLnBrk="0" hangingPunct="0"/>
            <a:endParaRPr lang="en-GB" sz="2200" b="1" dirty="0">
              <a:solidFill>
                <a:srgbClr val="009999"/>
              </a:solidFill>
            </a:endParaRPr>
          </a:p>
          <a:p>
            <a:pPr eaLnBrk="0" hangingPunct="0"/>
            <a:endParaRPr lang="en-GB" sz="2200" b="1" dirty="0">
              <a:solidFill>
                <a:srgbClr val="009999"/>
              </a:solidFill>
            </a:endParaRPr>
          </a:p>
          <a:p>
            <a:pPr eaLnBrk="0" hangingPunct="0"/>
            <a:endParaRPr lang="en-GB" sz="2200" b="1" dirty="0">
              <a:solidFill>
                <a:srgbClr val="009999"/>
              </a:solidFill>
            </a:endParaRPr>
          </a:p>
          <a:p>
            <a:pPr marL="0" indent="0" eaLnBrk="0" hangingPunct="0">
              <a:buNone/>
            </a:pPr>
            <a:r>
              <a:rPr lang="en-GB" sz="2200" b="1" dirty="0">
                <a:solidFill>
                  <a:srgbClr val="009900"/>
                </a:solidFill>
              </a:rPr>
              <a:t>“Permission in Principle” (PIP)</a:t>
            </a:r>
            <a:endParaRPr lang="en-GB" sz="2200" dirty="0">
              <a:solidFill>
                <a:srgbClr val="009900"/>
              </a:solidFill>
            </a:endParaRPr>
          </a:p>
          <a:p>
            <a:pPr marL="285750" lvl="0" indent="-285750">
              <a:buFont typeface="Arial" panose="020B0604020202020204" pitchFamily="34" charset="0"/>
              <a:buChar char="•"/>
            </a:pPr>
            <a:r>
              <a:rPr lang="en-GB" sz="2200" dirty="0"/>
              <a:t>certainty on </a:t>
            </a:r>
            <a:r>
              <a:rPr lang="en-GB" sz="2200" b="1" dirty="0"/>
              <a:t>“in principle issues” </a:t>
            </a:r>
            <a:r>
              <a:rPr lang="en-GB" sz="2200" dirty="0"/>
              <a:t>of </a:t>
            </a:r>
            <a:r>
              <a:rPr lang="en-GB" sz="2200" u="sng" dirty="0"/>
              <a:t>land use</a:t>
            </a:r>
            <a:r>
              <a:rPr lang="en-GB" sz="2200" dirty="0"/>
              <a:t>, the </a:t>
            </a:r>
            <a:r>
              <a:rPr lang="en-GB" sz="2200" u="sng" dirty="0"/>
              <a:t>location</a:t>
            </a:r>
            <a:r>
              <a:rPr lang="en-GB" sz="2200" dirty="0"/>
              <a:t> and the </a:t>
            </a:r>
            <a:r>
              <a:rPr lang="en-GB" sz="2200" u="sng" dirty="0"/>
              <a:t>amount of development </a:t>
            </a:r>
          </a:p>
          <a:p>
            <a:pPr marL="0" lvl="0" indent="0">
              <a:buNone/>
            </a:pPr>
            <a:r>
              <a:rPr lang="en-GB" sz="2200" dirty="0"/>
              <a:t> </a:t>
            </a:r>
          </a:p>
          <a:p>
            <a:pPr marL="0" lvl="0" indent="0">
              <a:buNone/>
            </a:pPr>
            <a:r>
              <a:rPr lang="en-GB" sz="2200" b="1" dirty="0">
                <a:solidFill>
                  <a:srgbClr val="009900"/>
                </a:solidFill>
              </a:rPr>
              <a:t>“Technical Details Consent” (TDC)</a:t>
            </a:r>
          </a:p>
          <a:p>
            <a:pPr>
              <a:buFont typeface="Arial" panose="020B0604020202020204" pitchFamily="34" charset="0"/>
              <a:buChar char="•"/>
            </a:pPr>
            <a:r>
              <a:rPr lang="en-GB" sz="2400" dirty="0"/>
              <a:t>Sufficient process to deal with technical matters</a:t>
            </a:r>
          </a:p>
          <a:p>
            <a:endParaRPr lang="en-GB" dirty="0"/>
          </a:p>
        </p:txBody>
      </p:sp>
      <p:sp>
        <p:nvSpPr>
          <p:cNvPr id="4" name="TextBox 3"/>
          <p:cNvSpPr txBox="1"/>
          <p:nvPr/>
        </p:nvSpPr>
        <p:spPr>
          <a:xfrm>
            <a:off x="665801" y="2343768"/>
            <a:ext cx="2418269" cy="769441"/>
          </a:xfrm>
          <a:prstGeom prst="rect">
            <a:avLst/>
          </a:prstGeom>
          <a:noFill/>
          <a:ln>
            <a:solidFill>
              <a:srgbClr val="009999"/>
            </a:solidFill>
          </a:ln>
        </p:spPr>
        <p:txBody>
          <a:bodyPr wrap="square" rtlCol="0">
            <a:spAutoFit/>
          </a:bodyPr>
          <a:lstStyle/>
          <a:p>
            <a:pPr fontAlgn="auto">
              <a:spcBef>
                <a:spcPts val="0"/>
              </a:spcBef>
              <a:spcAft>
                <a:spcPts val="0"/>
              </a:spcAft>
            </a:pPr>
            <a:r>
              <a:rPr lang="en-GB" sz="2200" dirty="0" smtClean="0">
                <a:solidFill>
                  <a:srgbClr val="000000"/>
                </a:solidFill>
                <a:latin typeface="Arial"/>
              </a:rPr>
              <a:t>Permission in Principle  (PIP)</a:t>
            </a:r>
            <a:endParaRPr lang="en-GB" sz="2200" dirty="0">
              <a:solidFill>
                <a:srgbClr val="000000"/>
              </a:solidFill>
              <a:latin typeface="Arial"/>
            </a:endParaRPr>
          </a:p>
        </p:txBody>
      </p:sp>
      <p:sp>
        <p:nvSpPr>
          <p:cNvPr id="5" name="Plus 4"/>
          <p:cNvSpPr/>
          <p:nvPr/>
        </p:nvSpPr>
        <p:spPr>
          <a:xfrm>
            <a:off x="3247636" y="2485522"/>
            <a:ext cx="457225" cy="4102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srgbClr val="FFFFFF"/>
              </a:solidFill>
            </a:endParaRPr>
          </a:p>
        </p:txBody>
      </p:sp>
      <p:sp>
        <p:nvSpPr>
          <p:cNvPr id="6" name="TextBox 5"/>
          <p:cNvSpPr txBox="1"/>
          <p:nvPr/>
        </p:nvSpPr>
        <p:spPr>
          <a:xfrm>
            <a:off x="3782871" y="2341796"/>
            <a:ext cx="2418271" cy="1107996"/>
          </a:xfrm>
          <a:prstGeom prst="rect">
            <a:avLst/>
          </a:prstGeom>
          <a:noFill/>
          <a:ln>
            <a:solidFill>
              <a:srgbClr val="009999"/>
            </a:solidFill>
          </a:ln>
        </p:spPr>
        <p:txBody>
          <a:bodyPr wrap="square" rtlCol="0">
            <a:spAutoFit/>
          </a:bodyPr>
          <a:lstStyle/>
          <a:p>
            <a:pPr fontAlgn="auto">
              <a:spcBef>
                <a:spcPts val="0"/>
              </a:spcBef>
              <a:spcAft>
                <a:spcPts val="0"/>
              </a:spcAft>
            </a:pPr>
            <a:r>
              <a:rPr lang="en-GB" sz="2200" dirty="0" smtClean="0">
                <a:solidFill>
                  <a:srgbClr val="000000"/>
                </a:solidFill>
                <a:latin typeface="Arial"/>
              </a:rPr>
              <a:t>Technical Details Consent  (TDC)</a:t>
            </a:r>
            <a:endParaRPr lang="en-GB" sz="2200" dirty="0">
              <a:solidFill>
                <a:srgbClr val="000000"/>
              </a:solidFill>
              <a:latin typeface="Arial"/>
            </a:endParaRPr>
          </a:p>
        </p:txBody>
      </p:sp>
      <p:sp>
        <p:nvSpPr>
          <p:cNvPr id="7" name="Equal 6"/>
          <p:cNvSpPr/>
          <p:nvPr/>
        </p:nvSpPr>
        <p:spPr>
          <a:xfrm>
            <a:off x="6435167" y="2594199"/>
            <a:ext cx="597627" cy="26463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srgbClr val="000000"/>
              </a:solidFill>
            </a:endParaRPr>
          </a:p>
        </p:txBody>
      </p:sp>
      <p:sp>
        <p:nvSpPr>
          <p:cNvPr id="8" name="TextBox 7"/>
          <p:cNvSpPr txBox="1"/>
          <p:nvPr/>
        </p:nvSpPr>
        <p:spPr>
          <a:xfrm>
            <a:off x="7161750" y="2401588"/>
            <a:ext cx="1950218" cy="769441"/>
          </a:xfrm>
          <a:prstGeom prst="rect">
            <a:avLst/>
          </a:prstGeom>
          <a:noFill/>
          <a:ln>
            <a:solidFill>
              <a:srgbClr val="009999"/>
            </a:solidFill>
          </a:ln>
        </p:spPr>
        <p:txBody>
          <a:bodyPr wrap="square" rtlCol="0">
            <a:spAutoFit/>
          </a:bodyPr>
          <a:lstStyle/>
          <a:p>
            <a:pPr fontAlgn="auto">
              <a:spcBef>
                <a:spcPts val="0"/>
              </a:spcBef>
              <a:spcAft>
                <a:spcPts val="0"/>
              </a:spcAft>
            </a:pPr>
            <a:r>
              <a:rPr lang="en-GB" sz="2200" dirty="0" smtClean="0">
                <a:solidFill>
                  <a:srgbClr val="000000"/>
                </a:solidFill>
                <a:latin typeface="Arial"/>
              </a:rPr>
              <a:t>Permission to Build </a:t>
            </a:r>
            <a:endParaRPr lang="en-GB" sz="2200" dirty="0">
              <a:solidFill>
                <a:srgbClr val="000000"/>
              </a:solidFill>
              <a:latin typeface="Arial"/>
            </a:endParaRPr>
          </a:p>
        </p:txBody>
      </p:sp>
    </p:spTree>
    <p:extLst>
      <p:ext uri="{BB962C8B-B14F-4D97-AF65-F5344CB8AC3E}">
        <p14:creationId xmlns:p14="http://schemas.microsoft.com/office/powerpoint/2010/main" val="397107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3796" y="583450"/>
            <a:ext cx="8538175" cy="941387"/>
          </a:xfrm>
          <a:prstGeom prst="rect">
            <a:avLst/>
          </a:prstGeom>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l"/>
            <a:r>
              <a:rPr lang="en-GB" sz="4000" dirty="0" smtClean="0">
                <a:solidFill>
                  <a:srgbClr val="009900"/>
                </a:solidFill>
              </a:rPr>
              <a:t>Permissions in Principle</a:t>
            </a:r>
            <a:endParaRPr lang="en-GB" dirty="0">
              <a:solidFill>
                <a:srgbClr val="009999"/>
              </a:solidFill>
            </a:endParaRPr>
          </a:p>
        </p:txBody>
      </p:sp>
      <p:sp>
        <p:nvSpPr>
          <p:cNvPr id="9" name="TextBox 8"/>
          <p:cNvSpPr txBox="1"/>
          <p:nvPr/>
        </p:nvSpPr>
        <p:spPr>
          <a:xfrm>
            <a:off x="584789" y="2206833"/>
            <a:ext cx="6591733" cy="430887"/>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Plan and Registers grant permission in principle </a:t>
            </a:r>
            <a:endParaRPr lang="en-GB" sz="2200" b="0" dirty="0">
              <a:solidFill>
                <a:srgbClr val="000000"/>
              </a:solidFill>
              <a:latin typeface="Arial"/>
            </a:endParaRPr>
          </a:p>
        </p:txBody>
      </p:sp>
      <p:sp>
        <p:nvSpPr>
          <p:cNvPr id="10" name="TextBox 9"/>
          <p:cNvSpPr txBox="1"/>
          <p:nvPr/>
        </p:nvSpPr>
        <p:spPr>
          <a:xfrm>
            <a:off x="7449281" y="2334284"/>
            <a:ext cx="1911212" cy="1785104"/>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Application for permission in principle</a:t>
            </a:r>
          </a:p>
          <a:p>
            <a:pPr algn="ctr" fontAlgn="auto">
              <a:spcBef>
                <a:spcPts val="0"/>
              </a:spcBef>
              <a:spcAft>
                <a:spcPts val="0"/>
              </a:spcAft>
            </a:pPr>
            <a:r>
              <a:rPr lang="en-GB" sz="2200" b="0" dirty="0" smtClean="0">
                <a:solidFill>
                  <a:srgbClr val="000000"/>
                </a:solidFill>
                <a:latin typeface="Arial"/>
              </a:rPr>
              <a:t>(Small sites)  </a:t>
            </a:r>
            <a:endParaRPr lang="en-GB" sz="2200" b="0" dirty="0">
              <a:solidFill>
                <a:srgbClr val="000000"/>
              </a:solidFill>
              <a:latin typeface="Arial"/>
            </a:endParaRPr>
          </a:p>
        </p:txBody>
      </p:sp>
      <p:sp>
        <p:nvSpPr>
          <p:cNvPr id="12" name="TextBox 11"/>
          <p:cNvSpPr txBox="1"/>
          <p:nvPr/>
        </p:nvSpPr>
        <p:spPr>
          <a:xfrm>
            <a:off x="573793" y="4078985"/>
            <a:ext cx="1794199" cy="769441"/>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Local Plan</a:t>
            </a:r>
          </a:p>
          <a:p>
            <a:pPr fontAlgn="auto">
              <a:spcBef>
                <a:spcPts val="0"/>
              </a:spcBef>
              <a:spcAft>
                <a:spcPts val="0"/>
              </a:spcAft>
            </a:pPr>
            <a:endParaRPr lang="en-GB" sz="2200" b="0" dirty="0" smtClean="0">
              <a:solidFill>
                <a:srgbClr val="000000"/>
              </a:solidFill>
              <a:latin typeface="Arial"/>
            </a:endParaRPr>
          </a:p>
        </p:txBody>
      </p:sp>
      <p:sp>
        <p:nvSpPr>
          <p:cNvPr id="17" name="TextBox 16"/>
          <p:cNvSpPr txBox="1"/>
          <p:nvPr/>
        </p:nvSpPr>
        <p:spPr>
          <a:xfrm>
            <a:off x="2554234" y="4065505"/>
            <a:ext cx="2652295" cy="769441"/>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Neighbourhood Plan </a:t>
            </a:r>
            <a:endParaRPr lang="en-GB" sz="2200" b="0" dirty="0">
              <a:solidFill>
                <a:srgbClr val="000000"/>
              </a:solidFill>
              <a:latin typeface="Arial"/>
            </a:endParaRPr>
          </a:p>
        </p:txBody>
      </p:sp>
      <p:sp>
        <p:nvSpPr>
          <p:cNvPr id="18" name="TextBox 17"/>
          <p:cNvSpPr txBox="1"/>
          <p:nvPr/>
        </p:nvSpPr>
        <p:spPr>
          <a:xfrm>
            <a:off x="5382050" y="4065505"/>
            <a:ext cx="1794199" cy="769441"/>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Brownfield register </a:t>
            </a:r>
            <a:endParaRPr lang="en-GB" sz="2200" b="0" dirty="0">
              <a:solidFill>
                <a:srgbClr val="000000"/>
              </a:solidFill>
              <a:latin typeface="Arial"/>
            </a:endParaRPr>
          </a:p>
        </p:txBody>
      </p:sp>
      <p:sp>
        <p:nvSpPr>
          <p:cNvPr id="28" name="Left Brace 27"/>
          <p:cNvSpPr/>
          <p:nvPr/>
        </p:nvSpPr>
        <p:spPr>
          <a:xfrm rot="5400000">
            <a:off x="3400169" y="158870"/>
            <a:ext cx="939029" cy="6569904"/>
          </a:xfrm>
          <a:prstGeom prst="leftBrace">
            <a:avLst>
              <a:gd name="adj1" fmla="val 0"/>
              <a:gd name="adj2" fmla="val 479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b="0">
              <a:solidFill>
                <a:srgbClr val="000000"/>
              </a:solidFill>
            </a:endParaRPr>
          </a:p>
        </p:txBody>
      </p:sp>
      <p:sp>
        <p:nvSpPr>
          <p:cNvPr id="31" name="TextBox 30"/>
          <p:cNvSpPr txBox="1"/>
          <p:nvPr/>
        </p:nvSpPr>
        <p:spPr>
          <a:xfrm>
            <a:off x="584515" y="5682876"/>
            <a:ext cx="8892988" cy="430887"/>
          </a:xfrm>
          <a:prstGeom prst="rect">
            <a:avLst/>
          </a:prstGeom>
          <a:noFill/>
          <a:ln>
            <a:solidFill>
              <a:schemeClr val="tx1"/>
            </a:solidFill>
          </a:ln>
        </p:spPr>
        <p:txBody>
          <a:bodyPr wrap="square" rtlCol="0">
            <a:spAutoFit/>
          </a:bodyPr>
          <a:lstStyle/>
          <a:p>
            <a:pPr algn="ctr" fontAlgn="auto">
              <a:spcBef>
                <a:spcPts val="0"/>
              </a:spcBef>
              <a:spcAft>
                <a:spcPts val="0"/>
              </a:spcAft>
            </a:pPr>
            <a:r>
              <a:rPr lang="en-GB" sz="2200" b="0" dirty="0" smtClean="0">
                <a:solidFill>
                  <a:srgbClr val="000000"/>
                </a:solidFill>
                <a:latin typeface="Arial"/>
              </a:rPr>
              <a:t>Application for Technical Detail Consent (S70) </a:t>
            </a:r>
            <a:endParaRPr lang="en-GB" sz="2200" b="0" dirty="0">
              <a:solidFill>
                <a:srgbClr val="000000"/>
              </a:solidFill>
              <a:latin typeface="Arial"/>
            </a:endParaRPr>
          </a:p>
        </p:txBody>
      </p:sp>
      <p:sp>
        <p:nvSpPr>
          <p:cNvPr id="34" name="Left Brace 33"/>
          <p:cNvSpPr/>
          <p:nvPr/>
        </p:nvSpPr>
        <p:spPr>
          <a:xfrm rot="16200000">
            <a:off x="3614990" y="3827800"/>
            <a:ext cx="531331" cy="65917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b="0">
              <a:solidFill>
                <a:srgbClr val="000000"/>
              </a:solidFill>
            </a:endParaRPr>
          </a:p>
        </p:txBody>
      </p:sp>
      <p:cxnSp>
        <p:nvCxnSpPr>
          <p:cNvPr id="38" name="Straight Connector 37"/>
          <p:cNvCxnSpPr>
            <a:stCxn id="12" idx="2"/>
          </p:cNvCxnSpPr>
          <p:nvPr/>
        </p:nvCxnSpPr>
        <p:spPr>
          <a:xfrm>
            <a:off x="1470893" y="4846513"/>
            <a:ext cx="0" cy="834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016896" y="4820777"/>
            <a:ext cx="10918" cy="847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2"/>
          </p:cNvCxnSpPr>
          <p:nvPr/>
        </p:nvCxnSpPr>
        <p:spPr>
          <a:xfrm>
            <a:off x="6279147" y="4833029"/>
            <a:ext cx="0" cy="847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2"/>
          </p:cNvCxnSpPr>
          <p:nvPr/>
        </p:nvCxnSpPr>
        <p:spPr>
          <a:xfrm>
            <a:off x="8404887" y="4121306"/>
            <a:ext cx="0" cy="170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16896" y="3443827"/>
            <a:ext cx="0" cy="633253"/>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4478" y="1317330"/>
            <a:ext cx="5798823" cy="369332"/>
          </a:xfrm>
          <a:prstGeom prst="rect">
            <a:avLst/>
          </a:prstGeom>
          <a:noFill/>
        </p:spPr>
        <p:txBody>
          <a:bodyPr wrap="square" rtlCol="0">
            <a:spAutoFit/>
          </a:bodyPr>
          <a:lstStyle/>
          <a:p>
            <a:pPr fontAlgn="auto">
              <a:spcBef>
                <a:spcPts val="0"/>
              </a:spcBef>
              <a:spcAft>
                <a:spcPts val="0"/>
              </a:spcAft>
            </a:pPr>
            <a:r>
              <a:rPr lang="en-GB" sz="1800" dirty="0" smtClean="0">
                <a:solidFill>
                  <a:srgbClr val="000000"/>
                </a:solidFill>
                <a:latin typeface="Arial"/>
              </a:rPr>
              <a:t>Type 1:  granted by development order S59(A)</a:t>
            </a:r>
            <a:endParaRPr lang="en-GB" sz="1800" dirty="0">
              <a:solidFill>
                <a:srgbClr val="000000"/>
              </a:solidFill>
              <a:latin typeface="Arial"/>
            </a:endParaRPr>
          </a:p>
        </p:txBody>
      </p:sp>
      <p:sp>
        <p:nvSpPr>
          <p:cNvPr id="4" name="TextBox 3"/>
          <p:cNvSpPr txBox="1"/>
          <p:nvPr/>
        </p:nvSpPr>
        <p:spPr>
          <a:xfrm>
            <a:off x="7390771" y="1349753"/>
            <a:ext cx="2028225" cy="923330"/>
          </a:xfrm>
          <a:prstGeom prst="rect">
            <a:avLst/>
          </a:prstGeom>
          <a:noFill/>
        </p:spPr>
        <p:txBody>
          <a:bodyPr wrap="square" rtlCol="0">
            <a:spAutoFit/>
          </a:bodyPr>
          <a:lstStyle/>
          <a:p>
            <a:pPr fontAlgn="auto">
              <a:spcBef>
                <a:spcPts val="0"/>
              </a:spcBef>
              <a:spcAft>
                <a:spcPts val="0"/>
              </a:spcAft>
            </a:pPr>
            <a:r>
              <a:rPr lang="en-GB" sz="1800" dirty="0" smtClean="0">
                <a:solidFill>
                  <a:srgbClr val="000000"/>
                </a:solidFill>
                <a:latin typeface="Arial"/>
              </a:rPr>
              <a:t>Type 2: granted by councils S59(A) (</a:t>
            </a:r>
            <a:r>
              <a:rPr lang="en-GB" sz="1800" dirty="0" err="1" smtClean="0">
                <a:solidFill>
                  <a:srgbClr val="000000"/>
                </a:solidFill>
                <a:latin typeface="Arial"/>
              </a:rPr>
              <a:t>i</a:t>
            </a:r>
            <a:r>
              <a:rPr lang="en-GB" sz="1800" dirty="0">
                <a:solidFill>
                  <a:srgbClr val="000000"/>
                </a:solidFill>
                <a:latin typeface="Arial"/>
              </a:rPr>
              <a:t>)</a:t>
            </a:r>
          </a:p>
        </p:txBody>
      </p:sp>
    </p:spTree>
    <p:extLst>
      <p:ext uri="{BB962C8B-B14F-4D97-AF65-F5344CB8AC3E}">
        <p14:creationId xmlns:p14="http://schemas.microsoft.com/office/powerpoint/2010/main" val="621593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 in principle</a:t>
            </a:r>
            <a:br>
              <a:rPr lang="en-GB" dirty="0" smtClean="0"/>
            </a:br>
            <a:r>
              <a:rPr lang="en-GB" sz="3200" dirty="0" smtClean="0"/>
              <a:t>from </a:t>
            </a:r>
            <a:r>
              <a:rPr lang="en-GB" sz="3200" dirty="0"/>
              <a:t>the Explanatory Notes</a:t>
            </a:r>
            <a:r>
              <a:rPr lang="en-GB" dirty="0"/>
              <a:t/>
            </a:r>
            <a:br>
              <a:rPr lang="en-GB" dirty="0"/>
            </a:br>
            <a:endParaRPr lang="en-GB" dirty="0"/>
          </a:p>
        </p:txBody>
      </p:sp>
      <p:sp>
        <p:nvSpPr>
          <p:cNvPr id="3" name="Content Placeholder 2"/>
          <p:cNvSpPr>
            <a:spLocks noGrp="1"/>
          </p:cNvSpPr>
          <p:nvPr>
            <p:ph idx="1"/>
          </p:nvPr>
        </p:nvSpPr>
        <p:spPr>
          <a:xfrm>
            <a:off x="506506" y="1124744"/>
            <a:ext cx="8915400" cy="5400600"/>
          </a:xfrm>
        </p:spPr>
        <p:txBody>
          <a:bodyPr/>
          <a:lstStyle/>
          <a:p>
            <a:pPr marL="0" indent="0">
              <a:buNone/>
            </a:pPr>
            <a:r>
              <a:rPr lang="en-GB" dirty="0" smtClean="0"/>
              <a:t>Type 1 </a:t>
            </a:r>
            <a:r>
              <a:rPr lang="en-GB" dirty="0" err="1" smtClean="0"/>
              <a:t>PiP</a:t>
            </a:r>
            <a:r>
              <a:rPr lang="en-GB" dirty="0" smtClean="0"/>
              <a:t> –  by Order</a:t>
            </a:r>
          </a:p>
          <a:p>
            <a:pPr marL="0" indent="0">
              <a:buNone/>
            </a:pPr>
            <a:endParaRPr lang="en-GB" dirty="0" smtClean="0"/>
          </a:p>
          <a:p>
            <a:pPr>
              <a:spcBef>
                <a:spcPts val="0"/>
              </a:spcBef>
            </a:pPr>
            <a:r>
              <a:rPr lang="en-GB" sz="2400" i="1" dirty="0" smtClean="0"/>
              <a:t>Initially </a:t>
            </a:r>
            <a:r>
              <a:rPr lang="en-GB" sz="2400" dirty="0" smtClean="0"/>
              <a:t>only land allocated in brownfield register, DPDs and NPs will be capable of obtaining </a:t>
            </a:r>
            <a:r>
              <a:rPr lang="en-GB" sz="2400" dirty="0" err="1" smtClean="0"/>
              <a:t>PiP</a:t>
            </a:r>
            <a:endParaRPr lang="en-GB" sz="2400" dirty="0" smtClean="0"/>
          </a:p>
          <a:p>
            <a:pPr>
              <a:spcBef>
                <a:spcPts val="0"/>
              </a:spcBef>
            </a:pPr>
            <a:r>
              <a:rPr lang="en-GB" sz="2400" dirty="0" smtClean="0"/>
              <a:t>The Order </a:t>
            </a:r>
            <a:r>
              <a:rPr lang="en-GB" sz="2400" dirty="0"/>
              <a:t>will set out type and scope of development to be granted </a:t>
            </a:r>
            <a:r>
              <a:rPr lang="en-GB" sz="2400" dirty="0" err="1" smtClean="0"/>
              <a:t>PiP</a:t>
            </a:r>
            <a:endParaRPr lang="en-GB" sz="2400" dirty="0" smtClean="0"/>
          </a:p>
          <a:p>
            <a:pPr>
              <a:spcBef>
                <a:spcPts val="0"/>
              </a:spcBef>
            </a:pPr>
            <a:r>
              <a:rPr lang="en-GB" sz="2400" i="1" dirty="0" smtClean="0"/>
              <a:t>Current intention</a:t>
            </a:r>
            <a:r>
              <a:rPr lang="en-GB" sz="2400" dirty="0" smtClean="0"/>
              <a:t> is that this will be limited to sites for housing</a:t>
            </a:r>
          </a:p>
          <a:p>
            <a:pPr>
              <a:spcBef>
                <a:spcPts val="0"/>
              </a:spcBef>
            </a:pPr>
            <a:r>
              <a:rPr lang="en-GB" sz="2400" dirty="0" smtClean="0"/>
              <a:t>Will indicate site, location and amount of development</a:t>
            </a:r>
          </a:p>
          <a:p>
            <a:pPr>
              <a:spcBef>
                <a:spcPts val="0"/>
              </a:spcBef>
            </a:pPr>
            <a:r>
              <a:rPr lang="en-GB" sz="2400" dirty="0" err="1" smtClean="0"/>
              <a:t>PiP</a:t>
            </a:r>
            <a:r>
              <a:rPr lang="en-GB" sz="2400" dirty="0" smtClean="0"/>
              <a:t> will only be granted when the register, DPD or NP is adopted or made by the council</a:t>
            </a:r>
          </a:p>
          <a:p>
            <a:pPr>
              <a:spcBef>
                <a:spcPts val="0"/>
              </a:spcBef>
            </a:pPr>
            <a:r>
              <a:rPr lang="en-GB" sz="2400" dirty="0" smtClean="0"/>
              <a:t>The Order will specify how long the </a:t>
            </a:r>
            <a:r>
              <a:rPr lang="en-GB" sz="2400" dirty="0" err="1" smtClean="0"/>
              <a:t>PiP</a:t>
            </a:r>
            <a:r>
              <a:rPr lang="en-GB" sz="2400" dirty="0" smtClean="0"/>
              <a:t> will last and what transitional arrangement will follow when the </a:t>
            </a:r>
            <a:r>
              <a:rPr lang="en-GB" sz="2400" dirty="0" err="1" smtClean="0"/>
              <a:t>PiP</a:t>
            </a:r>
            <a:r>
              <a:rPr lang="en-GB" sz="2400" dirty="0" smtClean="0"/>
              <a:t> expires</a:t>
            </a:r>
          </a:p>
          <a:p>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1697824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 in principle</a:t>
            </a:r>
            <a:br>
              <a:rPr lang="en-GB" dirty="0" smtClean="0"/>
            </a:br>
            <a:r>
              <a:rPr lang="en-GB" sz="3200" dirty="0"/>
              <a:t>from the Explanatory Notes</a:t>
            </a:r>
          </a:p>
        </p:txBody>
      </p:sp>
      <p:sp>
        <p:nvSpPr>
          <p:cNvPr id="3" name="Content Placeholder 2"/>
          <p:cNvSpPr>
            <a:spLocks noGrp="1"/>
          </p:cNvSpPr>
          <p:nvPr>
            <p:ph idx="1"/>
          </p:nvPr>
        </p:nvSpPr>
        <p:spPr>
          <a:xfrm>
            <a:off x="584201" y="1417645"/>
            <a:ext cx="8915400" cy="4525963"/>
          </a:xfrm>
        </p:spPr>
        <p:txBody>
          <a:bodyPr/>
          <a:lstStyle/>
          <a:p>
            <a:pPr marL="0" indent="0">
              <a:spcBef>
                <a:spcPts val="1200"/>
              </a:spcBef>
              <a:buNone/>
            </a:pPr>
            <a:r>
              <a:rPr lang="en-GB" sz="2800" dirty="0" smtClean="0"/>
              <a:t> </a:t>
            </a:r>
            <a:r>
              <a:rPr lang="en-GB" dirty="0" smtClean="0"/>
              <a:t>Type 2 </a:t>
            </a:r>
            <a:r>
              <a:rPr lang="en-GB" dirty="0" err="1" smtClean="0"/>
              <a:t>PiP</a:t>
            </a:r>
            <a:r>
              <a:rPr lang="en-GB" dirty="0" smtClean="0"/>
              <a:t> – the application</a:t>
            </a:r>
          </a:p>
          <a:p>
            <a:pPr marL="0" indent="0">
              <a:buNone/>
            </a:pPr>
            <a:endParaRPr lang="en-GB" dirty="0" smtClean="0"/>
          </a:p>
          <a:p>
            <a:r>
              <a:rPr lang="en-GB" sz="2800" dirty="0" smtClean="0"/>
              <a:t>The DMPO will specify the steps for the council to take following </a:t>
            </a:r>
            <a:r>
              <a:rPr lang="en-GB" sz="2800" dirty="0"/>
              <a:t>an </a:t>
            </a:r>
            <a:r>
              <a:rPr lang="en-GB" sz="2800" dirty="0" smtClean="0"/>
              <a:t>application</a:t>
            </a:r>
          </a:p>
          <a:p>
            <a:r>
              <a:rPr lang="en-GB" sz="2800" dirty="0" smtClean="0"/>
              <a:t>Councils cannot grant </a:t>
            </a:r>
            <a:r>
              <a:rPr lang="en-GB" sz="2800" dirty="0" err="1" smtClean="0"/>
              <a:t>PiP</a:t>
            </a:r>
            <a:r>
              <a:rPr lang="en-GB" sz="2800" dirty="0" smtClean="0"/>
              <a:t> subject to conditions</a:t>
            </a:r>
          </a:p>
          <a:p>
            <a:r>
              <a:rPr lang="en-GB" sz="2800" dirty="0" smtClean="0"/>
              <a:t>Applications likely to be for less than 10 units</a:t>
            </a:r>
          </a:p>
          <a:p>
            <a:r>
              <a:rPr lang="en-GB" sz="2800" dirty="0"/>
              <a:t>Councils will hold a register of all </a:t>
            </a:r>
            <a:r>
              <a:rPr lang="en-GB" sz="2800" dirty="0" err="1"/>
              <a:t>PiPs</a:t>
            </a:r>
            <a:r>
              <a:rPr lang="en-GB" sz="2800" dirty="0"/>
              <a:t> ( both kinds)</a:t>
            </a:r>
          </a:p>
          <a:p>
            <a:r>
              <a:rPr lang="en-GB" sz="2800" dirty="0" smtClean="0"/>
              <a:t>It will also set out steps for a technical detail consent application</a:t>
            </a:r>
          </a:p>
          <a:p>
            <a:endParaRPr lang="en-GB" sz="2800" dirty="0" smtClean="0"/>
          </a:p>
          <a:p>
            <a:endParaRPr lang="en-GB" sz="2800" dirty="0" smtClean="0"/>
          </a:p>
          <a:p>
            <a:endParaRPr lang="en-GB" sz="2800" dirty="0" smtClean="0"/>
          </a:p>
          <a:p>
            <a:endParaRPr lang="en-GB" sz="2800" dirty="0"/>
          </a:p>
        </p:txBody>
      </p:sp>
    </p:spTree>
    <p:extLst>
      <p:ext uri="{BB962C8B-B14F-4D97-AF65-F5344CB8AC3E}">
        <p14:creationId xmlns:p14="http://schemas.microsoft.com/office/powerpoint/2010/main" val="1006148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Permissions in principle</a:t>
            </a:r>
            <a:endParaRPr lang="en-GB" dirty="0"/>
          </a:p>
        </p:txBody>
      </p:sp>
      <p:sp>
        <p:nvSpPr>
          <p:cNvPr id="3" name="Content Placeholder 2"/>
          <p:cNvSpPr>
            <a:spLocks noGrp="1"/>
          </p:cNvSpPr>
          <p:nvPr>
            <p:ph idx="1"/>
          </p:nvPr>
        </p:nvSpPr>
        <p:spPr/>
        <p:txBody>
          <a:bodyPr/>
          <a:lstStyle/>
          <a:p>
            <a:pPr marL="0" indent="0">
              <a:buNone/>
            </a:pPr>
            <a:r>
              <a:rPr lang="en-GB" dirty="0" smtClean="0"/>
              <a:t>Technical details consent</a:t>
            </a:r>
          </a:p>
          <a:p>
            <a:r>
              <a:rPr lang="en-GB" dirty="0" smtClean="0"/>
              <a:t>Fee consistent with applications fees for similar development</a:t>
            </a:r>
          </a:p>
          <a:p>
            <a:r>
              <a:rPr lang="en-GB" dirty="0" smtClean="0"/>
              <a:t>Can’t reopen the principle of development through a TDC application</a:t>
            </a:r>
          </a:p>
          <a:p>
            <a:r>
              <a:rPr lang="en-GB" dirty="0" smtClean="0"/>
              <a:t>Conditions can be imposed at this stage</a:t>
            </a:r>
          </a:p>
          <a:p>
            <a:r>
              <a:rPr lang="en-GB" dirty="0" err="1" smtClean="0"/>
              <a:t>PiP</a:t>
            </a:r>
            <a:r>
              <a:rPr lang="en-GB" dirty="0" smtClean="0"/>
              <a:t> may not bind where there has been a change of circumstances….</a:t>
            </a:r>
          </a:p>
          <a:p>
            <a:pPr marL="0" indent="0">
              <a:buNone/>
            </a:pPr>
            <a:endParaRPr lang="en-GB" dirty="0"/>
          </a:p>
        </p:txBody>
      </p:sp>
    </p:spTree>
    <p:extLst>
      <p:ext uri="{BB962C8B-B14F-4D97-AF65-F5344CB8AC3E}">
        <p14:creationId xmlns:p14="http://schemas.microsoft.com/office/powerpoint/2010/main" val="25713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a:xfrm>
            <a:off x="584201" y="1340770"/>
            <a:ext cx="8915400" cy="4525963"/>
          </a:xfrm>
        </p:spPr>
        <p:txBody>
          <a:bodyPr/>
          <a:lstStyle/>
          <a:p>
            <a:pPr marL="0" lvl="0" indent="0">
              <a:lnSpc>
                <a:spcPct val="115000"/>
              </a:lnSpc>
              <a:spcAft>
                <a:spcPts val="0"/>
              </a:spcAft>
              <a:buNone/>
            </a:pPr>
            <a:r>
              <a:rPr lang="en-GB" sz="2800" dirty="0" smtClean="0">
                <a:solidFill>
                  <a:srgbClr val="009900"/>
                </a:solidFill>
                <a:ea typeface="Calibri"/>
              </a:rPr>
              <a:t>Issue:</a:t>
            </a:r>
          </a:p>
          <a:p>
            <a:pPr>
              <a:lnSpc>
                <a:spcPct val="115000"/>
              </a:lnSpc>
              <a:spcAft>
                <a:spcPts val="0"/>
              </a:spcAft>
            </a:pPr>
            <a:r>
              <a:rPr lang="en-GB" sz="2400" dirty="0" smtClean="0">
                <a:ea typeface="Calibri"/>
              </a:rPr>
              <a:t>How to incentivise the development of previously developed land, given that this land may have higher development costs</a:t>
            </a:r>
          </a:p>
          <a:p>
            <a:pPr marL="0" lvl="0" indent="0">
              <a:lnSpc>
                <a:spcPct val="115000"/>
              </a:lnSpc>
              <a:spcAft>
                <a:spcPts val="0"/>
              </a:spcAft>
              <a:buNone/>
            </a:pPr>
            <a:r>
              <a:rPr lang="en-GB" sz="2800" dirty="0" smtClean="0">
                <a:solidFill>
                  <a:srgbClr val="009900"/>
                </a:solidFill>
                <a:ea typeface="Calibri"/>
              </a:rPr>
              <a:t>Policy Aims:</a:t>
            </a:r>
          </a:p>
          <a:p>
            <a:pPr>
              <a:lnSpc>
                <a:spcPct val="115000"/>
              </a:lnSpc>
              <a:spcAft>
                <a:spcPts val="0"/>
              </a:spcAft>
            </a:pPr>
            <a:r>
              <a:rPr lang="en-GB" sz="2400" dirty="0" smtClean="0">
                <a:ea typeface="Calibri"/>
              </a:rPr>
              <a:t>improve </a:t>
            </a:r>
            <a:r>
              <a:rPr lang="en-GB" sz="2400" dirty="0">
                <a:ea typeface="Calibri"/>
              </a:rPr>
              <a:t>the availability and transparency of information, providing certainty and encouraging investment </a:t>
            </a:r>
          </a:p>
          <a:p>
            <a:pPr lvl="0">
              <a:lnSpc>
                <a:spcPct val="115000"/>
              </a:lnSpc>
              <a:spcAft>
                <a:spcPts val="1000"/>
              </a:spcAft>
              <a:buFont typeface="Symbol"/>
              <a:buChar char=""/>
            </a:pPr>
            <a:r>
              <a:rPr lang="en-GB" sz="2400" dirty="0">
                <a:ea typeface="Calibri"/>
              </a:rPr>
              <a:t>help to measure progress in delivering </a:t>
            </a:r>
            <a:r>
              <a:rPr lang="en-GB" sz="2400" dirty="0" smtClean="0">
                <a:ea typeface="Calibri"/>
              </a:rPr>
              <a:t>permissions</a:t>
            </a:r>
          </a:p>
          <a:p>
            <a:pPr lvl="0">
              <a:lnSpc>
                <a:spcPct val="115000"/>
              </a:lnSpc>
              <a:spcAft>
                <a:spcPts val="1000"/>
              </a:spcAft>
              <a:buFont typeface="Symbol"/>
              <a:buChar char=""/>
            </a:pPr>
            <a:r>
              <a:rPr lang="en-GB" sz="2400" dirty="0" smtClean="0">
                <a:ea typeface="Calibri"/>
              </a:rPr>
              <a:t>Build on existing plan making processes to avoid additional work</a:t>
            </a:r>
          </a:p>
          <a:p>
            <a:pPr lvl="0">
              <a:lnSpc>
                <a:spcPct val="115000"/>
              </a:lnSpc>
              <a:spcAft>
                <a:spcPts val="1000"/>
              </a:spcAft>
              <a:buFont typeface="Symbol"/>
              <a:buChar char=""/>
            </a:pPr>
            <a:endParaRPr lang="en-GB" sz="2400" dirty="0">
              <a:ea typeface="Calibri"/>
            </a:endParaRPr>
          </a:p>
          <a:p>
            <a:endParaRPr lang="en-GB" dirty="0"/>
          </a:p>
        </p:txBody>
      </p:sp>
    </p:spTree>
    <p:extLst>
      <p:ext uri="{BB962C8B-B14F-4D97-AF65-F5344CB8AC3E}">
        <p14:creationId xmlns:p14="http://schemas.microsoft.com/office/powerpoint/2010/main" val="1685020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p:txBody>
          <a:bodyPr/>
          <a:lstStyle/>
          <a:p>
            <a:pPr marL="0" indent="0">
              <a:buNone/>
            </a:pPr>
            <a:r>
              <a:rPr lang="en-GB" dirty="0"/>
              <a:t>Housing and Planning </a:t>
            </a:r>
            <a:r>
              <a:rPr lang="en-GB" dirty="0" smtClean="0"/>
              <a:t>Bill </a:t>
            </a:r>
            <a:r>
              <a:rPr lang="en-GB" sz="2400" dirty="0" smtClean="0"/>
              <a:t>(Clause 103)</a:t>
            </a:r>
            <a:endParaRPr lang="en-GB" sz="2400" dirty="0"/>
          </a:p>
          <a:p>
            <a:pPr marL="0" indent="0">
              <a:buNone/>
            </a:pPr>
            <a:endParaRPr lang="en-GB" dirty="0" smtClean="0"/>
          </a:p>
          <a:p>
            <a:r>
              <a:rPr lang="en-GB" sz="2800" dirty="0" smtClean="0"/>
              <a:t>Councils will be required to compile a register of previously developed land in their area which is suitable for housing</a:t>
            </a:r>
          </a:p>
          <a:p>
            <a:pPr marL="0" indent="0">
              <a:buNone/>
            </a:pPr>
            <a:endParaRPr lang="en-GB" sz="2800" dirty="0" smtClean="0"/>
          </a:p>
          <a:p>
            <a:r>
              <a:rPr lang="en-GB" sz="2800" dirty="0" smtClean="0"/>
              <a:t>The criteria for which land should be placed on the register will  come in secondary legislation</a:t>
            </a:r>
          </a:p>
        </p:txBody>
      </p:sp>
    </p:spTree>
    <p:extLst>
      <p:ext uri="{BB962C8B-B14F-4D97-AF65-F5344CB8AC3E}">
        <p14:creationId xmlns:p14="http://schemas.microsoft.com/office/powerpoint/2010/main" val="739886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a:xfrm>
            <a:off x="584201" y="1268760"/>
            <a:ext cx="8915400" cy="5184576"/>
          </a:xfrm>
        </p:spPr>
        <p:txBody>
          <a:bodyPr/>
          <a:lstStyle/>
          <a:p>
            <a:pPr marL="0" indent="0">
              <a:buNone/>
            </a:pPr>
            <a:r>
              <a:rPr lang="en-GB" sz="2000" b="1" dirty="0" smtClean="0">
                <a:solidFill>
                  <a:schemeClr val="tx2"/>
                </a:solidFill>
              </a:rPr>
              <a:t>Reasonable to assume that the site </a:t>
            </a:r>
            <a:r>
              <a:rPr lang="en-GB" sz="2000" b="1" dirty="0">
                <a:solidFill>
                  <a:schemeClr val="tx2"/>
                </a:solidFill>
              </a:rPr>
              <a:t>assessment/criteria to determine suitability for </a:t>
            </a:r>
            <a:r>
              <a:rPr lang="en-GB" sz="2000" b="1" dirty="0" smtClean="0">
                <a:solidFill>
                  <a:schemeClr val="tx2"/>
                </a:solidFill>
              </a:rPr>
              <a:t>housing will be</a:t>
            </a:r>
            <a:endParaRPr lang="en-GB" sz="2000" dirty="0">
              <a:solidFill>
                <a:schemeClr val="tx2"/>
              </a:solidFill>
            </a:endParaRPr>
          </a:p>
          <a:p>
            <a:r>
              <a:rPr lang="en-GB" sz="2000" dirty="0"/>
              <a:t>Based on SHLAA process, including annual reviews of potentially suitable </a:t>
            </a:r>
            <a:r>
              <a:rPr lang="en-GB" sz="2000" dirty="0" smtClean="0"/>
              <a:t>sites</a:t>
            </a:r>
            <a:endParaRPr lang="en-GB" sz="2000" dirty="0"/>
          </a:p>
          <a:p>
            <a:r>
              <a:rPr lang="en-GB" sz="2000" dirty="0" smtClean="0"/>
              <a:t>Taking existing policy and guidance as its starting point - Does </a:t>
            </a:r>
            <a:r>
              <a:rPr lang="en-GB" sz="2000" dirty="0"/>
              <a:t>the site comply with the NPPF definition of previously developed land? </a:t>
            </a:r>
            <a:endParaRPr lang="en-GB" sz="2000" dirty="0" smtClean="0"/>
          </a:p>
          <a:p>
            <a:r>
              <a:rPr lang="en-GB" sz="2000" dirty="0" smtClean="0"/>
              <a:t>From the January consultation </a:t>
            </a:r>
          </a:p>
          <a:p>
            <a:pPr marL="0" indent="0">
              <a:buNone/>
            </a:pPr>
            <a:r>
              <a:rPr lang="en-GB" sz="2000" dirty="0"/>
              <a:t>Is the site:</a:t>
            </a:r>
          </a:p>
          <a:p>
            <a:pPr marL="685800" lvl="1">
              <a:buFont typeface="Arial" pitchFamily="34" charset="0"/>
              <a:buChar char="•"/>
            </a:pPr>
            <a:r>
              <a:rPr lang="en-GB" sz="1600" dirty="0"/>
              <a:t>Deliverable;</a:t>
            </a:r>
          </a:p>
          <a:p>
            <a:pPr marL="685800" lvl="1">
              <a:buFont typeface="Arial" pitchFamily="34" charset="0"/>
              <a:buChar char="•"/>
            </a:pPr>
            <a:r>
              <a:rPr lang="en-GB" sz="1600" dirty="0"/>
              <a:t>Free of Constraint (that cannot be mitigated);</a:t>
            </a:r>
          </a:p>
          <a:p>
            <a:pPr marL="685800" lvl="1">
              <a:buFont typeface="Arial" pitchFamily="34" charset="0"/>
              <a:buChar char="•"/>
            </a:pPr>
            <a:r>
              <a:rPr lang="en-GB" sz="1600" dirty="0"/>
              <a:t>Capable of Development;</a:t>
            </a:r>
          </a:p>
          <a:p>
            <a:pPr marL="685800" lvl="1">
              <a:buFont typeface="Arial" pitchFamily="34" charset="0"/>
              <a:buChar char="•"/>
            </a:pPr>
            <a:r>
              <a:rPr lang="en-GB" sz="1600" dirty="0"/>
              <a:t>Capable of supporting 5 or more dwellings </a:t>
            </a:r>
            <a:r>
              <a:rPr lang="en-GB" sz="1600" dirty="0" smtClean="0"/>
              <a:t>(on </a:t>
            </a:r>
            <a:r>
              <a:rPr lang="en-GB" sz="1600" dirty="0"/>
              <a:t>sites 0.25ha and </a:t>
            </a:r>
            <a:r>
              <a:rPr lang="en-GB" sz="1600" dirty="0" smtClean="0"/>
              <a:t>above*).</a:t>
            </a:r>
            <a:endParaRPr lang="en-GB" sz="1600" dirty="0"/>
          </a:p>
          <a:p>
            <a:r>
              <a:rPr lang="en-GB" sz="2000" dirty="0" smtClean="0"/>
              <a:t>Reminder in the Bill that in determining which land should go on the register the LPA will have to have regard to the development plan, national policies, advice and guidance</a:t>
            </a:r>
            <a:endParaRPr lang="en-GB" sz="2000" dirty="0"/>
          </a:p>
          <a:p>
            <a:pPr marL="285750" indent="-285750">
              <a:buFont typeface="Arial" pitchFamily="34" charset="0"/>
              <a:buChar char="•"/>
            </a:pPr>
            <a:endParaRPr lang="en-GB" sz="2000" dirty="0"/>
          </a:p>
          <a:p>
            <a:pPr marL="285750" indent="-285750">
              <a:buFont typeface="Arial" pitchFamily="34" charset="0"/>
              <a:buChar char="•"/>
            </a:pPr>
            <a:endParaRPr lang="en-GB" sz="2000" dirty="0"/>
          </a:p>
          <a:p>
            <a:endParaRPr lang="en-GB" dirty="0"/>
          </a:p>
        </p:txBody>
      </p:sp>
    </p:spTree>
    <p:extLst>
      <p:ext uri="{BB962C8B-B14F-4D97-AF65-F5344CB8AC3E}">
        <p14:creationId xmlns:p14="http://schemas.microsoft.com/office/powerpoint/2010/main" val="1793632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br>
              <a:rPr lang="en-GB" dirty="0" smtClean="0"/>
            </a:br>
            <a:r>
              <a:rPr lang="en-GB" sz="3200" dirty="0" smtClean="0"/>
              <a:t>from the explanatory notes</a:t>
            </a:r>
            <a:endParaRPr lang="en-GB" sz="3200" dirty="0"/>
          </a:p>
        </p:txBody>
      </p:sp>
      <p:sp>
        <p:nvSpPr>
          <p:cNvPr id="3" name="Content Placeholder 2"/>
          <p:cNvSpPr>
            <a:spLocks noGrp="1"/>
          </p:cNvSpPr>
          <p:nvPr>
            <p:ph idx="1"/>
          </p:nvPr>
        </p:nvSpPr>
        <p:spPr>
          <a:xfrm>
            <a:off x="591525" y="1389475"/>
            <a:ext cx="8915400" cy="4525963"/>
          </a:xfrm>
        </p:spPr>
        <p:txBody>
          <a:bodyPr/>
          <a:lstStyle/>
          <a:p>
            <a:r>
              <a:rPr lang="en-GB" dirty="0" smtClean="0"/>
              <a:t>Register likely to be in several parts:</a:t>
            </a:r>
          </a:p>
          <a:p>
            <a:pPr lvl="1"/>
            <a:r>
              <a:rPr lang="en-GB" dirty="0" smtClean="0"/>
              <a:t>Land suitable for housing that meets specified criteria</a:t>
            </a:r>
          </a:p>
          <a:p>
            <a:pPr lvl="1"/>
            <a:r>
              <a:rPr lang="en-GB" dirty="0" smtClean="0"/>
              <a:t>Land in the part 1 register that the LPA considers is suitable for the grant of </a:t>
            </a:r>
            <a:r>
              <a:rPr lang="en-GB" dirty="0" err="1" smtClean="0"/>
              <a:t>PiP</a:t>
            </a:r>
            <a:r>
              <a:rPr lang="en-GB" dirty="0" smtClean="0"/>
              <a:t> and which has been through a </a:t>
            </a:r>
            <a:r>
              <a:rPr lang="en-GB" i="1" dirty="0" smtClean="0"/>
              <a:t>consultation </a:t>
            </a:r>
            <a:r>
              <a:rPr lang="en-GB" dirty="0" smtClean="0"/>
              <a:t>process</a:t>
            </a:r>
            <a:r>
              <a:rPr lang="en-GB" i="1" dirty="0" smtClean="0"/>
              <a:t> (</a:t>
            </a:r>
            <a:r>
              <a:rPr lang="en-GB" dirty="0" smtClean="0"/>
              <a:t>but not incl. land with planning permission) </a:t>
            </a:r>
          </a:p>
          <a:p>
            <a:pPr lvl="1"/>
            <a:r>
              <a:rPr lang="en-GB" dirty="0" smtClean="0"/>
              <a:t>Land which does not meet the criteria, but which the LPA wishes to include </a:t>
            </a:r>
            <a:r>
              <a:rPr lang="en-GB" sz="2400" dirty="0" smtClean="0"/>
              <a:t>e.g. suitable for 4 of fewer houses</a:t>
            </a:r>
            <a:endParaRPr lang="en-GB" sz="2400" dirty="0"/>
          </a:p>
        </p:txBody>
      </p:sp>
    </p:spTree>
    <p:extLst>
      <p:ext uri="{BB962C8B-B14F-4D97-AF65-F5344CB8AC3E}">
        <p14:creationId xmlns:p14="http://schemas.microsoft.com/office/powerpoint/2010/main" val="3189599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p:txBody>
          <a:bodyPr/>
          <a:lstStyle/>
          <a:p>
            <a:pPr marL="0" indent="0">
              <a:buNone/>
            </a:pPr>
            <a:r>
              <a:rPr lang="en-GB" dirty="0" smtClean="0"/>
              <a:t>Possible exclusions:</a:t>
            </a:r>
          </a:p>
          <a:p>
            <a:r>
              <a:rPr lang="en-GB" dirty="0" smtClean="0"/>
              <a:t>Indications of some discretion about including land where the development would be particularly controversial and the LPA considers that the decisions should be made through a planning application.</a:t>
            </a:r>
          </a:p>
          <a:p>
            <a:r>
              <a:rPr lang="en-GB" dirty="0" smtClean="0"/>
              <a:t>Will this also include sites that would require EIA/ HRA appraisals?</a:t>
            </a:r>
            <a:endParaRPr lang="en-GB" dirty="0"/>
          </a:p>
        </p:txBody>
      </p:sp>
    </p:spTree>
    <p:extLst>
      <p:ext uri="{BB962C8B-B14F-4D97-AF65-F5344CB8AC3E}">
        <p14:creationId xmlns:p14="http://schemas.microsoft.com/office/powerpoint/2010/main" val="1276245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208659" y="2492896"/>
            <a:ext cx="8420100" cy="1125537"/>
          </a:xfrm>
        </p:spPr>
        <p:txBody>
          <a:bodyPr/>
          <a:lstStyle/>
          <a:p>
            <a:r>
              <a:rPr lang="en-GB" dirty="0" smtClean="0">
                <a:solidFill>
                  <a:schemeClr val="tx1"/>
                </a:solidFill>
              </a:rPr>
              <a:t/>
            </a:r>
            <a:br>
              <a:rPr lang="en-GB" dirty="0" smtClean="0">
                <a:solidFill>
                  <a:schemeClr val="tx1"/>
                </a:solidFill>
              </a:rPr>
            </a:br>
            <a:r>
              <a:rPr lang="en-GB" dirty="0" smtClean="0">
                <a:solidFill>
                  <a:schemeClr val="tx1"/>
                </a:solidFill>
              </a:rPr>
              <a:t>The Government Agenda:</a:t>
            </a:r>
            <a:br>
              <a:rPr lang="en-GB" dirty="0" smtClean="0">
                <a:solidFill>
                  <a:schemeClr val="tx1"/>
                </a:solidFill>
              </a:rPr>
            </a:br>
            <a:r>
              <a:rPr lang="en-GB" dirty="0" smtClean="0">
                <a:solidFill>
                  <a:schemeClr val="tx1"/>
                </a:solidFill>
              </a:rPr>
              <a:t>unpicking the parts</a:t>
            </a:r>
            <a:r>
              <a:rPr lang="en-GB" dirty="0">
                <a:solidFill>
                  <a:schemeClr val="tx1"/>
                </a:solidFill>
              </a:rPr>
              <a:t/>
            </a:r>
            <a:br>
              <a:rPr lang="en-GB" dirty="0">
                <a:solidFill>
                  <a:schemeClr val="tx1"/>
                </a:solidFill>
              </a:rPr>
            </a:br>
            <a:r>
              <a:rPr lang="en-GB" dirty="0" smtClean="0">
                <a:solidFill>
                  <a:schemeClr val="tx1"/>
                </a:solidFill>
              </a:rPr>
              <a:t>1. Brownfield land: the Register and the permission in principle</a:t>
            </a:r>
            <a:endParaRPr lang="en-GB" dirty="0">
              <a:solidFill>
                <a:schemeClr val="tx1"/>
              </a:solidFill>
            </a:endParaRPr>
          </a:p>
        </p:txBody>
      </p:sp>
      <p:sp>
        <p:nvSpPr>
          <p:cNvPr id="15363" name="Rectangle 3"/>
          <p:cNvSpPr>
            <a:spLocks noGrp="1" noChangeArrowheads="1"/>
          </p:cNvSpPr>
          <p:nvPr>
            <p:ph type="subTitle" idx="1"/>
          </p:nvPr>
        </p:nvSpPr>
        <p:spPr>
          <a:xfrm>
            <a:off x="1173406" y="4949062"/>
            <a:ext cx="7991475" cy="1008584"/>
          </a:xfrm>
        </p:spPr>
        <p:txBody>
          <a:bodyPr/>
          <a:lstStyle/>
          <a:p>
            <a:r>
              <a:rPr lang="en-GB" dirty="0" smtClean="0">
                <a:solidFill>
                  <a:schemeClr val="tx1"/>
                </a:solidFill>
              </a:rPr>
              <a:t>Phillipa Silcock</a:t>
            </a:r>
            <a:endParaRPr lang="en-GB" dirty="0">
              <a:solidFill>
                <a:schemeClr val="tx1"/>
              </a:solidFill>
            </a:endParaRPr>
          </a:p>
        </p:txBody>
      </p:sp>
      <p:sp>
        <p:nvSpPr>
          <p:cNvPr id="15364" name="Text Box 4"/>
          <p:cNvSpPr txBox="1">
            <a:spLocks noChangeArrowheads="1"/>
          </p:cNvSpPr>
          <p:nvPr/>
        </p:nvSpPr>
        <p:spPr bwMode="auto">
          <a:xfrm>
            <a:off x="1208659" y="6023386"/>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rgbClr val="000000"/>
                </a:solidFill>
                <a:latin typeface="Arial"/>
              </a:rPr>
              <a:t>November 2015</a:t>
            </a:r>
            <a:endParaRPr lang="en-GB" sz="2400" dirty="0">
              <a:solidFill>
                <a:srgbClr val="000000"/>
              </a:solidFill>
              <a:latin typeface="Arial"/>
            </a:endParaRPr>
          </a:p>
        </p:txBody>
      </p:sp>
      <p:sp>
        <p:nvSpPr>
          <p:cNvPr id="15365" name="Text Box 5"/>
          <p:cNvSpPr txBox="1">
            <a:spLocks noChangeArrowheads="1"/>
          </p:cNvSpPr>
          <p:nvPr/>
        </p:nvSpPr>
        <p:spPr bwMode="auto">
          <a:xfrm>
            <a:off x="6321781"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rgbClr val="000000"/>
                </a:solidFill>
                <a:latin typeface="Arial"/>
              </a:rPr>
              <a:t>www.pas.gov.uk</a:t>
            </a:r>
          </a:p>
        </p:txBody>
      </p:sp>
    </p:spTree>
    <p:extLst>
      <p:ext uri="{BB962C8B-B14F-4D97-AF65-F5344CB8AC3E}">
        <p14:creationId xmlns:p14="http://schemas.microsoft.com/office/powerpoint/2010/main" val="117006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Brownfield Register</a:t>
            </a:r>
            <a:endParaRPr lang="en-GB" dirty="0"/>
          </a:p>
        </p:txBody>
      </p:sp>
      <p:sp>
        <p:nvSpPr>
          <p:cNvPr id="3" name="Content Placeholder 2"/>
          <p:cNvSpPr>
            <a:spLocks noGrp="1"/>
          </p:cNvSpPr>
          <p:nvPr>
            <p:ph idx="1"/>
          </p:nvPr>
        </p:nvSpPr>
        <p:spPr>
          <a:xfrm>
            <a:off x="428499" y="1268760"/>
            <a:ext cx="9283030" cy="5256584"/>
          </a:xfrm>
        </p:spPr>
        <p:txBody>
          <a:bodyPr/>
          <a:lstStyle/>
          <a:p>
            <a:pPr marL="0" indent="0">
              <a:buNone/>
            </a:pPr>
            <a:r>
              <a:rPr lang="en-GB" dirty="0" smtClean="0"/>
              <a:t>What information to look out for on the register?</a:t>
            </a:r>
          </a:p>
          <a:p>
            <a:r>
              <a:rPr lang="en-GB" sz="2400" dirty="0" smtClean="0"/>
              <a:t>Site reference</a:t>
            </a:r>
          </a:p>
          <a:p>
            <a:r>
              <a:rPr lang="en-GB" sz="2400" dirty="0" smtClean="0"/>
              <a:t>Address</a:t>
            </a:r>
          </a:p>
          <a:p>
            <a:r>
              <a:rPr lang="en-GB" sz="2400" dirty="0" smtClean="0"/>
              <a:t>Size</a:t>
            </a:r>
          </a:p>
          <a:p>
            <a:r>
              <a:rPr lang="en-GB" sz="2400" dirty="0" smtClean="0"/>
              <a:t>Estimate of the number of dwellings,</a:t>
            </a:r>
          </a:p>
          <a:p>
            <a:r>
              <a:rPr lang="en-GB" sz="2400" dirty="0" smtClean="0"/>
              <a:t>Planning status</a:t>
            </a:r>
          </a:p>
          <a:p>
            <a:pPr marL="0" indent="0">
              <a:buNone/>
            </a:pPr>
            <a:endParaRPr lang="en-GB" dirty="0" smtClean="0"/>
          </a:p>
          <a:p>
            <a:pPr marL="0" indent="0">
              <a:buNone/>
            </a:pPr>
            <a:r>
              <a:rPr lang="en-GB" dirty="0"/>
              <a:t>DCLG </a:t>
            </a:r>
            <a:r>
              <a:rPr lang="en-GB" dirty="0" smtClean="0"/>
              <a:t>consultation </a:t>
            </a:r>
            <a:r>
              <a:rPr lang="en-GB" dirty="0"/>
              <a:t>on </a:t>
            </a:r>
            <a:r>
              <a:rPr lang="en-GB" dirty="0" smtClean="0"/>
              <a:t>implementation details – coming soon</a:t>
            </a:r>
            <a:endParaRPr lang="en-GB" dirty="0"/>
          </a:p>
          <a:p>
            <a:pPr marL="0" indent="0">
              <a:buNone/>
            </a:pPr>
            <a:endParaRPr lang="en-GB" dirty="0"/>
          </a:p>
        </p:txBody>
      </p:sp>
    </p:spTree>
    <p:extLst>
      <p:ext uri="{BB962C8B-B14F-4D97-AF65-F5344CB8AC3E}">
        <p14:creationId xmlns:p14="http://schemas.microsoft.com/office/powerpoint/2010/main" val="3566803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package</a:t>
            </a:r>
            <a:endParaRPr lang="en-GB" dirty="0"/>
          </a:p>
        </p:txBody>
      </p:sp>
      <p:sp>
        <p:nvSpPr>
          <p:cNvPr id="3" name="Content Placeholder 2"/>
          <p:cNvSpPr>
            <a:spLocks noGrp="1"/>
          </p:cNvSpPr>
          <p:nvPr>
            <p:ph idx="1"/>
          </p:nvPr>
        </p:nvSpPr>
        <p:spPr>
          <a:xfrm>
            <a:off x="549422" y="1196752"/>
            <a:ext cx="8915400" cy="5328592"/>
          </a:xfrm>
        </p:spPr>
        <p:txBody>
          <a:bodyPr/>
          <a:lstStyle/>
          <a:p>
            <a:pPr marL="0" indent="0">
              <a:buNone/>
            </a:pPr>
            <a:r>
              <a:rPr lang="en-GB" sz="2800" dirty="0" smtClean="0"/>
              <a:t>Questions:</a:t>
            </a:r>
          </a:p>
          <a:p>
            <a:r>
              <a:rPr lang="en-GB" sz="2400" dirty="0" smtClean="0"/>
              <a:t>Has the 90% requirement been dropped?</a:t>
            </a:r>
          </a:p>
          <a:p>
            <a:r>
              <a:rPr lang="en-GB" sz="2400" dirty="0" smtClean="0"/>
              <a:t>Will the existing SHLAA process give LPAs enough confidence in the principle of development?</a:t>
            </a:r>
          </a:p>
          <a:p>
            <a:r>
              <a:rPr lang="en-GB" sz="2400" dirty="0" smtClean="0"/>
              <a:t>Deliverability – more viability testing  - who pays?</a:t>
            </a:r>
          </a:p>
          <a:p>
            <a:r>
              <a:rPr lang="en-GB" sz="2400" dirty="0" smtClean="0"/>
              <a:t>More up front work for Councils ( and neighbourhood groups) at a time of tough resource constraints?</a:t>
            </a:r>
          </a:p>
          <a:p>
            <a:r>
              <a:rPr lang="en-GB" sz="2400" dirty="0"/>
              <a:t>C</a:t>
            </a:r>
            <a:r>
              <a:rPr lang="en-GB" sz="2400" dirty="0" smtClean="0"/>
              <a:t>onsultation with communities and statutory consultees?</a:t>
            </a:r>
          </a:p>
          <a:p>
            <a:r>
              <a:rPr lang="en-GB" sz="2400" dirty="0" smtClean="0"/>
              <a:t>Appeals – by both landowners and by neighbours</a:t>
            </a:r>
          </a:p>
          <a:p>
            <a:r>
              <a:rPr lang="en-GB" sz="2400" dirty="0" smtClean="0"/>
              <a:t>Will it impact on plan preparation?</a:t>
            </a:r>
          </a:p>
          <a:p>
            <a:r>
              <a:rPr lang="en-GB" sz="2400" dirty="0" smtClean="0"/>
              <a:t>Transition arrangements for plans/ allocations already in place?</a:t>
            </a:r>
          </a:p>
          <a:p>
            <a:endParaRPr lang="en-GB" sz="2400" dirty="0" smtClean="0"/>
          </a:p>
          <a:p>
            <a:endParaRPr lang="en-GB" sz="2400" dirty="0" smtClean="0"/>
          </a:p>
          <a:p>
            <a:endParaRPr lang="en-GB" sz="2800" dirty="0" smtClean="0"/>
          </a:p>
          <a:p>
            <a:endParaRPr lang="en-GB" sz="2800" dirty="0"/>
          </a:p>
        </p:txBody>
      </p:sp>
    </p:spTree>
    <p:extLst>
      <p:ext uri="{BB962C8B-B14F-4D97-AF65-F5344CB8AC3E}">
        <p14:creationId xmlns:p14="http://schemas.microsoft.com/office/powerpoint/2010/main" val="3566313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package</a:t>
            </a:r>
            <a:endParaRPr lang="en-GB" dirty="0"/>
          </a:p>
        </p:txBody>
      </p:sp>
      <p:sp>
        <p:nvSpPr>
          <p:cNvPr id="3" name="Content Placeholder 2"/>
          <p:cNvSpPr>
            <a:spLocks noGrp="1"/>
          </p:cNvSpPr>
          <p:nvPr>
            <p:ph idx="1"/>
          </p:nvPr>
        </p:nvSpPr>
        <p:spPr>
          <a:xfrm>
            <a:off x="581387" y="1196752"/>
            <a:ext cx="8915400" cy="5184576"/>
          </a:xfrm>
        </p:spPr>
        <p:txBody>
          <a:bodyPr/>
          <a:lstStyle/>
          <a:p>
            <a:pPr marL="0" indent="0">
              <a:buNone/>
            </a:pPr>
            <a:r>
              <a:rPr lang="en-GB" dirty="0" smtClean="0"/>
              <a:t>Big Questions for the development community:</a:t>
            </a:r>
          </a:p>
          <a:p>
            <a:endParaRPr lang="en-GB" dirty="0"/>
          </a:p>
          <a:p>
            <a:pPr>
              <a:spcBef>
                <a:spcPts val="0"/>
              </a:spcBef>
            </a:pPr>
            <a:r>
              <a:rPr lang="en-GB" dirty="0" smtClean="0"/>
              <a:t>Will the brownfield register provide information of site availability that at present you don’t have access to?</a:t>
            </a:r>
          </a:p>
          <a:p>
            <a:pPr>
              <a:spcBef>
                <a:spcPts val="0"/>
              </a:spcBef>
            </a:pPr>
            <a:r>
              <a:rPr lang="en-GB" dirty="0" smtClean="0"/>
              <a:t>Will the permission in principle reduce uncertainty in the planning process enough to give you better access to funding?</a:t>
            </a:r>
          </a:p>
          <a:p>
            <a:endParaRPr lang="en-GB" dirty="0"/>
          </a:p>
        </p:txBody>
      </p:sp>
    </p:spTree>
    <p:extLst>
      <p:ext uri="{BB962C8B-B14F-4D97-AF65-F5344CB8AC3E}">
        <p14:creationId xmlns:p14="http://schemas.microsoft.com/office/powerpoint/2010/main" val="1089679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0"/>
            <a:ext cx="8915400" cy="1143000"/>
          </a:xfrm>
        </p:spPr>
        <p:txBody>
          <a:bodyPr/>
          <a:lstStyle/>
          <a:p>
            <a:r>
              <a:rPr lang="en-GB" dirty="0" smtClean="0"/>
              <a:t>Table Questions – 40mins</a:t>
            </a:r>
            <a:endParaRPr lang="en-GB" dirty="0"/>
          </a:p>
        </p:txBody>
      </p:sp>
      <p:sp>
        <p:nvSpPr>
          <p:cNvPr id="3" name="Content Placeholder 2"/>
          <p:cNvSpPr>
            <a:spLocks noGrp="1"/>
          </p:cNvSpPr>
          <p:nvPr>
            <p:ph idx="1"/>
          </p:nvPr>
        </p:nvSpPr>
        <p:spPr>
          <a:xfrm>
            <a:off x="560512" y="908720"/>
            <a:ext cx="8915400" cy="5184576"/>
          </a:xfrm>
        </p:spPr>
        <p:txBody>
          <a:bodyPr/>
          <a:lstStyle/>
          <a:p>
            <a:pPr marL="0" indent="0">
              <a:buNone/>
            </a:pPr>
            <a:r>
              <a:rPr lang="en-US" sz="2800" dirty="0"/>
              <a:t>Q1. How do you think </a:t>
            </a:r>
            <a:r>
              <a:rPr lang="en-US" sz="2800" dirty="0" err="1"/>
              <a:t>PiPs</a:t>
            </a:r>
            <a:r>
              <a:rPr lang="en-US" sz="2800" dirty="0"/>
              <a:t> will affect your places? What do you think Planning in Principles will do for delivery in your area?</a:t>
            </a:r>
          </a:p>
          <a:p>
            <a:pPr marL="0" indent="0">
              <a:buNone/>
            </a:pPr>
            <a:r>
              <a:rPr lang="en-US" sz="2800" dirty="0" smtClean="0"/>
              <a:t>Q2</a:t>
            </a:r>
            <a:r>
              <a:rPr lang="en-US" sz="2800" dirty="0"/>
              <a:t>. How will having a Planning in Principle on allocated or brownfield sites affect your local plan?</a:t>
            </a:r>
          </a:p>
          <a:p>
            <a:pPr marL="0" indent="0">
              <a:buNone/>
            </a:pPr>
            <a:r>
              <a:rPr lang="en-US" sz="2800" dirty="0" smtClean="0"/>
              <a:t>Q3</a:t>
            </a:r>
            <a:r>
              <a:rPr lang="en-US" sz="2800" dirty="0"/>
              <a:t>. How will it affect decision making on individual sites/applications?</a:t>
            </a:r>
          </a:p>
          <a:p>
            <a:pPr marL="0" indent="0">
              <a:buNone/>
            </a:pPr>
            <a:r>
              <a:rPr lang="en-US" sz="2800" dirty="0" smtClean="0"/>
              <a:t>Q4</a:t>
            </a:r>
            <a:r>
              <a:rPr lang="en-US" sz="2800" dirty="0"/>
              <a:t>. What impact will this have on finances and resources?</a:t>
            </a:r>
          </a:p>
          <a:p>
            <a:pPr marL="0" indent="0">
              <a:buNone/>
            </a:pPr>
            <a:r>
              <a:rPr lang="en-US" sz="2800" dirty="0" smtClean="0"/>
              <a:t>Q5</a:t>
            </a:r>
            <a:r>
              <a:rPr lang="en-US" sz="2800" dirty="0"/>
              <a:t>. 	A) Are you doing anything already? </a:t>
            </a:r>
          </a:p>
          <a:p>
            <a:pPr marL="0" indent="0">
              <a:buNone/>
            </a:pPr>
            <a:r>
              <a:rPr lang="en-US" sz="2800" dirty="0" smtClean="0"/>
              <a:t>	B</a:t>
            </a:r>
            <a:r>
              <a:rPr lang="en-US" sz="2800" dirty="0"/>
              <a:t>) Are there any further questions that you have following your discussions?</a:t>
            </a:r>
          </a:p>
          <a:p>
            <a:endParaRPr lang="en-US" dirty="0"/>
          </a:p>
          <a:p>
            <a:pPr marL="0" indent="0">
              <a:buNone/>
            </a:pPr>
            <a:endParaRPr lang="en-US" dirty="0"/>
          </a:p>
        </p:txBody>
      </p:sp>
    </p:spTree>
    <p:extLst>
      <p:ext uri="{BB962C8B-B14F-4D97-AF65-F5344CB8AC3E}">
        <p14:creationId xmlns:p14="http://schemas.microsoft.com/office/powerpoint/2010/main" val="3990820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70561"/>
            <a:ext cx="8420100" cy="1125537"/>
          </a:xfrm>
        </p:spPr>
        <p:txBody>
          <a:bodyPr/>
          <a:lstStyle/>
          <a:p>
            <a:r>
              <a:rPr lang="en-GB" dirty="0" smtClean="0">
                <a:solidFill>
                  <a:schemeClr val="tx1"/>
                </a:solidFill>
              </a:rPr>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The </a:t>
            </a:r>
            <a:r>
              <a:rPr lang="en-GB" dirty="0">
                <a:solidFill>
                  <a:schemeClr val="tx1"/>
                </a:solidFill>
              </a:rPr>
              <a:t>Government Agenda:</a:t>
            </a:r>
            <a:br>
              <a:rPr lang="en-GB" dirty="0">
                <a:solidFill>
                  <a:schemeClr val="tx1"/>
                </a:solidFill>
              </a:rPr>
            </a:br>
            <a:r>
              <a:rPr lang="en-GB" dirty="0" smtClean="0">
                <a:solidFill>
                  <a:schemeClr val="tx1"/>
                </a:solidFill>
              </a:rPr>
              <a:t>unpicking </a:t>
            </a:r>
            <a:r>
              <a:rPr lang="en-GB" dirty="0">
                <a:solidFill>
                  <a:schemeClr val="tx1"/>
                </a:solidFill>
              </a:rPr>
              <a:t>the parts</a:t>
            </a:r>
            <a:br>
              <a:rPr lang="en-GB" dirty="0">
                <a:solidFill>
                  <a:schemeClr val="tx1"/>
                </a:solidFill>
              </a:rPr>
            </a:br>
            <a:r>
              <a:rPr lang="en-GB" dirty="0" smtClean="0">
                <a:solidFill>
                  <a:schemeClr val="tx1"/>
                </a:solidFill>
              </a:rPr>
              <a:t>2. Starter Homes</a:t>
            </a:r>
            <a:endParaRPr lang="en-GB" dirty="0">
              <a:solidFill>
                <a:schemeClr val="tx1"/>
              </a:solidFill>
            </a:endParaRPr>
          </a:p>
        </p:txBody>
      </p:sp>
      <p:sp>
        <p:nvSpPr>
          <p:cNvPr id="15363" name="Rectangle 3"/>
          <p:cNvSpPr>
            <a:spLocks noGrp="1" noChangeArrowheads="1"/>
          </p:cNvSpPr>
          <p:nvPr>
            <p:ph type="subTitle" idx="1"/>
          </p:nvPr>
        </p:nvSpPr>
        <p:spPr>
          <a:xfrm>
            <a:off x="1070291" y="4869160"/>
            <a:ext cx="7991475" cy="1008584"/>
          </a:xfrm>
        </p:spPr>
        <p:txBody>
          <a:bodyPr/>
          <a:lstStyle/>
          <a:p>
            <a:r>
              <a:rPr lang="en-GB" dirty="0" smtClean="0">
                <a:solidFill>
                  <a:schemeClr val="tx1"/>
                </a:solidFill>
              </a:rPr>
              <a:t>Steve Barker</a:t>
            </a:r>
            <a:endParaRPr lang="en-GB" dirty="0">
              <a:solidFill>
                <a:schemeClr val="tx1"/>
              </a:solidFill>
            </a:endParaRPr>
          </a:p>
        </p:txBody>
      </p:sp>
      <p:sp>
        <p:nvSpPr>
          <p:cNvPr id="15364" name="Text Box 4"/>
          <p:cNvSpPr txBox="1">
            <a:spLocks noChangeArrowheads="1"/>
          </p:cNvSpPr>
          <p:nvPr/>
        </p:nvSpPr>
        <p:spPr bwMode="auto">
          <a:xfrm>
            <a:off x="1208659" y="6023386"/>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rgbClr val="000000"/>
                </a:solidFill>
                <a:latin typeface="Arial"/>
              </a:rPr>
              <a:t>November 2015</a:t>
            </a:r>
            <a:endParaRPr lang="en-GB" sz="2400" dirty="0">
              <a:solidFill>
                <a:srgbClr val="000000"/>
              </a:solidFill>
              <a:latin typeface="Arial"/>
            </a:endParaRPr>
          </a:p>
        </p:txBody>
      </p:sp>
      <p:sp>
        <p:nvSpPr>
          <p:cNvPr id="15365" name="Text Box 5"/>
          <p:cNvSpPr txBox="1">
            <a:spLocks noChangeArrowheads="1"/>
          </p:cNvSpPr>
          <p:nvPr/>
        </p:nvSpPr>
        <p:spPr bwMode="auto">
          <a:xfrm>
            <a:off x="6321781"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rgbClr val="000000"/>
                </a:solidFill>
                <a:latin typeface="Arial"/>
              </a:rPr>
              <a:t>www.pas.gov.uk</a:t>
            </a:r>
          </a:p>
        </p:txBody>
      </p:sp>
    </p:spTree>
    <p:extLst>
      <p:ext uri="{BB962C8B-B14F-4D97-AF65-F5344CB8AC3E}">
        <p14:creationId xmlns:p14="http://schemas.microsoft.com/office/powerpoint/2010/main" val="389620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 HOMES</a:t>
            </a:r>
          </a:p>
        </p:txBody>
      </p:sp>
      <p:sp>
        <p:nvSpPr>
          <p:cNvPr id="3" name="Content Placeholder 2"/>
          <p:cNvSpPr>
            <a:spLocks noGrp="1"/>
          </p:cNvSpPr>
          <p:nvPr>
            <p:ph idx="1"/>
          </p:nvPr>
        </p:nvSpPr>
        <p:spPr>
          <a:xfrm>
            <a:off x="584199" y="1600200"/>
            <a:ext cx="8977313" cy="4637112"/>
          </a:xfrm>
        </p:spPr>
        <p:txBody>
          <a:bodyPr/>
          <a:lstStyle/>
          <a:p>
            <a:pPr lvl="0"/>
            <a:r>
              <a:rPr lang="en-GB" dirty="0"/>
              <a:t>F</a:t>
            </a:r>
            <a:r>
              <a:rPr lang="en-GB" dirty="0" smtClean="0"/>
              <a:t>or </a:t>
            </a:r>
            <a:r>
              <a:rPr lang="en-GB" dirty="0"/>
              <a:t>sale at a maximum of 8O% of market rates</a:t>
            </a:r>
          </a:p>
          <a:p>
            <a:pPr lvl="0"/>
            <a:r>
              <a:rPr lang="en-GB" dirty="0"/>
              <a:t>20% saving coming from removal of S106 and CIL provisions</a:t>
            </a:r>
          </a:p>
          <a:p>
            <a:pPr lvl="0"/>
            <a:r>
              <a:rPr lang="en-GB" dirty="0"/>
              <a:t>Limited to first time buyers under 40</a:t>
            </a:r>
          </a:p>
          <a:p>
            <a:pPr lvl="0"/>
            <a:r>
              <a:rPr lang="en-GB" dirty="0"/>
              <a:t>Price reduction will last for 5 years</a:t>
            </a:r>
          </a:p>
          <a:p>
            <a:pPr lvl="0"/>
            <a:r>
              <a:rPr lang="en-GB" dirty="0"/>
              <a:t>Price to be capped at £450k in London and £250k elsewhere</a:t>
            </a:r>
          </a:p>
          <a:p>
            <a:pPr lvl="0"/>
            <a:r>
              <a:rPr lang="en-GB" dirty="0"/>
              <a:t>Be available on “all reasonable sized sites</a:t>
            </a:r>
            <a:r>
              <a:rPr lang="en-GB" dirty="0" smtClean="0"/>
              <a:t>”</a:t>
            </a:r>
            <a:endParaRPr lang="en-GB" dirty="0"/>
          </a:p>
        </p:txBody>
      </p:sp>
    </p:spTree>
    <p:extLst>
      <p:ext uri="{BB962C8B-B14F-4D97-AF65-F5344CB8AC3E}">
        <p14:creationId xmlns:p14="http://schemas.microsoft.com/office/powerpoint/2010/main" val="4179038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 HOMES</a:t>
            </a:r>
          </a:p>
        </p:txBody>
      </p:sp>
      <p:sp>
        <p:nvSpPr>
          <p:cNvPr id="3" name="Content Placeholder 2"/>
          <p:cNvSpPr>
            <a:spLocks noGrp="1"/>
          </p:cNvSpPr>
          <p:nvPr>
            <p:ph idx="1"/>
          </p:nvPr>
        </p:nvSpPr>
        <p:spPr>
          <a:xfrm>
            <a:off x="584199" y="1600200"/>
            <a:ext cx="8977313" cy="4637112"/>
          </a:xfrm>
        </p:spPr>
        <p:txBody>
          <a:bodyPr/>
          <a:lstStyle/>
          <a:p>
            <a:pPr lvl="0"/>
            <a:r>
              <a:rPr lang="en-GB" dirty="0" smtClean="0"/>
              <a:t>LPAs </a:t>
            </a:r>
            <a:r>
              <a:rPr lang="en-GB" dirty="0"/>
              <a:t>to have “a duty” to "carry out its relevant planning functions with a view to promoting the supply of starter homes"</a:t>
            </a:r>
          </a:p>
          <a:p>
            <a:pPr lvl="0"/>
            <a:r>
              <a:rPr lang="en-GB" dirty="0"/>
              <a:t>LPAs will be able to negotiate the tenure of houses with a developer</a:t>
            </a:r>
          </a:p>
          <a:p>
            <a:pPr lvl="0"/>
            <a:r>
              <a:rPr lang="en-GB" dirty="0"/>
              <a:t>But Starter Homes would be a priority</a:t>
            </a:r>
          </a:p>
          <a:p>
            <a:pPr lvl="0"/>
            <a:r>
              <a:rPr lang="en-GB" dirty="0"/>
              <a:t>200,000 target by 2020</a:t>
            </a:r>
          </a:p>
        </p:txBody>
      </p:sp>
    </p:spTree>
    <p:extLst>
      <p:ext uri="{BB962C8B-B14F-4D97-AF65-F5344CB8AC3E}">
        <p14:creationId xmlns:p14="http://schemas.microsoft.com/office/powerpoint/2010/main" val="4005938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Questions – 25 mins</a:t>
            </a:r>
            <a:endParaRPr lang="en-GB" dirty="0"/>
          </a:p>
        </p:txBody>
      </p:sp>
      <p:sp>
        <p:nvSpPr>
          <p:cNvPr id="3" name="Content Placeholder 2"/>
          <p:cNvSpPr>
            <a:spLocks noGrp="1"/>
          </p:cNvSpPr>
          <p:nvPr>
            <p:ph idx="1"/>
          </p:nvPr>
        </p:nvSpPr>
        <p:spPr>
          <a:xfrm>
            <a:off x="581387" y="1196752"/>
            <a:ext cx="8915400" cy="5184576"/>
          </a:xfrm>
        </p:spPr>
        <p:txBody>
          <a:bodyPr/>
          <a:lstStyle/>
          <a:p>
            <a:pPr marL="0" indent="0">
              <a:buNone/>
            </a:pPr>
            <a:r>
              <a:rPr lang="en-US" dirty="0"/>
              <a:t>Q1. How do you think Starter homes will affect your places? What do you think Starter Homes will do for delivery in your area? </a:t>
            </a:r>
          </a:p>
          <a:p>
            <a:pPr marL="0" indent="0">
              <a:buNone/>
            </a:pPr>
            <a:r>
              <a:rPr lang="en-US" dirty="0"/>
              <a:t>Q2. Do you have an idea of need for Starter Homes in your area? </a:t>
            </a:r>
          </a:p>
          <a:p>
            <a:pPr marL="0" indent="0">
              <a:buNone/>
            </a:pPr>
            <a:r>
              <a:rPr lang="en-US" dirty="0" smtClean="0"/>
              <a:t>Q3. </a:t>
            </a:r>
            <a:r>
              <a:rPr lang="en-US" dirty="0"/>
              <a:t>What impact will this have on finances and resources?</a:t>
            </a:r>
          </a:p>
          <a:p>
            <a:pPr marL="0" indent="0">
              <a:buNone/>
            </a:pPr>
            <a:r>
              <a:rPr lang="en-US" dirty="0" smtClean="0"/>
              <a:t>Q4. </a:t>
            </a:r>
            <a:r>
              <a:rPr lang="en-US" dirty="0"/>
              <a:t>	A) Are you doing anything already? </a:t>
            </a:r>
          </a:p>
          <a:p>
            <a:pPr marL="0" indent="0">
              <a:buNone/>
            </a:pPr>
            <a:r>
              <a:rPr lang="en-US" dirty="0"/>
              <a:t>	B) Are there any further questions that you have following your discussions?</a:t>
            </a:r>
          </a:p>
          <a:p>
            <a:endParaRPr lang="en-US" dirty="0"/>
          </a:p>
          <a:p>
            <a:pPr marL="0" indent="0">
              <a:buNone/>
            </a:pPr>
            <a:endParaRPr lang="en-GB" dirty="0"/>
          </a:p>
        </p:txBody>
      </p:sp>
    </p:spTree>
    <p:extLst>
      <p:ext uri="{BB962C8B-B14F-4D97-AF65-F5344CB8AC3E}">
        <p14:creationId xmlns:p14="http://schemas.microsoft.com/office/powerpoint/2010/main" val="2035041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70561"/>
            <a:ext cx="8420100" cy="1125537"/>
          </a:xfrm>
        </p:spPr>
        <p:txBody>
          <a:bodyPr/>
          <a:lstStyle/>
          <a:p>
            <a:r>
              <a:rPr lang="en-GB" dirty="0" smtClean="0">
                <a:solidFill>
                  <a:schemeClr val="tx1"/>
                </a:solidFill>
              </a:rPr>
              <a:t/>
            </a:r>
            <a:br>
              <a:rPr lang="en-GB" dirty="0" smtClean="0">
                <a:solidFill>
                  <a:schemeClr val="tx1"/>
                </a:solidFill>
              </a:rPr>
            </a:br>
            <a:r>
              <a:rPr lang="en-GB" dirty="0" smtClean="0">
                <a:solidFill>
                  <a:schemeClr val="tx1"/>
                </a:solidFill>
              </a:rPr>
              <a:t>The </a:t>
            </a:r>
            <a:r>
              <a:rPr lang="en-GB" dirty="0">
                <a:solidFill>
                  <a:schemeClr val="tx1"/>
                </a:solidFill>
              </a:rPr>
              <a:t>Government Agenda:</a:t>
            </a:r>
            <a:br>
              <a:rPr lang="en-GB" dirty="0">
                <a:solidFill>
                  <a:schemeClr val="tx1"/>
                </a:solidFill>
              </a:rPr>
            </a:br>
            <a:r>
              <a:rPr lang="en-GB" dirty="0" smtClean="0">
                <a:solidFill>
                  <a:schemeClr val="tx1"/>
                </a:solidFill>
              </a:rPr>
              <a:t>unpicking </a:t>
            </a:r>
            <a:r>
              <a:rPr lang="en-GB" dirty="0">
                <a:solidFill>
                  <a:schemeClr val="tx1"/>
                </a:solidFill>
              </a:rPr>
              <a:t>the parts</a:t>
            </a:r>
            <a:br>
              <a:rPr lang="en-GB" dirty="0">
                <a:solidFill>
                  <a:schemeClr val="tx1"/>
                </a:solidFill>
              </a:rPr>
            </a:br>
            <a:r>
              <a:rPr lang="en-GB" dirty="0" smtClean="0">
                <a:solidFill>
                  <a:schemeClr val="tx1"/>
                </a:solidFill>
              </a:rPr>
              <a:t>3. Local Plan Intervention &amp; The Local Plan Review Process</a:t>
            </a:r>
            <a:endParaRPr lang="en-GB" dirty="0">
              <a:solidFill>
                <a:schemeClr val="tx1"/>
              </a:solidFill>
            </a:endParaRPr>
          </a:p>
        </p:txBody>
      </p:sp>
      <p:sp>
        <p:nvSpPr>
          <p:cNvPr id="15363" name="Rectangle 3"/>
          <p:cNvSpPr>
            <a:spLocks noGrp="1" noChangeArrowheads="1"/>
          </p:cNvSpPr>
          <p:nvPr>
            <p:ph type="subTitle" idx="1"/>
          </p:nvPr>
        </p:nvSpPr>
        <p:spPr>
          <a:xfrm>
            <a:off x="1069975" y="5010303"/>
            <a:ext cx="7991475" cy="1008584"/>
          </a:xfrm>
        </p:spPr>
        <p:txBody>
          <a:bodyPr/>
          <a:lstStyle/>
          <a:p>
            <a:r>
              <a:rPr lang="en-GB" dirty="0" smtClean="0">
                <a:solidFill>
                  <a:schemeClr val="tx1"/>
                </a:solidFill>
              </a:rPr>
              <a:t>Steve Barker</a:t>
            </a:r>
            <a:endParaRPr lang="en-GB" dirty="0">
              <a:solidFill>
                <a:schemeClr val="tx1"/>
              </a:solidFill>
            </a:endParaRPr>
          </a:p>
        </p:txBody>
      </p:sp>
      <p:sp>
        <p:nvSpPr>
          <p:cNvPr id="15364" name="Text Box 4"/>
          <p:cNvSpPr txBox="1">
            <a:spLocks noChangeArrowheads="1"/>
          </p:cNvSpPr>
          <p:nvPr/>
        </p:nvSpPr>
        <p:spPr bwMode="auto">
          <a:xfrm>
            <a:off x="1208659" y="6023386"/>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rgbClr val="000000"/>
                </a:solidFill>
                <a:latin typeface="Arial"/>
              </a:rPr>
              <a:t>November 2015</a:t>
            </a:r>
            <a:endParaRPr lang="en-GB" sz="2400" dirty="0">
              <a:solidFill>
                <a:srgbClr val="000000"/>
              </a:solidFill>
              <a:latin typeface="Arial"/>
            </a:endParaRPr>
          </a:p>
        </p:txBody>
      </p:sp>
      <p:sp>
        <p:nvSpPr>
          <p:cNvPr id="15365" name="Text Box 5"/>
          <p:cNvSpPr txBox="1">
            <a:spLocks noChangeArrowheads="1"/>
          </p:cNvSpPr>
          <p:nvPr/>
        </p:nvSpPr>
        <p:spPr bwMode="auto">
          <a:xfrm>
            <a:off x="6321781"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rgbClr val="000000"/>
                </a:solidFill>
                <a:latin typeface="Arial"/>
              </a:rPr>
              <a:t>www.pas.gov.uk</a:t>
            </a:r>
          </a:p>
        </p:txBody>
      </p:sp>
    </p:spTree>
    <p:extLst>
      <p:ext uri="{BB962C8B-B14F-4D97-AF65-F5344CB8AC3E}">
        <p14:creationId xmlns:p14="http://schemas.microsoft.com/office/powerpoint/2010/main" val="2652840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INTERVENTION </a:t>
            </a:r>
          </a:p>
        </p:txBody>
      </p:sp>
      <p:sp>
        <p:nvSpPr>
          <p:cNvPr id="3" name="Content Placeholder 2"/>
          <p:cNvSpPr>
            <a:spLocks noGrp="1"/>
          </p:cNvSpPr>
          <p:nvPr>
            <p:ph idx="1"/>
          </p:nvPr>
        </p:nvSpPr>
        <p:spPr>
          <a:xfrm>
            <a:off x="632520" y="1196752"/>
            <a:ext cx="8977313" cy="4637112"/>
          </a:xfrm>
        </p:spPr>
        <p:txBody>
          <a:bodyPr/>
          <a:lstStyle/>
          <a:p>
            <a:pPr lvl="0"/>
            <a:r>
              <a:rPr lang="en-GB" dirty="0" smtClean="0"/>
              <a:t>The Government are very, very keen to see total plan coverage by end of Parliament</a:t>
            </a:r>
          </a:p>
          <a:p>
            <a:pPr lvl="0"/>
            <a:r>
              <a:rPr lang="en-GB" dirty="0" smtClean="0"/>
              <a:t>60 (</a:t>
            </a:r>
            <a:r>
              <a:rPr lang="en-GB" dirty="0" err="1" smtClean="0"/>
              <a:t>ish</a:t>
            </a:r>
            <a:r>
              <a:rPr lang="en-GB" dirty="0" smtClean="0"/>
              <a:t>) LPAs without post 2004 strategic plans</a:t>
            </a:r>
          </a:p>
          <a:p>
            <a:pPr lvl="0"/>
            <a:r>
              <a:rPr lang="en-GB" dirty="0" smtClean="0"/>
              <a:t>H&amp;P Bill introduces powers for </a:t>
            </a:r>
            <a:r>
              <a:rPr lang="en-GB" dirty="0" err="1" smtClean="0"/>
              <a:t>SoS</a:t>
            </a:r>
            <a:r>
              <a:rPr lang="en-GB" dirty="0" smtClean="0"/>
              <a:t> to intervene to bring LPA plans forward</a:t>
            </a:r>
          </a:p>
          <a:p>
            <a:pPr lvl="0"/>
            <a:r>
              <a:rPr lang="en-GB" dirty="0" smtClean="0"/>
              <a:t>A deadline of early 2017 for plans to be produced </a:t>
            </a:r>
          </a:p>
        </p:txBody>
      </p:sp>
    </p:spTree>
    <p:extLst>
      <p:ext uri="{BB962C8B-B14F-4D97-AF65-F5344CB8AC3E}">
        <p14:creationId xmlns:p14="http://schemas.microsoft.com/office/powerpoint/2010/main" val="2321472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NPPF – brownfield land</a:t>
            </a:r>
            <a:endParaRPr lang="en-GB" dirty="0"/>
          </a:p>
        </p:txBody>
      </p:sp>
      <p:sp>
        <p:nvSpPr>
          <p:cNvPr id="3" name="Content Placeholder 2"/>
          <p:cNvSpPr>
            <a:spLocks noGrp="1"/>
          </p:cNvSpPr>
          <p:nvPr>
            <p:ph idx="1"/>
          </p:nvPr>
        </p:nvSpPr>
        <p:spPr/>
        <p:txBody>
          <a:bodyPr/>
          <a:lstStyle/>
          <a:p>
            <a:pPr lvl="0">
              <a:lnSpc>
                <a:spcPct val="115000"/>
              </a:lnSpc>
              <a:spcAft>
                <a:spcPts val="0"/>
              </a:spcAft>
              <a:buFont typeface="Symbol"/>
              <a:buChar char=""/>
            </a:pPr>
            <a:r>
              <a:rPr lang="en-GB" dirty="0" smtClean="0">
                <a:ea typeface="Calibri"/>
              </a:rPr>
              <a:t>Planning </a:t>
            </a:r>
            <a:r>
              <a:rPr lang="en-GB" dirty="0">
                <a:ea typeface="Calibri"/>
              </a:rPr>
              <a:t>policies and decisions should encourage the effective use of land by re-using brownfield land provided that it is not of high environmental value</a:t>
            </a:r>
          </a:p>
          <a:p>
            <a:pPr lvl="0">
              <a:lnSpc>
                <a:spcPct val="115000"/>
              </a:lnSpc>
              <a:spcAft>
                <a:spcPts val="1000"/>
              </a:spcAft>
              <a:buFont typeface="Symbol"/>
              <a:buChar char=""/>
            </a:pPr>
            <a:r>
              <a:rPr lang="en-GB" dirty="0">
                <a:ea typeface="Calibri"/>
              </a:rPr>
              <a:t>Local councils can set locally appropriate targets for using brownfield land </a:t>
            </a:r>
          </a:p>
          <a:p>
            <a:endParaRPr lang="en-GB" dirty="0"/>
          </a:p>
        </p:txBody>
      </p:sp>
    </p:spTree>
    <p:extLst>
      <p:ext uri="{BB962C8B-B14F-4D97-AF65-F5344CB8AC3E}">
        <p14:creationId xmlns:p14="http://schemas.microsoft.com/office/powerpoint/2010/main" val="3110053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INTERVENTION </a:t>
            </a:r>
          </a:p>
        </p:txBody>
      </p:sp>
      <p:sp>
        <p:nvSpPr>
          <p:cNvPr id="3" name="Content Placeholder 2"/>
          <p:cNvSpPr>
            <a:spLocks noGrp="1"/>
          </p:cNvSpPr>
          <p:nvPr>
            <p:ph idx="1"/>
          </p:nvPr>
        </p:nvSpPr>
        <p:spPr>
          <a:xfrm>
            <a:off x="584199" y="1600200"/>
            <a:ext cx="8977313" cy="4637112"/>
          </a:xfrm>
        </p:spPr>
        <p:txBody>
          <a:bodyPr/>
          <a:lstStyle/>
          <a:p>
            <a:r>
              <a:rPr lang="en-US" dirty="0"/>
              <a:t>The </a:t>
            </a:r>
            <a:r>
              <a:rPr lang="en-US" dirty="0" smtClean="0"/>
              <a:t>Government: “it </a:t>
            </a:r>
            <a:r>
              <a:rPr lang="en-US" dirty="0"/>
              <a:t>will </a:t>
            </a:r>
            <a:r>
              <a:rPr lang="en-US" dirty="0" smtClean="0"/>
              <a:t>intervene </a:t>
            </a:r>
            <a:r>
              <a:rPr lang="en-US" dirty="0"/>
              <a:t>to arrange for the plan to be written, in consultation with local people, to accelerate production</a:t>
            </a:r>
            <a:r>
              <a:rPr lang="en-US" dirty="0" smtClean="0"/>
              <a:t>"</a:t>
            </a:r>
            <a:endParaRPr lang="en-US" dirty="0"/>
          </a:p>
          <a:p>
            <a:pPr lvl="0"/>
            <a:endParaRPr lang="en-GB" dirty="0" smtClean="0"/>
          </a:p>
          <a:p>
            <a:pPr lvl="0"/>
            <a:r>
              <a:rPr lang="en-US" dirty="0" smtClean="0"/>
              <a:t>Brandon </a:t>
            </a:r>
            <a:r>
              <a:rPr lang="en-US" dirty="0"/>
              <a:t>Lewis </a:t>
            </a:r>
            <a:r>
              <a:rPr lang="en-US" dirty="0" smtClean="0"/>
              <a:t>to the </a:t>
            </a:r>
            <a:r>
              <a:rPr lang="en-US" dirty="0"/>
              <a:t>select </a:t>
            </a:r>
            <a:r>
              <a:rPr lang="en-US" dirty="0" smtClean="0"/>
              <a:t>committee - DCLG </a:t>
            </a:r>
            <a:r>
              <a:rPr lang="en-US" dirty="0"/>
              <a:t>would "not necessarily" write plans itself in cases where no local plans have been produced by early </a:t>
            </a:r>
            <a:r>
              <a:rPr lang="en-US" dirty="0" smtClean="0"/>
              <a:t>2017</a:t>
            </a:r>
            <a:endParaRPr lang="en-GB" dirty="0"/>
          </a:p>
        </p:txBody>
      </p:sp>
    </p:spTree>
    <p:extLst>
      <p:ext uri="{BB962C8B-B14F-4D97-AF65-F5344CB8AC3E}">
        <p14:creationId xmlns:p14="http://schemas.microsoft.com/office/powerpoint/2010/main" val="3433849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INTERVENTION </a:t>
            </a:r>
          </a:p>
        </p:txBody>
      </p:sp>
      <p:sp>
        <p:nvSpPr>
          <p:cNvPr id="3" name="Content Placeholder 2"/>
          <p:cNvSpPr>
            <a:spLocks noGrp="1"/>
          </p:cNvSpPr>
          <p:nvPr>
            <p:ph idx="1"/>
          </p:nvPr>
        </p:nvSpPr>
        <p:spPr>
          <a:xfrm>
            <a:off x="632520" y="1268760"/>
            <a:ext cx="8977313" cy="5328592"/>
          </a:xfrm>
        </p:spPr>
        <p:txBody>
          <a:bodyPr/>
          <a:lstStyle/>
          <a:p>
            <a:endParaRPr lang="en-US" dirty="0" smtClean="0"/>
          </a:p>
          <a:p>
            <a:r>
              <a:rPr lang="en-US" dirty="0" smtClean="0"/>
              <a:t>We don’t know: </a:t>
            </a:r>
          </a:p>
          <a:p>
            <a:pPr lvl="1"/>
            <a:r>
              <a:rPr lang="en-US" dirty="0" smtClean="0"/>
              <a:t>how an intervention will work? </a:t>
            </a:r>
          </a:p>
          <a:p>
            <a:pPr lvl="1"/>
            <a:r>
              <a:rPr lang="en-US" dirty="0"/>
              <a:t>w</a:t>
            </a:r>
            <a:r>
              <a:rPr lang="en-US" dirty="0" smtClean="0"/>
              <a:t>ho would do it? LPA with help, PINs, PAS, ???</a:t>
            </a:r>
          </a:p>
          <a:p>
            <a:pPr lvl="1"/>
            <a:r>
              <a:rPr lang="en-GB" dirty="0"/>
              <a:t>w</a:t>
            </a:r>
            <a:r>
              <a:rPr lang="en-GB" dirty="0" smtClean="0"/>
              <a:t>hat “early 2017” means?</a:t>
            </a:r>
            <a:endParaRPr lang="en-GB" dirty="0"/>
          </a:p>
          <a:p>
            <a:pPr lvl="1"/>
            <a:r>
              <a:rPr lang="en-GB" dirty="0" smtClean="0"/>
              <a:t>what a “produced plan” is? </a:t>
            </a:r>
            <a:r>
              <a:rPr lang="en-GB" dirty="0"/>
              <a:t>adopted? submitted? </a:t>
            </a:r>
            <a:r>
              <a:rPr lang="en-GB" dirty="0" smtClean="0"/>
              <a:t>published</a:t>
            </a:r>
            <a:r>
              <a:rPr lang="en-GB" dirty="0"/>
              <a:t>? ???</a:t>
            </a:r>
          </a:p>
          <a:p>
            <a:pPr lvl="1"/>
            <a:endParaRPr lang="en-US" dirty="0" smtClean="0"/>
          </a:p>
          <a:p>
            <a:endParaRPr lang="en-GB" dirty="0"/>
          </a:p>
        </p:txBody>
      </p:sp>
    </p:spTree>
    <p:extLst>
      <p:ext uri="{BB962C8B-B14F-4D97-AF65-F5344CB8AC3E}">
        <p14:creationId xmlns:p14="http://schemas.microsoft.com/office/powerpoint/2010/main" val="4182016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INTERVENTION </a:t>
            </a:r>
          </a:p>
        </p:txBody>
      </p:sp>
      <p:sp>
        <p:nvSpPr>
          <p:cNvPr id="3" name="Content Placeholder 2"/>
          <p:cNvSpPr>
            <a:spLocks noGrp="1"/>
          </p:cNvSpPr>
          <p:nvPr>
            <p:ph idx="1"/>
          </p:nvPr>
        </p:nvSpPr>
        <p:spPr>
          <a:xfrm>
            <a:off x="632520" y="1268760"/>
            <a:ext cx="8977313" cy="5328592"/>
          </a:xfrm>
        </p:spPr>
        <p:txBody>
          <a:bodyPr/>
          <a:lstStyle/>
          <a:p>
            <a:endParaRPr lang="en-GB" dirty="0" smtClean="0"/>
          </a:p>
          <a:p>
            <a:endParaRPr lang="en-GB" dirty="0"/>
          </a:p>
          <a:p>
            <a:r>
              <a:rPr lang="en-GB" dirty="0" smtClean="0"/>
              <a:t>There is potential to extend this intervention to pre NPPF plans!!</a:t>
            </a:r>
          </a:p>
          <a:p>
            <a:endParaRPr lang="en-GB" dirty="0"/>
          </a:p>
          <a:p>
            <a:endParaRPr lang="en-GB" dirty="0"/>
          </a:p>
          <a:p>
            <a:pPr lvl="1"/>
            <a:endParaRPr lang="en-US" dirty="0" smtClean="0"/>
          </a:p>
          <a:p>
            <a:endParaRPr lang="en-GB" dirty="0"/>
          </a:p>
        </p:txBody>
      </p:sp>
    </p:spTree>
    <p:extLst>
      <p:ext uri="{BB962C8B-B14F-4D97-AF65-F5344CB8AC3E}">
        <p14:creationId xmlns:p14="http://schemas.microsoft.com/office/powerpoint/2010/main" val="3943048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PROCESS REVIEW</a:t>
            </a:r>
          </a:p>
        </p:txBody>
      </p:sp>
      <p:sp>
        <p:nvSpPr>
          <p:cNvPr id="3" name="Content Placeholder 2"/>
          <p:cNvSpPr>
            <a:spLocks noGrp="1"/>
          </p:cNvSpPr>
          <p:nvPr>
            <p:ph idx="1"/>
          </p:nvPr>
        </p:nvSpPr>
        <p:spPr>
          <a:xfrm>
            <a:off x="584199" y="1600200"/>
            <a:ext cx="8977313" cy="4637112"/>
          </a:xfrm>
        </p:spPr>
        <p:txBody>
          <a:bodyPr/>
          <a:lstStyle/>
          <a:p>
            <a:pPr lvl="0"/>
            <a:r>
              <a:rPr lang="en-GB" kern="1200" dirty="0">
                <a:latin typeface="Arial" pitchFamily="34" charset="0"/>
              </a:rPr>
              <a:t>The Government set up a panel in </a:t>
            </a:r>
            <a:r>
              <a:rPr lang="en-GB" kern="1200" dirty="0" smtClean="0">
                <a:latin typeface="Arial" pitchFamily="34" charset="0"/>
              </a:rPr>
              <a:t>Sept </a:t>
            </a:r>
            <a:r>
              <a:rPr lang="en-GB" kern="1200" dirty="0">
                <a:latin typeface="Arial" pitchFamily="34" charset="0"/>
              </a:rPr>
              <a:t>2015 to advise them on </a:t>
            </a:r>
            <a:r>
              <a:rPr lang="en-GB" kern="1200" dirty="0" smtClean="0">
                <a:latin typeface="Arial" pitchFamily="34" charset="0"/>
              </a:rPr>
              <a:t>“streamlining </a:t>
            </a:r>
            <a:r>
              <a:rPr lang="en-GB" kern="1200" dirty="0">
                <a:latin typeface="Arial" pitchFamily="34" charset="0"/>
              </a:rPr>
              <a:t>the local plan </a:t>
            </a:r>
            <a:r>
              <a:rPr lang="en-GB" kern="1200" dirty="0" smtClean="0">
                <a:latin typeface="Arial" pitchFamily="34" charset="0"/>
              </a:rPr>
              <a:t>process”</a:t>
            </a:r>
          </a:p>
          <a:p>
            <a:pPr lvl="0"/>
            <a:endParaRPr lang="en-GB" kern="1200" dirty="0" smtClean="0">
              <a:latin typeface="Arial" pitchFamily="34" charset="0"/>
            </a:endParaRPr>
          </a:p>
          <a:p>
            <a:pPr lvl="0"/>
            <a:r>
              <a:rPr lang="en-GB" kern="1200" dirty="0" smtClean="0">
                <a:latin typeface="Arial" pitchFamily="34" charset="0"/>
              </a:rPr>
              <a:t>Request for Evidence closed - end Oct 2015</a:t>
            </a:r>
          </a:p>
          <a:p>
            <a:pPr lvl="0"/>
            <a:r>
              <a:rPr lang="en-GB" kern="1200" dirty="0">
                <a:latin typeface="Arial" pitchFamily="34" charset="0"/>
              </a:rPr>
              <a:t>D</a:t>
            </a:r>
            <a:r>
              <a:rPr lang="en-GB" kern="1200" dirty="0" smtClean="0">
                <a:latin typeface="Arial" pitchFamily="34" charset="0"/>
              </a:rPr>
              <a:t>ue </a:t>
            </a:r>
            <a:r>
              <a:rPr lang="en-GB" kern="1200" dirty="0">
                <a:latin typeface="Arial" pitchFamily="34" charset="0"/>
              </a:rPr>
              <a:t>to report </a:t>
            </a:r>
            <a:r>
              <a:rPr lang="en-GB" kern="1200" dirty="0" smtClean="0">
                <a:latin typeface="Arial" pitchFamily="34" charset="0"/>
              </a:rPr>
              <a:t>findings - end </a:t>
            </a:r>
            <a:r>
              <a:rPr lang="en-GB" kern="1200" dirty="0">
                <a:latin typeface="Arial" pitchFamily="34" charset="0"/>
              </a:rPr>
              <a:t>of </a:t>
            </a:r>
            <a:r>
              <a:rPr lang="en-GB" kern="1200" dirty="0" smtClean="0">
                <a:latin typeface="Arial" pitchFamily="34" charset="0"/>
              </a:rPr>
              <a:t>Feb 2016</a:t>
            </a:r>
            <a:endParaRPr lang="en-GB" dirty="0"/>
          </a:p>
        </p:txBody>
      </p:sp>
    </p:spTree>
    <p:extLst>
      <p:ext uri="{BB962C8B-B14F-4D97-AF65-F5344CB8AC3E}">
        <p14:creationId xmlns:p14="http://schemas.microsoft.com/office/powerpoint/2010/main" val="2389340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PROCESS REVIEW</a:t>
            </a:r>
          </a:p>
        </p:txBody>
      </p:sp>
      <p:sp>
        <p:nvSpPr>
          <p:cNvPr id="3" name="Content Placeholder 2"/>
          <p:cNvSpPr>
            <a:spLocks noGrp="1"/>
          </p:cNvSpPr>
          <p:nvPr>
            <p:ph idx="1"/>
          </p:nvPr>
        </p:nvSpPr>
        <p:spPr>
          <a:xfrm>
            <a:off x="584199" y="1600200"/>
            <a:ext cx="8977313" cy="4637112"/>
          </a:xfrm>
        </p:spPr>
        <p:txBody>
          <a:bodyPr/>
          <a:lstStyle/>
          <a:p>
            <a:pPr marL="0" indent="0">
              <a:buNone/>
            </a:pPr>
            <a:r>
              <a:rPr lang="en-GB" dirty="0"/>
              <a:t>The review </a:t>
            </a:r>
            <a:r>
              <a:rPr lang="en-GB" dirty="0" smtClean="0"/>
              <a:t>focus on how plans are:  </a:t>
            </a:r>
          </a:p>
          <a:p>
            <a:r>
              <a:rPr lang="en-GB" dirty="0" smtClean="0"/>
              <a:t>prepared </a:t>
            </a:r>
            <a:r>
              <a:rPr lang="en-GB" dirty="0"/>
              <a:t>by </a:t>
            </a:r>
            <a:r>
              <a:rPr lang="en-GB" dirty="0" smtClean="0"/>
              <a:t>LPAs </a:t>
            </a:r>
          </a:p>
          <a:p>
            <a:r>
              <a:rPr lang="en-GB" dirty="0" smtClean="0"/>
              <a:t>examined </a:t>
            </a:r>
          </a:p>
          <a:p>
            <a:r>
              <a:rPr lang="en-GB" dirty="0" smtClean="0"/>
              <a:t>adopted </a:t>
            </a:r>
          </a:p>
          <a:p>
            <a:pPr marL="0" indent="0">
              <a:buNone/>
            </a:pPr>
            <a:r>
              <a:rPr lang="en-GB" dirty="0" smtClean="0"/>
              <a:t>with </a:t>
            </a:r>
            <a:r>
              <a:rPr lang="en-GB" dirty="0"/>
              <a:t>an aim of speeding up the process. </a:t>
            </a:r>
            <a:endParaRPr lang="en-GB" dirty="0" smtClean="0"/>
          </a:p>
          <a:p>
            <a:pPr marL="0" indent="0">
              <a:buNone/>
            </a:pPr>
            <a:endParaRPr lang="en-GB" dirty="0" smtClean="0"/>
          </a:p>
          <a:p>
            <a:pPr marL="0" indent="0">
              <a:buNone/>
            </a:pPr>
            <a:r>
              <a:rPr lang="en-GB" dirty="0" smtClean="0"/>
              <a:t>It </a:t>
            </a:r>
            <a:r>
              <a:rPr lang="en-GB" dirty="0"/>
              <a:t>aims to identify barriers to local plan-making and make proposals on how to improve the process. </a:t>
            </a:r>
          </a:p>
        </p:txBody>
      </p:sp>
    </p:spTree>
    <p:extLst>
      <p:ext uri="{BB962C8B-B14F-4D97-AF65-F5344CB8AC3E}">
        <p14:creationId xmlns:p14="http://schemas.microsoft.com/office/powerpoint/2010/main" val="2109691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PLAN PROCESS REVIEW</a:t>
            </a:r>
          </a:p>
        </p:txBody>
      </p:sp>
      <p:sp>
        <p:nvSpPr>
          <p:cNvPr id="3" name="Content Placeholder 2"/>
          <p:cNvSpPr>
            <a:spLocks noGrp="1"/>
          </p:cNvSpPr>
          <p:nvPr>
            <p:ph idx="1"/>
          </p:nvPr>
        </p:nvSpPr>
        <p:spPr>
          <a:xfrm>
            <a:off x="560512" y="1124744"/>
            <a:ext cx="8977313" cy="4637112"/>
          </a:xfrm>
        </p:spPr>
        <p:txBody>
          <a:bodyPr/>
          <a:lstStyle/>
          <a:p>
            <a:pPr marL="0" indent="0">
              <a:buNone/>
            </a:pPr>
            <a:r>
              <a:rPr lang="en-GB" dirty="0"/>
              <a:t>Some of the specific areas it is examining </a:t>
            </a:r>
            <a:r>
              <a:rPr lang="en-GB" dirty="0" smtClean="0"/>
              <a:t>are:</a:t>
            </a:r>
            <a:endParaRPr lang="en-GB" dirty="0"/>
          </a:p>
          <a:p>
            <a:pPr lvl="0"/>
            <a:r>
              <a:rPr lang="en-GB" dirty="0"/>
              <a:t>a</a:t>
            </a:r>
            <a:r>
              <a:rPr lang="en-GB" dirty="0" smtClean="0"/>
              <a:t>re plans </a:t>
            </a:r>
            <a:r>
              <a:rPr lang="en-GB" dirty="0"/>
              <a:t>are taking on too many </a:t>
            </a:r>
            <a:r>
              <a:rPr lang="en-GB" dirty="0" smtClean="0"/>
              <a:t>issues</a:t>
            </a:r>
            <a:endParaRPr lang="en-GB" dirty="0"/>
          </a:p>
          <a:p>
            <a:pPr lvl="0"/>
            <a:r>
              <a:rPr lang="en-GB" dirty="0"/>
              <a:t>how the process is </a:t>
            </a:r>
            <a:r>
              <a:rPr lang="en-GB" dirty="0" smtClean="0"/>
              <a:t>resourced</a:t>
            </a:r>
            <a:endParaRPr lang="en-GB" dirty="0"/>
          </a:p>
          <a:p>
            <a:pPr lvl="0"/>
            <a:r>
              <a:rPr lang="en-GB" dirty="0"/>
              <a:t>better collaboration between authorities to produce plans together,</a:t>
            </a:r>
          </a:p>
          <a:p>
            <a:pPr lvl="0"/>
            <a:r>
              <a:rPr lang="en-GB" dirty="0"/>
              <a:t>how strategic housing need is addressed, </a:t>
            </a:r>
          </a:p>
          <a:p>
            <a:pPr lvl="0"/>
            <a:r>
              <a:rPr lang="en-GB" dirty="0" smtClean="0"/>
              <a:t>the </a:t>
            </a:r>
            <a:r>
              <a:rPr lang="en-GB" dirty="0"/>
              <a:t>duty to cooperate process, </a:t>
            </a:r>
          </a:p>
          <a:p>
            <a:pPr lvl="0"/>
            <a:r>
              <a:rPr lang="en-GB" dirty="0" smtClean="0"/>
              <a:t>evidence </a:t>
            </a:r>
            <a:r>
              <a:rPr lang="en-GB" dirty="0"/>
              <a:t>requirements for a plan, and </a:t>
            </a:r>
          </a:p>
          <a:p>
            <a:pPr lvl="0"/>
            <a:r>
              <a:rPr lang="en-GB" dirty="0"/>
              <a:t>tackling political differences stopping plans emerging.</a:t>
            </a:r>
          </a:p>
        </p:txBody>
      </p:sp>
    </p:spTree>
    <p:extLst>
      <p:ext uri="{BB962C8B-B14F-4D97-AF65-F5344CB8AC3E}">
        <p14:creationId xmlns:p14="http://schemas.microsoft.com/office/powerpoint/2010/main" val="1168867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2998"/>
            <a:ext cx="8915400" cy="1143000"/>
          </a:xfrm>
        </p:spPr>
        <p:txBody>
          <a:bodyPr/>
          <a:lstStyle/>
          <a:p>
            <a:r>
              <a:rPr lang="en-GB" dirty="0" smtClean="0"/>
              <a:t>Table Questions – 20 mins</a:t>
            </a:r>
            <a:endParaRPr lang="en-GB" dirty="0"/>
          </a:p>
        </p:txBody>
      </p:sp>
      <p:sp>
        <p:nvSpPr>
          <p:cNvPr id="3" name="Content Placeholder 2"/>
          <p:cNvSpPr>
            <a:spLocks noGrp="1"/>
          </p:cNvSpPr>
          <p:nvPr>
            <p:ph idx="1"/>
          </p:nvPr>
        </p:nvSpPr>
        <p:spPr>
          <a:xfrm>
            <a:off x="560512" y="836712"/>
            <a:ext cx="8915400" cy="5184576"/>
          </a:xfrm>
        </p:spPr>
        <p:txBody>
          <a:bodyPr/>
          <a:lstStyle/>
          <a:p>
            <a:pPr marL="0" indent="0">
              <a:buNone/>
            </a:pPr>
            <a:r>
              <a:rPr lang="en-US" sz="2800" dirty="0"/>
              <a:t>Q1. a) Will this affect you presently? </a:t>
            </a:r>
            <a:r>
              <a:rPr lang="en-US" sz="2800" dirty="0" smtClean="0"/>
              <a:t>Will </a:t>
            </a:r>
            <a:r>
              <a:rPr lang="en-US" sz="2800" dirty="0"/>
              <a:t>it alter your present timetable for production?</a:t>
            </a:r>
          </a:p>
          <a:p>
            <a:pPr marL="0" indent="0">
              <a:buNone/>
            </a:pPr>
            <a:r>
              <a:rPr lang="en-US" sz="2800" dirty="0" smtClean="0"/>
              <a:t>Q1 </a:t>
            </a:r>
            <a:r>
              <a:rPr lang="en-US" sz="2800" dirty="0"/>
              <a:t>b) if the designation moved to affect pre NPPF plans (pre 2012) before 2020 would this affect you? Would it alter you timetable for updating?</a:t>
            </a:r>
          </a:p>
          <a:p>
            <a:pPr marL="0" indent="0">
              <a:buNone/>
            </a:pPr>
            <a:r>
              <a:rPr lang="en-US" sz="2800" dirty="0" smtClean="0"/>
              <a:t>Q2</a:t>
            </a:r>
            <a:r>
              <a:rPr lang="en-US" sz="2800" dirty="0"/>
              <a:t>. Will this affect how you are resourcing your planning policy? </a:t>
            </a:r>
          </a:p>
          <a:p>
            <a:pPr marL="0" indent="0">
              <a:buNone/>
            </a:pPr>
            <a:r>
              <a:rPr lang="en-US" sz="2800" dirty="0" smtClean="0"/>
              <a:t>Q3</a:t>
            </a:r>
            <a:r>
              <a:rPr lang="en-US" sz="2800" dirty="0"/>
              <a:t>. Have you got any ideas of shortening/improving the planning making process?</a:t>
            </a:r>
          </a:p>
          <a:p>
            <a:pPr marL="0" indent="0">
              <a:buNone/>
            </a:pPr>
            <a:r>
              <a:rPr lang="en-US" sz="2800" dirty="0" smtClean="0"/>
              <a:t>Q4</a:t>
            </a:r>
            <a:r>
              <a:rPr lang="en-US" sz="2800" dirty="0"/>
              <a:t>. 	A) Are you doing anything already? </a:t>
            </a:r>
          </a:p>
          <a:p>
            <a:pPr marL="0" indent="0">
              <a:buNone/>
            </a:pPr>
            <a:r>
              <a:rPr lang="en-US" sz="2800" dirty="0"/>
              <a:t>	B) Are there any further questions that you following your discussions?</a:t>
            </a:r>
          </a:p>
          <a:p>
            <a:pPr marL="0" indent="0">
              <a:buNone/>
            </a:pPr>
            <a:endParaRPr lang="en-US" sz="2800" dirty="0"/>
          </a:p>
          <a:p>
            <a:pPr marL="0" indent="0">
              <a:buNone/>
            </a:pPr>
            <a:endParaRPr lang="en-GB" sz="2800" dirty="0"/>
          </a:p>
        </p:txBody>
      </p:sp>
    </p:spTree>
    <p:extLst>
      <p:ext uri="{BB962C8B-B14F-4D97-AF65-F5344CB8AC3E}">
        <p14:creationId xmlns:p14="http://schemas.microsoft.com/office/powerpoint/2010/main" val="3764371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70561"/>
            <a:ext cx="8420100" cy="1125537"/>
          </a:xfrm>
        </p:spPr>
        <p:txBody>
          <a:bodyPr/>
          <a:lstStyle/>
          <a:p>
            <a:r>
              <a:rPr lang="en-GB" dirty="0" smtClean="0">
                <a:solidFill>
                  <a:schemeClr val="tx1"/>
                </a:solidFill>
              </a:rPr>
              <a:t/>
            </a:r>
            <a:br>
              <a:rPr lang="en-GB" dirty="0" smtClean="0">
                <a:solidFill>
                  <a:schemeClr val="tx1"/>
                </a:solidFill>
              </a:rPr>
            </a:br>
            <a:r>
              <a:rPr lang="en-GB" dirty="0" smtClean="0">
                <a:solidFill>
                  <a:schemeClr val="tx1"/>
                </a:solidFill>
              </a:rPr>
              <a:t>The </a:t>
            </a:r>
            <a:r>
              <a:rPr lang="en-GB" dirty="0">
                <a:solidFill>
                  <a:schemeClr val="tx1"/>
                </a:solidFill>
              </a:rPr>
              <a:t>Government Agenda:</a:t>
            </a:r>
            <a:br>
              <a:rPr lang="en-GB" dirty="0">
                <a:solidFill>
                  <a:schemeClr val="tx1"/>
                </a:solidFill>
              </a:rPr>
            </a:br>
            <a:r>
              <a:rPr lang="en-GB" dirty="0" smtClean="0">
                <a:solidFill>
                  <a:schemeClr val="tx1"/>
                </a:solidFill>
              </a:rPr>
              <a:t>unpicking </a:t>
            </a:r>
            <a:r>
              <a:rPr lang="en-GB" dirty="0">
                <a:solidFill>
                  <a:schemeClr val="tx1"/>
                </a:solidFill>
              </a:rPr>
              <a:t>the </a:t>
            </a:r>
            <a:r>
              <a:rPr lang="en-GB" dirty="0" smtClean="0">
                <a:solidFill>
                  <a:schemeClr val="tx1"/>
                </a:solidFill>
              </a:rPr>
              <a:t>parts</a:t>
            </a:r>
            <a:br>
              <a:rPr lang="en-GB" dirty="0" smtClean="0">
                <a:solidFill>
                  <a:schemeClr val="tx1"/>
                </a:solidFill>
              </a:rPr>
            </a:br>
            <a:r>
              <a:rPr lang="en-GB" dirty="0" smtClean="0">
                <a:solidFill>
                  <a:schemeClr val="tx1"/>
                </a:solidFill>
              </a:rPr>
              <a:t>4. Office to Residential Permitted Development</a:t>
            </a:r>
            <a:endParaRPr lang="en-GB" dirty="0">
              <a:solidFill>
                <a:schemeClr val="tx1"/>
              </a:solidFill>
            </a:endParaRPr>
          </a:p>
        </p:txBody>
      </p:sp>
      <p:sp>
        <p:nvSpPr>
          <p:cNvPr id="15363" name="Rectangle 3"/>
          <p:cNvSpPr>
            <a:spLocks noGrp="1" noChangeArrowheads="1"/>
          </p:cNvSpPr>
          <p:nvPr>
            <p:ph type="subTitle" idx="1"/>
          </p:nvPr>
        </p:nvSpPr>
        <p:spPr>
          <a:xfrm>
            <a:off x="1069975" y="5010303"/>
            <a:ext cx="7991475" cy="1008584"/>
          </a:xfrm>
        </p:spPr>
        <p:txBody>
          <a:bodyPr/>
          <a:lstStyle/>
          <a:p>
            <a:r>
              <a:rPr lang="en-GB" dirty="0" smtClean="0">
                <a:solidFill>
                  <a:schemeClr val="tx1"/>
                </a:solidFill>
              </a:rPr>
              <a:t>Steve Barker</a:t>
            </a:r>
            <a:endParaRPr lang="en-GB" dirty="0">
              <a:solidFill>
                <a:schemeClr val="tx1"/>
              </a:solidFill>
            </a:endParaRPr>
          </a:p>
        </p:txBody>
      </p:sp>
      <p:sp>
        <p:nvSpPr>
          <p:cNvPr id="15364" name="Text Box 4"/>
          <p:cNvSpPr txBox="1">
            <a:spLocks noChangeArrowheads="1"/>
          </p:cNvSpPr>
          <p:nvPr/>
        </p:nvSpPr>
        <p:spPr bwMode="auto">
          <a:xfrm>
            <a:off x="1208659" y="6023386"/>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rgbClr val="000000"/>
                </a:solidFill>
                <a:latin typeface="Arial"/>
              </a:rPr>
              <a:t>November 2015</a:t>
            </a:r>
            <a:endParaRPr lang="en-GB" sz="2400" dirty="0">
              <a:solidFill>
                <a:srgbClr val="000000"/>
              </a:solidFill>
              <a:latin typeface="Arial"/>
            </a:endParaRPr>
          </a:p>
        </p:txBody>
      </p:sp>
      <p:sp>
        <p:nvSpPr>
          <p:cNvPr id="15365" name="Text Box 5"/>
          <p:cNvSpPr txBox="1">
            <a:spLocks noChangeArrowheads="1"/>
          </p:cNvSpPr>
          <p:nvPr/>
        </p:nvSpPr>
        <p:spPr bwMode="auto">
          <a:xfrm>
            <a:off x="6321781"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rgbClr val="000000"/>
                </a:solidFill>
                <a:latin typeface="Arial"/>
              </a:rPr>
              <a:t>www.pas.gov.uk</a:t>
            </a:r>
          </a:p>
        </p:txBody>
      </p:sp>
    </p:spTree>
    <p:extLst>
      <p:ext uri="{BB962C8B-B14F-4D97-AF65-F5344CB8AC3E}">
        <p14:creationId xmlns:p14="http://schemas.microsoft.com/office/powerpoint/2010/main" val="1963570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US" cap="all" dirty="0"/>
              <a:t>OFFICE TO RESIDENTIAL PERMITTED DEVELOPMENT</a:t>
            </a:r>
            <a:endParaRPr lang="en-GB" cap="all" dirty="0"/>
          </a:p>
        </p:txBody>
      </p:sp>
      <p:sp>
        <p:nvSpPr>
          <p:cNvPr id="3" name="Content Placeholder 2"/>
          <p:cNvSpPr>
            <a:spLocks noGrp="1"/>
          </p:cNvSpPr>
          <p:nvPr>
            <p:ph idx="1"/>
          </p:nvPr>
        </p:nvSpPr>
        <p:spPr>
          <a:xfrm>
            <a:off x="584199" y="1600200"/>
            <a:ext cx="8977313" cy="4925144"/>
          </a:xfrm>
        </p:spPr>
        <p:txBody>
          <a:bodyPr/>
          <a:lstStyle/>
          <a:p>
            <a:r>
              <a:rPr lang="en-GB" kern="1200" dirty="0" smtClean="0">
                <a:latin typeface="Arial" pitchFamily="34" charset="0"/>
              </a:rPr>
              <a:t>Introduced 2013 as temp PD right</a:t>
            </a:r>
          </a:p>
          <a:p>
            <a:r>
              <a:rPr lang="en-GB" kern="1200" dirty="0" smtClean="0">
                <a:latin typeface="Arial" pitchFamily="34" charset="0"/>
              </a:rPr>
              <a:t>Was due to finish in may 2016</a:t>
            </a:r>
          </a:p>
          <a:p>
            <a:r>
              <a:rPr lang="en-GB" kern="1200" dirty="0" smtClean="0">
                <a:latin typeface="Arial" pitchFamily="34" charset="0"/>
              </a:rPr>
              <a:t>Popular with developers (what a surprise!)</a:t>
            </a:r>
          </a:p>
          <a:p>
            <a:r>
              <a:rPr lang="en-GB" kern="1200" dirty="0" smtClean="0">
                <a:latin typeface="Arial" pitchFamily="34" charset="0"/>
              </a:rPr>
              <a:t>Government likes it as opportunity to delivering housing and not touch Green Belt</a:t>
            </a:r>
          </a:p>
          <a:p>
            <a:r>
              <a:rPr lang="en-GB" kern="1200" dirty="0" smtClean="0">
                <a:latin typeface="Arial" pitchFamily="34" charset="0"/>
              </a:rPr>
              <a:t>Announced it will be made permanent and expanded to include</a:t>
            </a:r>
          </a:p>
          <a:p>
            <a:pPr lvl="1"/>
            <a:r>
              <a:rPr lang="en-GB" kern="1200" dirty="0">
                <a:latin typeface="Arial" pitchFamily="34" charset="0"/>
              </a:rPr>
              <a:t>d</a:t>
            </a:r>
            <a:r>
              <a:rPr lang="en-GB" kern="1200" dirty="0" smtClean="0">
                <a:latin typeface="Arial" pitchFamily="34" charset="0"/>
              </a:rPr>
              <a:t>emolition of office buildings for new </a:t>
            </a:r>
            <a:r>
              <a:rPr lang="en-GB" kern="1200" dirty="0" err="1" smtClean="0">
                <a:latin typeface="Arial" pitchFamily="34" charset="0"/>
              </a:rPr>
              <a:t>resi</a:t>
            </a:r>
            <a:endParaRPr lang="en-GB" kern="1200" dirty="0" smtClean="0">
              <a:latin typeface="Arial" pitchFamily="34" charset="0"/>
            </a:endParaRPr>
          </a:p>
          <a:p>
            <a:pPr lvl="1"/>
            <a:r>
              <a:rPr lang="en-GB" kern="1200" dirty="0" smtClean="0">
                <a:latin typeface="Arial" pitchFamily="34" charset="0"/>
              </a:rPr>
              <a:t>B1(c)  (light industrial)</a:t>
            </a:r>
            <a:endParaRPr lang="en-GB" kern="1200" dirty="0">
              <a:latin typeface="Arial" pitchFamily="34" charset="0"/>
            </a:endParaRPr>
          </a:p>
          <a:p>
            <a:pPr marL="0" lvl="0" indent="0">
              <a:buNone/>
            </a:pP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3356289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US" cap="all" dirty="0"/>
              <a:t>OFFICE TO RESIDENTIAL PERMITTED DEVELOPMENT</a:t>
            </a:r>
            <a:endParaRPr lang="en-GB" cap="all" dirty="0"/>
          </a:p>
        </p:txBody>
      </p:sp>
      <p:sp>
        <p:nvSpPr>
          <p:cNvPr id="3" name="Content Placeholder 2"/>
          <p:cNvSpPr>
            <a:spLocks noGrp="1"/>
          </p:cNvSpPr>
          <p:nvPr>
            <p:ph idx="1"/>
          </p:nvPr>
        </p:nvSpPr>
        <p:spPr>
          <a:xfrm>
            <a:off x="584199" y="1600200"/>
            <a:ext cx="8977313" cy="4925144"/>
          </a:xfrm>
        </p:spPr>
        <p:txBody>
          <a:bodyPr/>
          <a:lstStyle/>
          <a:p>
            <a:r>
              <a:rPr lang="en-GB" kern="1200" dirty="0" smtClean="0">
                <a:latin typeface="Arial" pitchFamily="34" charset="0"/>
              </a:rPr>
              <a:t>Extension of PD right will be subject to prior approval by LPA</a:t>
            </a:r>
          </a:p>
          <a:p>
            <a:endParaRPr lang="en-GB" kern="1200" dirty="0" smtClean="0">
              <a:latin typeface="Arial" pitchFamily="34" charset="0"/>
            </a:endParaRPr>
          </a:p>
          <a:p>
            <a:r>
              <a:rPr lang="en-GB" kern="1200" dirty="0" smtClean="0">
                <a:latin typeface="Arial" pitchFamily="34" charset="0"/>
              </a:rPr>
              <a:t>Expected B1(c) conversions subject to impact on neighbouring employment uses not being ‘unacceptable’ </a:t>
            </a:r>
          </a:p>
          <a:p>
            <a:pPr marL="457200" lvl="1" indent="0">
              <a:buNone/>
            </a:pPr>
            <a:r>
              <a:rPr lang="en-GB" kern="1200" dirty="0">
                <a:latin typeface="Arial" pitchFamily="34" charset="0"/>
              </a:rPr>
              <a:t>	</a:t>
            </a:r>
            <a:r>
              <a:rPr lang="en-GB" kern="1200" dirty="0" smtClean="0">
                <a:latin typeface="Arial" pitchFamily="34" charset="0"/>
              </a:rPr>
              <a:t>– what this means I don’t know but it will be probably be decided by the Courts!</a:t>
            </a:r>
          </a:p>
          <a:p>
            <a:endParaRPr lang="en-GB" kern="1200" dirty="0" smtClean="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168252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Consultations and Incentives</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tx2"/>
                </a:solidFill>
                <a:ea typeface="Calibri"/>
              </a:rPr>
              <a:t>Consultation Jan </a:t>
            </a:r>
            <a:r>
              <a:rPr lang="en-GB" b="1" dirty="0" smtClean="0">
                <a:solidFill>
                  <a:schemeClr val="tx2"/>
                </a:solidFill>
                <a:ea typeface="Calibri"/>
              </a:rPr>
              <a:t>2015</a:t>
            </a:r>
          </a:p>
          <a:p>
            <a:r>
              <a:rPr lang="en-GB" dirty="0" smtClean="0">
                <a:solidFill>
                  <a:schemeClr val="tx2"/>
                </a:solidFill>
                <a:ea typeface="Calibri"/>
              </a:rPr>
              <a:t>Introduced the Brownfield register</a:t>
            </a:r>
          </a:p>
          <a:p>
            <a:r>
              <a:rPr lang="en-GB" dirty="0" smtClean="0">
                <a:solidFill>
                  <a:schemeClr val="tx2"/>
                </a:solidFill>
                <a:ea typeface="Calibri"/>
              </a:rPr>
              <a:t>LPAs required to ensure that 90% of sites of the register have planning permissions in place by 2020</a:t>
            </a:r>
          </a:p>
          <a:p>
            <a:r>
              <a:rPr lang="en-GB" dirty="0" smtClean="0">
                <a:solidFill>
                  <a:schemeClr val="tx2"/>
                </a:solidFill>
                <a:ea typeface="Calibri"/>
              </a:rPr>
              <a:t>Envisaged planning permissions or local development orders</a:t>
            </a:r>
          </a:p>
          <a:p>
            <a:r>
              <a:rPr lang="en-GB" dirty="0" smtClean="0">
                <a:solidFill>
                  <a:schemeClr val="tx2"/>
                </a:solidFill>
                <a:ea typeface="Calibri"/>
              </a:rPr>
              <a:t>Penalties for LPAs who did not succeed</a:t>
            </a:r>
          </a:p>
          <a:p>
            <a:endParaRPr lang="en-GB" b="1" dirty="0">
              <a:solidFill>
                <a:schemeClr val="tx2"/>
              </a:solidFill>
              <a:ea typeface="Calibri"/>
            </a:endParaRPr>
          </a:p>
          <a:p>
            <a:endParaRPr lang="en-GB" dirty="0"/>
          </a:p>
        </p:txBody>
      </p:sp>
    </p:spTree>
    <p:extLst>
      <p:ext uri="{BB962C8B-B14F-4D97-AF65-F5344CB8AC3E}">
        <p14:creationId xmlns:p14="http://schemas.microsoft.com/office/powerpoint/2010/main" val="3217162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US" cap="all" dirty="0"/>
              <a:t>OFFICE TO RESIDENTIAL PERMITTED DEVELOPMENT</a:t>
            </a:r>
            <a:endParaRPr lang="en-GB" cap="all" dirty="0"/>
          </a:p>
        </p:txBody>
      </p:sp>
      <p:sp>
        <p:nvSpPr>
          <p:cNvPr id="3" name="Content Placeholder 2"/>
          <p:cNvSpPr>
            <a:spLocks noGrp="1"/>
          </p:cNvSpPr>
          <p:nvPr>
            <p:ph idx="1"/>
          </p:nvPr>
        </p:nvSpPr>
        <p:spPr>
          <a:xfrm>
            <a:off x="584199" y="1600200"/>
            <a:ext cx="8977313" cy="4925144"/>
          </a:xfrm>
        </p:spPr>
        <p:txBody>
          <a:bodyPr/>
          <a:lstStyle/>
          <a:p>
            <a:r>
              <a:rPr lang="en-GB" kern="1200" dirty="0" smtClean="0">
                <a:latin typeface="Arial" pitchFamily="34" charset="0"/>
              </a:rPr>
              <a:t>Previously </a:t>
            </a:r>
            <a:r>
              <a:rPr lang="en-GB" kern="1200" dirty="0">
                <a:latin typeface="Arial" pitchFamily="34" charset="0"/>
              </a:rPr>
              <a:t>secured prior </a:t>
            </a:r>
            <a:r>
              <a:rPr lang="en-GB" kern="1200" dirty="0" smtClean="0">
                <a:latin typeface="Arial" pitchFamily="34" charset="0"/>
              </a:rPr>
              <a:t>approvals under present right will have extra 3 </a:t>
            </a:r>
            <a:r>
              <a:rPr lang="en-GB" kern="1200" dirty="0">
                <a:latin typeface="Arial" pitchFamily="34" charset="0"/>
              </a:rPr>
              <a:t>years </a:t>
            </a:r>
            <a:r>
              <a:rPr lang="en-GB" kern="1200" dirty="0" smtClean="0">
                <a:latin typeface="Arial" pitchFamily="34" charset="0"/>
              </a:rPr>
              <a:t>to </a:t>
            </a:r>
            <a:r>
              <a:rPr lang="en-GB" kern="1200" dirty="0">
                <a:latin typeface="Arial" pitchFamily="34" charset="0"/>
              </a:rPr>
              <a:t>complete the change of </a:t>
            </a:r>
            <a:r>
              <a:rPr lang="en-GB" kern="1200" dirty="0" smtClean="0">
                <a:latin typeface="Arial" pitchFamily="34" charset="0"/>
              </a:rPr>
              <a:t>use – extending date to </a:t>
            </a:r>
            <a:r>
              <a:rPr lang="en-GB" kern="1200" dirty="0">
                <a:latin typeface="Arial" pitchFamily="34" charset="0"/>
              </a:rPr>
              <a:t>May 2019 (from May 2016</a:t>
            </a:r>
            <a:r>
              <a:rPr lang="en-GB" kern="1200" dirty="0" smtClean="0">
                <a:latin typeface="Arial" pitchFamily="34" charset="0"/>
              </a:rPr>
              <a:t>)</a:t>
            </a:r>
          </a:p>
          <a:p>
            <a:r>
              <a:rPr lang="en-GB" kern="1200" dirty="0" smtClean="0">
                <a:latin typeface="Arial" pitchFamily="34" charset="0"/>
              </a:rPr>
              <a:t>The present 17 exemption areas will remain until May 2019 – then need to have an Article 4 direction to remove PD right </a:t>
            </a: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11063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US" cap="all" dirty="0"/>
              <a:t>OFFICE TO RESIDENTIAL PERMITTED DEVELOPMENT</a:t>
            </a:r>
            <a:endParaRPr lang="en-GB" cap="all" dirty="0"/>
          </a:p>
        </p:txBody>
      </p:sp>
      <p:sp>
        <p:nvSpPr>
          <p:cNvPr id="3" name="Content Placeholder 2"/>
          <p:cNvSpPr>
            <a:spLocks noGrp="1"/>
          </p:cNvSpPr>
          <p:nvPr>
            <p:ph idx="1"/>
          </p:nvPr>
        </p:nvSpPr>
        <p:spPr>
          <a:xfrm>
            <a:off x="584199" y="1600200"/>
            <a:ext cx="8977313" cy="4925144"/>
          </a:xfrm>
        </p:spPr>
        <p:txBody>
          <a:bodyPr/>
          <a:lstStyle/>
          <a:p>
            <a:pPr marL="457200" lvl="1" indent="0">
              <a:buNone/>
            </a:pPr>
            <a:r>
              <a:rPr lang="en-US" kern="1200" dirty="0">
                <a:latin typeface="Arial" pitchFamily="34" charset="0"/>
              </a:rPr>
              <a:t>Housing and Planning Minister Brandon Lewis (13 October 2015)</a:t>
            </a:r>
          </a:p>
          <a:p>
            <a:pPr marL="457200" lvl="1" indent="0">
              <a:buNone/>
            </a:pPr>
            <a:r>
              <a:rPr lang="en-US" kern="1200" dirty="0">
                <a:latin typeface="Arial" pitchFamily="34" charset="0"/>
              </a:rPr>
              <a:t>“We’re determined that, both in Whitehall and in town halls, everything is done to get the homes we need built. Today’s measures will mean we can tap into the potential of underused buildings to offer new homes for first-time buyers and families long into the future, breathing new life into </a:t>
            </a:r>
            <a:r>
              <a:rPr lang="en-US" kern="1200" dirty="0" err="1">
                <a:latin typeface="Arial" pitchFamily="34" charset="0"/>
              </a:rPr>
              <a:t>neighbourhoods</a:t>
            </a:r>
            <a:r>
              <a:rPr lang="en-US" kern="1200" dirty="0">
                <a:latin typeface="Arial" pitchFamily="34" charset="0"/>
              </a:rPr>
              <a:t> and at the same time protecting our precious green belt.”</a:t>
            </a:r>
          </a:p>
          <a:p>
            <a:pPr marL="457200" lvl="1" indent="0">
              <a:buNone/>
            </a:pPr>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1356626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2998"/>
            <a:ext cx="8915400" cy="1143000"/>
          </a:xfrm>
        </p:spPr>
        <p:txBody>
          <a:bodyPr/>
          <a:lstStyle/>
          <a:p>
            <a:r>
              <a:rPr lang="en-GB" dirty="0" smtClean="0"/>
              <a:t>Table Questions – 20 mins</a:t>
            </a:r>
            <a:endParaRPr lang="en-GB" dirty="0"/>
          </a:p>
        </p:txBody>
      </p:sp>
      <p:sp>
        <p:nvSpPr>
          <p:cNvPr id="3" name="Content Placeholder 2"/>
          <p:cNvSpPr>
            <a:spLocks noGrp="1"/>
          </p:cNvSpPr>
          <p:nvPr>
            <p:ph idx="1"/>
          </p:nvPr>
        </p:nvSpPr>
        <p:spPr>
          <a:xfrm>
            <a:off x="560512" y="908720"/>
            <a:ext cx="8915400" cy="5184576"/>
          </a:xfrm>
        </p:spPr>
        <p:txBody>
          <a:bodyPr/>
          <a:lstStyle/>
          <a:p>
            <a:pPr marL="0" indent="0">
              <a:buNone/>
            </a:pPr>
            <a:r>
              <a:rPr lang="en-US" sz="2400" dirty="0"/>
              <a:t>Q1. Has it already and how do you think the underused office to residential permitted development will affect your places? Do you have office units that you could reasonably expect this to affect</a:t>
            </a:r>
            <a:r>
              <a:rPr lang="en-US" sz="2400" dirty="0" smtClean="0"/>
              <a:t>?</a:t>
            </a:r>
            <a:endParaRPr lang="en-US" sz="2400" dirty="0"/>
          </a:p>
          <a:p>
            <a:pPr marL="0" indent="0">
              <a:buNone/>
            </a:pPr>
            <a:r>
              <a:rPr lang="en-US" sz="2400" dirty="0"/>
              <a:t>Q2. How will an inclusion on Light Industrial (B1c) affect your area? </a:t>
            </a:r>
          </a:p>
          <a:p>
            <a:pPr marL="0" indent="0">
              <a:buNone/>
            </a:pPr>
            <a:r>
              <a:rPr lang="en-US" sz="2400" dirty="0"/>
              <a:t>Q3. How would demolition of office units to residential affect your area</a:t>
            </a:r>
            <a:r>
              <a:rPr lang="en-US" sz="2400" dirty="0" smtClean="0"/>
              <a:t>?</a:t>
            </a:r>
            <a:endParaRPr lang="en-US" sz="2400" dirty="0"/>
          </a:p>
          <a:p>
            <a:pPr marL="0" indent="0">
              <a:buNone/>
            </a:pPr>
            <a:r>
              <a:rPr lang="en-US" sz="2400" dirty="0"/>
              <a:t>Q4. Will the removal of current exemption sites (May 2019) to be replaced by an Article 4 direction affect your area</a:t>
            </a:r>
            <a:r>
              <a:rPr lang="en-US" sz="2400" dirty="0" smtClean="0"/>
              <a:t>?</a:t>
            </a:r>
            <a:endParaRPr lang="en-US" sz="2400" dirty="0"/>
          </a:p>
          <a:p>
            <a:pPr marL="0" indent="0">
              <a:buNone/>
            </a:pPr>
            <a:r>
              <a:rPr lang="en-US" sz="2400" dirty="0"/>
              <a:t>Q5. How will it affect delivery of your housing and economic strategies</a:t>
            </a:r>
            <a:r>
              <a:rPr lang="en-US" sz="2400" dirty="0" smtClean="0"/>
              <a:t>?</a:t>
            </a:r>
            <a:endParaRPr lang="en-US" sz="2400" dirty="0"/>
          </a:p>
          <a:p>
            <a:pPr marL="0" indent="0">
              <a:buNone/>
            </a:pPr>
            <a:r>
              <a:rPr lang="en-US" sz="2400" dirty="0"/>
              <a:t>Q6. 	A) Are you doing anything already? </a:t>
            </a:r>
          </a:p>
          <a:p>
            <a:pPr marL="0" indent="0">
              <a:buNone/>
            </a:pPr>
            <a:r>
              <a:rPr lang="en-US" sz="2400" dirty="0"/>
              <a:t>	B) Are there any further </a:t>
            </a:r>
            <a:r>
              <a:rPr lang="en-US" sz="2400" dirty="0" smtClean="0"/>
              <a:t>questions?</a:t>
            </a:r>
            <a:endParaRPr lang="en-US" sz="2400" dirty="0"/>
          </a:p>
          <a:p>
            <a:pPr marL="0" indent="0">
              <a:buNone/>
            </a:pPr>
            <a:endParaRPr lang="en-US" sz="2400" dirty="0"/>
          </a:p>
          <a:p>
            <a:pPr marL="0" indent="0">
              <a:buNone/>
            </a:pPr>
            <a:endParaRPr lang="en-GB" sz="2400" dirty="0"/>
          </a:p>
        </p:txBody>
      </p:sp>
    </p:spTree>
    <p:extLst>
      <p:ext uri="{BB962C8B-B14F-4D97-AF65-F5344CB8AC3E}">
        <p14:creationId xmlns:p14="http://schemas.microsoft.com/office/powerpoint/2010/main" val="30049022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9975" y="2470561"/>
            <a:ext cx="8420100" cy="1125537"/>
          </a:xfrm>
        </p:spPr>
        <p:txBody>
          <a:bodyPr/>
          <a:lstStyle/>
          <a:p>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The </a:t>
            </a:r>
            <a:r>
              <a:rPr lang="en-GB" dirty="0">
                <a:solidFill>
                  <a:schemeClr val="tx1"/>
                </a:solidFill>
              </a:rPr>
              <a:t>Government Agenda:</a:t>
            </a:r>
            <a:br>
              <a:rPr lang="en-GB" dirty="0">
                <a:solidFill>
                  <a:schemeClr val="tx1"/>
                </a:solidFill>
              </a:rPr>
            </a:br>
            <a:r>
              <a:rPr lang="en-GB" dirty="0" smtClean="0">
                <a:solidFill>
                  <a:schemeClr val="tx1"/>
                </a:solidFill>
              </a:rPr>
              <a:t>unpicking </a:t>
            </a:r>
            <a:r>
              <a:rPr lang="en-GB" dirty="0">
                <a:solidFill>
                  <a:schemeClr val="tx1"/>
                </a:solidFill>
              </a:rPr>
              <a:t>the parts</a:t>
            </a:r>
            <a:br>
              <a:rPr lang="en-GB" dirty="0">
                <a:solidFill>
                  <a:schemeClr val="tx1"/>
                </a:solidFill>
              </a:rPr>
            </a:br>
            <a:r>
              <a:rPr lang="en-GB" dirty="0" smtClean="0">
                <a:solidFill>
                  <a:schemeClr val="tx1"/>
                </a:solidFill>
              </a:rPr>
              <a:t>5. Planning Application Performance &amp; Reporting Financial Benefits</a:t>
            </a:r>
            <a:endParaRPr lang="en-GB" dirty="0">
              <a:solidFill>
                <a:schemeClr val="tx1"/>
              </a:solidFill>
            </a:endParaRPr>
          </a:p>
        </p:txBody>
      </p:sp>
      <p:sp>
        <p:nvSpPr>
          <p:cNvPr id="15363" name="Rectangle 3"/>
          <p:cNvSpPr>
            <a:spLocks noGrp="1" noChangeArrowheads="1"/>
          </p:cNvSpPr>
          <p:nvPr>
            <p:ph type="subTitle" idx="1"/>
          </p:nvPr>
        </p:nvSpPr>
        <p:spPr>
          <a:xfrm>
            <a:off x="1069975" y="5373216"/>
            <a:ext cx="7991475" cy="506929"/>
          </a:xfrm>
        </p:spPr>
        <p:txBody>
          <a:bodyPr/>
          <a:lstStyle/>
          <a:p>
            <a:r>
              <a:rPr lang="en-GB" dirty="0" smtClean="0">
                <a:solidFill>
                  <a:schemeClr val="tx1"/>
                </a:solidFill>
              </a:rPr>
              <a:t>Steve Barker</a:t>
            </a:r>
            <a:endParaRPr lang="en-GB" dirty="0">
              <a:solidFill>
                <a:schemeClr val="tx1"/>
              </a:solidFill>
            </a:endParaRPr>
          </a:p>
        </p:txBody>
      </p:sp>
      <p:sp>
        <p:nvSpPr>
          <p:cNvPr id="15364" name="Text Box 4"/>
          <p:cNvSpPr txBox="1">
            <a:spLocks noChangeArrowheads="1"/>
          </p:cNvSpPr>
          <p:nvPr/>
        </p:nvSpPr>
        <p:spPr bwMode="auto">
          <a:xfrm>
            <a:off x="1208659" y="6023386"/>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rgbClr val="000000"/>
                </a:solidFill>
                <a:latin typeface="Arial"/>
              </a:rPr>
              <a:t>November 2015</a:t>
            </a:r>
            <a:endParaRPr lang="en-GB" sz="2400" dirty="0">
              <a:solidFill>
                <a:srgbClr val="000000"/>
              </a:solidFill>
              <a:latin typeface="Arial"/>
            </a:endParaRPr>
          </a:p>
        </p:txBody>
      </p:sp>
      <p:sp>
        <p:nvSpPr>
          <p:cNvPr id="15365" name="Text Box 5"/>
          <p:cNvSpPr txBox="1">
            <a:spLocks noChangeArrowheads="1"/>
          </p:cNvSpPr>
          <p:nvPr/>
        </p:nvSpPr>
        <p:spPr bwMode="auto">
          <a:xfrm>
            <a:off x="6321781"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rgbClr val="000000"/>
                </a:solidFill>
                <a:latin typeface="Arial"/>
              </a:rPr>
              <a:t>www.pas.gov.uk</a:t>
            </a:r>
          </a:p>
        </p:txBody>
      </p:sp>
    </p:spTree>
    <p:extLst>
      <p:ext uri="{BB962C8B-B14F-4D97-AF65-F5344CB8AC3E}">
        <p14:creationId xmlns:p14="http://schemas.microsoft.com/office/powerpoint/2010/main" val="1511109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GB" dirty="0"/>
              <a:t>PLANNING </a:t>
            </a:r>
            <a:r>
              <a:rPr lang="en-GB" dirty="0" smtClean="0"/>
              <a:t>APPLICATION PERFORMANCE </a:t>
            </a:r>
            <a:endParaRPr lang="en-GB" dirty="0"/>
          </a:p>
        </p:txBody>
      </p:sp>
      <p:sp>
        <p:nvSpPr>
          <p:cNvPr id="3" name="Content Placeholder 2"/>
          <p:cNvSpPr>
            <a:spLocks noGrp="1"/>
          </p:cNvSpPr>
          <p:nvPr>
            <p:ph idx="1"/>
          </p:nvPr>
        </p:nvSpPr>
        <p:spPr>
          <a:xfrm>
            <a:off x="584199" y="1600200"/>
            <a:ext cx="8977313" cy="4637112"/>
          </a:xfrm>
        </p:spPr>
        <p:txBody>
          <a:bodyPr/>
          <a:lstStyle/>
          <a:p>
            <a:pPr lvl="0"/>
            <a:r>
              <a:rPr lang="en-GB" dirty="0" smtClean="0"/>
              <a:t>Major apps performance target</a:t>
            </a:r>
          </a:p>
          <a:p>
            <a:pPr lvl="1"/>
            <a:r>
              <a:rPr lang="en-GB" dirty="0"/>
              <a:t>50% in 13 weeks (</a:t>
            </a:r>
            <a:r>
              <a:rPr lang="en-GB" dirty="0" smtClean="0"/>
              <a:t>excl. </a:t>
            </a:r>
            <a:r>
              <a:rPr lang="en-GB" kern="1200" dirty="0" err="1">
                <a:latin typeface="Arial" pitchFamily="34" charset="0"/>
              </a:rPr>
              <a:t>EoT</a:t>
            </a:r>
            <a:r>
              <a:rPr lang="en-GB" kern="1200" dirty="0">
                <a:latin typeface="Arial" pitchFamily="34" charset="0"/>
              </a:rPr>
              <a:t>, PPAs &amp; EIAs) </a:t>
            </a:r>
          </a:p>
          <a:p>
            <a:pPr lvl="1"/>
            <a:r>
              <a:rPr lang="en-GB" kern="1200" dirty="0">
                <a:latin typeface="Arial" pitchFamily="34" charset="0"/>
              </a:rPr>
              <a:t>over a rolling two year period. </a:t>
            </a:r>
            <a:endParaRPr lang="en-GB" dirty="0" smtClean="0"/>
          </a:p>
          <a:p>
            <a:r>
              <a:rPr lang="en-GB" dirty="0" smtClean="0"/>
              <a:t>  </a:t>
            </a:r>
            <a:r>
              <a:rPr lang="en-GB" kern="1200" dirty="0">
                <a:latin typeface="Arial" pitchFamily="34" charset="0"/>
              </a:rPr>
              <a:t>This target has </a:t>
            </a:r>
            <a:r>
              <a:rPr lang="en-GB" kern="1200" dirty="0" smtClean="0">
                <a:latin typeface="Arial" pitchFamily="34" charset="0"/>
              </a:rPr>
              <a:t>increased </a:t>
            </a:r>
            <a:r>
              <a:rPr lang="en-GB" kern="1200" dirty="0">
                <a:latin typeface="Arial" pitchFamily="34" charset="0"/>
              </a:rPr>
              <a:t>over </a:t>
            </a:r>
            <a:r>
              <a:rPr lang="en-GB" kern="1200" dirty="0" smtClean="0">
                <a:latin typeface="Arial" pitchFamily="34" charset="0"/>
              </a:rPr>
              <a:t>time</a:t>
            </a:r>
          </a:p>
          <a:p>
            <a:r>
              <a:rPr lang="en-GB" kern="1200" dirty="0" smtClean="0">
                <a:latin typeface="Arial" pitchFamily="34" charset="0"/>
              </a:rPr>
              <a:t>LPAs inside the target are “designated”</a:t>
            </a:r>
          </a:p>
          <a:p>
            <a:r>
              <a:rPr lang="en-GB" kern="1200" dirty="0" smtClean="0">
                <a:latin typeface="Arial" pitchFamily="34" charset="0"/>
              </a:rPr>
              <a:t>If “designated” applicants have option </a:t>
            </a:r>
            <a:r>
              <a:rPr lang="en-GB" kern="1200" dirty="0">
                <a:latin typeface="Arial" pitchFamily="34" charset="0"/>
              </a:rPr>
              <a:t>to go </a:t>
            </a:r>
            <a:r>
              <a:rPr lang="en-GB" kern="1200" dirty="0" smtClean="0">
                <a:latin typeface="Arial" pitchFamily="34" charset="0"/>
              </a:rPr>
              <a:t>to PINs for decision </a:t>
            </a:r>
            <a:r>
              <a:rPr lang="en-GB" kern="1200" dirty="0">
                <a:latin typeface="Arial" pitchFamily="34" charset="0"/>
              </a:rPr>
              <a:t>rather </a:t>
            </a:r>
            <a:r>
              <a:rPr lang="en-GB" kern="1200" dirty="0" smtClean="0">
                <a:latin typeface="Arial" pitchFamily="34" charset="0"/>
              </a:rPr>
              <a:t>than LPA</a:t>
            </a: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4258941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GB" dirty="0"/>
              <a:t>PLANNING </a:t>
            </a:r>
            <a:r>
              <a:rPr lang="en-GB" dirty="0" smtClean="0"/>
              <a:t>APPLICATION PERFORMANCE </a:t>
            </a:r>
            <a:endParaRPr lang="en-GB" dirty="0"/>
          </a:p>
        </p:txBody>
      </p:sp>
      <p:sp>
        <p:nvSpPr>
          <p:cNvPr id="3" name="Content Placeholder 2"/>
          <p:cNvSpPr>
            <a:spLocks noGrp="1"/>
          </p:cNvSpPr>
          <p:nvPr>
            <p:ph idx="1"/>
          </p:nvPr>
        </p:nvSpPr>
        <p:spPr>
          <a:xfrm>
            <a:off x="584199" y="1600200"/>
            <a:ext cx="8977313" cy="4925144"/>
          </a:xfrm>
        </p:spPr>
        <p:txBody>
          <a:bodyPr/>
          <a:lstStyle/>
          <a:p>
            <a:pPr lvl="0"/>
            <a:r>
              <a:rPr lang="en-GB" dirty="0" smtClean="0"/>
              <a:t>Regime is being expanded to include “non-majors” (minor &amp; others)</a:t>
            </a:r>
          </a:p>
          <a:p>
            <a:pPr lvl="0"/>
            <a:r>
              <a:rPr lang="en-GB" kern="1200" dirty="0" smtClean="0">
                <a:latin typeface="Arial" pitchFamily="34" charset="0"/>
              </a:rPr>
              <a:t>First period of performance expected </a:t>
            </a:r>
            <a:r>
              <a:rPr lang="en-GB" kern="1200" dirty="0">
                <a:latin typeface="Arial" pitchFamily="34" charset="0"/>
              </a:rPr>
              <a:t>to be </a:t>
            </a:r>
            <a:r>
              <a:rPr lang="en-GB" kern="1200" dirty="0" smtClean="0">
                <a:latin typeface="Arial" pitchFamily="34" charset="0"/>
              </a:rPr>
              <a:t>July </a:t>
            </a:r>
            <a:r>
              <a:rPr lang="en-GB" kern="1200" dirty="0">
                <a:latin typeface="Arial" pitchFamily="34" charset="0"/>
              </a:rPr>
              <a:t>2014 to June </a:t>
            </a:r>
            <a:r>
              <a:rPr lang="en-GB" kern="1200" dirty="0" smtClean="0">
                <a:latin typeface="Arial" pitchFamily="34" charset="0"/>
              </a:rPr>
              <a:t>2016</a:t>
            </a:r>
            <a:r>
              <a:rPr lang="en-GB" kern="1200" dirty="0">
                <a:latin typeface="Arial" pitchFamily="34" charset="0"/>
              </a:rPr>
              <a:t> </a:t>
            </a:r>
            <a:r>
              <a:rPr lang="en-GB" kern="1200" dirty="0" smtClean="0">
                <a:latin typeface="Arial" pitchFamily="34" charset="0"/>
              </a:rPr>
              <a:t>- continuing on rolling two year period</a:t>
            </a:r>
          </a:p>
          <a:p>
            <a:pPr lvl="0"/>
            <a:r>
              <a:rPr lang="en-GB" kern="1200" dirty="0" smtClean="0">
                <a:latin typeface="Arial" pitchFamily="34" charset="0"/>
              </a:rPr>
              <a:t>Not known what target will be?</a:t>
            </a:r>
          </a:p>
          <a:p>
            <a:pPr lvl="0"/>
            <a:r>
              <a:rPr lang="en-GB" kern="1200" dirty="0" smtClean="0">
                <a:latin typeface="Arial" pitchFamily="34" charset="0"/>
              </a:rPr>
              <a:t>PAS guessing at 60% - only a guess!</a:t>
            </a:r>
          </a:p>
          <a:p>
            <a:r>
              <a:rPr lang="en-GB" kern="1200" dirty="0" smtClean="0">
                <a:latin typeface="Arial" pitchFamily="34" charset="0"/>
              </a:rPr>
              <a:t>worth </a:t>
            </a:r>
            <a:r>
              <a:rPr lang="en-GB" kern="1200" dirty="0">
                <a:latin typeface="Arial" pitchFamily="34" charset="0"/>
              </a:rPr>
              <a:t>noting that </a:t>
            </a:r>
            <a:r>
              <a:rPr lang="en-GB" kern="1200" dirty="0" smtClean="0">
                <a:latin typeface="Arial" pitchFamily="34" charset="0"/>
              </a:rPr>
              <a:t>performance period is already </a:t>
            </a:r>
            <a:r>
              <a:rPr lang="en-GB" kern="1200" dirty="0">
                <a:latin typeface="Arial" pitchFamily="34" charset="0"/>
              </a:rPr>
              <a:t>in </a:t>
            </a:r>
            <a:r>
              <a:rPr lang="en-GB" kern="1200" dirty="0" smtClean="0">
                <a:latin typeface="Arial" pitchFamily="34" charset="0"/>
              </a:rPr>
              <a:t> </a:t>
            </a:r>
            <a:r>
              <a:rPr lang="en-GB" kern="1200" dirty="0">
                <a:latin typeface="Arial" pitchFamily="34" charset="0"/>
              </a:rPr>
              <a:t>6</a:t>
            </a:r>
            <a:r>
              <a:rPr lang="en-GB" kern="1200" baseline="30000" dirty="0">
                <a:latin typeface="Arial" pitchFamily="34" charset="0"/>
              </a:rPr>
              <a:t>th</a:t>
            </a:r>
            <a:r>
              <a:rPr lang="en-GB" kern="1200" dirty="0">
                <a:latin typeface="Arial" pitchFamily="34" charset="0"/>
              </a:rPr>
              <a:t> of the 8 </a:t>
            </a:r>
            <a:r>
              <a:rPr lang="en-GB" kern="1200" dirty="0" smtClean="0">
                <a:latin typeface="Arial" pitchFamily="34" charset="0"/>
              </a:rPr>
              <a:t>quarters!!!</a:t>
            </a:r>
            <a:endParaRPr lang="en-GB" kern="1200" dirty="0">
              <a:latin typeface="Arial" pitchFamily="34" charset="0"/>
            </a:endParaRPr>
          </a:p>
          <a:p>
            <a:pPr lvl="0"/>
            <a:endParaRPr lang="en-GB" kern="1200" dirty="0" smtClean="0">
              <a:latin typeface="Arial" pitchFamily="34" charset="0"/>
            </a:endParaRPr>
          </a:p>
          <a:p>
            <a:pPr marL="0" lvl="0" indent="0">
              <a:buNone/>
            </a:pP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3684853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74638"/>
            <a:ext cx="8833296" cy="1143000"/>
          </a:xfrm>
        </p:spPr>
        <p:txBody>
          <a:bodyPr/>
          <a:lstStyle/>
          <a:p>
            <a:r>
              <a:rPr lang="en-GB" cap="all" dirty="0"/>
              <a:t>Report Financial Benefits</a:t>
            </a:r>
          </a:p>
        </p:txBody>
      </p:sp>
      <p:sp>
        <p:nvSpPr>
          <p:cNvPr id="3" name="Content Placeholder 2"/>
          <p:cNvSpPr>
            <a:spLocks noGrp="1"/>
          </p:cNvSpPr>
          <p:nvPr>
            <p:ph idx="1"/>
          </p:nvPr>
        </p:nvSpPr>
        <p:spPr>
          <a:xfrm>
            <a:off x="584199" y="1600200"/>
            <a:ext cx="8977313" cy="4925144"/>
          </a:xfrm>
        </p:spPr>
        <p:txBody>
          <a:bodyPr/>
          <a:lstStyle/>
          <a:p>
            <a:pPr lvl="0"/>
            <a:endParaRPr lang="en-GB" kern="1200" dirty="0" smtClean="0">
              <a:latin typeface="Arial" pitchFamily="34" charset="0"/>
            </a:endParaRPr>
          </a:p>
          <a:p>
            <a:r>
              <a:rPr lang="en-GB" kern="1200" dirty="0" smtClean="0">
                <a:latin typeface="Arial" pitchFamily="34" charset="0"/>
              </a:rPr>
              <a:t>H&amp;P Bill </a:t>
            </a:r>
            <a:r>
              <a:rPr lang="en-GB" kern="1200" dirty="0">
                <a:latin typeface="Arial" pitchFamily="34" charset="0"/>
              </a:rPr>
              <a:t>includes </a:t>
            </a:r>
            <a:r>
              <a:rPr lang="en-GB" kern="1200" dirty="0" smtClean="0">
                <a:latin typeface="Arial" pitchFamily="34" charset="0"/>
              </a:rPr>
              <a:t>requirement </a:t>
            </a:r>
            <a:r>
              <a:rPr lang="en-GB" kern="1200" dirty="0">
                <a:latin typeface="Arial" pitchFamily="34" charset="0"/>
              </a:rPr>
              <a:t>for reports to planning committees to outline </a:t>
            </a:r>
            <a:r>
              <a:rPr lang="en-GB" kern="1200" dirty="0" smtClean="0">
                <a:latin typeface="Arial" pitchFamily="34" charset="0"/>
              </a:rPr>
              <a:t>financial </a:t>
            </a:r>
            <a:r>
              <a:rPr lang="en-GB" kern="1200" dirty="0">
                <a:latin typeface="Arial" pitchFamily="34" charset="0"/>
              </a:rPr>
              <a:t>benefits likely to accrue to a local authority if a proposed development is carried out. </a:t>
            </a:r>
            <a:endParaRPr lang="en-GB" kern="1200" dirty="0" smtClean="0">
              <a:latin typeface="Arial" pitchFamily="34" charset="0"/>
            </a:endParaRPr>
          </a:p>
          <a:p>
            <a:pPr marL="0" indent="0">
              <a:buNone/>
            </a:pPr>
            <a:r>
              <a:rPr lang="en-GB" kern="1200" dirty="0">
                <a:latin typeface="Arial" pitchFamily="34" charset="0"/>
              </a:rPr>
              <a:t> </a:t>
            </a:r>
          </a:p>
          <a:p>
            <a:pPr marL="0" lvl="0" indent="0">
              <a:buNone/>
            </a:pPr>
            <a:endParaRPr lang="en-GB" kern="1200" dirty="0">
              <a:latin typeface="Arial" pitchFamily="34" charset="0"/>
            </a:endParaRPr>
          </a:p>
          <a:p>
            <a:pPr lvl="0"/>
            <a:endParaRPr lang="en-GB" dirty="0" smtClean="0"/>
          </a:p>
          <a:p>
            <a:pPr lvl="1"/>
            <a:endParaRPr lang="en-GB" kern="1200" dirty="0" smtClean="0">
              <a:latin typeface="Arial" pitchFamily="34" charset="0"/>
            </a:endParaRPr>
          </a:p>
          <a:p>
            <a:pPr lvl="1"/>
            <a:endParaRPr lang="en-GB" dirty="0"/>
          </a:p>
        </p:txBody>
      </p:sp>
    </p:spTree>
    <p:extLst>
      <p:ext uri="{BB962C8B-B14F-4D97-AF65-F5344CB8AC3E}">
        <p14:creationId xmlns:p14="http://schemas.microsoft.com/office/powerpoint/2010/main" val="36953327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Questions – 20 mins</a:t>
            </a:r>
            <a:endParaRPr lang="en-GB" dirty="0"/>
          </a:p>
        </p:txBody>
      </p:sp>
      <p:sp>
        <p:nvSpPr>
          <p:cNvPr id="3" name="Content Placeholder 2"/>
          <p:cNvSpPr>
            <a:spLocks noGrp="1"/>
          </p:cNvSpPr>
          <p:nvPr>
            <p:ph idx="1"/>
          </p:nvPr>
        </p:nvSpPr>
        <p:spPr>
          <a:xfrm>
            <a:off x="581387" y="1196752"/>
            <a:ext cx="8915400" cy="5184576"/>
          </a:xfrm>
        </p:spPr>
        <p:txBody>
          <a:bodyPr/>
          <a:lstStyle/>
          <a:p>
            <a:pPr marL="0" indent="0">
              <a:buNone/>
            </a:pPr>
            <a:r>
              <a:rPr lang="en-US" sz="2400" dirty="0"/>
              <a:t>Q1. What’s your present performance for majors and non-majors? </a:t>
            </a:r>
            <a:endParaRPr lang="en-US" sz="2400" dirty="0" smtClean="0"/>
          </a:p>
          <a:p>
            <a:pPr marL="0" indent="0">
              <a:buNone/>
            </a:pPr>
            <a:r>
              <a:rPr lang="en-US" sz="2400" dirty="0" smtClean="0"/>
              <a:t>Has </a:t>
            </a:r>
            <a:r>
              <a:rPr lang="en-US" sz="2400" dirty="0"/>
              <a:t>the 50% target for majors affected you?</a:t>
            </a:r>
          </a:p>
          <a:p>
            <a:pPr marL="0" indent="0">
              <a:buNone/>
            </a:pPr>
            <a:r>
              <a:rPr lang="en-US" sz="2400" dirty="0"/>
              <a:t>Would a 60% target for non-majors affect you (with a projections up to June 16)?</a:t>
            </a:r>
          </a:p>
          <a:p>
            <a:pPr marL="0" indent="0">
              <a:buNone/>
            </a:pPr>
            <a:r>
              <a:rPr lang="en-US" sz="2400" dirty="0" smtClean="0"/>
              <a:t>Q2</a:t>
            </a:r>
            <a:r>
              <a:rPr lang="en-US" sz="2400" dirty="0"/>
              <a:t>. Are you expecting a reduction in planning resources for DM? Will this affect your performance? Would a reduction get you near to designation?</a:t>
            </a:r>
          </a:p>
          <a:p>
            <a:pPr marL="0" indent="0">
              <a:buNone/>
            </a:pPr>
            <a:r>
              <a:rPr lang="en-US" sz="2400" dirty="0" smtClean="0"/>
              <a:t>Q3</a:t>
            </a:r>
            <a:r>
              <a:rPr lang="en-US" sz="2400" dirty="0"/>
              <a:t>. Do you have any concerns about the requirement to set out the financial benefits that a development would bring in reports?</a:t>
            </a:r>
          </a:p>
          <a:p>
            <a:pPr marL="0" indent="0">
              <a:buNone/>
            </a:pPr>
            <a:r>
              <a:rPr lang="en-US" sz="2400" dirty="0" smtClean="0"/>
              <a:t>Q5. </a:t>
            </a:r>
            <a:r>
              <a:rPr lang="en-US" sz="2400" dirty="0"/>
              <a:t>	A) Are you doing anything already? </a:t>
            </a:r>
          </a:p>
          <a:p>
            <a:pPr marL="0" indent="0">
              <a:buNone/>
            </a:pPr>
            <a:r>
              <a:rPr lang="en-US" sz="2400" dirty="0"/>
              <a:t>	B) Are there any further questions that you following your discussions?</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1561091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Government commitments</a:t>
            </a:r>
            <a:endParaRPr lang="en-GB" dirty="0"/>
          </a:p>
        </p:txBody>
      </p:sp>
      <p:sp>
        <p:nvSpPr>
          <p:cNvPr id="3" name="Content Placeholder 2"/>
          <p:cNvSpPr>
            <a:spLocks noGrp="1"/>
          </p:cNvSpPr>
          <p:nvPr>
            <p:ph idx="1"/>
          </p:nvPr>
        </p:nvSpPr>
        <p:spPr>
          <a:xfrm>
            <a:off x="584515" y="1196760"/>
            <a:ext cx="8915400" cy="4525963"/>
          </a:xfrm>
        </p:spPr>
        <p:txBody>
          <a:bodyPr/>
          <a:lstStyle/>
          <a:p>
            <a:pPr marL="0" indent="0">
              <a:lnSpc>
                <a:spcPct val="115000"/>
              </a:lnSpc>
              <a:spcAft>
                <a:spcPts val="1000"/>
              </a:spcAft>
              <a:buNone/>
            </a:pPr>
            <a:r>
              <a:rPr lang="en-GB" b="1" dirty="0" smtClean="0">
                <a:solidFill>
                  <a:schemeClr val="tx2"/>
                </a:solidFill>
                <a:ea typeface="Calibri"/>
              </a:rPr>
              <a:t>Manifesto </a:t>
            </a:r>
            <a:r>
              <a:rPr lang="en-GB" b="1" dirty="0">
                <a:solidFill>
                  <a:schemeClr val="tx2"/>
                </a:solidFill>
                <a:ea typeface="Calibri"/>
              </a:rPr>
              <a:t>Commitments </a:t>
            </a:r>
          </a:p>
          <a:p>
            <a:pPr lvl="0">
              <a:lnSpc>
                <a:spcPct val="115000"/>
              </a:lnSpc>
              <a:spcAft>
                <a:spcPts val="0"/>
              </a:spcAft>
              <a:buFont typeface="Symbol"/>
              <a:buChar char=""/>
            </a:pPr>
            <a:r>
              <a:rPr lang="en-GB" dirty="0">
                <a:ea typeface="Calibri"/>
              </a:rPr>
              <a:t>ensure that brownfield land is used as much as possible for new development</a:t>
            </a:r>
          </a:p>
          <a:p>
            <a:pPr lvl="0">
              <a:lnSpc>
                <a:spcPct val="115000"/>
              </a:lnSpc>
              <a:spcAft>
                <a:spcPts val="1000"/>
              </a:spcAft>
              <a:buFont typeface="Symbol"/>
              <a:buChar char=""/>
            </a:pPr>
            <a:r>
              <a:rPr lang="en-GB" dirty="0">
                <a:ea typeface="Calibri"/>
              </a:rPr>
              <a:t>require local authorities to have a register of what is available, and ensure that 90 per cent of suitable brownfield sites have planning permission for housing by 2020</a:t>
            </a:r>
          </a:p>
          <a:p>
            <a:endParaRPr lang="en-GB" dirty="0"/>
          </a:p>
        </p:txBody>
      </p:sp>
    </p:spTree>
    <p:extLst>
      <p:ext uri="{BB962C8B-B14F-4D97-AF65-F5344CB8AC3E}">
        <p14:creationId xmlns:p14="http://schemas.microsoft.com/office/powerpoint/2010/main" val="201253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Fixing the foundations….</a:t>
            </a:r>
            <a:endParaRPr lang="en-GB" dirty="0"/>
          </a:p>
        </p:txBody>
      </p:sp>
      <p:sp>
        <p:nvSpPr>
          <p:cNvPr id="3" name="Content Placeholder 2"/>
          <p:cNvSpPr>
            <a:spLocks noGrp="1"/>
          </p:cNvSpPr>
          <p:nvPr>
            <p:ph idx="1"/>
          </p:nvPr>
        </p:nvSpPr>
        <p:spPr>
          <a:xfrm>
            <a:off x="584200" y="1600206"/>
            <a:ext cx="4758843" cy="4525963"/>
          </a:xfrm>
        </p:spPr>
        <p:txBody>
          <a:bodyPr/>
          <a:lstStyle/>
          <a:p>
            <a:pPr marL="0" indent="0">
              <a:buNone/>
            </a:pPr>
            <a:r>
              <a:rPr lang="en-GB" sz="2000" dirty="0" smtClean="0"/>
              <a:t>J</a:t>
            </a:r>
            <a:r>
              <a:rPr lang="en-GB" sz="2000" dirty="0"/>
              <a:t>uly 2015</a:t>
            </a:r>
          </a:p>
          <a:p>
            <a:pPr marL="0" indent="0">
              <a:buNone/>
            </a:pPr>
            <a:r>
              <a:rPr lang="en-US" dirty="0" smtClean="0"/>
              <a:t>“The </a:t>
            </a:r>
            <a:r>
              <a:rPr lang="en-US" dirty="0"/>
              <a:t>government is clear on the need to promote use of brownfield land, and will remove all unnecessary obstacles to its </a:t>
            </a:r>
            <a:r>
              <a:rPr lang="en-US" dirty="0" smtClean="0"/>
              <a:t>re-development”  </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095" y="1844824"/>
            <a:ext cx="3588399" cy="380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40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Those obstacles….</a:t>
            </a:r>
            <a:endParaRPr lang="en-GB" dirty="0"/>
          </a:p>
        </p:txBody>
      </p:sp>
      <p:sp>
        <p:nvSpPr>
          <p:cNvPr id="3" name="Content Placeholder 2"/>
          <p:cNvSpPr>
            <a:spLocks noGrp="1"/>
          </p:cNvSpPr>
          <p:nvPr>
            <p:ph idx="1"/>
          </p:nvPr>
        </p:nvSpPr>
        <p:spPr>
          <a:xfrm>
            <a:off x="584517" y="1285168"/>
            <a:ext cx="4602511" cy="5168168"/>
          </a:xfrm>
        </p:spPr>
        <p:txBody>
          <a:bodyPr/>
          <a:lstStyle/>
          <a:p>
            <a:pPr marL="0" indent="0">
              <a:buNone/>
            </a:pPr>
            <a:r>
              <a:rPr lang="en-US" sz="2800" dirty="0" smtClean="0"/>
              <a:t>Where </a:t>
            </a:r>
            <a:r>
              <a:rPr lang="en-US" sz="2800" dirty="0"/>
              <a:t>development proposals require </a:t>
            </a:r>
            <a:endParaRPr lang="en-US" sz="2800" dirty="0" smtClean="0"/>
          </a:p>
          <a:p>
            <a:r>
              <a:rPr lang="en-US" sz="2800" dirty="0" smtClean="0"/>
              <a:t>individual </a:t>
            </a:r>
            <a:r>
              <a:rPr lang="en-US" sz="2800" dirty="0"/>
              <a:t>planning permission and </a:t>
            </a:r>
            <a:endParaRPr lang="en-US" sz="2800" dirty="0" smtClean="0"/>
          </a:p>
          <a:p>
            <a:r>
              <a:rPr lang="en-US" sz="2800" dirty="0" smtClean="0"/>
              <a:t>are </a:t>
            </a:r>
            <a:r>
              <a:rPr lang="en-US" sz="2800" dirty="0"/>
              <a:t>subject to detailed and discretionary scrutiny – </a:t>
            </a:r>
            <a:endParaRPr lang="en-US" sz="2800" dirty="0" smtClean="0"/>
          </a:p>
          <a:p>
            <a:r>
              <a:rPr lang="en-US" sz="2800" dirty="0" smtClean="0"/>
              <a:t>“</a:t>
            </a:r>
            <a:r>
              <a:rPr lang="en-US" sz="2800" dirty="0"/>
              <a:t>slow, expensive and uncertain process” </a:t>
            </a:r>
            <a:endParaRPr lang="en-US" sz="2800" dirty="0" smtClean="0"/>
          </a:p>
          <a:p>
            <a:r>
              <a:rPr lang="en-US" sz="2800" dirty="0" smtClean="0"/>
              <a:t>reduces </a:t>
            </a:r>
            <a:r>
              <a:rPr lang="en-US" sz="2800" dirty="0"/>
              <a:t>the appetite to build</a:t>
            </a:r>
            <a:r>
              <a:rPr lang="en-US" sz="2800" dirty="0" smtClean="0"/>
              <a:t>. </a:t>
            </a:r>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043" y="1416583"/>
            <a:ext cx="4067167" cy="426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78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Housing and Planning Bill</a:t>
            </a:r>
            <a:endParaRPr lang="en-GB" dirty="0"/>
          </a:p>
        </p:txBody>
      </p:sp>
      <p:sp>
        <p:nvSpPr>
          <p:cNvPr id="3" name="Content Placeholder 2"/>
          <p:cNvSpPr>
            <a:spLocks noGrp="1"/>
          </p:cNvSpPr>
          <p:nvPr>
            <p:ph idx="1"/>
          </p:nvPr>
        </p:nvSpPr>
        <p:spPr/>
        <p:txBody>
          <a:bodyPr/>
          <a:lstStyle/>
          <a:p>
            <a:r>
              <a:rPr lang="en-GB" dirty="0" smtClean="0"/>
              <a:t>Permissions in principle (clause 102)</a:t>
            </a:r>
          </a:p>
          <a:p>
            <a:pPr marL="0" indent="0">
              <a:buNone/>
            </a:pPr>
            <a:r>
              <a:rPr lang="en-GB" dirty="0"/>
              <a:t> </a:t>
            </a:r>
            <a:r>
              <a:rPr lang="en-GB" dirty="0" smtClean="0"/>
              <a:t> 2 kinds: </a:t>
            </a:r>
          </a:p>
          <a:p>
            <a:pPr lvl="1"/>
            <a:r>
              <a:rPr lang="en-GB" dirty="0" smtClean="0"/>
              <a:t>By application decided by councils</a:t>
            </a:r>
          </a:p>
          <a:p>
            <a:pPr lvl="1"/>
            <a:r>
              <a:rPr lang="en-GB" dirty="0" smtClean="0"/>
              <a:t>Granted by the </a:t>
            </a:r>
            <a:r>
              <a:rPr lang="en-GB" dirty="0" err="1" smtClean="0"/>
              <a:t>SoS</a:t>
            </a:r>
            <a:r>
              <a:rPr lang="en-GB" dirty="0" smtClean="0"/>
              <a:t> through a development order</a:t>
            </a:r>
          </a:p>
          <a:p>
            <a:pPr marL="342900" lvl="1" indent="-342900">
              <a:buFontTx/>
              <a:buChar char="•"/>
            </a:pPr>
            <a:r>
              <a:rPr lang="en-GB" dirty="0"/>
              <a:t>Councils to keep various registers (clause 103)</a:t>
            </a:r>
          </a:p>
          <a:p>
            <a:pPr lvl="1"/>
            <a:r>
              <a:rPr lang="en-GB" dirty="0"/>
              <a:t>brownfield land suitable for housing</a:t>
            </a:r>
          </a:p>
          <a:p>
            <a:pPr marL="457200" lvl="1" indent="0">
              <a:buNone/>
            </a:pPr>
            <a:endParaRPr lang="en-GB" dirty="0" smtClean="0"/>
          </a:p>
        </p:txBody>
      </p:sp>
    </p:spTree>
    <p:extLst>
      <p:ext uri="{BB962C8B-B14F-4D97-AF65-F5344CB8AC3E}">
        <p14:creationId xmlns:p14="http://schemas.microsoft.com/office/powerpoint/2010/main" val="230431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Permissions in principle</a:t>
            </a:r>
            <a:endParaRPr lang="en-GB" dirty="0"/>
          </a:p>
        </p:txBody>
      </p:sp>
      <p:sp>
        <p:nvSpPr>
          <p:cNvPr id="3" name="Content Placeholder 2"/>
          <p:cNvSpPr>
            <a:spLocks noGrp="1"/>
          </p:cNvSpPr>
          <p:nvPr>
            <p:ph idx="1"/>
          </p:nvPr>
        </p:nvSpPr>
        <p:spPr/>
        <p:txBody>
          <a:bodyPr/>
          <a:lstStyle/>
          <a:p>
            <a:pPr lvl="1" eaLnBrk="0" hangingPunct="0"/>
            <a:r>
              <a:rPr lang="en-GB" sz="2200" b="1" dirty="0">
                <a:solidFill>
                  <a:srgbClr val="009900"/>
                </a:solidFill>
              </a:rPr>
              <a:t>Issues</a:t>
            </a:r>
            <a:r>
              <a:rPr lang="en-GB" sz="2200" b="1" dirty="0">
                <a:solidFill>
                  <a:srgbClr val="009999"/>
                </a:solidFill>
              </a:rPr>
              <a:t> </a:t>
            </a:r>
            <a:endParaRPr lang="en-GB" sz="2200" dirty="0"/>
          </a:p>
          <a:p>
            <a:pPr lvl="1" eaLnBrk="0" hangingPunct="0">
              <a:buFont typeface="Arial" panose="020B0604020202020204" pitchFamily="34" charset="0"/>
              <a:buChar char="•"/>
            </a:pPr>
            <a:r>
              <a:rPr lang="en-GB" sz="2200" dirty="0"/>
              <a:t>How to ensure upfront certainty on in principle issues before getting into detailed, technical considerations?</a:t>
            </a:r>
          </a:p>
          <a:p>
            <a:pPr lvl="2" eaLnBrk="0" hangingPunct="0"/>
            <a:endParaRPr lang="en-GB" sz="2200" dirty="0"/>
          </a:p>
          <a:p>
            <a:pPr lvl="1" eaLnBrk="0" hangingPunct="0"/>
            <a:r>
              <a:rPr lang="en-GB" sz="2200" b="1" dirty="0">
                <a:solidFill>
                  <a:srgbClr val="009900"/>
                </a:solidFill>
              </a:rPr>
              <a:t>Policy Aims</a:t>
            </a:r>
          </a:p>
          <a:p>
            <a:pPr lvl="1" eaLnBrk="0" hangingPunct="0">
              <a:buFont typeface="Arial" panose="020B0604020202020204" pitchFamily="34" charset="0"/>
              <a:buChar char="•"/>
            </a:pPr>
            <a:r>
              <a:rPr lang="en-GB" sz="2200" dirty="0"/>
              <a:t>Up front, binding certainty on fundamental issues for all users – reducing upfront costs/resource</a:t>
            </a:r>
          </a:p>
          <a:p>
            <a:pPr lvl="1" eaLnBrk="0" hangingPunct="0">
              <a:buFont typeface="Arial" panose="020B0604020202020204" pitchFamily="34" charset="0"/>
              <a:buChar char="•"/>
            </a:pPr>
            <a:r>
              <a:rPr lang="en-GB" sz="2200" dirty="0"/>
              <a:t>Improve the efficiency of the planning system by minimising repeated effort by both developers and local planning authorities</a:t>
            </a:r>
          </a:p>
          <a:p>
            <a:endParaRPr lang="en-GB" dirty="0"/>
          </a:p>
        </p:txBody>
      </p:sp>
    </p:spTree>
    <p:extLst>
      <p:ext uri="{BB962C8B-B14F-4D97-AF65-F5344CB8AC3E}">
        <p14:creationId xmlns:p14="http://schemas.microsoft.com/office/powerpoint/2010/main" val="2988052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1.xml><?xml version="1.0" encoding="utf-8"?>
<a:theme xmlns:a="http://schemas.openxmlformats.org/drawingml/2006/main" name="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2.xml><?xml version="1.0" encoding="utf-8"?>
<a:theme xmlns:a="http://schemas.openxmlformats.org/drawingml/2006/main" name="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3.xml><?xml version="1.0" encoding="utf-8"?>
<a:theme xmlns:a="http://schemas.openxmlformats.org/drawingml/2006/main" name="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4.xml><?xml version="1.0" encoding="utf-8"?>
<a:theme xmlns:a="http://schemas.openxmlformats.org/drawingml/2006/main" name="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5.xml><?xml version="1.0" encoding="utf-8"?>
<a:theme xmlns:a="http://schemas.openxmlformats.org/drawingml/2006/main" name="10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6.xml><?xml version="1.0" encoding="utf-8"?>
<a:theme xmlns:a="http://schemas.openxmlformats.org/drawingml/2006/main" name="1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7.xml><?xml version="1.0" encoding="utf-8"?>
<a:theme xmlns:a="http://schemas.openxmlformats.org/drawingml/2006/main" name="1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8.xml><?xml version="1.0" encoding="utf-8"?>
<a:theme xmlns:a="http://schemas.openxmlformats.org/drawingml/2006/main" name="1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9.xml><?xml version="1.0" encoding="utf-8"?>
<a:theme xmlns:a="http://schemas.openxmlformats.org/drawingml/2006/main" name="1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1.xml><?xml version="1.0" encoding="utf-8"?>
<a:theme xmlns:a="http://schemas.openxmlformats.org/drawingml/2006/main" name="1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2.xml><?xml version="1.0" encoding="utf-8"?>
<a:theme xmlns:a="http://schemas.openxmlformats.org/drawingml/2006/main" name="1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3.xml><?xml version="1.0" encoding="utf-8"?>
<a:theme xmlns:a="http://schemas.openxmlformats.org/drawingml/2006/main" name="1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4.xml><?xml version="1.0" encoding="utf-8"?>
<a:theme xmlns:a="http://schemas.openxmlformats.org/drawingml/2006/main" name="1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5.xml><?xml version="1.0" encoding="utf-8"?>
<a:theme xmlns:a="http://schemas.openxmlformats.org/drawingml/2006/main" name="20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6.xml><?xml version="1.0" encoding="utf-8"?>
<a:theme xmlns:a="http://schemas.openxmlformats.org/drawingml/2006/main" name="2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7.xml><?xml version="1.0" encoding="utf-8"?>
<a:theme xmlns:a="http://schemas.openxmlformats.org/drawingml/2006/main" name="2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8.xml><?xml version="1.0" encoding="utf-8"?>
<a:theme xmlns:a="http://schemas.openxmlformats.org/drawingml/2006/main" name="2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9.xml><?xml version="1.0" encoding="utf-8"?>
<a:theme xmlns:a="http://schemas.openxmlformats.org/drawingml/2006/main" name="2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xml><?xml version="1.0" encoding="utf-8"?>
<a:theme xmlns:a="http://schemas.openxmlformats.org/drawingml/2006/main" name="3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1.xml><?xml version="1.0" encoding="utf-8"?>
<a:theme xmlns:a="http://schemas.openxmlformats.org/drawingml/2006/main" name="2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2.xml><?xml version="1.0" encoding="utf-8"?>
<a:theme xmlns:a="http://schemas.openxmlformats.org/drawingml/2006/main" name="2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3.xml><?xml version="1.0" encoding="utf-8"?>
<a:theme xmlns:a="http://schemas.openxmlformats.org/drawingml/2006/main" name="2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4.xml><?xml version="1.0" encoding="utf-8"?>
<a:theme xmlns:a="http://schemas.openxmlformats.org/drawingml/2006/main" name="2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5.xml><?xml version="1.0" encoding="utf-8"?>
<a:theme xmlns:a="http://schemas.openxmlformats.org/drawingml/2006/main" name="30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6.xml><?xml version="1.0" encoding="utf-8"?>
<a:theme xmlns:a="http://schemas.openxmlformats.org/drawingml/2006/main" name="3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7.xml><?xml version="1.0" encoding="utf-8"?>
<a:theme xmlns:a="http://schemas.openxmlformats.org/drawingml/2006/main" name="3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8.xml><?xml version="1.0" encoding="utf-8"?>
<a:theme xmlns:a="http://schemas.openxmlformats.org/drawingml/2006/main" name="3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9.xml><?xml version="1.0" encoding="utf-8"?>
<a:theme xmlns:a="http://schemas.openxmlformats.org/drawingml/2006/main" name="3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xml><?xml version="1.0" encoding="utf-8"?>
<a:theme xmlns:a="http://schemas.openxmlformats.org/drawingml/2006/main" name="4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1.xml><?xml version="1.0" encoding="utf-8"?>
<a:theme xmlns:a="http://schemas.openxmlformats.org/drawingml/2006/main" name="3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2.xml><?xml version="1.0" encoding="utf-8"?>
<a:theme xmlns:a="http://schemas.openxmlformats.org/drawingml/2006/main" name="3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3.xml><?xml version="1.0" encoding="utf-8"?>
<a:theme xmlns:a="http://schemas.openxmlformats.org/drawingml/2006/main" name="3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4.xml><?xml version="1.0" encoding="utf-8"?>
<a:theme xmlns:a="http://schemas.openxmlformats.org/drawingml/2006/main" name="3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6.xml><?xml version="1.0" encoding="utf-8"?>
<a:theme xmlns:a="http://schemas.openxmlformats.org/drawingml/2006/main" name="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7.xml><?xml version="1.0" encoding="utf-8"?>
<a:theme xmlns:a="http://schemas.openxmlformats.org/drawingml/2006/main" name="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8.xml><?xml version="1.0" encoding="utf-8"?>
<a:theme xmlns:a="http://schemas.openxmlformats.org/drawingml/2006/main" name="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9.xml><?xml version="1.0" encoding="utf-8"?>
<a:theme xmlns:a="http://schemas.openxmlformats.org/drawingml/2006/main" name="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docProps/app.xml><?xml version="1.0" encoding="utf-8"?>
<Properties xmlns="http://schemas.openxmlformats.org/officeDocument/2006/extended-properties" xmlns:vt="http://schemas.openxmlformats.org/officeDocument/2006/docPropsVTypes">
  <Template/>
  <TotalTime>10525</TotalTime>
  <Words>3825</Words>
  <Application>Microsoft Office PowerPoint</Application>
  <PresentationFormat>A4 Paper (210x297 mm)</PresentationFormat>
  <Paragraphs>595</Paragraphs>
  <Slides>47</Slides>
  <Notes>26</Notes>
  <HiddenSlides>0</HiddenSlides>
  <MMClips>0</MMClips>
  <ScaleCrop>false</ScaleCrop>
  <HeadingPairs>
    <vt:vector size="6" baseType="variant">
      <vt:variant>
        <vt:lpstr>Fonts Used</vt:lpstr>
      </vt:variant>
      <vt:variant>
        <vt:i4>4</vt:i4>
      </vt:variant>
      <vt:variant>
        <vt:lpstr>Theme</vt:lpstr>
      </vt:variant>
      <vt:variant>
        <vt:i4>44</vt:i4>
      </vt:variant>
      <vt:variant>
        <vt:lpstr>Slide Titles</vt:lpstr>
      </vt:variant>
      <vt:variant>
        <vt:i4>47</vt:i4>
      </vt:variant>
    </vt:vector>
  </HeadingPairs>
  <TitlesOfParts>
    <vt:vector size="95" baseType="lpstr">
      <vt:lpstr>ＭＳ Ｐゴシック</vt:lpstr>
      <vt:lpstr>Arial</vt:lpstr>
      <vt:lpstr>Calibri</vt:lpstr>
      <vt:lpstr>Symbol</vt:lpstr>
      <vt:lpstr>LG Group 2</vt:lpstr>
      <vt:lpstr>1_LG Group 2</vt:lpstr>
      <vt:lpstr>3_LG Group 2</vt:lpstr>
      <vt:lpstr>4_LG Group 2</vt:lpstr>
      <vt:lpstr>HBFThemePW2014</vt:lpstr>
      <vt:lpstr>1_HBFThemePW2014</vt:lpstr>
      <vt:lpstr>2_HBFThemePW2014</vt:lpstr>
      <vt:lpstr>3_HBFThemePW2014</vt:lpstr>
      <vt:lpstr>4_HBFThemePW2014</vt:lpstr>
      <vt:lpstr>5_HBFThemePW2014</vt:lpstr>
      <vt:lpstr>6_HBFThemePW2014</vt:lpstr>
      <vt:lpstr>7_HBFThemePW2014</vt:lpstr>
      <vt:lpstr>8_HBFThemePW2014</vt:lpstr>
      <vt:lpstr>9_HBFThemePW2014</vt:lpstr>
      <vt:lpstr>10_HBFThemePW2014</vt:lpstr>
      <vt:lpstr>11_HBFThemePW2014</vt:lpstr>
      <vt:lpstr>12_HBFThemePW2014</vt:lpstr>
      <vt:lpstr>13_HBFThemePW2014</vt:lpstr>
      <vt:lpstr>14_HBFThemePW2014</vt:lpstr>
      <vt:lpstr>15_HBFThemePW2014</vt:lpstr>
      <vt:lpstr>16_HBFThemePW2014</vt:lpstr>
      <vt:lpstr>17_HBFThemePW2014</vt:lpstr>
      <vt:lpstr>18_HBFThemePW2014</vt:lpstr>
      <vt:lpstr>19_HBFThemePW2014</vt:lpstr>
      <vt:lpstr>20_HBFThemePW2014</vt:lpstr>
      <vt:lpstr>21_HBFThemePW2014</vt:lpstr>
      <vt:lpstr>22_HBFThemePW2014</vt:lpstr>
      <vt:lpstr>23_HBFThemePW2014</vt:lpstr>
      <vt:lpstr>24_HBFThemePW2014</vt:lpstr>
      <vt:lpstr>25_HBFThemePW2014</vt:lpstr>
      <vt:lpstr>26_HBFThemePW2014</vt:lpstr>
      <vt:lpstr>27_HBFThemePW2014</vt:lpstr>
      <vt:lpstr>28_HBFThemePW2014</vt:lpstr>
      <vt:lpstr>29_HBFThemePW2014</vt:lpstr>
      <vt:lpstr>30_HBFThemePW2014</vt:lpstr>
      <vt:lpstr>31_HBFThemePW2014</vt:lpstr>
      <vt:lpstr>32_HBFThemePW2014</vt:lpstr>
      <vt:lpstr>33_HBFThemePW2014</vt:lpstr>
      <vt:lpstr>34_HBFThemePW2014</vt:lpstr>
      <vt:lpstr>35_HBFThemePW2014</vt:lpstr>
      <vt:lpstr>36_HBFThemePW2014</vt:lpstr>
      <vt:lpstr>37_HBFThemePW2014</vt:lpstr>
      <vt:lpstr>38_HBFThemePW2014</vt:lpstr>
      <vt:lpstr>39_HBFThemePW2014</vt:lpstr>
      <vt:lpstr>The Government Agenda</vt:lpstr>
      <vt:lpstr> The Government Agenda: unpicking the parts 1. Brownfield land: the Register and the permission in principle</vt:lpstr>
      <vt:lpstr>NPPF – brownfield land</vt:lpstr>
      <vt:lpstr>Consultations and Incentives</vt:lpstr>
      <vt:lpstr>Government commitments</vt:lpstr>
      <vt:lpstr>Fixing the foundations….</vt:lpstr>
      <vt:lpstr>Those obstacles….</vt:lpstr>
      <vt:lpstr>Housing and Planning Bill</vt:lpstr>
      <vt:lpstr>Permissions in principle</vt:lpstr>
      <vt:lpstr>Permissions in Principle</vt:lpstr>
      <vt:lpstr>PowerPoint Presentation</vt:lpstr>
      <vt:lpstr>Permission in principle from the Explanatory Notes </vt:lpstr>
      <vt:lpstr>Permission in principle from the Explanatory Notes</vt:lpstr>
      <vt:lpstr>Permissions in principle</vt:lpstr>
      <vt:lpstr>Brownfield Register</vt:lpstr>
      <vt:lpstr>Brownfield Register</vt:lpstr>
      <vt:lpstr>Brownfield Register</vt:lpstr>
      <vt:lpstr>Brownfield Register from the explanatory notes</vt:lpstr>
      <vt:lpstr>Brownfield Register</vt:lpstr>
      <vt:lpstr>Brownfield Register</vt:lpstr>
      <vt:lpstr>The package</vt:lpstr>
      <vt:lpstr>The package</vt:lpstr>
      <vt:lpstr>Table Questions – 40mins</vt:lpstr>
      <vt:lpstr>  The Government Agenda: unpicking the parts 2. Starter Homes</vt:lpstr>
      <vt:lpstr>STARTER HOMES</vt:lpstr>
      <vt:lpstr>STARTER HOMES</vt:lpstr>
      <vt:lpstr>Table Questions – 25 mins</vt:lpstr>
      <vt:lpstr> The Government Agenda: unpicking the parts 3. Local Plan Intervention &amp; The Local Plan Review Process</vt:lpstr>
      <vt:lpstr>LOCAL PLAN INTERVENTION </vt:lpstr>
      <vt:lpstr>LOCAL PLAN INTERVENTION </vt:lpstr>
      <vt:lpstr>LOCAL PLAN INTERVENTION </vt:lpstr>
      <vt:lpstr>LOCAL PLAN INTERVENTION </vt:lpstr>
      <vt:lpstr>LOCAL PLAN PROCESS REVIEW</vt:lpstr>
      <vt:lpstr>LOCAL PLAN PROCESS REVIEW</vt:lpstr>
      <vt:lpstr>LOCAL PLAN PROCESS REVIEW</vt:lpstr>
      <vt:lpstr>Table Questions – 20 mins</vt:lpstr>
      <vt:lpstr> The Government Agenda: unpicking the parts 4. Office to Residential Permitted Development</vt:lpstr>
      <vt:lpstr>OFFICE TO RESIDENTIAL PERMITTED DEVELOPMENT</vt:lpstr>
      <vt:lpstr>OFFICE TO RESIDENTIAL PERMITTED DEVELOPMENT</vt:lpstr>
      <vt:lpstr>OFFICE TO RESIDENTIAL PERMITTED DEVELOPMENT</vt:lpstr>
      <vt:lpstr>OFFICE TO RESIDENTIAL PERMITTED DEVELOPMENT</vt:lpstr>
      <vt:lpstr>Table Questions – 20 mins</vt:lpstr>
      <vt:lpstr>  The Government Agenda: unpicking the parts 5. Planning Application Performance &amp; Reporting Financial Benefits</vt:lpstr>
      <vt:lpstr>PLANNING APPLICATION PERFORMANCE </vt:lpstr>
      <vt:lpstr>PLANNING APPLICATION PERFORMANCE </vt:lpstr>
      <vt:lpstr>Report Financial Benefits</vt:lpstr>
      <vt:lpstr>Table Questions – 20 mins</vt:lpstr>
    </vt:vector>
  </TitlesOfParts>
  <Company>LGA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Kalyn Franke</cp:lastModifiedBy>
  <cp:revision>266</cp:revision>
  <cp:lastPrinted>2013-03-20T15:04:09Z</cp:lastPrinted>
  <dcterms:created xsi:type="dcterms:W3CDTF">2010-06-21T13:45:43Z</dcterms:created>
  <dcterms:modified xsi:type="dcterms:W3CDTF">2015-11-18T10:56:36Z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