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3" r:id="rId2"/>
    <p:sldMasterId id="2147483958" r:id="rId3"/>
    <p:sldMasterId id="2147484011" r:id="rId4"/>
    <p:sldMasterId id="2147484013" r:id="rId5"/>
    <p:sldMasterId id="2147484015" r:id="rId6"/>
    <p:sldMasterId id="2147484017" r:id="rId7"/>
    <p:sldMasterId id="2147484019" r:id="rId8"/>
    <p:sldMasterId id="2147484021" r:id="rId9"/>
    <p:sldMasterId id="2147484023" r:id="rId10"/>
    <p:sldMasterId id="2147484025" r:id="rId11"/>
    <p:sldMasterId id="2147484027" r:id="rId12"/>
    <p:sldMasterId id="2147484029" r:id="rId13"/>
    <p:sldMasterId id="2147484031" r:id="rId14"/>
    <p:sldMasterId id="2147484033" r:id="rId15"/>
    <p:sldMasterId id="2147484035" r:id="rId16"/>
    <p:sldMasterId id="2147484037" r:id="rId17"/>
    <p:sldMasterId id="2147484039" r:id="rId18"/>
    <p:sldMasterId id="2147484041" r:id="rId19"/>
    <p:sldMasterId id="2147484043" r:id="rId20"/>
    <p:sldMasterId id="2147484045" r:id="rId21"/>
    <p:sldMasterId id="2147484047" r:id="rId22"/>
    <p:sldMasterId id="2147484049" r:id="rId23"/>
    <p:sldMasterId id="2147484051" r:id="rId24"/>
    <p:sldMasterId id="2147484053" r:id="rId25"/>
    <p:sldMasterId id="2147484055" r:id="rId26"/>
    <p:sldMasterId id="2147484057" r:id="rId27"/>
    <p:sldMasterId id="2147484059" r:id="rId28"/>
    <p:sldMasterId id="2147484061" r:id="rId29"/>
    <p:sldMasterId id="2147484063" r:id="rId30"/>
    <p:sldMasterId id="2147484065" r:id="rId31"/>
    <p:sldMasterId id="2147484067" r:id="rId32"/>
    <p:sldMasterId id="2147484069" r:id="rId33"/>
    <p:sldMasterId id="2147484071" r:id="rId34"/>
    <p:sldMasterId id="2147484073" r:id="rId35"/>
    <p:sldMasterId id="2147484075" r:id="rId36"/>
    <p:sldMasterId id="2147484077" r:id="rId37"/>
    <p:sldMasterId id="2147484079" r:id="rId38"/>
    <p:sldMasterId id="2147484081" r:id="rId39"/>
    <p:sldMasterId id="2147484083" r:id="rId40"/>
    <p:sldMasterId id="2147484085" r:id="rId41"/>
    <p:sldMasterId id="2147484087" r:id="rId42"/>
    <p:sldMasterId id="2147484089" r:id="rId43"/>
  </p:sldMasterIdLst>
  <p:notesMasterIdLst>
    <p:notesMasterId r:id="rId101"/>
  </p:notesMasterIdLst>
  <p:handoutMasterIdLst>
    <p:handoutMasterId r:id="rId102"/>
  </p:handoutMasterIdLst>
  <p:sldIdLst>
    <p:sldId id="256" r:id="rId44"/>
    <p:sldId id="973" r:id="rId45"/>
    <p:sldId id="974" r:id="rId46"/>
    <p:sldId id="978" r:id="rId47"/>
    <p:sldId id="979" r:id="rId48"/>
    <p:sldId id="1004" r:id="rId49"/>
    <p:sldId id="1005" r:id="rId50"/>
    <p:sldId id="999" r:id="rId51"/>
    <p:sldId id="1003" r:id="rId52"/>
    <p:sldId id="991" r:id="rId53"/>
    <p:sldId id="921" r:id="rId54"/>
    <p:sldId id="920" r:id="rId55"/>
    <p:sldId id="988" r:id="rId56"/>
    <p:sldId id="918" r:id="rId57"/>
    <p:sldId id="930" r:id="rId58"/>
    <p:sldId id="989" r:id="rId59"/>
    <p:sldId id="931" r:id="rId60"/>
    <p:sldId id="932" r:id="rId61"/>
    <p:sldId id="933" r:id="rId62"/>
    <p:sldId id="934" r:id="rId63"/>
    <p:sldId id="929" r:id="rId64"/>
    <p:sldId id="922" r:id="rId65"/>
    <p:sldId id="924" r:id="rId66"/>
    <p:sldId id="925" r:id="rId67"/>
    <p:sldId id="926" r:id="rId68"/>
    <p:sldId id="927" r:id="rId69"/>
    <p:sldId id="928" r:id="rId70"/>
    <p:sldId id="923" r:id="rId71"/>
    <p:sldId id="935" r:id="rId72"/>
    <p:sldId id="936" r:id="rId73"/>
    <p:sldId id="992" r:id="rId74"/>
    <p:sldId id="939" r:id="rId75"/>
    <p:sldId id="940" r:id="rId76"/>
    <p:sldId id="995" r:id="rId77"/>
    <p:sldId id="996" r:id="rId78"/>
    <p:sldId id="962" r:id="rId79"/>
    <p:sldId id="941" r:id="rId80"/>
    <p:sldId id="993" r:id="rId81"/>
    <p:sldId id="946" r:id="rId82"/>
    <p:sldId id="947" r:id="rId83"/>
    <p:sldId id="943" r:id="rId84"/>
    <p:sldId id="948" r:id="rId85"/>
    <p:sldId id="949" r:id="rId86"/>
    <p:sldId id="963" r:id="rId87"/>
    <p:sldId id="952" r:id="rId88"/>
    <p:sldId id="953" r:id="rId89"/>
    <p:sldId id="954" r:id="rId90"/>
    <p:sldId id="1000" r:id="rId91"/>
    <p:sldId id="1001" r:id="rId92"/>
    <p:sldId id="944" r:id="rId93"/>
    <p:sldId id="950" r:id="rId94"/>
    <p:sldId id="951" r:id="rId95"/>
    <p:sldId id="994" r:id="rId96"/>
    <p:sldId id="997" r:id="rId97"/>
    <p:sldId id="998" r:id="rId98"/>
    <p:sldId id="1002" r:id="rId99"/>
    <p:sldId id="567" r:id="rId100"/>
  </p:sldIdLst>
  <p:sldSz cx="9906000" cy="6858000" type="A4"/>
  <p:notesSz cx="6810375" cy="9942513"/>
  <p:defaultTextStyle>
    <a:defPPr>
      <a:defRPr lang="en-GB"/>
    </a:defPPr>
    <a:lvl1pPr algn="l" rtl="0" fontAlgn="base">
      <a:spcBef>
        <a:spcPct val="0"/>
      </a:spcBef>
      <a:spcAft>
        <a:spcPct val="0"/>
      </a:spcAft>
      <a:defRPr sz="4400" b="1" kern="1200">
        <a:solidFill>
          <a:schemeClr val="tx2"/>
        </a:solidFill>
        <a:latin typeface="Arial" pitchFamily="34" charset="0"/>
        <a:ea typeface="+mn-ea"/>
        <a:cs typeface="+mn-cs"/>
      </a:defRPr>
    </a:lvl1pPr>
    <a:lvl2pPr marL="457200" algn="l" rtl="0" fontAlgn="base">
      <a:spcBef>
        <a:spcPct val="0"/>
      </a:spcBef>
      <a:spcAft>
        <a:spcPct val="0"/>
      </a:spcAft>
      <a:defRPr sz="4400" b="1" kern="1200">
        <a:solidFill>
          <a:schemeClr val="tx2"/>
        </a:solidFill>
        <a:latin typeface="Arial" pitchFamily="34" charset="0"/>
        <a:ea typeface="+mn-ea"/>
        <a:cs typeface="+mn-cs"/>
      </a:defRPr>
    </a:lvl2pPr>
    <a:lvl3pPr marL="914400" algn="l" rtl="0" fontAlgn="base">
      <a:spcBef>
        <a:spcPct val="0"/>
      </a:spcBef>
      <a:spcAft>
        <a:spcPct val="0"/>
      </a:spcAft>
      <a:defRPr sz="4400" b="1" kern="1200">
        <a:solidFill>
          <a:schemeClr val="tx2"/>
        </a:solidFill>
        <a:latin typeface="Arial" pitchFamily="34" charset="0"/>
        <a:ea typeface="+mn-ea"/>
        <a:cs typeface="+mn-cs"/>
      </a:defRPr>
    </a:lvl3pPr>
    <a:lvl4pPr marL="1371600" algn="l" rtl="0" fontAlgn="base">
      <a:spcBef>
        <a:spcPct val="0"/>
      </a:spcBef>
      <a:spcAft>
        <a:spcPct val="0"/>
      </a:spcAft>
      <a:defRPr sz="4400" b="1" kern="1200">
        <a:solidFill>
          <a:schemeClr val="tx2"/>
        </a:solidFill>
        <a:latin typeface="Arial" pitchFamily="34" charset="0"/>
        <a:ea typeface="+mn-ea"/>
        <a:cs typeface="+mn-cs"/>
      </a:defRPr>
    </a:lvl4pPr>
    <a:lvl5pPr marL="1828800" algn="l" rtl="0" fontAlgn="base">
      <a:spcBef>
        <a:spcPct val="0"/>
      </a:spcBef>
      <a:spcAft>
        <a:spcPct val="0"/>
      </a:spcAft>
      <a:defRPr sz="4400" b="1" kern="1200">
        <a:solidFill>
          <a:schemeClr val="tx2"/>
        </a:solidFill>
        <a:latin typeface="Arial" pitchFamily="34" charset="0"/>
        <a:ea typeface="+mn-ea"/>
        <a:cs typeface="+mn-cs"/>
      </a:defRPr>
    </a:lvl5pPr>
    <a:lvl6pPr marL="2286000" algn="l" defTabSz="914400" rtl="0" eaLnBrk="1" latinLnBrk="0" hangingPunct="1">
      <a:defRPr sz="4400" b="1" kern="1200">
        <a:solidFill>
          <a:schemeClr val="tx2"/>
        </a:solidFill>
        <a:latin typeface="Arial" pitchFamily="34" charset="0"/>
        <a:ea typeface="+mn-ea"/>
        <a:cs typeface="+mn-cs"/>
      </a:defRPr>
    </a:lvl6pPr>
    <a:lvl7pPr marL="2743200" algn="l" defTabSz="914400" rtl="0" eaLnBrk="1" latinLnBrk="0" hangingPunct="1">
      <a:defRPr sz="4400" b="1" kern="1200">
        <a:solidFill>
          <a:schemeClr val="tx2"/>
        </a:solidFill>
        <a:latin typeface="Arial" pitchFamily="34" charset="0"/>
        <a:ea typeface="+mn-ea"/>
        <a:cs typeface="+mn-cs"/>
      </a:defRPr>
    </a:lvl7pPr>
    <a:lvl8pPr marL="3200400" algn="l" defTabSz="914400" rtl="0" eaLnBrk="1" latinLnBrk="0" hangingPunct="1">
      <a:defRPr sz="4400" b="1" kern="1200">
        <a:solidFill>
          <a:schemeClr val="tx2"/>
        </a:solidFill>
        <a:latin typeface="Arial" pitchFamily="34" charset="0"/>
        <a:ea typeface="+mn-ea"/>
        <a:cs typeface="+mn-cs"/>
      </a:defRPr>
    </a:lvl8pPr>
    <a:lvl9pPr marL="3657600" algn="l" defTabSz="914400" rtl="0" eaLnBrk="1" latinLnBrk="0" hangingPunct="1">
      <a:defRPr sz="4400" b="1" kern="1200">
        <a:solidFill>
          <a:schemeClr val="tx2"/>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88" autoAdjust="0"/>
    <p:restoredTop sz="76863" autoAdjust="0"/>
  </p:normalViewPr>
  <p:slideViewPr>
    <p:cSldViewPr>
      <p:cViewPr varScale="1">
        <p:scale>
          <a:sx n="54" d="100"/>
          <a:sy n="54" d="100"/>
        </p:scale>
        <p:origin x="1116" y="48"/>
      </p:cViewPr>
      <p:guideLst>
        <p:guide orient="horz" pos="2160"/>
        <p:guide pos="3120"/>
      </p:guideLst>
    </p:cSldViewPr>
  </p:slideViewPr>
  <p:notesTextViewPr>
    <p:cViewPr>
      <p:scale>
        <a:sx n="100" d="100"/>
        <a:sy n="100" d="100"/>
      </p:scale>
      <p:origin x="0" y="0"/>
    </p:cViewPr>
  </p:notesTextViewPr>
  <p:sorterViewPr>
    <p:cViewPr>
      <p:scale>
        <a:sx n="90" d="100"/>
        <a:sy n="90" d="100"/>
      </p:scale>
      <p:origin x="0" y="976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 Target="slides/slide4.xml"/><Relationship Id="rId63" Type="http://schemas.openxmlformats.org/officeDocument/2006/relationships/slide" Target="slides/slide20.xml"/><Relationship Id="rId68" Type="http://schemas.openxmlformats.org/officeDocument/2006/relationships/slide" Target="slides/slide25.xml"/><Relationship Id="rId84" Type="http://schemas.openxmlformats.org/officeDocument/2006/relationships/slide" Target="slides/slide41.xml"/><Relationship Id="rId89" Type="http://schemas.openxmlformats.org/officeDocument/2006/relationships/slide" Target="slides/slide46.xml"/><Relationship Id="rId7" Type="http://schemas.openxmlformats.org/officeDocument/2006/relationships/slideMaster" Target="slideMasters/slideMaster7.xml"/><Relationship Id="rId71" Type="http://schemas.openxmlformats.org/officeDocument/2006/relationships/slide" Target="slides/slide28.xml"/><Relationship Id="rId92" Type="http://schemas.openxmlformats.org/officeDocument/2006/relationships/slide" Target="slides/slide4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 Target="slides/slide2.xml"/><Relationship Id="rId53" Type="http://schemas.openxmlformats.org/officeDocument/2006/relationships/slide" Target="slides/slide10.xml"/><Relationship Id="rId58" Type="http://schemas.openxmlformats.org/officeDocument/2006/relationships/slide" Target="slides/slide15.xml"/><Relationship Id="rId66" Type="http://schemas.openxmlformats.org/officeDocument/2006/relationships/slide" Target="slides/slide23.xml"/><Relationship Id="rId74" Type="http://schemas.openxmlformats.org/officeDocument/2006/relationships/slide" Target="slides/slide31.xml"/><Relationship Id="rId79" Type="http://schemas.openxmlformats.org/officeDocument/2006/relationships/slide" Target="slides/slide36.xml"/><Relationship Id="rId87" Type="http://schemas.openxmlformats.org/officeDocument/2006/relationships/slide" Target="slides/slide44.xml"/><Relationship Id="rId102"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18.xml"/><Relationship Id="rId82" Type="http://schemas.openxmlformats.org/officeDocument/2006/relationships/slide" Target="slides/slide39.xml"/><Relationship Id="rId90" Type="http://schemas.openxmlformats.org/officeDocument/2006/relationships/slide" Target="slides/slide47.xml"/><Relationship Id="rId95" Type="http://schemas.openxmlformats.org/officeDocument/2006/relationships/slide" Target="slides/slide5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 Target="slides/slide5.xml"/><Relationship Id="rId56" Type="http://schemas.openxmlformats.org/officeDocument/2006/relationships/slide" Target="slides/slide13.xml"/><Relationship Id="rId64" Type="http://schemas.openxmlformats.org/officeDocument/2006/relationships/slide" Target="slides/slide21.xml"/><Relationship Id="rId69" Type="http://schemas.openxmlformats.org/officeDocument/2006/relationships/slide" Target="slides/slide26.xml"/><Relationship Id="rId77" Type="http://schemas.openxmlformats.org/officeDocument/2006/relationships/slide" Target="slides/slide34.xml"/><Relationship Id="rId100" Type="http://schemas.openxmlformats.org/officeDocument/2006/relationships/slide" Target="slides/slide57.xml"/><Relationship Id="rId105"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8.xml"/><Relationship Id="rId72" Type="http://schemas.openxmlformats.org/officeDocument/2006/relationships/slide" Target="slides/slide29.xml"/><Relationship Id="rId80" Type="http://schemas.openxmlformats.org/officeDocument/2006/relationships/slide" Target="slides/slide37.xml"/><Relationship Id="rId85" Type="http://schemas.openxmlformats.org/officeDocument/2006/relationships/slide" Target="slides/slide42.xml"/><Relationship Id="rId93" Type="http://schemas.openxmlformats.org/officeDocument/2006/relationships/slide" Target="slides/slide50.xml"/><Relationship Id="rId98" Type="http://schemas.openxmlformats.org/officeDocument/2006/relationships/slide" Target="slides/slide5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3.xml"/><Relationship Id="rId59" Type="http://schemas.openxmlformats.org/officeDocument/2006/relationships/slide" Target="slides/slide16.xml"/><Relationship Id="rId67" Type="http://schemas.openxmlformats.org/officeDocument/2006/relationships/slide" Target="slides/slide24.xml"/><Relationship Id="rId103"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11.xml"/><Relationship Id="rId62" Type="http://schemas.openxmlformats.org/officeDocument/2006/relationships/slide" Target="slides/slide19.xml"/><Relationship Id="rId70" Type="http://schemas.openxmlformats.org/officeDocument/2006/relationships/slide" Target="slides/slide27.xml"/><Relationship Id="rId75" Type="http://schemas.openxmlformats.org/officeDocument/2006/relationships/slide" Target="slides/slide32.xml"/><Relationship Id="rId83" Type="http://schemas.openxmlformats.org/officeDocument/2006/relationships/slide" Target="slides/slide40.xml"/><Relationship Id="rId88" Type="http://schemas.openxmlformats.org/officeDocument/2006/relationships/slide" Target="slides/slide45.xml"/><Relationship Id="rId91" Type="http://schemas.openxmlformats.org/officeDocument/2006/relationships/slide" Target="slides/slide48.xml"/><Relationship Id="rId96"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6.xml"/><Relationship Id="rId57" Type="http://schemas.openxmlformats.org/officeDocument/2006/relationships/slide" Target="slides/slide14.xml"/><Relationship Id="rId106"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xml"/><Relationship Id="rId52" Type="http://schemas.openxmlformats.org/officeDocument/2006/relationships/slide" Target="slides/slide9.xml"/><Relationship Id="rId60" Type="http://schemas.openxmlformats.org/officeDocument/2006/relationships/slide" Target="slides/slide17.xml"/><Relationship Id="rId65" Type="http://schemas.openxmlformats.org/officeDocument/2006/relationships/slide" Target="slides/slide22.xml"/><Relationship Id="rId73" Type="http://schemas.openxmlformats.org/officeDocument/2006/relationships/slide" Target="slides/slide30.xml"/><Relationship Id="rId78" Type="http://schemas.openxmlformats.org/officeDocument/2006/relationships/slide" Target="slides/slide35.xml"/><Relationship Id="rId81" Type="http://schemas.openxmlformats.org/officeDocument/2006/relationships/slide" Target="slides/slide38.xml"/><Relationship Id="rId86" Type="http://schemas.openxmlformats.org/officeDocument/2006/relationships/slide" Target="slides/slide43.xml"/><Relationship Id="rId94" Type="http://schemas.openxmlformats.org/officeDocument/2006/relationships/slide" Target="slides/slide51.xml"/><Relationship Id="rId99" Type="http://schemas.openxmlformats.org/officeDocument/2006/relationships/slide" Target="slides/slide56.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34" Type="http://schemas.openxmlformats.org/officeDocument/2006/relationships/slideMaster" Target="slideMasters/slideMaster34.xml"/><Relationship Id="rId50" Type="http://schemas.openxmlformats.org/officeDocument/2006/relationships/slide" Target="slides/slide7.xml"/><Relationship Id="rId55" Type="http://schemas.openxmlformats.org/officeDocument/2006/relationships/slide" Target="slides/slide12.xml"/><Relationship Id="rId76" Type="http://schemas.openxmlformats.org/officeDocument/2006/relationships/slide" Target="slides/slide33.xml"/><Relationship Id="rId97" Type="http://schemas.openxmlformats.org/officeDocument/2006/relationships/slide" Target="slides/slide54.xml"/><Relationship Id="rId10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gif"/><Relationship Id="rId4"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gif"/><Relationship Id="rId4"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F0C1BF-46C3-4258-97AD-12E5A97EAEB3}"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GB"/>
        </a:p>
      </dgm:t>
    </dgm:pt>
    <dgm:pt modelId="{B78651EB-081D-46F8-BE85-EAC5A14E9717}">
      <dgm:prSet phldrT="[Text]" custT="1"/>
      <dgm:spPr/>
      <dgm:t>
        <a:bodyPr/>
        <a:lstStyle/>
        <a:p>
          <a:r>
            <a:rPr lang="en-GB" sz="2000" b="1" dirty="0" smtClean="0"/>
            <a:t>Supporting strong communities with excellent public services</a:t>
          </a:r>
          <a:endParaRPr lang="en-GB" sz="2000" b="1" dirty="0"/>
        </a:p>
      </dgm:t>
    </dgm:pt>
    <dgm:pt modelId="{86A95315-1468-471F-BD20-462BBB42FAC0}" type="sibTrans" cxnId="{A122EBE6-ADA6-4D4C-AF7A-814386BF7298}">
      <dgm:prSet/>
      <dgm:spPr/>
      <dgm:t>
        <a:bodyPr/>
        <a:lstStyle/>
        <a:p>
          <a:endParaRPr lang="en-GB"/>
        </a:p>
      </dgm:t>
    </dgm:pt>
    <dgm:pt modelId="{B6794CFC-05C4-4A58-96FA-BBF55117ED2E}" type="parTrans" cxnId="{A122EBE6-ADA6-4D4C-AF7A-814386BF7298}">
      <dgm:prSet/>
      <dgm:spPr/>
      <dgm:t>
        <a:bodyPr/>
        <a:lstStyle/>
        <a:p>
          <a:endParaRPr lang="en-GB"/>
        </a:p>
      </dgm:t>
    </dgm:pt>
    <dgm:pt modelId="{8D40954E-C5E9-4840-AF45-CA696D3A3B35}">
      <dgm:prSet phldrT="[Text]" custT="1"/>
      <dgm:spPr/>
      <dgm:t>
        <a:bodyPr/>
        <a:lstStyle/>
        <a:p>
          <a:r>
            <a:rPr lang="en-GB" sz="2000" b="1" dirty="0" smtClean="0"/>
            <a:t>Devolving powers and budgets to boost local growth </a:t>
          </a:r>
          <a:endParaRPr lang="en-GB" sz="2000" b="1" dirty="0"/>
        </a:p>
      </dgm:t>
    </dgm:pt>
    <dgm:pt modelId="{15ACC53C-BF89-4D49-8CBF-A84C2058E10C}" type="sibTrans" cxnId="{E40FC906-2FF1-4E7C-B7FD-7B9EF536463B}">
      <dgm:prSet/>
      <dgm:spPr/>
      <dgm:t>
        <a:bodyPr/>
        <a:lstStyle/>
        <a:p>
          <a:endParaRPr lang="en-GB"/>
        </a:p>
      </dgm:t>
    </dgm:pt>
    <dgm:pt modelId="{7B969906-DA1D-4FC5-8951-4F7BDCF6A0FA}" type="parTrans" cxnId="{E40FC906-2FF1-4E7C-B7FD-7B9EF536463B}">
      <dgm:prSet/>
      <dgm:spPr/>
      <dgm:t>
        <a:bodyPr/>
        <a:lstStyle/>
        <a:p>
          <a:endParaRPr lang="en-GB"/>
        </a:p>
      </dgm:t>
    </dgm:pt>
    <dgm:pt modelId="{1A0A03AB-36FF-4AD0-BF84-1F1BD0D78B47}">
      <dgm:prSet phldrT="[Text]" custT="1"/>
      <dgm:spPr/>
      <dgm:t>
        <a:bodyPr/>
        <a:lstStyle/>
        <a:p>
          <a:r>
            <a:rPr lang="en-GB" sz="2000" b="1" dirty="0" smtClean="0"/>
            <a:t>Increasing home ownership</a:t>
          </a:r>
          <a:endParaRPr lang="en-GB" sz="2000" b="1" dirty="0"/>
        </a:p>
      </dgm:t>
    </dgm:pt>
    <dgm:pt modelId="{65026B1C-9666-4E33-B535-0460C5F39F2D}" type="sibTrans" cxnId="{CE1D77BD-0FA0-4130-8843-886D415E567B}">
      <dgm:prSet/>
      <dgm:spPr/>
      <dgm:t>
        <a:bodyPr/>
        <a:lstStyle/>
        <a:p>
          <a:endParaRPr lang="en-GB"/>
        </a:p>
      </dgm:t>
    </dgm:pt>
    <dgm:pt modelId="{CB4ABBA6-199D-4DA9-A957-125A424109FF}" type="parTrans" cxnId="{CE1D77BD-0FA0-4130-8843-886D415E567B}">
      <dgm:prSet/>
      <dgm:spPr/>
      <dgm:t>
        <a:bodyPr/>
        <a:lstStyle/>
        <a:p>
          <a:endParaRPr lang="en-GB"/>
        </a:p>
      </dgm:t>
    </dgm:pt>
    <dgm:pt modelId="{773AC37C-A97F-4E7C-A5C6-1E5BD21B78D0}">
      <dgm:prSet phldrT="[Text]" custT="1"/>
      <dgm:spPr/>
      <dgm:t>
        <a:bodyPr/>
        <a:lstStyle/>
        <a:p>
          <a:r>
            <a:rPr lang="en-GB" sz="2000" b="1" dirty="0" smtClean="0"/>
            <a:t>Driving up housing supply</a:t>
          </a:r>
          <a:endParaRPr lang="en-GB" sz="2000" b="1" dirty="0"/>
        </a:p>
      </dgm:t>
    </dgm:pt>
    <dgm:pt modelId="{355062A9-46B9-4C22-96EA-D2920237570D}" type="sibTrans" cxnId="{3040F24D-5D7A-403C-ACFF-BD14AA30FBFF}">
      <dgm:prSet/>
      <dgm:spPr/>
      <dgm:t>
        <a:bodyPr/>
        <a:lstStyle/>
        <a:p>
          <a:endParaRPr lang="en-GB"/>
        </a:p>
      </dgm:t>
    </dgm:pt>
    <dgm:pt modelId="{0D2794B3-D30B-4418-9337-C41CC234421A}" type="parTrans" cxnId="{3040F24D-5D7A-403C-ACFF-BD14AA30FBFF}">
      <dgm:prSet/>
      <dgm:spPr/>
      <dgm:t>
        <a:bodyPr/>
        <a:lstStyle/>
        <a:p>
          <a:endParaRPr lang="en-GB"/>
        </a:p>
      </dgm:t>
    </dgm:pt>
    <dgm:pt modelId="{F9C8ED07-8A68-4A07-9E5B-354C511FFF0D}" type="pres">
      <dgm:prSet presAssocID="{8EF0C1BF-46C3-4258-97AD-12E5A97EAEB3}" presName="Name0" presStyleCnt="0">
        <dgm:presLayoutVars>
          <dgm:dir/>
          <dgm:resizeHandles val="exact"/>
        </dgm:presLayoutVars>
      </dgm:prSet>
      <dgm:spPr/>
      <dgm:t>
        <a:bodyPr/>
        <a:lstStyle/>
        <a:p>
          <a:endParaRPr lang="en-GB"/>
        </a:p>
      </dgm:t>
    </dgm:pt>
    <dgm:pt modelId="{1713BBCD-DDBE-4FA8-A8A0-5B612E4B27BB}" type="pres">
      <dgm:prSet presAssocID="{773AC37C-A97F-4E7C-A5C6-1E5BD21B78D0}" presName="compNode" presStyleCnt="0"/>
      <dgm:spPr/>
    </dgm:pt>
    <dgm:pt modelId="{CFAE44A9-6373-487D-A059-BB44161B117D}" type="pres">
      <dgm:prSet presAssocID="{773AC37C-A97F-4E7C-A5C6-1E5BD21B78D0}" presName="pictRect" presStyleLbl="node1" presStyleIdx="0" presStyleCnt="4" custScaleX="100397" custScaleY="97143" custLinFactNeighborX="402" custLinFactNeighborY="-29742"/>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l="11144" t="1430" r="11144" b="1430"/>
          </a:stretch>
        </a:blipFill>
      </dgm:spPr>
      <dgm:t>
        <a:bodyPr/>
        <a:lstStyle/>
        <a:p>
          <a:endParaRPr lang="en-GB"/>
        </a:p>
      </dgm:t>
    </dgm:pt>
    <dgm:pt modelId="{21BEFFAB-A765-44A0-AF10-4C230E1098D7}" type="pres">
      <dgm:prSet presAssocID="{773AC37C-A97F-4E7C-A5C6-1E5BD21B78D0}" presName="textRect" presStyleLbl="revTx" presStyleIdx="0" presStyleCnt="4" custLinFactNeighborX="203" custLinFactNeighborY="-16418">
        <dgm:presLayoutVars>
          <dgm:bulletEnabled val="1"/>
        </dgm:presLayoutVars>
      </dgm:prSet>
      <dgm:spPr/>
      <dgm:t>
        <a:bodyPr/>
        <a:lstStyle/>
        <a:p>
          <a:endParaRPr lang="en-GB"/>
        </a:p>
      </dgm:t>
    </dgm:pt>
    <dgm:pt modelId="{90B8E1FB-E3D5-4898-B6E8-D30F7B65FAE2}" type="pres">
      <dgm:prSet presAssocID="{355062A9-46B9-4C22-96EA-D2920237570D}" presName="sibTrans" presStyleLbl="sibTrans2D1" presStyleIdx="0" presStyleCnt="0"/>
      <dgm:spPr/>
      <dgm:t>
        <a:bodyPr/>
        <a:lstStyle/>
        <a:p>
          <a:endParaRPr lang="en-GB"/>
        </a:p>
      </dgm:t>
    </dgm:pt>
    <dgm:pt modelId="{8C83297A-11AC-441B-BD91-3406CF5D1AAB}" type="pres">
      <dgm:prSet presAssocID="{1A0A03AB-36FF-4AD0-BF84-1F1BD0D78B47}" presName="compNode" presStyleCnt="0"/>
      <dgm:spPr/>
    </dgm:pt>
    <dgm:pt modelId="{403D214B-A51E-498B-B5DD-78A9F190EC06}" type="pres">
      <dgm:prSet presAssocID="{1A0A03AB-36FF-4AD0-BF84-1F1BD0D78B47}" presName="pictRect" presStyleLbl="node1" presStyleIdx="1" presStyleCnt="4" custLinFactNeighborX="-7103" custLinFactNeighborY="-34006"/>
      <dgm:spPr>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l="3559" r="3559"/>
          </a:stretch>
        </a:blipFill>
      </dgm:spPr>
      <dgm:t>
        <a:bodyPr/>
        <a:lstStyle/>
        <a:p>
          <a:endParaRPr lang="en-GB"/>
        </a:p>
      </dgm:t>
    </dgm:pt>
    <dgm:pt modelId="{2DDCF754-5822-4A70-B46A-1D07A9BA7A75}" type="pres">
      <dgm:prSet presAssocID="{1A0A03AB-36FF-4AD0-BF84-1F1BD0D78B47}" presName="textRect" presStyleLbl="revTx" presStyleIdx="1" presStyleCnt="4" custLinFactNeighborX="-3673" custLinFactNeighborY="-17745">
        <dgm:presLayoutVars>
          <dgm:bulletEnabled val="1"/>
        </dgm:presLayoutVars>
      </dgm:prSet>
      <dgm:spPr/>
      <dgm:t>
        <a:bodyPr/>
        <a:lstStyle/>
        <a:p>
          <a:endParaRPr lang="en-GB"/>
        </a:p>
      </dgm:t>
    </dgm:pt>
    <dgm:pt modelId="{10B964C0-62E7-4C2D-A5B6-2130B4B84DCE}" type="pres">
      <dgm:prSet presAssocID="{65026B1C-9666-4E33-B535-0460C5F39F2D}" presName="sibTrans" presStyleLbl="sibTrans2D1" presStyleIdx="0" presStyleCnt="0"/>
      <dgm:spPr/>
      <dgm:t>
        <a:bodyPr/>
        <a:lstStyle/>
        <a:p>
          <a:endParaRPr lang="en-GB"/>
        </a:p>
      </dgm:t>
    </dgm:pt>
    <dgm:pt modelId="{18CB868C-286E-4EEC-BFF7-CC24AE79B571}" type="pres">
      <dgm:prSet presAssocID="{8D40954E-C5E9-4840-AF45-CA696D3A3B35}" presName="compNode" presStyleCnt="0"/>
      <dgm:spPr/>
    </dgm:pt>
    <dgm:pt modelId="{F6122FAE-149B-4FA1-AF20-CA2BB1696F74}" type="pres">
      <dgm:prSet presAssocID="{8D40954E-C5E9-4840-AF45-CA696D3A3B35}" presName="pictRect" presStyleLbl="node1" presStyleIdx="2" presStyleCnt="4" custLinFactNeighborX="-14211" custLinFactNeighborY="-29028"/>
      <dgm:spPr>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l="11918" r="11918"/>
          </a:stretch>
        </a:blipFill>
      </dgm:spPr>
      <dgm:t>
        <a:bodyPr/>
        <a:lstStyle/>
        <a:p>
          <a:endParaRPr lang="en-GB"/>
        </a:p>
      </dgm:t>
    </dgm:pt>
    <dgm:pt modelId="{FED87B09-AA2A-4A45-955C-69DA8CE5A8E9}" type="pres">
      <dgm:prSet presAssocID="{8D40954E-C5E9-4840-AF45-CA696D3A3B35}" presName="textRect" presStyleLbl="revTx" presStyleIdx="2" presStyleCnt="4" custLinFactNeighborX="-1563" custLinFactNeighborY="-17745">
        <dgm:presLayoutVars>
          <dgm:bulletEnabled val="1"/>
        </dgm:presLayoutVars>
      </dgm:prSet>
      <dgm:spPr/>
      <dgm:t>
        <a:bodyPr/>
        <a:lstStyle/>
        <a:p>
          <a:endParaRPr lang="en-GB"/>
        </a:p>
      </dgm:t>
    </dgm:pt>
    <dgm:pt modelId="{33B3D4C7-0BCF-459E-BCA8-9E5E1B101952}" type="pres">
      <dgm:prSet presAssocID="{15ACC53C-BF89-4D49-8CBF-A84C2058E10C}" presName="sibTrans" presStyleLbl="sibTrans2D1" presStyleIdx="0" presStyleCnt="0"/>
      <dgm:spPr/>
      <dgm:t>
        <a:bodyPr/>
        <a:lstStyle/>
        <a:p>
          <a:endParaRPr lang="en-GB"/>
        </a:p>
      </dgm:t>
    </dgm:pt>
    <dgm:pt modelId="{E8F0E0B2-3DA7-4BB0-BBF9-F93450F8DB5F}" type="pres">
      <dgm:prSet presAssocID="{B78651EB-081D-46F8-BE85-EAC5A14E9717}" presName="compNode" presStyleCnt="0"/>
      <dgm:spPr/>
    </dgm:pt>
    <dgm:pt modelId="{9F357D12-8FBB-499D-B9DA-E7DDC2DA2AE6}" type="pres">
      <dgm:prSet presAssocID="{B78651EB-081D-46F8-BE85-EAC5A14E9717}" presName="pictRect" presStyleLbl="node1" presStyleIdx="3" presStyleCnt="4" custLinFactNeighborX="-4727" custLinFactNeighborY="-24050"/>
      <dgm:spPr>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t="122" b="122"/>
          </a:stretch>
        </a:blipFill>
      </dgm:spPr>
      <dgm:t>
        <a:bodyPr/>
        <a:lstStyle/>
        <a:p>
          <a:endParaRPr lang="en-GB"/>
        </a:p>
      </dgm:t>
    </dgm:pt>
    <dgm:pt modelId="{983D45B7-9D27-4565-8B03-367CB1D15B0E}" type="pres">
      <dgm:prSet presAssocID="{B78651EB-081D-46F8-BE85-EAC5A14E9717}" presName="textRect" presStyleLbl="revTx" presStyleIdx="3" presStyleCnt="4" custLinFactNeighborX="-3416" custLinFactNeighborY="-8500">
        <dgm:presLayoutVars>
          <dgm:bulletEnabled val="1"/>
        </dgm:presLayoutVars>
      </dgm:prSet>
      <dgm:spPr/>
      <dgm:t>
        <a:bodyPr/>
        <a:lstStyle/>
        <a:p>
          <a:endParaRPr lang="en-GB"/>
        </a:p>
      </dgm:t>
    </dgm:pt>
  </dgm:ptLst>
  <dgm:cxnLst>
    <dgm:cxn modelId="{452E1FD7-A4E2-4D8F-A183-FA9E1DA4AF13}" type="presOf" srcId="{355062A9-46B9-4C22-96EA-D2920237570D}" destId="{90B8E1FB-E3D5-4898-B6E8-D30F7B65FAE2}" srcOrd="0" destOrd="0" presId="urn:microsoft.com/office/officeart/2005/8/layout/pList1"/>
    <dgm:cxn modelId="{ABF2C9D0-A1B0-43DB-8EAF-DEF56B17E2F7}" type="presOf" srcId="{1A0A03AB-36FF-4AD0-BF84-1F1BD0D78B47}" destId="{2DDCF754-5822-4A70-B46A-1D07A9BA7A75}" srcOrd="0" destOrd="0" presId="urn:microsoft.com/office/officeart/2005/8/layout/pList1"/>
    <dgm:cxn modelId="{CE1D77BD-0FA0-4130-8843-886D415E567B}" srcId="{8EF0C1BF-46C3-4258-97AD-12E5A97EAEB3}" destId="{1A0A03AB-36FF-4AD0-BF84-1F1BD0D78B47}" srcOrd="1" destOrd="0" parTransId="{CB4ABBA6-199D-4DA9-A957-125A424109FF}" sibTransId="{65026B1C-9666-4E33-B535-0460C5F39F2D}"/>
    <dgm:cxn modelId="{C93BBAD3-6A29-4D88-84A6-40A78FE9CCFF}" type="presOf" srcId="{8D40954E-C5E9-4840-AF45-CA696D3A3B35}" destId="{FED87B09-AA2A-4A45-955C-69DA8CE5A8E9}" srcOrd="0" destOrd="0" presId="urn:microsoft.com/office/officeart/2005/8/layout/pList1"/>
    <dgm:cxn modelId="{B343884E-C9F4-4C7C-A00C-82001509B8A2}" type="presOf" srcId="{B78651EB-081D-46F8-BE85-EAC5A14E9717}" destId="{983D45B7-9D27-4565-8B03-367CB1D15B0E}" srcOrd="0" destOrd="0" presId="urn:microsoft.com/office/officeart/2005/8/layout/pList1"/>
    <dgm:cxn modelId="{C157A0F6-CAB0-46A8-8578-C170470889D3}" type="presOf" srcId="{8EF0C1BF-46C3-4258-97AD-12E5A97EAEB3}" destId="{F9C8ED07-8A68-4A07-9E5B-354C511FFF0D}" srcOrd="0" destOrd="0" presId="urn:microsoft.com/office/officeart/2005/8/layout/pList1"/>
    <dgm:cxn modelId="{96E36CBA-7A90-48DE-B7B3-C67CA0EED285}" type="presOf" srcId="{65026B1C-9666-4E33-B535-0460C5F39F2D}" destId="{10B964C0-62E7-4C2D-A5B6-2130B4B84DCE}" srcOrd="0" destOrd="0" presId="urn:microsoft.com/office/officeart/2005/8/layout/pList1"/>
    <dgm:cxn modelId="{3040F24D-5D7A-403C-ACFF-BD14AA30FBFF}" srcId="{8EF0C1BF-46C3-4258-97AD-12E5A97EAEB3}" destId="{773AC37C-A97F-4E7C-A5C6-1E5BD21B78D0}" srcOrd="0" destOrd="0" parTransId="{0D2794B3-D30B-4418-9337-C41CC234421A}" sibTransId="{355062A9-46B9-4C22-96EA-D2920237570D}"/>
    <dgm:cxn modelId="{A122EBE6-ADA6-4D4C-AF7A-814386BF7298}" srcId="{8EF0C1BF-46C3-4258-97AD-12E5A97EAEB3}" destId="{B78651EB-081D-46F8-BE85-EAC5A14E9717}" srcOrd="3" destOrd="0" parTransId="{B6794CFC-05C4-4A58-96FA-BBF55117ED2E}" sibTransId="{86A95315-1468-471F-BD20-462BBB42FAC0}"/>
    <dgm:cxn modelId="{743E991E-9D63-400A-9D53-4D77D157EB09}" type="presOf" srcId="{15ACC53C-BF89-4D49-8CBF-A84C2058E10C}" destId="{33B3D4C7-0BCF-459E-BCA8-9E5E1B101952}" srcOrd="0" destOrd="0" presId="urn:microsoft.com/office/officeart/2005/8/layout/pList1"/>
    <dgm:cxn modelId="{E40FC906-2FF1-4E7C-B7FD-7B9EF536463B}" srcId="{8EF0C1BF-46C3-4258-97AD-12E5A97EAEB3}" destId="{8D40954E-C5E9-4840-AF45-CA696D3A3B35}" srcOrd="2" destOrd="0" parTransId="{7B969906-DA1D-4FC5-8951-4F7BDCF6A0FA}" sibTransId="{15ACC53C-BF89-4D49-8CBF-A84C2058E10C}"/>
    <dgm:cxn modelId="{56469059-0EC7-4233-80FA-A4C409C70789}" type="presOf" srcId="{773AC37C-A97F-4E7C-A5C6-1E5BD21B78D0}" destId="{21BEFFAB-A765-44A0-AF10-4C230E1098D7}" srcOrd="0" destOrd="0" presId="urn:microsoft.com/office/officeart/2005/8/layout/pList1"/>
    <dgm:cxn modelId="{16785025-CC85-47CF-9F9A-3BDB6EAAEE1F}" type="presParOf" srcId="{F9C8ED07-8A68-4A07-9E5B-354C511FFF0D}" destId="{1713BBCD-DDBE-4FA8-A8A0-5B612E4B27BB}" srcOrd="0" destOrd="0" presId="urn:microsoft.com/office/officeart/2005/8/layout/pList1"/>
    <dgm:cxn modelId="{5DC3D594-EFE2-4209-A8B7-FC51B28F6B0E}" type="presParOf" srcId="{1713BBCD-DDBE-4FA8-A8A0-5B612E4B27BB}" destId="{CFAE44A9-6373-487D-A059-BB44161B117D}" srcOrd="0" destOrd="0" presId="urn:microsoft.com/office/officeart/2005/8/layout/pList1"/>
    <dgm:cxn modelId="{17977E03-4DB3-4BEF-BD7C-B6ED0E46AF52}" type="presParOf" srcId="{1713BBCD-DDBE-4FA8-A8A0-5B612E4B27BB}" destId="{21BEFFAB-A765-44A0-AF10-4C230E1098D7}" srcOrd="1" destOrd="0" presId="urn:microsoft.com/office/officeart/2005/8/layout/pList1"/>
    <dgm:cxn modelId="{0FA606A4-E42B-41A5-AD1C-0DF42E6D14F5}" type="presParOf" srcId="{F9C8ED07-8A68-4A07-9E5B-354C511FFF0D}" destId="{90B8E1FB-E3D5-4898-B6E8-D30F7B65FAE2}" srcOrd="1" destOrd="0" presId="urn:microsoft.com/office/officeart/2005/8/layout/pList1"/>
    <dgm:cxn modelId="{3E281CB1-DDC4-4373-BA59-663E9A4D068B}" type="presParOf" srcId="{F9C8ED07-8A68-4A07-9E5B-354C511FFF0D}" destId="{8C83297A-11AC-441B-BD91-3406CF5D1AAB}" srcOrd="2" destOrd="0" presId="urn:microsoft.com/office/officeart/2005/8/layout/pList1"/>
    <dgm:cxn modelId="{3F24B4DF-1C20-4D7A-B7EA-2B52F8117089}" type="presParOf" srcId="{8C83297A-11AC-441B-BD91-3406CF5D1AAB}" destId="{403D214B-A51E-498B-B5DD-78A9F190EC06}" srcOrd="0" destOrd="0" presId="urn:microsoft.com/office/officeart/2005/8/layout/pList1"/>
    <dgm:cxn modelId="{32274D33-E245-4FAB-96B5-107598211577}" type="presParOf" srcId="{8C83297A-11AC-441B-BD91-3406CF5D1AAB}" destId="{2DDCF754-5822-4A70-B46A-1D07A9BA7A75}" srcOrd="1" destOrd="0" presId="urn:microsoft.com/office/officeart/2005/8/layout/pList1"/>
    <dgm:cxn modelId="{9AF8AEF5-AF11-4EA1-A102-D3E34A28BBE7}" type="presParOf" srcId="{F9C8ED07-8A68-4A07-9E5B-354C511FFF0D}" destId="{10B964C0-62E7-4C2D-A5B6-2130B4B84DCE}" srcOrd="3" destOrd="0" presId="urn:microsoft.com/office/officeart/2005/8/layout/pList1"/>
    <dgm:cxn modelId="{03F6C9F8-5A4C-4B9B-AF98-25929868F766}" type="presParOf" srcId="{F9C8ED07-8A68-4A07-9E5B-354C511FFF0D}" destId="{18CB868C-286E-4EEC-BFF7-CC24AE79B571}" srcOrd="4" destOrd="0" presId="urn:microsoft.com/office/officeart/2005/8/layout/pList1"/>
    <dgm:cxn modelId="{C7D29BA2-D5B7-4FA7-9F2C-D85C17765598}" type="presParOf" srcId="{18CB868C-286E-4EEC-BFF7-CC24AE79B571}" destId="{F6122FAE-149B-4FA1-AF20-CA2BB1696F74}" srcOrd="0" destOrd="0" presId="urn:microsoft.com/office/officeart/2005/8/layout/pList1"/>
    <dgm:cxn modelId="{A128F8BC-1ABD-476E-9507-FCBDEB248177}" type="presParOf" srcId="{18CB868C-286E-4EEC-BFF7-CC24AE79B571}" destId="{FED87B09-AA2A-4A45-955C-69DA8CE5A8E9}" srcOrd="1" destOrd="0" presId="urn:microsoft.com/office/officeart/2005/8/layout/pList1"/>
    <dgm:cxn modelId="{A18AE23E-DDCE-49B4-A8C8-5F026C359617}" type="presParOf" srcId="{F9C8ED07-8A68-4A07-9E5B-354C511FFF0D}" destId="{33B3D4C7-0BCF-459E-BCA8-9E5E1B101952}" srcOrd="5" destOrd="0" presId="urn:microsoft.com/office/officeart/2005/8/layout/pList1"/>
    <dgm:cxn modelId="{5E8A7689-8019-409F-B5C1-96EDBA855B3A}" type="presParOf" srcId="{F9C8ED07-8A68-4A07-9E5B-354C511FFF0D}" destId="{E8F0E0B2-3DA7-4BB0-BBF9-F93450F8DB5F}" srcOrd="6" destOrd="0" presId="urn:microsoft.com/office/officeart/2005/8/layout/pList1"/>
    <dgm:cxn modelId="{1BCAC517-E360-43BD-998C-AA21B6DA7012}" type="presParOf" srcId="{E8F0E0B2-3DA7-4BB0-BBF9-F93450F8DB5F}" destId="{9F357D12-8FBB-499D-B9DA-E7DDC2DA2AE6}" srcOrd="0" destOrd="0" presId="urn:microsoft.com/office/officeart/2005/8/layout/pList1"/>
    <dgm:cxn modelId="{E862F047-8675-4B6C-8922-246161190529}" type="presParOf" srcId="{E8F0E0B2-3DA7-4BB0-BBF9-F93450F8DB5F}" destId="{983D45B7-9D27-4565-8B03-367CB1D15B0E}"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E44A9-6373-487D-A059-BB44161B117D}">
      <dsp:nvSpPr>
        <dsp:cNvPr id="0" name=""/>
        <dsp:cNvSpPr/>
      </dsp:nvSpPr>
      <dsp:spPr>
        <a:xfrm>
          <a:off x="8684" y="15584"/>
          <a:ext cx="2107766" cy="1405181"/>
        </a:xfrm>
        <a:prstGeom prst="roundRect">
          <a:avLst/>
        </a:prstGeom>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l="11144" t="1430" r="11144" b="143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BEFFAB-A765-44A0-AF10-4C230E1098D7}">
      <dsp:nvSpPr>
        <dsp:cNvPr id="0" name=""/>
        <dsp:cNvSpPr/>
      </dsp:nvSpPr>
      <dsp:spPr>
        <a:xfrm>
          <a:off x="8673" y="1743771"/>
          <a:ext cx="2099431" cy="778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GB" sz="2000" b="1" kern="1200" dirty="0" smtClean="0"/>
            <a:t>Driving up housing supply</a:t>
          </a:r>
          <a:endParaRPr lang="en-GB" sz="2000" b="1" kern="1200" dirty="0"/>
        </a:p>
      </dsp:txBody>
      <dsp:txXfrm>
        <a:off x="8673" y="1743771"/>
        <a:ext cx="2099431" cy="778889"/>
      </dsp:txXfrm>
    </dsp:sp>
    <dsp:sp modelId="{403D214B-A51E-498B-B5DD-78A9F190EC06}">
      <dsp:nvSpPr>
        <dsp:cNvPr id="0" name=""/>
        <dsp:cNvSpPr/>
      </dsp:nvSpPr>
      <dsp:spPr>
        <a:xfrm>
          <a:off x="2168919" y="0"/>
          <a:ext cx="2099431" cy="1446508"/>
        </a:xfrm>
        <a:prstGeom prst="roundRect">
          <a:avLst/>
        </a:prstGeom>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l="3559" r="3559"/>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DCF754-5822-4A70-B46A-1D07A9BA7A75}">
      <dsp:nvSpPr>
        <dsp:cNvPr id="0" name=""/>
        <dsp:cNvSpPr/>
      </dsp:nvSpPr>
      <dsp:spPr>
        <a:xfrm>
          <a:off x="2240930" y="1743767"/>
          <a:ext cx="2099431" cy="778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GB" sz="2000" b="1" kern="1200" dirty="0" smtClean="0"/>
            <a:t>Increasing home ownership</a:t>
          </a:r>
          <a:endParaRPr lang="en-GB" sz="2000" b="1" kern="1200" dirty="0"/>
        </a:p>
      </dsp:txBody>
      <dsp:txXfrm>
        <a:off x="2240930" y="1743767"/>
        <a:ext cx="2099431" cy="778889"/>
      </dsp:txXfrm>
    </dsp:sp>
    <dsp:sp modelId="{F6122FAE-149B-4FA1-AF20-CA2BB1696F74}">
      <dsp:nvSpPr>
        <dsp:cNvPr id="0" name=""/>
        <dsp:cNvSpPr/>
      </dsp:nvSpPr>
      <dsp:spPr>
        <a:xfrm>
          <a:off x="4329155" y="15580"/>
          <a:ext cx="2099431" cy="1446508"/>
        </a:xfrm>
        <a:prstGeom prst="roundRect">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l="11918" r="11918"/>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D87B09-AA2A-4A45-955C-69DA8CE5A8E9}">
      <dsp:nvSpPr>
        <dsp:cNvPr id="0" name=""/>
        <dsp:cNvSpPr/>
      </dsp:nvSpPr>
      <dsp:spPr>
        <a:xfrm>
          <a:off x="4594691" y="1743767"/>
          <a:ext cx="2099431" cy="778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GB" sz="2000" b="1" kern="1200" dirty="0" smtClean="0"/>
            <a:t>Devolving powers and budgets to boost local growth </a:t>
          </a:r>
          <a:endParaRPr lang="en-GB" sz="2000" b="1" kern="1200" dirty="0"/>
        </a:p>
      </dsp:txBody>
      <dsp:txXfrm>
        <a:off x="4594691" y="1743767"/>
        <a:ext cx="2099431" cy="778889"/>
      </dsp:txXfrm>
    </dsp:sp>
    <dsp:sp modelId="{9F357D12-8FBB-499D-B9DA-E7DDC2DA2AE6}">
      <dsp:nvSpPr>
        <dsp:cNvPr id="0" name=""/>
        <dsp:cNvSpPr/>
      </dsp:nvSpPr>
      <dsp:spPr>
        <a:xfrm>
          <a:off x="6837728" y="87587"/>
          <a:ext cx="2099431" cy="1446508"/>
        </a:xfrm>
        <a:prstGeom prst="roundRect">
          <a:avLst/>
        </a:prstGeom>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t="122" b="122"/>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3D45B7-9D27-4565-8B03-367CB1D15B0E}">
      <dsp:nvSpPr>
        <dsp:cNvPr id="0" name=""/>
        <dsp:cNvSpPr/>
      </dsp:nvSpPr>
      <dsp:spPr>
        <a:xfrm>
          <a:off x="6865252" y="1815776"/>
          <a:ext cx="2099431" cy="778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GB" sz="2000" b="1" kern="1200" dirty="0" smtClean="0"/>
            <a:t>Supporting strong communities with excellent public services</a:t>
          </a:r>
          <a:endParaRPr lang="en-GB" sz="2000" b="1" kern="1200" dirty="0"/>
        </a:p>
      </dsp:txBody>
      <dsp:txXfrm>
        <a:off x="6865252" y="1815776"/>
        <a:ext cx="2099431" cy="778889"/>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bwMode="auto">
          <a:xfrm>
            <a:off x="0"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endParaRPr lang="en-GB"/>
          </a:p>
        </p:txBody>
      </p:sp>
      <p:sp>
        <p:nvSpPr>
          <p:cNvPr id="200707" name="Rectangle 3"/>
          <p:cNvSpPr>
            <a:spLocks noGrp="1" noChangeArrowheads="1"/>
          </p:cNvSpPr>
          <p:nvPr>
            <p:ph type="dt" sz="quarter" idx="1"/>
          </p:nvPr>
        </p:nvSpPr>
        <p:spPr bwMode="auto">
          <a:xfrm>
            <a:off x="3857636"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GB"/>
          </a:p>
        </p:txBody>
      </p:sp>
      <p:sp>
        <p:nvSpPr>
          <p:cNvPr id="200708" name="Rectangle 4"/>
          <p:cNvSpPr>
            <a:spLocks noGrp="1" noChangeArrowheads="1"/>
          </p:cNvSpPr>
          <p:nvPr>
            <p:ph type="ftr" sz="quarter" idx="2"/>
          </p:nvPr>
        </p:nvSpPr>
        <p:spPr bwMode="auto">
          <a:xfrm>
            <a:off x="0"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en-GB"/>
          </a:p>
        </p:txBody>
      </p:sp>
      <p:sp>
        <p:nvSpPr>
          <p:cNvPr id="200709" name="Rectangle 5"/>
          <p:cNvSpPr>
            <a:spLocks noGrp="1" noChangeArrowheads="1"/>
          </p:cNvSpPr>
          <p:nvPr>
            <p:ph type="sldNum" sz="quarter" idx="3"/>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DD563B8C-C3B6-4F7C-AC25-60687593FA25}" type="slidenum">
              <a:rPr lang="en-GB"/>
              <a:pPr/>
              <a:t>‹#›</a:t>
            </a:fld>
            <a:endParaRPr lang="en-GB"/>
          </a:p>
        </p:txBody>
      </p:sp>
    </p:spTree>
    <p:extLst>
      <p:ext uri="{BB962C8B-B14F-4D97-AF65-F5344CB8AC3E}">
        <p14:creationId xmlns:p14="http://schemas.microsoft.com/office/powerpoint/2010/main" val="2006651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endParaRPr lang="en-US"/>
          </a:p>
        </p:txBody>
      </p:sp>
      <p:sp>
        <p:nvSpPr>
          <p:cNvPr id="18435" name="Rectangle 3"/>
          <p:cNvSpPr>
            <a:spLocks noGrp="1" noChangeArrowheads="1"/>
          </p:cNvSpPr>
          <p:nvPr>
            <p:ph type="dt" idx="1"/>
          </p:nvPr>
        </p:nvSpPr>
        <p:spPr bwMode="auto">
          <a:xfrm>
            <a:off x="3857636"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US"/>
          </a:p>
        </p:txBody>
      </p:sp>
      <p:sp>
        <p:nvSpPr>
          <p:cNvPr id="18436" name="Rectangle 4"/>
          <p:cNvSpPr>
            <a:spLocks noGrp="1" noRot="1" noChangeAspect="1" noChangeArrowheads="1" noTextEdit="1"/>
          </p:cNvSpPr>
          <p:nvPr>
            <p:ph type="sldImg" idx="2"/>
          </p:nvPr>
        </p:nvSpPr>
        <p:spPr bwMode="auto">
          <a:xfrm>
            <a:off x="714375" y="746125"/>
            <a:ext cx="5381625"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681038" y="4722694"/>
            <a:ext cx="5448300" cy="447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8" name="Rectangle 6"/>
          <p:cNvSpPr>
            <a:spLocks noGrp="1" noChangeArrowheads="1"/>
          </p:cNvSpPr>
          <p:nvPr>
            <p:ph type="ftr" sz="quarter" idx="4"/>
          </p:nvPr>
        </p:nvSpPr>
        <p:spPr bwMode="auto">
          <a:xfrm>
            <a:off x="0"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en-US"/>
          </a:p>
        </p:txBody>
      </p:sp>
      <p:sp>
        <p:nvSpPr>
          <p:cNvPr id="18439" name="Rectangle 7"/>
          <p:cNvSpPr>
            <a:spLocks noGrp="1" noChangeArrowheads="1"/>
          </p:cNvSpPr>
          <p:nvPr>
            <p:ph type="sldNum" sz="quarter" idx="5"/>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C185F21A-DBB8-4E65-9E4E-3435B804B7D3}" type="slidenum">
              <a:rPr lang="en-US"/>
              <a:pPr/>
              <a:t>‹#›</a:t>
            </a:fld>
            <a:endParaRPr lang="en-US"/>
          </a:p>
        </p:txBody>
      </p:sp>
    </p:spTree>
    <p:extLst>
      <p:ext uri="{BB962C8B-B14F-4D97-AF65-F5344CB8AC3E}">
        <p14:creationId xmlns:p14="http://schemas.microsoft.com/office/powerpoint/2010/main" val="11121060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fld id="{C185F21A-DBB8-4E65-9E4E-3435B804B7D3}" type="slidenum">
              <a:rPr lang="en-US" smtClean="0"/>
              <a:pPr/>
              <a:t>1</a:t>
            </a:fld>
            <a:endParaRPr lang="en-US"/>
          </a:p>
        </p:txBody>
      </p:sp>
    </p:spTree>
    <p:extLst>
      <p:ext uri="{BB962C8B-B14F-4D97-AF65-F5344CB8AC3E}">
        <p14:creationId xmlns:p14="http://schemas.microsoft.com/office/powerpoint/2010/main" val="3709711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712788" y="746125"/>
            <a:ext cx="5384800" cy="3729038"/>
          </a:xfrm>
          <a:ln/>
        </p:spPr>
      </p:sp>
      <p:sp>
        <p:nvSpPr>
          <p:cNvPr id="39939" name="Notes Placeholder 2"/>
          <p:cNvSpPr>
            <a:spLocks noGrp="1"/>
          </p:cNvSpPr>
          <p:nvPr>
            <p:ph type="body" idx="1"/>
          </p:nvPr>
        </p:nvSpPr>
        <p:spPr>
          <a:noFill/>
        </p:spPr>
        <p:txBody>
          <a:bodyPr/>
          <a:lstStyle/>
          <a:p>
            <a:endParaRPr lang="en-US" altLang="en-US" smtClean="0"/>
          </a:p>
        </p:txBody>
      </p:sp>
      <p:sp>
        <p:nvSpPr>
          <p:cNvPr id="39940" name="Header Placeholder 3"/>
          <p:cNvSpPr>
            <a:spLocks noGrp="1"/>
          </p:cNvSpPr>
          <p:nvPr>
            <p:ph type="hdr" sz="quarter"/>
          </p:nvPr>
        </p:nvSpPr>
        <p:spPr>
          <a:noFill/>
        </p:spPr>
        <p:txBody>
          <a:bodyPr/>
          <a:lstStyle>
            <a:lvl1pPr>
              <a:defRPr>
                <a:solidFill>
                  <a:schemeClr val="tx1"/>
                </a:solidFill>
                <a:latin typeface="Arial" pitchFamily="34" charset="0"/>
              </a:defRPr>
            </a:lvl1pPr>
            <a:lvl2pPr marL="744287" indent="-286264">
              <a:defRPr>
                <a:solidFill>
                  <a:schemeClr val="tx1"/>
                </a:solidFill>
                <a:latin typeface="Arial" pitchFamily="34" charset="0"/>
              </a:defRPr>
            </a:lvl2pPr>
            <a:lvl3pPr marL="1145057" indent="-229011">
              <a:defRPr>
                <a:solidFill>
                  <a:schemeClr val="tx1"/>
                </a:solidFill>
                <a:latin typeface="Arial" pitchFamily="34" charset="0"/>
              </a:defRPr>
            </a:lvl3pPr>
            <a:lvl4pPr marL="1603080" indent="-229011">
              <a:defRPr>
                <a:solidFill>
                  <a:schemeClr val="tx1"/>
                </a:solidFill>
                <a:latin typeface="Arial" pitchFamily="34" charset="0"/>
              </a:defRPr>
            </a:lvl4pPr>
            <a:lvl5pPr marL="2061103" indent="-229011">
              <a:defRPr>
                <a:solidFill>
                  <a:schemeClr val="tx1"/>
                </a:solidFill>
                <a:latin typeface="Arial" pitchFamily="34" charset="0"/>
              </a:defRPr>
            </a:lvl5pPr>
            <a:lvl6pPr marL="2519126" indent="-229011" eaLnBrk="0" fontAlgn="base" hangingPunct="0">
              <a:spcBef>
                <a:spcPct val="0"/>
              </a:spcBef>
              <a:spcAft>
                <a:spcPct val="0"/>
              </a:spcAft>
              <a:defRPr>
                <a:solidFill>
                  <a:schemeClr val="tx1"/>
                </a:solidFill>
                <a:latin typeface="Arial" pitchFamily="34" charset="0"/>
              </a:defRPr>
            </a:lvl6pPr>
            <a:lvl7pPr marL="2977149" indent="-229011" eaLnBrk="0" fontAlgn="base" hangingPunct="0">
              <a:spcBef>
                <a:spcPct val="0"/>
              </a:spcBef>
              <a:spcAft>
                <a:spcPct val="0"/>
              </a:spcAft>
              <a:defRPr>
                <a:solidFill>
                  <a:schemeClr val="tx1"/>
                </a:solidFill>
                <a:latin typeface="Arial" pitchFamily="34" charset="0"/>
              </a:defRPr>
            </a:lvl7pPr>
            <a:lvl8pPr marL="3435172" indent="-229011" eaLnBrk="0" fontAlgn="base" hangingPunct="0">
              <a:spcBef>
                <a:spcPct val="0"/>
              </a:spcBef>
              <a:spcAft>
                <a:spcPct val="0"/>
              </a:spcAft>
              <a:defRPr>
                <a:solidFill>
                  <a:schemeClr val="tx1"/>
                </a:solidFill>
                <a:latin typeface="Arial" pitchFamily="34" charset="0"/>
              </a:defRPr>
            </a:lvl8pPr>
            <a:lvl9pPr marL="3893195" indent="-229011" eaLnBrk="0" fontAlgn="base" hangingPunct="0">
              <a:spcBef>
                <a:spcPct val="0"/>
              </a:spcBef>
              <a:spcAft>
                <a:spcPct val="0"/>
              </a:spcAft>
              <a:defRPr>
                <a:solidFill>
                  <a:schemeClr val="tx1"/>
                </a:solidFill>
                <a:latin typeface="Arial" pitchFamily="34" charset="0"/>
              </a:defRPr>
            </a:lvl9pPr>
          </a:lstStyle>
          <a:p>
            <a:endParaRPr lang="en-US" altLang="en-US" smtClean="0">
              <a:solidFill>
                <a:srgbClr val="000000"/>
              </a:solidFill>
            </a:endParaRPr>
          </a:p>
        </p:txBody>
      </p:sp>
      <p:sp>
        <p:nvSpPr>
          <p:cNvPr id="39941" name="Footer Placeholder 4"/>
          <p:cNvSpPr>
            <a:spLocks noGrp="1"/>
          </p:cNvSpPr>
          <p:nvPr>
            <p:ph type="ftr" sz="quarter" idx="4"/>
          </p:nvPr>
        </p:nvSpPr>
        <p:spPr>
          <a:noFill/>
        </p:spPr>
        <p:txBody>
          <a:bodyPr/>
          <a:lstStyle>
            <a:lvl1pPr>
              <a:defRPr>
                <a:solidFill>
                  <a:schemeClr val="tx1"/>
                </a:solidFill>
                <a:latin typeface="Arial" pitchFamily="34" charset="0"/>
              </a:defRPr>
            </a:lvl1pPr>
            <a:lvl2pPr marL="744287" indent="-286264">
              <a:defRPr>
                <a:solidFill>
                  <a:schemeClr val="tx1"/>
                </a:solidFill>
                <a:latin typeface="Arial" pitchFamily="34" charset="0"/>
              </a:defRPr>
            </a:lvl2pPr>
            <a:lvl3pPr marL="1145057" indent="-229011">
              <a:defRPr>
                <a:solidFill>
                  <a:schemeClr val="tx1"/>
                </a:solidFill>
                <a:latin typeface="Arial" pitchFamily="34" charset="0"/>
              </a:defRPr>
            </a:lvl3pPr>
            <a:lvl4pPr marL="1603080" indent="-229011">
              <a:defRPr>
                <a:solidFill>
                  <a:schemeClr val="tx1"/>
                </a:solidFill>
                <a:latin typeface="Arial" pitchFamily="34" charset="0"/>
              </a:defRPr>
            </a:lvl4pPr>
            <a:lvl5pPr marL="2061103" indent="-229011">
              <a:defRPr>
                <a:solidFill>
                  <a:schemeClr val="tx1"/>
                </a:solidFill>
                <a:latin typeface="Arial" pitchFamily="34" charset="0"/>
              </a:defRPr>
            </a:lvl5pPr>
            <a:lvl6pPr marL="2519126" indent="-229011" eaLnBrk="0" fontAlgn="base" hangingPunct="0">
              <a:spcBef>
                <a:spcPct val="0"/>
              </a:spcBef>
              <a:spcAft>
                <a:spcPct val="0"/>
              </a:spcAft>
              <a:defRPr>
                <a:solidFill>
                  <a:schemeClr val="tx1"/>
                </a:solidFill>
                <a:latin typeface="Arial" pitchFamily="34" charset="0"/>
              </a:defRPr>
            </a:lvl6pPr>
            <a:lvl7pPr marL="2977149" indent="-229011" eaLnBrk="0" fontAlgn="base" hangingPunct="0">
              <a:spcBef>
                <a:spcPct val="0"/>
              </a:spcBef>
              <a:spcAft>
                <a:spcPct val="0"/>
              </a:spcAft>
              <a:defRPr>
                <a:solidFill>
                  <a:schemeClr val="tx1"/>
                </a:solidFill>
                <a:latin typeface="Arial" pitchFamily="34" charset="0"/>
              </a:defRPr>
            </a:lvl7pPr>
            <a:lvl8pPr marL="3435172" indent="-229011" eaLnBrk="0" fontAlgn="base" hangingPunct="0">
              <a:spcBef>
                <a:spcPct val="0"/>
              </a:spcBef>
              <a:spcAft>
                <a:spcPct val="0"/>
              </a:spcAft>
              <a:defRPr>
                <a:solidFill>
                  <a:schemeClr val="tx1"/>
                </a:solidFill>
                <a:latin typeface="Arial" pitchFamily="34" charset="0"/>
              </a:defRPr>
            </a:lvl8pPr>
            <a:lvl9pPr marL="3893195" indent="-229011" eaLnBrk="0" fontAlgn="base" hangingPunct="0">
              <a:spcBef>
                <a:spcPct val="0"/>
              </a:spcBef>
              <a:spcAft>
                <a:spcPct val="0"/>
              </a:spcAft>
              <a:defRPr>
                <a:solidFill>
                  <a:schemeClr val="tx1"/>
                </a:solidFill>
                <a:latin typeface="Arial" pitchFamily="34" charset="0"/>
              </a:defRPr>
            </a:lvl9pPr>
          </a:lstStyle>
          <a:p>
            <a:endParaRPr lang="en-US" altLang="en-US" smtClean="0">
              <a:solidFill>
                <a:srgbClr val="000000"/>
              </a:solidFill>
            </a:endParaRPr>
          </a:p>
        </p:txBody>
      </p:sp>
      <p:sp>
        <p:nvSpPr>
          <p:cNvPr id="39942" name="Slide Number Placeholder 5"/>
          <p:cNvSpPr>
            <a:spLocks noGrp="1"/>
          </p:cNvSpPr>
          <p:nvPr>
            <p:ph type="sldNum" sz="quarter" idx="5"/>
          </p:nvPr>
        </p:nvSpPr>
        <p:spPr>
          <a:noFill/>
        </p:spPr>
        <p:txBody>
          <a:bodyPr/>
          <a:lstStyle>
            <a:lvl1pPr>
              <a:defRPr>
                <a:solidFill>
                  <a:schemeClr val="tx1"/>
                </a:solidFill>
                <a:latin typeface="Arial" pitchFamily="34" charset="0"/>
              </a:defRPr>
            </a:lvl1pPr>
            <a:lvl2pPr marL="744287" indent="-286264">
              <a:defRPr>
                <a:solidFill>
                  <a:schemeClr val="tx1"/>
                </a:solidFill>
                <a:latin typeface="Arial" pitchFamily="34" charset="0"/>
              </a:defRPr>
            </a:lvl2pPr>
            <a:lvl3pPr marL="1145057" indent="-229011">
              <a:defRPr>
                <a:solidFill>
                  <a:schemeClr val="tx1"/>
                </a:solidFill>
                <a:latin typeface="Arial" pitchFamily="34" charset="0"/>
              </a:defRPr>
            </a:lvl3pPr>
            <a:lvl4pPr marL="1603080" indent="-229011">
              <a:defRPr>
                <a:solidFill>
                  <a:schemeClr val="tx1"/>
                </a:solidFill>
                <a:latin typeface="Arial" pitchFamily="34" charset="0"/>
              </a:defRPr>
            </a:lvl4pPr>
            <a:lvl5pPr marL="2061103" indent="-229011">
              <a:defRPr>
                <a:solidFill>
                  <a:schemeClr val="tx1"/>
                </a:solidFill>
                <a:latin typeface="Arial" pitchFamily="34" charset="0"/>
              </a:defRPr>
            </a:lvl5pPr>
            <a:lvl6pPr marL="2519126" indent="-229011" eaLnBrk="0" fontAlgn="base" hangingPunct="0">
              <a:spcBef>
                <a:spcPct val="0"/>
              </a:spcBef>
              <a:spcAft>
                <a:spcPct val="0"/>
              </a:spcAft>
              <a:defRPr>
                <a:solidFill>
                  <a:schemeClr val="tx1"/>
                </a:solidFill>
                <a:latin typeface="Arial" pitchFamily="34" charset="0"/>
              </a:defRPr>
            </a:lvl6pPr>
            <a:lvl7pPr marL="2977149" indent="-229011" eaLnBrk="0" fontAlgn="base" hangingPunct="0">
              <a:spcBef>
                <a:spcPct val="0"/>
              </a:spcBef>
              <a:spcAft>
                <a:spcPct val="0"/>
              </a:spcAft>
              <a:defRPr>
                <a:solidFill>
                  <a:schemeClr val="tx1"/>
                </a:solidFill>
                <a:latin typeface="Arial" pitchFamily="34" charset="0"/>
              </a:defRPr>
            </a:lvl7pPr>
            <a:lvl8pPr marL="3435172" indent="-229011" eaLnBrk="0" fontAlgn="base" hangingPunct="0">
              <a:spcBef>
                <a:spcPct val="0"/>
              </a:spcBef>
              <a:spcAft>
                <a:spcPct val="0"/>
              </a:spcAft>
              <a:defRPr>
                <a:solidFill>
                  <a:schemeClr val="tx1"/>
                </a:solidFill>
                <a:latin typeface="Arial" pitchFamily="34" charset="0"/>
              </a:defRPr>
            </a:lvl8pPr>
            <a:lvl9pPr marL="3893195" indent="-229011" eaLnBrk="0" fontAlgn="base" hangingPunct="0">
              <a:spcBef>
                <a:spcPct val="0"/>
              </a:spcBef>
              <a:spcAft>
                <a:spcPct val="0"/>
              </a:spcAft>
              <a:defRPr>
                <a:solidFill>
                  <a:schemeClr val="tx1"/>
                </a:solidFill>
                <a:latin typeface="Arial" pitchFamily="34" charset="0"/>
              </a:defRPr>
            </a:lvl9pPr>
          </a:lstStyle>
          <a:p>
            <a:fld id="{406AB56D-891E-4F3A-B7E1-BC1F5A208B40}" type="slidenum">
              <a:rPr lang="en-GB" altLang="en-US" smtClean="0">
                <a:solidFill>
                  <a:srgbClr val="000000"/>
                </a:solidFill>
              </a:rPr>
              <a:pPr/>
              <a:t>13</a:t>
            </a:fld>
            <a:endParaRPr lang="en-GB" altLang="en-US" smtClean="0">
              <a:solidFill>
                <a:srgbClr val="000000"/>
              </a:solidFill>
            </a:endParaRPr>
          </a:p>
        </p:txBody>
      </p:sp>
    </p:spTree>
    <p:extLst>
      <p:ext uri="{BB962C8B-B14F-4D97-AF65-F5344CB8AC3E}">
        <p14:creationId xmlns:p14="http://schemas.microsoft.com/office/powerpoint/2010/main" val="1312947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712788" y="746125"/>
            <a:ext cx="5384800" cy="3729038"/>
          </a:xfrm>
          <a:ln/>
        </p:spPr>
      </p:sp>
      <p:sp>
        <p:nvSpPr>
          <p:cNvPr id="40963" name="Notes Placeholder 2"/>
          <p:cNvSpPr>
            <a:spLocks noGrp="1"/>
          </p:cNvSpPr>
          <p:nvPr>
            <p:ph type="body" idx="1"/>
          </p:nvPr>
        </p:nvSpPr>
        <p:spPr>
          <a:noFill/>
        </p:spPr>
        <p:txBody>
          <a:bodyPr/>
          <a:lstStyle/>
          <a:p>
            <a:endParaRPr lang="en-US" altLang="en-US" dirty="0" smtClean="0"/>
          </a:p>
        </p:txBody>
      </p:sp>
      <p:sp>
        <p:nvSpPr>
          <p:cNvPr id="40964" name="Header Placeholder 3"/>
          <p:cNvSpPr>
            <a:spLocks noGrp="1"/>
          </p:cNvSpPr>
          <p:nvPr>
            <p:ph type="hdr" sz="quarter"/>
          </p:nvPr>
        </p:nvSpPr>
        <p:spPr>
          <a:noFill/>
        </p:spPr>
        <p:txBody>
          <a:bodyPr/>
          <a:lstStyle>
            <a:lvl1pPr>
              <a:defRPr>
                <a:solidFill>
                  <a:schemeClr val="tx1"/>
                </a:solidFill>
                <a:latin typeface="Arial" pitchFamily="34" charset="0"/>
              </a:defRPr>
            </a:lvl1pPr>
            <a:lvl2pPr marL="744287" indent="-286264">
              <a:defRPr>
                <a:solidFill>
                  <a:schemeClr val="tx1"/>
                </a:solidFill>
                <a:latin typeface="Arial" pitchFamily="34" charset="0"/>
              </a:defRPr>
            </a:lvl2pPr>
            <a:lvl3pPr marL="1145057" indent="-229011">
              <a:defRPr>
                <a:solidFill>
                  <a:schemeClr val="tx1"/>
                </a:solidFill>
                <a:latin typeface="Arial" pitchFamily="34" charset="0"/>
              </a:defRPr>
            </a:lvl3pPr>
            <a:lvl4pPr marL="1603080" indent="-229011">
              <a:defRPr>
                <a:solidFill>
                  <a:schemeClr val="tx1"/>
                </a:solidFill>
                <a:latin typeface="Arial" pitchFamily="34" charset="0"/>
              </a:defRPr>
            </a:lvl4pPr>
            <a:lvl5pPr marL="2061103" indent="-229011">
              <a:defRPr>
                <a:solidFill>
                  <a:schemeClr val="tx1"/>
                </a:solidFill>
                <a:latin typeface="Arial" pitchFamily="34" charset="0"/>
              </a:defRPr>
            </a:lvl5pPr>
            <a:lvl6pPr marL="2519126" indent="-229011" eaLnBrk="0" fontAlgn="base" hangingPunct="0">
              <a:spcBef>
                <a:spcPct val="0"/>
              </a:spcBef>
              <a:spcAft>
                <a:spcPct val="0"/>
              </a:spcAft>
              <a:defRPr>
                <a:solidFill>
                  <a:schemeClr val="tx1"/>
                </a:solidFill>
                <a:latin typeface="Arial" pitchFamily="34" charset="0"/>
              </a:defRPr>
            </a:lvl6pPr>
            <a:lvl7pPr marL="2977149" indent="-229011" eaLnBrk="0" fontAlgn="base" hangingPunct="0">
              <a:spcBef>
                <a:spcPct val="0"/>
              </a:spcBef>
              <a:spcAft>
                <a:spcPct val="0"/>
              </a:spcAft>
              <a:defRPr>
                <a:solidFill>
                  <a:schemeClr val="tx1"/>
                </a:solidFill>
                <a:latin typeface="Arial" pitchFamily="34" charset="0"/>
              </a:defRPr>
            </a:lvl7pPr>
            <a:lvl8pPr marL="3435172" indent="-229011" eaLnBrk="0" fontAlgn="base" hangingPunct="0">
              <a:spcBef>
                <a:spcPct val="0"/>
              </a:spcBef>
              <a:spcAft>
                <a:spcPct val="0"/>
              </a:spcAft>
              <a:defRPr>
                <a:solidFill>
                  <a:schemeClr val="tx1"/>
                </a:solidFill>
                <a:latin typeface="Arial" pitchFamily="34" charset="0"/>
              </a:defRPr>
            </a:lvl8pPr>
            <a:lvl9pPr marL="3893195" indent="-229011" eaLnBrk="0" fontAlgn="base" hangingPunct="0">
              <a:spcBef>
                <a:spcPct val="0"/>
              </a:spcBef>
              <a:spcAft>
                <a:spcPct val="0"/>
              </a:spcAft>
              <a:defRPr>
                <a:solidFill>
                  <a:schemeClr val="tx1"/>
                </a:solidFill>
                <a:latin typeface="Arial" pitchFamily="34" charset="0"/>
              </a:defRPr>
            </a:lvl9pPr>
          </a:lstStyle>
          <a:p>
            <a:endParaRPr lang="en-US" altLang="en-US" smtClean="0">
              <a:solidFill>
                <a:srgbClr val="000000"/>
              </a:solidFill>
            </a:endParaRPr>
          </a:p>
        </p:txBody>
      </p:sp>
      <p:sp>
        <p:nvSpPr>
          <p:cNvPr id="40965" name="Footer Placeholder 4"/>
          <p:cNvSpPr>
            <a:spLocks noGrp="1"/>
          </p:cNvSpPr>
          <p:nvPr>
            <p:ph type="ftr" sz="quarter" idx="4"/>
          </p:nvPr>
        </p:nvSpPr>
        <p:spPr>
          <a:noFill/>
        </p:spPr>
        <p:txBody>
          <a:bodyPr/>
          <a:lstStyle>
            <a:lvl1pPr>
              <a:defRPr>
                <a:solidFill>
                  <a:schemeClr val="tx1"/>
                </a:solidFill>
                <a:latin typeface="Arial" pitchFamily="34" charset="0"/>
              </a:defRPr>
            </a:lvl1pPr>
            <a:lvl2pPr marL="744287" indent="-286264">
              <a:defRPr>
                <a:solidFill>
                  <a:schemeClr val="tx1"/>
                </a:solidFill>
                <a:latin typeface="Arial" pitchFamily="34" charset="0"/>
              </a:defRPr>
            </a:lvl2pPr>
            <a:lvl3pPr marL="1145057" indent="-229011">
              <a:defRPr>
                <a:solidFill>
                  <a:schemeClr val="tx1"/>
                </a:solidFill>
                <a:latin typeface="Arial" pitchFamily="34" charset="0"/>
              </a:defRPr>
            </a:lvl3pPr>
            <a:lvl4pPr marL="1603080" indent="-229011">
              <a:defRPr>
                <a:solidFill>
                  <a:schemeClr val="tx1"/>
                </a:solidFill>
                <a:latin typeface="Arial" pitchFamily="34" charset="0"/>
              </a:defRPr>
            </a:lvl4pPr>
            <a:lvl5pPr marL="2061103" indent="-229011">
              <a:defRPr>
                <a:solidFill>
                  <a:schemeClr val="tx1"/>
                </a:solidFill>
                <a:latin typeface="Arial" pitchFamily="34" charset="0"/>
              </a:defRPr>
            </a:lvl5pPr>
            <a:lvl6pPr marL="2519126" indent="-229011" eaLnBrk="0" fontAlgn="base" hangingPunct="0">
              <a:spcBef>
                <a:spcPct val="0"/>
              </a:spcBef>
              <a:spcAft>
                <a:spcPct val="0"/>
              </a:spcAft>
              <a:defRPr>
                <a:solidFill>
                  <a:schemeClr val="tx1"/>
                </a:solidFill>
                <a:latin typeface="Arial" pitchFamily="34" charset="0"/>
              </a:defRPr>
            </a:lvl6pPr>
            <a:lvl7pPr marL="2977149" indent="-229011" eaLnBrk="0" fontAlgn="base" hangingPunct="0">
              <a:spcBef>
                <a:spcPct val="0"/>
              </a:spcBef>
              <a:spcAft>
                <a:spcPct val="0"/>
              </a:spcAft>
              <a:defRPr>
                <a:solidFill>
                  <a:schemeClr val="tx1"/>
                </a:solidFill>
                <a:latin typeface="Arial" pitchFamily="34" charset="0"/>
              </a:defRPr>
            </a:lvl7pPr>
            <a:lvl8pPr marL="3435172" indent="-229011" eaLnBrk="0" fontAlgn="base" hangingPunct="0">
              <a:spcBef>
                <a:spcPct val="0"/>
              </a:spcBef>
              <a:spcAft>
                <a:spcPct val="0"/>
              </a:spcAft>
              <a:defRPr>
                <a:solidFill>
                  <a:schemeClr val="tx1"/>
                </a:solidFill>
                <a:latin typeface="Arial" pitchFamily="34" charset="0"/>
              </a:defRPr>
            </a:lvl8pPr>
            <a:lvl9pPr marL="3893195" indent="-229011" eaLnBrk="0" fontAlgn="base" hangingPunct="0">
              <a:spcBef>
                <a:spcPct val="0"/>
              </a:spcBef>
              <a:spcAft>
                <a:spcPct val="0"/>
              </a:spcAft>
              <a:defRPr>
                <a:solidFill>
                  <a:schemeClr val="tx1"/>
                </a:solidFill>
                <a:latin typeface="Arial" pitchFamily="34" charset="0"/>
              </a:defRPr>
            </a:lvl9pPr>
          </a:lstStyle>
          <a:p>
            <a:endParaRPr lang="en-US" altLang="en-US" smtClean="0">
              <a:solidFill>
                <a:srgbClr val="000000"/>
              </a:solidFill>
            </a:endParaRPr>
          </a:p>
        </p:txBody>
      </p:sp>
      <p:sp>
        <p:nvSpPr>
          <p:cNvPr id="40966" name="Slide Number Placeholder 5"/>
          <p:cNvSpPr>
            <a:spLocks noGrp="1"/>
          </p:cNvSpPr>
          <p:nvPr>
            <p:ph type="sldNum" sz="quarter" idx="5"/>
          </p:nvPr>
        </p:nvSpPr>
        <p:spPr>
          <a:noFill/>
        </p:spPr>
        <p:txBody>
          <a:bodyPr/>
          <a:lstStyle>
            <a:lvl1pPr>
              <a:defRPr>
                <a:solidFill>
                  <a:schemeClr val="tx1"/>
                </a:solidFill>
                <a:latin typeface="Arial" pitchFamily="34" charset="0"/>
              </a:defRPr>
            </a:lvl1pPr>
            <a:lvl2pPr marL="744287" indent="-286264">
              <a:defRPr>
                <a:solidFill>
                  <a:schemeClr val="tx1"/>
                </a:solidFill>
                <a:latin typeface="Arial" pitchFamily="34" charset="0"/>
              </a:defRPr>
            </a:lvl2pPr>
            <a:lvl3pPr marL="1145057" indent="-229011">
              <a:defRPr>
                <a:solidFill>
                  <a:schemeClr val="tx1"/>
                </a:solidFill>
                <a:latin typeface="Arial" pitchFamily="34" charset="0"/>
              </a:defRPr>
            </a:lvl3pPr>
            <a:lvl4pPr marL="1603080" indent="-229011">
              <a:defRPr>
                <a:solidFill>
                  <a:schemeClr val="tx1"/>
                </a:solidFill>
                <a:latin typeface="Arial" pitchFamily="34" charset="0"/>
              </a:defRPr>
            </a:lvl4pPr>
            <a:lvl5pPr marL="2061103" indent="-229011">
              <a:defRPr>
                <a:solidFill>
                  <a:schemeClr val="tx1"/>
                </a:solidFill>
                <a:latin typeface="Arial" pitchFamily="34" charset="0"/>
              </a:defRPr>
            </a:lvl5pPr>
            <a:lvl6pPr marL="2519126" indent="-229011" eaLnBrk="0" fontAlgn="base" hangingPunct="0">
              <a:spcBef>
                <a:spcPct val="0"/>
              </a:spcBef>
              <a:spcAft>
                <a:spcPct val="0"/>
              </a:spcAft>
              <a:defRPr>
                <a:solidFill>
                  <a:schemeClr val="tx1"/>
                </a:solidFill>
                <a:latin typeface="Arial" pitchFamily="34" charset="0"/>
              </a:defRPr>
            </a:lvl6pPr>
            <a:lvl7pPr marL="2977149" indent="-229011" eaLnBrk="0" fontAlgn="base" hangingPunct="0">
              <a:spcBef>
                <a:spcPct val="0"/>
              </a:spcBef>
              <a:spcAft>
                <a:spcPct val="0"/>
              </a:spcAft>
              <a:defRPr>
                <a:solidFill>
                  <a:schemeClr val="tx1"/>
                </a:solidFill>
                <a:latin typeface="Arial" pitchFamily="34" charset="0"/>
              </a:defRPr>
            </a:lvl7pPr>
            <a:lvl8pPr marL="3435172" indent="-229011" eaLnBrk="0" fontAlgn="base" hangingPunct="0">
              <a:spcBef>
                <a:spcPct val="0"/>
              </a:spcBef>
              <a:spcAft>
                <a:spcPct val="0"/>
              </a:spcAft>
              <a:defRPr>
                <a:solidFill>
                  <a:schemeClr val="tx1"/>
                </a:solidFill>
                <a:latin typeface="Arial" pitchFamily="34" charset="0"/>
              </a:defRPr>
            </a:lvl8pPr>
            <a:lvl9pPr marL="3893195" indent="-229011" eaLnBrk="0" fontAlgn="base" hangingPunct="0">
              <a:spcBef>
                <a:spcPct val="0"/>
              </a:spcBef>
              <a:spcAft>
                <a:spcPct val="0"/>
              </a:spcAft>
              <a:defRPr>
                <a:solidFill>
                  <a:schemeClr val="tx1"/>
                </a:solidFill>
                <a:latin typeface="Arial" pitchFamily="34" charset="0"/>
              </a:defRPr>
            </a:lvl9pPr>
          </a:lstStyle>
          <a:p>
            <a:fld id="{5E090D47-E4FE-4765-A362-24C311C653C1}" type="slidenum">
              <a:rPr lang="en-GB" altLang="en-US" smtClean="0">
                <a:solidFill>
                  <a:srgbClr val="000000"/>
                </a:solidFill>
              </a:rPr>
              <a:pPr/>
              <a:t>16</a:t>
            </a:fld>
            <a:endParaRPr lang="en-GB" altLang="en-US" smtClean="0">
              <a:solidFill>
                <a:srgbClr val="000000"/>
              </a:solidFill>
            </a:endParaRPr>
          </a:p>
        </p:txBody>
      </p:sp>
    </p:spTree>
    <p:extLst>
      <p:ext uri="{BB962C8B-B14F-4D97-AF65-F5344CB8AC3E}">
        <p14:creationId xmlns:p14="http://schemas.microsoft.com/office/powerpoint/2010/main" val="3307181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NPPF definition of brownfield land – land that has previously been developed</a:t>
            </a:r>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17</a:t>
            </a:fld>
            <a:endParaRPr lang="en-US"/>
          </a:p>
        </p:txBody>
      </p:sp>
    </p:spTree>
    <p:extLst>
      <p:ext uri="{BB962C8B-B14F-4D97-AF65-F5344CB8AC3E}">
        <p14:creationId xmlns:p14="http://schemas.microsoft.com/office/powerpoint/2010/main" val="3178832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from the explanatory notes</a:t>
            </a:r>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18</a:t>
            </a:fld>
            <a:endParaRPr lang="en-US"/>
          </a:p>
        </p:txBody>
      </p:sp>
    </p:spTree>
    <p:extLst>
      <p:ext uri="{BB962C8B-B14F-4D97-AF65-F5344CB8AC3E}">
        <p14:creationId xmlns:p14="http://schemas.microsoft.com/office/powerpoint/2010/main" val="3921450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22</a:t>
            </a:fld>
            <a:endParaRPr lang="en-US"/>
          </a:p>
        </p:txBody>
      </p:sp>
    </p:spTree>
    <p:extLst>
      <p:ext uri="{BB962C8B-B14F-4D97-AF65-F5344CB8AC3E}">
        <p14:creationId xmlns:p14="http://schemas.microsoft.com/office/powerpoint/2010/main" val="1089284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endParaRPr lang="en-GB" dirty="0">
              <a:solidFill>
                <a:prstClr val="black"/>
              </a:solidFill>
            </a:endParaRPr>
          </a:p>
        </p:txBody>
      </p:sp>
      <p:sp>
        <p:nvSpPr>
          <p:cNvPr id="5" name="Footer Placeholder 4"/>
          <p:cNvSpPr>
            <a:spLocks noGrp="1"/>
          </p:cNvSpPr>
          <p:nvPr>
            <p:ph type="ftr" sz="quarter" idx="11"/>
          </p:nvPr>
        </p:nvSpPr>
        <p:spPr/>
        <p:txBody>
          <a:bodyPr/>
          <a:lstStyle/>
          <a:p>
            <a:pPr>
              <a:defRPr/>
            </a:pPr>
            <a:endParaRPr lang="en-GB" dirty="0">
              <a:solidFill>
                <a:prstClr val="black"/>
              </a:solidFill>
            </a:endParaRPr>
          </a:p>
        </p:txBody>
      </p:sp>
      <p:sp>
        <p:nvSpPr>
          <p:cNvPr id="6" name="Slide Number Placeholder 5"/>
          <p:cNvSpPr>
            <a:spLocks noGrp="1"/>
          </p:cNvSpPr>
          <p:nvPr>
            <p:ph type="sldNum" sz="quarter" idx="12"/>
          </p:nvPr>
        </p:nvSpPr>
        <p:spPr/>
        <p:txBody>
          <a:bodyPr/>
          <a:lstStyle/>
          <a:p>
            <a:pPr>
              <a:defRPr/>
            </a:pPr>
            <a:fld id="{77E7CECA-1790-47E1-84DC-A3DFC32FD6EB}" type="slidenum">
              <a:rPr lang="en-GB" smtClean="0">
                <a:solidFill>
                  <a:prstClr val="black"/>
                </a:solidFill>
              </a:rPr>
              <a:pPr>
                <a:defRPr/>
              </a:pPr>
              <a:t>24</a:t>
            </a:fld>
            <a:endParaRPr lang="en-GB" dirty="0">
              <a:solidFill>
                <a:prstClr val="black"/>
              </a:solidFill>
            </a:endParaRPr>
          </a:p>
        </p:txBody>
      </p:sp>
    </p:spTree>
    <p:extLst>
      <p:ext uri="{BB962C8B-B14F-4D97-AF65-F5344CB8AC3E}">
        <p14:creationId xmlns:p14="http://schemas.microsoft.com/office/powerpoint/2010/main" val="3435125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r>
              <a:rPr lang="en-GB" sz="1200" dirty="0" smtClean="0"/>
              <a:t>from the Explanatory Notes</a:t>
            </a:r>
          </a:p>
          <a:p>
            <a:r>
              <a:rPr lang="en-GB" dirty="0" smtClean="0"/>
              <a:t>Ie not mixed use?</a:t>
            </a:r>
            <a:r>
              <a:rPr lang="en-GB" sz="1200" dirty="0" smtClean="0"/>
              <a:t> </a:t>
            </a:r>
            <a:endParaRPr lang="en-GB" dirty="0"/>
          </a:p>
        </p:txBody>
      </p:sp>
      <p:sp>
        <p:nvSpPr>
          <p:cNvPr id="4" name="Slide Number Placeholder 3"/>
          <p:cNvSpPr>
            <a:spLocks noGrp="1"/>
          </p:cNvSpPr>
          <p:nvPr>
            <p:ph type="sldNum" sz="quarter" idx="10"/>
          </p:nvPr>
        </p:nvSpPr>
        <p:spPr/>
        <p:txBody>
          <a:bodyPr/>
          <a:lstStyle/>
          <a:p>
            <a:fld id="{880B79C8-59A5-450A-98E7-9F271F7F92EF}"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229107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Arial" pitchFamily="34" charset="0"/>
                <a:ea typeface="+mn-ea"/>
                <a:cs typeface="+mn-cs"/>
              </a:rPr>
              <a:t>In December 2014, the PM announced a new scheme aimed at providing affordable Starter Homes, exclusively to first-time buyers under 40 as part of the Government’s strategy to increase home ownership across the country. The scheme was launched in February 2015.</a:t>
            </a:r>
          </a:p>
          <a:p>
            <a:pPr fontAlgn="base"/>
            <a:endParaRPr lang="en-US" sz="1200" b="0" i="0" kern="1200" dirty="0" smtClean="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fld id="{C185F21A-DBB8-4E65-9E4E-3435B804B7D3}" type="slidenum">
              <a:rPr lang="en-US" smtClean="0"/>
              <a:pPr/>
              <a:t>32</a:t>
            </a:fld>
            <a:endParaRPr lang="en-US"/>
          </a:p>
        </p:txBody>
      </p:sp>
    </p:spTree>
    <p:extLst>
      <p:ext uri="{BB962C8B-B14F-4D97-AF65-F5344CB8AC3E}">
        <p14:creationId xmlns:p14="http://schemas.microsoft.com/office/powerpoint/2010/main" val="4217938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33</a:t>
            </a:fld>
            <a:endParaRPr lang="en-US"/>
          </a:p>
        </p:txBody>
      </p:sp>
    </p:spTree>
    <p:extLst>
      <p:ext uri="{BB962C8B-B14F-4D97-AF65-F5344CB8AC3E}">
        <p14:creationId xmlns:p14="http://schemas.microsoft.com/office/powerpoint/2010/main" val="2679420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 conclusive figure for the number of self/custom build properties completed each year but the generally accepted estimate is 45 What is custom build? </a:t>
            </a:r>
            <a:r>
              <a:rPr lang="en-US" dirty="0" err="1" smtClean="0"/>
              <a:t>NaCSBA</a:t>
            </a:r>
            <a:r>
              <a:rPr lang="en-US" dirty="0" smtClean="0"/>
              <a:t> Self-build Portal [online – accessed 17 October 2014] 23 Housing and Planning Bill [Bill 75 of 2015-16] that self-build accounts for between 7</a:t>
            </a:r>
          </a:p>
          <a:p>
            <a:endParaRPr lang="en-US" dirty="0" smtClean="0"/>
          </a:p>
          <a:p>
            <a:r>
              <a:rPr lang="en-US" dirty="0" smtClean="0"/>
              <a:t>The Act’s provisions will place a duty on authorities to maintain a register of individuals/associations interested in acquiring a serviced plot of land with a view to building their own home. Authorities will have a duty to have regard to the register when carrying out their functions in relation to housing, planning, land disposal and regeneration</a:t>
            </a:r>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34</a:t>
            </a:fld>
            <a:endParaRPr lang="en-US"/>
          </a:p>
        </p:txBody>
      </p:sp>
    </p:spTree>
    <p:extLst>
      <p:ext uri="{BB962C8B-B14F-4D97-AF65-F5344CB8AC3E}">
        <p14:creationId xmlns:p14="http://schemas.microsoft.com/office/powerpoint/2010/main" val="429080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712788" y="746125"/>
            <a:ext cx="5384800" cy="3729038"/>
          </a:xfrm>
          <a:ln/>
        </p:spPr>
      </p:sp>
      <p:sp>
        <p:nvSpPr>
          <p:cNvPr id="24579" name="Notes Placeholder 2"/>
          <p:cNvSpPr>
            <a:spLocks noGrp="1"/>
          </p:cNvSpPr>
          <p:nvPr>
            <p:ph type="body" idx="1"/>
          </p:nvPr>
        </p:nvSpPr>
        <p:spPr>
          <a:noFill/>
        </p:spPr>
        <p:txBody>
          <a:bodyPr/>
          <a:lstStyle/>
          <a:p>
            <a:endParaRPr lang="en-US" altLang="en-US" dirty="0" smtClean="0"/>
          </a:p>
        </p:txBody>
      </p:sp>
      <p:sp>
        <p:nvSpPr>
          <p:cNvPr id="24580" name="Header Placeholder 3"/>
          <p:cNvSpPr>
            <a:spLocks noGrp="1"/>
          </p:cNvSpPr>
          <p:nvPr>
            <p:ph type="hdr" sz="quarter"/>
          </p:nvPr>
        </p:nvSpPr>
        <p:spPr>
          <a:noFill/>
        </p:spPr>
        <p:txBody>
          <a:bodyPr/>
          <a:lstStyle>
            <a:lvl1pPr>
              <a:defRPr>
                <a:solidFill>
                  <a:schemeClr val="tx1"/>
                </a:solidFill>
                <a:latin typeface="Arial" pitchFamily="34" charset="0"/>
              </a:defRPr>
            </a:lvl1pPr>
            <a:lvl2pPr marL="744287" indent="-286264">
              <a:defRPr>
                <a:solidFill>
                  <a:schemeClr val="tx1"/>
                </a:solidFill>
                <a:latin typeface="Arial" pitchFamily="34" charset="0"/>
              </a:defRPr>
            </a:lvl2pPr>
            <a:lvl3pPr marL="1145057" indent="-229011">
              <a:defRPr>
                <a:solidFill>
                  <a:schemeClr val="tx1"/>
                </a:solidFill>
                <a:latin typeface="Arial" pitchFamily="34" charset="0"/>
              </a:defRPr>
            </a:lvl3pPr>
            <a:lvl4pPr marL="1603080" indent="-229011">
              <a:defRPr>
                <a:solidFill>
                  <a:schemeClr val="tx1"/>
                </a:solidFill>
                <a:latin typeface="Arial" pitchFamily="34" charset="0"/>
              </a:defRPr>
            </a:lvl4pPr>
            <a:lvl5pPr marL="2061103" indent="-229011">
              <a:defRPr>
                <a:solidFill>
                  <a:schemeClr val="tx1"/>
                </a:solidFill>
                <a:latin typeface="Arial" pitchFamily="34" charset="0"/>
              </a:defRPr>
            </a:lvl5pPr>
            <a:lvl6pPr marL="2519126" indent="-229011" eaLnBrk="0" fontAlgn="base" hangingPunct="0">
              <a:spcBef>
                <a:spcPct val="0"/>
              </a:spcBef>
              <a:spcAft>
                <a:spcPct val="0"/>
              </a:spcAft>
              <a:defRPr>
                <a:solidFill>
                  <a:schemeClr val="tx1"/>
                </a:solidFill>
                <a:latin typeface="Arial" pitchFamily="34" charset="0"/>
              </a:defRPr>
            </a:lvl6pPr>
            <a:lvl7pPr marL="2977149" indent="-229011" eaLnBrk="0" fontAlgn="base" hangingPunct="0">
              <a:spcBef>
                <a:spcPct val="0"/>
              </a:spcBef>
              <a:spcAft>
                <a:spcPct val="0"/>
              </a:spcAft>
              <a:defRPr>
                <a:solidFill>
                  <a:schemeClr val="tx1"/>
                </a:solidFill>
                <a:latin typeface="Arial" pitchFamily="34" charset="0"/>
              </a:defRPr>
            </a:lvl7pPr>
            <a:lvl8pPr marL="3435172" indent="-229011" eaLnBrk="0" fontAlgn="base" hangingPunct="0">
              <a:spcBef>
                <a:spcPct val="0"/>
              </a:spcBef>
              <a:spcAft>
                <a:spcPct val="0"/>
              </a:spcAft>
              <a:defRPr>
                <a:solidFill>
                  <a:schemeClr val="tx1"/>
                </a:solidFill>
                <a:latin typeface="Arial" pitchFamily="34" charset="0"/>
              </a:defRPr>
            </a:lvl8pPr>
            <a:lvl9pPr marL="3893195" indent="-229011" eaLnBrk="0" fontAlgn="base" hangingPunct="0">
              <a:spcBef>
                <a:spcPct val="0"/>
              </a:spcBef>
              <a:spcAft>
                <a:spcPct val="0"/>
              </a:spcAft>
              <a:defRPr>
                <a:solidFill>
                  <a:schemeClr val="tx1"/>
                </a:solidFill>
                <a:latin typeface="Arial" pitchFamily="34" charset="0"/>
              </a:defRPr>
            </a:lvl9pPr>
          </a:lstStyle>
          <a:p>
            <a:endParaRPr lang="en-US" altLang="en-US" smtClean="0">
              <a:solidFill>
                <a:srgbClr val="000000"/>
              </a:solidFill>
            </a:endParaRPr>
          </a:p>
        </p:txBody>
      </p:sp>
      <p:sp>
        <p:nvSpPr>
          <p:cNvPr id="24581" name="Footer Placeholder 4"/>
          <p:cNvSpPr>
            <a:spLocks noGrp="1"/>
          </p:cNvSpPr>
          <p:nvPr>
            <p:ph type="ftr" sz="quarter" idx="4"/>
          </p:nvPr>
        </p:nvSpPr>
        <p:spPr>
          <a:noFill/>
        </p:spPr>
        <p:txBody>
          <a:bodyPr/>
          <a:lstStyle>
            <a:lvl1pPr>
              <a:defRPr>
                <a:solidFill>
                  <a:schemeClr val="tx1"/>
                </a:solidFill>
                <a:latin typeface="Arial" pitchFamily="34" charset="0"/>
              </a:defRPr>
            </a:lvl1pPr>
            <a:lvl2pPr marL="744287" indent="-286264">
              <a:defRPr>
                <a:solidFill>
                  <a:schemeClr val="tx1"/>
                </a:solidFill>
                <a:latin typeface="Arial" pitchFamily="34" charset="0"/>
              </a:defRPr>
            </a:lvl2pPr>
            <a:lvl3pPr marL="1145057" indent="-229011">
              <a:defRPr>
                <a:solidFill>
                  <a:schemeClr val="tx1"/>
                </a:solidFill>
                <a:latin typeface="Arial" pitchFamily="34" charset="0"/>
              </a:defRPr>
            </a:lvl3pPr>
            <a:lvl4pPr marL="1603080" indent="-229011">
              <a:defRPr>
                <a:solidFill>
                  <a:schemeClr val="tx1"/>
                </a:solidFill>
                <a:latin typeface="Arial" pitchFamily="34" charset="0"/>
              </a:defRPr>
            </a:lvl4pPr>
            <a:lvl5pPr marL="2061103" indent="-229011">
              <a:defRPr>
                <a:solidFill>
                  <a:schemeClr val="tx1"/>
                </a:solidFill>
                <a:latin typeface="Arial" pitchFamily="34" charset="0"/>
              </a:defRPr>
            </a:lvl5pPr>
            <a:lvl6pPr marL="2519126" indent="-229011" eaLnBrk="0" fontAlgn="base" hangingPunct="0">
              <a:spcBef>
                <a:spcPct val="0"/>
              </a:spcBef>
              <a:spcAft>
                <a:spcPct val="0"/>
              </a:spcAft>
              <a:defRPr>
                <a:solidFill>
                  <a:schemeClr val="tx1"/>
                </a:solidFill>
                <a:latin typeface="Arial" pitchFamily="34" charset="0"/>
              </a:defRPr>
            </a:lvl6pPr>
            <a:lvl7pPr marL="2977149" indent="-229011" eaLnBrk="0" fontAlgn="base" hangingPunct="0">
              <a:spcBef>
                <a:spcPct val="0"/>
              </a:spcBef>
              <a:spcAft>
                <a:spcPct val="0"/>
              </a:spcAft>
              <a:defRPr>
                <a:solidFill>
                  <a:schemeClr val="tx1"/>
                </a:solidFill>
                <a:latin typeface="Arial" pitchFamily="34" charset="0"/>
              </a:defRPr>
            </a:lvl7pPr>
            <a:lvl8pPr marL="3435172" indent="-229011" eaLnBrk="0" fontAlgn="base" hangingPunct="0">
              <a:spcBef>
                <a:spcPct val="0"/>
              </a:spcBef>
              <a:spcAft>
                <a:spcPct val="0"/>
              </a:spcAft>
              <a:defRPr>
                <a:solidFill>
                  <a:schemeClr val="tx1"/>
                </a:solidFill>
                <a:latin typeface="Arial" pitchFamily="34" charset="0"/>
              </a:defRPr>
            </a:lvl8pPr>
            <a:lvl9pPr marL="3893195" indent="-229011" eaLnBrk="0" fontAlgn="base" hangingPunct="0">
              <a:spcBef>
                <a:spcPct val="0"/>
              </a:spcBef>
              <a:spcAft>
                <a:spcPct val="0"/>
              </a:spcAft>
              <a:defRPr>
                <a:solidFill>
                  <a:schemeClr val="tx1"/>
                </a:solidFill>
                <a:latin typeface="Arial" pitchFamily="34" charset="0"/>
              </a:defRPr>
            </a:lvl9pPr>
          </a:lstStyle>
          <a:p>
            <a:endParaRPr lang="en-US" altLang="en-US" smtClean="0">
              <a:solidFill>
                <a:srgbClr val="000000"/>
              </a:solidFill>
            </a:endParaRPr>
          </a:p>
        </p:txBody>
      </p:sp>
      <p:sp>
        <p:nvSpPr>
          <p:cNvPr id="24582" name="Slide Number Placeholder 5"/>
          <p:cNvSpPr>
            <a:spLocks noGrp="1"/>
          </p:cNvSpPr>
          <p:nvPr>
            <p:ph type="sldNum" sz="quarter" idx="5"/>
          </p:nvPr>
        </p:nvSpPr>
        <p:spPr>
          <a:noFill/>
        </p:spPr>
        <p:txBody>
          <a:bodyPr/>
          <a:lstStyle>
            <a:lvl1pPr>
              <a:defRPr>
                <a:solidFill>
                  <a:schemeClr val="tx1"/>
                </a:solidFill>
                <a:latin typeface="Arial" pitchFamily="34" charset="0"/>
              </a:defRPr>
            </a:lvl1pPr>
            <a:lvl2pPr marL="744287" indent="-286264">
              <a:defRPr>
                <a:solidFill>
                  <a:schemeClr val="tx1"/>
                </a:solidFill>
                <a:latin typeface="Arial" pitchFamily="34" charset="0"/>
              </a:defRPr>
            </a:lvl2pPr>
            <a:lvl3pPr marL="1145057" indent="-229011">
              <a:defRPr>
                <a:solidFill>
                  <a:schemeClr val="tx1"/>
                </a:solidFill>
                <a:latin typeface="Arial" pitchFamily="34" charset="0"/>
              </a:defRPr>
            </a:lvl3pPr>
            <a:lvl4pPr marL="1603080" indent="-229011">
              <a:defRPr>
                <a:solidFill>
                  <a:schemeClr val="tx1"/>
                </a:solidFill>
                <a:latin typeface="Arial" pitchFamily="34" charset="0"/>
              </a:defRPr>
            </a:lvl4pPr>
            <a:lvl5pPr marL="2061103" indent="-229011">
              <a:defRPr>
                <a:solidFill>
                  <a:schemeClr val="tx1"/>
                </a:solidFill>
                <a:latin typeface="Arial" pitchFamily="34" charset="0"/>
              </a:defRPr>
            </a:lvl5pPr>
            <a:lvl6pPr marL="2519126" indent="-229011" eaLnBrk="0" fontAlgn="base" hangingPunct="0">
              <a:spcBef>
                <a:spcPct val="0"/>
              </a:spcBef>
              <a:spcAft>
                <a:spcPct val="0"/>
              </a:spcAft>
              <a:defRPr>
                <a:solidFill>
                  <a:schemeClr val="tx1"/>
                </a:solidFill>
                <a:latin typeface="Arial" pitchFamily="34" charset="0"/>
              </a:defRPr>
            </a:lvl6pPr>
            <a:lvl7pPr marL="2977149" indent="-229011" eaLnBrk="0" fontAlgn="base" hangingPunct="0">
              <a:spcBef>
                <a:spcPct val="0"/>
              </a:spcBef>
              <a:spcAft>
                <a:spcPct val="0"/>
              </a:spcAft>
              <a:defRPr>
                <a:solidFill>
                  <a:schemeClr val="tx1"/>
                </a:solidFill>
                <a:latin typeface="Arial" pitchFamily="34" charset="0"/>
              </a:defRPr>
            </a:lvl7pPr>
            <a:lvl8pPr marL="3435172" indent="-229011" eaLnBrk="0" fontAlgn="base" hangingPunct="0">
              <a:spcBef>
                <a:spcPct val="0"/>
              </a:spcBef>
              <a:spcAft>
                <a:spcPct val="0"/>
              </a:spcAft>
              <a:defRPr>
                <a:solidFill>
                  <a:schemeClr val="tx1"/>
                </a:solidFill>
                <a:latin typeface="Arial" pitchFamily="34" charset="0"/>
              </a:defRPr>
            </a:lvl8pPr>
            <a:lvl9pPr marL="3893195" indent="-229011" eaLnBrk="0" fontAlgn="base" hangingPunct="0">
              <a:spcBef>
                <a:spcPct val="0"/>
              </a:spcBef>
              <a:spcAft>
                <a:spcPct val="0"/>
              </a:spcAft>
              <a:defRPr>
                <a:solidFill>
                  <a:schemeClr val="tx1"/>
                </a:solidFill>
                <a:latin typeface="Arial" pitchFamily="34" charset="0"/>
              </a:defRPr>
            </a:lvl9pPr>
          </a:lstStyle>
          <a:p>
            <a:fld id="{187EA042-F9A1-4789-BFCB-C8F38A1CD1D6}" type="slidenum">
              <a:rPr lang="en-GB" altLang="en-US" smtClean="0">
                <a:solidFill>
                  <a:srgbClr val="000000"/>
                </a:solidFill>
              </a:rPr>
              <a:pPr/>
              <a:t>2</a:t>
            </a:fld>
            <a:endParaRPr lang="en-GB" altLang="en-US" smtClean="0">
              <a:solidFill>
                <a:srgbClr val="000000"/>
              </a:solidFill>
            </a:endParaRPr>
          </a:p>
        </p:txBody>
      </p:sp>
    </p:spTree>
    <p:extLst>
      <p:ext uri="{BB962C8B-B14F-4D97-AF65-F5344CB8AC3E}">
        <p14:creationId xmlns:p14="http://schemas.microsoft.com/office/powerpoint/2010/main" val="3150724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35</a:t>
            </a:fld>
            <a:endParaRPr lang="en-US"/>
          </a:p>
        </p:txBody>
      </p:sp>
    </p:spTree>
    <p:extLst>
      <p:ext uri="{BB962C8B-B14F-4D97-AF65-F5344CB8AC3E}">
        <p14:creationId xmlns:p14="http://schemas.microsoft.com/office/powerpoint/2010/main" val="3485575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r>
              <a:rPr lang="en-US" dirty="0" smtClean="0"/>
              <a:t>Consultation exercise on Starter Homes Dec 2014 to Jan 2015. The general response to the proposal was positive, with strong support from prospective first time buyers. 78% of respondents were in favour of the policy, including the majority of individuals, developers, financial </a:t>
            </a:r>
            <a:r>
              <a:rPr lang="en-US" dirty="0" err="1" smtClean="0"/>
              <a:t>organisations</a:t>
            </a:r>
            <a:r>
              <a:rPr lang="en-US" dirty="0" smtClean="0"/>
              <a:t>, local authorities and representative bodies.</a:t>
            </a:r>
          </a:p>
          <a:p>
            <a:r>
              <a:rPr lang="en-US" dirty="0" smtClean="0"/>
              <a:t> A number of points were raised, predominantly falling into three key areas: • what would constitute suitable land; • potential conflict with existing planning policy; and • how the discount would be implemented.</a:t>
            </a:r>
          </a:p>
          <a:p>
            <a:endParaRPr lang="en-US" dirty="0" smtClean="0"/>
          </a:p>
          <a:p>
            <a:r>
              <a:rPr lang="en-US" dirty="0" smtClean="0"/>
              <a:t>Is the discount deliverable? A common reservation amongst respondents was that </a:t>
            </a:r>
            <a:r>
              <a:rPr lang="en-US" dirty="0" err="1" smtClean="0"/>
              <a:t>under-utilised</a:t>
            </a:r>
            <a:r>
              <a:rPr lang="en-US" dirty="0" smtClean="0"/>
              <a:t> or unviable commercial and industrial sites should already gain permission for housing in line with the NPPF (with S106 and CIL expectations being adjusted to achieve viable schemes). Concerns were raised over the viability of the 20% price reduction given that brownfield land not currently considered suitable for housing, even with exemptions from </a:t>
            </a:r>
            <a:r>
              <a:rPr lang="en-US" dirty="0" err="1" smtClean="0"/>
              <a:t>contributionss</a:t>
            </a:r>
            <a:r>
              <a:rPr lang="en-US" dirty="0" smtClean="0"/>
              <a:t>, is likely to have above-average development costs and be in locations with below-average sales value.</a:t>
            </a:r>
          </a:p>
          <a:p>
            <a:endParaRPr lang="en-US" dirty="0" smtClean="0"/>
          </a:p>
          <a:p>
            <a:r>
              <a:rPr lang="en-US" dirty="0" smtClean="0"/>
              <a:t>The planning policy changes associated with the development of Starter Homes runs the risk, according to the National Housing Federation (NHF), of crowding out the development of affordable rented homes</a:t>
            </a:r>
          </a:p>
          <a:p>
            <a:endParaRPr lang="en-US" dirty="0" smtClean="0"/>
          </a:p>
          <a:p>
            <a:r>
              <a:rPr lang="en-US" dirty="0" smtClean="0"/>
              <a:t>The LGA response to the Bill calls for councils to have “powers and flexibility to shape the supply of genuinely affordable homes to meet needs of different people in their area, in line with their local plan and the National Planning Policy Framework.”</a:t>
            </a:r>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36</a:t>
            </a:fld>
            <a:endParaRPr lang="en-US"/>
          </a:p>
        </p:txBody>
      </p:sp>
    </p:spTree>
    <p:extLst>
      <p:ext uri="{BB962C8B-B14F-4D97-AF65-F5344CB8AC3E}">
        <p14:creationId xmlns:p14="http://schemas.microsoft.com/office/powerpoint/2010/main" val="115260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pPr lvl="0"/>
            <a:r>
              <a:rPr lang="en-GB" dirty="0" smtClean="0"/>
              <a:t>H&amp;P Bill introduces powers for </a:t>
            </a:r>
            <a:r>
              <a:rPr lang="en-GB" dirty="0" err="1" smtClean="0"/>
              <a:t>SoS</a:t>
            </a:r>
            <a:r>
              <a:rPr lang="en-GB" dirty="0" smtClean="0"/>
              <a:t> to intervene to bring LPA plans forward</a:t>
            </a:r>
          </a:p>
          <a:p>
            <a:pPr lvl="0"/>
            <a:r>
              <a:rPr lang="en-GB" dirty="0" smtClean="0"/>
              <a:t>A deadline of early 2017 for plans to be produced </a:t>
            </a:r>
          </a:p>
          <a:p>
            <a:r>
              <a:rPr lang="en-US" dirty="0" smtClean="0"/>
              <a:t>LOCAL PLAN INTERVENTION </a:t>
            </a:r>
          </a:p>
          <a:p>
            <a:endParaRPr lang="en-US" dirty="0" smtClean="0"/>
          </a:p>
          <a:p>
            <a:r>
              <a:rPr lang="en-US" dirty="0" smtClean="0"/>
              <a:t>The Housing &amp; Planning Bill contains powers for the Government to ensure that local planning authorities have Local Plans in place. The Secretary of State will have the power to intervene and put a plan in place himself. This is not a preferred option and Brandon Lewis has told the select committee that the Department for Communities and Local Government would "not necessarily" write plans itself in cases where no local plans have been produced by early 2017. The government has previously said that in such instances it will "intervene to arrange for the plan to be written, in consultation with local people, to accelerate production".</a:t>
            </a:r>
          </a:p>
          <a:p>
            <a:r>
              <a:rPr lang="en-US" dirty="0" smtClean="0"/>
              <a:t>The Government will not want to use powers of intervention and hopes that this threat is enough to bring LPAs who do not have a 2004 plan in place into line. </a:t>
            </a:r>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37</a:t>
            </a:fld>
            <a:endParaRPr lang="en-US"/>
          </a:p>
        </p:txBody>
      </p:sp>
    </p:spTree>
    <p:extLst>
      <p:ext uri="{BB962C8B-B14F-4D97-AF65-F5344CB8AC3E}">
        <p14:creationId xmlns:p14="http://schemas.microsoft.com/office/powerpoint/2010/main" val="2779550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 PLAN INTERVENTION </a:t>
            </a:r>
          </a:p>
          <a:p>
            <a:endParaRPr lang="en-US" dirty="0" smtClean="0"/>
          </a:p>
          <a:p>
            <a:r>
              <a:rPr lang="en-US" dirty="0" smtClean="0"/>
              <a:t>The Housing &amp; Planning Bill contains powers for the Government to ensure that local planning authorities have Local Plans in place. The Secretary of State will have the power to intervene and put a plan in place himself. This is not a preferred option and Brandon Lewis has told the select committee that the Department for Communities and Local Government would "not necessarily" write plans itself in cases where no local plans have been produced by early 2017. The government has previously said that in such instances it will "intervene to arrange for the plan to be written, in consultation with local people, to accelerate production".</a:t>
            </a:r>
          </a:p>
          <a:p>
            <a:r>
              <a:rPr lang="en-US" dirty="0" smtClean="0"/>
              <a:t>The Government will not want to use powers of intervention and hopes that this threat is enough to bring LPAs who do not have a 2004 plan in place into line.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38</a:t>
            </a:fld>
            <a:endParaRPr lang="en-US"/>
          </a:p>
        </p:txBody>
      </p:sp>
    </p:spTree>
    <p:extLst>
      <p:ext uri="{BB962C8B-B14F-4D97-AF65-F5344CB8AC3E}">
        <p14:creationId xmlns:p14="http://schemas.microsoft.com/office/powerpoint/2010/main" val="4194863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r>
              <a:rPr lang="en-US" dirty="0" smtClean="0"/>
              <a:t>LOCAL PLAN INTERVENTION </a:t>
            </a:r>
          </a:p>
          <a:p>
            <a:endParaRPr lang="en-US" dirty="0" smtClean="0"/>
          </a:p>
          <a:p>
            <a:r>
              <a:rPr lang="en-US" dirty="0" smtClean="0"/>
              <a:t>The Housing &amp; Planning Bill contains powers for the Government to ensure that local planning authorities have Local Plans in place. The Secretary of State will have the power to intervene and put a plan in place himself. This is not a preferred option and Brandon Lewis has told the select committee that the Department for Communities and Local Government would "not necessarily" write plans itself in cases where no local plans have been produced by early 2017. The government has previously said that in such instances it will "intervene to arrange for the plan to be written, in consultation with local people, to accelerate production".</a:t>
            </a:r>
          </a:p>
          <a:p>
            <a:r>
              <a:rPr lang="en-US" dirty="0" smtClean="0"/>
              <a:t>The Government will not want to use powers of intervention and hopes that this threat is enough to bring LPAs who do not have a 2004 plan in place into line. </a:t>
            </a:r>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39</a:t>
            </a:fld>
            <a:endParaRPr lang="en-US"/>
          </a:p>
        </p:txBody>
      </p:sp>
    </p:spTree>
    <p:extLst>
      <p:ext uri="{BB962C8B-B14F-4D97-AF65-F5344CB8AC3E}">
        <p14:creationId xmlns:p14="http://schemas.microsoft.com/office/powerpoint/2010/main" val="2779550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r>
              <a:rPr lang="en-US" dirty="0" smtClean="0"/>
              <a:t>LOCAL PLAN INTERVENTION </a:t>
            </a:r>
          </a:p>
          <a:p>
            <a:endParaRPr lang="en-US" dirty="0" smtClean="0"/>
          </a:p>
          <a:p>
            <a:r>
              <a:rPr lang="en-US" dirty="0" smtClean="0"/>
              <a:t>The Housing &amp; Planning Bill contains powers for the Government to ensure that local planning authorities have Local Plans in place. The Secretary of State will have the power to intervene and put a plan in place himself. This is not a preferred option and Brandon Lewis has told the select committee that the Department for Communities and Local Government would "not necessarily" write plans itself in cases where no local plans have been produced by early 2017. The government has previously said that in such instances it will "intervene to arrange for the plan to be written, in consultation with local people, to accelerate production".</a:t>
            </a:r>
          </a:p>
          <a:p>
            <a:r>
              <a:rPr lang="en-US" dirty="0" smtClean="0"/>
              <a:t>The Government will not want to use powers of intervention and hopes that this threat is enough to bring LPAs who do not have a 2004 plan in place into line. </a:t>
            </a:r>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40</a:t>
            </a:fld>
            <a:endParaRPr lang="en-US"/>
          </a:p>
        </p:txBody>
      </p:sp>
    </p:spTree>
    <p:extLst>
      <p:ext uri="{BB962C8B-B14F-4D97-AF65-F5344CB8AC3E}">
        <p14:creationId xmlns:p14="http://schemas.microsoft.com/office/powerpoint/2010/main" val="2779550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The outcome is likely to be recommendations for changes to guidance and the detailed plan-making process that can be implemented under current legislation,</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John Rhodes Panel Chair  </a:t>
            </a:r>
          </a:p>
          <a:p>
            <a:r>
              <a:rPr lang="en-GB" sz="1200" kern="1200" dirty="0" smtClean="0">
                <a:solidFill>
                  <a:schemeClr val="tx1"/>
                </a:solidFill>
                <a:effectLst/>
                <a:latin typeface="Arial" pitchFamily="34" charset="0"/>
                <a:ea typeface="+mn-ea"/>
                <a:cs typeface="+mn-cs"/>
              </a:rPr>
              <a:t> </a:t>
            </a:r>
          </a:p>
          <a:p>
            <a:r>
              <a:rPr lang="en-GB" sz="1200" i="1" kern="1200" dirty="0" smtClean="0">
                <a:solidFill>
                  <a:schemeClr val="tx1"/>
                </a:solidFill>
                <a:effectLst/>
                <a:latin typeface="Arial" pitchFamily="34" charset="0"/>
                <a:ea typeface="+mn-ea"/>
                <a:cs typeface="+mn-cs"/>
              </a:rPr>
              <a:t>"About two-thirds of local authorities have adopted local plans and we want to understand why they have been successful and others haven't,"</a:t>
            </a:r>
            <a:endParaRPr lang="en-GB" sz="1200" kern="1200" dirty="0" smtClean="0">
              <a:solidFill>
                <a:schemeClr val="tx1"/>
              </a:solidFill>
              <a:effectLst/>
              <a:latin typeface="Arial" pitchFamily="34" charset="0"/>
              <a:ea typeface="+mn-ea"/>
              <a:cs typeface="+mn-cs"/>
            </a:endParaRPr>
          </a:p>
          <a:p>
            <a:r>
              <a:rPr lang="en-GB" sz="1200" i="1" kern="1200" dirty="0" smtClean="0">
                <a:solidFill>
                  <a:schemeClr val="tx1"/>
                </a:solidFill>
                <a:effectLst/>
                <a:latin typeface="Arial" pitchFamily="34" charset="0"/>
                <a:ea typeface="+mn-ea"/>
                <a:cs typeface="+mn-cs"/>
              </a:rPr>
              <a:t> </a:t>
            </a:r>
            <a:endParaRPr lang="en-GB" sz="1200" kern="1200" dirty="0" smtClean="0">
              <a:solidFill>
                <a:schemeClr val="tx1"/>
              </a:solidFill>
              <a:effectLst/>
              <a:latin typeface="Arial" pitchFamily="34" charset="0"/>
              <a:ea typeface="+mn-ea"/>
              <a:cs typeface="+mn-cs"/>
            </a:endParaRPr>
          </a:p>
          <a:p>
            <a:r>
              <a:rPr lang="en-GB" sz="1200" i="1" kern="1200" dirty="0" smtClean="0">
                <a:solidFill>
                  <a:schemeClr val="tx1"/>
                </a:solidFill>
                <a:effectLst/>
                <a:latin typeface="Arial" pitchFamily="34" charset="0"/>
                <a:ea typeface="+mn-ea"/>
                <a:cs typeface="+mn-cs"/>
              </a:rPr>
              <a:t>"We want to see how strategic housing need can be better addressed earlier in the process before the plan comes before the inspector," </a:t>
            </a:r>
            <a:endParaRPr lang="en-GB" sz="1200" kern="1200" dirty="0" smtClean="0">
              <a:solidFill>
                <a:schemeClr val="tx1"/>
              </a:solidFill>
              <a:effectLst/>
              <a:latin typeface="Arial" pitchFamily="34" charset="0"/>
              <a:ea typeface="+mn-ea"/>
              <a:cs typeface="+mn-cs"/>
            </a:endParaRPr>
          </a:p>
          <a:p>
            <a:r>
              <a:rPr lang="en-GB" sz="1200" i="1" kern="1200" dirty="0" smtClean="0">
                <a:solidFill>
                  <a:schemeClr val="tx1"/>
                </a:solidFill>
                <a:effectLst/>
                <a:latin typeface="Arial" pitchFamily="34" charset="0"/>
                <a:ea typeface="+mn-ea"/>
                <a:cs typeface="+mn-cs"/>
              </a:rPr>
              <a:t> </a:t>
            </a:r>
            <a:endParaRPr lang="en-GB" sz="1200" kern="1200" dirty="0" smtClean="0">
              <a:solidFill>
                <a:schemeClr val="tx1"/>
              </a:solidFill>
              <a:effectLst/>
              <a:latin typeface="Arial" pitchFamily="34" charset="0"/>
              <a:ea typeface="+mn-ea"/>
              <a:cs typeface="+mn-cs"/>
            </a:endParaRPr>
          </a:p>
          <a:p>
            <a:r>
              <a:rPr lang="en-GB" sz="1200" i="1" kern="1200" dirty="0" smtClean="0">
                <a:solidFill>
                  <a:schemeClr val="tx1"/>
                </a:solidFill>
                <a:effectLst/>
                <a:latin typeface="Arial" pitchFamily="34" charset="0"/>
                <a:ea typeface="+mn-ea"/>
                <a:cs typeface="+mn-cs"/>
              </a:rPr>
              <a:t>"The last thing we want is to delay local plan preparation."</a:t>
            </a:r>
            <a:endParaRPr lang="en-GB"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41</a:t>
            </a:fld>
            <a:endParaRPr lang="en-US"/>
          </a:p>
        </p:txBody>
      </p:sp>
    </p:spTree>
    <p:extLst>
      <p:ext uri="{BB962C8B-B14F-4D97-AF65-F5344CB8AC3E}">
        <p14:creationId xmlns:p14="http://schemas.microsoft.com/office/powerpoint/2010/main" val="27795503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pitchFamily="34" charset="0"/>
                <a:ea typeface="+mn-ea"/>
                <a:cs typeface="+mn-cs"/>
              </a:rPr>
              <a:t>LOCAL PLAN PROCESS REVIEW</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 Government set up a panel in September 2015 to advise them on streamlining the local plan process. The request for evidence close at the end of October 2015 and they are due to report their findings at the end of February 2016.</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 review is looking at how local plans are prepared by local authorities, how they are examined and adopted with an aim of speeding up the process. It aims to identify barriers to local plan-making and make proposals on how to improve the process. </a:t>
            </a:r>
          </a:p>
          <a:p>
            <a:r>
              <a:rPr lang="en-GB" sz="1200" kern="1200" dirty="0" smtClean="0">
                <a:solidFill>
                  <a:schemeClr val="tx1"/>
                </a:solidFill>
                <a:effectLst/>
                <a:latin typeface="Arial" pitchFamily="34" charset="0"/>
                <a:ea typeface="+mn-ea"/>
                <a:cs typeface="+mn-cs"/>
              </a:rPr>
              <a:t>Some of the specific areas it is examining are</a:t>
            </a:r>
          </a:p>
          <a:p>
            <a:pPr lvl="0"/>
            <a:r>
              <a:rPr lang="en-GB" sz="1200" kern="1200" dirty="0" smtClean="0">
                <a:solidFill>
                  <a:schemeClr val="tx1"/>
                </a:solidFill>
                <a:effectLst/>
                <a:latin typeface="Arial" pitchFamily="34" charset="0"/>
                <a:ea typeface="+mn-ea"/>
                <a:cs typeface="+mn-cs"/>
              </a:rPr>
              <a:t>whether the documents are taking on too many issues,</a:t>
            </a:r>
          </a:p>
          <a:p>
            <a:pPr lvl="0"/>
            <a:r>
              <a:rPr lang="en-GB" sz="1200" kern="1200" dirty="0" smtClean="0">
                <a:solidFill>
                  <a:schemeClr val="tx1"/>
                </a:solidFill>
                <a:effectLst/>
                <a:latin typeface="Arial" pitchFamily="34" charset="0"/>
                <a:ea typeface="+mn-ea"/>
                <a:cs typeface="+mn-cs"/>
              </a:rPr>
              <a:t>how the process is resourced, </a:t>
            </a:r>
          </a:p>
          <a:p>
            <a:pPr lvl="0"/>
            <a:r>
              <a:rPr lang="en-GB" sz="1200" kern="1200" dirty="0" smtClean="0">
                <a:solidFill>
                  <a:schemeClr val="tx1"/>
                </a:solidFill>
                <a:effectLst/>
                <a:latin typeface="Arial" pitchFamily="34" charset="0"/>
                <a:ea typeface="+mn-ea"/>
                <a:cs typeface="+mn-cs"/>
              </a:rPr>
              <a:t>better collaboration between authorities to produce plans together,</a:t>
            </a:r>
          </a:p>
          <a:p>
            <a:pPr lvl="0"/>
            <a:r>
              <a:rPr lang="en-GB" sz="1200" kern="1200" dirty="0" smtClean="0">
                <a:solidFill>
                  <a:schemeClr val="tx1"/>
                </a:solidFill>
                <a:effectLst/>
                <a:latin typeface="Arial" pitchFamily="34" charset="0"/>
                <a:ea typeface="+mn-ea"/>
                <a:cs typeface="+mn-cs"/>
              </a:rPr>
              <a:t>how strategic housing need is addressed, </a:t>
            </a:r>
          </a:p>
          <a:p>
            <a:pPr lvl="0"/>
            <a:r>
              <a:rPr lang="en-GB" sz="1200" kern="1200" dirty="0" smtClean="0">
                <a:solidFill>
                  <a:schemeClr val="tx1"/>
                </a:solidFill>
                <a:effectLst/>
                <a:latin typeface="Arial" pitchFamily="34" charset="0"/>
                <a:ea typeface="+mn-ea"/>
                <a:cs typeface="+mn-cs"/>
              </a:rPr>
              <a:t>improvements to the duty to cooperate process, </a:t>
            </a:r>
          </a:p>
          <a:p>
            <a:pPr lvl="0"/>
            <a:r>
              <a:rPr lang="en-GB" sz="1200" kern="1200" dirty="0" smtClean="0">
                <a:solidFill>
                  <a:schemeClr val="tx1"/>
                </a:solidFill>
                <a:effectLst/>
                <a:latin typeface="Arial" pitchFamily="34" charset="0"/>
                <a:ea typeface="+mn-ea"/>
                <a:cs typeface="+mn-cs"/>
              </a:rPr>
              <a:t>the evidence requirements for a plan, and </a:t>
            </a:r>
          </a:p>
          <a:p>
            <a:pPr lvl="0"/>
            <a:r>
              <a:rPr lang="en-GB" sz="1200" kern="1200" dirty="0" smtClean="0">
                <a:solidFill>
                  <a:schemeClr val="tx1"/>
                </a:solidFill>
                <a:effectLst/>
                <a:latin typeface="Arial" pitchFamily="34" charset="0"/>
                <a:ea typeface="+mn-ea"/>
                <a:cs typeface="+mn-cs"/>
              </a:rPr>
              <a:t>tackling political differences stopping plans emerging.</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 outcome is likely to be recommendations for changes to guidance and the detailed plan-making process that can be implemented under current legislation,</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John Rhodes Panel Chair  </a:t>
            </a:r>
          </a:p>
          <a:p>
            <a:r>
              <a:rPr lang="en-GB" sz="1200" kern="1200" dirty="0" smtClean="0">
                <a:solidFill>
                  <a:schemeClr val="tx1"/>
                </a:solidFill>
                <a:effectLst/>
                <a:latin typeface="Arial" pitchFamily="34" charset="0"/>
                <a:ea typeface="+mn-ea"/>
                <a:cs typeface="+mn-cs"/>
              </a:rPr>
              <a:t> </a:t>
            </a:r>
          </a:p>
          <a:p>
            <a:r>
              <a:rPr lang="en-GB" sz="1200" i="1" kern="1200" dirty="0" smtClean="0">
                <a:solidFill>
                  <a:schemeClr val="tx1"/>
                </a:solidFill>
                <a:effectLst/>
                <a:latin typeface="Arial" pitchFamily="34" charset="0"/>
                <a:ea typeface="+mn-ea"/>
                <a:cs typeface="+mn-cs"/>
              </a:rPr>
              <a:t>"About two-thirds of local authorities have adopted local plans and we want to understand why they have been successful and others haven't,"</a:t>
            </a:r>
            <a:endParaRPr lang="en-GB" sz="1200" kern="1200" dirty="0" smtClean="0">
              <a:solidFill>
                <a:schemeClr val="tx1"/>
              </a:solidFill>
              <a:effectLst/>
              <a:latin typeface="Arial" pitchFamily="34" charset="0"/>
              <a:ea typeface="+mn-ea"/>
              <a:cs typeface="+mn-cs"/>
            </a:endParaRPr>
          </a:p>
          <a:p>
            <a:r>
              <a:rPr lang="en-GB" sz="1200" i="1" kern="1200" dirty="0" smtClean="0">
                <a:solidFill>
                  <a:schemeClr val="tx1"/>
                </a:solidFill>
                <a:effectLst/>
                <a:latin typeface="Arial" pitchFamily="34" charset="0"/>
                <a:ea typeface="+mn-ea"/>
                <a:cs typeface="+mn-cs"/>
              </a:rPr>
              <a:t> </a:t>
            </a:r>
            <a:endParaRPr lang="en-GB" sz="1200" kern="1200" dirty="0" smtClean="0">
              <a:solidFill>
                <a:schemeClr val="tx1"/>
              </a:solidFill>
              <a:effectLst/>
              <a:latin typeface="Arial" pitchFamily="34" charset="0"/>
              <a:ea typeface="+mn-ea"/>
              <a:cs typeface="+mn-cs"/>
            </a:endParaRPr>
          </a:p>
          <a:p>
            <a:r>
              <a:rPr lang="en-GB" sz="1200" i="1" kern="1200" dirty="0" smtClean="0">
                <a:solidFill>
                  <a:schemeClr val="tx1"/>
                </a:solidFill>
                <a:effectLst/>
                <a:latin typeface="Arial" pitchFamily="34" charset="0"/>
                <a:ea typeface="+mn-ea"/>
                <a:cs typeface="+mn-cs"/>
              </a:rPr>
              <a:t>"We want to see how strategic housing need can be better addressed earlier in the process before the plan comes before the inspector," </a:t>
            </a:r>
            <a:endParaRPr lang="en-GB" sz="1200" kern="1200" dirty="0" smtClean="0">
              <a:solidFill>
                <a:schemeClr val="tx1"/>
              </a:solidFill>
              <a:effectLst/>
              <a:latin typeface="Arial" pitchFamily="34" charset="0"/>
              <a:ea typeface="+mn-ea"/>
              <a:cs typeface="+mn-cs"/>
            </a:endParaRPr>
          </a:p>
          <a:p>
            <a:r>
              <a:rPr lang="en-GB" sz="1200" i="1" kern="1200" dirty="0" smtClean="0">
                <a:solidFill>
                  <a:schemeClr val="tx1"/>
                </a:solidFill>
                <a:effectLst/>
                <a:latin typeface="Arial" pitchFamily="34" charset="0"/>
                <a:ea typeface="+mn-ea"/>
                <a:cs typeface="+mn-cs"/>
              </a:rPr>
              <a:t> </a:t>
            </a:r>
            <a:endParaRPr lang="en-GB" sz="1200" kern="1200" dirty="0" smtClean="0">
              <a:solidFill>
                <a:schemeClr val="tx1"/>
              </a:solidFill>
              <a:effectLst/>
              <a:latin typeface="Arial" pitchFamily="34" charset="0"/>
              <a:ea typeface="+mn-ea"/>
              <a:cs typeface="+mn-cs"/>
            </a:endParaRPr>
          </a:p>
          <a:p>
            <a:r>
              <a:rPr lang="en-GB" sz="1200" i="1" kern="1200" dirty="0" smtClean="0">
                <a:solidFill>
                  <a:schemeClr val="tx1"/>
                </a:solidFill>
                <a:effectLst/>
                <a:latin typeface="Arial" pitchFamily="34" charset="0"/>
                <a:ea typeface="+mn-ea"/>
                <a:cs typeface="+mn-cs"/>
              </a:rPr>
              <a:t>"The last thing we want is to delay local plan preparation."</a:t>
            </a:r>
            <a:endParaRPr lang="en-GB"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42</a:t>
            </a:fld>
            <a:endParaRPr lang="en-US"/>
          </a:p>
        </p:txBody>
      </p:sp>
    </p:spTree>
    <p:extLst>
      <p:ext uri="{BB962C8B-B14F-4D97-AF65-F5344CB8AC3E}">
        <p14:creationId xmlns:p14="http://schemas.microsoft.com/office/powerpoint/2010/main" val="2779550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43</a:t>
            </a:fld>
            <a:endParaRPr lang="en-US"/>
          </a:p>
        </p:txBody>
      </p:sp>
    </p:spTree>
    <p:extLst>
      <p:ext uri="{BB962C8B-B14F-4D97-AF65-F5344CB8AC3E}">
        <p14:creationId xmlns:p14="http://schemas.microsoft.com/office/powerpoint/2010/main" val="2779550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44</a:t>
            </a:fld>
            <a:endParaRPr lang="en-US"/>
          </a:p>
        </p:txBody>
      </p:sp>
    </p:spTree>
    <p:extLst>
      <p:ext uri="{BB962C8B-B14F-4D97-AF65-F5344CB8AC3E}">
        <p14:creationId xmlns:p14="http://schemas.microsoft.com/office/powerpoint/2010/main" val="2818153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746125" y="282575"/>
            <a:ext cx="5381625" cy="3727450"/>
          </a:xfrm>
          <a:ln/>
        </p:spPr>
      </p:sp>
      <p:sp>
        <p:nvSpPr>
          <p:cNvPr id="22531" name="Notes Placeholder 2"/>
          <p:cNvSpPr>
            <a:spLocks noGrp="1"/>
          </p:cNvSpPr>
          <p:nvPr>
            <p:ph type="body" idx="1"/>
          </p:nvPr>
        </p:nvSpPr>
        <p:spPr>
          <a:xfrm>
            <a:off x="373848" y="4177701"/>
            <a:ext cx="6204265" cy="5408587"/>
          </a:xfrm>
        </p:spPr>
        <p:txBody>
          <a:bodyPr/>
          <a:lstStyle/>
          <a:p>
            <a:pPr>
              <a:defRPr/>
            </a:pPr>
            <a:endParaRPr lang="en-GB" sz="1100" spc="-10" dirty="0"/>
          </a:p>
        </p:txBody>
      </p:sp>
      <p:sp>
        <p:nvSpPr>
          <p:cNvPr id="25604" name="Header Placeholder 3"/>
          <p:cNvSpPr>
            <a:spLocks noGrp="1"/>
          </p:cNvSpPr>
          <p:nvPr>
            <p:ph type="hdr" sz="quarter"/>
          </p:nvPr>
        </p:nvSpPr>
        <p:spPr>
          <a:noFill/>
        </p:spPr>
        <p:txBody>
          <a:bodyPr/>
          <a:lstStyle>
            <a:lvl1pPr>
              <a:defRPr>
                <a:solidFill>
                  <a:schemeClr val="tx1"/>
                </a:solidFill>
                <a:latin typeface="Arial" pitchFamily="34" charset="0"/>
              </a:defRPr>
            </a:lvl1pPr>
            <a:lvl2pPr marL="744287" indent="-286264">
              <a:defRPr>
                <a:solidFill>
                  <a:schemeClr val="tx1"/>
                </a:solidFill>
                <a:latin typeface="Arial" pitchFamily="34" charset="0"/>
              </a:defRPr>
            </a:lvl2pPr>
            <a:lvl3pPr marL="1145057" indent="-229011">
              <a:defRPr>
                <a:solidFill>
                  <a:schemeClr val="tx1"/>
                </a:solidFill>
                <a:latin typeface="Arial" pitchFamily="34" charset="0"/>
              </a:defRPr>
            </a:lvl3pPr>
            <a:lvl4pPr marL="1603080" indent="-229011">
              <a:defRPr>
                <a:solidFill>
                  <a:schemeClr val="tx1"/>
                </a:solidFill>
                <a:latin typeface="Arial" pitchFamily="34" charset="0"/>
              </a:defRPr>
            </a:lvl4pPr>
            <a:lvl5pPr marL="2061103" indent="-229011">
              <a:defRPr>
                <a:solidFill>
                  <a:schemeClr val="tx1"/>
                </a:solidFill>
                <a:latin typeface="Arial" pitchFamily="34" charset="0"/>
              </a:defRPr>
            </a:lvl5pPr>
            <a:lvl6pPr marL="2519126" indent="-229011" eaLnBrk="0" fontAlgn="base" hangingPunct="0">
              <a:spcBef>
                <a:spcPct val="0"/>
              </a:spcBef>
              <a:spcAft>
                <a:spcPct val="0"/>
              </a:spcAft>
              <a:defRPr>
                <a:solidFill>
                  <a:schemeClr val="tx1"/>
                </a:solidFill>
                <a:latin typeface="Arial" pitchFamily="34" charset="0"/>
              </a:defRPr>
            </a:lvl6pPr>
            <a:lvl7pPr marL="2977149" indent="-229011" eaLnBrk="0" fontAlgn="base" hangingPunct="0">
              <a:spcBef>
                <a:spcPct val="0"/>
              </a:spcBef>
              <a:spcAft>
                <a:spcPct val="0"/>
              </a:spcAft>
              <a:defRPr>
                <a:solidFill>
                  <a:schemeClr val="tx1"/>
                </a:solidFill>
                <a:latin typeface="Arial" pitchFamily="34" charset="0"/>
              </a:defRPr>
            </a:lvl7pPr>
            <a:lvl8pPr marL="3435172" indent="-229011" eaLnBrk="0" fontAlgn="base" hangingPunct="0">
              <a:spcBef>
                <a:spcPct val="0"/>
              </a:spcBef>
              <a:spcAft>
                <a:spcPct val="0"/>
              </a:spcAft>
              <a:defRPr>
                <a:solidFill>
                  <a:schemeClr val="tx1"/>
                </a:solidFill>
                <a:latin typeface="Arial" pitchFamily="34" charset="0"/>
              </a:defRPr>
            </a:lvl8pPr>
            <a:lvl9pPr marL="3893195" indent="-229011" eaLnBrk="0" fontAlgn="base" hangingPunct="0">
              <a:spcBef>
                <a:spcPct val="0"/>
              </a:spcBef>
              <a:spcAft>
                <a:spcPct val="0"/>
              </a:spcAft>
              <a:defRPr>
                <a:solidFill>
                  <a:schemeClr val="tx1"/>
                </a:solidFill>
                <a:latin typeface="Arial" pitchFamily="34" charset="0"/>
              </a:defRPr>
            </a:lvl9pPr>
          </a:lstStyle>
          <a:p>
            <a:pPr eaLnBrk="1" hangingPunct="1"/>
            <a:endParaRPr lang="en-US" altLang="en-US" smtClean="0">
              <a:solidFill>
                <a:srgbClr val="000000"/>
              </a:solidFill>
            </a:endParaRPr>
          </a:p>
        </p:txBody>
      </p:sp>
      <p:sp>
        <p:nvSpPr>
          <p:cNvPr id="25605" name="Slide Number Placeholder 5"/>
          <p:cNvSpPr>
            <a:spLocks noGrp="1"/>
          </p:cNvSpPr>
          <p:nvPr>
            <p:ph type="sldNum" sz="quarter" idx="5"/>
          </p:nvPr>
        </p:nvSpPr>
        <p:spPr>
          <a:noFill/>
        </p:spPr>
        <p:txBody>
          <a:bodyPr/>
          <a:lstStyle>
            <a:lvl1pPr>
              <a:defRPr>
                <a:solidFill>
                  <a:schemeClr val="tx1"/>
                </a:solidFill>
                <a:latin typeface="Arial" pitchFamily="34" charset="0"/>
              </a:defRPr>
            </a:lvl1pPr>
            <a:lvl2pPr marL="744287" indent="-286264">
              <a:defRPr>
                <a:solidFill>
                  <a:schemeClr val="tx1"/>
                </a:solidFill>
                <a:latin typeface="Arial" pitchFamily="34" charset="0"/>
              </a:defRPr>
            </a:lvl2pPr>
            <a:lvl3pPr marL="1145057" indent="-229011">
              <a:defRPr>
                <a:solidFill>
                  <a:schemeClr val="tx1"/>
                </a:solidFill>
                <a:latin typeface="Arial" pitchFamily="34" charset="0"/>
              </a:defRPr>
            </a:lvl3pPr>
            <a:lvl4pPr marL="1603080" indent="-229011">
              <a:defRPr>
                <a:solidFill>
                  <a:schemeClr val="tx1"/>
                </a:solidFill>
                <a:latin typeface="Arial" pitchFamily="34" charset="0"/>
              </a:defRPr>
            </a:lvl4pPr>
            <a:lvl5pPr marL="2061103" indent="-229011">
              <a:defRPr>
                <a:solidFill>
                  <a:schemeClr val="tx1"/>
                </a:solidFill>
                <a:latin typeface="Arial" pitchFamily="34" charset="0"/>
              </a:defRPr>
            </a:lvl5pPr>
            <a:lvl6pPr marL="2519126" indent="-229011" eaLnBrk="0" fontAlgn="base" hangingPunct="0">
              <a:spcBef>
                <a:spcPct val="0"/>
              </a:spcBef>
              <a:spcAft>
                <a:spcPct val="0"/>
              </a:spcAft>
              <a:defRPr>
                <a:solidFill>
                  <a:schemeClr val="tx1"/>
                </a:solidFill>
                <a:latin typeface="Arial" pitchFamily="34" charset="0"/>
              </a:defRPr>
            </a:lvl6pPr>
            <a:lvl7pPr marL="2977149" indent="-229011" eaLnBrk="0" fontAlgn="base" hangingPunct="0">
              <a:spcBef>
                <a:spcPct val="0"/>
              </a:spcBef>
              <a:spcAft>
                <a:spcPct val="0"/>
              </a:spcAft>
              <a:defRPr>
                <a:solidFill>
                  <a:schemeClr val="tx1"/>
                </a:solidFill>
                <a:latin typeface="Arial" pitchFamily="34" charset="0"/>
              </a:defRPr>
            </a:lvl7pPr>
            <a:lvl8pPr marL="3435172" indent="-229011" eaLnBrk="0" fontAlgn="base" hangingPunct="0">
              <a:spcBef>
                <a:spcPct val="0"/>
              </a:spcBef>
              <a:spcAft>
                <a:spcPct val="0"/>
              </a:spcAft>
              <a:defRPr>
                <a:solidFill>
                  <a:schemeClr val="tx1"/>
                </a:solidFill>
                <a:latin typeface="Arial" pitchFamily="34" charset="0"/>
              </a:defRPr>
            </a:lvl8pPr>
            <a:lvl9pPr marL="3893195" indent="-229011" eaLnBrk="0" fontAlgn="base" hangingPunct="0">
              <a:spcBef>
                <a:spcPct val="0"/>
              </a:spcBef>
              <a:spcAft>
                <a:spcPct val="0"/>
              </a:spcAft>
              <a:defRPr>
                <a:solidFill>
                  <a:schemeClr val="tx1"/>
                </a:solidFill>
                <a:latin typeface="Arial" pitchFamily="34" charset="0"/>
              </a:defRPr>
            </a:lvl9pPr>
          </a:lstStyle>
          <a:p>
            <a:pPr eaLnBrk="1" hangingPunct="1"/>
            <a:fld id="{F653F397-8CCA-449E-82F0-93BAB4E7B44E}" type="slidenum">
              <a:rPr lang="en-GB" altLang="en-US" smtClean="0">
                <a:solidFill>
                  <a:srgbClr val="000000"/>
                </a:solidFill>
              </a:rPr>
              <a:pPr eaLnBrk="1" hangingPunct="1"/>
              <a:t>3</a:t>
            </a:fld>
            <a:endParaRPr lang="en-GB" altLang="en-US" smtClean="0">
              <a:solidFill>
                <a:srgbClr val="000000"/>
              </a:solidFill>
            </a:endParaRPr>
          </a:p>
        </p:txBody>
      </p:sp>
    </p:spTree>
    <p:extLst>
      <p:ext uri="{BB962C8B-B14F-4D97-AF65-F5344CB8AC3E}">
        <p14:creationId xmlns:p14="http://schemas.microsoft.com/office/powerpoint/2010/main" val="38372489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pPr fontAlgn="base"/>
            <a:r>
              <a:rPr lang="en-GB" sz="1200" kern="1200" cap="all" dirty="0" smtClean="0">
                <a:solidFill>
                  <a:schemeClr val="tx1"/>
                </a:solidFill>
                <a:effectLst/>
                <a:latin typeface="Arial" pitchFamily="34" charset="0"/>
                <a:ea typeface="+mn-ea"/>
                <a:cs typeface="+mn-cs"/>
              </a:rPr>
              <a:t>Office to Residential Permitted Development</a:t>
            </a:r>
            <a:endParaRPr lang="en-GB" sz="1200" kern="1200" dirty="0" smtClean="0">
              <a:solidFill>
                <a:schemeClr val="tx1"/>
              </a:solidFill>
              <a:effectLst/>
              <a:latin typeface="Arial" pitchFamily="34" charset="0"/>
              <a:ea typeface="+mn-ea"/>
              <a:cs typeface="+mn-cs"/>
            </a:endParaRPr>
          </a:p>
          <a:p>
            <a:pPr fontAlgn="base"/>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First introduced in 2013, temporary permitted development rights have enabled offices to be converted to residential use without having to apply for planning permission.</a:t>
            </a:r>
          </a:p>
          <a:p>
            <a:r>
              <a:rPr lang="en-GB" sz="1200" kern="1200" dirty="0" smtClean="0">
                <a:solidFill>
                  <a:schemeClr val="tx1"/>
                </a:solidFill>
                <a:effectLst/>
                <a:latin typeface="Arial" pitchFamily="34" charset="0"/>
                <a:ea typeface="+mn-ea"/>
                <a:cs typeface="+mn-cs"/>
              </a:rPr>
              <a:t>The temporary right was due to finish in May 2016. However, having proved popular with the development industry, the Government has now announced that the right will be made permanent as part of the government's drive to increase housing numbers.</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 original “office-to-</a:t>
            </a:r>
            <a:r>
              <a:rPr lang="en-GB" sz="1200" kern="1200" dirty="0" err="1" smtClean="0">
                <a:solidFill>
                  <a:schemeClr val="tx1"/>
                </a:solidFill>
                <a:effectLst/>
                <a:latin typeface="Arial" pitchFamily="34" charset="0"/>
                <a:ea typeface="+mn-ea"/>
                <a:cs typeface="+mn-cs"/>
              </a:rPr>
              <a:t>resi</a:t>
            </a:r>
            <a:r>
              <a:rPr lang="en-GB" sz="1200" kern="1200" dirty="0" smtClean="0">
                <a:solidFill>
                  <a:schemeClr val="tx1"/>
                </a:solidFill>
                <a:effectLst/>
                <a:latin typeface="Arial" pitchFamily="34" charset="0"/>
                <a:ea typeface="+mn-ea"/>
                <a:cs typeface="+mn-cs"/>
              </a:rPr>
              <a:t>” right allowed for the conversion of the existing underused office buildings, but the right is to be expanded to also allow for the demolition of office buildings for new build residential units. There will be 'limitations' attached to this right which will be confirmed in due course.</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There is also an extension of the right from just B1(a) (office use) to include B1(c) (light industrial use), as well as some sui generis uses. </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 extension to the permitted development rights regime will remain subject to prior approval by local planning authorities. </a:t>
            </a:r>
          </a:p>
          <a:p>
            <a:r>
              <a:rPr lang="en-GB" sz="1200" kern="1200" dirty="0" smtClean="0">
                <a:solidFill>
                  <a:schemeClr val="tx1"/>
                </a:solidFill>
                <a:effectLst/>
                <a:latin typeface="Arial" pitchFamily="34" charset="0"/>
                <a:ea typeface="+mn-ea"/>
                <a:cs typeface="+mn-cs"/>
              </a:rPr>
              <a:t>It is expected that prior approval for conversion from the B1(c) (light industrial) use class will be subject to the impact of the proposed residential use on neighbouring employment uses not being ‘</a:t>
            </a:r>
            <a:r>
              <a:rPr lang="en-GB" sz="1200" kern="1200" dirty="0" err="1" smtClean="0">
                <a:solidFill>
                  <a:schemeClr val="tx1"/>
                </a:solidFill>
                <a:effectLst/>
                <a:latin typeface="Arial" pitchFamily="34" charset="0"/>
                <a:ea typeface="+mn-ea"/>
                <a:cs typeface="+mn-cs"/>
              </a:rPr>
              <a:t>unacceptedable</a:t>
            </a:r>
            <a:r>
              <a:rPr lang="en-GB" sz="1200" kern="1200" dirty="0" smtClean="0">
                <a:solidFill>
                  <a:schemeClr val="tx1"/>
                </a:solidFill>
                <a:effectLst/>
                <a:latin typeface="Arial" pitchFamily="34" charset="0"/>
                <a:ea typeface="+mn-ea"/>
                <a:cs typeface="+mn-cs"/>
              </a:rPr>
              <a:t>’. This raises a question of what constitutes an 'unacceptable impact' in the refusal of prior approval.</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Any previously secured prior approval for residential use under the existing permitted development rights will now have a potential for an extra three years within which to complete the change of use, extending the longstop date for completion of the residential units to May 2019 (from May 2016). </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Some 17 of the most strategically important office spaces have been exempt under the present permitted development right. These areas include the:</a:t>
            </a:r>
          </a:p>
          <a:p>
            <a:pPr lvl="0"/>
            <a:r>
              <a:rPr lang="en-GB" sz="1200" kern="1200" dirty="0" smtClean="0">
                <a:solidFill>
                  <a:schemeClr val="tx1"/>
                </a:solidFill>
                <a:effectLst/>
                <a:latin typeface="Arial" pitchFamily="34" charset="0"/>
                <a:ea typeface="+mn-ea"/>
                <a:cs typeface="+mn-cs"/>
              </a:rPr>
              <a:t>City of London, </a:t>
            </a:r>
          </a:p>
          <a:p>
            <a:pPr lvl="0"/>
            <a:r>
              <a:rPr lang="en-GB" sz="1200" kern="1200" dirty="0" smtClean="0">
                <a:solidFill>
                  <a:schemeClr val="tx1"/>
                </a:solidFill>
                <a:effectLst/>
                <a:latin typeface="Arial" pitchFamily="34" charset="0"/>
                <a:ea typeface="+mn-ea"/>
                <a:cs typeface="+mn-cs"/>
              </a:rPr>
              <a:t>the London Central Activities Zone, </a:t>
            </a:r>
          </a:p>
          <a:p>
            <a:pPr lvl="0"/>
            <a:r>
              <a:rPr lang="en-GB" sz="1200" kern="1200" dirty="0" smtClean="0">
                <a:solidFill>
                  <a:schemeClr val="tx1"/>
                </a:solidFill>
                <a:effectLst/>
                <a:latin typeface="Arial" pitchFamily="34" charset="0"/>
                <a:ea typeface="+mn-ea"/>
                <a:cs typeface="+mn-cs"/>
              </a:rPr>
              <a:t>Manchester City Centre, and </a:t>
            </a:r>
          </a:p>
          <a:p>
            <a:pPr lvl="0"/>
            <a:r>
              <a:rPr lang="en-GB" sz="1200" kern="1200" dirty="0" smtClean="0">
                <a:solidFill>
                  <a:schemeClr val="tx1"/>
                </a:solidFill>
                <a:effectLst/>
                <a:latin typeface="Arial" pitchFamily="34" charset="0"/>
                <a:ea typeface="+mn-ea"/>
                <a:cs typeface="+mn-cs"/>
              </a:rPr>
              <a:t>areas in Stevenage, Ashford, Sevenoaks and East Hampshire.</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It has been announced that these exemption will only remain in place until May 2019, after which time the relevant authorities will need to have an Article 4 direction in place to remove the permitted development rights. </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 government expect this move to provide thousands of new homes, and make the better use of existing buildings including some that are underused and neglected – while at the same time protecting the green belt.</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Between April 2014 and June this year, almost 4,000 conversions were given the go-ahead.</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Housing and Planning Minister Brandon Lewis (13 October 2015)</a:t>
            </a:r>
          </a:p>
          <a:p>
            <a:r>
              <a:rPr lang="en-GB" sz="1200" i="1" kern="1200" dirty="0" smtClean="0">
                <a:solidFill>
                  <a:schemeClr val="tx1"/>
                </a:solidFill>
                <a:effectLst/>
                <a:latin typeface="Arial" pitchFamily="34" charset="0"/>
                <a:ea typeface="+mn-ea"/>
                <a:cs typeface="+mn-cs"/>
              </a:rPr>
              <a:t>“We’re determined that, both in Whitehall and in town halls, everything is done to get the homes we need built. Today’s measures will mean we can tap into the potential of underused buildings to offer new homes for first-time buyers and families long into the future, breathing new life into neighbourhoods and at the same time protecting our precious green belt.”</a:t>
            </a:r>
            <a:endParaRPr lang="en-GB"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Melanie Leech, chief executive of property lobby group the British Property Federation (BPF)</a:t>
            </a:r>
          </a:p>
          <a:p>
            <a:r>
              <a:rPr lang="en-GB" sz="1200" i="1" kern="1200" dirty="0" smtClean="0">
                <a:solidFill>
                  <a:schemeClr val="tx1"/>
                </a:solidFill>
                <a:effectLst/>
                <a:latin typeface="Arial" pitchFamily="34" charset="0"/>
                <a:ea typeface="+mn-ea"/>
                <a:cs typeface="+mn-cs"/>
              </a:rPr>
              <a:t>"We have long championed the extension of office to residential permitted development right, believing the policy to be a useful tool in breathing life back into underused commercial space. The policy was never designed to deliver a huge number of new homes, but any trip through our suburbs soon exposes redundant office space that with the best will in the world is never going to be brought back into commercial use, and for such situations this policy is helpful."</a:t>
            </a:r>
            <a:endParaRPr lang="en-GB" sz="1200" kern="1200" dirty="0" smtClean="0">
              <a:solidFill>
                <a:schemeClr val="tx1"/>
              </a:solidFill>
              <a:effectLst/>
              <a:latin typeface="Arial"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45</a:t>
            </a:fld>
            <a:endParaRPr lang="en-US"/>
          </a:p>
        </p:txBody>
      </p:sp>
    </p:spTree>
    <p:extLst>
      <p:ext uri="{BB962C8B-B14F-4D97-AF65-F5344CB8AC3E}">
        <p14:creationId xmlns:p14="http://schemas.microsoft.com/office/powerpoint/2010/main" val="27795503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46</a:t>
            </a:fld>
            <a:endParaRPr lang="en-US"/>
          </a:p>
        </p:txBody>
      </p:sp>
    </p:spTree>
    <p:extLst>
      <p:ext uri="{BB962C8B-B14F-4D97-AF65-F5344CB8AC3E}">
        <p14:creationId xmlns:p14="http://schemas.microsoft.com/office/powerpoint/2010/main" val="27795503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47</a:t>
            </a:fld>
            <a:endParaRPr lang="en-US"/>
          </a:p>
        </p:txBody>
      </p:sp>
    </p:spTree>
    <p:extLst>
      <p:ext uri="{BB962C8B-B14F-4D97-AF65-F5344CB8AC3E}">
        <p14:creationId xmlns:p14="http://schemas.microsoft.com/office/powerpoint/2010/main" val="27795503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48</a:t>
            </a:fld>
            <a:endParaRPr lang="en-US"/>
          </a:p>
        </p:txBody>
      </p:sp>
    </p:spTree>
    <p:extLst>
      <p:ext uri="{BB962C8B-B14F-4D97-AF65-F5344CB8AC3E}">
        <p14:creationId xmlns:p14="http://schemas.microsoft.com/office/powerpoint/2010/main" val="15814143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49</a:t>
            </a:fld>
            <a:endParaRPr lang="en-US"/>
          </a:p>
        </p:txBody>
      </p:sp>
    </p:spTree>
    <p:extLst>
      <p:ext uri="{BB962C8B-B14F-4D97-AF65-F5344CB8AC3E}">
        <p14:creationId xmlns:p14="http://schemas.microsoft.com/office/powerpoint/2010/main" val="2597491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pitchFamily="34" charset="0"/>
                <a:ea typeface="+mn-ea"/>
                <a:cs typeface="+mn-cs"/>
              </a:rPr>
              <a:t>The performance regime for the handling of major planning applications has been with us for a while now with planning authorities being “designated” if there handling of major applications is less than 50% inside of the 13 week target, excluding Extension of Times (</a:t>
            </a:r>
            <a:r>
              <a:rPr lang="en-GB" sz="1200" kern="1200" dirty="0" err="1" smtClean="0">
                <a:solidFill>
                  <a:schemeClr val="tx1"/>
                </a:solidFill>
                <a:effectLst/>
                <a:latin typeface="Arial" pitchFamily="34" charset="0"/>
                <a:ea typeface="+mn-ea"/>
                <a:cs typeface="+mn-cs"/>
              </a:rPr>
              <a:t>EoT</a:t>
            </a:r>
            <a:r>
              <a:rPr lang="en-GB" sz="1200" kern="1200" dirty="0" smtClean="0">
                <a:solidFill>
                  <a:schemeClr val="tx1"/>
                </a:solidFill>
                <a:effectLst/>
                <a:latin typeface="Arial" pitchFamily="34" charset="0"/>
                <a:ea typeface="+mn-ea"/>
                <a:cs typeface="+mn-cs"/>
              </a:rPr>
              <a:t>), Planning Performance Agreements (PPAs) and Environmental Impact Assessments (EIAs) over a rolling two year period. This target has slowly increased over time. </a:t>
            </a:r>
          </a:p>
          <a:p>
            <a:r>
              <a:rPr lang="en-GB" sz="1200" kern="1200" dirty="0" smtClean="0">
                <a:solidFill>
                  <a:schemeClr val="tx1"/>
                </a:solidFill>
                <a:effectLst/>
                <a:latin typeface="Arial" pitchFamily="34" charset="0"/>
                <a:ea typeface="+mn-ea"/>
                <a:cs typeface="+mn-cs"/>
              </a:rPr>
              <a:t>The performance regime will be expanded to include designations based on council’s performance on the number of non-major planning applications determined on time. These are minor and other applications (minor developments, changes of use where the site area is less than one hectare, householder). </a:t>
            </a:r>
          </a:p>
          <a:p>
            <a:r>
              <a:rPr lang="en-GB" sz="1200" kern="1200" dirty="0" smtClean="0">
                <a:solidFill>
                  <a:schemeClr val="tx1"/>
                </a:solidFill>
                <a:effectLst/>
                <a:latin typeface="Arial" pitchFamily="34" charset="0"/>
                <a:ea typeface="+mn-ea"/>
                <a:cs typeface="+mn-cs"/>
              </a:rPr>
              <a:t>Performance is expected to be based on councils’ performance covering the period July 2014 to June 2016. We do not yet know is what the performance threshold will be for designation. It could be the same as for majors (50%)? Or higher (60%?). We expect to hear over the next few months – but we are guessing that 60% may be the threshold, but it is a guess, we have no ‘insider’ knowledge.</a:t>
            </a:r>
          </a:p>
          <a:p>
            <a:r>
              <a:rPr lang="en-GB" sz="1200" kern="1200" dirty="0" smtClean="0">
                <a:solidFill>
                  <a:schemeClr val="tx1"/>
                </a:solidFill>
                <a:effectLst/>
                <a:latin typeface="Arial" pitchFamily="34" charset="0"/>
                <a:ea typeface="+mn-ea"/>
                <a:cs typeface="+mn-cs"/>
              </a:rPr>
              <a:t>The performance levels are taken from planning authorities quarterly performance reports and highlighted in the local authority planning performance tables 151 (majors – district &amp; county matters) and table 153 (non-majors). These show the quarterly performance records over the rolling two year period.</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It is worth noting that the period of performance that will be reviewed is already in the 6</a:t>
            </a:r>
            <a:r>
              <a:rPr lang="en-GB" sz="1200" kern="1200" baseline="30000" dirty="0" smtClean="0">
                <a:solidFill>
                  <a:schemeClr val="tx1"/>
                </a:solidFill>
                <a:effectLst/>
                <a:latin typeface="Arial" pitchFamily="34" charset="0"/>
                <a:ea typeface="+mn-ea"/>
                <a:cs typeface="+mn-cs"/>
              </a:rPr>
              <a:t>th</a:t>
            </a:r>
            <a:r>
              <a:rPr lang="en-GB" sz="1200" kern="1200" dirty="0" smtClean="0">
                <a:solidFill>
                  <a:schemeClr val="tx1"/>
                </a:solidFill>
                <a:effectLst/>
                <a:latin typeface="Arial" pitchFamily="34" charset="0"/>
                <a:ea typeface="+mn-ea"/>
                <a:cs typeface="+mn-cs"/>
              </a:rPr>
              <a:t> of the 8 quarters which make up this time with earliest quarters performance being removed.</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 consequence of designation for majors or non-majors is that applicants will have the option to go straight to the Planning Inspectorate rather than the local authority for their application to be decided. Experience has shown that they are not that keen to do this, especially as the one that did had their application refused! </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PAS is offering help to local authorities that might have an issue with performance, focussing reviews on a part of a service, a full Development Management health check or a full, planning improvement peer review. We also have various bits of support and guidance on Development Management matters including proportionate use of conditions, pre apps, standard S106.</a:t>
            </a:r>
          </a:p>
          <a:p>
            <a:r>
              <a:rPr lang="en-GB" sz="1200" kern="1200" dirty="0" smtClean="0">
                <a:solidFill>
                  <a:schemeClr val="tx1"/>
                </a:solidFill>
                <a:effectLst/>
                <a:latin typeface="Arial" pitchFamily="34" charset="0"/>
                <a:ea typeface="+mn-ea"/>
                <a:cs typeface="+mn-cs"/>
              </a:rPr>
              <a:t> </a:t>
            </a:r>
          </a:p>
          <a:p>
            <a:r>
              <a:rPr lang="en-GB" sz="1200" kern="1200" cap="all" dirty="0" smtClean="0">
                <a:solidFill>
                  <a:schemeClr val="tx1"/>
                </a:solidFill>
                <a:effectLst/>
                <a:latin typeface="Arial" pitchFamily="34" charset="0"/>
                <a:ea typeface="+mn-ea"/>
                <a:cs typeface="+mn-cs"/>
              </a:rPr>
              <a:t>Report Financial Benefits</a:t>
            </a:r>
            <a:endParaRPr lang="en-GB"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 Housing &amp; Planning Bill includes a requirement for reports to planning committees to outline the financial benefits likely to accrue to a local authority if a proposed development is carried out. This is even though they may not be a material planning consideration. </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50</a:t>
            </a:fld>
            <a:endParaRPr lang="en-US"/>
          </a:p>
        </p:txBody>
      </p:sp>
    </p:spTree>
    <p:extLst>
      <p:ext uri="{BB962C8B-B14F-4D97-AF65-F5344CB8AC3E}">
        <p14:creationId xmlns:p14="http://schemas.microsoft.com/office/powerpoint/2010/main" val="27795503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51</a:t>
            </a:fld>
            <a:endParaRPr lang="en-US"/>
          </a:p>
        </p:txBody>
      </p:sp>
    </p:spTree>
    <p:extLst>
      <p:ext uri="{BB962C8B-B14F-4D97-AF65-F5344CB8AC3E}">
        <p14:creationId xmlns:p14="http://schemas.microsoft.com/office/powerpoint/2010/main" val="27795503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52</a:t>
            </a:fld>
            <a:endParaRPr lang="en-US"/>
          </a:p>
        </p:txBody>
      </p:sp>
    </p:spTree>
    <p:extLst>
      <p:ext uri="{BB962C8B-B14F-4D97-AF65-F5344CB8AC3E}">
        <p14:creationId xmlns:p14="http://schemas.microsoft.com/office/powerpoint/2010/main" val="27795503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Arial"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53</a:t>
            </a:fld>
            <a:endParaRPr lang="en-US"/>
          </a:p>
        </p:txBody>
      </p:sp>
    </p:spTree>
    <p:extLst>
      <p:ext uri="{BB962C8B-B14F-4D97-AF65-F5344CB8AC3E}">
        <p14:creationId xmlns:p14="http://schemas.microsoft.com/office/powerpoint/2010/main" val="3219943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Arial" pitchFamily="34" charset="0"/>
              <a:ea typeface="+mn-ea"/>
              <a:cs typeface="+mn-cs"/>
            </a:endParaRPr>
          </a:p>
          <a:p>
            <a:r>
              <a:rPr lang="en-US" sz="1200" b="0" i="0" u="none" strike="noStrike" kern="1200" baseline="0" dirty="0" smtClean="0">
                <a:solidFill>
                  <a:schemeClr val="tx1"/>
                </a:solidFill>
                <a:latin typeface="Arial" pitchFamily="34" charset="0"/>
                <a:ea typeface="+mn-ea"/>
                <a:cs typeface="+mn-cs"/>
              </a:rPr>
              <a:t>Government is keen to give further support to what it sees as the successful introduction of neighbourhood planning. </a:t>
            </a:r>
          </a:p>
          <a:p>
            <a:r>
              <a:rPr lang="en-US" dirty="0" smtClean="0"/>
              <a:t>The Government estimates that the neighbourhood planning process takes two years to complete</a:t>
            </a:r>
          </a:p>
          <a:p>
            <a:endParaRPr lang="en-US" sz="1200" b="0" i="0" u="none" strike="noStrike" kern="1200" baseline="0" dirty="0" smtClean="0">
              <a:solidFill>
                <a:schemeClr val="tx1"/>
              </a:solidFill>
              <a:latin typeface="Arial" pitchFamily="34" charset="0"/>
              <a:ea typeface="+mn-ea"/>
              <a:cs typeface="+mn-cs"/>
            </a:endParaRPr>
          </a:p>
          <a:p>
            <a:r>
              <a:rPr lang="en-US" sz="1200" b="0" i="0" u="none" strike="noStrike" kern="1200" baseline="0" dirty="0" smtClean="0">
                <a:solidFill>
                  <a:schemeClr val="tx1"/>
                </a:solidFill>
                <a:latin typeface="Arial" pitchFamily="34" charset="0"/>
                <a:ea typeface="+mn-ea"/>
                <a:cs typeface="+mn-cs"/>
              </a:rPr>
              <a:t>LPAs will have to notify Neighbourhood Forums of planning applications in the same way that they now have to notify Parish Councils. </a:t>
            </a:r>
          </a:p>
          <a:p>
            <a:endParaRPr lang="en-US" sz="1200" b="0" i="0" u="none" strike="noStrike" kern="1200" baseline="0" dirty="0" smtClean="0">
              <a:solidFill>
                <a:schemeClr val="tx1"/>
              </a:solidFill>
              <a:latin typeface="Arial" pitchFamily="34" charset="0"/>
              <a:ea typeface="+mn-ea"/>
              <a:cs typeface="+mn-cs"/>
            </a:endParaRPr>
          </a:p>
          <a:p>
            <a:r>
              <a:rPr lang="en-US" dirty="0" smtClean="0"/>
              <a:t>This part introduces a timetable by which local authorities must undertake key neighbourhood planning functions, in addition to allowing the Secretary of State to intervene in a local authority’s decisions on whether to hold a referendum on an NDO or a neighbourhood plan. </a:t>
            </a:r>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54</a:t>
            </a:fld>
            <a:endParaRPr lang="en-US"/>
          </a:p>
        </p:txBody>
      </p:sp>
    </p:spTree>
    <p:extLst>
      <p:ext uri="{BB962C8B-B14F-4D97-AF65-F5344CB8AC3E}">
        <p14:creationId xmlns:p14="http://schemas.microsoft.com/office/powerpoint/2010/main" val="1829759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712788" y="746125"/>
            <a:ext cx="5384800" cy="3729038"/>
          </a:xfrm>
          <a:ln/>
        </p:spPr>
      </p:sp>
      <p:sp>
        <p:nvSpPr>
          <p:cNvPr id="29699" name="Notes Placeholder 2"/>
          <p:cNvSpPr>
            <a:spLocks noGrp="1"/>
          </p:cNvSpPr>
          <p:nvPr>
            <p:ph type="body" idx="1"/>
          </p:nvPr>
        </p:nvSpPr>
        <p:spPr>
          <a:noFill/>
        </p:spPr>
        <p:txBody>
          <a:bodyPr/>
          <a:lstStyle/>
          <a:p>
            <a:endParaRPr lang="en-US" altLang="en-US" smtClean="0"/>
          </a:p>
        </p:txBody>
      </p:sp>
      <p:sp>
        <p:nvSpPr>
          <p:cNvPr id="29700" name="Header Placeholder 3"/>
          <p:cNvSpPr>
            <a:spLocks noGrp="1"/>
          </p:cNvSpPr>
          <p:nvPr>
            <p:ph type="hdr" sz="quarter"/>
          </p:nvPr>
        </p:nvSpPr>
        <p:spPr>
          <a:noFill/>
        </p:spPr>
        <p:txBody>
          <a:bodyPr/>
          <a:lstStyle>
            <a:lvl1pPr>
              <a:defRPr>
                <a:solidFill>
                  <a:schemeClr val="tx1"/>
                </a:solidFill>
                <a:latin typeface="Arial" pitchFamily="34" charset="0"/>
              </a:defRPr>
            </a:lvl1pPr>
            <a:lvl2pPr marL="744287" indent="-286264">
              <a:defRPr>
                <a:solidFill>
                  <a:schemeClr val="tx1"/>
                </a:solidFill>
                <a:latin typeface="Arial" pitchFamily="34" charset="0"/>
              </a:defRPr>
            </a:lvl2pPr>
            <a:lvl3pPr marL="1145057" indent="-229011">
              <a:defRPr>
                <a:solidFill>
                  <a:schemeClr val="tx1"/>
                </a:solidFill>
                <a:latin typeface="Arial" pitchFamily="34" charset="0"/>
              </a:defRPr>
            </a:lvl3pPr>
            <a:lvl4pPr marL="1603080" indent="-229011">
              <a:defRPr>
                <a:solidFill>
                  <a:schemeClr val="tx1"/>
                </a:solidFill>
                <a:latin typeface="Arial" pitchFamily="34" charset="0"/>
              </a:defRPr>
            </a:lvl4pPr>
            <a:lvl5pPr marL="2061103" indent="-229011">
              <a:defRPr>
                <a:solidFill>
                  <a:schemeClr val="tx1"/>
                </a:solidFill>
                <a:latin typeface="Arial" pitchFamily="34" charset="0"/>
              </a:defRPr>
            </a:lvl5pPr>
            <a:lvl6pPr marL="2519126" indent="-229011" eaLnBrk="0" fontAlgn="base" hangingPunct="0">
              <a:spcBef>
                <a:spcPct val="0"/>
              </a:spcBef>
              <a:spcAft>
                <a:spcPct val="0"/>
              </a:spcAft>
              <a:defRPr>
                <a:solidFill>
                  <a:schemeClr val="tx1"/>
                </a:solidFill>
                <a:latin typeface="Arial" pitchFamily="34" charset="0"/>
              </a:defRPr>
            </a:lvl6pPr>
            <a:lvl7pPr marL="2977149" indent="-229011" eaLnBrk="0" fontAlgn="base" hangingPunct="0">
              <a:spcBef>
                <a:spcPct val="0"/>
              </a:spcBef>
              <a:spcAft>
                <a:spcPct val="0"/>
              </a:spcAft>
              <a:defRPr>
                <a:solidFill>
                  <a:schemeClr val="tx1"/>
                </a:solidFill>
                <a:latin typeface="Arial" pitchFamily="34" charset="0"/>
              </a:defRPr>
            </a:lvl7pPr>
            <a:lvl8pPr marL="3435172" indent="-229011" eaLnBrk="0" fontAlgn="base" hangingPunct="0">
              <a:spcBef>
                <a:spcPct val="0"/>
              </a:spcBef>
              <a:spcAft>
                <a:spcPct val="0"/>
              </a:spcAft>
              <a:defRPr>
                <a:solidFill>
                  <a:schemeClr val="tx1"/>
                </a:solidFill>
                <a:latin typeface="Arial" pitchFamily="34" charset="0"/>
              </a:defRPr>
            </a:lvl8pPr>
            <a:lvl9pPr marL="3893195" indent="-229011" eaLnBrk="0" fontAlgn="base" hangingPunct="0">
              <a:spcBef>
                <a:spcPct val="0"/>
              </a:spcBef>
              <a:spcAft>
                <a:spcPct val="0"/>
              </a:spcAft>
              <a:defRPr>
                <a:solidFill>
                  <a:schemeClr val="tx1"/>
                </a:solidFill>
                <a:latin typeface="Arial" pitchFamily="34" charset="0"/>
              </a:defRPr>
            </a:lvl9pPr>
          </a:lstStyle>
          <a:p>
            <a:pPr eaLnBrk="1" hangingPunct="1"/>
            <a:endParaRPr lang="en-US" altLang="en-US" smtClean="0">
              <a:solidFill>
                <a:srgbClr val="000000"/>
              </a:solidFill>
            </a:endParaRPr>
          </a:p>
        </p:txBody>
      </p:sp>
      <p:sp>
        <p:nvSpPr>
          <p:cNvPr id="29701" name="Footer Placeholder 4"/>
          <p:cNvSpPr>
            <a:spLocks noGrp="1"/>
          </p:cNvSpPr>
          <p:nvPr>
            <p:ph type="ftr" sz="quarter" idx="4"/>
          </p:nvPr>
        </p:nvSpPr>
        <p:spPr>
          <a:noFill/>
        </p:spPr>
        <p:txBody>
          <a:bodyPr/>
          <a:lstStyle>
            <a:lvl1pPr>
              <a:defRPr>
                <a:solidFill>
                  <a:schemeClr val="tx1"/>
                </a:solidFill>
                <a:latin typeface="Arial" pitchFamily="34" charset="0"/>
              </a:defRPr>
            </a:lvl1pPr>
            <a:lvl2pPr marL="744287" indent="-286264">
              <a:defRPr>
                <a:solidFill>
                  <a:schemeClr val="tx1"/>
                </a:solidFill>
                <a:latin typeface="Arial" pitchFamily="34" charset="0"/>
              </a:defRPr>
            </a:lvl2pPr>
            <a:lvl3pPr marL="1145057" indent="-229011">
              <a:defRPr>
                <a:solidFill>
                  <a:schemeClr val="tx1"/>
                </a:solidFill>
                <a:latin typeface="Arial" pitchFamily="34" charset="0"/>
              </a:defRPr>
            </a:lvl3pPr>
            <a:lvl4pPr marL="1603080" indent="-229011">
              <a:defRPr>
                <a:solidFill>
                  <a:schemeClr val="tx1"/>
                </a:solidFill>
                <a:latin typeface="Arial" pitchFamily="34" charset="0"/>
              </a:defRPr>
            </a:lvl4pPr>
            <a:lvl5pPr marL="2061103" indent="-229011">
              <a:defRPr>
                <a:solidFill>
                  <a:schemeClr val="tx1"/>
                </a:solidFill>
                <a:latin typeface="Arial" pitchFamily="34" charset="0"/>
              </a:defRPr>
            </a:lvl5pPr>
            <a:lvl6pPr marL="2519126" indent="-229011" eaLnBrk="0" fontAlgn="base" hangingPunct="0">
              <a:spcBef>
                <a:spcPct val="0"/>
              </a:spcBef>
              <a:spcAft>
                <a:spcPct val="0"/>
              </a:spcAft>
              <a:defRPr>
                <a:solidFill>
                  <a:schemeClr val="tx1"/>
                </a:solidFill>
                <a:latin typeface="Arial" pitchFamily="34" charset="0"/>
              </a:defRPr>
            </a:lvl6pPr>
            <a:lvl7pPr marL="2977149" indent="-229011" eaLnBrk="0" fontAlgn="base" hangingPunct="0">
              <a:spcBef>
                <a:spcPct val="0"/>
              </a:spcBef>
              <a:spcAft>
                <a:spcPct val="0"/>
              </a:spcAft>
              <a:defRPr>
                <a:solidFill>
                  <a:schemeClr val="tx1"/>
                </a:solidFill>
                <a:latin typeface="Arial" pitchFamily="34" charset="0"/>
              </a:defRPr>
            </a:lvl7pPr>
            <a:lvl8pPr marL="3435172" indent="-229011" eaLnBrk="0" fontAlgn="base" hangingPunct="0">
              <a:spcBef>
                <a:spcPct val="0"/>
              </a:spcBef>
              <a:spcAft>
                <a:spcPct val="0"/>
              </a:spcAft>
              <a:defRPr>
                <a:solidFill>
                  <a:schemeClr val="tx1"/>
                </a:solidFill>
                <a:latin typeface="Arial" pitchFamily="34" charset="0"/>
              </a:defRPr>
            </a:lvl8pPr>
            <a:lvl9pPr marL="3893195" indent="-229011" eaLnBrk="0" fontAlgn="base" hangingPunct="0">
              <a:spcBef>
                <a:spcPct val="0"/>
              </a:spcBef>
              <a:spcAft>
                <a:spcPct val="0"/>
              </a:spcAft>
              <a:defRPr>
                <a:solidFill>
                  <a:schemeClr val="tx1"/>
                </a:solidFill>
                <a:latin typeface="Arial" pitchFamily="34" charset="0"/>
              </a:defRPr>
            </a:lvl9pPr>
          </a:lstStyle>
          <a:p>
            <a:pPr eaLnBrk="1" hangingPunct="1"/>
            <a:endParaRPr lang="en-US" altLang="en-US" smtClean="0">
              <a:solidFill>
                <a:srgbClr val="000000"/>
              </a:solidFill>
            </a:endParaRPr>
          </a:p>
        </p:txBody>
      </p:sp>
      <p:sp>
        <p:nvSpPr>
          <p:cNvPr id="29702" name="Slide Number Placeholder 5"/>
          <p:cNvSpPr>
            <a:spLocks noGrp="1"/>
          </p:cNvSpPr>
          <p:nvPr>
            <p:ph type="sldNum" sz="quarter" idx="5"/>
          </p:nvPr>
        </p:nvSpPr>
        <p:spPr>
          <a:noFill/>
        </p:spPr>
        <p:txBody>
          <a:bodyPr/>
          <a:lstStyle>
            <a:lvl1pPr>
              <a:defRPr>
                <a:solidFill>
                  <a:schemeClr val="tx1"/>
                </a:solidFill>
                <a:latin typeface="Arial" pitchFamily="34" charset="0"/>
              </a:defRPr>
            </a:lvl1pPr>
            <a:lvl2pPr marL="744287" indent="-286264">
              <a:defRPr>
                <a:solidFill>
                  <a:schemeClr val="tx1"/>
                </a:solidFill>
                <a:latin typeface="Arial" pitchFamily="34" charset="0"/>
              </a:defRPr>
            </a:lvl2pPr>
            <a:lvl3pPr marL="1145057" indent="-229011">
              <a:defRPr>
                <a:solidFill>
                  <a:schemeClr val="tx1"/>
                </a:solidFill>
                <a:latin typeface="Arial" pitchFamily="34" charset="0"/>
              </a:defRPr>
            </a:lvl3pPr>
            <a:lvl4pPr marL="1603080" indent="-229011">
              <a:defRPr>
                <a:solidFill>
                  <a:schemeClr val="tx1"/>
                </a:solidFill>
                <a:latin typeface="Arial" pitchFamily="34" charset="0"/>
              </a:defRPr>
            </a:lvl4pPr>
            <a:lvl5pPr marL="2061103" indent="-229011">
              <a:defRPr>
                <a:solidFill>
                  <a:schemeClr val="tx1"/>
                </a:solidFill>
                <a:latin typeface="Arial" pitchFamily="34" charset="0"/>
              </a:defRPr>
            </a:lvl5pPr>
            <a:lvl6pPr marL="2519126" indent="-229011" eaLnBrk="0" fontAlgn="base" hangingPunct="0">
              <a:spcBef>
                <a:spcPct val="0"/>
              </a:spcBef>
              <a:spcAft>
                <a:spcPct val="0"/>
              </a:spcAft>
              <a:defRPr>
                <a:solidFill>
                  <a:schemeClr val="tx1"/>
                </a:solidFill>
                <a:latin typeface="Arial" pitchFamily="34" charset="0"/>
              </a:defRPr>
            </a:lvl6pPr>
            <a:lvl7pPr marL="2977149" indent="-229011" eaLnBrk="0" fontAlgn="base" hangingPunct="0">
              <a:spcBef>
                <a:spcPct val="0"/>
              </a:spcBef>
              <a:spcAft>
                <a:spcPct val="0"/>
              </a:spcAft>
              <a:defRPr>
                <a:solidFill>
                  <a:schemeClr val="tx1"/>
                </a:solidFill>
                <a:latin typeface="Arial" pitchFamily="34" charset="0"/>
              </a:defRPr>
            </a:lvl7pPr>
            <a:lvl8pPr marL="3435172" indent="-229011" eaLnBrk="0" fontAlgn="base" hangingPunct="0">
              <a:spcBef>
                <a:spcPct val="0"/>
              </a:spcBef>
              <a:spcAft>
                <a:spcPct val="0"/>
              </a:spcAft>
              <a:defRPr>
                <a:solidFill>
                  <a:schemeClr val="tx1"/>
                </a:solidFill>
                <a:latin typeface="Arial" pitchFamily="34" charset="0"/>
              </a:defRPr>
            </a:lvl8pPr>
            <a:lvl9pPr marL="3893195" indent="-229011" eaLnBrk="0" fontAlgn="base" hangingPunct="0">
              <a:spcBef>
                <a:spcPct val="0"/>
              </a:spcBef>
              <a:spcAft>
                <a:spcPct val="0"/>
              </a:spcAft>
              <a:defRPr>
                <a:solidFill>
                  <a:schemeClr val="tx1"/>
                </a:solidFill>
                <a:latin typeface="Arial" pitchFamily="34" charset="0"/>
              </a:defRPr>
            </a:lvl9pPr>
          </a:lstStyle>
          <a:p>
            <a:pPr eaLnBrk="1" hangingPunct="1"/>
            <a:fld id="{74DD17D6-7E08-4DA2-849A-82C8E87BBC54}" type="slidenum">
              <a:rPr lang="en-GB" altLang="en-US" smtClean="0">
                <a:solidFill>
                  <a:srgbClr val="000000"/>
                </a:solidFill>
              </a:rPr>
              <a:pPr eaLnBrk="1" hangingPunct="1"/>
              <a:t>4</a:t>
            </a:fld>
            <a:endParaRPr lang="en-GB" altLang="en-US" smtClean="0">
              <a:solidFill>
                <a:srgbClr val="000000"/>
              </a:solidFill>
            </a:endParaRPr>
          </a:p>
        </p:txBody>
      </p:sp>
    </p:spTree>
    <p:extLst>
      <p:ext uri="{BB962C8B-B14F-4D97-AF65-F5344CB8AC3E}">
        <p14:creationId xmlns:p14="http://schemas.microsoft.com/office/powerpoint/2010/main" val="36458393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55</a:t>
            </a:fld>
            <a:endParaRPr lang="en-US"/>
          </a:p>
        </p:txBody>
      </p:sp>
    </p:spTree>
    <p:extLst>
      <p:ext uri="{BB962C8B-B14F-4D97-AF65-F5344CB8AC3E}">
        <p14:creationId xmlns:p14="http://schemas.microsoft.com/office/powerpoint/2010/main" val="241597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56</a:t>
            </a:fld>
            <a:endParaRPr lang="en-US"/>
          </a:p>
        </p:txBody>
      </p:sp>
    </p:spTree>
    <p:extLst>
      <p:ext uri="{BB962C8B-B14F-4D97-AF65-F5344CB8AC3E}">
        <p14:creationId xmlns:p14="http://schemas.microsoft.com/office/powerpoint/2010/main" val="3858715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712788" y="746125"/>
            <a:ext cx="5384800" cy="3729038"/>
          </a:xfrm>
          <a:ln/>
        </p:spPr>
      </p:sp>
      <p:sp>
        <p:nvSpPr>
          <p:cNvPr id="30723" name="Notes Placeholder 2"/>
          <p:cNvSpPr>
            <a:spLocks noGrp="1"/>
          </p:cNvSpPr>
          <p:nvPr>
            <p:ph type="body" idx="1"/>
          </p:nvPr>
        </p:nvSpPr>
        <p:spPr>
          <a:xfrm>
            <a:off x="518613" y="4723171"/>
            <a:ext cx="5701561" cy="4936270"/>
          </a:xfrm>
          <a:noFill/>
        </p:spPr>
        <p:txBody>
          <a:bodyPr/>
          <a:lstStyle/>
          <a:p>
            <a:pPr eaLnBrk="1" hangingPunct="1"/>
            <a:endParaRPr lang="en-US" altLang="en-US" sz="1100" dirty="0">
              <a:cs typeface="Arial" pitchFamily="34" charset="0"/>
            </a:endParaRPr>
          </a:p>
        </p:txBody>
      </p:sp>
      <p:sp>
        <p:nvSpPr>
          <p:cNvPr id="30724" name="Header Placeholder 3"/>
          <p:cNvSpPr>
            <a:spLocks noGrp="1"/>
          </p:cNvSpPr>
          <p:nvPr>
            <p:ph type="hdr" sz="quarter"/>
          </p:nvPr>
        </p:nvSpPr>
        <p:spPr>
          <a:noFill/>
        </p:spPr>
        <p:txBody>
          <a:bodyPr/>
          <a:lstStyle>
            <a:lvl1pPr>
              <a:defRPr>
                <a:solidFill>
                  <a:schemeClr val="tx1"/>
                </a:solidFill>
                <a:latin typeface="Arial" pitchFamily="34" charset="0"/>
              </a:defRPr>
            </a:lvl1pPr>
            <a:lvl2pPr marL="744287" indent="-286264">
              <a:defRPr>
                <a:solidFill>
                  <a:schemeClr val="tx1"/>
                </a:solidFill>
                <a:latin typeface="Arial" pitchFamily="34" charset="0"/>
              </a:defRPr>
            </a:lvl2pPr>
            <a:lvl3pPr marL="1145057" indent="-229011">
              <a:defRPr>
                <a:solidFill>
                  <a:schemeClr val="tx1"/>
                </a:solidFill>
                <a:latin typeface="Arial" pitchFamily="34" charset="0"/>
              </a:defRPr>
            </a:lvl3pPr>
            <a:lvl4pPr marL="1603080" indent="-229011">
              <a:defRPr>
                <a:solidFill>
                  <a:schemeClr val="tx1"/>
                </a:solidFill>
                <a:latin typeface="Arial" pitchFamily="34" charset="0"/>
              </a:defRPr>
            </a:lvl4pPr>
            <a:lvl5pPr marL="2061103" indent="-229011">
              <a:defRPr>
                <a:solidFill>
                  <a:schemeClr val="tx1"/>
                </a:solidFill>
                <a:latin typeface="Arial" pitchFamily="34" charset="0"/>
              </a:defRPr>
            </a:lvl5pPr>
            <a:lvl6pPr marL="2519126" indent="-229011" eaLnBrk="0" fontAlgn="base" hangingPunct="0">
              <a:spcBef>
                <a:spcPct val="0"/>
              </a:spcBef>
              <a:spcAft>
                <a:spcPct val="0"/>
              </a:spcAft>
              <a:defRPr>
                <a:solidFill>
                  <a:schemeClr val="tx1"/>
                </a:solidFill>
                <a:latin typeface="Arial" pitchFamily="34" charset="0"/>
              </a:defRPr>
            </a:lvl6pPr>
            <a:lvl7pPr marL="2977149" indent="-229011" eaLnBrk="0" fontAlgn="base" hangingPunct="0">
              <a:spcBef>
                <a:spcPct val="0"/>
              </a:spcBef>
              <a:spcAft>
                <a:spcPct val="0"/>
              </a:spcAft>
              <a:defRPr>
                <a:solidFill>
                  <a:schemeClr val="tx1"/>
                </a:solidFill>
                <a:latin typeface="Arial" pitchFamily="34" charset="0"/>
              </a:defRPr>
            </a:lvl7pPr>
            <a:lvl8pPr marL="3435172" indent="-229011" eaLnBrk="0" fontAlgn="base" hangingPunct="0">
              <a:spcBef>
                <a:spcPct val="0"/>
              </a:spcBef>
              <a:spcAft>
                <a:spcPct val="0"/>
              </a:spcAft>
              <a:defRPr>
                <a:solidFill>
                  <a:schemeClr val="tx1"/>
                </a:solidFill>
                <a:latin typeface="Arial" pitchFamily="34" charset="0"/>
              </a:defRPr>
            </a:lvl8pPr>
            <a:lvl9pPr marL="3893195" indent="-229011" eaLnBrk="0" fontAlgn="base" hangingPunct="0">
              <a:spcBef>
                <a:spcPct val="0"/>
              </a:spcBef>
              <a:spcAft>
                <a:spcPct val="0"/>
              </a:spcAft>
              <a:defRPr>
                <a:solidFill>
                  <a:schemeClr val="tx1"/>
                </a:solidFill>
                <a:latin typeface="Arial" pitchFamily="34" charset="0"/>
              </a:defRPr>
            </a:lvl9pPr>
          </a:lstStyle>
          <a:p>
            <a:pPr eaLnBrk="1" hangingPunct="1"/>
            <a:endParaRPr lang="en-US" altLang="en-US" smtClean="0">
              <a:solidFill>
                <a:srgbClr val="000000"/>
              </a:solidFill>
            </a:endParaRPr>
          </a:p>
        </p:txBody>
      </p:sp>
      <p:sp>
        <p:nvSpPr>
          <p:cNvPr id="30725" name="Footer Placeholder 4"/>
          <p:cNvSpPr>
            <a:spLocks noGrp="1"/>
          </p:cNvSpPr>
          <p:nvPr>
            <p:ph type="ftr" sz="quarter" idx="4"/>
          </p:nvPr>
        </p:nvSpPr>
        <p:spPr>
          <a:noFill/>
        </p:spPr>
        <p:txBody>
          <a:bodyPr/>
          <a:lstStyle>
            <a:lvl1pPr>
              <a:defRPr>
                <a:solidFill>
                  <a:schemeClr val="tx1"/>
                </a:solidFill>
                <a:latin typeface="Arial" pitchFamily="34" charset="0"/>
              </a:defRPr>
            </a:lvl1pPr>
            <a:lvl2pPr marL="744287" indent="-286264">
              <a:defRPr>
                <a:solidFill>
                  <a:schemeClr val="tx1"/>
                </a:solidFill>
                <a:latin typeface="Arial" pitchFamily="34" charset="0"/>
              </a:defRPr>
            </a:lvl2pPr>
            <a:lvl3pPr marL="1145057" indent="-229011">
              <a:defRPr>
                <a:solidFill>
                  <a:schemeClr val="tx1"/>
                </a:solidFill>
                <a:latin typeface="Arial" pitchFamily="34" charset="0"/>
              </a:defRPr>
            </a:lvl3pPr>
            <a:lvl4pPr marL="1603080" indent="-229011">
              <a:defRPr>
                <a:solidFill>
                  <a:schemeClr val="tx1"/>
                </a:solidFill>
                <a:latin typeface="Arial" pitchFamily="34" charset="0"/>
              </a:defRPr>
            </a:lvl4pPr>
            <a:lvl5pPr marL="2061103" indent="-229011">
              <a:defRPr>
                <a:solidFill>
                  <a:schemeClr val="tx1"/>
                </a:solidFill>
                <a:latin typeface="Arial" pitchFamily="34" charset="0"/>
              </a:defRPr>
            </a:lvl5pPr>
            <a:lvl6pPr marL="2519126" indent="-229011" eaLnBrk="0" fontAlgn="base" hangingPunct="0">
              <a:spcBef>
                <a:spcPct val="0"/>
              </a:spcBef>
              <a:spcAft>
                <a:spcPct val="0"/>
              </a:spcAft>
              <a:defRPr>
                <a:solidFill>
                  <a:schemeClr val="tx1"/>
                </a:solidFill>
                <a:latin typeface="Arial" pitchFamily="34" charset="0"/>
              </a:defRPr>
            </a:lvl6pPr>
            <a:lvl7pPr marL="2977149" indent="-229011" eaLnBrk="0" fontAlgn="base" hangingPunct="0">
              <a:spcBef>
                <a:spcPct val="0"/>
              </a:spcBef>
              <a:spcAft>
                <a:spcPct val="0"/>
              </a:spcAft>
              <a:defRPr>
                <a:solidFill>
                  <a:schemeClr val="tx1"/>
                </a:solidFill>
                <a:latin typeface="Arial" pitchFamily="34" charset="0"/>
              </a:defRPr>
            </a:lvl7pPr>
            <a:lvl8pPr marL="3435172" indent="-229011" eaLnBrk="0" fontAlgn="base" hangingPunct="0">
              <a:spcBef>
                <a:spcPct val="0"/>
              </a:spcBef>
              <a:spcAft>
                <a:spcPct val="0"/>
              </a:spcAft>
              <a:defRPr>
                <a:solidFill>
                  <a:schemeClr val="tx1"/>
                </a:solidFill>
                <a:latin typeface="Arial" pitchFamily="34" charset="0"/>
              </a:defRPr>
            </a:lvl8pPr>
            <a:lvl9pPr marL="3893195" indent="-229011" eaLnBrk="0" fontAlgn="base" hangingPunct="0">
              <a:spcBef>
                <a:spcPct val="0"/>
              </a:spcBef>
              <a:spcAft>
                <a:spcPct val="0"/>
              </a:spcAft>
              <a:defRPr>
                <a:solidFill>
                  <a:schemeClr val="tx1"/>
                </a:solidFill>
                <a:latin typeface="Arial" pitchFamily="34" charset="0"/>
              </a:defRPr>
            </a:lvl9pPr>
          </a:lstStyle>
          <a:p>
            <a:pPr eaLnBrk="1" hangingPunct="1"/>
            <a:endParaRPr lang="en-US" altLang="en-US" smtClean="0">
              <a:solidFill>
                <a:srgbClr val="000000"/>
              </a:solidFill>
            </a:endParaRPr>
          </a:p>
        </p:txBody>
      </p:sp>
      <p:sp>
        <p:nvSpPr>
          <p:cNvPr id="30726" name="Slide Number Placeholder 5"/>
          <p:cNvSpPr>
            <a:spLocks noGrp="1"/>
          </p:cNvSpPr>
          <p:nvPr>
            <p:ph type="sldNum" sz="quarter" idx="5"/>
          </p:nvPr>
        </p:nvSpPr>
        <p:spPr>
          <a:noFill/>
        </p:spPr>
        <p:txBody>
          <a:bodyPr/>
          <a:lstStyle>
            <a:lvl1pPr>
              <a:defRPr>
                <a:solidFill>
                  <a:schemeClr val="tx1"/>
                </a:solidFill>
                <a:latin typeface="Arial" pitchFamily="34" charset="0"/>
              </a:defRPr>
            </a:lvl1pPr>
            <a:lvl2pPr marL="744287" indent="-286264">
              <a:defRPr>
                <a:solidFill>
                  <a:schemeClr val="tx1"/>
                </a:solidFill>
                <a:latin typeface="Arial" pitchFamily="34" charset="0"/>
              </a:defRPr>
            </a:lvl2pPr>
            <a:lvl3pPr marL="1145057" indent="-229011">
              <a:defRPr>
                <a:solidFill>
                  <a:schemeClr val="tx1"/>
                </a:solidFill>
                <a:latin typeface="Arial" pitchFamily="34" charset="0"/>
              </a:defRPr>
            </a:lvl3pPr>
            <a:lvl4pPr marL="1603080" indent="-229011">
              <a:defRPr>
                <a:solidFill>
                  <a:schemeClr val="tx1"/>
                </a:solidFill>
                <a:latin typeface="Arial" pitchFamily="34" charset="0"/>
              </a:defRPr>
            </a:lvl4pPr>
            <a:lvl5pPr marL="2061103" indent="-229011">
              <a:defRPr>
                <a:solidFill>
                  <a:schemeClr val="tx1"/>
                </a:solidFill>
                <a:latin typeface="Arial" pitchFamily="34" charset="0"/>
              </a:defRPr>
            </a:lvl5pPr>
            <a:lvl6pPr marL="2519126" indent="-229011" eaLnBrk="0" fontAlgn="base" hangingPunct="0">
              <a:spcBef>
                <a:spcPct val="0"/>
              </a:spcBef>
              <a:spcAft>
                <a:spcPct val="0"/>
              </a:spcAft>
              <a:defRPr>
                <a:solidFill>
                  <a:schemeClr val="tx1"/>
                </a:solidFill>
                <a:latin typeface="Arial" pitchFamily="34" charset="0"/>
              </a:defRPr>
            </a:lvl6pPr>
            <a:lvl7pPr marL="2977149" indent="-229011" eaLnBrk="0" fontAlgn="base" hangingPunct="0">
              <a:spcBef>
                <a:spcPct val="0"/>
              </a:spcBef>
              <a:spcAft>
                <a:spcPct val="0"/>
              </a:spcAft>
              <a:defRPr>
                <a:solidFill>
                  <a:schemeClr val="tx1"/>
                </a:solidFill>
                <a:latin typeface="Arial" pitchFamily="34" charset="0"/>
              </a:defRPr>
            </a:lvl7pPr>
            <a:lvl8pPr marL="3435172" indent="-229011" eaLnBrk="0" fontAlgn="base" hangingPunct="0">
              <a:spcBef>
                <a:spcPct val="0"/>
              </a:spcBef>
              <a:spcAft>
                <a:spcPct val="0"/>
              </a:spcAft>
              <a:defRPr>
                <a:solidFill>
                  <a:schemeClr val="tx1"/>
                </a:solidFill>
                <a:latin typeface="Arial" pitchFamily="34" charset="0"/>
              </a:defRPr>
            </a:lvl8pPr>
            <a:lvl9pPr marL="3893195" indent="-229011" eaLnBrk="0" fontAlgn="base" hangingPunct="0">
              <a:spcBef>
                <a:spcPct val="0"/>
              </a:spcBef>
              <a:spcAft>
                <a:spcPct val="0"/>
              </a:spcAft>
              <a:defRPr>
                <a:solidFill>
                  <a:schemeClr val="tx1"/>
                </a:solidFill>
                <a:latin typeface="Arial" pitchFamily="34" charset="0"/>
              </a:defRPr>
            </a:lvl9pPr>
          </a:lstStyle>
          <a:p>
            <a:pPr eaLnBrk="1" hangingPunct="1"/>
            <a:fld id="{F31FBACB-FE45-4505-8035-3B6CF5D0B4BA}" type="slidenum">
              <a:rPr lang="en-GB" altLang="en-US" smtClean="0">
                <a:solidFill>
                  <a:srgbClr val="000000"/>
                </a:solidFill>
              </a:rPr>
              <a:pPr eaLnBrk="1" hangingPunct="1"/>
              <a:t>5</a:t>
            </a:fld>
            <a:endParaRPr lang="en-GB" altLang="en-US" smtClean="0">
              <a:solidFill>
                <a:srgbClr val="000000"/>
              </a:solidFill>
            </a:endParaRPr>
          </a:p>
        </p:txBody>
      </p:sp>
    </p:spTree>
    <p:extLst>
      <p:ext uri="{BB962C8B-B14F-4D97-AF65-F5344CB8AC3E}">
        <p14:creationId xmlns:p14="http://schemas.microsoft.com/office/powerpoint/2010/main" val="3676084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r>
              <a:rPr lang="en-US" sz="1200" b="0" i="0" kern="1200" dirty="0" smtClean="0">
                <a:solidFill>
                  <a:schemeClr val="tx1"/>
                </a:solidFill>
                <a:effectLst/>
                <a:latin typeface="Arial" pitchFamily="34" charset="0"/>
                <a:ea typeface="+mn-ea"/>
                <a:cs typeface="+mn-cs"/>
              </a:rPr>
              <a:t>3.108 SME house builders – The government will halve the length of the planning guarantee and amend planning policy to support small sites, while ensuring protection for existing gardens.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Arial" pitchFamily="34" charset="0"/>
                <a:ea typeface="+mn-ea"/>
                <a:cs typeface="+mn-cs"/>
              </a:rPr>
              <a:t> 3.109 Section 106 – The government will bring forward proposals for a more </a:t>
            </a:r>
            <a:r>
              <a:rPr lang="en-US" sz="1200" b="0" i="0" kern="1200" dirty="0" err="1" smtClean="0">
                <a:solidFill>
                  <a:schemeClr val="tx1"/>
                </a:solidFill>
                <a:effectLst/>
                <a:latin typeface="Arial" pitchFamily="34" charset="0"/>
                <a:ea typeface="+mn-ea"/>
                <a:cs typeface="+mn-cs"/>
              </a:rPr>
              <a:t>standardised</a:t>
            </a:r>
            <a:r>
              <a:rPr lang="en-US" sz="1200" b="0" i="0" kern="1200" dirty="0" smtClean="0">
                <a:solidFill>
                  <a:schemeClr val="tx1"/>
                </a:solidFill>
                <a:effectLst/>
                <a:latin typeface="Arial" pitchFamily="34" charset="0"/>
                <a:ea typeface="+mn-ea"/>
                <a:cs typeface="+mn-cs"/>
              </a:rPr>
              <a:t> approach to viability assessments, and extend the ability to appeal against unviable section 106 agreements to 2018.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Arial" pitchFamily="34" charset="0"/>
                <a:ea typeface="+mn-ea"/>
                <a:cs typeface="+mn-cs"/>
              </a:rPr>
              <a:t>3.110 Quality of decision making – To support decision-making in line with local plans and the principles in the National Planning Policy Framework, the government will bring forward proposals to strengthen the performance regime, by lowering the threshold for the quality of decisions to 10% of all major decisions overturned on appeal. Wider circumstances, such as the status of the local plan and whether appeals relate to this, will be taken into account.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Arial" pitchFamily="34" charset="0"/>
                <a:ea typeface="+mn-ea"/>
                <a:cs typeface="+mn-cs"/>
              </a:rPr>
              <a:t>3.111 Planning conditions – The government will review the operation of the deemed discharge of planning conditions. </a:t>
            </a:r>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6</a:t>
            </a:fld>
            <a:endParaRPr lang="en-US"/>
          </a:p>
        </p:txBody>
      </p:sp>
    </p:spTree>
    <p:extLst>
      <p:ext uri="{BB962C8B-B14F-4D97-AF65-F5344CB8AC3E}">
        <p14:creationId xmlns:p14="http://schemas.microsoft.com/office/powerpoint/2010/main" val="827329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pitchFamily="34" charset="0"/>
                <a:ea typeface="+mn-ea"/>
                <a:cs typeface="+mn-cs"/>
              </a:rPr>
              <a:t>SME house builders – The government will halve the length of the planning guarantee and amend planning policy to support small sites, while ensuring protection for existing gardens. </a:t>
            </a:r>
            <a:r>
              <a:rPr lang="en-US" dirty="0" smtClean="0"/>
              <a:t/>
            </a:r>
            <a:br>
              <a:rPr lang="en-US" dirty="0" smtClean="0"/>
            </a:b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Arial" pitchFamily="34" charset="0"/>
                <a:ea typeface="+mn-ea"/>
                <a:cs typeface="+mn-cs"/>
              </a:rPr>
              <a:t>3.110 Quality of decision making – To support decision-making in line with local plans and the principles in the National Planning Policy Framework, the government will bring forward proposals to strengthen the performance regime, by lowering the threshold for the quality of decisions to 10% of all major decisions overturned on appeal. Wider circumstances, such as the status of the local plan and whether appeals relate to this, will be taken into account. </a:t>
            </a:r>
            <a:r>
              <a:rPr lang="en-US" dirty="0" smtClean="0"/>
              <a:t/>
            </a:r>
            <a:br>
              <a:rPr lang="en-US" dirty="0" smtClean="0"/>
            </a:br>
            <a:r>
              <a:rPr lang="en-US" dirty="0" smtClean="0"/>
              <a:t/>
            </a:r>
            <a:br>
              <a:rPr lang="en-US" dirty="0" smtClean="0"/>
            </a:br>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7</a:t>
            </a:fld>
            <a:endParaRPr lang="en-US"/>
          </a:p>
        </p:txBody>
      </p:sp>
    </p:spTree>
    <p:extLst>
      <p:ext uri="{BB962C8B-B14F-4D97-AF65-F5344CB8AC3E}">
        <p14:creationId xmlns:p14="http://schemas.microsoft.com/office/powerpoint/2010/main" val="3518150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doesn’t cover agricultural</a:t>
            </a:r>
            <a:r>
              <a:rPr lang="en-GB" baseline="0" dirty="0" smtClean="0"/>
              <a:t> PD, CPO changes and the housing elements of the bill. </a:t>
            </a:r>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8</a:t>
            </a:fld>
            <a:endParaRPr lang="en-US"/>
          </a:p>
        </p:txBody>
      </p:sp>
    </p:spTree>
    <p:extLst>
      <p:ext uri="{BB962C8B-B14F-4D97-AF65-F5344CB8AC3E}">
        <p14:creationId xmlns:p14="http://schemas.microsoft.com/office/powerpoint/2010/main" val="1778128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Arial" pitchFamily="34" charset="0"/>
              <a:ea typeface="+mn-ea"/>
              <a:cs typeface="+mn-cs"/>
            </a:endParaRPr>
          </a:p>
          <a:p>
            <a:r>
              <a:rPr lang="en-US" sz="1200" b="0" i="0" kern="1200" dirty="0" smtClean="0">
                <a:solidFill>
                  <a:schemeClr val="tx1"/>
                </a:solidFill>
                <a:effectLst/>
                <a:latin typeface="Arial" pitchFamily="34" charset="0"/>
                <a:ea typeface="+mn-ea"/>
                <a:cs typeface="+mn-cs"/>
              </a:rPr>
              <a:t>Regulations</a:t>
            </a:r>
            <a:r>
              <a:rPr lang="en-US" sz="1200" b="0" i="0" kern="1200" baseline="0" dirty="0" smtClean="0">
                <a:solidFill>
                  <a:schemeClr val="tx1"/>
                </a:solidFill>
                <a:effectLst/>
                <a:latin typeface="Arial" pitchFamily="34" charset="0"/>
                <a:ea typeface="+mn-ea"/>
                <a:cs typeface="+mn-cs"/>
              </a:rPr>
              <a:t> and details will be coming out thick and fast. </a:t>
            </a:r>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9</a:t>
            </a:fld>
            <a:endParaRPr lang="en-US"/>
          </a:p>
        </p:txBody>
      </p:sp>
    </p:spTree>
    <p:extLst>
      <p:ext uri="{BB962C8B-B14F-4D97-AF65-F5344CB8AC3E}">
        <p14:creationId xmlns:p14="http://schemas.microsoft.com/office/powerpoint/2010/main" val="20647778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34" name="Picture 14" descr="title_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921875" cy="6854825"/>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p:cNvSpPr>
            <a:spLocks noGrp="1" noChangeArrowheads="1"/>
          </p:cNvSpPr>
          <p:nvPr>
            <p:ph type="ctrTitle"/>
          </p:nvPr>
        </p:nvSpPr>
        <p:spPr>
          <a:xfrm>
            <a:off x="631825" y="2425900"/>
            <a:ext cx="8420100" cy="1125537"/>
          </a:xfrm>
        </p:spPr>
        <p:txBody>
          <a:bodyPr/>
          <a:lstStyle>
            <a:lvl1pPr>
              <a:defRPr>
                <a:solidFill>
                  <a:schemeClr val="bg1"/>
                </a:solidFill>
              </a:defRPr>
            </a:lvl1pPr>
          </a:lstStyle>
          <a:p>
            <a:pPr lvl="0"/>
            <a:r>
              <a:rPr lang="en-GB" noProof="0" dirty="0" smtClean="0"/>
              <a:t>Click to edit Master title style</a:t>
            </a:r>
          </a:p>
        </p:txBody>
      </p:sp>
      <p:sp>
        <p:nvSpPr>
          <p:cNvPr id="5124" name="Rectangle 4"/>
          <p:cNvSpPr>
            <a:spLocks noGrp="1" noChangeArrowheads="1"/>
          </p:cNvSpPr>
          <p:nvPr>
            <p:ph type="subTitle" idx="1"/>
          </p:nvPr>
        </p:nvSpPr>
        <p:spPr>
          <a:xfrm>
            <a:off x="682625" y="3573463"/>
            <a:ext cx="6934200" cy="1752600"/>
          </a:xfrm>
        </p:spPr>
        <p:txBody>
          <a:bodyPr/>
          <a:lstStyle>
            <a:lvl1pPr marL="0" indent="0">
              <a:buFontTx/>
              <a:buNone/>
              <a:defRPr>
                <a:solidFill>
                  <a:schemeClr val="bg1"/>
                </a:solidFill>
              </a:defRPr>
            </a:lvl1pPr>
          </a:lstStyle>
          <a:p>
            <a:pPr lvl="0"/>
            <a:r>
              <a:rPr lang="en-GB" noProof="0" smtClean="0"/>
              <a:t>Click to edit Master subtitle style</a:t>
            </a:r>
          </a:p>
        </p:txBody>
      </p:sp>
      <p:sp>
        <p:nvSpPr>
          <p:cNvPr id="5128" name="Text Box 8"/>
          <p:cNvSpPr txBox="1">
            <a:spLocks noChangeArrowheads="1"/>
          </p:cNvSpPr>
          <p:nvPr/>
        </p:nvSpPr>
        <p:spPr bwMode="auto">
          <a:xfrm>
            <a:off x="631956" y="47243"/>
            <a:ext cx="5762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US"/>
          </a:p>
        </p:txBody>
      </p:sp>
      <p:pic>
        <p:nvPicPr>
          <p:cNvPr id="5132" name="Picture 12" descr="PAS logo green 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333375"/>
            <a:ext cx="1944687" cy="13525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V:\LGA\Planning Advisory Service\Team\Website\Web images\logos\LGA logo.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09187" y="167258"/>
            <a:ext cx="2708563" cy="15997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33957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1" y="277431"/>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84202" y="277431"/>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06150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84590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84590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84590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11862"/>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66594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84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181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76529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90293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253054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753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499" y="275845"/>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9157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06213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42.xml"/></Relationships>
</file>

<file path=ppt/slideMasters/_rels/slideMaster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4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84201"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584201" y="1600206"/>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0" name="Line 4"/>
          <p:cNvSpPr>
            <a:spLocks noChangeShapeType="1"/>
          </p:cNvSpPr>
          <p:nvPr/>
        </p:nvSpPr>
        <p:spPr bwMode="auto">
          <a:xfrm>
            <a:off x="584204" y="6453188"/>
            <a:ext cx="88931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000" b="1">
          <a:solidFill>
            <a:srgbClr val="669900"/>
          </a:solidFill>
          <a:latin typeface="+mj-lt"/>
          <a:ea typeface="+mj-ea"/>
          <a:cs typeface="+mj-cs"/>
        </a:defRPr>
      </a:lvl1pPr>
      <a:lvl2pPr algn="l" rtl="0" fontAlgn="base">
        <a:spcBef>
          <a:spcPct val="0"/>
        </a:spcBef>
        <a:spcAft>
          <a:spcPct val="0"/>
        </a:spcAft>
        <a:defRPr sz="4000" b="1">
          <a:solidFill>
            <a:srgbClr val="669900"/>
          </a:solidFill>
          <a:latin typeface="Arial" pitchFamily="34" charset="0"/>
        </a:defRPr>
      </a:lvl2pPr>
      <a:lvl3pPr algn="l" rtl="0" fontAlgn="base">
        <a:spcBef>
          <a:spcPct val="0"/>
        </a:spcBef>
        <a:spcAft>
          <a:spcPct val="0"/>
        </a:spcAft>
        <a:defRPr sz="4000" b="1">
          <a:solidFill>
            <a:srgbClr val="669900"/>
          </a:solidFill>
          <a:latin typeface="Arial" pitchFamily="34" charset="0"/>
        </a:defRPr>
      </a:lvl3pPr>
      <a:lvl4pPr algn="l" rtl="0" fontAlgn="base">
        <a:spcBef>
          <a:spcPct val="0"/>
        </a:spcBef>
        <a:spcAft>
          <a:spcPct val="0"/>
        </a:spcAft>
        <a:defRPr sz="4000" b="1">
          <a:solidFill>
            <a:srgbClr val="669900"/>
          </a:solidFill>
          <a:latin typeface="Arial" pitchFamily="34" charset="0"/>
        </a:defRPr>
      </a:lvl4pPr>
      <a:lvl5pPr algn="l" rtl="0" fontAlgn="base">
        <a:spcBef>
          <a:spcPct val="0"/>
        </a:spcBef>
        <a:spcAft>
          <a:spcPct val="0"/>
        </a:spcAft>
        <a:defRPr sz="4000" b="1">
          <a:solidFill>
            <a:srgbClr val="669900"/>
          </a:solidFill>
          <a:latin typeface="Arial" pitchFamily="34" charset="0"/>
        </a:defRPr>
      </a:lvl5pPr>
      <a:lvl6pPr marL="457200" algn="l" rtl="0" fontAlgn="base">
        <a:spcBef>
          <a:spcPct val="0"/>
        </a:spcBef>
        <a:spcAft>
          <a:spcPct val="0"/>
        </a:spcAft>
        <a:defRPr sz="4000" b="1">
          <a:solidFill>
            <a:srgbClr val="669900"/>
          </a:solidFill>
          <a:latin typeface="Arial" pitchFamily="34" charset="0"/>
        </a:defRPr>
      </a:lvl6pPr>
      <a:lvl7pPr marL="914400" algn="l" rtl="0" fontAlgn="base">
        <a:spcBef>
          <a:spcPct val="0"/>
        </a:spcBef>
        <a:spcAft>
          <a:spcPct val="0"/>
        </a:spcAft>
        <a:defRPr sz="4000" b="1">
          <a:solidFill>
            <a:srgbClr val="669900"/>
          </a:solidFill>
          <a:latin typeface="Arial" pitchFamily="34" charset="0"/>
        </a:defRPr>
      </a:lvl7pPr>
      <a:lvl8pPr marL="1371600" algn="l" rtl="0" fontAlgn="base">
        <a:spcBef>
          <a:spcPct val="0"/>
        </a:spcBef>
        <a:spcAft>
          <a:spcPct val="0"/>
        </a:spcAft>
        <a:defRPr sz="4000" b="1">
          <a:solidFill>
            <a:srgbClr val="669900"/>
          </a:solidFill>
          <a:latin typeface="Arial" pitchFamily="34" charset="0"/>
        </a:defRPr>
      </a:lvl8pPr>
      <a:lvl9pPr marL="1828800" algn="l" rtl="0" fontAlgn="base">
        <a:spcBef>
          <a:spcPct val="0"/>
        </a:spcBef>
        <a:spcAft>
          <a:spcPct val="0"/>
        </a:spcAft>
        <a:defRPr sz="4000" b="1">
          <a:solidFill>
            <a:srgbClr val="669900"/>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335"/>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32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335"/>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31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320"/>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298"/>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304"/>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28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286"/>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26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266"/>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24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244"/>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22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220"/>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198"/>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194"/>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17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166"/>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14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84201"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584201" y="1600206"/>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0" name="Line 4"/>
          <p:cNvSpPr>
            <a:spLocks noChangeShapeType="1"/>
          </p:cNvSpPr>
          <p:nvPr/>
        </p:nvSpPr>
        <p:spPr bwMode="auto">
          <a:xfrm>
            <a:off x="584204" y="6453188"/>
            <a:ext cx="88931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3668" r:id="rId1"/>
  </p:sldLayoutIdLst>
  <p:txStyles>
    <p:titleStyle>
      <a:lvl1pPr algn="l" rtl="0" fontAlgn="base">
        <a:spcBef>
          <a:spcPct val="0"/>
        </a:spcBef>
        <a:spcAft>
          <a:spcPct val="0"/>
        </a:spcAft>
        <a:defRPr sz="4000" b="1">
          <a:solidFill>
            <a:srgbClr val="669900"/>
          </a:solidFill>
          <a:latin typeface="+mj-lt"/>
          <a:ea typeface="+mj-ea"/>
          <a:cs typeface="+mj-cs"/>
        </a:defRPr>
      </a:lvl1pPr>
      <a:lvl2pPr algn="l" rtl="0" fontAlgn="base">
        <a:spcBef>
          <a:spcPct val="0"/>
        </a:spcBef>
        <a:spcAft>
          <a:spcPct val="0"/>
        </a:spcAft>
        <a:defRPr sz="4000" b="1">
          <a:solidFill>
            <a:srgbClr val="669900"/>
          </a:solidFill>
          <a:latin typeface="Arial" pitchFamily="34" charset="0"/>
        </a:defRPr>
      </a:lvl2pPr>
      <a:lvl3pPr algn="l" rtl="0" fontAlgn="base">
        <a:spcBef>
          <a:spcPct val="0"/>
        </a:spcBef>
        <a:spcAft>
          <a:spcPct val="0"/>
        </a:spcAft>
        <a:defRPr sz="4000" b="1">
          <a:solidFill>
            <a:srgbClr val="669900"/>
          </a:solidFill>
          <a:latin typeface="Arial" pitchFamily="34" charset="0"/>
        </a:defRPr>
      </a:lvl3pPr>
      <a:lvl4pPr algn="l" rtl="0" fontAlgn="base">
        <a:spcBef>
          <a:spcPct val="0"/>
        </a:spcBef>
        <a:spcAft>
          <a:spcPct val="0"/>
        </a:spcAft>
        <a:defRPr sz="4000" b="1">
          <a:solidFill>
            <a:srgbClr val="669900"/>
          </a:solidFill>
          <a:latin typeface="Arial" pitchFamily="34" charset="0"/>
        </a:defRPr>
      </a:lvl4pPr>
      <a:lvl5pPr algn="l" rtl="0" fontAlgn="base">
        <a:spcBef>
          <a:spcPct val="0"/>
        </a:spcBef>
        <a:spcAft>
          <a:spcPct val="0"/>
        </a:spcAft>
        <a:defRPr sz="4000" b="1">
          <a:solidFill>
            <a:srgbClr val="669900"/>
          </a:solidFill>
          <a:latin typeface="Arial" pitchFamily="34" charset="0"/>
        </a:defRPr>
      </a:lvl5pPr>
      <a:lvl6pPr marL="457200" algn="l" rtl="0" fontAlgn="base">
        <a:spcBef>
          <a:spcPct val="0"/>
        </a:spcBef>
        <a:spcAft>
          <a:spcPct val="0"/>
        </a:spcAft>
        <a:defRPr sz="4000" b="1">
          <a:solidFill>
            <a:srgbClr val="669900"/>
          </a:solidFill>
          <a:latin typeface="Arial" pitchFamily="34" charset="0"/>
        </a:defRPr>
      </a:lvl6pPr>
      <a:lvl7pPr marL="914400" algn="l" rtl="0" fontAlgn="base">
        <a:spcBef>
          <a:spcPct val="0"/>
        </a:spcBef>
        <a:spcAft>
          <a:spcPct val="0"/>
        </a:spcAft>
        <a:defRPr sz="4000" b="1">
          <a:solidFill>
            <a:srgbClr val="669900"/>
          </a:solidFill>
          <a:latin typeface="Arial" pitchFamily="34" charset="0"/>
        </a:defRPr>
      </a:lvl7pPr>
      <a:lvl8pPr marL="1371600" algn="l" rtl="0" fontAlgn="base">
        <a:spcBef>
          <a:spcPct val="0"/>
        </a:spcBef>
        <a:spcAft>
          <a:spcPct val="0"/>
        </a:spcAft>
        <a:defRPr sz="4000" b="1">
          <a:solidFill>
            <a:srgbClr val="669900"/>
          </a:solidFill>
          <a:latin typeface="Arial" pitchFamily="34" charset="0"/>
        </a:defRPr>
      </a:lvl8pPr>
      <a:lvl9pPr marL="1828800" algn="l" rtl="0" fontAlgn="base">
        <a:spcBef>
          <a:spcPct val="0"/>
        </a:spcBef>
        <a:spcAft>
          <a:spcPct val="0"/>
        </a:spcAft>
        <a:defRPr sz="4000" b="1">
          <a:solidFill>
            <a:srgbClr val="669900"/>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136"/>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11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104"/>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08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070"/>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048"/>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034"/>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01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996"/>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97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956"/>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93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914"/>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89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870"/>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848"/>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824"/>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80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776"/>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75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84201"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584201" y="1600206"/>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0" name="Line 4"/>
          <p:cNvSpPr>
            <a:spLocks noChangeShapeType="1"/>
          </p:cNvSpPr>
          <p:nvPr/>
        </p:nvSpPr>
        <p:spPr bwMode="auto">
          <a:xfrm>
            <a:off x="584204" y="6453188"/>
            <a:ext cx="88931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3963" r:id="rId1"/>
  </p:sldLayoutIdLst>
  <p:txStyles>
    <p:titleStyle>
      <a:lvl1pPr algn="l" rtl="0" fontAlgn="base">
        <a:spcBef>
          <a:spcPct val="0"/>
        </a:spcBef>
        <a:spcAft>
          <a:spcPct val="0"/>
        </a:spcAft>
        <a:defRPr sz="4000" b="1">
          <a:solidFill>
            <a:srgbClr val="669900"/>
          </a:solidFill>
          <a:latin typeface="+mj-lt"/>
          <a:ea typeface="+mj-ea"/>
          <a:cs typeface="+mj-cs"/>
        </a:defRPr>
      </a:lvl1pPr>
      <a:lvl2pPr algn="l" rtl="0" fontAlgn="base">
        <a:spcBef>
          <a:spcPct val="0"/>
        </a:spcBef>
        <a:spcAft>
          <a:spcPct val="0"/>
        </a:spcAft>
        <a:defRPr sz="4000" b="1">
          <a:solidFill>
            <a:srgbClr val="669900"/>
          </a:solidFill>
          <a:latin typeface="Arial" pitchFamily="34" charset="0"/>
        </a:defRPr>
      </a:lvl2pPr>
      <a:lvl3pPr algn="l" rtl="0" fontAlgn="base">
        <a:spcBef>
          <a:spcPct val="0"/>
        </a:spcBef>
        <a:spcAft>
          <a:spcPct val="0"/>
        </a:spcAft>
        <a:defRPr sz="4000" b="1">
          <a:solidFill>
            <a:srgbClr val="669900"/>
          </a:solidFill>
          <a:latin typeface="Arial" pitchFamily="34" charset="0"/>
        </a:defRPr>
      </a:lvl3pPr>
      <a:lvl4pPr algn="l" rtl="0" fontAlgn="base">
        <a:spcBef>
          <a:spcPct val="0"/>
        </a:spcBef>
        <a:spcAft>
          <a:spcPct val="0"/>
        </a:spcAft>
        <a:defRPr sz="4000" b="1">
          <a:solidFill>
            <a:srgbClr val="669900"/>
          </a:solidFill>
          <a:latin typeface="Arial" pitchFamily="34" charset="0"/>
        </a:defRPr>
      </a:lvl4pPr>
      <a:lvl5pPr algn="l" rtl="0" fontAlgn="base">
        <a:spcBef>
          <a:spcPct val="0"/>
        </a:spcBef>
        <a:spcAft>
          <a:spcPct val="0"/>
        </a:spcAft>
        <a:defRPr sz="4000" b="1">
          <a:solidFill>
            <a:srgbClr val="669900"/>
          </a:solidFill>
          <a:latin typeface="Arial" pitchFamily="34" charset="0"/>
        </a:defRPr>
      </a:lvl5pPr>
      <a:lvl6pPr marL="457200" algn="l" rtl="0" fontAlgn="base">
        <a:spcBef>
          <a:spcPct val="0"/>
        </a:spcBef>
        <a:spcAft>
          <a:spcPct val="0"/>
        </a:spcAft>
        <a:defRPr sz="4000" b="1">
          <a:solidFill>
            <a:srgbClr val="669900"/>
          </a:solidFill>
          <a:latin typeface="Arial" pitchFamily="34" charset="0"/>
        </a:defRPr>
      </a:lvl6pPr>
      <a:lvl7pPr marL="914400" algn="l" rtl="0" fontAlgn="base">
        <a:spcBef>
          <a:spcPct val="0"/>
        </a:spcBef>
        <a:spcAft>
          <a:spcPct val="0"/>
        </a:spcAft>
        <a:defRPr sz="4000" b="1">
          <a:solidFill>
            <a:srgbClr val="669900"/>
          </a:solidFill>
          <a:latin typeface="Arial" pitchFamily="34" charset="0"/>
        </a:defRPr>
      </a:lvl7pPr>
      <a:lvl8pPr marL="1371600" algn="l" rtl="0" fontAlgn="base">
        <a:spcBef>
          <a:spcPct val="0"/>
        </a:spcBef>
        <a:spcAft>
          <a:spcPct val="0"/>
        </a:spcAft>
        <a:defRPr sz="4000" b="1">
          <a:solidFill>
            <a:srgbClr val="669900"/>
          </a:solidFill>
          <a:latin typeface="Arial" pitchFamily="34" charset="0"/>
        </a:defRPr>
      </a:lvl8pPr>
      <a:lvl9pPr marL="1828800" algn="l" rtl="0" fontAlgn="base">
        <a:spcBef>
          <a:spcPct val="0"/>
        </a:spcBef>
        <a:spcAft>
          <a:spcPct val="0"/>
        </a:spcAft>
        <a:defRPr sz="4000" b="1">
          <a:solidFill>
            <a:srgbClr val="669900"/>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726"/>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70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674"/>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65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620"/>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598"/>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564"/>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54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506"/>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48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446"/>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42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384"/>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36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320"/>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298"/>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254"/>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23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186"/>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16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335"/>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35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116"/>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09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044"/>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02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19970"/>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0948"/>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19894"/>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087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335"/>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35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335"/>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35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335"/>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348"/>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335"/>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34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335"/>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33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local.gov.uk/briefings-and-responses/-/journal_content/56/10180/7529077/ARTICLE"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136652" y="2473525"/>
            <a:ext cx="8769348" cy="1894173"/>
          </a:xfrm>
        </p:spPr>
        <p:txBody>
          <a:bodyPr/>
          <a:lstStyle/>
          <a:p>
            <a:r>
              <a:rPr lang="en-GB" sz="3600" dirty="0" smtClean="0"/>
              <a:t/>
            </a:r>
            <a:br>
              <a:rPr lang="en-GB" sz="3600" dirty="0" smtClean="0"/>
            </a:br>
            <a:r>
              <a:rPr lang="en-GB" sz="3600" dirty="0" smtClean="0">
                <a:solidFill>
                  <a:schemeClr val="tx1"/>
                </a:solidFill>
              </a:rPr>
              <a:t>New </a:t>
            </a:r>
            <a:r>
              <a:rPr lang="en-US" sz="3600" dirty="0" smtClean="0">
                <a:solidFill>
                  <a:schemeClr val="tx1"/>
                </a:solidFill>
              </a:rPr>
              <a:t>Government &amp; Planning Reforms (</a:t>
            </a:r>
            <a:r>
              <a:rPr lang="en-GB" sz="3600" dirty="0" smtClean="0">
                <a:solidFill>
                  <a:schemeClr val="tx1"/>
                </a:solidFill>
              </a:rPr>
              <a:t>2015)</a:t>
            </a:r>
            <a:endParaRPr lang="en-US" sz="3600" dirty="0">
              <a:solidFill>
                <a:schemeClr val="tx1"/>
              </a:solidFill>
            </a:endParaRPr>
          </a:p>
        </p:txBody>
      </p:sp>
      <p:sp>
        <p:nvSpPr>
          <p:cNvPr id="15363" name="Rectangle 3"/>
          <p:cNvSpPr>
            <a:spLocks noGrp="1" noChangeArrowheads="1"/>
          </p:cNvSpPr>
          <p:nvPr>
            <p:ph type="subTitle" idx="1"/>
          </p:nvPr>
        </p:nvSpPr>
        <p:spPr>
          <a:xfrm>
            <a:off x="1065213" y="4365104"/>
            <a:ext cx="7991475" cy="1008584"/>
          </a:xfrm>
        </p:spPr>
        <p:txBody>
          <a:bodyPr/>
          <a:lstStyle/>
          <a:p>
            <a:endParaRPr lang="en-GB" dirty="0" smtClean="0">
              <a:solidFill>
                <a:schemeClr val="tx1"/>
              </a:solidFill>
            </a:endParaRPr>
          </a:p>
        </p:txBody>
      </p:sp>
      <p:sp>
        <p:nvSpPr>
          <p:cNvPr id="15364" name="Text Box 4"/>
          <p:cNvSpPr txBox="1">
            <a:spLocks noChangeArrowheads="1"/>
          </p:cNvSpPr>
          <p:nvPr/>
        </p:nvSpPr>
        <p:spPr bwMode="auto">
          <a:xfrm>
            <a:off x="1136652" y="6026350"/>
            <a:ext cx="40323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dirty="0" smtClean="0">
                <a:solidFill>
                  <a:schemeClr val="tx1"/>
                </a:solidFill>
              </a:rPr>
              <a:t>November 2015</a:t>
            </a:r>
            <a:endParaRPr lang="en-GB" sz="2400" dirty="0">
              <a:solidFill>
                <a:schemeClr val="tx1"/>
              </a:solidFill>
            </a:endParaRPr>
          </a:p>
        </p:txBody>
      </p:sp>
      <p:sp>
        <p:nvSpPr>
          <p:cNvPr id="15365" name="Text Box 5"/>
          <p:cNvSpPr txBox="1">
            <a:spLocks noChangeArrowheads="1"/>
          </p:cNvSpPr>
          <p:nvPr/>
        </p:nvSpPr>
        <p:spPr bwMode="auto">
          <a:xfrm>
            <a:off x="6321781" y="6021388"/>
            <a:ext cx="316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sz="2400" dirty="0">
                <a:solidFill>
                  <a:schemeClr val="tx1"/>
                </a:solidFill>
              </a:rPr>
              <a:t>www.pas.gov.uk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Brownfield land: the register and permissions in principle</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8584" y="1916832"/>
            <a:ext cx="7639050"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7076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Those obstacles….</a:t>
            </a:r>
            <a:endParaRPr lang="en-GB" dirty="0"/>
          </a:p>
        </p:txBody>
      </p:sp>
      <p:sp>
        <p:nvSpPr>
          <p:cNvPr id="3" name="Content Placeholder 2"/>
          <p:cNvSpPr>
            <a:spLocks noGrp="1"/>
          </p:cNvSpPr>
          <p:nvPr>
            <p:ph idx="1"/>
          </p:nvPr>
        </p:nvSpPr>
        <p:spPr>
          <a:xfrm>
            <a:off x="584517" y="1285168"/>
            <a:ext cx="4602511" cy="5168168"/>
          </a:xfrm>
        </p:spPr>
        <p:txBody>
          <a:bodyPr/>
          <a:lstStyle/>
          <a:p>
            <a:pPr marL="0" indent="0">
              <a:buNone/>
            </a:pPr>
            <a:r>
              <a:rPr lang="en-US" sz="2800" dirty="0" smtClean="0"/>
              <a:t>Where </a:t>
            </a:r>
            <a:r>
              <a:rPr lang="en-US" sz="2800" dirty="0"/>
              <a:t>development proposals require </a:t>
            </a:r>
            <a:endParaRPr lang="en-US" sz="2800" dirty="0" smtClean="0"/>
          </a:p>
          <a:p>
            <a:r>
              <a:rPr lang="en-US" sz="2800" dirty="0" smtClean="0"/>
              <a:t>individual </a:t>
            </a:r>
            <a:r>
              <a:rPr lang="en-US" sz="2800" dirty="0"/>
              <a:t>planning permission and </a:t>
            </a:r>
            <a:endParaRPr lang="en-US" sz="2800" dirty="0" smtClean="0"/>
          </a:p>
          <a:p>
            <a:r>
              <a:rPr lang="en-US" sz="2800" dirty="0" smtClean="0"/>
              <a:t>are </a:t>
            </a:r>
            <a:r>
              <a:rPr lang="en-US" sz="2800" dirty="0"/>
              <a:t>subject to detailed and discretionary scrutiny – </a:t>
            </a:r>
            <a:endParaRPr lang="en-US" sz="2800" dirty="0" smtClean="0"/>
          </a:p>
          <a:p>
            <a:r>
              <a:rPr lang="en-US" sz="2800" dirty="0" smtClean="0"/>
              <a:t>“</a:t>
            </a:r>
            <a:r>
              <a:rPr lang="en-US" sz="2800" dirty="0"/>
              <a:t>slow, expensive and uncertain process” </a:t>
            </a:r>
            <a:endParaRPr lang="en-US" sz="2800" dirty="0" smtClean="0"/>
          </a:p>
          <a:p>
            <a:r>
              <a:rPr lang="en-US" sz="2800" dirty="0" smtClean="0"/>
              <a:t>reduces </a:t>
            </a:r>
            <a:r>
              <a:rPr lang="en-US" sz="2800" dirty="0"/>
              <a:t>the appetite to build</a:t>
            </a:r>
            <a:r>
              <a:rPr lang="en-US" sz="2800" dirty="0" smtClean="0"/>
              <a:t>. </a:t>
            </a:r>
            <a:endParaRPr lang="en-GB"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3043" y="1416583"/>
            <a:ext cx="4067167" cy="4263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7788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Fixing the foundations….</a:t>
            </a:r>
            <a:endParaRPr lang="en-GB" dirty="0"/>
          </a:p>
        </p:txBody>
      </p:sp>
      <p:sp>
        <p:nvSpPr>
          <p:cNvPr id="3" name="Content Placeholder 2"/>
          <p:cNvSpPr>
            <a:spLocks noGrp="1"/>
          </p:cNvSpPr>
          <p:nvPr>
            <p:ph idx="1"/>
          </p:nvPr>
        </p:nvSpPr>
        <p:spPr>
          <a:xfrm>
            <a:off x="584200" y="1600206"/>
            <a:ext cx="4758843" cy="4525963"/>
          </a:xfrm>
        </p:spPr>
        <p:txBody>
          <a:bodyPr/>
          <a:lstStyle/>
          <a:p>
            <a:pPr marL="0" indent="0">
              <a:buNone/>
            </a:pPr>
            <a:r>
              <a:rPr lang="en-GB" sz="2000" dirty="0" smtClean="0"/>
              <a:t>J</a:t>
            </a:r>
            <a:r>
              <a:rPr lang="en-GB" sz="2000" dirty="0"/>
              <a:t>uly 2015</a:t>
            </a:r>
          </a:p>
          <a:p>
            <a:pPr marL="0" indent="0">
              <a:buNone/>
            </a:pPr>
            <a:r>
              <a:rPr lang="en-US" dirty="0" smtClean="0"/>
              <a:t>“The </a:t>
            </a:r>
            <a:r>
              <a:rPr lang="en-US" dirty="0"/>
              <a:t>government is clear on the need to promote use of brownfield land, and will remove all unnecessary obstacles to its </a:t>
            </a:r>
            <a:r>
              <a:rPr lang="en-US" dirty="0" smtClean="0"/>
              <a:t>re-development”  </a:t>
            </a:r>
          </a:p>
          <a:p>
            <a:pPr marL="0" indent="0">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095" y="1844824"/>
            <a:ext cx="3588399" cy="3809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7403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nSpc>
                <a:spcPct val="115000"/>
              </a:lnSpc>
              <a:spcAft>
                <a:spcPts val="1000"/>
              </a:spcAft>
            </a:pPr>
            <a:r>
              <a:rPr lang="en-GB" altLang="en-US" dirty="0" smtClean="0">
                <a:ea typeface="Calibri" pitchFamily="34" charset="0"/>
                <a:cs typeface="Calibri" pitchFamily="34" charset="0"/>
              </a:rPr>
              <a:t>Brownfield Land</a:t>
            </a:r>
            <a:br>
              <a:rPr lang="en-GB" altLang="en-US" dirty="0" smtClean="0">
                <a:ea typeface="Calibri" pitchFamily="34" charset="0"/>
                <a:cs typeface="Calibri" pitchFamily="34" charset="0"/>
              </a:rPr>
            </a:br>
            <a:endParaRPr lang="en-GB" altLang="en-US" dirty="0" smtClean="0"/>
          </a:p>
        </p:txBody>
      </p:sp>
      <p:sp>
        <p:nvSpPr>
          <p:cNvPr id="3" name="Content Placeholder 2"/>
          <p:cNvSpPr>
            <a:spLocks noGrp="1"/>
          </p:cNvSpPr>
          <p:nvPr>
            <p:ph idx="1"/>
          </p:nvPr>
        </p:nvSpPr>
        <p:spPr>
          <a:xfrm>
            <a:off x="584201" y="1124744"/>
            <a:ext cx="8915400" cy="5001425"/>
          </a:xfrm>
        </p:spPr>
        <p:txBody>
          <a:bodyPr/>
          <a:lstStyle/>
          <a:p>
            <a:pPr marL="0" indent="0">
              <a:lnSpc>
                <a:spcPct val="115000"/>
              </a:lnSpc>
              <a:spcAft>
                <a:spcPts val="1000"/>
              </a:spcAft>
              <a:buFontTx/>
              <a:buNone/>
              <a:defRPr/>
            </a:pPr>
            <a:r>
              <a:rPr lang="en-GB" sz="1800" b="1" dirty="0">
                <a:solidFill>
                  <a:schemeClr val="tx2"/>
                </a:solidFill>
                <a:ea typeface="Calibri"/>
              </a:rPr>
              <a:t>National Planning Policy Framework </a:t>
            </a:r>
          </a:p>
          <a:p>
            <a:pPr>
              <a:lnSpc>
                <a:spcPct val="115000"/>
              </a:lnSpc>
              <a:spcAft>
                <a:spcPts val="0"/>
              </a:spcAft>
              <a:buFont typeface="Symbol"/>
              <a:buChar char=""/>
              <a:defRPr/>
            </a:pPr>
            <a:r>
              <a:rPr lang="en-GB" sz="1800" dirty="0">
                <a:ea typeface="Calibri"/>
              </a:rPr>
              <a:t>Planning policies and decisions should encourage the effective use of land by re-using brownfield land provided that it is not of high environmental </a:t>
            </a:r>
            <a:r>
              <a:rPr lang="en-GB" sz="1800" dirty="0" smtClean="0">
                <a:ea typeface="Calibri"/>
              </a:rPr>
              <a:t>value.</a:t>
            </a:r>
            <a:endParaRPr lang="en-GB" sz="1800" dirty="0">
              <a:ea typeface="Calibri"/>
            </a:endParaRPr>
          </a:p>
          <a:p>
            <a:pPr>
              <a:lnSpc>
                <a:spcPct val="115000"/>
              </a:lnSpc>
              <a:spcAft>
                <a:spcPts val="1000"/>
              </a:spcAft>
              <a:buFont typeface="Symbol"/>
              <a:buChar char=""/>
              <a:defRPr/>
            </a:pPr>
            <a:r>
              <a:rPr lang="en-GB" sz="1800" dirty="0">
                <a:ea typeface="Calibri"/>
              </a:rPr>
              <a:t>Local councils can set locally appropriate targets for using brownfield </a:t>
            </a:r>
            <a:r>
              <a:rPr lang="en-GB" sz="1800" dirty="0" smtClean="0">
                <a:ea typeface="Calibri"/>
              </a:rPr>
              <a:t>land. </a:t>
            </a:r>
            <a:endParaRPr lang="en-GB" sz="1800" dirty="0">
              <a:ea typeface="Calibri"/>
            </a:endParaRPr>
          </a:p>
          <a:p>
            <a:pPr marL="0" indent="0">
              <a:lnSpc>
                <a:spcPct val="115000"/>
              </a:lnSpc>
              <a:spcAft>
                <a:spcPts val="1000"/>
              </a:spcAft>
              <a:buFontTx/>
              <a:buNone/>
              <a:defRPr/>
            </a:pPr>
            <a:r>
              <a:rPr lang="en-GB" sz="1800" b="1" dirty="0">
                <a:solidFill>
                  <a:schemeClr val="tx2"/>
                </a:solidFill>
                <a:ea typeface="Calibri"/>
              </a:rPr>
              <a:t>Manifesto Commitments </a:t>
            </a:r>
          </a:p>
          <a:p>
            <a:pPr>
              <a:lnSpc>
                <a:spcPct val="115000"/>
              </a:lnSpc>
              <a:spcAft>
                <a:spcPts val="0"/>
              </a:spcAft>
              <a:buFont typeface="Symbol"/>
              <a:buChar char=""/>
              <a:defRPr/>
            </a:pPr>
            <a:r>
              <a:rPr lang="en-GB" sz="1800" dirty="0">
                <a:ea typeface="Calibri"/>
              </a:rPr>
              <a:t>E</a:t>
            </a:r>
            <a:r>
              <a:rPr lang="en-GB" sz="1800" dirty="0" smtClean="0">
                <a:ea typeface="Calibri"/>
              </a:rPr>
              <a:t>nsure </a:t>
            </a:r>
            <a:r>
              <a:rPr lang="en-GB" sz="1800" dirty="0">
                <a:ea typeface="Calibri"/>
              </a:rPr>
              <a:t>that brownfield land is used as much as possible for new </a:t>
            </a:r>
            <a:r>
              <a:rPr lang="en-GB" sz="1800" dirty="0" smtClean="0">
                <a:ea typeface="Calibri"/>
              </a:rPr>
              <a:t>development.</a:t>
            </a:r>
            <a:endParaRPr lang="en-GB" sz="1800" dirty="0">
              <a:ea typeface="Calibri"/>
            </a:endParaRPr>
          </a:p>
          <a:p>
            <a:pPr>
              <a:lnSpc>
                <a:spcPct val="115000"/>
              </a:lnSpc>
              <a:spcAft>
                <a:spcPts val="1000"/>
              </a:spcAft>
              <a:buFont typeface="Symbol"/>
              <a:buChar char=""/>
              <a:defRPr/>
            </a:pPr>
            <a:r>
              <a:rPr lang="en-GB" sz="1800" dirty="0">
                <a:ea typeface="Calibri"/>
              </a:rPr>
              <a:t>R</a:t>
            </a:r>
            <a:r>
              <a:rPr lang="en-GB" sz="1800" dirty="0" smtClean="0">
                <a:ea typeface="Calibri"/>
              </a:rPr>
              <a:t>equire </a:t>
            </a:r>
            <a:r>
              <a:rPr lang="en-GB" sz="1800" dirty="0">
                <a:ea typeface="Calibri"/>
              </a:rPr>
              <a:t>local authorities to have a register of what is available, and ensure that 90 per cent of suitable brownfield sites have planning permission for housing by </a:t>
            </a:r>
            <a:r>
              <a:rPr lang="en-GB" sz="1800" dirty="0" smtClean="0">
                <a:ea typeface="Calibri"/>
              </a:rPr>
              <a:t>2020.</a:t>
            </a:r>
            <a:endParaRPr lang="en-GB" sz="1800" dirty="0">
              <a:ea typeface="Calibri"/>
            </a:endParaRPr>
          </a:p>
          <a:p>
            <a:pPr marL="0" indent="0">
              <a:lnSpc>
                <a:spcPct val="115000"/>
              </a:lnSpc>
              <a:spcAft>
                <a:spcPts val="1000"/>
              </a:spcAft>
              <a:buFontTx/>
              <a:buNone/>
              <a:defRPr/>
            </a:pPr>
            <a:r>
              <a:rPr lang="en-GB" sz="1800" b="1" dirty="0">
                <a:solidFill>
                  <a:schemeClr val="tx2"/>
                </a:solidFill>
                <a:ea typeface="Calibri"/>
              </a:rPr>
              <a:t>Statutory Register</a:t>
            </a:r>
          </a:p>
          <a:p>
            <a:pPr>
              <a:lnSpc>
                <a:spcPct val="115000"/>
              </a:lnSpc>
              <a:spcAft>
                <a:spcPts val="0"/>
              </a:spcAft>
              <a:buFont typeface="Symbol"/>
              <a:buChar char=""/>
              <a:defRPr/>
            </a:pPr>
            <a:r>
              <a:rPr lang="en-GB" sz="1800" dirty="0">
                <a:ea typeface="Calibri"/>
              </a:rPr>
              <a:t>W</a:t>
            </a:r>
            <a:r>
              <a:rPr lang="en-GB" sz="1800" dirty="0" smtClean="0">
                <a:ea typeface="Calibri"/>
              </a:rPr>
              <a:t>ill </a:t>
            </a:r>
            <a:r>
              <a:rPr lang="en-GB" sz="1800" dirty="0">
                <a:ea typeface="Calibri"/>
              </a:rPr>
              <a:t>improve the availability and transparency of </a:t>
            </a:r>
            <a:r>
              <a:rPr lang="en-GB" sz="1800" dirty="0" smtClean="0">
                <a:ea typeface="Calibri"/>
              </a:rPr>
              <a:t>information, providing certainty and encouraging investment.</a:t>
            </a:r>
            <a:endParaRPr lang="en-GB" sz="1800" dirty="0">
              <a:ea typeface="Calibri"/>
            </a:endParaRPr>
          </a:p>
          <a:p>
            <a:pPr>
              <a:lnSpc>
                <a:spcPct val="115000"/>
              </a:lnSpc>
              <a:spcAft>
                <a:spcPts val="1000"/>
              </a:spcAft>
              <a:buFont typeface="Symbol"/>
              <a:buChar char=""/>
              <a:defRPr/>
            </a:pPr>
            <a:r>
              <a:rPr lang="en-GB" sz="1800" dirty="0">
                <a:ea typeface="Calibri"/>
              </a:rPr>
              <a:t>H</a:t>
            </a:r>
            <a:r>
              <a:rPr lang="en-GB" sz="1800" dirty="0" smtClean="0">
                <a:ea typeface="Calibri"/>
              </a:rPr>
              <a:t>elp </a:t>
            </a:r>
            <a:r>
              <a:rPr lang="en-GB" sz="1800" dirty="0">
                <a:ea typeface="Calibri"/>
              </a:rPr>
              <a:t>to measure progress in delivering </a:t>
            </a:r>
            <a:r>
              <a:rPr lang="en-GB" sz="1800" dirty="0" smtClean="0">
                <a:ea typeface="Calibri"/>
              </a:rPr>
              <a:t>permissions.</a:t>
            </a:r>
            <a:endParaRPr lang="en-GB" sz="1800" dirty="0">
              <a:ea typeface="Calibri"/>
            </a:endParaRPr>
          </a:p>
          <a:p>
            <a:pPr>
              <a:defRPr/>
            </a:pP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Consultations and Incentives</a:t>
            </a:r>
            <a:endParaRPr lang="en-GB" dirty="0"/>
          </a:p>
        </p:txBody>
      </p:sp>
      <p:sp>
        <p:nvSpPr>
          <p:cNvPr id="3" name="Content Placeholder 2"/>
          <p:cNvSpPr>
            <a:spLocks noGrp="1"/>
          </p:cNvSpPr>
          <p:nvPr>
            <p:ph idx="1"/>
          </p:nvPr>
        </p:nvSpPr>
        <p:spPr/>
        <p:txBody>
          <a:bodyPr/>
          <a:lstStyle/>
          <a:p>
            <a:pPr marL="0" indent="0">
              <a:buNone/>
            </a:pPr>
            <a:r>
              <a:rPr lang="en-GB" b="1" dirty="0">
                <a:solidFill>
                  <a:schemeClr val="tx2"/>
                </a:solidFill>
                <a:ea typeface="Calibri"/>
              </a:rPr>
              <a:t>Consultation Jan </a:t>
            </a:r>
            <a:r>
              <a:rPr lang="en-GB" b="1" dirty="0" smtClean="0">
                <a:solidFill>
                  <a:schemeClr val="tx2"/>
                </a:solidFill>
                <a:ea typeface="Calibri"/>
              </a:rPr>
              <a:t>2015</a:t>
            </a:r>
          </a:p>
          <a:p>
            <a:r>
              <a:rPr lang="en-GB" dirty="0" smtClean="0">
                <a:solidFill>
                  <a:schemeClr val="tx2"/>
                </a:solidFill>
                <a:ea typeface="Calibri"/>
              </a:rPr>
              <a:t>Introduced  Brownfield register:</a:t>
            </a:r>
          </a:p>
          <a:p>
            <a:pPr lvl="1"/>
            <a:r>
              <a:rPr lang="en-GB" dirty="0" smtClean="0">
                <a:solidFill>
                  <a:schemeClr val="tx2"/>
                </a:solidFill>
                <a:ea typeface="Calibri"/>
              </a:rPr>
              <a:t>LPAs required to ensure that 90% of sites of the register have planning permissions in place by 2020</a:t>
            </a:r>
          </a:p>
          <a:p>
            <a:r>
              <a:rPr lang="en-GB" dirty="0" smtClean="0">
                <a:solidFill>
                  <a:schemeClr val="tx2"/>
                </a:solidFill>
                <a:ea typeface="Calibri"/>
              </a:rPr>
              <a:t>Envisaged planning permissions or local development orders</a:t>
            </a:r>
          </a:p>
          <a:p>
            <a:r>
              <a:rPr lang="en-GB" dirty="0" smtClean="0">
                <a:solidFill>
                  <a:schemeClr val="tx2"/>
                </a:solidFill>
                <a:ea typeface="Calibri"/>
              </a:rPr>
              <a:t>Penalties for LPAs who did not succeed</a:t>
            </a:r>
          </a:p>
          <a:p>
            <a:endParaRPr lang="en-GB" b="1" dirty="0">
              <a:solidFill>
                <a:schemeClr val="tx2"/>
              </a:solidFill>
              <a:ea typeface="Calibri"/>
            </a:endParaRPr>
          </a:p>
          <a:p>
            <a:endParaRPr lang="en-GB" dirty="0"/>
          </a:p>
        </p:txBody>
      </p:sp>
    </p:spTree>
    <p:extLst>
      <p:ext uri="{BB962C8B-B14F-4D97-AF65-F5344CB8AC3E}">
        <p14:creationId xmlns:p14="http://schemas.microsoft.com/office/powerpoint/2010/main" val="32171627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Brownfield Register</a:t>
            </a:r>
            <a:endParaRPr lang="en-GB" dirty="0"/>
          </a:p>
        </p:txBody>
      </p:sp>
      <p:sp>
        <p:nvSpPr>
          <p:cNvPr id="3" name="Content Placeholder 2"/>
          <p:cNvSpPr>
            <a:spLocks noGrp="1"/>
          </p:cNvSpPr>
          <p:nvPr>
            <p:ph idx="1"/>
          </p:nvPr>
        </p:nvSpPr>
        <p:spPr/>
        <p:txBody>
          <a:bodyPr/>
          <a:lstStyle/>
          <a:p>
            <a:pPr marL="0" indent="0">
              <a:buNone/>
            </a:pPr>
            <a:r>
              <a:rPr lang="en-GB" dirty="0"/>
              <a:t>Housing and Planning </a:t>
            </a:r>
            <a:r>
              <a:rPr lang="en-GB" dirty="0" smtClean="0"/>
              <a:t>Bill </a:t>
            </a:r>
            <a:r>
              <a:rPr lang="en-GB" sz="2400" dirty="0" smtClean="0"/>
              <a:t>(Clause 103)</a:t>
            </a:r>
            <a:endParaRPr lang="en-GB" sz="2400" dirty="0"/>
          </a:p>
          <a:p>
            <a:pPr marL="0" indent="0">
              <a:buNone/>
            </a:pPr>
            <a:endParaRPr lang="en-GB" dirty="0" smtClean="0"/>
          </a:p>
          <a:p>
            <a:r>
              <a:rPr lang="en-GB" sz="2800" dirty="0" smtClean="0"/>
              <a:t>Councils will be required to compile a register of previously developed land in their area which is suitable for housing</a:t>
            </a:r>
          </a:p>
          <a:p>
            <a:pPr marL="0" indent="0">
              <a:buNone/>
            </a:pPr>
            <a:endParaRPr lang="en-GB" sz="2800" dirty="0" smtClean="0"/>
          </a:p>
          <a:p>
            <a:r>
              <a:rPr lang="en-GB" sz="2800" dirty="0" smtClean="0"/>
              <a:t>The criteria for which land should be placed on the register will  come in secondary legislation</a:t>
            </a:r>
          </a:p>
        </p:txBody>
      </p:sp>
    </p:spTree>
    <p:extLst>
      <p:ext uri="{BB962C8B-B14F-4D97-AF65-F5344CB8AC3E}">
        <p14:creationId xmlns:p14="http://schemas.microsoft.com/office/powerpoint/2010/main" val="7398863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altLang="en-US" sz="3600" dirty="0" smtClean="0">
                <a:ea typeface="Calibri" pitchFamily="34" charset="0"/>
                <a:cs typeface="Calibri" pitchFamily="34" charset="0"/>
              </a:rPr>
              <a:t>Brownfield Register</a:t>
            </a:r>
            <a:r>
              <a:rPr lang="en-GB" altLang="en-US" sz="2000" dirty="0" smtClean="0">
                <a:ea typeface="Calibri" pitchFamily="34" charset="0"/>
                <a:cs typeface="Calibri" pitchFamily="34" charset="0"/>
              </a:rPr>
              <a:t/>
            </a:r>
            <a:br>
              <a:rPr lang="en-GB" altLang="en-US" sz="2000" dirty="0" smtClean="0">
                <a:ea typeface="Calibri" pitchFamily="34" charset="0"/>
                <a:cs typeface="Calibri" pitchFamily="34" charset="0"/>
              </a:rPr>
            </a:br>
            <a:r>
              <a:rPr lang="en-GB" altLang="en-US" dirty="0" smtClean="0"/>
              <a:t> </a:t>
            </a:r>
          </a:p>
        </p:txBody>
      </p:sp>
      <p:sp>
        <p:nvSpPr>
          <p:cNvPr id="19459" name="Content Placeholder 2"/>
          <p:cNvSpPr>
            <a:spLocks noGrp="1"/>
          </p:cNvSpPr>
          <p:nvPr>
            <p:ph idx="1"/>
          </p:nvPr>
        </p:nvSpPr>
        <p:spPr>
          <a:xfrm>
            <a:off x="584201" y="1340768"/>
            <a:ext cx="8915400" cy="4785401"/>
          </a:xfrm>
        </p:spPr>
        <p:txBody>
          <a:bodyPr/>
          <a:lstStyle/>
          <a:p>
            <a:r>
              <a:rPr lang="en-GB" altLang="en-US" sz="2800" dirty="0" smtClean="0"/>
              <a:t>‘Permission in principle’ to be granted for suitable sites on local registers</a:t>
            </a:r>
          </a:p>
          <a:p>
            <a:r>
              <a:rPr lang="en-GB" altLang="en-US" sz="2800" dirty="0" smtClean="0"/>
              <a:t>To exclude sites that require screening for EIA/HRA (which can be taken forward though the usual planning application route) and sites that have existing planning permissions</a:t>
            </a:r>
          </a:p>
          <a:p>
            <a:r>
              <a:rPr lang="en-GB" altLang="en-US" sz="2800" dirty="0" smtClean="0"/>
              <a:t>Decisions about potential sites that are eligible for ‘permission in principle’ will be for local authorities</a:t>
            </a:r>
          </a:p>
          <a:p>
            <a:r>
              <a:rPr lang="en-GB" altLang="en-US" sz="2800" dirty="0" smtClean="0"/>
              <a:t>Draft list of potential sites to be subject to public consultation and consultation with statutory consultees</a:t>
            </a:r>
          </a:p>
          <a:p>
            <a:endParaRPr lang="en-GB" altLang="en-US" dirty="0" smtClean="0"/>
          </a:p>
          <a:p>
            <a:r>
              <a:rPr lang="en-GB" altLang="en-US" dirty="0" smtClean="0"/>
              <a:t>Following consultation councils to publish list of sites granted ‘permission in principle’</a:t>
            </a:r>
          </a:p>
          <a:p>
            <a:endParaRPr lang="en-GB" altLang="en-US" dirty="0" smtClean="0"/>
          </a:p>
          <a:p>
            <a:endParaRPr lang="en-GB" altLang="en-US" dirty="0" smtClean="0"/>
          </a:p>
          <a:p>
            <a:endParaRPr lang="en-GB" alt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Brownfield Register</a:t>
            </a:r>
            <a:endParaRPr lang="en-GB" dirty="0"/>
          </a:p>
        </p:txBody>
      </p:sp>
      <p:sp>
        <p:nvSpPr>
          <p:cNvPr id="3" name="Content Placeholder 2"/>
          <p:cNvSpPr>
            <a:spLocks noGrp="1"/>
          </p:cNvSpPr>
          <p:nvPr>
            <p:ph idx="1"/>
          </p:nvPr>
        </p:nvSpPr>
        <p:spPr>
          <a:xfrm>
            <a:off x="584201" y="1268760"/>
            <a:ext cx="8915400" cy="5184576"/>
          </a:xfrm>
        </p:spPr>
        <p:txBody>
          <a:bodyPr/>
          <a:lstStyle/>
          <a:p>
            <a:pPr marL="0" indent="0">
              <a:buNone/>
            </a:pPr>
            <a:r>
              <a:rPr lang="en-GB" sz="2000" b="1" dirty="0" smtClean="0">
                <a:solidFill>
                  <a:schemeClr val="tx2"/>
                </a:solidFill>
              </a:rPr>
              <a:t>Assume the site </a:t>
            </a:r>
            <a:r>
              <a:rPr lang="en-GB" sz="2000" b="1" dirty="0">
                <a:solidFill>
                  <a:schemeClr val="tx2"/>
                </a:solidFill>
              </a:rPr>
              <a:t>assessment/criteria to determine suitability for </a:t>
            </a:r>
            <a:r>
              <a:rPr lang="en-GB" sz="2000" b="1" dirty="0" smtClean="0">
                <a:solidFill>
                  <a:schemeClr val="tx2"/>
                </a:solidFill>
              </a:rPr>
              <a:t>housing will be</a:t>
            </a:r>
            <a:endParaRPr lang="en-GB" sz="2000" dirty="0">
              <a:solidFill>
                <a:schemeClr val="tx2"/>
              </a:solidFill>
            </a:endParaRPr>
          </a:p>
          <a:p>
            <a:r>
              <a:rPr lang="en-GB" sz="2000" dirty="0"/>
              <a:t>Based on </a:t>
            </a:r>
            <a:r>
              <a:rPr lang="en-GB" sz="2000" dirty="0" smtClean="0"/>
              <a:t>SHLAA </a:t>
            </a:r>
            <a:r>
              <a:rPr lang="en-GB" sz="2000" dirty="0"/>
              <a:t>including annual reviews of potentially suitable </a:t>
            </a:r>
            <a:r>
              <a:rPr lang="en-GB" sz="2000" dirty="0" smtClean="0"/>
              <a:t>sites</a:t>
            </a:r>
            <a:endParaRPr lang="en-GB" sz="2000" dirty="0"/>
          </a:p>
          <a:p>
            <a:r>
              <a:rPr lang="en-GB" sz="2000" dirty="0" smtClean="0"/>
              <a:t>Taking existing policy and guidance as its starting point – is the site brownfield land as defined in NPPF?</a:t>
            </a:r>
            <a:r>
              <a:rPr lang="en-GB" sz="2000" dirty="0"/>
              <a:t> </a:t>
            </a:r>
            <a:endParaRPr lang="en-GB" sz="2000" dirty="0" smtClean="0"/>
          </a:p>
          <a:p>
            <a:r>
              <a:rPr lang="en-GB" sz="2000" dirty="0" smtClean="0"/>
              <a:t>From the January consultation:</a:t>
            </a:r>
          </a:p>
          <a:p>
            <a:pPr marL="685800" lvl="1">
              <a:buFont typeface="Arial" pitchFamily="34" charset="0"/>
              <a:buChar char="•"/>
            </a:pPr>
            <a:r>
              <a:rPr lang="en-GB" sz="2000" dirty="0" smtClean="0"/>
              <a:t>Deliverable</a:t>
            </a:r>
            <a:r>
              <a:rPr lang="en-GB" sz="2000" dirty="0"/>
              <a:t>;</a:t>
            </a:r>
          </a:p>
          <a:p>
            <a:pPr marL="685800" lvl="1">
              <a:buFont typeface="Arial" pitchFamily="34" charset="0"/>
              <a:buChar char="•"/>
            </a:pPr>
            <a:r>
              <a:rPr lang="en-GB" sz="2000" dirty="0"/>
              <a:t>Free of Constraint (that cannot be mitigated);</a:t>
            </a:r>
          </a:p>
          <a:p>
            <a:pPr marL="685800" lvl="1">
              <a:buFont typeface="Arial" pitchFamily="34" charset="0"/>
              <a:buChar char="•"/>
            </a:pPr>
            <a:r>
              <a:rPr lang="en-GB" sz="2000" dirty="0"/>
              <a:t>Capable of Development;</a:t>
            </a:r>
          </a:p>
          <a:p>
            <a:pPr marL="685800" lvl="1">
              <a:buFont typeface="Arial" pitchFamily="34" charset="0"/>
              <a:buChar char="•"/>
            </a:pPr>
            <a:r>
              <a:rPr lang="en-GB" sz="2000" dirty="0"/>
              <a:t>Capable of supporting 5 or more dwellings </a:t>
            </a:r>
            <a:r>
              <a:rPr lang="en-GB" sz="2000" dirty="0" smtClean="0"/>
              <a:t>(on </a:t>
            </a:r>
            <a:r>
              <a:rPr lang="en-GB" sz="2000" dirty="0"/>
              <a:t>sites 0.25ha and </a:t>
            </a:r>
            <a:r>
              <a:rPr lang="en-GB" sz="2000" dirty="0" smtClean="0"/>
              <a:t>above*)</a:t>
            </a:r>
          </a:p>
          <a:p>
            <a:r>
              <a:rPr lang="en-GB" sz="2000" dirty="0" smtClean="0"/>
              <a:t>Reminder in the Bill that in determining which land should go on the register the LPA will have to have regard to the development plan, national policies, advice and guidance</a:t>
            </a:r>
            <a:endParaRPr lang="en-GB" sz="2000" dirty="0"/>
          </a:p>
          <a:p>
            <a:pPr marL="285750" indent="-285750">
              <a:buFont typeface="Arial" pitchFamily="34" charset="0"/>
              <a:buChar char="•"/>
            </a:pPr>
            <a:endParaRPr lang="en-GB" sz="2000" dirty="0"/>
          </a:p>
          <a:p>
            <a:pPr marL="285750" indent="-285750">
              <a:buFont typeface="Arial" pitchFamily="34" charset="0"/>
              <a:buChar char="•"/>
            </a:pPr>
            <a:endParaRPr lang="en-GB" sz="2000" dirty="0"/>
          </a:p>
          <a:p>
            <a:endParaRPr lang="en-GB" dirty="0"/>
          </a:p>
        </p:txBody>
      </p:sp>
    </p:spTree>
    <p:extLst>
      <p:ext uri="{BB962C8B-B14F-4D97-AF65-F5344CB8AC3E}">
        <p14:creationId xmlns:p14="http://schemas.microsoft.com/office/powerpoint/2010/main" val="1793632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Brownfield Register</a:t>
            </a:r>
            <a:br>
              <a:rPr lang="en-GB" dirty="0" smtClean="0"/>
            </a:br>
            <a:endParaRPr lang="en-GB" sz="3200" dirty="0"/>
          </a:p>
        </p:txBody>
      </p:sp>
      <p:sp>
        <p:nvSpPr>
          <p:cNvPr id="3" name="Content Placeholder 2"/>
          <p:cNvSpPr>
            <a:spLocks noGrp="1"/>
          </p:cNvSpPr>
          <p:nvPr>
            <p:ph idx="1"/>
          </p:nvPr>
        </p:nvSpPr>
        <p:spPr>
          <a:xfrm>
            <a:off x="591525" y="1389475"/>
            <a:ext cx="8915400" cy="4525963"/>
          </a:xfrm>
        </p:spPr>
        <p:txBody>
          <a:bodyPr/>
          <a:lstStyle/>
          <a:p>
            <a:r>
              <a:rPr lang="en-GB" dirty="0" smtClean="0"/>
              <a:t>Register likely to be in several parts:</a:t>
            </a:r>
          </a:p>
          <a:p>
            <a:pPr lvl="1"/>
            <a:r>
              <a:rPr lang="en-GB" dirty="0" smtClean="0"/>
              <a:t>Land suitable for housing that meets specified criteria</a:t>
            </a:r>
          </a:p>
          <a:p>
            <a:pPr lvl="1"/>
            <a:r>
              <a:rPr lang="en-GB" dirty="0" smtClean="0"/>
              <a:t>Land in the part 1 register that the LPA considers is suitable for the grant of </a:t>
            </a:r>
            <a:r>
              <a:rPr lang="en-GB" dirty="0" err="1" smtClean="0"/>
              <a:t>PiP</a:t>
            </a:r>
            <a:r>
              <a:rPr lang="en-GB" dirty="0" smtClean="0"/>
              <a:t> and which has been through a </a:t>
            </a:r>
            <a:r>
              <a:rPr lang="en-GB" i="1" dirty="0" smtClean="0"/>
              <a:t>consultation </a:t>
            </a:r>
            <a:r>
              <a:rPr lang="en-GB" dirty="0" smtClean="0"/>
              <a:t>process</a:t>
            </a:r>
            <a:r>
              <a:rPr lang="en-GB" i="1" dirty="0" smtClean="0"/>
              <a:t> (</a:t>
            </a:r>
            <a:r>
              <a:rPr lang="en-GB" dirty="0" smtClean="0"/>
              <a:t>but not incl. land with planning permission) </a:t>
            </a:r>
          </a:p>
          <a:p>
            <a:pPr lvl="1"/>
            <a:r>
              <a:rPr lang="en-GB" dirty="0" smtClean="0"/>
              <a:t>Land which does not meet the criteria, but which the LPA wishes to include </a:t>
            </a:r>
            <a:r>
              <a:rPr lang="en-GB" sz="2400" dirty="0" smtClean="0"/>
              <a:t>e.g. suitable for 4 of fewer houses</a:t>
            </a:r>
            <a:endParaRPr lang="en-GB" sz="2400" dirty="0"/>
          </a:p>
        </p:txBody>
      </p:sp>
    </p:spTree>
    <p:extLst>
      <p:ext uri="{BB962C8B-B14F-4D97-AF65-F5344CB8AC3E}">
        <p14:creationId xmlns:p14="http://schemas.microsoft.com/office/powerpoint/2010/main" val="31895999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Brownfield Register</a:t>
            </a:r>
            <a:endParaRPr lang="en-GB" dirty="0"/>
          </a:p>
        </p:txBody>
      </p:sp>
      <p:sp>
        <p:nvSpPr>
          <p:cNvPr id="3" name="Content Placeholder 2"/>
          <p:cNvSpPr>
            <a:spLocks noGrp="1"/>
          </p:cNvSpPr>
          <p:nvPr>
            <p:ph idx="1"/>
          </p:nvPr>
        </p:nvSpPr>
        <p:spPr/>
        <p:txBody>
          <a:bodyPr/>
          <a:lstStyle/>
          <a:p>
            <a:pPr marL="0" indent="0">
              <a:buNone/>
            </a:pPr>
            <a:r>
              <a:rPr lang="en-GB" dirty="0" smtClean="0"/>
              <a:t>Possible exclusions:</a:t>
            </a:r>
          </a:p>
          <a:p>
            <a:r>
              <a:rPr lang="en-GB" dirty="0" smtClean="0"/>
              <a:t>Indications of some discretion about including land where the development would be particularly controversial and the LPA considers that the decisions should be made through a planning application.</a:t>
            </a:r>
          </a:p>
          <a:p>
            <a:r>
              <a:rPr lang="en-GB" dirty="0" smtClean="0"/>
              <a:t>Will this also include sites that would require EIA/ HRA appraisals?</a:t>
            </a:r>
            <a:endParaRPr lang="en-GB" dirty="0"/>
          </a:p>
        </p:txBody>
      </p:sp>
    </p:spTree>
    <p:extLst>
      <p:ext uri="{BB962C8B-B14F-4D97-AF65-F5344CB8AC3E}">
        <p14:creationId xmlns:p14="http://schemas.microsoft.com/office/powerpoint/2010/main" val="1276245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solidFill>
                  <a:schemeClr val="tx2">
                    <a:lumMod val="50000"/>
                  </a:schemeClr>
                </a:solidFill>
              </a:rPr>
              <a:t>			</a:t>
            </a:r>
            <a:r>
              <a:rPr lang="en-GB" sz="2800" dirty="0" smtClean="0"/>
              <a:t>DCLG Priorities</a:t>
            </a:r>
            <a:endParaRPr lang="en-GB" sz="2800" dirty="0"/>
          </a:p>
        </p:txBody>
      </p:sp>
      <p:sp>
        <p:nvSpPr>
          <p:cNvPr id="3" name="Content Placeholder 2"/>
          <p:cNvSpPr>
            <a:spLocks noGrp="1"/>
          </p:cNvSpPr>
          <p:nvPr>
            <p:ph idx="1"/>
          </p:nvPr>
        </p:nvSpPr>
        <p:spPr/>
        <p:txBody>
          <a:bodyPr/>
          <a:lstStyle/>
          <a:p>
            <a:endParaRPr lang="en-GB" dirty="0"/>
          </a:p>
        </p:txBody>
      </p:sp>
      <p:sp>
        <p:nvSpPr>
          <p:cNvPr id="3075" name="Slide Number Placeholder 3"/>
          <p:cNvSpPr>
            <a:spLocks noGrp="1"/>
          </p:cNvSpPr>
          <p:nvPr>
            <p:ph type="sldNum" sz="quarter" idx="4294967295"/>
          </p:nvPr>
        </p:nvSpPr>
        <p:spPr>
          <a:xfrm>
            <a:off x="7850188" y="6567488"/>
            <a:ext cx="2055812" cy="457200"/>
          </a:xfrm>
          <a:prstGeom prst="rect">
            <a:avLst/>
          </a:prstGeom>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a:fld id="{EC8815B9-89F7-49D3-A5CC-849FE2DE326A}" type="slidenum">
              <a:rPr lang="en-GB" altLang="en-US" sz="1200" smtClean="0">
                <a:solidFill>
                  <a:srgbClr val="000000"/>
                </a:solidFill>
              </a:rPr>
              <a:pPr algn="l"/>
              <a:t>2</a:t>
            </a:fld>
            <a:endParaRPr lang="en-GB" altLang="en-US" sz="1200" smtClean="0">
              <a:solidFill>
                <a:srgbClr val="000000"/>
              </a:solidFill>
            </a:endParaRPr>
          </a:p>
        </p:txBody>
      </p:sp>
      <p:graphicFrame>
        <p:nvGraphicFramePr>
          <p:cNvPr id="5" name="Diagram 4"/>
          <p:cNvGraphicFramePr/>
          <p:nvPr>
            <p:extLst>
              <p:ext uri="{D42A27DB-BD31-4B8C-83A1-F6EECF244321}">
                <p14:modId xmlns:p14="http://schemas.microsoft.com/office/powerpoint/2010/main" val="2651832704"/>
              </p:ext>
            </p:extLst>
          </p:nvPr>
        </p:nvGraphicFramePr>
        <p:xfrm>
          <a:off x="479823" y="2189285"/>
          <a:ext cx="9036645"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8" name="TextBox 8"/>
          <p:cNvSpPr txBox="1">
            <a:spLocks noChangeArrowheads="1"/>
          </p:cNvSpPr>
          <p:nvPr/>
        </p:nvSpPr>
        <p:spPr bwMode="auto">
          <a:xfrm>
            <a:off x="704527" y="5716769"/>
            <a:ext cx="87399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2000" dirty="0" smtClean="0">
                <a:solidFill>
                  <a:srgbClr val="000000"/>
                </a:solidFill>
              </a:rPr>
              <a:t>Manifesto Commitments  -  Budget  - Productivity Plan </a:t>
            </a:r>
          </a:p>
          <a:p>
            <a:pPr algn="ctr" eaLnBrk="0" hangingPunct="0"/>
            <a:r>
              <a:rPr lang="en-GB" altLang="en-US" sz="2000" dirty="0" smtClean="0">
                <a:solidFill>
                  <a:srgbClr val="000000"/>
                </a:solidFill>
              </a:rPr>
              <a:t>Housing and Planning Bill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Brownfield Register</a:t>
            </a:r>
            <a:endParaRPr lang="en-GB" dirty="0"/>
          </a:p>
        </p:txBody>
      </p:sp>
      <p:sp>
        <p:nvSpPr>
          <p:cNvPr id="3" name="Content Placeholder 2"/>
          <p:cNvSpPr>
            <a:spLocks noGrp="1"/>
          </p:cNvSpPr>
          <p:nvPr>
            <p:ph idx="1"/>
          </p:nvPr>
        </p:nvSpPr>
        <p:spPr>
          <a:xfrm>
            <a:off x="428499" y="1268760"/>
            <a:ext cx="9283030" cy="5256584"/>
          </a:xfrm>
        </p:spPr>
        <p:txBody>
          <a:bodyPr/>
          <a:lstStyle/>
          <a:p>
            <a:pPr marL="0" indent="0">
              <a:buNone/>
            </a:pPr>
            <a:r>
              <a:rPr lang="en-GB" dirty="0" smtClean="0"/>
              <a:t>What information should be on the register?</a:t>
            </a:r>
          </a:p>
          <a:p>
            <a:pPr marL="0" indent="0">
              <a:buNone/>
            </a:pPr>
            <a:endParaRPr lang="en-GB" dirty="0" smtClean="0"/>
          </a:p>
          <a:p>
            <a:pPr lvl="1"/>
            <a:r>
              <a:rPr lang="en-GB" sz="2400" dirty="0" smtClean="0"/>
              <a:t>Site reference</a:t>
            </a:r>
          </a:p>
          <a:p>
            <a:pPr lvl="1"/>
            <a:r>
              <a:rPr lang="en-GB" sz="2400" dirty="0" smtClean="0"/>
              <a:t>Address</a:t>
            </a:r>
          </a:p>
          <a:p>
            <a:pPr lvl="1"/>
            <a:r>
              <a:rPr lang="en-GB" sz="2400" dirty="0" smtClean="0"/>
              <a:t>Size</a:t>
            </a:r>
          </a:p>
          <a:p>
            <a:pPr lvl="1"/>
            <a:r>
              <a:rPr lang="en-GB" sz="2400" dirty="0" smtClean="0"/>
              <a:t>Estimate of the number of dwellings,</a:t>
            </a:r>
          </a:p>
          <a:p>
            <a:pPr lvl="1"/>
            <a:r>
              <a:rPr lang="en-GB" sz="2400" dirty="0" smtClean="0"/>
              <a:t>Planning status</a:t>
            </a:r>
          </a:p>
          <a:p>
            <a:pPr marL="0" indent="0">
              <a:buNone/>
            </a:pPr>
            <a:endParaRPr lang="en-GB" dirty="0" smtClean="0"/>
          </a:p>
          <a:p>
            <a:pPr marL="0" indent="0">
              <a:buNone/>
            </a:pPr>
            <a:r>
              <a:rPr lang="en-GB" dirty="0"/>
              <a:t>DCLG </a:t>
            </a:r>
            <a:r>
              <a:rPr lang="en-GB" dirty="0" smtClean="0"/>
              <a:t>consultation </a:t>
            </a:r>
            <a:r>
              <a:rPr lang="en-GB" dirty="0"/>
              <a:t>on </a:t>
            </a:r>
            <a:r>
              <a:rPr lang="en-GB" dirty="0" smtClean="0"/>
              <a:t>implementation details – coming soon</a:t>
            </a:r>
            <a:endParaRPr lang="en-GB" dirty="0"/>
          </a:p>
          <a:p>
            <a:pPr marL="0" indent="0">
              <a:buNone/>
            </a:pPr>
            <a:endParaRPr lang="en-GB" dirty="0"/>
          </a:p>
        </p:txBody>
      </p:sp>
    </p:spTree>
    <p:extLst>
      <p:ext uri="{BB962C8B-B14F-4D97-AF65-F5344CB8AC3E}">
        <p14:creationId xmlns:p14="http://schemas.microsoft.com/office/powerpoint/2010/main" val="3566803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Brownfield Register</a:t>
            </a:r>
            <a:endParaRPr lang="en-GB" dirty="0"/>
          </a:p>
        </p:txBody>
      </p:sp>
      <p:sp>
        <p:nvSpPr>
          <p:cNvPr id="3" name="Content Placeholder 2"/>
          <p:cNvSpPr>
            <a:spLocks noGrp="1"/>
          </p:cNvSpPr>
          <p:nvPr>
            <p:ph idx="1"/>
          </p:nvPr>
        </p:nvSpPr>
        <p:spPr>
          <a:xfrm>
            <a:off x="584201" y="1340770"/>
            <a:ext cx="8915400" cy="4525963"/>
          </a:xfrm>
        </p:spPr>
        <p:txBody>
          <a:bodyPr/>
          <a:lstStyle/>
          <a:p>
            <a:pPr marL="0" lvl="0" indent="0">
              <a:lnSpc>
                <a:spcPct val="115000"/>
              </a:lnSpc>
              <a:spcAft>
                <a:spcPts val="0"/>
              </a:spcAft>
              <a:buNone/>
            </a:pPr>
            <a:r>
              <a:rPr lang="en-GB" sz="2800" b="1" dirty="0">
                <a:solidFill>
                  <a:srgbClr val="669900"/>
                </a:solidFill>
                <a:ea typeface="Calibri"/>
              </a:rPr>
              <a:t>Policy Aims:</a:t>
            </a:r>
          </a:p>
          <a:p>
            <a:pPr>
              <a:spcBef>
                <a:spcPts val="0"/>
              </a:spcBef>
              <a:spcAft>
                <a:spcPts val="0"/>
              </a:spcAft>
            </a:pPr>
            <a:r>
              <a:rPr lang="en-GB" sz="2800" dirty="0">
                <a:ea typeface="Calibri"/>
              </a:rPr>
              <a:t>improve the availability and transparency of information, providing certainty and encouraging investment </a:t>
            </a:r>
          </a:p>
          <a:p>
            <a:pPr>
              <a:spcBef>
                <a:spcPts val="0"/>
              </a:spcBef>
              <a:spcAft>
                <a:spcPts val="0"/>
              </a:spcAft>
            </a:pPr>
            <a:r>
              <a:rPr lang="en-GB" sz="2800" dirty="0">
                <a:ea typeface="Calibri"/>
              </a:rPr>
              <a:t>help to measure progress in delivering permissions</a:t>
            </a:r>
          </a:p>
          <a:p>
            <a:pPr>
              <a:spcBef>
                <a:spcPts val="0"/>
              </a:spcBef>
              <a:spcAft>
                <a:spcPts val="0"/>
              </a:spcAft>
            </a:pPr>
            <a:r>
              <a:rPr lang="en-GB" sz="2800" dirty="0" smtClean="0">
                <a:ea typeface="Calibri"/>
              </a:rPr>
              <a:t>build </a:t>
            </a:r>
            <a:r>
              <a:rPr lang="en-GB" sz="2800" dirty="0">
                <a:ea typeface="Calibri"/>
              </a:rPr>
              <a:t>on existing plan making processes to avoid additional work</a:t>
            </a:r>
          </a:p>
          <a:p>
            <a:pPr marL="0" lvl="0" indent="0">
              <a:lnSpc>
                <a:spcPct val="115000"/>
              </a:lnSpc>
              <a:spcAft>
                <a:spcPts val="0"/>
              </a:spcAft>
              <a:buNone/>
            </a:pPr>
            <a:r>
              <a:rPr lang="en-GB" sz="2800" b="1" dirty="0" smtClean="0">
                <a:solidFill>
                  <a:srgbClr val="669900"/>
                </a:solidFill>
                <a:ea typeface="Calibri"/>
              </a:rPr>
              <a:t>Issue:</a:t>
            </a:r>
          </a:p>
          <a:p>
            <a:pPr>
              <a:lnSpc>
                <a:spcPct val="115000"/>
              </a:lnSpc>
              <a:spcAft>
                <a:spcPts val="0"/>
              </a:spcAft>
            </a:pPr>
            <a:r>
              <a:rPr lang="en-GB" sz="2800" dirty="0" smtClean="0">
                <a:ea typeface="Calibri"/>
              </a:rPr>
              <a:t>How to incentivise the development of previously developed land, given that this land may have higher development costs</a:t>
            </a:r>
          </a:p>
          <a:p>
            <a:pPr lvl="0">
              <a:lnSpc>
                <a:spcPct val="115000"/>
              </a:lnSpc>
              <a:spcAft>
                <a:spcPts val="1000"/>
              </a:spcAft>
              <a:buFont typeface="Symbol"/>
              <a:buChar char=""/>
            </a:pPr>
            <a:endParaRPr lang="en-GB" sz="2400" dirty="0">
              <a:ea typeface="Calibri"/>
            </a:endParaRPr>
          </a:p>
          <a:p>
            <a:endParaRPr lang="en-GB" dirty="0"/>
          </a:p>
        </p:txBody>
      </p:sp>
    </p:spTree>
    <p:extLst>
      <p:ext uri="{BB962C8B-B14F-4D97-AF65-F5344CB8AC3E}">
        <p14:creationId xmlns:p14="http://schemas.microsoft.com/office/powerpoint/2010/main" val="1685020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Housing and Planning Bill – Permissions in principle</a:t>
            </a:r>
            <a:endParaRPr lang="en-GB" dirty="0"/>
          </a:p>
        </p:txBody>
      </p:sp>
      <p:sp>
        <p:nvSpPr>
          <p:cNvPr id="3" name="Content Placeholder 2"/>
          <p:cNvSpPr>
            <a:spLocks noGrp="1"/>
          </p:cNvSpPr>
          <p:nvPr>
            <p:ph idx="1"/>
          </p:nvPr>
        </p:nvSpPr>
        <p:spPr/>
        <p:txBody>
          <a:bodyPr/>
          <a:lstStyle/>
          <a:p>
            <a:r>
              <a:rPr lang="en-GB" dirty="0" smtClean="0"/>
              <a:t>Two kinds of Permissions in Principle (</a:t>
            </a:r>
            <a:r>
              <a:rPr lang="en-GB" dirty="0" err="1" smtClean="0"/>
              <a:t>PiPs</a:t>
            </a:r>
            <a:r>
              <a:rPr lang="en-GB" dirty="0" smtClean="0"/>
              <a:t>) (clause 102)</a:t>
            </a:r>
          </a:p>
          <a:p>
            <a:pPr marL="1200150" lvl="2" indent="-342900"/>
            <a:r>
              <a:rPr lang="en-GB" sz="2800" dirty="0" smtClean="0"/>
              <a:t>By application decided by councils for small sites</a:t>
            </a:r>
          </a:p>
          <a:p>
            <a:pPr marL="1200150" lvl="2" indent="-342900"/>
            <a:r>
              <a:rPr lang="en-GB" sz="2800" dirty="0" smtClean="0"/>
              <a:t>Granted by the </a:t>
            </a:r>
            <a:r>
              <a:rPr lang="en-GB" sz="2800" dirty="0" err="1" smtClean="0"/>
              <a:t>SoS</a:t>
            </a:r>
            <a:r>
              <a:rPr lang="en-GB" sz="2800" dirty="0" smtClean="0"/>
              <a:t> through a development order</a:t>
            </a:r>
          </a:p>
          <a:p>
            <a:pPr marL="628650" indent="-571500"/>
            <a:r>
              <a:rPr lang="en-GB" dirty="0"/>
              <a:t>Councils will hold a register of all </a:t>
            </a:r>
            <a:r>
              <a:rPr lang="en-GB" dirty="0" err="1"/>
              <a:t>PiPs</a:t>
            </a:r>
            <a:r>
              <a:rPr lang="en-GB" dirty="0"/>
              <a:t> ( both kinds</a:t>
            </a:r>
            <a:r>
              <a:rPr lang="en-GB" dirty="0" smtClean="0"/>
              <a:t>)</a:t>
            </a:r>
          </a:p>
          <a:p>
            <a:pPr marL="628650" indent="-571500"/>
            <a:r>
              <a:rPr lang="en-GB" dirty="0" smtClean="0"/>
              <a:t>Not retrospective</a:t>
            </a:r>
            <a:endParaRPr lang="en-GB" dirty="0"/>
          </a:p>
          <a:p>
            <a:pPr marL="457200" lvl="1" indent="0">
              <a:buNone/>
            </a:pPr>
            <a:endParaRPr lang="en-GB" sz="3200" dirty="0" smtClean="0"/>
          </a:p>
          <a:p>
            <a:pPr marL="457200" lvl="1" indent="0">
              <a:buNone/>
            </a:pPr>
            <a:endParaRPr lang="en-GB" dirty="0" smtClean="0"/>
          </a:p>
          <a:p>
            <a:pPr marL="457200" lvl="1" indent="0">
              <a:buNone/>
            </a:pPr>
            <a:endParaRPr lang="en-GB" dirty="0" smtClean="0"/>
          </a:p>
        </p:txBody>
      </p:sp>
    </p:spTree>
    <p:extLst>
      <p:ext uri="{BB962C8B-B14F-4D97-AF65-F5344CB8AC3E}">
        <p14:creationId xmlns:p14="http://schemas.microsoft.com/office/powerpoint/2010/main" val="23043195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Permissions in Principle</a:t>
            </a:r>
            <a:endParaRPr lang="en-GB" dirty="0"/>
          </a:p>
        </p:txBody>
      </p:sp>
      <p:sp>
        <p:nvSpPr>
          <p:cNvPr id="3" name="Content Placeholder 2"/>
          <p:cNvSpPr>
            <a:spLocks noGrp="1"/>
          </p:cNvSpPr>
          <p:nvPr>
            <p:ph idx="1"/>
          </p:nvPr>
        </p:nvSpPr>
        <p:spPr/>
        <p:txBody>
          <a:bodyPr/>
          <a:lstStyle/>
          <a:p>
            <a:pPr marL="0" indent="0" eaLnBrk="0" hangingPunct="0">
              <a:buNone/>
            </a:pPr>
            <a:r>
              <a:rPr lang="en-GB" sz="2200" b="1" dirty="0" smtClean="0">
                <a:solidFill>
                  <a:srgbClr val="669900"/>
                </a:solidFill>
              </a:rPr>
              <a:t>The model </a:t>
            </a:r>
            <a:endParaRPr lang="en-GB" sz="2200" b="1" dirty="0">
              <a:solidFill>
                <a:srgbClr val="669900"/>
              </a:solidFill>
            </a:endParaRPr>
          </a:p>
          <a:p>
            <a:pPr eaLnBrk="0" hangingPunct="0"/>
            <a:endParaRPr lang="en-GB" sz="2200" b="1" dirty="0">
              <a:solidFill>
                <a:srgbClr val="009999"/>
              </a:solidFill>
            </a:endParaRPr>
          </a:p>
          <a:p>
            <a:pPr eaLnBrk="0" hangingPunct="0"/>
            <a:endParaRPr lang="en-GB" sz="2200" b="1" dirty="0">
              <a:solidFill>
                <a:srgbClr val="009999"/>
              </a:solidFill>
            </a:endParaRPr>
          </a:p>
          <a:p>
            <a:pPr eaLnBrk="0" hangingPunct="0"/>
            <a:endParaRPr lang="en-GB" sz="2200" b="1" dirty="0">
              <a:solidFill>
                <a:srgbClr val="009999"/>
              </a:solidFill>
            </a:endParaRPr>
          </a:p>
          <a:p>
            <a:pPr eaLnBrk="0" hangingPunct="0"/>
            <a:endParaRPr lang="en-GB" sz="2200" b="1" dirty="0">
              <a:solidFill>
                <a:srgbClr val="009999"/>
              </a:solidFill>
            </a:endParaRPr>
          </a:p>
          <a:p>
            <a:pPr marL="0" indent="0" eaLnBrk="0" hangingPunct="0">
              <a:buNone/>
            </a:pPr>
            <a:r>
              <a:rPr lang="en-GB" sz="2200" b="1" dirty="0" smtClean="0">
                <a:solidFill>
                  <a:srgbClr val="669900"/>
                </a:solidFill>
              </a:rPr>
              <a:t>Permission in principle (</a:t>
            </a:r>
            <a:r>
              <a:rPr lang="en-GB" sz="2200" b="1" dirty="0" err="1" smtClean="0">
                <a:solidFill>
                  <a:srgbClr val="669900"/>
                </a:solidFill>
              </a:rPr>
              <a:t>PiP</a:t>
            </a:r>
            <a:r>
              <a:rPr lang="en-GB" sz="2200" b="1" dirty="0" smtClean="0">
                <a:solidFill>
                  <a:srgbClr val="669900"/>
                </a:solidFill>
              </a:rPr>
              <a:t>)</a:t>
            </a:r>
            <a:endParaRPr lang="en-GB" sz="2200" b="1" dirty="0">
              <a:solidFill>
                <a:srgbClr val="669900"/>
              </a:solidFill>
            </a:endParaRPr>
          </a:p>
          <a:p>
            <a:pPr marL="285750" lvl="0" indent="-285750">
              <a:buFont typeface="Arial" panose="020B0604020202020204" pitchFamily="34" charset="0"/>
              <a:buChar char="•"/>
            </a:pPr>
            <a:r>
              <a:rPr lang="en-GB" sz="2200" dirty="0" smtClean="0"/>
              <a:t>certainty </a:t>
            </a:r>
            <a:r>
              <a:rPr lang="en-GB" sz="2200" dirty="0"/>
              <a:t>on </a:t>
            </a:r>
            <a:r>
              <a:rPr lang="en-GB" sz="2200" b="1" dirty="0"/>
              <a:t>“in principle issues” </a:t>
            </a:r>
            <a:r>
              <a:rPr lang="en-GB" sz="2200" dirty="0"/>
              <a:t>of </a:t>
            </a:r>
            <a:r>
              <a:rPr lang="en-GB" sz="2200" u="sng" dirty="0"/>
              <a:t>land use</a:t>
            </a:r>
            <a:r>
              <a:rPr lang="en-GB" sz="2200" dirty="0"/>
              <a:t>, the </a:t>
            </a:r>
            <a:r>
              <a:rPr lang="en-GB" sz="2200" u="sng" dirty="0"/>
              <a:t>location</a:t>
            </a:r>
            <a:r>
              <a:rPr lang="en-GB" sz="2200" dirty="0"/>
              <a:t> and the </a:t>
            </a:r>
            <a:r>
              <a:rPr lang="en-GB" sz="2200" u="sng" dirty="0"/>
              <a:t>amount of development </a:t>
            </a:r>
          </a:p>
          <a:p>
            <a:pPr marL="0" lvl="0" indent="0">
              <a:buNone/>
            </a:pPr>
            <a:r>
              <a:rPr lang="en-GB" sz="2200" dirty="0"/>
              <a:t> </a:t>
            </a:r>
          </a:p>
          <a:p>
            <a:pPr marL="0" lvl="0" indent="0">
              <a:buNone/>
            </a:pPr>
            <a:r>
              <a:rPr lang="en-GB" sz="2200" b="1" dirty="0" smtClean="0">
                <a:solidFill>
                  <a:srgbClr val="669900"/>
                </a:solidFill>
              </a:rPr>
              <a:t>Technical </a:t>
            </a:r>
            <a:r>
              <a:rPr lang="en-GB" sz="2200" b="1" dirty="0">
                <a:solidFill>
                  <a:srgbClr val="669900"/>
                </a:solidFill>
              </a:rPr>
              <a:t>Details </a:t>
            </a:r>
            <a:r>
              <a:rPr lang="en-GB" sz="2200" b="1" dirty="0" smtClean="0">
                <a:solidFill>
                  <a:srgbClr val="669900"/>
                </a:solidFill>
              </a:rPr>
              <a:t>Consent</a:t>
            </a:r>
            <a:r>
              <a:rPr lang="en-GB" sz="2200" b="1" dirty="0">
                <a:solidFill>
                  <a:srgbClr val="669900"/>
                </a:solidFill>
              </a:rPr>
              <a:t> </a:t>
            </a:r>
            <a:r>
              <a:rPr lang="en-GB" sz="2200" b="1" dirty="0" smtClean="0">
                <a:solidFill>
                  <a:srgbClr val="669900"/>
                </a:solidFill>
              </a:rPr>
              <a:t>(TDC</a:t>
            </a:r>
            <a:r>
              <a:rPr lang="en-GB" sz="2200" b="1" dirty="0">
                <a:solidFill>
                  <a:srgbClr val="669900"/>
                </a:solidFill>
              </a:rPr>
              <a:t>)</a:t>
            </a:r>
          </a:p>
          <a:p>
            <a:pPr>
              <a:buFont typeface="Arial" panose="020B0604020202020204" pitchFamily="34" charset="0"/>
              <a:buChar char="•"/>
            </a:pPr>
            <a:r>
              <a:rPr lang="en-GB" sz="2400" dirty="0"/>
              <a:t>Sufficient process to deal with technical matters</a:t>
            </a:r>
          </a:p>
          <a:p>
            <a:endParaRPr lang="en-GB" dirty="0"/>
          </a:p>
        </p:txBody>
      </p:sp>
      <p:sp>
        <p:nvSpPr>
          <p:cNvPr id="4" name="TextBox 3"/>
          <p:cNvSpPr txBox="1"/>
          <p:nvPr/>
        </p:nvSpPr>
        <p:spPr>
          <a:xfrm>
            <a:off x="665801" y="2343768"/>
            <a:ext cx="2418269" cy="769441"/>
          </a:xfrm>
          <a:prstGeom prst="rect">
            <a:avLst/>
          </a:prstGeom>
          <a:noFill/>
          <a:ln>
            <a:solidFill>
              <a:srgbClr val="009999"/>
            </a:solidFill>
          </a:ln>
        </p:spPr>
        <p:txBody>
          <a:bodyPr wrap="square" rtlCol="0">
            <a:spAutoFit/>
          </a:bodyPr>
          <a:lstStyle/>
          <a:p>
            <a:pPr fontAlgn="auto">
              <a:spcBef>
                <a:spcPts val="0"/>
              </a:spcBef>
              <a:spcAft>
                <a:spcPts val="0"/>
              </a:spcAft>
            </a:pPr>
            <a:r>
              <a:rPr lang="en-GB" sz="2200" dirty="0" smtClean="0">
                <a:solidFill>
                  <a:srgbClr val="000000"/>
                </a:solidFill>
                <a:latin typeface="Arial"/>
              </a:rPr>
              <a:t>Permission in Principle  (PIP)</a:t>
            </a:r>
            <a:endParaRPr lang="en-GB" sz="2200" dirty="0">
              <a:solidFill>
                <a:srgbClr val="000000"/>
              </a:solidFill>
              <a:latin typeface="Arial"/>
            </a:endParaRPr>
          </a:p>
        </p:txBody>
      </p:sp>
      <p:sp>
        <p:nvSpPr>
          <p:cNvPr id="5" name="Plus 4"/>
          <p:cNvSpPr/>
          <p:nvPr/>
        </p:nvSpPr>
        <p:spPr>
          <a:xfrm>
            <a:off x="3247636" y="2485522"/>
            <a:ext cx="457225" cy="41027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a:solidFill>
                <a:srgbClr val="FFFFFF"/>
              </a:solidFill>
            </a:endParaRPr>
          </a:p>
        </p:txBody>
      </p:sp>
      <p:sp>
        <p:nvSpPr>
          <p:cNvPr id="6" name="TextBox 5"/>
          <p:cNvSpPr txBox="1"/>
          <p:nvPr/>
        </p:nvSpPr>
        <p:spPr>
          <a:xfrm>
            <a:off x="3782871" y="2341796"/>
            <a:ext cx="2418271" cy="1107996"/>
          </a:xfrm>
          <a:prstGeom prst="rect">
            <a:avLst/>
          </a:prstGeom>
          <a:noFill/>
          <a:ln>
            <a:solidFill>
              <a:srgbClr val="009999"/>
            </a:solidFill>
          </a:ln>
        </p:spPr>
        <p:txBody>
          <a:bodyPr wrap="square" rtlCol="0">
            <a:spAutoFit/>
          </a:bodyPr>
          <a:lstStyle/>
          <a:p>
            <a:pPr fontAlgn="auto">
              <a:spcBef>
                <a:spcPts val="0"/>
              </a:spcBef>
              <a:spcAft>
                <a:spcPts val="0"/>
              </a:spcAft>
            </a:pPr>
            <a:r>
              <a:rPr lang="en-GB" sz="2200" dirty="0" smtClean="0">
                <a:solidFill>
                  <a:srgbClr val="000000"/>
                </a:solidFill>
                <a:latin typeface="Arial"/>
              </a:rPr>
              <a:t>Technical Details Consent  (TDC)</a:t>
            </a:r>
            <a:endParaRPr lang="en-GB" sz="2200" dirty="0">
              <a:solidFill>
                <a:srgbClr val="000000"/>
              </a:solidFill>
              <a:latin typeface="Arial"/>
            </a:endParaRPr>
          </a:p>
        </p:txBody>
      </p:sp>
      <p:sp>
        <p:nvSpPr>
          <p:cNvPr id="7" name="Equal 6"/>
          <p:cNvSpPr/>
          <p:nvPr/>
        </p:nvSpPr>
        <p:spPr>
          <a:xfrm>
            <a:off x="6435167" y="2594199"/>
            <a:ext cx="597627" cy="26463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a:solidFill>
                <a:srgbClr val="000000"/>
              </a:solidFill>
            </a:endParaRPr>
          </a:p>
        </p:txBody>
      </p:sp>
      <p:sp>
        <p:nvSpPr>
          <p:cNvPr id="8" name="TextBox 7"/>
          <p:cNvSpPr txBox="1"/>
          <p:nvPr/>
        </p:nvSpPr>
        <p:spPr>
          <a:xfrm>
            <a:off x="7161750" y="2401588"/>
            <a:ext cx="1950218" cy="769441"/>
          </a:xfrm>
          <a:prstGeom prst="rect">
            <a:avLst/>
          </a:prstGeom>
          <a:noFill/>
          <a:ln>
            <a:solidFill>
              <a:srgbClr val="009999"/>
            </a:solidFill>
          </a:ln>
        </p:spPr>
        <p:txBody>
          <a:bodyPr wrap="square" rtlCol="0">
            <a:spAutoFit/>
          </a:bodyPr>
          <a:lstStyle/>
          <a:p>
            <a:pPr fontAlgn="auto">
              <a:spcBef>
                <a:spcPts val="0"/>
              </a:spcBef>
              <a:spcAft>
                <a:spcPts val="0"/>
              </a:spcAft>
            </a:pPr>
            <a:r>
              <a:rPr lang="en-GB" sz="2200" dirty="0" smtClean="0">
                <a:solidFill>
                  <a:srgbClr val="000000"/>
                </a:solidFill>
                <a:latin typeface="Arial"/>
              </a:rPr>
              <a:t>Permission to Build </a:t>
            </a:r>
            <a:endParaRPr lang="en-GB" sz="2200" dirty="0">
              <a:solidFill>
                <a:srgbClr val="000000"/>
              </a:solidFill>
              <a:latin typeface="Arial"/>
            </a:endParaRPr>
          </a:p>
        </p:txBody>
      </p:sp>
    </p:spTree>
    <p:extLst>
      <p:ext uri="{BB962C8B-B14F-4D97-AF65-F5344CB8AC3E}">
        <p14:creationId xmlns:p14="http://schemas.microsoft.com/office/powerpoint/2010/main" val="3971079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73796" y="583450"/>
            <a:ext cx="8538175" cy="941387"/>
          </a:xfrm>
          <a:prstGeom prst="rect">
            <a:avLst/>
          </a:prstGeom>
        </p:spPr>
        <p:txBody>
          <a:bodyPr/>
          <a:lstStyle>
            <a:lvl1pPr algn="r" rtl="0" eaLnBrk="0" fontAlgn="base" hangingPunct="0">
              <a:spcBef>
                <a:spcPct val="0"/>
              </a:spcBef>
              <a:spcAft>
                <a:spcPct val="0"/>
              </a:spcAft>
              <a:defRPr sz="2400">
                <a:solidFill>
                  <a:schemeClr val="hlink"/>
                </a:solidFill>
                <a:latin typeface="+mj-lt"/>
                <a:ea typeface="+mj-ea"/>
                <a:cs typeface="+mj-cs"/>
              </a:defRPr>
            </a:lvl1pPr>
            <a:lvl2pPr algn="r" rtl="0" eaLnBrk="0" fontAlgn="base" hangingPunct="0">
              <a:spcBef>
                <a:spcPct val="0"/>
              </a:spcBef>
              <a:spcAft>
                <a:spcPct val="0"/>
              </a:spcAft>
              <a:defRPr sz="2400">
                <a:solidFill>
                  <a:schemeClr val="hlink"/>
                </a:solidFill>
                <a:latin typeface="Arial" charset="0"/>
              </a:defRPr>
            </a:lvl2pPr>
            <a:lvl3pPr algn="r" rtl="0" eaLnBrk="0" fontAlgn="base" hangingPunct="0">
              <a:spcBef>
                <a:spcPct val="0"/>
              </a:spcBef>
              <a:spcAft>
                <a:spcPct val="0"/>
              </a:spcAft>
              <a:defRPr sz="2400">
                <a:solidFill>
                  <a:schemeClr val="hlink"/>
                </a:solidFill>
                <a:latin typeface="Arial" charset="0"/>
              </a:defRPr>
            </a:lvl3pPr>
            <a:lvl4pPr algn="r" rtl="0" eaLnBrk="0" fontAlgn="base" hangingPunct="0">
              <a:spcBef>
                <a:spcPct val="0"/>
              </a:spcBef>
              <a:spcAft>
                <a:spcPct val="0"/>
              </a:spcAft>
              <a:defRPr sz="2400">
                <a:solidFill>
                  <a:schemeClr val="hlink"/>
                </a:solidFill>
                <a:latin typeface="Arial" charset="0"/>
              </a:defRPr>
            </a:lvl4pPr>
            <a:lvl5pPr algn="r" rtl="0" eaLnBrk="0" fontAlgn="base" hangingPunct="0">
              <a:spcBef>
                <a:spcPct val="0"/>
              </a:spcBef>
              <a:spcAft>
                <a:spcPct val="0"/>
              </a:spcAft>
              <a:defRPr sz="2400">
                <a:solidFill>
                  <a:schemeClr val="hlink"/>
                </a:solidFill>
                <a:latin typeface="Arial" charset="0"/>
              </a:defRPr>
            </a:lvl5pPr>
            <a:lvl6pPr marL="457200" algn="r" rtl="0" fontAlgn="base">
              <a:spcBef>
                <a:spcPct val="0"/>
              </a:spcBef>
              <a:spcAft>
                <a:spcPct val="0"/>
              </a:spcAft>
              <a:defRPr sz="2400">
                <a:solidFill>
                  <a:schemeClr val="hlink"/>
                </a:solidFill>
                <a:latin typeface="Arial" charset="0"/>
              </a:defRPr>
            </a:lvl6pPr>
            <a:lvl7pPr marL="914400" algn="r" rtl="0" fontAlgn="base">
              <a:spcBef>
                <a:spcPct val="0"/>
              </a:spcBef>
              <a:spcAft>
                <a:spcPct val="0"/>
              </a:spcAft>
              <a:defRPr sz="2400">
                <a:solidFill>
                  <a:schemeClr val="hlink"/>
                </a:solidFill>
                <a:latin typeface="Arial" charset="0"/>
              </a:defRPr>
            </a:lvl7pPr>
            <a:lvl8pPr marL="1371600" algn="r" rtl="0" fontAlgn="base">
              <a:spcBef>
                <a:spcPct val="0"/>
              </a:spcBef>
              <a:spcAft>
                <a:spcPct val="0"/>
              </a:spcAft>
              <a:defRPr sz="2400">
                <a:solidFill>
                  <a:schemeClr val="hlink"/>
                </a:solidFill>
                <a:latin typeface="Arial" charset="0"/>
              </a:defRPr>
            </a:lvl8pPr>
            <a:lvl9pPr marL="1828800" algn="r" rtl="0" fontAlgn="base">
              <a:spcBef>
                <a:spcPct val="0"/>
              </a:spcBef>
              <a:spcAft>
                <a:spcPct val="0"/>
              </a:spcAft>
              <a:defRPr sz="2400">
                <a:solidFill>
                  <a:schemeClr val="hlink"/>
                </a:solidFill>
                <a:latin typeface="Arial" charset="0"/>
              </a:defRPr>
            </a:lvl9pPr>
          </a:lstStyle>
          <a:p>
            <a:pPr algn="l"/>
            <a:r>
              <a:rPr lang="en-GB" sz="4000" dirty="0" smtClean="0">
                <a:solidFill>
                  <a:srgbClr val="669900"/>
                </a:solidFill>
              </a:rPr>
              <a:t>Permissions in Principle</a:t>
            </a:r>
            <a:endParaRPr lang="en-GB" dirty="0">
              <a:solidFill>
                <a:srgbClr val="669900"/>
              </a:solidFill>
            </a:endParaRPr>
          </a:p>
        </p:txBody>
      </p:sp>
      <p:sp>
        <p:nvSpPr>
          <p:cNvPr id="9" name="TextBox 8"/>
          <p:cNvSpPr txBox="1"/>
          <p:nvPr/>
        </p:nvSpPr>
        <p:spPr>
          <a:xfrm>
            <a:off x="584789" y="2206833"/>
            <a:ext cx="6591733" cy="430887"/>
          </a:xfrm>
          <a:prstGeom prst="rect">
            <a:avLst/>
          </a:prstGeom>
          <a:noFill/>
          <a:ln>
            <a:solidFill>
              <a:schemeClr val="tx1"/>
            </a:solidFill>
          </a:ln>
        </p:spPr>
        <p:txBody>
          <a:bodyPr wrap="square" rtlCol="0">
            <a:spAutoFit/>
          </a:bodyPr>
          <a:lstStyle/>
          <a:p>
            <a:pPr algn="ctr" fontAlgn="auto">
              <a:spcBef>
                <a:spcPts val="0"/>
              </a:spcBef>
              <a:spcAft>
                <a:spcPts val="0"/>
              </a:spcAft>
            </a:pPr>
            <a:r>
              <a:rPr lang="en-GB" sz="2200" b="0" dirty="0" smtClean="0">
                <a:solidFill>
                  <a:srgbClr val="000000"/>
                </a:solidFill>
                <a:latin typeface="Arial"/>
              </a:rPr>
              <a:t>Plan and Registers grant permission in principle </a:t>
            </a:r>
            <a:endParaRPr lang="en-GB" sz="2200" b="0" dirty="0">
              <a:solidFill>
                <a:srgbClr val="000000"/>
              </a:solidFill>
              <a:latin typeface="Arial"/>
            </a:endParaRPr>
          </a:p>
        </p:txBody>
      </p:sp>
      <p:sp>
        <p:nvSpPr>
          <p:cNvPr id="10" name="TextBox 9"/>
          <p:cNvSpPr txBox="1"/>
          <p:nvPr/>
        </p:nvSpPr>
        <p:spPr>
          <a:xfrm>
            <a:off x="7449281" y="2334284"/>
            <a:ext cx="1911212" cy="1785104"/>
          </a:xfrm>
          <a:prstGeom prst="rect">
            <a:avLst/>
          </a:prstGeom>
          <a:noFill/>
          <a:ln>
            <a:solidFill>
              <a:schemeClr val="tx1"/>
            </a:solidFill>
          </a:ln>
        </p:spPr>
        <p:txBody>
          <a:bodyPr wrap="square" rtlCol="0">
            <a:spAutoFit/>
          </a:bodyPr>
          <a:lstStyle/>
          <a:p>
            <a:pPr algn="ctr" fontAlgn="auto">
              <a:spcBef>
                <a:spcPts val="0"/>
              </a:spcBef>
              <a:spcAft>
                <a:spcPts val="0"/>
              </a:spcAft>
            </a:pPr>
            <a:r>
              <a:rPr lang="en-GB" sz="2200" b="0" dirty="0" smtClean="0">
                <a:solidFill>
                  <a:srgbClr val="000000"/>
                </a:solidFill>
                <a:latin typeface="Arial"/>
              </a:rPr>
              <a:t>Application for permission in principle</a:t>
            </a:r>
          </a:p>
          <a:p>
            <a:pPr algn="ctr" fontAlgn="auto">
              <a:spcBef>
                <a:spcPts val="0"/>
              </a:spcBef>
              <a:spcAft>
                <a:spcPts val="0"/>
              </a:spcAft>
            </a:pPr>
            <a:r>
              <a:rPr lang="en-GB" sz="2200" b="0" dirty="0" smtClean="0">
                <a:solidFill>
                  <a:srgbClr val="000000"/>
                </a:solidFill>
                <a:latin typeface="Arial"/>
              </a:rPr>
              <a:t>(Small sites)  </a:t>
            </a:r>
            <a:endParaRPr lang="en-GB" sz="2200" b="0" dirty="0">
              <a:solidFill>
                <a:srgbClr val="000000"/>
              </a:solidFill>
              <a:latin typeface="Arial"/>
            </a:endParaRPr>
          </a:p>
        </p:txBody>
      </p:sp>
      <p:sp>
        <p:nvSpPr>
          <p:cNvPr id="12" name="TextBox 11"/>
          <p:cNvSpPr txBox="1"/>
          <p:nvPr/>
        </p:nvSpPr>
        <p:spPr>
          <a:xfrm>
            <a:off x="573793" y="4078985"/>
            <a:ext cx="1794199" cy="769441"/>
          </a:xfrm>
          <a:prstGeom prst="rect">
            <a:avLst/>
          </a:prstGeom>
          <a:noFill/>
          <a:ln>
            <a:solidFill>
              <a:schemeClr val="tx1"/>
            </a:solidFill>
          </a:ln>
        </p:spPr>
        <p:txBody>
          <a:bodyPr wrap="square" rtlCol="0">
            <a:spAutoFit/>
          </a:bodyPr>
          <a:lstStyle/>
          <a:p>
            <a:pPr algn="ctr" fontAlgn="auto">
              <a:spcBef>
                <a:spcPts val="0"/>
              </a:spcBef>
              <a:spcAft>
                <a:spcPts val="0"/>
              </a:spcAft>
            </a:pPr>
            <a:r>
              <a:rPr lang="en-GB" sz="2200" b="0" dirty="0" smtClean="0">
                <a:solidFill>
                  <a:srgbClr val="000000"/>
                </a:solidFill>
                <a:latin typeface="Arial"/>
              </a:rPr>
              <a:t>Local Plan</a:t>
            </a:r>
          </a:p>
          <a:p>
            <a:pPr fontAlgn="auto">
              <a:spcBef>
                <a:spcPts val="0"/>
              </a:spcBef>
              <a:spcAft>
                <a:spcPts val="0"/>
              </a:spcAft>
            </a:pPr>
            <a:endParaRPr lang="en-GB" sz="2200" b="0" dirty="0" smtClean="0">
              <a:solidFill>
                <a:srgbClr val="000000"/>
              </a:solidFill>
              <a:latin typeface="Arial"/>
            </a:endParaRPr>
          </a:p>
        </p:txBody>
      </p:sp>
      <p:sp>
        <p:nvSpPr>
          <p:cNvPr id="17" name="TextBox 16"/>
          <p:cNvSpPr txBox="1"/>
          <p:nvPr/>
        </p:nvSpPr>
        <p:spPr>
          <a:xfrm>
            <a:off x="2554234" y="4065505"/>
            <a:ext cx="2652295" cy="769441"/>
          </a:xfrm>
          <a:prstGeom prst="rect">
            <a:avLst/>
          </a:prstGeom>
          <a:noFill/>
          <a:ln>
            <a:solidFill>
              <a:schemeClr val="tx1"/>
            </a:solidFill>
          </a:ln>
        </p:spPr>
        <p:txBody>
          <a:bodyPr wrap="square" rtlCol="0">
            <a:spAutoFit/>
          </a:bodyPr>
          <a:lstStyle/>
          <a:p>
            <a:pPr algn="ctr" fontAlgn="auto">
              <a:spcBef>
                <a:spcPts val="0"/>
              </a:spcBef>
              <a:spcAft>
                <a:spcPts val="0"/>
              </a:spcAft>
            </a:pPr>
            <a:r>
              <a:rPr lang="en-GB" sz="2200" b="0" dirty="0" smtClean="0">
                <a:solidFill>
                  <a:srgbClr val="000000"/>
                </a:solidFill>
                <a:latin typeface="Arial"/>
              </a:rPr>
              <a:t>Neighbourhood Plan </a:t>
            </a:r>
            <a:endParaRPr lang="en-GB" sz="2200" b="0" dirty="0">
              <a:solidFill>
                <a:srgbClr val="000000"/>
              </a:solidFill>
              <a:latin typeface="Arial"/>
            </a:endParaRPr>
          </a:p>
        </p:txBody>
      </p:sp>
      <p:sp>
        <p:nvSpPr>
          <p:cNvPr id="18" name="TextBox 17"/>
          <p:cNvSpPr txBox="1"/>
          <p:nvPr/>
        </p:nvSpPr>
        <p:spPr>
          <a:xfrm>
            <a:off x="5382050" y="4065505"/>
            <a:ext cx="1794199" cy="769441"/>
          </a:xfrm>
          <a:prstGeom prst="rect">
            <a:avLst/>
          </a:prstGeom>
          <a:noFill/>
          <a:ln>
            <a:solidFill>
              <a:schemeClr val="tx1"/>
            </a:solidFill>
          </a:ln>
        </p:spPr>
        <p:txBody>
          <a:bodyPr wrap="square" rtlCol="0">
            <a:spAutoFit/>
          </a:bodyPr>
          <a:lstStyle/>
          <a:p>
            <a:pPr algn="ctr" fontAlgn="auto">
              <a:spcBef>
                <a:spcPts val="0"/>
              </a:spcBef>
              <a:spcAft>
                <a:spcPts val="0"/>
              </a:spcAft>
            </a:pPr>
            <a:r>
              <a:rPr lang="en-GB" sz="2200" b="0" dirty="0" smtClean="0">
                <a:solidFill>
                  <a:srgbClr val="000000"/>
                </a:solidFill>
                <a:latin typeface="Arial"/>
              </a:rPr>
              <a:t>Brownfield register </a:t>
            </a:r>
            <a:endParaRPr lang="en-GB" sz="2200" b="0" dirty="0">
              <a:solidFill>
                <a:srgbClr val="000000"/>
              </a:solidFill>
              <a:latin typeface="Arial"/>
            </a:endParaRPr>
          </a:p>
        </p:txBody>
      </p:sp>
      <p:sp>
        <p:nvSpPr>
          <p:cNvPr id="28" name="Left Brace 27"/>
          <p:cNvSpPr/>
          <p:nvPr/>
        </p:nvSpPr>
        <p:spPr>
          <a:xfrm rot="5400000">
            <a:off x="3400169" y="158870"/>
            <a:ext cx="939029" cy="6569904"/>
          </a:xfrm>
          <a:prstGeom prst="leftBrace">
            <a:avLst>
              <a:gd name="adj1" fmla="val 0"/>
              <a:gd name="adj2" fmla="val 47930"/>
            </a:avLst>
          </a:prstGeom>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GB" sz="1800" b="0">
              <a:solidFill>
                <a:srgbClr val="000000"/>
              </a:solidFill>
            </a:endParaRPr>
          </a:p>
        </p:txBody>
      </p:sp>
      <p:sp>
        <p:nvSpPr>
          <p:cNvPr id="31" name="TextBox 30"/>
          <p:cNvSpPr txBox="1"/>
          <p:nvPr/>
        </p:nvSpPr>
        <p:spPr>
          <a:xfrm>
            <a:off x="584515" y="5682876"/>
            <a:ext cx="8892988" cy="430887"/>
          </a:xfrm>
          <a:prstGeom prst="rect">
            <a:avLst/>
          </a:prstGeom>
          <a:noFill/>
          <a:ln>
            <a:solidFill>
              <a:schemeClr val="tx1"/>
            </a:solidFill>
          </a:ln>
        </p:spPr>
        <p:txBody>
          <a:bodyPr wrap="square" rtlCol="0">
            <a:spAutoFit/>
          </a:bodyPr>
          <a:lstStyle/>
          <a:p>
            <a:pPr algn="ctr" fontAlgn="auto">
              <a:spcBef>
                <a:spcPts val="0"/>
              </a:spcBef>
              <a:spcAft>
                <a:spcPts val="0"/>
              </a:spcAft>
            </a:pPr>
            <a:r>
              <a:rPr lang="en-GB" sz="2200" b="0" dirty="0" smtClean="0">
                <a:solidFill>
                  <a:srgbClr val="000000"/>
                </a:solidFill>
                <a:latin typeface="Arial"/>
              </a:rPr>
              <a:t>Application for Technical Detail Consent (S70) </a:t>
            </a:r>
            <a:endParaRPr lang="en-GB" sz="2200" b="0" dirty="0">
              <a:solidFill>
                <a:srgbClr val="000000"/>
              </a:solidFill>
              <a:latin typeface="Arial"/>
            </a:endParaRPr>
          </a:p>
        </p:txBody>
      </p:sp>
      <p:sp>
        <p:nvSpPr>
          <p:cNvPr id="34" name="Left Brace 33"/>
          <p:cNvSpPr/>
          <p:nvPr/>
        </p:nvSpPr>
        <p:spPr>
          <a:xfrm rot="16200000">
            <a:off x="3614990" y="3827800"/>
            <a:ext cx="531331" cy="659173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GB" sz="1800" b="0">
              <a:solidFill>
                <a:srgbClr val="000000"/>
              </a:solidFill>
            </a:endParaRPr>
          </a:p>
        </p:txBody>
      </p:sp>
      <p:cxnSp>
        <p:nvCxnSpPr>
          <p:cNvPr id="38" name="Straight Connector 37"/>
          <p:cNvCxnSpPr>
            <a:stCxn id="12" idx="2"/>
          </p:cNvCxnSpPr>
          <p:nvPr/>
        </p:nvCxnSpPr>
        <p:spPr>
          <a:xfrm>
            <a:off x="1470893" y="4846513"/>
            <a:ext cx="0" cy="8343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4016896" y="4820777"/>
            <a:ext cx="10918" cy="847877"/>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8" idx="2"/>
          </p:cNvCxnSpPr>
          <p:nvPr/>
        </p:nvCxnSpPr>
        <p:spPr>
          <a:xfrm>
            <a:off x="6279147" y="4833029"/>
            <a:ext cx="0" cy="84787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0" idx="2"/>
          </p:cNvCxnSpPr>
          <p:nvPr/>
        </p:nvCxnSpPr>
        <p:spPr>
          <a:xfrm>
            <a:off x="8404887" y="4121306"/>
            <a:ext cx="0" cy="1706329"/>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16896" y="3443827"/>
            <a:ext cx="0" cy="633253"/>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94478" y="1317330"/>
            <a:ext cx="5798823" cy="369332"/>
          </a:xfrm>
          <a:prstGeom prst="rect">
            <a:avLst/>
          </a:prstGeom>
          <a:noFill/>
        </p:spPr>
        <p:txBody>
          <a:bodyPr wrap="square" rtlCol="0">
            <a:spAutoFit/>
          </a:bodyPr>
          <a:lstStyle/>
          <a:p>
            <a:pPr fontAlgn="auto">
              <a:spcBef>
                <a:spcPts val="0"/>
              </a:spcBef>
              <a:spcAft>
                <a:spcPts val="0"/>
              </a:spcAft>
            </a:pPr>
            <a:r>
              <a:rPr lang="en-GB" sz="1800" dirty="0" smtClean="0">
                <a:solidFill>
                  <a:srgbClr val="000000"/>
                </a:solidFill>
                <a:latin typeface="Arial"/>
              </a:rPr>
              <a:t>Type 1:  granted by development order S59(A)</a:t>
            </a:r>
            <a:endParaRPr lang="en-GB" sz="1800" dirty="0">
              <a:solidFill>
                <a:srgbClr val="000000"/>
              </a:solidFill>
              <a:latin typeface="Arial"/>
            </a:endParaRPr>
          </a:p>
        </p:txBody>
      </p:sp>
      <p:sp>
        <p:nvSpPr>
          <p:cNvPr id="4" name="TextBox 3"/>
          <p:cNvSpPr txBox="1"/>
          <p:nvPr/>
        </p:nvSpPr>
        <p:spPr>
          <a:xfrm>
            <a:off x="7390771" y="1349753"/>
            <a:ext cx="2028225" cy="923330"/>
          </a:xfrm>
          <a:prstGeom prst="rect">
            <a:avLst/>
          </a:prstGeom>
          <a:noFill/>
        </p:spPr>
        <p:txBody>
          <a:bodyPr wrap="square" rtlCol="0">
            <a:spAutoFit/>
          </a:bodyPr>
          <a:lstStyle/>
          <a:p>
            <a:pPr fontAlgn="auto">
              <a:spcBef>
                <a:spcPts val="0"/>
              </a:spcBef>
              <a:spcAft>
                <a:spcPts val="0"/>
              </a:spcAft>
            </a:pPr>
            <a:r>
              <a:rPr lang="en-GB" sz="1800" dirty="0" smtClean="0">
                <a:solidFill>
                  <a:srgbClr val="000000"/>
                </a:solidFill>
                <a:latin typeface="Arial"/>
              </a:rPr>
              <a:t>Type 2: granted by councils S59(A) (</a:t>
            </a:r>
            <a:r>
              <a:rPr lang="en-GB" sz="1800" dirty="0" err="1" smtClean="0">
                <a:solidFill>
                  <a:srgbClr val="000000"/>
                </a:solidFill>
                <a:latin typeface="Arial"/>
              </a:rPr>
              <a:t>i</a:t>
            </a:r>
            <a:r>
              <a:rPr lang="en-GB" sz="1800" dirty="0">
                <a:solidFill>
                  <a:srgbClr val="000000"/>
                </a:solidFill>
                <a:latin typeface="Arial"/>
              </a:rPr>
              <a:t>)</a:t>
            </a:r>
          </a:p>
        </p:txBody>
      </p:sp>
    </p:spTree>
    <p:extLst>
      <p:ext uri="{BB962C8B-B14F-4D97-AF65-F5344CB8AC3E}">
        <p14:creationId xmlns:p14="http://schemas.microsoft.com/office/powerpoint/2010/main" val="6215931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a:t>Permission in </a:t>
            </a:r>
            <a:r>
              <a:rPr lang="en-GB" dirty="0" smtClean="0"/>
              <a:t>principle – by Development Order</a:t>
            </a:r>
            <a:r>
              <a:rPr lang="en-GB" dirty="0"/>
              <a:t/>
            </a:r>
            <a:br>
              <a:rPr lang="en-GB" dirty="0"/>
            </a:br>
            <a:endParaRPr lang="en-GB" dirty="0"/>
          </a:p>
        </p:txBody>
      </p:sp>
      <p:sp>
        <p:nvSpPr>
          <p:cNvPr id="3" name="Content Placeholder 2"/>
          <p:cNvSpPr>
            <a:spLocks noGrp="1"/>
          </p:cNvSpPr>
          <p:nvPr>
            <p:ph idx="1"/>
          </p:nvPr>
        </p:nvSpPr>
        <p:spPr>
          <a:xfrm>
            <a:off x="488504" y="1340768"/>
            <a:ext cx="9217024" cy="5400600"/>
          </a:xfrm>
        </p:spPr>
        <p:txBody>
          <a:bodyPr/>
          <a:lstStyle/>
          <a:p>
            <a:pPr>
              <a:spcBef>
                <a:spcPts val="0"/>
              </a:spcBef>
            </a:pPr>
            <a:endParaRPr lang="en-GB" sz="2800" i="1" dirty="0" smtClean="0"/>
          </a:p>
          <a:p>
            <a:pPr>
              <a:spcBef>
                <a:spcPts val="0"/>
              </a:spcBef>
            </a:pPr>
            <a:r>
              <a:rPr lang="en-GB" sz="2800" i="1" dirty="0" smtClean="0"/>
              <a:t>Initially </a:t>
            </a:r>
            <a:r>
              <a:rPr lang="en-GB" sz="2800" dirty="0" smtClean="0"/>
              <a:t>only land allocated in brownfield register, DPDs and NPs</a:t>
            </a:r>
          </a:p>
          <a:p>
            <a:pPr>
              <a:spcBef>
                <a:spcPts val="0"/>
              </a:spcBef>
            </a:pPr>
            <a:r>
              <a:rPr lang="en-GB" sz="2800" dirty="0" smtClean="0"/>
              <a:t>The Order </a:t>
            </a:r>
            <a:r>
              <a:rPr lang="en-GB" sz="2800" dirty="0"/>
              <a:t>will set out type and scope of development to be granted </a:t>
            </a:r>
            <a:r>
              <a:rPr lang="en-GB" sz="2800" dirty="0" err="1" smtClean="0"/>
              <a:t>PiP</a:t>
            </a:r>
            <a:endParaRPr lang="en-GB" sz="2800" dirty="0" smtClean="0"/>
          </a:p>
          <a:p>
            <a:pPr>
              <a:spcBef>
                <a:spcPts val="0"/>
              </a:spcBef>
            </a:pPr>
            <a:r>
              <a:rPr lang="en-GB" sz="2800" i="1" dirty="0" smtClean="0"/>
              <a:t>Current intention</a:t>
            </a:r>
            <a:r>
              <a:rPr lang="en-GB" sz="2800" dirty="0" smtClean="0"/>
              <a:t> is that this will be for housing sites</a:t>
            </a:r>
          </a:p>
          <a:p>
            <a:pPr>
              <a:spcBef>
                <a:spcPts val="0"/>
              </a:spcBef>
            </a:pPr>
            <a:r>
              <a:rPr lang="en-GB" sz="2800" dirty="0" smtClean="0"/>
              <a:t>Will indicate site, location and amount of development</a:t>
            </a:r>
          </a:p>
          <a:p>
            <a:pPr>
              <a:spcBef>
                <a:spcPts val="0"/>
              </a:spcBef>
            </a:pPr>
            <a:r>
              <a:rPr lang="en-GB" sz="2800" dirty="0" err="1" smtClean="0"/>
              <a:t>PiP</a:t>
            </a:r>
            <a:r>
              <a:rPr lang="en-GB" sz="2800" dirty="0" smtClean="0"/>
              <a:t> will only be granted when the register, DPD or NP is adopted or made by the council</a:t>
            </a:r>
          </a:p>
          <a:p>
            <a:pPr>
              <a:spcBef>
                <a:spcPts val="0"/>
              </a:spcBef>
            </a:pPr>
            <a:r>
              <a:rPr lang="en-GB" sz="2800" dirty="0" smtClean="0"/>
              <a:t>The Order will specify how long the </a:t>
            </a:r>
            <a:r>
              <a:rPr lang="en-GB" sz="2800" dirty="0" err="1" smtClean="0"/>
              <a:t>PiP</a:t>
            </a:r>
            <a:r>
              <a:rPr lang="en-GB" sz="2800" dirty="0" smtClean="0"/>
              <a:t> will last and what transitional arrangement will follow when the </a:t>
            </a:r>
            <a:r>
              <a:rPr lang="en-GB" sz="2800" dirty="0" err="1" smtClean="0"/>
              <a:t>PiP</a:t>
            </a:r>
            <a:r>
              <a:rPr lang="en-GB" sz="2800" dirty="0" smtClean="0"/>
              <a:t> expires</a:t>
            </a:r>
          </a:p>
          <a:p>
            <a:endParaRPr lang="en-GB" sz="2400" dirty="0" smtClean="0"/>
          </a:p>
          <a:p>
            <a:endParaRPr lang="en-GB" sz="2400" dirty="0" smtClean="0"/>
          </a:p>
          <a:p>
            <a:endParaRPr lang="en-GB" sz="2400" dirty="0"/>
          </a:p>
        </p:txBody>
      </p:sp>
    </p:spTree>
    <p:extLst>
      <p:ext uri="{BB962C8B-B14F-4D97-AF65-F5344CB8AC3E}">
        <p14:creationId xmlns:p14="http://schemas.microsoft.com/office/powerpoint/2010/main" val="16978248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Permission in principle – by </a:t>
            </a:r>
            <a:r>
              <a:rPr lang="en-GB" sz="3200" dirty="0" smtClean="0"/>
              <a:t>application</a:t>
            </a:r>
            <a:endParaRPr lang="en-GB" sz="3200" dirty="0"/>
          </a:p>
        </p:txBody>
      </p:sp>
      <p:sp>
        <p:nvSpPr>
          <p:cNvPr id="3" name="Content Placeholder 2"/>
          <p:cNvSpPr>
            <a:spLocks noGrp="1"/>
          </p:cNvSpPr>
          <p:nvPr>
            <p:ph idx="1"/>
          </p:nvPr>
        </p:nvSpPr>
        <p:spPr>
          <a:xfrm>
            <a:off x="584201" y="1417645"/>
            <a:ext cx="8915400" cy="4525963"/>
          </a:xfrm>
        </p:spPr>
        <p:txBody>
          <a:bodyPr/>
          <a:lstStyle/>
          <a:p>
            <a:pPr marL="0" indent="0">
              <a:spcBef>
                <a:spcPts val="1200"/>
              </a:spcBef>
              <a:buNone/>
            </a:pPr>
            <a:r>
              <a:rPr lang="en-GB" sz="2800" dirty="0" smtClean="0"/>
              <a:t> </a:t>
            </a:r>
            <a:endParaRPr lang="en-GB" dirty="0" smtClean="0"/>
          </a:p>
          <a:p>
            <a:r>
              <a:rPr lang="en-GB" sz="2800" dirty="0"/>
              <a:t>Applications likely to be for less than 10 units</a:t>
            </a:r>
          </a:p>
          <a:p>
            <a:r>
              <a:rPr lang="en-GB" sz="2800" dirty="0" smtClean="0"/>
              <a:t>Procedure Order (the DMPO) will specify the steps for the council to take following </a:t>
            </a:r>
            <a:r>
              <a:rPr lang="en-GB" sz="2800" dirty="0"/>
              <a:t>an </a:t>
            </a:r>
            <a:r>
              <a:rPr lang="en-GB" sz="2800" dirty="0" smtClean="0"/>
              <a:t>application</a:t>
            </a:r>
          </a:p>
          <a:p>
            <a:r>
              <a:rPr lang="en-GB" sz="2800" dirty="0" smtClean="0"/>
              <a:t>Councils cannot grant </a:t>
            </a:r>
            <a:r>
              <a:rPr lang="en-GB" sz="2800" dirty="0" err="1" smtClean="0"/>
              <a:t>PiP</a:t>
            </a:r>
            <a:r>
              <a:rPr lang="en-GB" sz="2800" dirty="0" smtClean="0"/>
              <a:t> subject to conditions</a:t>
            </a:r>
          </a:p>
          <a:p>
            <a:r>
              <a:rPr lang="en-GB" sz="2800" dirty="0" smtClean="0"/>
              <a:t>Councils will set out steps for a technical detail consent application</a:t>
            </a:r>
          </a:p>
          <a:p>
            <a:endParaRPr lang="en-GB" sz="2800" dirty="0" smtClean="0"/>
          </a:p>
          <a:p>
            <a:endParaRPr lang="en-GB" sz="2800" dirty="0" smtClean="0"/>
          </a:p>
          <a:p>
            <a:endParaRPr lang="en-GB" sz="2800" dirty="0" smtClean="0"/>
          </a:p>
          <a:p>
            <a:endParaRPr lang="en-GB" sz="2800" dirty="0"/>
          </a:p>
        </p:txBody>
      </p:sp>
    </p:spTree>
    <p:extLst>
      <p:ext uri="{BB962C8B-B14F-4D97-AF65-F5344CB8AC3E}">
        <p14:creationId xmlns:p14="http://schemas.microsoft.com/office/powerpoint/2010/main" val="10061485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Permissions in principle</a:t>
            </a:r>
            <a:endParaRPr lang="en-GB" dirty="0"/>
          </a:p>
        </p:txBody>
      </p:sp>
      <p:sp>
        <p:nvSpPr>
          <p:cNvPr id="3" name="Content Placeholder 2"/>
          <p:cNvSpPr>
            <a:spLocks noGrp="1"/>
          </p:cNvSpPr>
          <p:nvPr>
            <p:ph idx="1"/>
          </p:nvPr>
        </p:nvSpPr>
        <p:spPr/>
        <p:txBody>
          <a:bodyPr/>
          <a:lstStyle/>
          <a:p>
            <a:pPr marL="0" indent="0">
              <a:buNone/>
            </a:pPr>
            <a:r>
              <a:rPr lang="en-GB" dirty="0" smtClean="0"/>
              <a:t>Technical details consent</a:t>
            </a:r>
          </a:p>
          <a:p>
            <a:r>
              <a:rPr lang="en-GB" dirty="0" smtClean="0"/>
              <a:t>Fee consistent with applications fees for similar development</a:t>
            </a:r>
          </a:p>
          <a:p>
            <a:r>
              <a:rPr lang="en-GB" dirty="0" smtClean="0"/>
              <a:t>Can’t reopen the principle of development through a TDC application</a:t>
            </a:r>
          </a:p>
          <a:p>
            <a:r>
              <a:rPr lang="en-GB" dirty="0" smtClean="0"/>
              <a:t>Conditions can be imposed at this stage</a:t>
            </a:r>
          </a:p>
          <a:p>
            <a:r>
              <a:rPr lang="en-GB" dirty="0" err="1" smtClean="0"/>
              <a:t>PiP</a:t>
            </a:r>
            <a:r>
              <a:rPr lang="en-GB" dirty="0" smtClean="0"/>
              <a:t> may not bind where there has been a change of circumstances….</a:t>
            </a:r>
          </a:p>
          <a:p>
            <a:pPr marL="0" indent="0">
              <a:buNone/>
            </a:pPr>
            <a:endParaRPr lang="en-GB" dirty="0"/>
          </a:p>
        </p:txBody>
      </p:sp>
    </p:spTree>
    <p:extLst>
      <p:ext uri="{BB962C8B-B14F-4D97-AF65-F5344CB8AC3E}">
        <p14:creationId xmlns:p14="http://schemas.microsoft.com/office/powerpoint/2010/main" val="257135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Permissions in principle</a:t>
            </a:r>
            <a:endParaRPr lang="en-GB" dirty="0"/>
          </a:p>
        </p:txBody>
      </p:sp>
      <p:sp>
        <p:nvSpPr>
          <p:cNvPr id="3" name="Content Placeholder 2"/>
          <p:cNvSpPr>
            <a:spLocks noGrp="1"/>
          </p:cNvSpPr>
          <p:nvPr>
            <p:ph idx="1"/>
          </p:nvPr>
        </p:nvSpPr>
        <p:spPr/>
        <p:txBody>
          <a:bodyPr/>
          <a:lstStyle/>
          <a:p>
            <a:pPr marL="57150" indent="0" eaLnBrk="0" hangingPunct="0">
              <a:buNone/>
            </a:pPr>
            <a:r>
              <a:rPr lang="en-GB" sz="2600" b="1" dirty="0">
                <a:solidFill>
                  <a:srgbClr val="669900"/>
                </a:solidFill>
              </a:rPr>
              <a:t>Policy Aims</a:t>
            </a:r>
          </a:p>
          <a:p>
            <a:pPr lvl="1" eaLnBrk="0" hangingPunct="0">
              <a:buFont typeface="Arial" panose="020B0604020202020204" pitchFamily="34" charset="0"/>
              <a:buChar char="•"/>
            </a:pPr>
            <a:r>
              <a:rPr lang="en-GB" sz="2200" dirty="0"/>
              <a:t>Up front, binding certainty on fundamental issues for all users – reducing upfront costs/resource</a:t>
            </a:r>
          </a:p>
          <a:p>
            <a:pPr lvl="1" eaLnBrk="0" hangingPunct="0">
              <a:buFont typeface="Arial" panose="020B0604020202020204" pitchFamily="34" charset="0"/>
              <a:buChar char="•"/>
            </a:pPr>
            <a:r>
              <a:rPr lang="en-GB" sz="2200" dirty="0"/>
              <a:t>Improve the efficiency of the planning system by minimising repeated effort by both developers and local planning authorities</a:t>
            </a:r>
          </a:p>
          <a:p>
            <a:pPr marL="57150" indent="0" eaLnBrk="0" hangingPunct="0">
              <a:buNone/>
            </a:pPr>
            <a:endParaRPr lang="en-GB" sz="2600" b="1" dirty="0" smtClean="0">
              <a:solidFill>
                <a:srgbClr val="669900"/>
              </a:solidFill>
            </a:endParaRPr>
          </a:p>
          <a:p>
            <a:pPr marL="57150" indent="0" eaLnBrk="0" hangingPunct="0">
              <a:buNone/>
            </a:pPr>
            <a:r>
              <a:rPr lang="en-GB" sz="2600" b="1" dirty="0" smtClean="0">
                <a:solidFill>
                  <a:srgbClr val="669900"/>
                </a:solidFill>
              </a:rPr>
              <a:t>Some Issues </a:t>
            </a:r>
            <a:endParaRPr lang="en-GB" sz="2600" dirty="0">
              <a:solidFill>
                <a:srgbClr val="669900"/>
              </a:solidFill>
            </a:endParaRPr>
          </a:p>
          <a:p>
            <a:pPr lvl="1" eaLnBrk="0" hangingPunct="0">
              <a:buFont typeface="Arial" panose="020B0604020202020204" pitchFamily="34" charset="0"/>
              <a:buChar char="•"/>
            </a:pPr>
            <a:r>
              <a:rPr lang="en-GB" sz="2200" dirty="0"/>
              <a:t>How to ensure upfront certainty on in principle issues before getting into detailed, technical considerations?</a:t>
            </a:r>
          </a:p>
          <a:p>
            <a:pPr marL="457200" lvl="1" indent="0" eaLnBrk="0" hangingPunct="0">
              <a:buNone/>
            </a:pPr>
            <a:endParaRPr lang="en-GB" sz="2200" dirty="0"/>
          </a:p>
          <a:p>
            <a:endParaRPr lang="en-GB" dirty="0"/>
          </a:p>
        </p:txBody>
      </p:sp>
    </p:spTree>
    <p:extLst>
      <p:ext uri="{BB962C8B-B14F-4D97-AF65-F5344CB8AC3E}">
        <p14:creationId xmlns:p14="http://schemas.microsoft.com/office/powerpoint/2010/main" val="29880523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package</a:t>
            </a:r>
            <a:endParaRPr lang="en-GB" dirty="0"/>
          </a:p>
        </p:txBody>
      </p:sp>
      <p:sp>
        <p:nvSpPr>
          <p:cNvPr id="3" name="Content Placeholder 2"/>
          <p:cNvSpPr>
            <a:spLocks noGrp="1"/>
          </p:cNvSpPr>
          <p:nvPr>
            <p:ph idx="1"/>
          </p:nvPr>
        </p:nvSpPr>
        <p:spPr>
          <a:xfrm>
            <a:off x="549422" y="1196752"/>
            <a:ext cx="8915400" cy="5328592"/>
          </a:xfrm>
        </p:spPr>
        <p:txBody>
          <a:bodyPr/>
          <a:lstStyle/>
          <a:p>
            <a:pPr marL="0" indent="0">
              <a:buNone/>
            </a:pPr>
            <a:r>
              <a:rPr lang="en-GB" sz="2800" dirty="0" smtClean="0"/>
              <a:t>Questions:</a:t>
            </a:r>
          </a:p>
          <a:p>
            <a:r>
              <a:rPr lang="en-GB" sz="2400" dirty="0" smtClean="0"/>
              <a:t>Has the 90% requirement been dropped?</a:t>
            </a:r>
          </a:p>
          <a:p>
            <a:r>
              <a:rPr lang="en-GB" sz="2400" dirty="0" smtClean="0"/>
              <a:t>Will the existing SHLAA process give LPAs enough confidence in the principle of development?</a:t>
            </a:r>
          </a:p>
          <a:p>
            <a:r>
              <a:rPr lang="en-GB" sz="2400" dirty="0" smtClean="0"/>
              <a:t>Deliverability – more viability testing  - who pays?</a:t>
            </a:r>
          </a:p>
          <a:p>
            <a:r>
              <a:rPr lang="en-GB" sz="2400" dirty="0" smtClean="0"/>
              <a:t>More up front work for Councils (and neighbourhood groups) at a time of tough resource constraints?</a:t>
            </a:r>
          </a:p>
          <a:p>
            <a:r>
              <a:rPr lang="en-GB" sz="2400" dirty="0"/>
              <a:t>C</a:t>
            </a:r>
            <a:r>
              <a:rPr lang="en-GB" sz="2400" dirty="0" smtClean="0"/>
              <a:t>onsultation with communities and statutory consultees?</a:t>
            </a:r>
          </a:p>
          <a:p>
            <a:r>
              <a:rPr lang="en-GB" sz="2400" dirty="0" smtClean="0"/>
              <a:t>Appeals – by both landowners and by neighbours</a:t>
            </a:r>
          </a:p>
          <a:p>
            <a:r>
              <a:rPr lang="en-GB" sz="2400" dirty="0" smtClean="0"/>
              <a:t>Will it impact on plan preparation?</a:t>
            </a:r>
          </a:p>
          <a:p>
            <a:r>
              <a:rPr lang="en-GB" sz="2400" dirty="0" smtClean="0"/>
              <a:t>Transition arrangements for plans/ allocations already in place?</a:t>
            </a:r>
          </a:p>
          <a:p>
            <a:endParaRPr lang="en-GB" sz="2400" dirty="0" smtClean="0"/>
          </a:p>
          <a:p>
            <a:endParaRPr lang="en-GB" sz="2400" dirty="0" smtClean="0"/>
          </a:p>
          <a:p>
            <a:endParaRPr lang="en-GB" sz="2800" dirty="0" smtClean="0"/>
          </a:p>
          <a:p>
            <a:endParaRPr lang="en-GB" sz="2800" dirty="0"/>
          </a:p>
        </p:txBody>
      </p:sp>
    </p:spTree>
    <p:extLst>
      <p:ext uri="{BB962C8B-B14F-4D97-AF65-F5344CB8AC3E}">
        <p14:creationId xmlns:p14="http://schemas.microsoft.com/office/powerpoint/2010/main" val="3566313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altLang="en-US" sz="2800" smtClean="0"/>
              <a:t>Planning reform 2010-15</a:t>
            </a:r>
          </a:p>
        </p:txBody>
      </p:sp>
      <p:sp>
        <p:nvSpPr>
          <p:cNvPr id="2" name="Content Placeholder 1"/>
          <p:cNvSpPr>
            <a:spLocks noGrp="1"/>
          </p:cNvSpPr>
          <p:nvPr>
            <p:ph idx="1"/>
          </p:nvPr>
        </p:nvSpPr>
        <p:spPr/>
        <p:txBody>
          <a:bodyPr/>
          <a:lstStyle/>
          <a:p>
            <a:endParaRPr lang="en-GB"/>
          </a:p>
        </p:txBody>
      </p:sp>
      <p:sp>
        <p:nvSpPr>
          <p:cNvPr id="4099" name="Rectangle 2"/>
          <p:cNvSpPr>
            <a:spLocks noChangeArrowheads="1"/>
          </p:cNvSpPr>
          <p:nvPr/>
        </p:nvSpPr>
        <p:spPr bwMode="auto">
          <a:xfrm>
            <a:off x="6617758" y="1486199"/>
            <a:ext cx="3159258" cy="259238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spcBef>
                <a:spcPct val="20000"/>
              </a:spcBef>
            </a:pPr>
            <a:endParaRPr lang="en-US" altLang="en-US" sz="1800" b="0" smtClean="0">
              <a:solidFill>
                <a:srgbClr val="000000"/>
              </a:solidFill>
            </a:endParaRPr>
          </a:p>
        </p:txBody>
      </p:sp>
      <p:sp>
        <p:nvSpPr>
          <p:cNvPr id="4100" name="Rectangle 3"/>
          <p:cNvSpPr>
            <a:spLocks noChangeArrowheads="1"/>
          </p:cNvSpPr>
          <p:nvPr/>
        </p:nvSpPr>
        <p:spPr bwMode="auto">
          <a:xfrm>
            <a:off x="3432704" y="1486199"/>
            <a:ext cx="3159258" cy="2592387"/>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spcBef>
                <a:spcPct val="20000"/>
              </a:spcBef>
            </a:pPr>
            <a:endParaRPr lang="en-US" altLang="en-US" sz="1800" b="0" smtClean="0">
              <a:solidFill>
                <a:srgbClr val="000000"/>
              </a:solidFill>
            </a:endParaRPr>
          </a:p>
        </p:txBody>
      </p:sp>
      <p:sp>
        <p:nvSpPr>
          <p:cNvPr id="4101" name="Rectangle 4"/>
          <p:cNvSpPr>
            <a:spLocks noChangeArrowheads="1"/>
          </p:cNvSpPr>
          <p:nvPr/>
        </p:nvSpPr>
        <p:spPr bwMode="auto">
          <a:xfrm>
            <a:off x="5186891" y="4267554"/>
            <a:ext cx="3900488" cy="259238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spcBef>
                <a:spcPct val="20000"/>
              </a:spcBef>
            </a:pPr>
            <a:endParaRPr lang="en-US" altLang="en-US" sz="1800" b="0" smtClean="0">
              <a:solidFill>
                <a:srgbClr val="000000"/>
              </a:solidFill>
            </a:endParaRPr>
          </a:p>
        </p:txBody>
      </p:sp>
      <p:sp>
        <p:nvSpPr>
          <p:cNvPr id="4102" name="Rectangle 5"/>
          <p:cNvSpPr>
            <a:spLocks noChangeArrowheads="1"/>
          </p:cNvSpPr>
          <p:nvPr/>
        </p:nvSpPr>
        <p:spPr bwMode="auto">
          <a:xfrm>
            <a:off x="1129904" y="4267554"/>
            <a:ext cx="3979598" cy="2592387"/>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spcBef>
                <a:spcPct val="20000"/>
              </a:spcBef>
            </a:pPr>
            <a:endParaRPr lang="en-US" altLang="en-US" sz="1800" b="0" smtClean="0">
              <a:solidFill>
                <a:srgbClr val="000000"/>
              </a:solidFill>
            </a:endParaRPr>
          </a:p>
        </p:txBody>
      </p:sp>
      <p:sp>
        <p:nvSpPr>
          <p:cNvPr id="4103" name="Rectangle 7"/>
          <p:cNvSpPr>
            <a:spLocks noChangeArrowheads="1"/>
          </p:cNvSpPr>
          <p:nvPr/>
        </p:nvSpPr>
        <p:spPr bwMode="auto">
          <a:xfrm>
            <a:off x="154781" y="1486199"/>
            <a:ext cx="3159258" cy="259238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spcBef>
                <a:spcPct val="20000"/>
              </a:spcBef>
            </a:pPr>
            <a:endParaRPr lang="en-US" altLang="en-US" sz="1800" b="0" smtClean="0">
              <a:solidFill>
                <a:srgbClr val="000000"/>
              </a:solidFill>
            </a:endParaRPr>
          </a:p>
        </p:txBody>
      </p:sp>
      <p:sp>
        <p:nvSpPr>
          <p:cNvPr id="4104" name="Oval 8"/>
          <p:cNvSpPr>
            <a:spLocks noChangeArrowheads="1"/>
          </p:cNvSpPr>
          <p:nvPr/>
        </p:nvSpPr>
        <p:spPr bwMode="auto">
          <a:xfrm>
            <a:off x="3938517" y="1981429"/>
            <a:ext cx="4682993" cy="1168539"/>
          </a:xfrm>
          <a:prstGeom prst="ellipse">
            <a:avLst/>
          </a:prstGeom>
          <a:solidFill>
            <a:schemeClr val="accent1"/>
          </a:solidFill>
          <a:ln w="9525">
            <a:solidFill>
              <a:schemeClr val="tx1"/>
            </a:solidFill>
            <a:round/>
            <a:headEnd/>
            <a:tailEnd/>
          </a:ln>
        </p:spPr>
        <p:txBody>
          <a:bodyPr lIns="0" tIns="0" rIns="0" bIns="0"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800" b="0" smtClean="0">
                <a:solidFill>
                  <a:srgbClr val="FFFFFF"/>
                </a:solidFill>
              </a:rPr>
              <a:t>NPPF and</a:t>
            </a:r>
          </a:p>
          <a:p>
            <a:pPr algn="ctr" eaLnBrk="0" hangingPunct="0"/>
            <a:r>
              <a:rPr lang="en-GB" altLang="en-US" sz="1800" b="0" smtClean="0">
                <a:solidFill>
                  <a:srgbClr val="FFFFFF"/>
                </a:solidFill>
              </a:rPr>
              <a:t>Guidance Review</a:t>
            </a:r>
          </a:p>
          <a:p>
            <a:pPr algn="ctr" eaLnBrk="0" hangingPunct="0"/>
            <a:endParaRPr lang="en-GB" altLang="en-US" sz="1800" b="0" smtClean="0">
              <a:solidFill>
                <a:srgbClr val="FFFFFF"/>
              </a:solidFill>
            </a:endParaRPr>
          </a:p>
        </p:txBody>
      </p:sp>
      <p:sp>
        <p:nvSpPr>
          <p:cNvPr id="4105" name="Oval 9"/>
          <p:cNvSpPr>
            <a:spLocks noChangeArrowheads="1"/>
          </p:cNvSpPr>
          <p:nvPr/>
        </p:nvSpPr>
        <p:spPr bwMode="auto">
          <a:xfrm>
            <a:off x="5967830" y="3044825"/>
            <a:ext cx="1793743" cy="1042988"/>
          </a:xfrm>
          <a:prstGeom prst="ellipse">
            <a:avLst/>
          </a:prstGeom>
          <a:solidFill>
            <a:srgbClr val="FFFFFF"/>
          </a:solidFill>
          <a:ln w="9525">
            <a:solidFill>
              <a:schemeClr val="tx1"/>
            </a:solidFill>
            <a:round/>
            <a:headEnd/>
            <a:tailEnd/>
          </a:ln>
        </p:spPr>
        <p:txBody>
          <a:bodyPr lIns="0" tIns="0" rIns="0" bIns="0"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200" b="0" smtClean="0">
                <a:solidFill>
                  <a:srgbClr val="000000"/>
                </a:solidFill>
              </a:rPr>
              <a:t>Presumption in favour of sustainable development</a:t>
            </a:r>
          </a:p>
        </p:txBody>
      </p:sp>
      <p:sp>
        <p:nvSpPr>
          <p:cNvPr id="4106" name="Oval 11"/>
          <p:cNvSpPr>
            <a:spLocks noChangeArrowheads="1"/>
          </p:cNvSpPr>
          <p:nvPr/>
        </p:nvSpPr>
        <p:spPr bwMode="auto">
          <a:xfrm>
            <a:off x="584737" y="2244791"/>
            <a:ext cx="2067190" cy="389513"/>
          </a:xfrm>
          <a:prstGeom prst="ellipse">
            <a:avLst/>
          </a:prstGeom>
          <a:solidFill>
            <a:schemeClr val="accent1"/>
          </a:solidFill>
          <a:ln w="9525">
            <a:solidFill>
              <a:schemeClr val="tx1"/>
            </a:solidFill>
            <a:round/>
            <a:headEnd/>
            <a:tailEnd/>
          </a:ln>
        </p:spPr>
        <p:txBody>
          <a:bodyPr lIns="0" tIns="0" rIns="0" bIns="0"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800" b="0" smtClean="0">
                <a:solidFill>
                  <a:srgbClr val="FFFFFF"/>
                </a:solidFill>
              </a:rPr>
              <a:t>Localism Act</a:t>
            </a:r>
          </a:p>
        </p:txBody>
      </p:sp>
      <p:sp>
        <p:nvSpPr>
          <p:cNvPr id="4107" name="Oval 13"/>
          <p:cNvSpPr>
            <a:spLocks noChangeArrowheads="1"/>
          </p:cNvSpPr>
          <p:nvPr/>
        </p:nvSpPr>
        <p:spPr bwMode="auto">
          <a:xfrm>
            <a:off x="3900494" y="3343275"/>
            <a:ext cx="2105025" cy="719138"/>
          </a:xfrm>
          <a:prstGeom prst="ellipse">
            <a:avLst/>
          </a:prstGeom>
          <a:solidFill>
            <a:srgbClr val="FFFFFF"/>
          </a:solidFill>
          <a:ln w="9525">
            <a:solidFill>
              <a:schemeClr val="tx1"/>
            </a:solidFill>
            <a:round/>
            <a:headEnd/>
            <a:tailEnd/>
          </a:ln>
        </p:spPr>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200" b="0" smtClean="0">
                <a:solidFill>
                  <a:srgbClr val="000000"/>
                </a:solidFill>
              </a:rPr>
              <a:t>Strong protections still in place</a:t>
            </a:r>
          </a:p>
        </p:txBody>
      </p:sp>
      <p:sp>
        <p:nvSpPr>
          <p:cNvPr id="4108" name="Oval 14"/>
          <p:cNvSpPr>
            <a:spLocks noChangeArrowheads="1"/>
          </p:cNvSpPr>
          <p:nvPr/>
        </p:nvSpPr>
        <p:spPr bwMode="auto">
          <a:xfrm>
            <a:off x="7137135" y="6021388"/>
            <a:ext cx="1638962" cy="647700"/>
          </a:xfrm>
          <a:prstGeom prst="ellipse">
            <a:avLst/>
          </a:prstGeom>
          <a:solidFill>
            <a:srgbClr val="FFFFFF"/>
          </a:solidFill>
          <a:ln w="9525">
            <a:solidFill>
              <a:schemeClr val="tx1"/>
            </a:solidFill>
            <a:round/>
            <a:headEnd/>
            <a:tailEnd/>
          </a:ln>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200" b="0" smtClean="0">
                <a:solidFill>
                  <a:srgbClr val="000000"/>
                </a:solidFill>
              </a:rPr>
              <a:t>Unblocking stalled sites</a:t>
            </a:r>
          </a:p>
        </p:txBody>
      </p:sp>
      <p:sp>
        <p:nvSpPr>
          <p:cNvPr id="4109" name="Oval 18"/>
          <p:cNvSpPr>
            <a:spLocks noChangeArrowheads="1"/>
          </p:cNvSpPr>
          <p:nvPr/>
        </p:nvSpPr>
        <p:spPr bwMode="auto">
          <a:xfrm>
            <a:off x="5343395" y="4082862"/>
            <a:ext cx="1482460" cy="843945"/>
          </a:xfrm>
          <a:prstGeom prst="ellipse">
            <a:avLst/>
          </a:prstGeom>
          <a:solidFill>
            <a:srgbClr val="FFFFFF"/>
          </a:solidFill>
          <a:ln w="9525">
            <a:solidFill>
              <a:schemeClr val="tx1"/>
            </a:solidFill>
            <a:round/>
            <a:headEnd/>
            <a:tailEnd/>
          </a:ln>
        </p:spPr>
        <p:txBody>
          <a:bodyPr lIns="0" tIns="0" rIns="0"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200" b="0" smtClean="0">
                <a:solidFill>
                  <a:srgbClr val="000000"/>
                </a:solidFill>
              </a:rPr>
              <a:t>Tackling LA poor performance</a:t>
            </a:r>
          </a:p>
        </p:txBody>
      </p:sp>
      <p:sp>
        <p:nvSpPr>
          <p:cNvPr id="4110" name="Oval 19"/>
          <p:cNvSpPr>
            <a:spLocks noChangeArrowheads="1"/>
          </p:cNvSpPr>
          <p:nvPr/>
        </p:nvSpPr>
        <p:spPr bwMode="auto">
          <a:xfrm>
            <a:off x="818621" y="3357563"/>
            <a:ext cx="1637242" cy="647700"/>
          </a:xfrm>
          <a:prstGeom prst="ellipse">
            <a:avLst/>
          </a:prstGeom>
          <a:solidFill>
            <a:srgbClr val="FFFFFF"/>
          </a:solidFill>
          <a:ln w="9525">
            <a:solidFill>
              <a:schemeClr val="tx1"/>
            </a:solidFill>
            <a:round/>
            <a:headEnd/>
            <a:tailEnd/>
          </a:ln>
        </p:spPr>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200" b="0" smtClean="0">
                <a:solidFill>
                  <a:srgbClr val="000000"/>
                </a:solidFill>
              </a:rPr>
              <a:t>Neighbourhood Planning</a:t>
            </a:r>
          </a:p>
        </p:txBody>
      </p:sp>
      <p:sp>
        <p:nvSpPr>
          <p:cNvPr id="4111" name="Oval 20"/>
          <p:cNvSpPr>
            <a:spLocks noChangeArrowheads="1"/>
          </p:cNvSpPr>
          <p:nvPr/>
        </p:nvSpPr>
        <p:spPr bwMode="auto">
          <a:xfrm>
            <a:off x="1597692" y="2781300"/>
            <a:ext cx="1482460" cy="719138"/>
          </a:xfrm>
          <a:prstGeom prst="ellipse">
            <a:avLst/>
          </a:prstGeom>
          <a:solidFill>
            <a:srgbClr val="FFFFFF"/>
          </a:solidFill>
          <a:ln w="9525">
            <a:solidFill>
              <a:schemeClr val="tx1"/>
            </a:solidFill>
            <a:round/>
            <a:headEnd/>
            <a:tailEnd/>
          </a:ln>
        </p:spPr>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200" b="0" smtClean="0">
                <a:solidFill>
                  <a:srgbClr val="000000"/>
                </a:solidFill>
              </a:rPr>
              <a:t>Regional Strategy revocation</a:t>
            </a:r>
          </a:p>
        </p:txBody>
      </p:sp>
      <p:sp>
        <p:nvSpPr>
          <p:cNvPr id="4112" name="Oval 21"/>
          <p:cNvSpPr>
            <a:spLocks noChangeArrowheads="1"/>
          </p:cNvSpPr>
          <p:nvPr/>
        </p:nvSpPr>
        <p:spPr bwMode="auto">
          <a:xfrm>
            <a:off x="3159258" y="2355850"/>
            <a:ext cx="1793742" cy="1042988"/>
          </a:xfrm>
          <a:prstGeom prst="ellipse">
            <a:avLst/>
          </a:prstGeom>
          <a:solidFill>
            <a:srgbClr val="FFFFFF"/>
          </a:solidFill>
          <a:ln w="9525">
            <a:solidFill>
              <a:schemeClr val="tx1"/>
            </a:solidFill>
            <a:round/>
            <a:headEnd/>
            <a:tailEnd/>
          </a:ln>
        </p:spPr>
        <p:txBody>
          <a:bodyPr lIns="0" tIns="0" rIns="0" bIns="0"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200" b="0" smtClean="0">
                <a:solidFill>
                  <a:srgbClr val="000000"/>
                </a:solidFill>
              </a:rPr>
              <a:t>Robust </a:t>
            </a:r>
          </a:p>
          <a:p>
            <a:pPr algn="ctr" eaLnBrk="0" hangingPunct="0"/>
            <a:r>
              <a:rPr lang="en-GB" altLang="en-US" sz="1200" b="0" smtClean="0">
                <a:solidFill>
                  <a:srgbClr val="000000"/>
                </a:solidFill>
              </a:rPr>
              <a:t>Evidence of need and 5 year land supply</a:t>
            </a:r>
          </a:p>
        </p:txBody>
      </p:sp>
      <p:sp>
        <p:nvSpPr>
          <p:cNvPr id="4113" name="Oval 22"/>
          <p:cNvSpPr>
            <a:spLocks noChangeArrowheads="1"/>
          </p:cNvSpPr>
          <p:nvPr/>
        </p:nvSpPr>
        <p:spPr bwMode="auto">
          <a:xfrm>
            <a:off x="311290" y="2781300"/>
            <a:ext cx="1482460" cy="719138"/>
          </a:xfrm>
          <a:prstGeom prst="ellipse">
            <a:avLst/>
          </a:prstGeom>
          <a:solidFill>
            <a:srgbClr val="FFFFFF"/>
          </a:solidFill>
          <a:ln w="9525">
            <a:solidFill>
              <a:schemeClr val="tx1"/>
            </a:solidFill>
            <a:round/>
            <a:headEnd/>
            <a:tailEnd/>
          </a:ln>
        </p:spPr>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200" b="0" smtClean="0">
                <a:solidFill>
                  <a:srgbClr val="000000"/>
                </a:solidFill>
              </a:rPr>
              <a:t>Duty to cooperate</a:t>
            </a:r>
          </a:p>
        </p:txBody>
      </p:sp>
      <p:sp>
        <p:nvSpPr>
          <p:cNvPr id="4114" name="Text Box 24"/>
          <p:cNvSpPr txBox="1">
            <a:spLocks noChangeArrowheads="1"/>
          </p:cNvSpPr>
          <p:nvPr/>
        </p:nvSpPr>
        <p:spPr bwMode="auto">
          <a:xfrm>
            <a:off x="6669354" y="1484313"/>
            <a:ext cx="10525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altLang="en-US" sz="1800" i="1" smtClean="0">
                <a:solidFill>
                  <a:srgbClr val="000000"/>
                </a:solidFill>
              </a:rPr>
              <a:t>Simple</a:t>
            </a:r>
          </a:p>
        </p:txBody>
      </p:sp>
      <p:sp>
        <p:nvSpPr>
          <p:cNvPr id="4115" name="Text Box 25"/>
          <p:cNvSpPr txBox="1">
            <a:spLocks noChangeArrowheads="1"/>
          </p:cNvSpPr>
          <p:nvPr/>
        </p:nvSpPr>
        <p:spPr bwMode="auto">
          <a:xfrm>
            <a:off x="77392" y="1484313"/>
            <a:ext cx="10525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altLang="en-US" sz="1800" i="1" smtClean="0">
                <a:solidFill>
                  <a:srgbClr val="000000"/>
                </a:solidFill>
              </a:rPr>
              <a:t>Local</a:t>
            </a:r>
          </a:p>
        </p:txBody>
      </p:sp>
      <p:sp>
        <p:nvSpPr>
          <p:cNvPr id="4116" name="Text Box 26"/>
          <p:cNvSpPr txBox="1">
            <a:spLocks noChangeArrowheads="1"/>
          </p:cNvSpPr>
          <p:nvPr/>
        </p:nvSpPr>
        <p:spPr bwMode="auto">
          <a:xfrm>
            <a:off x="3353594" y="1484313"/>
            <a:ext cx="1599406"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altLang="en-US" sz="1800" i="1" smtClean="0">
                <a:solidFill>
                  <a:srgbClr val="000000"/>
                </a:solidFill>
              </a:rPr>
              <a:t>Sustainable</a:t>
            </a:r>
          </a:p>
        </p:txBody>
      </p:sp>
      <p:sp>
        <p:nvSpPr>
          <p:cNvPr id="4117" name="Text Box 27"/>
          <p:cNvSpPr txBox="1">
            <a:spLocks noChangeArrowheads="1"/>
          </p:cNvSpPr>
          <p:nvPr/>
        </p:nvSpPr>
        <p:spPr bwMode="auto">
          <a:xfrm>
            <a:off x="3080150" y="4221163"/>
            <a:ext cx="2340636"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altLang="en-US" sz="1800" i="1" smtClean="0">
                <a:solidFill>
                  <a:srgbClr val="000000"/>
                </a:solidFill>
              </a:rPr>
              <a:t>Proportionate</a:t>
            </a:r>
          </a:p>
        </p:txBody>
      </p:sp>
      <p:sp>
        <p:nvSpPr>
          <p:cNvPr id="4118" name="Text Box 28"/>
          <p:cNvSpPr txBox="1">
            <a:spLocks noChangeArrowheads="1"/>
          </p:cNvSpPr>
          <p:nvPr/>
        </p:nvSpPr>
        <p:spPr bwMode="auto">
          <a:xfrm>
            <a:off x="8346150" y="4221163"/>
            <a:ext cx="1676796"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altLang="en-US" sz="1800" i="1" smtClean="0">
                <a:solidFill>
                  <a:srgbClr val="000000"/>
                </a:solidFill>
              </a:rPr>
              <a:t>Effective</a:t>
            </a:r>
          </a:p>
        </p:txBody>
      </p:sp>
      <p:sp>
        <p:nvSpPr>
          <p:cNvPr id="4119" name="Oval 30"/>
          <p:cNvSpPr>
            <a:spLocks noChangeArrowheads="1"/>
          </p:cNvSpPr>
          <p:nvPr/>
        </p:nvSpPr>
        <p:spPr bwMode="auto">
          <a:xfrm>
            <a:off x="1209014" y="4656910"/>
            <a:ext cx="2806700" cy="865584"/>
          </a:xfrm>
          <a:prstGeom prst="ellipse">
            <a:avLst/>
          </a:prstGeom>
          <a:solidFill>
            <a:schemeClr val="accent1"/>
          </a:solidFill>
          <a:ln w="9525">
            <a:solidFill>
              <a:schemeClr val="tx1"/>
            </a:solidFill>
            <a:round/>
            <a:headEnd/>
            <a:tailEnd/>
          </a:ln>
        </p:spPr>
        <p:txBody>
          <a:bodyPr lIns="0" tIns="0" rIns="0" bIns="0"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2000" b="0" smtClean="0">
                <a:solidFill>
                  <a:srgbClr val="FFFFFF"/>
                </a:solidFill>
              </a:rPr>
              <a:t>Deregulation and Simplification</a:t>
            </a:r>
          </a:p>
        </p:txBody>
      </p:sp>
      <p:sp>
        <p:nvSpPr>
          <p:cNvPr id="4120" name="Oval 39"/>
          <p:cNvSpPr>
            <a:spLocks noChangeArrowheads="1"/>
          </p:cNvSpPr>
          <p:nvPr/>
        </p:nvSpPr>
        <p:spPr bwMode="auto">
          <a:xfrm>
            <a:off x="2283883" y="5859816"/>
            <a:ext cx="1520296" cy="720725"/>
          </a:xfrm>
          <a:prstGeom prst="ellipse">
            <a:avLst/>
          </a:prstGeom>
          <a:solidFill>
            <a:srgbClr val="FFFFFF"/>
          </a:solidFill>
          <a:ln w="9525">
            <a:solidFill>
              <a:schemeClr val="tx1"/>
            </a:solidFill>
            <a:round/>
            <a:headEnd/>
            <a:tailEnd/>
          </a:ln>
        </p:spPr>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200" b="0" smtClean="0">
                <a:solidFill>
                  <a:srgbClr val="000000"/>
                </a:solidFill>
              </a:rPr>
              <a:t>Information requirements</a:t>
            </a:r>
          </a:p>
        </p:txBody>
      </p:sp>
      <p:sp>
        <p:nvSpPr>
          <p:cNvPr id="4121" name="Oval 43"/>
          <p:cNvSpPr>
            <a:spLocks noChangeArrowheads="1"/>
          </p:cNvSpPr>
          <p:nvPr/>
        </p:nvSpPr>
        <p:spPr bwMode="auto">
          <a:xfrm>
            <a:off x="8151812" y="4654904"/>
            <a:ext cx="1171179" cy="701675"/>
          </a:xfrm>
          <a:prstGeom prst="ellipse">
            <a:avLst/>
          </a:prstGeom>
          <a:solidFill>
            <a:srgbClr val="FFFFFF"/>
          </a:solidFill>
          <a:ln w="9525">
            <a:solidFill>
              <a:schemeClr val="tx1"/>
            </a:solidFill>
            <a:round/>
            <a:headEnd/>
            <a:tailEnd/>
          </a:ln>
        </p:spPr>
        <p:txBody>
          <a:bodyPr lIns="0" tIns="0" r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200" b="0" smtClean="0">
                <a:solidFill>
                  <a:srgbClr val="000000"/>
                </a:solidFill>
              </a:rPr>
              <a:t>Speeding up appeals</a:t>
            </a:r>
          </a:p>
        </p:txBody>
      </p:sp>
      <p:sp>
        <p:nvSpPr>
          <p:cNvPr id="4122" name="Oval 44"/>
          <p:cNvSpPr>
            <a:spLocks noChangeArrowheads="1"/>
          </p:cNvSpPr>
          <p:nvPr/>
        </p:nvSpPr>
        <p:spPr bwMode="auto">
          <a:xfrm>
            <a:off x="7761426" y="5231166"/>
            <a:ext cx="1171178" cy="701675"/>
          </a:xfrm>
          <a:prstGeom prst="ellipse">
            <a:avLst/>
          </a:prstGeom>
          <a:solidFill>
            <a:srgbClr val="FFFFFF"/>
          </a:solidFill>
          <a:ln w="9525">
            <a:solidFill>
              <a:schemeClr val="tx1"/>
            </a:solidFill>
            <a:round/>
            <a:headEnd/>
            <a:tailEnd/>
          </a:ln>
        </p:spPr>
        <p:txBody>
          <a:bodyPr lIns="0" tIns="0" r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200" b="0" smtClean="0">
                <a:solidFill>
                  <a:srgbClr val="000000"/>
                </a:solidFill>
              </a:rPr>
              <a:t>Award of costs</a:t>
            </a:r>
          </a:p>
        </p:txBody>
      </p:sp>
      <p:sp>
        <p:nvSpPr>
          <p:cNvPr id="4123" name="Oval 51"/>
          <p:cNvSpPr>
            <a:spLocks noChangeArrowheads="1"/>
          </p:cNvSpPr>
          <p:nvPr/>
        </p:nvSpPr>
        <p:spPr bwMode="auto">
          <a:xfrm>
            <a:off x="3783542" y="6022837"/>
            <a:ext cx="1403350" cy="843945"/>
          </a:xfrm>
          <a:prstGeom prst="ellipse">
            <a:avLst/>
          </a:prstGeom>
          <a:solidFill>
            <a:srgbClr val="FFFFFF"/>
          </a:solidFill>
          <a:ln w="9525">
            <a:solidFill>
              <a:schemeClr val="tx1"/>
            </a:solidFill>
            <a:round/>
            <a:headEnd/>
            <a:tailEnd/>
          </a:ln>
        </p:spPr>
        <p:txBody>
          <a:bodyPr lIns="0" tIns="0" rIns="0"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200" b="0" smtClean="0">
                <a:solidFill>
                  <a:srgbClr val="000000"/>
                </a:solidFill>
              </a:rPr>
              <a:t>Permitted development rights</a:t>
            </a:r>
          </a:p>
        </p:txBody>
      </p:sp>
      <p:sp>
        <p:nvSpPr>
          <p:cNvPr id="4124" name="Oval 21"/>
          <p:cNvSpPr>
            <a:spLocks noChangeArrowheads="1"/>
          </p:cNvSpPr>
          <p:nvPr/>
        </p:nvSpPr>
        <p:spPr bwMode="auto">
          <a:xfrm>
            <a:off x="8112258" y="3038482"/>
            <a:ext cx="1793742" cy="1038225"/>
          </a:xfrm>
          <a:prstGeom prst="ellipse">
            <a:avLst/>
          </a:prstGeom>
          <a:solidFill>
            <a:srgbClr val="FFFFFF"/>
          </a:solidFill>
          <a:ln w="9525">
            <a:solidFill>
              <a:schemeClr val="tx1"/>
            </a:solidFill>
            <a:round/>
            <a:headEnd/>
            <a:tailEnd/>
          </a:ln>
        </p:spPr>
        <p:txBody>
          <a:bodyPr lIns="0" tIns="0" rIns="0" bIns="0"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200" b="0" smtClean="0">
                <a:solidFill>
                  <a:srgbClr val="000000"/>
                </a:solidFill>
              </a:rPr>
              <a:t>6000 page s of guidance reduced and now</a:t>
            </a:r>
          </a:p>
          <a:p>
            <a:pPr algn="ctr" eaLnBrk="0" hangingPunct="0"/>
            <a:r>
              <a:rPr lang="en-GB" altLang="en-US" sz="1200" b="0" smtClean="0">
                <a:solidFill>
                  <a:srgbClr val="000000"/>
                </a:solidFill>
              </a:rPr>
              <a:t>on web</a:t>
            </a:r>
          </a:p>
        </p:txBody>
      </p:sp>
      <p:sp>
        <p:nvSpPr>
          <p:cNvPr id="4125" name="Oval 21"/>
          <p:cNvSpPr>
            <a:spLocks noChangeArrowheads="1"/>
          </p:cNvSpPr>
          <p:nvPr/>
        </p:nvSpPr>
        <p:spPr bwMode="auto">
          <a:xfrm>
            <a:off x="7565364" y="1571631"/>
            <a:ext cx="1793742" cy="784225"/>
          </a:xfrm>
          <a:prstGeom prst="ellipse">
            <a:avLst/>
          </a:prstGeom>
          <a:solidFill>
            <a:srgbClr val="FFFFFF"/>
          </a:solidFill>
          <a:ln w="9525">
            <a:solidFill>
              <a:schemeClr val="tx1"/>
            </a:solidFill>
            <a:round/>
            <a:headEnd/>
            <a:tailEnd/>
          </a:ln>
        </p:spPr>
        <p:txBody>
          <a:bodyPr lIns="0" tIns="0" rIns="0" bIns="0"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200" b="0" smtClean="0">
                <a:solidFill>
                  <a:srgbClr val="000000"/>
                </a:solidFill>
              </a:rPr>
              <a:t>1300 pages of policy down to less than 50</a:t>
            </a:r>
          </a:p>
        </p:txBody>
      </p:sp>
      <p:sp>
        <p:nvSpPr>
          <p:cNvPr id="4126" name="Oval 18"/>
          <p:cNvSpPr>
            <a:spLocks noChangeArrowheads="1"/>
          </p:cNvSpPr>
          <p:nvPr/>
        </p:nvSpPr>
        <p:spPr bwMode="auto">
          <a:xfrm>
            <a:off x="5654676" y="5945506"/>
            <a:ext cx="1714633" cy="584269"/>
          </a:xfrm>
          <a:prstGeom prst="ellipse">
            <a:avLst/>
          </a:prstGeom>
          <a:solidFill>
            <a:srgbClr val="FFFFFF"/>
          </a:solidFill>
          <a:ln w="9525">
            <a:solidFill>
              <a:schemeClr val="tx1"/>
            </a:solidFill>
            <a:round/>
            <a:headEnd/>
            <a:tailEnd/>
          </a:ln>
        </p:spPr>
        <p:txBody>
          <a:bodyPr lIns="0" tIns="0" rIns="0"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200" b="0" smtClean="0">
                <a:solidFill>
                  <a:srgbClr val="000000"/>
                </a:solidFill>
              </a:rPr>
              <a:t>Major </a:t>
            </a:r>
          </a:p>
          <a:p>
            <a:pPr algn="ctr" eaLnBrk="0" hangingPunct="0"/>
            <a:r>
              <a:rPr lang="en-GB" altLang="en-US" sz="1200" b="0" smtClean="0">
                <a:solidFill>
                  <a:srgbClr val="000000"/>
                </a:solidFill>
              </a:rPr>
              <a:t>Infrastructure</a:t>
            </a:r>
          </a:p>
        </p:txBody>
      </p:sp>
      <p:sp>
        <p:nvSpPr>
          <p:cNvPr id="4127" name="Oval 18"/>
          <p:cNvSpPr>
            <a:spLocks noChangeArrowheads="1"/>
          </p:cNvSpPr>
          <p:nvPr/>
        </p:nvSpPr>
        <p:spPr bwMode="auto">
          <a:xfrm>
            <a:off x="896012" y="6217248"/>
            <a:ext cx="1171178" cy="324594"/>
          </a:xfrm>
          <a:prstGeom prst="ellipse">
            <a:avLst/>
          </a:prstGeom>
          <a:solidFill>
            <a:srgbClr val="FFFFFF"/>
          </a:solidFill>
          <a:ln w="9525">
            <a:solidFill>
              <a:schemeClr val="tx1"/>
            </a:solidFill>
            <a:round/>
            <a:headEnd/>
            <a:tailEnd/>
          </a:ln>
        </p:spPr>
        <p:txBody>
          <a:bodyPr lIns="0" tIns="0" rIns="0"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200" b="0" smtClean="0">
                <a:solidFill>
                  <a:srgbClr val="000000"/>
                </a:solidFill>
              </a:rPr>
              <a:t>Section 106</a:t>
            </a:r>
          </a:p>
        </p:txBody>
      </p:sp>
      <p:sp>
        <p:nvSpPr>
          <p:cNvPr id="4128" name="Oval 37"/>
          <p:cNvSpPr>
            <a:spLocks noChangeArrowheads="1"/>
          </p:cNvSpPr>
          <p:nvPr/>
        </p:nvSpPr>
        <p:spPr bwMode="auto">
          <a:xfrm>
            <a:off x="4011605" y="5354991"/>
            <a:ext cx="858177" cy="576263"/>
          </a:xfrm>
          <a:prstGeom prst="ellipse">
            <a:avLst/>
          </a:prstGeom>
          <a:solidFill>
            <a:srgbClr val="FFFFFF"/>
          </a:solidFill>
          <a:ln w="9525">
            <a:solidFill>
              <a:schemeClr val="tx1"/>
            </a:solidFill>
            <a:round/>
            <a:headEnd/>
            <a:tailEnd/>
          </a:ln>
        </p:spPr>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200" b="0" smtClean="0">
                <a:solidFill>
                  <a:srgbClr val="000000"/>
                </a:solidFill>
              </a:rPr>
              <a:t>Use Class Order</a:t>
            </a:r>
          </a:p>
        </p:txBody>
      </p:sp>
      <p:sp>
        <p:nvSpPr>
          <p:cNvPr id="4129" name="Oval 18"/>
          <p:cNvSpPr>
            <a:spLocks noChangeArrowheads="1"/>
          </p:cNvSpPr>
          <p:nvPr/>
        </p:nvSpPr>
        <p:spPr bwMode="auto">
          <a:xfrm>
            <a:off x="8650553" y="5799138"/>
            <a:ext cx="1171179" cy="584200"/>
          </a:xfrm>
          <a:prstGeom prst="ellipse">
            <a:avLst/>
          </a:prstGeom>
          <a:solidFill>
            <a:srgbClr val="FFFFFF"/>
          </a:solidFill>
          <a:ln w="9525">
            <a:solidFill>
              <a:schemeClr val="tx1"/>
            </a:solidFill>
            <a:round/>
            <a:headEnd/>
            <a:tailEnd/>
          </a:ln>
        </p:spPr>
        <p:txBody>
          <a:bodyPr lIns="0" tIns="0" rIns="0"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200" b="0" smtClean="0">
                <a:solidFill>
                  <a:srgbClr val="000000"/>
                </a:solidFill>
              </a:rPr>
              <a:t>Statutory consultees</a:t>
            </a:r>
          </a:p>
        </p:txBody>
      </p:sp>
      <p:sp>
        <p:nvSpPr>
          <p:cNvPr id="4130" name="Oval 17"/>
          <p:cNvSpPr>
            <a:spLocks noChangeArrowheads="1"/>
          </p:cNvSpPr>
          <p:nvPr/>
        </p:nvSpPr>
        <p:spPr bwMode="auto">
          <a:xfrm>
            <a:off x="39556" y="5381683"/>
            <a:ext cx="1793742" cy="519351"/>
          </a:xfrm>
          <a:prstGeom prst="ellipse">
            <a:avLst/>
          </a:prstGeom>
          <a:solidFill>
            <a:srgbClr val="FFFFFF"/>
          </a:solidFill>
          <a:ln w="9525">
            <a:solidFill>
              <a:schemeClr val="tx1"/>
            </a:solidFill>
            <a:round/>
            <a:headEnd/>
            <a:tailEnd/>
          </a:ln>
        </p:spPr>
        <p:txBody>
          <a:bodyPr lIns="0" tIns="0" rIns="0" bIns="0"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200" b="0" smtClean="0">
                <a:solidFill>
                  <a:srgbClr val="000000"/>
                </a:solidFill>
              </a:rPr>
              <a:t>Community Infrastructure Levy</a:t>
            </a:r>
          </a:p>
        </p:txBody>
      </p:sp>
      <p:sp>
        <p:nvSpPr>
          <p:cNvPr id="3" name="Oval 2"/>
          <p:cNvSpPr/>
          <p:nvPr/>
        </p:nvSpPr>
        <p:spPr>
          <a:xfrm>
            <a:off x="5035550" y="4870804"/>
            <a:ext cx="2340637" cy="1011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1400" b="0" dirty="0">
              <a:solidFill>
                <a:srgbClr val="000000"/>
              </a:solidFill>
            </a:endParaRPr>
          </a:p>
          <a:p>
            <a:pPr algn="ctr" eaLnBrk="0" hangingPunct="0">
              <a:defRPr/>
            </a:pPr>
            <a:r>
              <a:rPr lang="en-GB" sz="1400" b="0" dirty="0">
                <a:solidFill>
                  <a:srgbClr val="FBFFFF"/>
                </a:solidFill>
              </a:rPr>
              <a:t>Growth and Infrastructure Act </a:t>
            </a:r>
          </a:p>
          <a:p>
            <a:pPr algn="ctr" eaLnBrk="0" hangingPunct="0">
              <a:defRPr/>
            </a:pPr>
            <a:r>
              <a:rPr lang="en-GB" sz="1400" b="0" dirty="0">
                <a:solidFill>
                  <a:srgbClr val="FBFFFF"/>
                </a:solidFill>
              </a:rPr>
              <a:t>&amp; Infrastructure Act</a:t>
            </a:r>
          </a:p>
          <a:p>
            <a:pPr algn="ctr" eaLnBrk="0" hangingPunct="0">
              <a:defRPr/>
            </a:pPr>
            <a:endParaRPr lang="en-GB" sz="1600" b="0" dirty="0">
              <a:solidFill>
                <a:srgbClr val="FFFFFF"/>
              </a:solidFill>
            </a:endParaRPr>
          </a:p>
        </p:txBody>
      </p:sp>
      <p:sp>
        <p:nvSpPr>
          <p:cNvPr id="6" name="Flowchart: Connector 5"/>
          <p:cNvSpPr/>
          <p:nvPr/>
        </p:nvSpPr>
        <p:spPr>
          <a:xfrm>
            <a:off x="6941221" y="4816829"/>
            <a:ext cx="1248569" cy="503237"/>
          </a:xfrm>
          <a:prstGeom prst="flowChartConnector">
            <a:avLst/>
          </a:prstGeom>
          <a:solidFill>
            <a:srgbClr val="FFFFF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GB" sz="1400" b="0" dirty="0">
                <a:solidFill>
                  <a:srgbClr val="000000"/>
                </a:solidFill>
              </a:rPr>
              <a:t>NSIP</a:t>
            </a:r>
          </a:p>
        </p:txBody>
      </p:sp>
      <p:sp>
        <p:nvSpPr>
          <p:cNvPr id="7" name="Flowchart: Connector 6"/>
          <p:cNvSpPr/>
          <p:nvPr/>
        </p:nvSpPr>
        <p:spPr>
          <a:xfrm>
            <a:off x="6903244" y="4265613"/>
            <a:ext cx="1638962" cy="531812"/>
          </a:xfrm>
          <a:prstGeom prst="flowChartConnector">
            <a:avLst/>
          </a:prstGeom>
          <a:solidFill>
            <a:srgbClr val="FB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GB" sz="1400" b="0" dirty="0">
                <a:solidFill>
                  <a:srgbClr val="000000"/>
                </a:solidFill>
              </a:rPr>
              <a:t>Conditions</a:t>
            </a:r>
          </a:p>
        </p:txBody>
      </p:sp>
      <p:sp>
        <p:nvSpPr>
          <p:cNvPr id="4134" name="Oval 22"/>
          <p:cNvSpPr>
            <a:spLocks noChangeArrowheads="1"/>
          </p:cNvSpPr>
          <p:nvPr/>
        </p:nvSpPr>
        <p:spPr bwMode="auto">
          <a:xfrm>
            <a:off x="1831579" y="1484321"/>
            <a:ext cx="1482460" cy="719137"/>
          </a:xfrm>
          <a:prstGeom prst="ellipse">
            <a:avLst/>
          </a:prstGeom>
          <a:solidFill>
            <a:srgbClr val="FFFFFF"/>
          </a:solidFill>
          <a:ln w="9525">
            <a:solidFill>
              <a:schemeClr val="tx1"/>
            </a:solidFill>
            <a:round/>
            <a:headEnd/>
            <a:tailEnd/>
          </a:ln>
        </p:spPr>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200" b="0" smtClean="0">
                <a:solidFill>
                  <a:srgbClr val="000000"/>
                </a:solidFill>
              </a:rPr>
              <a:t>Compulsory community consultation</a:t>
            </a:r>
          </a:p>
        </p:txBody>
      </p:sp>
      <p:sp>
        <p:nvSpPr>
          <p:cNvPr id="9" name="Oval 8"/>
          <p:cNvSpPr/>
          <p:nvPr/>
        </p:nvSpPr>
        <p:spPr>
          <a:xfrm>
            <a:off x="159949" y="4439004"/>
            <a:ext cx="1406790" cy="650875"/>
          </a:xfrm>
          <a:prstGeom prst="ellipse">
            <a:avLst/>
          </a:prstGeom>
          <a:solidFill>
            <a:srgbClr val="FFFFFF"/>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1800" b="0" dirty="0">
              <a:solidFill>
                <a:srgbClr val="FFFFFF"/>
              </a:solidFill>
            </a:endParaRPr>
          </a:p>
        </p:txBody>
      </p:sp>
      <p:sp>
        <p:nvSpPr>
          <p:cNvPr id="4136" name="TextBox 4"/>
          <p:cNvSpPr txBox="1">
            <a:spLocks noChangeArrowheads="1"/>
          </p:cNvSpPr>
          <p:nvPr/>
        </p:nvSpPr>
        <p:spPr bwMode="auto">
          <a:xfrm>
            <a:off x="397273" y="4491391"/>
            <a:ext cx="116945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GB" altLang="en-US" sz="1200" b="0" smtClean="0">
                <a:solidFill>
                  <a:srgbClr val="000000"/>
                </a:solidFill>
              </a:rPr>
              <a:t>EIA Thresholds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package</a:t>
            </a:r>
            <a:endParaRPr lang="en-GB" dirty="0"/>
          </a:p>
        </p:txBody>
      </p:sp>
      <p:sp>
        <p:nvSpPr>
          <p:cNvPr id="3" name="Content Placeholder 2"/>
          <p:cNvSpPr>
            <a:spLocks noGrp="1"/>
          </p:cNvSpPr>
          <p:nvPr>
            <p:ph idx="1"/>
          </p:nvPr>
        </p:nvSpPr>
        <p:spPr>
          <a:xfrm>
            <a:off x="581387" y="1196752"/>
            <a:ext cx="8915400" cy="5184576"/>
          </a:xfrm>
        </p:spPr>
        <p:txBody>
          <a:bodyPr/>
          <a:lstStyle/>
          <a:p>
            <a:pPr marL="0" indent="0">
              <a:buNone/>
            </a:pPr>
            <a:r>
              <a:rPr lang="en-GB" dirty="0" smtClean="0"/>
              <a:t>Big Questions for the development community:</a:t>
            </a:r>
          </a:p>
          <a:p>
            <a:endParaRPr lang="en-GB" dirty="0"/>
          </a:p>
          <a:p>
            <a:pPr>
              <a:spcBef>
                <a:spcPts val="0"/>
              </a:spcBef>
            </a:pPr>
            <a:r>
              <a:rPr lang="en-GB" dirty="0" smtClean="0"/>
              <a:t>Will the brownfield register provide information of site availability that at present you don’t have access to?</a:t>
            </a:r>
          </a:p>
          <a:p>
            <a:pPr>
              <a:spcBef>
                <a:spcPts val="0"/>
              </a:spcBef>
            </a:pPr>
            <a:r>
              <a:rPr lang="en-GB" dirty="0" smtClean="0"/>
              <a:t>Will the permission in principle reduce uncertainty in the planning process enough to give you better access to funding?</a:t>
            </a:r>
          </a:p>
          <a:p>
            <a:endParaRPr lang="en-GB" dirty="0"/>
          </a:p>
        </p:txBody>
      </p:sp>
    </p:spTree>
    <p:extLst>
      <p:ext uri="{BB962C8B-B14F-4D97-AF65-F5344CB8AC3E}">
        <p14:creationId xmlns:p14="http://schemas.microsoft.com/office/powerpoint/2010/main" val="10896791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Starter Homes</a:t>
            </a:r>
            <a:endParaRPr lang="en-GB" dirty="0"/>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sz="1400" dirty="0" smtClean="0"/>
          </a:p>
          <a:p>
            <a:endParaRPr lang="en-GB" sz="1400" dirty="0"/>
          </a:p>
          <a:p>
            <a:endParaRPr lang="en-GB" sz="1400" dirty="0" smtClean="0"/>
          </a:p>
          <a:p>
            <a:r>
              <a:rPr lang="en-GB" sz="1400" dirty="0" smtClean="0"/>
              <a:t>From The Guardian March 2015</a:t>
            </a:r>
            <a:endParaRPr lang="en-GB" sz="1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776" y="1290638"/>
            <a:ext cx="5211224" cy="487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6192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Starter Homes</a:t>
            </a:r>
            <a:endParaRPr lang="en-GB" dirty="0"/>
          </a:p>
        </p:txBody>
      </p:sp>
      <p:sp>
        <p:nvSpPr>
          <p:cNvPr id="3" name="Content Placeholder 2"/>
          <p:cNvSpPr>
            <a:spLocks noGrp="1"/>
          </p:cNvSpPr>
          <p:nvPr>
            <p:ph idx="1"/>
          </p:nvPr>
        </p:nvSpPr>
        <p:spPr>
          <a:xfrm>
            <a:off x="584199" y="1600200"/>
            <a:ext cx="8977313" cy="4637112"/>
          </a:xfrm>
        </p:spPr>
        <p:txBody>
          <a:bodyPr/>
          <a:lstStyle/>
          <a:p>
            <a:pPr lvl="0"/>
            <a:r>
              <a:rPr lang="en-GB" dirty="0"/>
              <a:t>F</a:t>
            </a:r>
            <a:r>
              <a:rPr lang="en-GB" dirty="0" smtClean="0"/>
              <a:t>or </a:t>
            </a:r>
            <a:r>
              <a:rPr lang="en-GB" dirty="0"/>
              <a:t>sale at a maximum of 8O% of market rates</a:t>
            </a:r>
          </a:p>
          <a:p>
            <a:pPr lvl="0"/>
            <a:r>
              <a:rPr lang="en-GB" dirty="0"/>
              <a:t>20% saving </a:t>
            </a:r>
            <a:r>
              <a:rPr lang="en-GB" dirty="0" smtClean="0"/>
              <a:t>from </a:t>
            </a:r>
            <a:r>
              <a:rPr lang="en-GB" dirty="0"/>
              <a:t>removal of S106 and </a:t>
            </a:r>
            <a:r>
              <a:rPr lang="en-GB" dirty="0" smtClean="0"/>
              <a:t>CIL</a:t>
            </a:r>
          </a:p>
          <a:p>
            <a:pPr lvl="0"/>
            <a:r>
              <a:rPr lang="en-GB" dirty="0" smtClean="0"/>
              <a:t>Limited </a:t>
            </a:r>
            <a:r>
              <a:rPr lang="en-GB" dirty="0"/>
              <a:t>to first time buyers under 40</a:t>
            </a:r>
          </a:p>
          <a:p>
            <a:pPr lvl="0"/>
            <a:r>
              <a:rPr lang="en-GB" dirty="0"/>
              <a:t>Price reduction will last for 5 </a:t>
            </a:r>
            <a:r>
              <a:rPr lang="en-GB" dirty="0" smtClean="0"/>
              <a:t>years</a:t>
            </a:r>
          </a:p>
          <a:p>
            <a:pPr lvl="0"/>
            <a:r>
              <a:rPr lang="en-US" kern="1200" dirty="0" smtClean="0">
                <a:latin typeface="Arial" pitchFamily="34" charset="0"/>
              </a:rPr>
              <a:t>After </a:t>
            </a:r>
            <a:r>
              <a:rPr lang="en-US" kern="1200" dirty="0">
                <a:latin typeface="Arial" pitchFamily="34" charset="0"/>
              </a:rPr>
              <a:t>which the property will be sellable at full market rate</a:t>
            </a:r>
            <a:endParaRPr lang="en-GB" dirty="0"/>
          </a:p>
          <a:p>
            <a:pPr lvl="0"/>
            <a:r>
              <a:rPr lang="en-GB" dirty="0"/>
              <a:t>Price to be capped at £450k in London and £250k elsewhere</a:t>
            </a:r>
          </a:p>
          <a:p>
            <a:pPr lvl="0"/>
            <a:r>
              <a:rPr lang="en-GB" dirty="0"/>
              <a:t>Be available on “all reasonable sized sites</a:t>
            </a:r>
            <a:r>
              <a:rPr lang="en-GB" dirty="0" smtClean="0"/>
              <a:t>”</a:t>
            </a:r>
            <a:endParaRPr lang="en-GB" dirty="0"/>
          </a:p>
        </p:txBody>
      </p:sp>
    </p:spTree>
    <p:extLst>
      <p:ext uri="{BB962C8B-B14F-4D97-AF65-F5344CB8AC3E}">
        <p14:creationId xmlns:p14="http://schemas.microsoft.com/office/powerpoint/2010/main" val="41790387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Starter Homes</a:t>
            </a:r>
          </a:p>
        </p:txBody>
      </p:sp>
      <p:sp>
        <p:nvSpPr>
          <p:cNvPr id="3" name="Content Placeholder 2"/>
          <p:cNvSpPr>
            <a:spLocks noGrp="1"/>
          </p:cNvSpPr>
          <p:nvPr>
            <p:ph idx="1"/>
          </p:nvPr>
        </p:nvSpPr>
        <p:spPr>
          <a:xfrm>
            <a:off x="584199" y="1600200"/>
            <a:ext cx="8977313" cy="4637112"/>
          </a:xfrm>
        </p:spPr>
        <p:txBody>
          <a:bodyPr/>
          <a:lstStyle/>
          <a:p>
            <a:pPr lvl="0"/>
            <a:r>
              <a:rPr lang="en-GB" dirty="0" smtClean="0"/>
              <a:t>LPAs </a:t>
            </a:r>
            <a:r>
              <a:rPr lang="en-GB" dirty="0"/>
              <a:t>to have “a duty” to "carry out its relevant planning functions with a view to promoting the supply of starter homes"</a:t>
            </a:r>
          </a:p>
          <a:p>
            <a:pPr lvl="0"/>
            <a:r>
              <a:rPr lang="en-GB" dirty="0"/>
              <a:t>LPAs will be able to negotiate the tenure of houses with a developer</a:t>
            </a:r>
          </a:p>
          <a:p>
            <a:pPr lvl="0"/>
            <a:r>
              <a:rPr lang="en-GB" dirty="0"/>
              <a:t>But Starter Homes would be a priority</a:t>
            </a:r>
          </a:p>
          <a:p>
            <a:pPr lvl="0"/>
            <a:r>
              <a:rPr lang="en-GB" dirty="0"/>
              <a:t>200,000 target by 2020</a:t>
            </a:r>
          </a:p>
        </p:txBody>
      </p:sp>
    </p:spTree>
    <p:extLst>
      <p:ext uri="{BB962C8B-B14F-4D97-AF65-F5344CB8AC3E}">
        <p14:creationId xmlns:p14="http://schemas.microsoft.com/office/powerpoint/2010/main" val="40059389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Self (custom) build or ‘Right to Build’	</a:t>
            </a:r>
            <a:endParaRPr lang="en-GB" dirty="0"/>
          </a:p>
        </p:txBody>
      </p:sp>
      <p:sp>
        <p:nvSpPr>
          <p:cNvPr id="3" name="Content Placeholder 2"/>
          <p:cNvSpPr>
            <a:spLocks noGrp="1"/>
          </p:cNvSpPr>
          <p:nvPr>
            <p:ph idx="1"/>
          </p:nvPr>
        </p:nvSpPr>
        <p:spPr/>
        <p:txBody>
          <a:bodyPr/>
          <a:lstStyle/>
          <a:p>
            <a:r>
              <a:rPr lang="en-GB" dirty="0" smtClean="0"/>
              <a:t>Bill amends the </a:t>
            </a:r>
            <a:r>
              <a:rPr lang="en-US" i="1" kern="1200" dirty="0" smtClean="0">
                <a:latin typeface="Arial" pitchFamily="34" charset="0"/>
              </a:rPr>
              <a:t>Self-build </a:t>
            </a:r>
            <a:r>
              <a:rPr lang="en-US" i="1" kern="1200" dirty="0">
                <a:latin typeface="Arial" pitchFamily="34" charset="0"/>
              </a:rPr>
              <a:t>and Custom Housebuilding Act </a:t>
            </a:r>
            <a:r>
              <a:rPr lang="en-US" i="1" kern="1200" dirty="0" smtClean="0">
                <a:latin typeface="Arial" pitchFamily="34" charset="0"/>
              </a:rPr>
              <a:t>2015</a:t>
            </a:r>
          </a:p>
          <a:p>
            <a:r>
              <a:rPr lang="en-US" kern="1200" dirty="0" smtClean="0">
                <a:latin typeface="Arial" pitchFamily="34" charset="0"/>
              </a:rPr>
              <a:t>Which </a:t>
            </a:r>
            <a:r>
              <a:rPr lang="en-US" kern="1200" dirty="0">
                <a:latin typeface="Arial" pitchFamily="34" charset="0"/>
              </a:rPr>
              <a:t>requires local authorities to keep a register of people seeking to acquire land to build or commission their own </a:t>
            </a:r>
            <a:r>
              <a:rPr lang="en-US" kern="1200" dirty="0" smtClean="0">
                <a:latin typeface="Arial" pitchFamily="34" charset="0"/>
              </a:rPr>
              <a:t>home</a:t>
            </a:r>
            <a:r>
              <a:rPr lang="en-US" kern="1200" dirty="0">
                <a:latin typeface="Arial" pitchFamily="34" charset="0"/>
              </a:rPr>
              <a:t> </a:t>
            </a:r>
            <a:endParaRPr lang="en-US" kern="1200" dirty="0" smtClean="0">
              <a:latin typeface="Arial" pitchFamily="34" charset="0"/>
            </a:endParaRPr>
          </a:p>
          <a:p>
            <a:r>
              <a:rPr lang="en-US" kern="1200" dirty="0" smtClean="0">
                <a:latin typeface="Arial" pitchFamily="34" charset="0"/>
              </a:rPr>
              <a:t>Bill requires authorities </a:t>
            </a:r>
            <a:r>
              <a:rPr lang="en-US" kern="1200" dirty="0">
                <a:latin typeface="Arial" pitchFamily="34" charset="0"/>
              </a:rPr>
              <a:t>to grant “sufficient suitable development permission” of serviced plots of land to meet the demand based on this </a:t>
            </a:r>
            <a:r>
              <a:rPr lang="en-US" kern="1200" dirty="0" smtClean="0">
                <a:latin typeface="Arial" pitchFamily="34" charset="0"/>
              </a:rPr>
              <a:t>register (pp or PIP)</a:t>
            </a:r>
            <a:endParaRPr lang="en-GB" dirty="0"/>
          </a:p>
        </p:txBody>
      </p:sp>
    </p:spTree>
    <p:extLst>
      <p:ext uri="{BB962C8B-B14F-4D97-AF65-F5344CB8AC3E}">
        <p14:creationId xmlns:p14="http://schemas.microsoft.com/office/powerpoint/2010/main" val="2518722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 authority can set criteria</a:t>
            </a:r>
            <a:endParaRPr lang="en-GB" dirty="0"/>
          </a:p>
        </p:txBody>
      </p:sp>
      <p:sp>
        <p:nvSpPr>
          <p:cNvPr id="3" name="Content Placeholder 2"/>
          <p:cNvSpPr>
            <a:spLocks noGrp="1"/>
          </p:cNvSpPr>
          <p:nvPr>
            <p:ph idx="1"/>
          </p:nvPr>
        </p:nvSpPr>
        <p:spPr/>
        <p:txBody>
          <a:bodyPr/>
          <a:lstStyle/>
          <a:p>
            <a:r>
              <a:rPr lang="en-US" dirty="0" smtClean="0"/>
              <a:t>For example:</a:t>
            </a:r>
          </a:p>
          <a:p>
            <a:pPr lvl="1"/>
            <a:r>
              <a:rPr lang="en-US" dirty="0" smtClean="0"/>
              <a:t>You </a:t>
            </a:r>
            <a:r>
              <a:rPr lang="en-US" dirty="0"/>
              <a:t>are aged over 18</a:t>
            </a:r>
          </a:p>
          <a:p>
            <a:pPr lvl="1"/>
            <a:r>
              <a:rPr lang="en-US" dirty="0"/>
              <a:t>You have a local connection to the district of East Hampshire (outside the South Downs National Park)</a:t>
            </a:r>
          </a:p>
          <a:p>
            <a:pPr lvl="1"/>
            <a:r>
              <a:rPr lang="en-US" dirty="0"/>
              <a:t>You are, or will be, in a position financially to progress a self-build or custom-build project</a:t>
            </a:r>
          </a:p>
          <a:p>
            <a:pPr lvl="1"/>
            <a:r>
              <a:rPr lang="en-US" dirty="0"/>
              <a:t>The property will be your main home</a:t>
            </a:r>
          </a:p>
          <a:p>
            <a:endParaRPr lang="en-GB" dirty="0"/>
          </a:p>
        </p:txBody>
      </p:sp>
    </p:spTree>
    <p:extLst>
      <p:ext uri="{BB962C8B-B14F-4D97-AF65-F5344CB8AC3E}">
        <p14:creationId xmlns:p14="http://schemas.microsoft.com/office/powerpoint/2010/main" val="781235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things to think about</a:t>
            </a:r>
            <a:endParaRPr lang="en-GB" dirty="0"/>
          </a:p>
        </p:txBody>
      </p:sp>
      <p:sp>
        <p:nvSpPr>
          <p:cNvPr id="3" name="Content Placeholder 2"/>
          <p:cNvSpPr>
            <a:spLocks noGrp="1"/>
          </p:cNvSpPr>
          <p:nvPr>
            <p:ph idx="1"/>
          </p:nvPr>
        </p:nvSpPr>
        <p:spPr>
          <a:xfrm>
            <a:off x="581387" y="1196752"/>
            <a:ext cx="8915400" cy="5184576"/>
          </a:xfrm>
        </p:spPr>
        <p:txBody>
          <a:bodyPr/>
          <a:lstStyle/>
          <a:p>
            <a:r>
              <a:rPr lang="en-US" dirty="0" smtClean="0"/>
              <a:t>Are they likely to be delivered (viability, house prices)?</a:t>
            </a:r>
          </a:p>
          <a:p>
            <a:r>
              <a:rPr lang="en-US" dirty="0" smtClean="0"/>
              <a:t>What is your need – and will you  need to update your SHMA? </a:t>
            </a:r>
            <a:endParaRPr lang="en-US" dirty="0"/>
          </a:p>
          <a:p>
            <a:r>
              <a:rPr lang="en-US" dirty="0" smtClean="0"/>
              <a:t>What </a:t>
            </a:r>
            <a:r>
              <a:rPr lang="en-US" dirty="0"/>
              <a:t>impact will this have on finances and </a:t>
            </a:r>
            <a:r>
              <a:rPr lang="en-US" dirty="0" smtClean="0"/>
              <a:t>resources (reduced S106/CIL)?</a:t>
            </a:r>
          </a:p>
          <a:p>
            <a:r>
              <a:rPr lang="en-US" dirty="0" smtClean="0"/>
              <a:t>Impact on affordable housing provision?</a:t>
            </a:r>
          </a:p>
          <a:p>
            <a:r>
              <a:rPr lang="en-US" dirty="0" smtClean="0"/>
              <a:t>Who will monitor/manage?</a:t>
            </a:r>
          </a:p>
          <a:p>
            <a:r>
              <a:rPr lang="en-US" dirty="0" smtClean="0"/>
              <a:t>Who will establish ‘at least 20% below market price’?</a:t>
            </a:r>
            <a:endParaRPr lang="en-US" dirty="0"/>
          </a:p>
          <a:p>
            <a:pPr marL="0" indent="0">
              <a:buNone/>
            </a:pPr>
            <a:endParaRPr lang="en-US" dirty="0"/>
          </a:p>
          <a:p>
            <a:pPr marL="0" indent="0">
              <a:buNone/>
            </a:pPr>
            <a:endParaRPr lang="en-GB" dirty="0"/>
          </a:p>
        </p:txBody>
      </p:sp>
    </p:spTree>
    <p:extLst>
      <p:ext uri="{BB962C8B-B14F-4D97-AF65-F5344CB8AC3E}">
        <p14:creationId xmlns:p14="http://schemas.microsoft.com/office/powerpoint/2010/main" val="20350411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plan led system </a:t>
            </a:r>
            <a:endParaRPr lang="en-GB" dirty="0"/>
          </a:p>
        </p:txBody>
      </p:sp>
      <p:sp>
        <p:nvSpPr>
          <p:cNvPr id="3" name="Content Placeholder 2"/>
          <p:cNvSpPr>
            <a:spLocks noGrp="1"/>
          </p:cNvSpPr>
          <p:nvPr>
            <p:ph idx="1"/>
          </p:nvPr>
        </p:nvSpPr>
        <p:spPr>
          <a:xfrm>
            <a:off x="632520" y="1196752"/>
            <a:ext cx="8977313" cy="4637112"/>
          </a:xfrm>
        </p:spPr>
        <p:txBody>
          <a:bodyPr/>
          <a:lstStyle/>
          <a:p>
            <a:pPr lvl="0"/>
            <a:r>
              <a:rPr lang="en-GB" dirty="0" smtClean="0"/>
              <a:t>The Government want to see total plan coverage by end of Parliament</a:t>
            </a:r>
          </a:p>
          <a:p>
            <a:pPr lvl="0"/>
            <a:r>
              <a:rPr lang="en-GB" dirty="0" smtClean="0"/>
              <a:t>They want a plan led system</a:t>
            </a:r>
          </a:p>
        </p:txBody>
      </p:sp>
      <p:graphicFrame>
        <p:nvGraphicFramePr>
          <p:cNvPr id="4" name="Content Placeholder 5"/>
          <p:cNvGraphicFramePr>
            <a:graphicFrameLocks/>
          </p:cNvGraphicFramePr>
          <p:nvPr>
            <p:extLst>
              <p:ext uri="{D42A27DB-BD31-4B8C-83A1-F6EECF244321}">
                <p14:modId xmlns:p14="http://schemas.microsoft.com/office/powerpoint/2010/main" val="289286449"/>
              </p:ext>
            </p:extLst>
          </p:nvPr>
        </p:nvGraphicFramePr>
        <p:xfrm>
          <a:off x="992559" y="3154137"/>
          <a:ext cx="7560841" cy="3309697"/>
        </p:xfrm>
        <a:graphic>
          <a:graphicData uri="http://schemas.openxmlformats.org/drawingml/2006/table">
            <a:tbl>
              <a:tblPr firstRow="1" firstCol="1" bandRow="1">
                <a:tableStyleId>{5C22544A-7EE6-4342-B048-85BDC9FD1C3A}</a:tableStyleId>
              </a:tblPr>
              <a:tblGrid>
                <a:gridCol w="3742671"/>
                <a:gridCol w="1693369"/>
                <a:gridCol w="2124801"/>
              </a:tblGrid>
              <a:tr h="570705">
                <a:tc>
                  <a:txBody>
                    <a:bodyPr/>
                    <a:lstStyle/>
                    <a:p>
                      <a:pPr>
                        <a:lnSpc>
                          <a:spcPct val="115000"/>
                        </a:lnSpc>
                        <a:spcAft>
                          <a:spcPts val="0"/>
                        </a:spcAft>
                      </a:pPr>
                      <a:r>
                        <a:rPr lang="en-GB" sz="2000" dirty="0">
                          <a:solidFill>
                            <a:schemeClr val="tx1"/>
                          </a:solidFill>
                          <a:effectLst/>
                        </a:rPr>
                        <a:t>Local / Strategic </a:t>
                      </a:r>
                      <a:r>
                        <a:rPr lang="en-GB" sz="2000" dirty="0" smtClean="0">
                          <a:solidFill>
                            <a:schemeClr val="tx1"/>
                          </a:solidFill>
                          <a:effectLst/>
                        </a:rPr>
                        <a:t>Plans (October</a:t>
                      </a:r>
                      <a:r>
                        <a:rPr lang="en-GB" sz="2000" baseline="0" dirty="0" smtClean="0">
                          <a:solidFill>
                            <a:schemeClr val="tx1"/>
                          </a:solidFill>
                          <a:effectLst/>
                        </a:rPr>
                        <a:t> 2015)</a:t>
                      </a:r>
                      <a:endParaRPr lang="en-GB" sz="2000" dirty="0">
                        <a:solidFill>
                          <a:schemeClr val="tx1"/>
                        </a:solidFill>
                        <a:effectLst/>
                        <a:latin typeface="Calibri"/>
                        <a:ea typeface="Calibri"/>
                        <a:cs typeface="Times New Roman"/>
                      </a:endParaRPr>
                    </a:p>
                  </a:txBody>
                  <a:tcPr marL="68580" marR="68580" marT="0" marB="0" anchor="b"/>
                </a:tc>
                <a:tc>
                  <a:txBody>
                    <a:bodyPr/>
                    <a:lstStyle/>
                    <a:p>
                      <a:endParaRPr lang="en-GB" sz="2000" dirty="0">
                        <a:effectLst/>
                        <a:latin typeface="Times New Roman"/>
                      </a:endParaRPr>
                    </a:p>
                  </a:txBody>
                  <a:tcPr marL="68580" marR="68580" marT="0" marB="0" anchor="b"/>
                </a:tc>
                <a:tc>
                  <a:txBody>
                    <a:bodyPr/>
                    <a:lstStyle/>
                    <a:p>
                      <a:endParaRPr lang="en-GB" sz="2000" dirty="0">
                        <a:effectLst/>
                        <a:latin typeface="Times New Roman"/>
                      </a:endParaRPr>
                    </a:p>
                  </a:txBody>
                  <a:tcPr marL="68580" marR="68580" marT="0" marB="0" anchor="b"/>
                </a:tc>
              </a:tr>
              <a:tr h="856057">
                <a:tc>
                  <a:txBody>
                    <a:bodyPr/>
                    <a:lstStyle/>
                    <a:p>
                      <a:pPr>
                        <a:lnSpc>
                          <a:spcPct val="115000"/>
                        </a:lnSpc>
                        <a:spcAft>
                          <a:spcPts val="0"/>
                        </a:spcAft>
                      </a:pPr>
                      <a:r>
                        <a:rPr lang="en-GB" sz="2000" dirty="0">
                          <a:solidFill>
                            <a:schemeClr val="tx1"/>
                          </a:solidFill>
                          <a:effectLst/>
                        </a:rPr>
                        <a:t> </a:t>
                      </a:r>
                      <a:endParaRPr lang="en-GB" sz="20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2000" dirty="0">
                          <a:effectLst/>
                        </a:rPr>
                        <a:t>Number of LPAs</a:t>
                      </a:r>
                      <a:endParaRPr lang="en-GB" sz="20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000">
                          <a:effectLst/>
                        </a:rPr>
                        <a:t>Percentage of (336) LPAs</a:t>
                      </a:r>
                      <a:endParaRPr lang="en-GB" sz="2000">
                        <a:effectLst/>
                        <a:latin typeface="Calibri"/>
                        <a:ea typeface="Calibri"/>
                        <a:cs typeface="Times New Roman"/>
                      </a:endParaRPr>
                    </a:p>
                  </a:txBody>
                  <a:tcPr marL="68580" marR="68580" marT="0" marB="0"/>
                </a:tc>
              </a:tr>
              <a:tr h="316881">
                <a:tc>
                  <a:txBody>
                    <a:bodyPr/>
                    <a:lstStyle/>
                    <a:p>
                      <a:pPr>
                        <a:lnSpc>
                          <a:spcPct val="115000"/>
                        </a:lnSpc>
                        <a:spcAft>
                          <a:spcPts val="0"/>
                        </a:spcAft>
                      </a:pPr>
                      <a:r>
                        <a:rPr lang="en-GB" sz="2000">
                          <a:solidFill>
                            <a:schemeClr val="tx1"/>
                          </a:solidFill>
                          <a:effectLst/>
                        </a:rPr>
                        <a:t>Not Published</a:t>
                      </a:r>
                      <a:endParaRPr lang="en-GB" sz="20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n-GB" sz="2000" dirty="0">
                          <a:effectLst/>
                        </a:rPr>
                        <a:t>58</a:t>
                      </a:r>
                      <a:endParaRPr lang="en-GB"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n-GB" sz="2000" dirty="0">
                          <a:effectLst/>
                        </a:rPr>
                        <a:t>17%</a:t>
                      </a:r>
                      <a:endParaRPr lang="en-GB" sz="2000" dirty="0">
                        <a:effectLst/>
                        <a:latin typeface="Calibri"/>
                        <a:ea typeface="Calibri"/>
                        <a:cs typeface="Times New Roman"/>
                      </a:endParaRPr>
                    </a:p>
                  </a:txBody>
                  <a:tcPr marL="68580" marR="68580" marT="0" marB="0"/>
                </a:tc>
              </a:tr>
              <a:tr h="316881">
                <a:tc>
                  <a:txBody>
                    <a:bodyPr/>
                    <a:lstStyle/>
                    <a:p>
                      <a:pPr>
                        <a:lnSpc>
                          <a:spcPct val="115000"/>
                        </a:lnSpc>
                        <a:spcAft>
                          <a:spcPts val="0"/>
                        </a:spcAft>
                      </a:pPr>
                      <a:r>
                        <a:rPr lang="en-GB" sz="2000">
                          <a:solidFill>
                            <a:schemeClr val="tx1"/>
                          </a:solidFill>
                          <a:effectLst/>
                        </a:rPr>
                        <a:t>Published</a:t>
                      </a:r>
                      <a:endParaRPr lang="en-GB" sz="20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n-GB" sz="2000" dirty="0">
                          <a:effectLst/>
                        </a:rPr>
                        <a:t>278</a:t>
                      </a:r>
                      <a:endParaRPr lang="en-GB"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n-GB" sz="2000" dirty="0">
                          <a:effectLst/>
                        </a:rPr>
                        <a:t>83%</a:t>
                      </a:r>
                      <a:endParaRPr lang="en-GB" sz="2000" dirty="0">
                        <a:effectLst/>
                        <a:latin typeface="Calibri"/>
                        <a:ea typeface="Calibri"/>
                        <a:cs typeface="Times New Roman"/>
                      </a:endParaRPr>
                    </a:p>
                  </a:txBody>
                  <a:tcPr marL="68580" marR="68580" marT="0" marB="0"/>
                </a:tc>
              </a:tr>
              <a:tr h="316881">
                <a:tc>
                  <a:txBody>
                    <a:bodyPr/>
                    <a:lstStyle/>
                    <a:p>
                      <a:pPr>
                        <a:lnSpc>
                          <a:spcPct val="115000"/>
                        </a:lnSpc>
                        <a:spcAft>
                          <a:spcPts val="0"/>
                        </a:spcAft>
                      </a:pPr>
                      <a:r>
                        <a:rPr lang="en-GB" sz="2000">
                          <a:solidFill>
                            <a:schemeClr val="tx1"/>
                          </a:solidFill>
                          <a:effectLst/>
                        </a:rPr>
                        <a:t>Submitted to SofS</a:t>
                      </a:r>
                      <a:endParaRPr lang="en-GB" sz="20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n-GB" sz="2000" dirty="0">
                          <a:effectLst/>
                        </a:rPr>
                        <a:t>265</a:t>
                      </a:r>
                      <a:endParaRPr lang="en-GB"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n-GB" sz="2000" dirty="0">
                          <a:effectLst/>
                        </a:rPr>
                        <a:t>79%</a:t>
                      </a:r>
                      <a:endParaRPr lang="en-GB" sz="2000" dirty="0">
                        <a:effectLst/>
                        <a:latin typeface="Calibri"/>
                        <a:ea typeface="Calibri"/>
                        <a:cs typeface="Times New Roman"/>
                      </a:endParaRPr>
                    </a:p>
                  </a:txBody>
                  <a:tcPr marL="68580" marR="68580" marT="0" marB="0"/>
                </a:tc>
              </a:tr>
              <a:tr h="316881">
                <a:tc>
                  <a:txBody>
                    <a:bodyPr/>
                    <a:lstStyle/>
                    <a:p>
                      <a:pPr>
                        <a:lnSpc>
                          <a:spcPct val="115000"/>
                        </a:lnSpc>
                        <a:spcAft>
                          <a:spcPts val="0"/>
                        </a:spcAft>
                      </a:pPr>
                      <a:r>
                        <a:rPr lang="en-GB" sz="2000">
                          <a:solidFill>
                            <a:schemeClr val="tx1"/>
                          </a:solidFill>
                          <a:effectLst/>
                        </a:rPr>
                        <a:t>Found Sound</a:t>
                      </a:r>
                      <a:endParaRPr lang="en-GB" sz="20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n-GB" sz="2000">
                          <a:effectLst/>
                        </a:rPr>
                        <a:t>226</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2000" dirty="0">
                          <a:effectLst/>
                        </a:rPr>
                        <a:t>67%</a:t>
                      </a:r>
                      <a:endParaRPr lang="en-GB" sz="2000" dirty="0">
                        <a:effectLst/>
                        <a:latin typeface="Calibri"/>
                        <a:ea typeface="Calibri"/>
                        <a:cs typeface="Times New Roman"/>
                      </a:endParaRPr>
                    </a:p>
                  </a:txBody>
                  <a:tcPr marL="68580" marR="68580" marT="0" marB="0"/>
                </a:tc>
              </a:tr>
              <a:tr h="316881">
                <a:tc>
                  <a:txBody>
                    <a:bodyPr/>
                    <a:lstStyle/>
                    <a:p>
                      <a:pPr>
                        <a:lnSpc>
                          <a:spcPct val="115000"/>
                        </a:lnSpc>
                        <a:spcAft>
                          <a:spcPts val="0"/>
                        </a:spcAft>
                      </a:pPr>
                      <a:r>
                        <a:rPr lang="en-GB" sz="2000" dirty="0">
                          <a:solidFill>
                            <a:schemeClr val="tx1"/>
                          </a:solidFill>
                          <a:effectLst/>
                        </a:rPr>
                        <a:t>Adopted</a:t>
                      </a:r>
                      <a:endParaRPr lang="en-GB" sz="2000"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n-GB" sz="2000">
                          <a:effectLst/>
                        </a:rPr>
                        <a:t>220</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2000" dirty="0">
                          <a:effectLst/>
                        </a:rPr>
                        <a:t>65%</a:t>
                      </a:r>
                      <a:endParaRPr lang="en-GB"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3214722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Intervention ‘early 2017’</a:t>
            </a:r>
            <a:endParaRPr lang="en-GB" dirty="0"/>
          </a:p>
        </p:txBody>
      </p:sp>
      <p:sp>
        <p:nvSpPr>
          <p:cNvPr id="3" name="Content Placeholder 2"/>
          <p:cNvSpPr>
            <a:spLocks noGrp="1"/>
          </p:cNvSpPr>
          <p:nvPr>
            <p:ph idx="1"/>
          </p:nvPr>
        </p:nvSpPr>
        <p:spPr/>
        <p:txBody>
          <a:bodyPr/>
          <a:lstStyle/>
          <a:p>
            <a:pPr lvl="0"/>
            <a:r>
              <a:rPr lang="en-GB" sz="2800" dirty="0" smtClean="0"/>
              <a:t>Bill allows </a:t>
            </a:r>
            <a:r>
              <a:rPr lang="en-GB" sz="2800" dirty="0"/>
              <a:t>for </a:t>
            </a:r>
            <a:r>
              <a:rPr lang="en-GB" sz="2800" dirty="0" err="1"/>
              <a:t>SoS</a:t>
            </a:r>
            <a:r>
              <a:rPr lang="en-GB" sz="2800" dirty="0"/>
              <a:t> to intervene to bring LPA plans forward</a:t>
            </a:r>
          </a:p>
          <a:p>
            <a:pPr lvl="0"/>
            <a:r>
              <a:rPr lang="en-GB" sz="2800" dirty="0"/>
              <a:t>A deadline of early 2017 for plans to </a:t>
            </a:r>
            <a:r>
              <a:rPr lang="en-GB" sz="2800" dirty="0" smtClean="0"/>
              <a:t>be produced</a:t>
            </a:r>
          </a:p>
          <a:p>
            <a:r>
              <a:rPr lang="en-US" sz="2800" dirty="0"/>
              <a:t>The Government: “it will intervene to arrange for the plan to be written, in consultation with local people, to accelerate production</a:t>
            </a:r>
            <a:r>
              <a:rPr lang="en-US" sz="2800" dirty="0" smtClean="0"/>
              <a:t>"</a:t>
            </a:r>
            <a:endParaRPr lang="en-GB" sz="2800" dirty="0"/>
          </a:p>
          <a:p>
            <a:pPr lvl="0"/>
            <a:r>
              <a:rPr lang="en-US" sz="2800" dirty="0"/>
              <a:t>Brandon Lewis to the select </a:t>
            </a:r>
            <a:r>
              <a:rPr lang="en-US" sz="2800" dirty="0" smtClean="0"/>
              <a:t>committee: DCLG </a:t>
            </a:r>
            <a:r>
              <a:rPr lang="en-US" sz="2800" dirty="0"/>
              <a:t>would "not necessarily" write plans itself in cases where no local plans have been produced by early 2017</a:t>
            </a:r>
            <a:endParaRPr lang="en-GB" sz="2800" dirty="0"/>
          </a:p>
          <a:p>
            <a:pPr lvl="0"/>
            <a:endParaRPr lang="en-GB" dirty="0"/>
          </a:p>
          <a:p>
            <a:endParaRPr lang="en-GB" dirty="0"/>
          </a:p>
        </p:txBody>
      </p:sp>
    </p:spTree>
    <p:extLst>
      <p:ext uri="{BB962C8B-B14F-4D97-AF65-F5344CB8AC3E}">
        <p14:creationId xmlns:p14="http://schemas.microsoft.com/office/powerpoint/2010/main" val="1313423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 plan intervention</a:t>
            </a:r>
            <a:endParaRPr lang="en-GB" dirty="0"/>
          </a:p>
        </p:txBody>
      </p:sp>
      <p:sp>
        <p:nvSpPr>
          <p:cNvPr id="3" name="Content Placeholder 2"/>
          <p:cNvSpPr>
            <a:spLocks noGrp="1"/>
          </p:cNvSpPr>
          <p:nvPr>
            <p:ph idx="1"/>
          </p:nvPr>
        </p:nvSpPr>
        <p:spPr>
          <a:xfrm>
            <a:off x="632520" y="1268760"/>
            <a:ext cx="8977313" cy="5328592"/>
          </a:xfrm>
        </p:spPr>
        <p:txBody>
          <a:bodyPr/>
          <a:lstStyle/>
          <a:p>
            <a:endParaRPr lang="en-US" dirty="0" smtClean="0"/>
          </a:p>
          <a:p>
            <a:r>
              <a:rPr lang="en-US" dirty="0" smtClean="0"/>
              <a:t>We don’t know: </a:t>
            </a:r>
          </a:p>
          <a:p>
            <a:pPr lvl="1"/>
            <a:r>
              <a:rPr lang="en-US" dirty="0" smtClean="0"/>
              <a:t>how an intervention will work? </a:t>
            </a:r>
          </a:p>
          <a:p>
            <a:pPr lvl="1"/>
            <a:r>
              <a:rPr lang="en-US" dirty="0"/>
              <a:t>w</a:t>
            </a:r>
            <a:r>
              <a:rPr lang="en-US" dirty="0" smtClean="0"/>
              <a:t>ho would do it? LPA with help, another local authority? PINs,?</a:t>
            </a:r>
          </a:p>
          <a:p>
            <a:pPr lvl="1"/>
            <a:r>
              <a:rPr lang="en-GB" dirty="0"/>
              <a:t>w</a:t>
            </a:r>
            <a:r>
              <a:rPr lang="en-GB" dirty="0" smtClean="0"/>
              <a:t>hat “early 2017” means (NPPF anniversary)?</a:t>
            </a:r>
            <a:endParaRPr lang="en-GB" dirty="0"/>
          </a:p>
          <a:p>
            <a:pPr lvl="1"/>
            <a:r>
              <a:rPr lang="en-GB" dirty="0" smtClean="0"/>
              <a:t>what a “produced plan” is? </a:t>
            </a:r>
            <a:r>
              <a:rPr lang="en-GB" dirty="0"/>
              <a:t>adopted? submitted? </a:t>
            </a:r>
            <a:r>
              <a:rPr lang="en-GB" dirty="0" smtClean="0"/>
              <a:t>published</a:t>
            </a:r>
            <a:r>
              <a:rPr lang="en-GB" dirty="0"/>
              <a:t>? ???</a:t>
            </a:r>
          </a:p>
          <a:p>
            <a:pPr lvl="1"/>
            <a:endParaRPr lang="en-US" dirty="0" smtClean="0"/>
          </a:p>
          <a:p>
            <a:endParaRPr lang="en-GB" dirty="0"/>
          </a:p>
        </p:txBody>
      </p:sp>
    </p:spTree>
    <p:extLst>
      <p:ext uri="{BB962C8B-B14F-4D97-AF65-F5344CB8AC3E}">
        <p14:creationId xmlns:p14="http://schemas.microsoft.com/office/powerpoint/2010/main" val="4182016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sz="2800" smtClean="0"/>
              <a:t>Manifesto commitments</a:t>
            </a:r>
          </a:p>
        </p:txBody>
      </p:sp>
      <p:sp>
        <p:nvSpPr>
          <p:cNvPr id="3" name="Content Placeholder 2"/>
          <p:cNvSpPr>
            <a:spLocks noGrp="1"/>
          </p:cNvSpPr>
          <p:nvPr>
            <p:ph idx="1"/>
          </p:nvPr>
        </p:nvSpPr>
        <p:spPr>
          <a:xfrm>
            <a:off x="416496" y="1268760"/>
            <a:ext cx="9217023" cy="4857409"/>
          </a:xfrm>
        </p:spPr>
        <p:txBody>
          <a:bodyPr/>
          <a:lstStyle/>
          <a:p>
            <a:pPr>
              <a:spcBef>
                <a:spcPts val="0"/>
              </a:spcBef>
              <a:spcAft>
                <a:spcPts val="600"/>
              </a:spcAft>
              <a:defRPr/>
            </a:pPr>
            <a:r>
              <a:rPr lang="en-GB" sz="2400" b="1" dirty="0" smtClean="0"/>
              <a:t>200,000 Starter Homes </a:t>
            </a:r>
            <a:r>
              <a:rPr lang="en-GB" sz="2400" dirty="0" smtClean="0"/>
              <a:t>for first time buyers by 2020 </a:t>
            </a:r>
          </a:p>
          <a:p>
            <a:pPr>
              <a:spcBef>
                <a:spcPts val="0"/>
              </a:spcBef>
              <a:spcAft>
                <a:spcPts val="600"/>
              </a:spcAft>
              <a:defRPr/>
            </a:pPr>
            <a:r>
              <a:rPr lang="en-GB" sz="2400" b="1" dirty="0" smtClean="0"/>
              <a:t>Right to Build </a:t>
            </a:r>
            <a:r>
              <a:rPr lang="en-GB" sz="2400" dirty="0" smtClean="0"/>
              <a:t>for local people to build/commission a home</a:t>
            </a:r>
          </a:p>
          <a:p>
            <a:pPr>
              <a:spcBef>
                <a:spcPts val="0"/>
              </a:spcBef>
              <a:spcAft>
                <a:spcPts val="600"/>
              </a:spcAft>
              <a:defRPr/>
            </a:pPr>
            <a:r>
              <a:rPr lang="en-GB" sz="2400" dirty="0" smtClean="0"/>
              <a:t>More than 90</a:t>
            </a:r>
            <a:r>
              <a:rPr lang="en-GB" sz="2400" dirty="0"/>
              <a:t>% of suitable </a:t>
            </a:r>
            <a:r>
              <a:rPr lang="en-GB" sz="2400" b="1" dirty="0"/>
              <a:t>brownfield sites </a:t>
            </a:r>
            <a:r>
              <a:rPr lang="en-GB" sz="2400" dirty="0"/>
              <a:t>have planning permission for housing by 2020</a:t>
            </a:r>
          </a:p>
          <a:p>
            <a:pPr>
              <a:spcBef>
                <a:spcPts val="0"/>
              </a:spcBef>
              <a:spcAft>
                <a:spcPts val="600"/>
              </a:spcAft>
              <a:defRPr/>
            </a:pPr>
            <a:r>
              <a:rPr lang="en-GB" sz="2400" dirty="0" smtClean="0"/>
              <a:t>Strong protection for the </a:t>
            </a:r>
            <a:r>
              <a:rPr lang="en-GB" sz="2400" b="1" dirty="0" smtClean="0"/>
              <a:t>Green Belt </a:t>
            </a:r>
            <a:r>
              <a:rPr lang="en-GB" sz="2400" dirty="0" smtClean="0"/>
              <a:t>and other designations</a:t>
            </a:r>
          </a:p>
          <a:p>
            <a:pPr>
              <a:spcBef>
                <a:spcPts val="0"/>
              </a:spcBef>
              <a:spcAft>
                <a:spcPts val="600"/>
              </a:spcAft>
              <a:defRPr/>
            </a:pPr>
            <a:r>
              <a:rPr lang="en-GB" sz="2400" dirty="0" smtClean="0"/>
              <a:t>Ensure communities know </a:t>
            </a:r>
            <a:r>
              <a:rPr lang="en-GB" sz="2400" dirty="0"/>
              <a:t>up-front that necessary </a:t>
            </a:r>
            <a:r>
              <a:rPr lang="en-GB" sz="2400" b="1" dirty="0"/>
              <a:t>infrastructure </a:t>
            </a:r>
            <a:r>
              <a:rPr lang="en-GB" sz="2400" dirty="0" smtClean="0"/>
              <a:t>will </a:t>
            </a:r>
            <a:r>
              <a:rPr lang="en-GB" sz="2400" dirty="0"/>
              <a:t>be </a:t>
            </a:r>
            <a:r>
              <a:rPr lang="en-GB" sz="2400" dirty="0" smtClean="0"/>
              <a:t>provided</a:t>
            </a:r>
            <a:r>
              <a:rPr lang="en-GB" sz="2400" dirty="0"/>
              <a:t> </a:t>
            </a:r>
            <a:r>
              <a:rPr lang="en-GB" sz="2400" dirty="0" smtClean="0"/>
              <a:t>when new homes are permitted</a:t>
            </a:r>
            <a:endParaRPr lang="en-GB" sz="2400" dirty="0"/>
          </a:p>
          <a:p>
            <a:pPr>
              <a:spcBef>
                <a:spcPts val="0"/>
              </a:spcBef>
              <a:spcAft>
                <a:spcPts val="600"/>
              </a:spcAft>
              <a:defRPr/>
            </a:pPr>
            <a:r>
              <a:rPr lang="en-GB" sz="2400" dirty="0"/>
              <a:t>E</a:t>
            </a:r>
            <a:r>
              <a:rPr lang="en-GB" sz="2400" dirty="0" smtClean="0"/>
              <a:t>ncourage communities </a:t>
            </a:r>
            <a:r>
              <a:rPr lang="en-GB" sz="2400" dirty="0"/>
              <a:t>engaged in </a:t>
            </a:r>
            <a:r>
              <a:rPr lang="en-GB" sz="2400" b="1" dirty="0"/>
              <a:t>neighbourhood planning </a:t>
            </a:r>
            <a:r>
              <a:rPr lang="en-GB" sz="2400" dirty="0" smtClean="0"/>
              <a:t>to complete </a:t>
            </a:r>
            <a:r>
              <a:rPr lang="en-GB" sz="2400" dirty="0"/>
              <a:t>the </a:t>
            </a:r>
            <a:r>
              <a:rPr lang="en-GB" sz="2400" dirty="0" smtClean="0"/>
              <a:t>process, and let </a:t>
            </a:r>
            <a:r>
              <a:rPr lang="en-GB" sz="2400" dirty="0"/>
              <a:t>people have </a:t>
            </a:r>
            <a:r>
              <a:rPr lang="en-GB" sz="2400" b="1" dirty="0"/>
              <a:t>more say over local planning </a:t>
            </a:r>
            <a:endParaRPr lang="en-GB" sz="2400" dirty="0" smtClean="0"/>
          </a:p>
          <a:p>
            <a:pPr>
              <a:spcBef>
                <a:spcPts val="0"/>
              </a:spcBef>
              <a:spcAft>
                <a:spcPts val="600"/>
              </a:spcAft>
              <a:defRPr/>
            </a:pPr>
            <a:r>
              <a:rPr lang="en-GB" sz="2400" dirty="0" smtClean="0"/>
              <a:t>Give </a:t>
            </a:r>
            <a:r>
              <a:rPr lang="en-GB" sz="2400" b="1" dirty="0" smtClean="0"/>
              <a:t>local people </a:t>
            </a:r>
            <a:r>
              <a:rPr lang="en-GB" sz="2400" dirty="0" smtClean="0"/>
              <a:t>the final say on </a:t>
            </a:r>
            <a:r>
              <a:rPr lang="en-GB" sz="2400" b="1" dirty="0" smtClean="0"/>
              <a:t>wind farm applications </a:t>
            </a:r>
            <a:endParaRPr lang="en-GB" sz="2400" dirty="0" smtClean="0"/>
          </a:p>
          <a:p>
            <a:pPr>
              <a:defRPr/>
            </a:pPr>
            <a:r>
              <a:rPr lang="en-GB" sz="2400" dirty="0" smtClean="0"/>
              <a:t>Support safe development of </a:t>
            </a:r>
            <a:r>
              <a:rPr lang="en-GB" sz="2400" b="1" dirty="0" smtClean="0"/>
              <a:t>shale gas</a:t>
            </a:r>
            <a:endParaRPr lang="en-GB" sz="2400" b="1" dirty="0"/>
          </a:p>
          <a:p>
            <a:pPr>
              <a:buFont typeface="Arial" panose="020B0604020202020204" pitchFamily="34" charset="0"/>
              <a:buChar char="•"/>
              <a:defRPr/>
            </a:pPr>
            <a:endParaRPr lang="en-GB" dirty="0" smtClean="0"/>
          </a:p>
          <a:p>
            <a:pPr>
              <a:buFont typeface="Arial" panose="020B0604020202020204" pitchFamily="34" charset="0"/>
              <a:buChar char="•"/>
              <a:defRPr/>
            </a:pPr>
            <a:endParaRPr lang="en-GB" dirty="0"/>
          </a:p>
        </p:txBody>
      </p:sp>
      <p:sp>
        <p:nvSpPr>
          <p:cNvPr id="8196" name="Slide Number Placeholder 3"/>
          <p:cNvSpPr>
            <a:spLocks noGrp="1"/>
          </p:cNvSpPr>
          <p:nvPr>
            <p:ph type="sldNum" sz="quarter" idx="4294967295"/>
          </p:nvPr>
        </p:nvSpPr>
        <p:spPr>
          <a:xfrm>
            <a:off x="7850188" y="6237288"/>
            <a:ext cx="2055812" cy="457200"/>
          </a:xfrm>
          <a:prstGeom prst="rect">
            <a:avLst/>
          </a:prstGeom>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4F6BE4A-6D0A-480C-A008-1524BF2EE0AE}" type="slidenum">
              <a:rPr lang="en-GB" altLang="en-US" sz="1400" smtClean="0">
                <a:solidFill>
                  <a:srgbClr val="000000"/>
                </a:solidFill>
              </a:rPr>
              <a:pPr/>
              <a:t>4</a:t>
            </a:fld>
            <a:endParaRPr lang="en-GB" altLang="en-US" sz="1400" smtClean="0">
              <a:solidFill>
                <a:srgbClr val="0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Local plan intervention</a:t>
            </a:r>
          </a:p>
        </p:txBody>
      </p:sp>
      <p:sp>
        <p:nvSpPr>
          <p:cNvPr id="3" name="Content Placeholder 2"/>
          <p:cNvSpPr>
            <a:spLocks noGrp="1"/>
          </p:cNvSpPr>
          <p:nvPr>
            <p:ph idx="1"/>
          </p:nvPr>
        </p:nvSpPr>
        <p:spPr>
          <a:xfrm>
            <a:off x="632520" y="1268760"/>
            <a:ext cx="8977313" cy="5328592"/>
          </a:xfrm>
        </p:spPr>
        <p:txBody>
          <a:bodyPr/>
          <a:lstStyle/>
          <a:p>
            <a:endParaRPr lang="en-GB" dirty="0" smtClean="0"/>
          </a:p>
          <a:p>
            <a:endParaRPr lang="en-GB" dirty="0"/>
          </a:p>
          <a:p>
            <a:r>
              <a:rPr lang="en-GB" dirty="0" smtClean="0"/>
              <a:t>There is potential to extend this intervention to pre NPPF plans!!</a:t>
            </a:r>
          </a:p>
          <a:p>
            <a:endParaRPr lang="en-GB" dirty="0"/>
          </a:p>
          <a:p>
            <a:endParaRPr lang="en-GB" dirty="0"/>
          </a:p>
          <a:p>
            <a:pPr lvl="1"/>
            <a:endParaRPr lang="en-US" dirty="0" smtClean="0"/>
          </a:p>
          <a:p>
            <a:endParaRPr lang="en-GB" dirty="0"/>
          </a:p>
        </p:txBody>
      </p:sp>
    </p:spTree>
    <p:extLst>
      <p:ext uri="{BB962C8B-B14F-4D97-AF65-F5344CB8AC3E}">
        <p14:creationId xmlns:p14="http://schemas.microsoft.com/office/powerpoint/2010/main" val="39430484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 plan review</a:t>
            </a:r>
            <a:endParaRPr lang="en-GB" dirty="0"/>
          </a:p>
        </p:txBody>
      </p:sp>
      <p:sp>
        <p:nvSpPr>
          <p:cNvPr id="3" name="Content Placeholder 2"/>
          <p:cNvSpPr>
            <a:spLocks noGrp="1"/>
          </p:cNvSpPr>
          <p:nvPr>
            <p:ph idx="1"/>
          </p:nvPr>
        </p:nvSpPr>
        <p:spPr>
          <a:xfrm>
            <a:off x="584199" y="1600200"/>
            <a:ext cx="8977313" cy="4637112"/>
          </a:xfrm>
        </p:spPr>
        <p:txBody>
          <a:bodyPr/>
          <a:lstStyle/>
          <a:p>
            <a:pPr lvl="0"/>
            <a:r>
              <a:rPr lang="en-GB" kern="1200" dirty="0">
                <a:latin typeface="Arial" pitchFamily="34" charset="0"/>
              </a:rPr>
              <a:t>The Government set up </a:t>
            </a:r>
            <a:r>
              <a:rPr lang="en-GB" kern="1200" dirty="0" smtClean="0">
                <a:latin typeface="Arial" pitchFamily="34" charset="0"/>
              </a:rPr>
              <a:t>the Local Plans Expert Group </a:t>
            </a:r>
            <a:r>
              <a:rPr lang="en-GB" kern="1200" dirty="0">
                <a:latin typeface="Arial" pitchFamily="34" charset="0"/>
              </a:rPr>
              <a:t>in </a:t>
            </a:r>
            <a:r>
              <a:rPr lang="en-GB" kern="1200" dirty="0" smtClean="0">
                <a:latin typeface="Arial" pitchFamily="34" charset="0"/>
              </a:rPr>
              <a:t>Sept </a:t>
            </a:r>
            <a:r>
              <a:rPr lang="en-GB" kern="1200" dirty="0">
                <a:latin typeface="Arial" pitchFamily="34" charset="0"/>
              </a:rPr>
              <a:t>2015 to advise </a:t>
            </a:r>
            <a:r>
              <a:rPr lang="en-GB" kern="1200" dirty="0" smtClean="0">
                <a:latin typeface="Arial" pitchFamily="34" charset="0"/>
              </a:rPr>
              <a:t>on “streamlining </a:t>
            </a:r>
            <a:r>
              <a:rPr lang="en-GB" kern="1200" dirty="0">
                <a:latin typeface="Arial" pitchFamily="34" charset="0"/>
              </a:rPr>
              <a:t>the local plan </a:t>
            </a:r>
            <a:r>
              <a:rPr lang="en-GB" kern="1200" dirty="0" smtClean="0">
                <a:latin typeface="Arial" pitchFamily="34" charset="0"/>
              </a:rPr>
              <a:t>process”</a:t>
            </a:r>
          </a:p>
          <a:p>
            <a:pPr lvl="0"/>
            <a:r>
              <a:rPr lang="en-GB" kern="1200" dirty="0" smtClean="0">
                <a:latin typeface="Arial" pitchFamily="34" charset="0"/>
              </a:rPr>
              <a:t>Request for Evidence closed - end Oct 2015</a:t>
            </a:r>
          </a:p>
          <a:p>
            <a:pPr lvl="0"/>
            <a:r>
              <a:rPr lang="en-GB" kern="1200" dirty="0">
                <a:latin typeface="Arial" pitchFamily="34" charset="0"/>
              </a:rPr>
              <a:t>D</a:t>
            </a:r>
            <a:r>
              <a:rPr lang="en-GB" kern="1200" dirty="0" smtClean="0">
                <a:latin typeface="Arial" pitchFamily="34" charset="0"/>
              </a:rPr>
              <a:t>ue </a:t>
            </a:r>
            <a:r>
              <a:rPr lang="en-GB" kern="1200" dirty="0">
                <a:latin typeface="Arial" pitchFamily="34" charset="0"/>
              </a:rPr>
              <a:t>to report </a:t>
            </a:r>
            <a:r>
              <a:rPr lang="en-GB" kern="1200" dirty="0" smtClean="0">
                <a:latin typeface="Arial" pitchFamily="34" charset="0"/>
              </a:rPr>
              <a:t>findings - end </a:t>
            </a:r>
            <a:r>
              <a:rPr lang="en-GB" kern="1200" dirty="0">
                <a:latin typeface="Arial" pitchFamily="34" charset="0"/>
              </a:rPr>
              <a:t>of </a:t>
            </a:r>
            <a:r>
              <a:rPr lang="en-GB" kern="1200" dirty="0" smtClean="0">
                <a:latin typeface="Arial" pitchFamily="34" charset="0"/>
              </a:rPr>
              <a:t>Feb 2016</a:t>
            </a:r>
          </a:p>
          <a:p>
            <a:pPr lvl="0"/>
            <a:r>
              <a:rPr lang="en-GB" kern="1200" dirty="0" smtClean="0">
                <a:latin typeface="Arial" pitchFamily="34" charset="0"/>
              </a:rPr>
              <a:t>They don’t want to be late, gather disproportionate amounts of evidence, or right a really, really, long report</a:t>
            </a:r>
            <a:endParaRPr lang="en-GB" dirty="0"/>
          </a:p>
        </p:txBody>
      </p:sp>
    </p:spTree>
    <p:extLst>
      <p:ext uri="{BB962C8B-B14F-4D97-AF65-F5344CB8AC3E}">
        <p14:creationId xmlns:p14="http://schemas.microsoft.com/office/powerpoint/2010/main" val="23893402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Local plan review</a:t>
            </a:r>
          </a:p>
        </p:txBody>
      </p:sp>
      <p:sp>
        <p:nvSpPr>
          <p:cNvPr id="3" name="Content Placeholder 2"/>
          <p:cNvSpPr>
            <a:spLocks noGrp="1"/>
          </p:cNvSpPr>
          <p:nvPr>
            <p:ph idx="1"/>
          </p:nvPr>
        </p:nvSpPr>
        <p:spPr>
          <a:xfrm>
            <a:off x="584199" y="1600200"/>
            <a:ext cx="8977313" cy="4637112"/>
          </a:xfrm>
        </p:spPr>
        <p:txBody>
          <a:bodyPr/>
          <a:lstStyle/>
          <a:p>
            <a:pPr marL="0" indent="0">
              <a:buNone/>
            </a:pPr>
            <a:r>
              <a:rPr lang="en-GB" dirty="0"/>
              <a:t>The </a:t>
            </a:r>
            <a:r>
              <a:rPr lang="en-GB" dirty="0" smtClean="0"/>
              <a:t>review’s focus is on how plans are:  </a:t>
            </a:r>
          </a:p>
          <a:p>
            <a:r>
              <a:rPr lang="en-GB" dirty="0" smtClean="0"/>
              <a:t>prepared </a:t>
            </a:r>
            <a:r>
              <a:rPr lang="en-GB" dirty="0"/>
              <a:t>by </a:t>
            </a:r>
            <a:r>
              <a:rPr lang="en-GB" dirty="0" smtClean="0"/>
              <a:t>LPAs </a:t>
            </a:r>
          </a:p>
          <a:p>
            <a:r>
              <a:rPr lang="en-GB" dirty="0" smtClean="0"/>
              <a:t>examined </a:t>
            </a:r>
          </a:p>
          <a:p>
            <a:r>
              <a:rPr lang="en-GB" dirty="0" smtClean="0"/>
              <a:t>adopted </a:t>
            </a:r>
          </a:p>
          <a:p>
            <a:pPr marL="0" indent="0">
              <a:buNone/>
            </a:pPr>
            <a:r>
              <a:rPr lang="en-GB" dirty="0" smtClean="0"/>
              <a:t>with </a:t>
            </a:r>
            <a:r>
              <a:rPr lang="en-GB" dirty="0"/>
              <a:t>an aim of speeding up the process. </a:t>
            </a:r>
            <a:endParaRPr lang="en-GB" dirty="0" smtClean="0"/>
          </a:p>
          <a:p>
            <a:pPr marL="0" indent="0">
              <a:buNone/>
            </a:pPr>
            <a:endParaRPr lang="en-GB" dirty="0" smtClean="0"/>
          </a:p>
          <a:p>
            <a:pPr marL="0" indent="0">
              <a:buNone/>
            </a:pPr>
            <a:r>
              <a:rPr lang="en-GB" dirty="0" smtClean="0"/>
              <a:t>It </a:t>
            </a:r>
            <a:r>
              <a:rPr lang="en-GB" dirty="0"/>
              <a:t>aims to identify barriers to local plan-making and make proposals on how to improve the process. </a:t>
            </a:r>
          </a:p>
        </p:txBody>
      </p:sp>
    </p:spTree>
    <p:extLst>
      <p:ext uri="{BB962C8B-B14F-4D97-AF65-F5344CB8AC3E}">
        <p14:creationId xmlns:p14="http://schemas.microsoft.com/office/powerpoint/2010/main" val="21096913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Local plan </a:t>
            </a:r>
            <a:r>
              <a:rPr lang="en-GB" dirty="0" smtClean="0"/>
              <a:t>review - specifically</a:t>
            </a:r>
            <a:endParaRPr lang="en-GB" dirty="0"/>
          </a:p>
        </p:txBody>
      </p:sp>
      <p:sp>
        <p:nvSpPr>
          <p:cNvPr id="3" name="Content Placeholder 2"/>
          <p:cNvSpPr>
            <a:spLocks noGrp="1"/>
          </p:cNvSpPr>
          <p:nvPr>
            <p:ph idx="1"/>
          </p:nvPr>
        </p:nvSpPr>
        <p:spPr>
          <a:xfrm>
            <a:off x="560512" y="1124744"/>
            <a:ext cx="8977313" cy="4637112"/>
          </a:xfrm>
        </p:spPr>
        <p:txBody>
          <a:bodyPr/>
          <a:lstStyle/>
          <a:p>
            <a:pPr lvl="0"/>
            <a:r>
              <a:rPr lang="en-GB" dirty="0" smtClean="0"/>
              <a:t>are plans </a:t>
            </a:r>
            <a:r>
              <a:rPr lang="en-GB" dirty="0"/>
              <a:t>are taking on too many </a:t>
            </a:r>
            <a:r>
              <a:rPr lang="en-GB" dirty="0" smtClean="0"/>
              <a:t>issues</a:t>
            </a:r>
            <a:endParaRPr lang="en-GB" dirty="0"/>
          </a:p>
          <a:p>
            <a:pPr lvl="0"/>
            <a:r>
              <a:rPr lang="en-GB" dirty="0"/>
              <a:t>how the process is </a:t>
            </a:r>
            <a:r>
              <a:rPr lang="en-GB" dirty="0" smtClean="0"/>
              <a:t>resourced</a:t>
            </a:r>
            <a:endParaRPr lang="en-GB" dirty="0"/>
          </a:p>
          <a:p>
            <a:pPr lvl="0"/>
            <a:r>
              <a:rPr lang="en-GB" dirty="0"/>
              <a:t>better collaboration between authorities to produce plans together,</a:t>
            </a:r>
          </a:p>
          <a:p>
            <a:pPr lvl="0"/>
            <a:r>
              <a:rPr lang="en-GB" dirty="0"/>
              <a:t>how strategic housing need is addressed, </a:t>
            </a:r>
          </a:p>
          <a:p>
            <a:pPr lvl="0"/>
            <a:r>
              <a:rPr lang="en-GB" dirty="0" smtClean="0"/>
              <a:t>the </a:t>
            </a:r>
            <a:r>
              <a:rPr lang="en-GB" dirty="0"/>
              <a:t>duty to cooperate process, </a:t>
            </a:r>
          </a:p>
          <a:p>
            <a:pPr lvl="0"/>
            <a:r>
              <a:rPr lang="en-GB" dirty="0" smtClean="0"/>
              <a:t>evidence </a:t>
            </a:r>
            <a:r>
              <a:rPr lang="en-GB" dirty="0"/>
              <a:t>requirements for a plan, and </a:t>
            </a:r>
          </a:p>
          <a:p>
            <a:pPr lvl="0"/>
            <a:r>
              <a:rPr lang="en-GB" dirty="0"/>
              <a:t>tackling political differences stopping plans emerging.</a:t>
            </a:r>
          </a:p>
        </p:txBody>
      </p:sp>
    </p:spTree>
    <p:extLst>
      <p:ext uri="{BB962C8B-B14F-4D97-AF65-F5344CB8AC3E}">
        <p14:creationId xmlns:p14="http://schemas.microsoft.com/office/powerpoint/2010/main" val="11688676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12998"/>
            <a:ext cx="8915400" cy="1143000"/>
          </a:xfrm>
        </p:spPr>
        <p:txBody>
          <a:bodyPr/>
          <a:lstStyle/>
          <a:p>
            <a:r>
              <a:rPr lang="en-GB" dirty="0" smtClean="0"/>
              <a:t>Questions</a:t>
            </a:r>
            <a:endParaRPr lang="en-GB" dirty="0"/>
          </a:p>
        </p:txBody>
      </p:sp>
      <p:sp>
        <p:nvSpPr>
          <p:cNvPr id="3" name="Content Placeholder 2"/>
          <p:cNvSpPr>
            <a:spLocks noGrp="1"/>
          </p:cNvSpPr>
          <p:nvPr>
            <p:ph idx="1"/>
          </p:nvPr>
        </p:nvSpPr>
        <p:spPr>
          <a:xfrm>
            <a:off x="560512" y="1340768"/>
            <a:ext cx="8915400" cy="4680520"/>
          </a:xfrm>
        </p:spPr>
        <p:txBody>
          <a:bodyPr/>
          <a:lstStyle/>
          <a:p>
            <a:r>
              <a:rPr lang="en-US" sz="2800" dirty="0" smtClean="0"/>
              <a:t>Will </a:t>
            </a:r>
            <a:r>
              <a:rPr lang="en-US" sz="2800" dirty="0"/>
              <a:t>this affect you presently? </a:t>
            </a:r>
            <a:r>
              <a:rPr lang="en-US" sz="2800" dirty="0" smtClean="0"/>
              <a:t>Will </a:t>
            </a:r>
            <a:r>
              <a:rPr lang="en-US" sz="2800" dirty="0"/>
              <a:t>it alter your present timetable for production?</a:t>
            </a:r>
          </a:p>
          <a:p>
            <a:r>
              <a:rPr lang="en-US" sz="2800" dirty="0" smtClean="0"/>
              <a:t>If </a:t>
            </a:r>
            <a:r>
              <a:rPr lang="en-US" sz="2800" dirty="0"/>
              <a:t>the </a:t>
            </a:r>
            <a:r>
              <a:rPr lang="en-US" sz="2800" dirty="0" smtClean="0"/>
              <a:t>process applies to pre </a:t>
            </a:r>
            <a:r>
              <a:rPr lang="en-US" sz="2800" dirty="0"/>
              <a:t>NPPF plans (pre 2012) </a:t>
            </a:r>
            <a:r>
              <a:rPr lang="en-US" sz="2800" dirty="0" smtClean="0"/>
              <a:t> </a:t>
            </a:r>
            <a:r>
              <a:rPr lang="en-US" sz="2800" dirty="0"/>
              <a:t>would this affect you? Would it alter you timetable for updating?</a:t>
            </a:r>
          </a:p>
          <a:p>
            <a:r>
              <a:rPr lang="en-US" sz="2800" dirty="0" smtClean="0"/>
              <a:t>Will this </a:t>
            </a:r>
            <a:r>
              <a:rPr lang="en-US" sz="2800" dirty="0"/>
              <a:t>affect how you are resourcing your planning policy? </a:t>
            </a:r>
            <a:endParaRPr lang="en-US" sz="2800" dirty="0" smtClean="0"/>
          </a:p>
          <a:p>
            <a:r>
              <a:rPr lang="en-US" sz="2800" dirty="0" smtClean="0"/>
              <a:t>Might you, secretly, be quite pleased?</a:t>
            </a:r>
            <a:endParaRPr lang="en-US" sz="2800" dirty="0"/>
          </a:p>
          <a:p>
            <a:pPr marL="0" indent="0">
              <a:buNone/>
            </a:pPr>
            <a:endParaRPr lang="en-US" sz="2800" dirty="0"/>
          </a:p>
          <a:p>
            <a:pPr marL="0" indent="0">
              <a:buNone/>
            </a:pPr>
            <a:endParaRPr lang="en-GB" sz="2800" dirty="0"/>
          </a:p>
        </p:txBody>
      </p:sp>
    </p:spTree>
    <p:extLst>
      <p:ext uri="{BB962C8B-B14F-4D97-AF65-F5344CB8AC3E}">
        <p14:creationId xmlns:p14="http://schemas.microsoft.com/office/powerpoint/2010/main" val="37643716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84201" y="274638"/>
            <a:ext cx="8833296" cy="1143000"/>
          </a:xfrm>
        </p:spPr>
        <p:txBody>
          <a:bodyPr/>
          <a:lstStyle/>
          <a:p>
            <a:r>
              <a:rPr lang="en-GB" dirty="0" smtClean="0"/>
              <a:t>Permitted Development -  office to residential</a:t>
            </a:r>
            <a:endParaRPr lang="en-GB" cap="all" dirty="0"/>
          </a:p>
        </p:txBody>
      </p:sp>
      <p:sp>
        <p:nvSpPr>
          <p:cNvPr id="3" name="Content Placeholder 2"/>
          <p:cNvSpPr>
            <a:spLocks noGrp="1"/>
          </p:cNvSpPr>
          <p:nvPr>
            <p:ph idx="1"/>
          </p:nvPr>
        </p:nvSpPr>
        <p:spPr>
          <a:xfrm>
            <a:off x="584199" y="1600200"/>
            <a:ext cx="8977313" cy="4925144"/>
          </a:xfrm>
        </p:spPr>
        <p:txBody>
          <a:bodyPr/>
          <a:lstStyle/>
          <a:p>
            <a:r>
              <a:rPr lang="en-GB" kern="1200" dirty="0" smtClean="0">
                <a:latin typeface="Arial" pitchFamily="34" charset="0"/>
              </a:rPr>
              <a:t>Introduced 2013 - 2016 as temp PD right</a:t>
            </a:r>
          </a:p>
          <a:p>
            <a:r>
              <a:rPr lang="en-GB" kern="1200" dirty="0" smtClean="0">
                <a:latin typeface="Arial" pitchFamily="34" charset="0"/>
              </a:rPr>
              <a:t>Popular with developers </a:t>
            </a:r>
          </a:p>
          <a:p>
            <a:r>
              <a:rPr lang="en-GB" kern="1200" dirty="0" smtClean="0">
                <a:latin typeface="Arial" pitchFamily="34" charset="0"/>
              </a:rPr>
              <a:t>Government saw it as a way of reusing redundant office buildings to increase housing stock</a:t>
            </a:r>
          </a:p>
          <a:p>
            <a:r>
              <a:rPr lang="en-GB" kern="1200" dirty="0" smtClean="0">
                <a:latin typeface="Arial" pitchFamily="34" charset="0"/>
              </a:rPr>
              <a:t>Announced it will be made permanent and expanded to include</a:t>
            </a:r>
          </a:p>
          <a:p>
            <a:pPr lvl="1"/>
            <a:r>
              <a:rPr lang="en-GB" kern="1200" dirty="0">
                <a:latin typeface="Arial" pitchFamily="34" charset="0"/>
              </a:rPr>
              <a:t>d</a:t>
            </a:r>
            <a:r>
              <a:rPr lang="en-GB" kern="1200" dirty="0" smtClean="0">
                <a:latin typeface="Arial" pitchFamily="34" charset="0"/>
              </a:rPr>
              <a:t>emolition and rebuild of office buildings for new </a:t>
            </a:r>
            <a:r>
              <a:rPr lang="en-GB" kern="1200" dirty="0" err="1" smtClean="0">
                <a:latin typeface="Arial" pitchFamily="34" charset="0"/>
              </a:rPr>
              <a:t>resi</a:t>
            </a:r>
            <a:endParaRPr lang="en-GB" kern="1200" dirty="0" smtClean="0">
              <a:latin typeface="Arial" pitchFamily="34" charset="0"/>
            </a:endParaRPr>
          </a:p>
          <a:p>
            <a:pPr lvl="1"/>
            <a:r>
              <a:rPr lang="en-GB" kern="1200" dirty="0" smtClean="0">
                <a:latin typeface="Arial" pitchFamily="34" charset="0"/>
              </a:rPr>
              <a:t>B1(c)  (light industrial)</a:t>
            </a:r>
            <a:endParaRPr lang="en-GB" kern="1200" dirty="0">
              <a:latin typeface="Arial" pitchFamily="34" charset="0"/>
            </a:endParaRPr>
          </a:p>
          <a:p>
            <a:pPr marL="0" lvl="0" indent="0">
              <a:buNone/>
            </a:pPr>
            <a:endParaRPr lang="en-GB" kern="1200" dirty="0">
              <a:latin typeface="Arial" pitchFamily="34" charset="0"/>
            </a:endParaRPr>
          </a:p>
          <a:p>
            <a:pPr lvl="0"/>
            <a:endParaRPr lang="en-GB" dirty="0" smtClean="0"/>
          </a:p>
          <a:p>
            <a:pPr lvl="1"/>
            <a:endParaRPr lang="en-GB" kern="1200" dirty="0" smtClean="0">
              <a:latin typeface="Arial" pitchFamily="34" charset="0"/>
            </a:endParaRPr>
          </a:p>
          <a:p>
            <a:pPr lvl="1"/>
            <a:endParaRPr lang="en-GB" dirty="0"/>
          </a:p>
        </p:txBody>
      </p:sp>
    </p:spTree>
    <p:extLst>
      <p:ext uri="{BB962C8B-B14F-4D97-AF65-F5344CB8AC3E}">
        <p14:creationId xmlns:p14="http://schemas.microsoft.com/office/powerpoint/2010/main" val="33562890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84201" y="274638"/>
            <a:ext cx="8833296" cy="1143000"/>
          </a:xfrm>
        </p:spPr>
        <p:txBody>
          <a:bodyPr/>
          <a:lstStyle/>
          <a:p>
            <a:r>
              <a:rPr lang="en-GB" dirty="0"/>
              <a:t>Permitted Development -  office to residential</a:t>
            </a:r>
            <a:endParaRPr lang="en-GB" cap="all" dirty="0"/>
          </a:p>
        </p:txBody>
      </p:sp>
      <p:sp>
        <p:nvSpPr>
          <p:cNvPr id="3" name="Content Placeholder 2"/>
          <p:cNvSpPr>
            <a:spLocks noGrp="1"/>
          </p:cNvSpPr>
          <p:nvPr>
            <p:ph idx="1"/>
          </p:nvPr>
        </p:nvSpPr>
        <p:spPr>
          <a:xfrm>
            <a:off x="584199" y="1600200"/>
            <a:ext cx="8977313" cy="4925144"/>
          </a:xfrm>
        </p:spPr>
        <p:txBody>
          <a:bodyPr/>
          <a:lstStyle/>
          <a:p>
            <a:r>
              <a:rPr lang="en-GB" kern="1200" dirty="0" smtClean="0">
                <a:latin typeface="Arial" pitchFamily="34" charset="0"/>
              </a:rPr>
              <a:t>Extension of PD right will be subject to prior approval by LPA</a:t>
            </a:r>
          </a:p>
          <a:p>
            <a:endParaRPr lang="en-GB" kern="1200" dirty="0" smtClean="0">
              <a:latin typeface="Arial" pitchFamily="34" charset="0"/>
            </a:endParaRPr>
          </a:p>
          <a:p>
            <a:r>
              <a:rPr lang="en-GB" kern="1200" dirty="0" smtClean="0">
                <a:latin typeface="Arial" pitchFamily="34" charset="0"/>
              </a:rPr>
              <a:t>Expected B1(c) conversions subject to impact on neighbouring employment uses not being ‘unacceptable’ </a:t>
            </a:r>
          </a:p>
          <a:p>
            <a:pPr marL="457200" lvl="1" indent="0">
              <a:buNone/>
            </a:pPr>
            <a:r>
              <a:rPr lang="en-GB" kern="1200" dirty="0">
                <a:latin typeface="Arial" pitchFamily="34" charset="0"/>
              </a:rPr>
              <a:t>	</a:t>
            </a:r>
            <a:r>
              <a:rPr lang="en-GB" kern="1200" dirty="0" smtClean="0">
                <a:latin typeface="Arial" pitchFamily="34" charset="0"/>
              </a:rPr>
              <a:t>– meaning of this uncertain; will be probably be decided by the Courts!</a:t>
            </a:r>
          </a:p>
          <a:p>
            <a:endParaRPr lang="en-GB" kern="1200" dirty="0" smtClean="0">
              <a:latin typeface="Arial" pitchFamily="34" charset="0"/>
            </a:endParaRPr>
          </a:p>
          <a:p>
            <a:pPr lvl="0"/>
            <a:endParaRPr lang="en-GB" dirty="0" smtClean="0"/>
          </a:p>
          <a:p>
            <a:pPr lvl="1"/>
            <a:endParaRPr lang="en-GB" kern="1200" dirty="0" smtClean="0">
              <a:latin typeface="Arial" pitchFamily="34" charset="0"/>
            </a:endParaRPr>
          </a:p>
          <a:p>
            <a:pPr lvl="1"/>
            <a:endParaRPr lang="en-GB" dirty="0"/>
          </a:p>
        </p:txBody>
      </p:sp>
    </p:spTree>
    <p:extLst>
      <p:ext uri="{BB962C8B-B14F-4D97-AF65-F5344CB8AC3E}">
        <p14:creationId xmlns:p14="http://schemas.microsoft.com/office/powerpoint/2010/main" val="16825271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84201" y="274638"/>
            <a:ext cx="8833296" cy="1143000"/>
          </a:xfrm>
        </p:spPr>
        <p:txBody>
          <a:bodyPr/>
          <a:lstStyle/>
          <a:p>
            <a:r>
              <a:rPr lang="en-GB" dirty="0"/>
              <a:t>Permitted Development -  office to residential</a:t>
            </a:r>
            <a:endParaRPr lang="en-GB" cap="all" dirty="0"/>
          </a:p>
        </p:txBody>
      </p:sp>
      <p:sp>
        <p:nvSpPr>
          <p:cNvPr id="3" name="Content Placeholder 2"/>
          <p:cNvSpPr>
            <a:spLocks noGrp="1"/>
          </p:cNvSpPr>
          <p:nvPr>
            <p:ph idx="1"/>
          </p:nvPr>
        </p:nvSpPr>
        <p:spPr>
          <a:xfrm>
            <a:off x="584199" y="1600200"/>
            <a:ext cx="8977313" cy="4925144"/>
          </a:xfrm>
        </p:spPr>
        <p:txBody>
          <a:bodyPr/>
          <a:lstStyle/>
          <a:p>
            <a:r>
              <a:rPr lang="en-GB" kern="1200" dirty="0" smtClean="0">
                <a:latin typeface="Arial" pitchFamily="34" charset="0"/>
              </a:rPr>
              <a:t>Previously </a:t>
            </a:r>
            <a:r>
              <a:rPr lang="en-GB" kern="1200" dirty="0">
                <a:latin typeface="Arial" pitchFamily="34" charset="0"/>
              </a:rPr>
              <a:t>secured prior </a:t>
            </a:r>
            <a:r>
              <a:rPr lang="en-GB" kern="1200" dirty="0" smtClean="0">
                <a:latin typeface="Arial" pitchFamily="34" charset="0"/>
              </a:rPr>
              <a:t>approvals under present right will have extra 3 </a:t>
            </a:r>
            <a:r>
              <a:rPr lang="en-GB" kern="1200" dirty="0">
                <a:latin typeface="Arial" pitchFamily="34" charset="0"/>
              </a:rPr>
              <a:t>years </a:t>
            </a:r>
            <a:r>
              <a:rPr lang="en-GB" kern="1200" dirty="0" smtClean="0">
                <a:latin typeface="Arial" pitchFamily="34" charset="0"/>
              </a:rPr>
              <a:t>to </a:t>
            </a:r>
            <a:r>
              <a:rPr lang="en-GB" kern="1200" dirty="0">
                <a:latin typeface="Arial" pitchFamily="34" charset="0"/>
              </a:rPr>
              <a:t>complete the change of </a:t>
            </a:r>
            <a:r>
              <a:rPr lang="en-GB" kern="1200" dirty="0" smtClean="0">
                <a:latin typeface="Arial" pitchFamily="34" charset="0"/>
              </a:rPr>
              <a:t>use – extending date to </a:t>
            </a:r>
            <a:r>
              <a:rPr lang="en-GB" kern="1200" dirty="0">
                <a:latin typeface="Arial" pitchFamily="34" charset="0"/>
              </a:rPr>
              <a:t>May 2019 (from May 2016</a:t>
            </a:r>
            <a:r>
              <a:rPr lang="en-GB" kern="1200" dirty="0" smtClean="0">
                <a:latin typeface="Arial" pitchFamily="34" charset="0"/>
              </a:rPr>
              <a:t>)</a:t>
            </a:r>
          </a:p>
          <a:p>
            <a:r>
              <a:rPr lang="en-GB" kern="1200" dirty="0" smtClean="0">
                <a:latin typeface="Arial" pitchFamily="34" charset="0"/>
              </a:rPr>
              <a:t>The present 17 exemption areas will remain until May 2019 – then need to have an Article 4 direction to remove PD right </a:t>
            </a:r>
            <a:endParaRPr lang="en-GB" kern="1200" dirty="0">
              <a:latin typeface="Arial" pitchFamily="34" charset="0"/>
            </a:endParaRPr>
          </a:p>
          <a:p>
            <a:pPr lvl="0"/>
            <a:endParaRPr lang="en-GB" dirty="0" smtClean="0"/>
          </a:p>
          <a:p>
            <a:pPr lvl="1"/>
            <a:endParaRPr lang="en-GB" kern="1200" dirty="0" smtClean="0">
              <a:latin typeface="Arial" pitchFamily="34" charset="0"/>
            </a:endParaRPr>
          </a:p>
          <a:p>
            <a:pPr lvl="1"/>
            <a:endParaRPr lang="en-GB" dirty="0"/>
          </a:p>
        </p:txBody>
      </p:sp>
    </p:spTree>
    <p:extLst>
      <p:ext uri="{BB962C8B-B14F-4D97-AF65-F5344CB8AC3E}">
        <p14:creationId xmlns:p14="http://schemas.microsoft.com/office/powerpoint/2010/main" val="110637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Housing and nationally significant infrastructure projects</a:t>
            </a:r>
            <a:endParaRPr lang="en-GB" dirty="0"/>
          </a:p>
        </p:txBody>
      </p:sp>
      <p:sp>
        <p:nvSpPr>
          <p:cNvPr id="3" name="Content Placeholder 2"/>
          <p:cNvSpPr>
            <a:spLocks noGrp="1"/>
          </p:cNvSpPr>
          <p:nvPr>
            <p:ph idx="1"/>
          </p:nvPr>
        </p:nvSpPr>
        <p:spPr/>
        <p:txBody>
          <a:bodyPr/>
          <a:lstStyle/>
          <a:p>
            <a:r>
              <a:rPr lang="en-US" sz="2800" dirty="0"/>
              <a:t>NSIPs are usually large-scale developments (relating to energy, transport, water, or waste) which require a type of consent known as “development consent</a:t>
            </a:r>
            <a:r>
              <a:rPr lang="en-US" sz="2800" dirty="0" smtClean="0"/>
              <a:t>”</a:t>
            </a:r>
          </a:p>
          <a:p>
            <a:r>
              <a:rPr lang="en-US" sz="2800" dirty="0" smtClean="0"/>
              <a:t>2013 allowed some business and commercial projects to be included</a:t>
            </a:r>
          </a:p>
          <a:p>
            <a:r>
              <a:rPr lang="en-US" sz="2800" dirty="0" smtClean="0"/>
              <a:t>A DCO removes the need to obtain </a:t>
            </a:r>
            <a:r>
              <a:rPr lang="en-US" sz="2800" dirty="0"/>
              <a:t>several separate consents, including planning </a:t>
            </a:r>
            <a:r>
              <a:rPr lang="en-US" sz="2800" dirty="0" smtClean="0"/>
              <a:t>permission</a:t>
            </a:r>
          </a:p>
          <a:p>
            <a:r>
              <a:rPr lang="en-US" sz="2800" dirty="0" smtClean="0"/>
              <a:t>is </a:t>
            </a:r>
            <a:r>
              <a:rPr lang="en-US" sz="2800" dirty="0"/>
              <a:t>designed to be a much quicker process than applying for these separately. </a:t>
            </a:r>
            <a:endParaRPr lang="en-GB" sz="2800" dirty="0"/>
          </a:p>
          <a:p>
            <a:endParaRPr lang="en-US" dirty="0" smtClean="0"/>
          </a:p>
          <a:p>
            <a:endParaRPr lang="en-GB" dirty="0"/>
          </a:p>
        </p:txBody>
      </p:sp>
    </p:spTree>
    <p:extLst>
      <p:ext uri="{BB962C8B-B14F-4D97-AF65-F5344CB8AC3E}">
        <p14:creationId xmlns:p14="http://schemas.microsoft.com/office/powerpoint/2010/main" val="2430210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Housing and NSIPs</a:t>
            </a:r>
            <a:endParaRPr lang="en-GB" dirty="0"/>
          </a:p>
        </p:txBody>
      </p:sp>
      <p:sp>
        <p:nvSpPr>
          <p:cNvPr id="3" name="Content Placeholder 2"/>
          <p:cNvSpPr>
            <a:spLocks noGrp="1"/>
          </p:cNvSpPr>
          <p:nvPr>
            <p:ph idx="1"/>
          </p:nvPr>
        </p:nvSpPr>
        <p:spPr/>
        <p:txBody>
          <a:bodyPr/>
          <a:lstStyle/>
          <a:p>
            <a:r>
              <a:rPr lang="en-GB" dirty="0" smtClean="0"/>
              <a:t>Bill/</a:t>
            </a:r>
            <a:r>
              <a:rPr lang="en-GB" dirty="0" err="1" smtClean="0"/>
              <a:t>Regs</a:t>
            </a:r>
            <a:r>
              <a:rPr lang="en-GB" dirty="0" smtClean="0"/>
              <a:t> allows </a:t>
            </a:r>
            <a:r>
              <a:rPr lang="en-GB" dirty="0" err="1" smtClean="0"/>
              <a:t>SoS</a:t>
            </a:r>
            <a:r>
              <a:rPr lang="en-GB" dirty="0" smtClean="0"/>
              <a:t> to grant development consent </a:t>
            </a:r>
            <a:r>
              <a:rPr lang="en-US" dirty="0"/>
              <a:t>for housing which is linked to an application for an </a:t>
            </a:r>
            <a:r>
              <a:rPr lang="en-US" dirty="0" smtClean="0"/>
              <a:t>NSIP eg for construction workers</a:t>
            </a:r>
          </a:p>
          <a:p>
            <a:r>
              <a:rPr lang="en-US" dirty="0" smtClean="0"/>
              <a:t>And also where no functional link, but a close geographical link (up to a mile away)</a:t>
            </a:r>
          </a:p>
          <a:p>
            <a:r>
              <a:rPr lang="en-US" dirty="0" smtClean="0"/>
              <a:t>Where no functional link must include affordable and starter homes</a:t>
            </a:r>
          </a:p>
          <a:p>
            <a:r>
              <a:rPr lang="en-US" dirty="0" smtClean="0"/>
              <a:t>Up to 500 dwellings </a:t>
            </a:r>
          </a:p>
          <a:p>
            <a:endParaRPr lang="en-GB" dirty="0"/>
          </a:p>
        </p:txBody>
      </p:sp>
    </p:spTree>
    <p:extLst>
      <p:ext uri="{BB962C8B-B14F-4D97-AF65-F5344CB8AC3E}">
        <p14:creationId xmlns:p14="http://schemas.microsoft.com/office/powerpoint/2010/main" val="2550058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Productivity Plan (main measures)</a:t>
            </a:r>
            <a:endParaRPr lang="en-GB" dirty="0"/>
          </a:p>
        </p:txBody>
      </p:sp>
      <p:sp>
        <p:nvSpPr>
          <p:cNvPr id="3" name="Content Placeholder 2"/>
          <p:cNvSpPr>
            <a:spLocks noGrp="1"/>
          </p:cNvSpPr>
          <p:nvPr>
            <p:ph idx="1"/>
          </p:nvPr>
        </p:nvSpPr>
        <p:spPr>
          <a:xfrm>
            <a:off x="584201" y="1340768"/>
            <a:ext cx="8915400" cy="4785401"/>
          </a:xfrm>
        </p:spPr>
        <p:txBody>
          <a:bodyPr/>
          <a:lstStyle/>
          <a:p>
            <a:r>
              <a:rPr lang="en-GB" sz="2400" dirty="0" smtClean="0"/>
              <a:t>Local plans: streamlining, and in place by 2017</a:t>
            </a:r>
          </a:p>
          <a:p>
            <a:r>
              <a:rPr lang="en-GB" sz="2400" dirty="0" smtClean="0"/>
              <a:t>Permission in principle – allocated sites, brownfield register, small sites</a:t>
            </a:r>
          </a:p>
          <a:p>
            <a:r>
              <a:rPr lang="en-GB" sz="2400" dirty="0" smtClean="0"/>
              <a:t>Minors introduced into designation regime</a:t>
            </a:r>
          </a:p>
          <a:p>
            <a:r>
              <a:rPr lang="en-GB" sz="2400" dirty="0" smtClean="0"/>
              <a:t>Housing in major infrastructure projects</a:t>
            </a:r>
          </a:p>
          <a:p>
            <a:r>
              <a:rPr lang="en-GB" sz="2400" dirty="0" smtClean="0"/>
              <a:t>S106 dispute resolution mechanism</a:t>
            </a:r>
          </a:p>
          <a:p>
            <a:r>
              <a:rPr lang="en-GB" sz="2400" dirty="0" smtClean="0"/>
              <a:t>Review of Compulsory Purchase powers</a:t>
            </a:r>
          </a:p>
          <a:p>
            <a:r>
              <a:rPr lang="en-GB" altLang="en-US" sz="2400" dirty="0">
                <a:solidFill>
                  <a:srgbClr val="000000"/>
                </a:solidFill>
              </a:rPr>
              <a:t>Maximising release of unnecessary employment land for housing, and supporting higher density development around commuter hubs </a:t>
            </a:r>
            <a:endParaRPr lang="en-GB" altLang="en-US" sz="2400" dirty="0" smtClean="0">
              <a:solidFill>
                <a:srgbClr val="000000"/>
              </a:solidFill>
            </a:endParaRPr>
          </a:p>
          <a:p>
            <a:r>
              <a:rPr lang="en-GB" altLang="en-US" sz="2400" dirty="0">
                <a:solidFill>
                  <a:srgbClr val="000000"/>
                </a:solidFill>
              </a:rPr>
              <a:t>Reviewing threshold for converting agricultural buildings under PD</a:t>
            </a:r>
            <a:r>
              <a:rPr lang="en-GB" altLang="en-US" sz="2400" dirty="0" smtClean="0">
                <a:solidFill>
                  <a:srgbClr val="000000"/>
                </a:solidFill>
              </a:rPr>
              <a:t>.</a:t>
            </a:r>
          </a:p>
          <a:p>
            <a:r>
              <a:rPr lang="en-GB" altLang="en-US" sz="2400" dirty="0" smtClean="0">
                <a:solidFill>
                  <a:srgbClr val="000000"/>
                </a:solidFill>
              </a:rPr>
              <a:t>London – threshold for call in; building up</a:t>
            </a:r>
            <a:endParaRPr lang="en-GB" altLang="en-US" sz="2400" dirty="0">
              <a:solidFill>
                <a:srgbClr val="000000"/>
              </a:solidFill>
            </a:endParaRPr>
          </a:p>
          <a:p>
            <a:endParaRPr lang="en-GB" altLang="en-US" sz="2400" dirty="0">
              <a:solidFill>
                <a:srgbClr val="000000"/>
              </a:solidFill>
            </a:endParaRPr>
          </a:p>
          <a:p>
            <a:endParaRPr lang="en-GB"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84201" y="274638"/>
            <a:ext cx="8833296" cy="1143000"/>
          </a:xfrm>
        </p:spPr>
        <p:txBody>
          <a:bodyPr/>
          <a:lstStyle/>
          <a:p>
            <a:r>
              <a:rPr lang="en-GB" dirty="0" smtClean="0"/>
              <a:t>Planning application performance</a:t>
            </a:r>
            <a:endParaRPr lang="en-GB" dirty="0"/>
          </a:p>
        </p:txBody>
      </p:sp>
      <p:sp>
        <p:nvSpPr>
          <p:cNvPr id="3" name="Content Placeholder 2"/>
          <p:cNvSpPr>
            <a:spLocks noGrp="1"/>
          </p:cNvSpPr>
          <p:nvPr>
            <p:ph idx="1"/>
          </p:nvPr>
        </p:nvSpPr>
        <p:spPr>
          <a:xfrm>
            <a:off x="584199" y="1600200"/>
            <a:ext cx="8977313" cy="4637112"/>
          </a:xfrm>
        </p:spPr>
        <p:txBody>
          <a:bodyPr/>
          <a:lstStyle/>
          <a:p>
            <a:pPr lvl="0"/>
            <a:r>
              <a:rPr lang="en-GB" dirty="0" smtClean="0"/>
              <a:t>Major apps performance target</a:t>
            </a:r>
          </a:p>
          <a:p>
            <a:pPr lvl="1"/>
            <a:r>
              <a:rPr lang="en-GB" dirty="0"/>
              <a:t>50% in 13 weeks (</a:t>
            </a:r>
            <a:r>
              <a:rPr lang="en-GB" dirty="0" smtClean="0"/>
              <a:t>excl. </a:t>
            </a:r>
            <a:r>
              <a:rPr lang="en-GB" kern="1200" dirty="0" err="1">
                <a:latin typeface="Arial" pitchFamily="34" charset="0"/>
              </a:rPr>
              <a:t>EoT</a:t>
            </a:r>
            <a:r>
              <a:rPr lang="en-GB" kern="1200" dirty="0">
                <a:latin typeface="Arial" pitchFamily="34" charset="0"/>
              </a:rPr>
              <a:t>, PPAs &amp; EIAs) </a:t>
            </a:r>
          </a:p>
          <a:p>
            <a:pPr lvl="1"/>
            <a:r>
              <a:rPr lang="en-GB" kern="1200" dirty="0">
                <a:latin typeface="Arial" pitchFamily="34" charset="0"/>
              </a:rPr>
              <a:t>over a rolling two year period. </a:t>
            </a:r>
            <a:endParaRPr lang="en-GB" dirty="0" smtClean="0"/>
          </a:p>
          <a:p>
            <a:r>
              <a:rPr lang="en-GB" dirty="0" smtClean="0"/>
              <a:t>  </a:t>
            </a:r>
            <a:r>
              <a:rPr lang="en-GB" kern="1200" dirty="0">
                <a:latin typeface="Arial" pitchFamily="34" charset="0"/>
              </a:rPr>
              <a:t>This target has </a:t>
            </a:r>
            <a:r>
              <a:rPr lang="en-GB" kern="1200" dirty="0" smtClean="0">
                <a:latin typeface="Arial" pitchFamily="34" charset="0"/>
              </a:rPr>
              <a:t>increased </a:t>
            </a:r>
            <a:r>
              <a:rPr lang="en-GB" kern="1200" dirty="0">
                <a:latin typeface="Arial" pitchFamily="34" charset="0"/>
              </a:rPr>
              <a:t>over </a:t>
            </a:r>
            <a:r>
              <a:rPr lang="en-GB" kern="1200" dirty="0" smtClean="0">
                <a:latin typeface="Arial" pitchFamily="34" charset="0"/>
              </a:rPr>
              <a:t>time</a:t>
            </a:r>
          </a:p>
          <a:p>
            <a:r>
              <a:rPr lang="en-GB" kern="1200" dirty="0" smtClean="0">
                <a:latin typeface="Arial" pitchFamily="34" charset="0"/>
              </a:rPr>
              <a:t>LPAs inside the target are “designated”</a:t>
            </a:r>
          </a:p>
          <a:p>
            <a:r>
              <a:rPr lang="en-GB" kern="1200" dirty="0" smtClean="0">
                <a:latin typeface="Arial" pitchFamily="34" charset="0"/>
              </a:rPr>
              <a:t>If “designated” applicants have option </a:t>
            </a:r>
            <a:r>
              <a:rPr lang="en-GB" kern="1200" dirty="0">
                <a:latin typeface="Arial" pitchFamily="34" charset="0"/>
              </a:rPr>
              <a:t>to go </a:t>
            </a:r>
            <a:r>
              <a:rPr lang="en-GB" kern="1200" dirty="0" smtClean="0">
                <a:latin typeface="Arial" pitchFamily="34" charset="0"/>
              </a:rPr>
              <a:t>to PINs for decision </a:t>
            </a:r>
            <a:r>
              <a:rPr lang="en-GB" kern="1200" dirty="0">
                <a:latin typeface="Arial" pitchFamily="34" charset="0"/>
              </a:rPr>
              <a:t>rather </a:t>
            </a:r>
            <a:r>
              <a:rPr lang="en-GB" kern="1200" dirty="0" smtClean="0">
                <a:latin typeface="Arial" pitchFamily="34" charset="0"/>
              </a:rPr>
              <a:t>than LPA</a:t>
            </a:r>
          </a:p>
          <a:p>
            <a:r>
              <a:rPr lang="en-GB" kern="1200" dirty="0" smtClean="0">
                <a:latin typeface="Arial" pitchFamily="34" charset="0"/>
              </a:rPr>
              <a:t>And have to do an improvement plan</a:t>
            </a:r>
          </a:p>
          <a:p>
            <a:r>
              <a:rPr lang="en-GB" kern="1200" dirty="0" smtClean="0">
                <a:latin typeface="Arial" pitchFamily="34" charset="0"/>
              </a:rPr>
              <a:t>And get above the threshold for de-designation</a:t>
            </a:r>
            <a:endParaRPr lang="en-GB" kern="1200" dirty="0">
              <a:latin typeface="Arial" pitchFamily="34" charset="0"/>
            </a:endParaRPr>
          </a:p>
          <a:p>
            <a:pPr lvl="0"/>
            <a:endParaRPr lang="en-GB" dirty="0" smtClean="0"/>
          </a:p>
          <a:p>
            <a:pPr lvl="1"/>
            <a:endParaRPr lang="en-GB" kern="1200" dirty="0" smtClean="0">
              <a:latin typeface="Arial" pitchFamily="34" charset="0"/>
            </a:endParaRPr>
          </a:p>
          <a:p>
            <a:pPr lvl="1"/>
            <a:endParaRPr lang="en-GB" dirty="0"/>
          </a:p>
        </p:txBody>
      </p:sp>
    </p:spTree>
    <p:extLst>
      <p:ext uri="{BB962C8B-B14F-4D97-AF65-F5344CB8AC3E}">
        <p14:creationId xmlns:p14="http://schemas.microsoft.com/office/powerpoint/2010/main" val="42589413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84201" y="274638"/>
            <a:ext cx="8833296" cy="1143000"/>
          </a:xfrm>
        </p:spPr>
        <p:txBody>
          <a:bodyPr/>
          <a:lstStyle/>
          <a:p>
            <a:r>
              <a:rPr lang="en-GB" dirty="0"/>
              <a:t>Planning application performance</a:t>
            </a:r>
          </a:p>
        </p:txBody>
      </p:sp>
      <p:sp>
        <p:nvSpPr>
          <p:cNvPr id="3" name="Content Placeholder 2"/>
          <p:cNvSpPr>
            <a:spLocks noGrp="1"/>
          </p:cNvSpPr>
          <p:nvPr>
            <p:ph idx="1"/>
          </p:nvPr>
        </p:nvSpPr>
        <p:spPr>
          <a:xfrm>
            <a:off x="584199" y="1600200"/>
            <a:ext cx="8977313" cy="4925144"/>
          </a:xfrm>
        </p:spPr>
        <p:txBody>
          <a:bodyPr/>
          <a:lstStyle/>
          <a:p>
            <a:pPr lvl="0"/>
            <a:r>
              <a:rPr lang="en-GB" dirty="0" smtClean="0"/>
              <a:t>Regime is being expanded to include “non-majors” (minor &amp; others)</a:t>
            </a:r>
          </a:p>
          <a:p>
            <a:pPr lvl="0"/>
            <a:r>
              <a:rPr lang="en-GB" kern="1200" dirty="0" smtClean="0">
                <a:latin typeface="Arial" pitchFamily="34" charset="0"/>
              </a:rPr>
              <a:t>First period of performance expected </a:t>
            </a:r>
            <a:r>
              <a:rPr lang="en-GB" kern="1200" dirty="0">
                <a:latin typeface="Arial" pitchFamily="34" charset="0"/>
              </a:rPr>
              <a:t>to be </a:t>
            </a:r>
            <a:r>
              <a:rPr lang="en-GB" kern="1200" dirty="0" smtClean="0">
                <a:latin typeface="Arial" pitchFamily="34" charset="0"/>
              </a:rPr>
              <a:t>July </a:t>
            </a:r>
            <a:r>
              <a:rPr lang="en-GB" kern="1200" dirty="0">
                <a:latin typeface="Arial" pitchFamily="34" charset="0"/>
              </a:rPr>
              <a:t>2014 to June </a:t>
            </a:r>
            <a:r>
              <a:rPr lang="en-GB" kern="1200" dirty="0" smtClean="0">
                <a:latin typeface="Arial" pitchFamily="34" charset="0"/>
              </a:rPr>
              <a:t>2016</a:t>
            </a:r>
            <a:r>
              <a:rPr lang="en-GB" kern="1200" dirty="0">
                <a:latin typeface="Arial" pitchFamily="34" charset="0"/>
              </a:rPr>
              <a:t> </a:t>
            </a:r>
            <a:r>
              <a:rPr lang="en-GB" kern="1200" dirty="0" smtClean="0">
                <a:latin typeface="Arial" pitchFamily="34" charset="0"/>
              </a:rPr>
              <a:t>- continuing on rolling two year period</a:t>
            </a:r>
          </a:p>
          <a:p>
            <a:pPr lvl="0"/>
            <a:r>
              <a:rPr lang="en-GB" kern="1200" dirty="0" smtClean="0">
                <a:latin typeface="Arial" pitchFamily="34" charset="0"/>
              </a:rPr>
              <a:t>Not known what target will be</a:t>
            </a:r>
          </a:p>
          <a:p>
            <a:pPr lvl="0"/>
            <a:r>
              <a:rPr lang="en-GB" kern="1200" dirty="0" smtClean="0">
                <a:latin typeface="Arial" pitchFamily="34" charset="0"/>
              </a:rPr>
              <a:t>PAS guessing at between 60-80%, perhaps increasing over time - only a guess!</a:t>
            </a:r>
          </a:p>
          <a:p>
            <a:r>
              <a:rPr lang="en-GB" kern="1200" dirty="0" smtClean="0">
                <a:latin typeface="Arial" pitchFamily="34" charset="0"/>
              </a:rPr>
              <a:t>Performance period is already </a:t>
            </a:r>
            <a:r>
              <a:rPr lang="en-GB" kern="1200" dirty="0">
                <a:latin typeface="Arial" pitchFamily="34" charset="0"/>
              </a:rPr>
              <a:t>in </a:t>
            </a:r>
            <a:r>
              <a:rPr lang="en-GB" kern="1200" dirty="0" smtClean="0">
                <a:latin typeface="Arial" pitchFamily="34" charset="0"/>
              </a:rPr>
              <a:t> </a:t>
            </a:r>
            <a:r>
              <a:rPr lang="en-GB" kern="1200" dirty="0">
                <a:latin typeface="Arial" pitchFamily="34" charset="0"/>
              </a:rPr>
              <a:t>6</a:t>
            </a:r>
            <a:r>
              <a:rPr lang="en-GB" kern="1200" baseline="30000" dirty="0">
                <a:latin typeface="Arial" pitchFamily="34" charset="0"/>
              </a:rPr>
              <a:t>th</a:t>
            </a:r>
            <a:r>
              <a:rPr lang="en-GB" kern="1200" dirty="0">
                <a:latin typeface="Arial" pitchFamily="34" charset="0"/>
              </a:rPr>
              <a:t> of the 8 </a:t>
            </a:r>
            <a:r>
              <a:rPr lang="en-GB" kern="1200" dirty="0" smtClean="0">
                <a:latin typeface="Arial" pitchFamily="34" charset="0"/>
              </a:rPr>
              <a:t>quarters!!!</a:t>
            </a:r>
            <a:endParaRPr lang="en-GB" kern="1200" dirty="0">
              <a:latin typeface="Arial" pitchFamily="34" charset="0"/>
            </a:endParaRPr>
          </a:p>
          <a:p>
            <a:pPr lvl="0"/>
            <a:endParaRPr lang="en-GB" kern="1200" dirty="0" smtClean="0">
              <a:latin typeface="Arial" pitchFamily="34" charset="0"/>
            </a:endParaRPr>
          </a:p>
          <a:p>
            <a:pPr marL="0" lvl="0" indent="0">
              <a:buNone/>
            </a:pPr>
            <a:endParaRPr lang="en-GB" kern="1200" dirty="0">
              <a:latin typeface="Arial" pitchFamily="34" charset="0"/>
            </a:endParaRPr>
          </a:p>
          <a:p>
            <a:pPr lvl="0"/>
            <a:endParaRPr lang="en-GB" dirty="0" smtClean="0"/>
          </a:p>
          <a:p>
            <a:pPr lvl="1"/>
            <a:endParaRPr lang="en-GB" kern="1200" dirty="0" smtClean="0">
              <a:latin typeface="Arial" pitchFamily="34" charset="0"/>
            </a:endParaRPr>
          </a:p>
          <a:p>
            <a:pPr lvl="1"/>
            <a:endParaRPr lang="en-GB" dirty="0"/>
          </a:p>
        </p:txBody>
      </p:sp>
    </p:spTree>
    <p:extLst>
      <p:ext uri="{BB962C8B-B14F-4D97-AF65-F5344CB8AC3E}">
        <p14:creationId xmlns:p14="http://schemas.microsoft.com/office/powerpoint/2010/main" val="36848530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84201" y="274638"/>
            <a:ext cx="8833296" cy="1143000"/>
          </a:xfrm>
        </p:spPr>
        <p:txBody>
          <a:bodyPr/>
          <a:lstStyle/>
          <a:p>
            <a:r>
              <a:rPr lang="en-GB" dirty="0" smtClean="0"/>
              <a:t>Report financial  benefits in committee reports</a:t>
            </a:r>
            <a:endParaRPr lang="en-GB" cap="all" dirty="0"/>
          </a:p>
        </p:txBody>
      </p:sp>
      <p:sp>
        <p:nvSpPr>
          <p:cNvPr id="3" name="Content Placeholder 2"/>
          <p:cNvSpPr>
            <a:spLocks noGrp="1"/>
          </p:cNvSpPr>
          <p:nvPr>
            <p:ph idx="1"/>
          </p:nvPr>
        </p:nvSpPr>
        <p:spPr>
          <a:xfrm>
            <a:off x="584199" y="1600200"/>
            <a:ext cx="8977313" cy="4925144"/>
          </a:xfrm>
        </p:spPr>
        <p:txBody>
          <a:bodyPr/>
          <a:lstStyle/>
          <a:p>
            <a:pPr lvl="0"/>
            <a:endParaRPr lang="en-GB" kern="1200" dirty="0" smtClean="0">
              <a:latin typeface="Arial" pitchFamily="34" charset="0"/>
            </a:endParaRPr>
          </a:p>
          <a:p>
            <a:r>
              <a:rPr lang="en-GB" kern="1200" dirty="0" smtClean="0">
                <a:latin typeface="Arial" pitchFamily="34" charset="0"/>
              </a:rPr>
              <a:t>Bill </a:t>
            </a:r>
            <a:r>
              <a:rPr lang="en-GB" kern="1200" dirty="0">
                <a:latin typeface="Arial" pitchFamily="34" charset="0"/>
              </a:rPr>
              <a:t>includes </a:t>
            </a:r>
            <a:r>
              <a:rPr lang="en-GB" kern="1200" dirty="0" smtClean="0">
                <a:latin typeface="Arial" pitchFamily="34" charset="0"/>
              </a:rPr>
              <a:t>requirement </a:t>
            </a:r>
            <a:r>
              <a:rPr lang="en-GB" kern="1200" dirty="0">
                <a:latin typeface="Arial" pitchFamily="34" charset="0"/>
              </a:rPr>
              <a:t>for reports to planning committees to outline </a:t>
            </a:r>
            <a:r>
              <a:rPr lang="en-GB" kern="1200" dirty="0" smtClean="0">
                <a:latin typeface="Arial" pitchFamily="34" charset="0"/>
              </a:rPr>
              <a:t>financial </a:t>
            </a:r>
            <a:r>
              <a:rPr lang="en-GB" kern="1200" dirty="0">
                <a:latin typeface="Arial" pitchFamily="34" charset="0"/>
              </a:rPr>
              <a:t>benefits likely to accrue to a local authority if a proposed development is carried </a:t>
            </a:r>
            <a:r>
              <a:rPr lang="en-GB" kern="1200" dirty="0" smtClean="0">
                <a:latin typeface="Arial" pitchFamily="34" charset="0"/>
              </a:rPr>
              <a:t>out</a:t>
            </a:r>
            <a:r>
              <a:rPr lang="en-GB" kern="1200" dirty="0">
                <a:latin typeface="Arial" pitchFamily="34" charset="0"/>
              </a:rPr>
              <a:t> </a:t>
            </a:r>
            <a:r>
              <a:rPr lang="en-GB" kern="1200" dirty="0" smtClean="0">
                <a:latin typeface="Arial" pitchFamily="34" charset="0"/>
              </a:rPr>
              <a:t>(New homes bonus, CIL)</a:t>
            </a:r>
          </a:p>
          <a:p>
            <a:r>
              <a:rPr lang="en-GB" kern="1200" dirty="0">
                <a:latin typeface="Arial" pitchFamily="34" charset="0"/>
              </a:rPr>
              <a:t>and a statement about whether each listed benefit is material to the </a:t>
            </a:r>
            <a:r>
              <a:rPr lang="en-GB" kern="1200" dirty="0" smtClean="0">
                <a:latin typeface="Arial" pitchFamily="34" charset="0"/>
              </a:rPr>
              <a:t>application </a:t>
            </a:r>
            <a:r>
              <a:rPr lang="en-GB" kern="1200" dirty="0">
                <a:latin typeface="Arial" pitchFamily="34" charset="0"/>
              </a:rPr>
              <a:t> </a:t>
            </a:r>
          </a:p>
          <a:p>
            <a:pPr marL="0" lvl="0" indent="0">
              <a:buNone/>
            </a:pPr>
            <a:endParaRPr lang="en-GB" kern="1200" dirty="0">
              <a:latin typeface="Arial" pitchFamily="34" charset="0"/>
            </a:endParaRPr>
          </a:p>
          <a:p>
            <a:pPr lvl="0"/>
            <a:endParaRPr lang="en-GB" dirty="0" smtClean="0"/>
          </a:p>
          <a:p>
            <a:pPr lvl="1"/>
            <a:endParaRPr lang="en-GB" kern="1200" dirty="0" smtClean="0">
              <a:latin typeface="Arial" pitchFamily="34" charset="0"/>
            </a:endParaRPr>
          </a:p>
          <a:p>
            <a:pPr lvl="1"/>
            <a:endParaRPr lang="en-GB" dirty="0"/>
          </a:p>
        </p:txBody>
      </p:sp>
    </p:spTree>
    <p:extLst>
      <p:ext uri="{BB962C8B-B14F-4D97-AF65-F5344CB8AC3E}">
        <p14:creationId xmlns:p14="http://schemas.microsoft.com/office/powerpoint/2010/main" val="36953327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Report financial  benefits in committee reports</a:t>
            </a:r>
          </a:p>
        </p:txBody>
      </p:sp>
      <p:sp>
        <p:nvSpPr>
          <p:cNvPr id="3" name="Content Placeholder 2"/>
          <p:cNvSpPr>
            <a:spLocks noGrp="1"/>
          </p:cNvSpPr>
          <p:nvPr>
            <p:ph idx="1"/>
          </p:nvPr>
        </p:nvSpPr>
        <p:spPr/>
        <p:txBody>
          <a:bodyPr/>
          <a:lstStyle/>
          <a:p>
            <a:r>
              <a:rPr lang="en-GB" sz="2400" dirty="0" smtClean="0"/>
              <a:t>Through regulations, </a:t>
            </a:r>
            <a:r>
              <a:rPr lang="en-GB" sz="2400" dirty="0" err="1" smtClean="0"/>
              <a:t>SoS</a:t>
            </a:r>
            <a:r>
              <a:rPr lang="en-GB" sz="2400" dirty="0" smtClean="0"/>
              <a:t> will be able to prescribe:</a:t>
            </a:r>
          </a:p>
          <a:p>
            <a:pPr lvl="1"/>
            <a:r>
              <a:rPr lang="en-GB" sz="2000" dirty="0" smtClean="0"/>
              <a:t> </a:t>
            </a:r>
            <a:r>
              <a:rPr lang="en-GB" sz="2400" dirty="0" smtClean="0"/>
              <a:t>other benefits to list eg</a:t>
            </a:r>
            <a:r>
              <a:rPr lang="en-GB" sz="2400" kern="1200" dirty="0" smtClean="0">
                <a:latin typeface="Arial" pitchFamily="34" charset="0"/>
              </a:rPr>
              <a:t> </a:t>
            </a:r>
            <a:r>
              <a:rPr lang="en-GB" sz="2400" kern="1200" dirty="0">
                <a:latin typeface="Arial" pitchFamily="34" charset="0"/>
              </a:rPr>
              <a:t>S106, council tax revenue, business rate revenue </a:t>
            </a:r>
            <a:r>
              <a:rPr lang="en-GB" sz="2400" kern="1200" dirty="0" smtClean="0">
                <a:latin typeface="Arial" pitchFamily="34" charset="0"/>
              </a:rPr>
              <a:t>etc; </a:t>
            </a:r>
          </a:p>
          <a:p>
            <a:pPr lvl="1"/>
            <a:r>
              <a:rPr lang="en-GB" sz="2400" kern="1200" dirty="0" smtClean="0">
                <a:latin typeface="Arial" pitchFamily="34" charset="0"/>
              </a:rPr>
              <a:t>The </a:t>
            </a:r>
            <a:r>
              <a:rPr lang="en-GB" sz="2400" kern="1200" dirty="0">
                <a:latin typeface="Arial" pitchFamily="34" charset="0"/>
              </a:rPr>
              <a:t>information that must be shown for each financial benefit listed in a report (e.g. </a:t>
            </a:r>
            <a:r>
              <a:rPr lang="en-GB" sz="2400" kern="1200" dirty="0" smtClean="0">
                <a:latin typeface="Arial" pitchFamily="34" charset="0"/>
              </a:rPr>
              <a:t>the </a:t>
            </a:r>
            <a:r>
              <a:rPr lang="en-GB" sz="2400" kern="1200" dirty="0">
                <a:latin typeface="Arial" pitchFamily="34" charset="0"/>
              </a:rPr>
              <a:t>amount, the recipient etc);</a:t>
            </a:r>
          </a:p>
          <a:p>
            <a:pPr lvl="1"/>
            <a:r>
              <a:rPr lang="en-GB" sz="2400" kern="1200" dirty="0">
                <a:latin typeface="Arial" pitchFamily="34" charset="0"/>
              </a:rPr>
              <a:t>Minimum thresholds for what financial benefits should be included in a </a:t>
            </a:r>
            <a:r>
              <a:rPr lang="en-GB" sz="2400" kern="1200" dirty="0" smtClean="0">
                <a:latin typeface="Arial" pitchFamily="34" charset="0"/>
              </a:rPr>
              <a:t>report</a:t>
            </a:r>
          </a:p>
          <a:p>
            <a:pPr lvl="1"/>
            <a:r>
              <a:rPr lang="en-GB" sz="2400" kern="1200" dirty="0">
                <a:latin typeface="Arial" pitchFamily="34" charset="0"/>
              </a:rPr>
              <a:t>Make different provision for different types of planning authority i.e. to allow adjustments in case the provisions have differing levels of impact on different types of LPA;</a:t>
            </a:r>
          </a:p>
          <a:p>
            <a:pPr lvl="0"/>
            <a:endParaRPr lang="en-GB" kern="1200" dirty="0" smtClean="0">
              <a:latin typeface="Arial" pitchFamily="34" charset="0"/>
            </a:endParaRPr>
          </a:p>
          <a:p>
            <a:pPr lvl="1"/>
            <a:endParaRPr lang="en-GB" kern="1200" dirty="0" smtClean="0">
              <a:latin typeface="Arial" pitchFamily="34" charset="0"/>
            </a:endParaRPr>
          </a:p>
          <a:p>
            <a:endParaRPr lang="en-GB" dirty="0"/>
          </a:p>
        </p:txBody>
      </p:sp>
    </p:spTree>
    <p:extLst>
      <p:ext uri="{BB962C8B-B14F-4D97-AF65-F5344CB8AC3E}">
        <p14:creationId xmlns:p14="http://schemas.microsoft.com/office/powerpoint/2010/main" val="30650859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Neighbourhood planning</a:t>
            </a:r>
            <a:endParaRPr lang="en-GB" dirty="0"/>
          </a:p>
        </p:txBody>
      </p:sp>
      <p:sp>
        <p:nvSpPr>
          <p:cNvPr id="3" name="Content Placeholder 2"/>
          <p:cNvSpPr>
            <a:spLocks noGrp="1"/>
          </p:cNvSpPr>
          <p:nvPr>
            <p:ph idx="1"/>
          </p:nvPr>
        </p:nvSpPr>
        <p:spPr/>
        <p:txBody>
          <a:bodyPr/>
          <a:lstStyle/>
          <a:p>
            <a:r>
              <a:rPr lang="en-US" dirty="0"/>
              <a:t>“simplify and speed up the neighbourhood planning system, to support communities that seek to meet local housing and other development needs through neighbourhood planning</a:t>
            </a:r>
            <a:r>
              <a:rPr lang="en-US" dirty="0" smtClean="0"/>
              <a:t>.” (Queens speech)</a:t>
            </a:r>
            <a:endParaRPr lang="en-GB" dirty="0" smtClean="0"/>
          </a:p>
          <a:p>
            <a:r>
              <a:rPr lang="en-GB" dirty="0" smtClean="0"/>
              <a:t>Tighter timescales and a clearer duty to assist</a:t>
            </a:r>
          </a:p>
          <a:p>
            <a:endParaRPr lang="en-GB" dirty="0"/>
          </a:p>
        </p:txBody>
      </p:sp>
    </p:spTree>
    <p:extLst>
      <p:ext uri="{BB962C8B-B14F-4D97-AF65-F5344CB8AC3E}">
        <p14:creationId xmlns:p14="http://schemas.microsoft.com/office/powerpoint/2010/main" val="2991677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Neighbourhood Planning</a:t>
            </a:r>
            <a:endParaRPr lang="en-GB" dirty="0"/>
          </a:p>
        </p:txBody>
      </p:sp>
      <p:sp>
        <p:nvSpPr>
          <p:cNvPr id="3" name="Content Placeholder 2"/>
          <p:cNvSpPr>
            <a:spLocks noGrp="1"/>
          </p:cNvSpPr>
          <p:nvPr>
            <p:ph idx="1"/>
          </p:nvPr>
        </p:nvSpPr>
        <p:spPr/>
        <p:txBody>
          <a:bodyPr/>
          <a:lstStyle/>
          <a:p>
            <a:r>
              <a:rPr lang="en-GB" dirty="0" err="1" smtClean="0"/>
              <a:t>SoS</a:t>
            </a:r>
            <a:r>
              <a:rPr lang="en-GB" dirty="0" smtClean="0"/>
              <a:t> action where authority doesn’t get on with arranging referendum – intervention or direction</a:t>
            </a:r>
          </a:p>
          <a:p>
            <a:r>
              <a:rPr lang="en-GB" kern="1200" dirty="0" smtClean="0">
                <a:latin typeface="Arial" pitchFamily="34" charset="0"/>
              </a:rPr>
              <a:t>Authorities required to ‘make’ plan by a prescribed date</a:t>
            </a:r>
            <a:endParaRPr lang="en-US" kern="1200" dirty="0" smtClean="0">
              <a:latin typeface="Arial" pitchFamily="34" charset="0"/>
            </a:endParaRPr>
          </a:p>
          <a:p>
            <a:r>
              <a:rPr lang="en-US" kern="1200" dirty="0" smtClean="0">
                <a:latin typeface="Arial" pitchFamily="34" charset="0"/>
              </a:rPr>
              <a:t>And </a:t>
            </a:r>
            <a:r>
              <a:rPr lang="en-US" kern="1200" dirty="0">
                <a:latin typeface="Arial" pitchFamily="34" charset="0"/>
              </a:rPr>
              <a:t>if councils make what are deemed to be unnecessary changes to a neighbourhood plan ahead of a </a:t>
            </a:r>
            <a:r>
              <a:rPr lang="en-US" kern="1200" dirty="0" smtClean="0">
                <a:latin typeface="Arial" pitchFamily="34" charset="0"/>
              </a:rPr>
              <a:t>referendum</a:t>
            </a:r>
            <a:endParaRPr lang="en-US" kern="1200" dirty="0">
              <a:latin typeface="Arial" pitchFamily="34" charset="0"/>
            </a:endParaRPr>
          </a:p>
          <a:p>
            <a:r>
              <a:rPr lang="en-US" kern="1200" dirty="0" smtClean="0">
                <a:latin typeface="Arial" pitchFamily="34" charset="0"/>
              </a:rPr>
              <a:t>Decision on designation within prescribed period</a:t>
            </a:r>
          </a:p>
        </p:txBody>
      </p:sp>
    </p:spTree>
    <p:extLst>
      <p:ext uri="{BB962C8B-B14F-4D97-AF65-F5344CB8AC3E}">
        <p14:creationId xmlns:p14="http://schemas.microsoft.com/office/powerpoint/2010/main" val="39160468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LGA briefing </a:t>
            </a:r>
            <a:endParaRPr lang="en-GB" dirty="0"/>
          </a:p>
        </p:txBody>
      </p:sp>
      <p:sp>
        <p:nvSpPr>
          <p:cNvPr id="5" name="Content Placeholder 4"/>
          <p:cNvSpPr>
            <a:spLocks noGrp="1"/>
          </p:cNvSpPr>
          <p:nvPr>
            <p:ph idx="1"/>
          </p:nvPr>
        </p:nvSpPr>
        <p:spPr>
          <a:xfrm>
            <a:off x="584201" y="1268760"/>
            <a:ext cx="8915400" cy="4857409"/>
          </a:xfrm>
        </p:spPr>
        <p:txBody>
          <a:bodyPr/>
          <a:lstStyle/>
          <a:p>
            <a:r>
              <a:rPr lang="en-GB" dirty="0">
                <a:hlinkClick r:id="rId3"/>
              </a:rPr>
              <a:t>http://www.local.gov.uk/briefings-and-responses/-/</a:t>
            </a:r>
            <a:r>
              <a:rPr lang="en-GB" dirty="0" smtClean="0">
                <a:hlinkClick r:id="rId3"/>
              </a:rPr>
              <a:t>journal_content/56/10180/7529077/ARTICLE</a:t>
            </a:r>
            <a:endParaRPr lang="en-GB" dirty="0" smtClean="0"/>
          </a:p>
          <a:p>
            <a:endParaRPr lang="en-GB"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 y="2420888"/>
            <a:ext cx="9525000"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78924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D:\nicholas.wardle\Desktop\PAS conta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2720" y="548680"/>
            <a:ext cx="4813267" cy="5507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00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 now the autumn statement</a:t>
            </a:r>
            <a:endParaRPr lang="en-GB" dirty="0"/>
          </a:p>
        </p:txBody>
      </p:sp>
      <p:sp>
        <p:nvSpPr>
          <p:cNvPr id="3" name="Content Placeholder 2"/>
          <p:cNvSpPr>
            <a:spLocks noGrp="1"/>
          </p:cNvSpPr>
          <p:nvPr>
            <p:ph idx="1"/>
          </p:nvPr>
        </p:nvSpPr>
        <p:spPr/>
        <p:txBody>
          <a:bodyPr/>
          <a:lstStyle/>
          <a:p>
            <a:r>
              <a:rPr lang="en-GB" sz="2400" dirty="0" smtClean="0"/>
              <a:t>Local plans - </a:t>
            </a:r>
            <a:r>
              <a:rPr lang="en-US" sz="2400" kern="1200" dirty="0" smtClean="0">
                <a:latin typeface="Arial" pitchFamily="34" charset="0"/>
              </a:rPr>
              <a:t>a </a:t>
            </a:r>
            <a:r>
              <a:rPr lang="en-US" sz="2400" kern="1200" dirty="0">
                <a:latin typeface="Arial" pitchFamily="34" charset="0"/>
              </a:rPr>
              <a:t>delivery test on local authorities, to ensure delivery against the homes set out in local plans within a reasonable timeframe. </a:t>
            </a:r>
            <a:endParaRPr lang="en-US" sz="2400" kern="1200" dirty="0" smtClean="0">
              <a:latin typeface="Arial" pitchFamily="34" charset="0"/>
            </a:endParaRPr>
          </a:p>
          <a:p>
            <a:r>
              <a:rPr lang="en-US" sz="2400" kern="1200" dirty="0" smtClean="0">
                <a:latin typeface="Arial" pitchFamily="34" charset="0"/>
              </a:rPr>
              <a:t>Neighbourhood plans- allocations even if not in local plan</a:t>
            </a:r>
          </a:p>
          <a:p>
            <a:r>
              <a:rPr lang="en-US" sz="2400" kern="1200" dirty="0" smtClean="0">
                <a:latin typeface="Arial" pitchFamily="34" charset="0"/>
              </a:rPr>
              <a:t>Starter homes - ensure </a:t>
            </a:r>
            <a:r>
              <a:rPr lang="en-US" sz="2400" kern="1200" dirty="0">
                <a:latin typeface="Arial" pitchFamily="34" charset="0"/>
              </a:rPr>
              <a:t>the release of unused and previously undeveloped commercial, retail and industrial land for Starter </a:t>
            </a:r>
            <a:r>
              <a:rPr lang="en-US" sz="2400" kern="1200" dirty="0" smtClean="0">
                <a:latin typeface="Arial" pitchFamily="34" charset="0"/>
              </a:rPr>
              <a:t>Homes; support </a:t>
            </a:r>
            <a:r>
              <a:rPr lang="en-US" sz="2400" kern="1200" dirty="0">
                <a:latin typeface="Arial" pitchFamily="34" charset="0"/>
              </a:rPr>
              <a:t>regeneration of </a:t>
            </a:r>
            <a:r>
              <a:rPr lang="en-US" sz="2400" kern="1200" dirty="0" smtClean="0">
                <a:latin typeface="Arial" pitchFamily="34" charset="0"/>
              </a:rPr>
              <a:t>brownfield </a:t>
            </a:r>
            <a:r>
              <a:rPr lang="en-US" sz="2400" kern="1200" dirty="0">
                <a:latin typeface="Arial" pitchFamily="34" charset="0"/>
              </a:rPr>
              <a:t>sites in the greenbelt, by allowing them to be developed in the same way as brownfield sites elsewhere, providing it delivers Starter Homes. </a:t>
            </a:r>
            <a:r>
              <a:rPr lang="en-US" sz="2400" kern="1200" dirty="0" smtClean="0">
                <a:latin typeface="Arial" pitchFamily="34" charset="0"/>
              </a:rPr>
              <a:t>Subject </a:t>
            </a:r>
            <a:r>
              <a:rPr lang="en-US" sz="2400" kern="1200" dirty="0">
                <a:latin typeface="Arial" pitchFamily="34" charset="0"/>
              </a:rPr>
              <a:t>to local consultation, such as through neighbourhood plans. </a:t>
            </a:r>
            <a:endParaRPr lang="en-US" sz="2400" kern="1200" dirty="0" smtClean="0">
              <a:latin typeface="Arial" pitchFamily="34" charset="0"/>
            </a:endParaRPr>
          </a:p>
          <a:p>
            <a:endParaRPr lang="en-GB" dirty="0"/>
          </a:p>
        </p:txBody>
      </p:sp>
    </p:spTree>
    <p:extLst>
      <p:ext uri="{BB962C8B-B14F-4D97-AF65-F5344CB8AC3E}">
        <p14:creationId xmlns:p14="http://schemas.microsoft.com/office/powerpoint/2010/main" val="1627481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a:t>
            </a:r>
            <a:r>
              <a:rPr lang="en-GB" dirty="0" smtClean="0"/>
              <a:t>utumn statement (</a:t>
            </a:r>
            <a:r>
              <a:rPr lang="en-GB" dirty="0" err="1" smtClean="0"/>
              <a:t>cont</a:t>
            </a:r>
            <a:r>
              <a:rPr lang="en-GB" dirty="0" smtClean="0"/>
              <a:t>)</a:t>
            </a:r>
            <a:endParaRPr lang="en-GB" dirty="0"/>
          </a:p>
        </p:txBody>
      </p:sp>
      <p:sp>
        <p:nvSpPr>
          <p:cNvPr id="3" name="Content Placeholder 2"/>
          <p:cNvSpPr>
            <a:spLocks noGrp="1"/>
          </p:cNvSpPr>
          <p:nvPr>
            <p:ph idx="1"/>
          </p:nvPr>
        </p:nvSpPr>
        <p:spPr>
          <a:xfrm>
            <a:off x="584201" y="1600206"/>
            <a:ext cx="8915400" cy="4637106"/>
          </a:xfrm>
        </p:spPr>
        <p:txBody>
          <a:bodyPr/>
          <a:lstStyle/>
          <a:p>
            <a:r>
              <a:rPr lang="en-GB" sz="2400" dirty="0" smtClean="0"/>
              <a:t>Decision making – amend quality (appeals) performance measure </a:t>
            </a:r>
            <a:r>
              <a:rPr lang="en-US" sz="2400" kern="1200" dirty="0">
                <a:latin typeface="Arial" pitchFamily="34" charset="0"/>
              </a:rPr>
              <a:t>by lowering the threshold for the quality of decisions to 10% of all major decisions overturned on </a:t>
            </a:r>
            <a:r>
              <a:rPr lang="en-US" sz="2400" kern="1200" dirty="0" smtClean="0">
                <a:latin typeface="Arial" pitchFamily="34" charset="0"/>
              </a:rPr>
              <a:t>appeal</a:t>
            </a:r>
          </a:p>
          <a:p>
            <a:r>
              <a:rPr lang="en-US" sz="2400" kern="1200" dirty="0" smtClean="0">
                <a:latin typeface="Arial" pitchFamily="34" charset="0"/>
              </a:rPr>
              <a:t>Conditions – review operation of deemed discharge</a:t>
            </a:r>
          </a:p>
          <a:p>
            <a:r>
              <a:rPr lang="en-US" sz="2400" kern="1200" dirty="0" smtClean="0">
                <a:latin typeface="Arial" pitchFamily="34" charset="0"/>
              </a:rPr>
              <a:t>S106s - </a:t>
            </a:r>
            <a:r>
              <a:rPr lang="en-US" sz="2400" kern="1200" dirty="0">
                <a:latin typeface="Arial" pitchFamily="34" charset="0"/>
              </a:rPr>
              <a:t>a more </a:t>
            </a:r>
            <a:r>
              <a:rPr lang="en-US" sz="2400" kern="1200" dirty="0" err="1">
                <a:latin typeface="Arial" pitchFamily="34" charset="0"/>
              </a:rPr>
              <a:t>standardised</a:t>
            </a:r>
            <a:r>
              <a:rPr lang="en-US" sz="2400" kern="1200" dirty="0">
                <a:latin typeface="Arial" pitchFamily="34" charset="0"/>
              </a:rPr>
              <a:t> approach to viability assessments, and extend the ability to appeal against unviable section 106 agreements to 2018. </a:t>
            </a:r>
            <a:endParaRPr lang="en-US" sz="2400" kern="1200" dirty="0" smtClean="0">
              <a:latin typeface="Arial" pitchFamily="34" charset="0"/>
            </a:endParaRPr>
          </a:p>
          <a:p>
            <a:r>
              <a:rPr lang="en-US" sz="2400" dirty="0" smtClean="0"/>
              <a:t>SMEs - </a:t>
            </a:r>
            <a:r>
              <a:rPr lang="en-US" sz="2400" kern="1200" dirty="0">
                <a:latin typeface="Arial" pitchFamily="34" charset="0"/>
              </a:rPr>
              <a:t>halve the length of the planning guarantee and amend planning policy to support small sites, while ensuring protection for existing gardens.</a:t>
            </a:r>
            <a:r>
              <a:rPr lang="en-US" kern="1200" dirty="0">
                <a:latin typeface="Arial" pitchFamily="34" charset="0"/>
              </a:rPr>
              <a:t> </a:t>
            </a:r>
            <a:r>
              <a:rPr lang="en-US" dirty="0"/>
              <a:t/>
            </a:r>
            <a:br>
              <a:rPr lang="en-US" dirty="0"/>
            </a:br>
            <a:endParaRPr lang="en-US" kern="1200" dirty="0" smtClean="0">
              <a:latin typeface="Arial" pitchFamily="34" charset="0"/>
            </a:endParaRPr>
          </a:p>
          <a:p>
            <a:endParaRPr lang="en-GB" dirty="0"/>
          </a:p>
        </p:txBody>
      </p:sp>
    </p:spTree>
    <p:extLst>
      <p:ext uri="{BB962C8B-B14F-4D97-AF65-F5344CB8AC3E}">
        <p14:creationId xmlns:p14="http://schemas.microsoft.com/office/powerpoint/2010/main" val="3799378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This presentation	</a:t>
            </a:r>
            <a:endParaRPr lang="en-GB" dirty="0"/>
          </a:p>
        </p:txBody>
      </p:sp>
      <p:sp>
        <p:nvSpPr>
          <p:cNvPr id="3" name="Content Placeholder 2"/>
          <p:cNvSpPr>
            <a:spLocks noGrp="1"/>
          </p:cNvSpPr>
          <p:nvPr>
            <p:ph idx="1"/>
          </p:nvPr>
        </p:nvSpPr>
        <p:spPr/>
        <p:txBody>
          <a:bodyPr/>
          <a:lstStyle/>
          <a:p>
            <a:r>
              <a:rPr lang="en-GB" dirty="0" smtClean="0"/>
              <a:t>Doesn’t cover everything</a:t>
            </a:r>
          </a:p>
          <a:p>
            <a:r>
              <a:rPr lang="en-GB" dirty="0" smtClean="0"/>
              <a:t>Does introduce changes in the Bill relating to:</a:t>
            </a:r>
          </a:p>
          <a:p>
            <a:pPr lvl="1"/>
            <a:r>
              <a:rPr lang="en-GB" sz="2400" dirty="0" smtClean="0"/>
              <a:t>Brownfield land registers</a:t>
            </a:r>
          </a:p>
          <a:p>
            <a:pPr lvl="1"/>
            <a:r>
              <a:rPr lang="en-GB" sz="2400" dirty="0" smtClean="0"/>
              <a:t>Permissions in principle</a:t>
            </a:r>
          </a:p>
          <a:p>
            <a:pPr lvl="1"/>
            <a:r>
              <a:rPr lang="en-GB" sz="2400" dirty="0" smtClean="0"/>
              <a:t>Starter homes</a:t>
            </a:r>
          </a:p>
          <a:p>
            <a:pPr lvl="1"/>
            <a:r>
              <a:rPr lang="en-GB" sz="2400" dirty="0" smtClean="0"/>
              <a:t>Right to build</a:t>
            </a:r>
          </a:p>
          <a:p>
            <a:pPr lvl="1"/>
            <a:r>
              <a:rPr lang="en-GB" sz="2400" dirty="0" smtClean="0"/>
              <a:t>Performance</a:t>
            </a:r>
          </a:p>
          <a:p>
            <a:pPr lvl="1"/>
            <a:r>
              <a:rPr lang="en-GB" sz="2400" dirty="0" smtClean="0"/>
              <a:t>Local plan intervention</a:t>
            </a:r>
          </a:p>
          <a:p>
            <a:pPr lvl="1"/>
            <a:r>
              <a:rPr lang="en-GB" sz="2400" dirty="0" smtClean="0"/>
              <a:t>Housing in major infrastructure projects</a:t>
            </a:r>
          </a:p>
          <a:p>
            <a:pPr lvl="1"/>
            <a:r>
              <a:rPr lang="en-GB" sz="2400" dirty="0" smtClean="0"/>
              <a:t>Office to residential permitted development</a:t>
            </a:r>
          </a:p>
          <a:p>
            <a:pPr lvl="1"/>
            <a:r>
              <a:rPr lang="en-GB" sz="2400" dirty="0" smtClean="0"/>
              <a:t>Neighbourhood planning</a:t>
            </a:r>
            <a:endParaRPr lang="en-GB" sz="2400" dirty="0"/>
          </a:p>
        </p:txBody>
      </p:sp>
    </p:spTree>
    <p:extLst>
      <p:ext uri="{BB962C8B-B14F-4D97-AF65-F5344CB8AC3E}">
        <p14:creationId xmlns:p14="http://schemas.microsoft.com/office/powerpoint/2010/main" val="858049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Housing and Planning Bill</a:t>
            </a:r>
            <a:endParaRPr lang="en-GB" dirty="0"/>
          </a:p>
        </p:txBody>
      </p:sp>
      <p:sp>
        <p:nvSpPr>
          <p:cNvPr id="3" name="Content Placeholder 2"/>
          <p:cNvSpPr>
            <a:spLocks noGrp="1"/>
          </p:cNvSpPr>
          <p:nvPr>
            <p:ph idx="1"/>
          </p:nvPr>
        </p:nvSpPr>
        <p:spPr/>
        <p:txBody>
          <a:bodyPr/>
          <a:lstStyle/>
          <a:p>
            <a:r>
              <a:rPr lang="en-US" kern="1200" dirty="0" smtClean="0">
                <a:latin typeface="Arial" pitchFamily="34" charset="0"/>
              </a:rPr>
              <a:t>Had </a:t>
            </a:r>
            <a:r>
              <a:rPr lang="en-US" kern="1200" dirty="0">
                <a:latin typeface="Arial" pitchFamily="34" charset="0"/>
              </a:rPr>
              <a:t>its second reading on 2 </a:t>
            </a:r>
            <a:r>
              <a:rPr lang="en-US" kern="1200" dirty="0" smtClean="0">
                <a:latin typeface="Arial" pitchFamily="34" charset="0"/>
              </a:rPr>
              <a:t>November</a:t>
            </a:r>
          </a:p>
          <a:p>
            <a:r>
              <a:rPr lang="en-US" kern="1200" dirty="0" err="1" smtClean="0">
                <a:latin typeface="Arial" pitchFamily="34" charset="0"/>
              </a:rPr>
              <a:t>Scrutinised</a:t>
            </a:r>
            <a:r>
              <a:rPr lang="en-US" kern="1200" dirty="0" smtClean="0">
                <a:latin typeface="Arial" pitchFamily="34" charset="0"/>
              </a:rPr>
              <a:t> by Committee</a:t>
            </a:r>
          </a:p>
          <a:p>
            <a:r>
              <a:rPr lang="en-US" kern="1200" dirty="0" smtClean="0">
                <a:latin typeface="Arial" pitchFamily="34" charset="0"/>
              </a:rPr>
              <a:t>Committee will hear evidence through November and December 2015</a:t>
            </a:r>
          </a:p>
          <a:p>
            <a:r>
              <a:rPr lang="en-US" kern="1200" dirty="0" smtClean="0">
                <a:latin typeface="Arial" pitchFamily="34" charset="0"/>
              </a:rPr>
              <a:t>‘Ping pong’ between the Houses</a:t>
            </a:r>
          </a:p>
          <a:p>
            <a:r>
              <a:rPr lang="en-US" kern="1200" dirty="0" smtClean="0">
                <a:latin typeface="Arial" pitchFamily="34" charset="0"/>
              </a:rPr>
              <a:t>Act early next year</a:t>
            </a:r>
            <a:endParaRPr lang="en-GB" dirty="0"/>
          </a:p>
        </p:txBody>
      </p:sp>
    </p:spTree>
    <p:extLst>
      <p:ext uri="{BB962C8B-B14F-4D97-AF65-F5344CB8AC3E}">
        <p14:creationId xmlns:p14="http://schemas.microsoft.com/office/powerpoint/2010/main" val="2895239360"/>
      </p:ext>
    </p:extLst>
  </p:cSld>
  <p:clrMapOvr>
    <a:masterClrMapping/>
  </p:clrMapOvr>
</p:sld>
</file>

<file path=ppt/theme/theme1.xml><?xml version="1.0" encoding="utf-8"?>
<a:theme xmlns:a="http://schemas.openxmlformats.org/drawingml/2006/main" name="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pitchFamily="34"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11.xml><?xml version="1.0" encoding="utf-8"?>
<a:theme xmlns:a="http://schemas.openxmlformats.org/drawingml/2006/main" name="7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12.xml><?xml version="1.0" encoding="utf-8"?>
<a:theme xmlns:a="http://schemas.openxmlformats.org/drawingml/2006/main" name="8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13.xml><?xml version="1.0" encoding="utf-8"?>
<a:theme xmlns:a="http://schemas.openxmlformats.org/drawingml/2006/main" name="9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14.xml><?xml version="1.0" encoding="utf-8"?>
<a:theme xmlns:a="http://schemas.openxmlformats.org/drawingml/2006/main" name="10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15.xml><?xml version="1.0" encoding="utf-8"?>
<a:theme xmlns:a="http://schemas.openxmlformats.org/drawingml/2006/main" name="11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16.xml><?xml version="1.0" encoding="utf-8"?>
<a:theme xmlns:a="http://schemas.openxmlformats.org/drawingml/2006/main" name="12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17.xml><?xml version="1.0" encoding="utf-8"?>
<a:theme xmlns:a="http://schemas.openxmlformats.org/drawingml/2006/main" name="13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18.xml><?xml version="1.0" encoding="utf-8"?>
<a:theme xmlns:a="http://schemas.openxmlformats.org/drawingml/2006/main" name="14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19.xml><?xml version="1.0" encoding="utf-8"?>
<a:theme xmlns:a="http://schemas.openxmlformats.org/drawingml/2006/main" name="15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2.xml><?xml version="1.0" encoding="utf-8"?>
<a:theme xmlns:a="http://schemas.openxmlformats.org/drawingml/2006/main" name="1_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pitchFamily="34"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6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21.xml><?xml version="1.0" encoding="utf-8"?>
<a:theme xmlns:a="http://schemas.openxmlformats.org/drawingml/2006/main" name="17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22.xml><?xml version="1.0" encoding="utf-8"?>
<a:theme xmlns:a="http://schemas.openxmlformats.org/drawingml/2006/main" name="18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23.xml><?xml version="1.0" encoding="utf-8"?>
<a:theme xmlns:a="http://schemas.openxmlformats.org/drawingml/2006/main" name="19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24.xml><?xml version="1.0" encoding="utf-8"?>
<a:theme xmlns:a="http://schemas.openxmlformats.org/drawingml/2006/main" name="20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25.xml><?xml version="1.0" encoding="utf-8"?>
<a:theme xmlns:a="http://schemas.openxmlformats.org/drawingml/2006/main" name="21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26.xml><?xml version="1.0" encoding="utf-8"?>
<a:theme xmlns:a="http://schemas.openxmlformats.org/drawingml/2006/main" name="22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27.xml><?xml version="1.0" encoding="utf-8"?>
<a:theme xmlns:a="http://schemas.openxmlformats.org/drawingml/2006/main" name="23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28.xml><?xml version="1.0" encoding="utf-8"?>
<a:theme xmlns:a="http://schemas.openxmlformats.org/drawingml/2006/main" name="24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29.xml><?xml version="1.0" encoding="utf-8"?>
<a:theme xmlns:a="http://schemas.openxmlformats.org/drawingml/2006/main" name="25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3.xml><?xml version="1.0" encoding="utf-8"?>
<a:theme xmlns:a="http://schemas.openxmlformats.org/drawingml/2006/main" name="3_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pitchFamily="34"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6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31.xml><?xml version="1.0" encoding="utf-8"?>
<a:theme xmlns:a="http://schemas.openxmlformats.org/drawingml/2006/main" name="27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32.xml><?xml version="1.0" encoding="utf-8"?>
<a:theme xmlns:a="http://schemas.openxmlformats.org/drawingml/2006/main" name="28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33.xml><?xml version="1.0" encoding="utf-8"?>
<a:theme xmlns:a="http://schemas.openxmlformats.org/drawingml/2006/main" name="29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34.xml><?xml version="1.0" encoding="utf-8"?>
<a:theme xmlns:a="http://schemas.openxmlformats.org/drawingml/2006/main" name="30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35.xml><?xml version="1.0" encoding="utf-8"?>
<a:theme xmlns:a="http://schemas.openxmlformats.org/drawingml/2006/main" name="31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36.xml><?xml version="1.0" encoding="utf-8"?>
<a:theme xmlns:a="http://schemas.openxmlformats.org/drawingml/2006/main" name="32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37.xml><?xml version="1.0" encoding="utf-8"?>
<a:theme xmlns:a="http://schemas.openxmlformats.org/drawingml/2006/main" name="33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38.xml><?xml version="1.0" encoding="utf-8"?>
<a:theme xmlns:a="http://schemas.openxmlformats.org/drawingml/2006/main" name="34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39.xml><?xml version="1.0" encoding="utf-8"?>
<a:theme xmlns:a="http://schemas.openxmlformats.org/drawingml/2006/main" name="35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4.xml><?xml version="1.0" encoding="utf-8"?>
<a:theme xmlns:a="http://schemas.openxmlformats.org/drawingml/2006/main" name="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40.xml><?xml version="1.0" encoding="utf-8"?>
<a:theme xmlns:a="http://schemas.openxmlformats.org/drawingml/2006/main" name="36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41.xml><?xml version="1.0" encoding="utf-8"?>
<a:theme xmlns:a="http://schemas.openxmlformats.org/drawingml/2006/main" name="37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42.xml><?xml version="1.0" encoding="utf-8"?>
<a:theme xmlns:a="http://schemas.openxmlformats.org/drawingml/2006/main" name="38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43.xml><?xml version="1.0" encoding="utf-8"?>
<a:theme xmlns:a="http://schemas.openxmlformats.org/drawingml/2006/main" name="39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4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6.xml><?xml version="1.0" encoding="utf-8"?>
<a:theme xmlns:a="http://schemas.openxmlformats.org/drawingml/2006/main" name="2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7.xml><?xml version="1.0" encoding="utf-8"?>
<a:theme xmlns:a="http://schemas.openxmlformats.org/drawingml/2006/main" name="3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8.xml><?xml version="1.0" encoding="utf-8"?>
<a:theme xmlns:a="http://schemas.openxmlformats.org/drawingml/2006/main" name="4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9.xml><?xml version="1.0" encoding="utf-8"?>
<a:theme xmlns:a="http://schemas.openxmlformats.org/drawingml/2006/main" name="5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docProps/app.xml><?xml version="1.0" encoding="utf-8"?>
<Properties xmlns="http://schemas.openxmlformats.org/officeDocument/2006/extended-properties" xmlns:vt="http://schemas.openxmlformats.org/officeDocument/2006/docPropsVTypes">
  <Template/>
  <TotalTime>10648</TotalTime>
  <Words>4622</Words>
  <Application>Microsoft Office PowerPoint</Application>
  <PresentationFormat>A4 Paper (210x297 mm)</PresentationFormat>
  <Paragraphs>603</Paragraphs>
  <Slides>57</Slides>
  <Notes>41</Notes>
  <HiddenSlides>0</HiddenSlides>
  <MMClips>0</MMClips>
  <ScaleCrop>false</ScaleCrop>
  <HeadingPairs>
    <vt:vector size="6" baseType="variant">
      <vt:variant>
        <vt:lpstr>Fonts Used</vt:lpstr>
      </vt:variant>
      <vt:variant>
        <vt:i4>5</vt:i4>
      </vt:variant>
      <vt:variant>
        <vt:lpstr>Theme</vt:lpstr>
      </vt:variant>
      <vt:variant>
        <vt:i4>43</vt:i4>
      </vt:variant>
      <vt:variant>
        <vt:lpstr>Slide Titles</vt:lpstr>
      </vt:variant>
      <vt:variant>
        <vt:i4>57</vt:i4>
      </vt:variant>
    </vt:vector>
  </HeadingPairs>
  <TitlesOfParts>
    <vt:vector size="105" baseType="lpstr">
      <vt:lpstr>ＭＳ Ｐゴシック</vt:lpstr>
      <vt:lpstr>Arial</vt:lpstr>
      <vt:lpstr>Calibri</vt:lpstr>
      <vt:lpstr>Symbol</vt:lpstr>
      <vt:lpstr>Times New Roman</vt:lpstr>
      <vt:lpstr>LG Group 2</vt:lpstr>
      <vt:lpstr>1_LG Group 2</vt:lpstr>
      <vt:lpstr>3_LG Group 2</vt:lpstr>
      <vt:lpstr>HBFThemePW2014</vt:lpstr>
      <vt:lpstr>1_HBFThemePW2014</vt:lpstr>
      <vt:lpstr>2_HBFThemePW2014</vt:lpstr>
      <vt:lpstr>3_HBFThemePW2014</vt:lpstr>
      <vt:lpstr>4_HBFThemePW2014</vt:lpstr>
      <vt:lpstr>5_HBFThemePW2014</vt:lpstr>
      <vt:lpstr>6_HBFThemePW2014</vt:lpstr>
      <vt:lpstr>7_HBFThemePW2014</vt:lpstr>
      <vt:lpstr>8_HBFThemePW2014</vt:lpstr>
      <vt:lpstr>9_HBFThemePW2014</vt:lpstr>
      <vt:lpstr>10_HBFThemePW2014</vt:lpstr>
      <vt:lpstr>11_HBFThemePW2014</vt:lpstr>
      <vt:lpstr>12_HBFThemePW2014</vt:lpstr>
      <vt:lpstr>13_HBFThemePW2014</vt:lpstr>
      <vt:lpstr>14_HBFThemePW2014</vt:lpstr>
      <vt:lpstr>15_HBFThemePW2014</vt:lpstr>
      <vt:lpstr>16_HBFThemePW2014</vt:lpstr>
      <vt:lpstr>17_HBFThemePW2014</vt:lpstr>
      <vt:lpstr>18_HBFThemePW2014</vt:lpstr>
      <vt:lpstr>19_HBFThemePW2014</vt:lpstr>
      <vt:lpstr>20_HBFThemePW2014</vt:lpstr>
      <vt:lpstr>21_HBFThemePW2014</vt:lpstr>
      <vt:lpstr>22_HBFThemePW2014</vt:lpstr>
      <vt:lpstr>23_HBFThemePW2014</vt:lpstr>
      <vt:lpstr>24_HBFThemePW2014</vt:lpstr>
      <vt:lpstr>25_HBFThemePW2014</vt:lpstr>
      <vt:lpstr>26_HBFThemePW2014</vt:lpstr>
      <vt:lpstr>27_HBFThemePW2014</vt:lpstr>
      <vt:lpstr>28_HBFThemePW2014</vt:lpstr>
      <vt:lpstr>29_HBFThemePW2014</vt:lpstr>
      <vt:lpstr>30_HBFThemePW2014</vt:lpstr>
      <vt:lpstr>31_HBFThemePW2014</vt:lpstr>
      <vt:lpstr>32_HBFThemePW2014</vt:lpstr>
      <vt:lpstr>33_HBFThemePW2014</vt:lpstr>
      <vt:lpstr>34_HBFThemePW2014</vt:lpstr>
      <vt:lpstr>35_HBFThemePW2014</vt:lpstr>
      <vt:lpstr>36_HBFThemePW2014</vt:lpstr>
      <vt:lpstr>37_HBFThemePW2014</vt:lpstr>
      <vt:lpstr>38_HBFThemePW2014</vt:lpstr>
      <vt:lpstr>39_HBFThemePW2014</vt:lpstr>
      <vt:lpstr> New Government &amp; Planning Reforms (2015)</vt:lpstr>
      <vt:lpstr>   DCLG Priorities</vt:lpstr>
      <vt:lpstr>Planning reform 2010-15</vt:lpstr>
      <vt:lpstr>Manifesto commitments</vt:lpstr>
      <vt:lpstr>Productivity Plan (main measures)</vt:lpstr>
      <vt:lpstr>And now the autumn statement</vt:lpstr>
      <vt:lpstr>Autumn statement (cont)</vt:lpstr>
      <vt:lpstr>This presentation </vt:lpstr>
      <vt:lpstr>Housing and Planning Bill</vt:lpstr>
      <vt:lpstr>Brownfield land: the register and permissions in principle</vt:lpstr>
      <vt:lpstr>Those obstacles….</vt:lpstr>
      <vt:lpstr>Fixing the foundations….</vt:lpstr>
      <vt:lpstr>Brownfield Land </vt:lpstr>
      <vt:lpstr>Consultations and Incentives</vt:lpstr>
      <vt:lpstr>Brownfield Register</vt:lpstr>
      <vt:lpstr>Brownfield Register  </vt:lpstr>
      <vt:lpstr>Brownfield Register</vt:lpstr>
      <vt:lpstr>Brownfield Register </vt:lpstr>
      <vt:lpstr>Brownfield Register</vt:lpstr>
      <vt:lpstr>Brownfield Register</vt:lpstr>
      <vt:lpstr>Brownfield Register</vt:lpstr>
      <vt:lpstr>Housing and Planning Bill – Permissions in principle</vt:lpstr>
      <vt:lpstr>Permissions in Principle</vt:lpstr>
      <vt:lpstr>PowerPoint Presentation</vt:lpstr>
      <vt:lpstr> Permission in principle – by Development Order </vt:lpstr>
      <vt:lpstr>Permission in principle – by application</vt:lpstr>
      <vt:lpstr>Permissions in principle</vt:lpstr>
      <vt:lpstr>Permissions in principle</vt:lpstr>
      <vt:lpstr>The package</vt:lpstr>
      <vt:lpstr>The package</vt:lpstr>
      <vt:lpstr>Starter Homes</vt:lpstr>
      <vt:lpstr>Starter Homes</vt:lpstr>
      <vt:lpstr>Starter Homes</vt:lpstr>
      <vt:lpstr>Self (custom) build or ‘Right to Build’ </vt:lpstr>
      <vt:lpstr>Local authority can set criteria</vt:lpstr>
      <vt:lpstr>Some things to think about</vt:lpstr>
      <vt:lpstr>A plan led system </vt:lpstr>
      <vt:lpstr>Intervention ‘early 2017’</vt:lpstr>
      <vt:lpstr>Local plan intervention</vt:lpstr>
      <vt:lpstr>Local plan intervention</vt:lpstr>
      <vt:lpstr>Local plan review</vt:lpstr>
      <vt:lpstr>Local plan review</vt:lpstr>
      <vt:lpstr>Local plan review - specifically</vt:lpstr>
      <vt:lpstr>Questions</vt:lpstr>
      <vt:lpstr>Permitted Development -  office to residential</vt:lpstr>
      <vt:lpstr>Permitted Development -  office to residential</vt:lpstr>
      <vt:lpstr>Permitted Development -  office to residential</vt:lpstr>
      <vt:lpstr>Housing and nationally significant infrastructure projects</vt:lpstr>
      <vt:lpstr>Housing and NSIPs</vt:lpstr>
      <vt:lpstr>Planning application performance</vt:lpstr>
      <vt:lpstr>Planning application performance</vt:lpstr>
      <vt:lpstr>Report financial  benefits in committee reports</vt:lpstr>
      <vt:lpstr>Report financial  benefits in committee reports</vt:lpstr>
      <vt:lpstr>Neighbourhood planning</vt:lpstr>
      <vt:lpstr>Neighbourhood Planning</vt:lpstr>
      <vt:lpstr>LGA briefing </vt:lpstr>
      <vt:lpstr>PowerPoint Presentation</vt:lpstr>
    </vt:vector>
  </TitlesOfParts>
  <Company>LGA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main title here</dc:title>
  <dc:creator>marinah</dc:creator>
  <cp:lastModifiedBy>Kalyn Franke</cp:lastModifiedBy>
  <cp:revision>280</cp:revision>
  <cp:lastPrinted>2013-03-20T15:04:09Z</cp:lastPrinted>
  <dcterms:created xsi:type="dcterms:W3CDTF">2010-06-21T13:45:43Z</dcterms:created>
  <dcterms:modified xsi:type="dcterms:W3CDTF">2015-11-25T17:50:28Z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C.identifier">
    <vt:lpwstr>IDEA</vt:lpwstr>
  </property>
  <property fmtid="{D5CDD505-2E9C-101B-9397-08002B2CF9AE}" pid="3" name="DC.date.issued">
    <vt:lpwstr>2010-06-22T00:00:00Z</vt:lpwstr>
  </property>
  <property fmtid="{D5CDD505-2E9C-101B-9397-08002B2CF9AE}" pid="4" name="Work area">
    <vt:lpwstr>29</vt:lpwstr>
  </property>
  <property fmtid="{D5CDD505-2E9C-101B-9397-08002B2CF9AE}" pid="5" name="Move to Archive">
    <vt:lpwstr>Current</vt:lpwstr>
  </property>
  <property fmtid="{D5CDD505-2E9C-101B-9397-08002B2CF9AE}" pid="6" name="DC.Description">
    <vt:lpwstr>LG Improvement and development powerpoint template</vt:lpwstr>
  </property>
  <property fmtid="{D5CDD505-2E9C-101B-9397-08002B2CF9AE}" pid="7" name="Status">
    <vt:lpwstr>Final</vt:lpwstr>
  </property>
  <property fmtid="{D5CDD505-2E9C-101B-9397-08002B2CF9AE}" pid="8" name="DC.Type">
    <vt:lpwstr>233</vt:lpwstr>
  </property>
  <property fmtid="{D5CDD505-2E9C-101B-9397-08002B2CF9AE}" pid="9" name="DC.Author">
    <vt:lpwstr>julia white</vt:lpwstr>
  </property>
  <property fmtid="{D5CDD505-2E9C-101B-9397-08002B2CF9AE}" pid="10" name="DC.creator">
    <vt:lpwstr>Communications and Marketing</vt:lpwstr>
  </property>
  <property fmtid="{D5CDD505-2E9C-101B-9397-08002B2CF9AE}" pid="11" name="e-GMS.subject.keyword">
    <vt:lpwstr>LG Improvement and development powerpoint template</vt:lpwstr>
  </property>
  <property fmtid="{D5CDD505-2E9C-101B-9397-08002B2CF9AE}" pid="12" name="Date">
    <vt:lpwstr>2010-06-22T00:00:00Z</vt:lpwstr>
  </property>
  <property fmtid="{D5CDD505-2E9C-101B-9397-08002B2CF9AE}" pid="13" name="DC.Language">
    <vt:lpwstr>eng</vt:lpwstr>
  </property>
</Properties>
</file>