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984"/>
    <a:srgbClr val="CFF2B6"/>
    <a:srgbClr val="EAF4B0"/>
    <a:srgbClr val="A7F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C9EA-1068-A24D-984C-88CF41B00F3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B078F-3194-B243-BD33-975B53FD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4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078F-3194-B243-BD33-975B53FD75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5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F4FB-0757-D842-A116-1E91F7B2CDF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6C63-ED18-8448-89A4-916D3C89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0890"/>
            <a:ext cx="7772400" cy="3205309"/>
          </a:xfrm>
          <a:solidFill>
            <a:srgbClr val="A7F4E6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INTEGRATION IN DEMENTIA CARE</a:t>
            </a:r>
            <a:br>
              <a:rPr lang="en-US" sz="3600" b="1" dirty="0" smtClean="0"/>
            </a:br>
            <a:r>
              <a:rPr lang="en-US" sz="3600" b="1" dirty="0" smtClean="0"/>
              <a:t>A </a:t>
            </a:r>
            <a:r>
              <a:rPr lang="en-US" sz="3600" b="1" dirty="0" err="1" smtClean="0"/>
              <a:t>carer’s</a:t>
            </a:r>
            <a:r>
              <a:rPr lang="en-US" sz="3600" b="1" dirty="0" smtClean="0"/>
              <a:t> perspective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86199"/>
            <a:ext cx="7772400" cy="2647723"/>
          </a:xfrm>
          <a:solidFill>
            <a:srgbClr val="A7F4E6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Barbara Pointon MBE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Former </a:t>
            </a:r>
            <a:r>
              <a:rPr lang="en-US" sz="2800" dirty="0" err="1" smtClean="0">
                <a:solidFill>
                  <a:schemeClr val="tx1"/>
                </a:solidFill>
              </a:rPr>
              <a:t>carer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Ambassador for Alzheimer’s Society &amp; Dementia UK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barbara@pointon.name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411413" y="333375"/>
            <a:ext cx="1058862" cy="1079500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Out-of-</a:t>
            </a:r>
          </a:p>
          <a:p>
            <a:pPr algn="ctr"/>
            <a:r>
              <a:rPr lang="en-GB" sz="1600" dirty="0"/>
              <a:t>Hours </a:t>
            </a:r>
          </a:p>
          <a:p>
            <a:pPr algn="ctr"/>
            <a:r>
              <a:rPr lang="en-GB" sz="1600" dirty="0"/>
              <a:t>Doctors/</a:t>
            </a:r>
          </a:p>
          <a:p>
            <a:pPr algn="ctr"/>
            <a:r>
              <a:rPr lang="en-GB" sz="1600" dirty="0"/>
              <a:t>Paramedics</a:t>
            </a:r>
            <a:endParaRPr lang="en-US" sz="1600" dirty="0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635375" y="1341438"/>
            <a:ext cx="914400" cy="576262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/>
              <a:t>GP</a:t>
            </a:r>
            <a:endParaRPr lang="en-US" dirty="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292725" y="1052513"/>
            <a:ext cx="1079500" cy="863600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/>
              <a:t>District </a:t>
            </a:r>
          </a:p>
          <a:p>
            <a:pPr algn="ctr"/>
            <a:r>
              <a:rPr lang="en-GB" dirty="0"/>
              <a:t>Nurses</a:t>
            </a:r>
            <a:endParaRPr lang="en-US" dirty="0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79613" y="4076700"/>
            <a:ext cx="1081087" cy="7715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Social </a:t>
            </a:r>
          </a:p>
          <a:p>
            <a:pPr algn="ctr"/>
            <a:r>
              <a:rPr lang="en-GB"/>
              <a:t>Worker</a:t>
            </a: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50825" y="1773238"/>
            <a:ext cx="1944688" cy="20161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924300" y="3284538"/>
            <a:ext cx="1441450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Malcolm &amp;</a:t>
            </a:r>
          </a:p>
          <a:p>
            <a:pPr algn="ctr"/>
            <a:r>
              <a:rPr lang="en-GB"/>
              <a:t>Barbara</a:t>
            </a:r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851275" y="333375"/>
            <a:ext cx="1419225" cy="5762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 smtClean="0"/>
              <a:t>Consultant</a:t>
            </a:r>
          </a:p>
          <a:p>
            <a:pPr algn="ctr"/>
            <a:r>
              <a:rPr lang="en-GB" smtClean="0"/>
              <a:t>geriatrician</a:t>
            </a:r>
            <a:endParaRPr lang="en-US" dirty="0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804025" y="333375"/>
            <a:ext cx="1203325" cy="5762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 smtClean="0"/>
              <a:t>Continence </a:t>
            </a:r>
          </a:p>
          <a:p>
            <a:pPr algn="ctr"/>
            <a:r>
              <a:rPr lang="en-GB" sz="1600" dirty="0" smtClean="0"/>
              <a:t>Adviser</a:t>
            </a:r>
            <a:endParaRPr lang="en-US" sz="1600" dirty="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7451725" y="1125538"/>
            <a:ext cx="1692275" cy="576262"/>
          </a:xfrm>
          <a:prstGeom prst="roundRect">
            <a:avLst>
              <a:gd name="adj" fmla="val 31403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 smtClean="0"/>
              <a:t>Speech &amp; </a:t>
            </a:r>
          </a:p>
          <a:p>
            <a:pPr algn="ctr"/>
            <a:r>
              <a:rPr lang="en-GB" sz="1600" dirty="0" smtClean="0"/>
              <a:t>Language Adviser</a:t>
            </a:r>
            <a:endParaRPr lang="en-US" sz="1600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7596188" y="1989138"/>
            <a:ext cx="1203325" cy="576262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 smtClean="0"/>
              <a:t>Dietician</a:t>
            </a:r>
            <a:endParaRPr lang="en-US" sz="1600" dirty="0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451725" y="2924175"/>
            <a:ext cx="1130300" cy="5762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Community</a:t>
            </a:r>
          </a:p>
          <a:p>
            <a:pPr algn="ctr"/>
            <a:r>
              <a:rPr lang="en-GB" sz="1600" dirty="0"/>
              <a:t>Dentist</a:t>
            </a:r>
            <a:endParaRPr lang="en-US" sz="1600" dirty="0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7308850" y="3860800"/>
            <a:ext cx="1655763" cy="5762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Occupational</a:t>
            </a:r>
          </a:p>
          <a:p>
            <a:pPr algn="ctr"/>
            <a:r>
              <a:rPr lang="en-GB" sz="1600" dirty="0"/>
              <a:t>Therapist</a:t>
            </a:r>
            <a:endParaRPr lang="en-US" sz="1600" dirty="0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7308850" y="4941888"/>
            <a:ext cx="1584325" cy="576262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Equipment </a:t>
            </a:r>
          </a:p>
          <a:p>
            <a:pPr algn="ctr"/>
            <a:r>
              <a:rPr lang="en-GB" sz="1600" dirty="0"/>
              <a:t>Service</a:t>
            </a:r>
            <a:endParaRPr lang="en-US" sz="1600" dirty="0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6443663" y="5734050"/>
            <a:ext cx="1655762" cy="5762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Physiotherapist</a:t>
            </a:r>
            <a:endParaRPr lang="en-US" sz="1600" dirty="0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3779838" y="6092825"/>
            <a:ext cx="2087562" cy="5762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Alternating </a:t>
            </a:r>
          </a:p>
          <a:p>
            <a:pPr algn="ctr"/>
            <a:r>
              <a:rPr lang="en-GB" sz="1600" dirty="0"/>
              <a:t>Mattress technician</a:t>
            </a:r>
            <a:endParaRPr lang="en-US" sz="1600" dirty="0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924300" y="3284538"/>
            <a:ext cx="1441450" cy="646331"/>
          </a:xfrm>
          <a:prstGeom prst="rect">
            <a:avLst/>
          </a:prstGeom>
          <a:solidFill>
            <a:srgbClr val="9FFF9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Malcolm &amp; Barbara</a:t>
            </a:r>
            <a:endParaRPr lang="en-US" dirty="0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211638" y="3573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076825" y="5229225"/>
            <a:ext cx="1150938" cy="576263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Wheelchair </a:t>
            </a:r>
          </a:p>
          <a:p>
            <a:pPr algn="ctr"/>
            <a:r>
              <a:rPr lang="en-GB" sz="1600" dirty="0"/>
              <a:t>Service</a:t>
            </a:r>
            <a:endParaRPr lang="en-US" sz="16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427538" y="3789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643438" y="4005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3779838" y="5084763"/>
            <a:ext cx="914400" cy="649287"/>
          </a:xfrm>
          <a:prstGeom prst="roundRect">
            <a:avLst>
              <a:gd name="adj" fmla="val 16667"/>
            </a:avLst>
          </a:prstGeom>
          <a:solidFill>
            <a:srgbClr val="B7DE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1600" dirty="0"/>
              <a:t>Oxygen </a:t>
            </a:r>
          </a:p>
          <a:p>
            <a:pPr algn="ctr"/>
            <a:r>
              <a:rPr lang="en-GB" sz="1600" dirty="0"/>
              <a:t>service</a:t>
            </a:r>
            <a:endParaRPr lang="en-US" sz="1600" dirty="0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971550" y="5229225"/>
            <a:ext cx="914400" cy="1512888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/>
              <a:t>Direct </a:t>
            </a:r>
          </a:p>
          <a:p>
            <a:pPr algn="ctr"/>
            <a:r>
              <a:rPr lang="en-GB" sz="1600"/>
              <a:t>Payments</a:t>
            </a:r>
          </a:p>
          <a:p>
            <a:pPr algn="ctr"/>
            <a:r>
              <a:rPr lang="en-GB" sz="1600"/>
              <a:t>Team; </a:t>
            </a:r>
          </a:p>
          <a:p>
            <a:pPr algn="ctr"/>
            <a:r>
              <a:rPr lang="en-GB" sz="1600"/>
              <a:t>Rowan </a:t>
            </a:r>
          </a:p>
          <a:p>
            <a:pPr algn="ctr"/>
            <a:r>
              <a:rPr lang="en-GB" sz="1600"/>
              <a:t>Org.</a:t>
            </a:r>
            <a:endParaRPr lang="en-US" sz="1600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2124075" y="5661025"/>
            <a:ext cx="1223963" cy="9366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/>
              <a:t>Alzheimer’s</a:t>
            </a:r>
          </a:p>
          <a:p>
            <a:pPr algn="ctr"/>
            <a:r>
              <a:rPr lang="en-GB" sz="1600"/>
              <a:t>Soc outreach</a:t>
            </a:r>
          </a:p>
          <a:p>
            <a:pPr algn="ctr"/>
            <a:r>
              <a:rPr lang="en-GB" sz="1600"/>
              <a:t>worker</a:t>
            </a:r>
            <a:endParaRPr lang="en-US" sz="1600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79388" y="1700213"/>
            <a:ext cx="208756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/>
              <a:t>    </a:t>
            </a:r>
            <a:r>
              <a:rPr lang="en-GB" sz="1600" u="sng"/>
              <a:t>Care team</a:t>
            </a:r>
          </a:p>
          <a:p>
            <a:pPr eaLnBrk="1" hangingPunct="1"/>
            <a:r>
              <a:rPr lang="en-GB" sz="1600"/>
              <a:t>2 live-in carers (alternating weekly)</a:t>
            </a:r>
          </a:p>
          <a:p>
            <a:pPr eaLnBrk="1" hangingPunct="1"/>
            <a:r>
              <a:rPr lang="en-GB" sz="1600"/>
              <a:t>Replacement carer</a:t>
            </a:r>
          </a:p>
          <a:p>
            <a:pPr eaLnBrk="1" hangingPunct="1"/>
            <a:r>
              <a:rPr lang="en-GB" sz="1600"/>
              <a:t>[Some night nursing – Health]</a:t>
            </a:r>
          </a:p>
          <a:p>
            <a:pPr eaLnBrk="1" hangingPunct="1"/>
            <a:r>
              <a:rPr lang="en-GB" sz="1600"/>
              <a:t>Emergency carers</a:t>
            </a:r>
          </a:p>
          <a:p>
            <a:pPr eaLnBrk="1" hangingPunct="1"/>
            <a:r>
              <a:rPr lang="en-GB" sz="1600"/>
              <a:t>  &amp; Barbara</a:t>
            </a:r>
            <a:endParaRPr lang="en-US" sz="1600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3348038" y="256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2051050" y="2852738"/>
            <a:ext cx="20891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1403350" y="3789363"/>
            <a:ext cx="1444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1908175" y="3933825"/>
            <a:ext cx="2735263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3059113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3095625" y="1412875"/>
            <a:ext cx="1116013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3492500" y="981075"/>
            <a:ext cx="142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2987675" y="3860800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1692275" y="4797425"/>
            <a:ext cx="4318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3995738" y="1916113"/>
            <a:ext cx="2889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4643438" y="908050"/>
            <a:ext cx="73025" cy="244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>
            <a:off x="4356100" y="908050"/>
            <a:ext cx="28733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5292725" y="1557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V="1">
            <a:off x="4500563" y="1557338"/>
            <a:ext cx="7921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H="1">
            <a:off x="4859338" y="1916113"/>
            <a:ext cx="64928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4643438" y="908050"/>
            <a:ext cx="649287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6227763" y="1412875"/>
            <a:ext cx="12969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V="1">
            <a:off x="6300788" y="836613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>
            <a:off x="6372225" y="1557338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6372225" y="1557338"/>
            <a:ext cx="936625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V="1">
            <a:off x="2987675" y="4292600"/>
            <a:ext cx="439261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2987675" y="4365625"/>
            <a:ext cx="44640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6300788" y="1916113"/>
            <a:ext cx="107950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V="1">
            <a:off x="5364163" y="3141663"/>
            <a:ext cx="20875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>
            <a:off x="6300788" y="1916113"/>
            <a:ext cx="576262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H="1">
            <a:off x="6011863" y="1916113"/>
            <a:ext cx="73025" cy="331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H="1">
            <a:off x="2700338" y="3933825"/>
            <a:ext cx="2376487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3779838" y="1916113"/>
            <a:ext cx="71437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>
            <a:off x="5364163" y="836613"/>
            <a:ext cx="1871662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H="1">
            <a:off x="5364163" y="1700213"/>
            <a:ext cx="22320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V="1">
            <a:off x="5364163" y="2420938"/>
            <a:ext cx="23034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4716463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5292725" y="3933825"/>
            <a:ext cx="20161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5292725" y="3933825"/>
            <a:ext cx="20161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H="1" flipV="1">
            <a:off x="5148263" y="3860800"/>
            <a:ext cx="1728787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H="1" flipV="1">
            <a:off x="4140200" y="3860800"/>
            <a:ext cx="10080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 flipV="1">
            <a:off x="4787900" y="5516563"/>
            <a:ext cx="25209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 flipV="1">
            <a:off x="4787900" y="386080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 flipH="1" flipV="1">
            <a:off x="1979613" y="36449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323850" y="333375"/>
            <a:ext cx="1511300" cy="1295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323850" y="549275"/>
            <a:ext cx="1511300" cy="1054100"/>
          </a:xfrm>
          <a:prstGeom prst="rect">
            <a:avLst/>
          </a:prstGeom>
          <a:solidFill>
            <a:srgbClr val="9FFF9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/>
              <a:t>The Web of Care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/>
              <a:t>(Last 7 </a:t>
            </a:r>
            <a:r>
              <a:rPr lang="en-GB" dirty="0" err="1"/>
              <a:t>yrs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 flipV="1">
            <a:off x="3851275" y="3860800"/>
            <a:ext cx="2889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0" name="AutoShape 68"/>
          <p:cNvSpPr>
            <a:spLocks noChangeArrowheads="1"/>
          </p:cNvSpPr>
          <p:nvPr/>
        </p:nvSpPr>
        <p:spPr bwMode="auto">
          <a:xfrm flipH="1">
            <a:off x="2339975" y="2133600"/>
            <a:ext cx="1152525" cy="10080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Dementia</a:t>
            </a:r>
          </a:p>
          <a:p>
            <a:pPr algn="ctr"/>
            <a:r>
              <a:rPr lang="en-GB"/>
              <a:t>Advisory</a:t>
            </a:r>
          </a:p>
          <a:p>
            <a:pPr algn="ctr"/>
            <a:r>
              <a:rPr lang="en-GB"/>
              <a:t>Nurse?</a:t>
            </a:r>
            <a:endParaRPr lang="en-US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2195513" y="3429000"/>
            <a:ext cx="18002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 flipV="1">
            <a:off x="3492500" y="1844675"/>
            <a:ext cx="18716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An opportunity for integrated action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FF2B6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Everyone has a GP and local surgery, with practice nurses – a natural first point of call</a:t>
            </a:r>
          </a:p>
          <a:p>
            <a:r>
              <a:rPr lang="en-US" sz="2400" dirty="0" smtClean="0"/>
              <a:t>Dementia affects the </a:t>
            </a:r>
            <a:r>
              <a:rPr lang="en-US" sz="2400" u="sng" dirty="0" smtClean="0"/>
              <a:t>whole</a:t>
            </a:r>
            <a:r>
              <a:rPr lang="en-US" sz="2400" dirty="0" smtClean="0"/>
              <a:t> person, not just mental and physical states</a:t>
            </a:r>
          </a:p>
          <a:p>
            <a:r>
              <a:rPr lang="en-US" sz="2400" dirty="0" smtClean="0"/>
              <a:t>A dementia advisory nurse/expert in dementia care located in primary care, shared between several surgeries</a:t>
            </a:r>
          </a:p>
          <a:p>
            <a:r>
              <a:rPr lang="en-US" sz="2400" dirty="0" smtClean="0"/>
              <a:t>Jointly funded by Health, Social Care and maybe a dementia charity</a:t>
            </a:r>
          </a:p>
          <a:p>
            <a:r>
              <a:rPr lang="en-US" sz="2400" dirty="0" smtClean="0"/>
              <a:t>Source of expert advice for </a:t>
            </a:r>
            <a:r>
              <a:rPr lang="en-US" sz="2400" dirty="0" err="1" smtClean="0"/>
              <a:t>carers</a:t>
            </a:r>
            <a:r>
              <a:rPr lang="en-US" sz="2400" dirty="0" smtClean="0"/>
              <a:t>, Agency domiciliary staff, </a:t>
            </a:r>
            <a:r>
              <a:rPr lang="en-US" sz="2400" dirty="0" err="1" smtClean="0"/>
              <a:t>carehome</a:t>
            </a:r>
            <a:r>
              <a:rPr lang="en-US" sz="2400" dirty="0" smtClean="0"/>
              <a:t> managers and staff, hospital wards, community ventures (e.g. peer support groups)</a:t>
            </a:r>
          </a:p>
        </p:txBody>
      </p:sp>
    </p:spTree>
    <p:extLst>
      <p:ext uri="{BB962C8B-B14F-4D97-AF65-F5344CB8AC3E}">
        <p14:creationId xmlns:p14="http://schemas.microsoft.com/office/powerpoint/2010/main" val="37071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Improving communication and sharing information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A7F4E6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Perplexing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at daycare</a:t>
            </a:r>
          </a:p>
          <a:p>
            <a:r>
              <a:rPr lang="en-US" sz="2400" dirty="0" smtClean="0"/>
              <a:t>Distress all round</a:t>
            </a:r>
          </a:p>
          <a:p>
            <a:r>
              <a:rPr lang="en-US" sz="2400" dirty="0" smtClean="0"/>
              <a:t>No flow of information between memory clinic and care in the community as to what </a:t>
            </a:r>
            <a:r>
              <a:rPr lang="en-US" sz="2400" smtClean="0"/>
              <a:t>the person </a:t>
            </a:r>
            <a:r>
              <a:rPr lang="en-US" sz="2400" dirty="0" smtClean="0"/>
              <a:t>has difficulties with</a:t>
            </a:r>
          </a:p>
          <a:p>
            <a:r>
              <a:rPr lang="en-US" sz="2400" dirty="0" smtClean="0"/>
              <a:t>‘Patient confidentiality’ is sometimes a barrier to good, enlightened care, and ‘</a:t>
            </a:r>
            <a:r>
              <a:rPr lang="en-US" sz="2400" i="1" dirty="0" smtClean="0"/>
              <a:t>can disadvantage people with dementia and their </a:t>
            </a:r>
            <a:r>
              <a:rPr lang="en-US" sz="2400" i="1" dirty="0" err="1" smtClean="0"/>
              <a:t>carer</a:t>
            </a:r>
            <a:r>
              <a:rPr lang="en-US" sz="2400" i="1" dirty="0" smtClean="0"/>
              <a:t>’ </a:t>
            </a:r>
            <a:r>
              <a:rPr lang="en-US" sz="2400" dirty="0" smtClean="0"/>
              <a:t>(</a:t>
            </a:r>
            <a:r>
              <a:rPr lang="en-US" sz="2000" dirty="0" smtClean="0"/>
              <a:t>Nuffield Council on Bioethics 2009)</a:t>
            </a:r>
            <a:endParaRPr lang="en-US" sz="2400" i="1" dirty="0" smtClean="0"/>
          </a:p>
          <a:p>
            <a:endParaRPr lang="en-US" sz="2400" dirty="0"/>
          </a:p>
          <a:p>
            <a:r>
              <a:rPr lang="en-US" sz="2400" dirty="0" smtClean="0"/>
              <a:t>The Care Act gives </a:t>
            </a:r>
            <a:r>
              <a:rPr lang="en-US" sz="2400" dirty="0" err="1" smtClean="0"/>
              <a:t>carers</a:t>
            </a:r>
            <a:r>
              <a:rPr lang="en-US" sz="2400" dirty="0" smtClean="0"/>
              <a:t> the much-needed right to be involved in all assessments and planning as partners in care.</a:t>
            </a:r>
          </a:p>
          <a:p>
            <a:r>
              <a:rPr lang="en-US" sz="2400" dirty="0" smtClean="0"/>
              <a:t>A triangle of trust between the person with dementia, the professional and the </a:t>
            </a:r>
            <a:r>
              <a:rPr lang="en-US" sz="2400" dirty="0" err="1" smtClean="0"/>
              <a:t>carer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42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 err="1" smtClean="0"/>
              <a:t>carer</a:t>
            </a:r>
            <a:r>
              <a:rPr lang="en-US" sz="3200" b="1" dirty="0" smtClean="0"/>
              <a:t> treated as a partner in care</a:t>
            </a:r>
            <a:endParaRPr lang="en-US" sz="3200" b="1" dirty="0"/>
          </a:p>
        </p:txBody>
      </p:sp>
      <p:pic>
        <p:nvPicPr>
          <p:cNvPr id="4" name="Content Placeholder 3" descr="The triangle of car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83" r="-78083"/>
          <a:stretch>
            <a:fillRect/>
          </a:stretch>
        </p:blipFill>
        <p:spPr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3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sca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0"/>
            <a:ext cx="477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235825" y="51466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>
              <a:cs typeface="+mn-cs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000875" y="4889500"/>
            <a:ext cx="1819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cs typeface="+mn-cs"/>
              </a:rPr>
              <a:t>Malcolm in 1992, aged 51, just after he was diagnosed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JanFeb2007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096963"/>
            <a:ext cx="621823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43213" y="6154738"/>
            <a:ext cx="5329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mtClean="0">
                <a:cs typeface="+mn-cs"/>
              </a:rPr>
              <a:t>Malcolm, the day before he died, 2007, aged 66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Why special attention to dementia?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A7F4E6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Over 100 types of dementia – risk increases with age</a:t>
            </a:r>
          </a:p>
          <a:p>
            <a:r>
              <a:rPr lang="en-US" sz="2400" dirty="0" smtClean="0"/>
              <a:t>Half of people over 90 now have a dementia</a:t>
            </a:r>
          </a:p>
          <a:p>
            <a:r>
              <a:rPr lang="en-US" sz="2400" dirty="0" smtClean="0"/>
              <a:t>The most feared: dementia tops the table 68% , cancer 25%</a:t>
            </a:r>
          </a:p>
          <a:p>
            <a:r>
              <a:rPr lang="en-US" sz="2400" dirty="0" smtClean="0"/>
              <a:t>Cost to UK: £26.3 billion per annum – mostly spent  in Social </a:t>
            </a:r>
            <a:r>
              <a:rPr lang="en-US" sz="2400" dirty="0"/>
              <a:t>C</a:t>
            </a:r>
            <a:r>
              <a:rPr lang="en-US" sz="2400" dirty="0" smtClean="0"/>
              <a:t>are arena</a:t>
            </a:r>
          </a:p>
          <a:p>
            <a:r>
              <a:rPr lang="en-US" sz="2400" dirty="0" smtClean="0"/>
              <a:t>Average cost to a family £22,000 a year</a:t>
            </a:r>
          </a:p>
          <a:p>
            <a:pPr marL="0" indent="0" algn="ctr">
              <a:buNone/>
            </a:pPr>
            <a:r>
              <a:rPr lang="en-US" sz="2400" dirty="0" smtClean="0"/>
              <a:t>AND RISING:</a:t>
            </a:r>
            <a:endParaRPr lang="en-US" sz="2400" dirty="0"/>
          </a:p>
          <a:p>
            <a:r>
              <a:rPr lang="en-US" sz="2400" dirty="0" smtClean="0"/>
              <a:t>Two thirds of people with dementia are cared for at home</a:t>
            </a:r>
          </a:p>
          <a:p>
            <a:r>
              <a:rPr lang="en-US" sz="2400" dirty="0" smtClean="0"/>
              <a:t>Oldest old have children in their 70s and 80s unable to care</a:t>
            </a:r>
          </a:p>
          <a:p>
            <a:r>
              <a:rPr lang="en-US" sz="2400" dirty="0" err="1" smtClean="0"/>
              <a:t>Carehome</a:t>
            </a:r>
            <a:r>
              <a:rPr lang="en-US" sz="2400" dirty="0" smtClean="0"/>
              <a:t> places only for very old/no-one to care ?– more of the ‘younger’ old having to be cared for in the community?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9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Crossing the boundaries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A7F4E6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Weaving our way through 17 different services</a:t>
            </a:r>
          </a:p>
          <a:p>
            <a:r>
              <a:rPr lang="en-US" sz="2400" dirty="0" smtClean="0"/>
              <a:t>Lost in the complexity with no one named professional designated as our advisor/guide and point of contact. 	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       </a:t>
            </a:r>
            <a:r>
              <a:rPr lang="en-US" sz="2400" b="1" dirty="0" smtClean="0">
                <a:solidFill>
                  <a:srgbClr val="000000"/>
                </a:solidFill>
              </a:rPr>
              <a:t>Integration enables</a:t>
            </a:r>
            <a:r>
              <a:rPr lang="en-US" sz="2400" dirty="0" smtClean="0"/>
              <a:t>: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/>
              <a:t>An enlightened, simpler path for the </a:t>
            </a:r>
            <a:r>
              <a:rPr lang="en-US" sz="2400" dirty="0" err="1" smtClean="0"/>
              <a:t>carer</a:t>
            </a:r>
            <a:r>
              <a:rPr lang="en-US" sz="2400" dirty="0" smtClean="0"/>
              <a:t>, thereby providing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/>
              <a:t>Better, more </a:t>
            </a:r>
            <a:r>
              <a:rPr lang="en-US" sz="2400" dirty="0" err="1" smtClean="0"/>
              <a:t>personalised</a:t>
            </a:r>
            <a:r>
              <a:rPr lang="en-US" sz="2400" dirty="0" smtClean="0"/>
              <a:t> care and support for the person with dementia, because of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/>
              <a:t>Easier sharing of information and growth of mutual trust between the professional, client and </a:t>
            </a:r>
            <a:r>
              <a:rPr lang="en-US" sz="2400" dirty="0" err="1" smtClean="0"/>
              <a:t>carer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4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Post-diagnosis and ongoing support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4E984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 point in driving up the rate of diagnosis without an equivalent increase in </a:t>
            </a:r>
            <a:r>
              <a:rPr lang="en-US" sz="2400" dirty="0" err="1" smtClean="0">
                <a:solidFill>
                  <a:srgbClr val="000000"/>
                </a:solidFill>
              </a:rPr>
              <a:t>carer</a:t>
            </a:r>
            <a:r>
              <a:rPr lang="en-US" sz="2400" dirty="0" smtClean="0">
                <a:solidFill>
                  <a:srgbClr val="000000"/>
                </a:solidFill>
              </a:rPr>
              <a:t> support – already very patchy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Diminishing cognition and function = a special kind of care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May be months or years before the person with dementia needs services, but </a:t>
            </a:r>
            <a:r>
              <a:rPr lang="en-US" sz="2400" u="sng" dirty="0" smtClean="0">
                <a:solidFill>
                  <a:srgbClr val="000000"/>
                </a:solidFill>
              </a:rPr>
              <a:t>the </a:t>
            </a:r>
            <a:r>
              <a:rPr lang="en-US" sz="2400" u="sng" dirty="0" err="1" smtClean="0">
                <a:solidFill>
                  <a:srgbClr val="000000"/>
                </a:solidFill>
              </a:rPr>
              <a:t>carer</a:t>
            </a:r>
            <a:r>
              <a:rPr lang="en-US" sz="2400" u="sng" dirty="0" smtClean="0">
                <a:solidFill>
                  <a:srgbClr val="000000"/>
                </a:solidFill>
              </a:rPr>
              <a:t> cares from the start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Without advice, we give </a:t>
            </a:r>
            <a:r>
              <a:rPr lang="en-US" sz="2400" u="sng" dirty="0" smtClean="0">
                <a:solidFill>
                  <a:srgbClr val="000000"/>
                </a:solidFill>
              </a:rPr>
              <a:t>well-intentioned but the wrong kind of care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Making matters worse for the person with dementia: loss of self-esteem and confidence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Carer</a:t>
            </a:r>
            <a:r>
              <a:rPr lang="en-US" sz="2400" dirty="0" smtClean="0">
                <a:solidFill>
                  <a:srgbClr val="000000"/>
                </a:solidFill>
              </a:rPr>
              <a:t>: “Doing things just to annoy me” – feeling hurt or resentful – worse for the </a:t>
            </a:r>
            <a:r>
              <a:rPr lang="en-US" sz="2400" dirty="0" err="1" smtClean="0">
                <a:solidFill>
                  <a:srgbClr val="000000"/>
                </a:solidFill>
              </a:rPr>
              <a:t>carer’s</a:t>
            </a:r>
            <a:r>
              <a:rPr lang="en-US" sz="2400" dirty="0" smtClean="0">
                <a:solidFill>
                  <a:srgbClr val="000000"/>
                </a:solidFill>
              </a:rPr>
              <a:t> well-being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7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Post-diagnosis and ongoing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4E984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GPs working in partnership with Social Care to identify a new </a:t>
            </a:r>
            <a:r>
              <a:rPr lang="en-US" sz="2400" dirty="0" err="1" smtClean="0"/>
              <a:t>carer</a:t>
            </a:r>
            <a:r>
              <a:rPr lang="en-US" sz="2400" dirty="0"/>
              <a:t> </a:t>
            </a:r>
            <a:r>
              <a:rPr lang="en-US" sz="2400" dirty="0" smtClean="0"/>
              <a:t>and offer an assessment of their needs (which at this point in time </a:t>
            </a:r>
            <a:r>
              <a:rPr lang="en-US" sz="2400" dirty="0" err="1" smtClean="0"/>
              <a:t>carers</a:t>
            </a:r>
            <a:r>
              <a:rPr lang="en-US" sz="2400" dirty="0" smtClean="0"/>
              <a:t> may not easily acknowledge)</a:t>
            </a:r>
          </a:p>
          <a:p>
            <a:r>
              <a:rPr lang="en-US" sz="2400" dirty="0" smtClean="0"/>
              <a:t>All </a:t>
            </a:r>
            <a:r>
              <a:rPr lang="en-US" sz="2400" dirty="0" err="1" smtClean="0"/>
              <a:t>carers</a:t>
            </a:r>
            <a:r>
              <a:rPr lang="en-US" sz="2400" dirty="0" smtClean="0"/>
              <a:t> need to be provided with access to expert advice about how to offer care and support from the beginning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u="sng" dirty="0" smtClean="0"/>
              <a:t>ongoing </a:t>
            </a:r>
            <a:r>
              <a:rPr lang="en-US" sz="2400" dirty="0" smtClean="0"/>
              <a:t>drip-drip of practical and emotional support</a:t>
            </a:r>
          </a:p>
          <a:p>
            <a:r>
              <a:rPr lang="en-US" sz="2400" u="sng" dirty="0" err="1" smtClean="0"/>
              <a:t>Personalised</a:t>
            </a:r>
            <a:r>
              <a:rPr lang="en-US" sz="2400" dirty="0" smtClean="0"/>
              <a:t> to their own situation and given by one named expert in dementia care</a:t>
            </a:r>
          </a:p>
          <a:p>
            <a:r>
              <a:rPr lang="en-US" sz="2400" dirty="0" smtClean="0"/>
              <a:t>A generic leaflet/website or phone conversation is not enough.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65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43213" y="3213100"/>
            <a:ext cx="2089150" cy="7921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/>
              <a:t>Malcolm and </a:t>
            </a:r>
          </a:p>
          <a:p>
            <a:pPr algn="ctr"/>
            <a:r>
              <a:rPr lang="en-GB" dirty="0"/>
              <a:t>Barbara</a:t>
            </a: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419475" y="1844675"/>
            <a:ext cx="1152525" cy="1008063"/>
          </a:xfrm>
          <a:prstGeom prst="flowChartAlternateProcess">
            <a:avLst/>
          </a:prstGeom>
          <a:solidFill>
            <a:srgbClr val="B7D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Community</a:t>
            </a:r>
          </a:p>
          <a:p>
            <a:pPr algn="ctr"/>
            <a:r>
              <a:rPr lang="en-US" dirty="0"/>
              <a:t>Psychiatric</a:t>
            </a:r>
          </a:p>
          <a:p>
            <a:pPr algn="ctr"/>
            <a:r>
              <a:rPr lang="en-US" dirty="0"/>
              <a:t>nurse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076825" y="1628775"/>
            <a:ext cx="1582738" cy="1008063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Social Worker</a:t>
            </a: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835150" y="692150"/>
            <a:ext cx="1441450" cy="108108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/>
              <a:t>Memory</a:t>
            </a:r>
          </a:p>
          <a:p>
            <a:pPr algn="ctr"/>
            <a:r>
              <a:rPr lang="en-GB" dirty="0"/>
              <a:t>Clinic</a:t>
            </a:r>
          </a:p>
          <a:p>
            <a:pPr algn="ctr"/>
            <a:r>
              <a:rPr lang="en-GB" dirty="0"/>
              <a:t>neurologist</a:t>
            </a:r>
          </a:p>
          <a:p>
            <a:pPr algn="ctr"/>
            <a:r>
              <a:rPr lang="en-GB" dirty="0"/>
              <a:t>&amp; research</a:t>
            </a:r>
            <a:endParaRPr lang="en-US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39750" y="3789363"/>
            <a:ext cx="2160588" cy="792162"/>
          </a:xfrm>
          <a:prstGeom prst="flowChartAlternateProcess">
            <a:avLst/>
          </a:prstGeom>
          <a:solidFill>
            <a:srgbClr val="B7D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/>
              <a:t>Dementia ward </a:t>
            </a:r>
          </a:p>
          <a:p>
            <a:pPr algn="ctr"/>
            <a:r>
              <a:rPr lang="en-GB" dirty="0"/>
              <a:t>and NHS respite unit</a:t>
            </a:r>
            <a:endParaRPr lang="en-US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flipV="1">
            <a:off x="7380288" y="3500438"/>
            <a:ext cx="1223962" cy="865187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GB"/>
              <a:t>Respite </a:t>
            </a:r>
          </a:p>
          <a:p>
            <a:pPr algn="ctr"/>
            <a:r>
              <a:rPr lang="en-GB"/>
              <a:t>Care</a:t>
            </a:r>
          </a:p>
          <a:p>
            <a:pPr algn="ctr"/>
            <a:r>
              <a:rPr lang="en-GB"/>
              <a:t>(residential)</a:t>
            </a: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6443663" y="692150"/>
            <a:ext cx="1584325" cy="649288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Daycare</a:t>
            </a: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635375" y="836613"/>
            <a:ext cx="1296988" cy="576262"/>
          </a:xfrm>
          <a:prstGeom prst="flowChartAlternateProcess">
            <a:avLst/>
          </a:prstGeom>
          <a:solidFill>
            <a:srgbClr val="B7D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/>
              <a:t>GP</a:t>
            </a: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flipH="1" flipV="1">
            <a:off x="107950" y="2492375"/>
            <a:ext cx="2303463" cy="1081088"/>
          </a:xfrm>
          <a:prstGeom prst="flowChartAlternateProcess">
            <a:avLst/>
          </a:prstGeom>
          <a:solidFill>
            <a:srgbClr val="B7D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r>
              <a:rPr lang="en-GB" dirty="0" err="1"/>
              <a:t>Psychogeriatrician</a:t>
            </a:r>
            <a:endParaRPr lang="en-GB" dirty="0"/>
          </a:p>
          <a:p>
            <a:pPr algn="ctr"/>
            <a:r>
              <a:rPr lang="en-GB" dirty="0"/>
              <a:t>&amp; behavioural </a:t>
            </a:r>
          </a:p>
          <a:p>
            <a:pPr algn="ctr"/>
            <a:r>
              <a:rPr lang="en-GB" dirty="0"/>
              <a:t>psychologist </a:t>
            </a:r>
            <a:endParaRPr lang="en-US" dirty="0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7092950" y="1844675"/>
            <a:ext cx="1727200" cy="720725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Domiciliary care</a:t>
            </a:r>
          </a:p>
          <a:p>
            <a:pPr algn="ctr"/>
            <a:r>
              <a:rPr lang="en-GB"/>
              <a:t>(daily visits)</a:t>
            </a:r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6084888" y="5084763"/>
            <a:ext cx="2159000" cy="6096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Sitting service</a:t>
            </a:r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5292725" y="3789363"/>
            <a:ext cx="1584325" cy="79216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Care</a:t>
            </a:r>
          </a:p>
          <a:p>
            <a:pPr algn="ctr"/>
            <a:r>
              <a:rPr lang="en-GB"/>
              <a:t>Agencies</a:t>
            </a:r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flipV="1">
            <a:off x="4284663" y="5157788"/>
            <a:ext cx="1511300" cy="1150937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GB"/>
              <a:t>Nursing</a:t>
            </a:r>
          </a:p>
          <a:p>
            <a:pPr algn="ctr"/>
            <a:r>
              <a:rPr lang="en-GB"/>
              <a:t>Home</a:t>
            </a: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flipV="1">
            <a:off x="684213" y="5445125"/>
            <a:ext cx="1727200" cy="1008063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GB"/>
              <a:t>Live-in </a:t>
            </a:r>
          </a:p>
          <a:p>
            <a:pPr algn="ctr"/>
            <a:r>
              <a:rPr lang="en-GB"/>
              <a:t>Agency carer </a:t>
            </a:r>
          </a:p>
          <a:p>
            <a:pPr algn="ctr"/>
            <a:r>
              <a:rPr lang="en-GB"/>
              <a:t>for 8 months only</a:t>
            </a: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250825" y="620713"/>
            <a:ext cx="1225550" cy="1655762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/>
              <a:t>The Web</a:t>
            </a:r>
          </a:p>
          <a:p>
            <a:pPr algn="ctr"/>
            <a:r>
              <a:rPr lang="en-GB" dirty="0"/>
              <a:t>Of</a:t>
            </a:r>
          </a:p>
          <a:p>
            <a:pPr algn="ctr"/>
            <a:r>
              <a:rPr lang="en-GB" dirty="0"/>
              <a:t>Care</a:t>
            </a:r>
          </a:p>
          <a:p>
            <a:pPr algn="ctr"/>
            <a:r>
              <a:rPr lang="en-GB" dirty="0"/>
              <a:t>(First 9 </a:t>
            </a:r>
            <a:r>
              <a:rPr lang="en-GB" dirty="0" err="1"/>
              <a:t>yrs</a:t>
            </a:r>
            <a:r>
              <a:rPr lang="en-GB" dirty="0"/>
              <a:t>)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6156325" y="5949950"/>
            <a:ext cx="1944688" cy="647700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Carers’ Support </a:t>
            </a:r>
          </a:p>
          <a:p>
            <a:pPr algn="ctr"/>
            <a:r>
              <a:rPr lang="en-GB"/>
              <a:t>worker</a:t>
            </a:r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2268538" y="1412875"/>
            <a:ext cx="14398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268538" y="3213100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555875" y="1844675"/>
            <a:ext cx="3603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276600" y="11969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2268538" y="2708275"/>
            <a:ext cx="1223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>
            <a:off x="3203575" y="27813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643438" y="1412875"/>
            <a:ext cx="730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4716463" y="2636838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4932363" y="1268413"/>
            <a:ext cx="2881312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5867400" y="1341438"/>
            <a:ext cx="5762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7092950" y="1341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4932363" y="2492375"/>
            <a:ext cx="22320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4859338" y="3500438"/>
            <a:ext cx="2592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4859338" y="4005263"/>
            <a:ext cx="5048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4859338" y="4005263"/>
            <a:ext cx="129698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572000" y="3933825"/>
            <a:ext cx="165576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3276600" y="4005263"/>
            <a:ext cx="10795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2700338" y="40052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H="1">
            <a:off x="2411413" y="4005263"/>
            <a:ext cx="86518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6659563" y="24209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4572000" y="2205038"/>
            <a:ext cx="5048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6588125" y="2636838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5724525" y="2636838"/>
            <a:ext cx="14287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6516688" y="2636838"/>
            <a:ext cx="935037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2411413" y="4508500"/>
            <a:ext cx="302418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6804025" y="2565400"/>
            <a:ext cx="3603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6804025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3924300" y="141287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500563" y="692150"/>
            <a:ext cx="20161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AutoShape 47"/>
          <p:cNvSpPr>
            <a:spLocks noChangeArrowheads="1"/>
          </p:cNvSpPr>
          <p:nvPr/>
        </p:nvSpPr>
        <p:spPr bwMode="auto">
          <a:xfrm>
            <a:off x="2771775" y="5445125"/>
            <a:ext cx="1368425" cy="1296988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Alzheimer’s</a:t>
            </a:r>
          </a:p>
          <a:p>
            <a:pPr algn="ctr"/>
            <a:r>
              <a:rPr lang="en-GB"/>
              <a:t>Society &amp;</a:t>
            </a:r>
          </a:p>
          <a:p>
            <a:pPr algn="ctr"/>
            <a:r>
              <a:rPr lang="en-GB"/>
              <a:t>peer support</a:t>
            </a:r>
          </a:p>
          <a:p>
            <a:pPr algn="ctr"/>
            <a:r>
              <a:rPr lang="en-GB"/>
              <a:t>(2yrs)</a:t>
            </a:r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H="1">
            <a:off x="4932363" y="2636838"/>
            <a:ext cx="86360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323850" y="4797425"/>
            <a:ext cx="1871663" cy="431800"/>
          </a:xfrm>
          <a:prstGeom prst="flowChartAlternateProcess">
            <a:avLst/>
          </a:prstGeom>
          <a:solidFill>
            <a:srgbClr val="B7DE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dirty="0"/>
              <a:t>Music therapist</a:t>
            </a: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2195513" y="3933825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H="1">
            <a:off x="3203575" y="4005263"/>
            <a:ext cx="5048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>
            <a:off x="3851275" y="4149725"/>
            <a:ext cx="1152525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Dementia</a:t>
            </a:r>
          </a:p>
          <a:p>
            <a:pPr algn="ctr"/>
            <a:r>
              <a:rPr lang="en-GB"/>
              <a:t> Care </a:t>
            </a:r>
          </a:p>
          <a:p>
            <a:pPr algn="ctr"/>
            <a:r>
              <a:rPr lang="en-GB"/>
              <a:t>Adviser?</a:t>
            </a:r>
            <a:endParaRPr lang="en-US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H="1">
            <a:off x="4356100" y="4005263"/>
            <a:ext cx="714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economic case for supporting </a:t>
            </a:r>
            <a:r>
              <a:rPr lang="en-US" sz="2800" b="1" dirty="0" err="1" smtClean="0"/>
              <a:t>carers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/>
              <a:t>‘When </a:t>
            </a:r>
            <a:r>
              <a:rPr lang="en-US" sz="2400" i="1" dirty="0" err="1" smtClean="0"/>
              <a:t>carers</a:t>
            </a:r>
            <a:r>
              <a:rPr lang="en-US" sz="2400" i="1" dirty="0" smtClean="0"/>
              <a:t> are well-supported, they can provide better care for the person they care for and report better well-being themselves’ (</a:t>
            </a:r>
            <a:r>
              <a:rPr lang="en-US" sz="2400" i="1" dirty="0" err="1" smtClean="0"/>
              <a:t>Ablitt</a:t>
            </a:r>
            <a:r>
              <a:rPr lang="en-US" sz="2400" i="1" dirty="0" smtClean="0"/>
              <a:t> et al 2009)</a:t>
            </a:r>
            <a:endParaRPr lang="en-US" sz="2400" dirty="0" smtClean="0"/>
          </a:p>
          <a:p>
            <a:r>
              <a:rPr lang="en-US" sz="2400" dirty="0" smtClean="0"/>
              <a:t>Two good outcomes for the price of one!</a:t>
            </a:r>
          </a:p>
          <a:p>
            <a:r>
              <a:rPr lang="en-US" sz="2400" dirty="0" smtClean="0"/>
              <a:t>Averts or delays expensive crises; </a:t>
            </a:r>
            <a:r>
              <a:rPr lang="en-US" sz="2400" dirty="0" err="1" smtClean="0"/>
              <a:t>carer</a:t>
            </a:r>
            <a:r>
              <a:rPr lang="en-US" sz="2400" dirty="0" smtClean="0"/>
              <a:t> cares for longer.</a:t>
            </a:r>
          </a:p>
          <a:p>
            <a:r>
              <a:rPr lang="en-US" sz="2400" dirty="0" smtClean="0"/>
              <a:t>Current practice is late intervention – change to early preventative?</a:t>
            </a:r>
          </a:p>
          <a:p>
            <a:r>
              <a:rPr lang="en-US" sz="2400" dirty="0" smtClean="0"/>
              <a:t>Care Act: ‘parity of esteem’ for </a:t>
            </a:r>
            <a:r>
              <a:rPr lang="en-US" sz="2400" dirty="0" err="1" smtClean="0"/>
              <a:t>carers</a:t>
            </a:r>
            <a:endParaRPr lang="en-US" sz="2400" dirty="0" smtClean="0"/>
          </a:p>
          <a:p>
            <a:r>
              <a:rPr lang="en-US" sz="2400" dirty="0" smtClean="0"/>
              <a:t>New national eligibility criteria for meeting </a:t>
            </a:r>
            <a:r>
              <a:rPr lang="en-US" sz="2400" dirty="0" err="1" smtClean="0"/>
              <a:t>carers’</a:t>
            </a:r>
            <a:r>
              <a:rPr lang="en-US" sz="2400" dirty="0" smtClean="0"/>
              <a:t> health and well-being minimal needs: may be too late, and nothing about their need for drip-drip </a:t>
            </a:r>
            <a:r>
              <a:rPr lang="en-US" sz="2400" dirty="0" err="1" smtClean="0"/>
              <a:t>personalised</a:t>
            </a:r>
            <a:r>
              <a:rPr lang="en-US" sz="2400" dirty="0" smtClean="0"/>
              <a:t>, expert, tailored advice.</a:t>
            </a:r>
          </a:p>
          <a:p>
            <a:r>
              <a:rPr lang="en-US" sz="2400" dirty="0" smtClean="0"/>
              <a:t>Eligibility for that advice should be gained at the point of diagnosis</a:t>
            </a:r>
          </a:p>
          <a:p>
            <a:r>
              <a:rPr lang="en-US" sz="2400" dirty="0" smtClean="0"/>
              <a:t>Charging for supporting the </a:t>
            </a:r>
            <a:r>
              <a:rPr lang="en-US" sz="2400" dirty="0" err="1" smtClean="0"/>
              <a:t>carer</a:t>
            </a:r>
            <a:r>
              <a:rPr lang="en-US" sz="2400" dirty="0" smtClean="0"/>
              <a:t> who gives their care for free!!!!!!!</a:t>
            </a:r>
          </a:p>
        </p:txBody>
      </p:sp>
    </p:spTree>
    <p:extLst>
      <p:ext uri="{BB962C8B-B14F-4D97-AF65-F5344CB8AC3E}">
        <p14:creationId xmlns:p14="http://schemas.microsoft.com/office/powerpoint/2010/main" val="4384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878</Words>
  <Application>Microsoft Office PowerPoint</Application>
  <PresentationFormat>On-screen Show (4:3)</PresentationFormat>
  <Paragraphs>166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INTEGRATION IN DEMENTIA CARE A carer’s perspective</vt:lpstr>
      <vt:lpstr>PowerPoint Presentation</vt:lpstr>
      <vt:lpstr>PowerPoint Presentation</vt:lpstr>
      <vt:lpstr>Why special attention to dementia?</vt:lpstr>
      <vt:lpstr>Crossing the boundaries</vt:lpstr>
      <vt:lpstr>Post-diagnosis and ongoing support</vt:lpstr>
      <vt:lpstr>Post-diagnosis and ongoing</vt:lpstr>
      <vt:lpstr>PowerPoint Presentation</vt:lpstr>
      <vt:lpstr>The economic case for supporting carers</vt:lpstr>
      <vt:lpstr>PowerPoint Presentation</vt:lpstr>
      <vt:lpstr>An opportunity for integrated action</vt:lpstr>
      <vt:lpstr>Improving communication and sharing information</vt:lpstr>
      <vt:lpstr>The carer treated as a partner in care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IN DEMENTIA CARE A carer’s perspective</dc:title>
  <dc:creator>Barbara Pointon</dc:creator>
  <cp:lastModifiedBy>CS</cp:lastModifiedBy>
  <cp:revision>30</cp:revision>
  <dcterms:created xsi:type="dcterms:W3CDTF">2014-12-01T11:07:48Z</dcterms:created>
  <dcterms:modified xsi:type="dcterms:W3CDTF">2014-12-04T17:32:32Z</dcterms:modified>
</cp:coreProperties>
</file>